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95"/>
  </p:notesMasterIdLst>
  <p:sldIdLst>
    <p:sldId id="256" r:id="rId2"/>
    <p:sldId id="429" r:id="rId3"/>
    <p:sldId id="430" r:id="rId4"/>
    <p:sldId id="438" r:id="rId5"/>
    <p:sldId id="436" r:id="rId6"/>
    <p:sldId id="431" r:id="rId7"/>
    <p:sldId id="432" r:id="rId8"/>
    <p:sldId id="433" r:id="rId9"/>
    <p:sldId id="434" r:id="rId10"/>
    <p:sldId id="445" r:id="rId11"/>
    <p:sldId id="439" r:id="rId12"/>
    <p:sldId id="260" r:id="rId13"/>
    <p:sldId id="305" r:id="rId14"/>
    <p:sldId id="302" r:id="rId15"/>
    <p:sldId id="307" r:id="rId16"/>
    <p:sldId id="309" r:id="rId17"/>
    <p:sldId id="313" r:id="rId18"/>
    <p:sldId id="446" r:id="rId19"/>
    <p:sldId id="385" r:id="rId20"/>
    <p:sldId id="387" r:id="rId21"/>
    <p:sldId id="263" r:id="rId22"/>
    <p:sldId id="316" r:id="rId23"/>
    <p:sldId id="317" r:id="rId24"/>
    <p:sldId id="318" r:id="rId25"/>
    <p:sldId id="264" r:id="rId26"/>
    <p:sldId id="265" r:id="rId27"/>
    <p:sldId id="327" r:id="rId28"/>
    <p:sldId id="398" r:id="rId29"/>
    <p:sldId id="396" r:id="rId30"/>
    <p:sldId id="328" r:id="rId31"/>
    <p:sldId id="440" r:id="rId32"/>
    <p:sldId id="441" r:id="rId33"/>
    <p:sldId id="331" r:id="rId34"/>
    <p:sldId id="333" r:id="rId35"/>
    <p:sldId id="334" r:id="rId36"/>
    <p:sldId id="267" r:id="rId37"/>
    <p:sldId id="401" r:id="rId38"/>
    <p:sldId id="442" r:id="rId39"/>
    <p:sldId id="336" r:id="rId40"/>
    <p:sldId id="338" r:id="rId41"/>
    <p:sldId id="370" r:id="rId42"/>
    <p:sldId id="371" r:id="rId43"/>
    <p:sldId id="373" r:id="rId44"/>
    <p:sldId id="419" r:id="rId45"/>
    <p:sldId id="415" r:id="rId46"/>
    <p:sldId id="416" r:id="rId47"/>
    <p:sldId id="417" r:id="rId48"/>
    <p:sldId id="418" r:id="rId49"/>
    <p:sldId id="297" r:id="rId50"/>
    <p:sldId id="348" r:id="rId51"/>
    <p:sldId id="351" r:id="rId52"/>
    <p:sldId id="420" r:id="rId53"/>
    <p:sldId id="423" r:id="rId54"/>
    <p:sldId id="356" r:id="rId55"/>
    <p:sldId id="421" r:id="rId56"/>
    <p:sldId id="360" r:id="rId57"/>
    <p:sldId id="363" r:id="rId58"/>
    <p:sldId id="299" r:id="rId59"/>
    <p:sldId id="369" r:id="rId60"/>
    <p:sldId id="378" r:id="rId61"/>
    <p:sldId id="379" r:id="rId62"/>
    <p:sldId id="424" r:id="rId63"/>
    <p:sldId id="425" r:id="rId64"/>
    <p:sldId id="456" r:id="rId65"/>
    <p:sldId id="380" r:id="rId66"/>
    <p:sldId id="382" r:id="rId67"/>
    <p:sldId id="450" r:id="rId68"/>
    <p:sldId id="451" r:id="rId69"/>
    <p:sldId id="452" r:id="rId70"/>
    <p:sldId id="453" r:id="rId71"/>
    <p:sldId id="454" r:id="rId72"/>
    <p:sldId id="455" r:id="rId73"/>
    <p:sldId id="335" r:id="rId74"/>
    <p:sldId id="298" r:id="rId75"/>
    <p:sldId id="426" r:id="rId76"/>
    <p:sldId id="402" r:id="rId77"/>
    <p:sldId id="427" r:id="rId78"/>
    <p:sldId id="404" r:id="rId79"/>
    <p:sldId id="405" r:id="rId80"/>
    <p:sldId id="406" r:id="rId81"/>
    <p:sldId id="407" r:id="rId82"/>
    <p:sldId id="408" r:id="rId83"/>
    <p:sldId id="409" r:id="rId84"/>
    <p:sldId id="443" r:id="rId85"/>
    <p:sldId id="444" r:id="rId86"/>
    <p:sldId id="410" r:id="rId87"/>
    <p:sldId id="411" r:id="rId88"/>
    <p:sldId id="412" r:id="rId89"/>
    <p:sldId id="413" r:id="rId90"/>
    <p:sldId id="414" r:id="rId91"/>
    <p:sldId id="447" r:id="rId92"/>
    <p:sldId id="428" r:id="rId93"/>
    <p:sldId id="383" r:id="rId94"/>
  </p:sldIdLst>
  <p:sldSz cx="9144000" cy="6858000" type="screen4x3"/>
  <p:notesSz cx="6810375"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AABE2907-98FC-42BA-ACCB-10DDC5093136}">
          <p14:sldIdLst>
            <p14:sldId id="256"/>
          </p14:sldIdLst>
        </p14:section>
        <p14:section name="Intro, performance" id="{0B077ED1-C1CF-43F3-8909-6180B2087775}">
          <p14:sldIdLst>
            <p14:sldId id="429"/>
            <p14:sldId id="430"/>
            <p14:sldId id="438"/>
            <p14:sldId id="436"/>
            <p14:sldId id="431"/>
            <p14:sldId id="432"/>
            <p14:sldId id="433"/>
            <p14:sldId id="434"/>
            <p14:sldId id="445"/>
            <p14:sldId id="439"/>
          </p14:sldIdLst>
        </p14:section>
        <p14:section name="Intro" id="{83EF7095-BB63-4DBC-BA85-B1AF03592A64}">
          <p14:sldIdLst>
            <p14:sldId id="260"/>
            <p14:sldId id="305"/>
            <p14:sldId id="302"/>
            <p14:sldId id="307"/>
            <p14:sldId id="309"/>
            <p14:sldId id="313"/>
            <p14:sldId id="446"/>
          </p14:sldIdLst>
        </p14:section>
        <p14:section name="Overview" id="{3072E9C4-A6C9-4DE0-B5FA-7B96886725B6}">
          <p14:sldIdLst>
            <p14:sldId id="385"/>
          </p14:sldIdLst>
        </p14:section>
        <p14:section name="Content" id="{6B7172C0-D804-4A44-AD7B-17A51296ADA3}">
          <p14:sldIdLst>
            <p14:sldId id="387"/>
            <p14:sldId id="263"/>
            <p14:sldId id="316"/>
            <p14:sldId id="317"/>
            <p14:sldId id="318"/>
            <p14:sldId id="264"/>
            <p14:sldId id="265"/>
            <p14:sldId id="327"/>
            <p14:sldId id="398"/>
            <p14:sldId id="396"/>
            <p14:sldId id="328"/>
            <p14:sldId id="440"/>
            <p14:sldId id="441"/>
            <p14:sldId id="331"/>
            <p14:sldId id="333"/>
            <p14:sldId id="334"/>
            <p14:sldId id="267"/>
            <p14:sldId id="401"/>
            <p14:sldId id="442"/>
            <p14:sldId id="336"/>
            <p14:sldId id="338"/>
            <p14:sldId id="370"/>
            <p14:sldId id="371"/>
          </p14:sldIdLst>
        </p14:section>
        <p14:section name="Engineering" id="{A2429E7B-995A-44AC-9C58-1E441B8735CF}">
          <p14:sldIdLst>
            <p14:sldId id="373"/>
            <p14:sldId id="419"/>
          </p14:sldIdLst>
        </p14:section>
        <p14:section name="Packed Records" id="{BE6B380D-5394-4DE7-AFA5-5555EB821A35}">
          <p14:sldIdLst>
            <p14:sldId id="415"/>
            <p14:sldId id="416"/>
            <p14:sldId id="417"/>
            <p14:sldId id="418"/>
          </p14:sldIdLst>
        </p14:section>
        <p14:section name="Duality" id="{B7B34905-5B2C-483F-8512-D0D7ADABAA5B}">
          <p14:sldIdLst>
            <p14:sldId id="297"/>
            <p14:sldId id="348"/>
            <p14:sldId id="351"/>
            <p14:sldId id="420"/>
            <p14:sldId id="423"/>
            <p14:sldId id="356"/>
            <p14:sldId id="421"/>
            <p14:sldId id="360"/>
            <p14:sldId id="363"/>
          </p14:sldIdLst>
        </p14:section>
        <p14:section name="Abstraction" id="{4F7EA5EC-7E0D-4CAF-82A8-0C21ABC522CC}">
          <p14:sldIdLst>
            <p14:sldId id="299"/>
            <p14:sldId id="369"/>
            <p14:sldId id="378"/>
            <p14:sldId id="379"/>
            <p14:sldId id="424"/>
            <p14:sldId id="425"/>
            <p14:sldId id="456"/>
            <p14:sldId id="380"/>
            <p14:sldId id="382"/>
            <p14:sldId id="450"/>
            <p14:sldId id="451"/>
            <p14:sldId id="452"/>
            <p14:sldId id="453"/>
            <p14:sldId id="454"/>
            <p14:sldId id="455"/>
          </p14:sldIdLst>
        </p14:section>
        <p14:section name="Reflection" id="{60EF947A-1BDF-42F7-BB0F-ABA6165EED68}">
          <p14:sldIdLst>
            <p14:sldId id="335"/>
          </p14:sldIdLst>
        </p14:section>
        <p14:section name="Flattening" id="{30305392-4F6F-4814-A3B0-4064F1C858EC}">
          <p14:sldIdLst>
            <p14:sldId id="298"/>
          </p14:sldIdLst>
        </p14:section>
        <p14:section name="User wrap-up" id="{53943C97-21AC-4B80-B823-45F661CA1D97}">
          <p14:sldIdLst>
            <p14:sldId id="426"/>
          </p14:sldIdLst>
        </p14:section>
        <p14:section name="For Proof Assistants" id="{72C2F73D-9B3A-4F5B-92F4-0119128A40F3}">
          <p14:sldIdLst>
            <p14:sldId id="402"/>
            <p14:sldId id="427"/>
          </p14:sldIdLst>
        </p14:section>
        <p14:section name="Primitive Projections" id="{23203791-6A0F-43D9-9AC5-999DB40B0C05}">
          <p14:sldIdLst>
            <p14:sldId id="404"/>
            <p14:sldId id="405"/>
            <p14:sldId id="406"/>
            <p14:sldId id="407"/>
            <p14:sldId id="408"/>
            <p14:sldId id="409"/>
            <p14:sldId id="443"/>
            <p14:sldId id="444"/>
            <p14:sldId id="410"/>
          </p14:sldIdLst>
        </p14:section>
        <p14:section name="Higher Inductives" id="{47520471-10BD-4843-A9E4-C4CDD58C47F0}">
          <p14:sldIdLst>
            <p14:sldId id="411"/>
            <p14:sldId id="412"/>
            <p14:sldId id="413"/>
            <p14:sldId id="414"/>
          </p14:sldIdLst>
        </p14:section>
        <p14:section name="Universe Polymorphism" id="{72BB2662-BDE0-4241-846E-D21812F3CB13}">
          <p14:sldIdLst>
            <p14:sldId id="447"/>
          </p14:sldIdLst>
        </p14:section>
        <p14:section name="Recap" id="{CD7C274F-EBD1-43BC-932F-8BD47FDB2D7C}">
          <p14:sldIdLst>
            <p14:sldId id="428"/>
            <p14:sldId id="383"/>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9BD5"/>
    <a:srgbClr val="4E7548"/>
    <a:srgbClr val="BCBDC0"/>
    <a:srgbClr val="D4D5D6"/>
    <a:srgbClr val="BBBCBF"/>
    <a:srgbClr val="E2E3E4"/>
    <a:srgbClr val="4A6C4C"/>
    <a:srgbClr val="BDBEC1"/>
    <a:srgbClr val="D2D2D4"/>
    <a:srgbClr val="EF7A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8" autoAdjust="0"/>
    <p:restoredTop sz="85458" autoAdjust="0"/>
  </p:normalViewPr>
  <p:slideViewPr>
    <p:cSldViewPr snapToGrid="0">
      <p:cViewPr varScale="1">
        <p:scale>
          <a:sx n="60" d="100"/>
          <a:sy n="60" d="100"/>
        </p:scale>
        <p:origin x="1584"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0bf1f5231230f1f2/MIT/2014%20Summer/ITP/Timing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0bf1f5231230f1f2/MIT/2014%20Summer/ITP/Timing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Durations of Various</a:t>
            </a:r>
            <a:r>
              <a:rPr lang="en-US" baseline="0" dirty="0"/>
              <a:t> Tactics vs. Term Size (Coq </a:t>
            </a:r>
            <a:r>
              <a:rPr lang="en-US" baseline="0" dirty="0" smtClean="0"/>
              <a:t>v8.4, 2.4 GHz </a:t>
            </a:r>
            <a:r>
              <a:rPr lang="en-US" sz="1400" b="0" i="0" u="none" strike="noStrike" baseline="0" dirty="0" smtClean="0"/>
              <a:t>Intel Xeon CPU, 16 GB RAM</a:t>
            </a:r>
            <a:r>
              <a:rPr lang="en-US" baseline="0" dirty="0" smtClean="0"/>
              <a:t>)</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'[Timings.xlsx]Filtered Data pasted(time &lt; 60)'!$D$1</c:f>
              <c:strCache>
                <c:ptCount val="1"/>
                <c:pt idx="0">
                  <c:v>match goal with |- ?G =&gt; set (y := G) end (v8.4)</c:v>
                </c:pt>
              </c:strCache>
            </c:strRef>
          </c:tx>
          <c:spPr>
            <a:ln w="19050" cap="rnd">
              <a:noFill/>
              <a:round/>
            </a:ln>
            <a:effectLst/>
          </c:spPr>
          <c:marker>
            <c:symbol val="circle"/>
            <c:size val="5"/>
            <c:spPr>
              <a:solidFill>
                <a:schemeClr val="accent1"/>
              </a:solidFill>
              <a:ln w="9525">
                <a:solidFill>
                  <a:schemeClr val="accent1"/>
                </a:solidFill>
              </a:ln>
              <a:effectLst/>
            </c:spPr>
          </c:marker>
          <c:xVal>
            <c:numRef>
              <c:f>'[Timings.xlsx]Filtered Data pasted(time &lt; 60)'!$C$2:$C$81</c:f>
              <c:numCache>
                <c:formatCode>0.0E+0</c:formatCode>
                <c:ptCount val="80"/>
                <c:pt idx="0">
                  <c:v>6</c:v>
                </c:pt>
                <c:pt idx="1">
                  <c:v>8</c:v>
                </c:pt>
                <c:pt idx="2">
                  <c:v>8</c:v>
                </c:pt>
                <c:pt idx="3">
                  <c:v>10</c:v>
                </c:pt>
                <c:pt idx="4">
                  <c:v>10</c:v>
                </c:pt>
                <c:pt idx="5">
                  <c:v>12</c:v>
                </c:pt>
                <c:pt idx="6">
                  <c:v>12</c:v>
                </c:pt>
                <c:pt idx="7">
                  <c:v>14</c:v>
                </c:pt>
                <c:pt idx="8">
                  <c:v>16</c:v>
                </c:pt>
                <c:pt idx="9">
                  <c:v>16</c:v>
                </c:pt>
                <c:pt idx="10">
                  <c:v>18</c:v>
                </c:pt>
                <c:pt idx="11">
                  <c:v>20</c:v>
                </c:pt>
                <c:pt idx="12">
                  <c:v>22</c:v>
                </c:pt>
                <c:pt idx="13">
                  <c:v>24</c:v>
                </c:pt>
                <c:pt idx="14">
                  <c:v>26</c:v>
                </c:pt>
                <c:pt idx="15">
                  <c:v>28</c:v>
                </c:pt>
                <c:pt idx="16">
                  <c:v>28</c:v>
                </c:pt>
                <c:pt idx="17">
                  <c:v>30</c:v>
                </c:pt>
                <c:pt idx="18">
                  <c:v>32</c:v>
                </c:pt>
                <c:pt idx="19">
                  <c:v>32</c:v>
                </c:pt>
                <c:pt idx="20">
                  <c:v>34</c:v>
                </c:pt>
                <c:pt idx="21">
                  <c:v>36</c:v>
                </c:pt>
                <c:pt idx="22">
                  <c:v>38</c:v>
                </c:pt>
                <c:pt idx="23">
                  <c:v>40</c:v>
                </c:pt>
                <c:pt idx="24">
                  <c:v>42</c:v>
                </c:pt>
                <c:pt idx="25">
                  <c:v>44</c:v>
                </c:pt>
                <c:pt idx="26">
                  <c:v>44</c:v>
                </c:pt>
                <c:pt idx="27">
                  <c:v>64</c:v>
                </c:pt>
                <c:pt idx="28">
                  <c:v>82</c:v>
                </c:pt>
                <c:pt idx="29">
                  <c:v>128</c:v>
                </c:pt>
                <c:pt idx="30">
                  <c:v>172</c:v>
                </c:pt>
                <c:pt idx="31">
                  <c:v>244</c:v>
                </c:pt>
                <c:pt idx="32">
                  <c:v>256</c:v>
                </c:pt>
                <c:pt idx="33">
                  <c:v>512</c:v>
                </c:pt>
                <c:pt idx="34">
                  <c:v>684</c:v>
                </c:pt>
                <c:pt idx="35">
                  <c:v>730</c:v>
                </c:pt>
                <c:pt idx="36">
                  <c:v>1024</c:v>
                </c:pt>
                <c:pt idx="37">
                  <c:v>2048</c:v>
                </c:pt>
                <c:pt idx="38">
                  <c:v>2188</c:v>
                </c:pt>
                <c:pt idx="39">
                  <c:v>2732</c:v>
                </c:pt>
                <c:pt idx="40">
                  <c:v>4096</c:v>
                </c:pt>
                <c:pt idx="41">
                  <c:v>6562</c:v>
                </c:pt>
                <c:pt idx="42">
                  <c:v>8192</c:v>
                </c:pt>
                <c:pt idx="43">
                  <c:v>10924</c:v>
                </c:pt>
                <c:pt idx="44">
                  <c:v>16384</c:v>
                </c:pt>
                <c:pt idx="45">
                  <c:v>19684</c:v>
                </c:pt>
                <c:pt idx="46">
                  <c:v>32768</c:v>
                </c:pt>
                <c:pt idx="47">
                  <c:v>43692</c:v>
                </c:pt>
                <c:pt idx="48">
                  <c:v>59050</c:v>
                </c:pt>
                <c:pt idx="49">
                  <c:v>65536</c:v>
                </c:pt>
                <c:pt idx="50">
                  <c:v>131072</c:v>
                </c:pt>
                <c:pt idx="51">
                  <c:v>174764</c:v>
                </c:pt>
                <c:pt idx="52">
                  <c:v>177148</c:v>
                </c:pt>
                <c:pt idx="53">
                  <c:v>262144</c:v>
                </c:pt>
                <c:pt idx="54">
                  <c:v>524288</c:v>
                </c:pt>
                <c:pt idx="55">
                  <c:v>531442</c:v>
                </c:pt>
                <c:pt idx="56">
                  <c:v>699052</c:v>
                </c:pt>
                <c:pt idx="57">
                  <c:v>1048576</c:v>
                </c:pt>
                <c:pt idx="58">
                  <c:v>1594324</c:v>
                </c:pt>
                <c:pt idx="59">
                  <c:v>2097152</c:v>
                </c:pt>
                <c:pt idx="60">
                  <c:v>2796204</c:v>
                </c:pt>
                <c:pt idx="61">
                  <c:v>4194304</c:v>
                </c:pt>
                <c:pt idx="62">
                  <c:v>4782970</c:v>
                </c:pt>
                <c:pt idx="63">
                  <c:v>11184812</c:v>
                </c:pt>
                <c:pt idx="64">
                  <c:v>14348908</c:v>
                </c:pt>
                <c:pt idx="65">
                  <c:v>43046722</c:v>
                </c:pt>
                <c:pt idx="66">
                  <c:v>44739244</c:v>
                </c:pt>
                <c:pt idx="67">
                  <c:v>129140164</c:v>
                </c:pt>
                <c:pt idx="68">
                  <c:v>178956972</c:v>
                </c:pt>
                <c:pt idx="69">
                  <c:v>387420490</c:v>
                </c:pt>
                <c:pt idx="70">
                  <c:v>715827884</c:v>
                </c:pt>
                <c:pt idx="71">
                  <c:v>1162261468</c:v>
                </c:pt>
                <c:pt idx="72">
                  <c:v>2863311532</c:v>
                </c:pt>
                <c:pt idx="73">
                  <c:v>3486784402</c:v>
                </c:pt>
                <c:pt idx="74">
                  <c:v>10460353204</c:v>
                </c:pt>
                <c:pt idx="75">
                  <c:v>11453246124</c:v>
                </c:pt>
                <c:pt idx="76">
                  <c:v>45812984492</c:v>
                </c:pt>
                <c:pt idx="77">
                  <c:v>183251937964</c:v>
                </c:pt>
                <c:pt idx="78">
                  <c:v>733007751852</c:v>
                </c:pt>
                <c:pt idx="79">
                  <c:v>2932031007404</c:v>
                </c:pt>
              </c:numCache>
            </c:numRef>
          </c:xVal>
          <c:yVal>
            <c:numRef>
              <c:f>'[Timings.xlsx]Filtered Data pasted(time &lt; 60)'!$D$2:$D$81</c:f>
              <c:numCache>
                <c:formatCode>General</c:formatCode>
                <c:ptCount val="80"/>
                <c:pt idx="33">
                  <c:v>1.6001000000000001E-2</c:v>
                </c:pt>
                <c:pt idx="34">
                  <c:v>2.0001000000000001E-2</c:v>
                </c:pt>
                <c:pt idx="35">
                  <c:v>3.2002000000000003E-2</c:v>
                </c:pt>
                <c:pt idx="36">
                  <c:v>4.4003E-2</c:v>
                </c:pt>
                <c:pt idx="37">
                  <c:v>0.16001000000000001</c:v>
                </c:pt>
                <c:pt idx="38">
                  <c:v>0.204013</c:v>
                </c:pt>
                <c:pt idx="39">
                  <c:v>0.28001799999999999</c:v>
                </c:pt>
                <c:pt idx="40">
                  <c:v>0.60403799999999996</c:v>
                </c:pt>
                <c:pt idx="41">
                  <c:v>1.74011</c:v>
                </c:pt>
                <c:pt idx="42">
                  <c:v>2.37215</c:v>
                </c:pt>
                <c:pt idx="43">
                  <c:v>4.0562500000000004</c:v>
                </c:pt>
                <c:pt idx="44">
                  <c:v>9.8726199999999995</c:v>
                </c:pt>
                <c:pt idx="45">
                  <c:v>15.417</c:v>
                </c:pt>
                <c:pt idx="46">
                  <c:v>40.210500000000003</c:v>
                </c:pt>
              </c:numCache>
            </c:numRef>
          </c:yVal>
          <c:smooth val="0"/>
        </c:ser>
        <c:ser>
          <c:idx val="1"/>
          <c:order val="1"/>
          <c:tx>
            <c:strRef>
              <c:f>'[Timings.xlsx]Filtered Data pasted(time &lt; 60)'!$E$1</c:f>
              <c:strCache>
                <c:ptCount val="1"/>
                <c:pt idx="0">
                  <c:v>destruct x (v8.4)</c:v>
                </c:pt>
              </c:strCache>
            </c:strRef>
          </c:tx>
          <c:spPr>
            <a:ln w="19050" cap="rnd">
              <a:noFill/>
              <a:round/>
            </a:ln>
            <a:effectLst/>
          </c:spPr>
          <c:marker>
            <c:symbol val="circle"/>
            <c:size val="5"/>
            <c:spPr>
              <a:solidFill>
                <a:schemeClr val="accent2"/>
              </a:solidFill>
              <a:ln w="9525">
                <a:solidFill>
                  <a:schemeClr val="accent2"/>
                </a:solidFill>
              </a:ln>
              <a:effectLst/>
            </c:spPr>
          </c:marker>
          <c:xVal>
            <c:numRef>
              <c:f>'[Timings.xlsx]Filtered Data pasted(time &lt; 60)'!$C$2:$C$81</c:f>
              <c:numCache>
                <c:formatCode>0.0E+0</c:formatCode>
                <c:ptCount val="80"/>
                <c:pt idx="0">
                  <c:v>6</c:v>
                </c:pt>
                <c:pt idx="1">
                  <c:v>8</c:v>
                </c:pt>
                <c:pt idx="2">
                  <c:v>8</c:v>
                </c:pt>
                <c:pt idx="3">
                  <c:v>10</c:v>
                </c:pt>
                <c:pt idx="4">
                  <c:v>10</c:v>
                </c:pt>
                <c:pt idx="5">
                  <c:v>12</c:v>
                </c:pt>
                <c:pt idx="6">
                  <c:v>12</c:v>
                </c:pt>
                <c:pt idx="7">
                  <c:v>14</c:v>
                </c:pt>
                <c:pt idx="8">
                  <c:v>16</c:v>
                </c:pt>
                <c:pt idx="9">
                  <c:v>16</c:v>
                </c:pt>
                <c:pt idx="10">
                  <c:v>18</c:v>
                </c:pt>
                <c:pt idx="11">
                  <c:v>20</c:v>
                </c:pt>
                <c:pt idx="12">
                  <c:v>22</c:v>
                </c:pt>
                <c:pt idx="13">
                  <c:v>24</c:v>
                </c:pt>
                <c:pt idx="14">
                  <c:v>26</c:v>
                </c:pt>
                <c:pt idx="15">
                  <c:v>28</c:v>
                </c:pt>
                <c:pt idx="16">
                  <c:v>28</c:v>
                </c:pt>
                <c:pt idx="17">
                  <c:v>30</c:v>
                </c:pt>
                <c:pt idx="18">
                  <c:v>32</c:v>
                </c:pt>
                <c:pt idx="19">
                  <c:v>32</c:v>
                </c:pt>
                <c:pt idx="20">
                  <c:v>34</c:v>
                </c:pt>
                <c:pt idx="21">
                  <c:v>36</c:v>
                </c:pt>
                <c:pt idx="22">
                  <c:v>38</c:v>
                </c:pt>
                <c:pt idx="23">
                  <c:v>40</c:v>
                </c:pt>
                <c:pt idx="24">
                  <c:v>42</c:v>
                </c:pt>
                <c:pt idx="25">
                  <c:v>44</c:v>
                </c:pt>
                <c:pt idx="26">
                  <c:v>44</c:v>
                </c:pt>
                <c:pt idx="27">
                  <c:v>64</c:v>
                </c:pt>
                <c:pt idx="28">
                  <c:v>82</c:v>
                </c:pt>
                <c:pt idx="29">
                  <c:v>128</c:v>
                </c:pt>
                <c:pt idx="30">
                  <c:v>172</c:v>
                </c:pt>
                <c:pt idx="31">
                  <c:v>244</c:v>
                </c:pt>
                <c:pt idx="32">
                  <c:v>256</c:v>
                </c:pt>
                <c:pt idx="33">
                  <c:v>512</c:v>
                </c:pt>
                <c:pt idx="34">
                  <c:v>684</c:v>
                </c:pt>
                <c:pt idx="35">
                  <c:v>730</c:v>
                </c:pt>
                <c:pt idx="36">
                  <c:v>1024</c:v>
                </c:pt>
                <c:pt idx="37">
                  <c:v>2048</c:v>
                </c:pt>
                <c:pt idx="38">
                  <c:v>2188</c:v>
                </c:pt>
                <c:pt idx="39">
                  <c:v>2732</c:v>
                </c:pt>
                <c:pt idx="40">
                  <c:v>4096</c:v>
                </c:pt>
                <c:pt idx="41">
                  <c:v>6562</c:v>
                </c:pt>
                <c:pt idx="42">
                  <c:v>8192</c:v>
                </c:pt>
                <c:pt idx="43">
                  <c:v>10924</c:v>
                </c:pt>
                <c:pt idx="44">
                  <c:v>16384</c:v>
                </c:pt>
                <c:pt idx="45">
                  <c:v>19684</c:v>
                </c:pt>
                <c:pt idx="46">
                  <c:v>32768</c:v>
                </c:pt>
                <c:pt idx="47">
                  <c:v>43692</c:v>
                </c:pt>
                <c:pt idx="48">
                  <c:v>59050</c:v>
                </c:pt>
                <c:pt idx="49">
                  <c:v>65536</c:v>
                </c:pt>
                <c:pt idx="50">
                  <c:v>131072</c:v>
                </c:pt>
                <c:pt idx="51">
                  <c:v>174764</c:v>
                </c:pt>
                <c:pt idx="52">
                  <c:v>177148</c:v>
                </c:pt>
                <c:pt idx="53">
                  <c:v>262144</c:v>
                </c:pt>
                <c:pt idx="54">
                  <c:v>524288</c:v>
                </c:pt>
                <c:pt idx="55">
                  <c:v>531442</c:v>
                </c:pt>
                <c:pt idx="56">
                  <c:v>699052</c:v>
                </c:pt>
                <c:pt idx="57">
                  <c:v>1048576</c:v>
                </c:pt>
                <c:pt idx="58">
                  <c:v>1594324</c:v>
                </c:pt>
                <c:pt idx="59">
                  <c:v>2097152</c:v>
                </c:pt>
                <c:pt idx="60">
                  <c:v>2796204</c:v>
                </c:pt>
                <c:pt idx="61">
                  <c:v>4194304</c:v>
                </c:pt>
                <c:pt idx="62">
                  <c:v>4782970</c:v>
                </c:pt>
                <c:pt idx="63">
                  <c:v>11184812</c:v>
                </c:pt>
                <c:pt idx="64">
                  <c:v>14348908</c:v>
                </c:pt>
                <c:pt idx="65">
                  <c:v>43046722</c:v>
                </c:pt>
                <c:pt idx="66">
                  <c:v>44739244</c:v>
                </c:pt>
                <c:pt idx="67">
                  <c:v>129140164</c:v>
                </c:pt>
                <c:pt idx="68">
                  <c:v>178956972</c:v>
                </c:pt>
                <c:pt idx="69">
                  <c:v>387420490</c:v>
                </c:pt>
                <c:pt idx="70">
                  <c:v>715827884</c:v>
                </c:pt>
                <c:pt idx="71">
                  <c:v>1162261468</c:v>
                </c:pt>
                <c:pt idx="72">
                  <c:v>2863311532</c:v>
                </c:pt>
                <c:pt idx="73">
                  <c:v>3486784402</c:v>
                </c:pt>
                <c:pt idx="74">
                  <c:v>10460353204</c:v>
                </c:pt>
                <c:pt idx="75">
                  <c:v>11453246124</c:v>
                </c:pt>
                <c:pt idx="76">
                  <c:v>45812984492</c:v>
                </c:pt>
                <c:pt idx="77">
                  <c:v>183251937964</c:v>
                </c:pt>
                <c:pt idx="78">
                  <c:v>733007751852</c:v>
                </c:pt>
                <c:pt idx="79">
                  <c:v>2932031007404</c:v>
                </c:pt>
              </c:numCache>
            </c:numRef>
          </c:xVal>
          <c:yVal>
            <c:numRef>
              <c:f>'[Timings.xlsx]Filtered Data pasted(time &lt; 60)'!$E$2:$E$81</c:f>
              <c:numCache>
                <c:formatCode>General</c:formatCode>
                <c:ptCount val="80"/>
                <c:pt idx="36">
                  <c:v>1.2001E-2</c:v>
                </c:pt>
                <c:pt idx="37">
                  <c:v>2.8001999999999999E-2</c:v>
                </c:pt>
                <c:pt idx="38">
                  <c:v>2.8001999999999999E-2</c:v>
                </c:pt>
                <c:pt idx="39">
                  <c:v>3.6001999999999999E-2</c:v>
                </c:pt>
                <c:pt idx="40">
                  <c:v>5.2004000000000002E-2</c:v>
                </c:pt>
                <c:pt idx="41">
                  <c:v>9.6005999999999994E-2</c:v>
                </c:pt>
                <c:pt idx="42">
                  <c:v>0.13600799999999999</c:v>
                </c:pt>
                <c:pt idx="43">
                  <c:v>0.14801</c:v>
                </c:pt>
                <c:pt idx="44">
                  <c:v>0.28401700000000002</c:v>
                </c:pt>
                <c:pt idx="45">
                  <c:v>0.30401899999999998</c:v>
                </c:pt>
                <c:pt idx="46">
                  <c:v>0.67204200000000003</c:v>
                </c:pt>
                <c:pt idx="47">
                  <c:v>0.65604099999999999</c:v>
                </c:pt>
                <c:pt idx="48">
                  <c:v>0.95605899999999999</c:v>
                </c:pt>
                <c:pt idx="49">
                  <c:v>1.2560800000000001</c:v>
                </c:pt>
                <c:pt idx="50">
                  <c:v>2.75617</c:v>
                </c:pt>
                <c:pt idx="51">
                  <c:v>3.2882099999999999</c:v>
                </c:pt>
                <c:pt idx="52">
                  <c:v>3.2562000000000002</c:v>
                </c:pt>
                <c:pt idx="53">
                  <c:v>5.3003299999999998</c:v>
                </c:pt>
                <c:pt idx="54">
                  <c:v>13.056800000000001</c:v>
                </c:pt>
                <c:pt idx="55">
                  <c:v>12.1488</c:v>
                </c:pt>
                <c:pt idx="56">
                  <c:v>15.036899999999999</c:v>
                </c:pt>
                <c:pt idx="57">
                  <c:v>22.109400000000001</c:v>
                </c:pt>
                <c:pt idx="58">
                  <c:v>58.799700000000001</c:v>
                </c:pt>
              </c:numCache>
            </c:numRef>
          </c:yVal>
          <c:smooth val="0"/>
        </c:ser>
        <c:ser>
          <c:idx val="2"/>
          <c:order val="2"/>
          <c:tx>
            <c:strRef>
              <c:f>'[Timings.xlsx]Filtered Data pasted(time &lt; 60)'!$F$1</c:f>
              <c:strCache>
                <c:ptCount val="1"/>
                <c:pt idx="0">
                  <c:v>assert (z := true); destruct z (v8.4)</c:v>
                </c:pt>
              </c:strCache>
            </c:strRef>
          </c:tx>
          <c:spPr>
            <a:ln w="19050" cap="rnd">
              <a:noFill/>
              <a:round/>
            </a:ln>
            <a:effectLst/>
          </c:spPr>
          <c:marker>
            <c:symbol val="circle"/>
            <c:size val="5"/>
            <c:spPr>
              <a:solidFill>
                <a:schemeClr val="accent3"/>
              </a:solidFill>
              <a:ln w="9525">
                <a:solidFill>
                  <a:schemeClr val="accent3"/>
                </a:solidFill>
              </a:ln>
              <a:effectLst/>
            </c:spPr>
          </c:marker>
          <c:xVal>
            <c:numRef>
              <c:f>'[Timings.xlsx]Filtered Data pasted(time &lt; 60)'!$C$2:$C$81</c:f>
              <c:numCache>
                <c:formatCode>0.0E+0</c:formatCode>
                <c:ptCount val="80"/>
                <c:pt idx="0">
                  <c:v>6</c:v>
                </c:pt>
                <c:pt idx="1">
                  <c:v>8</c:v>
                </c:pt>
                <c:pt idx="2">
                  <c:v>8</c:v>
                </c:pt>
                <c:pt idx="3">
                  <c:v>10</c:v>
                </c:pt>
                <c:pt idx="4">
                  <c:v>10</c:v>
                </c:pt>
                <c:pt idx="5">
                  <c:v>12</c:v>
                </c:pt>
                <c:pt idx="6">
                  <c:v>12</c:v>
                </c:pt>
                <c:pt idx="7">
                  <c:v>14</c:v>
                </c:pt>
                <c:pt idx="8">
                  <c:v>16</c:v>
                </c:pt>
                <c:pt idx="9">
                  <c:v>16</c:v>
                </c:pt>
                <c:pt idx="10">
                  <c:v>18</c:v>
                </c:pt>
                <c:pt idx="11">
                  <c:v>20</c:v>
                </c:pt>
                <c:pt idx="12">
                  <c:v>22</c:v>
                </c:pt>
                <c:pt idx="13">
                  <c:v>24</c:v>
                </c:pt>
                <c:pt idx="14">
                  <c:v>26</c:v>
                </c:pt>
                <c:pt idx="15">
                  <c:v>28</c:v>
                </c:pt>
                <c:pt idx="16">
                  <c:v>28</c:v>
                </c:pt>
                <c:pt idx="17">
                  <c:v>30</c:v>
                </c:pt>
                <c:pt idx="18">
                  <c:v>32</c:v>
                </c:pt>
                <c:pt idx="19">
                  <c:v>32</c:v>
                </c:pt>
                <c:pt idx="20">
                  <c:v>34</c:v>
                </c:pt>
                <c:pt idx="21">
                  <c:v>36</c:v>
                </c:pt>
                <c:pt idx="22">
                  <c:v>38</c:v>
                </c:pt>
                <c:pt idx="23">
                  <c:v>40</c:v>
                </c:pt>
                <c:pt idx="24">
                  <c:v>42</c:v>
                </c:pt>
                <c:pt idx="25">
                  <c:v>44</c:v>
                </c:pt>
                <c:pt idx="26">
                  <c:v>44</c:v>
                </c:pt>
                <c:pt idx="27">
                  <c:v>64</c:v>
                </c:pt>
                <c:pt idx="28">
                  <c:v>82</c:v>
                </c:pt>
                <c:pt idx="29">
                  <c:v>128</c:v>
                </c:pt>
                <c:pt idx="30">
                  <c:v>172</c:v>
                </c:pt>
                <c:pt idx="31">
                  <c:v>244</c:v>
                </c:pt>
                <c:pt idx="32">
                  <c:v>256</c:v>
                </c:pt>
                <c:pt idx="33">
                  <c:v>512</c:v>
                </c:pt>
                <c:pt idx="34">
                  <c:v>684</c:v>
                </c:pt>
                <c:pt idx="35">
                  <c:v>730</c:v>
                </c:pt>
                <c:pt idx="36">
                  <c:v>1024</c:v>
                </c:pt>
                <c:pt idx="37">
                  <c:v>2048</c:v>
                </c:pt>
                <c:pt idx="38">
                  <c:v>2188</c:v>
                </c:pt>
                <c:pt idx="39">
                  <c:v>2732</c:v>
                </c:pt>
                <c:pt idx="40">
                  <c:v>4096</c:v>
                </c:pt>
                <c:pt idx="41">
                  <c:v>6562</c:v>
                </c:pt>
                <c:pt idx="42">
                  <c:v>8192</c:v>
                </c:pt>
                <c:pt idx="43">
                  <c:v>10924</c:v>
                </c:pt>
                <c:pt idx="44">
                  <c:v>16384</c:v>
                </c:pt>
                <c:pt idx="45">
                  <c:v>19684</c:v>
                </c:pt>
                <c:pt idx="46">
                  <c:v>32768</c:v>
                </c:pt>
                <c:pt idx="47">
                  <c:v>43692</c:v>
                </c:pt>
                <c:pt idx="48">
                  <c:v>59050</c:v>
                </c:pt>
                <c:pt idx="49">
                  <c:v>65536</c:v>
                </c:pt>
                <c:pt idx="50">
                  <c:v>131072</c:v>
                </c:pt>
                <c:pt idx="51">
                  <c:v>174764</c:v>
                </c:pt>
                <c:pt idx="52">
                  <c:v>177148</c:v>
                </c:pt>
                <c:pt idx="53">
                  <c:v>262144</c:v>
                </c:pt>
                <c:pt idx="54">
                  <c:v>524288</c:v>
                </c:pt>
                <c:pt idx="55">
                  <c:v>531442</c:v>
                </c:pt>
                <c:pt idx="56">
                  <c:v>699052</c:v>
                </c:pt>
                <c:pt idx="57">
                  <c:v>1048576</c:v>
                </c:pt>
                <c:pt idx="58">
                  <c:v>1594324</c:v>
                </c:pt>
                <c:pt idx="59">
                  <c:v>2097152</c:v>
                </c:pt>
                <c:pt idx="60">
                  <c:v>2796204</c:v>
                </c:pt>
                <c:pt idx="61">
                  <c:v>4194304</c:v>
                </c:pt>
                <c:pt idx="62">
                  <c:v>4782970</c:v>
                </c:pt>
                <c:pt idx="63">
                  <c:v>11184812</c:v>
                </c:pt>
                <c:pt idx="64">
                  <c:v>14348908</c:v>
                </c:pt>
                <c:pt idx="65">
                  <c:v>43046722</c:v>
                </c:pt>
                <c:pt idx="66">
                  <c:v>44739244</c:v>
                </c:pt>
                <c:pt idx="67">
                  <c:v>129140164</c:v>
                </c:pt>
                <c:pt idx="68">
                  <c:v>178956972</c:v>
                </c:pt>
                <c:pt idx="69">
                  <c:v>387420490</c:v>
                </c:pt>
                <c:pt idx="70">
                  <c:v>715827884</c:v>
                </c:pt>
                <c:pt idx="71">
                  <c:v>1162261468</c:v>
                </c:pt>
                <c:pt idx="72">
                  <c:v>2863311532</c:v>
                </c:pt>
                <c:pt idx="73">
                  <c:v>3486784402</c:v>
                </c:pt>
                <c:pt idx="74">
                  <c:v>10460353204</c:v>
                </c:pt>
                <c:pt idx="75">
                  <c:v>11453246124</c:v>
                </c:pt>
                <c:pt idx="76">
                  <c:v>45812984492</c:v>
                </c:pt>
                <c:pt idx="77">
                  <c:v>183251937964</c:v>
                </c:pt>
                <c:pt idx="78">
                  <c:v>733007751852</c:v>
                </c:pt>
                <c:pt idx="79">
                  <c:v>2932031007404</c:v>
                </c:pt>
              </c:numCache>
            </c:numRef>
          </c:xVal>
          <c:yVal>
            <c:numRef>
              <c:f>'[Timings.xlsx]Filtered Data pasted(time &lt; 60)'!$F$2:$F$81</c:f>
              <c:numCache>
                <c:formatCode>General</c:formatCode>
                <c:ptCount val="80"/>
                <c:pt idx="36">
                  <c:v>1.2001E-2</c:v>
                </c:pt>
                <c:pt idx="37">
                  <c:v>2.0001000000000001E-2</c:v>
                </c:pt>
                <c:pt idx="38">
                  <c:v>2.4001999999999999E-2</c:v>
                </c:pt>
                <c:pt idx="39">
                  <c:v>2.8001000000000002E-2</c:v>
                </c:pt>
                <c:pt idx="40">
                  <c:v>5.2003000000000001E-2</c:v>
                </c:pt>
                <c:pt idx="41">
                  <c:v>8.4004999999999996E-2</c:v>
                </c:pt>
                <c:pt idx="42">
                  <c:v>0.116007</c:v>
                </c:pt>
                <c:pt idx="43">
                  <c:v>0.13200799999999999</c:v>
                </c:pt>
                <c:pt idx="44">
                  <c:v>0.24401500000000001</c:v>
                </c:pt>
                <c:pt idx="45">
                  <c:v>0.26001600000000002</c:v>
                </c:pt>
                <c:pt idx="46">
                  <c:v>0.55203400000000002</c:v>
                </c:pt>
                <c:pt idx="47">
                  <c:v>0.56003499999999995</c:v>
                </c:pt>
                <c:pt idx="48">
                  <c:v>0.94405899999999998</c:v>
                </c:pt>
                <c:pt idx="49">
                  <c:v>1.0560700000000001</c:v>
                </c:pt>
                <c:pt idx="50">
                  <c:v>2.2161400000000002</c:v>
                </c:pt>
                <c:pt idx="51">
                  <c:v>2.4721600000000001</c:v>
                </c:pt>
                <c:pt idx="52">
                  <c:v>3.3482099999999999</c:v>
                </c:pt>
                <c:pt idx="53">
                  <c:v>5.1523199999999996</c:v>
                </c:pt>
                <c:pt idx="54">
                  <c:v>9.1445699999999999</c:v>
                </c:pt>
                <c:pt idx="55">
                  <c:v>11.1927</c:v>
                </c:pt>
                <c:pt idx="56">
                  <c:v>12.3088</c:v>
                </c:pt>
                <c:pt idx="57">
                  <c:v>26.625699999999998</c:v>
                </c:pt>
                <c:pt idx="58">
                  <c:v>49.127099999999999</c:v>
                </c:pt>
              </c:numCache>
            </c:numRef>
          </c:yVal>
          <c:smooth val="0"/>
        </c:ser>
        <c:ser>
          <c:idx val="3"/>
          <c:order val="3"/>
          <c:tx>
            <c:strRef>
              <c:f>'[Timings.xlsx]Filtered Data pasted(time &lt; 60)'!$G$1</c:f>
              <c:strCache>
                <c:ptCount val="1"/>
                <c:pt idx="0">
                  <c:v>lazymatch goal with |- ?f ?a = ?g ?b =&gt; let H := constr:(@f_equal bool bool f a b (@eq_refl bool a)) in apply H end (v8.4)</c:v>
                </c:pt>
              </c:strCache>
            </c:strRef>
          </c:tx>
          <c:spPr>
            <a:ln w="19050" cap="rnd">
              <a:noFill/>
              <a:round/>
            </a:ln>
            <a:effectLst/>
          </c:spPr>
          <c:marker>
            <c:symbol val="circle"/>
            <c:size val="5"/>
            <c:spPr>
              <a:solidFill>
                <a:schemeClr val="accent4"/>
              </a:solidFill>
              <a:ln w="9525">
                <a:solidFill>
                  <a:schemeClr val="accent4"/>
                </a:solidFill>
              </a:ln>
              <a:effectLst/>
            </c:spPr>
          </c:marker>
          <c:xVal>
            <c:numRef>
              <c:f>'[Timings.xlsx]Filtered Data pasted(time &lt; 60)'!$C$2:$C$81</c:f>
              <c:numCache>
                <c:formatCode>0.0E+0</c:formatCode>
                <c:ptCount val="80"/>
                <c:pt idx="0">
                  <c:v>6</c:v>
                </c:pt>
                <c:pt idx="1">
                  <c:v>8</c:v>
                </c:pt>
                <c:pt idx="2">
                  <c:v>8</c:v>
                </c:pt>
                <c:pt idx="3">
                  <c:v>10</c:v>
                </c:pt>
                <c:pt idx="4">
                  <c:v>10</c:v>
                </c:pt>
                <c:pt idx="5">
                  <c:v>12</c:v>
                </c:pt>
                <c:pt idx="6">
                  <c:v>12</c:v>
                </c:pt>
                <c:pt idx="7">
                  <c:v>14</c:v>
                </c:pt>
                <c:pt idx="8">
                  <c:v>16</c:v>
                </c:pt>
                <c:pt idx="9">
                  <c:v>16</c:v>
                </c:pt>
                <c:pt idx="10">
                  <c:v>18</c:v>
                </c:pt>
                <c:pt idx="11">
                  <c:v>20</c:v>
                </c:pt>
                <c:pt idx="12">
                  <c:v>22</c:v>
                </c:pt>
                <c:pt idx="13">
                  <c:v>24</c:v>
                </c:pt>
                <c:pt idx="14">
                  <c:v>26</c:v>
                </c:pt>
                <c:pt idx="15">
                  <c:v>28</c:v>
                </c:pt>
                <c:pt idx="16">
                  <c:v>28</c:v>
                </c:pt>
                <c:pt idx="17">
                  <c:v>30</c:v>
                </c:pt>
                <c:pt idx="18">
                  <c:v>32</c:v>
                </c:pt>
                <c:pt idx="19">
                  <c:v>32</c:v>
                </c:pt>
                <c:pt idx="20">
                  <c:v>34</c:v>
                </c:pt>
                <c:pt idx="21">
                  <c:v>36</c:v>
                </c:pt>
                <c:pt idx="22">
                  <c:v>38</c:v>
                </c:pt>
                <c:pt idx="23">
                  <c:v>40</c:v>
                </c:pt>
                <c:pt idx="24">
                  <c:v>42</c:v>
                </c:pt>
                <c:pt idx="25">
                  <c:v>44</c:v>
                </c:pt>
                <c:pt idx="26">
                  <c:v>44</c:v>
                </c:pt>
                <c:pt idx="27">
                  <c:v>64</c:v>
                </c:pt>
                <c:pt idx="28">
                  <c:v>82</c:v>
                </c:pt>
                <c:pt idx="29">
                  <c:v>128</c:v>
                </c:pt>
                <c:pt idx="30">
                  <c:v>172</c:v>
                </c:pt>
                <c:pt idx="31">
                  <c:v>244</c:v>
                </c:pt>
                <c:pt idx="32">
                  <c:v>256</c:v>
                </c:pt>
                <c:pt idx="33">
                  <c:v>512</c:v>
                </c:pt>
                <c:pt idx="34">
                  <c:v>684</c:v>
                </c:pt>
                <c:pt idx="35">
                  <c:v>730</c:v>
                </c:pt>
                <c:pt idx="36">
                  <c:v>1024</c:v>
                </c:pt>
                <c:pt idx="37">
                  <c:v>2048</c:v>
                </c:pt>
                <c:pt idx="38">
                  <c:v>2188</c:v>
                </c:pt>
                <c:pt idx="39">
                  <c:v>2732</c:v>
                </c:pt>
                <c:pt idx="40">
                  <c:v>4096</c:v>
                </c:pt>
                <c:pt idx="41">
                  <c:v>6562</c:v>
                </c:pt>
                <c:pt idx="42">
                  <c:v>8192</c:v>
                </c:pt>
                <c:pt idx="43">
                  <c:v>10924</c:v>
                </c:pt>
                <c:pt idx="44">
                  <c:v>16384</c:v>
                </c:pt>
                <c:pt idx="45">
                  <c:v>19684</c:v>
                </c:pt>
                <c:pt idx="46">
                  <c:v>32768</c:v>
                </c:pt>
                <c:pt idx="47">
                  <c:v>43692</c:v>
                </c:pt>
                <c:pt idx="48">
                  <c:v>59050</c:v>
                </c:pt>
                <c:pt idx="49">
                  <c:v>65536</c:v>
                </c:pt>
                <c:pt idx="50">
                  <c:v>131072</c:v>
                </c:pt>
                <c:pt idx="51">
                  <c:v>174764</c:v>
                </c:pt>
                <c:pt idx="52">
                  <c:v>177148</c:v>
                </c:pt>
                <c:pt idx="53">
                  <c:v>262144</c:v>
                </c:pt>
                <c:pt idx="54">
                  <c:v>524288</c:v>
                </c:pt>
                <c:pt idx="55">
                  <c:v>531442</c:v>
                </c:pt>
                <c:pt idx="56">
                  <c:v>699052</c:v>
                </c:pt>
                <c:pt idx="57">
                  <c:v>1048576</c:v>
                </c:pt>
                <c:pt idx="58">
                  <c:v>1594324</c:v>
                </c:pt>
                <c:pt idx="59">
                  <c:v>2097152</c:v>
                </c:pt>
                <c:pt idx="60">
                  <c:v>2796204</c:v>
                </c:pt>
                <c:pt idx="61">
                  <c:v>4194304</c:v>
                </c:pt>
                <c:pt idx="62">
                  <c:v>4782970</c:v>
                </c:pt>
                <c:pt idx="63">
                  <c:v>11184812</c:v>
                </c:pt>
                <c:pt idx="64">
                  <c:v>14348908</c:v>
                </c:pt>
                <c:pt idx="65">
                  <c:v>43046722</c:v>
                </c:pt>
                <c:pt idx="66">
                  <c:v>44739244</c:v>
                </c:pt>
                <c:pt idx="67">
                  <c:v>129140164</c:v>
                </c:pt>
                <c:pt idx="68">
                  <c:v>178956972</c:v>
                </c:pt>
                <c:pt idx="69">
                  <c:v>387420490</c:v>
                </c:pt>
                <c:pt idx="70">
                  <c:v>715827884</c:v>
                </c:pt>
                <c:pt idx="71">
                  <c:v>1162261468</c:v>
                </c:pt>
                <c:pt idx="72">
                  <c:v>2863311532</c:v>
                </c:pt>
                <c:pt idx="73">
                  <c:v>3486784402</c:v>
                </c:pt>
                <c:pt idx="74">
                  <c:v>10460353204</c:v>
                </c:pt>
                <c:pt idx="75">
                  <c:v>11453246124</c:v>
                </c:pt>
                <c:pt idx="76">
                  <c:v>45812984492</c:v>
                </c:pt>
                <c:pt idx="77">
                  <c:v>183251937964</c:v>
                </c:pt>
                <c:pt idx="78">
                  <c:v>733007751852</c:v>
                </c:pt>
                <c:pt idx="79">
                  <c:v>2932031007404</c:v>
                </c:pt>
              </c:numCache>
            </c:numRef>
          </c:xVal>
          <c:yVal>
            <c:numRef>
              <c:f>'[Timings.xlsx]Filtered Data pasted(time &lt; 60)'!$G$2:$G$81</c:f>
              <c:numCache>
                <c:formatCode>General</c:formatCode>
                <c:ptCount val="80"/>
                <c:pt idx="37">
                  <c:v>2.0001000000000001E-2</c:v>
                </c:pt>
                <c:pt idx="38">
                  <c:v>1.6001000000000001E-2</c:v>
                </c:pt>
                <c:pt idx="39">
                  <c:v>1.6001000000000001E-2</c:v>
                </c:pt>
                <c:pt idx="40">
                  <c:v>4.0002999999999997E-2</c:v>
                </c:pt>
                <c:pt idx="41">
                  <c:v>5.2003000000000001E-2</c:v>
                </c:pt>
                <c:pt idx="42">
                  <c:v>8.8006000000000001E-2</c:v>
                </c:pt>
                <c:pt idx="43">
                  <c:v>8.4004999999999996E-2</c:v>
                </c:pt>
                <c:pt idx="44">
                  <c:v>0.180011</c:v>
                </c:pt>
                <c:pt idx="45">
                  <c:v>0.16001000000000001</c:v>
                </c:pt>
                <c:pt idx="46">
                  <c:v>0.39602500000000002</c:v>
                </c:pt>
                <c:pt idx="47">
                  <c:v>0.39602500000000002</c:v>
                </c:pt>
                <c:pt idx="48">
                  <c:v>0.56803499999999996</c:v>
                </c:pt>
                <c:pt idx="49">
                  <c:v>0.86405399999999999</c:v>
                </c:pt>
                <c:pt idx="50">
                  <c:v>1.8001100000000001</c:v>
                </c:pt>
                <c:pt idx="51">
                  <c:v>1.83612</c:v>
                </c:pt>
                <c:pt idx="52">
                  <c:v>1.9401200000000001</c:v>
                </c:pt>
                <c:pt idx="53">
                  <c:v>3.9162400000000002</c:v>
                </c:pt>
                <c:pt idx="54">
                  <c:v>8.6245399999999997</c:v>
                </c:pt>
                <c:pt idx="55">
                  <c:v>6.7284199999999998</c:v>
                </c:pt>
                <c:pt idx="56">
                  <c:v>9.8286099999999994</c:v>
                </c:pt>
                <c:pt idx="57">
                  <c:v>17.781099999999999</c:v>
                </c:pt>
                <c:pt idx="58">
                  <c:v>24.237500000000001</c:v>
                </c:pt>
                <c:pt idx="59">
                  <c:v>43.038699999999999</c:v>
                </c:pt>
              </c:numCache>
            </c:numRef>
          </c:yVal>
          <c:smooth val="0"/>
        </c:ser>
        <c:ser>
          <c:idx val="4"/>
          <c:order val="4"/>
          <c:tx>
            <c:strRef>
              <c:f>'[Timings.xlsx]Filtered Data pasted(time &lt; 60)'!$H$1</c:f>
              <c:strCache>
                <c:ptCount val="1"/>
                <c:pt idx="0">
                  <c:v>lazymatch goal with |- ?f ?a = ?g ?b =&gt; let H := constr:(@f_equal bool bool f a b (@eq_refl bool a)) in exact H end (v8.4)</c:v>
                </c:pt>
              </c:strCache>
            </c:strRef>
          </c:tx>
          <c:spPr>
            <a:ln w="19050" cap="rnd">
              <a:noFill/>
              <a:round/>
            </a:ln>
            <a:effectLst/>
          </c:spPr>
          <c:marker>
            <c:symbol val="circle"/>
            <c:size val="5"/>
            <c:spPr>
              <a:solidFill>
                <a:schemeClr val="accent5"/>
              </a:solidFill>
              <a:ln w="9525">
                <a:solidFill>
                  <a:schemeClr val="accent5"/>
                </a:solidFill>
              </a:ln>
              <a:effectLst/>
            </c:spPr>
          </c:marker>
          <c:xVal>
            <c:numRef>
              <c:f>'[Timings.xlsx]Filtered Data pasted(time &lt; 60)'!$C$2:$C$81</c:f>
              <c:numCache>
                <c:formatCode>0.0E+0</c:formatCode>
                <c:ptCount val="80"/>
                <c:pt idx="0">
                  <c:v>6</c:v>
                </c:pt>
                <c:pt idx="1">
                  <c:v>8</c:v>
                </c:pt>
                <c:pt idx="2">
                  <c:v>8</c:v>
                </c:pt>
                <c:pt idx="3">
                  <c:v>10</c:v>
                </c:pt>
                <c:pt idx="4">
                  <c:v>10</c:v>
                </c:pt>
                <c:pt idx="5">
                  <c:v>12</c:v>
                </c:pt>
                <c:pt idx="6">
                  <c:v>12</c:v>
                </c:pt>
                <c:pt idx="7">
                  <c:v>14</c:v>
                </c:pt>
                <c:pt idx="8">
                  <c:v>16</c:v>
                </c:pt>
                <c:pt idx="9">
                  <c:v>16</c:v>
                </c:pt>
                <c:pt idx="10">
                  <c:v>18</c:v>
                </c:pt>
                <c:pt idx="11">
                  <c:v>20</c:v>
                </c:pt>
                <c:pt idx="12">
                  <c:v>22</c:v>
                </c:pt>
                <c:pt idx="13">
                  <c:v>24</c:v>
                </c:pt>
                <c:pt idx="14">
                  <c:v>26</c:v>
                </c:pt>
                <c:pt idx="15">
                  <c:v>28</c:v>
                </c:pt>
                <c:pt idx="16">
                  <c:v>28</c:v>
                </c:pt>
                <c:pt idx="17">
                  <c:v>30</c:v>
                </c:pt>
                <c:pt idx="18">
                  <c:v>32</c:v>
                </c:pt>
                <c:pt idx="19">
                  <c:v>32</c:v>
                </c:pt>
                <c:pt idx="20">
                  <c:v>34</c:v>
                </c:pt>
                <c:pt idx="21">
                  <c:v>36</c:v>
                </c:pt>
                <c:pt idx="22">
                  <c:v>38</c:v>
                </c:pt>
                <c:pt idx="23">
                  <c:v>40</c:v>
                </c:pt>
                <c:pt idx="24">
                  <c:v>42</c:v>
                </c:pt>
                <c:pt idx="25">
                  <c:v>44</c:v>
                </c:pt>
                <c:pt idx="26">
                  <c:v>44</c:v>
                </c:pt>
                <c:pt idx="27">
                  <c:v>64</c:v>
                </c:pt>
                <c:pt idx="28">
                  <c:v>82</c:v>
                </c:pt>
                <c:pt idx="29">
                  <c:v>128</c:v>
                </c:pt>
                <c:pt idx="30">
                  <c:v>172</c:v>
                </c:pt>
                <c:pt idx="31">
                  <c:v>244</c:v>
                </c:pt>
                <c:pt idx="32">
                  <c:v>256</c:v>
                </c:pt>
                <c:pt idx="33">
                  <c:v>512</c:v>
                </c:pt>
                <c:pt idx="34">
                  <c:v>684</c:v>
                </c:pt>
                <c:pt idx="35">
                  <c:v>730</c:v>
                </c:pt>
                <c:pt idx="36">
                  <c:v>1024</c:v>
                </c:pt>
                <c:pt idx="37">
                  <c:v>2048</c:v>
                </c:pt>
                <c:pt idx="38">
                  <c:v>2188</c:v>
                </c:pt>
                <c:pt idx="39">
                  <c:v>2732</c:v>
                </c:pt>
                <c:pt idx="40">
                  <c:v>4096</c:v>
                </c:pt>
                <c:pt idx="41">
                  <c:v>6562</c:v>
                </c:pt>
                <c:pt idx="42">
                  <c:v>8192</c:v>
                </c:pt>
                <c:pt idx="43">
                  <c:v>10924</c:v>
                </c:pt>
                <c:pt idx="44">
                  <c:v>16384</c:v>
                </c:pt>
                <c:pt idx="45">
                  <c:v>19684</c:v>
                </c:pt>
                <c:pt idx="46">
                  <c:v>32768</c:v>
                </c:pt>
                <c:pt idx="47">
                  <c:v>43692</c:v>
                </c:pt>
                <c:pt idx="48">
                  <c:v>59050</c:v>
                </c:pt>
                <c:pt idx="49">
                  <c:v>65536</c:v>
                </c:pt>
                <c:pt idx="50">
                  <c:v>131072</c:v>
                </c:pt>
                <c:pt idx="51">
                  <c:v>174764</c:v>
                </c:pt>
                <c:pt idx="52">
                  <c:v>177148</c:v>
                </c:pt>
                <c:pt idx="53">
                  <c:v>262144</c:v>
                </c:pt>
                <c:pt idx="54">
                  <c:v>524288</c:v>
                </c:pt>
                <c:pt idx="55">
                  <c:v>531442</c:v>
                </c:pt>
                <c:pt idx="56">
                  <c:v>699052</c:v>
                </c:pt>
                <c:pt idx="57">
                  <c:v>1048576</c:v>
                </c:pt>
                <c:pt idx="58">
                  <c:v>1594324</c:v>
                </c:pt>
                <c:pt idx="59">
                  <c:v>2097152</c:v>
                </c:pt>
                <c:pt idx="60">
                  <c:v>2796204</c:v>
                </c:pt>
                <c:pt idx="61">
                  <c:v>4194304</c:v>
                </c:pt>
                <c:pt idx="62">
                  <c:v>4782970</c:v>
                </c:pt>
                <c:pt idx="63">
                  <c:v>11184812</c:v>
                </c:pt>
                <c:pt idx="64">
                  <c:v>14348908</c:v>
                </c:pt>
                <c:pt idx="65">
                  <c:v>43046722</c:v>
                </c:pt>
                <c:pt idx="66">
                  <c:v>44739244</c:v>
                </c:pt>
                <c:pt idx="67">
                  <c:v>129140164</c:v>
                </c:pt>
                <c:pt idx="68">
                  <c:v>178956972</c:v>
                </c:pt>
                <c:pt idx="69">
                  <c:v>387420490</c:v>
                </c:pt>
                <c:pt idx="70">
                  <c:v>715827884</c:v>
                </c:pt>
                <c:pt idx="71">
                  <c:v>1162261468</c:v>
                </c:pt>
                <c:pt idx="72">
                  <c:v>2863311532</c:v>
                </c:pt>
                <c:pt idx="73">
                  <c:v>3486784402</c:v>
                </c:pt>
                <c:pt idx="74">
                  <c:v>10460353204</c:v>
                </c:pt>
                <c:pt idx="75">
                  <c:v>11453246124</c:v>
                </c:pt>
                <c:pt idx="76">
                  <c:v>45812984492</c:v>
                </c:pt>
                <c:pt idx="77">
                  <c:v>183251937964</c:v>
                </c:pt>
                <c:pt idx="78">
                  <c:v>733007751852</c:v>
                </c:pt>
                <c:pt idx="79">
                  <c:v>2932031007404</c:v>
                </c:pt>
              </c:numCache>
            </c:numRef>
          </c:xVal>
          <c:yVal>
            <c:numRef>
              <c:f>'[Timings.xlsx]Filtered Data pasted(time &lt; 60)'!$H$2:$H$81</c:f>
              <c:numCache>
                <c:formatCode>General</c:formatCode>
                <c:ptCount val="80"/>
                <c:pt idx="37">
                  <c:v>1.6001000000000001E-2</c:v>
                </c:pt>
                <c:pt idx="38">
                  <c:v>1.6001000000000001E-2</c:v>
                </c:pt>
                <c:pt idx="39">
                  <c:v>1.6001000000000001E-2</c:v>
                </c:pt>
                <c:pt idx="40">
                  <c:v>3.6001999999999999E-2</c:v>
                </c:pt>
                <c:pt idx="41">
                  <c:v>4.4001999999999999E-2</c:v>
                </c:pt>
                <c:pt idx="42">
                  <c:v>6.4004000000000005E-2</c:v>
                </c:pt>
                <c:pt idx="43">
                  <c:v>6.4004000000000005E-2</c:v>
                </c:pt>
                <c:pt idx="44">
                  <c:v>0.14801</c:v>
                </c:pt>
                <c:pt idx="45">
                  <c:v>0.13600899999999999</c:v>
                </c:pt>
                <c:pt idx="46">
                  <c:v>0.32802100000000001</c:v>
                </c:pt>
                <c:pt idx="47">
                  <c:v>0.27601799999999999</c:v>
                </c:pt>
                <c:pt idx="48">
                  <c:v>0.46802899999999997</c:v>
                </c:pt>
                <c:pt idx="49">
                  <c:v>0.87205500000000002</c:v>
                </c:pt>
                <c:pt idx="50">
                  <c:v>1.5721000000000001</c:v>
                </c:pt>
                <c:pt idx="51">
                  <c:v>1.36809</c:v>
                </c:pt>
                <c:pt idx="52">
                  <c:v>1.5481</c:v>
                </c:pt>
                <c:pt idx="53">
                  <c:v>3.1962000000000002</c:v>
                </c:pt>
                <c:pt idx="54">
                  <c:v>7.0324400000000002</c:v>
                </c:pt>
                <c:pt idx="55">
                  <c:v>5.3843399999999999</c:v>
                </c:pt>
                <c:pt idx="56">
                  <c:v>6.9844400000000002</c:v>
                </c:pt>
                <c:pt idx="57">
                  <c:v>16.169</c:v>
                </c:pt>
                <c:pt idx="58">
                  <c:v>19.121200000000002</c:v>
                </c:pt>
                <c:pt idx="59">
                  <c:v>33.170099999999998</c:v>
                </c:pt>
                <c:pt idx="60">
                  <c:v>32.786000000000001</c:v>
                </c:pt>
              </c:numCache>
            </c:numRef>
          </c:yVal>
          <c:smooth val="0"/>
        </c:ser>
        <c:ser>
          <c:idx val="5"/>
          <c:order val="5"/>
          <c:tx>
            <c:strRef>
              <c:f>'[Timings.xlsx]Filtered Data pasted(time &lt; 60)'!$I$1</c:f>
              <c:strCache>
                <c:ptCount val="1"/>
                <c:pt idx="0">
                  <c:v>assert (z := true); revert z (v8.4)</c:v>
                </c:pt>
              </c:strCache>
            </c:strRef>
          </c:tx>
          <c:spPr>
            <a:ln w="19050" cap="rnd">
              <a:noFill/>
              <a:round/>
            </a:ln>
            <a:effectLst/>
          </c:spPr>
          <c:marker>
            <c:symbol val="circle"/>
            <c:size val="5"/>
            <c:spPr>
              <a:solidFill>
                <a:schemeClr val="accent6"/>
              </a:solidFill>
              <a:ln w="9525">
                <a:solidFill>
                  <a:schemeClr val="accent6"/>
                </a:solidFill>
              </a:ln>
              <a:effectLst/>
            </c:spPr>
          </c:marker>
          <c:xVal>
            <c:numRef>
              <c:f>'[Timings.xlsx]Filtered Data pasted(time &lt; 60)'!$C$2:$C$81</c:f>
              <c:numCache>
                <c:formatCode>0.0E+0</c:formatCode>
                <c:ptCount val="80"/>
                <c:pt idx="0">
                  <c:v>6</c:v>
                </c:pt>
                <c:pt idx="1">
                  <c:v>8</c:v>
                </c:pt>
                <c:pt idx="2">
                  <c:v>8</c:v>
                </c:pt>
                <c:pt idx="3">
                  <c:v>10</c:v>
                </c:pt>
                <c:pt idx="4">
                  <c:v>10</c:v>
                </c:pt>
                <c:pt idx="5">
                  <c:v>12</c:v>
                </c:pt>
                <c:pt idx="6">
                  <c:v>12</c:v>
                </c:pt>
                <c:pt idx="7">
                  <c:v>14</c:v>
                </c:pt>
                <c:pt idx="8">
                  <c:v>16</c:v>
                </c:pt>
                <c:pt idx="9">
                  <c:v>16</c:v>
                </c:pt>
                <c:pt idx="10">
                  <c:v>18</c:v>
                </c:pt>
                <c:pt idx="11">
                  <c:v>20</c:v>
                </c:pt>
                <c:pt idx="12">
                  <c:v>22</c:v>
                </c:pt>
                <c:pt idx="13">
                  <c:v>24</c:v>
                </c:pt>
                <c:pt idx="14">
                  <c:v>26</c:v>
                </c:pt>
                <c:pt idx="15">
                  <c:v>28</c:v>
                </c:pt>
                <c:pt idx="16">
                  <c:v>28</c:v>
                </c:pt>
                <c:pt idx="17">
                  <c:v>30</c:v>
                </c:pt>
                <c:pt idx="18">
                  <c:v>32</c:v>
                </c:pt>
                <c:pt idx="19">
                  <c:v>32</c:v>
                </c:pt>
                <c:pt idx="20">
                  <c:v>34</c:v>
                </c:pt>
                <c:pt idx="21">
                  <c:v>36</c:v>
                </c:pt>
                <c:pt idx="22">
                  <c:v>38</c:v>
                </c:pt>
                <c:pt idx="23">
                  <c:v>40</c:v>
                </c:pt>
                <c:pt idx="24">
                  <c:v>42</c:v>
                </c:pt>
                <c:pt idx="25">
                  <c:v>44</c:v>
                </c:pt>
                <c:pt idx="26">
                  <c:v>44</c:v>
                </c:pt>
                <c:pt idx="27">
                  <c:v>64</c:v>
                </c:pt>
                <c:pt idx="28">
                  <c:v>82</c:v>
                </c:pt>
                <c:pt idx="29">
                  <c:v>128</c:v>
                </c:pt>
                <c:pt idx="30">
                  <c:v>172</c:v>
                </c:pt>
                <c:pt idx="31">
                  <c:v>244</c:v>
                </c:pt>
                <c:pt idx="32">
                  <c:v>256</c:v>
                </c:pt>
                <c:pt idx="33">
                  <c:v>512</c:v>
                </c:pt>
                <c:pt idx="34">
                  <c:v>684</c:v>
                </c:pt>
                <c:pt idx="35">
                  <c:v>730</c:v>
                </c:pt>
                <c:pt idx="36">
                  <c:v>1024</c:v>
                </c:pt>
                <c:pt idx="37">
                  <c:v>2048</c:v>
                </c:pt>
                <c:pt idx="38">
                  <c:v>2188</c:v>
                </c:pt>
                <c:pt idx="39">
                  <c:v>2732</c:v>
                </c:pt>
                <c:pt idx="40">
                  <c:v>4096</c:v>
                </c:pt>
                <c:pt idx="41">
                  <c:v>6562</c:v>
                </c:pt>
                <c:pt idx="42">
                  <c:v>8192</c:v>
                </c:pt>
                <c:pt idx="43">
                  <c:v>10924</c:v>
                </c:pt>
                <c:pt idx="44">
                  <c:v>16384</c:v>
                </c:pt>
                <c:pt idx="45">
                  <c:v>19684</c:v>
                </c:pt>
                <c:pt idx="46">
                  <c:v>32768</c:v>
                </c:pt>
                <c:pt idx="47">
                  <c:v>43692</c:v>
                </c:pt>
                <c:pt idx="48">
                  <c:v>59050</c:v>
                </c:pt>
                <c:pt idx="49">
                  <c:v>65536</c:v>
                </c:pt>
                <c:pt idx="50">
                  <c:v>131072</c:v>
                </c:pt>
                <c:pt idx="51">
                  <c:v>174764</c:v>
                </c:pt>
                <c:pt idx="52">
                  <c:v>177148</c:v>
                </c:pt>
                <c:pt idx="53">
                  <c:v>262144</c:v>
                </c:pt>
                <c:pt idx="54">
                  <c:v>524288</c:v>
                </c:pt>
                <c:pt idx="55">
                  <c:v>531442</c:v>
                </c:pt>
                <c:pt idx="56">
                  <c:v>699052</c:v>
                </c:pt>
                <c:pt idx="57">
                  <c:v>1048576</c:v>
                </c:pt>
                <c:pt idx="58">
                  <c:v>1594324</c:v>
                </c:pt>
                <c:pt idx="59">
                  <c:v>2097152</c:v>
                </c:pt>
                <c:pt idx="60">
                  <c:v>2796204</c:v>
                </c:pt>
                <c:pt idx="61">
                  <c:v>4194304</c:v>
                </c:pt>
                <c:pt idx="62">
                  <c:v>4782970</c:v>
                </c:pt>
                <c:pt idx="63">
                  <c:v>11184812</c:v>
                </c:pt>
                <c:pt idx="64">
                  <c:v>14348908</c:v>
                </c:pt>
                <c:pt idx="65">
                  <c:v>43046722</c:v>
                </c:pt>
                <c:pt idx="66">
                  <c:v>44739244</c:v>
                </c:pt>
                <c:pt idx="67">
                  <c:v>129140164</c:v>
                </c:pt>
                <c:pt idx="68">
                  <c:v>178956972</c:v>
                </c:pt>
                <c:pt idx="69">
                  <c:v>387420490</c:v>
                </c:pt>
                <c:pt idx="70">
                  <c:v>715827884</c:v>
                </c:pt>
                <c:pt idx="71">
                  <c:v>1162261468</c:v>
                </c:pt>
                <c:pt idx="72">
                  <c:v>2863311532</c:v>
                </c:pt>
                <c:pt idx="73">
                  <c:v>3486784402</c:v>
                </c:pt>
                <c:pt idx="74">
                  <c:v>10460353204</c:v>
                </c:pt>
                <c:pt idx="75">
                  <c:v>11453246124</c:v>
                </c:pt>
                <c:pt idx="76">
                  <c:v>45812984492</c:v>
                </c:pt>
                <c:pt idx="77">
                  <c:v>183251937964</c:v>
                </c:pt>
                <c:pt idx="78">
                  <c:v>733007751852</c:v>
                </c:pt>
                <c:pt idx="79">
                  <c:v>2932031007404</c:v>
                </c:pt>
              </c:numCache>
            </c:numRef>
          </c:xVal>
          <c:yVal>
            <c:numRef>
              <c:f>'[Timings.xlsx]Filtered Data pasted(time &lt; 60)'!$I$2:$I$81</c:f>
              <c:numCache>
                <c:formatCode>General</c:formatCode>
                <c:ptCount val="80"/>
                <c:pt idx="37">
                  <c:v>1.6001000000000001E-2</c:v>
                </c:pt>
                <c:pt idx="38">
                  <c:v>1.2E-2</c:v>
                </c:pt>
                <c:pt idx="39">
                  <c:v>1.2001E-2</c:v>
                </c:pt>
                <c:pt idx="40">
                  <c:v>4.0002000000000003E-2</c:v>
                </c:pt>
                <c:pt idx="41">
                  <c:v>2.4001000000000001E-2</c:v>
                </c:pt>
                <c:pt idx="42">
                  <c:v>9.6005999999999994E-2</c:v>
                </c:pt>
                <c:pt idx="43">
                  <c:v>4.0002999999999997E-2</c:v>
                </c:pt>
                <c:pt idx="44">
                  <c:v>0.10800700000000001</c:v>
                </c:pt>
                <c:pt idx="45">
                  <c:v>8.4004999999999996E-2</c:v>
                </c:pt>
                <c:pt idx="46">
                  <c:v>0.236015</c:v>
                </c:pt>
                <c:pt idx="47">
                  <c:v>0.176011</c:v>
                </c:pt>
                <c:pt idx="48">
                  <c:v>0.27601799999999999</c:v>
                </c:pt>
                <c:pt idx="49">
                  <c:v>0.63604000000000005</c:v>
                </c:pt>
                <c:pt idx="50">
                  <c:v>1.4200900000000001</c:v>
                </c:pt>
                <c:pt idx="51">
                  <c:v>0.91605700000000001</c:v>
                </c:pt>
                <c:pt idx="52">
                  <c:v>0.90405599999999997</c:v>
                </c:pt>
                <c:pt idx="53">
                  <c:v>2.9041800000000002</c:v>
                </c:pt>
                <c:pt idx="54">
                  <c:v>7.4764699999999999</c:v>
                </c:pt>
                <c:pt idx="55">
                  <c:v>3.3362099999999999</c:v>
                </c:pt>
                <c:pt idx="56">
                  <c:v>4.1522600000000001</c:v>
                </c:pt>
                <c:pt idx="57">
                  <c:v>9.0725700000000007</c:v>
                </c:pt>
                <c:pt idx="58">
                  <c:v>18.373100000000001</c:v>
                </c:pt>
                <c:pt idx="59">
                  <c:v>27.325700000000001</c:v>
                </c:pt>
                <c:pt idx="60">
                  <c:v>30.1099</c:v>
                </c:pt>
              </c:numCache>
            </c:numRef>
          </c:yVal>
          <c:smooth val="0"/>
        </c:ser>
        <c:ser>
          <c:idx val="6"/>
          <c:order val="6"/>
          <c:tx>
            <c:strRef>
              <c:f>'[Timings.xlsx]Filtered Data pasted(time &lt; 60)'!$J$1</c:f>
              <c:strCache>
                <c:ptCount val="1"/>
                <c:pt idx="0">
                  <c:v>generalize x (v8.4)</c:v>
                </c:pt>
              </c:strCache>
            </c:strRef>
          </c:tx>
          <c:spPr>
            <a:ln w="19050" cap="rnd">
              <a:noFill/>
              <a:round/>
            </a:ln>
            <a:effectLst/>
          </c:spPr>
          <c:marker>
            <c:symbol val="circle"/>
            <c:size val="5"/>
            <c:spPr>
              <a:solidFill>
                <a:schemeClr val="accent1">
                  <a:lumMod val="60000"/>
                </a:schemeClr>
              </a:solidFill>
              <a:ln w="9525">
                <a:solidFill>
                  <a:schemeClr val="accent1">
                    <a:lumMod val="60000"/>
                  </a:schemeClr>
                </a:solidFill>
              </a:ln>
              <a:effectLst/>
            </c:spPr>
          </c:marker>
          <c:xVal>
            <c:numRef>
              <c:f>'[Timings.xlsx]Filtered Data pasted(time &lt; 60)'!$C$2:$C$81</c:f>
              <c:numCache>
                <c:formatCode>0.0E+0</c:formatCode>
                <c:ptCount val="80"/>
                <c:pt idx="0">
                  <c:v>6</c:v>
                </c:pt>
                <c:pt idx="1">
                  <c:v>8</c:v>
                </c:pt>
                <c:pt idx="2">
                  <c:v>8</c:v>
                </c:pt>
                <c:pt idx="3">
                  <c:v>10</c:v>
                </c:pt>
                <c:pt idx="4">
                  <c:v>10</c:v>
                </c:pt>
                <c:pt idx="5">
                  <c:v>12</c:v>
                </c:pt>
                <c:pt idx="6">
                  <c:v>12</c:v>
                </c:pt>
                <c:pt idx="7">
                  <c:v>14</c:v>
                </c:pt>
                <c:pt idx="8">
                  <c:v>16</c:v>
                </c:pt>
                <c:pt idx="9">
                  <c:v>16</c:v>
                </c:pt>
                <c:pt idx="10">
                  <c:v>18</c:v>
                </c:pt>
                <c:pt idx="11">
                  <c:v>20</c:v>
                </c:pt>
                <c:pt idx="12">
                  <c:v>22</c:v>
                </c:pt>
                <c:pt idx="13">
                  <c:v>24</c:v>
                </c:pt>
                <c:pt idx="14">
                  <c:v>26</c:v>
                </c:pt>
                <c:pt idx="15">
                  <c:v>28</c:v>
                </c:pt>
                <c:pt idx="16">
                  <c:v>28</c:v>
                </c:pt>
                <c:pt idx="17">
                  <c:v>30</c:v>
                </c:pt>
                <c:pt idx="18">
                  <c:v>32</c:v>
                </c:pt>
                <c:pt idx="19">
                  <c:v>32</c:v>
                </c:pt>
                <c:pt idx="20">
                  <c:v>34</c:v>
                </c:pt>
                <c:pt idx="21">
                  <c:v>36</c:v>
                </c:pt>
                <c:pt idx="22">
                  <c:v>38</c:v>
                </c:pt>
                <c:pt idx="23">
                  <c:v>40</c:v>
                </c:pt>
                <c:pt idx="24">
                  <c:v>42</c:v>
                </c:pt>
                <c:pt idx="25">
                  <c:v>44</c:v>
                </c:pt>
                <c:pt idx="26">
                  <c:v>44</c:v>
                </c:pt>
                <c:pt idx="27">
                  <c:v>64</c:v>
                </c:pt>
                <c:pt idx="28">
                  <c:v>82</c:v>
                </c:pt>
                <c:pt idx="29">
                  <c:v>128</c:v>
                </c:pt>
                <c:pt idx="30">
                  <c:v>172</c:v>
                </c:pt>
                <c:pt idx="31">
                  <c:v>244</c:v>
                </c:pt>
                <c:pt idx="32">
                  <c:v>256</c:v>
                </c:pt>
                <c:pt idx="33">
                  <c:v>512</c:v>
                </c:pt>
                <c:pt idx="34">
                  <c:v>684</c:v>
                </c:pt>
                <c:pt idx="35">
                  <c:v>730</c:v>
                </c:pt>
                <c:pt idx="36">
                  <c:v>1024</c:v>
                </c:pt>
                <c:pt idx="37">
                  <c:v>2048</c:v>
                </c:pt>
                <c:pt idx="38">
                  <c:v>2188</c:v>
                </c:pt>
                <c:pt idx="39">
                  <c:v>2732</c:v>
                </c:pt>
                <c:pt idx="40">
                  <c:v>4096</c:v>
                </c:pt>
                <c:pt idx="41">
                  <c:v>6562</c:v>
                </c:pt>
                <c:pt idx="42">
                  <c:v>8192</c:v>
                </c:pt>
                <c:pt idx="43">
                  <c:v>10924</c:v>
                </c:pt>
                <c:pt idx="44">
                  <c:v>16384</c:v>
                </c:pt>
                <c:pt idx="45">
                  <c:v>19684</c:v>
                </c:pt>
                <c:pt idx="46">
                  <c:v>32768</c:v>
                </c:pt>
                <c:pt idx="47">
                  <c:v>43692</c:v>
                </c:pt>
                <c:pt idx="48">
                  <c:v>59050</c:v>
                </c:pt>
                <c:pt idx="49">
                  <c:v>65536</c:v>
                </c:pt>
                <c:pt idx="50">
                  <c:v>131072</c:v>
                </c:pt>
                <c:pt idx="51">
                  <c:v>174764</c:v>
                </c:pt>
                <c:pt idx="52">
                  <c:v>177148</c:v>
                </c:pt>
                <c:pt idx="53">
                  <c:v>262144</c:v>
                </c:pt>
                <c:pt idx="54">
                  <c:v>524288</c:v>
                </c:pt>
                <c:pt idx="55">
                  <c:v>531442</c:v>
                </c:pt>
                <c:pt idx="56">
                  <c:v>699052</c:v>
                </c:pt>
                <c:pt idx="57">
                  <c:v>1048576</c:v>
                </c:pt>
                <c:pt idx="58">
                  <c:v>1594324</c:v>
                </c:pt>
                <c:pt idx="59">
                  <c:v>2097152</c:v>
                </c:pt>
                <c:pt idx="60">
                  <c:v>2796204</c:v>
                </c:pt>
                <c:pt idx="61">
                  <c:v>4194304</c:v>
                </c:pt>
                <c:pt idx="62">
                  <c:v>4782970</c:v>
                </c:pt>
                <c:pt idx="63">
                  <c:v>11184812</c:v>
                </c:pt>
                <c:pt idx="64">
                  <c:v>14348908</c:v>
                </c:pt>
                <c:pt idx="65">
                  <c:v>43046722</c:v>
                </c:pt>
                <c:pt idx="66">
                  <c:v>44739244</c:v>
                </c:pt>
                <c:pt idx="67">
                  <c:v>129140164</c:v>
                </c:pt>
                <c:pt idx="68">
                  <c:v>178956972</c:v>
                </c:pt>
                <c:pt idx="69">
                  <c:v>387420490</c:v>
                </c:pt>
                <c:pt idx="70">
                  <c:v>715827884</c:v>
                </c:pt>
                <c:pt idx="71">
                  <c:v>1162261468</c:v>
                </c:pt>
                <c:pt idx="72">
                  <c:v>2863311532</c:v>
                </c:pt>
                <c:pt idx="73">
                  <c:v>3486784402</c:v>
                </c:pt>
                <c:pt idx="74">
                  <c:v>10460353204</c:v>
                </c:pt>
                <c:pt idx="75">
                  <c:v>11453246124</c:v>
                </c:pt>
                <c:pt idx="76">
                  <c:v>45812984492</c:v>
                </c:pt>
                <c:pt idx="77">
                  <c:v>183251937964</c:v>
                </c:pt>
                <c:pt idx="78">
                  <c:v>733007751852</c:v>
                </c:pt>
                <c:pt idx="79">
                  <c:v>2932031007404</c:v>
                </c:pt>
              </c:numCache>
            </c:numRef>
          </c:xVal>
          <c:yVal>
            <c:numRef>
              <c:f>'[Timings.xlsx]Filtered Data pasted(time &lt; 60)'!$J$2:$J$81</c:f>
              <c:numCache>
                <c:formatCode>General</c:formatCode>
                <c:ptCount val="80"/>
                <c:pt idx="40">
                  <c:v>1.6001000000000001E-2</c:v>
                </c:pt>
                <c:pt idx="41">
                  <c:v>2.0001000000000001E-2</c:v>
                </c:pt>
                <c:pt idx="42">
                  <c:v>2.8001000000000002E-2</c:v>
                </c:pt>
                <c:pt idx="43">
                  <c:v>2.8001999999999999E-2</c:v>
                </c:pt>
                <c:pt idx="44">
                  <c:v>6.4004000000000005E-2</c:v>
                </c:pt>
                <c:pt idx="45">
                  <c:v>6.0003000000000001E-2</c:v>
                </c:pt>
                <c:pt idx="46">
                  <c:v>0.13600899999999999</c:v>
                </c:pt>
                <c:pt idx="47">
                  <c:v>0.13200799999999999</c:v>
                </c:pt>
                <c:pt idx="48">
                  <c:v>0.204013</c:v>
                </c:pt>
                <c:pt idx="49">
                  <c:v>0.30001899999999998</c:v>
                </c:pt>
                <c:pt idx="50">
                  <c:v>0.66804200000000002</c:v>
                </c:pt>
                <c:pt idx="51">
                  <c:v>0.62803900000000001</c:v>
                </c:pt>
                <c:pt idx="52">
                  <c:v>0.76004700000000003</c:v>
                </c:pt>
                <c:pt idx="53">
                  <c:v>1.39209</c:v>
                </c:pt>
                <c:pt idx="54">
                  <c:v>3.05619</c:v>
                </c:pt>
                <c:pt idx="55">
                  <c:v>3.3842099999999999</c:v>
                </c:pt>
                <c:pt idx="56">
                  <c:v>2.8401800000000001</c:v>
                </c:pt>
                <c:pt idx="57">
                  <c:v>7.9764999999999997</c:v>
                </c:pt>
                <c:pt idx="58">
                  <c:v>18.013100000000001</c:v>
                </c:pt>
                <c:pt idx="59">
                  <c:v>18.113099999999999</c:v>
                </c:pt>
                <c:pt idx="60">
                  <c:v>32.19</c:v>
                </c:pt>
                <c:pt idx="61">
                  <c:v>45.978900000000003</c:v>
                </c:pt>
              </c:numCache>
            </c:numRef>
          </c:yVal>
          <c:smooth val="0"/>
        </c:ser>
        <c:ser>
          <c:idx val="7"/>
          <c:order val="7"/>
          <c:tx>
            <c:strRef>
              <c:f>'[Timings.xlsx]Filtered Data pasted(time &lt; 60)'!$K$1</c:f>
              <c:strCache>
                <c:ptCount val="1"/>
                <c:pt idx="0">
                  <c:v>apply f_equal (v8.4)</c:v>
                </c:pt>
              </c:strCache>
            </c:strRef>
          </c:tx>
          <c:spPr>
            <a:ln w="19050" cap="rnd">
              <a:noFill/>
              <a:round/>
            </a:ln>
            <a:effectLst/>
          </c:spPr>
          <c:marker>
            <c:symbol val="circle"/>
            <c:size val="5"/>
            <c:spPr>
              <a:solidFill>
                <a:schemeClr val="accent2">
                  <a:lumMod val="60000"/>
                </a:schemeClr>
              </a:solidFill>
              <a:ln w="9525">
                <a:solidFill>
                  <a:schemeClr val="accent2">
                    <a:lumMod val="60000"/>
                  </a:schemeClr>
                </a:solidFill>
              </a:ln>
              <a:effectLst/>
            </c:spPr>
          </c:marker>
          <c:xVal>
            <c:numRef>
              <c:f>'[Timings.xlsx]Filtered Data pasted(time &lt; 60)'!$C$2:$C$81</c:f>
              <c:numCache>
                <c:formatCode>0.0E+0</c:formatCode>
                <c:ptCount val="80"/>
                <c:pt idx="0">
                  <c:v>6</c:v>
                </c:pt>
                <c:pt idx="1">
                  <c:v>8</c:v>
                </c:pt>
                <c:pt idx="2">
                  <c:v>8</c:v>
                </c:pt>
                <c:pt idx="3">
                  <c:v>10</c:v>
                </c:pt>
                <c:pt idx="4">
                  <c:v>10</c:v>
                </c:pt>
                <c:pt idx="5">
                  <c:v>12</c:v>
                </c:pt>
                <c:pt idx="6">
                  <c:v>12</c:v>
                </c:pt>
                <c:pt idx="7">
                  <c:v>14</c:v>
                </c:pt>
                <c:pt idx="8">
                  <c:v>16</c:v>
                </c:pt>
                <c:pt idx="9">
                  <c:v>16</c:v>
                </c:pt>
                <c:pt idx="10">
                  <c:v>18</c:v>
                </c:pt>
                <c:pt idx="11">
                  <c:v>20</c:v>
                </c:pt>
                <c:pt idx="12">
                  <c:v>22</c:v>
                </c:pt>
                <c:pt idx="13">
                  <c:v>24</c:v>
                </c:pt>
                <c:pt idx="14">
                  <c:v>26</c:v>
                </c:pt>
                <c:pt idx="15">
                  <c:v>28</c:v>
                </c:pt>
                <c:pt idx="16">
                  <c:v>28</c:v>
                </c:pt>
                <c:pt idx="17">
                  <c:v>30</c:v>
                </c:pt>
                <c:pt idx="18">
                  <c:v>32</c:v>
                </c:pt>
                <c:pt idx="19">
                  <c:v>32</c:v>
                </c:pt>
                <c:pt idx="20">
                  <c:v>34</c:v>
                </c:pt>
                <c:pt idx="21">
                  <c:v>36</c:v>
                </c:pt>
                <c:pt idx="22">
                  <c:v>38</c:v>
                </c:pt>
                <c:pt idx="23">
                  <c:v>40</c:v>
                </c:pt>
                <c:pt idx="24">
                  <c:v>42</c:v>
                </c:pt>
                <c:pt idx="25">
                  <c:v>44</c:v>
                </c:pt>
                <c:pt idx="26">
                  <c:v>44</c:v>
                </c:pt>
                <c:pt idx="27">
                  <c:v>64</c:v>
                </c:pt>
                <c:pt idx="28">
                  <c:v>82</c:v>
                </c:pt>
                <c:pt idx="29">
                  <c:v>128</c:v>
                </c:pt>
                <c:pt idx="30">
                  <c:v>172</c:v>
                </c:pt>
                <c:pt idx="31">
                  <c:v>244</c:v>
                </c:pt>
                <c:pt idx="32">
                  <c:v>256</c:v>
                </c:pt>
                <c:pt idx="33">
                  <c:v>512</c:v>
                </c:pt>
                <c:pt idx="34">
                  <c:v>684</c:v>
                </c:pt>
                <c:pt idx="35">
                  <c:v>730</c:v>
                </c:pt>
                <c:pt idx="36">
                  <c:v>1024</c:v>
                </c:pt>
                <c:pt idx="37">
                  <c:v>2048</c:v>
                </c:pt>
                <c:pt idx="38">
                  <c:v>2188</c:v>
                </c:pt>
                <c:pt idx="39">
                  <c:v>2732</c:v>
                </c:pt>
                <c:pt idx="40">
                  <c:v>4096</c:v>
                </c:pt>
                <c:pt idx="41">
                  <c:v>6562</c:v>
                </c:pt>
                <c:pt idx="42">
                  <c:v>8192</c:v>
                </c:pt>
                <c:pt idx="43">
                  <c:v>10924</c:v>
                </c:pt>
                <c:pt idx="44">
                  <c:v>16384</c:v>
                </c:pt>
                <c:pt idx="45">
                  <c:v>19684</c:v>
                </c:pt>
                <c:pt idx="46">
                  <c:v>32768</c:v>
                </c:pt>
                <c:pt idx="47">
                  <c:v>43692</c:v>
                </c:pt>
                <c:pt idx="48">
                  <c:v>59050</c:v>
                </c:pt>
                <c:pt idx="49">
                  <c:v>65536</c:v>
                </c:pt>
                <c:pt idx="50">
                  <c:v>131072</c:v>
                </c:pt>
                <c:pt idx="51">
                  <c:v>174764</c:v>
                </c:pt>
                <c:pt idx="52">
                  <c:v>177148</c:v>
                </c:pt>
                <c:pt idx="53">
                  <c:v>262144</c:v>
                </c:pt>
                <c:pt idx="54">
                  <c:v>524288</c:v>
                </c:pt>
                <c:pt idx="55">
                  <c:v>531442</c:v>
                </c:pt>
                <c:pt idx="56">
                  <c:v>699052</c:v>
                </c:pt>
                <c:pt idx="57">
                  <c:v>1048576</c:v>
                </c:pt>
                <c:pt idx="58">
                  <c:v>1594324</c:v>
                </c:pt>
                <c:pt idx="59">
                  <c:v>2097152</c:v>
                </c:pt>
                <c:pt idx="60">
                  <c:v>2796204</c:v>
                </c:pt>
                <c:pt idx="61">
                  <c:v>4194304</c:v>
                </c:pt>
                <c:pt idx="62">
                  <c:v>4782970</c:v>
                </c:pt>
                <c:pt idx="63">
                  <c:v>11184812</c:v>
                </c:pt>
                <c:pt idx="64">
                  <c:v>14348908</c:v>
                </c:pt>
                <c:pt idx="65">
                  <c:v>43046722</c:v>
                </c:pt>
                <c:pt idx="66">
                  <c:v>44739244</c:v>
                </c:pt>
                <c:pt idx="67">
                  <c:v>129140164</c:v>
                </c:pt>
                <c:pt idx="68">
                  <c:v>178956972</c:v>
                </c:pt>
                <c:pt idx="69">
                  <c:v>387420490</c:v>
                </c:pt>
                <c:pt idx="70">
                  <c:v>715827884</c:v>
                </c:pt>
                <c:pt idx="71">
                  <c:v>1162261468</c:v>
                </c:pt>
                <c:pt idx="72">
                  <c:v>2863311532</c:v>
                </c:pt>
                <c:pt idx="73">
                  <c:v>3486784402</c:v>
                </c:pt>
                <c:pt idx="74">
                  <c:v>10460353204</c:v>
                </c:pt>
                <c:pt idx="75">
                  <c:v>11453246124</c:v>
                </c:pt>
                <c:pt idx="76">
                  <c:v>45812984492</c:v>
                </c:pt>
                <c:pt idx="77">
                  <c:v>183251937964</c:v>
                </c:pt>
                <c:pt idx="78">
                  <c:v>733007751852</c:v>
                </c:pt>
                <c:pt idx="79">
                  <c:v>2932031007404</c:v>
                </c:pt>
              </c:numCache>
            </c:numRef>
          </c:xVal>
          <c:yVal>
            <c:numRef>
              <c:f>'[Timings.xlsx]Filtered Data pasted(time &lt; 60)'!$K$2:$K$81</c:f>
              <c:numCache>
                <c:formatCode>General</c:formatCode>
                <c:ptCount val="80"/>
                <c:pt idx="37">
                  <c:v>1.2E-2</c:v>
                </c:pt>
                <c:pt idx="38">
                  <c:v>1.2001E-2</c:v>
                </c:pt>
                <c:pt idx="39">
                  <c:v>1.6001000000000001E-2</c:v>
                </c:pt>
                <c:pt idx="40">
                  <c:v>2.0001000000000001E-2</c:v>
                </c:pt>
                <c:pt idx="41">
                  <c:v>2.4001999999999999E-2</c:v>
                </c:pt>
                <c:pt idx="42">
                  <c:v>4.8002999999999997E-2</c:v>
                </c:pt>
                <c:pt idx="43">
                  <c:v>4.4001999999999999E-2</c:v>
                </c:pt>
                <c:pt idx="44">
                  <c:v>9.6005999999999994E-2</c:v>
                </c:pt>
                <c:pt idx="45">
                  <c:v>0.112007</c:v>
                </c:pt>
                <c:pt idx="46">
                  <c:v>0.21201400000000001</c:v>
                </c:pt>
                <c:pt idx="47">
                  <c:v>0.21201300000000001</c:v>
                </c:pt>
                <c:pt idx="48">
                  <c:v>0.41602600000000001</c:v>
                </c:pt>
                <c:pt idx="49">
                  <c:v>0.43202699999999999</c:v>
                </c:pt>
                <c:pt idx="50">
                  <c:v>0.92405800000000005</c:v>
                </c:pt>
                <c:pt idx="51">
                  <c:v>0.91205700000000001</c:v>
                </c:pt>
                <c:pt idx="52">
                  <c:v>1.4760899999999999</c:v>
                </c:pt>
                <c:pt idx="53">
                  <c:v>1.88812</c:v>
                </c:pt>
                <c:pt idx="54">
                  <c:v>3.8922400000000001</c:v>
                </c:pt>
                <c:pt idx="55">
                  <c:v>4.0282499999999999</c:v>
                </c:pt>
                <c:pt idx="56">
                  <c:v>4.0562500000000004</c:v>
                </c:pt>
                <c:pt idx="57">
                  <c:v>8.6405399999999997</c:v>
                </c:pt>
                <c:pt idx="58">
                  <c:v>16.413</c:v>
                </c:pt>
                <c:pt idx="59">
                  <c:v>19.757200000000001</c:v>
                </c:pt>
                <c:pt idx="60">
                  <c:v>16.236999999999998</c:v>
                </c:pt>
                <c:pt idx="61">
                  <c:v>38.130400000000002</c:v>
                </c:pt>
                <c:pt idx="62">
                  <c:v>52.631300000000003</c:v>
                </c:pt>
              </c:numCache>
            </c:numRef>
          </c:yVal>
          <c:smooth val="0"/>
        </c:ser>
        <c:ser>
          <c:idx val="8"/>
          <c:order val="8"/>
          <c:tx>
            <c:strRef>
              <c:f>'[Timings.xlsx]Filtered Data pasted(time &lt; 60)'!$L$1</c:f>
              <c:strCache>
                <c:ptCount val="1"/>
                <c:pt idx="0">
                  <c:v>lazymatch goal with |- ?f ?a = ?g ?b =&gt; let H := constr:(@f_equal bool bool f a b (@eq_refl bool a)) in exact_no_check H end (v8.4)</c:v>
                </c:pt>
              </c:strCache>
            </c:strRef>
          </c:tx>
          <c:spPr>
            <a:ln w="19050" cap="rnd">
              <a:noFill/>
              <a:round/>
            </a:ln>
            <a:effectLst/>
          </c:spPr>
          <c:marker>
            <c:symbol val="circle"/>
            <c:size val="5"/>
            <c:spPr>
              <a:solidFill>
                <a:schemeClr val="accent3">
                  <a:lumMod val="60000"/>
                </a:schemeClr>
              </a:solidFill>
              <a:ln w="9525">
                <a:solidFill>
                  <a:schemeClr val="accent3">
                    <a:lumMod val="60000"/>
                  </a:schemeClr>
                </a:solidFill>
              </a:ln>
              <a:effectLst/>
            </c:spPr>
          </c:marker>
          <c:xVal>
            <c:numRef>
              <c:f>'[Timings.xlsx]Filtered Data pasted(time &lt; 60)'!$C$2:$C$81</c:f>
              <c:numCache>
                <c:formatCode>0.0E+0</c:formatCode>
                <c:ptCount val="80"/>
                <c:pt idx="0">
                  <c:v>6</c:v>
                </c:pt>
                <c:pt idx="1">
                  <c:v>8</c:v>
                </c:pt>
                <c:pt idx="2">
                  <c:v>8</c:v>
                </c:pt>
                <c:pt idx="3">
                  <c:v>10</c:v>
                </c:pt>
                <c:pt idx="4">
                  <c:v>10</c:v>
                </c:pt>
                <c:pt idx="5">
                  <c:v>12</c:v>
                </c:pt>
                <c:pt idx="6">
                  <c:v>12</c:v>
                </c:pt>
                <c:pt idx="7">
                  <c:v>14</c:v>
                </c:pt>
                <c:pt idx="8">
                  <c:v>16</c:v>
                </c:pt>
                <c:pt idx="9">
                  <c:v>16</c:v>
                </c:pt>
                <c:pt idx="10">
                  <c:v>18</c:v>
                </c:pt>
                <c:pt idx="11">
                  <c:v>20</c:v>
                </c:pt>
                <c:pt idx="12">
                  <c:v>22</c:v>
                </c:pt>
                <c:pt idx="13">
                  <c:v>24</c:v>
                </c:pt>
                <c:pt idx="14">
                  <c:v>26</c:v>
                </c:pt>
                <c:pt idx="15">
                  <c:v>28</c:v>
                </c:pt>
                <c:pt idx="16">
                  <c:v>28</c:v>
                </c:pt>
                <c:pt idx="17">
                  <c:v>30</c:v>
                </c:pt>
                <c:pt idx="18">
                  <c:v>32</c:v>
                </c:pt>
                <c:pt idx="19">
                  <c:v>32</c:v>
                </c:pt>
                <c:pt idx="20">
                  <c:v>34</c:v>
                </c:pt>
                <c:pt idx="21">
                  <c:v>36</c:v>
                </c:pt>
                <c:pt idx="22">
                  <c:v>38</c:v>
                </c:pt>
                <c:pt idx="23">
                  <c:v>40</c:v>
                </c:pt>
                <c:pt idx="24">
                  <c:v>42</c:v>
                </c:pt>
                <c:pt idx="25">
                  <c:v>44</c:v>
                </c:pt>
                <c:pt idx="26">
                  <c:v>44</c:v>
                </c:pt>
                <c:pt idx="27">
                  <c:v>64</c:v>
                </c:pt>
                <c:pt idx="28">
                  <c:v>82</c:v>
                </c:pt>
                <c:pt idx="29">
                  <c:v>128</c:v>
                </c:pt>
                <c:pt idx="30">
                  <c:v>172</c:v>
                </c:pt>
                <c:pt idx="31">
                  <c:v>244</c:v>
                </c:pt>
                <c:pt idx="32">
                  <c:v>256</c:v>
                </c:pt>
                <c:pt idx="33">
                  <c:v>512</c:v>
                </c:pt>
                <c:pt idx="34">
                  <c:v>684</c:v>
                </c:pt>
                <c:pt idx="35">
                  <c:v>730</c:v>
                </c:pt>
                <c:pt idx="36">
                  <c:v>1024</c:v>
                </c:pt>
                <c:pt idx="37">
                  <c:v>2048</c:v>
                </c:pt>
                <c:pt idx="38">
                  <c:v>2188</c:v>
                </c:pt>
                <c:pt idx="39">
                  <c:v>2732</c:v>
                </c:pt>
                <c:pt idx="40">
                  <c:v>4096</c:v>
                </c:pt>
                <c:pt idx="41">
                  <c:v>6562</c:v>
                </c:pt>
                <c:pt idx="42">
                  <c:v>8192</c:v>
                </c:pt>
                <c:pt idx="43">
                  <c:v>10924</c:v>
                </c:pt>
                <c:pt idx="44">
                  <c:v>16384</c:v>
                </c:pt>
                <c:pt idx="45">
                  <c:v>19684</c:v>
                </c:pt>
                <c:pt idx="46">
                  <c:v>32768</c:v>
                </c:pt>
                <c:pt idx="47">
                  <c:v>43692</c:v>
                </c:pt>
                <c:pt idx="48">
                  <c:v>59050</c:v>
                </c:pt>
                <c:pt idx="49">
                  <c:v>65536</c:v>
                </c:pt>
                <c:pt idx="50">
                  <c:v>131072</c:v>
                </c:pt>
                <c:pt idx="51">
                  <c:v>174764</c:v>
                </c:pt>
                <c:pt idx="52">
                  <c:v>177148</c:v>
                </c:pt>
                <c:pt idx="53">
                  <c:v>262144</c:v>
                </c:pt>
                <c:pt idx="54">
                  <c:v>524288</c:v>
                </c:pt>
                <c:pt idx="55">
                  <c:v>531442</c:v>
                </c:pt>
                <c:pt idx="56">
                  <c:v>699052</c:v>
                </c:pt>
                <c:pt idx="57">
                  <c:v>1048576</c:v>
                </c:pt>
                <c:pt idx="58">
                  <c:v>1594324</c:v>
                </c:pt>
                <c:pt idx="59">
                  <c:v>2097152</c:v>
                </c:pt>
                <c:pt idx="60">
                  <c:v>2796204</c:v>
                </c:pt>
                <c:pt idx="61">
                  <c:v>4194304</c:v>
                </c:pt>
                <c:pt idx="62">
                  <c:v>4782970</c:v>
                </c:pt>
                <c:pt idx="63">
                  <c:v>11184812</c:v>
                </c:pt>
                <c:pt idx="64">
                  <c:v>14348908</c:v>
                </c:pt>
                <c:pt idx="65">
                  <c:v>43046722</c:v>
                </c:pt>
                <c:pt idx="66">
                  <c:v>44739244</c:v>
                </c:pt>
                <c:pt idx="67">
                  <c:v>129140164</c:v>
                </c:pt>
                <c:pt idx="68">
                  <c:v>178956972</c:v>
                </c:pt>
                <c:pt idx="69">
                  <c:v>387420490</c:v>
                </c:pt>
                <c:pt idx="70">
                  <c:v>715827884</c:v>
                </c:pt>
                <c:pt idx="71">
                  <c:v>1162261468</c:v>
                </c:pt>
                <c:pt idx="72">
                  <c:v>2863311532</c:v>
                </c:pt>
                <c:pt idx="73">
                  <c:v>3486784402</c:v>
                </c:pt>
                <c:pt idx="74">
                  <c:v>10460353204</c:v>
                </c:pt>
                <c:pt idx="75">
                  <c:v>11453246124</c:v>
                </c:pt>
                <c:pt idx="76">
                  <c:v>45812984492</c:v>
                </c:pt>
                <c:pt idx="77">
                  <c:v>183251937964</c:v>
                </c:pt>
                <c:pt idx="78">
                  <c:v>733007751852</c:v>
                </c:pt>
                <c:pt idx="79">
                  <c:v>2932031007404</c:v>
                </c:pt>
              </c:numCache>
            </c:numRef>
          </c:xVal>
          <c:yVal>
            <c:numRef>
              <c:f>'[Timings.xlsx]Filtered Data pasted(time &lt; 60)'!$L$2:$L$81</c:f>
              <c:numCache>
                <c:formatCode>General</c:formatCode>
                <c:ptCount val="80"/>
                <c:pt idx="37">
                  <c:v>1.2001E-2</c:v>
                </c:pt>
                <c:pt idx="38">
                  <c:v>1.2E-2</c:v>
                </c:pt>
                <c:pt idx="39">
                  <c:v>1.6001000000000001E-2</c:v>
                </c:pt>
                <c:pt idx="40">
                  <c:v>2.4001999999999999E-2</c:v>
                </c:pt>
                <c:pt idx="41">
                  <c:v>2.8001999999999999E-2</c:v>
                </c:pt>
                <c:pt idx="42">
                  <c:v>4.8002999999999997E-2</c:v>
                </c:pt>
                <c:pt idx="43">
                  <c:v>4.4003E-2</c:v>
                </c:pt>
                <c:pt idx="44">
                  <c:v>0.100006</c:v>
                </c:pt>
                <c:pt idx="45">
                  <c:v>9.2006000000000004E-2</c:v>
                </c:pt>
                <c:pt idx="46">
                  <c:v>0.21601400000000001</c:v>
                </c:pt>
                <c:pt idx="47">
                  <c:v>0.18401200000000001</c:v>
                </c:pt>
                <c:pt idx="48">
                  <c:v>0.30001800000000001</c:v>
                </c:pt>
                <c:pt idx="49">
                  <c:v>0.46002900000000002</c:v>
                </c:pt>
                <c:pt idx="50">
                  <c:v>1.03207</c:v>
                </c:pt>
                <c:pt idx="51">
                  <c:v>0.876054</c:v>
                </c:pt>
                <c:pt idx="52">
                  <c:v>1.00406</c:v>
                </c:pt>
                <c:pt idx="53">
                  <c:v>2.1921400000000002</c:v>
                </c:pt>
                <c:pt idx="54">
                  <c:v>4.6362899999999998</c:v>
                </c:pt>
                <c:pt idx="55">
                  <c:v>3.4362200000000001</c:v>
                </c:pt>
                <c:pt idx="56">
                  <c:v>3.8082400000000001</c:v>
                </c:pt>
                <c:pt idx="57">
                  <c:v>10.592700000000001</c:v>
                </c:pt>
                <c:pt idx="58">
                  <c:v>15.597</c:v>
                </c:pt>
                <c:pt idx="59">
                  <c:v>22.6694</c:v>
                </c:pt>
                <c:pt idx="60">
                  <c:v>23.701499999999999</c:v>
                </c:pt>
              </c:numCache>
            </c:numRef>
          </c:yVal>
          <c:smooth val="0"/>
        </c:ser>
        <c:ser>
          <c:idx val="9"/>
          <c:order val="9"/>
          <c:tx>
            <c:strRef>
              <c:f>'[Timings.xlsx]Filtered Data pasted(time &lt; 60)'!$M$1</c:f>
              <c:strCache>
                <c:ptCount val="1"/>
                <c:pt idx="0">
                  <c:v>assert (z := true); generalize z (v8.4)</c:v>
                </c:pt>
              </c:strCache>
            </c:strRef>
          </c:tx>
          <c:spPr>
            <a:ln w="19050" cap="rnd">
              <a:noFill/>
              <a:round/>
            </a:ln>
            <a:effectLst/>
          </c:spPr>
          <c:marker>
            <c:symbol val="circle"/>
            <c:size val="5"/>
            <c:spPr>
              <a:solidFill>
                <a:schemeClr val="accent4">
                  <a:lumMod val="60000"/>
                </a:schemeClr>
              </a:solidFill>
              <a:ln w="9525">
                <a:solidFill>
                  <a:schemeClr val="accent4">
                    <a:lumMod val="60000"/>
                  </a:schemeClr>
                </a:solidFill>
              </a:ln>
              <a:effectLst/>
            </c:spPr>
          </c:marker>
          <c:xVal>
            <c:numRef>
              <c:f>'[Timings.xlsx]Filtered Data pasted(time &lt; 60)'!$C$2:$C$81</c:f>
              <c:numCache>
                <c:formatCode>0.0E+0</c:formatCode>
                <c:ptCount val="80"/>
                <c:pt idx="0">
                  <c:v>6</c:v>
                </c:pt>
                <c:pt idx="1">
                  <c:v>8</c:v>
                </c:pt>
                <c:pt idx="2">
                  <c:v>8</c:v>
                </c:pt>
                <c:pt idx="3">
                  <c:v>10</c:v>
                </c:pt>
                <c:pt idx="4">
                  <c:v>10</c:v>
                </c:pt>
                <c:pt idx="5">
                  <c:v>12</c:v>
                </c:pt>
                <c:pt idx="6">
                  <c:v>12</c:v>
                </c:pt>
                <c:pt idx="7">
                  <c:v>14</c:v>
                </c:pt>
                <c:pt idx="8">
                  <c:v>16</c:v>
                </c:pt>
                <c:pt idx="9">
                  <c:v>16</c:v>
                </c:pt>
                <c:pt idx="10">
                  <c:v>18</c:v>
                </c:pt>
                <c:pt idx="11">
                  <c:v>20</c:v>
                </c:pt>
                <c:pt idx="12">
                  <c:v>22</c:v>
                </c:pt>
                <c:pt idx="13">
                  <c:v>24</c:v>
                </c:pt>
                <c:pt idx="14">
                  <c:v>26</c:v>
                </c:pt>
                <c:pt idx="15">
                  <c:v>28</c:v>
                </c:pt>
                <c:pt idx="16">
                  <c:v>28</c:v>
                </c:pt>
                <c:pt idx="17">
                  <c:v>30</c:v>
                </c:pt>
                <c:pt idx="18">
                  <c:v>32</c:v>
                </c:pt>
                <c:pt idx="19">
                  <c:v>32</c:v>
                </c:pt>
                <c:pt idx="20">
                  <c:v>34</c:v>
                </c:pt>
                <c:pt idx="21">
                  <c:v>36</c:v>
                </c:pt>
                <c:pt idx="22">
                  <c:v>38</c:v>
                </c:pt>
                <c:pt idx="23">
                  <c:v>40</c:v>
                </c:pt>
                <c:pt idx="24">
                  <c:v>42</c:v>
                </c:pt>
                <c:pt idx="25">
                  <c:v>44</c:v>
                </c:pt>
                <c:pt idx="26">
                  <c:v>44</c:v>
                </c:pt>
                <c:pt idx="27">
                  <c:v>64</c:v>
                </c:pt>
                <c:pt idx="28">
                  <c:v>82</c:v>
                </c:pt>
                <c:pt idx="29">
                  <c:v>128</c:v>
                </c:pt>
                <c:pt idx="30">
                  <c:v>172</c:v>
                </c:pt>
                <c:pt idx="31">
                  <c:v>244</c:v>
                </c:pt>
                <c:pt idx="32">
                  <c:v>256</c:v>
                </c:pt>
                <c:pt idx="33">
                  <c:v>512</c:v>
                </c:pt>
                <c:pt idx="34">
                  <c:v>684</c:v>
                </c:pt>
                <c:pt idx="35">
                  <c:v>730</c:v>
                </c:pt>
                <c:pt idx="36">
                  <c:v>1024</c:v>
                </c:pt>
                <c:pt idx="37">
                  <c:v>2048</c:v>
                </c:pt>
                <c:pt idx="38">
                  <c:v>2188</c:v>
                </c:pt>
                <c:pt idx="39">
                  <c:v>2732</c:v>
                </c:pt>
                <c:pt idx="40">
                  <c:v>4096</c:v>
                </c:pt>
                <c:pt idx="41">
                  <c:v>6562</c:v>
                </c:pt>
                <c:pt idx="42">
                  <c:v>8192</c:v>
                </c:pt>
                <c:pt idx="43">
                  <c:v>10924</c:v>
                </c:pt>
                <c:pt idx="44">
                  <c:v>16384</c:v>
                </c:pt>
                <c:pt idx="45">
                  <c:v>19684</c:v>
                </c:pt>
                <c:pt idx="46">
                  <c:v>32768</c:v>
                </c:pt>
                <c:pt idx="47">
                  <c:v>43692</c:v>
                </c:pt>
                <c:pt idx="48">
                  <c:v>59050</c:v>
                </c:pt>
                <c:pt idx="49">
                  <c:v>65536</c:v>
                </c:pt>
                <c:pt idx="50">
                  <c:v>131072</c:v>
                </c:pt>
                <c:pt idx="51">
                  <c:v>174764</c:v>
                </c:pt>
                <c:pt idx="52">
                  <c:v>177148</c:v>
                </c:pt>
                <c:pt idx="53">
                  <c:v>262144</c:v>
                </c:pt>
                <c:pt idx="54">
                  <c:v>524288</c:v>
                </c:pt>
                <c:pt idx="55">
                  <c:v>531442</c:v>
                </c:pt>
                <c:pt idx="56">
                  <c:v>699052</c:v>
                </c:pt>
                <c:pt idx="57">
                  <c:v>1048576</c:v>
                </c:pt>
                <c:pt idx="58">
                  <c:v>1594324</c:v>
                </c:pt>
                <c:pt idx="59">
                  <c:v>2097152</c:v>
                </c:pt>
                <c:pt idx="60">
                  <c:v>2796204</c:v>
                </c:pt>
                <c:pt idx="61">
                  <c:v>4194304</c:v>
                </c:pt>
                <c:pt idx="62">
                  <c:v>4782970</c:v>
                </c:pt>
                <c:pt idx="63">
                  <c:v>11184812</c:v>
                </c:pt>
                <c:pt idx="64">
                  <c:v>14348908</c:v>
                </c:pt>
                <c:pt idx="65">
                  <c:v>43046722</c:v>
                </c:pt>
                <c:pt idx="66">
                  <c:v>44739244</c:v>
                </c:pt>
                <c:pt idx="67">
                  <c:v>129140164</c:v>
                </c:pt>
                <c:pt idx="68">
                  <c:v>178956972</c:v>
                </c:pt>
                <c:pt idx="69">
                  <c:v>387420490</c:v>
                </c:pt>
                <c:pt idx="70">
                  <c:v>715827884</c:v>
                </c:pt>
                <c:pt idx="71">
                  <c:v>1162261468</c:v>
                </c:pt>
                <c:pt idx="72">
                  <c:v>2863311532</c:v>
                </c:pt>
                <c:pt idx="73">
                  <c:v>3486784402</c:v>
                </c:pt>
                <c:pt idx="74">
                  <c:v>10460353204</c:v>
                </c:pt>
                <c:pt idx="75">
                  <c:v>11453246124</c:v>
                </c:pt>
                <c:pt idx="76">
                  <c:v>45812984492</c:v>
                </c:pt>
                <c:pt idx="77">
                  <c:v>183251937964</c:v>
                </c:pt>
                <c:pt idx="78">
                  <c:v>733007751852</c:v>
                </c:pt>
                <c:pt idx="79">
                  <c:v>2932031007404</c:v>
                </c:pt>
              </c:numCache>
            </c:numRef>
          </c:xVal>
          <c:yVal>
            <c:numRef>
              <c:f>'[Timings.xlsx]Filtered Data pasted(time &lt; 60)'!$M$2:$M$81</c:f>
              <c:numCache>
                <c:formatCode>General</c:formatCode>
                <c:ptCount val="80"/>
                <c:pt idx="38">
                  <c:v>1.2001E-2</c:v>
                </c:pt>
                <c:pt idx="40">
                  <c:v>1.6001000000000001E-2</c:v>
                </c:pt>
                <c:pt idx="41">
                  <c:v>2.0001000000000001E-2</c:v>
                </c:pt>
                <c:pt idx="42">
                  <c:v>4.0002000000000003E-2</c:v>
                </c:pt>
                <c:pt idx="43">
                  <c:v>3.2002000000000003E-2</c:v>
                </c:pt>
                <c:pt idx="44">
                  <c:v>7.6004000000000002E-2</c:v>
                </c:pt>
                <c:pt idx="45">
                  <c:v>6.8003999999999995E-2</c:v>
                </c:pt>
                <c:pt idx="46">
                  <c:v>0.17201</c:v>
                </c:pt>
                <c:pt idx="47">
                  <c:v>0.16401099999999999</c:v>
                </c:pt>
                <c:pt idx="48">
                  <c:v>0.24801599999999999</c:v>
                </c:pt>
                <c:pt idx="49">
                  <c:v>0.38002399999999997</c:v>
                </c:pt>
                <c:pt idx="50">
                  <c:v>0.80405000000000004</c:v>
                </c:pt>
                <c:pt idx="51">
                  <c:v>0.67204200000000003</c:v>
                </c:pt>
                <c:pt idx="52">
                  <c:v>0.788049</c:v>
                </c:pt>
                <c:pt idx="53">
                  <c:v>1.7681100000000001</c:v>
                </c:pt>
                <c:pt idx="54">
                  <c:v>4.09626</c:v>
                </c:pt>
                <c:pt idx="55">
                  <c:v>2.9441799999999998</c:v>
                </c:pt>
                <c:pt idx="56">
                  <c:v>3.41221</c:v>
                </c:pt>
                <c:pt idx="57">
                  <c:v>9.0485699999999998</c:v>
                </c:pt>
                <c:pt idx="58">
                  <c:v>11.8687</c:v>
                </c:pt>
                <c:pt idx="59">
                  <c:v>28.2258</c:v>
                </c:pt>
                <c:pt idx="60">
                  <c:v>16.149000000000001</c:v>
                </c:pt>
              </c:numCache>
            </c:numRef>
          </c:yVal>
          <c:smooth val="0"/>
        </c:ser>
        <c:ser>
          <c:idx val="10"/>
          <c:order val="10"/>
          <c:tx>
            <c:strRef>
              <c:f>'[Timings.xlsx]Filtered Data pasted(time &lt; 60)'!$N$1</c:f>
              <c:strCache>
                <c:ptCount val="1"/>
                <c:pt idx="0">
                  <c:v>lazymatch goal with |- ?f ?a = ?g ?b =&gt; let H := constr:(@f_equal bool bool f a b (@eq_refl bool a)) in idtac end (v8.4)</c:v>
                </c:pt>
              </c:strCache>
            </c:strRef>
          </c:tx>
          <c:spPr>
            <a:ln w="19050" cap="rnd">
              <a:noFill/>
              <a:round/>
            </a:ln>
            <a:effectLst/>
          </c:spPr>
          <c:marker>
            <c:symbol val="circle"/>
            <c:size val="5"/>
            <c:spPr>
              <a:solidFill>
                <a:schemeClr val="accent5">
                  <a:lumMod val="60000"/>
                </a:schemeClr>
              </a:solidFill>
              <a:ln w="9525">
                <a:solidFill>
                  <a:schemeClr val="accent5">
                    <a:lumMod val="60000"/>
                  </a:schemeClr>
                </a:solidFill>
              </a:ln>
              <a:effectLst/>
            </c:spPr>
          </c:marker>
          <c:xVal>
            <c:numRef>
              <c:f>'[Timings.xlsx]Filtered Data pasted(time &lt; 60)'!$C$2:$C$81</c:f>
              <c:numCache>
                <c:formatCode>0.0E+0</c:formatCode>
                <c:ptCount val="80"/>
                <c:pt idx="0">
                  <c:v>6</c:v>
                </c:pt>
                <c:pt idx="1">
                  <c:v>8</c:v>
                </c:pt>
                <c:pt idx="2">
                  <c:v>8</c:v>
                </c:pt>
                <c:pt idx="3">
                  <c:v>10</c:v>
                </c:pt>
                <c:pt idx="4">
                  <c:v>10</c:v>
                </c:pt>
                <c:pt idx="5">
                  <c:v>12</c:v>
                </c:pt>
                <c:pt idx="6">
                  <c:v>12</c:v>
                </c:pt>
                <c:pt idx="7">
                  <c:v>14</c:v>
                </c:pt>
                <c:pt idx="8">
                  <c:v>16</c:v>
                </c:pt>
                <c:pt idx="9">
                  <c:v>16</c:v>
                </c:pt>
                <c:pt idx="10">
                  <c:v>18</c:v>
                </c:pt>
                <c:pt idx="11">
                  <c:v>20</c:v>
                </c:pt>
                <c:pt idx="12">
                  <c:v>22</c:v>
                </c:pt>
                <c:pt idx="13">
                  <c:v>24</c:v>
                </c:pt>
                <c:pt idx="14">
                  <c:v>26</c:v>
                </c:pt>
                <c:pt idx="15">
                  <c:v>28</c:v>
                </c:pt>
                <c:pt idx="16">
                  <c:v>28</c:v>
                </c:pt>
                <c:pt idx="17">
                  <c:v>30</c:v>
                </c:pt>
                <c:pt idx="18">
                  <c:v>32</c:v>
                </c:pt>
                <c:pt idx="19">
                  <c:v>32</c:v>
                </c:pt>
                <c:pt idx="20">
                  <c:v>34</c:v>
                </c:pt>
                <c:pt idx="21">
                  <c:v>36</c:v>
                </c:pt>
                <c:pt idx="22">
                  <c:v>38</c:v>
                </c:pt>
                <c:pt idx="23">
                  <c:v>40</c:v>
                </c:pt>
                <c:pt idx="24">
                  <c:v>42</c:v>
                </c:pt>
                <c:pt idx="25">
                  <c:v>44</c:v>
                </c:pt>
                <c:pt idx="26">
                  <c:v>44</c:v>
                </c:pt>
                <c:pt idx="27">
                  <c:v>64</c:v>
                </c:pt>
                <c:pt idx="28">
                  <c:v>82</c:v>
                </c:pt>
                <c:pt idx="29">
                  <c:v>128</c:v>
                </c:pt>
                <c:pt idx="30">
                  <c:v>172</c:v>
                </c:pt>
                <c:pt idx="31">
                  <c:v>244</c:v>
                </c:pt>
                <c:pt idx="32">
                  <c:v>256</c:v>
                </c:pt>
                <c:pt idx="33">
                  <c:v>512</c:v>
                </c:pt>
                <c:pt idx="34">
                  <c:v>684</c:v>
                </c:pt>
                <c:pt idx="35">
                  <c:v>730</c:v>
                </c:pt>
                <c:pt idx="36">
                  <c:v>1024</c:v>
                </c:pt>
                <c:pt idx="37">
                  <c:v>2048</c:v>
                </c:pt>
                <c:pt idx="38">
                  <c:v>2188</c:v>
                </c:pt>
                <c:pt idx="39">
                  <c:v>2732</c:v>
                </c:pt>
                <c:pt idx="40">
                  <c:v>4096</c:v>
                </c:pt>
                <c:pt idx="41">
                  <c:v>6562</c:v>
                </c:pt>
                <c:pt idx="42">
                  <c:v>8192</c:v>
                </c:pt>
                <c:pt idx="43">
                  <c:v>10924</c:v>
                </c:pt>
                <c:pt idx="44">
                  <c:v>16384</c:v>
                </c:pt>
                <c:pt idx="45">
                  <c:v>19684</c:v>
                </c:pt>
                <c:pt idx="46">
                  <c:v>32768</c:v>
                </c:pt>
                <c:pt idx="47">
                  <c:v>43692</c:v>
                </c:pt>
                <c:pt idx="48">
                  <c:v>59050</c:v>
                </c:pt>
                <c:pt idx="49">
                  <c:v>65536</c:v>
                </c:pt>
                <c:pt idx="50">
                  <c:v>131072</c:v>
                </c:pt>
                <c:pt idx="51">
                  <c:v>174764</c:v>
                </c:pt>
                <c:pt idx="52">
                  <c:v>177148</c:v>
                </c:pt>
                <c:pt idx="53">
                  <c:v>262144</c:v>
                </c:pt>
                <c:pt idx="54">
                  <c:v>524288</c:v>
                </c:pt>
                <c:pt idx="55">
                  <c:v>531442</c:v>
                </c:pt>
                <c:pt idx="56">
                  <c:v>699052</c:v>
                </c:pt>
                <c:pt idx="57">
                  <c:v>1048576</c:v>
                </c:pt>
                <c:pt idx="58">
                  <c:v>1594324</c:v>
                </c:pt>
                <c:pt idx="59">
                  <c:v>2097152</c:v>
                </c:pt>
                <c:pt idx="60">
                  <c:v>2796204</c:v>
                </c:pt>
                <c:pt idx="61">
                  <c:v>4194304</c:v>
                </c:pt>
                <c:pt idx="62">
                  <c:v>4782970</c:v>
                </c:pt>
                <c:pt idx="63">
                  <c:v>11184812</c:v>
                </c:pt>
                <c:pt idx="64">
                  <c:v>14348908</c:v>
                </c:pt>
                <c:pt idx="65">
                  <c:v>43046722</c:v>
                </c:pt>
                <c:pt idx="66">
                  <c:v>44739244</c:v>
                </c:pt>
                <c:pt idx="67">
                  <c:v>129140164</c:v>
                </c:pt>
                <c:pt idx="68">
                  <c:v>178956972</c:v>
                </c:pt>
                <c:pt idx="69">
                  <c:v>387420490</c:v>
                </c:pt>
                <c:pt idx="70">
                  <c:v>715827884</c:v>
                </c:pt>
                <c:pt idx="71">
                  <c:v>1162261468</c:v>
                </c:pt>
                <c:pt idx="72">
                  <c:v>2863311532</c:v>
                </c:pt>
                <c:pt idx="73">
                  <c:v>3486784402</c:v>
                </c:pt>
                <c:pt idx="74">
                  <c:v>10460353204</c:v>
                </c:pt>
                <c:pt idx="75">
                  <c:v>11453246124</c:v>
                </c:pt>
                <c:pt idx="76">
                  <c:v>45812984492</c:v>
                </c:pt>
                <c:pt idx="77">
                  <c:v>183251937964</c:v>
                </c:pt>
                <c:pt idx="78">
                  <c:v>733007751852</c:v>
                </c:pt>
                <c:pt idx="79">
                  <c:v>2932031007404</c:v>
                </c:pt>
              </c:numCache>
            </c:numRef>
          </c:xVal>
          <c:yVal>
            <c:numRef>
              <c:f>'[Timings.xlsx]Filtered Data pasted(time &lt; 60)'!$N$2:$N$81</c:f>
              <c:numCache>
                <c:formatCode>General</c:formatCode>
                <c:ptCount val="80"/>
                <c:pt idx="42">
                  <c:v>1.6001000000000001E-2</c:v>
                </c:pt>
                <c:pt idx="43">
                  <c:v>1.6001000000000001E-2</c:v>
                </c:pt>
                <c:pt idx="44">
                  <c:v>3.6001999999999999E-2</c:v>
                </c:pt>
                <c:pt idx="45">
                  <c:v>3.6001999999999999E-2</c:v>
                </c:pt>
                <c:pt idx="46">
                  <c:v>7.6005000000000003E-2</c:v>
                </c:pt>
                <c:pt idx="47">
                  <c:v>6.8003999999999995E-2</c:v>
                </c:pt>
                <c:pt idx="48">
                  <c:v>0.104006</c:v>
                </c:pt>
                <c:pt idx="49">
                  <c:v>0.15600900000000001</c:v>
                </c:pt>
                <c:pt idx="50">
                  <c:v>0.32401999999999997</c:v>
                </c:pt>
                <c:pt idx="51">
                  <c:v>0.28401799999999999</c:v>
                </c:pt>
                <c:pt idx="52">
                  <c:v>0.33602100000000001</c:v>
                </c:pt>
                <c:pt idx="53">
                  <c:v>0.74804700000000002</c:v>
                </c:pt>
                <c:pt idx="54">
                  <c:v>1.4240900000000001</c:v>
                </c:pt>
                <c:pt idx="55">
                  <c:v>1.2360800000000001</c:v>
                </c:pt>
                <c:pt idx="56">
                  <c:v>1.4000900000000001</c:v>
                </c:pt>
                <c:pt idx="57">
                  <c:v>3.78024</c:v>
                </c:pt>
                <c:pt idx="58">
                  <c:v>3.5722200000000002</c:v>
                </c:pt>
                <c:pt idx="59">
                  <c:v>5.9883699999999997</c:v>
                </c:pt>
                <c:pt idx="60">
                  <c:v>10.5847</c:v>
                </c:pt>
                <c:pt idx="61">
                  <c:v>34.538200000000003</c:v>
                </c:pt>
                <c:pt idx="62">
                  <c:v>31.545999999999999</c:v>
                </c:pt>
              </c:numCache>
            </c:numRef>
          </c:yVal>
          <c:smooth val="0"/>
        </c:ser>
        <c:ser>
          <c:idx val="11"/>
          <c:order val="11"/>
          <c:tx>
            <c:strRef>
              <c:f>'[Timings.xlsx]Filtered Data pasted(time &lt; 60)'!$O$1</c:f>
              <c:strCache>
                <c:ptCount val="1"/>
                <c:pt idx="0">
                  <c:v>set (y := x) (v8.4)</c:v>
                </c:pt>
              </c:strCache>
            </c:strRef>
          </c:tx>
          <c:spPr>
            <a:ln w="19050" cap="rnd">
              <a:noFill/>
              <a:round/>
            </a:ln>
            <a:effectLst/>
          </c:spPr>
          <c:marker>
            <c:symbol val="circle"/>
            <c:size val="5"/>
            <c:spPr>
              <a:solidFill>
                <a:schemeClr val="accent6">
                  <a:lumMod val="60000"/>
                </a:schemeClr>
              </a:solidFill>
              <a:ln w="9525">
                <a:solidFill>
                  <a:schemeClr val="accent6">
                    <a:lumMod val="60000"/>
                  </a:schemeClr>
                </a:solidFill>
              </a:ln>
              <a:effectLst/>
            </c:spPr>
          </c:marker>
          <c:xVal>
            <c:numRef>
              <c:f>'[Timings.xlsx]Filtered Data pasted(time &lt; 60)'!$C$2:$C$81</c:f>
              <c:numCache>
                <c:formatCode>0.0E+0</c:formatCode>
                <c:ptCount val="80"/>
                <c:pt idx="0">
                  <c:v>6</c:v>
                </c:pt>
                <c:pt idx="1">
                  <c:v>8</c:v>
                </c:pt>
                <c:pt idx="2">
                  <c:v>8</c:v>
                </c:pt>
                <c:pt idx="3">
                  <c:v>10</c:v>
                </c:pt>
                <c:pt idx="4">
                  <c:v>10</c:v>
                </c:pt>
                <c:pt idx="5">
                  <c:v>12</c:v>
                </c:pt>
                <c:pt idx="6">
                  <c:v>12</c:v>
                </c:pt>
                <c:pt idx="7">
                  <c:v>14</c:v>
                </c:pt>
                <c:pt idx="8">
                  <c:v>16</c:v>
                </c:pt>
                <c:pt idx="9">
                  <c:v>16</c:v>
                </c:pt>
                <c:pt idx="10">
                  <c:v>18</c:v>
                </c:pt>
                <c:pt idx="11">
                  <c:v>20</c:v>
                </c:pt>
                <c:pt idx="12">
                  <c:v>22</c:v>
                </c:pt>
                <c:pt idx="13">
                  <c:v>24</c:v>
                </c:pt>
                <c:pt idx="14">
                  <c:v>26</c:v>
                </c:pt>
                <c:pt idx="15">
                  <c:v>28</c:v>
                </c:pt>
                <c:pt idx="16">
                  <c:v>28</c:v>
                </c:pt>
                <c:pt idx="17">
                  <c:v>30</c:v>
                </c:pt>
                <c:pt idx="18">
                  <c:v>32</c:v>
                </c:pt>
                <c:pt idx="19">
                  <c:v>32</c:v>
                </c:pt>
                <c:pt idx="20">
                  <c:v>34</c:v>
                </c:pt>
                <c:pt idx="21">
                  <c:v>36</c:v>
                </c:pt>
                <c:pt idx="22">
                  <c:v>38</c:v>
                </c:pt>
                <c:pt idx="23">
                  <c:v>40</c:v>
                </c:pt>
                <c:pt idx="24">
                  <c:v>42</c:v>
                </c:pt>
                <c:pt idx="25">
                  <c:v>44</c:v>
                </c:pt>
                <c:pt idx="26">
                  <c:v>44</c:v>
                </c:pt>
                <c:pt idx="27">
                  <c:v>64</c:v>
                </c:pt>
                <c:pt idx="28">
                  <c:v>82</c:v>
                </c:pt>
                <c:pt idx="29">
                  <c:v>128</c:v>
                </c:pt>
                <c:pt idx="30">
                  <c:v>172</c:v>
                </c:pt>
                <c:pt idx="31">
                  <c:v>244</c:v>
                </c:pt>
                <c:pt idx="32">
                  <c:v>256</c:v>
                </c:pt>
                <c:pt idx="33">
                  <c:v>512</c:v>
                </c:pt>
                <c:pt idx="34">
                  <c:v>684</c:v>
                </c:pt>
                <c:pt idx="35">
                  <c:v>730</c:v>
                </c:pt>
                <c:pt idx="36">
                  <c:v>1024</c:v>
                </c:pt>
                <c:pt idx="37">
                  <c:v>2048</c:v>
                </c:pt>
                <c:pt idx="38">
                  <c:v>2188</c:v>
                </c:pt>
                <c:pt idx="39">
                  <c:v>2732</c:v>
                </c:pt>
                <c:pt idx="40">
                  <c:v>4096</c:v>
                </c:pt>
                <c:pt idx="41">
                  <c:v>6562</c:v>
                </c:pt>
                <c:pt idx="42">
                  <c:v>8192</c:v>
                </c:pt>
                <c:pt idx="43">
                  <c:v>10924</c:v>
                </c:pt>
                <c:pt idx="44">
                  <c:v>16384</c:v>
                </c:pt>
                <c:pt idx="45">
                  <c:v>19684</c:v>
                </c:pt>
                <c:pt idx="46">
                  <c:v>32768</c:v>
                </c:pt>
                <c:pt idx="47">
                  <c:v>43692</c:v>
                </c:pt>
                <c:pt idx="48">
                  <c:v>59050</c:v>
                </c:pt>
                <c:pt idx="49">
                  <c:v>65536</c:v>
                </c:pt>
                <c:pt idx="50">
                  <c:v>131072</c:v>
                </c:pt>
                <c:pt idx="51">
                  <c:v>174764</c:v>
                </c:pt>
                <c:pt idx="52">
                  <c:v>177148</c:v>
                </c:pt>
                <c:pt idx="53">
                  <c:v>262144</c:v>
                </c:pt>
                <c:pt idx="54">
                  <c:v>524288</c:v>
                </c:pt>
                <c:pt idx="55">
                  <c:v>531442</c:v>
                </c:pt>
                <c:pt idx="56">
                  <c:v>699052</c:v>
                </c:pt>
                <c:pt idx="57">
                  <c:v>1048576</c:v>
                </c:pt>
                <c:pt idx="58">
                  <c:v>1594324</c:v>
                </c:pt>
                <c:pt idx="59">
                  <c:v>2097152</c:v>
                </c:pt>
                <c:pt idx="60">
                  <c:v>2796204</c:v>
                </c:pt>
                <c:pt idx="61">
                  <c:v>4194304</c:v>
                </c:pt>
                <c:pt idx="62">
                  <c:v>4782970</c:v>
                </c:pt>
                <c:pt idx="63">
                  <c:v>11184812</c:v>
                </c:pt>
                <c:pt idx="64">
                  <c:v>14348908</c:v>
                </c:pt>
                <c:pt idx="65">
                  <c:v>43046722</c:v>
                </c:pt>
                <c:pt idx="66">
                  <c:v>44739244</c:v>
                </c:pt>
                <c:pt idx="67">
                  <c:v>129140164</c:v>
                </c:pt>
                <c:pt idx="68">
                  <c:v>178956972</c:v>
                </c:pt>
                <c:pt idx="69">
                  <c:v>387420490</c:v>
                </c:pt>
                <c:pt idx="70">
                  <c:v>715827884</c:v>
                </c:pt>
                <c:pt idx="71">
                  <c:v>1162261468</c:v>
                </c:pt>
                <c:pt idx="72">
                  <c:v>2863311532</c:v>
                </c:pt>
                <c:pt idx="73">
                  <c:v>3486784402</c:v>
                </c:pt>
                <c:pt idx="74">
                  <c:v>10460353204</c:v>
                </c:pt>
                <c:pt idx="75">
                  <c:v>11453246124</c:v>
                </c:pt>
                <c:pt idx="76">
                  <c:v>45812984492</c:v>
                </c:pt>
                <c:pt idx="77">
                  <c:v>183251937964</c:v>
                </c:pt>
                <c:pt idx="78">
                  <c:v>733007751852</c:v>
                </c:pt>
                <c:pt idx="79">
                  <c:v>2932031007404</c:v>
                </c:pt>
              </c:numCache>
            </c:numRef>
          </c:xVal>
          <c:yVal>
            <c:numRef>
              <c:f>'[Timings.xlsx]Filtered Data pasted(time &lt; 60)'!$O$2:$O$81</c:f>
              <c:numCache>
                <c:formatCode>General</c:formatCode>
                <c:ptCount val="80"/>
                <c:pt idx="39">
                  <c:v>1.2001E-2</c:v>
                </c:pt>
                <c:pt idx="40">
                  <c:v>1.6001000000000001E-2</c:v>
                </c:pt>
                <c:pt idx="41">
                  <c:v>2.4001000000000001E-2</c:v>
                </c:pt>
                <c:pt idx="42">
                  <c:v>3.6001999999999999E-2</c:v>
                </c:pt>
                <c:pt idx="43">
                  <c:v>3.6003E-2</c:v>
                </c:pt>
                <c:pt idx="44">
                  <c:v>6.4004000000000005E-2</c:v>
                </c:pt>
                <c:pt idx="45">
                  <c:v>6.8003999999999995E-2</c:v>
                </c:pt>
                <c:pt idx="46">
                  <c:v>0.12400799999999999</c:v>
                </c:pt>
                <c:pt idx="47">
                  <c:v>0.13600899999999999</c:v>
                </c:pt>
                <c:pt idx="48">
                  <c:v>0.24401500000000001</c:v>
                </c:pt>
                <c:pt idx="49">
                  <c:v>0.26801700000000001</c:v>
                </c:pt>
                <c:pt idx="50">
                  <c:v>0.56403499999999995</c:v>
                </c:pt>
                <c:pt idx="51">
                  <c:v>0.64404099999999997</c:v>
                </c:pt>
                <c:pt idx="52">
                  <c:v>0.80005000000000004</c:v>
                </c:pt>
                <c:pt idx="53">
                  <c:v>1.1160699999999999</c:v>
                </c:pt>
                <c:pt idx="54">
                  <c:v>2.41215</c:v>
                </c:pt>
                <c:pt idx="55">
                  <c:v>2.42415</c:v>
                </c:pt>
                <c:pt idx="56">
                  <c:v>2.8081800000000001</c:v>
                </c:pt>
                <c:pt idx="57">
                  <c:v>4.7243000000000004</c:v>
                </c:pt>
                <c:pt idx="58">
                  <c:v>7.2404500000000001</c:v>
                </c:pt>
                <c:pt idx="59">
                  <c:v>9.6085999999999991</c:v>
                </c:pt>
                <c:pt idx="60">
                  <c:v>13.0288</c:v>
                </c:pt>
                <c:pt idx="61">
                  <c:v>30.713899999999999</c:v>
                </c:pt>
                <c:pt idx="62">
                  <c:v>34.402200000000001</c:v>
                </c:pt>
                <c:pt idx="63">
                  <c:v>48.098999999999997</c:v>
                </c:pt>
              </c:numCache>
            </c:numRef>
          </c:yVal>
          <c:smooth val="0"/>
        </c:ser>
        <c:ser>
          <c:idx val="12"/>
          <c:order val="12"/>
          <c:tx>
            <c:strRef>
              <c:f>'[Timings.xlsx]Filtered Data pasted(time &lt; 60)'!$P$1</c:f>
              <c:strCache>
                <c:ptCount val="1"/>
                <c:pt idx="0">
                  <c:v>set (y := bool) (v8.4)</c:v>
                </c:pt>
              </c:strCache>
            </c:strRef>
          </c:tx>
          <c:spPr>
            <a:ln w="19050" cap="rnd">
              <a:no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xVal>
            <c:numRef>
              <c:f>'[Timings.xlsx]Filtered Data pasted(time &lt; 60)'!$C$2:$C$81</c:f>
              <c:numCache>
                <c:formatCode>0.0E+0</c:formatCode>
                <c:ptCount val="80"/>
                <c:pt idx="0">
                  <c:v>6</c:v>
                </c:pt>
                <c:pt idx="1">
                  <c:v>8</c:v>
                </c:pt>
                <c:pt idx="2">
                  <c:v>8</c:v>
                </c:pt>
                <c:pt idx="3">
                  <c:v>10</c:v>
                </c:pt>
                <c:pt idx="4">
                  <c:v>10</c:v>
                </c:pt>
                <c:pt idx="5">
                  <c:v>12</c:v>
                </c:pt>
                <c:pt idx="6">
                  <c:v>12</c:v>
                </c:pt>
                <c:pt idx="7">
                  <c:v>14</c:v>
                </c:pt>
                <c:pt idx="8">
                  <c:v>16</c:v>
                </c:pt>
                <c:pt idx="9">
                  <c:v>16</c:v>
                </c:pt>
                <c:pt idx="10">
                  <c:v>18</c:v>
                </c:pt>
                <c:pt idx="11">
                  <c:v>20</c:v>
                </c:pt>
                <c:pt idx="12">
                  <c:v>22</c:v>
                </c:pt>
                <c:pt idx="13">
                  <c:v>24</c:v>
                </c:pt>
                <c:pt idx="14">
                  <c:v>26</c:v>
                </c:pt>
                <c:pt idx="15">
                  <c:v>28</c:v>
                </c:pt>
                <c:pt idx="16">
                  <c:v>28</c:v>
                </c:pt>
                <c:pt idx="17">
                  <c:v>30</c:v>
                </c:pt>
                <c:pt idx="18">
                  <c:v>32</c:v>
                </c:pt>
                <c:pt idx="19">
                  <c:v>32</c:v>
                </c:pt>
                <c:pt idx="20">
                  <c:v>34</c:v>
                </c:pt>
                <c:pt idx="21">
                  <c:v>36</c:v>
                </c:pt>
                <c:pt idx="22">
                  <c:v>38</c:v>
                </c:pt>
                <c:pt idx="23">
                  <c:v>40</c:v>
                </c:pt>
                <c:pt idx="24">
                  <c:v>42</c:v>
                </c:pt>
                <c:pt idx="25">
                  <c:v>44</c:v>
                </c:pt>
                <c:pt idx="26">
                  <c:v>44</c:v>
                </c:pt>
                <c:pt idx="27">
                  <c:v>64</c:v>
                </c:pt>
                <c:pt idx="28">
                  <c:v>82</c:v>
                </c:pt>
                <c:pt idx="29">
                  <c:v>128</c:v>
                </c:pt>
                <c:pt idx="30">
                  <c:v>172</c:v>
                </c:pt>
                <c:pt idx="31">
                  <c:v>244</c:v>
                </c:pt>
                <c:pt idx="32">
                  <c:v>256</c:v>
                </c:pt>
                <c:pt idx="33">
                  <c:v>512</c:v>
                </c:pt>
                <c:pt idx="34">
                  <c:v>684</c:v>
                </c:pt>
                <c:pt idx="35">
                  <c:v>730</c:v>
                </c:pt>
                <c:pt idx="36">
                  <c:v>1024</c:v>
                </c:pt>
                <c:pt idx="37">
                  <c:v>2048</c:v>
                </c:pt>
                <c:pt idx="38">
                  <c:v>2188</c:v>
                </c:pt>
                <c:pt idx="39">
                  <c:v>2732</c:v>
                </c:pt>
                <c:pt idx="40">
                  <c:v>4096</c:v>
                </c:pt>
                <c:pt idx="41">
                  <c:v>6562</c:v>
                </c:pt>
                <c:pt idx="42">
                  <c:v>8192</c:v>
                </c:pt>
                <c:pt idx="43">
                  <c:v>10924</c:v>
                </c:pt>
                <c:pt idx="44">
                  <c:v>16384</c:v>
                </c:pt>
                <c:pt idx="45">
                  <c:v>19684</c:v>
                </c:pt>
                <c:pt idx="46">
                  <c:v>32768</c:v>
                </c:pt>
                <c:pt idx="47">
                  <c:v>43692</c:v>
                </c:pt>
                <c:pt idx="48">
                  <c:v>59050</c:v>
                </c:pt>
                <c:pt idx="49">
                  <c:v>65536</c:v>
                </c:pt>
                <c:pt idx="50">
                  <c:v>131072</c:v>
                </c:pt>
                <c:pt idx="51">
                  <c:v>174764</c:v>
                </c:pt>
                <c:pt idx="52">
                  <c:v>177148</c:v>
                </c:pt>
                <c:pt idx="53">
                  <c:v>262144</c:v>
                </c:pt>
                <c:pt idx="54">
                  <c:v>524288</c:v>
                </c:pt>
                <c:pt idx="55">
                  <c:v>531442</c:v>
                </c:pt>
                <c:pt idx="56">
                  <c:v>699052</c:v>
                </c:pt>
                <c:pt idx="57">
                  <c:v>1048576</c:v>
                </c:pt>
                <c:pt idx="58">
                  <c:v>1594324</c:v>
                </c:pt>
                <c:pt idx="59">
                  <c:v>2097152</c:v>
                </c:pt>
                <c:pt idx="60">
                  <c:v>2796204</c:v>
                </c:pt>
                <c:pt idx="61">
                  <c:v>4194304</c:v>
                </c:pt>
                <c:pt idx="62">
                  <c:v>4782970</c:v>
                </c:pt>
                <c:pt idx="63">
                  <c:v>11184812</c:v>
                </c:pt>
                <c:pt idx="64">
                  <c:v>14348908</c:v>
                </c:pt>
                <c:pt idx="65">
                  <c:v>43046722</c:v>
                </c:pt>
                <c:pt idx="66">
                  <c:v>44739244</c:v>
                </c:pt>
                <c:pt idx="67">
                  <c:v>129140164</c:v>
                </c:pt>
                <c:pt idx="68">
                  <c:v>178956972</c:v>
                </c:pt>
                <c:pt idx="69">
                  <c:v>387420490</c:v>
                </c:pt>
                <c:pt idx="70">
                  <c:v>715827884</c:v>
                </c:pt>
                <c:pt idx="71">
                  <c:v>1162261468</c:v>
                </c:pt>
                <c:pt idx="72">
                  <c:v>2863311532</c:v>
                </c:pt>
                <c:pt idx="73">
                  <c:v>3486784402</c:v>
                </c:pt>
                <c:pt idx="74">
                  <c:v>10460353204</c:v>
                </c:pt>
                <c:pt idx="75">
                  <c:v>11453246124</c:v>
                </c:pt>
                <c:pt idx="76">
                  <c:v>45812984492</c:v>
                </c:pt>
                <c:pt idx="77">
                  <c:v>183251937964</c:v>
                </c:pt>
                <c:pt idx="78">
                  <c:v>733007751852</c:v>
                </c:pt>
                <c:pt idx="79">
                  <c:v>2932031007404</c:v>
                </c:pt>
              </c:numCache>
            </c:numRef>
          </c:xVal>
          <c:yVal>
            <c:numRef>
              <c:f>'[Timings.xlsx]Filtered Data pasted(time &lt; 60)'!$P$2:$P$81</c:f>
              <c:numCache>
                <c:formatCode>General</c:formatCode>
                <c:ptCount val="80"/>
                <c:pt idx="39">
                  <c:v>1.2E-2</c:v>
                </c:pt>
                <c:pt idx="40">
                  <c:v>1.2001E-2</c:v>
                </c:pt>
                <c:pt idx="41">
                  <c:v>1.6001000000000001E-2</c:v>
                </c:pt>
                <c:pt idx="42">
                  <c:v>3.2002000000000003E-2</c:v>
                </c:pt>
                <c:pt idx="43">
                  <c:v>3.2002000000000003E-2</c:v>
                </c:pt>
                <c:pt idx="44">
                  <c:v>5.2003000000000001E-2</c:v>
                </c:pt>
                <c:pt idx="45">
                  <c:v>7.2003999999999999E-2</c:v>
                </c:pt>
                <c:pt idx="46">
                  <c:v>0.104007</c:v>
                </c:pt>
                <c:pt idx="47">
                  <c:v>0.144009</c:v>
                </c:pt>
                <c:pt idx="48">
                  <c:v>0.18801200000000001</c:v>
                </c:pt>
                <c:pt idx="49">
                  <c:v>0.232014</c:v>
                </c:pt>
                <c:pt idx="50">
                  <c:v>0.48003000000000001</c:v>
                </c:pt>
                <c:pt idx="51">
                  <c:v>0.62003900000000001</c:v>
                </c:pt>
                <c:pt idx="52">
                  <c:v>0.60003700000000004</c:v>
                </c:pt>
                <c:pt idx="53">
                  <c:v>1.01206</c:v>
                </c:pt>
                <c:pt idx="54">
                  <c:v>2.1401300000000001</c:v>
                </c:pt>
                <c:pt idx="55">
                  <c:v>1.9281200000000001</c:v>
                </c:pt>
                <c:pt idx="56">
                  <c:v>2.4721600000000001</c:v>
                </c:pt>
                <c:pt idx="57">
                  <c:v>4.2562699999999998</c:v>
                </c:pt>
                <c:pt idx="58">
                  <c:v>6.1283799999999999</c:v>
                </c:pt>
                <c:pt idx="59">
                  <c:v>8.6365400000000001</c:v>
                </c:pt>
                <c:pt idx="60">
                  <c:v>10.188599999999999</c:v>
                </c:pt>
                <c:pt idx="61">
                  <c:v>17.4451</c:v>
                </c:pt>
                <c:pt idx="62">
                  <c:v>18.4252</c:v>
                </c:pt>
                <c:pt idx="63">
                  <c:v>43.854700000000001</c:v>
                </c:pt>
              </c:numCache>
            </c:numRef>
          </c:yVal>
          <c:smooth val="0"/>
        </c:ser>
        <c:ser>
          <c:idx val="13"/>
          <c:order val="13"/>
          <c:tx>
            <c:strRef>
              <c:f>'[Timings.xlsx]Filtered Data pasted(time &lt; 60)'!$Q$1</c:f>
              <c:strCache>
                <c:ptCount val="1"/>
                <c:pt idx="0">
                  <c:v>lazymatch goal with |- ?f ?a = ?g ?b =&gt; let H := constr:(@f_equal bool bool f a b) in idtac end (v8.4)</c:v>
                </c:pt>
              </c:strCache>
            </c:strRef>
          </c:tx>
          <c:spPr>
            <a:ln w="1905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numRef>
              <c:f>'[Timings.xlsx]Filtered Data pasted(time &lt; 60)'!$C$2:$C$81</c:f>
              <c:numCache>
                <c:formatCode>0.0E+0</c:formatCode>
                <c:ptCount val="80"/>
                <c:pt idx="0">
                  <c:v>6</c:v>
                </c:pt>
                <c:pt idx="1">
                  <c:v>8</c:v>
                </c:pt>
                <c:pt idx="2">
                  <c:v>8</c:v>
                </c:pt>
                <c:pt idx="3">
                  <c:v>10</c:v>
                </c:pt>
                <c:pt idx="4">
                  <c:v>10</c:v>
                </c:pt>
                <c:pt idx="5">
                  <c:v>12</c:v>
                </c:pt>
                <c:pt idx="6">
                  <c:v>12</c:v>
                </c:pt>
                <c:pt idx="7">
                  <c:v>14</c:v>
                </c:pt>
                <c:pt idx="8">
                  <c:v>16</c:v>
                </c:pt>
                <c:pt idx="9">
                  <c:v>16</c:v>
                </c:pt>
                <c:pt idx="10">
                  <c:v>18</c:v>
                </c:pt>
                <c:pt idx="11">
                  <c:v>20</c:v>
                </c:pt>
                <c:pt idx="12">
                  <c:v>22</c:v>
                </c:pt>
                <c:pt idx="13">
                  <c:v>24</c:v>
                </c:pt>
                <c:pt idx="14">
                  <c:v>26</c:v>
                </c:pt>
                <c:pt idx="15">
                  <c:v>28</c:v>
                </c:pt>
                <c:pt idx="16">
                  <c:v>28</c:v>
                </c:pt>
                <c:pt idx="17">
                  <c:v>30</c:v>
                </c:pt>
                <c:pt idx="18">
                  <c:v>32</c:v>
                </c:pt>
                <c:pt idx="19">
                  <c:v>32</c:v>
                </c:pt>
                <c:pt idx="20">
                  <c:v>34</c:v>
                </c:pt>
                <c:pt idx="21">
                  <c:v>36</c:v>
                </c:pt>
                <c:pt idx="22">
                  <c:v>38</c:v>
                </c:pt>
                <c:pt idx="23">
                  <c:v>40</c:v>
                </c:pt>
                <c:pt idx="24">
                  <c:v>42</c:v>
                </c:pt>
                <c:pt idx="25">
                  <c:v>44</c:v>
                </c:pt>
                <c:pt idx="26">
                  <c:v>44</c:v>
                </c:pt>
                <c:pt idx="27">
                  <c:v>64</c:v>
                </c:pt>
                <c:pt idx="28">
                  <c:v>82</c:v>
                </c:pt>
                <c:pt idx="29">
                  <c:v>128</c:v>
                </c:pt>
                <c:pt idx="30">
                  <c:v>172</c:v>
                </c:pt>
                <c:pt idx="31">
                  <c:v>244</c:v>
                </c:pt>
                <c:pt idx="32">
                  <c:v>256</c:v>
                </c:pt>
                <c:pt idx="33">
                  <c:v>512</c:v>
                </c:pt>
                <c:pt idx="34">
                  <c:v>684</c:v>
                </c:pt>
                <c:pt idx="35">
                  <c:v>730</c:v>
                </c:pt>
                <c:pt idx="36">
                  <c:v>1024</c:v>
                </c:pt>
                <c:pt idx="37">
                  <c:v>2048</c:v>
                </c:pt>
                <c:pt idx="38">
                  <c:v>2188</c:v>
                </c:pt>
                <c:pt idx="39">
                  <c:v>2732</c:v>
                </c:pt>
                <c:pt idx="40">
                  <c:v>4096</c:v>
                </c:pt>
                <c:pt idx="41">
                  <c:v>6562</c:v>
                </c:pt>
                <c:pt idx="42">
                  <c:v>8192</c:v>
                </c:pt>
                <c:pt idx="43">
                  <c:v>10924</c:v>
                </c:pt>
                <c:pt idx="44">
                  <c:v>16384</c:v>
                </c:pt>
                <c:pt idx="45">
                  <c:v>19684</c:v>
                </c:pt>
                <c:pt idx="46">
                  <c:v>32768</c:v>
                </c:pt>
                <c:pt idx="47">
                  <c:v>43692</c:v>
                </c:pt>
                <c:pt idx="48">
                  <c:v>59050</c:v>
                </c:pt>
                <c:pt idx="49">
                  <c:v>65536</c:v>
                </c:pt>
                <c:pt idx="50">
                  <c:v>131072</c:v>
                </c:pt>
                <c:pt idx="51">
                  <c:v>174764</c:v>
                </c:pt>
                <c:pt idx="52">
                  <c:v>177148</c:v>
                </c:pt>
                <c:pt idx="53">
                  <c:v>262144</c:v>
                </c:pt>
                <c:pt idx="54">
                  <c:v>524288</c:v>
                </c:pt>
                <c:pt idx="55">
                  <c:v>531442</c:v>
                </c:pt>
                <c:pt idx="56">
                  <c:v>699052</c:v>
                </c:pt>
                <c:pt idx="57">
                  <c:v>1048576</c:v>
                </c:pt>
                <c:pt idx="58">
                  <c:v>1594324</c:v>
                </c:pt>
                <c:pt idx="59">
                  <c:v>2097152</c:v>
                </c:pt>
                <c:pt idx="60">
                  <c:v>2796204</c:v>
                </c:pt>
                <c:pt idx="61">
                  <c:v>4194304</c:v>
                </c:pt>
                <c:pt idx="62">
                  <c:v>4782970</c:v>
                </c:pt>
                <c:pt idx="63">
                  <c:v>11184812</c:v>
                </c:pt>
                <c:pt idx="64">
                  <c:v>14348908</c:v>
                </c:pt>
                <c:pt idx="65">
                  <c:v>43046722</c:v>
                </c:pt>
                <c:pt idx="66">
                  <c:v>44739244</c:v>
                </c:pt>
                <c:pt idx="67">
                  <c:v>129140164</c:v>
                </c:pt>
                <c:pt idx="68">
                  <c:v>178956972</c:v>
                </c:pt>
                <c:pt idx="69">
                  <c:v>387420490</c:v>
                </c:pt>
                <c:pt idx="70">
                  <c:v>715827884</c:v>
                </c:pt>
                <c:pt idx="71">
                  <c:v>1162261468</c:v>
                </c:pt>
                <c:pt idx="72">
                  <c:v>2863311532</c:v>
                </c:pt>
                <c:pt idx="73">
                  <c:v>3486784402</c:v>
                </c:pt>
                <c:pt idx="74">
                  <c:v>10460353204</c:v>
                </c:pt>
                <c:pt idx="75">
                  <c:v>11453246124</c:v>
                </c:pt>
                <c:pt idx="76">
                  <c:v>45812984492</c:v>
                </c:pt>
                <c:pt idx="77">
                  <c:v>183251937964</c:v>
                </c:pt>
                <c:pt idx="78">
                  <c:v>733007751852</c:v>
                </c:pt>
                <c:pt idx="79">
                  <c:v>2932031007404</c:v>
                </c:pt>
              </c:numCache>
            </c:numRef>
          </c:xVal>
          <c:yVal>
            <c:numRef>
              <c:f>'[Timings.xlsx]Filtered Data pasted(time &lt; 60)'!$Q$2:$Q$81</c:f>
              <c:numCache>
                <c:formatCode>General</c:formatCode>
                <c:ptCount val="80"/>
                <c:pt idx="42">
                  <c:v>1.6001000000000001E-2</c:v>
                </c:pt>
                <c:pt idx="43">
                  <c:v>1.2001E-2</c:v>
                </c:pt>
                <c:pt idx="44">
                  <c:v>2.0001000000000001E-2</c:v>
                </c:pt>
                <c:pt idx="45">
                  <c:v>3.2002000000000003E-2</c:v>
                </c:pt>
                <c:pt idx="46">
                  <c:v>5.6002999999999997E-2</c:v>
                </c:pt>
                <c:pt idx="47">
                  <c:v>4.8002999999999997E-2</c:v>
                </c:pt>
                <c:pt idx="48">
                  <c:v>8.4004999999999996E-2</c:v>
                </c:pt>
                <c:pt idx="49">
                  <c:v>0.12400799999999999</c:v>
                </c:pt>
                <c:pt idx="50">
                  <c:v>0.22801399999999999</c:v>
                </c:pt>
                <c:pt idx="51">
                  <c:v>0.232015</c:v>
                </c:pt>
                <c:pt idx="52">
                  <c:v>0.28001700000000002</c:v>
                </c:pt>
                <c:pt idx="53">
                  <c:v>0.492031</c:v>
                </c:pt>
                <c:pt idx="54">
                  <c:v>1.1160699999999999</c:v>
                </c:pt>
                <c:pt idx="55">
                  <c:v>0.80005000000000004</c:v>
                </c:pt>
                <c:pt idx="56">
                  <c:v>1.03207</c:v>
                </c:pt>
                <c:pt idx="57">
                  <c:v>2.05613</c:v>
                </c:pt>
                <c:pt idx="58">
                  <c:v>2.4841600000000001</c:v>
                </c:pt>
                <c:pt idx="59">
                  <c:v>4.3482700000000003</c:v>
                </c:pt>
                <c:pt idx="60">
                  <c:v>4.0482500000000003</c:v>
                </c:pt>
                <c:pt idx="61">
                  <c:v>14.2569</c:v>
                </c:pt>
                <c:pt idx="62">
                  <c:v>7.49247</c:v>
                </c:pt>
                <c:pt idx="63">
                  <c:v>17.981100000000001</c:v>
                </c:pt>
                <c:pt idx="64">
                  <c:v>24.413499999999999</c:v>
                </c:pt>
              </c:numCache>
            </c:numRef>
          </c:yVal>
          <c:smooth val="0"/>
        </c:ser>
        <c:ser>
          <c:idx val="14"/>
          <c:order val="14"/>
          <c:tx>
            <c:strRef>
              <c:f>'[Timings.xlsx]Filtered Data pasted(time &lt; 60)'!$R$1</c:f>
              <c:strCache>
                <c:ptCount val="1"/>
                <c:pt idx="0">
                  <c:v>lazymatch goal with |- ?f ?a = ?g ?b =&gt; idtac end (v8.4)</c:v>
                </c:pt>
              </c:strCache>
            </c:strRef>
          </c:tx>
          <c:spPr>
            <a:ln w="19050" cap="rnd">
              <a:no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xVal>
            <c:numRef>
              <c:f>'[Timings.xlsx]Filtered Data pasted(time &lt; 60)'!$C$2:$C$81</c:f>
              <c:numCache>
                <c:formatCode>0.0E+0</c:formatCode>
                <c:ptCount val="80"/>
                <c:pt idx="0">
                  <c:v>6</c:v>
                </c:pt>
                <c:pt idx="1">
                  <c:v>8</c:v>
                </c:pt>
                <c:pt idx="2">
                  <c:v>8</c:v>
                </c:pt>
                <c:pt idx="3">
                  <c:v>10</c:v>
                </c:pt>
                <c:pt idx="4">
                  <c:v>10</c:v>
                </c:pt>
                <c:pt idx="5">
                  <c:v>12</c:v>
                </c:pt>
                <c:pt idx="6">
                  <c:v>12</c:v>
                </c:pt>
                <c:pt idx="7">
                  <c:v>14</c:v>
                </c:pt>
                <c:pt idx="8">
                  <c:v>16</c:v>
                </c:pt>
                <c:pt idx="9">
                  <c:v>16</c:v>
                </c:pt>
                <c:pt idx="10">
                  <c:v>18</c:v>
                </c:pt>
                <c:pt idx="11">
                  <c:v>20</c:v>
                </c:pt>
                <c:pt idx="12">
                  <c:v>22</c:v>
                </c:pt>
                <c:pt idx="13">
                  <c:v>24</c:v>
                </c:pt>
                <c:pt idx="14">
                  <c:v>26</c:v>
                </c:pt>
                <c:pt idx="15">
                  <c:v>28</c:v>
                </c:pt>
                <c:pt idx="16">
                  <c:v>28</c:v>
                </c:pt>
                <c:pt idx="17">
                  <c:v>30</c:v>
                </c:pt>
                <c:pt idx="18">
                  <c:v>32</c:v>
                </c:pt>
                <c:pt idx="19">
                  <c:v>32</c:v>
                </c:pt>
                <c:pt idx="20">
                  <c:v>34</c:v>
                </c:pt>
                <c:pt idx="21">
                  <c:v>36</c:v>
                </c:pt>
                <c:pt idx="22">
                  <c:v>38</c:v>
                </c:pt>
                <c:pt idx="23">
                  <c:v>40</c:v>
                </c:pt>
                <c:pt idx="24">
                  <c:v>42</c:v>
                </c:pt>
                <c:pt idx="25">
                  <c:v>44</c:v>
                </c:pt>
                <c:pt idx="26">
                  <c:v>44</c:v>
                </c:pt>
                <c:pt idx="27">
                  <c:v>64</c:v>
                </c:pt>
                <c:pt idx="28">
                  <c:v>82</c:v>
                </c:pt>
                <c:pt idx="29">
                  <c:v>128</c:v>
                </c:pt>
                <c:pt idx="30">
                  <c:v>172</c:v>
                </c:pt>
                <c:pt idx="31">
                  <c:v>244</c:v>
                </c:pt>
                <c:pt idx="32">
                  <c:v>256</c:v>
                </c:pt>
                <c:pt idx="33">
                  <c:v>512</c:v>
                </c:pt>
                <c:pt idx="34">
                  <c:v>684</c:v>
                </c:pt>
                <c:pt idx="35">
                  <c:v>730</c:v>
                </c:pt>
                <c:pt idx="36">
                  <c:v>1024</c:v>
                </c:pt>
                <c:pt idx="37">
                  <c:v>2048</c:v>
                </c:pt>
                <c:pt idx="38">
                  <c:v>2188</c:v>
                </c:pt>
                <c:pt idx="39">
                  <c:v>2732</c:v>
                </c:pt>
                <c:pt idx="40">
                  <c:v>4096</c:v>
                </c:pt>
                <c:pt idx="41">
                  <c:v>6562</c:v>
                </c:pt>
                <c:pt idx="42">
                  <c:v>8192</c:v>
                </c:pt>
                <c:pt idx="43">
                  <c:v>10924</c:v>
                </c:pt>
                <c:pt idx="44">
                  <c:v>16384</c:v>
                </c:pt>
                <c:pt idx="45">
                  <c:v>19684</c:v>
                </c:pt>
                <c:pt idx="46">
                  <c:v>32768</c:v>
                </c:pt>
                <c:pt idx="47">
                  <c:v>43692</c:v>
                </c:pt>
                <c:pt idx="48">
                  <c:v>59050</c:v>
                </c:pt>
                <c:pt idx="49">
                  <c:v>65536</c:v>
                </c:pt>
                <c:pt idx="50">
                  <c:v>131072</c:v>
                </c:pt>
                <c:pt idx="51">
                  <c:v>174764</c:v>
                </c:pt>
                <c:pt idx="52">
                  <c:v>177148</c:v>
                </c:pt>
                <c:pt idx="53">
                  <c:v>262144</c:v>
                </c:pt>
                <c:pt idx="54">
                  <c:v>524288</c:v>
                </c:pt>
                <c:pt idx="55">
                  <c:v>531442</c:v>
                </c:pt>
                <c:pt idx="56">
                  <c:v>699052</c:v>
                </c:pt>
                <c:pt idx="57">
                  <c:v>1048576</c:v>
                </c:pt>
                <c:pt idx="58">
                  <c:v>1594324</c:v>
                </c:pt>
                <c:pt idx="59">
                  <c:v>2097152</c:v>
                </c:pt>
                <c:pt idx="60">
                  <c:v>2796204</c:v>
                </c:pt>
                <c:pt idx="61">
                  <c:v>4194304</c:v>
                </c:pt>
                <c:pt idx="62">
                  <c:v>4782970</c:v>
                </c:pt>
                <c:pt idx="63">
                  <c:v>11184812</c:v>
                </c:pt>
                <c:pt idx="64">
                  <c:v>14348908</c:v>
                </c:pt>
                <c:pt idx="65">
                  <c:v>43046722</c:v>
                </c:pt>
                <c:pt idx="66">
                  <c:v>44739244</c:v>
                </c:pt>
                <c:pt idx="67">
                  <c:v>129140164</c:v>
                </c:pt>
                <c:pt idx="68">
                  <c:v>178956972</c:v>
                </c:pt>
                <c:pt idx="69">
                  <c:v>387420490</c:v>
                </c:pt>
                <c:pt idx="70">
                  <c:v>715827884</c:v>
                </c:pt>
                <c:pt idx="71">
                  <c:v>1162261468</c:v>
                </c:pt>
                <c:pt idx="72">
                  <c:v>2863311532</c:v>
                </c:pt>
                <c:pt idx="73">
                  <c:v>3486784402</c:v>
                </c:pt>
                <c:pt idx="74">
                  <c:v>10460353204</c:v>
                </c:pt>
                <c:pt idx="75">
                  <c:v>11453246124</c:v>
                </c:pt>
                <c:pt idx="76">
                  <c:v>45812984492</c:v>
                </c:pt>
                <c:pt idx="77">
                  <c:v>183251937964</c:v>
                </c:pt>
                <c:pt idx="78">
                  <c:v>733007751852</c:v>
                </c:pt>
                <c:pt idx="79">
                  <c:v>2932031007404</c:v>
                </c:pt>
              </c:numCache>
            </c:numRef>
          </c:xVal>
          <c:yVal>
            <c:numRef>
              <c:f>'[Timings.xlsx]Filtered Data pasted(time &lt; 60)'!$R$2:$R$81</c:f>
              <c:numCache>
                <c:formatCode>General</c:formatCode>
                <c:ptCount val="80"/>
                <c:pt idx="46">
                  <c:v>1.2001E-2</c:v>
                </c:pt>
                <c:pt idx="48">
                  <c:v>1.2001E-2</c:v>
                </c:pt>
                <c:pt idx="49">
                  <c:v>3.2002000000000003E-2</c:v>
                </c:pt>
                <c:pt idx="50">
                  <c:v>5.2003000000000001E-2</c:v>
                </c:pt>
                <c:pt idx="51">
                  <c:v>6.4004000000000005E-2</c:v>
                </c:pt>
                <c:pt idx="52">
                  <c:v>6.0004000000000002E-2</c:v>
                </c:pt>
                <c:pt idx="53">
                  <c:v>0.12800800000000001</c:v>
                </c:pt>
                <c:pt idx="54">
                  <c:v>0.26801700000000001</c:v>
                </c:pt>
                <c:pt idx="55">
                  <c:v>0.22001399999999999</c:v>
                </c:pt>
                <c:pt idx="56">
                  <c:v>0.28401700000000002</c:v>
                </c:pt>
                <c:pt idx="57">
                  <c:v>0.55203400000000002</c:v>
                </c:pt>
                <c:pt idx="58">
                  <c:v>0.64804099999999998</c:v>
                </c:pt>
                <c:pt idx="59">
                  <c:v>1.19207</c:v>
                </c:pt>
                <c:pt idx="60">
                  <c:v>1.03207</c:v>
                </c:pt>
                <c:pt idx="61">
                  <c:v>2.00013</c:v>
                </c:pt>
                <c:pt idx="62">
                  <c:v>1.6560999999999999</c:v>
                </c:pt>
                <c:pt idx="63">
                  <c:v>5.1123200000000004</c:v>
                </c:pt>
                <c:pt idx="64">
                  <c:v>5.6883600000000003</c:v>
                </c:pt>
                <c:pt idx="65">
                  <c:v>19.305199999999999</c:v>
                </c:pt>
                <c:pt idx="66">
                  <c:v>20.257300000000001</c:v>
                </c:pt>
              </c:numCache>
            </c:numRef>
          </c:yVal>
          <c:smooth val="0"/>
        </c:ser>
        <c:dLbls>
          <c:showLegendKey val="0"/>
          <c:showVal val="0"/>
          <c:showCatName val="0"/>
          <c:showSerName val="0"/>
          <c:showPercent val="0"/>
          <c:showBubbleSize val="0"/>
        </c:dLbls>
        <c:axId val="364832968"/>
        <c:axId val="364828264"/>
      </c:scatterChart>
      <c:valAx>
        <c:axId val="364832968"/>
        <c:scaling>
          <c:logBase val="10"/>
          <c:orientation val="minMax"/>
          <c:max val="100000000"/>
        </c:scaling>
        <c:delete val="0"/>
        <c:axPos val="b"/>
        <c:majorGridlines>
          <c:spPr>
            <a:ln w="9525" cap="flat" cmpd="sng" algn="ctr">
              <a:solidFill>
                <a:schemeClr val="tx1">
                  <a:lumMod val="15000"/>
                  <a:lumOff val="85000"/>
                </a:schemeClr>
              </a:solidFill>
              <a:round/>
            </a:ln>
            <a:effectLst/>
          </c:spPr>
        </c:majorGridlines>
        <c:numFmt formatCode="0.0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4828264"/>
        <c:crossesAt val="1.0000000000000002E-2"/>
        <c:crossBetween val="midCat"/>
      </c:valAx>
      <c:valAx>
        <c:axId val="364828264"/>
        <c:scaling>
          <c:logBase val="10"/>
          <c:orientation val="minMax"/>
          <c:min val="1.0000000000000002E-2"/>
        </c:scaling>
        <c:delete val="0"/>
        <c:axPos val="l"/>
        <c:majorGridlines>
          <c:spPr>
            <a:ln w="9525" cap="flat" cmpd="sng" algn="ctr">
              <a:solidFill>
                <a:schemeClr val="tx1">
                  <a:lumMod val="15000"/>
                  <a:lumOff val="85000"/>
                </a:schemeClr>
              </a:solidFill>
              <a:round/>
            </a:ln>
            <a:effectLst/>
          </c:spPr>
        </c:majorGridlines>
        <c:numFmt formatCode="[&gt;=1]0&quot; s&quot;;0.####&quot; s&quot;"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4832968"/>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Durations of Various</a:t>
            </a:r>
            <a:r>
              <a:rPr lang="en-US" baseline="0" dirty="0"/>
              <a:t> Tactics vs. Term Size (Coq </a:t>
            </a:r>
            <a:r>
              <a:rPr lang="en-US" baseline="0" dirty="0" smtClean="0"/>
              <a:t>trunk)</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'[Timings.xlsx]Filtered Data pasted(time &lt; 60)'!$T$1</c:f>
              <c:strCache>
                <c:ptCount val="1"/>
                <c:pt idx="0">
                  <c:v>match goal with |- ?G =&gt; set (y := G) end (trunk)</c:v>
                </c:pt>
              </c:strCache>
            </c:strRef>
          </c:tx>
          <c:spPr>
            <a:ln w="19050" cap="rnd">
              <a:noFill/>
              <a:round/>
            </a:ln>
            <a:effectLst/>
          </c:spPr>
          <c:marker>
            <c:symbol val="circle"/>
            <c:size val="5"/>
            <c:spPr>
              <a:solidFill>
                <a:schemeClr val="accent1"/>
              </a:solidFill>
              <a:ln w="9525">
                <a:solidFill>
                  <a:schemeClr val="accent1"/>
                </a:solidFill>
              </a:ln>
              <a:effectLst/>
            </c:spPr>
          </c:marker>
          <c:xVal>
            <c:numRef>
              <c:f>'[Timings.xlsx]Filtered Data pasted(time &lt; 60)'!$S$2:$S$81</c:f>
              <c:numCache>
                <c:formatCode>0.0E+0</c:formatCode>
                <c:ptCount val="80"/>
                <c:pt idx="0">
                  <c:v>6</c:v>
                </c:pt>
                <c:pt idx="1">
                  <c:v>8</c:v>
                </c:pt>
                <c:pt idx="2">
                  <c:v>8</c:v>
                </c:pt>
                <c:pt idx="3">
                  <c:v>10</c:v>
                </c:pt>
                <c:pt idx="4">
                  <c:v>10</c:v>
                </c:pt>
                <c:pt idx="5">
                  <c:v>12</c:v>
                </c:pt>
                <c:pt idx="6">
                  <c:v>12</c:v>
                </c:pt>
                <c:pt idx="7">
                  <c:v>14</c:v>
                </c:pt>
                <c:pt idx="8">
                  <c:v>16</c:v>
                </c:pt>
                <c:pt idx="9">
                  <c:v>16</c:v>
                </c:pt>
                <c:pt idx="10">
                  <c:v>18</c:v>
                </c:pt>
                <c:pt idx="11">
                  <c:v>20</c:v>
                </c:pt>
                <c:pt idx="12">
                  <c:v>22</c:v>
                </c:pt>
                <c:pt idx="13">
                  <c:v>24</c:v>
                </c:pt>
                <c:pt idx="14">
                  <c:v>26</c:v>
                </c:pt>
                <c:pt idx="15">
                  <c:v>28</c:v>
                </c:pt>
                <c:pt idx="16">
                  <c:v>28</c:v>
                </c:pt>
                <c:pt idx="17">
                  <c:v>30</c:v>
                </c:pt>
                <c:pt idx="18">
                  <c:v>32</c:v>
                </c:pt>
                <c:pt idx="19">
                  <c:v>32</c:v>
                </c:pt>
                <c:pt idx="20">
                  <c:v>34</c:v>
                </c:pt>
                <c:pt idx="21">
                  <c:v>36</c:v>
                </c:pt>
                <c:pt idx="22">
                  <c:v>38</c:v>
                </c:pt>
                <c:pt idx="23">
                  <c:v>40</c:v>
                </c:pt>
                <c:pt idx="24">
                  <c:v>42</c:v>
                </c:pt>
                <c:pt idx="25">
                  <c:v>44</c:v>
                </c:pt>
                <c:pt idx="26">
                  <c:v>44</c:v>
                </c:pt>
                <c:pt idx="27">
                  <c:v>64</c:v>
                </c:pt>
                <c:pt idx="28">
                  <c:v>82</c:v>
                </c:pt>
                <c:pt idx="29">
                  <c:v>128</c:v>
                </c:pt>
                <c:pt idx="30">
                  <c:v>172</c:v>
                </c:pt>
                <c:pt idx="31">
                  <c:v>244</c:v>
                </c:pt>
                <c:pt idx="32">
                  <c:v>256</c:v>
                </c:pt>
                <c:pt idx="33">
                  <c:v>512</c:v>
                </c:pt>
                <c:pt idx="34">
                  <c:v>684</c:v>
                </c:pt>
                <c:pt idx="35">
                  <c:v>730</c:v>
                </c:pt>
                <c:pt idx="36">
                  <c:v>1024</c:v>
                </c:pt>
                <c:pt idx="37">
                  <c:v>2048</c:v>
                </c:pt>
                <c:pt idx="38">
                  <c:v>2188</c:v>
                </c:pt>
                <c:pt idx="39">
                  <c:v>2732</c:v>
                </c:pt>
                <c:pt idx="40">
                  <c:v>4096</c:v>
                </c:pt>
                <c:pt idx="41">
                  <c:v>6562</c:v>
                </c:pt>
                <c:pt idx="42">
                  <c:v>8192</c:v>
                </c:pt>
                <c:pt idx="43">
                  <c:v>10924</c:v>
                </c:pt>
                <c:pt idx="44">
                  <c:v>16384</c:v>
                </c:pt>
                <c:pt idx="45">
                  <c:v>19684</c:v>
                </c:pt>
                <c:pt idx="46">
                  <c:v>32768</c:v>
                </c:pt>
                <c:pt idx="47">
                  <c:v>43692</c:v>
                </c:pt>
                <c:pt idx="48">
                  <c:v>59050</c:v>
                </c:pt>
                <c:pt idx="49">
                  <c:v>65536</c:v>
                </c:pt>
                <c:pt idx="50">
                  <c:v>131072</c:v>
                </c:pt>
                <c:pt idx="51">
                  <c:v>174764</c:v>
                </c:pt>
                <c:pt idx="52">
                  <c:v>177148</c:v>
                </c:pt>
                <c:pt idx="53">
                  <c:v>262144</c:v>
                </c:pt>
                <c:pt idx="54">
                  <c:v>524288</c:v>
                </c:pt>
                <c:pt idx="55">
                  <c:v>531442</c:v>
                </c:pt>
                <c:pt idx="56">
                  <c:v>699052</c:v>
                </c:pt>
                <c:pt idx="57">
                  <c:v>1048576</c:v>
                </c:pt>
                <c:pt idx="58">
                  <c:v>1594324</c:v>
                </c:pt>
                <c:pt idx="59">
                  <c:v>2097152</c:v>
                </c:pt>
                <c:pt idx="60">
                  <c:v>2796204</c:v>
                </c:pt>
                <c:pt idx="61">
                  <c:v>4194304</c:v>
                </c:pt>
                <c:pt idx="62">
                  <c:v>4782970</c:v>
                </c:pt>
                <c:pt idx="63">
                  <c:v>11184812</c:v>
                </c:pt>
                <c:pt idx="64">
                  <c:v>14348908</c:v>
                </c:pt>
                <c:pt idx="65">
                  <c:v>43046722</c:v>
                </c:pt>
                <c:pt idx="66">
                  <c:v>44739244</c:v>
                </c:pt>
                <c:pt idx="67">
                  <c:v>129140164</c:v>
                </c:pt>
                <c:pt idx="68">
                  <c:v>178956972</c:v>
                </c:pt>
                <c:pt idx="69">
                  <c:v>387420490</c:v>
                </c:pt>
                <c:pt idx="70">
                  <c:v>715827884</c:v>
                </c:pt>
                <c:pt idx="71">
                  <c:v>1162261468</c:v>
                </c:pt>
                <c:pt idx="72">
                  <c:v>2863311532</c:v>
                </c:pt>
                <c:pt idx="73">
                  <c:v>3486784402</c:v>
                </c:pt>
                <c:pt idx="74">
                  <c:v>10460353204</c:v>
                </c:pt>
                <c:pt idx="75">
                  <c:v>11453246124</c:v>
                </c:pt>
                <c:pt idx="76">
                  <c:v>45812984492</c:v>
                </c:pt>
                <c:pt idx="77">
                  <c:v>183251937964</c:v>
                </c:pt>
                <c:pt idx="78">
                  <c:v>733007751852</c:v>
                </c:pt>
                <c:pt idx="79">
                  <c:v>2932031007404</c:v>
                </c:pt>
              </c:numCache>
            </c:numRef>
          </c:xVal>
          <c:yVal>
            <c:numRef>
              <c:f>'[Timings.xlsx]Filtered Data pasted(time &lt; 60)'!$T$2:$T$81</c:f>
              <c:numCache>
                <c:formatCode>General</c:formatCode>
                <c:ptCount val="80"/>
                <c:pt idx="33">
                  <c:v>1.2E-2</c:v>
                </c:pt>
                <c:pt idx="34">
                  <c:v>2.8000000000000001E-2</c:v>
                </c:pt>
                <c:pt idx="35">
                  <c:v>0.04</c:v>
                </c:pt>
                <c:pt idx="36">
                  <c:v>5.6000000000000001E-2</c:v>
                </c:pt>
                <c:pt idx="37">
                  <c:v>0.20399999999999999</c:v>
                </c:pt>
                <c:pt idx="38">
                  <c:v>0.26400000000000001</c:v>
                </c:pt>
                <c:pt idx="39">
                  <c:v>0.38400000000000001</c:v>
                </c:pt>
                <c:pt idx="40">
                  <c:v>0.83599999999999997</c:v>
                </c:pt>
                <c:pt idx="41">
                  <c:v>2.4159999999999999</c:v>
                </c:pt>
                <c:pt idx="42">
                  <c:v>3.2480000000000002</c:v>
                </c:pt>
                <c:pt idx="43">
                  <c:v>5.9279999999999999</c:v>
                </c:pt>
                <c:pt idx="44">
                  <c:v>18.332999999999998</c:v>
                </c:pt>
                <c:pt idx="45">
                  <c:v>40.57</c:v>
                </c:pt>
              </c:numCache>
            </c:numRef>
          </c:yVal>
          <c:smooth val="0"/>
        </c:ser>
        <c:ser>
          <c:idx val="1"/>
          <c:order val="1"/>
          <c:tx>
            <c:strRef>
              <c:f>'[Timings.xlsx]Filtered Data pasted(time &lt; 60)'!$U$1</c:f>
              <c:strCache>
                <c:ptCount val="1"/>
                <c:pt idx="0">
                  <c:v>destruct x (trunk)</c:v>
                </c:pt>
              </c:strCache>
            </c:strRef>
          </c:tx>
          <c:spPr>
            <a:ln w="19050" cap="rnd">
              <a:noFill/>
              <a:round/>
            </a:ln>
            <a:effectLst/>
          </c:spPr>
          <c:marker>
            <c:symbol val="circle"/>
            <c:size val="5"/>
            <c:spPr>
              <a:solidFill>
                <a:schemeClr val="accent2"/>
              </a:solidFill>
              <a:ln w="9525">
                <a:solidFill>
                  <a:schemeClr val="accent2"/>
                </a:solidFill>
              </a:ln>
              <a:effectLst/>
            </c:spPr>
          </c:marker>
          <c:xVal>
            <c:numRef>
              <c:f>'[Timings.xlsx]Filtered Data pasted(time &lt; 60)'!$S$2:$S$81</c:f>
              <c:numCache>
                <c:formatCode>0.0E+0</c:formatCode>
                <c:ptCount val="80"/>
                <c:pt idx="0">
                  <c:v>6</c:v>
                </c:pt>
                <c:pt idx="1">
                  <c:v>8</c:v>
                </c:pt>
                <c:pt idx="2">
                  <c:v>8</c:v>
                </c:pt>
                <c:pt idx="3">
                  <c:v>10</c:v>
                </c:pt>
                <c:pt idx="4">
                  <c:v>10</c:v>
                </c:pt>
                <c:pt idx="5">
                  <c:v>12</c:v>
                </c:pt>
                <c:pt idx="6">
                  <c:v>12</c:v>
                </c:pt>
                <c:pt idx="7">
                  <c:v>14</c:v>
                </c:pt>
                <c:pt idx="8">
                  <c:v>16</c:v>
                </c:pt>
                <c:pt idx="9">
                  <c:v>16</c:v>
                </c:pt>
                <c:pt idx="10">
                  <c:v>18</c:v>
                </c:pt>
                <c:pt idx="11">
                  <c:v>20</c:v>
                </c:pt>
                <c:pt idx="12">
                  <c:v>22</c:v>
                </c:pt>
                <c:pt idx="13">
                  <c:v>24</c:v>
                </c:pt>
                <c:pt idx="14">
                  <c:v>26</c:v>
                </c:pt>
                <c:pt idx="15">
                  <c:v>28</c:v>
                </c:pt>
                <c:pt idx="16">
                  <c:v>28</c:v>
                </c:pt>
                <c:pt idx="17">
                  <c:v>30</c:v>
                </c:pt>
                <c:pt idx="18">
                  <c:v>32</c:v>
                </c:pt>
                <c:pt idx="19">
                  <c:v>32</c:v>
                </c:pt>
                <c:pt idx="20">
                  <c:v>34</c:v>
                </c:pt>
                <c:pt idx="21">
                  <c:v>36</c:v>
                </c:pt>
                <c:pt idx="22">
                  <c:v>38</c:v>
                </c:pt>
                <c:pt idx="23">
                  <c:v>40</c:v>
                </c:pt>
                <c:pt idx="24">
                  <c:v>42</c:v>
                </c:pt>
                <c:pt idx="25">
                  <c:v>44</c:v>
                </c:pt>
                <c:pt idx="26">
                  <c:v>44</c:v>
                </c:pt>
                <c:pt idx="27">
                  <c:v>64</c:v>
                </c:pt>
                <c:pt idx="28">
                  <c:v>82</c:v>
                </c:pt>
                <c:pt idx="29">
                  <c:v>128</c:v>
                </c:pt>
                <c:pt idx="30">
                  <c:v>172</c:v>
                </c:pt>
                <c:pt idx="31">
                  <c:v>244</c:v>
                </c:pt>
                <c:pt idx="32">
                  <c:v>256</c:v>
                </c:pt>
                <c:pt idx="33">
                  <c:v>512</c:v>
                </c:pt>
                <c:pt idx="34">
                  <c:v>684</c:v>
                </c:pt>
                <c:pt idx="35">
                  <c:v>730</c:v>
                </c:pt>
                <c:pt idx="36">
                  <c:v>1024</c:v>
                </c:pt>
                <c:pt idx="37">
                  <c:v>2048</c:v>
                </c:pt>
                <c:pt idx="38">
                  <c:v>2188</c:v>
                </c:pt>
                <c:pt idx="39">
                  <c:v>2732</c:v>
                </c:pt>
                <c:pt idx="40">
                  <c:v>4096</c:v>
                </c:pt>
                <c:pt idx="41">
                  <c:v>6562</c:v>
                </c:pt>
                <c:pt idx="42">
                  <c:v>8192</c:v>
                </c:pt>
                <c:pt idx="43">
                  <c:v>10924</c:v>
                </c:pt>
                <c:pt idx="44">
                  <c:v>16384</c:v>
                </c:pt>
                <c:pt idx="45">
                  <c:v>19684</c:v>
                </c:pt>
                <c:pt idx="46">
                  <c:v>32768</c:v>
                </c:pt>
                <c:pt idx="47">
                  <c:v>43692</c:v>
                </c:pt>
                <c:pt idx="48">
                  <c:v>59050</c:v>
                </c:pt>
                <c:pt idx="49">
                  <c:v>65536</c:v>
                </c:pt>
                <c:pt idx="50">
                  <c:v>131072</c:v>
                </c:pt>
                <c:pt idx="51">
                  <c:v>174764</c:v>
                </c:pt>
                <c:pt idx="52">
                  <c:v>177148</c:v>
                </c:pt>
                <c:pt idx="53">
                  <c:v>262144</c:v>
                </c:pt>
                <c:pt idx="54">
                  <c:v>524288</c:v>
                </c:pt>
                <c:pt idx="55">
                  <c:v>531442</c:v>
                </c:pt>
                <c:pt idx="56">
                  <c:v>699052</c:v>
                </c:pt>
                <c:pt idx="57">
                  <c:v>1048576</c:v>
                </c:pt>
                <c:pt idx="58">
                  <c:v>1594324</c:v>
                </c:pt>
                <c:pt idx="59">
                  <c:v>2097152</c:v>
                </c:pt>
                <c:pt idx="60">
                  <c:v>2796204</c:v>
                </c:pt>
                <c:pt idx="61">
                  <c:v>4194304</c:v>
                </c:pt>
                <c:pt idx="62">
                  <c:v>4782970</c:v>
                </c:pt>
                <c:pt idx="63">
                  <c:v>11184812</c:v>
                </c:pt>
                <c:pt idx="64">
                  <c:v>14348908</c:v>
                </c:pt>
                <c:pt idx="65">
                  <c:v>43046722</c:v>
                </c:pt>
                <c:pt idx="66">
                  <c:v>44739244</c:v>
                </c:pt>
                <c:pt idx="67">
                  <c:v>129140164</c:v>
                </c:pt>
                <c:pt idx="68">
                  <c:v>178956972</c:v>
                </c:pt>
                <c:pt idx="69">
                  <c:v>387420490</c:v>
                </c:pt>
                <c:pt idx="70">
                  <c:v>715827884</c:v>
                </c:pt>
                <c:pt idx="71">
                  <c:v>1162261468</c:v>
                </c:pt>
                <c:pt idx="72">
                  <c:v>2863311532</c:v>
                </c:pt>
                <c:pt idx="73">
                  <c:v>3486784402</c:v>
                </c:pt>
                <c:pt idx="74">
                  <c:v>10460353204</c:v>
                </c:pt>
                <c:pt idx="75">
                  <c:v>11453246124</c:v>
                </c:pt>
                <c:pt idx="76">
                  <c:v>45812984492</c:v>
                </c:pt>
                <c:pt idx="77">
                  <c:v>183251937964</c:v>
                </c:pt>
                <c:pt idx="78">
                  <c:v>733007751852</c:v>
                </c:pt>
                <c:pt idx="79">
                  <c:v>2932031007404</c:v>
                </c:pt>
              </c:numCache>
            </c:numRef>
          </c:xVal>
          <c:yVal>
            <c:numRef>
              <c:f>'[Timings.xlsx]Filtered Data pasted(time &lt; 60)'!$U$2:$U$81</c:f>
              <c:numCache>
                <c:formatCode>General</c:formatCode>
                <c:ptCount val="80"/>
                <c:pt idx="37">
                  <c:v>0.02</c:v>
                </c:pt>
                <c:pt idx="38">
                  <c:v>3.2000000000000001E-2</c:v>
                </c:pt>
                <c:pt idx="39">
                  <c:v>2.4E-2</c:v>
                </c:pt>
                <c:pt idx="40">
                  <c:v>2.8000000000000001E-2</c:v>
                </c:pt>
                <c:pt idx="41">
                  <c:v>4.3999999999999997E-2</c:v>
                </c:pt>
                <c:pt idx="42">
                  <c:v>8.4000000000000005E-2</c:v>
                </c:pt>
                <c:pt idx="43">
                  <c:v>0.104</c:v>
                </c:pt>
                <c:pt idx="44">
                  <c:v>0.22800000000000001</c:v>
                </c:pt>
                <c:pt idx="45">
                  <c:v>0.27600000000000002</c:v>
                </c:pt>
                <c:pt idx="46">
                  <c:v>0.53200000000000003</c:v>
                </c:pt>
                <c:pt idx="47">
                  <c:v>0.58799999999999997</c:v>
                </c:pt>
                <c:pt idx="48">
                  <c:v>1.0760000000000001</c:v>
                </c:pt>
                <c:pt idx="49">
                  <c:v>1.1240000000000001</c:v>
                </c:pt>
                <c:pt idx="50">
                  <c:v>2.7480000000000002</c:v>
                </c:pt>
                <c:pt idx="51">
                  <c:v>2.484</c:v>
                </c:pt>
                <c:pt idx="52">
                  <c:v>2.7240000000000002</c:v>
                </c:pt>
                <c:pt idx="53">
                  <c:v>6.0679999999999996</c:v>
                </c:pt>
                <c:pt idx="54">
                  <c:v>11.428000000000001</c:v>
                </c:pt>
                <c:pt idx="55">
                  <c:v>8.48</c:v>
                </c:pt>
                <c:pt idx="56">
                  <c:v>10.996</c:v>
                </c:pt>
                <c:pt idx="57">
                  <c:v>23.344999999999999</c:v>
                </c:pt>
                <c:pt idx="58">
                  <c:v>43.473999999999997</c:v>
                </c:pt>
                <c:pt idx="59">
                  <c:v>59.030999999999999</c:v>
                </c:pt>
              </c:numCache>
            </c:numRef>
          </c:yVal>
          <c:smooth val="0"/>
        </c:ser>
        <c:ser>
          <c:idx val="2"/>
          <c:order val="2"/>
          <c:tx>
            <c:strRef>
              <c:f>'[Timings.xlsx]Filtered Data pasted(time &lt; 60)'!$V$1</c:f>
              <c:strCache>
                <c:ptCount val="1"/>
                <c:pt idx="0">
                  <c:v>assert (z := true); destruct z (trunk)</c:v>
                </c:pt>
              </c:strCache>
            </c:strRef>
          </c:tx>
          <c:spPr>
            <a:ln w="19050" cap="rnd">
              <a:noFill/>
              <a:round/>
            </a:ln>
            <a:effectLst/>
          </c:spPr>
          <c:marker>
            <c:symbol val="circle"/>
            <c:size val="5"/>
            <c:spPr>
              <a:solidFill>
                <a:schemeClr val="accent3"/>
              </a:solidFill>
              <a:ln w="9525">
                <a:solidFill>
                  <a:schemeClr val="accent3"/>
                </a:solidFill>
              </a:ln>
              <a:effectLst/>
            </c:spPr>
          </c:marker>
          <c:xVal>
            <c:numRef>
              <c:f>'[Timings.xlsx]Filtered Data pasted(time &lt; 60)'!$S$2:$S$81</c:f>
              <c:numCache>
                <c:formatCode>0.0E+0</c:formatCode>
                <c:ptCount val="80"/>
                <c:pt idx="0">
                  <c:v>6</c:v>
                </c:pt>
                <c:pt idx="1">
                  <c:v>8</c:v>
                </c:pt>
                <c:pt idx="2">
                  <c:v>8</c:v>
                </c:pt>
                <c:pt idx="3">
                  <c:v>10</c:v>
                </c:pt>
                <c:pt idx="4">
                  <c:v>10</c:v>
                </c:pt>
                <c:pt idx="5">
                  <c:v>12</c:v>
                </c:pt>
                <c:pt idx="6">
                  <c:v>12</c:v>
                </c:pt>
                <c:pt idx="7">
                  <c:v>14</c:v>
                </c:pt>
                <c:pt idx="8">
                  <c:v>16</c:v>
                </c:pt>
                <c:pt idx="9">
                  <c:v>16</c:v>
                </c:pt>
                <c:pt idx="10">
                  <c:v>18</c:v>
                </c:pt>
                <c:pt idx="11">
                  <c:v>20</c:v>
                </c:pt>
                <c:pt idx="12">
                  <c:v>22</c:v>
                </c:pt>
                <c:pt idx="13">
                  <c:v>24</c:v>
                </c:pt>
                <c:pt idx="14">
                  <c:v>26</c:v>
                </c:pt>
                <c:pt idx="15">
                  <c:v>28</c:v>
                </c:pt>
                <c:pt idx="16">
                  <c:v>28</c:v>
                </c:pt>
                <c:pt idx="17">
                  <c:v>30</c:v>
                </c:pt>
                <c:pt idx="18">
                  <c:v>32</c:v>
                </c:pt>
                <c:pt idx="19">
                  <c:v>32</c:v>
                </c:pt>
                <c:pt idx="20">
                  <c:v>34</c:v>
                </c:pt>
                <c:pt idx="21">
                  <c:v>36</c:v>
                </c:pt>
                <c:pt idx="22">
                  <c:v>38</c:v>
                </c:pt>
                <c:pt idx="23">
                  <c:v>40</c:v>
                </c:pt>
                <c:pt idx="24">
                  <c:v>42</c:v>
                </c:pt>
                <c:pt idx="25">
                  <c:v>44</c:v>
                </c:pt>
                <c:pt idx="26">
                  <c:v>44</c:v>
                </c:pt>
                <c:pt idx="27">
                  <c:v>64</c:v>
                </c:pt>
                <c:pt idx="28">
                  <c:v>82</c:v>
                </c:pt>
                <c:pt idx="29">
                  <c:v>128</c:v>
                </c:pt>
                <c:pt idx="30">
                  <c:v>172</c:v>
                </c:pt>
                <c:pt idx="31">
                  <c:v>244</c:v>
                </c:pt>
                <c:pt idx="32">
                  <c:v>256</c:v>
                </c:pt>
                <c:pt idx="33">
                  <c:v>512</c:v>
                </c:pt>
                <c:pt idx="34">
                  <c:v>684</c:v>
                </c:pt>
                <c:pt idx="35">
                  <c:v>730</c:v>
                </c:pt>
                <c:pt idx="36">
                  <c:v>1024</c:v>
                </c:pt>
                <c:pt idx="37">
                  <c:v>2048</c:v>
                </c:pt>
                <c:pt idx="38">
                  <c:v>2188</c:v>
                </c:pt>
                <c:pt idx="39">
                  <c:v>2732</c:v>
                </c:pt>
                <c:pt idx="40">
                  <c:v>4096</c:v>
                </c:pt>
                <c:pt idx="41">
                  <c:v>6562</c:v>
                </c:pt>
                <c:pt idx="42">
                  <c:v>8192</c:v>
                </c:pt>
                <c:pt idx="43">
                  <c:v>10924</c:v>
                </c:pt>
                <c:pt idx="44">
                  <c:v>16384</c:v>
                </c:pt>
                <c:pt idx="45">
                  <c:v>19684</c:v>
                </c:pt>
                <c:pt idx="46">
                  <c:v>32768</c:v>
                </c:pt>
                <c:pt idx="47">
                  <c:v>43692</c:v>
                </c:pt>
                <c:pt idx="48">
                  <c:v>59050</c:v>
                </c:pt>
                <c:pt idx="49">
                  <c:v>65536</c:v>
                </c:pt>
                <c:pt idx="50">
                  <c:v>131072</c:v>
                </c:pt>
                <c:pt idx="51">
                  <c:v>174764</c:v>
                </c:pt>
                <c:pt idx="52">
                  <c:v>177148</c:v>
                </c:pt>
                <c:pt idx="53">
                  <c:v>262144</c:v>
                </c:pt>
                <c:pt idx="54">
                  <c:v>524288</c:v>
                </c:pt>
                <c:pt idx="55">
                  <c:v>531442</c:v>
                </c:pt>
                <c:pt idx="56">
                  <c:v>699052</c:v>
                </c:pt>
                <c:pt idx="57">
                  <c:v>1048576</c:v>
                </c:pt>
                <c:pt idx="58">
                  <c:v>1594324</c:v>
                </c:pt>
                <c:pt idx="59">
                  <c:v>2097152</c:v>
                </c:pt>
                <c:pt idx="60">
                  <c:v>2796204</c:v>
                </c:pt>
                <c:pt idx="61">
                  <c:v>4194304</c:v>
                </c:pt>
                <c:pt idx="62">
                  <c:v>4782970</c:v>
                </c:pt>
                <c:pt idx="63">
                  <c:v>11184812</c:v>
                </c:pt>
                <c:pt idx="64">
                  <c:v>14348908</c:v>
                </c:pt>
                <c:pt idx="65">
                  <c:v>43046722</c:v>
                </c:pt>
                <c:pt idx="66">
                  <c:v>44739244</c:v>
                </c:pt>
                <c:pt idx="67">
                  <c:v>129140164</c:v>
                </c:pt>
                <c:pt idx="68">
                  <c:v>178956972</c:v>
                </c:pt>
                <c:pt idx="69">
                  <c:v>387420490</c:v>
                </c:pt>
                <c:pt idx="70">
                  <c:v>715827884</c:v>
                </c:pt>
                <c:pt idx="71">
                  <c:v>1162261468</c:v>
                </c:pt>
                <c:pt idx="72">
                  <c:v>2863311532</c:v>
                </c:pt>
                <c:pt idx="73">
                  <c:v>3486784402</c:v>
                </c:pt>
                <c:pt idx="74">
                  <c:v>10460353204</c:v>
                </c:pt>
                <c:pt idx="75">
                  <c:v>11453246124</c:v>
                </c:pt>
                <c:pt idx="76">
                  <c:v>45812984492</c:v>
                </c:pt>
                <c:pt idx="77">
                  <c:v>183251937964</c:v>
                </c:pt>
                <c:pt idx="78">
                  <c:v>733007751852</c:v>
                </c:pt>
                <c:pt idx="79">
                  <c:v>2932031007404</c:v>
                </c:pt>
              </c:numCache>
            </c:numRef>
          </c:xVal>
          <c:yVal>
            <c:numRef>
              <c:f>'[Timings.xlsx]Filtered Data pasted(time &lt; 60)'!$V$2:$V$81</c:f>
              <c:numCache>
                <c:formatCode>General</c:formatCode>
                <c:ptCount val="80"/>
                <c:pt idx="37">
                  <c:v>1.2E-2</c:v>
                </c:pt>
                <c:pt idx="40">
                  <c:v>2.4E-2</c:v>
                </c:pt>
                <c:pt idx="41">
                  <c:v>0.02</c:v>
                </c:pt>
                <c:pt idx="42">
                  <c:v>0.06</c:v>
                </c:pt>
                <c:pt idx="43">
                  <c:v>5.1999999999999998E-2</c:v>
                </c:pt>
                <c:pt idx="44">
                  <c:v>0.156</c:v>
                </c:pt>
                <c:pt idx="45">
                  <c:v>0.16800000000000001</c:v>
                </c:pt>
                <c:pt idx="46">
                  <c:v>0.40799999999999997</c:v>
                </c:pt>
                <c:pt idx="47">
                  <c:v>0.40400000000000003</c:v>
                </c:pt>
                <c:pt idx="48">
                  <c:v>0.52400000000000002</c:v>
                </c:pt>
                <c:pt idx="49">
                  <c:v>0.86399999999999999</c:v>
                </c:pt>
                <c:pt idx="50">
                  <c:v>1.768</c:v>
                </c:pt>
                <c:pt idx="51">
                  <c:v>1.42</c:v>
                </c:pt>
                <c:pt idx="52">
                  <c:v>1.68</c:v>
                </c:pt>
                <c:pt idx="53">
                  <c:v>3.496</c:v>
                </c:pt>
                <c:pt idx="54">
                  <c:v>6.9039999999999999</c:v>
                </c:pt>
                <c:pt idx="55">
                  <c:v>5.492</c:v>
                </c:pt>
                <c:pt idx="56">
                  <c:v>6.056</c:v>
                </c:pt>
                <c:pt idx="57">
                  <c:v>13.808</c:v>
                </c:pt>
                <c:pt idx="58">
                  <c:v>18.321000000000002</c:v>
                </c:pt>
                <c:pt idx="59">
                  <c:v>27.888999999999999</c:v>
                </c:pt>
                <c:pt idx="60">
                  <c:v>40.085999999999999</c:v>
                </c:pt>
              </c:numCache>
            </c:numRef>
          </c:yVal>
          <c:smooth val="0"/>
        </c:ser>
        <c:ser>
          <c:idx val="3"/>
          <c:order val="3"/>
          <c:tx>
            <c:strRef>
              <c:f>'[Timings.xlsx]Filtered Data pasted(time &lt; 60)'!$W$1</c:f>
              <c:strCache>
                <c:ptCount val="1"/>
                <c:pt idx="0">
                  <c:v>set (y := x) (trunk)</c:v>
                </c:pt>
              </c:strCache>
            </c:strRef>
          </c:tx>
          <c:spPr>
            <a:ln w="19050" cap="rnd">
              <a:noFill/>
              <a:round/>
            </a:ln>
            <a:effectLst/>
          </c:spPr>
          <c:marker>
            <c:symbol val="circle"/>
            <c:size val="5"/>
            <c:spPr>
              <a:solidFill>
                <a:schemeClr val="accent4"/>
              </a:solidFill>
              <a:ln w="9525">
                <a:solidFill>
                  <a:schemeClr val="accent4"/>
                </a:solidFill>
              </a:ln>
              <a:effectLst/>
            </c:spPr>
          </c:marker>
          <c:xVal>
            <c:numRef>
              <c:f>'[Timings.xlsx]Filtered Data pasted(time &lt; 60)'!$S$2:$S$81</c:f>
              <c:numCache>
                <c:formatCode>0.0E+0</c:formatCode>
                <c:ptCount val="80"/>
                <c:pt idx="0">
                  <c:v>6</c:v>
                </c:pt>
                <c:pt idx="1">
                  <c:v>8</c:v>
                </c:pt>
                <c:pt idx="2">
                  <c:v>8</c:v>
                </c:pt>
                <c:pt idx="3">
                  <c:v>10</c:v>
                </c:pt>
                <c:pt idx="4">
                  <c:v>10</c:v>
                </c:pt>
                <c:pt idx="5">
                  <c:v>12</c:v>
                </c:pt>
                <c:pt idx="6">
                  <c:v>12</c:v>
                </c:pt>
                <c:pt idx="7">
                  <c:v>14</c:v>
                </c:pt>
                <c:pt idx="8">
                  <c:v>16</c:v>
                </c:pt>
                <c:pt idx="9">
                  <c:v>16</c:v>
                </c:pt>
                <c:pt idx="10">
                  <c:v>18</c:v>
                </c:pt>
                <c:pt idx="11">
                  <c:v>20</c:v>
                </c:pt>
                <c:pt idx="12">
                  <c:v>22</c:v>
                </c:pt>
                <c:pt idx="13">
                  <c:v>24</c:v>
                </c:pt>
                <c:pt idx="14">
                  <c:v>26</c:v>
                </c:pt>
                <c:pt idx="15">
                  <c:v>28</c:v>
                </c:pt>
                <c:pt idx="16">
                  <c:v>28</c:v>
                </c:pt>
                <c:pt idx="17">
                  <c:v>30</c:v>
                </c:pt>
                <c:pt idx="18">
                  <c:v>32</c:v>
                </c:pt>
                <c:pt idx="19">
                  <c:v>32</c:v>
                </c:pt>
                <c:pt idx="20">
                  <c:v>34</c:v>
                </c:pt>
                <c:pt idx="21">
                  <c:v>36</c:v>
                </c:pt>
                <c:pt idx="22">
                  <c:v>38</c:v>
                </c:pt>
                <c:pt idx="23">
                  <c:v>40</c:v>
                </c:pt>
                <c:pt idx="24">
                  <c:v>42</c:v>
                </c:pt>
                <c:pt idx="25">
                  <c:v>44</c:v>
                </c:pt>
                <c:pt idx="26">
                  <c:v>44</c:v>
                </c:pt>
                <c:pt idx="27">
                  <c:v>64</c:v>
                </c:pt>
                <c:pt idx="28">
                  <c:v>82</c:v>
                </c:pt>
                <c:pt idx="29">
                  <c:v>128</c:v>
                </c:pt>
                <c:pt idx="30">
                  <c:v>172</c:v>
                </c:pt>
                <c:pt idx="31">
                  <c:v>244</c:v>
                </c:pt>
                <c:pt idx="32">
                  <c:v>256</c:v>
                </c:pt>
                <c:pt idx="33">
                  <c:v>512</c:v>
                </c:pt>
                <c:pt idx="34">
                  <c:v>684</c:v>
                </c:pt>
                <c:pt idx="35">
                  <c:v>730</c:v>
                </c:pt>
                <c:pt idx="36">
                  <c:v>1024</c:v>
                </c:pt>
                <c:pt idx="37">
                  <c:v>2048</c:v>
                </c:pt>
                <c:pt idx="38">
                  <c:v>2188</c:v>
                </c:pt>
                <c:pt idx="39">
                  <c:v>2732</c:v>
                </c:pt>
                <c:pt idx="40">
                  <c:v>4096</c:v>
                </c:pt>
                <c:pt idx="41">
                  <c:v>6562</c:v>
                </c:pt>
                <c:pt idx="42">
                  <c:v>8192</c:v>
                </c:pt>
                <c:pt idx="43">
                  <c:v>10924</c:v>
                </c:pt>
                <c:pt idx="44">
                  <c:v>16384</c:v>
                </c:pt>
                <c:pt idx="45">
                  <c:v>19684</c:v>
                </c:pt>
                <c:pt idx="46">
                  <c:v>32768</c:v>
                </c:pt>
                <c:pt idx="47">
                  <c:v>43692</c:v>
                </c:pt>
                <c:pt idx="48">
                  <c:v>59050</c:v>
                </c:pt>
                <c:pt idx="49">
                  <c:v>65536</c:v>
                </c:pt>
                <c:pt idx="50">
                  <c:v>131072</c:v>
                </c:pt>
                <c:pt idx="51">
                  <c:v>174764</c:v>
                </c:pt>
                <c:pt idx="52">
                  <c:v>177148</c:v>
                </c:pt>
                <c:pt idx="53">
                  <c:v>262144</c:v>
                </c:pt>
                <c:pt idx="54">
                  <c:v>524288</c:v>
                </c:pt>
                <c:pt idx="55">
                  <c:v>531442</c:v>
                </c:pt>
                <c:pt idx="56">
                  <c:v>699052</c:v>
                </c:pt>
                <c:pt idx="57">
                  <c:v>1048576</c:v>
                </c:pt>
                <c:pt idx="58">
                  <c:v>1594324</c:v>
                </c:pt>
                <c:pt idx="59">
                  <c:v>2097152</c:v>
                </c:pt>
                <c:pt idx="60">
                  <c:v>2796204</c:v>
                </c:pt>
                <c:pt idx="61">
                  <c:v>4194304</c:v>
                </c:pt>
                <c:pt idx="62">
                  <c:v>4782970</c:v>
                </c:pt>
                <c:pt idx="63">
                  <c:v>11184812</c:v>
                </c:pt>
                <c:pt idx="64">
                  <c:v>14348908</c:v>
                </c:pt>
                <c:pt idx="65">
                  <c:v>43046722</c:v>
                </c:pt>
                <c:pt idx="66">
                  <c:v>44739244</c:v>
                </c:pt>
                <c:pt idx="67">
                  <c:v>129140164</c:v>
                </c:pt>
                <c:pt idx="68">
                  <c:v>178956972</c:v>
                </c:pt>
                <c:pt idx="69">
                  <c:v>387420490</c:v>
                </c:pt>
                <c:pt idx="70">
                  <c:v>715827884</c:v>
                </c:pt>
                <c:pt idx="71">
                  <c:v>1162261468</c:v>
                </c:pt>
                <c:pt idx="72">
                  <c:v>2863311532</c:v>
                </c:pt>
                <c:pt idx="73">
                  <c:v>3486784402</c:v>
                </c:pt>
                <c:pt idx="74">
                  <c:v>10460353204</c:v>
                </c:pt>
                <c:pt idx="75">
                  <c:v>11453246124</c:v>
                </c:pt>
                <c:pt idx="76">
                  <c:v>45812984492</c:v>
                </c:pt>
                <c:pt idx="77">
                  <c:v>183251937964</c:v>
                </c:pt>
                <c:pt idx="78">
                  <c:v>733007751852</c:v>
                </c:pt>
                <c:pt idx="79">
                  <c:v>2932031007404</c:v>
                </c:pt>
              </c:numCache>
            </c:numRef>
          </c:xVal>
          <c:yVal>
            <c:numRef>
              <c:f>'[Timings.xlsx]Filtered Data pasted(time &lt; 60)'!$W$2:$W$81</c:f>
              <c:numCache>
                <c:formatCode>General</c:formatCode>
                <c:ptCount val="80"/>
                <c:pt idx="37">
                  <c:v>1.6E-2</c:v>
                </c:pt>
                <c:pt idx="39">
                  <c:v>1.2E-2</c:v>
                </c:pt>
                <c:pt idx="40">
                  <c:v>3.2000000000000001E-2</c:v>
                </c:pt>
                <c:pt idx="41">
                  <c:v>3.2000000000000001E-2</c:v>
                </c:pt>
                <c:pt idx="42">
                  <c:v>6.8000000000000005E-2</c:v>
                </c:pt>
                <c:pt idx="43">
                  <c:v>0.04</c:v>
                </c:pt>
                <c:pt idx="44">
                  <c:v>0.14000000000000001</c:v>
                </c:pt>
                <c:pt idx="45">
                  <c:v>9.6000000000000002E-2</c:v>
                </c:pt>
                <c:pt idx="46">
                  <c:v>0.32800000000000001</c:v>
                </c:pt>
                <c:pt idx="47">
                  <c:v>0.28399999999999997</c:v>
                </c:pt>
                <c:pt idx="48">
                  <c:v>0.432</c:v>
                </c:pt>
                <c:pt idx="49">
                  <c:v>0.66800000000000004</c:v>
                </c:pt>
                <c:pt idx="50">
                  <c:v>1.276</c:v>
                </c:pt>
                <c:pt idx="51">
                  <c:v>1.3120000000000001</c:v>
                </c:pt>
                <c:pt idx="52">
                  <c:v>1.3560000000000001</c:v>
                </c:pt>
                <c:pt idx="53">
                  <c:v>3.3959999999999999</c:v>
                </c:pt>
                <c:pt idx="54">
                  <c:v>5.1879999999999997</c:v>
                </c:pt>
                <c:pt idx="55">
                  <c:v>4.4800000000000004</c:v>
                </c:pt>
                <c:pt idx="56">
                  <c:v>5.2240000000000002</c:v>
                </c:pt>
                <c:pt idx="57">
                  <c:v>8.1479999999999997</c:v>
                </c:pt>
                <c:pt idx="58">
                  <c:v>12.555999999999999</c:v>
                </c:pt>
                <c:pt idx="59">
                  <c:v>17.844999999999999</c:v>
                </c:pt>
                <c:pt idx="60">
                  <c:v>20.497</c:v>
                </c:pt>
                <c:pt idx="61">
                  <c:v>32.61</c:v>
                </c:pt>
                <c:pt idx="62">
                  <c:v>36.878</c:v>
                </c:pt>
              </c:numCache>
            </c:numRef>
          </c:yVal>
          <c:smooth val="0"/>
        </c:ser>
        <c:ser>
          <c:idx val="4"/>
          <c:order val="4"/>
          <c:tx>
            <c:strRef>
              <c:f>'[Timings.xlsx]Filtered Data pasted(time &lt; 60)'!$X$1</c:f>
              <c:strCache>
                <c:ptCount val="1"/>
                <c:pt idx="0">
                  <c:v>set (y := bool) (trunk)</c:v>
                </c:pt>
              </c:strCache>
            </c:strRef>
          </c:tx>
          <c:spPr>
            <a:ln w="19050" cap="rnd">
              <a:noFill/>
              <a:round/>
            </a:ln>
            <a:effectLst/>
          </c:spPr>
          <c:marker>
            <c:symbol val="circle"/>
            <c:size val="5"/>
            <c:spPr>
              <a:solidFill>
                <a:schemeClr val="accent5"/>
              </a:solidFill>
              <a:ln w="9525">
                <a:solidFill>
                  <a:schemeClr val="accent5"/>
                </a:solidFill>
              </a:ln>
              <a:effectLst/>
            </c:spPr>
          </c:marker>
          <c:xVal>
            <c:numRef>
              <c:f>'[Timings.xlsx]Filtered Data pasted(time &lt; 60)'!$S$2:$S$81</c:f>
              <c:numCache>
                <c:formatCode>0.0E+0</c:formatCode>
                <c:ptCount val="80"/>
                <c:pt idx="0">
                  <c:v>6</c:v>
                </c:pt>
                <c:pt idx="1">
                  <c:v>8</c:v>
                </c:pt>
                <c:pt idx="2">
                  <c:v>8</c:v>
                </c:pt>
                <c:pt idx="3">
                  <c:v>10</c:v>
                </c:pt>
                <c:pt idx="4">
                  <c:v>10</c:v>
                </c:pt>
                <c:pt idx="5">
                  <c:v>12</c:v>
                </c:pt>
                <c:pt idx="6">
                  <c:v>12</c:v>
                </c:pt>
                <c:pt idx="7">
                  <c:v>14</c:v>
                </c:pt>
                <c:pt idx="8">
                  <c:v>16</c:v>
                </c:pt>
                <c:pt idx="9">
                  <c:v>16</c:v>
                </c:pt>
                <c:pt idx="10">
                  <c:v>18</c:v>
                </c:pt>
                <c:pt idx="11">
                  <c:v>20</c:v>
                </c:pt>
                <c:pt idx="12">
                  <c:v>22</c:v>
                </c:pt>
                <c:pt idx="13">
                  <c:v>24</c:v>
                </c:pt>
                <c:pt idx="14">
                  <c:v>26</c:v>
                </c:pt>
                <c:pt idx="15">
                  <c:v>28</c:v>
                </c:pt>
                <c:pt idx="16">
                  <c:v>28</c:v>
                </c:pt>
                <c:pt idx="17">
                  <c:v>30</c:v>
                </c:pt>
                <c:pt idx="18">
                  <c:v>32</c:v>
                </c:pt>
                <c:pt idx="19">
                  <c:v>32</c:v>
                </c:pt>
                <c:pt idx="20">
                  <c:v>34</c:v>
                </c:pt>
                <c:pt idx="21">
                  <c:v>36</c:v>
                </c:pt>
                <c:pt idx="22">
                  <c:v>38</c:v>
                </c:pt>
                <c:pt idx="23">
                  <c:v>40</c:v>
                </c:pt>
                <c:pt idx="24">
                  <c:v>42</c:v>
                </c:pt>
                <c:pt idx="25">
                  <c:v>44</c:v>
                </c:pt>
                <c:pt idx="26">
                  <c:v>44</c:v>
                </c:pt>
                <c:pt idx="27">
                  <c:v>64</c:v>
                </c:pt>
                <c:pt idx="28">
                  <c:v>82</c:v>
                </c:pt>
                <c:pt idx="29">
                  <c:v>128</c:v>
                </c:pt>
                <c:pt idx="30">
                  <c:v>172</c:v>
                </c:pt>
                <c:pt idx="31">
                  <c:v>244</c:v>
                </c:pt>
                <c:pt idx="32">
                  <c:v>256</c:v>
                </c:pt>
                <c:pt idx="33">
                  <c:v>512</c:v>
                </c:pt>
                <c:pt idx="34">
                  <c:v>684</c:v>
                </c:pt>
                <c:pt idx="35">
                  <c:v>730</c:v>
                </c:pt>
                <c:pt idx="36">
                  <c:v>1024</c:v>
                </c:pt>
                <c:pt idx="37">
                  <c:v>2048</c:v>
                </c:pt>
                <c:pt idx="38">
                  <c:v>2188</c:v>
                </c:pt>
                <c:pt idx="39">
                  <c:v>2732</c:v>
                </c:pt>
                <c:pt idx="40">
                  <c:v>4096</c:v>
                </c:pt>
                <c:pt idx="41">
                  <c:v>6562</c:v>
                </c:pt>
                <c:pt idx="42">
                  <c:v>8192</c:v>
                </c:pt>
                <c:pt idx="43">
                  <c:v>10924</c:v>
                </c:pt>
                <c:pt idx="44">
                  <c:v>16384</c:v>
                </c:pt>
                <c:pt idx="45">
                  <c:v>19684</c:v>
                </c:pt>
                <c:pt idx="46">
                  <c:v>32768</c:v>
                </c:pt>
                <c:pt idx="47">
                  <c:v>43692</c:v>
                </c:pt>
                <c:pt idx="48">
                  <c:v>59050</c:v>
                </c:pt>
                <c:pt idx="49">
                  <c:v>65536</c:v>
                </c:pt>
                <c:pt idx="50">
                  <c:v>131072</c:v>
                </c:pt>
                <c:pt idx="51">
                  <c:v>174764</c:v>
                </c:pt>
                <c:pt idx="52">
                  <c:v>177148</c:v>
                </c:pt>
                <c:pt idx="53">
                  <c:v>262144</c:v>
                </c:pt>
                <c:pt idx="54">
                  <c:v>524288</c:v>
                </c:pt>
                <c:pt idx="55">
                  <c:v>531442</c:v>
                </c:pt>
                <c:pt idx="56">
                  <c:v>699052</c:v>
                </c:pt>
                <c:pt idx="57">
                  <c:v>1048576</c:v>
                </c:pt>
                <c:pt idx="58">
                  <c:v>1594324</c:v>
                </c:pt>
                <c:pt idx="59">
                  <c:v>2097152</c:v>
                </c:pt>
                <c:pt idx="60">
                  <c:v>2796204</c:v>
                </c:pt>
                <c:pt idx="61">
                  <c:v>4194304</c:v>
                </c:pt>
                <c:pt idx="62">
                  <c:v>4782970</c:v>
                </c:pt>
                <c:pt idx="63">
                  <c:v>11184812</c:v>
                </c:pt>
                <c:pt idx="64">
                  <c:v>14348908</c:v>
                </c:pt>
                <c:pt idx="65">
                  <c:v>43046722</c:v>
                </c:pt>
                <c:pt idx="66">
                  <c:v>44739244</c:v>
                </c:pt>
                <c:pt idx="67">
                  <c:v>129140164</c:v>
                </c:pt>
                <c:pt idx="68">
                  <c:v>178956972</c:v>
                </c:pt>
                <c:pt idx="69">
                  <c:v>387420490</c:v>
                </c:pt>
                <c:pt idx="70">
                  <c:v>715827884</c:v>
                </c:pt>
                <c:pt idx="71">
                  <c:v>1162261468</c:v>
                </c:pt>
                <c:pt idx="72">
                  <c:v>2863311532</c:v>
                </c:pt>
                <c:pt idx="73">
                  <c:v>3486784402</c:v>
                </c:pt>
                <c:pt idx="74">
                  <c:v>10460353204</c:v>
                </c:pt>
                <c:pt idx="75">
                  <c:v>11453246124</c:v>
                </c:pt>
                <c:pt idx="76">
                  <c:v>45812984492</c:v>
                </c:pt>
                <c:pt idx="77">
                  <c:v>183251937964</c:v>
                </c:pt>
                <c:pt idx="78">
                  <c:v>733007751852</c:v>
                </c:pt>
                <c:pt idx="79">
                  <c:v>2932031007404</c:v>
                </c:pt>
              </c:numCache>
            </c:numRef>
          </c:xVal>
          <c:yVal>
            <c:numRef>
              <c:f>'[Timings.xlsx]Filtered Data pasted(time &lt; 60)'!$X$2:$X$81</c:f>
              <c:numCache>
                <c:formatCode>General</c:formatCode>
                <c:ptCount val="80"/>
                <c:pt idx="37">
                  <c:v>1.2E-2</c:v>
                </c:pt>
                <c:pt idx="40">
                  <c:v>2.4E-2</c:v>
                </c:pt>
                <c:pt idx="41">
                  <c:v>0.02</c:v>
                </c:pt>
                <c:pt idx="42">
                  <c:v>5.1999999999999998E-2</c:v>
                </c:pt>
                <c:pt idx="43">
                  <c:v>3.5999999999999997E-2</c:v>
                </c:pt>
                <c:pt idx="44">
                  <c:v>0.11600000000000001</c:v>
                </c:pt>
                <c:pt idx="45">
                  <c:v>9.6000000000000002E-2</c:v>
                </c:pt>
                <c:pt idx="46">
                  <c:v>0.26800000000000002</c:v>
                </c:pt>
                <c:pt idx="47">
                  <c:v>0.224</c:v>
                </c:pt>
                <c:pt idx="48">
                  <c:v>0.38</c:v>
                </c:pt>
                <c:pt idx="49">
                  <c:v>0.54</c:v>
                </c:pt>
                <c:pt idx="50">
                  <c:v>1.04</c:v>
                </c:pt>
                <c:pt idx="51">
                  <c:v>1.1080000000000001</c:v>
                </c:pt>
                <c:pt idx="52">
                  <c:v>1.1599999999999999</c:v>
                </c:pt>
                <c:pt idx="53">
                  <c:v>1.9359999999999999</c:v>
                </c:pt>
                <c:pt idx="54">
                  <c:v>4.3520000000000003</c:v>
                </c:pt>
                <c:pt idx="55">
                  <c:v>3.74</c:v>
                </c:pt>
                <c:pt idx="56">
                  <c:v>5.0519999999999996</c:v>
                </c:pt>
                <c:pt idx="57">
                  <c:v>9.7680000000000007</c:v>
                </c:pt>
                <c:pt idx="58">
                  <c:v>11.96</c:v>
                </c:pt>
                <c:pt idx="59">
                  <c:v>13.584</c:v>
                </c:pt>
                <c:pt idx="60">
                  <c:v>18.477</c:v>
                </c:pt>
                <c:pt idx="61">
                  <c:v>36.81</c:v>
                </c:pt>
                <c:pt idx="62">
                  <c:v>34.341999999999999</c:v>
                </c:pt>
              </c:numCache>
            </c:numRef>
          </c:yVal>
          <c:smooth val="0"/>
        </c:ser>
        <c:ser>
          <c:idx val="5"/>
          <c:order val="5"/>
          <c:tx>
            <c:strRef>
              <c:f>'[Timings.xlsx]Filtered Data pasted(time &lt; 60)'!$Y$1</c:f>
              <c:strCache>
                <c:ptCount val="1"/>
                <c:pt idx="0">
                  <c:v>generalize x (trunk)</c:v>
                </c:pt>
              </c:strCache>
            </c:strRef>
          </c:tx>
          <c:spPr>
            <a:ln w="19050" cap="rnd">
              <a:noFill/>
              <a:round/>
            </a:ln>
            <a:effectLst/>
          </c:spPr>
          <c:marker>
            <c:symbol val="circle"/>
            <c:size val="5"/>
            <c:spPr>
              <a:solidFill>
                <a:schemeClr val="accent6"/>
              </a:solidFill>
              <a:ln w="9525">
                <a:solidFill>
                  <a:schemeClr val="accent6"/>
                </a:solidFill>
              </a:ln>
              <a:effectLst/>
            </c:spPr>
          </c:marker>
          <c:xVal>
            <c:numRef>
              <c:f>'[Timings.xlsx]Filtered Data pasted(time &lt; 60)'!$S$2:$S$81</c:f>
              <c:numCache>
                <c:formatCode>0.0E+0</c:formatCode>
                <c:ptCount val="80"/>
                <c:pt idx="0">
                  <c:v>6</c:v>
                </c:pt>
                <c:pt idx="1">
                  <c:v>8</c:v>
                </c:pt>
                <c:pt idx="2">
                  <c:v>8</c:v>
                </c:pt>
                <c:pt idx="3">
                  <c:v>10</c:v>
                </c:pt>
                <c:pt idx="4">
                  <c:v>10</c:v>
                </c:pt>
                <c:pt idx="5">
                  <c:v>12</c:v>
                </c:pt>
                <c:pt idx="6">
                  <c:v>12</c:v>
                </c:pt>
                <c:pt idx="7">
                  <c:v>14</c:v>
                </c:pt>
                <c:pt idx="8">
                  <c:v>16</c:v>
                </c:pt>
                <c:pt idx="9">
                  <c:v>16</c:v>
                </c:pt>
                <c:pt idx="10">
                  <c:v>18</c:v>
                </c:pt>
                <c:pt idx="11">
                  <c:v>20</c:v>
                </c:pt>
                <c:pt idx="12">
                  <c:v>22</c:v>
                </c:pt>
                <c:pt idx="13">
                  <c:v>24</c:v>
                </c:pt>
                <c:pt idx="14">
                  <c:v>26</c:v>
                </c:pt>
                <c:pt idx="15">
                  <c:v>28</c:v>
                </c:pt>
                <c:pt idx="16">
                  <c:v>28</c:v>
                </c:pt>
                <c:pt idx="17">
                  <c:v>30</c:v>
                </c:pt>
                <c:pt idx="18">
                  <c:v>32</c:v>
                </c:pt>
                <c:pt idx="19">
                  <c:v>32</c:v>
                </c:pt>
                <c:pt idx="20">
                  <c:v>34</c:v>
                </c:pt>
                <c:pt idx="21">
                  <c:v>36</c:v>
                </c:pt>
                <c:pt idx="22">
                  <c:v>38</c:v>
                </c:pt>
                <c:pt idx="23">
                  <c:v>40</c:v>
                </c:pt>
                <c:pt idx="24">
                  <c:v>42</c:v>
                </c:pt>
                <c:pt idx="25">
                  <c:v>44</c:v>
                </c:pt>
                <c:pt idx="26">
                  <c:v>44</c:v>
                </c:pt>
                <c:pt idx="27">
                  <c:v>64</c:v>
                </c:pt>
                <c:pt idx="28">
                  <c:v>82</c:v>
                </c:pt>
                <c:pt idx="29">
                  <c:v>128</c:v>
                </c:pt>
                <c:pt idx="30">
                  <c:v>172</c:v>
                </c:pt>
                <c:pt idx="31">
                  <c:v>244</c:v>
                </c:pt>
                <c:pt idx="32">
                  <c:v>256</c:v>
                </c:pt>
                <c:pt idx="33">
                  <c:v>512</c:v>
                </c:pt>
                <c:pt idx="34">
                  <c:v>684</c:v>
                </c:pt>
                <c:pt idx="35">
                  <c:v>730</c:v>
                </c:pt>
                <c:pt idx="36">
                  <c:v>1024</c:v>
                </c:pt>
                <c:pt idx="37">
                  <c:v>2048</c:v>
                </c:pt>
                <c:pt idx="38">
                  <c:v>2188</c:v>
                </c:pt>
                <c:pt idx="39">
                  <c:v>2732</c:v>
                </c:pt>
                <c:pt idx="40">
                  <c:v>4096</c:v>
                </c:pt>
                <c:pt idx="41">
                  <c:v>6562</c:v>
                </c:pt>
                <c:pt idx="42">
                  <c:v>8192</c:v>
                </c:pt>
                <c:pt idx="43">
                  <c:v>10924</c:v>
                </c:pt>
                <c:pt idx="44">
                  <c:v>16384</c:v>
                </c:pt>
                <c:pt idx="45">
                  <c:v>19684</c:v>
                </c:pt>
                <c:pt idx="46">
                  <c:v>32768</c:v>
                </c:pt>
                <c:pt idx="47">
                  <c:v>43692</c:v>
                </c:pt>
                <c:pt idx="48">
                  <c:v>59050</c:v>
                </c:pt>
                <c:pt idx="49">
                  <c:v>65536</c:v>
                </c:pt>
                <c:pt idx="50">
                  <c:v>131072</c:v>
                </c:pt>
                <c:pt idx="51">
                  <c:v>174764</c:v>
                </c:pt>
                <c:pt idx="52">
                  <c:v>177148</c:v>
                </c:pt>
                <c:pt idx="53">
                  <c:v>262144</c:v>
                </c:pt>
                <c:pt idx="54">
                  <c:v>524288</c:v>
                </c:pt>
                <c:pt idx="55">
                  <c:v>531442</c:v>
                </c:pt>
                <c:pt idx="56">
                  <c:v>699052</c:v>
                </c:pt>
                <c:pt idx="57">
                  <c:v>1048576</c:v>
                </c:pt>
                <c:pt idx="58">
                  <c:v>1594324</c:v>
                </c:pt>
                <c:pt idx="59">
                  <c:v>2097152</c:v>
                </c:pt>
                <c:pt idx="60">
                  <c:v>2796204</c:v>
                </c:pt>
                <c:pt idx="61">
                  <c:v>4194304</c:v>
                </c:pt>
                <c:pt idx="62">
                  <c:v>4782970</c:v>
                </c:pt>
                <c:pt idx="63">
                  <c:v>11184812</c:v>
                </c:pt>
                <c:pt idx="64">
                  <c:v>14348908</c:v>
                </c:pt>
                <c:pt idx="65">
                  <c:v>43046722</c:v>
                </c:pt>
                <c:pt idx="66">
                  <c:v>44739244</c:v>
                </c:pt>
                <c:pt idx="67">
                  <c:v>129140164</c:v>
                </c:pt>
                <c:pt idx="68">
                  <c:v>178956972</c:v>
                </c:pt>
                <c:pt idx="69">
                  <c:v>387420490</c:v>
                </c:pt>
                <c:pt idx="70">
                  <c:v>715827884</c:v>
                </c:pt>
                <c:pt idx="71">
                  <c:v>1162261468</c:v>
                </c:pt>
                <c:pt idx="72">
                  <c:v>2863311532</c:v>
                </c:pt>
                <c:pt idx="73">
                  <c:v>3486784402</c:v>
                </c:pt>
                <c:pt idx="74">
                  <c:v>10460353204</c:v>
                </c:pt>
                <c:pt idx="75">
                  <c:v>11453246124</c:v>
                </c:pt>
                <c:pt idx="76">
                  <c:v>45812984492</c:v>
                </c:pt>
                <c:pt idx="77">
                  <c:v>183251937964</c:v>
                </c:pt>
                <c:pt idx="78">
                  <c:v>733007751852</c:v>
                </c:pt>
                <c:pt idx="79">
                  <c:v>2932031007404</c:v>
                </c:pt>
              </c:numCache>
            </c:numRef>
          </c:xVal>
          <c:yVal>
            <c:numRef>
              <c:f>'[Timings.xlsx]Filtered Data pasted(time &lt; 60)'!$Y$2:$Y$81</c:f>
              <c:numCache>
                <c:formatCode>General</c:formatCode>
                <c:ptCount val="80"/>
                <c:pt idx="40">
                  <c:v>1.2E-2</c:v>
                </c:pt>
                <c:pt idx="41">
                  <c:v>1.6E-2</c:v>
                </c:pt>
                <c:pt idx="42">
                  <c:v>2.4E-2</c:v>
                </c:pt>
                <c:pt idx="43">
                  <c:v>0.02</c:v>
                </c:pt>
                <c:pt idx="44">
                  <c:v>9.1999999999999998E-2</c:v>
                </c:pt>
                <c:pt idx="45">
                  <c:v>2.8000000000000001E-2</c:v>
                </c:pt>
                <c:pt idx="46">
                  <c:v>0.124</c:v>
                </c:pt>
                <c:pt idx="47">
                  <c:v>6.4000000000000001E-2</c:v>
                </c:pt>
                <c:pt idx="48">
                  <c:v>0.152</c:v>
                </c:pt>
                <c:pt idx="49">
                  <c:v>0.33600000000000002</c:v>
                </c:pt>
                <c:pt idx="50">
                  <c:v>0.54400000000000004</c:v>
                </c:pt>
                <c:pt idx="51">
                  <c:v>0.59599999999999997</c:v>
                </c:pt>
                <c:pt idx="52">
                  <c:v>0.58799999999999997</c:v>
                </c:pt>
                <c:pt idx="53">
                  <c:v>1.0920000000000001</c:v>
                </c:pt>
                <c:pt idx="54">
                  <c:v>2.2519999999999998</c:v>
                </c:pt>
                <c:pt idx="55">
                  <c:v>1.944</c:v>
                </c:pt>
                <c:pt idx="56">
                  <c:v>2.2320000000000002</c:v>
                </c:pt>
                <c:pt idx="57">
                  <c:v>6.7519999999999998</c:v>
                </c:pt>
                <c:pt idx="58">
                  <c:v>7.6120000000000001</c:v>
                </c:pt>
                <c:pt idx="59">
                  <c:v>11.176</c:v>
                </c:pt>
                <c:pt idx="60">
                  <c:v>20.241</c:v>
                </c:pt>
                <c:pt idx="61">
                  <c:v>19.356999999999999</c:v>
                </c:pt>
                <c:pt idx="62">
                  <c:v>39.045999999999999</c:v>
                </c:pt>
              </c:numCache>
            </c:numRef>
          </c:yVal>
          <c:smooth val="0"/>
        </c:ser>
        <c:ser>
          <c:idx val="6"/>
          <c:order val="6"/>
          <c:tx>
            <c:strRef>
              <c:f>'[Timings.xlsx]Filtered Data pasted(time &lt; 60)'!$Z$1</c:f>
              <c:strCache>
                <c:ptCount val="1"/>
                <c:pt idx="0">
                  <c:v>lazymatch goal with |- ?f ?a = ?g ?b =&gt; let H := constr:(@f_equal bool bool f a b (@eq_refl bool a)) in apply H end (trunk)</c:v>
                </c:pt>
              </c:strCache>
            </c:strRef>
          </c:tx>
          <c:spPr>
            <a:ln w="19050" cap="rnd">
              <a:noFill/>
              <a:round/>
            </a:ln>
            <a:effectLst/>
          </c:spPr>
          <c:marker>
            <c:symbol val="circle"/>
            <c:size val="5"/>
            <c:spPr>
              <a:solidFill>
                <a:schemeClr val="accent1">
                  <a:lumMod val="60000"/>
                </a:schemeClr>
              </a:solidFill>
              <a:ln w="9525">
                <a:solidFill>
                  <a:schemeClr val="accent1">
                    <a:lumMod val="60000"/>
                  </a:schemeClr>
                </a:solidFill>
              </a:ln>
              <a:effectLst/>
            </c:spPr>
          </c:marker>
          <c:xVal>
            <c:numRef>
              <c:f>'[Timings.xlsx]Filtered Data pasted(time &lt; 60)'!$S$2:$S$81</c:f>
              <c:numCache>
                <c:formatCode>0.0E+0</c:formatCode>
                <c:ptCount val="80"/>
                <c:pt idx="0">
                  <c:v>6</c:v>
                </c:pt>
                <c:pt idx="1">
                  <c:v>8</c:v>
                </c:pt>
                <c:pt idx="2">
                  <c:v>8</c:v>
                </c:pt>
                <c:pt idx="3">
                  <c:v>10</c:v>
                </c:pt>
                <c:pt idx="4">
                  <c:v>10</c:v>
                </c:pt>
                <c:pt idx="5">
                  <c:v>12</c:v>
                </c:pt>
                <c:pt idx="6">
                  <c:v>12</c:v>
                </c:pt>
                <c:pt idx="7">
                  <c:v>14</c:v>
                </c:pt>
                <c:pt idx="8">
                  <c:v>16</c:v>
                </c:pt>
                <c:pt idx="9">
                  <c:v>16</c:v>
                </c:pt>
                <c:pt idx="10">
                  <c:v>18</c:v>
                </c:pt>
                <c:pt idx="11">
                  <c:v>20</c:v>
                </c:pt>
                <c:pt idx="12">
                  <c:v>22</c:v>
                </c:pt>
                <c:pt idx="13">
                  <c:v>24</c:v>
                </c:pt>
                <c:pt idx="14">
                  <c:v>26</c:v>
                </c:pt>
                <c:pt idx="15">
                  <c:v>28</c:v>
                </c:pt>
                <c:pt idx="16">
                  <c:v>28</c:v>
                </c:pt>
                <c:pt idx="17">
                  <c:v>30</c:v>
                </c:pt>
                <c:pt idx="18">
                  <c:v>32</c:v>
                </c:pt>
                <c:pt idx="19">
                  <c:v>32</c:v>
                </c:pt>
                <c:pt idx="20">
                  <c:v>34</c:v>
                </c:pt>
                <c:pt idx="21">
                  <c:v>36</c:v>
                </c:pt>
                <c:pt idx="22">
                  <c:v>38</c:v>
                </c:pt>
                <c:pt idx="23">
                  <c:v>40</c:v>
                </c:pt>
                <c:pt idx="24">
                  <c:v>42</c:v>
                </c:pt>
                <c:pt idx="25">
                  <c:v>44</c:v>
                </c:pt>
                <c:pt idx="26">
                  <c:v>44</c:v>
                </c:pt>
                <c:pt idx="27">
                  <c:v>64</c:v>
                </c:pt>
                <c:pt idx="28">
                  <c:v>82</c:v>
                </c:pt>
                <c:pt idx="29">
                  <c:v>128</c:v>
                </c:pt>
                <c:pt idx="30">
                  <c:v>172</c:v>
                </c:pt>
                <c:pt idx="31">
                  <c:v>244</c:v>
                </c:pt>
                <c:pt idx="32">
                  <c:v>256</c:v>
                </c:pt>
                <c:pt idx="33">
                  <c:v>512</c:v>
                </c:pt>
                <c:pt idx="34">
                  <c:v>684</c:v>
                </c:pt>
                <c:pt idx="35">
                  <c:v>730</c:v>
                </c:pt>
                <c:pt idx="36">
                  <c:v>1024</c:v>
                </c:pt>
                <c:pt idx="37">
                  <c:v>2048</c:v>
                </c:pt>
                <c:pt idx="38">
                  <c:v>2188</c:v>
                </c:pt>
                <c:pt idx="39">
                  <c:v>2732</c:v>
                </c:pt>
                <c:pt idx="40">
                  <c:v>4096</c:v>
                </c:pt>
                <c:pt idx="41">
                  <c:v>6562</c:v>
                </c:pt>
                <c:pt idx="42">
                  <c:v>8192</c:v>
                </c:pt>
                <c:pt idx="43">
                  <c:v>10924</c:v>
                </c:pt>
                <c:pt idx="44">
                  <c:v>16384</c:v>
                </c:pt>
                <c:pt idx="45">
                  <c:v>19684</c:v>
                </c:pt>
                <c:pt idx="46">
                  <c:v>32768</c:v>
                </c:pt>
                <c:pt idx="47">
                  <c:v>43692</c:v>
                </c:pt>
                <c:pt idx="48">
                  <c:v>59050</c:v>
                </c:pt>
                <c:pt idx="49">
                  <c:v>65536</c:v>
                </c:pt>
                <c:pt idx="50">
                  <c:v>131072</c:v>
                </c:pt>
                <c:pt idx="51">
                  <c:v>174764</c:v>
                </c:pt>
                <c:pt idx="52">
                  <c:v>177148</c:v>
                </c:pt>
                <c:pt idx="53">
                  <c:v>262144</c:v>
                </c:pt>
                <c:pt idx="54">
                  <c:v>524288</c:v>
                </c:pt>
                <c:pt idx="55">
                  <c:v>531442</c:v>
                </c:pt>
                <c:pt idx="56">
                  <c:v>699052</c:v>
                </c:pt>
                <c:pt idx="57">
                  <c:v>1048576</c:v>
                </c:pt>
                <c:pt idx="58">
                  <c:v>1594324</c:v>
                </c:pt>
                <c:pt idx="59">
                  <c:v>2097152</c:v>
                </c:pt>
                <c:pt idx="60">
                  <c:v>2796204</c:v>
                </c:pt>
                <c:pt idx="61">
                  <c:v>4194304</c:v>
                </c:pt>
                <c:pt idx="62">
                  <c:v>4782970</c:v>
                </c:pt>
                <c:pt idx="63">
                  <c:v>11184812</c:v>
                </c:pt>
                <c:pt idx="64">
                  <c:v>14348908</c:v>
                </c:pt>
                <c:pt idx="65">
                  <c:v>43046722</c:v>
                </c:pt>
                <c:pt idx="66">
                  <c:v>44739244</c:v>
                </c:pt>
                <c:pt idx="67">
                  <c:v>129140164</c:v>
                </c:pt>
                <c:pt idx="68">
                  <c:v>178956972</c:v>
                </c:pt>
                <c:pt idx="69">
                  <c:v>387420490</c:v>
                </c:pt>
                <c:pt idx="70">
                  <c:v>715827884</c:v>
                </c:pt>
                <c:pt idx="71">
                  <c:v>1162261468</c:v>
                </c:pt>
                <c:pt idx="72">
                  <c:v>2863311532</c:v>
                </c:pt>
                <c:pt idx="73">
                  <c:v>3486784402</c:v>
                </c:pt>
                <c:pt idx="74">
                  <c:v>10460353204</c:v>
                </c:pt>
                <c:pt idx="75">
                  <c:v>11453246124</c:v>
                </c:pt>
                <c:pt idx="76">
                  <c:v>45812984492</c:v>
                </c:pt>
                <c:pt idx="77">
                  <c:v>183251937964</c:v>
                </c:pt>
                <c:pt idx="78">
                  <c:v>733007751852</c:v>
                </c:pt>
                <c:pt idx="79">
                  <c:v>2932031007404</c:v>
                </c:pt>
              </c:numCache>
            </c:numRef>
          </c:xVal>
          <c:yVal>
            <c:numRef>
              <c:f>'[Timings.xlsx]Filtered Data pasted(time &lt; 60)'!$Z$2:$Z$81</c:f>
              <c:numCache>
                <c:formatCode>General</c:formatCode>
                <c:ptCount val="80"/>
                <c:pt idx="40">
                  <c:v>1.2E-2</c:v>
                </c:pt>
                <c:pt idx="41">
                  <c:v>1.2E-2</c:v>
                </c:pt>
                <c:pt idx="42">
                  <c:v>3.2000000000000001E-2</c:v>
                </c:pt>
                <c:pt idx="43">
                  <c:v>0.02</c:v>
                </c:pt>
                <c:pt idx="44">
                  <c:v>7.5999999999999998E-2</c:v>
                </c:pt>
                <c:pt idx="45">
                  <c:v>4.8000000000000001E-2</c:v>
                </c:pt>
                <c:pt idx="46">
                  <c:v>0.184</c:v>
                </c:pt>
                <c:pt idx="47">
                  <c:v>0.14000000000000001</c:v>
                </c:pt>
                <c:pt idx="48">
                  <c:v>0.23599999999999999</c:v>
                </c:pt>
                <c:pt idx="49">
                  <c:v>0.48799999999999999</c:v>
                </c:pt>
                <c:pt idx="50">
                  <c:v>0.86799999999999999</c:v>
                </c:pt>
                <c:pt idx="51">
                  <c:v>0.74</c:v>
                </c:pt>
                <c:pt idx="52">
                  <c:v>0.82399999999999995</c:v>
                </c:pt>
                <c:pt idx="53">
                  <c:v>1.772</c:v>
                </c:pt>
                <c:pt idx="54">
                  <c:v>3.52</c:v>
                </c:pt>
                <c:pt idx="55">
                  <c:v>2.8839999999999999</c:v>
                </c:pt>
                <c:pt idx="56">
                  <c:v>3.02</c:v>
                </c:pt>
                <c:pt idx="57">
                  <c:v>6.3680000000000003</c:v>
                </c:pt>
                <c:pt idx="58">
                  <c:v>9.9239999999999995</c:v>
                </c:pt>
                <c:pt idx="59">
                  <c:v>15.468</c:v>
                </c:pt>
                <c:pt idx="60">
                  <c:v>10.512</c:v>
                </c:pt>
                <c:pt idx="61">
                  <c:v>24.960999999999999</c:v>
                </c:pt>
                <c:pt idx="62">
                  <c:v>47.194000000000003</c:v>
                </c:pt>
                <c:pt idx="63">
                  <c:v>40.954000000000001</c:v>
                </c:pt>
              </c:numCache>
            </c:numRef>
          </c:yVal>
          <c:smooth val="0"/>
        </c:ser>
        <c:ser>
          <c:idx val="7"/>
          <c:order val="7"/>
          <c:tx>
            <c:strRef>
              <c:f>'[Timings.xlsx]Filtered Data pasted(time &lt; 60)'!$AA$1</c:f>
              <c:strCache>
                <c:ptCount val="1"/>
                <c:pt idx="0">
                  <c:v>assert (z := true); revert z (trunk)</c:v>
                </c:pt>
              </c:strCache>
            </c:strRef>
          </c:tx>
          <c:spPr>
            <a:ln w="19050" cap="rnd">
              <a:noFill/>
              <a:round/>
            </a:ln>
            <a:effectLst/>
          </c:spPr>
          <c:marker>
            <c:symbol val="circle"/>
            <c:size val="5"/>
            <c:spPr>
              <a:solidFill>
                <a:schemeClr val="accent2">
                  <a:lumMod val="60000"/>
                </a:schemeClr>
              </a:solidFill>
              <a:ln w="9525">
                <a:solidFill>
                  <a:schemeClr val="accent2">
                    <a:lumMod val="60000"/>
                  </a:schemeClr>
                </a:solidFill>
              </a:ln>
              <a:effectLst/>
            </c:spPr>
          </c:marker>
          <c:xVal>
            <c:numRef>
              <c:f>'[Timings.xlsx]Filtered Data pasted(time &lt; 60)'!$S$2:$S$81</c:f>
              <c:numCache>
                <c:formatCode>0.0E+0</c:formatCode>
                <c:ptCount val="80"/>
                <c:pt idx="0">
                  <c:v>6</c:v>
                </c:pt>
                <c:pt idx="1">
                  <c:v>8</c:v>
                </c:pt>
                <c:pt idx="2">
                  <c:v>8</c:v>
                </c:pt>
                <c:pt idx="3">
                  <c:v>10</c:v>
                </c:pt>
                <c:pt idx="4">
                  <c:v>10</c:v>
                </c:pt>
                <c:pt idx="5">
                  <c:v>12</c:v>
                </c:pt>
                <c:pt idx="6">
                  <c:v>12</c:v>
                </c:pt>
                <c:pt idx="7">
                  <c:v>14</c:v>
                </c:pt>
                <c:pt idx="8">
                  <c:v>16</c:v>
                </c:pt>
                <c:pt idx="9">
                  <c:v>16</c:v>
                </c:pt>
                <c:pt idx="10">
                  <c:v>18</c:v>
                </c:pt>
                <c:pt idx="11">
                  <c:v>20</c:v>
                </c:pt>
                <c:pt idx="12">
                  <c:v>22</c:v>
                </c:pt>
                <c:pt idx="13">
                  <c:v>24</c:v>
                </c:pt>
                <c:pt idx="14">
                  <c:v>26</c:v>
                </c:pt>
                <c:pt idx="15">
                  <c:v>28</c:v>
                </c:pt>
                <c:pt idx="16">
                  <c:v>28</c:v>
                </c:pt>
                <c:pt idx="17">
                  <c:v>30</c:v>
                </c:pt>
                <c:pt idx="18">
                  <c:v>32</c:v>
                </c:pt>
                <c:pt idx="19">
                  <c:v>32</c:v>
                </c:pt>
                <c:pt idx="20">
                  <c:v>34</c:v>
                </c:pt>
                <c:pt idx="21">
                  <c:v>36</c:v>
                </c:pt>
                <c:pt idx="22">
                  <c:v>38</c:v>
                </c:pt>
                <c:pt idx="23">
                  <c:v>40</c:v>
                </c:pt>
                <c:pt idx="24">
                  <c:v>42</c:v>
                </c:pt>
                <c:pt idx="25">
                  <c:v>44</c:v>
                </c:pt>
                <c:pt idx="26">
                  <c:v>44</c:v>
                </c:pt>
                <c:pt idx="27">
                  <c:v>64</c:v>
                </c:pt>
                <c:pt idx="28">
                  <c:v>82</c:v>
                </c:pt>
                <c:pt idx="29">
                  <c:v>128</c:v>
                </c:pt>
                <c:pt idx="30">
                  <c:v>172</c:v>
                </c:pt>
                <c:pt idx="31">
                  <c:v>244</c:v>
                </c:pt>
                <c:pt idx="32">
                  <c:v>256</c:v>
                </c:pt>
                <c:pt idx="33">
                  <c:v>512</c:v>
                </c:pt>
                <c:pt idx="34">
                  <c:v>684</c:v>
                </c:pt>
                <c:pt idx="35">
                  <c:v>730</c:v>
                </c:pt>
                <c:pt idx="36">
                  <c:v>1024</c:v>
                </c:pt>
                <c:pt idx="37">
                  <c:v>2048</c:v>
                </c:pt>
                <c:pt idx="38">
                  <c:v>2188</c:v>
                </c:pt>
                <c:pt idx="39">
                  <c:v>2732</c:v>
                </c:pt>
                <c:pt idx="40">
                  <c:v>4096</c:v>
                </c:pt>
                <c:pt idx="41">
                  <c:v>6562</c:v>
                </c:pt>
                <c:pt idx="42">
                  <c:v>8192</c:v>
                </c:pt>
                <c:pt idx="43">
                  <c:v>10924</c:v>
                </c:pt>
                <c:pt idx="44">
                  <c:v>16384</c:v>
                </c:pt>
                <c:pt idx="45">
                  <c:v>19684</c:v>
                </c:pt>
                <c:pt idx="46">
                  <c:v>32768</c:v>
                </c:pt>
                <c:pt idx="47">
                  <c:v>43692</c:v>
                </c:pt>
                <c:pt idx="48">
                  <c:v>59050</c:v>
                </c:pt>
                <c:pt idx="49">
                  <c:v>65536</c:v>
                </c:pt>
                <c:pt idx="50">
                  <c:v>131072</c:v>
                </c:pt>
                <c:pt idx="51">
                  <c:v>174764</c:v>
                </c:pt>
                <c:pt idx="52">
                  <c:v>177148</c:v>
                </c:pt>
                <c:pt idx="53">
                  <c:v>262144</c:v>
                </c:pt>
                <c:pt idx="54">
                  <c:v>524288</c:v>
                </c:pt>
                <c:pt idx="55">
                  <c:v>531442</c:v>
                </c:pt>
                <c:pt idx="56">
                  <c:v>699052</c:v>
                </c:pt>
                <c:pt idx="57">
                  <c:v>1048576</c:v>
                </c:pt>
                <c:pt idx="58">
                  <c:v>1594324</c:v>
                </c:pt>
                <c:pt idx="59">
                  <c:v>2097152</c:v>
                </c:pt>
                <c:pt idx="60">
                  <c:v>2796204</c:v>
                </c:pt>
                <c:pt idx="61">
                  <c:v>4194304</c:v>
                </c:pt>
                <c:pt idx="62">
                  <c:v>4782970</c:v>
                </c:pt>
                <c:pt idx="63">
                  <c:v>11184812</c:v>
                </c:pt>
                <c:pt idx="64">
                  <c:v>14348908</c:v>
                </c:pt>
                <c:pt idx="65">
                  <c:v>43046722</c:v>
                </c:pt>
                <c:pt idx="66">
                  <c:v>44739244</c:v>
                </c:pt>
                <c:pt idx="67">
                  <c:v>129140164</c:v>
                </c:pt>
                <c:pt idx="68">
                  <c:v>178956972</c:v>
                </c:pt>
                <c:pt idx="69">
                  <c:v>387420490</c:v>
                </c:pt>
                <c:pt idx="70">
                  <c:v>715827884</c:v>
                </c:pt>
                <c:pt idx="71">
                  <c:v>1162261468</c:v>
                </c:pt>
                <c:pt idx="72">
                  <c:v>2863311532</c:v>
                </c:pt>
                <c:pt idx="73">
                  <c:v>3486784402</c:v>
                </c:pt>
                <c:pt idx="74">
                  <c:v>10460353204</c:v>
                </c:pt>
                <c:pt idx="75">
                  <c:v>11453246124</c:v>
                </c:pt>
                <c:pt idx="76">
                  <c:v>45812984492</c:v>
                </c:pt>
                <c:pt idx="77">
                  <c:v>183251937964</c:v>
                </c:pt>
                <c:pt idx="78">
                  <c:v>733007751852</c:v>
                </c:pt>
                <c:pt idx="79">
                  <c:v>2932031007404</c:v>
                </c:pt>
              </c:numCache>
            </c:numRef>
          </c:xVal>
          <c:yVal>
            <c:numRef>
              <c:f>'[Timings.xlsx]Filtered Data pasted(time &lt; 60)'!$AA$2:$AA$81</c:f>
              <c:numCache>
                <c:formatCode>General</c:formatCode>
                <c:ptCount val="80"/>
                <c:pt idx="40">
                  <c:v>1.6E-2</c:v>
                </c:pt>
                <c:pt idx="41">
                  <c:v>1.6E-2</c:v>
                </c:pt>
                <c:pt idx="42">
                  <c:v>6.8000000000000005E-2</c:v>
                </c:pt>
                <c:pt idx="43">
                  <c:v>2.4E-2</c:v>
                </c:pt>
                <c:pt idx="44">
                  <c:v>6.8000000000000005E-2</c:v>
                </c:pt>
                <c:pt idx="45">
                  <c:v>4.8000000000000001E-2</c:v>
                </c:pt>
                <c:pt idx="46">
                  <c:v>0.13600000000000001</c:v>
                </c:pt>
                <c:pt idx="47">
                  <c:v>8.7999999999999995E-2</c:v>
                </c:pt>
                <c:pt idx="48">
                  <c:v>0.19600000000000001</c:v>
                </c:pt>
                <c:pt idx="49">
                  <c:v>0.59199999999999997</c:v>
                </c:pt>
                <c:pt idx="50">
                  <c:v>0.68799999999999994</c:v>
                </c:pt>
                <c:pt idx="51">
                  <c:v>0.57199999999999995</c:v>
                </c:pt>
                <c:pt idx="52">
                  <c:v>0.98399999999999999</c:v>
                </c:pt>
                <c:pt idx="53">
                  <c:v>1.42</c:v>
                </c:pt>
                <c:pt idx="54">
                  <c:v>2.536</c:v>
                </c:pt>
                <c:pt idx="55">
                  <c:v>2.2480000000000002</c:v>
                </c:pt>
                <c:pt idx="56">
                  <c:v>2.3559999999999999</c:v>
                </c:pt>
                <c:pt idx="57">
                  <c:v>7.1680000000000001</c:v>
                </c:pt>
                <c:pt idx="58">
                  <c:v>10.092000000000001</c:v>
                </c:pt>
                <c:pt idx="59">
                  <c:v>11.384</c:v>
                </c:pt>
                <c:pt idx="60">
                  <c:v>10.472</c:v>
                </c:pt>
                <c:pt idx="61">
                  <c:v>22.481000000000002</c:v>
                </c:pt>
                <c:pt idx="62">
                  <c:v>17.977</c:v>
                </c:pt>
                <c:pt idx="64">
                  <c:v>57.670999999999999</c:v>
                </c:pt>
              </c:numCache>
            </c:numRef>
          </c:yVal>
          <c:smooth val="0"/>
        </c:ser>
        <c:ser>
          <c:idx val="8"/>
          <c:order val="8"/>
          <c:tx>
            <c:strRef>
              <c:f>'[Timings.xlsx]Filtered Data pasted(time &lt; 60)'!$AB$1</c:f>
              <c:strCache>
                <c:ptCount val="1"/>
                <c:pt idx="0">
                  <c:v>apply f_equal (trunk)</c:v>
                </c:pt>
              </c:strCache>
            </c:strRef>
          </c:tx>
          <c:spPr>
            <a:ln w="19050" cap="rnd">
              <a:noFill/>
              <a:round/>
            </a:ln>
            <a:effectLst/>
          </c:spPr>
          <c:marker>
            <c:symbol val="circle"/>
            <c:size val="5"/>
            <c:spPr>
              <a:solidFill>
                <a:schemeClr val="accent3">
                  <a:lumMod val="60000"/>
                </a:schemeClr>
              </a:solidFill>
              <a:ln w="9525">
                <a:solidFill>
                  <a:schemeClr val="accent3">
                    <a:lumMod val="60000"/>
                  </a:schemeClr>
                </a:solidFill>
              </a:ln>
              <a:effectLst/>
            </c:spPr>
          </c:marker>
          <c:xVal>
            <c:numRef>
              <c:f>'[Timings.xlsx]Filtered Data pasted(time &lt; 60)'!$S$2:$S$81</c:f>
              <c:numCache>
                <c:formatCode>0.0E+0</c:formatCode>
                <c:ptCount val="80"/>
                <c:pt idx="0">
                  <c:v>6</c:v>
                </c:pt>
                <c:pt idx="1">
                  <c:v>8</c:v>
                </c:pt>
                <c:pt idx="2">
                  <c:v>8</c:v>
                </c:pt>
                <c:pt idx="3">
                  <c:v>10</c:v>
                </c:pt>
                <c:pt idx="4">
                  <c:v>10</c:v>
                </c:pt>
                <c:pt idx="5">
                  <c:v>12</c:v>
                </c:pt>
                <c:pt idx="6">
                  <c:v>12</c:v>
                </c:pt>
                <c:pt idx="7">
                  <c:v>14</c:v>
                </c:pt>
                <c:pt idx="8">
                  <c:v>16</c:v>
                </c:pt>
                <c:pt idx="9">
                  <c:v>16</c:v>
                </c:pt>
                <c:pt idx="10">
                  <c:v>18</c:v>
                </c:pt>
                <c:pt idx="11">
                  <c:v>20</c:v>
                </c:pt>
                <c:pt idx="12">
                  <c:v>22</c:v>
                </c:pt>
                <c:pt idx="13">
                  <c:v>24</c:v>
                </c:pt>
                <c:pt idx="14">
                  <c:v>26</c:v>
                </c:pt>
                <c:pt idx="15">
                  <c:v>28</c:v>
                </c:pt>
                <c:pt idx="16">
                  <c:v>28</c:v>
                </c:pt>
                <c:pt idx="17">
                  <c:v>30</c:v>
                </c:pt>
                <c:pt idx="18">
                  <c:v>32</c:v>
                </c:pt>
                <c:pt idx="19">
                  <c:v>32</c:v>
                </c:pt>
                <c:pt idx="20">
                  <c:v>34</c:v>
                </c:pt>
                <c:pt idx="21">
                  <c:v>36</c:v>
                </c:pt>
                <c:pt idx="22">
                  <c:v>38</c:v>
                </c:pt>
                <c:pt idx="23">
                  <c:v>40</c:v>
                </c:pt>
                <c:pt idx="24">
                  <c:v>42</c:v>
                </c:pt>
                <c:pt idx="25">
                  <c:v>44</c:v>
                </c:pt>
                <c:pt idx="26">
                  <c:v>44</c:v>
                </c:pt>
                <c:pt idx="27">
                  <c:v>64</c:v>
                </c:pt>
                <c:pt idx="28">
                  <c:v>82</c:v>
                </c:pt>
                <c:pt idx="29">
                  <c:v>128</c:v>
                </c:pt>
                <c:pt idx="30">
                  <c:v>172</c:v>
                </c:pt>
                <c:pt idx="31">
                  <c:v>244</c:v>
                </c:pt>
                <c:pt idx="32">
                  <c:v>256</c:v>
                </c:pt>
                <c:pt idx="33">
                  <c:v>512</c:v>
                </c:pt>
                <c:pt idx="34">
                  <c:v>684</c:v>
                </c:pt>
                <c:pt idx="35">
                  <c:v>730</c:v>
                </c:pt>
                <c:pt idx="36">
                  <c:v>1024</c:v>
                </c:pt>
                <c:pt idx="37">
                  <c:v>2048</c:v>
                </c:pt>
                <c:pt idx="38">
                  <c:v>2188</c:v>
                </c:pt>
                <c:pt idx="39">
                  <c:v>2732</c:v>
                </c:pt>
                <c:pt idx="40">
                  <c:v>4096</c:v>
                </c:pt>
                <c:pt idx="41">
                  <c:v>6562</c:v>
                </c:pt>
                <c:pt idx="42">
                  <c:v>8192</c:v>
                </c:pt>
                <c:pt idx="43">
                  <c:v>10924</c:v>
                </c:pt>
                <c:pt idx="44">
                  <c:v>16384</c:v>
                </c:pt>
                <c:pt idx="45">
                  <c:v>19684</c:v>
                </c:pt>
                <c:pt idx="46">
                  <c:v>32768</c:v>
                </c:pt>
                <c:pt idx="47">
                  <c:v>43692</c:v>
                </c:pt>
                <c:pt idx="48">
                  <c:v>59050</c:v>
                </c:pt>
                <c:pt idx="49">
                  <c:v>65536</c:v>
                </c:pt>
                <c:pt idx="50">
                  <c:v>131072</c:v>
                </c:pt>
                <c:pt idx="51">
                  <c:v>174764</c:v>
                </c:pt>
                <c:pt idx="52">
                  <c:v>177148</c:v>
                </c:pt>
                <c:pt idx="53">
                  <c:v>262144</c:v>
                </c:pt>
                <c:pt idx="54">
                  <c:v>524288</c:v>
                </c:pt>
                <c:pt idx="55">
                  <c:v>531442</c:v>
                </c:pt>
                <c:pt idx="56">
                  <c:v>699052</c:v>
                </c:pt>
                <c:pt idx="57">
                  <c:v>1048576</c:v>
                </c:pt>
                <c:pt idx="58">
                  <c:v>1594324</c:v>
                </c:pt>
                <c:pt idx="59">
                  <c:v>2097152</c:v>
                </c:pt>
                <c:pt idx="60">
                  <c:v>2796204</c:v>
                </c:pt>
                <c:pt idx="61">
                  <c:v>4194304</c:v>
                </c:pt>
                <c:pt idx="62">
                  <c:v>4782970</c:v>
                </c:pt>
                <c:pt idx="63">
                  <c:v>11184812</c:v>
                </c:pt>
                <c:pt idx="64">
                  <c:v>14348908</c:v>
                </c:pt>
                <c:pt idx="65">
                  <c:v>43046722</c:v>
                </c:pt>
                <c:pt idx="66">
                  <c:v>44739244</c:v>
                </c:pt>
                <c:pt idx="67">
                  <c:v>129140164</c:v>
                </c:pt>
                <c:pt idx="68">
                  <c:v>178956972</c:v>
                </c:pt>
                <c:pt idx="69">
                  <c:v>387420490</c:v>
                </c:pt>
                <c:pt idx="70">
                  <c:v>715827884</c:v>
                </c:pt>
                <c:pt idx="71">
                  <c:v>1162261468</c:v>
                </c:pt>
                <c:pt idx="72">
                  <c:v>2863311532</c:v>
                </c:pt>
                <c:pt idx="73">
                  <c:v>3486784402</c:v>
                </c:pt>
                <c:pt idx="74">
                  <c:v>10460353204</c:v>
                </c:pt>
                <c:pt idx="75">
                  <c:v>11453246124</c:v>
                </c:pt>
                <c:pt idx="76">
                  <c:v>45812984492</c:v>
                </c:pt>
                <c:pt idx="77">
                  <c:v>183251937964</c:v>
                </c:pt>
                <c:pt idx="78">
                  <c:v>733007751852</c:v>
                </c:pt>
                <c:pt idx="79">
                  <c:v>2932031007404</c:v>
                </c:pt>
              </c:numCache>
            </c:numRef>
          </c:xVal>
          <c:yVal>
            <c:numRef>
              <c:f>'[Timings.xlsx]Filtered Data pasted(time &lt; 60)'!$AB$2:$AB$81</c:f>
              <c:numCache>
                <c:formatCode>General</c:formatCode>
                <c:ptCount val="80"/>
                <c:pt idx="42">
                  <c:v>1.6E-2</c:v>
                </c:pt>
                <c:pt idx="44">
                  <c:v>3.2000000000000001E-2</c:v>
                </c:pt>
                <c:pt idx="45">
                  <c:v>2.4E-2</c:v>
                </c:pt>
                <c:pt idx="46">
                  <c:v>0.1</c:v>
                </c:pt>
                <c:pt idx="47">
                  <c:v>9.1999999999999998E-2</c:v>
                </c:pt>
                <c:pt idx="48">
                  <c:v>0.14799999999999999</c:v>
                </c:pt>
                <c:pt idx="49">
                  <c:v>0.248</c:v>
                </c:pt>
                <c:pt idx="50">
                  <c:v>0.51600000000000001</c:v>
                </c:pt>
                <c:pt idx="51">
                  <c:v>0.436</c:v>
                </c:pt>
                <c:pt idx="52">
                  <c:v>0.52800000000000002</c:v>
                </c:pt>
                <c:pt idx="53">
                  <c:v>1.204</c:v>
                </c:pt>
                <c:pt idx="54">
                  <c:v>2.6920000000000002</c:v>
                </c:pt>
                <c:pt idx="55">
                  <c:v>0.94</c:v>
                </c:pt>
                <c:pt idx="56">
                  <c:v>1.4319999999999999</c:v>
                </c:pt>
                <c:pt idx="57">
                  <c:v>3.7360000000000002</c:v>
                </c:pt>
                <c:pt idx="58">
                  <c:v>4.5359999999999996</c:v>
                </c:pt>
                <c:pt idx="59">
                  <c:v>10.151999999999999</c:v>
                </c:pt>
                <c:pt idx="60">
                  <c:v>4.4039999999999999</c:v>
                </c:pt>
                <c:pt idx="61">
                  <c:v>15.856</c:v>
                </c:pt>
                <c:pt idx="62">
                  <c:v>10.576000000000001</c:v>
                </c:pt>
                <c:pt idx="63">
                  <c:v>49.947000000000003</c:v>
                </c:pt>
              </c:numCache>
            </c:numRef>
          </c:yVal>
          <c:smooth val="0"/>
        </c:ser>
        <c:ser>
          <c:idx val="9"/>
          <c:order val="9"/>
          <c:tx>
            <c:strRef>
              <c:f>'[Timings.xlsx]Filtered Data pasted(time &lt; 60)'!$AC$1</c:f>
              <c:strCache>
                <c:ptCount val="1"/>
                <c:pt idx="0">
                  <c:v>assert (z := true); generalize z (trunk)</c:v>
                </c:pt>
              </c:strCache>
            </c:strRef>
          </c:tx>
          <c:spPr>
            <a:ln w="19050" cap="rnd">
              <a:noFill/>
              <a:round/>
            </a:ln>
            <a:effectLst/>
          </c:spPr>
          <c:marker>
            <c:symbol val="circle"/>
            <c:size val="5"/>
            <c:spPr>
              <a:solidFill>
                <a:schemeClr val="accent4">
                  <a:lumMod val="60000"/>
                </a:schemeClr>
              </a:solidFill>
              <a:ln w="9525">
                <a:solidFill>
                  <a:schemeClr val="accent4">
                    <a:lumMod val="60000"/>
                  </a:schemeClr>
                </a:solidFill>
              </a:ln>
              <a:effectLst/>
            </c:spPr>
          </c:marker>
          <c:xVal>
            <c:numRef>
              <c:f>'[Timings.xlsx]Filtered Data pasted(time &lt; 60)'!$S$2:$S$81</c:f>
              <c:numCache>
                <c:formatCode>0.0E+0</c:formatCode>
                <c:ptCount val="80"/>
                <c:pt idx="0">
                  <c:v>6</c:v>
                </c:pt>
                <c:pt idx="1">
                  <c:v>8</c:v>
                </c:pt>
                <c:pt idx="2">
                  <c:v>8</c:v>
                </c:pt>
                <c:pt idx="3">
                  <c:v>10</c:v>
                </c:pt>
                <c:pt idx="4">
                  <c:v>10</c:v>
                </c:pt>
                <c:pt idx="5">
                  <c:v>12</c:v>
                </c:pt>
                <c:pt idx="6">
                  <c:v>12</c:v>
                </c:pt>
                <c:pt idx="7">
                  <c:v>14</c:v>
                </c:pt>
                <c:pt idx="8">
                  <c:v>16</c:v>
                </c:pt>
                <c:pt idx="9">
                  <c:v>16</c:v>
                </c:pt>
                <c:pt idx="10">
                  <c:v>18</c:v>
                </c:pt>
                <c:pt idx="11">
                  <c:v>20</c:v>
                </c:pt>
                <c:pt idx="12">
                  <c:v>22</c:v>
                </c:pt>
                <c:pt idx="13">
                  <c:v>24</c:v>
                </c:pt>
                <c:pt idx="14">
                  <c:v>26</c:v>
                </c:pt>
                <c:pt idx="15">
                  <c:v>28</c:v>
                </c:pt>
                <c:pt idx="16">
                  <c:v>28</c:v>
                </c:pt>
                <c:pt idx="17">
                  <c:v>30</c:v>
                </c:pt>
                <c:pt idx="18">
                  <c:v>32</c:v>
                </c:pt>
                <c:pt idx="19">
                  <c:v>32</c:v>
                </c:pt>
                <c:pt idx="20">
                  <c:v>34</c:v>
                </c:pt>
                <c:pt idx="21">
                  <c:v>36</c:v>
                </c:pt>
                <c:pt idx="22">
                  <c:v>38</c:v>
                </c:pt>
                <c:pt idx="23">
                  <c:v>40</c:v>
                </c:pt>
                <c:pt idx="24">
                  <c:v>42</c:v>
                </c:pt>
                <c:pt idx="25">
                  <c:v>44</c:v>
                </c:pt>
                <c:pt idx="26">
                  <c:v>44</c:v>
                </c:pt>
                <c:pt idx="27">
                  <c:v>64</c:v>
                </c:pt>
                <c:pt idx="28">
                  <c:v>82</c:v>
                </c:pt>
                <c:pt idx="29">
                  <c:v>128</c:v>
                </c:pt>
                <c:pt idx="30">
                  <c:v>172</c:v>
                </c:pt>
                <c:pt idx="31">
                  <c:v>244</c:v>
                </c:pt>
                <c:pt idx="32">
                  <c:v>256</c:v>
                </c:pt>
                <c:pt idx="33">
                  <c:v>512</c:v>
                </c:pt>
                <c:pt idx="34">
                  <c:v>684</c:v>
                </c:pt>
                <c:pt idx="35">
                  <c:v>730</c:v>
                </c:pt>
                <c:pt idx="36">
                  <c:v>1024</c:v>
                </c:pt>
                <c:pt idx="37">
                  <c:v>2048</c:v>
                </c:pt>
                <c:pt idx="38">
                  <c:v>2188</c:v>
                </c:pt>
                <c:pt idx="39">
                  <c:v>2732</c:v>
                </c:pt>
                <c:pt idx="40">
                  <c:v>4096</c:v>
                </c:pt>
                <c:pt idx="41">
                  <c:v>6562</c:v>
                </c:pt>
                <c:pt idx="42">
                  <c:v>8192</c:v>
                </c:pt>
                <c:pt idx="43">
                  <c:v>10924</c:v>
                </c:pt>
                <c:pt idx="44">
                  <c:v>16384</c:v>
                </c:pt>
                <c:pt idx="45">
                  <c:v>19684</c:v>
                </c:pt>
                <c:pt idx="46">
                  <c:v>32768</c:v>
                </c:pt>
                <c:pt idx="47">
                  <c:v>43692</c:v>
                </c:pt>
                <c:pt idx="48">
                  <c:v>59050</c:v>
                </c:pt>
                <c:pt idx="49">
                  <c:v>65536</c:v>
                </c:pt>
                <c:pt idx="50">
                  <c:v>131072</c:v>
                </c:pt>
                <c:pt idx="51">
                  <c:v>174764</c:v>
                </c:pt>
                <c:pt idx="52">
                  <c:v>177148</c:v>
                </c:pt>
                <c:pt idx="53">
                  <c:v>262144</c:v>
                </c:pt>
                <c:pt idx="54">
                  <c:v>524288</c:v>
                </c:pt>
                <c:pt idx="55">
                  <c:v>531442</c:v>
                </c:pt>
                <c:pt idx="56">
                  <c:v>699052</c:v>
                </c:pt>
                <c:pt idx="57">
                  <c:v>1048576</c:v>
                </c:pt>
                <c:pt idx="58">
                  <c:v>1594324</c:v>
                </c:pt>
                <c:pt idx="59">
                  <c:v>2097152</c:v>
                </c:pt>
                <c:pt idx="60">
                  <c:v>2796204</c:v>
                </c:pt>
                <c:pt idx="61">
                  <c:v>4194304</c:v>
                </c:pt>
                <c:pt idx="62">
                  <c:v>4782970</c:v>
                </c:pt>
                <c:pt idx="63">
                  <c:v>11184812</c:v>
                </c:pt>
                <c:pt idx="64">
                  <c:v>14348908</c:v>
                </c:pt>
                <c:pt idx="65">
                  <c:v>43046722</c:v>
                </c:pt>
                <c:pt idx="66">
                  <c:v>44739244</c:v>
                </c:pt>
                <c:pt idx="67">
                  <c:v>129140164</c:v>
                </c:pt>
                <c:pt idx="68">
                  <c:v>178956972</c:v>
                </c:pt>
                <c:pt idx="69">
                  <c:v>387420490</c:v>
                </c:pt>
                <c:pt idx="70">
                  <c:v>715827884</c:v>
                </c:pt>
                <c:pt idx="71">
                  <c:v>1162261468</c:v>
                </c:pt>
                <c:pt idx="72">
                  <c:v>2863311532</c:v>
                </c:pt>
                <c:pt idx="73">
                  <c:v>3486784402</c:v>
                </c:pt>
                <c:pt idx="74">
                  <c:v>10460353204</c:v>
                </c:pt>
                <c:pt idx="75">
                  <c:v>11453246124</c:v>
                </c:pt>
                <c:pt idx="76">
                  <c:v>45812984492</c:v>
                </c:pt>
                <c:pt idx="77">
                  <c:v>183251937964</c:v>
                </c:pt>
                <c:pt idx="78">
                  <c:v>733007751852</c:v>
                </c:pt>
                <c:pt idx="79">
                  <c:v>2932031007404</c:v>
                </c:pt>
              </c:numCache>
            </c:numRef>
          </c:xVal>
          <c:yVal>
            <c:numRef>
              <c:f>'[Timings.xlsx]Filtered Data pasted(time &lt; 60)'!$AC$2:$AC$81</c:f>
              <c:numCache>
                <c:formatCode>General</c:formatCode>
                <c:ptCount val="80"/>
                <c:pt idx="40">
                  <c:v>1.6E-2</c:v>
                </c:pt>
                <c:pt idx="41">
                  <c:v>1.6E-2</c:v>
                </c:pt>
                <c:pt idx="42">
                  <c:v>2.8000000000000001E-2</c:v>
                </c:pt>
                <c:pt idx="43">
                  <c:v>1.6E-2</c:v>
                </c:pt>
                <c:pt idx="44">
                  <c:v>0.06</c:v>
                </c:pt>
                <c:pt idx="45">
                  <c:v>4.3999999999999997E-2</c:v>
                </c:pt>
                <c:pt idx="46">
                  <c:v>0.216</c:v>
                </c:pt>
                <c:pt idx="47">
                  <c:v>7.5999999999999998E-2</c:v>
                </c:pt>
                <c:pt idx="48">
                  <c:v>0.17599999999999999</c:v>
                </c:pt>
                <c:pt idx="49">
                  <c:v>0.26400000000000001</c:v>
                </c:pt>
                <c:pt idx="50">
                  <c:v>0.748</c:v>
                </c:pt>
                <c:pt idx="51">
                  <c:v>0.51600000000000001</c:v>
                </c:pt>
                <c:pt idx="52">
                  <c:v>0.74399999999999999</c:v>
                </c:pt>
                <c:pt idx="53">
                  <c:v>1.0680000000000001</c:v>
                </c:pt>
                <c:pt idx="54">
                  <c:v>2.7879999999999998</c:v>
                </c:pt>
                <c:pt idx="55">
                  <c:v>1.788</c:v>
                </c:pt>
                <c:pt idx="56">
                  <c:v>2.2480000000000002</c:v>
                </c:pt>
                <c:pt idx="57">
                  <c:v>5.1079999999999997</c:v>
                </c:pt>
                <c:pt idx="58">
                  <c:v>5.9119999999999999</c:v>
                </c:pt>
                <c:pt idx="59">
                  <c:v>10.4</c:v>
                </c:pt>
                <c:pt idx="60">
                  <c:v>9.1240000000000006</c:v>
                </c:pt>
                <c:pt idx="61">
                  <c:v>20.105</c:v>
                </c:pt>
                <c:pt idx="62">
                  <c:v>17.077000000000002</c:v>
                </c:pt>
                <c:pt idx="63">
                  <c:v>38.985999999999997</c:v>
                </c:pt>
                <c:pt idx="64">
                  <c:v>56.914999999999999</c:v>
                </c:pt>
              </c:numCache>
            </c:numRef>
          </c:yVal>
          <c:smooth val="0"/>
        </c:ser>
        <c:ser>
          <c:idx val="10"/>
          <c:order val="10"/>
          <c:tx>
            <c:strRef>
              <c:f>'[Timings.xlsx]Filtered Data pasted(time &lt; 60)'!$AD$1</c:f>
              <c:strCache>
                <c:ptCount val="1"/>
                <c:pt idx="0">
                  <c:v>lazymatch goal with |- ?f ?a = ?g ?b =&gt; let H := constr:(@f_equal bool bool f a b (@eq_refl bool a)) in exact H end (trunk)</c:v>
                </c:pt>
              </c:strCache>
            </c:strRef>
          </c:tx>
          <c:spPr>
            <a:ln w="19050" cap="rnd">
              <a:noFill/>
              <a:round/>
            </a:ln>
            <a:effectLst/>
          </c:spPr>
          <c:marker>
            <c:symbol val="circle"/>
            <c:size val="5"/>
            <c:spPr>
              <a:solidFill>
                <a:schemeClr val="accent5">
                  <a:lumMod val="60000"/>
                </a:schemeClr>
              </a:solidFill>
              <a:ln w="9525">
                <a:solidFill>
                  <a:schemeClr val="accent5">
                    <a:lumMod val="60000"/>
                  </a:schemeClr>
                </a:solidFill>
              </a:ln>
              <a:effectLst/>
            </c:spPr>
          </c:marker>
          <c:xVal>
            <c:numRef>
              <c:f>'[Timings.xlsx]Filtered Data pasted(time &lt; 60)'!$S$2:$S$81</c:f>
              <c:numCache>
                <c:formatCode>0.0E+0</c:formatCode>
                <c:ptCount val="80"/>
                <c:pt idx="0">
                  <c:v>6</c:v>
                </c:pt>
                <c:pt idx="1">
                  <c:v>8</c:v>
                </c:pt>
                <c:pt idx="2">
                  <c:v>8</c:v>
                </c:pt>
                <c:pt idx="3">
                  <c:v>10</c:v>
                </c:pt>
                <c:pt idx="4">
                  <c:v>10</c:v>
                </c:pt>
                <c:pt idx="5">
                  <c:v>12</c:v>
                </c:pt>
                <c:pt idx="6">
                  <c:v>12</c:v>
                </c:pt>
                <c:pt idx="7">
                  <c:v>14</c:v>
                </c:pt>
                <c:pt idx="8">
                  <c:v>16</c:v>
                </c:pt>
                <c:pt idx="9">
                  <c:v>16</c:v>
                </c:pt>
                <c:pt idx="10">
                  <c:v>18</c:v>
                </c:pt>
                <c:pt idx="11">
                  <c:v>20</c:v>
                </c:pt>
                <c:pt idx="12">
                  <c:v>22</c:v>
                </c:pt>
                <c:pt idx="13">
                  <c:v>24</c:v>
                </c:pt>
                <c:pt idx="14">
                  <c:v>26</c:v>
                </c:pt>
                <c:pt idx="15">
                  <c:v>28</c:v>
                </c:pt>
                <c:pt idx="16">
                  <c:v>28</c:v>
                </c:pt>
                <c:pt idx="17">
                  <c:v>30</c:v>
                </c:pt>
                <c:pt idx="18">
                  <c:v>32</c:v>
                </c:pt>
                <c:pt idx="19">
                  <c:v>32</c:v>
                </c:pt>
                <c:pt idx="20">
                  <c:v>34</c:v>
                </c:pt>
                <c:pt idx="21">
                  <c:v>36</c:v>
                </c:pt>
                <c:pt idx="22">
                  <c:v>38</c:v>
                </c:pt>
                <c:pt idx="23">
                  <c:v>40</c:v>
                </c:pt>
                <c:pt idx="24">
                  <c:v>42</c:v>
                </c:pt>
                <c:pt idx="25">
                  <c:v>44</c:v>
                </c:pt>
                <c:pt idx="26">
                  <c:v>44</c:v>
                </c:pt>
                <c:pt idx="27">
                  <c:v>64</c:v>
                </c:pt>
                <c:pt idx="28">
                  <c:v>82</c:v>
                </c:pt>
                <c:pt idx="29">
                  <c:v>128</c:v>
                </c:pt>
                <c:pt idx="30">
                  <c:v>172</c:v>
                </c:pt>
                <c:pt idx="31">
                  <c:v>244</c:v>
                </c:pt>
                <c:pt idx="32">
                  <c:v>256</c:v>
                </c:pt>
                <c:pt idx="33">
                  <c:v>512</c:v>
                </c:pt>
                <c:pt idx="34">
                  <c:v>684</c:v>
                </c:pt>
                <c:pt idx="35">
                  <c:v>730</c:v>
                </c:pt>
                <c:pt idx="36">
                  <c:v>1024</c:v>
                </c:pt>
                <c:pt idx="37">
                  <c:v>2048</c:v>
                </c:pt>
                <c:pt idx="38">
                  <c:v>2188</c:v>
                </c:pt>
                <c:pt idx="39">
                  <c:v>2732</c:v>
                </c:pt>
                <c:pt idx="40">
                  <c:v>4096</c:v>
                </c:pt>
                <c:pt idx="41">
                  <c:v>6562</c:v>
                </c:pt>
                <c:pt idx="42">
                  <c:v>8192</c:v>
                </c:pt>
                <c:pt idx="43">
                  <c:v>10924</c:v>
                </c:pt>
                <c:pt idx="44">
                  <c:v>16384</c:v>
                </c:pt>
                <c:pt idx="45">
                  <c:v>19684</c:v>
                </c:pt>
                <c:pt idx="46">
                  <c:v>32768</c:v>
                </c:pt>
                <c:pt idx="47">
                  <c:v>43692</c:v>
                </c:pt>
                <c:pt idx="48">
                  <c:v>59050</c:v>
                </c:pt>
                <c:pt idx="49">
                  <c:v>65536</c:v>
                </c:pt>
                <c:pt idx="50">
                  <c:v>131072</c:v>
                </c:pt>
                <c:pt idx="51">
                  <c:v>174764</c:v>
                </c:pt>
                <c:pt idx="52">
                  <c:v>177148</c:v>
                </c:pt>
                <c:pt idx="53">
                  <c:v>262144</c:v>
                </c:pt>
                <c:pt idx="54">
                  <c:v>524288</c:v>
                </c:pt>
                <c:pt idx="55">
                  <c:v>531442</c:v>
                </c:pt>
                <c:pt idx="56">
                  <c:v>699052</c:v>
                </c:pt>
                <c:pt idx="57">
                  <c:v>1048576</c:v>
                </c:pt>
                <c:pt idx="58">
                  <c:v>1594324</c:v>
                </c:pt>
                <c:pt idx="59">
                  <c:v>2097152</c:v>
                </c:pt>
                <c:pt idx="60">
                  <c:v>2796204</c:v>
                </c:pt>
                <c:pt idx="61">
                  <c:v>4194304</c:v>
                </c:pt>
                <c:pt idx="62">
                  <c:v>4782970</c:v>
                </c:pt>
                <c:pt idx="63">
                  <c:v>11184812</c:v>
                </c:pt>
                <c:pt idx="64">
                  <c:v>14348908</c:v>
                </c:pt>
                <c:pt idx="65">
                  <c:v>43046722</c:v>
                </c:pt>
                <c:pt idx="66">
                  <c:v>44739244</c:v>
                </c:pt>
                <c:pt idx="67">
                  <c:v>129140164</c:v>
                </c:pt>
                <c:pt idx="68">
                  <c:v>178956972</c:v>
                </c:pt>
                <c:pt idx="69">
                  <c:v>387420490</c:v>
                </c:pt>
                <c:pt idx="70">
                  <c:v>715827884</c:v>
                </c:pt>
                <c:pt idx="71">
                  <c:v>1162261468</c:v>
                </c:pt>
                <c:pt idx="72">
                  <c:v>2863311532</c:v>
                </c:pt>
                <c:pt idx="73">
                  <c:v>3486784402</c:v>
                </c:pt>
                <c:pt idx="74">
                  <c:v>10460353204</c:v>
                </c:pt>
                <c:pt idx="75">
                  <c:v>11453246124</c:v>
                </c:pt>
                <c:pt idx="76">
                  <c:v>45812984492</c:v>
                </c:pt>
                <c:pt idx="77">
                  <c:v>183251937964</c:v>
                </c:pt>
                <c:pt idx="78">
                  <c:v>733007751852</c:v>
                </c:pt>
                <c:pt idx="79">
                  <c:v>2932031007404</c:v>
                </c:pt>
              </c:numCache>
            </c:numRef>
          </c:xVal>
          <c:yVal>
            <c:numRef>
              <c:f>'[Timings.xlsx]Filtered Data pasted(time &lt; 60)'!$AD$2:$AD$81</c:f>
              <c:numCache>
                <c:formatCode>General</c:formatCode>
                <c:ptCount val="80"/>
                <c:pt idx="44">
                  <c:v>1.2E-2</c:v>
                </c:pt>
                <c:pt idx="45">
                  <c:v>0.02</c:v>
                </c:pt>
                <c:pt idx="46">
                  <c:v>0.06</c:v>
                </c:pt>
                <c:pt idx="47">
                  <c:v>7.1999999999999995E-2</c:v>
                </c:pt>
                <c:pt idx="48">
                  <c:v>0.14399999999999999</c:v>
                </c:pt>
                <c:pt idx="49">
                  <c:v>0.16800000000000001</c:v>
                </c:pt>
                <c:pt idx="50">
                  <c:v>0.376</c:v>
                </c:pt>
                <c:pt idx="51">
                  <c:v>0.35199999999999998</c:v>
                </c:pt>
                <c:pt idx="52">
                  <c:v>0.52400000000000002</c:v>
                </c:pt>
                <c:pt idx="53">
                  <c:v>1.1399999999999999</c:v>
                </c:pt>
                <c:pt idx="54">
                  <c:v>1.3720000000000001</c:v>
                </c:pt>
                <c:pt idx="55">
                  <c:v>1.4319999999999999</c:v>
                </c:pt>
                <c:pt idx="56">
                  <c:v>1.3280000000000001</c:v>
                </c:pt>
                <c:pt idx="57">
                  <c:v>3.6440000000000001</c:v>
                </c:pt>
                <c:pt idx="58">
                  <c:v>1.752</c:v>
                </c:pt>
                <c:pt idx="59">
                  <c:v>4.2160000000000002</c:v>
                </c:pt>
                <c:pt idx="60">
                  <c:v>3.528</c:v>
                </c:pt>
                <c:pt idx="61">
                  <c:v>8.1280000000000001</c:v>
                </c:pt>
                <c:pt idx="62">
                  <c:v>6.26</c:v>
                </c:pt>
                <c:pt idx="63">
                  <c:v>13.292</c:v>
                </c:pt>
                <c:pt idx="64">
                  <c:v>16.824999999999999</c:v>
                </c:pt>
              </c:numCache>
            </c:numRef>
          </c:yVal>
          <c:smooth val="0"/>
        </c:ser>
        <c:ser>
          <c:idx val="11"/>
          <c:order val="11"/>
          <c:tx>
            <c:strRef>
              <c:f>'[Timings.xlsx]Filtered Data pasted(time &lt; 60)'!$AE$1</c:f>
              <c:strCache>
                <c:ptCount val="1"/>
                <c:pt idx="0">
                  <c:v>lazymatch goal with |- ?f ?a = ?g ?b =&gt; let H := constr:(@f_equal bool bool f a b (@eq_refl bool a)) in exact_no_check H end (trunk)</c:v>
                </c:pt>
              </c:strCache>
            </c:strRef>
          </c:tx>
          <c:spPr>
            <a:ln w="19050" cap="rnd">
              <a:noFill/>
              <a:round/>
            </a:ln>
            <a:effectLst/>
          </c:spPr>
          <c:marker>
            <c:symbol val="circle"/>
            <c:size val="5"/>
            <c:spPr>
              <a:solidFill>
                <a:schemeClr val="accent6">
                  <a:lumMod val="60000"/>
                </a:schemeClr>
              </a:solidFill>
              <a:ln w="9525">
                <a:solidFill>
                  <a:schemeClr val="accent6">
                    <a:lumMod val="60000"/>
                  </a:schemeClr>
                </a:solidFill>
              </a:ln>
              <a:effectLst/>
            </c:spPr>
          </c:marker>
          <c:xVal>
            <c:numRef>
              <c:f>'[Timings.xlsx]Filtered Data pasted(time &lt; 60)'!$S$2:$S$81</c:f>
              <c:numCache>
                <c:formatCode>0.0E+0</c:formatCode>
                <c:ptCount val="80"/>
                <c:pt idx="0">
                  <c:v>6</c:v>
                </c:pt>
                <c:pt idx="1">
                  <c:v>8</c:v>
                </c:pt>
                <c:pt idx="2">
                  <c:v>8</c:v>
                </c:pt>
                <c:pt idx="3">
                  <c:v>10</c:v>
                </c:pt>
                <c:pt idx="4">
                  <c:v>10</c:v>
                </c:pt>
                <c:pt idx="5">
                  <c:v>12</c:v>
                </c:pt>
                <c:pt idx="6">
                  <c:v>12</c:v>
                </c:pt>
                <c:pt idx="7">
                  <c:v>14</c:v>
                </c:pt>
                <c:pt idx="8">
                  <c:v>16</c:v>
                </c:pt>
                <c:pt idx="9">
                  <c:v>16</c:v>
                </c:pt>
                <c:pt idx="10">
                  <c:v>18</c:v>
                </c:pt>
                <c:pt idx="11">
                  <c:v>20</c:v>
                </c:pt>
                <c:pt idx="12">
                  <c:v>22</c:v>
                </c:pt>
                <c:pt idx="13">
                  <c:v>24</c:v>
                </c:pt>
                <c:pt idx="14">
                  <c:v>26</c:v>
                </c:pt>
                <c:pt idx="15">
                  <c:v>28</c:v>
                </c:pt>
                <c:pt idx="16">
                  <c:v>28</c:v>
                </c:pt>
                <c:pt idx="17">
                  <c:v>30</c:v>
                </c:pt>
                <c:pt idx="18">
                  <c:v>32</c:v>
                </c:pt>
                <c:pt idx="19">
                  <c:v>32</c:v>
                </c:pt>
                <c:pt idx="20">
                  <c:v>34</c:v>
                </c:pt>
                <c:pt idx="21">
                  <c:v>36</c:v>
                </c:pt>
                <c:pt idx="22">
                  <c:v>38</c:v>
                </c:pt>
                <c:pt idx="23">
                  <c:v>40</c:v>
                </c:pt>
                <c:pt idx="24">
                  <c:v>42</c:v>
                </c:pt>
                <c:pt idx="25">
                  <c:v>44</c:v>
                </c:pt>
                <c:pt idx="26">
                  <c:v>44</c:v>
                </c:pt>
                <c:pt idx="27">
                  <c:v>64</c:v>
                </c:pt>
                <c:pt idx="28">
                  <c:v>82</c:v>
                </c:pt>
                <c:pt idx="29">
                  <c:v>128</c:v>
                </c:pt>
                <c:pt idx="30">
                  <c:v>172</c:v>
                </c:pt>
                <c:pt idx="31">
                  <c:v>244</c:v>
                </c:pt>
                <c:pt idx="32">
                  <c:v>256</c:v>
                </c:pt>
                <c:pt idx="33">
                  <c:v>512</c:v>
                </c:pt>
                <c:pt idx="34">
                  <c:v>684</c:v>
                </c:pt>
                <c:pt idx="35">
                  <c:v>730</c:v>
                </c:pt>
                <c:pt idx="36">
                  <c:v>1024</c:v>
                </c:pt>
                <c:pt idx="37">
                  <c:v>2048</c:v>
                </c:pt>
                <c:pt idx="38">
                  <c:v>2188</c:v>
                </c:pt>
                <c:pt idx="39">
                  <c:v>2732</c:v>
                </c:pt>
                <c:pt idx="40">
                  <c:v>4096</c:v>
                </c:pt>
                <c:pt idx="41">
                  <c:v>6562</c:v>
                </c:pt>
                <c:pt idx="42">
                  <c:v>8192</c:v>
                </c:pt>
                <c:pt idx="43">
                  <c:v>10924</c:v>
                </c:pt>
                <c:pt idx="44">
                  <c:v>16384</c:v>
                </c:pt>
                <c:pt idx="45">
                  <c:v>19684</c:v>
                </c:pt>
                <c:pt idx="46">
                  <c:v>32768</c:v>
                </c:pt>
                <c:pt idx="47">
                  <c:v>43692</c:v>
                </c:pt>
                <c:pt idx="48">
                  <c:v>59050</c:v>
                </c:pt>
                <c:pt idx="49">
                  <c:v>65536</c:v>
                </c:pt>
                <c:pt idx="50">
                  <c:v>131072</c:v>
                </c:pt>
                <c:pt idx="51">
                  <c:v>174764</c:v>
                </c:pt>
                <c:pt idx="52">
                  <c:v>177148</c:v>
                </c:pt>
                <c:pt idx="53">
                  <c:v>262144</c:v>
                </c:pt>
                <c:pt idx="54">
                  <c:v>524288</c:v>
                </c:pt>
                <c:pt idx="55">
                  <c:v>531442</c:v>
                </c:pt>
                <c:pt idx="56">
                  <c:v>699052</c:v>
                </c:pt>
                <c:pt idx="57">
                  <c:v>1048576</c:v>
                </c:pt>
                <c:pt idx="58">
                  <c:v>1594324</c:v>
                </c:pt>
                <c:pt idx="59">
                  <c:v>2097152</c:v>
                </c:pt>
                <c:pt idx="60">
                  <c:v>2796204</c:v>
                </c:pt>
                <c:pt idx="61">
                  <c:v>4194304</c:v>
                </c:pt>
                <c:pt idx="62">
                  <c:v>4782970</c:v>
                </c:pt>
                <c:pt idx="63">
                  <c:v>11184812</c:v>
                </c:pt>
                <c:pt idx="64">
                  <c:v>14348908</c:v>
                </c:pt>
                <c:pt idx="65">
                  <c:v>43046722</c:v>
                </c:pt>
                <c:pt idx="66">
                  <c:v>44739244</c:v>
                </c:pt>
                <c:pt idx="67">
                  <c:v>129140164</c:v>
                </c:pt>
                <c:pt idx="68">
                  <c:v>178956972</c:v>
                </c:pt>
                <c:pt idx="69">
                  <c:v>387420490</c:v>
                </c:pt>
                <c:pt idx="70">
                  <c:v>715827884</c:v>
                </c:pt>
                <c:pt idx="71">
                  <c:v>1162261468</c:v>
                </c:pt>
                <c:pt idx="72">
                  <c:v>2863311532</c:v>
                </c:pt>
                <c:pt idx="73">
                  <c:v>3486784402</c:v>
                </c:pt>
                <c:pt idx="74">
                  <c:v>10460353204</c:v>
                </c:pt>
                <c:pt idx="75">
                  <c:v>11453246124</c:v>
                </c:pt>
                <c:pt idx="76">
                  <c:v>45812984492</c:v>
                </c:pt>
                <c:pt idx="77">
                  <c:v>183251937964</c:v>
                </c:pt>
                <c:pt idx="78">
                  <c:v>733007751852</c:v>
                </c:pt>
                <c:pt idx="79">
                  <c:v>2932031007404</c:v>
                </c:pt>
              </c:numCache>
            </c:numRef>
          </c:xVal>
          <c:yVal>
            <c:numRef>
              <c:f>'[Timings.xlsx]Filtered Data pasted(time &lt; 60)'!$AE$2:$AE$81</c:f>
              <c:numCache>
                <c:formatCode>General</c:formatCode>
                <c:ptCount val="80"/>
                <c:pt idx="40">
                  <c:v>5.1999999999999998E-2</c:v>
                </c:pt>
                <c:pt idx="45">
                  <c:v>1.2E-2</c:v>
                </c:pt>
                <c:pt idx="46">
                  <c:v>4.3999999999999997E-2</c:v>
                </c:pt>
                <c:pt idx="47">
                  <c:v>4.3999999999999997E-2</c:v>
                </c:pt>
                <c:pt idx="48">
                  <c:v>8.4000000000000005E-2</c:v>
                </c:pt>
                <c:pt idx="49">
                  <c:v>0.128</c:v>
                </c:pt>
                <c:pt idx="50">
                  <c:v>0.28799999999999998</c:v>
                </c:pt>
                <c:pt idx="51">
                  <c:v>0.26</c:v>
                </c:pt>
                <c:pt idx="52">
                  <c:v>0.28799999999999998</c:v>
                </c:pt>
                <c:pt idx="53">
                  <c:v>0.59199999999999997</c:v>
                </c:pt>
                <c:pt idx="54">
                  <c:v>1.18</c:v>
                </c:pt>
                <c:pt idx="55">
                  <c:v>0.75600000000000001</c:v>
                </c:pt>
                <c:pt idx="56">
                  <c:v>0.81599999999999995</c:v>
                </c:pt>
                <c:pt idx="57">
                  <c:v>1.732</c:v>
                </c:pt>
                <c:pt idx="58">
                  <c:v>1.8839999999999999</c:v>
                </c:pt>
                <c:pt idx="59">
                  <c:v>3.6440000000000001</c:v>
                </c:pt>
                <c:pt idx="60">
                  <c:v>2.1080000000000001</c:v>
                </c:pt>
                <c:pt idx="61">
                  <c:v>5.1840000000000002</c:v>
                </c:pt>
                <c:pt idx="62">
                  <c:v>4.04</c:v>
                </c:pt>
                <c:pt idx="63">
                  <c:v>9.3040000000000003</c:v>
                </c:pt>
                <c:pt idx="64">
                  <c:v>9.2319999999999993</c:v>
                </c:pt>
                <c:pt idx="66">
                  <c:v>22.812999999999999</c:v>
                </c:pt>
              </c:numCache>
            </c:numRef>
          </c:yVal>
          <c:smooth val="0"/>
        </c:ser>
        <c:ser>
          <c:idx val="12"/>
          <c:order val="12"/>
          <c:tx>
            <c:strRef>
              <c:f>'[Timings.xlsx]Filtered Data pasted(time &lt; 60)'!$AF$1</c:f>
              <c:strCache>
                <c:ptCount val="1"/>
                <c:pt idx="0">
                  <c:v>lazymatch goal with |- ?f ?a = ?g ?b =&gt; let H := constr:(@f_equal bool bool f a b (@eq_refl bool a)) in idtac end (trunk)</c:v>
                </c:pt>
              </c:strCache>
            </c:strRef>
          </c:tx>
          <c:spPr>
            <a:ln w="19050" cap="rnd">
              <a:no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xVal>
            <c:numRef>
              <c:f>'[Timings.xlsx]Filtered Data pasted(time &lt; 60)'!$S$2:$S$81</c:f>
              <c:numCache>
                <c:formatCode>0.0E+0</c:formatCode>
                <c:ptCount val="80"/>
                <c:pt idx="0">
                  <c:v>6</c:v>
                </c:pt>
                <c:pt idx="1">
                  <c:v>8</c:v>
                </c:pt>
                <c:pt idx="2">
                  <c:v>8</c:v>
                </c:pt>
                <c:pt idx="3">
                  <c:v>10</c:v>
                </c:pt>
                <c:pt idx="4">
                  <c:v>10</c:v>
                </c:pt>
                <c:pt idx="5">
                  <c:v>12</c:v>
                </c:pt>
                <c:pt idx="6">
                  <c:v>12</c:v>
                </c:pt>
                <c:pt idx="7">
                  <c:v>14</c:v>
                </c:pt>
                <c:pt idx="8">
                  <c:v>16</c:v>
                </c:pt>
                <c:pt idx="9">
                  <c:v>16</c:v>
                </c:pt>
                <c:pt idx="10">
                  <c:v>18</c:v>
                </c:pt>
                <c:pt idx="11">
                  <c:v>20</c:v>
                </c:pt>
                <c:pt idx="12">
                  <c:v>22</c:v>
                </c:pt>
                <c:pt idx="13">
                  <c:v>24</c:v>
                </c:pt>
                <c:pt idx="14">
                  <c:v>26</c:v>
                </c:pt>
                <c:pt idx="15">
                  <c:v>28</c:v>
                </c:pt>
                <c:pt idx="16">
                  <c:v>28</c:v>
                </c:pt>
                <c:pt idx="17">
                  <c:v>30</c:v>
                </c:pt>
                <c:pt idx="18">
                  <c:v>32</c:v>
                </c:pt>
                <c:pt idx="19">
                  <c:v>32</c:v>
                </c:pt>
                <c:pt idx="20">
                  <c:v>34</c:v>
                </c:pt>
                <c:pt idx="21">
                  <c:v>36</c:v>
                </c:pt>
                <c:pt idx="22">
                  <c:v>38</c:v>
                </c:pt>
                <c:pt idx="23">
                  <c:v>40</c:v>
                </c:pt>
                <c:pt idx="24">
                  <c:v>42</c:v>
                </c:pt>
                <c:pt idx="25">
                  <c:v>44</c:v>
                </c:pt>
                <c:pt idx="26">
                  <c:v>44</c:v>
                </c:pt>
                <c:pt idx="27">
                  <c:v>64</c:v>
                </c:pt>
                <c:pt idx="28">
                  <c:v>82</c:v>
                </c:pt>
                <c:pt idx="29">
                  <c:v>128</c:v>
                </c:pt>
                <c:pt idx="30">
                  <c:v>172</c:v>
                </c:pt>
                <c:pt idx="31">
                  <c:v>244</c:v>
                </c:pt>
                <c:pt idx="32">
                  <c:v>256</c:v>
                </c:pt>
                <c:pt idx="33">
                  <c:v>512</c:v>
                </c:pt>
                <c:pt idx="34">
                  <c:v>684</c:v>
                </c:pt>
                <c:pt idx="35">
                  <c:v>730</c:v>
                </c:pt>
                <c:pt idx="36">
                  <c:v>1024</c:v>
                </c:pt>
                <c:pt idx="37">
                  <c:v>2048</c:v>
                </c:pt>
                <c:pt idx="38">
                  <c:v>2188</c:v>
                </c:pt>
                <c:pt idx="39">
                  <c:v>2732</c:v>
                </c:pt>
                <c:pt idx="40">
                  <c:v>4096</c:v>
                </c:pt>
                <c:pt idx="41">
                  <c:v>6562</c:v>
                </c:pt>
                <c:pt idx="42">
                  <c:v>8192</c:v>
                </c:pt>
                <c:pt idx="43">
                  <c:v>10924</c:v>
                </c:pt>
                <c:pt idx="44">
                  <c:v>16384</c:v>
                </c:pt>
                <c:pt idx="45">
                  <c:v>19684</c:v>
                </c:pt>
                <c:pt idx="46">
                  <c:v>32768</c:v>
                </c:pt>
                <c:pt idx="47">
                  <c:v>43692</c:v>
                </c:pt>
                <c:pt idx="48">
                  <c:v>59050</c:v>
                </c:pt>
                <c:pt idx="49">
                  <c:v>65536</c:v>
                </c:pt>
                <c:pt idx="50">
                  <c:v>131072</c:v>
                </c:pt>
                <c:pt idx="51">
                  <c:v>174764</c:v>
                </c:pt>
                <c:pt idx="52">
                  <c:v>177148</c:v>
                </c:pt>
                <c:pt idx="53">
                  <c:v>262144</c:v>
                </c:pt>
                <c:pt idx="54">
                  <c:v>524288</c:v>
                </c:pt>
                <c:pt idx="55">
                  <c:v>531442</c:v>
                </c:pt>
                <c:pt idx="56">
                  <c:v>699052</c:v>
                </c:pt>
                <c:pt idx="57">
                  <c:v>1048576</c:v>
                </c:pt>
                <c:pt idx="58">
                  <c:v>1594324</c:v>
                </c:pt>
                <c:pt idx="59">
                  <c:v>2097152</c:v>
                </c:pt>
                <c:pt idx="60">
                  <c:v>2796204</c:v>
                </c:pt>
                <c:pt idx="61">
                  <c:v>4194304</c:v>
                </c:pt>
                <c:pt idx="62">
                  <c:v>4782970</c:v>
                </c:pt>
                <c:pt idx="63">
                  <c:v>11184812</c:v>
                </c:pt>
                <c:pt idx="64">
                  <c:v>14348908</c:v>
                </c:pt>
                <c:pt idx="65">
                  <c:v>43046722</c:v>
                </c:pt>
                <c:pt idx="66">
                  <c:v>44739244</c:v>
                </c:pt>
                <c:pt idx="67">
                  <c:v>129140164</c:v>
                </c:pt>
                <c:pt idx="68">
                  <c:v>178956972</c:v>
                </c:pt>
                <c:pt idx="69">
                  <c:v>387420490</c:v>
                </c:pt>
                <c:pt idx="70">
                  <c:v>715827884</c:v>
                </c:pt>
                <c:pt idx="71">
                  <c:v>1162261468</c:v>
                </c:pt>
                <c:pt idx="72">
                  <c:v>2863311532</c:v>
                </c:pt>
                <c:pt idx="73">
                  <c:v>3486784402</c:v>
                </c:pt>
                <c:pt idx="74">
                  <c:v>10460353204</c:v>
                </c:pt>
                <c:pt idx="75">
                  <c:v>11453246124</c:v>
                </c:pt>
                <c:pt idx="76">
                  <c:v>45812984492</c:v>
                </c:pt>
                <c:pt idx="77">
                  <c:v>183251937964</c:v>
                </c:pt>
                <c:pt idx="78">
                  <c:v>733007751852</c:v>
                </c:pt>
                <c:pt idx="79">
                  <c:v>2932031007404</c:v>
                </c:pt>
              </c:numCache>
            </c:numRef>
          </c:xVal>
          <c:yVal>
            <c:numRef>
              <c:f>'[Timings.xlsx]Filtered Data pasted(time &lt; 60)'!$AF$2:$AF$81</c:f>
              <c:numCache>
                <c:formatCode>General</c:formatCode>
                <c:ptCount val="80"/>
                <c:pt idx="46">
                  <c:v>2.8000000000000001E-2</c:v>
                </c:pt>
                <c:pt idx="47">
                  <c:v>2.4E-2</c:v>
                </c:pt>
                <c:pt idx="48">
                  <c:v>4.8000000000000001E-2</c:v>
                </c:pt>
                <c:pt idx="49">
                  <c:v>8.4000000000000005E-2</c:v>
                </c:pt>
                <c:pt idx="50">
                  <c:v>0.188</c:v>
                </c:pt>
                <c:pt idx="51">
                  <c:v>0.13600000000000001</c:v>
                </c:pt>
                <c:pt idx="52">
                  <c:v>0.16</c:v>
                </c:pt>
                <c:pt idx="53">
                  <c:v>0.70799999999999996</c:v>
                </c:pt>
                <c:pt idx="54">
                  <c:v>0.73199999999999998</c:v>
                </c:pt>
                <c:pt idx="55">
                  <c:v>0.44800000000000001</c:v>
                </c:pt>
                <c:pt idx="56">
                  <c:v>0.45600000000000002</c:v>
                </c:pt>
                <c:pt idx="57">
                  <c:v>1.036</c:v>
                </c:pt>
                <c:pt idx="58">
                  <c:v>1.32</c:v>
                </c:pt>
                <c:pt idx="59">
                  <c:v>1.44</c:v>
                </c:pt>
                <c:pt idx="60">
                  <c:v>1.012</c:v>
                </c:pt>
                <c:pt idx="61">
                  <c:v>2.468</c:v>
                </c:pt>
                <c:pt idx="62">
                  <c:v>2.2360000000000002</c:v>
                </c:pt>
                <c:pt idx="63">
                  <c:v>3.968</c:v>
                </c:pt>
                <c:pt idx="64">
                  <c:v>5.4240000000000004</c:v>
                </c:pt>
                <c:pt idx="65">
                  <c:v>14.587999999999999</c:v>
                </c:pt>
                <c:pt idx="66">
                  <c:v>14.132</c:v>
                </c:pt>
              </c:numCache>
            </c:numRef>
          </c:yVal>
          <c:smooth val="0"/>
        </c:ser>
        <c:ser>
          <c:idx val="13"/>
          <c:order val="13"/>
          <c:tx>
            <c:strRef>
              <c:f>'[Timings.xlsx]Filtered Data pasted(time &lt; 60)'!$AG$1</c:f>
              <c:strCache>
                <c:ptCount val="1"/>
                <c:pt idx="0">
                  <c:v>lazymatch goal with |- ?f ?a = ?g ?b =&gt; let H := constr:(@f_equal bool bool f a b) in idtac end (trunk)</c:v>
                </c:pt>
              </c:strCache>
            </c:strRef>
          </c:tx>
          <c:spPr>
            <a:ln w="1905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numRef>
              <c:f>'[Timings.xlsx]Filtered Data pasted(time &lt; 60)'!$S$2:$S$81</c:f>
              <c:numCache>
                <c:formatCode>0.0E+0</c:formatCode>
                <c:ptCount val="80"/>
                <c:pt idx="0">
                  <c:v>6</c:v>
                </c:pt>
                <c:pt idx="1">
                  <c:v>8</c:v>
                </c:pt>
                <c:pt idx="2">
                  <c:v>8</c:v>
                </c:pt>
                <c:pt idx="3">
                  <c:v>10</c:v>
                </c:pt>
                <c:pt idx="4">
                  <c:v>10</c:v>
                </c:pt>
                <c:pt idx="5">
                  <c:v>12</c:v>
                </c:pt>
                <c:pt idx="6">
                  <c:v>12</c:v>
                </c:pt>
                <c:pt idx="7">
                  <c:v>14</c:v>
                </c:pt>
                <c:pt idx="8">
                  <c:v>16</c:v>
                </c:pt>
                <c:pt idx="9">
                  <c:v>16</c:v>
                </c:pt>
                <c:pt idx="10">
                  <c:v>18</c:v>
                </c:pt>
                <c:pt idx="11">
                  <c:v>20</c:v>
                </c:pt>
                <c:pt idx="12">
                  <c:v>22</c:v>
                </c:pt>
                <c:pt idx="13">
                  <c:v>24</c:v>
                </c:pt>
                <c:pt idx="14">
                  <c:v>26</c:v>
                </c:pt>
                <c:pt idx="15">
                  <c:v>28</c:v>
                </c:pt>
                <c:pt idx="16">
                  <c:v>28</c:v>
                </c:pt>
                <c:pt idx="17">
                  <c:v>30</c:v>
                </c:pt>
                <c:pt idx="18">
                  <c:v>32</c:v>
                </c:pt>
                <c:pt idx="19">
                  <c:v>32</c:v>
                </c:pt>
                <c:pt idx="20">
                  <c:v>34</c:v>
                </c:pt>
                <c:pt idx="21">
                  <c:v>36</c:v>
                </c:pt>
                <c:pt idx="22">
                  <c:v>38</c:v>
                </c:pt>
                <c:pt idx="23">
                  <c:v>40</c:v>
                </c:pt>
                <c:pt idx="24">
                  <c:v>42</c:v>
                </c:pt>
                <c:pt idx="25">
                  <c:v>44</c:v>
                </c:pt>
                <c:pt idx="26">
                  <c:v>44</c:v>
                </c:pt>
                <c:pt idx="27">
                  <c:v>64</c:v>
                </c:pt>
                <c:pt idx="28">
                  <c:v>82</c:v>
                </c:pt>
                <c:pt idx="29">
                  <c:v>128</c:v>
                </c:pt>
                <c:pt idx="30">
                  <c:v>172</c:v>
                </c:pt>
                <c:pt idx="31">
                  <c:v>244</c:v>
                </c:pt>
                <c:pt idx="32">
                  <c:v>256</c:v>
                </c:pt>
                <c:pt idx="33">
                  <c:v>512</c:v>
                </c:pt>
                <c:pt idx="34">
                  <c:v>684</c:v>
                </c:pt>
                <c:pt idx="35">
                  <c:v>730</c:v>
                </c:pt>
                <c:pt idx="36">
                  <c:v>1024</c:v>
                </c:pt>
                <c:pt idx="37">
                  <c:v>2048</c:v>
                </c:pt>
                <c:pt idx="38">
                  <c:v>2188</c:v>
                </c:pt>
                <c:pt idx="39">
                  <c:v>2732</c:v>
                </c:pt>
                <c:pt idx="40">
                  <c:v>4096</c:v>
                </c:pt>
                <c:pt idx="41">
                  <c:v>6562</c:v>
                </c:pt>
                <c:pt idx="42">
                  <c:v>8192</c:v>
                </c:pt>
                <c:pt idx="43">
                  <c:v>10924</c:v>
                </c:pt>
                <c:pt idx="44">
                  <c:v>16384</c:v>
                </c:pt>
                <c:pt idx="45">
                  <c:v>19684</c:v>
                </c:pt>
                <c:pt idx="46">
                  <c:v>32768</c:v>
                </c:pt>
                <c:pt idx="47">
                  <c:v>43692</c:v>
                </c:pt>
                <c:pt idx="48">
                  <c:v>59050</c:v>
                </c:pt>
                <c:pt idx="49">
                  <c:v>65536</c:v>
                </c:pt>
                <c:pt idx="50">
                  <c:v>131072</c:v>
                </c:pt>
                <c:pt idx="51">
                  <c:v>174764</c:v>
                </c:pt>
                <c:pt idx="52">
                  <c:v>177148</c:v>
                </c:pt>
                <c:pt idx="53">
                  <c:v>262144</c:v>
                </c:pt>
                <c:pt idx="54">
                  <c:v>524288</c:v>
                </c:pt>
                <c:pt idx="55">
                  <c:v>531442</c:v>
                </c:pt>
                <c:pt idx="56">
                  <c:v>699052</c:v>
                </c:pt>
                <c:pt idx="57">
                  <c:v>1048576</c:v>
                </c:pt>
                <c:pt idx="58">
                  <c:v>1594324</c:v>
                </c:pt>
                <c:pt idx="59">
                  <c:v>2097152</c:v>
                </c:pt>
                <c:pt idx="60">
                  <c:v>2796204</c:v>
                </c:pt>
                <c:pt idx="61">
                  <c:v>4194304</c:v>
                </c:pt>
                <c:pt idx="62">
                  <c:v>4782970</c:v>
                </c:pt>
                <c:pt idx="63">
                  <c:v>11184812</c:v>
                </c:pt>
                <c:pt idx="64">
                  <c:v>14348908</c:v>
                </c:pt>
                <c:pt idx="65">
                  <c:v>43046722</c:v>
                </c:pt>
                <c:pt idx="66">
                  <c:v>44739244</c:v>
                </c:pt>
                <c:pt idx="67">
                  <c:v>129140164</c:v>
                </c:pt>
                <c:pt idx="68">
                  <c:v>178956972</c:v>
                </c:pt>
                <c:pt idx="69">
                  <c:v>387420490</c:v>
                </c:pt>
                <c:pt idx="70">
                  <c:v>715827884</c:v>
                </c:pt>
                <c:pt idx="71">
                  <c:v>1162261468</c:v>
                </c:pt>
                <c:pt idx="72">
                  <c:v>2863311532</c:v>
                </c:pt>
                <c:pt idx="73">
                  <c:v>3486784402</c:v>
                </c:pt>
                <c:pt idx="74">
                  <c:v>10460353204</c:v>
                </c:pt>
                <c:pt idx="75">
                  <c:v>11453246124</c:v>
                </c:pt>
                <c:pt idx="76">
                  <c:v>45812984492</c:v>
                </c:pt>
                <c:pt idx="77">
                  <c:v>183251937964</c:v>
                </c:pt>
                <c:pt idx="78">
                  <c:v>733007751852</c:v>
                </c:pt>
                <c:pt idx="79">
                  <c:v>2932031007404</c:v>
                </c:pt>
              </c:numCache>
            </c:numRef>
          </c:xVal>
          <c:yVal>
            <c:numRef>
              <c:f>'[Timings.xlsx]Filtered Data pasted(time &lt; 60)'!$AG$2:$AG$81</c:f>
              <c:numCache>
                <c:formatCode>General</c:formatCode>
                <c:ptCount val="80"/>
                <c:pt idx="46">
                  <c:v>1.6E-2</c:v>
                </c:pt>
                <c:pt idx="47">
                  <c:v>2.4E-2</c:v>
                </c:pt>
                <c:pt idx="48">
                  <c:v>3.5999999999999997E-2</c:v>
                </c:pt>
                <c:pt idx="49">
                  <c:v>4.8000000000000001E-2</c:v>
                </c:pt>
                <c:pt idx="50">
                  <c:v>0.1</c:v>
                </c:pt>
                <c:pt idx="51">
                  <c:v>0.124</c:v>
                </c:pt>
                <c:pt idx="52">
                  <c:v>0.124</c:v>
                </c:pt>
                <c:pt idx="53">
                  <c:v>0.19600000000000001</c:v>
                </c:pt>
                <c:pt idx="54">
                  <c:v>0.38400000000000001</c:v>
                </c:pt>
                <c:pt idx="55">
                  <c:v>0.27200000000000002</c:v>
                </c:pt>
                <c:pt idx="56">
                  <c:v>0.312</c:v>
                </c:pt>
                <c:pt idx="57">
                  <c:v>0.26800000000000002</c:v>
                </c:pt>
                <c:pt idx="58">
                  <c:v>0.78400000000000003</c:v>
                </c:pt>
                <c:pt idx="59">
                  <c:v>0.70799999999999996</c:v>
                </c:pt>
                <c:pt idx="60">
                  <c:v>0.84399999999999997</c:v>
                </c:pt>
                <c:pt idx="61">
                  <c:v>1.724</c:v>
                </c:pt>
                <c:pt idx="62">
                  <c:v>1.1439999999999999</c:v>
                </c:pt>
                <c:pt idx="63">
                  <c:v>2.9239999999999999</c:v>
                </c:pt>
                <c:pt idx="64">
                  <c:v>3.7120000000000002</c:v>
                </c:pt>
                <c:pt idx="65">
                  <c:v>10.612</c:v>
                </c:pt>
                <c:pt idx="66">
                  <c:v>10.672000000000001</c:v>
                </c:pt>
              </c:numCache>
            </c:numRef>
          </c:yVal>
          <c:smooth val="0"/>
        </c:ser>
        <c:ser>
          <c:idx val="14"/>
          <c:order val="14"/>
          <c:tx>
            <c:strRef>
              <c:f>'[Timings.xlsx]Filtered Data pasted(time &lt; 60)'!$AH$1</c:f>
              <c:strCache>
                <c:ptCount val="1"/>
                <c:pt idx="0">
                  <c:v>lazymatch goal with |- ?f ?a = ?g ?b =&gt; idtac end (trunk)</c:v>
                </c:pt>
              </c:strCache>
            </c:strRef>
          </c:tx>
          <c:spPr>
            <a:ln w="19050" cap="rnd">
              <a:no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xVal>
            <c:numRef>
              <c:f>'[Timings.xlsx]Filtered Data pasted(time &lt; 60)'!$S$2:$S$81</c:f>
              <c:numCache>
                <c:formatCode>0.0E+0</c:formatCode>
                <c:ptCount val="80"/>
                <c:pt idx="0">
                  <c:v>6</c:v>
                </c:pt>
                <c:pt idx="1">
                  <c:v>8</c:v>
                </c:pt>
                <c:pt idx="2">
                  <c:v>8</c:v>
                </c:pt>
                <c:pt idx="3">
                  <c:v>10</c:v>
                </c:pt>
                <c:pt idx="4">
                  <c:v>10</c:v>
                </c:pt>
                <c:pt idx="5">
                  <c:v>12</c:v>
                </c:pt>
                <c:pt idx="6">
                  <c:v>12</c:v>
                </c:pt>
                <c:pt idx="7">
                  <c:v>14</c:v>
                </c:pt>
                <c:pt idx="8">
                  <c:v>16</c:v>
                </c:pt>
                <c:pt idx="9">
                  <c:v>16</c:v>
                </c:pt>
                <c:pt idx="10">
                  <c:v>18</c:v>
                </c:pt>
                <c:pt idx="11">
                  <c:v>20</c:v>
                </c:pt>
                <c:pt idx="12">
                  <c:v>22</c:v>
                </c:pt>
                <c:pt idx="13">
                  <c:v>24</c:v>
                </c:pt>
                <c:pt idx="14">
                  <c:v>26</c:v>
                </c:pt>
                <c:pt idx="15">
                  <c:v>28</c:v>
                </c:pt>
                <c:pt idx="16">
                  <c:v>28</c:v>
                </c:pt>
                <c:pt idx="17">
                  <c:v>30</c:v>
                </c:pt>
                <c:pt idx="18">
                  <c:v>32</c:v>
                </c:pt>
                <c:pt idx="19">
                  <c:v>32</c:v>
                </c:pt>
                <c:pt idx="20">
                  <c:v>34</c:v>
                </c:pt>
                <c:pt idx="21">
                  <c:v>36</c:v>
                </c:pt>
                <c:pt idx="22">
                  <c:v>38</c:v>
                </c:pt>
                <c:pt idx="23">
                  <c:v>40</c:v>
                </c:pt>
                <c:pt idx="24">
                  <c:v>42</c:v>
                </c:pt>
                <c:pt idx="25">
                  <c:v>44</c:v>
                </c:pt>
                <c:pt idx="26">
                  <c:v>44</c:v>
                </c:pt>
                <c:pt idx="27">
                  <c:v>64</c:v>
                </c:pt>
                <c:pt idx="28">
                  <c:v>82</c:v>
                </c:pt>
                <c:pt idx="29">
                  <c:v>128</c:v>
                </c:pt>
                <c:pt idx="30">
                  <c:v>172</c:v>
                </c:pt>
                <c:pt idx="31">
                  <c:v>244</c:v>
                </c:pt>
                <c:pt idx="32">
                  <c:v>256</c:v>
                </c:pt>
                <c:pt idx="33">
                  <c:v>512</c:v>
                </c:pt>
                <c:pt idx="34">
                  <c:v>684</c:v>
                </c:pt>
                <c:pt idx="35">
                  <c:v>730</c:v>
                </c:pt>
                <c:pt idx="36">
                  <c:v>1024</c:v>
                </c:pt>
                <c:pt idx="37">
                  <c:v>2048</c:v>
                </c:pt>
                <c:pt idx="38">
                  <c:v>2188</c:v>
                </c:pt>
                <c:pt idx="39">
                  <c:v>2732</c:v>
                </c:pt>
                <c:pt idx="40">
                  <c:v>4096</c:v>
                </c:pt>
                <c:pt idx="41">
                  <c:v>6562</c:v>
                </c:pt>
                <c:pt idx="42">
                  <c:v>8192</c:v>
                </c:pt>
                <c:pt idx="43">
                  <c:v>10924</c:v>
                </c:pt>
                <c:pt idx="44">
                  <c:v>16384</c:v>
                </c:pt>
                <c:pt idx="45">
                  <c:v>19684</c:v>
                </c:pt>
                <c:pt idx="46">
                  <c:v>32768</c:v>
                </c:pt>
                <c:pt idx="47">
                  <c:v>43692</c:v>
                </c:pt>
                <c:pt idx="48">
                  <c:v>59050</c:v>
                </c:pt>
                <c:pt idx="49">
                  <c:v>65536</c:v>
                </c:pt>
                <c:pt idx="50">
                  <c:v>131072</c:v>
                </c:pt>
                <c:pt idx="51">
                  <c:v>174764</c:v>
                </c:pt>
                <c:pt idx="52">
                  <c:v>177148</c:v>
                </c:pt>
                <c:pt idx="53">
                  <c:v>262144</c:v>
                </c:pt>
                <c:pt idx="54">
                  <c:v>524288</c:v>
                </c:pt>
                <c:pt idx="55">
                  <c:v>531442</c:v>
                </c:pt>
                <c:pt idx="56">
                  <c:v>699052</c:v>
                </c:pt>
                <c:pt idx="57">
                  <c:v>1048576</c:v>
                </c:pt>
                <c:pt idx="58">
                  <c:v>1594324</c:v>
                </c:pt>
                <c:pt idx="59">
                  <c:v>2097152</c:v>
                </c:pt>
                <c:pt idx="60">
                  <c:v>2796204</c:v>
                </c:pt>
                <c:pt idx="61">
                  <c:v>4194304</c:v>
                </c:pt>
                <c:pt idx="62">
                  <c:v>4782970</c:v>
                </c:pt>
                <c:pt idx="63">
                  <c:v>11184812</c:v>
                </c:pt>
                <c:pt idx="64">
                  <c:v>14348908</c:v>
                </c:pt>
                <c:pt idx="65">
                  <c:v>43046722</c:v>
                </c:pt>
                <c:pt idx="66">
                  <c:v>44739244</c:v>
                </c:pt>
                <c:pt idx="67">
                  <c:v>129140164</c:v>
                </c:pt>
                <c:pt idx="68">
                  <c:v>178956972</c:v>
                </c:pt>
                <c:pt idx="69">
                  <c:v>387420490</c:v>
                </c:pt>
                <c:pt idx="70">
                  <c:v>715827884</c:v>
                </c:pt>
                <c:pt idx="71">
                  <c:v>1162261468</c:v>
                </c:pt>
                <c:pt idx="72">
                  <c:v>2863311532</c:v>
                </c:pt>
                <c:pt idx="73">
                  <c:v>3486784402</c:v>
                </c:pt>
                <c:pt idx="74">
                  <c:v>10460353204</c:v>
                </c:pt>
                <c:pt idx="75">
                  <c:v>11453246124</c:v>
                </c:pt>
                <c:pt idx="76">
                  <c:v>45812984492</c:v>
                </c:pt>
                <c:pt idx="77">
                  <c:v>183251937964</c:v>
                </c:pt>
                <c:pt idx="78">
                  <c:v>733007751852</c:v>
                </c:pt>
                <c:pt idx="79">
                  <c:v>2932031007404</c:v>
                </c:pt>
              </c:numCache>
            </c:numRef>
          </c:xVal>
          <c:yVal>
            <c:numRef>
              <c:f>'[Timings.xlsx]Filtered Data pasted(time &lt; 60)'!$AH$2:$AH$81</c:f>
              <c:numCache>
                <c:formatCode>General</c:formatCode>
                <c:ptCount val="80"/>
                <c:pt idx="46">
                  <c:v>1.2E-2</c:v>
                </c:pt>
                <c:pt idx="48">
                  <c:v>0.02</c:v>
                </c:pt>
                <c:pt idx="49">
                  <c:v>0.02</c:v>
                </c:pt>
                <c:pt idx="50">
                  <c:v>0.04</c:v>
                </c:pt>
                <c:pt idx="51">
                  <c:v>4.8000000000000001E-2</c:v>
                </c:pt>
                <c:pt idx="52">
                  <c:v>6.4000000000000001E-2</c:v>
                </c:pt>
                <c:pt idx="53">
                  <c:v>8.4000000000000005E-2</c:v>
                </c:pt>
                <c:pt idx="54">
                  <c:v>0.16800000000000001</c:v>
                </c:pt>
                <c:pt idx="55">
                  <c:v>0.14799999999999999</c:v>
                </c:pt>
                <c:pt idx="56">
                  <c:v>0.17599999999999999</c:v>
                </c:pt>
                <c:pt idx="57">
                  <c:v>0.33600000000000002</c:v>
                </c:pt>
                <c:pt idx="58">
                  <c:v>0.42399999999999999</c:v>
                </c:pt>
                <c:pt idx="59">
                  <c:v>0.28799999999999998</c:v>
                </c:pt>
                <c:pt idx="60">
                  <c:v>0.38</c:v>
                </c:pt>
                <c:pt idx="61">
                  <c:v>0.71199999999999997</c:v>
                </c:pt>
                <c:pt idx="62">
                  <c:v>0.62</c:v>
                </c:pt>
                <c:pt idx="63">
                  <c:v>0.96799999999999997</c:v>
                </c:pt>
                <c:pt idx="64">
                  <c:v>1.732</c:v>
                </c:pt>
                <c:pt idx="65">
                  <c:v>5.7480000000000002</c:v>
                </c:pt>
              </c:numCache>
            </c:numRef>
          </c:yVal>
          <c:smooth val="0"/>
        </c:ser>
        <c:dLbls>
          <c:showLegendKey val="0"/>
          <c:showVal val="0"/>
          <c:showCatName val="0"/>
          <c:showSerName val="0"/>
          <c:showPercent val="0"/>
          <c:showBubbleSize val="0"/>
        </c:dLbls>
        <c:axId val="364829048"/>
        <c:axId val="364833752"/>
      </c:scatterChart>
      <c:valAx>
        <c:axId val="364829048"/>
        <c:scaling>
          <c:logBase val="10"/>
          <c:orientation val="minMax"/>
          <c:max val="100000000"/>
        </c:scaling>
        <c:delete val="0"/>
        <c:axPos val="b"/>
        <c:majorGridlines>
          <c:spPr>
            <a:ln w="9525" cap="flat" cmpd="sng" algn="ctr">
              <a:solidFill>
                <a:schemeClr val="tx1">
                  <a:lumMod val="15000"/>
                  <a:lumOff val="85000"/>
                </a:schemeClr>
              </a:solidFill>
              <a:round/>
            </a:ln>
            <a:effectLst/>
          </c:spPr>
        </c:majorGridlines>
        <c:numFmt formatCode="0.0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4833752"/>
        <c:crossesAt val="1.0000000000000002E-2"/>
        <c:crossBetween val="midCat"/>
      </c:valAx>
      <c:valAx>
        <c:axId val="364833752"/>
        <c:scaling>
          <c:logBase val="10"/>
          <c:orientation val="minMax"/>
          <c:min val="1.0000000000000002E-2"/>
        </c:scaling>
        <c:delete val="0"/>
        <c:axPos val="l"/>
        <c:majorGridlines>
          <c:spPr>
            <a:ln w="9525" cap="flat" cmpd="sng" algn="ctr">
              <a:solidFill>
                <a:schemeClr val="tx1">
                  <a:lumMod val="15000"/>
                  <a:lumOff val="85000"/>
                </a:schemeClr>
              </a:solidFill>
              <a:round/>
            </a:ln>
            <a:effectLst/>
          </c:spPr>
        </c:majorGridlines>
        <c:numFmt formatCode="[&gt;=1]0&quot; s&quot;;0.####&quot; s&quot;"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4829048"/>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462BD72F-220A-4F11-B2F9-60600233650E}" type="datetimeFigureOut">
              <a:rPr lang="en-US" smtClean="0"/>
              <a:t>7/16/2014</a:t>
            </a:fld>
            <a:endParaRPr lang="en-US"/>
          </a:p>
        </p:txBody>
      </p:sp>
      <p:sp>
        <p:nvSpPr>
          <p:cNvPr id="4" name="Slide Image Placeholder 3"/>
          <p:cNvSpPr>
            <a:spLocks noGrp="1" noRot="1" noChangeAspect="1"/>
          </p:cNvSpPr>
          <p:nvPr>
            <p:ph type="sldImg" idx="2"/>
          </p:nvPr>
        </p:nvSpPr>
        <p:spPr>
          <a:xfrm>
            <a:off x="1168400" y="1243013"/>
            <a:ext cx="4473575"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A9189A00-C811-4BB7-851C-03463DD7B8DA}" type="slidenum">
              <a:rPr lang="en-US" smtClean="0"/>
              <a:t>‹#›</a:t>
            </a:fld>
            <a:endParaRPr lang="en-US"/>
          </a:p>
        </p:txBody>
      </p:sp>
    </p:spTree>
    <p:extLst>
      <p:ext uri="{BB962C8B-B14F-4D97-AF65-F5344CB8AC3E}">
        <p14:creationId xmlns:p14="http://schemas.microsoft.com/office/powerpoint/2010/main" val="3438033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naolito.deviantart.com/"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naolito.deviantart.com/art/Repetitive-task-258126598)" TargetMode="External"/><Relationship Id="rId4" Type="http://schemas.openxmlformats.org/officeDocument/2006/relationships/hyperlink" Target="http://jasonsg.deviantart.com/"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1</a:t>
            </a:fld>
            <a:endParaRPr lang="en-US"/>
          </a:p>
        </p:txBody>
      </p:sp>
    </p:spTree>
    <p:extLst>
      <p:ext uri="{BB962C8B-B14F-4D97-AF65-F5344CB8AC3E}">
        <p14:creationId xmlns:p14="http://schemas.microsoft.com/office/powerpoint/2010/main" val="474914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9189A00-C811-4BB7-851C-03463DD7B8DA}" type="slidenum">
              <a:rPr lang="en-US" smtClean="0"/>
              <a:t>10</a:t>
            </a:fld>
            <a:endParaRPr lang="en-US"/>
          </a:p>
        </p:txBody>
      </p:sp>
    </p:spTree>
    <p:extLst>
      <p:ext uri="{BB962C8B-B14F-4D97-AF65-F5344CB8AC3E}">
        <p14:creationId xmlns:p14="http://schemas.microsoft.com/office/powerpoint/2010/main" val="2838051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hope is that the lessons will be useful for engineers</a:t>
            </a:r>
            <a:r>
              <a:rPr lang="en-US" baseline="0" dirty="0" smtClean="0"/>
              <a:t> of large formalized developments, and proof assistant designers.</a:t>
            </a:r>
            <a:endParaRPr lang="en-GB" dirty="0"/>
          </a:p>
        </p:txBody>
      </p:sp>
      <p:sp>
        <p:nvSpPr>
          <p:cNvPr id="4" name="Slide Number Placeholder 3"/>
          <p:cNvSpPr>
            <a:spLocks noGrp="1"/>
          </p:cNvSpPr>
          <p:nvPr>
            <p:ph type="sldNum" sz="quarter" idx="10"/>
          </p:nvPr>
        </p:nvSpPr>
        <p:spPr/>
        <p:txBody>
          <a:bodyPr/>
          <a:lstStyle/>
          <a:p>
            <a:fld id="{A9189A00-C811-4BB7-851C-03463DD7B8DA}" type="slidenum">
              <a:rPr lang="en-US" smtClean="0"/>
              <a:t>11</a:t>
            </a:fld>
            <a:endParaRPr lang="en-US"/>
          </a:p>
        </p:txBody>
      </p:sp>
    </p:spTree>
    <p:extLst>
      <p:ext uri="{BB962C8B-B14F-4D97-AF65-F5344CB8AC3E}">
        <p14:creationId xmlns:p14="http://schemas.microsoft.com/office/powerpoint/2010/main" val="1811901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12</a:t>
            </a:fld>
            <a:endParaRPr lang="en-US"/>
          </a:p>
        </p:txBody>
      </p:sp>
    </p:spTree>
    <p:extLst>
      <p:ext uri="{BB962C8B-B14F-4D97-AF65-F5344CB8AC3E}">
        <p14:creationId xmlns:p14="http://schemas.microsoft.com/office/powerpoint/2010/main" val="2458075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r>
              <a:rPr lang="en-US" dirty="0" smtClean="0"/>
              <a:t>- I’d love to chat about it in person later,</a:t>
            </a:r>
            <a:r>
              <a:rPr lang="en-US" baseline="0" dirty="0" smtClean="0"/>
              <a:t> though.</a:t>
            </a: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13</a:t>
            </a:fld>
            <a:endParaRPr lang="en-US"/>
          </a:p>
        </p:txBody>
      </p:sp>
    </p:spTree>
    <p:extLst>
      <p:ext uri="{BB962C8B-B14F-4D97-AF65-F5344CB8AC3E}">
        <p14:creationId xmlns:p14="http://schemas.microsoft.com/office/powerpoint/2010/main" val="1008695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171450" indent="-171450">
              <a:buFontTx/>
              <a:buChar char="-"/>
            </a:pPr>
            <a:r>
              <a:rPr lang="en-US" dirty="0" smtClean="0"/>
              <a:t>Though I'm happy to tell you more about it later</a:t>
            </a:r>
          </a:p>
        </p:txBody>
      </p:sp>
      <p:sp>
        <p:nvSpPr>
          <p:cNvPr id="4" name="Slide Number Placeholder 3"/>
          <p:cNvSpPr>
            <a:spLocks noGrp="1"/>
          </p:cNvSpPr>
          <p:nvPr>
            <p:ph type="sldNum" sz="quarter" idx="10"/>
          </p:nvPr>
        </p:nvSpPr>
        <p:spPr/>
        <p:txBody>
          <a:bodyPr/>
          <a:lstStyle/>
          <a:p>
            <a:fld id="{A9189A00-C811-4BB7-851C-03463DD7B8DA}" type="slidenum">
              <a:rPr lang="en-US" smtClean="0"/>
              <a:t>14</a:t>
            </a:fld>
            <a:endParaRPr lang="en-US"/>
          </a:p>
        </p:txBody>
      </p:sp>
    </p:spTree>
    <p:extLst>
      <p:ext uri="{BB962C8B-B14F-4D97-AF65-F5344CB8AC3E}">
        <p14:creationId xmlns:p14="http://schemas.microsoft.com/office/powerpoint/2010/main" val="3831256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15</a:t>
            </a:fld>
            <a:endParaRPr lang="en-US"/>
          </a:p>
        </p:txBody>
      </p:sp>
    </p:spTree>
    <p:extLst>
      <p:ext uri="{BB962C8B-B14F-4D97-AF65-F5344CB8AC3E}">
        <p14:creationId xmlns:p14="http://schemas.microsoft.com/office/powerpoint/2010/main" val="923660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0" i="0" kern="1200" dirty="0" smtClean="0">
                <a:solidFill>
                  <a:schemeClr val="tx1"/>
                </a:solidFill>
                <a:effectLst/>
                <a:latin typeface="+mn-lt"/>
                <a:ea typeface="+mn-ea"/>
                <a:cs typeface="+mn-cs"/>
              </a:rPr>
              <a:t>uses the medium of Coq</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0" i="0" kern="1200" dirty="0" smtClean="0">
                <a:solidFill>
                  <a:schemeClr val="tx1"/>
                </a:solidFill>
                <a:effectLst/>
                <a:latin typeface="+mn-lt"/>
                <a:ea typeface="+mn-ea"/>
                <a:cs typeface="+mn-cs"/>
              </a:rPr>
              <a:t>mentions much that is specific to it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0" i="0" kern="1200" dirty="0" smtClean="0">
                <a:solidFill>
                  <a:schemeClr val="tx1"/>
                </a:solidFill>
                <a:effectLst/>
                <a:latin typeface="+mn-lt"/>
                <a:ea typeface="+mn-ea"/>
                <a:cs typeface="+mn-cs"/>
              </a:rPr>
              <a:t>might not generalize to other proof assistants and type theories</a:t>
            </a:r>
            <a:endParaRPr lang="en-US" dirty="0" smtClean="0"/>
          </a:p>
        </p:txBody>
      </p:sp>
      <p:sp>
        <p:nvSpPr>
          <p:cNvPr id="4" name="Slide Number Placeholder 3"/>
          <p:cNvSpPr>
            <a:spLocks noGrp="1"/>
          </p:cNvSpPr>
          <p:nvPr>
            <p:ph type="sldNum" sz="quarter" idx="10"/>
          </p:nvPr>
        </p:nvSpPr>
        <p:spPr/>
        <p:txBody>
          <a:bodyPr/>
          <a:lstStyle/>
          <a:p>
            <a:fld id="{A9189A00-C811-4BB7-851C-03463DD7B8DA}" type="slidenum">
              <a:rPr lang="en-US" smtClean="0"/>
              <a:t>16</a:t>
            </a:fld>
            <a:endParaRPr lang="en-US"/>
          </a:p>
        </p:txBody>
      </p:sp>
    </p:spTree>
    <p:extLst>
      <p:ext uri="{BB962C8B-B14F-4D97-AF65-F5344CB8AC3E}">
        <p14:creationId xmlns:p14="http://schemas.microsoft.com/office/powerpoint/2010/main" val="2467493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171450" indent="-171450">
              <a:buFontTx/>
              <a:buChar char="-"/>
            </a:pPr>
            <a:r>
              <a:rPr lang="en-US" dirty="0" smtClean="0"/>
              <a:t>Proofs in category theory are often simple </a:t>
            </a:r>
            <a:r>
              <a:rPr lang="en-US" dirty="0" smtClean="0">
                <a:sym typeface="Wingdings" panose="05000000000000000000" pitchFamily="2" charset="2"/>
              </a:rPr>
              <a:t> </a:t>
            </a:r>
            <a:r>
              <a:rPr lang="en-US" dirty="0" smtClean="0"/>
              <a:t>I‘ll not talk about speeding up tactics (for tricky reasoning or exhaustive search)</a:t>
            </a:r>
          </a:p>
          <a:p>
            <a:pPr marL="171450" indent="-171450">
              <a:buFontTx/>
              <a:buChar char="-"/>
            </a:pPr>
            <a:r>
              <a:rPr lang="en-US" dirty="0" smtClean="0"/>
              <a:t>Hint: The issues I’ve encountered</a:t>
            </a:r>
            <a:r>
              <a:rPr lang="en-US" baseline="0" dirty="0" smtClean="0"/>
              <a:t> all center around term size</a:t>
            </a:r>
          </a:p>
          <a:p>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17</a:t>
            </a:fld>
            <a:endParaRPr lang="en-US"/>
          </a:p>
        </p:txBody>
      </p:sp>
    </p:spTree>
    <p:extLst>
      <p:ext uri="{BB962C8B-B14F-4D97-AF65-F5344CB8AC3E}">
        <p14:creationId xmlns:p14="http://schemas.microsoft.com/office/powerpoint/2010/main" val="2486622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18</a:t>
            </a:fld>
            <a:endParaRPr lang="en-US"/>
          </a:p>
        </p:txBody>
      </p:sp>
    </p:spTree>
    <p:extLst>
      <p:ext uri="{BB962C8B-B14F-4D97-AF65-F5344CB8AC3E}">
        <p14:creationId xmlns:p14="http://schemas.microsoft.com/office/powerpoint/2010/main" val="3169124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9189A00-C811-4BB7-851C-03463DD7B8DA}" type="slidenum">
              <a:rPr lang="en-US" smtClean="0"/>
              <a:t>19</a:t>
            </a:fld>
            <a:endParaRPr lang="en-US"/>
          </a:p>
        </p:txBody>
      </p:sp>
    </p:spTree>
    <p:extLst>
      <p:ext uri="{BB962C8B-B14F-4D97-AF65-F5344CB8AC3E}">
        <p14:creationId xmlns:p14="http://schemas.microsoft.com/office/powerpoint/2010/main" val="3454371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r>
              <a:rPr lang="en-US" dirty="0" smtClean="0"/>
              <a:t>No audience participation</a:t>
            </a:r>
          </a:p>
        </p:txBody>
      </p:sp>
      <p:sp>
        <p:nvSpPr>
          <p:cNvPr id="4" name="Slide Number Placeholder 3"/>
          <p:cNvSpPr>
            <a:spLocks noGrp="1"/>
          </p:cNvSpPr>
          <p:nvPr>
            <p:ph type="sldNum" sz="quarter" idx="10"/>
          </p:nvPr>
        </p:nvSpPr>
        <p:spPr/>
        <p:txBody>
          <a:bodyPr/>
          <a:lstStyle/>
          <a:p>
            <a:fld id="{A9189A00-C811-4BB7-851C-03463DD7B8DA}" type="slidenum">
              <a:rPr lang="en-US" smtClean="0"/>
              <a:t>2</a:t>
            </a:fld>
            <a:endParaRPr lang="en-US"/>
          </a:p>
        </p:txBody>
      </p:sp>
    </p:spTree>
    <p:extLst>
      <p:ext uri="{BB962C8B-B14F-4D97-AF65-F5344CB8AC3E}">
        <p14:creationId xmlns:p14="http://schemas.microsoft.com/office/powerpoint/2010/main" val="1070564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r>
              <a:rPr lang="en-US" dirty="0" smtClean="0"/>
              <a:t>No audience participation</a:t>
            </a: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20</a:t>
            </a:fld>
            <a:endParaRPr lang="en-US"/>
          </a:p>
        </p:txBody>
      </p:sp>
    </p:spTree>
    <p:extLst>
      <p:ext uri="{BB962C8B-B14F-4D97-AF65-F5344CB8AC3E}">
        <p14:creationId xmlns:p14="http://schemas.microsoft.com/office/powerpoint/2010/main" val="869777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r>
              <a:rPr lang="en-US" dirty="0" smtClean="0"/>
              <a:t>Ok, great, but when can we fix this?</a:t>
            </a: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21</a:t>
            </a:fld>
            <a:endParaRPr lang="en-US"/>
          </a:p>
        </p:txBody>
      </p:sp>
    </p:spTree>
    <p:extLst>
      <p:ext uri="{BB962C8B-B14F-4D97-AF65-F5344CB8AC3E}">
        <p14:creationId xmlns:p14="http://schemas.microsoft.com/office/powerpoint/2010/main" val="1453374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r>
              <a:rPr lang="en-US" sz="500" dirty="0">
                <a:solidFill>
                  <a:schemeClr val="bg2"/>
                </a:solidFill>
              </a:rPr>
              <a:t>“License”:</a:t>
            </a:r>
          </a:p>
          <a:p>
            <a:r>
              <a:rPr lang="en-US" sz="500" b="1" dirty="0">
                <a:solidFill>
                  <a:schemeClr val="bg2"/>
                </a:solidFill>
              </a:rPr>
              <a:t>Re: Permission to use an image of yours?</a:t>
            </a:r>
            <a:r>
              <a:rPr lang="en-US" sz="500" dirty="0">
                <a:solidFill>
                  <a:schemeClr val="bg2"/>
                </a:solidFill>
              </a:rPr>
              <a:t> </a:t>
            </a:r>
            <a:br>
              <a:rPr lang="en-US" sz="500" dirty="0">
                <a:solidFill>
                  <a:schemeClr val="bg2"/>
                </a:solidFill>
              </a:rPr>
            </a:br>
            <a:r>
              <a:rPr lang="en-US" sz="500" dirty="0" smtClean="0">
                <a:solidFill>
                  <a:schemeClr val="bg2"/>
                </a:solidFill>
              </a:rPr>
              <a:t>from </a:t>
            </a:r>
            <a:r>
              <a:rPr lang="en-US" sz="500" dirty="0" err="1">
                <a:solidFill>
                  <a:schemeClr val="bg2"/>
                </a:solidFill>
                <a:hlinkClick r:id="rId3"/>
              </a:rPr>
              <a:t>Naolito</a:t>
            </a:r>
            <a:r>
              <a:rPr lang="en-US" sz="500" dirty="0">
                <a:solidFill>
                  <a:schemeClr val="bg2"/>
                </a:solidFill>
              </a:rPr>
              <a:t/>
            </a:r>
            <a:br>
              <a:rPr lang="en-US" sz="500" dirty="0">
                <a:solidFill>
                  <a:schemeClr val="bg2"/>
                </a:solidFill>
              </a:rPr>
            </a:br>
            <a:r>
              <a:rPr lang="en-US" sz="500" dirty="0">
                <a:solidFill>
                  <a:schemeClr val="bg2"/>
                </a:solidFill>
              </a:rPr>
              <a:t>to </a:t>
            </a:r>
            <a:r>
              <a:rPr lang="en-US" sz="500" dirty="0" err="1">
                <a:solidFill>
                  <a:schemeClr val="bg2"/>
                </a:solidFill>
                <a:hlinkClick r:id="rId4"/>
              </a:rPr>
              <a:t>JasonSG</a:t>
            </a:r>
            <a:r>
              <a:rPr lang="en-US" sz="500" dirty="0">
                <a:solidFill>
                  <a:schemeClr val="bg2"/>
                </a:solidFill>
              </a:rPr>
              <a:t/>
            </a:r>
            <a:br>
              <a:rPr lang="en-US" sz="500" dirty="0">
                <a:solidFill>
                  <a:schemeClr val="bg2"/>
                </a:solidFill>
              </a:rPr>
            </a:br>
            <a:endParaRPr lang="en-US" sz="500" dirty="0">
              <a:solidFill>
                <a:schemeClr val="bg2"/>
              </a:solidFill>
            </a:endParaRPr>
          </a:p>
          <a:p>
            <a:r>
              <a:rPr lang="en-US" sz="500" dirty="0">
                <a:solidFill>
                  <a:schemeClr val="bg2"/>
                </a:solidFill>
              </a:rPr>
              <a:t>Hi Jason,</a:t>
            </a:r>
            <a:br>
              <a:rPr lang="en-US" sz="500" dirty="0">
                <a:solidFill>
                  <a:schemeClr val="bg2"/>
                </a:solidFill>
              </a:rPr>
            </a:br>
            <a:r>
              <a:rPr lang="en-US" sz="500" dirty="0">
                <a:solidFill>
                  <a:schemeClr val="bg2"/>
                </a:solidFill>
              </a:rPr>
              <a:t>Thanks for asking me, please feel free to use it for that matter, I always allow to use my images as long as they are not sold </a:t>
            </a:r>
            <a:br>
              <a:rPr lang="en-US" sz="500" dirty="0">
                <a:solidFill>
                  <a:schemeClr val="bg2"/>
                </a:solidFill>
              </a:rPr>
            </a:br>
            <a:r>
              <a:rPr lang="en-US" sz="500" dirty="0">
                <a:solidFill>
                  <a:schemeClr val="bg2"/>
                </a:solidFill>
              </a:rPr>
              <a:t/>
            </a:r>
            <a:br>
              <a:rPr lang="en-US" sz="500" dirty="0">
                <a:solidFill>
                  <a:schemeClr val="bg2"/>
                </a:solidFill>
              </a:rPr>
            </a:br>
            <a:r>
              <a:rPr lang="en-US" sz="500" dirty="0">
                <a:solidFill>
                  <a:schemeClr val="bg2"/>
                </a:solidFill>
              </a:rPr>
              <a:t>Sorry for the late response, I barely check my </a:t>
            </a:r>
            <a:r>
              <a:rPr lang="en-US" sz="500" dirty="0" err="1">
                <a:solidFill>
                  <a:schemeClr val="bg2"/>
                </a:solidFill>
              </a:rPr>
              <a:t>deviantart</a:t>
            </a:r>
            <a:r>
              <a:rPr lang="en-US" sz="500" dirty="0">
                <a:solidFill>
                  <a:schemeClr val="bg2"/>
                </a:solidFill>
              </a:rPr>
              <a:t> inbox, mail would be better next time!</a:t>
            </a:r>
            <a:br>
              <a:rPr lang="en-US" sz="500" dirty="0">
                <a:solidFill>
                  <a:schemeClr val="bg2"/>
                </a:solidFill>
              </a:rPr>
            </a:br>
            <a:r>
              <a:rPr lang="en-US" sz="500" dirty="0">
                <a:solidFill>
                  <a:schemeClr val="bg2"/>
                </a:solidFill>
              </a:rPr>
              <a:t/>
            </a:r>
            <a:br>
              <a:rPr lang="en-US" sz="500" dirty="0">
                <a:solidFill>
                  <a:schemeClr val="bg2"/>
                </a:solidFill>
              </a:rPr>
            </a:br>
            <a:r>
              <a:rPr lang="en-US" sz="500" dirty="0">
                <a:solidFill>
                  <a:schemeClr val="bg2"/>
                </a:solidFill>
              </a:rPr>
              <a:t>Thanks,</a:t>
            </a:r>
            <a:br>
              <a:rPr lang="en-US" sz="500" dirty="0">
                <a:solidFill>
                  <a:schemeClr val="bg2"/>
                </a:solidFill>
              </a:rPr>
            </a:br>
            <a:r>
              <a:rPr lang="en-US" sz="500" dirty="0">
                <a:solidFill>
                  <a:schemeClr val="bg2"/>
                </a:solidFill>
              </a:rPr>
              <a:t>Nacho</a:t>
            </a:r>
            <a:br>
              <a:rPr lang="en-US" sz="500" dirty="0">
                <a:solidFill>
                  <a:schemeClr val="bg2"/>
                </a:solidFill>
              </a:rPr>
            </a:br>
            <a:r>
              <a:rPr lang="en-US" sz="500" dirty="0">
                <a:solidFill>
                  <a:schemeClr val="bg2"/>
                </a:solidFill>
              </a:rPr>
              <a:t/>
            </a:r>
            <a:br>
              <a:rPr lang="en-US" sz="500" dirty="0">
                <a:solidFill>
                  <a:schemeClr val="bg2"/>
                </a:solidFill>
              </a:rPr>
            </a:br>
            <a:r>
              <a:rPr lang="en-US" sz="500" dirty="0">
                <a:solidFill>
                  <a:schemeClr val="bg2"/>
                </a:solidFill>
              </a:rPr>
              <a:t/>
            </a:r>
            <a:br>
              <a:rPr lang="en-US" sz="500" dirty="0">
                <a:solidFill>
                  <a:schemeClr val="bg2"/>
                </a:solidFill>
              </a:rPr>
            </a:br>
            <a:r>
              <a:rPr lang="en-US" sz="500" dirty="0">
                <a:solidFill>
                  <a:schemeClr val="bg2"/>
                </a:solidFill>
              </a:rPr>
              <a:t>----------</a:t>
            </a:r>
            <a:br>
              <a:rPr lang="en-US" sz="500" dirty="0">
                <a:solidFill>
                  <a:schemeClr val="bg2"/>
                </a:solidFill>
              </a:rPr>
            </a:br>
            <a:r>
              <a:rPr lang="en-US" sz="500" dirty="0" err="1">
                <a:solidFill>
                  <a:schemeClr val="bg2"/>
                </a:solidFill>
              </a:rPr>
              <a:t>JasonSG</a:t>
            </a:r>
            <a:r>
              <a:rPr lang="en-US" sz="500" dirty="0">
                <a:solidFill>
                  <a:schemeClr val="bg2"/>
                </a:solidFill>
              </a:rPr>
              <a:t> said the following:</a:t>
            </a:r>
            <a:br>
              <a:rPr lang="en-US" sz="500" dirty="0">
                <a:solidFill>
                  <a:schemeClr val="bg2"/>
                </a:solidFill>
              </a:rPr>
            </a:br>
            <a:r>
              <a:rPr lang="en-US" sz="500" dirty="0">
                <a:solidFill>
                  <a:schemeClr val="bg2"/>
                </a:solidFill>
              </a:rPr>
              <a:t/>
            </a:r>
            <a:br>
              <a:rPr lang="en-US" sz="500" dirty="0">
                <a:solidFill>
                  <a:schemeClr val="bg2"/>
                </a:solidFill>
              </a:rPr>
            </a:br>
            <a:r>
              <a:rPr lang="en-US" sz="500" dirty="0">
                <a:solidFill>
                  <a:schemeClr val="bg2"/>
                </a:solidFill>
              </a:rPr>
              <a:t>Hi,</a:t>
            </a:r>
            <a:br>
              <a:rPr lang="en-US" sz="500" dirty="0">
                <a:solidFill>
                  <a:schemeClr val="bg2"/>
                </a:solidFill>
              </a:rPr>
            </a:br>
            <a:r>
              <a:rPr lang="en-US" sz="500" dirty="0">
                <a:solidFill>
                  <a:schemeClr val="bg2"/>
                </a:solidFill>
              </a:rPr>
              <a:t>I would like to use your Repetitive Task image (</a:t>
            </a:r>
            <a:r>
              <a:rPr lang="en-US" sz="500" dirty="0">
                <a:solidFill>
                  <a:schemeClr val="bg2"/>
                </a:solidFill>
                <a:hlinkClick r:id="rId5"/>
              </a:rPr>
              <a:t>naolito.deviantart.com/art/Rep…</a:t>
            </a:r>
            <a:r>
              <a:rPr lang="en-US" sz="500" dirty="0">
                <a:solidFill>
                  <a:schemeClr val="bg2"/>
                </a:solidFill>
              </a:rPr>
              <a:t> in a slideshow for a presentation I'm giving at a computer science conference, and posting on my website. Would you be willing to release it under a creative commons license or similar?</a:t>
            </a:r>
            <a:br>
              <a:rPr lang="en-US" sz="500" dirty="0">
                <a:solidFill>
                  <a:schemeClr val="bg2"/>
                </a:solidFill>
              </a:rPr>
            </a:br>
            <a:r>
              <a:rPr lang="en-US" sz="500" dirty="0">
                <a:solidFill>
                  <a:schemeClr val="bg2"/>
                </a:solidFill>
              </a:rPr>
              <a:t/>
            </a:r>
            <a:br>
              <a:rPr lang="en-US" sz="500" dirty="0">
                <a:solidFill>
                  <a:schemeClr val="bg2"/>
                </a:solidFill>
              </a:rPr>
            </a:br>
            <a:r>
              <a:rPr lang="en-US" sz="500" dirty="0">
                <a:solidFill>
                  <a:schemeClr val="bg2"/>
                </a:solidFill>
              </a:rPr>
              <a:t>Thanks,</a:t>
            </a:r>
            <a:br>
              <a:rPr lang="en-US" sz="500" dirty="0">
                <a:solidFill>
                  <a:schemeClr val="bg2"/>
                </a:solidFill>
              </a:rPr>
            </a:br>
            <a:r>
              <a:rPr lang="en-US" sz="500" dirty="0">
                <a:solidFill>
                  <a:schemeClr val="bg2"/>
                </a:solidFill>
              </a:rPr>
              <a:t>Jason</a:t>
            </a:r>
          </a:p>
          <a:p>
            <a:endParaRPr lang="en-US" sz="500" dirty="0">
              <a:solidFill>
                <a:schemeClr val="bg2"/>
              </a:solidFill>
            </a:endParaRPr>
          </a:p>
        </p:txBody>
      </p:sp>
      <p:sp>
        <p:nvSpPr>
          <p:cNvPr id="4" name="Slide Number Placeholder 3"/>
          <p:cNvSpPr>
            <a:spLocks noGrp="1"/>
          </p:cNvSpPr>
          <p:nvPr>
            <p:ph type="sldNum" sz="quarter" idx="10"/>
          </p:nvPr>
        </p:nvSpPr>
        <p:spPr/>
        <p:txBody>
          <a:bodyPr/>
          <a:lstStyle/>
          <a:p>
            <a:fld id="{A9189A00-C811-4BB7-851C-03463DD7B8DA}" type="slidenum">
              <a:rPr lang="en-US" smtClean="0"/>
              <a:t>22</a:t>
            </a:fld>
            <a:endParaRPr lang="en-US"/>
          </a:p>
        </p:txBody>
      </p:sp>
    </p:spTree>
    <p:extLst>
      <p:ext uri="{BB962C8B-B14F-4D97-AF65-F5344CB8AC3E}">
        <p14:creationId xmlns:p14="http://schemas.microsoft.com/office/powerpoint/2010/main" val="1847893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r>
              <a:rPr lang="en-US" dirty="0" smtClean="0"/>
              <a:t>Running roster also shows up at http://welldes.com/gif-animacija/pticy.html</a:t>
            </a: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23</a:t>
            </a:fld>
            <a:endParaRPr lang="en-US"/>
          </a:p>
        </p:txBody>
      </p:sp>
    </p:spTree>
    <p:extLst>
      <p:ext uri="{BB962C8B-B14F-4D97-AF65-F5344CB8AC3E}">
        <p14:creationId xmlns:p14="http://schemas.microsoft.com/office/powerpoint/2010/main" val="3670288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r>
              <a:rPr lang="en-US" dirty="0" smtClean="0"/>
              <a:t>In our case, it’s actually </a:t>
            </a:r>
            <a:r>
              <a:rPr lang="en-US" dirty="0" err="1" smtClean="0"/>
              <a:t>Ltac</a:t>
            </a:r>
            <a:r>
              <a:rPr lang="en-US" dirty="0" smtClean="0"/>
              <a:t> and</a:t>
            </a:r>
            <a:r>
              <a:rPr lang="en-US" baseline="0" dirty="0" smtClean="0"/>
              <a:t> not Python that’s the slow language.</a:t>
            </a: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24</a:t>
            </a:fld>
            <a:endParaRPr lang="en-US"/>
          </a:p>
        </p:txBody>
      </p:sp>
    </p:spTree>
    <p:extLst>
      <p:ext uri="{BB962C8B-B14F-4D97-AF65-F5344CB8AC3E}">
        <p14:creationId xmlns:p14="http://schemas.microsoft.com/office/powerpoint/2010/main" val="2818465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r>
              <a:rPr lang="en-US" dirty="0" smtClean="0"/>
              <a:t>(No audience participation)</a:t>
            </a: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25</a:t>
            </a:fld>
            <a:endParaRPr lang="en-US"/>
          </a:p>
        </p:txBody>
      </p:sp>
    </p:spTree>
    <p:extLst>
      <p:ext uri="{BB962C8B-B14F-4D97-AF65-F5344CB8AC3E}">
        <p14:creationId xmlns:p14="http://schemas.microsoft.com/office/powerpoint/2010/main" val="9989454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26</a:t>
            </a:fld>
            <a:endParaRPr lang="en-US"/>
          </a:p>
        </p:txBody>
      </p:sp>
    </p:spTree>
    <p:extLst>
      <p:ext uri="{BB962C8B-B14F-4D97-AF65-F5344CB8AC3E}">
        <p14:creationId xmlns:p14="http://schemas.microsoft.com/office/powerpoint/2010/main" val="1540739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r>
              <a:rPr lang="en-US" dirty="0" smtClean="0"/>
              <a:t>- </a:t>
            </a:r>
            <a:r>
              <a:rPr lang="en-US" dirty="0" err="1" smtClean="0"/>
              <a:t>Ltac</a:t>
            </a:r>
            <a:r>
              <a:rPr lang="en-US" dirty="0" smtClean="0"/>
              <a:t> repeatedly</a:t>
            </a:r>
            <a:r>
              <a:rPr lang="en-US" baseline="0" dirty="0" smtClean="0"/>
              <a:t> </a:t>
            </a:r>
            <a:r>
              <a:rPr lang="en-US" baseline="0" dirty="0" err="1" smtClean="0"/>
              <a:t>typechecks</a:t>
            </a:r>
            <a:r>
              <a:rPr lang="en-US" baseline="0" dirty="0" smtClean="0"/>
              <a:t> terms, every time you add a piece to them</a:t>
            </a: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27</a:t>
            </a:fld>
            <a:endParaRPr lang="en-US"/>
          </a:p>
        </p:txBody>
      </p:sp>
    </p:spTree>
    <p:extLst>
      <p:ext uri="{BB962C8B-B14F-4D97-AF65-F5344CB8AC3E}">
        <p14:creationId xmlns:p14="http://schemas.microsoft.com/office/powerpoint/2010/main" val="1853428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28</a:t>
            </a:fld>
            <a:endParaRPr lang="en-US"/>
          </a:p>
        </p:txBody>
      </p:sp>
    </p:spTree>
    <p:extLst>
      <p:ext uri="{BB962C8B-B14F-4D97-AF65-F5344CB8AC3E}">
        <p14:creationId xmlns:p14="http://schemas.microsoft.com/office/powerpoint/2010/main" val="35969520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r>
              <a:rPr lang="en-US" dirty="0" smtClean="0"/>
              <a:t>- “word” = “Set Printing All, then word counter”</a:t>
            </a: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29</a:t>
            </a:fld>
            <a:endParaRPr lang="en-US"/>
          </a:p>
        </p:txBody>
      </p:sp>
    </p:spTree>
    <p:extLst>
      <p:ext uri="{BB962C8B-B14F-4D97-AF65-F5344CB8AC3E}">
        <p14:creationId xmlns:p14="http://schemas.microsoft.com/office/powerpoint/2010/main" val="4101375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3</a:t>
            </a:fld>
            <a:endParaRPr lang="en-US"/>
          </a:p>
        </p:txBody>
      </p:sp>
    </p:spTree>
    <p:extLst>
      <p:ext uri="{BB962C8B-B14F-4D97-AF65-F5344CB8AC3E}">
        <p14:creationId xmlns:p14="http://schemas.microsoft.com/office/powerpoint/2010/main" val="913330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r>
              <a:rPr lang="en-US"/>
              <a:t>- </a:t>
            </a:r>
            <a:r>
              <a:rPr lang="en-US" dirty="0"/>
              <a:t>And</a:t>
            </a:r>
            <a:r>
              <a:rPr lang="en-US"/>
              <a:t> trunk is not much better </a:t>
            </a: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30</a:t>
            </a:fld>
            <a:endParaRPr lang="en-US"/>
          </a:p>
        </p:txBody>
      </p:sp>
    </p:spTree>
    <p:extLst>
      <p:ext uri="{BB962C8B-B14F-4D97-AF65-F5344CB8AC3E}">
        <p14:creationId xmlns:p14="http://schemas.microsoft.com/office/powerpoint/2010/main" val="26612186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31</a:t>
            </a:fld>
            <a:endParaRPr lang="en-US"/>
          </a:p>
        </p:txBody>
      </p:sp>
    </p:spTree>
    <p:extLst>
      <p:ext uri="{BB962C8B-B14F-4D97-AF65-F5344CB8AC3E}">
        <p14:creationId xmlns:p14="http://schemas.microsoft.com/office/powerpoint/2010/main" val="39722844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32</a:t>
            </a:fld>
            <a:endParaRPr lang="en-US"/>
          </a:p>
        </p:txBody>
      </p:sp>
    </p:spTree>
    <p:extLst>
      <p:ext uri="{BB962C8B-B14F-4D97-AF65-F5344CB8AC3E}">
        <p14:creationId xmlns:p14="http://schemas.microsoft.com/office/powerpoint/2010/main" val="4692042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171450" indent="-171450">
              <a:buFontTx/>
              <a:buChar char="-"/>
            </a:pPr>
            <a:r>
              <a:rPr lang="en-US" dirty="0"/>
              <a:t>Note that the type of edges from one vertex to another</a:t>
            </a:r>
            <a:r>
              <a:rPr lang="en-US" baseline="0" dirty="0"/>
              <a:t> d</a:t>
            </a:r>
            <a:r>
              <a:rPr lang="en-US" dirty="0"/>
              <a:t>oesn’t have to be discrete,</a:t>
            </a:r>
            <a:r>
              <a:rPr lang="en-US" baseline="0" dirty="0"/>
              <a:t> nor finite</a:t>
            </a:r>
          </a:p>
          <a:p>
            <a:pPr marL="171450" indent="-171450">
              <a:buFontTx/>
              <a:buChar char="-"/>
            </a:pPr>
            <a:r>
              <a:rPr lang="en-US" dirty="0"/>
              <a:t>Idea</a:t>
            </a:r>
            <a:r>
              <a:rPr lang="en-US"/>
              <a:t> generalizes to “category” in the library</a:t>
            </a: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33</a:t>
            </a:fld>
            <a:endParaRPr lang="en-US"/>
          </a:p>
        </p:txBody>
      </p:sp>
    </p:spTree>
    <p:extLst>
      <p:ext uri="{BB962C8B-B14F-4D97-AF65-F5344CB8AC3E}">
        <p14:creationId xmlns:p14="http://schemas.microsoft.com/office/powerpoint/2010/main" val="37241098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171450" indent="-171450">
              <a:buFontTx/>
              <a:buChar char="-"/>
            </a:pPr>
            <a:r>
              <a:rPr lang="en-US" dirty="0" smtClean="0"/>
              <a:t>We can iterate this construction</a:t>
            </a:r>
            <a:r>
              <a:rPr lang="en-US" baseline="0" dirty="0" smtClean="0"/>
              <a:t>.  N-categories get slow very, very quickly.  (2-categories are already slow)</a:t>
            </a:r>
          </a:p>
        </p:txBody>
      </p:sp>
      <p:sp>
        <p:nvSpPr>
          <p:cNvPr id="4" name="Slide Number Placeholder 3"/>
          <p:cNvSpPr>
            <a:spLocks noGrp="1"/>
          </p:cNvSpPr>
          <p:nvPr>
            <p:ph type="sldNum" sz="quarter" idx="10"/>
          </p:nvPr>
        </p:nvSpPr>
        <p:spPr/>
        <p:txBody>
          <a:bodyPr/>
          <a:lstStyle/>
          <a:p>
            <a:fld id="{A9189A00-C811-4BB7-851C-03463DD7B8DA}" type="slidenum">
              <a:rPr lang="en-US" smtClean="0"/>
              <a:t>34</a:t>
            </a:fld>
            <a:endParaRPr lang="en-US"/>
          </a:p>
        </p:txBody>
      </p:sp>
    </p:spTree>
    <p:extLst>
      <p:ext uri="{BB962C8B-B14F-4D97-AF65-F5344CB8AC3E}">
        <p14:creationId xmlns:p14="http://schemas.microsoft.com/office/powerpoint/2010/main" val="25247315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171450" indent="-171450">
              <a:buFontTx/>
              <a:buChar char="-"/>
            </a:pPr>
            <a:r>
              <a:rPr lang="en-US" dirty="0" smtClean="0"/>
              <a:t>There’s a way of looking at this arrow-graph</a:t>
            </a:r>
            <a:r>
              <a:rPr lang="en-US" baseline="0" dirty="0" smtClean="0"/>
              <a:t> as a vertex of a 2-graph, so we can iterate this construction.  Nested </a:t>
            </a:r>
            <a:r>
              <a:rPr lang="en-US" baseline="0" dirty="0" err="1" smtClean="0"/>
              <a:t>functor</a:t>
            </a:r>
            <a:r>
              <a:rPr lang="en-US" baseline="0" dirty="0" smtClean="0"/>
              <a:t> categories are slow.</a:t>
            </a:r>
          </a:p>
        </p:txBody>
      </p:sp>
      <p:sp>
        <p:nvSpPr>
          <p:cNvPr id="4" name="Slide Number Placeholder 3"/>
          <p:cNvSpPr>
            <a:spLocks noGrp="1"/>
          </p:cNvSpPr>
          <p:nvPr>
            <p:ph type="sldNum" sz="quarter" idx="10"/>
          </p:nvPr>
        </p:nvSpPr>
        <p:spPr/>
        <p:txBody>
          <a:bodyPr/>
          <a:lstStyle/>
          <a:p>
            <a:fld id="{A9189A00-C811-4BB7-851C-03463DD7B8DA}" type="slidenum">
              <a:rPr lang="en-US" smtClean="0"/>
              <a:t>35</a:t>
            </a:fld>
            <a:endParaRPr lang="en-US"/>
          </a:p>
        </p:txBody>
      </p:sp>
    </p:spTree>
    <p:extLst>
      <p:ext uri="{BB962C8B-B14F-4D97-AF65-F5344CB8AC3E}">
        <p14:creationId xmlns:p14="http://schemas.microsoft.com/office/powerpoint/2010/main" val="41163766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36</a:t>
            </a:fld>
            <a:endParaRPr lang="en-US"/>
          </a:p>
        </p:txBody>
      </p:sp>
    </p:spTree>
    <p:extLst>
      <p:ext uri="{BB962C8B-B14F-4D97-AF65-F5344CB8AC3E}">
        <p14:creationId xmlns:p14="http://schemas.microsoft.com/office/powerpoint/2010/main" val="29701856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171450" indent="-171450">
              <a:buFontTx/>
              <a:buChar char="-"/>
            </a:pPr>
            <a:r>
              <a:rPr lang="en-US" dirty="0" smtClean="0"/>
              <a:t>Many,</a:t>
            </a:r>
            <a:r>
              <a:rPr lang="en-US" baseline="0" dirty="0" smtClean="0"/>
              <a:t> many implicit arguments are hidden here by notations</a:t>
            </a:r>
          </a:p>
          <a:p>
            <a:pPr marL="171450" indent="-171450">
              <a:buFontTx/>
              <a:buChar char="-"/>
            </a:pPr>
            <a:r>
              <a:rPr lang="en-US" baseline="0" dirty="0" smtClean="0"/>
              <a:t>Biggest culprit is (nested) arguments to opaque proofs that don’t matter</a:t>
            </a: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37</a:t>
            </a:fld>
            <a:endParaRPr lang="en-US"/>
          </a:p>
        </p:txBody>
      </p:sp>
    </p:spTree>
    <p:extLst>
      <p:ext uri="{BB962C8B-B14F-4D97-AF65-F5344CB8AC3E}">
        <p14:creationId xmlns:p14="http://schemas.microsoft.com/office/powerpoint/2010/main" val="13814404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171450" indent="-171450">
              <a:buFontTx/>
              <a:buChar char="-"/>
            </a:pPr>
            <a:r>
              <a:rPr lang="en-US" dirty="0" smtClean="0"/>
              <a:t>Many,</a:t>
            </a:r>
            <a:r>
              <a:rPr lang="en-US" baseline="0" dirty="0" smtClean="0"/>
              <a:t> many implicit arguments are hidden here by notations</a:t>
            </a:r>
          </a:p>
          <a:p>
            <a:pPr marL="171450" indent="-171450">
              <a:buFontTx/>
              <a:buChar char="-"/>
            </a:pPr>
            <a:r>
              <a:rPr lang="en-US" baseline="0" dirty="0" smtClean="0"/>
              <a:t>Biggest culprit is (nested) arguments to opaque proofs that don’t matter</a:t>
            </a: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38</a:t>
            </a:fld>
            <a:endParaRPr lang="en-US"/>
          </a:p>
        </p:txBody>
      </p:sp>
    </p:spTree>
    <p:extLst>
      <p:ext uri="{BB962C8B-B14F-4D97-AF65-F5344CB8AC3E}">
        <p14:creationId xmlns:p14="http://schemas.microsoft.com/office/powerpoint/2010/main" val="28939876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39</a:t>
            </a:fld>
            <a:endParaRPr lang="en-US"/>
          </a:p>
        </p:txBody>
      </p:sp>
    </p:spTree>
    <p:extLst>
      <p:ext uri="{BB962C8B-B14F-4D97-AF65-F5344CB8AC3E}">
        <p14:creationId xmlns:p14="http://schemas.microsoft.com/office/powerpoint/2010/main" val="1541447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r>
              <a:rPr lang="en-US" dirty="0" smtClean="0"/>
              <a:t>Ok, maybe not</a:t>
            </a:r>
            <a:r>
              <a:rPr lang="en-US" baseline="0" dirty="0" smtClean="0"/>
              <a:t> </a:t>
            </a:r>
            <a:r>
              <a:rPr lang="en-US" i="1" baseline="0" dirty="0" smtClean="0"/>
              <a:t>that</a:t>
            </a:r>
            <a:r>
              <a:rPr lang="en-US" i="0" baseline="0" dirty="0" smtClean="0"/>
              <a:t> simple</a:t>
            </a: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4</a:t>
            </a:fld>
            <a:endParaRPr lang="en-US"/>
          </a:p>
        </p:txBody>
      </p:sp>
    </p:spTree>
    <p:extLst>
      <p:ext uri="{BB962C8B-B14F-4D97-AF65-F5344CB8AC3E}">
        <p14:creationId xmlns:p14="http://schemas.microsoft.com/office/powerpoint/2010/main" val="16972319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40</a:t>
            </a:fld>
            <a:endParaRPr lang="en-US"/>
          </a:p>
        </p:txBody>
      </p:sp>
    </p:spTree>
    <p:extLst>
      <p:ext uri="{BB962C8B-B14F-4D97-AF65-F5344CB8AC3E}">
        <p14:creationId xmlns:p14="http://schemas.microsoft.com/office/powerpoint/2010/main" val="34982735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41</a:t>
            </a:fld>
            <a:endParaRPr lang="en-US"/>
          </a:p>
        </p:txBody>
      </p:sp>
    </p:spTree>
    <p:extLst>
      <p:ext uri="{BB962C8B-B14F-4D97-AF65-F5344CB8AC3E}">
        <p14:creationId xmlns:p14="http://schemas.microsoft.com/office/powerpoint/2010/main" val="40334245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r>
              <a:rPr lang="en-GB" sz="1200" kern="1200" dirty="0" smtClean="0">
                <a:solidFill>
                  <a:schemeClr val="tx1"/>
                </a:solidFill>
                <a:latin typeface="+mn-lt"/>
                <a:ea typeface="+mn-ea"/>
                <a:cs typeface="+mn-cs"/>
              </a:rPr>
              <a:t>Two options: abstract things from user point of view (fence), or into the </a:t>
            </a:r>
            <a:r>
              <a:rPr lang="en-GB" sz="1200" kern="1200" dirty="0" err="1" smtClean="0">
                <a:solidFill>
                  <a:schemeClr val="tx1"/>
                </a:solidFill>
                <a:latin typeface="+mn-lt"/>
                <a:ea typeface="+mn-ea"/>
                <a:cs typeface="+mn-cs"/>
              </a:rPr>
              <a:t>metatheory</a:t>
            </a:r>
            <a:r>
              <a:rPr lang="en-GB" sz="1200" kern="1200" dirty="0" smtClean="0">
                <a:solidFill>
                  <a:schemeClr val="tx1"/>
                </a:solidFill>
                <a:latin typeface="+mn-lt"/>
                <a:ea typeface="+mn-ea"/>
                <a:cs typeface="+mn-cs"/>
              </a:rPr>
              <a:t> (rocket rooster)</a:t>
            </a:r>
            <a:endParaRPr lang="en-GB"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42</a:t>
            </a:fld>
            <a:endParaRPr lang="en-US"/>
          </a:p>
        </p:txBody>
      </p:sp>
    </p:spTree>
    <p:extLst>
      <p:ext uri="{BB962C8B-B14F-4D97-AF65-F5344CB8AC3E}">
        <p14:creationId xmlns:p14="http://schemas.microsoft.com/office/powerpoint/2010/main" val="33802266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43</a:t>
            </a:fld>
            <a:endParaRPr lang="en-US"/>
          </a:p>
        </p:txBody>
      </p:sp>
    </p:spTree>
    <p:extLst>
      <p:ext uri="{BB962C8B-B14F-4D97-AF65-F5344CB8AC3E}">
        <p14:creationId xmlns:p14="http://schemas.microsoft.com/office/powerpoint/2010/main" val="22887506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9189A00-C811-4BB7-851C-03463DD7B8DA}" type="slidenum">
              <a:rPr lang="en-US" smtClean="0"/>
              <a:t>44</a:t>
            </a:fld>
            <a:endParaRPr lang="en-US"/>
          </a:p>
        </p:txBody>
      </p:sp>
    </p:spTree>
    <p:extLst>
      <p:ext uri="{BB962C8B-B14F-4D97-AF65-F5344CB8AC3E}">
        <p14:creationId xmlns:p14="http://schemas.microsoft.com/office/powerpoint/2010/main" val="33090318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endParaRPr lang="en-US" sz="1200" dirty="0" smtClean="0"/>
          </a:p>
        </p:txBody>
      </p:sp>
      <p:sp>
        <p:nvSpPr>
          <p:cNvPr id="4" name="Slide Number Placeholder 3"/>
          <p:cNvSpPr>
            <a:spLocks noGrp="1"/>
          </p:cNvSpPr>
          <p:nvPr>
            <p:ph type="sldNum" sz="quarter" idx="10"/>
          </p:nvPr>
        </p:nvSpPr>
        <p:spPr/>
        <p:txBody>
          <a:bodyPr/>
          <a:lstStyle/>
          <a:p>
            <a:fld id="{A9189A00-C811-4BB7-851C-03463DD7B8DA}" type="slidenum">
              <a:rPr lang="en-US" smtClean="0"/>
              <a:t>45</a:t>
            </a:fld>
            <a:endParaRPr lang="en-US"/>
          </a:p>
        </p:txBody>
      </p:sp>
    </p:spTree>
    <p:extLst>
      <p:ext uri="{BB962C8B-B14F-4D97-AF65-F5344CB8AC3E}">
        <p14:creationId xmlns:p14="http://schemas.microsoft.com/office/powerpoint/2010/main" val="31657214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The</a:t>
            </a:r>
            <a:r>
              <a:rPr lang="en-US" baseline="0" dirty="0" smtClean="0"/>
              <a:t> obvious mappings of arrows have been elided</a:t>
            </a:r>
            <a:endParaRPr lang="en-US" sz="1200" dirty="0" smtClean="0"/>
          </a:p>
        </p:txBody>
      </p:sp>
      <p:sp>
        <p:nvSpPr>
          <p:cNvPr id="4" name="Slide Number Placeholder 3"/>
          <p:cNvSpPr>
            <a:spLocks noGrp="1"/>
          </p:cNvSpPr>
          <p:nvPr>
            <p:ph type="sldNum" sz="quarter" idx="10"/>
          </p:nvPr>
        </p:nvSpPr>
        <p:spPr/>
        <p:txBody>
          <a:bodyPr/>
          <a:lstStyle/>
          <a:p>
            <a:fld id="{A9189A00-C811-4BB7-851C-03463DD7B8DA}" type="slidenum">
              <a:rPr lang="en-US" smtClean="0"/>
              <a:t>46</a:t>
            </a:fld>
            <a:endParaRPr lang="en-US"/>
          </a:p>
        </p:txBody>
      </p:sp>
    </p:spTree>
    <p:extLst>
      <p:ext uri="{BB962C8B-B14F-4D97-AF65-F5344CB8AC3E}">
        <p14:creationId xmlns:p14="http://schemas.microsoft.com/office/powerpoint/2010/main" val="26189655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endParaRPr lang="en-US" sz="1200" dirty="0" smtClean="0"/>
          </a:p>
        </p:txBody>
      </p:sp>
      <p:sp>
        <p:nvSpPr>
          <p:cNvPr id="4" name="Slide Number Placeholder 3"/>
          <p:cNvSpPr>
            <a:spLocks noGrp="1"/>
          </p:cNvSpPr>
          <p:nvPr>
            <p:ph type="sldNum" sz="quarter" idx="10"/>
          </p:nvPr>
        </p:nvSpPr>
        <p:spPr/>
        <p:txBody>
          <a:bodyPr/>
          <a:lstStyle/>
          <a:p>
            <a:fld id="{A9189A00-C811-4BB7-851C-03463DD7B8DA}" type="slidenum">
              <a:rPr lang="en-US" smtClean="0"/>
              <a:t>47</a:t>
            </a:fld>
            <a:endParaRPr lang="en-US"/>
          </a:p>
        </p:txBody>
      </p:sp>
    </p:spTree>
    <p:extLst>
      <p:ext uri="{BB962C8B-B14F-4D97-AF65-F5344CB8AC3E}">
        <p14:creationId xmlns:p14="http://schemas.microsoft.com/office/powerpoint/2010/main" val="26425443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Even worse for maps between </a:t>
            </a:r>
            <a:r>
              <a:rPr lang="en-US" dirty="0" err="1" smtClean="0"/>
              <a:t>functors</a:t>
            </a:r>
            <a:endParaRPr lang="en-US" sz="1200" dirty="0" smtClean="0"/>
          </a:p>
        </p:txBody>
      </p:sp>
      <p:sp>
        <p:nvSpPr>
          <p:cNvPr id="4" name="Slide Number Placeholder 3"/>
          <p:cNvSpPr>
            <a:spLocks noGrp="1"/>
          </p:cNvSpPr>
          <p:nvPr>
            <p:ph type="sldNum" sz="quarter" idx="10"/>
          </p:nvPr>
        </p:nvSpPr>
        <p:spPr/>
        <p:txBody>
          <a:bodyPr/>
          <a:lstStyle/>
          <a:p>
            <a:fld id="{A9189A00-C811-4BB7-851C-03463DD7B8DA}" type="slidenum">
              <a:rPr lang="en-US" smtClean="0"/>
              <a:t>48</a:t>
            </a:fld>
            <a:endParaRPr lang="en-US"/>
          </a:p>
        </p:txBody>
      </p:sp>
    </p:spTree>
    <p:extLst>
      <p:ext uri="{BB962C8B-B14F-4D97-AF65-F5344CB8AC3E}">
        <p14:creationId xmlns:p14="http://schemas.microsoft.com/office/powerpoint/2010/main" val="42005158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49</a:t>
            </a:fld>
            <a:endParaRPr lang="en-US"/>
          </a:p>
        </p:txBody>
      </p:sp>
    </p:spTree>
    <p:extLst>
      <p:ext uri="{BB962C8B-B14F-4D97-AF65-F5344CB8AC3E}">
        <p14:creationId xmlns:p14="http://schemas.microsoft.com/office/powerpoint/2010/main" val="612284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r>
              <a:rPr lang="en-US" dirty="0" smtClean="0"/>
              <a:t>Ok, maybe not even</a:t>
            </a:r>
            <a:r>
              <a:rPr lang="en-US" baseline="0" dirty="0" smtClean="0"/>
              <a:t> </a:t>
            </a:r>
            <a:r>
              <a:rPr lang="en-US" i="1" baseline="0" dirty="0" smtClean="0"/>
              <a:t>this </a:t>
            </a:r>
            <a:r>
              <a:rPr lang="en-US" i="0" baseline="0" dirty="0" smtClean="0"/>
              <a:t>simple</a:t>
            </a: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5</a:t>
            </a:fld>
            <a:endParaRPr lang="en-US"/>
          </a:p>
        </p:txBody>
      </p:sp>
    </p:spTree>
    <p:extLst>
      <p:ext uri="{BB962C8B-B14F-4D97-AF65-F5344CB8AC3E}">
        <p14:creationId xmlns:p14="http://schemas.microsoft.com/office/powerpoint/2010/main" val="33187782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50</a:t>
            </a:fld>
            <a:endParaRPr lang="en-US"/>
          </a:p>
        </p:txBody>
      </p:sp>
    </p:spTree>
    <p:extLst>
      <p:ext uri="{BB962C8B-B14F-4D97-AF65-F5344CB8AC3E}">
        <p14:creationId xmlns:p14="http://schemas.microsoft.com/office/powerpoint/2010/main" val="15460061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51</a:t>
            </a:fld>
            <a:endParaRPr lang="en-US"/>
          </a:p>
        </p:txBody>
      </p:sp>
    </p:spTree>
    <p:extLst>
      <p:ext uri="{BB962C8B-B14F-4D97-AF65-F5344CB8AC3E}">
        <p14:creationId xmlns:p14="http://schemas.microsoft.com/office/powerpoint/2010/main" val="24361592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52</a:t>
            </a:fld>
            <a:endParaRPr lang="en-US"/>
          </a:p>
        </p:txBody>
      </p:sp>
    </p:spTree>
    <p:extLst>
      <p:ext uri="{BB962C8B-B14F-4D97-AF65-F5344CB8AC3E}">
        <p14:creationId xmlns:p14="http://schemas.microsoft.com/office/powerpoint/2010/main" val="35946125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53</a:t>
            </a:fld>
            <a:endParaRPr lang="en-US"/>
          </a:p>
        </p:txBody>
      </p:sp>
    </p:spTree>
    <p:extLst>
      <p:ext uri="{BB962C8B-B14F-4D97-AF65-F5344CB8AC3E}">
        <p14:creationId xmlns:p14="http://schemas.microsoft.com/office/powerpoint/2010/main" val="8126202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54</a:t>
            </a:fld>
            <a:endParaRPr lang="en-US"/>
          </a:p>
        </p:txBody>
      </p:sp>
    </p:spTree>
    <p:extLst>
      <p:ext uri="{BB962C8B-B14F-4D97-AF65-F5344CB8AC3E}">
        <p14:creationId xmlns:p14="http://schemas.microsoft.com/office/powerpoint/2010/main" val="17855888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55</a:t>
            </a:fld>
            <a:endParaRPr lang="en-US"/>
          </a:p>
        </p:txBody>
      </p:sp>
    </p:spTree>
    <p:extLst>
      <p:ext uri="{BB962C8B-B14F-4D97-AF65-F5344CB8AC3E}">
        <p14:creationId xmlns:p14="http://schemas.microsoft.com/office/powerpoint/2010/main" val="2563061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r>
              <a:rPr lang="en-US" smtClean="0"/>
              <a:t>-</a:t>
            </a: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56</a:t>
            </a:fld>
            <a:endParaRPr lang="en-US"/>
          </a:p>
        </p:txBody>
      </p:sp>
    </p:spTree>
    <p:extLst>
      <p:ext uri="{BB962C8B-B14F-4D97-AF65-F5344CB8AC3E}">
        <p14:creationId xmlns:p14="http://schemas.microsoft.com/office/powerpoint/2010/main" val="12271519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171450" indent="-171450">
              <a:buFontTx/>
              <a:buChar char="-"/>
            </a:pPr>
            <a:r>
              <a:rPr lang="en-US" dirty="0" smtClean="0"/>
              <a:t>Pretty</a:t>
            </a:r>
            <a:r>
              <a:rPr lang="en-US" baseline="0" dirty="0" smtClean="0"/>
              <a:t> neat</a:t>
            </a:r>
          </a:p>
          <a:p>
            <a:pPr marL="171450" indent="-171450">
              <a:buFontTx/>
              <a:buChar char="-"/>
            </a:pPr>
            <a:r>
              <a:rPr lang="en-US" dirty="0" smtClean="0"/>
              <a:t>There are a number</a:t>
            </a:r>
            <a:r>
              <a:rPr lang="en-US" baseline="0" dirty="0" smtClean="0"/>
              <a:t> of tricks that you have to use to get this to work; I’m happy to talk about them later, or you can see my paper</a:t>
            </a: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57</a:t>
            </a:fld>
            <a:endParaRPr lang="en-US"/>
          </a:p>
        </p:txBody>
      </p:sp>
    </p:spTree>
    <p:extLst>
      <p:ext uri="{BB962C8B-B14F-4D97-AF65-F5344CB8AC3E}">
        <p14:creationId xmlns:p14="http://schemas.microsoft.com/office/powerpoint/2010/main" val="36481537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r>
              <a:rPr lang="en-US" dirty="0" smtClean="0"/>
              <a:t>- The</a:t>
            </a:r>
            <a:r>
              <a:rPr lang="en-US" baseline="0" dirty="0" smtClean="0"/>
              <a:t> </a:t>
            </a:r>
            <a:r>
              <a:rPr lang="en-US" baseline="0" dirty="0" err="1" smtClean="0"/>
              <a:t>ConCaT</a:t>
            </a:r>
            <a:r>
              <a:rPr lang="en-US" baseline="0" dirty="0" smtClean="0"/>
              <a:t>, Constructive Category Theory, contribution takes the former route----but code reuse and modularity are nice</a:t>
            </a: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58</a:t>
            </a:fld>
            <a:endParaRPr lang="en-US"/>
          </a:p>
        </p:txBody>
      </p:sp>
    </p:spTree>
    <p:extLst>
      <p:ext uri="{BB962C8B-B14F-4D97-AF65-F5344CB8AC3E}">
        <p14:creationId xmlns:p14="http://schemas.microsoft.com/office/powerpoint/2010/main" val="30116295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59</a:t>
            </a:fld>
            <a:endParaRPr lang="en-US"/>
          </a:p>
        </p:txBody>
      </p:sp>
    </p:spTree>
    <p:extLst>
      <p:ext uri="{BB962C8B-B14F-4D97-AF65-F5344CB8AC3E}">
        <p14:creationId xmlns:p14="http://schemas.microsoft.com/office/powerpoint/2010/main" val="1656004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r>
              <a:rPr lang="en-US" dirty="0" smtClean="0"/>
              <a:t>And</a:t>
            </a:r>
            <a:r>
              <a:rPr lang="en-US" baseline="0" dirty="0" smtClean="0"/>
              <a:t> maybe we’d also need to say what “morphisms similarly” means</a:t>
            </a: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6</a:t>
            </a:fld>
            <a:endParaRPr lang="en-US"/>
          </a:p>
        </p:txBody>
      </p:sp>
    </p:spTree>
    <p:extLst>
      <p:ext uri="{BB962C8B-B14F-4D97-AF65-F5344CB8AC3E}">
        <p14:creationId xmlns:p14="http://schemas.microsoft.com/office/powerpoint/2010/main" val="8632768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60</a:t>
            </a:fld>
            <a:endParaRPr lang="en-US"/>
          </a:p>
        </p:txBody>
      </p:sp>
    </p:spTree>
    <p:extLst>
      <p:ext uri="{BB962C8B-B14F-4D97-AF65-F5344CB8AC3E}">
        <p14:creationId xmlns:p14="http://schemas.microsoft.com/office/powerpoint/2010/main" val="4727643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r>
              <a:rPr lang="en-US" dirty="0" smtClean="0"/>
              <a:t>-</a:t>
            </a:r>
            <a:r>
              <a:rPr lang="en-US" baseline="0" dirty="0" smtClean="0"/>
              <a:t> Leaky abstraction barriers means Coq has to unfold definitions to notice that they match.  Coq might not be very good at this, so in the worst case &lt;next slide&gt;</a:t>
            </a: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61</a:t>
            </a:fld>
            <a:endParaRPr lang="en-US"/>
          </a:p>
        </p:txBody>
      </p:sp>
    </p:spTree>
    <p:extLst>
      <p:ext uri="{BB962C8B-B14F-4D97-AF65-F5344CB8AC3E}">
        <p14:creationId xmlns:p14="http://schemas.microsoft.com/office/powerpoint/2010/main" val="27352495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r>
              <a:rPr lang="en-US" dirty="0" smtClean="0"/>
              <a:t>-</a:t>
            </a:r>
            <a:r>
              <a:rPr lang="en-US" baseline="0" dirty="0" smtClean="0"/>
              <a:t> Or, equivalently, &lt;next slide&gt;</a:t>
            </a: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62</a:t>
            </a:fld>
            <a:endParaRPr lang="en-US"/>
          </a:p>
        </p:txBody>
      </p:sp>
    </p:spTree>
    <p:extLst>
      <p:ext uri="{BB962C8B-B14F-4D97-AF65-F5344CB8AC3E}">
        <p14:creationId xmlns:p14="http://schemas.microsoft.com/office/powerpoint/2010/main" val="10565164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171450" indent="-171450">
              <a:buFontTx/>
              <a:buChar char="-"/>
            </a:pPr>
            <a:r>
              <a:rPr lang="en-US" baseline="0" dirty="0" smtClean="0"/>
              <a:t>If you mix them, you break the abstraction barrier of pairs</a:t>
            </a:r>
          </a:p>
          <a:p>
            <a:pPr marL="171450" indent="-171450">
              <a:buFontTx/>
              <a:buChar char="-"/>
            </a:pPr>
            <a:r>
              <a:rPr lang="en-US" baseline="0" dirty="0" smtClean="0"/>
              <a:t>If you mix them under binders, you need functional extensionality to get back equality</a:t>
            </a:r>
          </a:p>
          <a:p>
            <a:pPr marL="171450" indent="-171450">
              <a:buFontTx/>
              <a:buChar char="-"/>
            </a:pPr>
            <a:r>
              <a:rPr lang="en-US" baseline="0" dirty="0" smtClean="0"/>
              <a:t>If you then need to </a:t>
            </a:r>
            <a:r>
              <a:rPr lang="en-US" b="1" baseline="0" dirty="0" smtClean="0"/>
              <a:t>coerce </a:t>
            </a:r>
            <a:r>
              <a:rPr lang="en-US" baseline="0" dirty="0" smtClean="0"/>
              <a:t>with that equality involving functional extensionality, and prove something about the resulting terms…</a:t>
            </a: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63</a:t>
            </a:fld>
            <a:endParaRPr lang="en-US"/>
          </a:p>
        </p:txBody>
      </p:sp>
    </p:spTree>
    <p:extLst>
      <p:ext uri="{BB962C8B-B14F-4D97-AF65-F5344CB8AC3E}">
        <p14:creationId xmlns:p14="http://schemas.microsoft.com/office/powerpoint/2010/main" val="4689829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171450" indent="-171450">
              <a:buFontTx/>
              <a:buChar char="-"/>
            </a:pPr>
            <a:r>
              <a:rPr lang="en-US" baseline="0" dirty="0" smtClean="0"/>
              <a:t>If you mix them, you break the abstraction barrier of pairs</a:t>
            </a:r>
          </a:p>
          <a:p>
            <a:pPr marL="171450" indent="-171450">
              <a:buFontTx/>
              <a:buChar char="-"/>
            </a:pPr>
            <a:r>
              <a:rPr lang="en-US" baseline="0" dirty="0" smtClean="0"/>
              <a:t>If you mix them under binders, you need functional extensionality to get back equality</a:t>
            </a:r>
          </a:p>
          <a:p>
            <a:pPr marL="171450" indent="-171450">
              <a:buFontTx/>
              <a:buChar char="-"/>
            </a:pPr>
            <a:r>
              <a:rPr lang="en-US" baseline="0" dirty="0" smtClean="0"/>
              <a:t>If you then need to </a:t>
            </a:r>
            <a:r>
              <a:rPr lang="en-US" b="1" baseline="0" dirty="0" smtClean="0"/>
              <a:t>coerce </a:t>
            </a:r>
            <a:r>
              <a:rPr lang="en-US" baseline="0" dirty="0" smtClean="0"/>
              <a:t>with that equality involving functional extensionality, and prove something about the resulting terms…</a:t>
            </a: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64</a:t>
            </a:fld>
            <a:endParaRPr lang="en-US"/>
          </a:p>
        </p:txBody>
      </p:sp>
    </p:spTree>
    <p:extLst>
      <p:ext uri="{BB962C8B-B14F-4D97-AF65-F5344CB8AC3E}">
        <p14:creationId xmlns:p14="http://schemas.microsoft.com/office/powerpoint/2010/main" val="2156063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171450" indent="-171450">
              <a:buFontTx/>
              <a:buChar char="-"/>
            </a:pPr>
            <a:r>
              <a:rPr lang="en-US" baseline="0" dirty="0" smtClean="0"/>
              <a:t>You get terrible things.  But in any case, regardless of whether or not your rooster blows himself up, you get &lt;next slide&gt;</a:t>
            </a:r>
          </a:p>
        </p:txBody>
      </p:sp>
      <p:sp>
        <p:nvSpPr>
          <p:cNvPr id="4" name="Slide Number Placeholder 3"/>
          <p:cNvSpPr>
            <a:spLocks noGrp="1"/>
          </p:cNvSpPr>
          <p:nvPr>
            <p:ph type="sldNum" sz="quarter" idx="10"/>
          </p:nvPr>
        </p:nvSpPr>
        <p:spPr/>
        <p:txBody>
          <a:bodyPr/>
          <a:lstStyle/>
          <a:p>
            <a:fld id="{A9189A00-C811-4BB7-851C-03463DD7B8DA}" type="slidenum">
              <a:rPr lang="en-US" smtClean="0"/>
              <a:t>65</a:t>
            </a:fld>
            <a:endParaRPr lang="en-US"/>
          </a:p>
        </p:txBody>
      </p:sp>
    </p:spTree>
    <p:extLst>
      <p:ext uri="{BB962C8B-B14F-4D97-AF65-F5344CB8AC3E}">
        <p14:creationId xmlns:p14="http://schemas.microsoft.com/office/powerpoint/2010/main" val="6382883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171450" indent="-171450">
              <a:buFontTx/>
              <a:buChar char="-"/>
            </a:pPr>
            <a:r>
              <a:rPr lang="en-US" baseline="0" dirty="0" smtClean="0"/>
              <a:t>a rather terrible leak.  Either because you have lots of work, or because Coq has lots of unfolding to do.</a:t>
            </a:r>
          </a:p>
        </p:txBody>
      </p:sp>
      <p:sp>
        <p:nvSpPr>
          <p:cNvPr id="4" name="Slide Number Placeholder 3"/>
          <p:cNvSpPr>
            <a:spLocks noGrp="1"/>
          </p:cNvSpPr>
          <p:nvPr>
            <p:ph type="sldNum" sz="quarter" idx="10"/>
          </p:nvPr>
        </p:nvSpPr>
        <p:spPr/>
        <p:txBody>
          <a:bodyPr/>
          <a:lstStyle/>
          <a:p>
            <a:fld id="{A9189A00-C811-4BB7-851C-03463DD7B8DA}" type="slidenum">
              <a:rPr lang="en-US" smtClean="0"/>
              <a:t>66</a:t>
            </a:fld>
            <a:endParaRPr lang="en-US"/>
          </a:p>
        </p:txBody>
      </p:sp>
    </p:spTree>
    <p:extLst>
      <p:ext uri="{BB962C8B-B14F-4D97-AF65-F5344CB8AC3E}">
        <p14:creationId xmlns:p14="http://schemas.microsoft.com/office/powerpoint/2010/main" val="31426496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171450" indent="-171450">
              <a:buFontTx/>
              <a:buChar char="-"/>
            </a:pPr>
            <a:r>
              <a:rPr lang="en-US" baseline="0" dirty="0" smtClean="0"/>
              <a:t>I was able to get a factor of 10 speedup by plugging abstraction barrier holes.</a:t>
            </a:r>
          </a:p>
        </p:txBody>
      </p:sp>
      <p:sp>
        <p:nvSpPr>
          <p:cNvPr id="4" name="Slide Number Placeholder 3"/>
          <p:cNvSpPr>
            <a:spLocks noGrp="1"/>
          </p:cNvSpPr>
          <p:nvPr>
            <p:ph type="sldNum" sz="quarter" idx="10"/>
          </p:nvPr>
        </p:nvSpPr>
        <p:spPr/>
        <p:txBody>
          <a:bodyPr/>
          <a:lstStyle/>
          <a:p>
            <a:fld id="{A9189A00-C811-4BB7-851C-03463DD7B8DA}" type="slidenum">
              <a:rPr lang="en-US" smtClean="0"/>
              <a:t>67</a:t>
            </a:fld>
            <a:endParaRPr lang="en-US"/>
          </a:p>
        </p:txBody>
      </p:sp>
    </p:spTree>
    <p:extLst>
      <p:ext uri="{BB962C8B-B14F-4D97-AF65-F5344CB8AC3E}">
        <p14:creationId xmlns:p14="http://schemas.microsoft.com/office/powerpoint/2010/main" val="24148086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A9189A00-C811-4BB7-851C-03463DD7B8DA}" type="slidenum">
              <a:rPr lang="en-US" smtClean="0"/>
              <a:t>68</a:t>
            </a:fld>
            <a:endParaRPr lang="en-US"/>
          </a:p>
        </p:txBody>
      </p:sp>
    </p:spTree>
    <p:extLst>
      <p:ext uri="{BB962C8B-B14F-4D97-AF65-F5344CB8AC3E}">
        <p14:creationId xmlns:p14="http://schemas.microsoft.com/office/powerpoint/2010/main" val="28989971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A9189A00-C811-4BB7-851C-03463DD7B8DA}" type="slidenum">
              <a:rPr lang="en-US" smtClean="0"/>
              <a:t>69</a:t>
            </a:fld>
            <a:endParaRPr lang="en-US"/>
          </a:p>
        </p:txBody>
      </p:sp>
    </p:spTree>
    <p:extLst>
      <p:ext uri="{BB962C8B-B14F-4D97-AF65-F5344CB8AC3E}">
        <p14:creationId xmlns:p14="http://schemas.microsoft.com/office/powerpoint/2010/main" val="1812268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r>
              <a:rPr lang="en-US" dirty="0" smtClean="0"/>
              <a:t>This</a:t>
            </a:r>
            <a:r>
              <a:rPr lang="en-US" baseline="0" dirty="0" smtClean="0"/>
              <a:t> is mostly realistic (in v8.5), but need specialized tactics</a:t>
            </a:r>
          </a:p>
        </p:txBody>
      </p:sp>
      <p:sp>
        <p:nvSpPr>
          <p:cNvPr id="4" name="Slide Number Placeholder 3"/>
          <p:cNvSpPr>
            <a:spLocks noGrp="1"/>
          </p:cNvSpPr>
          <p:nvPr>
            <p:ph type="sldNum" sz="quarter" idx="10"/>
          </p:nvPr>
        </p:nvSpPr>
        <p:spPr/>
        <p:txBody>
          <a:bodyPr/>
          <a:lstStyle/>
          <a:p>
            <a:fld id="{A9189A00-C811-4BB7-851C-03463DD7B8DA}" type="slidenum">
              <a:rPr lang="en-US" smtClean="0"/>
              <a:t>7</a:t>
            </a:fld>
            <a:endParaRPr lang="en-US"/>
          </a:p>
        </p:txBody>
      </p:sp>
    </p:spTree>
    <p:extLst>
      <p:ext uri="{BB962C8B-B14F-4D97-AF65-F5344CB8AC3E}">
        <p14:creationId xmlns:p14="http://schemas.microsoft.com/office/powerpoint/2010/main" val="7998937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A9189A00-C811-4BB7-851C-03463DD7B8DA}" type="slidenum">
              <a:rPr lang="en-US" smtClean="0"/>
              <a:t>70</a:t>
            </a:fld>
            <a:endParaRPr lang="en-US"/>
          </a:p>
        </p:txBody>
      </p:sp>
    </p:spTree>
    <p:extLst>
      <p:ext uri="{BB962C8B-B14F-4D97-AF65-F5344CB8AC3E}">
        <p14:creationId xmlns:p14="http://schemas.microsoft.com/office/powerpoint/2010/main" val="25011941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171450" indent="-171450">
              <a:buFontTx/>
              <a:buChar char="-"/>
            </a:pPr>
            <a:r>
              <a:rPr lang="en-US" baseline="0" dirty="0"/>
              <a:t>The code on screen together takes about 0.7 s.  </a:t>
            </a:r>
            <a:r>
              <a:rPr lang="en-US" dirty="0" smtClean="0"/>
              <a:t>Much of </a:t>
            </a:r>
            <a:r>
              <a:rPr lang="en-US" baseline="0" dirty="0" smtClean="0"/>
              <a:t>the </a:t>
            </a:r>
            <a:r>
              <a:rPr lang="en-US" baseline="0" dirty="0"/>
              <a:t>remaining </a:t>
            </a:r>
            <a:r>
              <a:rPr lang="en-US" baseline="0" dirty="0" smtClean="0"/>
              <a:t>time (~</a:t>
            </a:r>
            <a:r>
              <a:rPr lang="en-US" baseline="0" dirty="0"/>
              <a:t>2.5 s) is spent dealing with building a representation in nested </a:t>
            </a:r>
            <a:r>
              <a:rPr lang="en-US" baseline="0" dirty="0" err="1"/>
              <a:t>sigmas</a:t>
            </a:r>
            <a:r>
              <a:rPr lang="en-US" baseline="0" dirty="0" smtClean="0"/>
              <a: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On next slide: A related technique: Generalizing terms and copy/pasting gives a smaller, but noticeable speedup (~x3).  (Example: rather than destructing a big complicated pair, generalize it to an arbitrary pair.)  Unfortunately, it generally takes me a few hours to do.</a:t>
            </a:r>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fld id="{A9189A00-C811-4BB7-851C-03463DD7B8DA}" type="slidenum">
              <a:rPr lang="en-US" smtClean="0"/>
              <a:t>71</a:t>
            </a:fld>
            <a:endParaRPr lang="en-US"/>
          </a:p>
        </p:txBody>
      </p:sp>
    </p:spTree>
    <p:extLst>
      <p:ext uri="{BB962C8B-B14F-4D97-AF65-F5344CB8AC3E}">
        <p14:creationId xmlns:p14="http://schemas.microsoft.com/office/powerpoint/2010/main" val="3500446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171450" indent="-171450">
              <a:buFontTx/>
              <a:buChar char="-"/>
            </a:pPr>
            <a:r>
              <a:rPr lang="en-US" dirty="0" smtClean="0"/>
              <a:t>Is </a:t>
            </a:r>
            <a:r>
              <a:rPr lang="en-US" dirty="0"/>
              <a:t>it worth it?  Very </a:t>
            </a:r>
            <a:r>
              <a:rPr lang="en-US" dirty="0" smtClean="0"/>
              <a:t>questionable</a:t>
            </a:r>
            <a:r>
              <a:rPr lang="en-US" baseline="0" dirty="0" smtClean="0"/>
              <a:t>. </a:t>
            </a:r>
            <a:endParaRPr lang="en-US" baseline="0" dirty="0"/>
          </a:p>
        </p:txBody>
      </p:sp>
      <p:sp>
        <p:nvSpPr>
          <p:cNvPr id="4" name="Slide Number Placeholder 3"/>
          <p:cNvSpPr>
            <a:spLocks noGrp="1"/>
          </p:cNvSpPr>
          <p:nvPr>
            <p:ph type="sldNum" sz="quarter" idx="10"/>
          </p:nvPr>
        </p:nvSpPr>
        <p:spPr/>
        <p:txBody>
          <a:bodyPr/>
          <a:lstStyle/>
          <a:p>
            <a:fld id="{A9189A00-C811-4BB7-851C-03463DD7B8DA}" type="slidenum">
              <a:rPr lang="en-US" smtClean="0"/>
              <a:t>72</a:t>
            </a:fld>
            <a:endParaRPr lang="en-US"/>
          </a:p>
        </p:txBody>
      </p:sp>
    </p:spTree>
    <p:extLst>
      <p:ext uri="{BB962C8B-B14F-4D97-AF65-F5344CB8AC3E}">
        <p14:creationId xmlns:p14="http://schemas.microsoft.com/office/powerpoint/2010/main" val="39822745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171450" indent="-171450">
              <a:buFontTx/>
              <a:buChar char="-"/>
            </a:pPr>
            <a:r>
              <a:rPr lang="en-US" baseline="0" dirty="0" smtClean="0"/>
              <a:t>Explain reflection</a:t>
            </a:r>
          </a:p>
          <a:p>
            <a:pPr marL="171450" indent="-171450">
              <a:buFontTx/>
              <a:buChar char="-"/>
            </a:pPr>
            <a:r>
              <a:rPr lang="en-US" sz="1200" dirty="0" smtClean="0"/>
              <a:t>when checking that a proof by reflection is the proof you care about, you don't have to inspect all the parts that need to be there for completeness, only the parts that tell you what it's a proof of.  That, combined with the fact that you don't keep </a:t>
            </a:r>
            <a:r>
              <a:rPr lang="en-US" sz="1200" dirty="0" err="1" smtClean="0"/>
              <a:t>typechecking</a:t>
            </a:r>
            <a:r>
              <a:rPr lang="en-US" sz="1200" dirty="0" smtClean="0"/>
              <a:t> it as you build it, helps</a:t>
            </a: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73</a:t>
            </a:fld>
            <a:endParaRPr lang="en-US"/>
          </a:p>
        </p:txBody>
      </p:sp>
    </p:spTree>
    <p:extLst>
      <p:ext uri="{BB962C8B-B14F-4D97-AF65-F5344CB8AC3E}">
        <p14:creationId xmlns:p14="http://schemas.microsoft.com/office/powerpoint/2010/main" val="40859212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r>
              <a:rPr lang="en-US" dirty="0" smtClean="0"/>
              <a:t>- FIXME</a:t>
            </a: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74</a:t>
            </a:fld>
            <a:endParaRPr lang="en-US"/>
          </a:p>
        </p:txBody>
      </p:sp>
    </p:spTree>
    <p:extLst>
      <p:ext uri="{BB962C8B-B14F-4D97-AF65-F5344CB8AC3E}">
        <p14:creationId xmlns:p14="http://schemas.microsoft.com/office/powerpoint/2010/main" val="26616677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more</a:t>
            </a:r>
            <a:endParaRPr lang="en-GB" dirty="0"/>
          </a:p>
        </p:txBody>
      </p:sp>
      <p:sp>
        <p:nvSpPr>
          <p:cNvPr id="4" name="Slide Number Placeholder 3"/>
          <p:cNvSpPr>
            <a:spLocks noGrp="1"/>
          </p:cNvSpPr>
          <p:nvPr>
            <p:ph type="sldNum" sz="quarter" idx="10"/>
          </p:nvPr>
        </p:nvSpPr>
        <p:spPr/>
        <p:txBody>
          <a:bodyPr/>
          <a:lstStyle/>
          <a:p>
            <a:fld id="{A9189A00-C811-4BB7-851C-03463DD7B8DA}" type="slidenum">
              <a:rPr lang="en-US" smtClean="0"/>
              <a:t>75</a:t>
            </a:fld>
            <a:endParaRPr lang="en-US"/>
          </a:p>
        </p:txBody>
      </p:sp>
    </p:spTree>
    <p:extLst>
      <p:ext uri="{BB962C8B-B14F-4D97-AF65-F5344CB8AC3E}">
        <p14:creationId xmlns:p14="http://schemas.microsoft.com/office/powerpoint/2010/main" val="31078587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76</a:t>
            </a:fld>
            <a:endParaRPr lang="en-US"/>
          </a:p>
        </p:txBody>
      </p:sp>
    </p:spTree>
    <p:extLst>
      <p:ext uri="{BB962C8B-B14F-4D97-AF65-F5344CB8AC3E}">
        <p14:creationId xmlns:p14="http://schemas.microsoft.com/office/powerpoint/2010/main" val="41082770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9189A00-C811-4BB7-851C-03463DD7B8DA}" type="slidenum">
              <a:rPr lang="en-US" smtClean="0"/>
              <a:t>77</a:t>
            </a:fld>
            <a:endParaRPr lang="en-US"/>
          </a:p>
        </p:txBody>
      </p:sp>
    </p:spTree>
    <p:extLst>
      <p:ext uri="{BB962C8B-B14F-4D97-AF65-F5344CB8AC3E}">
        <p14:creationId xmlns:p14="http://schemas.microsoft.com/office/powerpoint/2010/main" val="41265020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sz="1200" dirty="0" smtClean="0"/>
              <a:t>If you’re not careful,</a:t>
            </a:r>
            <a:r>
              <a:rPr lang="en-US" sz="1200" baseline="0" dirty="0" smtClean="0"/>
              <a:t> projections can blow up term size very quickly</a:t>
            </a:r>
            <a:endParaRPr lang="en-US" sz="1200" dirty="0" smtClean="0"/>
          </a:p>
        </p:txBody>
      </p:sp>
      <p:sp>
        <p:nvSpPr>
          <p:cNvPr id="4" name="Slide Number Placeholder 3"/>
          <p:cNvSpPr>
            <a:spLocks noGrp="1"/>
          </p:cNvSpPr>
          <p:nvPr>
            <p:ph type="sldNum" sz="quarter" idx="10"/>
          </p:nvPr>
        </p:nvSpPr>
        <p:spPr/>
        <p:txBody>
          <a:bodyPr/>
          <a:lstStyle/>
          <a:p>
            <a:fld id="{A9189A00-C811-4BB7-851C-03463DD7B8DA}" type="slidenum">
              <a:rPr lang="en-US" smtClean="0"/>
              <a:t>78</a:t>
            </a:fld>
            <a:endParaRPr lang="en-US"/>
          </a:p>
        </p:txBody>
      </p:sp>
    </p:spTree>
    <p:extLst>
      <p:ext uri="{BB962C8B-B14F-4D97-AF65-F5344CB8AC3E}">
        <p14:creationId xmlns:p14="http://schemas.microsoft.com/office/powerpoint/2010/main" val="998253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dirty="0" smtClean="0"/>
              <a:t>Consider</a:t>
            </a:r>
            <a:r>
              <a:rPr lang="en-US" sz="1200" baseline="0" dirty="0" smtClean="0"/>
              <a:t> a 2-graph, and defining the type of vertices and edges/arrows.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dirty="0" smtClean="0"/>
              <a:t>Looks compact</a:t>
            </a:r>
            <a:r>
              <a:rPr lang="en-US" sz="1200" baseline="0" dirty="0" smtClean="0"/>
              <a:t> enough, right?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t>Let’s make room to look at the implicit arguments &lt;next slide&gt;</a:t>
            </a:r>
            <a:endParaRPr lang="en-US" sz="1200" dirty="0" smtClean="0"/>
          </a:p>
        </p:txBody>
      </p:sp>
      <p:sp>
        <p:nvSpPr>
          <p:cNvPr id="4" name="Slide Number Placeholder 3"/>
          <p:cNvSpPr>
            <a:spLocks noGrp="1"/>
          </p:cNvSpPr>
          <p:nvPr>
            <p:ph type="sldNum" sz="quarter" idx="10"/>
          </p:nvPr>
        </p:nvSpPr>
        <p:spPr/>
        <p:txBody>
          <a:bodyPr/>
          <a:lstStyle/>
          <a:p>
            <a:fld id="{A9189A00-C811-4BB7-851C-03463DD7B8DA}" type="slidenum">
              <a:rPr lang="en-US" smtClean="0"/>
              <a:t>79</a:t>
            </a:fld>
            <a:endParaRPr lang="en-US"/>
          </a:p>
        </p:txBody>
      </p:sp>
    </p:spTree>
    <p:extLst>
      <p:ext uri="{BB962C8B-B14F-4D97-AF65-F5344CB8AC3E}">
        <p14:creationId xmlns:p14="http://schemas.microsoft.com/office/powerpoint/2010/main" val="1735843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r>
              <a:rPr lang="en-US" baseline="0" dirty="0"/>
              <a:t>But rather slow</a:t>
            </a:r>
          </a:p>
          <a:p>
            <a:r>
              <a:rPr lang="en-US" baseline="0" dirty="0"/>
              <a:t>Maybe there are fancy ways to speed this up; I’ve only put </a:t>
            </a:r>
            <a:r>
              <a:rPr lang="en-US" dirty="0" smtClean="0"/>
              <a:t>a little </a:t>
            </a:r>
            <a:r>
              <a:rPr lang="en-US" baseline="0" dirty="0" smtClean="0"/>
              <a:t>time </a:t>
            </a:r>
            <a:r>
              <a:rPr lang="en-US" baseline="0" dirty="0"/>
              <a:t>into optimizing this proof.</a:t>
            </a:r>
            <a:endParaRPr lang="en-US" dirty="0"/>
          </a:p>
        </p:txBody>
      </p:sp>
      <p:sp>
        <p:nvSpPr>
          <p:cNvPr id="4" name="Slide Number Placeholder 3"/>
          <p:cNvSpPr>
            <a:spLocks noGrp="1"/>
          </p:cNvSpPr>
          <p:nvPr>
            <p:ph type="sldNum" sz="quarter" idx="10"/>
          </p:nvPr>
        </p:nvSpPr>
        <p:spPr/>
        <p:txBody>
          <a:bodyPr/>
          <a:lstStyle/>
          <a:p>
            <a:fld id="{A9189A00-C811-4BB7-851C-03463DD7B8DA}" type="slidenum">
              <a:rPr lang="en-US" smtClean="0"/>
              <a:t>8</a:t>
            </a:fld>
            <a:endParaRPr lang="en-US"/>
          </a:p>
        </p:txBody>
      </p:sp>
    </p:spTree>
    <p:extLst>
      <p:ext uri="{BB962C8B-B14F-4D97-AF65-F5344CB8AC3E}">
        <p14:creationId xmlns:p14="http://schemas.microsoft.com/office/powerpoint/2010/main" val="32704670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 Now we have a bit of room.</a:t>
            </a:r>
            <a:endParaRPr lang="en-US" sz="1200" dirty="0" smtClean="0"/>
          </a:p>
        </p:txBody>
      </p:sp>
      <p:sp>
        <p:nvSpPr>
          <p:cNvPr id="4" name="Slide Number Placeholder 3"/>
          <p:cNvSpPr>
            <a:spLocks noGrp="1"/>
          </p:cNvSpPr>
          <p:nvPr>
            <p:ph type="sldNum" sz="quarter" idx="10"/>
          </p:nvPr>
        </p:nvSpPr>
        <p:spPr/>
        <p:txBody>
          <a:bodyPr/>
          <a:lstStyle/>
          <a:p>
            <a:fld id="{A9189A00-C811-4BB7-851C-03463DD7B8DA}" type="slidenum">
              <a:rPr lang="en-US" smtClean="0"/>
              <a:t>80</a:t>
            </a:fld>
            <a:endParaRPr lang="en-US"/>
          </a:p>
        </p:txBody>
      </p:sp>
    </p:spTree>
    <p:extLst>
      <p:ext uri="{BB962C8B-B14F-4D97-AF65-F5344CB8AC3E}">
        <p14:creationId xmlns:p14="http://schemas.microsoft.com/office/powerpoint/2010/main" val="10372904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sz="1200" dirty="0" smtClean="0"/>
              <a:t>Anyone want to guess how</a:t>
            </a:r>
            <a:r>
              <a:rPr lang="en-US" sz="1200" baseline="0" dirty="0" smtClean="0"/>
              <a:t> big the definition of 1-edges is going to be?</a:t>
            </a:r>
            <a:endParaRPr lang="en-US" sz="1200" dirty="0" smtClean="0"/>
          </a:p>
        </p:txBody>
      </p:sp>
      <p:sp>
        <p:nvSpPr>
          <p:cNvPr id="4" name="Slide Number Placeholder 3"/>
          <p:cNvSpPr>
            <a:spLocks noGrp="1"/>
          </p:cNvSpPr>
          <p:nvPr>
            <p:ph type="sldNum" sz="quarter" idx="10"/>
          </p:nvPr>
        </p:nvSpPr>
        <p:spPr/>
        <p:txBody>
          <a:bodyPr/>
          <a:lstStyle/>
          <a:p>
            <a:fld id="{A9189A00-C811-4BB7-851C-03463DD7B8DA}" type="slidenum">
              <a:rPr lang="en-US" smtClean="0"/>
              <a:t>81</a:t>
            </a:fld>
            <a:endParaRPr lang="en-US"/>
          </a:p>
        </p:txBody>
      </p:sp>
    </p:spTree>
    <p:extLst>
      <p:ext uri="{BB962C8B-B14F-4D97-AF65-F5344CB8AC3E}">
        <p14:creationId xmlns:p14="http://schemas.microsoft.com/office/powerpoint/2010/main" val="31696179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endParaRPr lang="en-US" sz="1200" dirty="0" smtClean="0"/>
          </a:p>
        </p:txBody>
      </p:sp>
      <p:sp>
        <p:nvSpPr>
          <p:cNvPr id="4" name="Slide Number Placeholder 3"/>
          <p:cNvSpPr>
            <a:spLocks noGrp="1"/>
          </p:cNvSpPr>
          <p:nvPr>
            <p:ph type="sldNum" sz="quarter" idx="10"/>
          </p:nvPr>
        </p:nvSpPr>
        <p:spPr/>
        <p:txBody>
          <a:bodyPr/>
          <a:lstStyle/>
          <a:p>
            <a:fld id="{A9189A00-C811-4BB7-851C-03463DD7B8DA}" type="slidenum">
              <a:rPr lang="en-US" smtClean="0"/>
              <a:t>82</a:t>
            </a:fld>
            <a:endParaRPr lang="en-US"/>
          </a:p>
        </p:txBody>
      </p:sp>
    </p:spTree>
    <p:extLst>
      <p:ext uri="{BB962C8B-B14F-4D97-AF65-F5344CB8AC3E}">
        <p14:creationId xmlns:p14="http://schemas.microsoft.com/office/powerpoint/2010/main" val="25695747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sz="1200" dirty="0" smtClean="0"/>
              <a:t>And it goes on and on and on</a:t>
            </a:r>
          </a:p>
        </p:txBody>
      </p:sp>
      <p:sp>
        <p:nvSpPr>
          <p:cNvPr id="4" name="Slide Number Placeholder 3"/>
          <p:cNvSpPr>
            <a:spLocks noGrp="1"/>
          </p:cNvSpPr>
          <p:nvPr>
            <p:ph type="sldNum" sz="quarter" idx="10"/>
          </p:nvPr>
        </p:nvSpPr>
        <p:spPr/>
        <p:txBody>
          <a:bodyPr/>
          <a:lstStyle/>
          <a:p>
            <a:fld id="{A9189A00-C811-4BB7-851C-03463DD7B8DA}" type="slidenum">
              <a:rPr lang="en-US" smtClean="0"/>
              <a:t>83</a:t>
            </a:fld>
            <a:endParaRPr lang="en-US"/>
          </a:p>
        </p:txBody>
      </p:sp>
    </p:spTree>
    <p:extLst>
      <p:ext uri="{BB962C8B-B14F-4D97-AF65-F5344CB8AC3E}">
        <p14:creationId xmlns:p14="http://schemas.microsoft.com/office/powerpoint/2010/main" val="15649907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sz="1200" dirty="0" smtClean="0"/>
              <a:t>I’ve elided some of the typing annotations here, where</a:t>
            </a:r>
            <a:r>
              <a:rPr lang="en-US" sz="1200" baseline="0" dirty="0" smtClean="0"/>
              <a:t> they can be inferred.  If we include them all, including the type of the entire term, and condense some things now that we’re using a smaller font size, we get…</a:t>
            </a:r>
            <a:endParaRPr lang="en-US" sz="1200" dirty="0" smtClean="0"/>
          </a:p>
        </p:txBody>
      </p:sp>
      <p:sp>
        <p:nvSpPr>
          <p:cNvPr id="4" name="Slide Number Placeholder 3"/>
          <p:cNvSpPr>
            <a:spLocks noGrp="1"/>
          </p:cNvSpPr>
          <p:nvPr>
            <p:ph type="sldNum" sz="quarter" idx="10"/>
          </p:nvPr>
        </p:nvSpPr>
        <p:spPr/>
        <p:txBody>
          <a:bodyPr/>
          <a:lstStyle/>
          <a:p>
            <a:fld id="{A9189A00-C811-4BB7-851C-03463DD7B8DA}" type="slidenum">
              <a:rPr lang="en-US" smtClean="0"/>
              <a:t>84</a:t>
            </a:fld>
            <a:endParaRPr lang="en-US"/>
          </a:p>
        </p:txBody>
      </p:sp>
    </p:spTree>
    <p:extLst>
      <p:ext uri="{BB962C8B-B14F-4D97-AF65-F5344CB8AC3E}">
        <p14:creationId xmlns:p14="http://schemas.microsoft.com/office/powerpoint/2010/main" val="32934728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A9189A00-C811-4BB7-851C-03463DD7B8DA}" type="slidenum">
              <a:rPr lang="en-US" smtClean="0"/>
              <a:t>85</a:t>
            </a:fld>
            <a:endParaRPr lang="en-US"/>
          </a:p>
        </p:txBody>
      </p:sp>
    </p:spTree>
    <p:extLst>
      <p:ext uri="{BB962C8B-B14F-4D97-AF65-F5344CB8AC3E}">
        <p14:creationId xmlns:p14="http://schemas.microsoft.com/office/powerpoint/2010/main" val="19443713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dirty="0" smtClean="0"/>
              <a:t>especially when records are unpacked; also </a:t>
            </a:r>
            <a:r>
              <a:rPr lang="en-US" sz="1200" dirty="0" err="1" smtClean="0"/>
              <a:t>sigmas</a:t>
            </a:r>
            <a:endParaRPr lang="en-US" sz="120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dirty="0" smtClean="0"/>
              <a:t>Unfortunately, primitive projections doesn't compile my library yet</a:t>
            </a:r>
          </a:p>
        </p:txBody>
      </p:sp>
      <p:sp>
        <p:nvSpPr>
          <p:cNvPr id="4" name="Slide Number Placeholder 3"/>
          <p:cNvSpPr>
            <a:spLocks noGrp="1"/>
          </p:cNvSpPr>
          <p:nvPr>
            <p:ph type="sldNum" sz="quarter" idx="10"/>
          </p:nvPr>
        </p:nvSpPr>
        <p:spPr/>
        <p:txBody>
          <a:bodyPr/>
          <a:lstStyle/>
          <a:p>
            <a:fld id="{A9189A00-C811-4BB7-851C-03463DD7B8DA}" type="slidenum">
              <a:rPr lang="en-US" smtClean="0"/>
              <a:t>86</a:t>
            </a:fld>
            <a:endParaRPr lang="en-US"/>
          </a:p>
        </p:txBody>
      </p:sp>
    </p:spTree>
    <p:extLst>
      <p:ext uri="{BB962C8B-B14F-4D97-AF65-F5344CB8AC3E}">
        <p14:creationId xmlns:p14="http://schemas.microsoft.com/office/powerpoint/2010/main" val="205643020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“If you</a:t>
            </a:r>
            <a:r>
              <a:rPr lang="en-US" baseline="0" dirty="0" smtClean="0"/>
              <a:t> don’t know about </a:t>
            </a:r>
            <a:r>
              <a:rPr lang="en-US" baseline="0" dirty="0" err="1" smtClean="0"/>
              <a:t>setoids</a:t>
            </a:r>
            <a:r>
              <a:rPr lang="en-US" baseline="0" dirty="0" smtClean="0"/>
              <a:t>, don’t worry about this bit”</a:t>
            </a:r>
            <a:endParaRPr lang="en-US" sz="1200" dirty="0" smtClean="0"/>
          </a:p>
        </p:txBody>
      </p:sp>
      <p:sp>
        <p:nvSpPr>
          <p:cNvPr id="4" name="Slide Number Placeholder 3"/>
          <p:cNvSpPr>
            <a:spLocks noGrp="1"/>
          </p:cNvSpPr>
          <p:nvPr>
            <p:ph type="sldNum" sz="quarter" idx="10"/>
          </p:nvPr>
        </p:nvSpPr>
        <p:spPr/>
        <p:txBody>
          <a:bodyPr/>
          <a:lstStyle/>
          <a:p>
            <a:fld id="{A9189A00-C811-4BB7-851C-03463DD7B8DA}" type="slidenum">
              <a:rPr lang="en-US" smtClean="0"/>
              <a:t>87</a:t>
            </a:fld>
            <a:endParaRPr lang="en-US"/>
          </a:p>
        </p:txBody>
      </p:sp>
    </p:spTree>
    <p:extLst>
      <p:ext uri="{BB962C8B-B14F-4D97-AF65-F5344CB8AC3E}">
        <p14:creationId xmlns:p14="http://schemas.microsoft.com/office/powerpoint/2010/main" val="212548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 </a:t>
            </a:r>
            <a:endParaRPr lang="en-US" sz="1200" dirty="0" smtClean="0"/>
          </a:p>
        </p:txBody>
      </p:sp>
      <p:sp>
        <p:nvSpPr>
          <p:cNvPr id="4" name="Slide Number Placeholder 3"/>
          <p:cNvSpPr>
            <a:spLocks noGrp="1"/>
          </p:cNvSpPr>
          <p:nvPr>
            <p:ph type="sldNum" sz="quarter" idx="10"/>
          </p:nvPr>
        </p:nvSpPr>
        <p:spPr/>
        <p:txBody>
          <a:bodyPr/>
          <a:lstStyle/>
          <a:p>
            <a:fld id="{A9189A00-C811-4BB7-851C-03463DD7B8DA}" type="slidenum">
              <a:rPr lang="en-US" smtClean="0"/>
              <a:t>88</a:t>
            </a:fld>
            <a:endParaRPr lang="en-US"/>
          </a:p>
        </p:txBody>
      </p:sp>
    </p:spTree>
    <p:extLst>
      <p:ext uri="{BB962C8B-B14F-4D97-AF65-F5344CB8AC3E}">
        <p14:creationId xmlns:p14="http://schemas.microsoft.com/office/powerpoint/2010/main" val="319771340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 </a:t>
            </a:r>
            <a:endParaRPr lang="en-US" sz="1200" dirty="0" smtClean="0"/>
          </a:p>
        </p:txBody>
      </p:sp>
      <p:sp>
        <p:nvSpPr>
          <p:cNvPr id="4" name="Slide Number Placeholder 3"/>
          <p:cNvSpPr>
            <a:spLocks noGrp="1"/>
          </p:cNvSpPr>
          <p:nvPr>
            <p:ph type="sldNum" sz="quarter" idx="10"/>
          </p:nvPr>
        </p:nvSpPr>
        <p:spPr/>
        <p:txBody>
          <a:bodyPr/>
          <a:lstStyle/>
          <a:p>
            <a:fld id="{A9189A00-C811-4BB7-851C-03463DD7B8DA}" type="slidenum">
              <a:rPr lang="en-US" smtClean="0"/>
              <a:t>89</a:t>
            </a:fld>
            <a:endParaRPr lang="en-US"/>
          </a:p>
        </p:txBody>
      </p:sp>
    </p:spTree>
    <p:extLst>
      <p:ext uri="{BB962C8B-B14F-4D97-AF65-F5344CB8AC3E}">
        <p14:creationId xmlns:p14="http://schemas.microsoft.com/office/powerpoint/2010/main" val="1035860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9189A00-C811-4BB7-851C-03463DD7B8DA}" type="slidenum">
              <a:rPr lang="en-US" smtClean="0"/>
              <a:t>9</a:t>
            </a:fld>
            <a:endParaRPr lang="en-US"/>
          </a:p>
        </p:txBody>
      </p:sp>
    </p:spTree>
    <p:extLst>
      <p:ext uri="{BB962C8B-B14F-4D97-AF65-F5344CB8AC3E}">
        <p14:creationId xmlns:p14="http://schemas.microsoft.com/office/powerpoint/2010/main" val="42570496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 </a:t>
            </a:r>
            <a:endParaRPr lang="en-US" sz="1200" dirty="0" smtClean="0"/>
          </a:p>
        </p:txBody>
      </p:sp>
      <p:sp>
        <p:nvSpPr>
          <p:cNvPr id="4" name="Slide Number Placeholder 3"/>
          <p:cNvSpPr>
            <a:spLocks noGrp="1"/>
          </p:cNvSpPr>
          <p:nvPr>
            <p:ph type="sldNum" sz="quarter" idx="10"/>
          </p:nvPr>
        </p:nvSpPr>
        <p:spPr/>
        <p:txBody>
          <a:bodyPr/>
          <a:lstStyle/>
          <a:p>
            <a:fld id="{A9189A00-C811-4BB7-851C-03463DD7B8DA}" type="slidenum">
              <a:rPr lang="en-US" smtClean="0"/>
              <a:t>90</a:t>
            </a:fld>
            <a:endParaRPr lang="en-US"/>
          </a:p>
        </p:txBody>
      </p:sp>
    </p:spTree>
    <p:extLst>
      <p:ext uri="{BB962C8B-B14F-4D97-AF65-F5344CB8AC3E}">
        <p14:creationId xmlns:p14="http://schemas.microsoft.com/office/powerpoint/2010/main" val="32948764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p:spPr>
      </p:sp>
      <p:sp>
        <p:nvSpPr>
          <p:cNvPr id="3" name="Notes Placeholder 2"/>
          <p:cNvSpPr>
            <a:spLocks noGrp="1"/>
          </p:cNvSpPr>
          <p:nvPr>
            <p:ph type="body" idx="1"/>
          </p:nvPr>
        </p:nvSpPr>
        <p:spPr/>
        <p:txBody>
          <a:bodyPr/>
          <a:lstStyle/>
          <a:p>
            <a:pPr marL="171450" indent="-171450">
              <a:buFontTx/>
              <a:buChar char="-"/>
            </a:pPr>
            <a:r>
              <a:rPr lang="en-US" baseline="0" dirty="0" smtClean="0"/>
              <a:t>“If you don’t know about universes, don’t worry about this slide”</a:t>
            </a:r>
          </a:p>
          <a:p>
            <a:pPr marL="171450" indent="-171450">
              <a:buFontTx/>
              <a:buChar char="-"/>
            </a:pPr>
            <a:r>
              <a:rPr lang="en-US" baseline="0" dirty="0" smtClean="0"/>
              <a:t>Talk briefly about graph of all graphs</a:t>
            </a:r>
          </a:p>
          <a:p>
            <a:pPr marL="171450" indent="-171450">
              <a:buFontTx/>
              <a:buChar char="-"/>
            </a:pPr>
            <a:r>
              <a:rPr lang="en-US" dirty="0" smtClean="0"/>
              <a:t>This is part of why I moved to the new version of Coq with universe polymorphism</a:t>
            </a:r>
          </a:p>
        </p:txBody>
      </p:sp>
      <p:sp>
        <p:nvSpPr>
          <p:cNvPr id="4" name="Slide Number Placeholder 3"/>
          <p:cNvSpPr>
            <a:spLocks noGrp="1"/>
          </p:cNvSpPr>
          <p:nvPr>
            <p:ph type="sldNum" sz="quarter" idx="10"/>
          </p:nvPr>
        </p:nvSpPr>
        <p:spPr/>
        <p:txBody>
          <a:bodyPr/>
          <a:lstStyle/>
          <a:p>
            <a:fld id="{A9189A00-C811-4BB7-851C-03463DD7B8DA}" type="slidenum">
              <a:rPr lang="en-US" smtClean="0"/>
              <a:t>91</a:t>
            </a:fld>
            <a:endParaRPr lang="en-US"/>
          </a:p>
        </p:txBody>
      </p:sp>
    </p:spTree>
    <p:extLst>
      <p:ext uri="{BB962C8B-B14F-4D97-AF65-F5344CB8AC3E}">
        <p14:creationId xmlns:p14="http://schemas.microsoft.com/office/powerpoint/2010/main" val="32740066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9189A00-C811-4BB7-851C-03463DD7B8DA}" type="slidenum">
              <a:rPr lang="en-US" smtClean="0"/>
              <a:t>92</a:t>
            </a:fld>
            <a:endParaRPr lang="en-US"/>
          </a:p>
        </p:txBody>
      </p:sp>
    </p:spTree>
    <p:extLst>
      <p:ext uri="{BB962C8B-B14F-4D97-AF65-F5344CB8AC3E}">
        <p14:creationId xmlns:p14="http://schemas.microsoft.com/office/powerpoint/2010/main" val="130061504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9189A00-C811-4BB7-851C-03463DD7B8DA}" type="slidenum">
              <a:rPr lang="en-US" smtClean="0"/>
              <a:t>93</a:t>
            </a:fld>
            <a:endParaRPr lang="en-US"/>
          </a:p>
        </p:txBody>
      </p:sp>
    </p:spTree>
    <p:extLst>
      <p:ext uri="{BB962C8B-B14F-4D97-AF65-F5344CB8AC3E}">
        <p14:creationId xmlns:p14="http://schemas.microsoft.com/office/powerpoint/2010/main" val="3525723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EBF919F-3190-4FE3-BA48-5EF26BAC6E6F}" type="datetime1">
              <a:rPr lang="en-US" smtClean="0"/>
              <a:t>7/16/2014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4EF21E-4A1E-457A-A908-FECEBBB6594B}" type="slidenum">
              <a:rPr lang="en-US" smtClean="0"/>
              <a:t>‹#›</a:t>
            </a:fld>
            <a:endParaRPr lang="en-US"/>
          </a:p>
        </p:txBody>
      </p:sp>
    </p:spTree>
    <p:extLst>
      <p:ext uri="{BB962C8B-B14F-4D97-AF65-F5344CB8AC3E}">
        <p14:creationId xmlns:p14="http://schemas.microsoft.com/office/powerpoint/2010/main" val="463391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023049-7DDC-4FA1-82EE-D9C0BE94664E}" type="datetime1">
              <a:rPr lang="en-US" smtClean="0"/>
              <a:t>7/16/2014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4EF21E-4A1E-457A-A908-FECEBBB6594B}" type="slidenum">
              <a:rPr lang="en-US" smtClean="0"/>
              <a:t>‹#›</a:t>
            </a:fld>
            <a:endParaRPr lang="en-US"/>
          </a:p>
        </p:txBody>
      </p:sp>
    </p:spTree>
    <p:extLst>
      <p:ext uri="{BB962C8B-B14F-4D97-AF65-F5344CB8AC3E}">
        <p14:creationId xmlns:p14="http://schemas.microsoft.com/office/powerpoint/2010/main" val="1577350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C48C5C-B211-4BD3-93E5-5DDD0114217C}" type="datetime1">
              <a:rPr lang="en-US" smtClean="0"/>
              <a:t>7/16/2014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4EF21E-4A1E-457A-A908-FECEBBB6594B}" type="slidenum">
              <a:rPr lang="en-US" smtClean="0"/>
              <a:t>‹#›</a:t>
            </a:fld>
            <a:endParaRPr lang="en-US"/>
          </a:p>
        </p:txBody>
      </p:sp>
    </p:spTree>
    <p:extLst>
      <p:ext uri="{BB962C8B-B14F-4D97-AF65-F5344CB8AC3E}">
        <p14:creationId xmlns:p14="http://schemas.microsoft.com/office/powerpoint/2010/main" val="3834814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59EC1A-F589-4B9A-9D6F-06415E6C6456}" type="datetime1">
              <a:rPr lang="en-US" smtClean="0"/>
              <a:t>7/16/2014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4EF21E-4A1E-457A-A908-FECEBBB6594B}" type="slidenum">
              <a:rPr lang="en-US" smtClean="0"/>
              <a:t>‹#›</a:t>
            </a:fld>
            <a:endParaRPr lang="en-US"/>
          </a:p>
        </p:txBody>
      </p:sp>
    </p:spTree>
    <p:extLst>
      <p:ext uri="{BB962C8B-B14F-4D97-AF65-F5344CB8AC3E}">
        <p14:creationId xmlns:p14="http://schemas.microsoft.com/office/powerpoint/2010/main" val="2886191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4F0845-33E2-43E3-A096-D5894AF6CF47}" type="datetime1">
              <a:rPr lang="en-US" smtClean="0"/>
              <a:t>7/16/2014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4EF21E-4A1E-457A-A908-FECEBBB6594B}" type="slidenum">
              <a:rPr lang="en-US" smtClean="0"/>
              <a:t>‹#›</a:t>
            </a:fld>
            <a:endParaRPr lang="en-US"/>
          </a:p>
        </p:txBody>
      </p:sp>
    </p:spTree>
    <p:extLst>
      <p:ext uri="{BB962C8B-B14F-4D97-AF65-F5344CB8AC3E}">
        <p14:creationId xmlns:p14="http://schemas.microsoft.com/office/powerpoint/2010/main" val="150515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D23E43B-E34E-4CCD-BB96-9CE12CF1C47C}" type="datetime1">
              <a:rPr lang="en-US" smtClean="0"/>
              <a:t>7/16/2014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4EF21E-4A1E-457A-A908-FECEBBB6594B}" type="slidenum">
              <a:rPr lang="en-US" smtClean="0"/>
              <a:t>‹#›</a:t>
            </a:fld>
            <a:endParaRPr lang="en-US"/>
          </a:p>
        </p:txBody>
      </p:sp>
    </p:spTree>
    <p:extLst>
      <p:ext uri="{BB962C8B-B14F-4D97-AF65-F5344CB8AC3E}">
        <p14:creationId xmlns:p14="http://schemas.microsoft.com/office/powerpoint/2010/main" val="1035631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DA4C31-17C8-4048-9C9F-A0F757EF9A52}" type="datetime1">
              <a:rPr lang="en-US" smtClean="0"/>
              <a:t>7/16/2014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4EF21E-4A1E-457A-A908-FECEBBB6594B}" type="slidenum">
              <a:rPr lang="en-US" smtClean="0"/>
              <a:t>‹#›</a:t>
            </a:fld>
            <a:endParaRPr lang="en-US"/>
          </a:p>
        </p:txBody>
      </p:sp>
    </p:spTree>
    <p:extLst>
      <p:ext uri="{BB962C8B-B14F-4D97-AF65-F5344CB8AC3E}">
        <p14:creationId xmlns:p14="http://schemas.microsoft.com/office/powerpoint/2010/main" val="2791244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2DCCDE2-1729-4FA8-A599-8C5DE52A7524}" type="datetime1">
              <a:rPr lang="en-US" smtClean="0"/>
              <a:t>7/16/2014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4EF21E-4A1E-457A-A908-FECEBBB6594B}" type="slidenum">
              <a:rPr lang="en-US" smtClean="0"/>
              <a:t>‹#›</a:t>
            </a:fld>
            <a:endParaRPr lang="en-US"/>
          </a:p>
        </p:txBody>
      </p:sp>
    </p:spTree>
    <p:extLst>
      <p:ext uri="{BB962C8B-B14F-4D97-AF65-F5344CB8AC3E}">
        <p14:creationId xmlns:p14="http://schemas.microsoft.com/office/powerpoint/2010/main" val="146401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5D6E2B-45D9-4BB5-A78B-56E68F5BAAEA}" type="datetime1">
              <a:rPr lang="en-US" smtClean="0"/>
              <a:t>7/16/2014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4EF21E-4A1E-457A-A908-FECEBBB6594B}" type="slidenum">
              <a:rPr lang="en-US" smtClean="0"/>
              <a:t>‹#›</a:t>
            </a:fld>
            <a:endParaRPr lang="en-US"/>
          </a:p>
        </p:txBody>
      </p:sp>
    </p:spTree>
    <p:extLst>
      <p:ext uri="{BB962C8B-B14F-4D97-AF65-F5344CB8AC3E}">
        <p14:creationId xmlns:p14="http://schemas.microsoft.com/office/powerpoint/2010/main" val="753652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A38531-D16C-4E54-9A6A-5DEF26AE3475}" type="datetime1">
              <a:rPr lang="en-US" smtClean="0"/>
              <a:t>7/16/2014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4EF21E-4A1E-457A-A908-FECEBBB6594B}" type="slidenum">
              <a:rPr lang="en-US" smtClean="0"/>
              <a:t>‹#›</a:t>
            </a:fld>
            <a:endParaRPr lang="en-US"/>
          </a:p>
        </p:txBody>
      </p:sp>
    </p:spTree>
    <p:extLst>
      <p:ext uri="{BB962C8B-B14F-4D97-AF65-F5344CB8AC3E}">
        <p14:creationId xmlns:p14="http://schemas.microsoft.com/office/powerpoint/2010/main" val="2479363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3C61CD-31A2-41A4-97AC-5BC57F95DD9F}" type="datetime1">
              <a:rPr lang="en-US" smtClean="0"/>
              <a:t>7/16/2014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4EF21E-4A1E-457A-A908-FECEBBB6594B}" type="slidenum">
              <a:rPr lang="en-US" smtClean="0"/>
              <a:t>‹#›</a:t>
            </a:fld>
            <a:endParaRPr lang="en-US"/>
          </a:p>
        </p:txBody>
      </p:sp>
    </p:spTree>
    <p:extLst>
      <p:ext uri="{BB962C8B-B14F-4D97-AF65-F5344CB8AC3E}">
        <p14:creationId xmlns:p14="http://schemas.microsoft.com/office/powerpoint/2010/main" val="1736995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7EFFDC-286B-4ABF-A8B2-F380EB3E2DC8}" type="datetime1">
              <a:rPr lang="en-US" smtClean="0"/>
              <a:t>7/16/2014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4EF21E-4A1E-457A-A908-FECEBBB6594B}" type="slidenum">
              <a:rPr lang="en-US" smtClean="0"/>
              <a:t>‹#›</a:t>
            </a:fld>
            <a:endParaRPr lang="en-US"/>
          </a:p>
        </p:txBody>
      </p:sp>
    </p:spTree>
    <p:extLst>
      <p:ext uri="{BB962C8B-B14F-4D97-AF65-F5344CB8AC3E}">
        <p14:creationId xmlns:p14="http://schemas.microsoft.com/office/powerpoint/2010/main" val="13276235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github.com/HoTT/HoTT"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github.com/JasonGross/HoTT/blob/finished-but-slow-adjoint-pointwise/theories/categories/Adjoint/Pointwise.v"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5.WMF"/><Relationship Id="rId5" Type="http://schemas.openxmlformats.org/officeDocument/2006/relationships/image" Target="../media/image14.WMF"/><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www.flickr.com/photos/gammaman/7803829282/" TargetMode="External"/><Relationship Id="rId13" Type="http://schemas.openxmlformats.org/officeDocument/2006/relationships/hyperlink" Target="http://commons.wikimedia.org/wiki/File:Abell_NGC2218_hst_big.jpg" TargetMode="External"/><Relationship Id="rId3" Type="http://schemas.openxmlformats.org/officeDocument/2006/relationships/image" Target="../media/image10.WMF"/><Relationship Id="rId7" Type="http://schemas.openxmlformats.org/officeDocument/2006/relationships/image" Target="../media/image19.jpg"/><Relationship Id="rId12" Type="http://schemas.openxmlformats.org/officeDocument/2006/relationships/hyperlink" Target="http://en.wikipedia.org/wiki/Abell_2218#mediaviewer/File:Abell_NGC2218_hst_big.jpg" TargetMode="External"/><Relationship Id="rId2" Type="http://schemas.openxmlformats.org/officeDocument/2006/relationships/notesSlide" Target="../notesSlides/notesSlide19.xml"/><Relationship Id="rId16"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18.WMF"/><Relationship Id="rId11" Type="http://schemas.openxmlformats.org/officeDocument/2006/relationships/hyperlink" Target="http://antwrp.gsfc.nasa.gov/apod/ap080210.html" TargetMode="External"/><Relationship Id="rId5" Type="http://schemas.openxmlformats.org/officeDocument/2006/relationships/image" Target="../media/image17.jpg"/><Relationship Id="rId15" Type="http://schemas.openxmlformats.org/officeDocument/2006/relationships/hyperlink" Target="http://pixabay.com/go/?t=http://creativecommons.org/publicdomain/zero/1.0/deed.en" TargetMode="External"/><Relationship Id="rId10" Type="http://schemas.openxmlformats.org/officeDocument/2006/relationships/image" Target="../media/image20.emf"/><Relationship Id="rId4" Type="http://schemas.openxmlformats.org/officeDocument/2006/relationships/image" Target="../media/image16.emf"/><Relationship Id="rId9" Type="http://schemas.openxmlformats.org/officeDocument/2006/relationships/hyperlink" Target="https://creativecommons.org/licenses/by/2.0/" TargetMode="External"/><Relationship Id="rId14" Type="http://schemas.openxmlformats.org/officeDocument/2006/relationships/hyperlink" Target="http://pixabay.com/en/blue-bubble-shiny-157652/"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WMF"/><Relationship Id="rId7" Type="http://schemas.microsoft.com/office/2007/relationships/hdphoto" Target="../media/hdphoto2.wd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6.png"/><Relationship Id="rId4" Type="http://schemas.openxmlformats.org/officeDocument/2006/relationships/image" Target="../media/image25.W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5.W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www.flickr.com/photos/gammaman/7803829282/" TargetMode="External"/><Relationship Id="rId3" Type="http://schemas.openxmlformats.org/officeDocument/2006/relationships/image" Target="../media/image10.WMF"/><Relationship Id="rId7" Type="http://schemas.openxmlformats.org/officeDocument/2006/relationships/image" Target="../media/image19.jp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8.WMF"/><Relationship Id="rId5" Type="http://schemas.openxmlformats.org/officeDocument/2006/relationships/image" Target="../media/image17.jpg"/><Relationship Id="rId4" Type="http://schemas.openxmlformats.org/officeDocument/2006/relationships/image" Target="../media/image16.emf"/><Relationship Id="rId9" Type="http://schemas.openxmlformats.org/officeDocument/2006/relationships/hyperlink" Target="https://creativecommons.org/licenses/by/2.0/"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s://creativecommons.org/licenses/by/2.0/" TargetMode="External"/><Relationship Id="rId5" Type="http://schemas.openxmlformats.org/officeDocument/2006/relationships/hyperlink" Target="http://www.flickr.com/photos/gammaman/7803829282/" TargetMode="External"/><Relationship Id="rId4" Type="http://schemas.openxmlformats.org/officeDocument/2006/relationships/image" Target="../media/image19.jpg"/></Relationships>
</file>

<file path=ppt/slides/_rels/slide6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hyperlink" Target="https://creativecommons.org/licenses/by/2.0/" TargetMode="External"/><Relationship Id="rId4" Type="http://schemas.openxmlformats.org/officeDocument/2006/relationships/hyperlink" Target="http://www.flickr.com/photos/gammaman/7803829282/"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hyperlink" Target="https://creativecommons.org/licenses/by/2.0/" TargetMode="External"/><Relationship Id="rId5" Type="http://schemas.openxmlformats.org/officeDocument/2006/relationships/hyperlink" Target="http://www.flickr.com/photos/gammaman/7803829282/" TargetMode="External"/><Relationship Id="rId4" Type="http://schemas.openxmlformats.org/officeDocument/2006/relationships/image" Target="../media/image19.jpg"/></Relationships>
</file>

<file path=ppt/slides/_rels/slide6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hyperlink" Target="https://creativecommons.org/licenses/by-sa/2.0/" TargetMode="External"/><Relationship Id="rId4" Type="http://schemas.openxmlformats.org/officeDocument/2006/relationships/hyperlink" Target="http://www.flickr.com/photos/waterarchives/5811736921/in/photolist-9PmPML-9QEq26-9Rztsr-9RyKQX-9RyDXT-9RyD2a-9RyHVg-9RyFUc-9RyA8X-9RBwh7-9RyGUk-9RyB4x-9RBDbN-9RyEUH-9RCk19-9QHeXw-9RBtzd-9YVxA7-9RCmSS-9YUMoW-9YSApx-9ZvsEH-9ZkekY-9ZzVGU-9ZvPEG-9ZhiMn-9ZsxPR-9RzrCa-6kQ2PU-6kQ2wJ-9RzzF2-9RzAzi-9X7SpV-9RzxUr-9RzyNk-6kQ2E7-9Xd7KG-9ZvMqm-9ZyjBh-9Zxyn7-9ZtdCD-9ZsTiK-9ZkdtY-9Zy6Sf-9Zh5W4-9Zu8j8-9ZxbfJ-9ZwuAq-9ZsNFZ-9Zh57r/"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8.WMF"/></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hyperlink" Target="http://www.flickr.com/photos/gammaman/7803829282/" TargetMode="External"/><Relationship Id="rId3" Type="http://schemas.openxmlformats.org/officeDocument/2006/relationships/image" Target="../media/image10.WMF"/><Relationship Id="rId7" Type="http://schemas.openxmlformats.org/officeDocument/2006/relationships/image" Target="../media/image19.jp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8.WMF"/><Relationship Id="rId5" Type="http://schemas.openxmlformats.org/officeDocument/2006/relationships/image" Target="../media/image17.jpg"/><Relationship Id="rId4" Type="http://schemas.openxmlformats.org/officeDocument/2006/relationships/image" Target="../media/image16.emf"/><Relationship Id="rId9" Type="http://schemas.openxmlformats.org/officeDocument/2006/relationships/hyperlink" Target="https://creativecommons.org/licenses/by/2.0/" TargetMode="Externa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hyperlink" Target="http://www.flickr.com/photos/gammaman/7803829282/" TargetMode="External"/><Relationship Id="rId13" Type="http://schemas.openxmlformats.org/officeDocument/2006/relationships/hyperlink" Target="http://en.wikipedia.org/wiki/Abell_2218#mediaviewer/File:Abell_NGC2218_hst_big.jpg" TargetMode="External"/><Relationship Id="rId3" Type="http://schemas.openxmlformats.org/officeDocument/2006/relationships/image" Target="../media/image10.WMF"/><Relationship Id="rId7" Type="http://schemas.openxmlformats.org/officeDocument/2006/relationships/image" Target="../media/image19.jpg"/><Relationship Id="rId12" Type="http://schemas.openxmlformats.org/officeDocument/2006/relationships/hyperlink" Target="http://antwrp.gsfc.nasa.gov/apod/ap080210.html" TargetMode="External"/><Relationship Id="rId2" Type="http://schemas.openxmlformats.org/officeDocument/2006/relationships/notesSlide" Target="../notesSlides/notesSlide77.xml"/><Relationship Id="rId16" Type="http://schemas.openxmlformats.org/officeDocument/2006/relationships/hyperlink" Target="http://pixabay.com/go/?t=http://creativecommons.org/publicdomain/zero/1.0/deed.en" TargetMode="External"/><Relationship Id="rId1" Type="http://schemas.openxmlformats.org/officeDocument/2006/relationships/slideLayout" Target="../slideLayouts/slideLayout2.xml"/><Relationship Id="rId6" Type="http://schemas.openxmlformats.org/officeDocument/2006/relationships/image" Target="../media/image18.WMF"/><Relationship Id="rId11" Type="http://schemas.openxmlformats.org/officeDocument/2006/relationships/image" Target="../media/image21.jpg"/><Relationship Id="rId5" Type="http://schemas.openxmlformats.org/officeDocument/2006/relationships/image" Target="../media/image17.jpg"/><Relationship Id="rId15" Type="http://schemas.openxmlformats.org/officeDocument/2006/relationships/hyperlink" Target="http://pixabay.com/en/blue-bubble-shiny-157652/" TargetMode="External"/><Relationship Id="rId10" Type="http://schemas.openxmlformats.org/officeDocument/2006/relationships/image" Target="../media/image20.emf"/><Relationship Id="rId4" Type="http://schemas.openxmlformats.org/officeDocument/2006/relationships/image" Target="../media/image16.emf"/><Relationship Id="rId9" Type="http://schemas.openxmlformats.org/officeDocument/2006/relationships/hyperlink" Target="https://creativecommons.org/licenses/by/2.0/" TargetMode="External"/><Relationship Id="rId14" Type="http://schemas.openxmlformats.org/officeDocument/2006/relationships/hyperlink" Target="http://commons.wikimedia.org/wiki/File:Abell_NGC2218_hst_big.jpg"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380.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WM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hyperlink" Target="http://pixabay.com/go/?t=http://creativecommons.org/publicdomain/zero/1.0/deed.en" TargetMode="External"/><Relationship Id="rId3" Type="http://schemas.openxmlformats.org/officeDocument/2006/relationships/image" Target="../media/image21.jpg"/><Relationship Id="rId7" Type="http://schemas.openxmlformats.org/officeDocument/2006/relationships/hyperlink" Target="http://pixabay.com/en/blue-bubble-shiny-157652/"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hyperlink" Target="http://commons.wikimedia.org/wiki/File:Abell_NGC2218_hst_big.jpg" TargetMode="External"/><Relationship Id="rId5" Type="http://schemas.openxmlformats.org/officeDocument/2006/relationships/hyperlink" Target="http://en.wikipedia.org/wiki/Abell_2218#mediaviewer/File:Abell_NGC2218_hst_big.jpg" TargetMode="External"/><Relationship Id="rId4" Type="http://schemas.openxmlformats.org/officeDocument/2006/relationships/hyperlink" Target="http://antwrp.gsfc.nasa.gov/apod/ap080210.html" TargetMode="External"/><Relationship Id="rId9" Type="http://schemas.openxmlformats.org/officeDocument/2006/relationships/hyperlink" Target="http://www.allposters.co.uk/-sp/Parallel-Universes-Posters_i10222479_.htm" TargetMode="External"/></Relationships>
</file>

<file path=ppt/slides/_rels/slide9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9.PNG"/><Relationship Id="rId7" Type="http://schemas.openxmlformats.org/officeDocument/2006/relationships/image" Target="../media/image15.WMF"/><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14.WMF"/><Relationship Id="rId5" Type="http://schemas.openxmlformats.org/officeDocument/2006/relationships/image" Target="../media/image13.PNG"/><Relationship Id="rId4" Type="http://schemas.openxmlformats.org/officeDocument/2006/relationships/image" Target="../media/image10.WMF"/><Relationship Id="rId9" Type="http://schemas.openxmlformats.org/officeDocument/2006/relationships/image" Target="../media/image37.emf"/></Relationships>
</file>

<file path=ppt/slides/_rels/slide93.xml.rels><?xml version="1.0" encoding="UTF-8" standalone="yes"?>
<Relationships xmlns="http://schemas.openxmlformats.org/package/2006/relationships"><Relationship Id="rId3" Type="http://schemas.openxmlformats.org/officeDocument/2006/relationships/hyperlink" Target="http://people.csail.mit.edu/jgross/#category-coq-experience"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hyperlink" Target="https://github.com/HoTT/HoT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48583"/>
            <a:ext cx="9144000" cy="2541139"/>
          </a:xfrm>
        </p:spPr>
        <p:txBody>
          <a:bodyPr>
            <a:normAutofit fontScale="90000"/>
          </a:bodyPr>
          <a:lstStyle/>
          <a:p>
            <a:r>
              <a:rPr lang="en-US" dirty="0"/>
              <a:t>Experience implementing a performant </a:t>
            </a:r>
            <a:r>
              <a:rPr lang="en-US" dirty="0" smtClean="0"/>
              <a:t>category-theory </a:t>
            </a:r>
            <a:r>
              <a:rPr lang="en-US" dirty="0"/>
              <a:t>library in </a:t>
            </a:r>
            <a:r>
              <a:rPr lang="en-US" dirty="0" smtClean="0"/>
              <a:t>Coq</a:t>
            </a:r>
            <a:endParaRPr lang="en-US" dirty="0"/>
          </a:p>
        </p:txBody>
      </p:sp>
      <p:sp>
        <p:nvSpPr>
          <p:cNvPr id="3" name="Subtitle 2"/>
          <p:cNvSpPr>
            <a:spLocks noGrp="1"/>
          </p:cNvSpPr>
          <p:nvPr>
            <p:ph type="subTitle" idx="1"/>
          </p:nvPr>
        </p:nvSpPr>
        <p:spPr>
          <a:xfrm>
            <a:off x="1143000" y="3558780"/>
            <a:ext cx="6858000" cy="1241822"/>
          </a:xfrm>
        </p:spPr>
        <p:txBody>
          <a:bodyPr>
            <a:normAutofit lnSpcReduction="10000"/>
          </a:bodyPr>
          <a:lstStyle/>
          <a:p>
            <a:endParaRPr lang="en-US" dirty="0" smtClean="0"/>
          </a:p>
          <a:p>
            <a:r>
              <a:rPr lang="en-US" dirty="0" smtClean="0"/>
              <a:t>Jason </a:t>
            </a:r>
            <a:r>
              <a:rPr lang="en-US" dirty="0"/>
              <a:t>Gross, Adam Chlipala, David I. </a:t>
            </a:r>
            <a:r>
              <a:rPr lang="en-US" dirty="0" smtClean="0"/>
              <a:t>Spivak</a:t>
            </a:r>
          </a:p>
          <a:p>
            <a:r>
              <a:rPr lang="en-US" dirty="0" smtClean="0"/>
              <a:t>Massachusetts Institute of Technology</a:t>
            </a:r>
            <a:endParaRPr lang="en-US" dirty="0"/>
          </a:p>
        </p:txBody>
      </p:sp>
    </p:spTree>
    <p:extLst>
      <p:ext uri="{BB962C8B-B14F-4D97-AF65-F5344CB8AC3E}">
        <p14:creationId xmlns:p14="http://schemas.microsoft.com/office/powerpoint/2010/main" val="34865020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you should listen to me</a:t>
            </a:r>
            <a:endParaRPr lang="en-GB" dirty="0"/>
          </a:p>
        </p:txBody>
      </p:sp>
      <p:sp>
        <p:nvSpPr>
          <p:cNvPr id="4" name="Slide Number Placeholder 3"/>
          <p:cNvSpPr>
            <a:spLocks noGrp="1"/>
          </p:cNvSpPr>
          <p:nvPr>
            <p:ph type="sldNum" sz="quarter" idx="12"/>
          </p:nvPr>
        </p:nvSpPr>
        <p:spPr/>
        <p:txBody>
          <a:bodyPr/>
          <a:lstStyle/>
          <a:p>
            <a:fld id="{E64EF21E-4A1E-457A-A908-FECEBBB6594B}" type="slidenum">
              <a:rPr lang="en-US" smtClean="0"/>
              <a:t>10</a:t>
            </a:fld>
            <a:endParaRPr lang="en-US"/>
          </a:p>
        </p:txBody>
      </p:sp>
      <p:grpSp>
        <p:nvGrpSpPr>
          <p:cNvPr id="12" name="Group 11"/>
          <p:cNvGrpSpPr/>
          <p:nvPr/>
        </p:nvGrpSpPr>
        <p:grpSpPr>
          <a:xfrm>
            <a:off x="-1" y="3112969"/>
            <a:ext cx="9144000" cy="3636634"/>
            <a:chOff x="5444501" y="4141921"/>
            <a:chExt cx="2717460" cy="2579556"/>
          </a:xfrm>
        </p:grpSpPr>
        <p:grpSp>
          <p:nvGrpSpPr>
            <p:cNvPr id="13" name="Group 12"/>
            <p:cNvGrpSpPr/>
            <p:nvPr/>
          </p:nvGrpSpPr>
          <p:grpSpPr>
            <a:xfrm>
              <a:off x="5444501" y="4141921"/>
              <a:ext cx="2717460" cy="2579556"/>
              <a:chOff x="3571748" y="3872302"/>
              <a:chExt cx="2717460" cy="2579556"/>
            </a:xfrm>
          </p:grpSpPr>
          <p:sp>
            <p:nvSpPr>
              <p:cNvPr id="15" name="Rounded Rectangle 23"/>
              <p:cNvSpPr/>
              <p:nvPr/>
            </p:nvSpPr>
            <p:spPr>
              <a:xfrm>
                <a:off x="3571748" y="3872302"/>
                <a:ext cx="2717460" cy="2127019"/>
              </a:xfrm>
              <a:custGeom>
                <a:avLst/>
                <a:gdLst>
                  <a:gd name="connsiteX0" fmla="*/ 0 w 2717460"/>
                  <a:gd name="connsiteY0" fmla="*/ 136814 h 2038350"/>
                  <a:gd name="connsiteX1" fmla="*/ 136814 w 2717460"/>
                  <a:gd name="connsiteY1" fmla="*/ 0 h 2038350"/>
                  <a:gd name="connsiteX2" fmla="*/ 2580646 w 2717460"/>
                  <a:gd name="connsiteY2" fmla="*/ 0 h 2038350"/>
                  <a:gd name="connsiteX3" fmla="*/ 2717460 w 2717460"/>
                  <a:gd name="connsiteY3" fmla="*/ 136814 h 2038350"/>
                  <a:gd name="connsiteX4" fmla="*/ 2717460 w 2717460"/>
                  <a:gd name="connsiteY4" fmla="*/ 1901536 h 2038350"/>
                  <a:gd name="connsiteX5" fmla="*/ 2580646 w 2717460"/>
                  <a:gd name="connsiteY5" fmla="*/ 2038350 h 2038350"/>
                  <a:gd name="connsiteX6" fmla="*/ 136814 w 2717460"/>
                  <a:gd name="connsiteY6" fmla="*/ 2038350 h 2038350"/>
                  <a:gd name="connsiteX7" fmla="*/ 0 w 2717460"/>
                  <a:gd name="connsiteY7" fmla="*/ 1901536 h 2038350"/>
                  <a:gd name="connsiteX8" fmla="*/ 0 w 2717460"/>
                  <a:gd name="connsiteY8" fmla="*/ 136814 h 2038350"/>
                  <a:gd name="connsiteX0" fmla="*/ 0 w 2717460"/>
                  <a:gd name="connsiteY0" fmla="*/ 136814 h 2038350"/>
                  <a:gd name="connsiteX1" fmla="*/ 136814 w 2717460"/>
                  <a:gd name="connsiteY1" fmla="*/ 0 h 2038350"/>
                  <a:gd name="connsiteX2" fmla="*/ 2580646 w 2717460"/>
                  <a:gd name="connsiteY2" fmla="*/ 0 h 2038350"/>
                  <a:gd name="connsiteX3" fmla="*/ 2717460 w 2717460"/>
                  <a:gd name="connsiteY3" fmla="*/ 136814 h 2038350"/>
                  <a:gd name="connsiteX4" fmla="*/ 2717460 w 2717460"/>
                  <a:gd name="connsiteY4" fmla="*/ 1901536 h 2038350"/>
                  <a:gd name="connsiteX5" fmla="*/ 2580646 w 2717460"/>
                  <a:gd name="connsiteY5" fmla="*/ 2038350 h 2038350"/>
                  <a:gd name="connsiteX6" fmla="*/ 1097883 w 2717460"/>
                  <a:gd name="connsiteY6" fmla="*/ 2035579 h 2038350"/>
                  <a:gd name="connsiteX7" fmla="*/ 136814 w 2717460"/>
                  <a:gd name="connsiteY7" fmla="*/ 2038350 h 2038350"/>
                  <a:gd name="connsiteX8" fmla="*/ 0 w 2717460"/>
                  <a:gd name="connsiteY8" fmla="*/ 1901536 h 2038350"/>
                  <a:gd name="connsiteX9" fmla="*/ 0 w 2717460"/>
                  <a:gd name="connsiteY9" fmla="*/ 136814 h 2038350"/>
                  <a:gd name="connsiteX0" fmla="*/ 0 w 2717460"/>
                  <a:gd name="connsiteY0" fmla="*/ 136814 h 2038350"/>
                  <a:gd name="connsiteX1" fmla="*/ 136814 w 2717460"/>
                  <a:gd name="connsiteY1" fmla="*/ 0 h 2038350"/>
                  <a:gd name="connsiteX2" fmla="*/ 2580646 w 2717460"/>
                  <a:gd name="connsiteY2" fmla="*/ 0 h 2038350"/>
                  <a:gd name="connsiteX3" fmla="*/ 2717460 w 2717460"/>
                  <a:gd name="connsiteY3" fmla="*/ 136814 h 2038350"/>
                  <a:gd name="connsiteX4" fmla="*/ 2717460 w 2717460"/>
                  <a:gd name="connsiteY4" fmla="*/ 1901536 h 2038350"/>
                  <a:gd name="connsiteX5" fmla="*/ 2580646 w 2717460"/>
                  <a:gd name="connsiteY5" fmla="*/ 2038350 h 2038350"/>
                  <a:gd name="connsiteX6" fmla="*/ 1526508 w 2717460"/>
                  <a:gd name="connsiteY6" fmla="*/ 2037961 h 2038350"/>
                  <a:gd name="connsiteX7" fmla="*/ 1097883 w 2717460"/>
                  <a:gd name="connsiteY7" fmla="*/ 2035579 h 2038350"/>
                  <a:gd name="connsiteX8" fmla="*/ 136814 w 2717460"/>
                  <a:gd name="connsiteY8" fmla="*/ 2038350 h 2038350"/>
                  <a:gd name="connsiteX9" fmla="*/ 0 w 2717460"/>
                  <a:gd name="connsiteY9" fmla="*/ 1901536 h 2038350"/>
                  <a:gd name="connsiteX10" fmla="*/ 0 w 2717460"/>
                  <a:gd name="connsiteY10" fmla="*/ 136814 h 2038350"/>
                  <a:gd name="connsiteX0" fmla="*/ 1097883 w 2717460"/>
                  <a:gd name="connsiteY0" fmla="*/ 2035579 h 2127019"/>
                  <a:gd name="connsiteX1" fmla="*/ 136814 w 2717460"/>
                  <a:gd name="connsiteY1" fmla="*/ 2038350 h 2127019"/>
                  <a:gd name="connsiteX2" fmla="*/ 0 w 2717460"/>
                  <a:gd name="connsiteY2" fmla="*/ 1901536 h 2127019"/>
                  <a:gd name="connsiteX3" fmla="*/ 0 w 2717460"/>
                  <a:gd name="connsiteY3" fmla="*/ 136814 h 2127019"/>
                  <a:gd name="connsiteX4" fmla="*/ 136814 w 2717460"/>
                  <a:gd name="connsiteY4" fmla="*/ 0 h 2127019"/>
                  <a:gd name="connsiteX5" fmla="*/ 2580646 w 2717460"/>
                  <a:gd name="connsiteY5" fmla="*/ 0 h 2127019"/>
                  <a:gd name="connsiteX6" fmla="*/ 2717460 w 2717460"/>
                  <a:gd name="connsiteY6" fmla="*/ 136814 h 2127019"/>
                  <a:gd name="connsiteX7" fmla="*/ 2717460 w 2717460"/>
                  <a:gd name="connsiteY7" fmla="*/ 1901536 h 2127019"/>
                  <a:gd name="connsiteX8" fmla="*/ 2580646 w 2717460"/>
                  <a:gd name="connsiteY8" fmla="*/ 2038350 h 2127019"/>
                  <a:gd name="connsiteX9" fmla="*/ 1526508 w 2717460"/>
                  <a:gd name="connsiteY9" fmla="*/ 2037961 h 2127019"/>
                  <a:gd name="connsiteX10" fmla="*/ 1189323 w 2717460"/>
                  <a:gd name="connsiteY10" fmla="*/ 2127019 h 2127019"/>
                  <a:gd name="connsiteX0" fmla="*/ 1097883 w 2717460"/>
                  <a:gd name="connsiteY0" fmla="*/ 2035579 h 2127019"/>
                  <a:gd name="connsiteX1" fmla="*/ 136814 w 2717460"/>
                  <a:gd name="connsiteY1" fmla="*/ 2038350 h 2127019"/>
                  <a:gd name="connsiteX2" fmla="*/ 0 w 2717460"/>
                  <a:gd name="connsiteY2" fmla="*/ 1901536 h 2127019"/>
                  <a:gd name="connsiteX3" fmla="*/ 0 w 2717460"/>
                  <a:gd name="connsiteY3" fmla="*/ 136814 h 2127019"/>
                  <a:gd name="connsiteX4" fmla="*/ 136814 w 2717460"/>
                  <a:gd name="connsiteY4" fmla="*/ 0 h 2127019"/>
                  <a:gd name="connsiteX5" fmla="*/ 2580646 w 2717460"/>
                  <a:gd name="connsiteY5" fmla="*/ 0 h 2127019"/>
                  <a:gd name="connsiteX6" fmla="*/ 2717460 w 2717460"/>
                  <a:gd name="connsiteY6" fmla="*/ 136814 h 2127019"/>
                  <a:gd name="connsiteX7" fmla="*/ 2717460 w 2717460"/>
                  <a:gd name="connsiteY7" fmla="*/ 1901536 h 2127019"/>
                  <a:gd name="connsiteX8" fmla="*/ 2580646 w 2717460"/>
                  <a:gd name="connsiteY8" fmla="*/ 2038350 h 2127019"/>
                  <a:gd name="connsiteX9" fmla="*/ 1526508 w 2717460"/>
                  <a:gd name="connsiteY9" fmla="*/ 2037961 h 2127019"/>
                  <a:gd name="connsiteX10" fmla="*/ 1189323 w 2717460"/>
                  <a:gd name="connsiteY10" fmla="*/ 2127019 h 212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7460" h="2127019">
                    <a:moveTo>
                      <a:pt x="1097883" y="2035579"/>
                    </a:moveTo>
                    <a:lnTo>
                      <a:pt x="136814" y="2038350"/>
                    </a:lnTo>
                    <a:cubicBezTo>
                      <a:pt x="61254" y="2038350"/>
                      <a:pt x="0" y="1977096"/>
                      <a:pt x="0" y="1901536"/>
                    </a:cubicBezTo>
                    <a:lnTo>
                      <a:pt x="0" y="136814"/>
                    </a:lnTo>
                    <a:cubicBezTo>
                      <a:pt x="0" y="61254"/>
                      <a:pt x="61254" y="0"/>
                      <a:pt x="136814" y="0"/>
                    </a:cubicBezTo>
                    <a:lnTo>
                      <a:pt x="2580646" y="0"/>
                    </a:lnTo>
                    <a:cubicBezTo>
                      <a:pt x="2656206" y="0"/>
                      <a:pt x="2717460" y="61254"/>
                      <a:pt x="2717460" y="136814"/>
                    </a:cubicBezTo>
                    <a:lnTo>
                      <a:pt x="2717460" y="1901536"/>
                    </a:lnTo>
                    <a:cubicBezTo>
                      <a:pt x="2717460" y="1977096"/>
                      <a:pt x="2656206" y="2038350"/>
                      <a:pt x="2580646" y="2038350"/>
                    </a:cubicBezTo>
                    <a:lnTo>
                      <a:pt x="1526508" y="2037961"/>
                    </a:lnTo>
                    <a:lnTo>
                      <a:pt x="1189323" y="2127019"/>
                    </a:lnTo>
                  </a:path>
                </a:pathLst>
              </a:custGeom>
              <a:solidFill>
                <a:srgbClr val="D4D5D6"/>
              </a:solidFill>
              <a:ln w="41275">
                <a:solidFill>
                  <a:srgbClr val="BCBD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16" name="Freeform 10"/>
              <p:cNvSpPr>
                <a:spLocks/>
              </p:cNvSpPr>
              <p:nvPr/>
            </p:nvSpPr>
            <p:spPr bwMode="auto">
              <a:xfrm>
                <a:off x="4242172" y="5905889"/>
                <a:ext cx="1333753" cy="545969"/>
              </a:xfrm>
              <a:custGeom>
                <a:avLst/>
                <a:gdLst>
                  <a:gd name="T0" fmla="*/ 3438 w 12350"/>
                  <a:gd name="T1" fmla="*/ 11758 h 11758"/>
                  <a:gd name="T2" fmla="*/ 9211 w 12350"/>
                  <a:gd name="T3" fmla="*/ 11758 h 11758"/>
                  <a:gd name="T4" fmla="*/ 9211 w 12350"/>
                  <a:gd name="T5" fmla="*/ 11416 h 11758"/>
                  <a:gd name="T6" fmla="*/ 8961 w 12350"/>
                  <a:gd name="T7" fmla="*/ 11178 h 11758"/>
                  <a:gd name="T8" fmla="*/ 6377 w 12350"/>
                  <a:gd name="T9" fmla="*/ 11178 h 11758"/>
                  <a:gd name="T10" fmla="*/ 8020 w 12350"/>
                  <a:gd name="T11" fmla="*/ 11178 h 11758"/>
                  <a:gd name="T12" fmla="*/ 7415 w 12350"/>
                  <a:gd name="T13" fmla="*/ 9424 h 11758"/>
                  <a:gd name="T14" fmla="*/ 5861 w 12350"/>
                  <a:gd name="T15" fmla="*/ 9428 h 11758"/>
                  <a:gd name="T16" fmla="*/ 12005 w 12350"/>
                  <a:gd name="T17" fmla="*/ 9428 h 11758"/>
                  <a:gd name="T18" fmla="*/ 12350 w 12350"/>
                  <a:gd name="T19" fmla="*/ 9082 h 11758"/>
                  <a:gd name="T20" fmla="*/ 12350 w 12350"/>
                  <a:gd name="T21" fmla="*/ 298 h 11758"/>
                  <a:gd name="T22" fmla="*/ 12060 w 12350"/>
                  <a:gd name="T23" fmla="*/ 7 h 11758"/>
                  <a:gd name="T24" fmla="*/ 359 w 12350"/>
                  <a:gd name="T25" fmla="*/ 7 h 11758"/>
                  <a:gd name="T26" fmla="*/ 21 w 12350"/>
                  <a:gd name="T27" fmla="*/ 345 h 11758"/>
                  <a:gd name="T28" fmla="*/ 21 w 12350"/>
                  <a:gd name="T29" fmla="*/ 9107 h 11758"/>
                  <a:gd name="T30" fmla="*/ 304 w 12350"/>
                  <a:gd name="T31" fmla="*/ 9390 h 11758"/>
                  <a:gd name="T32" fmla="*/ 5191 w 12350"/>
                  <a:gd name="T33" fmla="*/ 9390 h 11758"/>
                  <a:gd name="T34" fmla="*/ 4635 w 12350"/>
                  <a:gd name="T35" fmla="*/ 11167 h 11758"/>
                  <a:gd name="T36" fmla="*/ 3701 w 12350"/>
                  <a:gd name="T37" fmla="*/ 11167 h 11758"/>
                  <a:gd name="T38" fmla="*/ 3431 w 12350"/>
                  <a:gd name="T39" fmla="*/ 11437 h 11758"/>
                  <a:gd name="T40" fmla="*/ 3438 w 12350"/>
                  <a:gd name="T41" fmla="*/ 11758 h 11758"/>
                  <a:gd name="connsiteX0" fmla="*/ 3417 w 12329"/>
                  <a:gd name="connsiteY0" fmla="*/ 11752 h 11752"/>
                  <a:gd name="connsiteX1" fmla="*/ 9190 w 12329"/>
                  <a:gd name="connsiteY1" fmla="*/ 11752 h 11752"/>
                  <a:gd name="connsiteX2" fmla="*/ 9190 w 12329"/>
                  <a:gd name="connsiteY2" fmla="*/ 11410 h 11752"/>
                  <a:gd name="connsiteX3" fmla="*/ 8940 w 12329"/>
                  <a:gd name="connsiteY3" fmla="*/ 11172 h 11752"/>
                  <a:gd name="connsiteX4" fmla="*/ 6356 w 12329"/>
                  <a:gd name="connsiteY4" fmla="*/ 11172 h 11752"/>
                  <a:gd name="connsiteX5" fmla="*/ 7999 w 12329"/>
                  <a:gd name="connsiteY5" fmla="*/ 11172 h 11752"/>
                  <a:gd name="connsiteX6" fmla="*/ 7394 w 12329"/>
                  <a:gd name="connsiteY6" fmla="*/ 9418 h 11752"/>
                  <a:gd name="connsiteX7" fmla="*/ 5840 w 12329"/>
                  <a:gd name="connsiteY7" fmla="*/ 9422 h 11752"/>
                  <a:gd name="connsiteX8" fmla="*/ 11984 w 12329"/>
                  <a:gd name="connsiteY8" fmla="*/ 9422 h 11752"/>
                  <a:gd name="connsiteX9" fmla="*/ 12329 w 12329"/>
                  <a:gd name="connsiteY9" fmla="*/ 9076 h 11752"/>
                  <a:gd name="connsiteX10" fmla="*/ 12329 w 12329"/>
                  <a:gd name="connsiteY10" fmla="*/ 292 h 11752"/>
                  <a:gd name="connsiteX11" fmla="*/ 12039 w 12329"/>
                  <a:gd name="connsiteY11" fmla="*/ 1 h 11752"/>
                  <a:gd name="connsiteX12" fmla="*/ 338 w 12329"/>
                  <a:gd name="connsiteY12" fmla="*/ 1 h 11752"/>
                  <a:gd name="connsiteX13" fmla="*/ 0 w 12329"/>
                  <a:gd name="connsiteY13" fmla="*/ 339 h 11752"/>
                  <a:gd name="connsiteX14" fmla="*/ 0 w 12329"/>
                  <a:gd name="connsiteY14" fmla="*/ 9101 h 11752"/>
                  <a:gd name="connsiteX15" fmla="*/ 5170 w 12329"/>
                  <a:gd name="connsiteY15" fmla="*/ 9384 h 11752"/>
                  <a:gd name="connsiteX16" fmla="*/ 4614 w 12329"/>
                  <a:gd name="connsiteY16" fmla="*/ 11161 h 11752"/>
                  <a:gd name="connsiteX17" fmla="*/ 3680 w 12329"/>
                  <a:gd name="connsiteY17" fmla="*/ 11161 h 11752"/>
                  <a:gd name="connsiteX18" fmla="*/ 3410 w 12329"/>
                  <a:gd name="connsiteY18" fmla="*/ 11431 h 11752"/>
                  <a:gd name="connsiteX19" fmla="*/ 3417 w 12329"/>
                  <a:gd name="connsiteY19" fmla="*/ 11752 h 11752"/>
                  <a:gd name="connsiteX0" fmla="*/ 3417 w 12329"/>
                  <a:gd name="connsiteY0" fmla="*/ 11752 h 11752"/>
                  <a:gd name="connsiteX1" fmla="*/ 9190 w 12329"/>
                  <a:gd name="connsiteY1" fmla="*/ 11752 h 11752"/>
                  <a:gd name="connsiteX2" fmla="*/ 9190 w 12329"/>
                  <a:gd name="connsiteY2" fmla="*/ 11410 h 11752"/>
                  <a:gd name="connsiteX3" fmla="*/ 8940 w 12329"/>
                  <a:gd name="connsiteY3" fmla="*/ 11172 h 11752"/>
                  <a:gd name="connsiteX4" fmla="*/ 6356 w 12329"/>
                  <a:gd name="connsiteY4" fmla="*/ 11172 h 11752"/>
                  <a:gd name="connsiteX5" fmla="*/ 7999 w 12329"/>
                  <a:gd name="connsiteY5" fmla="*/ 11172 h 11752"/>
                  <a:gd name="connsiteX6" fmla="*/ 7394 w 12329"/>
                  <a:gd name="connsiteY6" fmla="*/ 9418 h 11752"/>
                  <a:gd name="connsiteX7" fmla="*/ 5840 w 12329"/>
                  <a:gd name="connsiteY7" fmla="*/ 9422 h 11752"/>
                  <a:gd name="connsiteX8" fmla="*/ 11984 w 12329"/>
                  <a:gd name="connsiteY8" fmla="*/ 9422 h 11752"/>
                  <a:gd name="connsiteX9" fmla="*/ 12329 w 12329"/>
                  <a:gd name="connsiteY9" fmla="*/ 9076 h 11752"/>
                  <a:gd name="connsiteX10" fmla="*/ 12329 w 12329"/>
                  <a:gd name="connsiteY10" fmla="*/ 292 h 11752"/>
                  <a:gd name="connsiteX11" fmla="*/ 12039 w 12329"/>
                  <a:gd name="connsiteY11" fmla="*/ 1 h 11752"/>
                  <a:gd name="connsiteX12" fmla="*/ 338 w 12329"/>
                  <a:gd name="connsiteY12" fmla="*/ 1 h 11752"/>
                  <a:gd name="connsiteX13" fmla="*/ 0 w 12329"/>
                  <a:gd name="connsiteY13" fmla="*/ 339 h 11752"/>
                  <a:gd name="connsiteX14" fmla="*/ 5170 w 12329"/>
                  <a:gd name="connsiteY14" fmla="*/ 9384 h 11752"/>
                  <a:gd name="connsiteX15" fmla="*/ 4614 w 12329"/>
                  <a:gd name="connsiteY15" fmla="*/ 11161 h 11752"/>
                  <a:gd name="connsiteX16" fmla="*/ 3680 w 12329"/>
                  <a:gd name="connsiteY16" fmla="*/ 11161 h 11752"/>
                  <a:gd name="connsiteX17" fmla="*/ 3410 w 12329"/>
                  <a:gd name="connsiteY17" fmla="*/ 11431 h 11752"/>
                  <a:gd name="connsiteX18" fmla="*/ 3417 w 12329"/>
                  <a:gd name="connsiteY18" fmla="*/ 11752 h 11752"/>
                  <a:gd name="connsiteX0" fmla="*/ 5170 w 12329"/>
                  <a:gd name="connsiteY0" fmla="*/ 9384 h 11752"/>
                  <a:gd name="connsiteX1" fmla="*/ 4614 w 12329"/>
                  <a:gd name="connsiteY1" fmla="*/ 11161 h 11752"/>
                  <a:gd name="connsiteX2" fmla="*/ 3680 w 12329"/>
                  <a:gd name="connsiteY2" fmla="*/ 11161 h 11752"/>
                  <a:gd name="connsiteX3" fmla="*/ 3410 w 12329"/>
                  <a:gd name="connsiteY3" fmla="*/ 11431 h 11752"/>
                  <a:gd name="connsiteX4" fmla="*/ 3417 w 12329"/>
                  <a:gd name="connsiteY4" fmla="*/ 11752 h 11752"/>
                  <a:gd name="connsiteX5" fmla="*/ 9190 w 12329"/>
                  <a:gd name="connsiteY5" fmla="*/ 11752 h 11752"/>
                  <a:gd name="connsiteX6" fmla="*/ 9190 w 12329"/>
                  <a:gd name="connsiteY6" fmla="*/ 11410 h 11752"/>
                  <a:gd name="connsiteX7" fmla="*/ 8940 w 12329"/>
                  <a:gd name="connsiteY7" fmla="*/ 11172 h 11752"/>
                  <a:gd name="connsiteX8" fmla="*/ 6356 w 12329"/>
                  <a:gd name="connsiteY8" fmla="*/ 11172 h 11752"/>
                  <a:gd name="connsiteX9" fmla="*/ 7999 w 12329"/>
                  <a:gd name="connsiteY9" fmla="*/ 11172 h 11752"/>
                  <a:gd name="connsiteX10" fmla="*/ 7394 w 12329"/>
                  <a:gd name="connsiteY10" fmla="*/ 9418 h 11752"/>
                  <a:gd name="connsiteX11" fmla="*/ 5840 w 12329"/>
                  <a:gd name="connsiteY11" fmla="*/ 9422 h 11752"/>
                  <a:gd name="connsiteX12" fmla="*/ 11984 w 12329"/>
                  <a:gd name="connsiteY12" fmla="*/ 9422 h 11752"/>
                  <a:gd name="connsiteX13" fmla="*/ 12329 w 12329"/>
                  <a:gd name="connsiteY13" fmla="*/ 9076 h 11752"/>
                  <a:gd name="connsiteX14" fmla="*/ 12329 w 12329"/>
                  <a:gd name="connsiteY14" fmla="*/ 292 h 11752"/>
                  <a:gd name="connsiteX15" fmla="*/ 12039 w 12329"/>
                  <a:gd name="connsiteY15" fmla="*/ 1 h 11752"/>
                  <a:gd name="connsiteX16" fmla="*/ 338 w 12329"/>
                  <a:gd name="connsiteY16" fmla="*/ 1 h 11752"/>
                  <a:gd name="connsiteX17" fmla="*/ 0 w 12329"/>
                  <a:gd name="connsiteY17" fmla="*/ 339 h 11752"/>
                  <a:gd name="connsiteX18" fmla="*/ 5566 w 12329"/>
                  <a:gd name="connsiteY18" fmla="*/ 9781 h 11752"/>
                  <a:gd name="connsiteX0" fmla="*/ 5170 w 12329"/>
                  <a:gd name="connsiteY0" fmla="*/ 9384 h 11752"/>
                  <a:gd name="connsiteX1" fmla="*/ 4614 w 12329"/>
                  <a:gd name="connsiteY1" fmla="*/ 11161 h 11752"/>
                  <a:gd name="connsiteX2" fmla="*/ 3680 w 12329"/>
                  <a:gd name="connsiteY2" fmla="*/ 11161 h 11752"/>
                  <a:gd name="connsiteX3" fmla="*/ 3410 w 12329"/>
                  <a:gd name="connsiteY3" fmla="*/ 11431 h 11752"/>
                  <a:gd name="connsiteX4" fmla="*/ 3417 w 12329"/>
                  <a:gd name="connsiteY4" fmla="*/ 11752 h 11752"/>
                  <a:gd name="connsiteX5" fmla="*/ 9190 w 12329"/>
                  <a:gd name="connsiteY5" fmla="*/ 11752 h 11752"/>
                  <a:gd name="connsiteX6" fmla="*/ 9190 w 12329"/>
                  <a:gd name="connsiteY6" fmla="*/ 11410 h 11752"/>
                  <a:gd name="connsiteX7" fmla="*/ 8940 w 12329"/>
                  <a:gd name="connsiteY7" fmla="*/ 11172 h 11752"/>
                  <a:gd name="connsiteX8" fmla="*/ 6356 w 12329"/>
                  <a:gd name="connsiteY8" fmla="*/ 11172 h 11752"/>
                  <a:gd name="connsiteX9" fmla="*/ 7999 w 12329"/>
                  <a:gd name="connsiteY9" fmla="*/ 11172 h 11752"/>
                  <a:gd name="connsiteX10" fmla="*/ 7394 w 12329"/>
                  <a:gd name="connsiteY10" fmla="*/ 9418 h 11752"/>
                  <a:gd name="connsiteX11" fmla="*/ 5840 w 12329"/>
                  <a:gd name="connsiteY11" fmla="*/ 9422 h 11752"/>
                  <a:gd name="connsiteX12" fmla="*/ 11984 w 12329"/>
                  <a:gd name="connsiteY12" fmla="*/ 9422 h 11752"/>
                  <a:gd name="connsiteX13" fmla="*/ 12329 w 12329"/>
                  <a:gd name="connsiteY13" fmla="*/ 9076 h 11752"/>
                  <a:gd name="connsiteX14" fmla="*/ 12329 w 12329"/>
                  <a:gd name="connsiteY14" fmla="*/ 292 h 11752"/>
                  <a:gd name="connsiteX15" fmla="*/ 12039 w 12329"/>
                  <a:gd name="connsiteY15" fmla="*/ 1 h 11752"/>
                  <a:gd name="connsiteX16" fmla="*/ 338 w 12329"/>
                  <a:gd name="connsiteY16" fmla="*/ 1 h 11752"/>
                  <a:gd name="connsiteX17" fmla="*/ 0 w 12329"/>
                  <a:gd name="connsiteY17" fmla="*/ 339 h 11752"/>
                  <a:gd name="connsiteX18" fmla="*/ 1789 w 12329"/>
                  <a:gd name="connsiteY18" fmla="*/ 8102 h 11752"/>
                  <a:gd name="connsiteX0" fmla="*/ 5170 w 12329"/>
                  <a:gd name="connsiteY0" fmla="*/ 9384 h 11752"/>
                  <a:gd name="connsiteX1" fmla="*/ 4614 w 12329"/>
                  <a:gd name="connsiteY1" fmla="*/ 11161 h 11752"/>
                  <a:gd name="connsiteX2" fmla="*/ 3680 w 12329"/>
                  <a:gd name="connsiteY2" fmla="*/ 11161 h 11752"/>
                  <a:gd name="connsiteX3" fmla="*/ 3410 w 12329"/>
                  <a:gd name="connsiteY3" fmla="*/ 11431 h 11752"/>
                  <a:gd name="connsiteX4" fmla="*/ 3417 w 12329"/>
                  <a:gd name="connsiteY4" fmla="*/ 11752 h 11752"/>
                  <a:gd name="connsiteX5" fmla="*/ 9190 w 12329"/>
                  <a:gd name="connsiteY5" fmla="*/ 11752 h 11752"/>
                  <a:gd name="connsiteX6" fmla="*/ 9190 w 12329"/>
                  <a:gd name="connsiteY6" fmla="*/ 11410 h 11752"/>
                  <a:gd name="connsiteX7" fmla="*/ 8940 w 12329"/>
                  <a:gd name="connsiteY7" fmla="*/ 11172 h 11752"/>
                  <a:gd name="connsiteX8" fmla="*/ 6356 w 12329"/>
                  <a:gd name="connsiteY8" fmla="*/ 11172 h 11752"/>
                  <a:gd name="connsiteX9" fmla="*/ 7999 w 12329"/>
                  <a:gd name="connsiteY9" fmla="*/ 11172 h 11752"/>
                  <a:gd name="connsiteX10" fmla="*/ 7394 w 12329"/>
                  <a:gd name="connsiteY10" fmla="*/ 9418 h 11752"/>
                  <a:gd name="connsiteX11" fmla="*/ 5840 w 12329"/>
                  <a:gd name="connsiteY11" fmla="*/ 9422 h 11752"/>
                  <a:gd name="connsiteX12" fmla="*/ 11984 w 12329"/>
                  <a:gd name="connsiteY12" fmla="*/ 9422 h 11752"/>
                  <a:gd name="connsiteX13" fmla="*/ 12329 w 12329"/>
                  <a:gd name="connsiteY13" fmla="*/ 9076 h 11752"/>
                  <a:gd name="connsiteX14" fmla="*/ 12329 w 12329"/>
                  <a:gd name="connsiteY14" fmla="*/ 292 h 11752"/>
                  <a:gd name="connsiteX15" fmla="*/ 12039 w 12329"/>
                  <a:gd name="connsiteY15" fmla="*/ 1 h 11752"/>
                  <a:gd name="connsiteX16" fmla="*/ 338 w 12329"/>
                  <a:gd name="connsiteY16" fmla="*/ 1 h 11752"/>
                  <a:gd name="connsiteX17" fmla="*/ 0 w 12329"/>
                  <a:gd name="connsiteY17" fmla="*/ 339 h 11752"/>
                  <a:gd name="connsiteX0" fmla="*/ 4832 w 11991"/>
                  <a:gd name="connsiteY0" fmla="*/ 9383 h 11751"/>
                  <a:gd name="connsiteX1" fmla="*/ 4276 w 11991"/>
                  <a:gd name="connsiteY1" fmla="*/ 11160 h 11751"/>
                  <a:gd name="connsiteX2" fmla="*/ 3342 w 11991"/>
                  <a:gd name="connsiteY2" fmla="*/ 11160 h 11751"/>
                  <a:gd name="connsiteX3" fmla="*/ 3072 w 11991"/>
                  <a:gd name="connsiteY3" fmla="*/ 11430 h 11751"/>
                  <a:gd name="connsiteX4" fmla="*/ 3079 w 11991"/>
                  <a:gd name="connsiteY4" fmla="*/ 11751 h 11751"/>
                  <a:gd name="connsiteX5" fmla="*/ 8852 w 11991"/>
                  <a:gd name="connsiteY5" fmla="*/ 11751 h 11751"/>
                  <a:gd name="connsiteX6" fmla="*/ 8852 w 11991"/>
                  <a:gd name="connsiteY6" fmla="*/ 11409 h 11751"/>
                  <a:gd name="connsiteX7" fmla="*/ 8602 w 11991"/>
                  <a:gd name="connsiteY7" fmla="*/ 11171 h 11751"/>
                  <a:gd name="connsiteX8" fmla="*/ 6018 w 11991"/>
                  <a:gd name="connsiteY8" fmla="*/ 11171 h 11751"/>
                  <a:gd name="connsiteX9" fmla="*/ 7661 w 11991"/>
                  <a:gd name="connsiteY9" fmla="*/ 11171 h 11751"/>
                  <a:gd name="connsiteX10" fmla="*/ 7056 w 11991"/>
                  <a:gd name="connsiteY10" fmla="*/ 9417 h 11751"/>
                  <a:gd name="connsiteX11" fmla="*/ 5502 w 11991"/>
                  <a:gd name="connsiteY11" fmla="*/ 9421 h 11751"/>
                  <a:gd name="connsiteX12" fmla="*/ 11646 w 11991"/>
                  <a:gd name="connsiteY12" fmla="*/ 9421 h 11751"/>
                  <a:gd name="connsiteX13" fmla="*/ 11991 w 11991"/>
                  <a:gd name="connsiteY13" fmla="*/ 9075 h 11751"/>
                  <a:gd name="connsiteX14" fmla="*/ 11991 w 11991"/>
                  <a:gd name="connsiteY14" fmla="*/ 291 h 11751"/>
                  <a:gd name="connsiteX15" fmla="*/ 11701 w 11991"/>
                  <a:gd name="connsiteY15" fmla="*/ 0 h 11751"/>
                  <a:gd name="connsiteX16" fmla="*/ 0 w 11991"/>
                  <a:gd name="connsiteY16" fmla="*/ 0 h 11751"/>
                  <a:gd name="connsiteX0" fmla="*/ 1760 w 8919"/>
                  <a:gd name="connsiteY0" fmla="*/ 9383 h 11751"/>
                  <a:gd name="connsiteX1" fmla="*/ 1204 w 8919"/>
                  <a:gd name="connsiteY1" fmla="*/ 11160 h 11751"/>
                  <a:gd name="connsiteX2" fmla="*/ 270 w 8919"/>
                  <a:gd name="connsiteY2" fmla="*/ 11160 h 11751"/>
                  <a:gd name="connsiteX3" fmla="*/ 0 w 8919"/>
                  <a:gd name="connsiteY3" fmla="*/ 11430 h 11751"/>
                  <a:gd name="connsiteX4" fmla="*/ 7 w 8919"/>
                  <a:gd name="connsiteY4" fmla="*/ 11751 h 11751"/>
                  <a:gd name="connsiteX5" fmla="*/ 5780 w 8919"/>
                  <a:gd name="connsiteY5" fmla="*/ 11751 h 11751"/>
                  <a:gd name="connsiteX6" fmla="*/ 5780 w 8919"/>
                  <a:gd name="connsiteY6" fmla="*/ 11409 h 11751"/>
                  <a:gd name="connsiteX7" fmla="*/ 5530 w 8919"/>
                  <a:gd name="connsiteY7" fmla="*/ 11171 h 11751"/>
                  <a:gd name="connsiteX8" fmla="*/ 2946 w 8919"/>
                  <a:gd name="connsiteY8" fmla="*/ 11171 h 11751"/>
                  <a:gd name="connsiteX9" fmla="*/ 4589 w 8919"/>
                  <a:gd name="connsiteY9" fmla="*/ 11171 h 11751"/>
                  <a:gd name="connsiteX10" fmla="*/ 3984 w 8919"/>
                  <a:gd name="connsiteY10" fmla="*/ 9417 h 11751"/>
                  <a:gd name="connsiteX11" fmla="*/ 2430 w 8919"/>
                  <a:gd name="connsiteY11" fmla="*/ 9421 h 11751"/>
                  <a:gd name="connsiteX12" fmla="*/ 8574 w 8919"/>
                  <a:gd name="connsiteY12" fmla="*/ 9421 h 11751"/>
                  <a:gd name="connsiteX13" fmla="*/ 8919 w 8919"/>
                  <a:gd name="connsiteY13" fmla="*/ 9075 h 11751"/>
                  <a:gd name="connsiteX14" fmla="*/ 8919 w 8919"/>
                  <a:gd name="connsiteY14" fmla="*/ 291 h 11751"/>
                  <a:gd name="connsiteX15" fmla="*/ 8629 w 8919"/>
                  <a:gd name="connsiteY15" fmla="*/ 0 h 11751"/>
                  <a:gd name="connsiteX0" fmla="*/ 1973 w 10000"/>
                  <a:gd name="connsiteY0" fmla="*/ 7737 h 9752"/>
                  <a:gd name="connsiteX1" fmla="*/ 1350 w 10000"/>
                  <a:gd name="connsiteY1" fmla="*/ 9249 h 9752"/>
                  <a:gd name="connsiteX2" fmla="*/ 303 w 10000"/>
                  <a:gd name="connsiteY2" fmla="*/ 9249 h 9752"/>
                  <a:gd name="connsiteX3" fmla="*/ 0 w 10000"/>
                  <a:gd name="connsiteY3" fmla="*/ 9479 h 9752"/>
                  <a:gd name="connsiteX4" fmla="*/ 8 w 10000"/>
                  <a:gd name="connsiteY4" fmla="*/ 9752 h 9752"/>
                  <a:gd name="connsiteX5" fmla="*/ 6481 w 10000"/>
                  <a:gd name="connsiteY5" fmla="*/ 9752 h 9752"/>
                  <a:gd name="connsiteX6" fmla="*/ 6481 w 10000"/>
                  <a:gd name="connsiteY6" fmla="*/ 9461 h 9752"/>
                  <a:gd name="connsiteX7" fmla="*/ 6200 w 10000"/>
                  <a:gd name="connsiteY7" fmla="*/ 9258 h 9752"/>
                  <a:gd name="connsiteX8" fmla="*/ 3303 w 10000"/>
                  <a:gd name="connsiteY8" fmla="*/ 9258 h 9752"/>
                  <a:gd name="connsiteX9" fmla="*/ 5145 w 10000"/>
                  <a:gd name="connsiteY9" fmla="*/ 9258 h 9752"/>
                  <a:gd name="connsiteX10" fmla="*/ 4467 w 10000"/>
                  <a:gd name="connsiteY10" fmla="*/ 7766 h 9752"/>
                  <a:gd name="connsiteX11" fmla="*/ 2725 w 10000"/>
                  <a:gd name="connsiteY11" fmla="*/ 7769 h 9752"/>
                  <a:gd name="connsiteX12" fmla="*/ 9613 w 10000"/>
                  <a:gd name="connsiteY12" fmla="*/ 7769 h 9752"/>
                  <a:gd name="connsiteX13" fmla="*/ 10000 w 10000"/>
                  <a:gd name="connsiteY13" fmla="*/ 7475 h 9752"/>
                  <a:gd name="connsiteX14" fmla="*/ 10000 w 10000"/>
                  <a:gd name="connsiteY14" fmla="*/ 0 h 9752"/>
                  <a:gd name="connsiteX0" fmla="*/ 1973 w 10000"/>
                  <a:gd name="connsiteY0" fmla="*/ 269 h 2335"/>
                  <a:gd name="connsiteX1" fmla="*/ 1350 w 10000"/>
                  <a:gd name="connsiteY1" fmla="*/ 1819 h 2335"/>
                  <a:gd name="connsiteX2" fmla="*/ 303 w 10000"/>
                  <a:gd name="connsiteY2" fmla="*/ 1819 h 2335"/>
                  <a:gd name="connsiteX3" fmla="*/ 0 w 10000"/>
                  <a:gd name="connsiteY3" fmla="*/ 2055 h 2335"/>
                  <a:gd name="connsiteX4" fmla="*/ 8 w 10000"/>
                  <a:gd name="connsiteY4" fmla="*/ 2335 h 2335"/>
                  <a:gd name="connsiteX5" fmla="*/ 6481 w 10000"/>
                  <a:gd name="connsiteY5" fmla="*/ 2335 h 2335"/>
                  <a:gd name="connsiteX6" fmla="*/ 6481 w 10000"/>
                  <a:gd name="connsiteY6" fmla="*/ 2037 h 2335"/>
                  <a:gd name="connsiteX7" fmla="*/ 6200 w 10000"/>
                  <a:gd name="connsiteY7" fmla="*/ 1828 h 2335"/>
                  <a:gd name="connsiteX8" fmla="*/ 3303 w 10000"/>
                  <a:gd name="connsiteY8" fmla="*/ 1828 h 2335"/>
                  <a:gd name="connsiteX9" fmla="*/ 5145 w 10000"/>
                  <a:gd name="connsiteY9" fmla="*/ 1828 h 2335"/>
                  <a:gd name="connsiteX10" fmla="*/ 4467 w 10000"/>
                  <a:gd name="connsiteY10" fmla="*/ 298 h 2335"/>
                  <a:gd name="connsiteX11" fmla="*/ 2725 w 10000"/>
                  <a:gd name="connsiteY11" fmla="*/ 302 h 2335"/>
                  <a:gd name="connsiteX12" fmla="*/ 9613 w 10000"/>
                  <a:gd name="connsiteY12" fmla="*/ 302 h 2335"/>
                  <a:gd name="connsiteX13" fmla="*/ 10000 w 10000"/>
                  <a:gd name="connsiteY13" fmla="*/ 0 h 2335"/>
                  <a:gd name="connsiteX0" fmla="*/ 1973 w 9613"/>
                  <a:gd name="connsiteY0" fmla="*/ 0 h 8848"/>
                  <a:gd name="connsiteX1" fmla="*/ 1350 w 9613"/>
                  <a:gd name="connsiteY1" fmla="*/ 6638 h 8848"/>
                  <a:gd name="connsiteX2" fmla="*/ 303 w 9613"/>
                  <a:gd name="connsiteY2" fmla="*/ 6638 h 8848"/>
                  <a:gd name="connsiteX3" fmla="*/ 0 w 9613"/>
                  <a:gd name="connsiteY3" fmla="*/ 7649 h 8848"/>
                  <a:gd name="connsiteX4" fmla="*/ 8 w 9613"/>
                  <a:gd name="connsiteY4" fmla="*/ 8848 h 8848"/>
                  <a:gd name="connsiteX5" fmla="*/ 6481 w 9613"/>
                  <a:gd name="connsiteY5" fmla="*/ 8848 h 8848"/>
                  <a:gd name="connsiteX6" fmla="*/ 6481 w 9613"/>
                  <a:gd name="connsiteY6" fmla="*/ 7572 h 8848"/>
                  <a:gd name="connsiteX7" fmla="*/ 6200 w 9613"/>
                  <a:gd name="connsiteY7" fmla="*/ 6677 h 8848"/>
                  <a:gd name="connsiteX8" fmla="*/ 3303 w 9613"/>
                  <a:gd name="connsiteY8" fmla="*/ 6677 h 8848"/>
                  <a:gd name="connsiteX9" fmla="*/ 5145 w 9613"/>
                  <a:gd name="connsiteY9" fmla="*/ 6677 h 8848"/>
                  <a:gd name="connsiteX10" fmla="*/ 4467 w 9613"/>
                  <a:gd name="connsiteY10" fmla="*/ 124 h 8848"/>
                  <a:gd name="connsiteX11" fmla="*/ 2725 w 9613"/>
                  <a:gd name="connsiteY11" fmla="*/ 141 h 8848"/>
                  <a:gd name="connsiteX12" fmla="*/ 9613 w 9613"/>
                  <a:gd name="connsiteY12" fmla="*/ 141 h 8848"/>
                  <a:gd name="connsiteX0" fmla="*/ 2052 w 6742"/>
                  <a:gd name="connsiteY0" fmla="*/ 0 h 10000"/>
                  <a:gd name="connsiteX1" fmla="*/ 1404 w 6742"/>
                  <a:gd name="connsiteY1" fmla="*/ 7502 h 10000"/>
                  <a:gd name="connsiteX2" fmla="*/ 315 w 6742"/>
                  <a:gd name="connsiteY2" fmla="*/ 7502 h 10000"/>
                  <a:gd name="connsiteX3" fmla="*/ 0 w 6742"/>
                  <a:gd name="connsiteY3" fmla="*/ 8645 h 10000"/>
                  <a:gd name="connsiteX4" fmla="*/ 8 w 6742"/>
                  <a:gd name="connsiteY4" fmla="*/ 10000 h 10000"/>
                  <a:gd name="connsiteX5" fmla="*/ 6742 w 6742"/>
                  <a:gd name="connsiteY5" fmla="*/ 10000 h 10000"/>
                  <a:gd name="connsiteX6" fmla="*/ 6742 w 6742"/>
                  <a:gd name="connsiteY6" fmla="*/ 8558 h 10000"/>
                  <a:gd name="connsiteX7" fmla="*/ 6450 w 6742"/>
                  <a:gd name="connsiteY7" fmla="*/ 7546 h 10000"/>
                  <a:gd name="connsiteX8" fmla="*/ 3436 w 6742"/>
                  <a:gd name="connsiteY8" fmla="*/ 7546 h 10000"/>
                  <a:gd name="connsiteX9" fmla="*/ 5352 w 6742"/>
                  <a:gd name="connsiteY9" fmla="*/ 7546 h 10000"/>
                  <a:gd name="connsiteX10" fmla="*/ 4647 w 6742"/>
                  <a:gd name="connsiteY10" fmla="*/ 140 h 10000"/>
                  <a:gd name="connsiteX11" fmla="*/ 2835 w 6742"/>
                  <a:gd name="connsiteY11" fmla="*/ 15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2" h="10000">
                    <a:moveTo>
                      <a:pt x="2052" y="0"/>
                    </a:moveTo>
                    <a:cubicBezTo>
                      <a:pt x="2052" y="0"/>
                      <a:pt x="1953" y="7502"/>
                      <a:pt x="1404" y="7502"/>
                    </a:cubicBezTo>
                    <a:lnTo>
                      <a:pt x="315" y="7502"/>
                    </a:lnTo>
                    <a:cubicBezTo>
                      <a:pt x="315" y="7502"/>
                      <a:pt x="0" y="7318"/>
                      <a:pt x="0" y="8645"/>
                    </a:cubicBezTo>
                    <a:cubicBezTo>
                      <a:pt x="0" y="9971"/>
                      <a:pt x="8" y="10000"/>
                      <a:pt x="8" y="10000"/>
                    </a:cubicBezTo>
                    <a:lnTo>
                      <a:pt x="6742" y="10000"/>
                    </a:lnTo>
                    <a:lnTo>
                      <a:pt x="6742" y="8558"/>
                    </a:lnTo>
                    <a:cubicBezTo>
                      <a:pt x="6742" y="8558"/>
                      <a:pt x="6738" y="7546"/>
                      <a:pt x="6450" y="7546"/>
                    </a:cubicBezTo>
                    <a:lnTo>
                      <a:pt x="3436" y="7546"/>
                    </a:lnTo>
                    <a:lnTo>
                      <a:pt x="5352" y="7546"/>
                    </a:lnTo>
                    <a:cubicBezTo>
                      <a:pt x="5352" y="7546"/>
                      <a:pt x="4647" y="6868"/>
                      <a:pt x="4647" y="140"/>
                    </a:cubicBezTo>
                    <a:lnTo>
                      <a:pt x="2835" y="159"/>
                    </a:lnTo>
                  </a:path>
                </a:pathLst>
              </a:custGeom>
              <a:solidFill>
                <a:srgbClr val="D4D5D6"/>
              </a:solidFill>
              <a:ln w="44450" cap="flat">
                <a:solidFill>
                  <a:srgbClr val="BCBDC0"/>
                </a:solid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sp>
          <p:nvSpPr>
            <p:cNvPr id="14" name="Rounded Rectangle 13"/>
            <p:cNvSpPr/>
            <p:nvPr/>
          </p:nvSpPr>
          <p:spPr>
            <a:xfrm>
              <a:off x="5480467" y="4202827"/>
              <a:ext cx="2645528" cy="1911776"/>
            </a:xfrm>
            <a:prstGeom prst="roundRect">
              <a:avLst>
                <a:gd name="adj" fmla="val 6712"/>
              </a:avLst>
            </a:prstGeom>
            <a:solidFill>
              <a:srgbClr val="4E7548"/>
            </a:solidFill>
            <a:ln w="41275">
              <a:solidFill>
                <a:srgbClr val="4A6C4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grpSp>
      <p:sp>
        <p:nvSpPr>
          <p:cNvPr id="17" name="TextBox 16"/>
          <p:cNvSpPr txBox="1"/>
          <p:nvPr/>
        </p:nvSpPr>
        <p:spPr>
          <a:xfrm>
            <a:off x="121021" y="3194512"/>
            <a:ext cx="8901956" cy="2554545"/>
          </a:xfrm>
          <a:prstGeom prst="rect">
            <a:avLst/>
          </a:prstGeom>
          <a:noFill/>
        </p:spPr>
        <p:txBody>
          <a:bodyPr wrap="square" rtlCol="0">
            <a:spAutoFit/>
          </a:bodyPr>
          <a:lstStyle/>
          <a:p>
            <a:r>
              <a:rPr lang="en-US" sz="4000" dirty="0">
                <a:solidFill>
                  <a:schemeClr val="bg1"/>
                </a:solidFill>
              </a:rPr>
              <a:t>Theorem </a:t>
            </a:r>
            <a:r>
              <a:rPr lang="en-US" sz="4000" dirty="0" smtClean="0">
                <a:solidFill>
                  <a:schemeClr val="bg1"/>
                </a:solidFill>
              </a:rPr>
              <a:t>: You should listen to me.</a:t>
            </a:r>
            <a:endParaRPr lang="en-GB" sz="4000" dirty="0">
              <a:solidFill>
                <a:schemeClr val="bg1"/>
              </a:solidFill>
            </a:endParaRPr>
          </a:p>
          <a:p>
            <a:r>
              <a:rPr lang="en-US" sz="4000" dirty="0">
                <a:solidFill>
                  <a:schemeClr val="bg1"/>
                </a:solidFill>
              </a:rPr>
              <a:t>Proof. </a:t>
            </a:r>
          </a:p>
          <a:p>
            <a:r>
              <a:rPr lang="en-US" sz="4000" dirty="0">
                <a:solidFill>
                  <a:schemeClr val="bg1"/>
                </a:solidFill>
              </a:rPr>
              <a:t>   </a:t>
            </a:r>
            <a:r>
              <a:rPr lang="en-US" sz="4000" dirty="0" smtClean="0">
                <a:solidFill>
                  <a:schemeClr val="bg1"/>
                </a:solidFill>
              </a:rPr>
              <a:t>by experience.</a:t>
            </a:r>
            <a:endParaRPr lang="en-US" sz="4000" dirty="0">
              <a:solidFill>
                <a:schemeClr val="bg1"/>
              </a:solidFill>
            </a:endParaRPr>
          </a:p>
          <a:p>
            <a:pPr>
              <a:tabLst>
                <a:tab pos="1544241" algn="l"/>
                <a:tab pos="2440781" algn="l"/>
                <a:tab pos="3045619" algn="l"/>
              </a:tabLst>
            </a:pPr>
            <a:r>
              <a:rPr lang="en-US" sz="4000" dirty="0" err="1">
                <a:solidFill>
                  <a:schemeClr val="bg1"/>
                </a:solidFill>
              </a:rPr>
              <a:t>Qed</a:t>
            </a:r>
            <a:r>
              <a:rPr lang="en-US" sz="4000" dirty="0">
                <a:solidFill>
                  <a:schemeClr val="bg1"/>
                </a:solidFill>
              </a:rPr>
              <a:t>.</a:t>
            </a:r>
            <a:endParaRPr lang="en-GB" sz="4000" dirty="0">
              <a:solidFill>
                <a:schemeClr val="bg1"/>
              </a:solidFill>
            </a:endParaRPr>
          </a:p>
        </p:txBody>
      </p:sp>
    </p:spTree>
    <p:extLst>
      <p:ext uri="{BB962C8B-B14F-4D97-AF65-F5344CB8AC3E}">
        <p14:creationId xmlns:p14="http://schemas.microsoft.com/office/powerpoint/2010/main" val="101189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you should listen to me</a:t>
            </a:r>
            <a:endParaRPr lang="en-GB" dirty="0"/>
          </a:p>
        </p:txBody>
      </p:sp>
      <p:sp>
        <p:nvSpPr>
          <p:cNvPr id="3" name="Content Placeholder 2"/>
          <p:cNvSpPr>
            <a:spLocks noGrp="1"/>
          </p:cNvSpPr>
          <p:nvPr>
            <p:ph idx="1"/>
          </p:nvPr>
        </p:nvSpPr>
        <p:spPr>
          <a:xfrm>
            <a:off x="1" y="1825625"/>
            <a:ext cx="9143999" cy="4351338"/>
          </a:xfrm>
        </p:spPr>
        <p:txBody>
          <a:bodyPr/>
          <a:lstStyle/>
          <a:p>
            <a:pPr marL="0" indent="0">
              <a:buNone/>
            </a:pPr>
            <a:r>
              <a:rPr lang="en-US" dirty="0" smtClean="0"/>
              <a:t>Category theory in Coq: </a:t>
            </a:r>
            <a:r>
              <a:rPr lang="en-US" dirty="0" smtClean="0">
                <a:hlinkClick r:id="rId3"/>
              </a:rPr>
              <a:t>https</a:t>
            </a:r>
            <a:r>
              <a:rPr lang="en-US" dirty="0">
                <a:hlinkClick r:id="rId3"/>
              </a:rPr>
              <a:t>://</a:t>
            </a:r>
            <a:r>
              <a:rPr lang="en-US" dirty="0" smtClean="0">
                <a:hlinkClick r:id="rId3"/>
              </a:rPr>
              <a:t>github.com/HoTT/HoTT</a:t>
            </a:r>
            <a:r>
              <a:rPr lang="en-US" dirty="0" smtClean="0"/>
              <a:t> (subdirectory theories/categories):</a:t>
            </a:r>
          </a:p>
          <a:p>
            <a:pPr marL="0" indent="0">
              <a:buNone/>
            </a:pPr>
            <a:endParaRPr lang="en-US" dirty="0"/>
          </a:p>
        </p:txBody>
      </p:sp>
      <p:sp>
        <p:nvSpPr>
          <p:cNvPr id="4" name="Slide Number Placeholder 3"/>
          <p:cNvSpPr>
            <a:spLocks noGrp="1"/>
          </p:cNvSpPr>
          <p:nvPr>
            <p:ph type="sldNum" sz="quarter" idx="12"/>
          </p:nvPr>
        </p:nvSpPr>
        <p:spPr/>
        <p:txBody>
          <a:bodyPr/>
          <a:lstStyle/>
          <a:p>
            <a:fld id="{E64EF21E-4A1E-457A-A908-FECEBBB6594B}" type="slidenum">
              <a:rPr lang="en-US" smtClean="0"/>
              <a:t>11</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0" y="2709017"/>
                <a:ext cx="9144000" cy="4148983"/>
              </a:xfrm>
              <a:prstGeom prst="rect">
                <a:avLst/>
              </a:prstGeom>
              <a:noFill/>
            </p:spPr>
            <p:txBody>
              <a:bodyPr wrap="square" numCol="2" spcCol="457200" rtlCol="0">
                <a:normAutofit fontScale="92500"/>
              </a:bodyPr>
              <a:lstStyle/>
              <a:p>
                <a:r>
                  <a:rPr lang="en-GB" sz="1100" dirty="0" smtClean="0"/>
                  <a:t>Concepts Formalized:</a:t>
                </a:r>
              </a:p>
              <a:p>
                <a:pPr marL="285750" indent="-285750">
                  <a:buFont typeface="Arial" panose="020B0604020202020204" pitchFamily="34" charset="0"/>
                  <a:buChar char="•"/>
                </a:pPr>
                <a:r>
                  <a:rPr lang="en-GB" sz="1100" dirty="0" smtClean="0"/>
                  <a:t>1-precategories </a:t>
                </a:r>
                <a:r>
                  <a:rPr lang="en-GB" sz="1100" dirty="0"/>
                  <a:t>(in the sense of the </a:t>
                </a:r>
                <a:r>
                  <a:rPr lang="en-GB" sz="1100" dirty="0" err="1"/>
                  <a:t>HoTT</a:t>
                </a:r>
                <a:r>
                  <a:rPr lang="en-GB" sz="1100" dirty="0"/>
                  <a:t> </a:t>
                </a:r>
                <a:r>
                  <a:rPr lang="en-GB" sz="1100" dirty="0" smtClean="0"/>
                  <a:t>Book)</a:t>
                </a:r>
              </a:p>
              <a:p>
                <a:pPr marL="285750" indent="-285750">
                  <a:buFont typeface="Arial" panose="020B0604020202020204" pitchFamily="34" charset="0"/>
                  <a:buChar char="•"/>
                </a:pPr>
                <a:r>
                  <a:rPr lang="en-GB" sz="1100" dirty="0" smtClean="0"/>
                  <a:t>univalent/saturated </a:t>
                </a:r>
                <a:r>
                  <a:rPr lang="en-GB" sz="1100" dirty="0"/>
                  <a:t>categories (or just categories, in the </a:t>
                </a:r>
                <a:r>
                  <a:rPr lang="en-GB" sz="1100" dirty="0" err="1"/>
                  <a:t>HoTT</a:t>
                </a:r>
                <a:r>
                  <a:rPr lang="en-GB" sz="1100" dirty="0"/>
                  <a:t> </a:t>
                </a:r>
                <a:r>
                  <a:rPr lang="en-GB" sz="1100" dirty="0" smtClean="0"/>
                  <a:t>Book)</a:t>
                </a:r>
              </a:p>
              <a:p>
                <a:pPr marL="285750" indent="-285750">
                  <a:buFont typeface="Arial" panose="020B0604020202020204" pitchFamily="34" charset="0"/>
                  <a:buChar char="•"/>
                </a:pPr>
                <a:r>
                  <a:rPr lang="en-GB" sz="1100" dirty="0" err="1" smtClean="0"/>
                  <a:t>functor</a:t>
                </a:r>
                <a:r>
                  <a:rPr lang="en-GB" sz="1100" dirty="0" smtClean="0"/>
                  <a:t> </a:t>
                </a:r>
                <a:r>
                  <a:rPr lang="en-GB" sz="1100" dirty="0" err="1"/>
                  <a:t>precategories</a:t>
                </a:r>
                <a:r>
                  <a:rPr lang="en-GB" sz="1100" dirty="0"/>
                  <a:t> </a:t>
                </a:r>
                <a14:m>
                  <m:oMath xmlns:m="http://schemas.openxmlformats.org/officeDocument/2006/math">
                    <m:r>
                      <a:rPr lang="en-US" sz="1100" b="0" i="1" smtClean="0">
                        <a:latin typeface="Cambria Math" panose="02040503050406030204" pitchFamily="18" charset="0"/>
                      </a:rPr>
                      <m:t>𝐶</m:t>
                    </m:r>
                    <m:r>
                      <a:rPr lang="en-US" sz="1100" b="0" i="1" smtClean="0">
                        <a:latin typeface="Cambria Math" panose="02040503050406030204" pitchFamily="18" charset="0"/>
                      </a:rPr>
                      <m:t>→</m:t>
                    </m:r>
                    <m:r>
                      <a:rPr lang="en-US" sz="1100" b="0" i="1" smtClean="0">
                        <a:latin typeface="Cambria Math" panose="02040503050406030204" pitchFamily="18" charset="0"/>
                      </a:rPr>
                      <m:t>𝐷</m:t>
                    </m:r>
                  </m:oMath>
                </a14:m>
                <a:endParaRPr lang="en-GB" sz="1100" dirty="0"/>
              </a:p>
              <a:p>
                <a:pPr marL="285750" indent="-285750">
                  <a:buFont typeface="Arial" panose="020B0604020202020204" pitchFamily="34" charset="0"/>
                  <a:buChar char="•"/>
                </a:pPr>
                <a:r>
                  <a:rPr lang="en-GB" sz="1100" dirty="0"/>
                  <a:t>dual </a:t>
                </a:r>
                <a:r>
                  <a:rPr lang="en-GB" sz="1100" dirty="0" err="1"/>
                  <a:t>functor</a:t>
                </a:r>
                <a:r>
                  <a:rPr lang="en-GB" sz="1100" dirty="0"/>
                  <a:t> </a:t>
                </a:r>
                <a:r>
                  <a:rPr lang="en-GB" sz="1100" dirty="0" err="1"/>
                  <a:t>isomorphisms</a:t>
                </a:r>
                <a:r>
                  <a:rPr lang="en-GB" sz="1100" dirty="0"/>
                  <a:t> </a:t>
                </a:r>
                <a14:m>
                  <m:oMath xmlns:m="http://schemas.openxmlformats.org/officeDocument/2006/math">
                    <m:r>
                      <m:rPr>
                        <m:nor/>
                      </m:rPr>
                      <a:rPr lang="en-US" sz="1100" b="0" i="0" smtClean="0">
                        <a:latin typeface="Cambria Math" panose="02040503050406030204" pitchFamily="18" charset="0"/>
                      </a:rPr>
                      <m:t>Cat</m:t>
                    </m:r>
                    <m:r>
                      <a:rPr lang="en-US" sz="1100" b="0" i="1" smtClean="0">
                        <a:latin typeface="Cambria Math" panose="02040503050406030204" pitchFamily="18" charset="0"/>
                      </a:rPr>
                      <m:t>→</m:t>
                    </m:r>
                    <m:r>
                      <m:rPr>
                        <m:nor/>
                      </m:rPr>
                      <a:rPr lang="en-US" sz="1100" b="0" i="0" smtClean="0">
                        <a:latin typeface="Cambria Math" panose="02040503050406030204" pitchFamily="18" charset="0"/>
                      </a:rPr>
                      <m:t>Cat</m:t>
                    </m:r>
                  </m:oMath>
                </a14:m>
                <a:r>
                  <a:rPr lang="en-GB" sz="1100" dirty="0"/>
                  <a:t>; and </a:t>
                </a:r>
                <a14:m>
                  <m:oMath xmlns:m="http://schemas.openxmlformats.org/officeDocument/2006/math">
                    <m:sSup>
                      <m:sSupPr>
                        <m:ctrlPr>
                          <a:rPr lang="en-US" sz="1100" b="0" i="1" smtClean="0">
                            <a:latin typeface="Cambria Math" panose="02040503050406030204" pitchFamily="18" charset="0"/>
                          </a:rPr>
                        </m:ctrlPr>
                      </m:sSupPr>
                      <m:e>
                        <m:d>
                          <m:dPr>
                            <m:ctrlPr>
                              <a:rPr lang="en-US" sz="1100" b="0" i="1" smtClean="0">
                                <a:latin typeface="Cambria Math" panose="02040503050406030204" pitchFamily="18" charset="0"/>
                              </a:rPr>
                            </m:ctrlPr>
                          </m:dPr>
                          <m:e>
                            <m:r>
                              <a:rPr lang="en-US" sz="1100" b="0" i="1" smtClean="0">
                                <a:latin typeface="Cambria Math" panose="02040503050406030204" pitchFamily="18" charset="0"/>
                              </a:rPr>
                              <m:t>𝐶</m:t>
                            </m:r>
                            <m:r>
                              <a:rPr lang="en-US" sz="1100" b="0" i="1" smtClean="0">
                                <a:latin typeface="Cambria Math" panose="02040503050406030204" pitchFamily="18" charset="0"/>
                              </a:rPr>
                              <m:t>→</m:t>
                            </m:r>
                            <m:r>
                              <a:rPr lang="en-US" sz="1100" b="0" i="1" smtClean="0">
                                <a:latin typeface="Cambria Math" panose="02040503050406030204" pitchFamily="18" charset="0"/>
                              </a:rPr>
                              <m:t>𝐷</m:t>
                            </m:r>
                          </m:e>
                        </m:d>
                      </m:e>
                      <m:sup>
                        <m:r>
                          <m:rPr>
                            <m:sty m:val="p"/>
                          </m:rPr>
                          <a:rPr lang="en-US" sz="1100" b="0" i="0" smtClean="0">
                            <a:latin typeface="Cambria Math" panose="02040503050406030204" pitchFamily="18" charset="0"/>
                          </a:rPr>
                          <m:t>op</m:t>
                        </m:r>
                      </m:sup>
                    </m:sSup>
                    <m:r>
                      <a:rPr lang="en-US" sz="1100" b="0" i="1" smtClean="0">
                        <a:latin typeface="Cambria Math" panose="02040503050406030204" pitchFamily="18" charset="0"/>
                      </a:rPr>
                      <m:t> →(</m:t>
                    </m:r>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𝐶</m:t>
                        </m:r>
                      </m:e>
                      <m:sup>
                        <m:r>
                          <m:rPr>
                            <m:sty m:val="p"/>
                          </m:rPr>
                          <a:rPr lang="en-US" sz="1100" b="0" i="0" smtClean="0">
                            <a:latin typeface="Cambria Math" panose="02040503050406030204" pitchFamily="18" charset="0"/>
                          </a:rPr>
                          <m:t>op</m:t>
                        </m:r>
                      </m:sup>
                    </m:sSup>
                    <m:r>
                      <a:rPr lang="en-US" sz="1100" b="0" i="1" smtClean="0">
                        <a:latin typeface="Cambria Math" panose="02040503050406030204" pitchFamily="18" charset="0"/>
                      </a:rPr>
                      <m:t>→</m:t>
                    </m:r>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𝐷</m:t>
                        </m:r>
                      </m:e>
                      <m:sup>
                        <m:r>
                          <m:rPr>
                            <m:sty m:val="p"/>
                          </m:rPr>
                          <a:rPr lang="en-US" sz="1100" b="0" i="0" smtClean="0">
                            <a:latin typeface="Cambria Math" panose="02040503050406030204" pitchFamily="18" charset="0"/>
                          </a:rPr>
                          <m:t>op</m:t>
                        </m:r>
                      </m:sup>
                    </m:sSup>
                    <m:r>
                      <a:rPr lang="en-US" sz="1100" b="0" i="1" smtClean="0">
                        <a:latin typeface="Cambria Math" panose="02040503050406030204" pitchFamily="18" charset="0"/>
                      </a:rPr>
                      <m:t>)</m:t>
                    </m:r>
                  </m:oMath>
                </a14:m>
                <a:endParaRPr lang="en-GB" sz="1100" dirty="0"/>
              </a:p>
              <a:p>
                <a:pPr marL="285750" indent="-285750">
                  <a:buFont typeface="Arial" panose="020B0604020202020204" pitchFamily="34" charset="0"/>
                  <a:buChar char="•"/>
                </a:pPr>
                <a:r>
                  <a:rPr lang="en-GB" sz="1100" dirty="0"/>
                  <a:t>the category Prop of (U-small) </a:t>
                </a:r>
                <a:r>
                  <a:rPr lang="en-GB" sz="1100" dirty="0" err="1"/>
                  <a:t>hProps</a:t>
                </a:r>
                <a:endParaRPr lang="en-GB" sz="1100" dirty="0"/>
              </a:p>
              <a:p>
                <a:pPr marL="285750" indent="-285750">
                  <a:buFont typeface="Arial" panose="020B0604020202020204" pitchFamily="34" charset="0"/>
                  <a:buChar char="•"/>
                </a:pPr>
                <a:r>
                  <a:rPr lang="en-GB" sz="1100" dirty="0" smtClean="0"/>
                  <a:t>the </a:t>
                </a:r>
                <a:r>
                  <a:rPr lang="en-GB" sz="1100" dirty="0"/>
                  <a:t>category Set of (U-small) </a:t>
                </a:r>
                <a:r>
                  <a:rPr lang="en-GB" sz="1100" dirty="0" err="1"/>
                  <a:t>hSets</a:t>
                </a:r>
                <a:endParaRPr lang="en-GB" sz="1100" dirty="0"/>
              </a:p>
              <a:p>
                <a:pPr marL="285750" indent="-285750">
                  <a:buFont typeface="Arial" panose="020B0604020202020204" pitchFamily="34" charset="0"/>
                  <a:buChar char="•"/>
                </a:pPr>
                <a:r>
                  <a:rPr lang="en-GB" sz="1100" dirty="0" smtClean="0"/>
                  <a:t>the </a:t>
                </a:r>
                <a:r>
                  <a:rPr lang="en-GB" sz="1100" dirty="0"/>
                  <a:t>category Cat of (U-small) strict (pre)categories (strict in the sense of the objects being </a:t>
                </a:r>
                <a:r>
                  <a:rPr lang="en-GB" sz="1100" dirty="0" err="1"/>
                  <a:t>hSets</a:t>
                </a:r>
                <a:r>
                  <a:rPr lang="en-GB" sz="1100" dirty="0"/>
                  <a:t>)</a:t>
                </a:r>
              </a:p>
              <a:p>
                <a:pPr marL="285750" indent="-285750">
                  <a:buFont typeface="Arial" panose="020B0604020202020204" pitchFamily="34" charset="0"/>
                  <a:buChar char="•"/>
                </a:pPr>
                <a:r>
                  <a:rPr lang="en-GB" sz="1100" dirty="0" err="1" smtClean="0"/>
                  <a:t>pseudofunctors</a:t>
                </a:r>
                <a:endParaRPr lang="en-GB" sz="1100" dirty="0"/>
              </a:p>
              <a:p>
                <a:pPr marL="285750" indent="-285750">
                  <a:buFont typeface="Arial" panose="020B0604020202020204" pitchFamily="34" charset="0"/>
                  <a:buChar char="•"/>
                </a:pPr>
                <a:r>
                  <a:rPr lang="en-GB" sz="1100" dirty="0" err="1" smtClean="0"/>
                  <a:t>profunctors</a:t>
                </a:r>
                <a:endParaRPr lang="en-GB" sz="1100" dirty="0"/>
              </a:p>
              <a:p>
                <a:pPr marL="742950" lvl="1" indent="-285750">
                  <a:buFont typeface="Arial" panose="020B0604020202020204" pitchFamily="34" charset="0"/>
                  <a:buChar char="•"/>
                </a:pPr>
                <a:r>
                  <a:rPr lang="en-GB" sz="1100" dirty="0" smtClean="0"/>
                  <a:t>identity </a:t>
                </a:r>
                <a:r>
                  <a:rPr lang="en-GB" sz="1100" dirty="0" err="1"/>
                  <a:t>profunction</a:t>
                </a:r>
                <a:r>
                  <a:rPr lang="en-GB" sz="1100" dirty="0"/>
                  <a:t> (the </a:t>
                </a:r>
                <a:r>
                  <a:rPr lang="en-GB" sz="1100" dirty="0" err="1"/>
                  <a:t>hom</a:t>
                </a:r>
                <a:r>
                  <a:rPr lang="en-GB" sz="1100" dirty="0"/>
                  <a:t> </a:t>
                </a:r>
                <a:r>
                  <a:rPr lang="en-GB" sz="1100" dirty="0" err="1"/>
                  <a:t>functor</a:t>
                </a:r>
                <a:r>
                  <a:rPr lang="en-GB" sz="1100" dirty="0"/>
                  <a:t> </a:t>
                </a:r>
                <a14:m>
                  <m:oMath xmlns:m="http://schemas.openxmlformats.org/officeDocument/2006/math">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𝐶</m:t>
                        </m:r>
                      </m:e>
                      <m:sup>
                        <m:r>
                          <m:rPr>
                            <m:sty m:val="p"/>
                          </m:rPr>
                          <a:rPr lang="en-US" sz="1100" b="0" i="0" smtClean="0">
                            <a:latin typeface="Cambria Math" panose="02040503050406030204" pitchFamily="18" charset="0"/>
                          </a:rPr>
                          <m:t>op</m:t>
                        </m:r>
                      </m:sup>
                    </m:sSup>
                    <m:r>
                      <a:rPr lang="en-US" sz="1100" b="0" i="1" smtClean="0">
                        <a:latin typeface="Cambria Math" panose="02040503050406030204" pitchFamily="18" charset="0"/>
                      </a:rPr>
                      <m:t>×</m:t>
                    </m:r>
                    <m:r>
                      <a:rPr lang="en-US" sz="1100" b="0" i="1" smtClean="0">
                        <a:latin typeface="Cambria Math" panose="02040503050406030204" pitchFamily="18" charset="0"/>
                      </a:rPr>
                      <m:t>𝐶</m:t>
                    </m:r>
                    <m:r>
                      <a:rPr lang="en-US" sz="1100" b="0" i="1" smtClean="0">
                        <a:latin typeface="Cambria Math" panose="02040503050406030204" pitchFamily="18" charset="0"/>
                      </a:rPr>
                      <m:t>→</m:t>
                    </m:r>
                    <m:r>
                      <m:rPr>
                        <m:sty m:val="p"/>
                      </m:rPr>
                      <a:rPr lang="en-US" sz="1100" b="0" i="0" smtClean="0">
                        <a:latin typeface="Cambria Math" panose="02040503050406030204" pitchFamily="18" charset="0"/>
                      </a:rPr>
                      <m:t>Set</m:t>
                    </m:r>
                  </m:oMath>
                </a14:m>
                <a:r>
                  <a:rPr lang="en-GB" sz="1100" dirty="0"/>
                  <a:t>)</a:t>
                </a:r>
              </a:p>
              <a:p>
                <a:pPr marL="285750" indent="-285750">
                  <a:buFont typeface="Arial" panose="020B0604020202020204" pitchFamily="34" charset="0"/>
                  <a:buChar char="•"/>
                </a:pPr>
                <a:r>
                  <a:rPr lang="en-GB" sz="1100" dirty="0" err="1"/>
                  <a:t>adjoints</a:t>
                </a:r>
                <a:endParaRPr lang="en-GB" sz="1100" dirty="0"/>
              </a:p>
              <a:p>
                <a:pPr marL="742950" lvl="1" indent="-285750">
                  <a:buFont typeface="Arial" panose="020B0604020202020204" pitchFamily="34" charset="0"/>
                  <a:buChar char="•"/>
                </a:pPr>
                <a:r>
                  <a:rPr lang="en-GB" sz="1100" dirty="0" smtClean="0"/>
                  <a:t>equivalences </a:t>
                </a:r>
                <a:r>
                  <a:rPr lang="en-GB" sz="1100" dirty="0"/>
                  <a:t>between a number of definitions:</a:t>
                </a:r>
              </a:p>
              <a:p>
                <a:pPr marL="1200150" lvl="2" indent="-285750">
                  <a:buFont typeface="Arial" panose="020B0604020202020204" pitchFamily="34" charset="0"/>
                  <a:buChar char="•"/>
                </a:pPr>
                <a:r>
                  <a:rPr lang="en-GB" sz="1100" dirty="0"/>
                  <a:t>unit-</a:t>
                </a:r>
                <a:r>
                  <a:rPr lang="en-GB" sz="1100" dirty="0" err="1"/>
                  <a:t>counit</a:t>
                </a:r>
                <a:r>
                  <a:rPr lang="en-GB" sz="1100" dirty="0"/>
                  <a:t> + zig-</a:t>
                </a:r>
                <a:r>
                  <a:rPr lang="en-GB" sz="1100" dirty="0" err="1"/>
                  <a:t>zag</a:t>
                </a:r>
                <a:r>
                  <a:rPr lang="en-GB" sz="1100" dirty="0"/>
                  <a:t> definition</a:t>
                </a:r>
              </a:p>
              <a:p>
                <a:pPr marL="1200150" lvl="2" indent="-285750">
                  <a:buFont typeface="Arial" panose="020B0604020202020204" pitchFamily="34" charset="0"/>
                  <a:buChar char="•"/>
                </a:pPr>
                <a:r>
                  <a:rPr lang="en-GB" sz="1100" dirty="0"/>
                  <a:t>unit + UMP definition</a:t>
                </a:r>
              </a:p>
              <a:p>
                <a:pPr marL="1200150" lvl="2" indent="-285750">
                  <a:buFont typeface="Arial" panose="020B0604020202020204" pitchFamily="34" charset="0"/>
                  <a:buChar char="•"/>
                </a:pPr>
                <a:r>
                  <a:rPr lang="en-GB" sz="1100" dirty="0" err="1"/>
                  <a:t>counit</a:t>
                </a:r>
                <a:r>
                  <a:rPr lang="en-GB" sz="1100" dirty="0"/>
                  <a:t> + UMP definition</a:t>
                </a:r>
              </a:p>
              <a:p>
                <a:pPr marL="1200150" lvl="2" indent="-285750">
                  <a:buFont typeface="Arial" panose="020B0604020202020204" pitchFamily="34" charset="0"/>
                  <a:buChar char="•"/>
                </a:pPr>
                <a:r>
                  <a:rPr lang="en-GB" sz="1100" dirty="0" smtClean="0"/>
                  <a:t>universal </a:t>
                </a:r>
                <a:r>
                  <a:rPr lang="en-GB" sz="1100" dirty="0"/>
                  <a:t>morphism definition</a:t>
                </a:r>
              </a:p>
              <a:p>
                <a:pPr marL="1200150" lvl="2" indent="-285750">
                  <a:buFont typeface="Arial" panose="020B0604020202020204" pitchFamily="34" charset="0"/>
                  <a:buChar char="•"/>
                </a:pPr>
                <a:r>
                  <a:rPr lang="en-GB" sz="1100" dirty="0" err="1"/>
                  <a:t>hom</a:t>
                </a:r>
                <a:r>
                  <a:rPr lang="en-GB" sz="1100" dirty="0"/>
                  <a:t>-set definition (porting from old version in progress)</a:t>
                </a:r>
              </a:p>
              <a:p>
                <a:pPr marL="742950" lvl="1" indent="-285750">
                  <a:buFont typeface="Arial" panose="020B0604020202020204" pitchFamily="34" charset="0"/>
                  <a:buChar char="•"/>
                </a:pPr>
                <a:r>
                  <a:rPr lang="en-GB" sz="1100" dirty="0"/>
                  <a:t>composition, identity, dual</a:t>
                </a:r>
              </a:p>
              <a:p>
                <a:pPr marL="742950" lvl="1" indent="-285750">
                  <a:buFont typeface="Arial" panose="020B0604020202020204" pitchFamily="34" charset="0"/>
                  <a:buChar char="•"/>
                </a:pPr>
                <a:r>
                  <a:rPr lang="en-GB" sz="1100" dirty="0" err="1"/>
                  <a:t>pointwise</a:t>
                </a:r>
                <a:r>
                  <a:rPr lang="en-GB" sz="1100" dirty="0"/>
                  <a:t> adjunctions in the library, </a:t>
                </a:r>
                <a14:m>
                  <m:oMath xmlns:m="http://schemas.openxmlformats.org/officeDocument/2006/math">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𝐺</m:t>
                        </m:r>
                      </m:e>
                      <m:sup>
                        <m:r>
                          <a:rPr lang="en-US" sz="1100" b="0" i="1" smtClean="0">
                            <a:latin typeface="Cambria Math" panose="02040503050406030204" pitchFamily="18" charset="0"/>
                          </a:rPr>
                          <m:t>𝐸</m:t>
                        </m:r>
                      </m:sup>
                    </m:sSup>
                    <m:r>
                      <a:rPr lang="en-US" sz="1100" b="0" i="1" smtClean="0">
                        <a:latin typeface="Cambria Math" panose="02040503050406030204" pitchFamily="18" charset="0"/>
                      </a:rPr>
                      <m:t>⊣</m:t>
                    </m:r>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𝐹</m:t>
                        </m:r>
                      </m:e>
                      <m:sup>
                        <m:r>
                          <a:rPr lang="en-US" sz="1100" b="0" i="1" smtClean="0">
                            <a:latin typeface="Cambria Math" panose="02040503050406030204" pitchFamily="18" charset="0"/>
                          </a:rPr>
                          <m:t>𝐶</m:t>
                        </m:r>
                      </m:sup>
                    </m:sSup>
                  </m:oMath>
                </a14:m>
                <a:r>
                  <a:rPr lang="en-GB" sz="1100" dirty="0"/>
                  <a:t> </a:t>
                </a:r>
                <a:r>
                  <a:rPr lang="en-GB" sz="1100" dirty="0" smtClean="0"/>
                  <a:t>and </a:t>
                </a:r>
                <a14:m>
                  <m:oMath xmlns:m="http://schemas.openxmlformats.org/officeDocument/2006/math">
                    <m:sSup>
                      <m:sSupPr>
                        <m:ctrlPr>
                          <a:rPr lang="en-US" sz="1100" i="1">
                            <a:latin typeface="Cambria Math" panose="02040503050406030204" pitchFamily="18" charset="0"/>
                          </a:rPr>
                        </m:ctrlPr>
                      </m:sSupPr>
                      <m:e>
                        <m:r>
                          <a:rPr lang="en-US" sz="1100" b="0" i="1" smtClean="0">
                            <a:latin typeface="Cambria Math" panose="02040503050406030204" pitchFamily="18" charset="0"/>
                          </a:rPr>
                          <m:t>𝐸</m:t>
                        </m:r>
                      </m:e>
                      <m:sup>
                        <m:r>
                          <a:rPr lang="en-US" sz="1100" b="0" i="1" smtClean="0">
                            <a:latin typeface="Cambria Math" panose="02040503050406030204" pitchFamily="18" charset="0"/>
                          </a:rPr>
                          <m:t>𝐹</m:t>
                        </m:r>
                      </m:sup>
                    </m:sSup>
                    <m:r>
                      <a:rPr lang="en-US" sz="1100" i="1">
                        <a:latin typeface="Cambria Math" panose="02040503050406030204" pitchFamily="18" charset="0"/>
                      </a:rPr>
                      <m:t>⊣</m:t>
                    </m:r>
                    <m:sSup>
                      <m:sSupPr>
                        <m:ctrlPr>
                          <a:rPr lang="en-US" sz="1100" i="1">
                            <a:latin typeface="Cambria Math" panose="02040503050406030204" pitchFamily="18" charset="0"/>
                          </a:rPr>
                        </m:ctrlPr>
                      </m:sSupPr>
                      <m:e>
                        <m:r>
                          <a:rPr lang="en-US" sz="1100" b="0" i="1" smtClean="0">
                            <a:latin typeface="Cambria Math" panose="02040503050406030204" pitchFamily="18" charset="0"/>
                          </a:rPr>
                          <m:t>𝐶</m:t>
                        </m:r>
                      </m:e>
                      <m:sup>
                        <m:r>
                          <a:rPr lang="en-US" sz="1100" b="0" i="1" smtClean="0">
                            <a:latin typeface="Cambria Math" panose="02040503050406030204" pitchFamily="18" charset="0"/>
                          </a:rPr>
                          <m:t>𝐺</m:t>
                        </m:r>
                      </m:sup>
                    </m:sSup>
                  </m:oMath>
                </a14:m>
                <a:r>
                  <a:rPr lang="en-GB" sz="1100" dirty="0"/>
                  <a:t> from an adjunction </a:t>
                </a:r>
                <a14:m>
                  <m:oMath xmlns:m="http://schemas.openxmlformats.org/officeDocument/2006/math">
                    <m:r>
                      <a:rPr lang="en-US" sz="1100" b="0" i="1" smtClean="0">
                        <a:latin typeface="Cambria Math" panose="02040503050406030204" pitchFamily="18" charset="0"/>
                      </a:rPr>
                      <m:t>𝐹</m:t>
                    </m:r>
                    <m:r>
                      <a:rPr lang="en-US" sz="1100" b="0" i="1" smtClean="0">
                        <a:latin typeface="Cambria Math" panose="02040503050406030204" pitchFamily="18" charset="0"/>
                      </a:rPr>
                      <m:t>⊣</m:t>
                    </m:r>
                    <m:r>
                      <a:rPr lang="en-US" sz="1100" b="0" i="1" smtClean="0">
                        <a:latin typeface="Cambria Math" panose="02040503050406030204" pitchFamily="18" charset="0"/>
                      </a:rPr>
                      <m:t>𝐺</m:t>
                    </m:r>
                  </m:oMath>
                </a14:m>
                <a:r>
                  <a:rPr lang="en-GB" sz="1100" dirty="0" smtClean="0"/>
                  <a:t> for </a:t>
                </a:r>
                <a:r>
                  <a:rPr lang="en-GB" sz="1100" dirty="0" err="1"/>
                  <a:t>functors</a:t>
                </a:r>
                <a:r>
                  <a:rPr lang="en-GB" sz="1100" dirty="0"/>
                  <a:t> </a:t>
                </a:r>
                <a14:m>
                  <m:oMath xmlns:m="http://schemas.openxmlformats.org/officeDocument/2006/math">
                    <m:r>
                      <a:rPr lang="en-US" sz="1100" b="0" i="1" smtClean="0">
                        <a:latin typeface="Cambria Math" panose="02040503050406030204" pitchFamily="18" charset="0"/>
                      </a:rPr>
                      <m:t>𝐹</m:t>
                    </m:r>
                    <m:r>
                      <a:rPr lang="en-US" sz="1100" b="0" i="1" smtClean="0">
                        <a:latin typeface="Cambria Math" panose="02040503050406030204" pitchFamily="18" charset="0"/>
                      </a:rPr>
                      <m:t>:</m:t>
                    </m:r>
                    <m:r>
                      <a:rPr lang="en-US" sz="1100" b="0" i="1" smtClean="0">
                        <a:latin typeface="Cambria Math" panose="02040503050406030204" pitchFamily="18" charset="0"/>
                      </a:rPr>
                      <m:t>𝐶</m:t>
                    </m:r>
                    <m:r>
                      <a:rPr lang="en-US" sz="1100" b="0" i="1" smtClean="0">
                        <a:latin typeface="Cambria Math" panose="02040503050406030204" pitchFamily="18" charset="0"/>
                        <a:ea typeface="Cambria Math" panose="02040503050406030204" pitchFamily="18" charset="0"/>
                      </a:rPr>
                      <m:t>⇆</m:t>
                    </m:r>
                    <m:r>
                      <a:rPr lang="en-US" sz="1100" b="0" i="1" smtClean="0">
                        <a:latin typeface="Cambria Math" panose="02040503050406030204" pitchFamily="18" charset="0"/>
                        <a:ea typeface="Cambria Math" panose="02040503050406030204" pitchFamily="18" charset="0"/>
                      </a:rPr>
                      <m:t>𝐷</m:t>
                    </m:r>
                    <m:r>
                      <a:rPr lang="en-US" sz="1100" b="0" i="1" smtClean="0">
                        <a:latin typeface="Cambria Math" panose="02040503050406030204" pitchFamily="18" charset="0"/>
                        <a:ea typeface="Cambria Math" panose="02040503050406030204" pitchFamily="18" charset="0"/>
                      </a:rPr>
                      <m:t>:</m:t>
                    </m:r>
                    <m:r>
                      <a:rPr lang="en-US" sz="1100" b="0" i="1" smtClean="0">
                        <a:latin typeface="Cambria Math" panose="02040503050406030204" pitchFamily="18" charset="0"/>
                        <a:ea typeface="Cambria Math" panose="02040503050406030204" pitchFamily="18" charset="0"/>
                      </a:rPr>
                      <m:t>𝐺</m:t>
                    </m:r>
                  </m:oMath>
                </a14:m>
                <a:r>
                  <a:rPr lang="en-GB" sz="1100" dirty="0"/>
                  <a:t> and </a:t>
                </a:r>
                <a14:m>
                  <m:oMath xmlns:m="http://schemas.openxmlformats.org/officeDocument/2006/math">
                    <m:r>
                      <a:rPr lang="en-GB" sz="1100" i="1" dirty="0" smtClean="0">
                        <a:latin typeface="Cambria Math" panose="02040503050406030204" pitchFamily="18" charset="0"/>
                      </a:rPr>
                      <m:t>𝐸</m:t>
                    </m:r>
                  </m:oMath>
                </a14:m>
                <a:r>
                  <a:rPr lang="en-GB" sz="1100" dirty="0"/>
                  <a:t> a </a:t>
                </a:r>
                <a:r>
                  <a:rPr lang="en-GB" sz="1100" dirty="0" err="1"/>
                  <a:t>precategory</a:t>
                </a:r>
                <a:r>
                  <a:rPr lang="en-GB" sz="1100" dirty="0"/>
                  <a:t> (still too slow to be merged into the library proper; code </a:t>
                </a:r>
                <a:r>
                  <a:rPr lang="en-GB" sz="1100" dirty="0">
                    <a:hlinkClick r:id="rId4"/>
                  </a:rPr>
                  <a:t>here</a:t>
                </a:r>
                <a:r>
                  <a:rPr lang="en-GB" sz="1100" dirty="0"/>
                  <a:t>)</a:t>
                </a:r>
              </a:p>
              <a:p>
                <a:pPr marL="285750" indent="-285750">
                  <a:buFont typeface="Arial" panose="020B0604020202020204" pitchFamily="34" charset="0"/>
                  <a:buChar char="•"/>
                </a:pPr>
                <a:r>
                  <a:rPr lang="en-GB" sz="1100" dirty="0" err="1"/>
                  <a:t>Yoneda</a:t>
                </a:r>
                <a:r>
                  <a:rPr lang="en-GB" sz="1100" dirty="0"/>
                  <a:t> lemma</a:t>
                </a:r>
              </a:p>
              <a:p>
                <a:pPr marL="285750" indent="-285750">
                  <a:buFont typeface="Arial" panose="020B0604020202020204" pitchFamily="34" charset="0"/>
                  <a:buChar char="•"/>
                </a:pPr>
                <a:r>
                  <a:rPr lang="en-GB" sz="1100" dirty="0" smtClean="0"/>
                  <a:t>Exponential </a:t>
                </a:r>
                <a:r>
                  <a:rPr lang="en-GB" sz="1100" dirty="0"/>
                  <a:t>laws</a:t>
                </a:r>
              </a:p>
              <a:p>
                <a:pPr marL="742950" lvl="1" indent="-285750">
                  <a:buFont typeface="Arial" panose="020B0604020202020204" pitchFamily="34" charset="0"/>
                  <a:buChar char="•"/>
                </a:pPr>
                <a14:m>
                  <m:oMath xmlns:m="http://schemas.openxmlformats.org/officeDocument/2006/math">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𝐶</m:t>
                        </m:r>
                      </m:e>
                      <m:sup>
                        <m:r>
                          <a:rPr lang="en-US" sz="1100" b="0" i="1" smtClean="0">
                            <a:latin typeface="Cambria Math" panose="02040503050406030204" pitchFamily="18" charset="0"/>
                          </a:rPr>
                          <m:t>0</m:t>
                        </m:r>
                      </m:sup>
                    </m:sSup>
                    <m:r>
                      <a:rPr lang="en-US" sz="1100" b="0" i="1" smtClean="0">
                        <a:latin typeface="Cambria Math" panose="02040503050406030204" pitchFamily="18" charset="0"/>
                      </a:rPr>
                      <m:t>≅1</m:t>
                    </m:r>
                  </m:oMath>
                </a14:m>
                <a:r>
                  <a:rPr lang="en-GB" sz="1100" dirty="0"/>
                  <a:t>; </a:t>
                </a:r>
                <a14:m>
                  <m:oMath xmlns:m="http://schemas.openxmlformats.org/officeDocument/2006/math">
                    <m:sSup>
                      <m:sSupPr>
                        <m:ctrlPr>
                          <a:rPr lang="en-US" sz="1100" i="1">
                            <a:latin typeface="Cambria Math" panose="02040503050406030204" pitchFamily="18" charset="0"/>
                          </a:rPr>
                        </m:ctrlPr>
                      </m:sSupPr>
                      <m:e>
                        <m:r>
                          <a:rPr lang="en-US" sz="1100" b="0" i="1" smtClean="0">
                            <a:latin typeface="Cambria Math" panose="02040503050406030204" pitchFamily="18" charset="0"/>
                          </a:rPr>
                          <m:t>0</m:t>
                        </m:r>
                      </m:e>
                      <m:sup>
                        <m:r>
                          <a:rPr lang="en-US" sz="1100" b="0" i="1" smtClean="0">
                            <a:latin typeface="Cambria Math" panose="02040503050406030204" pitchFamily="18" charset="0"/>
                          </a:rPr>
                          <m:t>𝐶</m:t>
                        </m:r>
                      </m:sup>
                    </m:sSup>
                    <m:r>
                      <a:rPr lang="en-US" sz="1100" i="1">
                        <a:latin typeface="Cambria Math" panose="02040503050406030204" pitchFamily="18" charset="0"/>
                      </a:rPr>
                      <m:t>≅</m:t>
                    </m:r>
                    <m:r>
                      <a:rPr lang="en-US" sz="1100" b="0" i="1" smtClean="0">
                        <a:latin typeface="Cambria Math" panose="02040503050406030204" pitchFamily="18" charset="0"/>
                      </a:rPr>
                      <m:t>0</m:t>
                    </m:r>
                  </m:oMath>
                </a14:m>
                <a:r>
                  <a:rPr lang="en-GB" sz="1100" dirty="0"/>
                  <a:t> given an object </a:t>
                </a:r>
                <a:r>
                  <a:rPr lang="en-GB" sz="1100" dirty="0" smtClean="0"/>
                  <a:t>in </a:t>
                </a:r>
                <a14:m>
                  <m:oMath xmlns:m="http://schemas.openxmlformats.org/officeDocument/2006/math">
                    <m:r>
                      <a:rPr lang="en-US" sz="1100" b="0" i="1" smtClean="0">
                        <a:latin typeface="Cambria Math" panose="02040503050406030204" pitchFamily="18" charset="0"/>
                      </a:rPr>
                      <m:t>𝐶</m:t>
                    </m:r>
                  </m:oMath>
                </a14:m>
                <a:endParaRPr lang="en-GB" sz="1100" dirty="0"/>
              </a:p>
              <a:p>
                <a:pPr marL="742950" lvl="1" indent="-285750">
                  <a:buFont typeface="Arial" panose="020B0604020202020204" pitchFamily="34" charset="0"/>
                  <a:buChar char="•"/>
                </a:pPr>
                <a14:m>
                  <m:oMath xmlns:m="http://schemas.openxmlformats.org/officeDocument/2006/math">
                    <m:sSup>
                      <m:sSupPr>
                        <m:ctrlPr>
                          <a:rPr lang="en-US" sz="1100" i="1">
                            <a:latin typeface="Cambria Math" panose="02040503050406030204" pitchFamily="18" charset="0"/>
                          </a:rPr>
                        </m:ctrlPr>
                      </m:sSupPr>
                      <m:e>
                        <m:r>
                          <a:rPr lang="en-US" sz="1100" i="1">
                            <a:latin typeface="Cambria Math" panose="02040503050406030204" pitchFamily="18" charset="0"/>
                          </a:rPr>
                          <m:t>𝐶</m:t>
                        </m:r>
                      </m:e>
                      <m:sup>
                        <m:r>
                          <a:rPr lang="en-US" sz="1100" b="0" i="1" smtClean="0">
                            <a:latin typeface="Cambria Math" panose="02040503050406030204" pitchFamily="18" charset="0"/>
                          </a:rPr>
                          <m:t>1</m:t>
                        </m:r>
                      </m:sup>
                    </m:sSup>
                    <m:r>
                      <a:rPr lang="en-US" sz="1100" i="1">
                        <a:latin typeface="Cambria Math" panose="02040503050406030204" pitchFamily="18" charset="0"/>
                      </a:rPr>
                      <m:t>≅</m:t>
                    </m:r>
                    <m:r>
                      <a:rPr lang="en-US" sz="1100" b="0" i="1" smtClean="0">
                        <a:latin typeface="Cambria Math" panose="02040503050406030204" pitchFamily="18" charset="0"/>
                      </a:rPr>
                      <m:t>𝐶</m:t>
                    </m:r>
                  </m:oMath>
                </a14:m>
                <a:r>
                  <a:rPr lang="en-GB" sz="1100" dirty="0"/>
                  <a:t>; </a:t>
                </a:r>
                <a14:m>
                  <m:oMath xmlns:m="http://schemas.openxmlformats.org/officeDocument/2006/math">
                    <m:sSup>
                      <m:sSupPr>
                        <m:ctrlPr>
                          <a:rPr lang="en-US" sz="1100" i="1">
                            <a:latin typeface="Cambria Math" panose="02040503050406030204" pitchFamily="18" charset="0"/>
                          </a:rPr>
                        </m:ctrlPr>
                      </m:sSupPr>
                      <m:e>
                        <m:r>
                          <a:rPr lang="en-US" sz="1100" b="0" i="1" smtClean="0">
                            <a:latin typeface="Cambria Math" panose="02040503050406030204" pitchFamily="18" charset="0"/>
                          </a:rPr>
                          <m:t>1</m:t>
                        </m:r>
                      </m:e>
                      <m:sup>
                        <m:r>
                          <a:rPr lang="en-US" sz="1100" b="0" i="1" smtClean="0">
                            <a:latin typeface="Cambria Math" panose="02040503050406030204" pitchFamily="18" charset="0"/>
                          </a:rPr>
                          <m:t>𝐶</m:t>
                        </m:r>
                      </m:sup>
                    </m:sSup>
                    <m:r>
                      <a:rPr lang="en-US" sz="1100" i="1">
                        <a:latin typeface="Cambria Math" panose="02040503050406030204" pitchFamily="18" charset="0"/>
                      </a:rPr>
                      <m:t>≅1</m:t>
                    </m:r>
                  </m:oMath>
                </a14:m>
                <a:endParaRPr lang="en-GB" sz="1100" dirty="0"/>
              </a:p>
              <a:p>
                <a:pPr marL="742950" lvl="1" indent="-285750">
                  <a:buFont typeface="Arial" panose="020B0604020202020204" pitchFamily="34" charset="0"/>
                  <a:buChar char="•"/>
                </a:pPr>
                <a14:m>
                  <m:oMath xmlns:m="http://schemas.openxmlformats.org/officeDocument/2006/math">
                    <m:sSup>
                      <m:sSupPr>
                        <m:ctrlPr>
                          <a:rPr lang="en-US" sz="1100" i="1">
                            <a:latin typeface="Cambria Math" panose="02040503050406030204" pitchFamily="18" charset="0"/>
                          </a:rPr>
                        </m:ctrlPr>
                      </m:sSupPr>
                      <m:e>
                        <m:r>
                          <a:rPr lang="en-US" sz="1100" i="1">
                            <a:latin typeface="Cambria Math" panose="02040503050406030204" pitchFamily="18" charset="0"/>
                          </a:rPr>
                          <m:t>𝐶</m:t>
                        </m:r>
                      </m:e>
                      <m:sup>
                        <m:r>
                          <a:rPr lang="en-US" sz="1100" b="0" i="1" smtClean="0">
                            <a:latin typeface="Cambria Math" panose="02040503050406030204" pitchFamily="18" charset="0"/>
                          </a:rPr>
                          <m:t>𝐴</m:t>
                        </m:r>
                        <m:r>
                          <a:rPr lang="en-US" sz="1100" b="0" i="1" smtClean="0">
                            <a:latin typeface="Cambria Math" panose="02040503050406030204" pitchFamily="18" charset="0"/>
                          </a:rPr>
                          <m:t>+</m:t>
                        </m:r>
                        <m:r>
                          <a:rPr lang="en-US" sz="1100" b="0" i="1" smtClean="0">
                            <a:latin typeface="Cambria Math" panose="02040503050406030204" pitchFamily="18" charset="0"/>
                          </a:rPr>
                          <m:t>𝐵</m:t>
                        </m:r>
                      </m:sup>
                    </m:sSup>
                    <m:r>
                      <a:rPr lang="en-US" sz="1100" i="1">
                        <a:latin typeface="Cambria Math" panose="02040503050406030204" pitchFamily="18" charset="0"/>
                      </a:rPr>
                      <m:t>≅</m:t>
                    </m:r>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𝐶</m:t>
                        </m:r>
                      </m:e>
                      <m:sup>
                        <m:r>
                          <a:rPr lang="en-US" sz="1100" b="0" i="1" smtClean="0">
                            <a:latin typeface="Cambria Math" panose="02040503050406030204" pitchFamily="18" charset="0"/>
                          </a:rPr>
                          <m:t>𝐴</m:t>
                        </m:r>
                      </m:sup>
                    </m:sSup>
                    <m:r>
                      <a:rPr lang="en-US" sz="1100" b="0" i="1" smtClean="0">
                        <a:latin typeface="Cambria Math" panose="02040503050406030204" pitchFamily="18" charset="0"/>
                      </a:rPr>
                      <m:t>×</m:t>
                    </m:r>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𝐶</m:t>
                        </m:r>
                      </m:e>
                      <m:sup>
                        <m:r>
                          <a:rPr lang="en-US" sz="1100" b="0" i="1" smtClean="0">
                            <a:latin typeface="Cambria Math" panose="02040503050406030204" pitchFamily="18" charset="0"/>
                          </a:rPr>
                          <m:t>𝐵</m:t>
                        </m:r>
                      </m:sup>
                    </m:sSup>
                  </m:oMath>
                </a14:m>
                <a:endParaRPr lang="en-GB" sz="1100" dirty="0"/>
              </a:p>
              <a:p>
                <a:pPr marL="742950" lvl="1" indent="-285750">
                  <a:buFont typeface="Arial" panose="020B0604020202020204" pitchFamily="34" charset="0"/>
                  <a:buChar char="•"/>
                </a:pPr>
                <a14:m>
                  <m:oMath xmlns:m="http://schemas.openxmlformats.org/officeDocument/2006/math">
                    <m:sSup>
                      <m:sSupPr>
                        <m:ctrlPr>
                          <a:rPr lang="en-US" sz="1100" i="1">
                            <a:latin typeface="Cambria Math" panose="02040503050406030204" pitchFamily="18" charset="0"/>
                          </a:rPr>
                        </m:ctrlPr>
                      </m:sSupPr>
                      <m:e>
                        <m:r>
                          <a:rPr lang="en-US" sz="1100" b="0" i="1" smtClean="0">
                            <a:latin typeface="Cambria Math" panose="02040503050406030204" pitchFamily="18" charset="0"/>
                          </a:rPr>
                          <m:t>(</m:t>
                        </m:r>
                        <m:r>
                          <a:rPr lang="en-US" sz="1100" b="0" i="1" smtClean="0">
                            <a:latin typeface="Cambria Math" panose="02040503050406030204" pitchFamily="18" charset="0"/>
                          </a:rPr>
                          <m:t>𝐴</m:t>
                        </m:r>
                        <m:r>
                          <a:rPr lang="en-US" sz="1100" b="0" i="1" smtClean="0">
                            <a:latin typeface="Cambria Math" panose="02040503050406030204" pitchFamily="18" charset="0"/>
                          </a:rPr>
                          <m:t>×</m:t>
                        </m:r>
                        <m:r>
                          <a:rPr lang="en-US" sz="1100" b="0" i="1" smtClean="0">
                            <a:latin typeface="Cambria Math" panose="02040503050406030204" pitchFamily="18" charset="0"/>
                          </a:rPr>
                          <m:t>𝐵</m:t>
                        </m:r>
                        <m:r>
                          <a:rPr lang="en-US" sz="1100" b="0" i="1" smtClean="0">
                            <a:latin typeface="Cambria Math" panose="02040503050406030204" pitchFamily="18" charset="0"/>
                          </a:rPr>
                          <m:t>)</m:t>
                        </m:r>
                      </m:e>
                      <m:sup>
                        <m:r>
                          <a:rPr lang="en-US" sz="1100" b="0" i="1" smtClean="0">
                            <a:latin typeface="Cambria Math" panose="02040503050406030204" pitchFamily="18" charset="0"/>
                          </a:rPr>
                          <m:t>𝐶</m:t>
                        </m:r>
                      </m:sup>
                    </m:sSup>
                    <m:r>
                      <a:rPr lang="en-US" sz="1100" i="1">
                        <a:latin typeface="Cambria Math" panose="02040503050406030204" pitchFamily="18" charset="0"/>
                      </a:rPr>
                      <m:t>≅</m:t>
                    </m:r>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𝐴</m:t>
                        </m:r>
                      </m:e>
                      <m:sup>
                        <m:r>
                          <a:rPr lang="en-US" sz="1100" b="0" i="1" smtClean="0">
                            <a:latin typeface="Cambria Math" panose="02040503050406030204" pitchFamily="18" charset="0"/>
                          </a:rPr>
                          <m:t>𝐶</m:t>
                        </m:r>
                      </m:sup>
                    </m:sSup>
                    <m:r>
                      <a:rPr lang="en-US" sz="1100" b="0" i="1" smtClean="0">
                        <a:latin typeface="Cambria Math" panose="02040503050406030204" pitchFamily="18" charset="0"/>
                      </a:rPr>
                      <m:t>×</m:t>
                    </m:r>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𝐵</m:t>
                        </m:r>
                      </m:e>
                      <m:sup>
                        <m:r>
                          <a:rPr lang="en-US" sz="1100" b="0" i="1" smtClean="0">
                            <a:latin typeface="Cambria Math" panose="02040503050406030204" pitchFamily="18" charset="0"/>
                          </a:rPr>
                          <m:t>𝐶</m:t>
                        </m:r>
                      </m:sup>
                    </m:sSup>
                  </m:oMath>
                </a14:m>
                <a:endParaRPr lang="en-GB" sz="1100" dirty="0"/>
              </a:p>
              <a:p>
                <a:pPr marL="742950" lvl="1" indent="-285750">
                  <a:buFont typeface="Arial" panose="020B0604020202020204" pitchFamily="34" charset="0"/>
                  <a:buChar char="•"/>
                </a:pPr>
                <a14:m>
                  <m:oMath xmlns:m="http://schemas.openxmlformats.org/officeDocument/2006/math">
                    <m:sSup>
                      <m:sSupPr>
                        <m:ctrlPr>
                          <a:rPr lang="en-US" sz="1100" i="1">
                            <a:latin typeface="Cambria Math" panose="02040503050406030204" pitchFamily="18" charset="0"/>
                          </a:rPr>
                        </m:ctrlPr>
                      </m:sSupPr>
                      <m:e>
                        <m:r>
                          <a:rPr lang="en-US" sz="1100" b="0" i="1" smtClean="0">
                            <a:latin typeface="Cambria Math" panose="02040503050406030204" pitchFamily="18" charset="0"/>
                          </a:rPr>
                          <m:t>(</m:t>
                        </m:r>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𝐴</m:t>
                            </m:r>
                          </m:e>
                          <m:sup>
                            <m:r>
                              <a:rPr lang="en-US" sz="1100" b="0" i="1" smtClean="0">
                                <a:latin typeface="Cambria Math" panose="02040503050406030204" pitchFamily="18" charset="0"/>
                              </a:rPr>
                              <m:t>𝐵</m:t>
                            </m:r>
                          </m:sup>
                        </m:sSup>
                        <m:r>
                          <a:rPr lang="en-US" sz="1100" b="0" i="1" smtClean="0">
                            <a:latin typeface="Cambria Math" panose="02040503050406030204" pitchFamily="18" charset="0"/>
                          </a:rPr>
                          <m:t>)</m:t>
                        </m:r>
                      </m:e>
                      <m:sup>
                        <m:r>
                          <a:rPr lang="en-US" sz="1100" b="0" i="1" smtClean="0">
                            <a:latin typeface="Cambria Math" panose="02040503050406030204" pitchFamily="18" charset="0"/>
                          </a:rPr>
                          <m:t>𝐶</m:t>
                        </m:r>
                      </m:sup>
                    </m:sSup>
                    <m:r>
                      <a:rPr lang="en-US" sz="1100" i="1">
                        <a:latin typeface="Cambria Math" panose="02040503050406030204" pitchFamily="18" charset="0"/>
                      </a:rPr>
                      <m:t>≅</m:t>
                    </m:r>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𝐴</m:t>
                        </m:r>
                      </m:e>
                      <m:sup>
                        <m:r>
                          <a:rPr lang="en-US" sz="1100" b="0" i="1" smtClean="0">
                            <a:latin typeface="Cambria Math" panose="02040503050406030204" pitchFamily="18" charset="0"/>
                          </a:rPr>
                          <m:t>𝐵</m:t>
                        </m:r>
                        <m:r>
                          <a:rPr lang="en-US" sz="1100" b="0" i="1" smtClean="0">
                            <a:latin typeface="Cambria Math" panose="02040503050406030204" pitchFamily="18" charset="0"/>
                          </a:rPr>
                          <m:t>×</m:t>
                        </m:r>
                        <m:r>
                          <a:rPr lang="en-US" sz="1100" b="0" i="1" smtClean="0">
                            <a:latin typeface="Cambria Math" panose="02040503050406030204" pitchFamily="18" charset="0"/>
                          </a:rPr>
                          <m:t>𝐶</m:t>
                        </m:r>
                      </m:sup>
                    </m:sSup>
                  </m:oMath>
                </a14:m>
                <a:endParaRPr lang="en-GB" sz="1100" dirty="0"/>
              </a:p>
              <a:p>
                <a:pPr marL="285750" indent="-285750">
                  <a:buFont typeface="Arial" panose="020B0604020202020204" pitchFamily="34" charset="0"/>
                  <a:buChar char="•"/>
                </a:pPr>
                <a:r>
                  <a:rPr lang="en-GB" sz="1100" dirty="0"/>
                  <a:t>Product laws</a:t>
                </a:r>
              </a:p>
              <a:p>
                <a:pPr marL="742950" lvl="1" indent="-285750">
                  <a:buFont typeface="Arial" panose="020B0604020202020204" pitchFamily="34" charset="0"/>
                  <a:buChar char="•"/>
                </a:pPr>
                <a14:m>
                  <m:oMath xmlns:m="http://schemas.openxmlformats.org/officeDocument/2006/math">
                    <m:r>
                      <a:rPr lang="en-US" sz="1100" b="0" i="1" smtClean="0">
                        <a:latin typeface="Cambria Math" panose="02040503050406030204" pitchFamily="18" charset="0"/>
                      </a:rPr>
                      <m:t>𝐶</m:t>
                    </m:r>
                    <m:r>
                      <a:rPr lang="en-US" sz="1100" b="0" i="1" smtClean="0">
                        <a:latin typeface="Cambria Math" panose="02040503050406030204" pitchFamily="18" charset="0"/>
                      </a:rPr>
                      <m:t>×</m:t>
                    </m:r>
                    <m:r>
                      <a:rPr lang="en-US" sz="1100" b="0" i="1" smtClean="0">
                        <a:latin typeface="Cambria Math" panose="02040503050406030204" pitchFamily="18" charset="0"/>
                      </a:rPr>
                      <m:t>𝐷</m:t>
                    </m:r>
                    <m:r>
                      <a:rPr lang="en-US" sz="1100" i="1">
                        <a:latin typeface="Cambria Math" panose="02040503050406030204" pitchFamily="18" charset="0"/>
                      </a:rPr>
                      <m:t>≅</m:t>
                    </m:r>
                    <m:r>
                      <a:rPr lang="en-US" sz="1100" b="0" i="1" smtClean="0">
                        <a:latin typeface="Cambria Math" panose="02040503050406030204" pitchFamily="18" charset="0"/>
                      </a:rPr>
                      <m:t>𝐷</m:t>
                    </m:r>
                    <m:r>
                      <a:rPr lang="en-US" sz="1100" b="0" i="1" smtClean="0">
                        <a:latin typeface="Cambria Math" panose="02040503050406030204" pitchFamily="18" charset="0"/>
                      </a:rPr>
                      <m:t>×</m:t>
                    </m:r>
                    <m:r>
                      <a:rPr lang="en-US" sz="1100" b="0" i="1" smtClean="0">
                        <a:latin typeface="Cambria Math" panose="02040503050406030204" pitchFamily="18" charset="0"/>
                      </a:rPr>
                      <m:t>𝐶</m:t>
                    </m:r>
                  </m:oMath>
                </a14:m>
                <a:endParaRPr lang="en-GB" sz="1100" dirty="0"/>
              </a:p>
              <a:p>
                <a:pPr marL="742950" lvl="1" indent="-285750">
                  <a:buFont typeface="Arial" panose="020B0604020202020204" pitchFamily="34" charset="0"/>
                  <a:buChar char="•"/>
                </a:pPr>
                <a14:m>
                  <m:oMath xmlns:m="http://schemas.openxmlformats.org/officeDocument/2006/math">
                    <m:r>
                      <a:rPr lang="en-US" sz="1100" i="1">
                        <a:latin typeface="Cambria Math" panose="02040503050406030204" pitchFamily="18" charset="0"/>
                      </a:rPr>
                      <m:t>𝐶</m:t>
                    </m:r>
                    <m:r>
                      <a:rPr lang="en-US" sz="1100" i="1">
                        <a:latin typeface="Cambria Math" panose="02040503050406030204" pitchFamily="18" charset="0"/>
                      </a:rPr>
                      <m:t>×0≅0×</m:t>
                    </m:r>
                    <m:r>
                      <a:rPr lang="en-US" sz="1100" b="0" i="1" smtClean="0">
                        <a:latin typeface="Cambria Math" panose="02040503050406030204" pitchFamily="18" charset="0"/>
                      </a:rPr>
                      <m:t>𝐶</m:t>
                    </m:r>
                    <m:r>
                      <a:rPr lang="en-US" sz="1100" b="0" i="1" smtClean="0">
                        <a:latin typeface="Cambria Math" panose="02040503050406030204" pitchFamily="18" charset="0"/>
                      </a:rPr>
                      <m:t>≅0</m:t>
                    </m:r>
                  </m:oMath>
                </a14:m>
                <a:endParaRPr lang="en-GB" sz="1100" dirty="0"/>
              </a:p>
              <a:p>
                <a:pPr marL="742950" lvl="1" indent="-285750">
                  <a:buFont typeface="Arial" panose="020B0604020202020204" pitchFamily="34" charset="0"/>
                  <a:buChar char="•"/>
                </a:pPr>
                <a14:m>
                  <m:oMath xmlns:m="http://schemas.openxmlformats.org/officeDocument/2006/math">
                    <m:r>
                      <a:rPr lang="en-US" sz="1100" i="1">
                        <a:latin typeface="Cambria Math" panose="02040503050406030204" pitchFamily="18" charset="0"/>
                      </a:rPr>
                      <m:t>𝐶</m:t>
                    </m:r>
                    <m:r>
                      <a:rPr lang="en-US" sz="1100" i="1">
                        <a:latin typeface="Cambria Math" panose="02040503050406030204" pitchFamily="18" charset="0"/>
                      </a:rPr>
                      <m:t>×1≅1×</m:t>
                    </m:r>
                    <m:r>
                      <a:rPr lang="en-US" sz="1100" i="1">
                        <a:latin typeface="Cambria Math" panose="02040503050406030204" pitchFamily="18" charset="0"/>
                      </a:rPr>
                      <m:t>𝐶</m:t>
                    </m:r>
                    <m:r>
                      <a:rPr lang="en-US" sz="1100" b="0" i="1" smtClean="0">
                        <a:latin typeface="Cambria Math" panose="02040503050406030204" pitchFamily="18" charset="0"/>
                      </a:rPr>
                      <m:t>≅</m:t>
                    </m:r>
                    <m:r>
                      <a:rPr lang="en-US" sz="1100" b="0" i="1" smtClean="0">
                        <a:latin typeface="Cambria Math" panose="02040503050406030204" pitchFamily="18" charset="0"/>
                      </a:rPr>
                      <m:t>𝐶</m:t>
                    </m:r>
                  </m:oMath>
                </a14:m>
                <a:endParaRPr lang="en-GB" sz="1100" dirty="0"/>
              </a:p>
              <a:p>
                <a:pPr marL="285750" indent="-285750">
                  <a:buFont typeface="Arial" panose="020B0604020202020204" pitchFamily="34" charset="0"/>
                  <a:buChar char="•"/>
                </a:pPr>
                <a:r>
                  <a:rPr lang="en-GB" sz="1100" dirty="0" err="1" smtClean="0"/>
                  <a:t>Grothendieck</a:t>
                </a:r>
                <a:r>
                  <a:rPr lang="en-GB" sz="1100" dirty="0" smtClean="0"/>
                  <a:t> </a:t>
                </a:r>
                <a:r>
                  <a:rPr lang="en-GB" sz="1100" dirty="0"/>
                  <a:t>construction (</a:t>
                </a:r>
                <a:r>
                  <a:rPr lang="en-GB" sz="1100" dirty="0" err="1"/>
                  <a:t>oplax</a:t>
                </a:r>
                <a:r>
                  <a:rPr lang="en-GB" sz="1100" dirty="0"/>
                  <a:t> </a:t>
                </a:r>
                <a:r>
                  <a:rPr lang="en-GB" sz="1100" dirty="0" err="1"/>
                  <a:t>colimit</a:t>
                </a:r>
                <a:r>
                  <a:rPr lang="en-GB" sz="1100" dirty="0"/>
                  <a:t>) of a </a:t>
                </a:r>
                <a:r>
                  <a:rPr lang="en-GB" sz="1100" dirty="0" err="1"/>
                  <a:t>pseudofunctor</a:t>
                </a:r>
                <a:r>
                  <a:rPr lang="en-GB" sz="1100" dirty="0"/>
                  <a:t> to Cat</a:t>
                </a:r>
              </a:p>
              <a:p>
                <a:pPr marL="285750" indent="-285750">
                  <a:buFont typeface="Arial" panose="020B0604020202020204" pitchFamily="34" charset="0"/>
                  <a:buChar char="•"/>
                </a:pPr>
                <a:r>
                  <a:rPr lang="en-GB" sz="1100" dirty="0"/>
                  <a:t>Category of sections (gives rise to </a:t>
                </a:r>
                <a:r>
                  <a:rPr lang="en-GB" sz="1100" dirty="0" err="1"/>
                  <a:t>oplax</a:t>
                </a:r>
                <a:r>
                  <a:rPr lang="en-GB" sz="1100" dirty="0"/>
                  <a:t> limit of a </a:t>
                </a:r>
                <a:r>
                  <a:rPr lang="en-GB" sz="1100" dirty="0" err="1"/>
                  <a:t>pseudofunctor</a:t>
                </a:r>
                <a:r>
                  <a:rPr lang="en-GB" sz="1100" dirty="0"/>
                  <a:t> to Cat when applied to </a:t>
                </a:r>
                <a:r>
                  <a:rPr lang="en-GB" sz="1100" dirty="0" err="1"/>
                  <a:t>Grothendieck</a:t>
                </a:r>
                <a:r>
                  <a:rPr lang="en-GB" sz="1100" dirty="0"/>
                  <a:t> construction</a:t>
                </a:r>
              </a:p>
              <a:p>
                <a:pPr marL="285750" lvl="1" indent="-285750">
                  <a:buFont typeface="Arial" panose="020B0604020202020204" pitchFamily="34" charset="0"/>
                  <a:buChar char="•"/>
                </a:pPr>
                <a:r>
                  <a:rPr lang="en-GB" sz="1100" dirty="0" err="1"/>
                  <a:t>functor</a:t>
                </a:r>
                <a:r>
                  <a:rPr lang="en-GB" sz="1100" dirty="0"/>
                  <a:t> composition is </a:t>
                </a:r>
                <a:r>
                  <a:rPr lang="en-GB" sz="1100" dirty="0" err="1"/>
                  <a:t>functorial</a:t>
                </a:r>
                <a:r>
                  <a:rPr lang="en-GB" sz="1100" dirty="0"/>
                  <a:t> (there's a </a:t>
                </a:r>
                <a:r>
                  <a:rPr lang="en-GB" sz="1100" dirty="0" err="1"/>
                  <a:t>functor</a:t>
                </a:r>
                <a:r>
                  <a:rPr lang="en-GB" sz="1100" dirty="0"/>
                  <a:t> </a:t>
                </a:r>
                <a14:m>
                  <m:oMath xmlns:m="http://schemas.openxmlformats.org/officeDocument/2006/math">
                    <m:r>
                      <m:rPr>
                        <m:sty m:val="p"/>
                      </m:rPr>
                      <a:rPr lang="en-US" sz="1100" b="0" i="0" smtClean="0">
                        <a:latin typeface="Cambria Math" panose="02040503050406030204" pitchFamily="18" charset="0"/>
                      </a:rPr>
                      <m:t>Δ</m:t>
                    </m:r>
                    <m:r>
                      <a:rPr lang="en-US" sz="1100" b="0" i="1" smtClean="0">
                        <a:latin typeface="Cambria Math" panose="02040503050406030204" pitchFamily="18" charset="0"/>
                      </a:rPr>
                      <m:t>:</m:t>
                    </m:r>
                    <m:d>
                      <m:dPr>
                        <m:ctrlPr>
                          <a:rPr lang="en-US" sz="1100" b="0" i="1" smtClean="0">
                            <a:latin typeface="Cambria Math" panose="02040503050406030204" pitchFamily="18" charset="0"/>
                          </a:rPr>
                        </m:ctrlPr>
                      </m:dPr>
                      <m:e>
                        <m:r>
                          <a:rPr lang="en-US" sz="1100" b="0" i="1" smtClean="0">
                            <a:latin typeface="Cambria Math" panose="02040503050406030204" pitchFamily="18" charset="0"/>
                          </a:rPr>
                          <m:t>𝐶</m:t>
                        </m:r>
                        <m:r>
                          <a:rPr lang="en-US" sz="1100" b="0" i="1" smtClean="0">
                            <a:latin typeface="Cambria Math" panose="02040503050406030204" pitchFamily="18" charset="0"/>
                          </a:rPr>
                          <m:t>→</m:t>
                        </m:r>
                        <m:r>
                          <a:rPr lang="en-US" sz="1100" b="0" i="1" smtClean="0">
                            <a:latin typeface="Cambria Math" panose="02040503050406030204" pitchFamily="18" charset="0"/>
                          </a:rPr>
                          <m:t>𝐷</m:t>
                        </m:r>
                      </m:e>
                    </m:d>
                    <m:r>
                      <a:rPr lang="en-US" sz="1100" b="0" i="1" smtClean="0">
                        <a:latin typeface="Cambria Math" panose="02040503050406030204" pitchFamily="18" charset="0"/>
                      </a:rPr>
                      <m:t>→</m:t>
                    </m:r>
                    <m:d>
                      <m:dPr>
                        <m:ctrlPr>
                          <a:rPr lang="en-US" sz="1100" b="0" i="1" smtClean="0">
                            <a:latin typeface="Cambria Math" panose="02040503050406030204" pitchFamily="18" charset="0"/>
                          </a:rPr>
                        </m:ctrlPr>
                      </m:dPr>
                      <m:e>
                        <m:r>
                          <a:rPr lang="en-US" sz="1100" b="0" i="1" smtClean="0">
                            <a:latin typeface="Cambria Math" panose="02040503050406030204" pitchFamily="18" charset="0"/>
                          </a:rPr>
                          <m:t>𝐷</m:t>
                        </m:r>
                        <m:r>
                          <a:rPr lang="en-US" sz="1100" b="0" i="1" smtClean="0">
                            <a:latin typeface="Cambria Math" panose="02040503050406030204" pitchFamily="18" charset="0"/>
                          </a:rPr>
                          <m:t>→</m:t>
                        </m:r>
                        <m:r>
                          <a:rPr lang="en-US" sz="1100" b="0" i="1" smtClean="0">
                            <a:latin typeface="Cambria Math" panose="02040503050406030204" pitchFamily="18" charset="0"/>
                          </a:rPr>
                          <m:t>𝐸</m:t>
                        </m:r>
                      </m:e>
                    </m:d>
                    <m:r>
                      <a:rPr lang="en-US" sz="1100" b="0" i="1" smtClean="0">
                        <a:latin typeface="Cambria Math" panose="02040503050406030204" pitchFamily="18" charset="0"/>
                      </a:rPr>
                      <m:t>→(</m:t>
                    </m:r>
                    <m:r>
                      <a:rPr lang="en-US" sz="1100" b="0" i="1" smtClean="0">
                        <a:latin typeface="Cambria Math" panose="02040503050406030204" pitchFamily="18" charset="0"/>
                      </a:rPr>
                      <m:t>𝐶</m:t>
                    </m:r>
                    <m:r>
                      <a:rPr lang="en-US" sz="1100" b="0" i="1" smtClean="0">
                        <a:latin typeface="Cambria Math" panose="02040503050406030204" pitchFamily="18" charset="0"/>
                      </a:rPr>
                      <m:t>→</m:t>
                    </m:r>
                    <m:r>
                      <a:rPr lang="en-US" sz="1100" b="0" i="1" smtClean="0">
                        <a:latin typeface="Cambria Math" panose="02040503050406030204" pitchFamily="18" charset="0"/>
                      </a:rPr>
                      <m:t>𝐸</m:t>
                    </m:r>
                    <m:r>
                      <a:rPr lang="en-US" sz="1100" b="0" i="1" smtClean="0">
                        <a:latin typeface="Cambria Math" panose="02040503050406030204" pitchFamily="18" charset="0"/>
                      </a:rPr>
                      <m:t>)</m:t>
                    </m:r>
                  </m:oMath>
                </a14:m>
                <a:r>
                  <a:rPr lang="en-GB" sz="1100" dirty="0"/>
                  <a:t>, where each </a:t>
                </a:r>
                <a14:m>
                  <m:oMath xmlns:m="http://schemas.openxmlformats.org/officeDocument/2006/math">
                    <m:r>
                      <a:rPr lang="en-US" sz="1100" b="0" i="1" smtClean="0">
                        <a:latin typeface="Cambria Math" panose="02040503050406030204" pitchFamily="18" charset="0"/>
                      </a:rPr>
                      <m:t>𝐴</m:t>
                    </m:r>
                    <m:r>
                      <a:rPr lang="en-US" sz="1100" b="0" i="1" smtClean="0">
                        <a:latin typeface="Cambria Math" panose="02040503050406030204" pitchFamily="18" charset="0"/>
                      </a:rPr>
                      <m:t>→</m:t>
                    </m:r>
                    <m:r>
                      <a:rPr lang="en-US" sz="1100" b="0" i="1" smtClean="0">
                        <a:latin typeface="Cambria Math" panose="02040503050406030204" pitchFamily="18" charset="0"/>
                      </a:rPr>
                      <m:t>𝐵</m:t>
                    </m:r>
                  </m:oMath>
                </a14:m>
                <a:r>
                  <a:rPr lang="en-GB" sz="1100" dirty="0"/>
                  <a:t> is a </a:t>
                </a:r>
                <a:r>
                  <a:rPr lang="en-GB" sz="1100" dirty="0" err="1"/>
                  <a:t>functor</a:t>
                </a:r>
                <a:r>
                  <a:rPr lang="en-GB" sz="1100" dirty="0"/>
                  <a:t> category)</a:t>
                </a:r>
              </a:p>
              <a:p>
                <a:pPr marL="285750" indent="-285750">
                  <a:buFont typeface="Arial" panose="020B0604020202020204" pitchFamily="34" charset="0"/>
                  <a:buChar char="•"/>
                </a:pPr>
                <a:r>
                  <a:rPr lang="en-GB" sz="1100" dirty="0" err="1"/>
                  <a:t>Kan</a:t>
                </a:r>
                <a:r>
                  <a:rPr lang="en-GB" sz="1100" dirty="0"/>
                  <a:t> extensions are </a:t>
                </a:r>
                <a:r>
                  <a:rPr lang="en-GB" sz="1100" dirty="0" err="1"/>
                  <a:t>adjoints</a:t>
                </a:r>
                <a:r>
                  <a:rPr lang="en-GB" sz="1100" dirty="0"/>
                  <a:t> to the </a:t>
                </a:r>
                <a:r>
                  <a:rPr lang="en-GB" sz="1100" dirty="0" err="1"/>
                  <a:t>functorial</a:t>
                </a:r>
                <a:r>
                  <a:rPr lang="en-GB" sz="1100" dirty="0"/>
                  <a:t> composition </a:t>
                </a:r>
                <a:r>
                  <a:rPr lang="en-GB" sz="1100" dirty="0" err="1"/>
                  <a:t>functor</a:t>
                </a:r>
                <a:endParaRPr lang="en-GB" sz="1100" dirty="0"/>
              </a:p>
              <a:p>
                <a:pPr marL="285750" indent="-285750">
                  <a:buFont typeface="Arial" panose="020B0604020202020204" pitchFamily="34" charset="0"/>
                  <a:buChar char="•"/>
                </a:pPr>
                <a:r>
                  <a:rPr lang="en-GB" sz="1100" dirty="0"/>
                  <a:t>(co)limits defined as </a:t>
                </a:r>
                <a:r>
                  <a:rPr lang="en-GB" sz="1100" dirty="0" err="1"/>
                  <a:t>Kan</a:t>
                </a:r>
                <a:r>
                  <a:rPr lang="en-GB" sz="1100" dirty="0"/>
                  <a:t> extensions when one of the categories is terminal</a:t>
                </a:r>
              </a:p>
              <a:p>
                <a:pPr marL="285750" lvl="1" indent="-285750">
                  <a:buFont typeface="Arial" panose="020B0604020202020204" pitchFamily="34" charset="0"/>
                  <a:buChar char="•"/>
                </a:pPr>
                <a:r>
                  <a:rPr lang="en-GB" sz="1100" dirty="0"/>
                  <a:t>The comma </a:t>
                </a:r>
                <a:r>
                  <a:rPr lang="en-GB" sz="1100" dirty="0" err="1"/>
                  <a:t>functor</a:t>
                </a:r>
                <a:r>
                  <a:rPr lang="en-GB" sz="1100" dirty="0"/>
                  <a:t> </a:t>
                </a:r>
                <a14:m>
                  <m:oMath xmlns:m="http://schemas.openxmlformats.org/officeDocument/2006/math">
                    <m:sSup>
                      <m:sSupPr>
                        <m:ctrlPr>
                          <a:rPr lang="en-US" sz="1100" b="0" i="1" smtClean="0">
                            <a:latin typeface="Cambria Math" panose="02040503050406030204" pitchFamily="18" charset="0"/>
                          </a:rPr>
                        </m:ctrlPr>
                      </m:sSupPr>
                      <m:e>
                        <m:d>
                          <m:dPr>
                            <m:ctrlPr>
                              <a:rPr lang="en-US" sz="1100" b="0" i="1" smtClean="0">
                                <a:latin typeface="Cambria Math" panose="02040503050406030204" pitchFamily="18" charset="0"/>
                              </a:rPr>
                            </m:ctrlPr>
                          </m:dPr>
                          <m:e>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𝐶</m:t>
                                </m:r>
                              </m:e>
                              <m:sup>
                                <m:r>
                                  <a:rPr lang="en-US" sz="1100" b="0" i="1" smtClean="0">
                                    <a:latin typeface="Cambria Math" panose="02040503050406030204" pitchFamily="18" charset="0"/>
                                  </a:rPr>
                                  <m:t>𝐴</m:t>
                                </m:r>
                              </m:sup>
                            </m:sSup>
                          </m:e>
                        </m:d>
                      </m:e>
                      <m:sup>
                        <m:r>
                          <m:rPr>
                            <m:sty m:val="p"/>
                          </m:rPr>
                          <a:rPr lang="en-US" sz="1100" b="0" i="0" smtClean="0">
                            <a:latin typeface="Cambria Math" panose="02040503050406030204" pitchFamily="18" charset="0"/>
                          </a:rPr>
                          <m:t>op</m:t>
                        </m:r>
                      </m:sup>
                    </m:sSup>
                    <m:r>
                      <a:rPr lang="en-US" sz="1100" b="0" i="1" smtClean="0">
                        <a:latin typeface="Cambria Math" panose="02040503050406030204" pitchFamily="18" charset="0"/>
                      </a:rPr>
                      <m:t>×</m:t>
                    </m:r>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𝐶</m:t>
                        </m:r>
                      </m:e>
                      <m:sup>
                        <m:r>
                          <a:rPr lang="en-US" sz="1100" b="0" i="1" smtClean="0">
                            <a:latin typeface="Cambria Math" panose="02040503050406030204" pitchFamily="18" charset="0"/>
                          </a:rPr>
                          <m:t>𝐵</m:t>
                        </m:r>
                      </m:sup>
                    </m:sSup>
                    <m:r>
                      <a:rPr lang="en-US" sz="1100" b="0" i="1" smtClean="0">
                        <a:latin typeface="Cambria Math" panose="02040503050406030204" pitchFamily="18" charset="0"/>
                      </a:rPr>
                      <m:t>→</m:t>
                    </m:r>
                    <m:sSub>
                      <m:sSubPr>
                        <m:ctrlPr>
                          <a:rPr lang="en-US" sz="1100" b="0" i="1" smtClean="0">
                            <a:latin typeface="Cambria Math" panose="02040503050406030204" pitchFamily="18" charset="0"/>
                          </a:rPr>
                        </m:ctrlPr>
                      </m:sSubPr>
                      <m:e>
                        <m:r>
                          <m:rPr>
                            <m:sty m:val="p"/>
                          </m:rPr>
                          <a:rPr lang="en-US" sz="1100" b="0" i="0" smtClean="0">
                            <a:latin typeface="Cambria Math" panose="02040503050406030204" pitchFamily="18" charset="0"/>
                          </a:rPr>
                          <m:t>Cat</m:t>
                        </m:r>
                      </m:e>
                      <m:sub>
                        <m:r>
                          <m:rPr>
                            <m:lit/>
                          </m:rPr>
                          <a:rPr lang="en-US" sz="1100" b="0" i="1" smtClean="0">
                            <a:latin typeface="Cambria Math" panose="02040503050406030204" pitchFamily="18" charset="0"/>
                          </a:rPr>
                          <m:t>/</m:t>
                        </m:r>
                        <m:r>
                          <a:rPr lang="en-US" sz="1100" b="0" i="1" smtClean="0">
                            <a:latin typeface="Cambria Math" panose="02040503050406030204" pitchFamily="18" charset="0"/>
                          </a:rPr>
                          <m:t>𝐴</m:t>
                        </m:r>
                        <m:r>
                          <a:rPr lang="en-US" sz="1100" b="0" i="1" smtClean="0">
                            <a:latin typeface="Cambria Math" panose="02040503050406030204" pitchFamily="18" charset="0"/>
                          </a:rPr>
                          <m:t>×</m:t>
                        </m:r>
                        <m:r>
                          <a:rPr lang="en-US" sz="1100" b="0" i="1" smtClean="0">
                            <a:latin typeface="Cambria Math" panose="02040503050406030204" pitchFamily="18" charset="0"/>
                          </a:rPr>
                          <m:t>𝐵</m:t>
                        </m:r>
                      </m:sub>
                    </m:sSub>
                  </m:oMath>
                </a14:m>
                <a:r>
                  <a:rPr lang="en-GB" sz="1100" dirty="0" smtClean="0"/>
                  <a:t> which </a:t>
                </a:r>
                <a:r>
                  <a:rPr lang="en-GB" sz="1100" dirty="0"/>
                  <a:t>sends </a:t>
                </a:r>
                <a14:m>
                  <m:oMath xmlns:m="http://schemas.openxmlformats.org/officeDocument/2006/math">
                    <m:r>
                      <a:rPr lang="en-US" sz="1100" b="0" i="1" smtClean="0">
                        <a:latin typeface="Cambria Math" panose="02040503050406030204" pitchFamily="18" charset="0"/>
                      </a:rPr>
                      <m:t>𝐴</m:t>
                    </m:r>
                    <m:groupChr>
                      <m:groupChrPr>
                        <m:chr m:val="→"/>
                        <m:vertJc m:val="bot"/>
                        <m:ctrlPr>
                          <a:rPr lang="el-GR" sz="1100" b="0" i="1" smtClean="0">
                            <a:latin typeface="Cambria Math" panose="02040503050406030204" pitchFamily="18" charset="0"/>
                          </a:rPr>
                        </m:ctrlPr>
                      </m:groupChrPr>
                      <m:e>
                        <m:r>
                          <a:rPr lang="en-US" sz="1100" b="0" i="1" smtClean="0">
                            <a:latin typeface="Cambria Math" panose="02040503050406030204" pitchFamily="18" charset="0"/>
                          </a:rPr>
                          <m:t>𝑓</m:t>
                        </m:r>
                      </m:e>
                    </m:groupChr>
                    <m:r>
                      <a:rPr lang="en-US" sz="1100" b="0" i="1" smtClean="0">
                        <a:latin typeface="Cambria Math" panose="02040503050406030204" pitchFamily="18" charset="0"/>
                      </a:rPr>
                      <m:t>𝐶</m:t>
                    </m:r>
                    <m:groupChr>
                      <m:groupChrPr>
                        <m:chr m:val="←"/>
                        <m:vertJc m:val="bot"/>
                        <m:ctrlPr>
                          <a:rPr lang="en-US" sz="1100" b="0" i="1" smtClean="0">
                            <a:latin typeface="Cambria Math" panose="02040503050406030204" pitchFamily="18" charset="0"/>
                          </a:rPr>
                        </m:ctrlPr>
                      </m:groupChrPr>
                      <m:e>
                        <m:r>
                          <m:rPr>
                            <m:brk m:alnAt="2"/>
                          </m:rPr>
                          <a:rPr lang="en-US" sz="1100" b="0" i="1" smtClean="0">
                            <a:latin typeface="Cambria Math" panose="02040503050406030204" pitchFamily="18" charset="0"/>
                          </a:rPr>
                          <m:t>𝑔</m:t>
                        </m:r>
                      </m:e>
                    </m:groupChr>
                    <m:r>
                      <a:rPr lang="en-US" sz="1100" b="0" i="1" smtClean="0">
                        <a:latin typeface="Cambria Math" panose="02040503050406030204" pitchFamily="18" charset="0"/>
                      </a:rPr>
                      <m:t>𝐵</m:t>
                    </m:r>
                  </m:oMath>
                </a14:m>
                <a:r>
                  <a:rPr lang="en-GB" sz="1100" dirty="0"/>
                  <a:t> to the comma category </a:t>
                </a:r>
                <a14:m>
                  <m:oMath xmlns:m="http://schemas.openxmlformats.org/officeDocument/2006/math">
                    <m:r>
                      <a:rPr lang="en-US" sz="1100" b="0" i="1" smtClean="0">
                        <a:latin typeface="Cambria Math" panose="02040503050406030204" pitchFamily="18" charset="0"/>
                      </a:rPr>
                      <m:t>(</m:t>
                    </m:r>
                    <m:r>
                      <a:rPr lang="en-US" sz="1100" b="0" i="1" smtClean="0">
                        <a:latin typeface="Cambria Math" panose="02040503050406030204" pitchFamily="18" charset="0"/>
                      </a:rPr>
                      <m:t>𝑓</m:t>
                    </m:r>
                    <m:r>
                      <m:rPr>
                        <m:lit/>
                      </m:rPr>
                      <a:rPr lang="en-US" sz="1100" b="0" i="1" smtClean="0">
                        <a:latin typeface="Cambria Math" panose="02040503050406030204" pitchFamily="18" charset="0"/>
                      </a:rPr>
                      <m:t>/</m:t>
                    </m:r>
                    <m:r>
                      <a:rPr lang="en-US" sz="1100" b="0" i="1" smtClean="0">
                        <a:latin typeface="Cambria Math" panose="02040503050406030204" pitchFamily="18" charset="0"/>
                      </a:rPr>
                      <m:t>𝑔</m:t>
                    </m:r>
                    <m:r>
                      <a:rPr lang="en-US" sz="1100" b="0" i="1" smtClean="0">
                        <a:latin typeface="Cambria Math" panose="02040503050406030204" pitchFamily="18" charset="0"/>
                      </a:rPr>
                      <m:t>)</m:t>
                    </m:r>
                  </m:oMath>
                </a14:m>
                <a:r>
                  <a:rPr lang="en-GB" sz="1100" dirty="0"/>
                  <a:t> and </a:t>
                </a:r>
                <a:r>
                  <a:rPr lang="en-GB" sz="1100" dirty="0" smtClean="0"/>
                  <a:t>it’s </a:t>
                </a:r>
                <a:r>
                  <a:rPr lang="en-GB" sz="1100" dirty="0"/>
                  <a:t>projection </a:t>
                </a:r>
                <a:r>
                  <a:rPr lang="en-GB" sz="1100" dirty="0" err="1"/>
                  <a:t>functor</a:t>
                </a:r>
                <a:r>
                  <a:rPr lang="en-GB" sz="1100" dirty="0"/>
                  <a:t> to </a:t>
                </a:r>
                <a14:m>
                  <m:oMath xmlns:m="http://schemas.openxmlformats.org/officeDocument/2006/math">
                    <m:r>
                      <a:rPr lang="en-US" sz="1100" b="0" i="1" smtClean="0">
                        <a:latin typeface="Cambria Math" panose="02040503050406030204" pitchFamily="18" charset="0"/>
                      </a:rPr>
                      <m:t>𝐴</m:t>
                    </m:r>
                    <m:r>
                      <a:rPr lang="en-US" sz="1100" b="0" i="1" smtClean="0">
                        <a:latin typeface="Cambria Math" panose="02040503050406030204" pitchFamily="18" charset="0"/>
                      </a:rPr>
                      <m:t>×</m:t>
                    </m:r>
                    <m:r>
                      <a:rPr lang="en-US" sz="1100" b="0" i="1" smtClean="0">
                        <a:latin typeface="Cambria Math" panose="02040503050406030204" pitchFamily="18" charset="0"/>
                      </a:rPr>
                      <m:t>𝐵</m:t>
                    </m:r>
                  </m:oMath>
                </a14:m>
                <a:endParaRPr lang="en-GB" sz="1100" dirty="0"/>
              </a:p>
              <a:p>
                <a:pPr marL="285750" indent="-285750">
                  <a:buFont typeface="Arial" panose="020B0604020202020204" pitchFamily="34" charset="0"/>
                  <a:buChar char="•"/>
                </a:pPr>
                <a:r>
                  <a:rPr lang="en-GB" sz="1100" dirty="0" err="1"/>
                  <a:t>monoidal</a:t>
                </a:r>
                <a:r>
                  <a:rPr lang="en-GB" sz="1100" dirty="0"/>
                  <a:t> categories (porting from the oldest version still in progress)</a:t>
                </a:r>
              </a:p>
              <a:p>
                <a:pPr marL="285750" indent="-285750">
                  <a:buFont typeface="Arial" panose="020B0604020202020204" pitchFamily="34" charset="0"/>
                  <a:buChar char="•"/>
                </a:pPr>
                <a:r>
                  <a:rPr lang="en-GB" sz="1100" dirty="0"/>
                  <a:t>enriched categories (porting from the oldest version still in progress)</a:t>
                </a:r>
              </a:p>
              <a:p>
                <a:endParaRPr lang="en-GB" sz="1100" dirty="0" smtClean="0"/>
              </a:p>
              <a:p>
                <a:r>
                  <a:rPr lang="en-GB" sz="1100" dirty="0" smtClean="0"/>
                  <a:t>Concepts </a:t>
                </a:r>
                <a:r>
                  <a:rPr lang="en-GB" sz="1100" dirty="0"/>
                  <a:t>currently under construction:</a:t>
                </a:r>
              </a:p>
              <a:p>
                <a:pPr marL="285750" indent="-285750">
                  <a:buFont typeface="Arial" panose="020B0604020202020204" pitchFamily="34" charset="0"/>
                  <a:buChar char="•"/>
                </a:pPr>
                <a:r>
                  <a:rPr lang="en-GB" sz="1100" dirty="0" err="1" smtClean="0"/>
                  <a:t>pseudonatural</a:t>
                </a:r>
                <a:r>
                  <a:rPr lang="en-GB" sz="1100" dirty="0" smtClean="0"/>
                  <a:t> </a:t>
                </a:r>
                <a:r>
                  <a:rPr lang="en-GB" sz="1100" dirty="0"/>
                  <a:t>transformations</a:t>
                </a:r>
              </a:p>
              <a:p>
                <a:pPr marL="285750" indent="-285750">
                  <a:buFont typeface="Arial" panose="020B0604020202020204" pitchFamily="34" charset="0"/>
                  <a:buChar char="•"/>
                </a:pPr>
                <a:r>
                  <a:rPr lang="en-GB" sz="1100" dirty="0"/>
                  <a:t>(op)lax comma categories</a:t>
                </a:r>
              </a:p>
              <a:p>
                <a:pPr marL="285750" indent="-285750">
                  <a:buFont typeface="Arial" panose="020B0604020202020204" pitchFamily="34" charset="0"/>
                  <a:buChar char="•"/>
                </a:pPr>
                <a:r>
                  <a:rPr lang="en-GB" sz="1100" dirty="0" err="1"/>
                  <a:t>pointwise</a:t>
                </a:r>
                <a:r>
                  <a:rPr lang="en-GB" sz="1100" dirty="0"/>
                  <a:t> </a:t>
                </a:r>
                <a:r>
                  <a:rPr lang="en-GB" sz="1100" dirty="0" err="1"/>
                  <a:t>Kan</a:t>
                </a:r>
                <a:r>
                  <a:rPr lang="en-GB" sz="1100" dirty="0"/>
                  <a:t> extensions</a:t>
                </a:r>
              </a:p>
              <a:p>
                <a:pPr marL="285750" indent="-285750">
                  <a:buFont typeface="Arial" panose="020B0604020202020204" pitchFamily="34" charset="0"/>
                  <a:buChar char="•"/>
                </a:pPr>
                <a:r>
                  <a:rPr lang="en-GB" sz="1100" dirty="0"/>
                  <a:t>Cartesian closed </a:t>
                </a:r>
                <a:r>
                  <a:rPr lang="en-GB" sz="1100" dirty="0" smtClean="0"/>
                  <a:t>categories</a:t>
                </a:r>
                <a:endParaRPr lang="en-GB" sz="1100" dirty="0"/>
              </a:p>
            </p:txBody>
          </p:sp>
        </mc:Choice>
        <mc:Fallback xmlns="">
          <p:sp>
            <p:nvSpPr>
              <p:cNvPr id="7" name="TextBox 6"/>
              <p:cNvSpPr txBox="1">
                <a:spLocks noRot="1" noChangeAspect="1" noMove="1" noResize="1" noEditPoints="1" noAdjustHandles="1" noChangeArrowheads="1" noChangeShapeType="1" noTextEdit="1"/>
              </p:cNvSpPr>
              <p:nvPr/>
            </p:nvSpPr>
            <p:spPr>
              <a:xfrm>
                <a:off x="0" y="2709017"/>
                <a:ext cx="9144000" cy="4148983"/>
              </a:xfrm>
              <a:prstGeom prst="rect">
                <a:avLst/>
              </a:prstGeom>
              <a:blipFill rotWithShape="0">
                <a:blip r:embed="rId5"/>
                <a:stretch>
                  <a:fillRect r="-67"/>
                </a:stretch>
              </a:blipFill>
            </p:spPr>
            <p:txBody>
              <a:bodyPr/>
              <a:lstStyle/>
              <a:p>
                <a:r>
                  <a:rPr lang="en-GB">
                    <a:noFill/>
                  </a:rPr>
                  <a:t> </a:t>
                </a:r>
              </a:p>
            </p:txBody>
          </p:sp>
        </mc:Fallback>
      </mc:AlternateContent>
    </p:spTree>
    <p:extLst>
      <p:ext uri="{BB962C8B-B14F-4D97-AF65-F5344CB8AC3E}">
        <p14:creationId xmlns:p14="http://schemas.microsoft.com/office/powerpoint/2010/main" val="13972537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is </a:t>
            </a:r>
            <a:r>
              <a:rPr lang="en-US" b="1" dirty="0" smtClean="0"/>
              <a:t>not </a:t>
            </a:r>
            <a:r>
              <a:rPr lang="en-US" dirty="0" smtClean="0"/>
              <a:t>mainly about:</a:t>
            </a:r>
            <a:endParaRPr lang="en-US" dirty="0"/>
          </a:p>
        </p:txBody>
      </p:sp>
      <p:sp>
        <p:nvSpPr>
          <p:cNvPr id="3" name="Content Placeholder 2"/>
          <p:cNvSpPr>
            <a:spLocks noGrp="1"/>
          </p:cNvSpPr>
          <p:nvPr>
            <p:ph idx="1"/>
          </p:nvPr>
        </p:nvSpPr>
        <p:spPr/>
        <p:txBody>
          <a:bodyPr>
            <a:normAutofit/>
          </a:bodyPr>
          <a:lstStyle/>
          <a:p>
            <a:endParaRPr lang="en-US" dirty="0"/>
          </a:p>
        </p:txBody>
      </p:sp>
      <p:sp>
        <p:nvSpPr>
          <p:cNvPr id="4" name="Slide Number Placeholder 3"/>
          <p:cNvSpPr>
            <a:spLocks noGrp="1"/>
          </p:cNvSpPr>
          <p:nvPr>
            <p:ph type="sldNum" sz="quarter" idx="12"/>
          </p:nvPr>
        </p:nvSpPr>
        <p:spPr/>
        <p:txBody>
          <a:bodyPr/>
          <a:lstStyle/>
          <a:p>
            <a:fld id="{E64EF21E-4A1E-457A-A908-FECEBBB6594B}" type="slidenum">
              <a:rPr lang="en-US" smtClean="0"/>
              <a:t>12</a:t>
            </a:fld>
            <a:endParaRPr lang="en-US"/>
          </a:p>
        </p:txBody>
      </p:sp>
    </p:spTree>
    <p:extLst>
      <p:ext uri="{BB962C8B-B14F-4D97-AF65-F5344CB8AC3E}">
        <p14:creationId xmlns:p14="http://schemas.microsoft.com/office/powerpoint/2010/main" val="33209148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is </a:t>
            </a:r>
            <a:r>
              <a:rPr lang="en-US" b="1" dirty="0" smtClean="0"/>
              <a:t>not </a:t>
            </a:r>
            <a:r>
              <a:rPr lang="en-US" dirty="0" smtClean="0"/>
              <a:t>mainly about:</a:t>
            </a:r>
            <a:endParaRPr lang="en-US" dirty="0"/>
          </a:p>
        </p:txBody>
      </p:sp>
      <p:sp>
        <p:nvSpPr>
          <p:cNvPr id="3" name="Content Placeholder 2"/>
          <p:cNvSpPr>
            <a:spLocks noGrp="1"/>
          </p:cNvSpPr>
          <p:nvPr>
            <p:ph idx="1"/>
          </p:nvPr>
        </p:nvSpPr>
        <p:spPr/>
        <p:txBody>
          <a:bodyPr>
            <a:normAutofit/>
          </a:bodyPr>
          <a:lstStyle/>
          <a:p>
            <a:r>
              <a:rPr lang="en-US" sz="2400" dirty="0"/>
              <a:t>category theory or diagram chasing</a:t>
            </a:r>
          </a:p>
        </p:txBody>
      </p:sp>
      <p:sp>
        <p:nvSpPr>
          <p:cNvPr id="7" name="Slide Number Placeholder 6"/>
          <p:cNvSpPr>
            <a:spLocks noGrp="1"/>
          </p:cNvSpPr>
          <p:nvPr>
            <p:ph type="sldNum" sz="quarter" idx="12"/>
          </p:nvPr>
        </p:nvSpPr>
        <p:spPr/>
        <p:txBody>
          <a:bodyPr/>
          <a:lstStyle/>
          <a:p>
            <a:fld id="{E64EF21E-4A1E-457A-A908-FECEBBB6594B}" type="slidenum">
              <a:rPr lang="en-US" smtClean="0"/>
              <a:t>13</a:t>
            </a:fld>
            <a:endParaRPr lang="en-US"/>
          </a:p>
        </p:txBody>
      </p:sp>
      <p:grpSp>
        <p:nvGrpSpPr>
          <p:cNvPr id="9" name="Group 8"/>
          <p:cNvGrpSpPr/>
          <p:nvPr/>
        </p:nvGrpSpPr>
        <p:grpSpPr>
          <a:xfrm>
            <a:off x="97974" y="3477137"/>
            <a:ext cx="8948057" cy="2504216"/>
            <a:chOff x="97974" y="3477137"/>
            <a:chExt cx="8948057" cy="2504216"/>
          </a:xfrm>
        </p:grpSpPr>
        <p:sp>
          <p:nvSpPr>
            <p:cNvPr id="5" name="TextBox 4"/>
            <p:cNvSpPr txBox="1"/>
            <p:nvPr/>
          </p:nvSpPr>
          <p:spPr>
            <a:xfrm>
              <a:off x="6845181" y="5750521"/>
              <a:ext cx="2200850" cy="230832"/>
            </a:xfrm>
            <a:prstGeom prst="rect">
              <a:avLst/>
            </a:prstGeom>
            <a:noFill/>
          </p:spPr>
          <p:txBody>
            <a:bodyPr wrap="square" rtlCol="0">
              <a:spAutoFit/>
            </a:bodyPr>
            <a:lstStyle/>
            <a:p>
              <a:r>
                <a:rPr lang="en-US" sz="900" dirty="0"/>
                <a:t>Cartoon from </a:t>
              </a:r>
              <a:r>
                <a:rPr lang="en-US" sz="900" dirty="0" err="1"/>
                <a:t>xkcd</a:t>
              </a:r>
              <a:r>
                <a:rPr lang="en-US" sz="900" dirty="0"/>
                <a:t>, adapted by Alan Huang</a:t>
              </a:r>
            </a:p>
          </p:txBody>
        </p:sp>
        <p:grpSp>
          <p:nvGrpSpPr>
            <p:cNvPr id="8" name="Group 7"/>
            <p:cNvGrpSpPr/>
            <p:nvPr/>
          </p:nvGrpSpPr>
          <p:grpSpPr>
            <a:xfrm>
              <a:off x="97974" y="3477137"/>
              <a:ext cx="8948057" cy="2295518"/>
              <a:chOff x="97974" y="3477137"/>
              <a:chExt cx="8948057" cy="2295518"/>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74" y="3477137"/>
                <a:ext cx="8948057" cy="2295518"/>
              </a:xfrm>
              <a:prstGeom prst="rect">
                <a:avLst/>
              </a:prstGeom>
            </p:spPr>
          </p:pic>
          <p:sp>
            <p:nvSpPr>
              <p:cNvPr id="6" name="&quot;No&quot; Symbol 5"/>
              <p:cNvSpPr/>
              <p:nvPr/>
            </p:nvSpPr>
            <p:spPr>
              <a:xfrm>
                <a:off x="7248167" y="3949157"/>
                <a:ext cx="1797861" cy="1797861"/>
              </a:xfrm>
              <a:prstGeom prst="noSmoking">
                <a:avLst>
                  <a:gd name="adj" fmla="val 348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grpSp>
    </p:spTree>
    <p:extLst>
      <p:ext uri="{BB962C8B-B14F-4D97-AF65-F5344CB8AC3E}">
        <p14:creationId xmlns:p14="http://schemas.microsoft.com/office/powerpoint/2010/main" val="21960691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dirty="0" smtClean="0"/>
              <a:t>resentation is </a:t>
            </a:r>
            <a:r>
              <a:rPr lang="en-US" b="1" dirty="0" smtClean="0"/>
              <a:t>not</a:t>
            </a:r>
            <a:r>
              <a:rPr lang="en-US" dirty="0" smtClean="0"/>
              <a:t> mainly about:</a:t>
            </a:r>
            <a:endParaRPr lang="en-US" dirty="0"/>
          </a:p>
        </p:txBody>
      </p:sp>
      <p:sp>
        <p:nvSpPr>
          <p:cNvPr id="3" name="Content Placeholder 2"/>
          <p:cNvSpPr>
            <a:spLocks noGrp="1"/>
          </p:cNvSpPr>
          <p:nvPr>
            <p:ph idx="1"/>
          </p:nvPr>
        </p:nvSpPr>
        <p:spPr/>
        <p:txBody>
          <a:bodyPr>
            <a:normAutofit/>
          </a:bodyPr>
          <a:lstStyle/>
          <a:p>
            <a:r>
              <a:rPr lang="en-US" sz="2400" dirty="0"/>
              <a:t>category theory or diagram chasing</a:t>
            </a:r>
          </a:p>
          <a:p>
            <a:endParaRPr lang="en-US" sz="2400" dirty="0"/>
          </a:p>
          <a:p>
            <a:r>
              <a:rPr lang="en-US" sz="2400" dirty="0"/>
              <a:t>my library</a:t>
            </a:r>
          </a:p>
        </p:txBody>
      </p:sp>
      <p:sp>
        <p:nvSpPr>
          <p:cNvPr id="8" name="Slide Number Placeholder 7"/>
          <p:cNvSpPr>
            <a:spLocks noGrp="1"/>
          </p:cNvSpPr>
          <p:nvPr>
            <p:ph type="sldNum" sz="quarter" idx="12"/>
          </p:nvPr>
        </p:nvSpPr>
        <p:spPr/>
        <p:txBody>
          <a:bodyPr/>
          <a:lstStyle/>
          <a:p>
            <a:fld id="{E64EF21E-4A1E-457A-A908-FECEBBB6594B}" type="slidenum">
              <a:rPr lang="en-US" smtClean="0"/>
              <a:t>14</a:t>
            </a:fld>
            <a:endParaRPr lang="en-US"/>
          </a:p>
        </p:txBody>
      </p:sp>
      <p:grpSp>
        <p:nvGrpSpPr>
          <p:cNvPr id="7" name="Group 6"/>
          <p:cNvGrpSpPr/>
          <p:nvPr/>
        </p:nvGrpSpPr>
        <p:grpSpPr>
          <a:xfrm>
            <a:off x="5796289" y="1509968"/>
            <a:ext cx="3267737" cy="1022963"/>
            <a:chOff x="130629" y="3458999"/>
            <a:chExt cx="11930742" cy="3734912"/>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9" y="3458999"/>
              <a:ext cx="11930742" cy="3060690"/>
            </a:xfrm>
            <a:prstGeom prst="rect">
              <a:avLst/>
            </a:prstGeom>
            <a:blipFill dpi="0" rotWithShape="1">
              <a:blip r:embed="rId4">
                <a:alphaModFix amt="24000"/>
              </a:blip>
              <a:srcRect/>
              <a:tile tx="0" ty="0" sx="100000" sy="100000" flip="none" algn="tl"/>
            </a:blipFill>
          </p:spPr>
        </p:pic>
        <p:sp>
          <p:nvSpPr>
            <p:cNvPr id="5" name="TextBox 4"/>
            <p:cNvSpPr txBox="1"/>
            <p:nvPr/>
          </p:nvSpPr>
          <p:spPr>
            <a:xfrm>
              <a:off x="130629" y="6519682"/>
              <a:ext cx="11930742" cy="674229"/>
            </a:xfrm>
            <a:prstGeom prst="rect">
              <a:avLst/>
            </a:prstGeom>
            <a:noFill/>
          </p:spPr>
          <p:txBody>
            <a:bodyPr wrap="square" rtlCol="0">
              <a:spAutoFit/>
            </a:bodyPr>
            <a:lstStyle/>
            <a:p>
              <a:pPr algn="r"/>
              <a:r>
                <a:rPr lang="en-US" sz="600" dirty="0"/>
                <a:t>Cartoon from </a:t>
              </a:r>
              <a:r>
                <a:rPr lang="en-US" sz="600" dirty="0" err="1"/>
                <a:t>xkcd</a:t>
              </a:r>
              <a:r>
                <a:rPr lang="en-US" sz="600" dirty="0"/>
                <a:t>, adapted by Alan Huang</a:t>
              </a:r>
            </a:p>
          </p:txBody>
        </p:sp>
        <p:sp>
          <p:nvSpPr>
            <p:cNvPr id="6" name="&quot;No&quot; Symbol 5"/>
            <p:cNvSpPr/>
            <p:nvPr/>
          </p:nvSpPr>
          <p:spPr>
            <a:xfrm>
              <a:off x="9664223" y="4122541"/>
              <a:ext cx="2397148" cy="2397148"/>
            </a:xfrm>
            <a:prstGeom prst="noSmoking">
              <a:avLst>
                <a:gd name="adj" fmla="val 348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grpSp>
        <p:nvGrpSpPr>
          <p:cNvPr id="32" name="Group 31"/>
          <p:cNvGrpSpPr/>
          <p:nvPr/>
        </p:nvGrpSpPr>
        <p:grpSpPr>
          <a:xfrm>
            <a:off x="3053409" y="2674147"/>
            <a:ext cx="3037186" cy="3326606"/>
            <a:chOff x="4071210" y="2422526"/>
            <a:chExt cx="4049581" cy="4435475"/>
          </a:xfrm>
        </p:grpSpPr>
        <p:grpSp>
          <p:nvGrpSpPr>
            <p:cNvPr id="31" name="Group 30"/>
            <p:cNvGrpSpPr/>
            <p:nvPr/>
          </p:nvGrpSpPr>
          <p:grpSpPr>
            <a:xfrm>
              <a:off x="4293360" y="2422526"/>
              <a:ext cx="3388475" cy="4435475"/>
              <a:chOff x="4752023" y="2199271"/>
              <a:chExt cx="2260600" cy="2959100"/>
            </a:xfrm>
          </p:grpSpPr>
          <p:grpSp>
            <p:nvGrpSpPr>
              <p:cNvPr id="19" name="Group 4"/>
              <p:cNvGrpSpPr>
                <a:grpSpLocks noChangeAspect="1"/>
              </p:cNvGrpSpPr>
              <p:nvPr/>
            </p:nvGrpSpPr>
            <p:grpSpPr bwMode="auto">
              <a:xfrm>
                <a:off x="4752023" y="2199271"/>
                <a:ext cx="2260600" cy="2959100"/>
                <a:chOff x="1354" y="1310"/>
                <a:chExt cx="1424" cy="1864"/>
              </a:xfrm>
            </p:grpSpPr>
            <p:sp>
              <p:nvSpPr>
                <p:cNvPr id="20" name="AutoShape 3"/>
                <p:cNvSpPr>
                  <a:spLocks noChangeAspect="1" noChangeArrowheads="1" noTextEdit="1"/>
                </p:cNvSpPr>
                <p:nvPr/>
              </p:nvSpPr>
              <p:spPr bwMode="auto">
                <a:xfrm>
                  <a:off x="1354" y="1310"/>
                  <a:ext cx="1424" cy="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1" name="Freeform 5"/>
                <p:cNvSpPr>
                  <a:spLocks/>
                </p:cNvSpPr>
                <p:nvPr/>
              </p:nvSpPr>
              <p:spPr bwMode="auto">
                <a:xfrm>
                  <a:off x="1414" y="1377"/>
                  <a:ext cx="1176" cy="661"/>
                </a:xfrm>
                <a:custGeom>
                  <a:avLst/>
                  <a:gdLst>
                    <a:gd name="T0" fmla="*/ 915 w 1176"/>
                    <a:gd name="T1" fmla="*/ 80 h 661"/>
                    <a:gd name="T2" fmla="*/ 939 w 1176"/>
                    <a:gd name="T3" fmla="*/ 76 h 661"/>
                    <a:gd name="T4" fmla="*/ 964 w 1176"/>
                    <a:gd name="T5" fmla="*/ 74 h 661"/>
                    <a:gd name="T6" fmla="*/ 988 w 1176"/>
                    <a:gd name="T7" fmla="*/ 78 h 661"/>
                    <a:gd name="T8" fmla="*/ 1006 w 1176"/>
                    <a:gd name="T9" fmla="*/ 96 h 661"/>
                    <a:gd name="T10" fmla="*/ 1000 w 1176"/>
                    <a:gd name="T11" fmla="*/ 128 h 661"/>
                    <a:gd name="T12" fmla="*/ 1000 w 1176"/>
                    <a:gd name="T13" fmla="*/ 137 h 661"/>
                    <a:gd name="T14" fmla="*/ 1033 w 1176"/>
                    <a:gd name="T15" fmla="*/ 137 h 661"/>
                    <a:gd name="T16" fmla="*/ 1058 w 1176"/>
                    <a:gd name="T17" fmla="*/ 148 h 661"/>
                    <a:gd name="T18" fmla="*/ 1062 w 1176"/>
                    <a:gd name="T19" fmla="*/ 166 h 661"/>
                    <a:gd name="T20" fmla="*/ 1064 w 1176"/>
                    <a:gd name="T21" fmla="*/ 179 h 661"/>
                    <a:gd name="T22" fmla="*/ 1091 w 1176"/>
                    <a:gd name="T23" fmla="*/ 177 h 661"/>
                    <a:gd name="T24" fmla="*/ 1111 w 1176"/>
                    <a:gd name="T25" fmla="*/ 179 h 661"/>
                    <a:gd name="T26" fmla="*/ 1129 w 1176"/>
                    <a:gd name="T27" fmla="*/ 195 h 661"/>
                    <a:gd name="T28" fmla="*/ 1150 w 1176"/>
                    <a:gd name="T29" fmla="*/ 239 h 661"/>
                    <a:gd name="T30" fmla="*/ 1169 w 1176"/>
                    <a:gd name="T31" fmla="*/ 297 h 661"/>
                    <a:gd name="T32" fmla="*/ 1145 w 1176"/>
                    <a:gd name="T33" fmla="*/ 337 h 661"/>
                    <a:gd name="T34" fmla="*/ 1084 w 1176"/>
                    <a:gd name="T35" fmla="*/ 355 h 661"/>
                    <a:gd name="T36" fmla="*/ 1022 w 1176"/>
                    <a:gd name="T37" fmla="*/ 375 h 661"/>
                    <a:gd name="T38" fmla="*/ 961 w 1176"/>
                    <a:gd name="T39" fmla="*/ 393 h 661"/>
                    <a:gd name="T40" fmla="*/ 897 w 1176"/>
                    <a:gd name="T41" fmla="*/ 413 h 661"/>
                    <a:gd name="T42" fmla="*/ 836 w 1176"/>
                    <a:gd name="T43" fmla="*/ 431 h 661"/>
                    <a:gd name="T44" fmla="*/ 774 w 1176"/>
                    <a:gd name="T45" fmla="*/ 451 h 661"/>
                    <a:gd name="T46" fmla="*/ 713 w 1176"/>
                    <a:gd name="T47" fmla="*/ 472 h 661"/>
                    <a:gd name="T48" fmla="*/ 653 w 1176"/>
                    <a:gd name="T49" fmla="*/ 494 h 661"/>
                    <a:gd name="T50" fmla="*/ 595 w 1176"/>
                    <a:gd name="T51" fmla="*/ 519 h 661"/>
                    <a:gd name="T52" fmla="*/ 537 w 1176"/>
                    <a:gd name="T53" fmla="*/ 548 h 661"/>
                    <a:gd name="T54" fmla="*/ 477 w 1176"/>
                    <a:gd name="T55" fmla="*/ 577 h 661"/>
                    <a:gd name="T56" fmla="*/ 416 w 1176"/>
                    <a:gd name="T57" fmla="*/ 604 h 661"/>
                    <a:gd name="T58" fmla="*/ 354 w 1176"/>
                    <a:gd name="T59" fmla="*/ 628 h 661"/>
                    <a:gd name="T60" fmla="*/ 293 w 1176"/>
                    <a:gd name="T61" fmla="*/ 648 h 661"/>
                    <a:gd name="T62" fmla="*/ 231 w 1176"/>
                    <a:gd name="T63" fmla="*/ 659 h 661"/>
                    <a:gd name="T64" fmla="*/ 161 w 1176"/>
                    <a:gd name="T65" fmla="*/ 657 h 661"/>
                    <a:gd name="T66" fmla="*/ 78 w 1176"/>
                    <a:gd name="T67" fmla="*/ 630 h 661"/>
                    <a:gd name="T68" fmla="*/ 16 w 1176"/>
                    <a:gd name="T69" fmla="*/ 575 h 661"/>
                    <a:gd name="T70" fmla="*/ 2 w 1176"/>
                    <a:gd name="T71" fmla="*/ 501 h 661"/>
                    <a:gd name="T72" fmla="*/ 38 w 1176"/>
                    <a:gd name="T73" fmla="*/ 436 h 661"/>
                    <a:gd name="T74" fmla="*/ 81 w 1176"/>
                    <a:gd name="T75" fmla="*/ 396 h 661"/>
                    <a:gd name="T76" fmla="*/ 130 w 1176"/>
                    <a:gd name="T77" fmla="*/ 362 h 661"/>
                    <a:gd name="T78" fmla="*/ 186 w 1176"/>
                    <a:gd name="T79" fmla="*/ 333 h 661"/>
                    <a:gd name="T80" fmla="*/ 246 w 1176"/>
                    <a:gd name="T81" fmla="*/ 308 h 661"/>
                    <a:gd name="T82" fmla="*/ 307 w 1176"/>
                    <a:gd name="T83" fmla="*/ 286 h 661"/>
                    <a:gd name="T84" fmla="*/ 365 w 1176"/>
                    <a:gd name="T85" fmla="*/ 262 h 661"/>
                    <a:gd name="T86" fmla="*/ 419 w 1176"/>
                    <a:gd name="T87" fmla="*/ 241 h 661"/>
                    <a:gd name="T88" fmla="*/ 463 w 1176"/>
                    <a:gd name="T89" fmla="*/ 219 h 661"/>
                    <a:gd name="T90" fmla="*/ 501 w 1176"/>
                    <a:gd name="T91" fmla="*/ 199 h 661"/>
                    <a:gd name="T92" fmla="*/ 539 w 1176"/>
                    <a:gd name="T93" fmla="*/ 177 h 661"/>
                    <a:gd name="T94" fmla="*/ 577 w 1176"/>
                    <a:gd name="T95" fmla="*/ 157 h 661"/>
                    <a:gd name="T96" fmla="*/ 613 w 1176"/>
                    <a:gd name="T97" fmla="*/ 136 h 661"/>
                    <a:gd name="T98" fmla="*/ 651 w 1176"/>
                    <a:gd name="T99" fmla="*/ 116 h 661"/>
                    <a:gd name="T100" fmla="*/ 689 w 1176"/>
                    <a:gd name="T101" fmla="*/ 96 h 661"/>
                    <a:gd name="T102" fmla="*/ 727 w 1176"/>
                    <a:gd name="T103" fmla="*/ 76 h 661"/>
                    <a:gd name="T104" fmla="*/ 760 w 1176"/>
                    <a:gd name="T105" fmla="*/ 60 h 661"/>
                    <a:gd name="T106" fmla="*/ 790 w 1176"/>
                    <a:gd name="T107" fmla="*/ 40 h 661"/>
                    <a:gd name="T108" fmla="*/ 821 w 1176"/>
                    <a:gd name="T109" fmla="*/ 20 h 661"/>
                    <a:gd name="T110" fmla="*/ 852 w 1176"/>
                    <a:gd name="T111" fmla="*/ 4 h 661"/>
                    <a:gd name="T112" fmla="*/ 883 w 1176"/>
                    <a:gd name="T113" fmla="*/ 0 h 661"/>
                    <a:gd name="T114" fmla="*/ 910 w 1176"/>
                    <a:gd name="T115" fmla="*/ 13 h 661"/>
                    <a:gd name="T116" fmla="*/ 921 w 1176"/>
                    <a:gd name="T117" fmla="*/ 38 h 661"/>
                    <a:gd name="T118" fmla="*/ 915 w 1176"/>
                    <a:gd name="T119" fmla="*/ 67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76" h="661">
                      <a:moveTo>
                        <a:pt x="906" y="81"/>
                      </a:moveTo>
                      <a:lnTo>
                        <a:pt x="915" y="80"/>
                      </a:lnTo>
                      <a:lnTo>
                        <a:pt x="926" y="78"/>
                      </a:lnTo>
                      <a:lnTo>
                        <a:pt x="939" y="76"/>
                      </a:lnTo>
                      <a:lnTo>
                        <a:pt x="951" y="76"/>
                      </a:lnTo>
                      <a:lnTo>
                        <a:pt x="964" y="74"/>
                      </a:lnTo>
                      <a:lnTo>
                        <a:pt x="977" y="76"/>
                      </a:lnTo>
                      <a:lnTo>
                        <a:pt x="988" y="78"/>
                      </a:lnTo>
                      <a:lnTo>
                        <a:pt x="995" y="81"/>
                      </a:lnTo>
                      <a:lnTo>
                        <a:pt x="1006" y="96"/>
                      </a:lnTo>
                      <a:lnTo>
                        <a:pt x="1008" y="112"/>
                      </a:lnTo>
                      <a:lnTo>
                        <a:pt x="1000" y="128"/>
                      </a:lnTo>
                      <a:lnTo>
                        <a:pt x="988" y="141"/>
                      </a:lnTo>
                      <a:lnTo>
                        <a:pt x="1000" y="137"/>
                      </a:lnTo>
                      <a:lnTo>
                        <a:pt x="1017" y="136"/>
                      </a:lnTo>
                      <a:lnTo>
                        <a:pt x="1033" y="137"/>
                      </a:lnTo>
                      <a:lnTo>
                        <a:pt x="1047" y="141"/>
                      </a:lnTo>
                      <a:lnTo>
                        <a:pt x="1058" y="148"/>
                      </a:lnTo>
                      <a:lnTo>
                        <a:pt x="1064" y="156"/>
                      </a:lnTo>
                      <a:lnTo>
                        <a:pt x="1062" y="166"/>
                      </a:lnTo>
                      <a:lnTo>
                        <a:pt x="1047" y="181"/>
                      </a:lnTo>
                      <a:lnTo>
                        <a:pt x="1064" y="179"/>
                      </a:lnTo>
                      <a:lnTo>
                        <a:pt x="1078" y="177"/>
                      </a:lnTo>
                      <a:lnTo>
                        <a:pt x="1091" y="177"/>
                      </a:lnTo>
                      <a:lnTo>
                        <a:pt x="1102" y="177"/>
                      </a:lnTo>
                      <a:lnTo>
                        <a:pt x="1111" y="179"/>
                      </a:lnTo>
                      <a:lnTo>
                        <a:pt x="1120" y="186"/>
                      </a:lnTo>
                      <a:lnTo>
                        <a:pt x="1129" y="195"/>
                      </a:lnTo>
                      <a:lnTo>
                        <a:pt x="1138" y="212"/>
                      </a:lnTo>
                      <a:lnTo>
                        <a:pt x="1150" y="239"/>
                      </a:lnTo>
                      <a:lnTo>
                        <a:pt x="1161" y="268"/>
                      </a:lnTo>
                      <a:lnTo>
                        <a:pt x="1169" y="297"/>
                      </a:lnTo>
                      <a:lnTo>
                        <a:pt x="1176" y="326"/>
                      </a:lnTo>
                      <a:lnTo>
                        <a:pt x="1145" y="337"/>
                      </a:lnTo>
                      <a:lnTo>
                        <a:pt x="1114" y="346"/>
                      </a:lnTo>
                      <a:lnTo>
                        <a:pt x="1084" y="355"/>
                      </a:lnTo>
                      <a:lnTo>
                        <a:pt x="1053" y="366"/>
                      </a:lnTo>
                      <a:lnTo>
                        <a:pt x="1022" y="375"/>
                      </a:lnTo>
                      <a:lnTo>
                        <a:pt x="991" y="384"/>
                      </a:lnTo>
                      <a:lnTo>
                        <a:pt x="961" y="393"/>
                      </a:lnTo>
                      <a:lnTo>
                        <a:pt x="930" y="402"/>
                      </a:lnTo>
                      <a:lnTo>
                        <a:pt x="897" y="413"/>
                      </a:lnTo>
                      <a:lnTo>
                        <a:pt x="866" y="422"/>
                      </a:lnTo>
                      <a:lnTo>
                        <a:pt x="836" y="431"/>
                      </a:lnTo>
                      <a:lnTo>
                        <a:pt x="805" y="442"/>
                      </a:lnTo>
                      <a:lnTo>
                        <a:pt x="774" y="451"/>
                      </a:lnTo>
                      <a:lnTo>
                        <a:pt x="743" y="461"/>
                      </a:lnTo>
                      <a:lnTo>
                        <a:pt x="713" y="472"/>
                      </a:lnTo>
                      <a:lnTo>
                        <a:pt x="682" y="483"/>
                      </a:lnTo>
                      <a:lnTo>
                        <a:pt x="653" y="494"/>
                      </a:lnTo>
                      <a:lnTo>
                        <a:pt x="624" y="507"/>
                      </a:lnTo>
                      <a:lnTo>
                        <a:pt x="595" y="519"/>
                      </a:lnTo>
                      <a:lnTo>
                        <a:pt x="566" y="534"/>
                      </a:lnTo>
                      <a:lnTo>
                        <a:pt x="537" y="548"/>
                      </a:lnTo>
                      <a:lnTo>
                        <a:pt x="506" y="563"/>
                      </a:lnTo>
                      <a:lnTo>
                        <a:pt x="477" y="577"/>
                      </a:lnTo>
                      <a:lnTo>
                        <a:pt x="447" y="590"/>
                      </a:lnTo>
                      <a:lnTo>
                        <a:pt x="416" y="604"/>
                      </a:lnTo>
                      <a:lnTo>
                        <a:pt x="385" y="617"/>
                      </a:lnTo>
                      <a:lnTo>
                        <a:pt x="354" y="628"/>
                      </a:lnTo>
                      <a:lnTo>
                        <a:pt x="324" y="639"/>
                      </a:lnTo>
                      <a:lnTo>
                        <a:pt x="293" y="648"/>
                      </a:lnTo>
                      <a:lnTo>
                        <a:pt x="262" y="653"/>
                      </a:lnTo>
                      <a:lnTo>
                        <a:pt x="231" y="659"/>
                      </a:lnTo>
                      <a:lnTo>
                        <a:pt x="201" y="661"/>
                      </a:lnTo>
                      <a:lnTo>
                        <a:pt x="161" y="657"/>
                      </a:lnTo>
                      <a:lnTo>
                        <a:pt x="117" y="646"/>
                      </a:lnTo>
                      <a:lnTo>
                        <a:pt x="78" y="630"/>
                      </a:lnTo>
                      <a:lnTo>
                        <a:pt x="41" y="604"/>
                      </a:lnTo>
                      <a:lnTo>
                        <a:pt x="16" y="575"/>
                      </a:lnTo>
                      <a:lnTo>
                        <a:pt x="0" y="541"/>
                      </a:lnTo>
                      <a:lnTo>
                        <a:pt x="2" y="501"/>
                      </a:lnTo>
                      <a:lnTo>
                        <a:pt x="21" y="458"/>
                      </a:lnTo>
                      <a:lnTo>
                        <a:pt x="38" y="436"/>
                      </a:lnTo>
                      <a:lnTo>
                        <a:pt x="58" y="414"/>
                      </a:lnTo>
                      <a:lnTo>
                        <a:pt x="81" y="396"/>
                      </a:lnTo>
                      <a:lnTo>
                        <a:pt x="105" y="378"/>
                      </a:lnTo>
                      <a:lnTo>
                        <a:pt x="130" y="362"/>
                      </a:lnTo>
                      <a:lnTo>
                        <a:pt x="159" y="347"/>
                      </a:lnTo>
                      <a:lnTo>
                        <a:pt x="186" y="333"/>
                      </a:lnTo>
                      <a:lnTo>
                        <a:pt x="217" y="320"/>
                      </a:lnTo>
                      <a:lnTo>
                        <a:pt x="246" y="308"/>
                      </a:lnTo>
                      <a:lnTo>
                        <a:pt x="277" y="297"/>
                      </a:lnTo>
                      <a:lnTo>
                        <a:pt x="307" y="286"/>
                      </a:lnTo>
                      <a:lnTo>
                        <a:pt x="336" y="273"/>
                      </a:lnTo>
                      <a:lnTo>
                        <a:pt x="365" y="262"/>
                      </a:lnTo>
                      <a:lnTo>
                        <a:pt x="392" y="252"/>
                      </a:lnTo>
                      <a:lnTo>
                        <a:pt x="419" y="241"/>
                      </a:lnTo>
                      <a:lnTo>
                        <a:pt x="445" y="228"/>
                      </a:lnTo>
                      <a:lnTo>
                        <a:pt x="463" y="219"/>
                      </a:lnTo>
                      <a:lnTo>
                        <a:pt x="483" y="208"/>
                      </a:lnTo>
                      <a:lnTo>
                        <a:pt x="501" y="199"/>
                      </a:lnTo>
                      <a:lnTo>
                        <a:pt x="521" y="188"/>
                      </a:lnTo>
                      <a:lnTo>
                        <a:pt x="539" y="177"/>
                      </a:lnTo>
                      <a:lnTo>
                        <a:pt x="557" y="168"/>
                      </a:lnTo>
                      <a:lnTo>
                        <a:pt x="577" y="157"/>
                      </a:lnTo>
                      <a:lnTo>
                        <a:pt x="595" y="147"/>
                      </a:lnTo>
                      <a:lnTo>
                        <a:pt x="613" y="136"/>
                      </a:lnTo>
                      <a:lnTo>
                        <a:pt x="633" y="127"/>
                      </a:lnTo>
                      <a:lnTo>
                        <a:pt x="651" y="116"/>
                      </a:lnTo>
                      <a:lnTo>
                        <a:pt x="669" y="105"/>
                      </a:lnTo>
                      <a:lnTo>
                        <a:pt x="689" y="96"/>
                      </a:lnTo>
                      <a:lnTo>
                        <a:pt x="707" y="85"/>
                      </a:lnTo>
                      <a:lnTo>
                        <a:pt x="727" y="76"/>
                      </a:lnTo>
                      <a:lnTo>
                        <a:pt x="745" y="67"/>
                      </a:lnTo>
                      <a:lnTo>
                        <a:pt x="760" y="60"/>
                      </a:lnTo>
                      <a:lnTo>
                        <a:pt x="774" y="51"/>
                      </a:lnTo>
                      <a:lnTo>
                        <a:pt x="790" y="40"/>
                      </a:lnTo>
                      <a:lnTo>
                        <a:pt x="807" y="29"/>
                      </a:lnTo>
                      <a:lnTo>
                        <a:pt x="821" y="20"/>
                      </a:lnTo>
                      <a:lnTo>
                        <a:pt x="837" y="11"/>
                      </a:lnTo>
                      <a:lnTo>
                        <a:pt x="852" y="4"/>
                      </a:lnTo>
                      <a:lnTo>
                        <a:pt x="866" y="0"/>
                      </a:lnTo>
                      <a:lnTo>
                        <a:pt x="883" y="0"/>
                      </a:lnTo>
                      <a:lnTo>
                        <a:pt x="897" y="4"/>
                      </a:lnTo>
                      <a:lnTo>
                        <a:pt x="910" y="13"/>
                      </a:lnTo>
                      <a:lnTo>
                        <a:pt x="917" y="23"/>
                      </a:lnTo>
                      <a:lnTo>
                        <a:pt x="921" y="38"/>
                      </a:lnTo>
                      <a:lnTo>
                        <a:pt x="921" y="52"/>
                      </a:lnTo>
                      <a:lnTo>
                        <a:pt x="915" y="67"/>
                      </a:lnTo>
                      <a:lnTo>
                        <a:pt x="906" y="81"/>
                      </a:lnTo>
                      <a:close/>
                    </a:path>
                  </a:pathLst>
                </a:custGeom>
                <a:solidFill>
                  <a:srgbClr val="D8E5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2" name="Freeform 6"/>
                <p:cNvSpPr>
                  <a:spLocks/>
                </p:cNvSpPr>
                <p:nvPr/>
              </p:nvSpPr>
              <p:spPr bwMode="auto">
                <a:xfrm>
                  <a:off x="1363" y="1343"/>
                  <a:ext cx="1408" cy="1809"/>
                </a:xfrm>
                <a:custGeom>
                  <a:avLst/>
                  <a:gdLst>
                    <a:gd name="T0" fmla="*/ 885 w 1408"/>
                    <a:gd name="T1" fmla="*/ 0 h 1809"/>
                    <a:gd name="T2" fmla="*/ 907 w 1408"/>
                    <a:gd name="T3" fmla="*/ 19 h 1809"/>
                    <a:gd name="T4" fmla="*/ 898 w 1408"/>
                    <a:gd name="T5" fmla="*/ 54 h 1809"/>
                    <a:gd name="T6" fmla="*/ 809 w 1408"/>
                    <a:gd name="T7" fmla="*/ 123 h 1809"/>
                    <a:gd name="T8" fmla="*/ 688 w 1408"/>
                    <a:gd name="T9" fmla="*/ 186 h 1809"/>
                    <a:gd name="T10" fmla="*/ 612 w 1408"/>
                    <a:gd name="T11" fmla="*/ 224 h 1809"/>
                    <a:gd name="T12" fmla="*/ 536 w 1408"/>
                    <a:gd name="T13" fmla="*/ 271 h 1809"/>
                    <a:gd name="T14" fmla="*/ 458 w 1408"/>
                    <a:gd name="T15" fmla="*/ 320 h 1809"/>
                    <a:gd name="T16" fmla="*/ 380 w 1408"/>
                    <a:gd name="T17" fmla="*/ 362 h 1809"/>
                    <a:gd name="T18" fmla="*/ 297 w 1408"/>
                    <a:gd name="T19" fmla="*/ 400 h 1809"/>
                    <a:gd name="T20" fmla="*/ 214 w 1408"/>
                    <a:gd name="T21" fmla="*/ 438 h 1809"/>
                    <a:gd name="T22" fmla="*/ 152 w 1408"/>
                    <a:gd name="T23" fmla="*/ 474 h 1809"/>
                    <a:gd name="T24" fmla="*/ 100 w 1408"/>
                    <a:gd name="T25" fmla="*/ 526 h 1809"/>
                    <a:gd name="T26" fmla="*/ 96 w 1408"/>
                    <a:gd name="T27" fmla="*/ 593 h 1809"/>
                    <a:gd name="T28" fmla="*/ 143 w 1408"/>
                    <a:gd name="T29" fmla="*/ 642 h 1809"/>
                    <a:gd name="T30" fmla="*/ 210 w 1408"/>
                    <a:gd name="T31" fmla="*/ 664 h 1809"/>
                    <a:gd name="T32" fmla="*/ 297 w 1408"/>
                    <a:gd name="T33" fmla="*/ 662 h 1809"/>
                    <a:gd name="T34" fmla="*/ 393 w 1408"/>
                    <a:gd name="T35" fmla="*/ 637 h 1809"/>
                    <a:gd name="T36" fmla="*/ 485 w 1408"/>
                    <a:gd name="T37" fmla="*/ 600 h 1809"/>
                    <a:gd name="T38" fmla="*/ 590 w 1408"/>
                    <a:gd name="T39" fmla="*/ 559 h 1809"/>
                    <a:gd name="T40" fmla="*/ 695 w 1408"/>
                    <a:gd name="T41" fmla="*/ 519 h 1809"/>
                    <a:gd name="T42" fmla="*/ 802 w 1408"/>
                    <a:gd name="T43" fmla="*/ 485 h 1809"/>
                    <a:gd name="T44" fmla="*/ 905 w 1408"/>
                    <a:gd name="T45" fmla="*/ 447 h 1809"/>
                    <a:gd name="T46" fmla="*/ 1008 w 1408"/>
                    <a:gd name="T47" fmla="*/ 409 h 1809"/>
                    <a:gd name="T48" fmla="*/ 1113 w 1408"/>
                    <a:gd name="T49" fmla="*/ 372 h 1809"/>
                    <a:gd name="T50" fmla="*/ 1218 w 1408"/>
                    <a:gd name="T51" fmla="*/ 342 h 1809"/>
                    <a:gd name="T52" fmla="*/ 1325 w 1408"/>
                    <a:gd name="T53" fmla="*/ 316 h 1809"/>
                    <a:gd name="T54" fmla="*/ 1328 w 1408"/>
                    <a:gd name="T55" fmla="*/ 394 h 1809"/>
                    <a:gd name="T56" fmla="*/ 1337 w 1408"/>
                    <a:gd name="T57" fmla="*/ 486 h 1809"/>
                    <a:gd name="T58" fmla="*/ 1343 w 1408"/>
                    <a:gd name="T59" fmla="*/ 618 h 1809"/>
                    <a:gd name="T60" fmla="*/ 1350 w 1408"/>
                    <a:gd name="T61" fmla="*/ 809 h 1809"/>
                    <a:gd name="T62" fmla="*/ 1368 w 1408"/>
                    <a:gd name="T63" fmla="*/ 1205 h 1809"/>
                    <a:gd name="T64" fmla="*/ 1384 w 1408"/>
                    <a:gd name="T65" fmla="*/ 1415 h 1809"/>
                    <a:gd name="T66" fmla="*/ 1393 w 1408"/>
                    <a:gd name="T67" fmla="*/ 1531 h 1809"/>
                    <a:gd name="T68" fmla="*/ 1408 w 1408"/>
                    <a:gd name="T69" fmla="*/ 1659 h 1809"/>
                    <a:gd name="T70" fmla="*/ 1238 w 1408"/>
                    <a:gd name="T71" fmla="*/ 1690 h 1809"/>
                    <a:gd name="T72" fmla="*/ 1037 w 1408"/>
                    <a:gd name="T73" fmla="*/ 1717 h 1809"/>
                    <a:gd name="T74" fmla="*/ 825 w 1408"/>
                    <a:gd name="T75" fmla="*/ 1742 h 1809"/>
                    <a:gd name="T76" fmla="*/ 622 w 1408"/>
                    <a:gd name="T77" fmla="*/ 1768 h 1809"/>
                    <a:gd name="T78" fmla="*/ 451 w 1408"/>
                    <a:gd name="T79" fmla="*/ 1793 h 1809"/>
                    <a:gd name="T80" fmla="*/ 349 w 1408"/>
                    <a:gd name="T81" fmla="*/ 1809 h 1809"/>
                    <a:gd name="T82" fmla="*/ 270 w 1408"/>
                    <a:gd name="T83" fmla="*/ 1802 h 1809"/>
                    <a:gd name="T84" fmla="*/ 194 w 1408"/>
                    <a:gd name="T85" fmla="*/ 1769 h 1809"/>
                    <a:gd name="T86" fmla="*/ 130 w 1408"/>
                    <a:gd name="T87" fmla="*/ 1704 h 1809"/>
                    <a:gd name="T88" fmla="*/ 83 w 1408"/>
                    <a:gd name="T89" fmla="*/ 1603 h 1809"/>
                    <a:gd name="T90" fmla="*/ 51 w 1408"/>
                    <a:gd name="T91" fmla="*/ 1418 h 1809"/>
                    <a:gd name="T92" fmla="*/ 25 w 1408"/>
                    <a:gd name="T93" fmla="*/ 1198 h 1809"/>
                    <a:gd name="T94" fmla="*/ 7 w 1408"/>
                    <a:gd name="T95" fmla="*/ 765 h 1809"/>
                    <a:gd name="T96" fmla="*/ 4 w 1408"/>
                    <a:gd name="T97" fmla="*/ 526 h 1809"/>
                    <a:gd name="T98" fmla="*/ 62 w 1408"/>
                    <a:gd name="T99" fmla="*/ 441 h 1809"/>
                    <a:gd name="T100" fmla="*/ 210 w 1408"/>
                    <a:gd name="T101" fmla="*/ 356 h 1809"/>
                    <a:gd name="T102" fmla="*/ 311 w 1408"/>
                    <a:gd name="T103" fmla="*/ 298 h 1809"/>
                    <a:gd name="T104" fmla="*/ 400 w 1408"/>
                    <a:gd name="T105" fmla="*/ 253 h 1809"/>
                    <a:gd name="T106" fmla="*/ 485 w 1408"/>
                    <a:gd name="T107" fmla="*/ 213 h 1809"/>
                    <a:gd name="T108" fmla="*/ 572 w 1408"/>
                    <a:gd name="T109" fmla="*/ 170 h 1809"/>
                    <a:gd name="T110" fmla="*/ 668 w 1408"/>
                    <a:gd name="T111" fmla="*/ 119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8" h="1809">
                      <a:moveTo>
                        <a:pt x="840" y="18"/>
                      </a:moveTo>
                      <a:lnTo>
                        <a:pt x="867" y="3"/>
                      </a:lnTo>
                      <a:lnTo>
                        <a:pt x="885" y="0"/>
                      </a:lnTo>
                      <a:lnTo>
                        <a:pt x="898" y="1"/>
                      </a:lnTo>
                      <a:lnTo>
                        <a:pt x="905" y="9"/>
                      </a:lnTo>
                      <a:lnTo>
                        <a:pt x="907" y="19"/>
                      </a:lnTo>
                      <a:lnTo>
                        <a:pt x="907" y="32"/>
                      </a:lnTo>
                      <a:lnTo>
                        <a:pt x="903" y="45"/>
                      </a:lnTo>
                      <a:lnTo>
                        <a:pt x="898" y="54"/>
                      </a:lnTo>
                      <a:lnTo>
                        <a:pt x="878" y="76"/>
                      </a:lnTo>
                      <a:lnTo>
                        <a:pt x="847" y="99"/>
                      </a:lnTo>
                      <a:lnTo>
                        <a:pt x="809" y="123"/>
                      </a:lnTo>
                      <a:lnTo>
                        <a:pt x="767" y="146"/>
                      </a:lnTo>
                      <a:lnTo>
                        <a:pt x="726" y="168"/>
                      </a:lnTo>
                      <a:lnTo>
                        <a:pt x="688" y="186"/>
                      </a:lnTo>
                      <a:lnTo>
                        <a:pt x="657" y="200"/>
                      </a:lnTo>
                      <a:lnTo>
                        <a:pt x="637" y="210"/>
                      </a:lnTo>
                      <a:lnTo>
                        <a:pt x="612" y="224"/>
                      </a:lnTo>
                      <a:lnTo>
                        <a:pt x="586" y="240"/>
                      </a:lnTo>
                      <a:lnTo>
                        <a:pt x="561" y="255"/>
                      </a:lnTo>
                      <a:lnTo>
                        <a:pt x="536" y="271"/>
                      </a:lnTo>
                      <a:lnTo>
                        <a:pt x="510" y="287"/>
                      </a:lnTo>
                      <a:lnTo>
                        <a:pt x="485" y="304"/>
                      </a:lnTo>
                      <a:lnTo>
                        <a:pt x="458" y="320"/>
                      </a:lnTo>
                      <a:lnTo>
                        <a:pt x="432" y="334"/>
                      </a:lnTo>
                      <a:lnTo>
                        <a:pt x="407" y="349"/>
                      </a:lnTo>
                      <a:lnTo>
                        <a:pt x="380" y="362"/>
                      </a:lnTo>
                      <a:lnTo>
                        <a:pt x="353" y="374"/>
                      </a:lnTo>
                      <a:lnTo>
                        <a:pt x="324" y="387"/>
                      </a:lnTo>
                      <a:lnTo>
                        <a:pt x="297" y="400"/>
                      </a:lnTo>
                      <a:lnTo>
                        <a:pt x="268" y="412"/>
                      </a:lnTo>
                      <a:lnTo>
                        <a:pt x="241" y="425"/>
                      </a:lnTo>
                      <a:lnTo>
                        <a:pt x="214" y="438"/>
                      </a:lnTo>
                      <a:lnTo>
                        <a:pt x="194" y="448"/>
                      </a:lnTo>
                      <a:lnTo>
                        <a:pt x="172" y="459"/>
                      </a:lnTo>
                      <a:lnTo>
                        <a:pt x="152" y="474"/>
                      </a:lnTo>
                      <a:lnTo>
                        <a:pt x="130" y="488"/>
                      </a:lnTo>
                      <a:lnTo>
                        <a:pt x="114" y="506"/>
                      </a:lnTo>
                      <a:lnTo>
                        <a:pt x="100" y="526"/>
                      </a:lnTo>
                      <a:lnTo>
                        <a:pt x="92" y="548"/>
                      </a:lnTo>
                      <a:lnTo>
                        <a:pt x="91" y="571"/>
                      </a:lnTo>
                      <a:lnTo>
                        <a:pt x="96" y="593"/>
                      </a:lnTo>
                      <a:lnTo>
                        <a:pt x="109" y="613"/>
                      </a:lnTo>
                      <a:lnTo>
                        <a:pt x="125" y="629"/>
                      </a:lnTo>
                      <a:lnTo>
                        <a:pt x="143" y="642"/>
                      </a:lnTo>
                      <a:lnTo>
                        <a:pt x="165" y="651"/>
                      </a:lnTo>
                      <a:lnTo>
                        <a:pt x="188" y="658"/>
                      </a:lnTo>
                      <a:lnTo>
                        <a:pt x="210" y="664"/>
                      </a:lnTo>
                      <a:lnTo>
                        <a:pt x="232" y="666"/>
                      </a:lnTo>
                      <a:lnTo>
                        <a:pt x="264" y="666"/>
                      </a:lnTo>
                      <a:lnTo>
                        <a:pt x="297" y="662"/>
                      </a:lnTo>
                      <a:lnTo>
                        <a:pt x="329" y="655"/>
                      </a:lnTo>
                      <a:lnTo>
                        <a:pt x="362" y="646"/>
                      </a:lnTo>
                      <a:lnTo>
                        <a:pt x="393" y="637"/>
                      </a:lnTo>
                      <a:lnTo>
                        <a:pt x="423" y="624"/>
                      </a:lnTo>
                      <a:lnTo>
                        <a:pt x="454" y="613"/>
                      </a:lnTo>
                      <a:lnTo>
                        <a:pt x="485" y="600"/>
                      </a:lnTo>
                      <a:lnTo>
                        <a:pt x="519" y="586"/>
                      </a:lnTo>
                      <a:lnTo>
                        <a:pt x="554" y="571"/>
                      </a:lnTo>
                      <a:lnTo>
                        <a:pt x="590" y="559"/>
                      </a:lnTo>
                      <a:lnTo>
                        <a:pt x="624" y="544"/>
                      </a:lnTo>
                      <a:lnTo>
                        <a:pt x="660" y="532"/>
                      </a:lnTo>
                      <a:lnTo>
                        <a:pt x="695" y="519"/>
                      </a:lnTo>
                      <a:lnTo>
                        <a:pt x="731" y="508"/>
                      </a:lnTo>
                      <a:lnTo>
                        <a:pt x="767" y="495"/>
                      </a:lnTo>
                      <a:lnTo>
                        <a:pt x="802" y="485"/>
                      </a:lnTo>
                      <a:lnTo>
                        <a:pt x="836" y="472"/>
                      </a:lnTo>
                      <a:lnTo>
                        <a:pt x="870" y="459"/>
                      </a:lnTo>
                      <a:lnTo>
                        <a:pt x="905" y="447"/>
                      </a:lnTo>
                      <a:lnTo>
                        <a:pt x="939" y="434"/>
                      </a:lnTo>
                      <a:lnTo>
                        <a:pt x="974" y="421"/>
                      </a:lnTo>
                      <a:lnTo>
                        <a:pt x="1008" y="409"/>
                      </a:lnTo>
                      <a:lnTo>
                        <a:pt x="1044" y="396"/>
                      </a:lnTo>
                      <a:lnTo>
                        <a:pt x="1078" y="385"/>
                      </a:lnTo>
                      <a:lnTo>
                        <a:pt x="1113" y="372"/>
                      </a:lnTo>
                      <a:lnTo>
                        <a:pt x="1147" y="362"/>
                      </a:lnTo>
                      <a:lnTo>
                        <a:pt x="1183" y="351"/>
                      </a:lnTo>
                      <a:lnTo>
                        <a:pt x="1218" y="342"/>
                      </a:lnTo>
                      <a:lnTo>
                        <a:pt x="1254" y="333"/>
                      </a:lnTo>
                      <a:lnTo>
                        <a:pt x="1288" y="324"/>
                      </a:lnTo>
                      <a:lnTo>
                        <a:pt x="1325" y="316"/>
                      </a:lnTo>
                      <a:lnTo>
                        <a:pt x="1321" y="342"/>
                      </a:lnTo>
                      <a:lnTo>
                        <a:pt x="1325" y="367"/>
                      </a:lnTo>
                      <a:lnTo>
                        <a:pt x="1328" y="394"/>
                      </a:lnTo>
                      <a:lnTo>
                        <a:pt x="1332" y="421"/>
                      </a:lnTo>
                      <a:lnTo>
                        <a:pt x="1334" y="452"/>
                      </a:lnTo>
                      <a:lnTo>
                        <a:pt x="1337" y="486"/>
                      </a:lnTo>
                      <a:lnTo>
                        <a:pt x="1339" y="523"/>
                      </a:lnTo>
                      <a:lnTo>
                        <a:pt x="1341" y="553"/>
                      </a:lnTo>
                      <a:lnTo>
                        <a:pt x="1343" y="618"/>
                      </a:lnTo>
                      <a:lnTo>
                        <a:pt x="1344" y="680"/>
                      </a:lnTo>
                      <a:lnTo>
                        <a:pt x="1346" y="743"/>
                      </a:lnTo>
                      <a:lnTo>
                        <a:pt x="1350" y="809"/>
                      </a:lnTo>
                      <a:lnTo>
                        <a:pt x="1355" y="944"/>
                      </a:lnTo>
                      <a:lnTo>
                        <a:pt x="1361" y="1075"/>
                      </a:lnTo>
                      <a:lnTo>
                        <a:pt x="1368" y="1205"/>
                      </a:lnTo>
                      <a:lnTo>
                        <a:pt x="1379" y="1339"/>
                      </a:lnTo>
                      <a:lnTo>
                        <a:pt x="1382" y="1377"/>
                      </a:lnTo>
                      <a:lnTo>
                        <a:pt x="1384" y="1415"/>
                      </a:lnTo>
                      <a:lnTo>
                        <a:pt x="1386" y="1453"/>
                      </a:lnTo>
                      <a:lnTo>
                        <a:pt x="1388" y="1491"/>
                      </a:lnTo>
                      <a:lnTo>
                        <a:pt x="1393" y="1531"/>
                      </a:lnTo>
                      <a:lnTo>
                        <a:pt x="1402" y="1576"/>
                      </a:lnTo>
                      <a:lnTo>
                        <a:pt x="1408" y="1623"/>
                      </a:lnTo>
                      <a:lnTo>
                        <a:pt x="1408" y="1659"/>
                      </a:lnTo>
                      <a:lnTo>
                        <a:pt x="1355" y="1670"/>
                      </a:lnTo>
                      <a:lnTo>
                        <a:pt x="1299" y="1681"/>
                      </a:lnTo>
                      <a:lnTo>
                        <a:pt x="1238" y="1690"/>
                      </a:lnTo>
                      <a:lnTo>
                        <a:pt x="1173" y="1699"/>
                      </a:lnTo>
                      <a:lnTo>
                        <a:pt x="1106" y="1708"/>
                      </a:lnTo>
                      <a:lnTo>
                        <a:pt x="1037" y="1717"/>
                      </a:lnTo>
                      <a:lnTo>
                        <a:pt x="966" y="1726"/>
                      </a:lnTo>
                      <a:lnTo>
                        <a:pt x="896" y="1735"/>
                      </a:lnTo>
                      <a:lnTo>
                        <a:pt x="825" y="1742"/>
                      </a:lnTo>
                      <a:lnTo>
                        <a:pt x="755" y="1751"/>
                      </a:lnTo>
                      <a:lnTo>
                        <a:pt x="688" y="1760"/>
                      </a:lnTo>
                      <a:lnTo>
                        <a:pt x="622" y="1768"/>
                      </a:lnTo>
                      <a:lnTo>
                        <a:pt x="561" y="1777"/>
                      </a:lnTo>
                      <a:lnTo>
                        <a:pt x="503" y="1784"/>
                      </a:lnTo>
                      <a:lnTo>
                        <a:pt x="451" y="1793"/>
                      </a:lnTo>
                      <a:lnTo>
                        <a:pt x="404" y="1802"/>
                      </a:lnTo>
                      <a:lnTo>
                        <a:pt x="376" y="1806"/>
                      </a:lnTo>
                      <a:lnTo>
                        <a:pt x="349" y="1809"/>
                      </a:lnTo>
                      <a:lnTo>
                        <a:pt x="322" y="1809"/>
                      </a:lnTo>
                      <a:lnTo>
                        <a:pt x="295" y="1807"/>
                      </a:lnTo>
                      <a:lnTo>
                        <a:pt x="270" y="1802"/>
                      </a:lnTo>
                      <a:lnTo>
                        <a:pt x="243" y="1795"/>
                      </a:lnTo>
                      <a:lnTo>
                        <a:pt x="219" y="1784"/>
                      </a:lnTo>
                      <a:lnTo>
                        <a:pt x="194" y="1769"/>
                      </a:lnTo>
                      <a:lnTo>
                        <a:pt x="172" y="1751"/>
                      </a:lnTo>
                      <a:lnTo>
                        <a:pt x="150" y="1730"/>
                      </a:lnTo>
                      <a:lnTo>
                        <a:pt x="130" y="1704"/>
                      </a:lnTo>
                      <a:lnTo>
                        <a:pt x="112" y="1675"/>
                      </a:lnTo>
                      <a:lnTo>
                        <a:pt x="96" y="1641"/>
                      </a:lnTo>
                      <a:lnTo>
                        <a:pt x="83" y="1603"/>
                      </a:lnTo>
                      <a:lnTo>
                        <a:pt x="72" y="1560"/>
                      </a:lnTo>
                      <a:lnTo>
                        <a:pt x="63" y="1511"/>
                      </a:lnTo>
                      <a:lnTo>
                        <a:pt x="51" y="1418"/>
                      </a:lnTo>
                      <a:lnTo>
                        <a:pt x="40" y="1348"/>
                      </a:lnTo>
                      <a:lnTo>
                        <a:pt x="31" y="1279"/>
                      </a:lnTo>
                      <a:lnTo>
                        <a:pt x="25" y="1198"/>
                      </a:lnTo>
                      <a:lnTo>
                        <a:pt x="22" y="1076"/>
                      </a:lnTo>
                      <a:lnTo>
                        <a:pt x="15" y="921"/>
                      </a:lnTo>
                      <a:lnTo>
                        <a:pt x="7" y="765"/>
                      </a:lnTo>
                      <a:lnTo>
                        <a:pt x="2" y="644"/>
                      </a:lnTo>
                      <a:lnTo>
                        <a:pt x="0" y="575"/>
                      </a:lnTo>
                      <a:lnTo>
                        <a:pt x="4" y="526"/>
                      </a:lnTo>
                      <a:lnTo>
                        <a:pt x="15" y="490"/>
                      </a:lnTo>
                      <a:lnTo>
                        <a:pt x="33" y="463"/>
                      </a:lnTo>
                      <a:lnTo>
                        <a:pt x="62" y="441"/>
                      </a:lnTo>
                      <a:lnTo>
                        <a:pt x="100" y="419"/>
                      </a:lnTo>
                      <a:lnTo>
                        <a:pt x="148" y="392"/>
                      </a:lnTo>
                      <a:lnTo>
                        <a:pt x="210" y="356"/>
                      </a:lnTo>
                      <a:lnTo>
                        <a:pt x="246" y="334"/>
                      </a:lnTo>
                      <a:lnTo>
                        <a:pt x="279" y="316"/>
                      </a:lnTo>
                      <a:lnTo>
                        <a:pt x="311" y="298"/>
                      </a:lnTo>
                      <a:lnTo>
                        <a:pt x="342" y="282"/>
                      </a:lnTo>
                      <a:lnTo>
                        <a:pt x="371" y="267"/>
                      </a:lnTo>
                      <a:lnTo>
                        <a:pt x="400" y="253"/>
                      </a:lnTo>
                      <a:lnTo>
                        <a:pt x="429" y="238"/>
                      </a:lnTo>
                      <a:lnTo>
                        <a:pt x="458" y="226"/>
                      </a:lnTo>
                      <a:lnTo>
                        <a:pt x="485" y="213"/>
                      </a:lnTo>
                      <a:lnTo>
                        <a:pt x="514" y="199"/>
                      </a:lnTo>
                      <a:lnTo>
                        <a:pt x="543" y="186"/>
                      </a:lnTo>
                      <a:lnTo>
                        <a:pt x="572" y="170"/>
                      </a:lnTo>
                      <a:lnTo>
                        <a:pt x="603" y="155"/>
                      </a:lnTo>
                      <a:lnTo>
                        <a:pt x="635" y="137"/>
                      </a:lnTo>
                      <a:lnTo>
                        <a:pt x="668" y="119"/>
                      </a:lnTo>
                      <a:lnTo>
                        <a:pt x="704" y="97"/>
                      </a:lnTo>
                      <a:lnTo>
                        <a:pt x="840" y="18"/>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4" name="Freeform 8"/>
                <p:cNvSpPr>
                  <a:spLocks/>
                </p:cNvSpPr>
                <p:nvPr/>
              </p:nvSpPr>
              <p:spPr bwMode="auto">
                <a:xfrm>
                  <a:off x="1385" y="1364"/>
                  <a:ext cx="1350" cy="1767"/>
                </a:xfrm>
                <a:custGeom>
                  <a:avLst/>
                  <a:gdLst>
                    <a:gd name="T0" fmla="*/ 722 w 1350"/>
                    <a:gd name="T1" fmla="*/ 80 h 1767"/>
                    <a:gd name="T2" fmla="*/ 552 w 1350"/>
                    <a:gd name="T3" fmla="*/ 176 h 1767"/>
                    <a:gd name="T4" fmla="*/ 374 w 1350"/>
                    <a:gd name="T5" fmla="*/ 272 h 1767"/>
                    <a:gd name="T6" fmla="*/ 41 w 1350"/>
                    <a:gd name="T7" fmla="*/ 453 h 1767"/>
                    <a:gd name="T8" fmla="*/ 0 w 1350"/>
                    <a:gd name="T9" fmla="*/ 525 h 1767"/>
                    <a:gd name="T10" fmla="*/ 38 w 1350"/>
                    <a:gd name="T11" fmla="*/ 619 h 1767"/>
                    <a:gd name="T12" fmla="*/ 139 w 1350"/>
                    <a:gd name="T13" fmla="*/ 683 h 1767"/>
                    <a:gd name="T14" fmla="*/ 192 w 1350"/>
                    <a:gd name="T15" fmla="*/ 704 h 1767"/>
                    <a:gd name="T16" fmla="*/ 287 w 1350"/>
                    <a:gd name="T17" fmla="*/ 704 h 1767"/>
                    <a:gd name="T18" fmla="*/ 599 w 1350"/>
                    <a:gd name="T19" fmla="*/ 587 h 1767"/>
                    <a:gd name="T20" fmla="*/ 838 w 1350"/>
                    <a:gd name="T21" fmla="*/ 500 h 1767"/>
                    <a:gd name="T22" fmla="*/ 1071 w 1350"/>
                    <a:gd name="T23" fmla="*/ 418 h 1767"/>
                    <a:gd name="T24" fmla="*/ 1254 w 1350"/>
                    <a:gd name="T25" fmla="*/ 491 h 1767"/>
                    <a:gd name="T26" fmla="*/ 1261 w 1350"/>
                    <a:gd name="T27" fmla="*/ 849 h 1767"/>
                    <a:gd name="T28" fmla="*/ 1274 w 1350"/>
                    <a:gd name="T29" fmla="*/ 1097 h 1767"/>
                    <a:gd name="T30" fmla="*/ 1299 w 1350"/>
                    <a:gd name="T31" fmla="*/ 1405 h 1767"/>
                    <a:gd name="T32" fmla="*/ 1299 w 1350"/>
                    <a:gd name="T33" fmla="*/ 1497 h 1767"/>
                    <a:gd name="T34" fmla="*/ 1292 w 1350"/>
                    <a:gd name="T35" fmla="*/ 1591 h 1767"/>
                    <a:gd name="T36" fmla="*/ 1172 w 1350"/>
                    <a:gd name="T37" fmla="*/ 1611 h 1767"/>
                    <a:gd name="T38" fmla="*/ 1073 w 1350"/>
                    <a:gd name="T39" fmla="*/ 1629 h 1767"/>
                    <a:gd name="T40" fmla="*/ 942 w 1350"/>
                    <a:gd name="T41" fmla="*/ 1649 h 1767"/>
                    <a:gd name="T42" fmla="*/ 816 w 1350"/>
                    <a:gd name="T43" fmla="*/ 1663 h 1767"/>
                    <a:gd name="T44" fmla="*/ 675 w 1350"/>
                    <a:gd name="T45" fmla="*/ 1669 h 1767"/>
                    <a:gd name="T46" fmla="*/ 497 w 1350"/>
                    <a:gd name="T47" fmla="*/ 1698 h 1767"/>
                    <a:gd name="T48" fmla="*/ 298 w 1350"/>
                    <a:gd name="T49" fmla="*/ 1723 h 1767"/>
                    <a:gd name="T50" fmla="*/ 215 w 1350"/>
                    <a:gd name="T51" fmla="*/ 1678 h 1767"/>
                    <a:gd name="T52" fmla="*/ 130 w 1350"/>
                    <a:gd name="T53" fmla="*/ 1580 h 1767"/>
                    <a:gd name="T54" fmla="*/ 88 w 1350"/>
                    <a:gd name="T55" fmla="*/ 1330 h 1767"/>
                    <a:gd name="T56" fmla="*/ 41 w 1350"/>
                    <a:gd name="T57" fmla="*/ 688 h 1767"/>
                    <a:gd name="T58" fmla="*/ 14 w 1350"/>
                    <a:gd name="T59" fmla="*/ 672 h 1767"/>
                    <a:gd name="T60" fmla="*/ 40 w 1350"/>
                    <a:gd name="T61" fmla="*/ 1198 h 1767"/>
                    <a:gd name="T62" fmla="*/ 69 w 1350"/>
                    <a:gd name="T63" fmla="*/ 1508 h 1767"/>
                    <a:gd name="T64" fmla="*/ 123 w 1350"/>
                    <a:gd name="T65" fmla="*/ 1638 h 1767"/>
                    <a:gd name="T66" fmla="*/ 233 w 1350"/>
                    <a:gd name="T67" fmla="*/ 1736 h 1767"/>
                    <a:gd name="T68" fmla="*/ 329 w 1350"/>
                    <a:gd name="T69" fmla="*/ 1767 h 1767"/>
                    <a:gd name="T70" fmla="*/ 573 w 1350"/>
                    <a:gd name="T71" fmla="*/ 1721 h 1767"/>
                    <a:gd name="T72" fmla="*/ 747 w 1350"/>
                    <a:gd name="T73" fmla="*/ 1703 h 1767"/>
                    <a:gd name="T74" fmla="*/ 868 w 1350"/>
                    <a:gd name="T75" fmla="*/ 1696 h 1767"/>
                    <a:gd name="T76" fmla="*/ 999 w 1350"/>
                    <a:gd name="T77" fmla="*/ 1680 h 1767"/>
                    <a:gd name="T78" fmla="*/ 1131 w 1350"/>
                    <a:gd name="T79" fmla="*/ 1656 h 1767"/>
                    <a:gd name="T80" fmla="*/ 1344 w 1350"/>
                    <a:gd name="T81" fmla="*/ 1616 h 1767"/>
                    <a:gd name="T82" fmla="*/ 1348 w 1350"/>
                    <a:gd name="T83" fmla="*/ 1596 h 1767"/>
                    <a:gd name="T84" fmla="*/ 1337 w 1350"/>
                    <a:gd name="T85" fmla="*/ 1403 h 1767"/>
                    <a:gd name="T86" fmla="*/ 1310 w 1350"/>
                    <a:gd name="T87" fmla="*/ 1093 h 1767"/>
                    <a:gd name="T88" fmla="*/ 1293 w 1350"/>
                    <a:gd name="T89" fmla="*/ 603 h 1767"/>
                    <a:gd name="T90" fmla="*/ 1279 w 1350"/>
                    <a:gd name="T91" fmla="*/ 324 h 1767"/>
                    <a:gd name="T92" fmla="*/ 1261 w 1350"/>
                    <a:gd name="T93" fmla="*/ 319 h 1767"/>
                    <a:gd name="T94" fmla="*/ 1031 w 1350"/>
                    <a:gd name="T95" fmla="*/ 393 h 1767"/>
                    <a:gd name="T96" fmla="*/ 789 w 1350"/>
                    <a:gd name="T97" fmla="*/ 478 h 1767"/>
                    <a:gd name="T98" fmla="*/ 541 w 1350"/>
                    <a:gd name="T99" fmla="*/ 569 h 1767"/>
                    <a:gd name="T100" fmla="*/ 262 w 1350"/>
                    <a:gd name="T101" fmla="*/ 672 h 1767"/>
                    <a:gd name="T102" fmla="*/ 184 w 1350"/>
                    <a:gd name="T103" fmla="*/ 661 h 1767"/>
                    <a:gd name="T104" fmla="*/ 85 w 1350"/>
                    <a:gd name="T105" fmla="*/ 612 h 1767"/>
                    <a:gd name="T106" fmla="*/ 38 w 1350"/>
                    <a:gd name="T107" fmla="*/ 540 h 1767"/>
                    <a:gd name="T108" fmla="*/ 58 w 1350"/>
                    <a:gd name="T109" fmla="*/ 489 h 1767"/>
                    <a:gd name="T110" fmla="*/ 356 w 1350"/>
                    <a:gd name="T111" fmla="*/ 322 h 1767"/>
                    <a:gd name="T112" fmla="*/ 535 w 1350"/>
                    <a:gd name="T113" fmla="*/ 228 h 1767"/>
                    <a:gd name="T114" fmla="*/ 709 w 1350"/>
                    <a:gd name="T115" fmla="*/ 131 h 1767"/>
                    <a:gd name="T116" fmla="*/ 861 w 1350"/>
                    <a:gd name="T117" fmla="*/ 35 h 1767"/>
                    <a:gd name="T118" fmla="*/ 861 w 1350"/>
                    <a:gd name="T119" fmla="*/ 4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50" h="1767">
                      <a:moveTo>
                        <a:pt x="841" y="4"/>
                      </a:moveTo>
                      <a:lnTo>
                        <a:pt x="814" y="22"/>
                      </a:lnTo>
                      <a:lnTo>
                        <a:pt x="783" y="42"/>
                      </a:lnTo>
                      <a:lnTo>
                        <a:pt x="754" y="60"/>
                      </a:lnTo>
                      <a:lnTo>
                        <a:pt x="722" y="80"/>
                      </a:lnTo>
                      <a:lnTo>
                        <a:pt x="689" y="100"/>
                      </a:lnTo>
                      <a:lnTo>
                        <a:pt x="657" y="118"/>
                      </a:lnTo>
                      <a:lnTo>
                        <a:pt x="622" y="138"/>
                      </a:lnTo>
                      <a:lnTo>
                        <a:pt x="588" y="158"/>
                      </a:lnTo>
                      <a:lnTo>
                        <a:pt x="552" y="176"/>
                      </a:lnTo>
                      <a:lnTo>
                        <a:pt x="517" y="196"/>
                      </a:lnTo>
                      <a:lnTo>
                        <a:pt x="481" y="216"/>
                      </a:lnTo>
                      <a:lnTo>
                        <a:pt x="445" y="234"/>
                      </a:lnTo>
                      <a:lnTo>
                        <a:pt x="409" y="254"/>
                      </a:lnTo>
                      <a:lnTo>
                        <a:pt x="374" y="272"/>
                      </a:lnTo>
                      <a:lnTo>
                        <a:pt x="338" y="290"/>
                      </a:lnTo>
                      <a:lnTo>
                        <a:pt x="304" y="308"/>
                      </a:lnTo>
                      <a:lnTo>
                        <a:pt x="76" y="429"/>
                      </a:lnTo>
                      <a:lnTo>
                        <a:pt x="58" y="440"/>
                      </a:lnTo>
                      <a:lnTo>
                        <a:pt x="41" y="453"/>
                      </a:lnTo>
                      <a:lnTo>
                        <a:pt x="29" y="465"/>
                      </a:lnTo>
                      <a:lnTo>
                        <a:pt x="18" y="480"/>
                      </a:lnTo>
                      <a:lnTo>
                        <a:pt x="9" y="494"/>
                      </a:lnTo>
                      <a:lnTo>
                        <a:pt x="3" y="509"/>
                      </a:lnTo>
                      <a:lnTo>
                        <a:pt x="0" y="525"/>
                      </a:lnTo>
                      <a:lnTo>
                        <a:pt x="0" y="541"/>
                      </a:lnTo>
                      <a:lnTo>
                        <a:pt x="3" y="561"/>
                      </a:lnTo>
                      <a:lnTo>
                        <a:pt x="11" y="583"/>
                      </a:lnTo>
                      <a:lnTo>
                        <a:pt x="23" y="601"/>
                      </a:lnTo>
                      <a:lnTo>
                        <a:pt x="38" y="619"/>
                      </a:lnTo>
                      <a:lnTo>
                        <a:pt x="58" y="637"/>
                      </a:lnTo>
                      <a:lnTo>
                        <a:pt x="81" y="654"/>
                      </a:lnTo>
                      <a:lnTo>
                        <a:pt x="107" y="668"/>
                      </a:lnTo>
                      <a:lnTo>
                        <a:pt x="137" y="683"/>
                      </a:lnTo>
                      <a:lnTo>
                        <a:pt x="139" y="683"/>
                      </a:lnTo>
                      <a:lnTo>
                        <a:pt x="143" y="684"/>
                      </a:lnTo>
                      <a:lnTo>
                        <a:pt x="145" y="686"/>
                      </a:lnTo>
                      <a:lnTo>
                        <a:pt x="146" y="686"/>
                      </a:lnTo>
                      <a:lnTo>
                        <a:pt x="170" y="695"/>
                      </a:lnTo>
                      <a:lnTo>
                        <a:pt x="192" y="704"/>
                      </a:lnTo>
                      <a:lnTo>
                        <a:pt x="210" y="710"/>
                      </a:lnTo>
                      <a:lnTo>
                        <a:pt x="228" y="712"/>
                      </a:lnTo>
                      <a:lnTo>
                        <a:pt x="246" y="713"/>
                      </a:lnTo>
                      <a:lnTo>
                        <a:pt x="266" y="710"/>
                      </a:lnTo>
                      <a:lnTo>
                        <a:pt x="287" y="704"/>
                      </a:lnTo>
                      <a:lnTo>
                        <a:pt x="315" y="695"/>
                      </a:lnTo>
                      <a:lnTo>
                        <a:pt x="441" y="648"/>
                      </a:lnTo>
                      <a:lnTo>
                        <a:pt x="505" y="623"/>
                      </a:lnTo>
                      <a:lnTo>
                        <a:pt x="552" y="605"/>
                      </a:lnTo>
                      <a:lnTo>
                        <a:pt x="599" y="587"/>
                      </a:lnTo>
                      <a:lnTo>
                        <a:pt x="648" y="570"/>
                      </a:lnTo>
                      <a:lnTo>
                        <a:pt x="695" y="552"/>
                      </a:lnTo>
                      <a:lnTo>
                        <a:pt x="743" y="534"/>
                      </a:lnTo>
                      <a:lnTo>
                        <a:pt x="790" y="518"/>
                      </a:lnTo>
                      <a:lnTo>
                        <a:pt x="838" y="500"/>
                      </a:lnTo>
                      <a:lnTo>
                        <a:pt x="885" y="483"/>
                      </a:lnTo>
                      <a:lnTo>
                        <a:pt x="932" y="467"/>
                      </a:lnTo>
                      <a:lnTo>
                        <a:pt x="979" y="451"/>
                      </a:lnTo>
                      <a:lnTo>
                        <a:pt x="1026" y="435"/>
                      </a:lnTo>
                      <a:lnTo>
                        <a:pt x="1071" y="418"/>
                      </a:lnTo>
                      <a:lnTo>
                        <a:pt x="1116" y="404"/>
                      </a:lnTo>
                      <a:lnTo>
                        <a:pt x="1161" y="389"/>
                      </a:lnTo>
                      <a:lnTo>
                        <a:pt x="1205" y="375"/>
                      </a:lnTo>
                      <a:lnTo>
                        <a:pt x="1248" y="362"/>
                      </a:lnTo>
                      <a:lnTo>
                        <a:pt x="1254" y="491"/>
                      </a:lnTo>
                      <a:lnTo>
                        <a:pt x="1257" y="612"/>
                      </a:lnTo>
                      <a:lnTo>
                        <a:pt x="1259" y="730"/>
                      </a:lnTo>
                      <a:lnTo>
                        <a:pt x="1261" y="845"/>
                      </a:lnTo>
                      <a:lnTo>
                        <a:pt x="1261" y="847"/>
                      </a:lnTo>
                      <a:lnTo>
                        <a:pt x="1261" y="849"/>
                      </a:lnTo>
                      <a:lnTo>
                        <a:pt x="1261" y="851"/>
                      </a:lnTo>
                      <a:lnTo>
                        <a:pt x="1261" y="851"/>
                      </a:lnTo>
                      <a:lnTo>
                        <a:pt x="1263" y="938"/>
                      </a:lnTo>
                      <a:lnTo>
                        <a:pt x="1266" y="1019"/>
                      </a:lnTo>
                      <a:lnTo>
                        <a:pt x="1274" y="1097"/>
                      </a:lnTo>
                      <a:lnTo>
                        <a:pt x="1281" y="1173"/>
                      </a:lnTo>
                      <a:lnTo>
                        <a:pt x="1286" y="1227"/>
                      </a:lnTo>
                      <a:lnTo>
                        <a:pt x="1292" y="1283"/>
                      </a:lnTo>
                      <a:lnTo>
                        <a:pt x="1295" y="1343"/>
                      </a:lnTo>
                      <a:lnTo>
                        <a:pt x="1299" y="1405"/>
                      </a:lnTo>
                      <a:lnTo>
                        <a:pt x="1299" y="1466"/>
                      </a:lnTo>
                      <a:lnTo>
                        <a:pt x="1299" y="1473"/>
                      </a:lnTo>
                      <a:lnTo>
                        <a:pt x="1299" y="1481"/>
                      </a:lnTo>
                      <a:lnTo>
                        <a:pt x="1299" y="1490"/>
                      </a:lnTo>
                      <a:lnTo>
                        <a:pt x="1299" y="1497"/>
                      </a:lnTo>
                      <a:lnTo>
                        <a:pt x="1299" y="1520"/>
                      </a:lnTo>
                      <a:lnTo>
                        <a:pt x="1301" y="1544"/>
                      </a:lnTo>
                      <a:lnTo>
                        <a:pt x="1304" y="1566"/>
                      </a:lnTo>
                      <a:lnTo>
                        <a:pt x="1308" y="1587"/>
                      </a:lnTo>
                      <a:lnTo>
                        <a:pt x="1292" y="1591"/>
                      </a:lnTo>
                      <a:lnTo>
                        <a:pt x="1270" y="1595"/>
                      </a:lnTo>
                      <a:lnTo>
                        <a:pt x="1245" y="1598"/>
                      </a:lnTo>
                      <a:lnTo>
                        <a:pt x="1219" y="1604"/>
                      </a:lnTo>
                      <a:lnTo>
                        <a:pt x="1194" y="1607"/>
                      </a:lnTo>
                      <a:lnTo>
                        <a:pt x="1172" y="1611"/>
                      </a:lnTo>
                      <a:lnTo>
                        <a:pt x="1158" y="1613"/>
                      </a:lnTo>
                      <a:lnTo>
                        <a:pt x="1152" y="1615"/>
                      </a:lnTo>
                      <a:lnTo>
                        <a:pt x="1125" y="1620"/>
                      </a:lnTo>
                      <a:lnTo>
                        <a:pt x="1100" y="1624"/>
                      </a:lnTo>
                      <a:lnTo>
                        <a:pt x="1073" y="1629"/>
                      </a:lnTo>
                      <a:lnTo>
                        <a:pt x="1046" y="1633"/>
                      </a:lnTo>
                      <a:lnTo>
                        <a:pt x="1020" y="1638"/>
                      </a:lnTo>
                      <a:lnTo>
                        <a:pt x="993" y="1642"/>
                      </a:lnTo>
                      <a:lnTo>
                        <a:pt x="968" y="1645"/>
                      </a:lnTo>
                      <a:lnTo>
                        <a:pt x="942" y="1649"/>
                      </a:lnTo>
                      <a:lnTo>
                        <a:pt x="915" y="1653"/>
                      </a:lnTo>
                      <a:lnTo>
                        <a:pt x="890" y="1656"/>
                      </a:lnTo>
                      <a:lnTo>
                        <a:pt x="865" y="1658"/>
                      </a:lnTo>
                      <a:lnTo>
                        <a:pt x="841" y="1662"/>
                      </a:lnTo>
                      <a:lnTo>
                        <a:pt x="816" y="1663"/>
                      </a:lnTo>
                      <a:lnTo>
                        <a:pt x="792" y="1663"/>
                      </a:lnTo>
                      <a:lnTo>
                        <a:pt x="771" y="1665"/>
                      </a:lnTo>
                      <a:lnTo>
                        <a:pt x="747" y="1665"/>
                      </a:lnTo>
                      <a:lnTo>
                        <a:pt x="711" y="1665"/>
                      </a:lnTo>
                      <a:lnTo>
                        <a:pt x="675" y="1669"/>
                      </a:lnTo>
                      <a:lnTo>
                        <a:pt x="638" y="1672"/>
                      </a:lnTo>
                      <a:lnTo>
                        <a:pt x="604" y="1678"/>
                      </a:lnTo>
                      <a:lnTo>
                        <a:pt x="568" y="1683"/>
                      </a:lnTo>
                      <a:lnTo>
                        <a:pt x="534" y="1691"/>
                      </a:lnTo>
                      <a:lnTo>
                        <a:pt x="497" y="1698"/>
                      </a:lnTo>
                      <a:lnTo>
                        <a:pt x="463" y="1705"/>
                      </a:lnTo>
                      <a:lnTo>
                        <a:pt x="340" y="1729"/>
                      </a:lnTo>
                      <a:lnTo>
                        <a:pt x="327" y="1729"/>
                      </a:lnTo>
                      <a:lnTo>
                        <a:pt x="313" y="1727"/>
                      </a:lnTo>
                      <a:lnTo>
                        <a:pt x="298" y="1723"/>
                      </a:lnTo>
                      <a:lnTo>
                        <a:pt x="282" y="1718"/>
                      </a:lnTo>
                      <a:lnTo>
                        <a:pt x="266" y="1710"/>
                      </a:lnTo>
                      <a:lnTo>
                        <a:pt x="249" y="1701"/>
                      </a:lnTo>
                      <a:lnTo>
                        <a:pt x="231" y="1691"/>
                      </a:lnTo>
                      <a:lnTo>
                        <a:pt x="215" y="1678"/>
                      </a:lnTo>
                      <a:lnTo>
                        <a:pt x="197" y="1662"/>
                      </a:lnTo>
                      <a:lnTo>
                        <a:pt x="179" y="1644"/>
                      </a:lnTo>
                      <a:lnTo>
                        <a:pt x="161" y="1624"/>
                      </a:lnTo>
                      <a:lnTo>
                        <a:pt x="145" y="1602"/>
                      </a:lnTo>
                      <a:lnTo>
                        <a:pt x="130" y="1580"/>
                      </a:lnTo>
                      <a:lnTo>
                        <a:pt x="117" y="1555"/>
                      </a:lnTo>
                      <a:lnTo>
                        <a:pt x="108" y="1529"/>
                      </a:lnTo>
                      <a:lnTo>
                        <a:pt x="105" y="1504"/>
                      </a:lnTo>
                      <a:lnTo>
                        <a:pt x="92" y="1370"/>
                      </a:lnTo>
                      <a:lnTo>
                        <a:pt x="88" y="1330"/>
                      </a:lnTo>
                      <a:lnTo>
                        <a:pt x="85" y="1291"/>
                      </a:lnTo>
                      <a:lnTo>
                        <a:pt x="81" y="1245"/>
                      </a:lnTo>
                      <a:lnTo>
                        <a:pt x="78" y="1197"/>
                      </a:lnTo>
                      <a:lnTo>
                        <a:pt x="59" y="932"/>
                      </a:lnTo>
                      <a:lnTo>
                        <a:pt x="41" y="688"/>
                      </a:lnTo>
                      <a:lnTo>
                        <a:pt x="40" y="681"/>
                      </a:lnTo>
                      <a:lnTo>
                        <a:pt x="36" y="675"/>
                      </a:lnTo>
                      <a:lnTo>
                        <a:pt x="29" y="672"/>
                      </a:lnTo>
                      <a:lnTo>
                        <a:pt x="21" y="670"/>
                      </a:lnTo>
                      <a:lnTo>
                        <a:pt x="14" y="672"/>
                      </a:lnTo>
                      <a:lnTo>
                        <a:pt x="9" y="675"/>
                      </a:lnTo>
                      <a:lnTo>
                        <a:pt x="5" y="683"/>
                      </a:lnTo>
                      <a:lnTo>
                        <a:pt x="3" y="690"/>
                      </a:lnTo>
                      <a:lnTo>
                        <a:pt x="21" y="934"/>
                      </a:lnTo>
                      <a:lnTo>
                        <a:pt x="40" y="1198"/>
                      </a:lnTo>
                      <a:lnTo>
                        <a:pt x="43" y="1249"/>
                      </a:lnTo>
                      <a:lnTo>
                        <a:pt x="47" y="1294"/>
                      </a:lnTo>
                      <a:lnTo>
                        <a:pt x="50" y="1336"/>
                      </a:lnTo>
                      <a:lnTo>
                        <a:pt x="56" y="1376"/>
                      </a:lnTo>
                      <a:lnTo>
                        <a:pt x="69" y="1508"/>
                      </a:lnTo>
                      <a:lnTo>
                        <a:pt x="72" y="1533"/>
                      </a:lnTo>
                      <a:lnTo>
                        <a:pt x="81" y="1560"/>
                      </a:lnTo>
                      <a:lnTo>
                        <a:pt x="92" y="1586"/>
                      </a:lnTo>
                      <a:lnTo>
                        <a:pt x="107" y="1613"/>
                      </a:lnTo>
                      <a:lnTo>
                        <a:pt x="123" y="1638"/>
                      </a:lnTo>
                      <a:lnTo>
                        <a:pt x="143" y="1662"/>
                      </a:lnTo>
                      <a:lnTo>
                        <a:pt x="166" y="1687"/>
                      </a:lnTo>
                      <a:lnTo>
                        <a:pt x="192" y="1709"/>
                      </a:lnTo>
                      <a:lnTo>
                        <a:pt x="211" y="1723"/>
                      </a:lnTo>
                      <a:lnTo>
                        <a:pt x="233" y="1736"/>
                      </a:lnTo>
                      <a:lnTo>
                        <a:pt x="253" y="1747"/>
                      </a:lnTo>
                      <a:lnTo>
                        <a:pt x="273" y="1756"/>
                      </a:lnTo>
                      <a:lnTo>
                        <a:pt x="293" y="1761"/>
                      </a:lnTo>
                      <a:lnTo>
                        <a:pt x="311" y="1765"/>
                      </a:lnTo>
                      <a:lnTo>
                        <a:pt x="329" y="1767"/>
                      </a:lnTo>
                      <a:lnTo>
                        <a:pt x="345" y="1765"/>
                      </a:lnTo>
                      <a:lnTo>
                        <a:pt x="470" y="1741"/>
                      </a:lnTo>
                      <a:lnTo>
                        <a:pt x="505" y="1734"/>
                      </a:lnTo>
                      <a:lnTo>
                        <a:pt x="539" y="1727"/>
                      </a:lnTo>
                      <a:lnTo>
                        <a:pt x="573" y="1721"/>
                      </a:lnTo>
                      <a:lnTo>
                        <a:pt x="608" y="1716"/>
                      </a:lnTo>
                      <a:lnTo>
                        <a:pt x="642" y="1710"/>
                      </a:lnTo>
                      <a:lnTo>
                        <a:pt x="678" y="1707"/>
                      </a:lnTo>
                      <a:lnTo>
                        <a:pt x="713" y="1703"/>
                      </a:lnTo>
                      <a:lnTo>
                        <a:pt x="747" y="1703"/>
                      </a:lnTo>
                      <a:lnTo>
                        <a:pt x="771" y="1703"/>
                      </a:lnTo>
                      <a:lnTo>
                        <a:pt x="794" y="1701"/>
                      </a:lnTo>
                      <a:lnTo>
                        <a:pt x="819" y="1701"/>
                      </a:lnTo>
                      <a:lnTo>
                        <a:pt x="843" y="1700"/>
                      </a:lnTo>
                      <a:lnTo>
                        <a:pt x="868" y="1696"/>
                      </a:lnTo>
                      <a:lnTo>
                        <a:pt x="894" y="1694"/>
                      </a:lnTo>
                      <a:lnTo>
                        <a:pt x="919" y="1691"/>
                      </a:lnTo>
                      <a:lnTo>
                        <a:pt x="946" y="1687"/>
                      </a:lnTo>
                      <a:lnTo>
                        <a:pt x="971" y="1683"/>
                      </a:lnTo>
                      <a:lnTo>
                        <a:pt x="999" y="1680"/>
                      </a:lnTo>
                      <a:lnTo>
                        <a:pt x="1024" y="1674"/>
                      </a:lnTo>
                      <a:lnTo>
                        <a:pt x="1051" y="1671"/>
                      </a:lnTo>
                      <a:lnTo>
                        <a:pt x="1078" y="1665"/>
                      </a:lnTo>
                      <a:lnTo>
                        <a:pt x="1105" y="1662"/>
                      </a:lnTo>
                      <a:lnTo>
                        <a:pt x="1131" y="1656"/>
                      </a:lnTo>
                      <a:lnTo>
                        <a:pt x="1158" y="1651"/>
                      </a:lnTo>
                      <a:lnTo>
                        <a:pt x="1333" y="1622"/>
                      </a:lnTo>
                      <a:lnTo>
                        <a:pt x="1337" y="1620"/>
                      </a:lnTo>
                      <a:lnTo>
                        <a:pt x="1341" y="1618"/>
                      </a:lnTo>
                      <a:lnTo>
                        <a:pt x="1344" y="1616"/>
                      </a:lnTo>
                      <a:lnTo>
                        <a:pt x="1346" y="1613"/>
                      </a:lnTo>
                      <a:lnTo>
                        <a:pt x="1348" y="1609"/>
                      </a:lnTo>
                      <a:lnTo>
                        <a:pt x="1350" y="1606"/>
                      </a:lnTo>
                      <a:lnTo>
                        <a:pt x="1350" y="1600"/>
                      </a:lnTo>
                      <a:lnTo>
                        <a:pt x="1348" y="1596"/>
                      </a:lnTo>
                      <a:lnTo>
                        <a:pt x="1342" y="1567"/>
                      </a:lnTo>
                      <a:lnTo>
                        <a:pt x="1339" y="1535"/>
                      </a:lnTo>
                      <a:lnTo>
                        <a:pt x="1337" y="1501"/>
                      </a:lnTo>
                      <a:lnTo>
                        <a:pt x="1337" y="1466"/>
                      </a:lnTo>
                      <a:lnTo>
                        <a:pt x="1337" y="1403"/>
                      </a:lnTo>
                      <a:lnTo>
                        <a:pt x="1333" y="1339"/>
                      </a:lnTo>
                      <a:lnTo>
                        <a:pt x="1330" y="1280"/>
                      </a:lnTo>
                      <a:lnTo>
                        <a:pt x="1324" y="1224"/>
                      </a:lnTo>
                      <a:lnTo>
                        <a:pt x="1317" y="1169"/>
                      </a:lnTo>
                      <a:lnTo>
                        <a:pt x="1310" y="1093"/>
                      </a:lnTo>
                      <a:lnTo>
                        <a:pt x="1304" y="1016"/>
                      </a:lnTo>
                      <a:lnTo>
                        <a:pt x="1299" y="936"/>
                      </a:lnTo>
                      <a:lnTo>
                        <a:pt x="1297" y="849"/>
                      </a:lnTo>
                      <a:lnTo>
                        <a:pt x="1295" y="726"/>
                      </a:lnTo>
                      <a:lnTo>
                        <a:pt x="1293" y="603"/>
                      </a:lnTo>
                      <a:lnTo>
                        <a:pt x="1290" y="473"/>
                      </a:lnTo>
                      <a:lnTo>
                        <a:pt x="1284" y="335"/>
                      </a:lnTo>
                      <a:lnTo>
                        <a:pt x="1284" y="331"/>
                      </a:lnTo>
                      <a:lnTo>
                        <a:pt x="1283" y="328"/>
                      </a:lnTo>
                      <a:lnTo>
                        <a:pt x="1279" y="324"/>
                      </a:lnTo>
                      <a:lnTo>
                        <a:pt x="1277" y="321"/>
                      </a:lnTo>
                      <a:lnTo>
                        <a:pt x="1274" y="319"/>
                      </a:lnTo>
                      <a:lnTo>
                        <a:pt x="1270" y="317"/>
                      </a:lnTo>
                      <a:lnTo>
                        <a:pt x="1265" y="317"/>
                      </a:lnTo>
                      <a:lnTo>
                        <a:pt x="1261" y="319"/>
                      </a:lnTo>
                      <a:lnTo>
                        <a:pt x="1217" y="331"/>
                      </a:lnTo>
                      <a:lnTo>
                        <a:pt x="1172" y="346"/>
                      </a:lnTo>
                      <a:lnTo>
                        <a:pt x="1125" y="362"/>
                      </a:lnTo>
                      <a:lnTo>
                        <a:pt x="1078" y="377"/>
                      </a:lnTo>
                      <a:lnTo>
                        <a:pt x="1031" y="393"/>
                      </a:lnTo>
                      <a:lnTo>
                        <a:pt x="984" y="409"/>
                      </a:lnTo>
                      <a:lnTo>
                        <a:pt x="935" y="426"/>
                      </a:lnTo>
                      <a:lnTo>
                        <a:pt x="886" y="442"/>
                      </a:lnTo>
                      <a:lnTo>
                        <a:pt x="838" y="460"/>
                      </a:lnTo>
                      <a:lnTo>
                        <a:pt x="789" y="478"/>
                      </a:lnTo>
                      <a:lnTo>
                        <a:pt x="738" y="496"/>
                      </a:lnTo>
                      <a:lnTo>
                        <a:pt x="689" y="514"/>
                      </a:lnTo>
                      <a:lnTo>
                        <a:pt x="640" y="532"/>
                      </a:lnTo>
                      <a:lnTo>
                        <a:pt x="590" y="550"/>
                      </a:lnTo>
                      <a:lnTo>
                        <a:pt x="541" y="569"/>
                      </a:lnTo>
                      <a:lnTo>
                        <a:pt x="492" y="587"/>
                      </a:lnTo>
                      <a:lnTo>
                        <a:pt x="427" y="612"/>
                      </a:lnTo>
                      <a:lnTo>
                        <a:pt x="302" y="661"/>
                      </a:lnTo>
                      <a:lnTo>
                        <a:pt x="280" y="668"/>
                      </a:lnTo>
                      <a:lnTo>
                        <a:pt x="262" y="672"/>
                      </a:lnTo>
                      <a:lnTo>
                        <a:pt x="248" y="675"/>
                      </a:lnTo>
                      <a:lnTo>
                        <a:pt x="233" y="675"/>
                      </a:lnTo>
                      <a:lnTo>
                        <a:pt x="219" y="672"/>
                      </a:lnTo>
                      <a:lnTo>
                        <a:pt x="202" y="668"/>
                      </a:lnTo>
                      <a:lnTo>
                        <a:pt x="184" y="661"/>
                      </a:lnTo>
                      <a:lnTo>
                        <a:pt x="161" y="652"/>
                      </a:lnTo>
                      <a:lnTo>
                        <a:pt x="152" y="648"/>
                      </a:lnTo>
                      <a:lnTo>
                        <a:pt x="126" y="637"/>
                      </a:lnTo>
                      <a:lnTo>
                        <a:pt x="105" y="625"/>
                      </a:lnTo>
                      <a:lnTo>
                        <a:pt x="85" y="612"/>
                      </a:lnTo>
                      <a:lnTo>
                        <a:pt x="69" y="597"/>
                      </a:lnTo>
                      <a:lnTo>
                        <a:pt x="56" y="583"/>
                      </a:lnTo>
                      <a:lnTo>
                        <a:pt x="47" y="569"/>
                      </a:lnTo>
                      <a:lnTo>
                        <a:pt x="40" y="554"/>
                      </a:lnTo>
                      <a:lnTo>
                        <a:pt x="38" y="540"/>
                      </a:lnTo>
                      <a:lnTo>
                        <a:pt x="38" y="529"/>
                      </a:lnTo>
                      <a:lnTo>
                        <a:pt x="40" y="518"/>
                      </a:lnTo>
                      <a:lnTo>
                        <a:pt x="45" y="509"/>
                      </a:lnTo>
                      <a:lnTo>
                        <a:pt x="50" y="498"/>
                      </a:lnTo>
                      <a:lnTo>
                        <a:pt x="58" y="489"/>
                      </a:lnTo>
                      <a:lnTo>
                        <a:pt x="69" y="480"/>
                      </a:lnTo>
                      <a:lnTo>
                        <a:pt x="79" y="471"/>
                      </a:lnTo>
                      <a:lnTo>
                        <a:pt x="92" y="462"/>
                      </a:lnTo>
                      <a:lnTo>
                        <a:pt x="322" y="341"/>
                      </a:lnTo>
                      <a:lnTo>
                        <a:pt x="356" y="322"/>
                      </a:lnTo>
                      <a:lnTo>
                        <a:pt x="392" y="304"/>
                      </a:lnTo>
                      <a:lnTo>
                        <a:pt x="429" y="286"/>
                      </a:lnTo>
                      <a:lnTo>
                        <a:pt x="463" y="266"/>
                      </a:lnTo>
                      <a:lnTo>
                        <a:pt x="499" y="248"/>
                      </a:lnTo>
                      <a:lnTo>
                        <a:pt x="535" y="228"/>
                      </a:lnTo>
                      <a:lnTo>
                        <a:pt x="572" y="208"/>
                      </a:lnTo>
                      <a:lnTo>
                        <a:pt x="606" y="190"/>
                      </a:lnTo>
                      <a:lnTo>
                        <a:pt x="642" y="170"/>
                      </a:lnTo>
                      <a:lnTo>
                        <a:pt x="675" y="150"/>
                      </a:lnTo>
                      <a:lnTo>
                        <a:pt x="709" y="131"/>
                      </a:lnTo>
                      <a:lnTo>
                        <a:pt x="742" y="112"/>
                      </a:lnTo>
                      <a:lnTo>
                        <a:pt x="774" y="93"/>
                      </a:lnTo>
                      <a:lnTo>
                        <a:pt x="803" y="73"/>
                      </a:lnTo>
                      <a:lnTo>
                        <a:pt x="834" y="55"/>
                      </a:lnTo>
                      <a:lnTo>
                        <a:pt x="861" y="35"/>
                      </a:lnTo>
                      <a:lnTo>
                        <a:pt x="866" y="29"/>
                      </a:lnTo>
                      <a:lnTo>
                        <a:pt x="870" y="22"/>
                      </a:lnTo>
                      <a:lnTo>
                        <a:pt x="870" y="15"/>
                      </a:lnTo>
                      <a:lnTo>
                        <a:pt x="866" y="9"/>
                      </a:lnTo>
                      <a:lnTo>
                        <a:pt x="861" y="4"/>
                      </a:lnTo>
                      <a:lnTo>
                        <a:pt x="854" y="0"/>
                      </a:lnTo>
                      <a:lnTo>
                        <a:pt x="847" y="0"/>
                      </a:lnTo>
                      <a:lnTo>
                        <a:pt x="84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5" name="Freeform 9"/>
                <p:cNvSpPr>
                  <a:spLocks/>
                </p:cNvSpPr>
                <p:nvPr/>
              </p:nvSpPr>
              <p:spPr bwMode="auto">
                <a:xfrm>
                  <a:off x="1663" y="1574"/>
                  <a:ext cx="883" cy="425"/>
                </a:xfrm>
                <a:custGeom>
                  <a:avLst/>
                  <a:gdLst>
                    <a:gd name="T0" fmla="*/ 800 w 883"/>
                    <a:gd name="T1" fmla="*/ 24 h 425"/>
                    <a:gd name="T2" fmla="*/ 592 w 883"/>
                    <a:gd name="T3" fmla="*/ 127 h 425"/>
                    <a:gd name="T4" fmla="*/ 532 w 883"/>
                    <a:gd name="T5" fmla="*/ 154 h 425"/>
                    <a:gd name="T6" fmla="*/ 471 w 883"/>
                    <a:gd name="T7" fmla="*/ 179 h 425"/>
                    <a:gd name="T8" fmla="*/ 411 w 883"/>
                    <a:gd name="T9" fmla="*/ 203 h 425"/>
                    <a:gd name="T10" fmla="*/ 335 w 883"/>
                    <a:gd name="T11" fmla="*/ 235 h 425"/>
                    <a:gd name="T12" fmla="*/ 297 w 883"/>
                    <a:gd name="T13" fmla="*/ 250 h 425"/>
                    <a:gd name="T14" fmla="*/ 257 w 883"/>
                    <a:gd name="T15" fmla="*/ 266 h 425"/>
                    <a:gd name="T16" fmla="*/ 218 w 883"/>
                    <a:gd name="T17" fmla="*/ 284 h 425"/>
                    <a:gd name="T18" fmla="*/ 178 w 883"/>
                    <a:gd name="T19" fmla="*/ 302 h 425"/>
                    <a:gd name="T20" fmla="*/ 9 w 883"/>
                    <a:gd name="T21" fmla="*/ 391 h 425"/>
                    <a:gd name="T22" fmla="*/ 0 w 883"/>
                    <a:gd name="T23" fmla="*/ 402 h 425"/>
                    <a:gd name="T24" fmla="*/ 2 w 883"/>
                    <a:gd name="T25" fmla="*/ 416 h 425"/>
                    <a:gd name="T26" fmla="*/ 15 w 883"/>
                    <a:gd name="T27" fmla="*/ 425 h 425"/>
                    <a:gd name="T28" fmla="*/ 29 w 883"/>
                    <a:gd name="T29" fmla="*/ 424 h 425"/>
                    <a:gd name="T30" fmla="*/ 194 w 883"/>
                    <a:gd name="T31" fmla="*/ 337 h 425"/>
                    <a:gd name="T32" fmla="*/ 234 w 883"/>
                    <a:gd name="T33" fmla="*/ 319 h 425"/>
                    <a:gd name="T34" fmla="*/ 272 w 883"/>
                    <a:gd name="T35" fmla="*/ 301 h 425"/>
                    <a:gd name="T36" fmla="*/ 312 w 883"/>
                    <a:gd name="T37" fmla="*/ 284 h 425"/>
                    <a:gd name="T38" fmla="*/ 350 w 883"/>
                    <a:gd name="T39" fmla="*/ 270 h 425"/>
                    <a:gd name="T40" fmla="*/ 427 w 883"/>
                    <a:gd name="T41" fmla="*/ 239 h 425"/>
                    <a:gd name="T42" fmla="*/ 487 w 883"/>
                    <a:gd name="T43" fmla="*/ 214 h 425"/>
                    <a:gd name="T44" fmla="*/ 549 w 883"/>
                    <a:gd name="T45" fmla="*/ 188 h 425"/>
                    <a:gd name="T46" fmla="*/ 608 w 883"/>
                    <a:gd name="T47" fmla="*/ 161 h 425"/>
                    <a:gd name="T48" fmla="*/ 816 w 883"/>
                    <a:gd name="T49" fmla="*/ 56 h 425"/>
                    <a:gd name="T50" fmla="*/ 822 w 883"/>
                    <a:gd name="T51" fmla="*/ 55 h 425"/>
                    <a:gd name="T52" fmla="*/ 835 w 883"/>
                    <a:gd name="T53" fmla="*/ 47 h 425"/>
                    <a:gd name="T54" fmla="*/ 844 w 883"/>
                    <a:gd name="T55" fmla="*/ 82 h 425"/>
                    <a:gd name="T56" fmla="*/ 845 w 883"/>
                    <a:gd name="T57" fmla="*/ 96 h 425"/>
                    <a:gd name="T58" fmla="*/ 849 w 883"/>
                    <a:gd name="T59" fmla="*/ 112 h 425"/>
                    <a:gd name="T60" fmla="*/ 858 w 883"/>
                    <a:gd name="T61" fmla="*/ 121 h 425"/>
                    <a:gd name="T62" fmla="*/ 873 w 883"/>
                    <a:gd name="T63" fmla="*/ 121 h 425"/>
                    <a:gd name="T64" fmla="*/ 883 w 883"/>
                    <a:gd name="T65" fmla="*/ 111 h 425"/>
                    <a:gd name="T66" fmla="*/ 883 w 883"/>
                    <a:gd name="T67" fmla="*/ 94 h 425"/>
                    <a:gd name="T68" fmla="*/ 882 w 883"/>
                    <a:gd name="T69" fmla="*/ 73 h 425"/>
                    <a:gd name="T70" fmla="*/ 863 w 883"/>
                    <a:gd name="T71" fmla="*/ 15 h 425"/>
                    <a:gd name="T72" fmla="*/ 860 w 883"/>
                    <a:gd name="T73" fmla="*/ 7 h 425"/>
                    <a:gd name="T74" fmla="*/ 853 w 883"/>
                    <a:gd name="T75" fmla="*/ 2 h 425"/>
                    <a:gd name="T76" fmla="*/ 845 w 883"/>
                    <a:gd name="T77" fmla="*/ 0 h 425"/>
                    <a:gd name="T78" fmla="*/ 836 w 883"/>
                    <a:gd name="T79" fmla="*/ 4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3" h="425">
                      <a:moveTo>
                        <a:pt x="836" y="4"/>
                      </a:moveTo>
                      <a:lnTo>
                        <a:pt x="800" y="24"/>
                      </a:lnTo>
                      <a:lnTo>
                        <a:pt x="621" y="114"/>
                      </a:lnTo>
                      <a:lnTo>
                        <a:pt x="592" y="127"/>
                      </a:lnTo>
                      <a:lnTo>
                        <a:pt x="561" y="140"/>
                      </a:lnTo>
                      <a:lnTo>
                        <a:pt x="532" y="154"/>
                      </a:lnTo>
                      <a:lnTo>
                        <a:pt x="502" y="167"/>
                      </a:lnTo>
                      <a:lnTo>
                        <a:pt x="471" y="179"/>
                      </a:lnTo>
                      <a:lnTo>
                        <a:pt x="442" y="192"/>
                      </a:lnTo>
                      <a:lnTo>
                        <a:pt x="411" y="203"/>
                      </a:lnTo>
                      <a:lnTo>
                        <a:pt x="382" y="216"/>
                      </a:lnTo>
                      <a:lnTo>
                        <a:pt x="335" y="235"/>
                      </a:lnTo>
                      <a:lnTo>
                        <a:pt x="315" y="243"/>
                      </a:lnTo>
                      <a:lnTo>
                        <a:pt x="297" y="250"/>
                      </a:lnTo>
                      <a:lnTo>
                        <a:pt x="277" y="259"/>
                      </a:lnTo>
                      <a:lnTo>
                        <a:pt x="257" y="266"/>
                      </a:lnTo>
                      <a:lnTo>
                        <a:pt x="237" y="275"/>
                      </a:lnTo>
                      <a:lnTo>
                        <a:pt x="218" y="284"/>
                      </a:lnTo>
                      <a:lnTo>
                        <a:pt x="198" y="293"/>
                      </a:lnTo>
                      <a:lnTo>
                        <a:pt x="178" y="302"/>
                      </a:lnTo>
                      <a:lnTo>
                        <a:pt x="165" y="310"/>
                      </a:lnTo>
                      <a:lnTo>
                        <a:pt x="9" y="391"/>
                      </a:lnTo>
                      <a:lnTo>
                        <a:pt x="4" y="397"/>
                      </a:lnTo>
                      <a:lnTo>
                        <a:pt x="0" y="402"/>
                      </a:lnTo>
                      <a:lnTo>
                        <a:pt x="0" y="409"/>
                      </a:lnTo>
                      <a:lnTo>
                        <a:pt x="2" y="416"/>
                      </a:lnTo>
                      <a:lnTo>
                        <a:pt x="8" y="422"/>
                      </a:lnTo>
                      <a:lnTo>
                        <a:pt x="15" y="425"/>
                      </a:lnTo>
                      <a:lnTo>
                        <a:pt x="22" y="425"/>
                      </a:lnTo>
                      <a:lnTo>
                        <a:pt x="29" y="424"/>
                      </a:lnTo>
                      <a:lnTo>
                        <a:pt x="183" y="342"/>
                      </a:lnTo>
                      <a:lnTo>
                        <a:pt x="194" y="337"/>
                      </a:lnTo>
                      <a:lnTo>
                        <a:pt x="214" y="328"/>
                      </a:lnTo>
                      <a:lnTo>
                        <a:pt x="234" y="319"/>
                      </a:lnTo>
                      <a:lnTo>
                        <a:pt x="254" y="310"/>
                      </a:lnTo>
                      <a:lnTo>
                        <a:pt x="272" y="301"/>
                      </a:lnTo>
                      <a:lnTo>
                        <a:pt x="292" y="293"/>
                      </a:lnTo>
                      <a:lnTo>
                        <a:pt x="312" y="284"/>
                      </a:lnTo>
                      <a:lnTo>
                        <a:pt x="330" y="277"/>
                      </a:lnTo>
                      <a:lnTo>
                        <a:pt x="350" y="270"/>
                      </a:lnTo>
                      <a:lnTo>
                        <a:pt x="397" y="250"/>
                      </a:lnTo>
                      <a:lnTo>
                        <a:pt x="427" y="239"/>
                      </a:lnTo>
                      <a:lnTo>
                        <a:pt x="456" y="226"/>
                      </a:lnTo>
                      <a:lnTo>
                        <a:pt x="487" y="214"/>
                      </a:lnTo>
                      <a:lnTo>
                        <a:pt x="518" y="201"/>
                      </a:lnTo>
                      <a:lnTo>
                        <a:pt x="549" y="188"/>
                      </a:lnTo>
                      <a:lnTo>
                        <a:pt x="578" y="174"/>
                      </a:lnTo>
                      <a:lnTo>
                        <a:pt x="608" y="161"/>
                      </a:lnTo>
                      <a:lnTo>
                        <a:pt x="637" y="147"/>
                      </a:lnTo>
                      <a:lnTo>
                        <a:pt x="816" y="56"/>
                      </a:lnTo>
                      <a:lnTo>
                        <a:pt x="818" y="56"/>
                      </a:lnTo>
                      <a:lnTo>
                        <a:pt x="822" y="55"/>
                      </a:lnTo>
                      <a:lnTo>
                        <a:pt x="827" y="51"/>
                      </a:lnTo>
                      <a:lnTo>
                        <a:pt x="835" y="47"/>
                      </a:lnTo>
                      <a:lnTo>
                        <a:pt x="840" y="69"/>
                      </a:lnTo>
                      <a:lnTo>
                        <a:pt x="844" y="82"/>
                      </a:lnTo>
                      <a:lnTo>
                        <a:pt x="845" y="89"/>
                      </a:lnTo>
                      <a:lnTo>
                        <a:pt x="845" y="96"/>
                      </a:lnTo>
                      <a:lnTo>
                        <a:pt x="847" y="105"/>
                      </a:lnTo>
                      <a:lnTo>
                        <a:pt x="849" y="112"/>
                      </a:lnTo>
                      <a:lnTo>
                        <a:pt x="853" y="118"/>
                      </a:lnTo>
                      <a:lnTo>
                        <a:pt x="858" y="121"/>
                      </a:lnTo>
                      <a:lnTo>
                        <a:pt x="865" y="123"/>
                      </a:lnTo>
                      <a:lnTo>
                        <a:pt x="873" y="121"/>
                      </a:lnTo>
                      <a:lnTo>
                        <a:pt x="880" y="118"/>
                      </a:lnTo>
                      <a:lnTo>
                        <a:pt x="883" y="111"/>
                      </a:lnTo>
                      <a:lnTo>
                        <a:pt x="883" y="103"/>
                      </a:lnTo>
                      <a:lnTo>
                        <a:pt x="883" y="94"/>
                      </a:lnTo>
                      <a:lnTo>
                        <a:pt x="883" y="85"/>
                      </a:lnTo>
                      <a:lnTo>
                        <a:pt x="882" y="73"/>
                      </a:lnTo>
                      <a:lnTo>
                        <a:pt x="874" y="53"/>
                      </a:lnTo>
                      <a:lnTo>
                        <a:pt x="863" y="15"/>
                      </a:lnTo>
                      <a:lnTo>
                        <a:pt x="862" y="11"/>
                      </a:lnTo>
                      <a:lnTo>
                        <a:pt x="860" y="7"/>
                      </a:lnTo>
                      <a:lnTo>
                        <a:pt x="856" y="6"/>
                      </a:lnTo>
                      <a:lnTo>
                        <a:pt x="853" y="2"/>
                      </a:lnTo>
                      <a:lnTo>
                        <a:pt x="849" y="0"/>
                      </a:lnTo>
                      <a:lnTo>
                        <a:pt x="845" y="0"/>
                      </a:lnTo>
                      <a:lnTo>
                        <a:pt x="840" y="2"/>
                      </a:lnTo>
                      <a:lnTo>
                        <a:pt x="83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6" name="Freeform 10"/>
                <p:cNvSpPr>
                  <a:spLocks/>
                </p:cNvSpPr>
                <p:nvPr/>
              </p:nvSpPr>
              <p:spPr bwMode="auto">
                <a:xfrm>
                  <a:off x="1616" y="1542"/>
                  <a:ext cx="825" cy="425"/>
                </a:xfrm>
                <a:custGeom>
                  <a:avLst/>
                  <a:gdLst>
                    <a:gd name="T0" fmla="*/ 798 w 825"/>
                    <a:gd name="T1" fmla="*/ 1 h 425"/>
                    <a:gd name="T2" fmla="*/ 693 w 825"/>
                    <a:gd name="T3" fmla="*/ 49 h 425"/>
                    <a:gd name="T4" fmla="*/ 661 w 825"/>
                    <a:gd name="T5" fmla="*/ 63 h 425"/>
                    <a:gd name="T6" fmla="*/ 626 w 825"/>
                    <a:gd name="T7" fmla="*/ 79 h 425"/>
                    <a:gd name="T8" fmla="*/ 592 w 825"/>
                    <a:gd name="T9" fmla="*/ 94 h 425"/>
                    <a:gd name="T10" fmla="*/ 559 w 825"/>
                    <a:gd name="T11" fmla="*/ 108 h 425"/>
                    <a:gd name="T12" fmla="*/ 525 w 825"/>
                    <a:gd name="T13" fmla="*/ 125 h 425"/>
                    <a:gd name="T14" fmla="*/ 491 w 825"/>
                    <a:gd name="T15" fmla="*/ 141 h 425"/>
                    <a:gd name="T16" fmla="*/ 456 w 825"/>
                    <a:gd name="T17" fmla="*/ 157 h 425"/>
                    <a:gd name="T18" fmla="*/ 422 w 825"/>
                    <a:gd name="T19" fmla="*/ 175 h 425"/>
                    <a:gd name="T20" fmla="*/ 227 w 825"/>
                    <a:gd name="T21" fmla="*/ 269 h 425"/>
                    <a:gd name="T22" fmla="*/ 185 w 825"/>
                    <a:gd name="T23" fmla="*/ 289 h 425"/>
                    <a:gd name="T24" fmla="*/ 167 w 825"/>
                    <a:gd name="T25" fmla="*/ 298 h 425"/>
                    <a:gd name="T26" fmla="*/ 145 w 825"/>
                    <a:gd name="T27" fmla="*/ 309 h 425"/>
                    <a:gd name="T28" fmla="*/ 122 w 825"/>
                    <a:gd name="T29" fmla="*/ 320 h 425"/>
                    <a:gd name="T30" fmla="*/ 96 w 825"/>
                    <a:gd name="T31" fmla="*/ 334 h 425"/>
                    <a:gd name="T32" fmla="*/ 71 w 825"/>
                    <a:gd name="T33" fmla="*/ 347 h 425"/>
                    <a:gd name="T34" fmla="*/ 47 w 825"/>
                    <a:gd name="T35" fmla="*/ 362 h 425"/>
                    <a:gd name="T36" fmla="*/ 26 w 825"/>
                    <a:gd name="T37" fmla="*/ 376 h 425"/>
                    <a:gd name="T38" fmla="*/ 6 w 825"/>
                    <a:gd name="T39" fmla="*/ 391 h 425"/>
                    <a:gd name="T40" fmla="*/ 2 w 825"/>
                    <a:gd name="T41" fmla="*/ 396 h 425"/>
                    <a:gd name="T42" fmla="*/ 0 w 825"/>
                    <a:gd name="T43" fmla="*/ 403 h 425"/>
                    <a:gd name="T44" fmla="*/ 0 w 825"/>
                    <a:gd name="T45" fmla="*/ 412 h 425"/>
                    <a:gd name="T46" fmla="*/ 4 w 825"/>
                    <a:gd name="T47" fmla="*/ 418 h 425"/>
                    <a:gd name="T48" fmla="*/ 9 w 825"/>
                    <a:gd name="T49" fmla="*/ 423 h 425"/>
                    <a:gd name="T50" fmla="*/ 17 w 825"/>
                    <a:gd name="T51" fmla="*/ 425 h 425"/>
                    <a:gd name="T52" fmla="*/ 24 w 825"/>
                    <a:gd name="T53" fmla="*/ 425 h 425"/>
                    <a:gd name="T54" fmla="*/ 29 w 825"/>
                    <a:gd name="T55" fmla="*/ 421 h 425"/>
                    <a:gd name="T56" fmla="*/ 46 w 825"/>
                    <a:gd name="T57" fmla="*/ 409 h 425"/>
                    <a:gd name="T58" fmla="*/ 66 w 825"/>
                    <a:gd name="T59" fmla="*/ 396 h 425"/>
                    <a:gd name="T60" fmla="*/ 87 w 825"/>
                    <a:gd name="T61" fmla="*/ 383 h 425"/>
                    <a:gd name="T62" fmla="*/ 109 w 825"/>
                    <a:gd name="T63" fmla="*/ 371 h 425"/>
                    <a:gd name="T64" fmla="*/ 132 w 825"/>
                    <a:gd name="T65" fmla="*/ 358 h 425"/>
                    <a:gd name="T66" fmla="*/ 156 w 825"/>
                    <a:gd name="T67" fmla="*/ 345 h 425"/>
                    <a:gd name="T68" fmla="*/ 179 w 825"/>
                    <a:gd name="T69" fmla="*/ 334 h 425"/>
                    <a:gd name="T70" fmla="*/ 201 w 825"/>
                    <a:gd name="T71" fmla="*/ 324 h 425"/>
                    <a:gd name="T72" fmla="*/ 243 w 825"/>
                    <a:gd name="T73" fmla="*/ 304 h 425"/>
                    <a:gd name="T74" fmla="*/ 440 w 825"/>
                    <a:gd name="T75" fmla="*/ 210 h 425"/>
                    <a:gd name="T76" fmla="*/ 474 w 825"/>
                    <a:gd name="T77" fmla="*/ 191 h 425"/>
                    <a:gd name="T78" fmla="*/ 507 w 825"/>
                    <a:gd name="T79" fmla="*/ 175 h 425"/>
                    <a:gd name="T80" fmla="*/ 541 w 825"/>
                    <a:gd name="T81" fmla="*/ 159 h 425"/>
                    <a:gd name="T82" fmla="*/ 574 w 825"/>
                    <a:gd name="T83" fmla="*/ 144 h 425"/>
                    <a:gd name="T84" fmla="*/ 608 w 825"/>
                    <a:gd name="T85" fmla="*/ 128 h 425"/>
                    <a:gd name="T86" fmla="*/ 641 w 825"/>
                    <a:gd name="T87" fmla="*/ 114 h 425"/>
                    <a:gd name="T88" fmla="*/ 675 w 825"/>
                    <a:gd name="T89" fmla="*/ 99 h 425"/>
                    <a:gd name="T90" fmla="*/ 710 w 825"/>
                    <a:gd name="T91" fmla="*/ 83 h 425"/>
                    <a:gd name="T92" fmla="*/ 813 w 825"/>
                    <a:gd name="T93" fmla="*/ 36 h 425"/>
                    <a:gd name="T94" fmla="*/ 820 w 825"/>
                    <a:gd name="T95" fmla="*/ 32 h 425"/>
                    <a:gd name="T96" fmla="*/ 824 w 825"/>
                    <a:gd name="T97" fmla="*/ 25 h 425"/>
                    <a:gd name="T98" fmla="*/ 825 w 825"/>
                    <a:gd name="T99" fmla="*/ 18 h 425"/>
                    <a:gd name="T100" fmla="*/ 824 w 825"/>
                    <a:gd name="T101" fmla="*/ 11 h 425"/>
                    <a:gd name="T102" fmla="*/ 818 w 825"/>
                    <a:gd name="T103" fmla="*/ 5 h 425"/>
                    <a:gd name="T104" fmla="*/ 813 w 825"/>
                    <a:gd name="T105" fmla="*/ 1 h 425"/>
                    <a:gd name="T106" fmla="*/ 806 w 825"/>
                    <a:gd name="T107" fmla="*/ 0 h 425"/>
                    <a:gd name="T108" fmla="*/ 798 w 825"/>
                    <a:gd name="T109" fmla="*/ 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5" h="425">
                      <a:moveTo>
                        <a:pt x="798" y="1"/>
                      </a:moveTo>
                      <a:lnTo>
                        <a:pt x="693" y="49"/>
                      </a:lnTo>
                      <a:lnTo>
                        <a:pt x="661" y="63"/>
                      </a:lnTo>
                      <a:lnTo>
                        <a:pt x="626" y="79"/>
                      </a:lnTo>
                      <a:lnTo>
                        <a:pt x="592" y="94"/>
                      </a:lnTo>
                      <a:lnTo>
                        <a:pt x="559" y="108"/>
                      </a:lnTo>
                      <a:lnTo>
                        <a:pt x="525" y="125"/>
                      </a:lnTo>
                      <a:lnTo>
                        <a:pt x="491" y="141"/>
                      </a:lnTo>
                      <a:lnTo>
                        <a:pt x="456" y="157"/>
                      </a:lnTo>
                      <a:lnTo>
                        <a:pt x="422" y="175"/>
                      </a:lnTo>
                      <a:lnTo>
                        <a:pt x="227" y="269"/>
                      </a:lnTo>
                      <a:lnTo>
                        <a:pt x="185" y="289"/>
                      </a:lnTo>
                      <a:lnTo>
                        <a:pt x="167" y="298"/>
                      </a:lnTo>
                      <a:lnTo>
                        <a:pt x="145" y="309"/>
                      </a:lnTo>
                      <a:lnTo>
                        <a:pt x="122" y="320"/>
                      </a:lnTo>
                      <a:lnTo>
                        <a:pt x="96" y="334"/>
                      </a:lnTo>
                      <a:lnTo>
                        <a:pt x="71" y="347"/>
                      </a:lnTo>
                      <a:lnTo>
                        <a:pt x="47" y="362"/>
                      </a:lnTo>
                      <a:lnTo>
                        <a:pt x="26" y="376"/>
                      </a:lnTo>
                      <a:lnTo>
                        <a:pt x="6" y="391"/>
                      </a:lnTo>
                      <a:lnTo>
                        <a:pt x="2" y="396"/>
                      </a:lnTo>
                      <a:lnTo>
                        <a:pt x="0" y="403"/>
                      </a:lnTo>
                      <a:lnTo>
                        <a:pt x="0" y="412"/>
                      </a:lnTo>
                      <a:lnTo>
                        <a:pt x="4" y="418"/>
                      </a:lnTo>
                      <a:lnTo>
                        <a:pt x="9" y="423"/>
                      </a:lnTo>
                      <a:lnTo>
                        <a:pt x="17" y="425"/>
                      </a:lnTo>
                      <a:lnTo>
                        <a:pt x="24" y="425"/>
                      </a:lnTo>
                      <a:lnTo>
                        <a:pt x="29" y="421"/>
                      </a:lnTo>
                      <a:lnTo>
                        <a:pt x="46" y="409"/>
                      </a:lnTo>
                      <a:lnTo>
                        <a:pt x="66" y="396"/>
                      </a:lnTo>
                      <a:lnTo>
                        <a:pt x="87" y="383"/>
                      </a:lnTo>
                      <a:lnTo>
                        <a:pt x="109" y="371"/>
                      </a:lnTo>
                      <a:lnTo>
                        <a:pt x="132" y="358"/>
                      </a:lnTo>
                      <a:lnTo>
                        <a:pt x="156" y="345"/>
                      </a:lnTo>
                      <a:lnTo>
                        <a:pt x="179" y="334"/>
                      </a:lnTo>
                      <a:lnTo>
                        <a:pt x="201" y="324"/>
                      </a:lnTo>
                      <a:lnTo>
                        <a:pt x="243" y="304"/>
                      </a:lnTo>
                      <a:lnTo>
                        <a:pt x="440" y="210"/>
                      </a:lnTo>
                      <a:lnTo>
                        <a:pt x="474" y="191"/>
                      </a:lnTo>
                      <a:lnTo>
                        <a:pt x="507" y="175"/>
                      </a:lnTo>
                      <a:lnTo>
                        <a:pt x="541" y="159"/>
                      </a:lnTo>
                      <a:lnTo>
                        <a:pt x="574" y="144"/>
                      </a:lnTo>
                      <a:lnTo>
                        <a:pt x="608" y="128"/>
                      </a:lnTo>
                      <a:lnTo>
                        <a:pt x="641" y="114"/>
                      </a:lnTo>
                      <a:lnTo>
                        <a:pt x="675" y="99"/>
                      </a:lnTo>
                      <a:lnTo>
                        <a:pt x="710" y="83"/>
                      </a:lnTo>
                      <a:lnTo>
                        <a:pt x="813" y="36"/>
                      </a:lnTo>
                      <a:lnTo>
                        <a:pt x="820" y="32"/>
                      </a:lnTo>
                      <a:lnTo>
                        <a:pt x="824" y="25"/>
                      </a:lnTo>
                      <a:lnTo>
                        <a:pt x="825" y="18"/>
                      </a:lnTo>
                      <a:lnTo>
                        <a:pt x="824" y="11"/>
                      </a:lnTo>
                      <a:lnTo>
                        <a:pt x="818" y="5"/>
                      </a:lnTo>
                      <a:lnTo>
                        <a:pt x="813" y="1"/>
                      </a:lnTo>
                      <a:lnTo>
                        <a:pt x="806" y="0"/>
                      </a:lnTo>
                      <a:lnTo>
                        <a:pt x="79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7" name="Freeform 11"/>
                <p:cNvSpPr>
                  <a:spLocks/>
                </p:cNvSpPr>
                <p:nvPr/>
              </p:nvSpPr>
              <p:spPr bwMode="auto">
                <a:xfrm>
                  <a:off x="1542" y="1475"/>
                  <a:ext cx="851" cy="472"/>
                </a:xfrm>
                <a:custGeom>
                  <a:avLst/>
                  <a:gdLst>
                    <a:gd name="T0" fmla="*/ 805 w 851"/>
                    <a:gd name="T1" fmla="*/ 11 h 472"/>
                    <a:gd name="T2" fmla="*/ 767 w 851"/>
                    <a:gd name="T3" fmla="*/ 27 h 472"/>
                    <a:gd name="T4" fmla="*/ 729 w 851"/>
                    <a:gd name="T5" fmla="*/ 45 h 472"/>
                    <a:gd name="T6" fmla="*/ 691 w 851"/>
                    <a:gd name="T7" fmla="*/ 63 h 472"/>
                    <a:gd name="T8" fmla="*/ 655 w 851"/>
                    <a:gd name="T9" fmla="*/ 83 h 472"/>
                    <a:gd name="T10" fmla="*/ 619 w 851"/>
                    <a:gd name="T11" fmla="*/ 103 h 472"/>
                    <a:gd name="T12" fmla="*/ 585 w 851"/>
                    <a:gd name="T13" fmla="*/ 123 h 472"/>
                    <a:gd name="T14" fmla="*/ 548 w 851"/>
                    <a:gd name="T15" fmla="*/ 143 h 472"/>
                    <a:gd name="T16" fmla="*/ 346 w 851"/>
                    <a:gd name="T17" fmla="*/ 251 h 472"/>
                    <a:gd name="T18" fmla="*/ 152 w 851"/>
                    <a:gd name="T19" fmla="*/ 356 h 472"/>
                    <a:gd name="T20" fmla="*/ 114 w 851"/>
                    <a:gd name="T21" fmla="*/ 376 h 472"/>
                    <a:gd name="T22" fmla="*/ 78 w 851"/>
                    <a:gd name="T23" fmla="*/ 396 h 472"/>
                    <a:gd name="T24" fmla="*/ 40 w 851"/>
                    <a:gd name="T25" fmla="*/ 418 h 472"/>
                    <a:gd name="T26" fmla="*/ 7 w 851"/>
                    <a:gd name="T27" fmla="*/ 439 h 472"/>
                    <a:gd name="T28" fmla="*/ 0 w 851"/>
                    <a:gd name="T29" fmla="*/ 450 h 472"/>
                    <a:gd name="T30" fmla="*/ 4 w 851"/>
                    <a:gd name="T31" fmla="*/ 465 h 472"/>
                    <a:gd name="T32" fmla="*/ 15 w 851"/>
                    <a:gd name="T33" fmla="*/ 472 h 472"/>
                    <a:gd name="T34" fmla="*/ 29 w 851"/>
                    <a:gd name="T35" fmla="*/ 470 h 472"/>
                    <a:gd name="T36" fmla="*/ 62 w 851"/>
                    <a:gd name="T37" fmla="*/ 450 h 472"/>
                    <a:gd name="T38" fmla="*/ 98 w 851"/>
                    <a:gd name="T39" fmla="*/ 429 h 472"/>
                    <a:gd name="T40" fmla="*/ 134 w 851"/>
                    <a:gd name="T41" fmla="*/ 409 h 472"/>
                    <a:gd name="T42" fmla="*/ 170 w 851"/>
                    <a:gd name="T43" fmla="*/ 389 h 472"/>
                    <a:gd name="T44" fmla="*/ 223 w 851"/>
                    <a:gd name="T45" fmla="*/ 360 h 472"/>
                    <a:gd name="T46" fmla="*/ 264 w 851"/>
                    <a:gd name="T47" fmla="*/ 338 h 472"/>
                    <a:gd name="T48" fmla="*/ 317 w 851"/>
                    <a:gd name="T49" fmla="*/ 311 h 472"/>
                    <a:gd name="T50" fmla="*/ 358 w 851"/>
                    <a:gd name="T51" fmla="*/ 289 h 472"/>
                    <a:gd name="T52" fmla="*/ 550 w 851"/>
                    <a:gd name="T53" fmla="*/ 184 h 472"/>
                    <a:gd name="T54" fmla="*/ 619 w 851"/>
                    <a:gd name="T55" fmla="*/ 144 h 472"/>
                    <a:gd name="T56" fmla="*/ 691 w 851"/>
                    <a:gd name="T57" fmla="*/ 106 h 472"/>
                    <a:gd name="T58" fmla="*/ 764 w 851"/>
                    <a:gd name="T59" fmla="*/ 68 h 472"/>
                    <a:gd name="T60" fmla="*/ 838 w 851"/>
                    <a:gd name="T61" fmla="*/ 36 h 472"/>
                    <a:gd name="T62" fmla="*/ 849 w 851"/>
                    <a:gd name="T63" fmla="*/ 27 h 472"/>
                    <a:gd name="T64" fmla="*/ 849 w 851"/>
                    <a:gd name="T65" fmla="*/ 12 h 472"/>
                    <a:gd name="T66" fmla="*/ 840 w 851"/>
                    <a:gd name="T67" fmla="*/ 1 h 472"/>
                    <a:gd name="T68" fmla="*/ 823 w 851"/>
                    <a:gd name="T69" fmla="*/ 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1" h="472">
                      <a:moveTo>
                        <a:pt x="823" y="1"/>
                      </a:moveTo>
                      <a:lnTo>
                        <a:pt x="805" y="11"/>
                      </a:lnTo>
                      <a:lnTo>
                        <a:pt x="785" y="18"/>
                      </a:lnTo>
                      <a:lnTo>
                        <a:pt x="767" y="27"/>
                      </a:lnTo>
                      <a:lnTo>
                        <a:pt x="747" y="36"/>
                      </a:lnTo>
                      <a:lnTo>
                        <a:pt x="729" y="45"/>
                      </a:lnTo>
                      <a:lnTo>
                        <a:pt x="711" y="54"/>
                      </a:lnTo>
                      <a:lnTo>
                        <a:pt x="691" y="63"/>
                      </a:lnTo>
                      <a:lnTo>
                        <a:pt x="673" y="74"/>
                      </a:lnTo>
                      <a:lnTo>
                        <a:pt x="655" y="83"/>
                      </a:lnTo>
                      <a:lnTo>
                        <a:pt x="637" y="92"/>
                      </a:lnTo>
                      <a:lnTo>
                        <a:pt x="619" y="103"/>
                      </a:lnTo>
                      <a:lnTo>
                        <a:pt x="601" y="112"/>
                      </a:lnTo>
                      <a:lnTo>
                        <a:pt x="585" y="123"/>
                      </a:lnTo>
                      <a:lnTo>
                        <a:pt x="567" y="132"/>
                      </a:lnTo>
                      <a:lnTo>
                        <a:pt x="548" y="143"/>
                      </a:lnTo>
                      <a:lnTo>
                        <a:pt x="532" y="152"/>
                      </a:lnTo>
                      <a:lnTo>
                        <a:pt x="346" y="251"/>
                      </a:lnTo>
                      <a:lnTo>
                        <a:pt x="199" y="331"/>
                      </a:lnTo>
                      <a:lnTo>
                        <a:pt x="152" y="356"/>
                      </a:lnTo>
                      <a:lnTo>
                        <a:pt x="134" y="365"/>
                      </a:lnTo>
                      <a:lnTo>
                        <a:pt x="114" y="376"/>
                      </a:lnTo>
                      <a:lnTo>
                        <a:pt x="96" y="385"/>
                      </a:lnTo>
                      <a:lnTo>
                        <a:pt x="78" y="396"/>
                      </a:lnTo>
                      <a:lnTo>
                        <a:pt x="58" y="407"/>
                      </a:lnTo>
                      <a:lnTo>
                        <a:pt x="40" y="418"/>
                      </a:lnTo>
                      <a:lnTo>
                        <a:pt x="24" y="429"/>
                      </a:lnTo>
                      <a:lnTo>
                        <a:pt x="7" y="439"/>
                      </a:lnTo>
                      <a:lnTo>
                        <a:pt x="4" y="445"/>
                      </a:lnTo>
                      <a:lnTo>
                        <a:pt x="0" y="450"/>
                      </a:lnTo>
                      <a:lnTo>
                        <a:pt x="0" y="458"/>
                      </a:lnTo>
                      <a:lnTo>
                        <a:pt x="4" y="465"/>
                      </a:lnTo>
                      <a:lnTo>
                        <a:pt x="9" y="470"/>
                      </a:lnTo>
                      <a:lnTo>
                        <a:pt x="15" y="472"/>
                      </a:lnTo>
                      <a:lnTo>
                        <a:pt x="22" y="472"/>
                      </a:lnTo>
                      <a:lnTo>
                        <a:pt x="29" y="470"/>
                      </a:lnTo>
                      <a:lnTo>
                        <a:pt x="45" y="459"/>
                      </a:lnTo>
                      <a:lnTo>
                        <a:pt x="62" y="450"/>
                      </a:lnTo>
                      <a:lnTo>
                        <a:pt x="78" y="439"/>
                      </a:lnTo>
                      <a:lnTo>
                        <a:pt x="98" y="429"/>
                      </a:lnTo>
                      <a:lnTo>
                        <a:pt x="116" y="418"/>
                      </a:lnTo>
                      <a:lnTo>
                        <a:pt x="134" y="409"/>
                      </a:lnTo>
                      <a:lnTo>
                        <a:pt x="152" y="398"/>
                      </a:lnTo>
                      <a:lnTo>
                        <a:pt x="170" y="389"/>
                      </a:lnTo>
                      <a:lnTo>
                        <a:pt x="217" y="363"/>
                      </a:lnTo>
                      <a:lnTo>
                        <a:pt x="223" y="360"/>
                      </a:lnTo>
                      <a:lnTo>
                        <a:pt x="241" y="351"/>
                      </a:lnTo>
                      <a:lnTo>
                        <a:pt x="264" y="338"/>
                      </a:lnTo>
                      <a:lnTo>
                        <a:pt x="291" y="324"/>
                      </a:lnTo>
                      <a:lnTo>
                        <a:pt x="317" y="311"/>
                      </a:lnTo>
                      <a:lnTo>
                        <a:pt x="340" y="298"/>
                      </a:lnTo>
                      <a:lnTo>
                        <a:pt x="358" y="289"/>
                      </a:lnTo>
                      <a:lnTo>
                        <a:pt x="364" y="286"/>
                      </a:lnTo>
                      <a:lnTo>
                        <a:pt x="550" y="184"/>
                      </a:lnTo>
                      <a:lnTo>
                        <a:pt x="585" y="164"/>
                      </a:lnTo>
                      <a:lnTo>
                        <a:pt x="619" y="144"/>
                      </a:lnTo>
                      <a:lnTo>
                        <a:pt x="655" y="125"/>
                      </a:lnTo>
                      <a:lnTo>
                        <a:pt x="691" y="106"/>
                      </a:lnTo>
                      <a:lnTo>
                        <a:pt x="728" y="87"/>
                      </a:lnTo>
                      <a:lnTo>
                        <a:pt x="764" y="68"/>
                      </a:lnTo>
                      <a:lnTo>
                        <a:pt x="800" y="52"/>
                      </a:lnTo>
                      <a:lnTo>
                        <a:pt x="838" y="36"/>
                      </a:lnTo>
                      <a:lnTo>
                        <a:pt x="843" y="32"/>
                      </a:lnTo>
                      <a:lnTo>
                        <a:pt x="849" y="27"/>
                      </a:lnTo>
                      <a:lnTo>
                        <a:pt x="851" y="20"/>
                      </a:lnTo>
                      <a:lnTo>
                        <a:pt x="849" y="12"/>
                      </a:lnTo>
                      <a:lnTo>
                        <a:pt x="845" y="7"/>
                      </a:lnTo>
                      <a:lnTo>
                        <a:pt x="840" y="1"/>
                      </a:lnTo>
                      <a:lnTo>
                        <a:pt x="831" y="0"/>
                      </a:lnTo>
                      <a:lnTo>
                        <a:pt x="82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8" name="Freeform 12"/>
                <p:cNvSpPr>
                  <a:spLocks/>
                </p:cNvSpPr>
                <p:nvPr/>
              </p:nvSpPr>
              <p:spPr bwMode="auto">
                <a:xfrm>
                  <a:off x="1497" y="1415"/>
                  <a:ext cx="809" cy="499"/>
                </a:xfrm>
                <a:custGeom>
                  <a:avLst/>
                  <a:gdLst>
                    <a:gd name="T0" fmla="*/ 769 w 809"/>
                    <a:gd name="T1" fmla="*/ 13 h 499"/>
                    <a:gd name="T2" fmla="*/ 751 w 809"/>
                    <a:gd name="T3" fmla="*/ 25 h 499"/>
                    <a:gd name="T4" fmla="*/ 731 w 809"/>
                    <a:gd name="T5" fmla="*/ 38 h 499"/>
                    <a:gd name="T6" fmla="*/ 709 w 809"/>
                    <a:gd name="T7" fmla="*/ 51 h 499"/>
                    <a:gd name="T8" fmla="*/ 669 w 809"/>
                    <a:gd name="T9" fmla="*/ 71 h 499"/>
                    <a:gd name="T10" fmla="*/ 536 w 809"/>
                    <a:gd name="T11" fmla="*/ 161 h 499"/>
                    <a:gd name="T12" fmla="*/ 523 w 809"/>
                    <a:gd name="T13" fmla="*/ 168 h 499"/>
                    <a:gd name="T14" fmla="*/ 496 w 809"/>
                    <a:gd name="T15" fmla="*/ 185 h 499"/>
                    <a:gd name="T16" fmla="*/ 467 w 809"/>
                    <a:gd name="T17" fmla="*/ 201 h 499"/>
                    <a:gd name="T18" fmla="*/ 454 w 809"/>
                    <a:gd name="T19" fmla="*/ 208 h 499"/>
                    <a:gd name="T20" fmla="*/ 355 w 809"/>
                    <a:gd name="T21" fmla="*/ 268 h 499"/>
                    <a:gd name="T22" fmla="*/ 331 w 809"/>
                    <a:gd name="T23" fmla="*/ 280 h 499"/>
                    <a:gd name="T24" fmla="*/ 306 w 809"/>
                    <a:gd name="T25" fmla="*/ 291 h 499"/>
                    <a:gd name="T26" fmla="*/ 282 w 809"/>
                    <a:gd name="T27" fmla="*/ 302 h 499"/>
                    <a:gd name="T28" fmla="*/ 257 w 809"/>
                    <a:gd name="T29" fmla="*/ 315 h 499"/>
                    <a:gd name="T30" fmla="*/ 226 w 809"/>
                    <a:gd name="T31" fmla="*/ 329 h 499"/>
                    <a:gd name="T32" fmla="*/ 197 w 809"/>
                    <a:gd name="T33" fmla="*/ 346 h 499"/>
                    <a:gd name="T34" fmla="*/ 168 w 809"/>
                    <a:gd name="T35" fmla="*/ 362 h 499"/>
                    <a:gd name="T36" fmla="*/ 118 w 809"/>
                    <a:gd name="T37" fmla="*/ 396 h 499"/>
                    <a:gd name="T38" fmla="*/ 90 w 809"/>
                    <a:gd name="T39" fmla="*/ 416 h 499"/>
                    <a:gd name="T40" fmla="*/ 63 w 809"/>
                    <a:gd name="T41" fmla="*/ 434 h 499"/>
                    <a:gd name="T42" fmla="*/ 36 w 809"/>
                    <a:gd name="T43" fmla="*/ 451 h 499"/>
                    <a:gd name="T44" fmla="*/ 11 w 809"/>
                    <a:gd name="T45" fmla="*/ 463 h 499"/>
                    <a:gd name="T46" fmla="*/ 2 w 809"/>
                    <a:gd name="T47" fmla="*/ 472 h 499"/>
                    <a:gd name="T48" fmla="*/ 2 w 809"/>
                    <a:gd name="T49" fmla="*/ 489 h 499"/>
                    <a:gd name="T50" fmla="*/ 11 w 809"/>
                    <a:gd name="T51" fmla="*/ 498 h 499"/>
                    <a:gd name="T52" fmla="*/ 25 w 809"/>
                    <a:gd name="T53" fmla="*/ 498 h 499"/>
                    <a:gd name="T54" fmla="*/ 52 w 809"/>
                    <a:gd name="T55" fmla="*/ 485 h 499"/>
                    <a:gd name="T56" fmla="*/ 81 w 809"/>
                    <a:gd name="T57" fmla="*/ 467 h 499"/>
                    <a:gd name="T58" fmla="*/ 110 w 809"/>
                    <a:gd name="T59" fmla="*/ 447 h 499"/>
                    <a:gd name="T60" fmla="*/ 139 w 809"/>
                    <a:gd name="T61" fmla="*/ 427 h 499"/>
                    <a:gd name="T62" fmla="*/ 188 w 809"/>
                    <a:gd name="T63" fmla="*/ 393 h 499"/>
                    <a:gd name="T64" fmla="*/ 213 w 809"/>
                    <a:gd name="T65" fmla="*/ 378 h 499"/>
                    <a:gd name="T66" fmla="*/ 242 w 809"/>
                    <a:gd name="T67" fmla="*/ 364 h 499"/>
                    <a:gd name="T68" fmla="*/ 271 w 809"/>
                    <a:gd name="T69" fmla="*/ 349 h 499"/>
                    <a:gd name="T70" fmla="*/ 298 w 809"/>
                    <a:gd name="T71" fmla="*/ 337 h 499"/>
                    <a:gd name="T72" fmla="*/ 324 w 809"/>
                    <a:gd name="T73" fmla="*/ 326 h 499"/>
                    <a:gd name="T74" fmla="*/ 347 w 809"/>
                    <a:gd name="T75" fmla="*/ 313 h 499"/>
                    <a:gd name="T76" fmla="*/ 373 w 809"/>
                    <a:gd name="T77" fmla="*/ 300 h 499"/>
                    <a:gd name="T78" fmla="*/ 387 w 809"/>
                    <a:gd name="T79" fmla="*/ 291 h 499"/>
                    <a:gd name="T80" fmla="*/ 412 w 809"/>
                    <a:gd name="T81" fmla="*/ 277 h 499"/>
                    <a:gd name="T82" fmla="*/ 445 w 809"/>
                    <a:gd name="T83" fmla="*/ 257 h 499"/>
                    <a:gd name="T84" fmla="*/ 470 w 809"/>
                    <a:gd name="T85" fmla="*/ 242 h 499"/>
                    <a:gd name="T86" fmla="*/ 554 w 809"/>
                    <a:gd name="T87" fmla="*/ 194 h 499"/>
                    <a:gd name="T88" fmla="*/ 689 w 809"/>
                    <a:gd name="T89" fmla="*/ 105 h 499"/>
                    <a:gd name="T90" fmla="*/ 704 w 809"/>
                    <a:gd name="T91" fmla="*/ 96 h 499"/>
                    <a:gd name="T92" fmla="*/ 716 w 809"/>
                    <a:gd name="T93" fmla="*/ 89 h 499"/>
                    <a:gd name="T94" fmla="*/ 738 w 809"/>
                    <a:gd name="T95" fmla="*/ 78 h 499"/>
                    <a:gd name="T96" fmla="*/ 762 w 809"/>
                    <a:gd name="T97" fmla="*/ 63 h 499"/>
                    <a:gd name="T98" fmla="*/ 783 w 809"/>
                    <a:gd name="T99" fmla="*/ 51 h 499"/>
                    <a:gd name="T100" fmla="*/ 803 w 809"/>
                    <a:gd name="T101" fmla="*/ 34 h 499"/>
                    <a:gd name="T102" fmla="*/ 809 w 809"/>
                    <a:gd name="T103" fmla="*/ 20 h 499"/>
                    <a:gd name="T104" fmla="*/ 803 w 809"/>
                    <a:gd name="T105" fmla="*/ 7 h 499"/>
                    <a:gd name="T106" fmla="*/ 791 w 809"/>
                    <a:gd name="T107" fmla="*/ 0 h 499"/>
                    <a:gd name="T108" fmla="*/ 776 w 809"/>
                    <a:gd name="T109" fmla="*/ 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9" h="499">
                      <a:moveTo>
                        <a:pt x="776" y="5"/>
                      </a:moveTo>
                      <a:lnTo>
                        <a:pt x="769" y="13"/>
                      </a:lnTo>
                      <a:lnTo>
                        <a:pt x="760" y="20"/>
                      </a:lnTo>
                      <a:lnTo>
                        <a:pt x="751" y="25"/>
                      </a:lnTo>
                      <a:lnTo>
                        <a:pt x="740" y="33"/>
                      </a:lnTo>
                      <a:lnTo>
                        <a:pt x="731" y="38"/>
                      </a:lnTo>
                      <a:lnTo>
                        <a:pt x="720" y="43"/>
                      </a:lnTo>
                      <a:lnTo>
                        <a:pt x="709" y="51"/>
                      </a:lnTo>
                      <a:lnTo>
                        <a:pt x="698" y="56"/>
                      </a:lnTo>
                      <a:lnTo>
                        <a:pt x="669" y="71"/>
                      </a:lnTo>
                      <a:lnTo>
                        <a:pt x="597" y="119"/>
                      </a:lnTo>
                      <a:lnTo>
                        <a:pt x="536" y="161"/>
                      </a:lnTo>
                      <a:lnTo>
                        <a:pt x="532" y="163"/>
                      </a:lnTo>
                      <a:lnTo>
                        <a:pt x="523" y="168"/>
                      </a:lnTo>
                      <a:lnTo>
                        <a:pt x="510" y="176"/>
                      </a:lnTo>
                      <a:lnTo>
                        <a:pt x="496" y="185"/>
                      </a:lnTo>
                      <a:lnTo>
                        <a:pt x="479" y="194"/>
                      </a:lnTo>
                      <a:lnTo>
                        <a:pt x="467" y="201"/>
                      </a:lnTo>
                      <a:lnTo>
                        <a:pt x="458" y="206"/>
                      </a:lnTo>
                      <a:lnTo>
                        <a:pt x="454" y="208"/>
                      </a:lnTo>
                      <a:lnTo>
                        <a:pt x="365" y="261"/>
                      </a:lnTo>
                      <a:lnTo>
                        <a:pt x="355" y="268"/>
                      </a:lnTo>
                      <a:lnTo>
                        <a:pt x="342" y="273"/>
                      </a:lnTo>
                      <a:lnTo>
                        <a:pt x="331" y="280"/>
                      </a:lnTo>
                      <a:lnTo>
                        <a:pt x="318" y="286"/>
                      </a:lnTo>
                      <a:lnTo>
                        <a:pt x="306" y="291"/>
                      </a:lnTo>
                      <a:lnTo>
                        <a:pt x="295" y="297"/>
                      </a:lnTo>
                      <a:lnTo>
                        <a:pt x="282" y="302"/>
                      </a:lnTo>
                      <a:lnTo>
                        <a:pt x="271" y="308"/>
                      </a:lnTo>
                      <a:lnTo>
                        <a:pt x="257" y="315"/>
                      </a:lnTo>
                      <a:lnTo>
                        <a:pt x="241" y="322"/>
                      </a:lnTo>
                      <a:lnTo>
                        <a:pt x="226" y="329"/>
                      </a:lnTo>
                      <a:lnTo>
                        <a:pt x="212" y="337"/>
                      </a:lnTo>
                      <a:lnTo>
                        <a:pt x="197" y="346"/>
                      </a:lnTo>
                      <a:lnTo>
                        <a:pt x="183" y="353"/>
                      </a:lnTo>
                      <a:lnTo>
                        <a:pt x="168" y="362"/>
                      </a:lnTo>
                      <a:lnTo>
                        <a:pt x="154" y="371"/>
                      </a:lnTo>
                      <a:lnTo>
                        <a:pt x="118" y="396"/>
                      </a:lnTo>
                      <a:lnTo>
                        <a:pt x="103" y="405"/>
                      </a:lnTo>
                      <a:lnTo>
                        <a:pt x="90" y="416"/>
                      </a:lnTo>
                      <a:lnTo>
                        <a:pt x="76" y="425"/>
                      </a:lnTo>
                      <a:lnTo>
                        <a:pt x="63" y="434"/>
                      </a:lnTo>
                      <a:lnTo>
                        <a:pt x="49" y="443"/>
                      </a:lnTo>
                      <a:lnTo>
                        <a:pt x="36" y="451"/>
                      </a:lnTo>
                      <a:lnTo>
                        <a:pt x="23" y="458"/>
                      </a:lnTo>
                      <a:lnTo>
                        <a:pt x="11" y="463"/>
                      </a:lnTo>
                      <a:lnTo>
                        <a:pt x="5" y="467"/>
                      </a:lnTo>
                      <a:lnTo>
                        <a:pt x="2" y="472"/>
                      </a:lnTo>
                      <a:lnTo>
                        <a:pt x="0" y="481"/>
                      </a:lnTo>
                      <a:lnTo>
                        <a:pt x="2" y="489"/>
                      </a:lnTo>
                      <a:lnTo>
                        <a:pt x="5" y="494"/>
                      </a:lnTo>
                      <a:lnTo>
                        <a:pt x="11" y="498"/>
                      </a:lnTo>
                      <a:lnTo>
                        <a:pt x="18" y="499"/>
                      </a:lnTo>
                      <a:lnTo>
                        <a:pt x="25" y="498"/>
                      </a:lnTo>
                      <a:lnTo>
                        <a:pt x="40" y="492"/>
                      </a:lnTo>
                      <a:lnTo>
                        <a:pt x="52" y="485"/>
                      </a:lnTo>
                      <a:lnTo>
                        <a:pt x="67" y="476"/>
                      </a:lnTo>
                      <a:lnTo>
                        <a:pt x="81" y="467"/>
                      </a:lnTo>
                      <a:lnTo>
                        <a:pt x="96" y="458"/>
                      </a:lnTo>
                      <a:lnTo>
                        <a:pt x="110" y="447"/>
                      </a:lnTo>
                      <a:lnTo>
                        <a:pt x="125" y="438"/>
                      </a:lnTo>
                      <a:lnTo>
                        <a:pt x="139" y="427"/>
                      </a:lnTo>
                      <a:lnTo>
                        <a:pt x="175" y="402"/>
                      </a:lnTo>
                      <a:lnTo>
                        <a:pt x="188" y="393"/>
                      </a:lnTo>
                      <a:lnTo>
                        <a:pt x="201" y="385"/>
                      </a:lnTo>
                      <a:lnTo>
                        <a:pt x="213" y="378"/>
                      </a:lnTo>
                      <a:lnTo>
                        <a:pt x="228" y="371"/>
                      </a:lnTo>
                      <a:lnTo>
                        <a:pt x="242" y="364"/>
                      </a:lnTo>
                      <a:lnTo>
                        <a:pt x="257" y="356"/>
                      </a:lnTo>
                      <a:lnTo>
                        <a:pt x="271" y="349"/>
                      </a:lnTo>
                      <a:lnTo>
                        <a:pt x="286" y="342"/>
                      </a:lnTo>
                      <a:lnTo>
                        <a:pt x="298" y="337"/>
                      </a:lnTo>
                      <a:lnTo>
                        <a:pt x="311" y="331"/>
                      </a:lnTo>
                      <a:lnTo>
                        <a:pt x="324" y="326"/>
                      </a:lnTo>
                      <a:lnTo>
                        <a:pt x="335" y="318"/>
                      </a:lnTo>
                      <a:lnTo>
                        <a:pt x="347" y="313"/>
                      </a:lnTo>
                      <a:lnTo>
                        <a:pt x="360" y="306"/>
                      </a:lnTo>
                      <a:lnTo>
                        <a:pt x="373" y="300"/>
                      </a:lnTo>
                      <a:lnTo>
                        <a:pt x="384" y="293"/>
                      </a:lnTo>
                      <a:lnTo>
                        <a:pt x="387" y="291"/>
                      </a:lnTo>
                      <a:lnTo>
                        <a:pt x="398" y="284"/>
                      </a:lnTo>
                      <a:lnTo>
                        <a:pt x="412" y="277"/>
                      </a:lnTo>
                      <a:lnTo>
                        <a:pt x="429" y="266"/>
                      </a:lnTo>
                      <a:lnTo>
                        <a:pt x="445" y="257"/>
                      </a:lnTo>
                      <a:lnTo>
                        <a:pt x="460" y="250"/>
                      </a:lnTo>
                      <a:lnTo>
                        <a:pt x="470" y="242"/>
                      </a:lnTo>
                      <a:lnTo>
                        <a:pt x="474" y="241"/>
                      </a:lnTo>
                      <a:lnTo>
                        <a:pt x="554" y="194"/>
                      </a:lnTo>
                      <a:lnTo>
                        <a:pt x="619" y="150"/>
                      </a:lnTo>
                      <a:lnTo>
                        <a:pt x="689" y="105"/>
                      </a:lnTo>
                      <a:lnTo>
                        <a:pt x="693" y="103"/>
                      </a:lnTo>
                      <a:lnTo>
                        <a:pt x="704" y="96"/>
                      </a:lnTo>
                      <a:lnTo>
                        <a:pt x="713" y="90"/>
                      </a:lnTo>
                      <a:lnTo>
                        <a:pt x="716" y="89"/>
                      </a:lnTo>
                      <a:lnTo>
                        <a:pt x="727" y="83"/>
                      </a:lnTo>
                      <a:lnTo>
                        <a:pt x="738" y="78"/>
                      </a:lnTo>
                      <a:lnTo>
                        <a:pt x="751" y="71"/>
                      </a:lnTo>
                      <a:lnTo>
                        <a:pt x="762" y="63"/>
                      </a:lnTo>
                      <a:lnTo>
                        <a:pt x="773" y="58"/>
                      </a:lnTo>
                      <a:lnTo>
                        <a:pt x="783" y="51"/>
                      </a:lnTo>
                      <a:lnTo>
                        <a:pt x="794" y="42"/>
                      </a:lnTo>
                      <a:lnTo>
                        <a:pt x="803" y="34"/>
                      </a:lnTo>
                      <a:lnTo>
                        <a:pt x="807" y="29"/>
                      </a:lnTo>
                      <a:lnTo>
                        <a:pt x="809" y="20"/>
                      </a:lnTo>
                      <a:lnTo>
                        <a:pt x="807" y="13"/>
                      </a:lnTo>
                      <a:lnTo>
                        <a:pt x="803" y="7"/>
                      </a:lnTo>
                      <a:lnTo>
                        <a:pt x="798" y="4"/>
                      </a:lnTo>
                      <a:lnTo>
                        <a:pt x="791" y="0"/>
                      </a:lnTo>
                      <a:lnTo>
                        <a:pt x="782" y="2"/>
                      </a:lnTo>
                      <a:lnTo>
                        <a:pt x="77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0" name="Freeform 14"/>
                <p:cNvSpPr>
                  <a:spLocks/>
                </p:cNvSpPr>
                <p:nvPr/>
              </p:nvSpPr>
              <p:spPr bwMode="auto">
                <a:xfrm>
                  <a:off x="1622" y="2133"/>
                  <a:ext cx="103" cy="938"/>
                </a:xfrm>
                <a:custGeom>
                  <a:avLst/>
                  <a:gdLst>
                    <a:gd name="T0" fmla="*/ 14 w 103"/>
                    <a:gd name="T1" fmla="*/ 0 h 938"/>
                    <a:gd name="T2" fmla="*/ 9 w 103"/>
                    <a:gd name="T3" fmla="*/ 2 h 938"/>
                    <a:gd name="T4" fmla="*/ 3 w 103"/>
                    <a:gd name="T5" fmla="*/ 8 h 938"/>
                    <a:gd name="T6" fmla="*/ 0 w 103"/>
                    <a:gd name="T7" fmla="*/ 15 h 938"/>
                    <a:gd name="T8" fmla="*/ 0 w 103"/>
                    <a:gd name="T9" fmla="*/ 22 h 938"/>
                    <a:gd name="T10" fmla="*/ 12 w 103"/>
                    <a:gd name="T11" fmla="*/ 133 h 938"/>
                    <a:gd name="T12" fmla="*/ 22 w 103"/>
                    <a:gd name="T13" fmla="*/ 245 h 938"/>
                    <a:gd name="T14" fmla="*/ 27 w 103"/>
                    <a:gd name="T15" fmla="*/ 357 h 938"/>
                    <a:gd name="T16" fmla="*/ 32 w 103"/>
                    <a:gd name="T17" fmla="*/ 467 h 938"/>
                    <a:gd name="T18" fmla="*/ 36 w 103"/>
                    <a:gd name="T19" fmla="*/ 581 h 938"/>
                    <a:gd name="T20" fmla="*/ 43 w 103"/>
                    <a:gd name="T21" fmla="*/ 695 h 938"/>
                    <a:gd name="T22" fmla="*/ 52 w 103"/>
                    <a:gd name="T23" fmla="*/ 809 h 938"/>
                    <a:gd name="T24" fmla="*/ 65 w 103"/>
                    <a:gd name="T25" fmla="*/ 922 h 938"/>
                    <a:gd name="T26" fmla="*/ 69 w 103"/>
                    <a:gd name="T27" fmla="*/ 929 h 938"/>
                    <a:gd name="T28" fmla="*/ 74 w 103"/>
                    <a:gd name="T29" fmla="*/ 934 h 938"/>
                    <a:gd name="T30" fmla="*/ 79 w 103"/>
                    <a:gd name="T31" fmla="*/ 938 h 938"/>
                    <a:gd name="T32" fmla="*/ 87 w 103"/>
                    <a:gd name="T33" fmla="*/ 938 h 938"/>
                    <a:gd name="T34" fmla="*/ 94 w 103"/>
                    <a:gd name="T35" fmla="*/ 936 h 938"/>
                    <a:gd name="T36" fmla="*/ 99 w 103"/>
                    <a:gd name="T37" fmla="*/ 931 h 938"/>
                    <a:gd name="T38" fmla="*/ 103 w 103"/>
                    <a:gd name="T39" fmla="*/ 923 h 938"/>
                    <a:gd name="T40" fmla="*/ 103 w 103"/>
                    <a:gd name="T41" fmla="*/ 916 h 938"/>
                    <a:gd name="T42" fmla="*/ 90 w 103"/>
                    <a:gd name="T43" fmla="*/ 804 h 938"/>
                    <a:gd name="T44" fmla="*/ 81 w 103"/>
                    <a:gd name="T45" fmla="*/ 692 h 938"/>
                    <a:gd name="T46" fmla="*/ 74 w 103"/>
                    <a:gd name="T47" fmla="*/ 578 h 938"/>
                    <a:gd name="T48" fmla="*/ 69 w 103"/>
                    <a:gd name="T49" fmla="*/ 466 h 938"/>
                    <a:gd name="T50" fmla="*/ 65 w 103"/>
                    <a:gd name="T51" fmla="*/ 353 h 938"/>
                    <a:gd name="T52" fmla="*/ 58 w 103"/>
                    <a:gd name="T53" fmla="*/ 241 h 938"/>
                    <a:gd name="T54" fmla="*/ 49 w 103"/>
                    <a:gd name="T55" fmla="*/ 129 h 938"/>
                    <a:gd name="T56" fmla="*/ 36 w 103"/>
                    <a:gd name="T57" fmla="*/ 17 h 938"/>
                    <a:gd name="T58" fmla="*/ 34 w 103"/>
                    <a:gd name="T59" fmla="*/ 9 h 938"/>
                    <a:gd name="T60" fmla="*/ 29 w 103"/>
                    <a:gd name="T61" fmla="*/ 4 h 938"/>
                    <a:gd name="T62" fmla="*/ 22 w 103"/>
                    <a:gd name="T63" fmla="*/ 0 h 938"/>
                    <a:gd name="T64" fmla="*/ 14 w 103"/>
                    <a:gd name="T65" fmla="*/ 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938">
                      <a:moveTo>
                        <a:pt x="14" y="0"/>
                      </a:moveTo>
                      <a:lnTo>
                        <a:pt x="9" y="2"/>
                      </a:lnTo>
                      <a:lnTo>
                        <a:pt x="3" y="8"/>
                      </a:lnTo>
                      <a:lnTo>
                        <a:pt x="0" y="15"/>
                      </a:lnTo>
                      <a:lnTo>
                        <a:pt x="0" y="22"/>
                      </a:lnTo>
                      <a:lnTo>
                        <a:pt x="12" y="133"/>
                      </a:lnTo>
                      <a:lnTo>
                        <a:pt x="22" y="245"/>
                      </a:lnTo>
                      <a:lnTo>
                        <a:pt x="27" y="357"/>
                      </a:lnTo>
                      <a:lnTo>
                        <a:pt x="32" y="467"/>
                      </a:lnTo>
                      <a:lnTo>
                        <a:pt x="36" y="581"/>
                      </a:lnTo>
                      <a:lnTo>
                        <a:pt x="43" y="695"/>
                      </a:lnTo>
                      <a:lnTo>
                        <a:pt x="52" y="809"/>
                      </a:lnTo>
                      <a:lnTo>
                        <a:pt x="65" y="922"/>
                      </a:lnTo>
                      <a:lnTo>
                        <a:pt x="69" y="929"/>
                      </a:lnTo>
                      <a:lnTo>
                        <a:pt x="74" y="934"/>
                      </a:lnTo>
                      <a:lnTo>
                        <a:pt x="79" y="938"/>
                      </a:lnTo>
                      <a:lnTo>
                        <a:pt x="87" y="938"/>
                      </a:lnTo>
                      <a:lnTo>
                        <a:pt x="94" y="936"/>
                      </a:lnTo>
                      <a:lnTo>
                        <a:pt x="99" y="931"/>
                      </a:lnTo>
                      <a:lnTo>
                        <a:pt x="103" y="923"/>
                      </a:lnTo>
                      <a:lnTo>
                        <a:pt x="103" y="916"/>
                      </a:lnTo>
                      <a:lnTo>
                        <a:pt x="90" y="804"/>
                      </a:lnTo>
                      <a:lnTo>
                        <a:pt x="81" y="692"/>
                      </a:lnTo>
                      <a:lnTo>
                        <a:pt x="74" y="578"/>
                      </a:lnTo>
                      <a:lnTo>
                        <a:pt x="69" y="466"/>
                      </a:lnTo>
                      <a:lnTo>
                        <a:pt x="65" y="353"/>
                      </a:lnTo>
                      <a:lnTo>
                        <a:pt x="58" y="241"/>
                      </a:lnTo>
                      <a:lnTo>
                        <a:pt x="49" y="129"/>
                      </a:lnTo>
                      <a:lnTo>
                        <a:pt x="36" y="17"/>
                      </a:lnTo>
                      <a:lnTo>
                        <a:pt x="34" y="9"/>
                      </a:lnTo>
                      <a:lnTo>
                        <a:pt x="29" y="4"/>
                      </a:lnTo>
                      <a:lnTo>
                        <a:pt x="22"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sp>
            <p:nvSpPr>
              <p:cNvPr id="18" name="Rectangle 17"/>
              <p:cNvSpPr/>
              <p:nvPr/>
            </p:nvSpPr>
            <p:spPr>
              <a:xfrm rot="20700000">
                <a:off x="5233275" y="3267313"/>
                <a:ext cx="1574264" cy="800792"/>
              </a:xfrm>
              <a:prstGeom prst="rect">
                <a:avLst/>
              </a:prstGeom>
              <a:noFill/>
            </p:spPr>
            <p:txBody>
              <a:bodyPr wrap="none" lIns="68580" tIns="34290" rIns="68580" bIns="34290">
                <a:spAutoFit/>
              </a:bodyPr>
              <a:lstStyle/>
              <a:p>
                <a:pPr algn="ctr"/>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categories</a:t>
                </a:r>
              </a:p>
              <a:p>
                <a:pPr algn="ctr"/>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HoTT/HoTT</a:t>
                </a:r>
              </a:p>
            </p:txBody>
          </p:sp>
        </p:grpSp>
        <p:sp>
          <p:nvSpPr>
            <p:cNvPr id="10" name="&quot;No&quot; Symbol 9"/>
            <p:cNvSpPr/>
            <p:nvPr/>
          </p:nvSpPr>
          <p:spPr>
            <a:xfrm>
              <a:off x="4071210" y="2808420"/>
              <a:ext cx="4049581" cy="4049581"/>
            </a:xfrm>
            <a:prstGeom prst="noSmoking">
              <a:avLst>
                <a:gd name="adj" fmla="val 514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spTree>
    <p:extLst>
      <p:ext uri="{BB962C8B-B14F-4D97-AF65-F5344CB8AC3E}">
        <p14:creationId xmlns:p14="http://schemas.microsoft.com/office/powerpoint/2010/main" val="10973505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is </a:t>
            </a:r>
            <a:r>
              <a:rPr lang="en-US" b="1" dirty="0" smtClean="0"/>
              <a:t>not</a:t>
            </a:r>
            <a:r>
              <a:rPr lang="en-US" dirty="0" smtClean="0"/>
              <a:t> mainly about:</a:t>
            </a:r>
            <a:endParaRPr lang="en-US" dirty="0"/>
          </a:p>
        </p:txBody>
      </p:sp>
      <p:sp>
        <p:nvSpPr>
          <p:cNvPr id="3" name="Content Placeholder 2"/>
          <p:cNvSpPr>
            <a:spLocks noGrp="1"/>
          </p:cNvSpPr>
          <p:nvPr>
            <p:ph idx="1"/>
          </p:nvPr>
        </p:nvSpPr>
        <p:spPr/>
        <p:txBody>
          <a:bodyPr>
            <a:normAutofit/>
          </a:bodyPr>
          <a:lstStyle/>
          <a:p>
            <a:r>
              <a:rPr lang="en-US" sz="2400" dirty="0"/>
              <a:t>category theory or diagram chasing</a:t>
            </a:r>
          </a:p>
          <a:p>
            <a:endParaRPr lang="en-US" sz="2400" dirty="0"/>
          </a:p>
          <a:p>
            <a:r>
              <a:rPr lang="en-US" sz="2400" dirty="0"/>
              <a:t>my library</a:t>
            </a:r>
          </a:p>
          <a:p>
            <a:endParaRPr lang="en-US" sz="2400" dirty="0"/>
          </a:p>
          <a:p>
            <a:r>
              <a:rPr lang="en-US" sz="2400" dirty="0"/>
              <a:t>Coq</a:t>
            </a:r>
          </a:p>
        </p:txBody>
      </p:sp>
      <p:sp>
        <p:nvSpPr>
          <p:cNvPr id="15" name="Slide Number Placeholder 14"/>
          <p:cNvSpPr>
            <a:spLocks noGrp="1"/>
          </p:cNvSpPr>
          <p:nvPr>
            <p:ph type="sldNum" sz="quarter" idx="12"/>
          </p:nvPr>
        </p:nvSpPr>
        <p:spPr/>
        <p:txBody>
          <a:bodyPr/>
          <a:lstStyle/>
          <a:p>
            <a:fld id="{E64EF21E-4A1E-457A-A908-FECEBBB6594B}" type="slidenum">
              <a:rPr lang="en-US" smtClean="0"/>
              <a:t>15</a:t>
            </a:fld>
            <a:endParaRPr lang="en-US"/>
          </a:p>
        </p:txBody>
      </p:sp>
      <p:grpSp>
        <p:nvGrpSpPr>
          <p:cNvPr id="20" name="Group 19"/>
          <p:cNvGrpSpPr/>
          <p:nvPr/>
        </p:nvGrpSpPr>
        <p:grpSpPr>
          <a:xfrm>
            <a:off x="2446481" y="2348265"/>
            <a:ext cx="943842" cy="1033783"/>
            <a:chOff x="4071210" y="2422526"/>
            <a:chExt cx="4049581" cy="4435475"/>
          </a:xfrm>
        </p:grpSpPr>
        <p:grpSp>
          <p:nvGrpSpPr>
            <p:cNvPr id="21" name="Group 20"/>
            <p:cNvGrpSpPr/>
            <p:nvPr/>
          </p:nvGrpSpPr>
          <p:grpSpPr>
            <a:xfrm>
              <a:off x="4293359" y="2422526"/>
              <a:ext cx="3388475" cy="4435475"/>
              <a:chOff x="4752023" y="2199271"/>
              <a:chExt cx="2260600" cy="2959100"/>
            </a:xfrm>
          </p:grpSpPr>
          <p:grpSp>
            <p:nvGrpSpPr>
              <p:cNvPr id="23" name="Group 4"/>
              <p:cNvGrpSpPr>
                <a:grpSpLocks noChangeAspect="1"/>
              </p:cNvGrpSpPr>
              <p:nvPr/>
            </p:nvGrpSpPr>
            <p:grpSpPr bwMode="auto">
              <a:xfrm>
                <a:off x="4752023" y="2199271"/>
                <a:ext cx="2260600" cy="2959100"/>
                <a:chOff x="1354" y="1310"/>
                <a:chExt cx="1424" cy="1864"/>
              </a:xfrm>
            </p:grpSpPr>
            <p:sp>
              <p:nvSpPr>
                <p:cNvPr id="25" name="AutoShape 3"/>
                <p:cNvSpPr>
                  <a:spLocks noChangeAspect="1" noChangeArrowheads="1" noTextEdit="1"/>
                </p:cNvSpPr>
                <p:nvPr/>
              </p:nvSpPr>
              <p:spPr bwMode="auto">
                <a:xfrm>
                  <a:off x="1354" y="1310"/>
                  <a:ext cx="1424" cy="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6" name="Freeform 5"/>
                <p:cNvSpPr>
                  <a:spLocks/>
                </p:cNvSpPr>
                <p:nvPr/>
              </p:nvSpPr>
              <p:spPr bwMode="auto">
                <a:xfrm>
                  <a:off x="1414" y="1377"/>
                  <a:ext cx="1176" cy="661"/>
                </a:xfrm>
                <a:custGeom>
                  <a:avLst/>
                  <a:gdLst>
                    <a:gd name="T0" fmla="*/ 915 w 1176"/>
                    <a:gd name="T1" fmla="*/ 80 h 661"/>
                    <a:gd name="T2" fmla="*/ 939 w 1176"/>
                    <a:gd name="T3" fmla="*/ 76 h 661"/>
                    <a:gd name="T4" fmla="*/ 964 w 1176"/>
                    <a:gd name="T5" fmla="*/ 74 h 661"/>
                    <a:gd name="T6" fmla="*/ 988 w 1176"/>
                    <a:gd name="T7" fmla="*/ 78 h 661"/>
                    <a:gd name="T8" fmla="*/ 1006 w 1176"/>
                    <a:gd name="T9" fmla="*/ 96 h 661"/>
                    <a:gd name="T10" fmla="*/ 1000 w 1176"/>
                    <a:gd name="T11" fmla="*/ 128 h 661"/>
                    <a:gd name="T12" fmla="*/ 1000 w 1176"/>
                    <a:gd name="T13" fmla="*/ 137 h 661"/>
                    <a:gd name="T14" fmla="*/ 1033 w 1176"/>
                    <a:gd name="T15" fmla="*/ 137 h 661"/>
                    <a:gd name="T16" fmla="*/ 1058 w 1176"/>
                    <a:gd name="T17" fmla="*/ 148 h 661"/>
                    <a:gd name="T18" fmla="*/ 1062 w 1176"/>
                    <a:gd name="T19" fmla="*/ 166 h 661"/>
                    <a:gd name="T20" fmla="*/ 1064 w 1176"/>
                    <a:gd name="T21" fmla="*/ 179 h 661"/>
                    <a:gd name="T22" fmla="*/ 1091 w 1176"/>
                    <a:gd name="T23" fmla="*/ 177 h 661"/>
                    <a:gd name="T24" fmla="*/ 1111 w 1176"/>
                    <a:gd name="T25" fmla="*/ 179 h 661"/>
                    <a:gd name="T26" fmla="*/ 1129 w 1176"/>
                    <a:gd name="T27" fmla="*/ 195 h 661"/>
                    <a:gd name="T28" fmla="*/ 1150 w 1176"/>
                    <a:gd name="T29" fmla="*/ 239 h 661"/>
                    <a:gd name="T30" fmla="*/ 1169 w 1176"/>
                    <a:gd name="T31" fmla="*/ 297 h 661"/>
                    <a:gd name="T32" fmla="*/ 1145 w 1176"/>
                    <a:gd name="T33" fmla="*/ 337 h 661"/>
                    <a:gd name="T34" fmla="*/ 1084 w 1176"/>
                    <a:gd name="T35" fmla="*/ 355 h 661"/>
                    <a:gd name="T36" fmla="*/ 1022 w 1176"/>
                    <a:gd name="T37" fmla="*/ 375 h 661"/>
                    <a:gd name="T38" fmla="*/ 961 w 1176"/>
                    <a:gd name="T39" fmla="*/ 393 h 661"/>
                    <a:gd name="T40" fmla="*/ 897 w 1176"/>
                    <a:gd name="T41" fmla="*/ 413 h 661"/>
                    <a:gd name="T42" fmla="*/ 836 w 1176"/>
                    <a:gd name="T43" fmla="*/ 431 h 661"/>
                    <a:gd name="T44" fmla="*/ 774 w 1176"/>
                    <a:gd name="T45" fmla="*/ 451 h 661"/>
                    <a:gd name="T46" fmla="*/ 713 w 1176"/>
                    <a:gd name="T47" fmla="*/ 472 h 661"/>
                    <a:gd name="T48" fmla="*/ 653 w 1176"/>
                    <a:gd name="T49" fmla="*/ 494 h 661"/>
                    <a:gd name="T50" fmla="*/ 595 w 1176"/>
                    <a:gd name="T51" fmla="*/ 519 h 661"/>
                    <a:gd name="T52" fmla="*/ 537 w 1176"/>
                    <a:gd name="T53" fmla="*/ 548 h 661"/>
                    <a:gd name="T54" fmla="*/ 477 w 1176"/>
                    <a:gd name="T55" fmla="*/ 577 h 661"/>
                    <a:gd name="T56" fmla="*/ 416 w 1176"/>
                    <a:gd name="T57" fmla="*/ 604 h 661"/>
                    <a:gd name="T58" fmla="*/ 354 w 1176"/>
                    <a:gd name="T59" fmla="*/ 628 h 661"/>
                    <a:gd name="T60" fmla="*/ 293 w 1176"/>
                    <a:gd name="T61" fmla="*/ 648 h 661"/>
                    <a:gd name="T62" fmla="*/ 231 w 1176"/>
                    <a:gd name="T63" fmla="*/ 659 h 661"/>
                    <a:gd name="T64" fmla="*/ 161 w 1176"/>
                    <a:gd name="T65" fmla="*/ 657 h 661"/>
                    <a:gd name="T66" fmla="*/ 78 w 1176"/>
                    <a:gd name="T67" fmla="*/ 630 h 661"/>
                    <a:gd name="T68" fmla="*/ 16 w 1176"/>
                    <a:gd name="T69" fmla="*/ 575 h 661"/>
                    <a:gd name="T70" fmla="*/ 2 w 1176"/>
                    <a:gd name="T71" fmla="*/ 501 h 661"/>
                    <a:gd name="T72" fmla="*/ 38 w 1176"/>
                    <a:gd name="T73" fmla="*/ 436 h 661"/>
                    <a:gd name="T74" fmla="*/ 81 w 1176"/>
                    <a:gd name="T75" fmla="*/ 396 h 661"/>
                    <a:gd name="T76" fmla="*/ 130 w 1176"/>
                    <a:gd name="T77" fmla="*/ 362 h 661"/>
                    <a:gd name="T78" fmla="*/ 186 w 1176"/>
                    <a:gd name="T79" fmla="*/ 333 h 661"/>
                    <a:gd name="T80" fmla="*/ 246 w 1176"/>
                    <a:gd name="T81" fmla="*/ 308 h 661"/>
                    <a:gd name="T82" fmla="*/ 307 w 1176"/>
                    <a:gd name="T83" fmla="*/ 286 h 661"/>
                    <a:gd name="T84" fmla="*/ 365 w 1176"/>
                    <a:gd name="T85" fmla="*/ 262 h 661"/>
                    <a:gd name="T86" fmla="*/ 419 w 1176"/>
                    <a:gd name="T87" fmla="*/ 241 h 661"/>
                    <a:gd name="T88" fmla="*/ 463 w 1176"/>
                    <a:gd name="T89" fmla="*/ 219 h 661"/>
                    <a:gd name="T90" fmla="*/ 501 w 1176"/>
                    <a:gd name="T91" fmla="*/ 199 h 661"/>
                    <a:gd name="T92" fmla="*/ 539 w 1176"/>
                    <a:gd name="T93" fmla="*/ 177 h 661"/>
                    <a:gd name="T94" fmla="*/ 577 w 1176"/>
                    <a:gd name="T95" fmla="*/ 157 h 661"/>
                    <a:gd name="T96" fmla="*/ 613 w 1176"/>
                    <a:gd name="T97" fmla="*/ 136 h 661"/>
                    <a:gd name="T98" fmla="*/ 651 w 1176"/>
                    <a:gd name="T99" fmla="*/ 116 h 661"/>
                    <a:gd name="T100" fmla="*/ 689 w 1176"/>
                    <a:gd name="T101" fmla="*/ 96 h 661"/>
                    <a:gd name="T102" fmla="*/ 727 w 1176"/>
                    <a:gd name="T103" fmla="*/ 76 h 661"/>
                    <a:gd name="T104" fmla="*/ 760 w 1176"/>
                    <a:gd name="T105" fmla="*/ 60 h 661"/>
                    <a:gd name="T106" fmla="*/ 790 w 1176"/>
                    <a:gd name="T107" fmla="*/ 40 h 661"/>
                    <a:gd name="T108" fmla="*/ 821 w 1176"/>
                    <a:gd name="T109" fmla="*/ 20 h 661"/>
                    <a:gd name="T110" fmla="*/ 852 w 1176"/>
                    <a:gd name="T111" fmla="*/ 4 h 661"/>
                    <a:gd name="T112" fmla="*/ 883 w 1176"/>
                    <a:gd name="T113" fmla="*/ 0 h 661"/>
                    <a:gd name="T114" fmla="*/ 910 w 1176"/>
                    <a:gd name="T115" fmla="*/ 13 h 661"/>
                    <a:gd name="T116" fmla="*/ 921 w 1176"/>
                    <a:gd name="T117" fmla="*/ 38 h 661"/>
                    <a:gd name="T118" fmla="*/ 915 w 1176"/>
                    <a:gd name="T119" fmla="*/ 67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76" h="661">
                      <a:moveTo>
                        <a:pt x="906" y="81"/>
                      </a:moveTo>
                      <a:lnTo>
                        <a:pt x="915" y="80"/>
                      </a:lnTo>
                      <a:lnTo>
                        <a:pt x="926" y="78"/>
                      </a:lnTo>
                      <a:lnTo>
                        <a:pt x="939" y="76"/>
                      </a:lnTo>
                      <a:lnTo>
                        <a:pt x="951" y="76"/>
                      </a:lnTo>
                      <a:lnTo>
                        <a:pt x="964" y="74"/>
                      </a:lnTo>
                      <a:lnTo>
                        <a:pt x="977" y="76"/>
                      </a:lnTo>
                      <a:lnTo>
                        <a:pt x="988" y="78"/>
                      </a:lnTo>
                      <a:lnTo>
                        <a:pt x="995" y="81"/>
                      </a:lnTo>
                      <a:lnTo>
                        <a:pt x="1006" y="96"/>
                      </a:lnTo>
                      <a:lnTo>
                        <a:pt x="1008" y="112"/>
                      </a:lnTo>
                      <a:lnTo>
                        <a:pt x="1000" y="128"/>
                      </a:lnTo>
                      <a:lnTo>
                        <a:pt x="988" y="141"/>
                      </a:lnTo>
                      <a:lnTo>
                        <a:pt x="1000" y="137"/>
                      </a:lnTo>
                      <a:lnTo>
                        <a:pt x="1017" y="136"/>
                      </a:lnTo>
                      <a:lnTo>
                        <a:pt x="1033" y="137"/>
                      </a:lnTo>
                      <a:lnTo>
                        <a:pt x="1047" y="141"/>
                      </a:lnTo>
                      <a:lnTo>
                        <a:pt x="1058" y="148"/>
                      </a:lnTo>
                      <a:lnTo>
                        <a:pt x="1064" y="156"/>
                      </a:lnTo>
                      <a:lnTo>
                        <a:pt x="1062" y="166"/>
                      </a:lnTo>
                      <a:lnTo>
                        <a:pt x="1047" y="181"/>
                      </a:lnTo>
                      <a:lnTo>
                        <a:pt x="1064" y="179"/>
                      </a:lnTo>
                      <a:lnTo>
                        <a:pt x="1078" y="177"/>
                      </a:lnTo>
                      <a:lnTo>
                        <a:pt x="1091" y="177"/>
                      </a:lnTo>
                      <a:lnTo>
                        <a:pt x="1102" y="177"/>
                      </a:lnTo>
                      <a:lnTo>
                        <a:pt x="1111" y="179"/>
                      </a:lnTo>
                      <a:lnTo>
                        <a:pt x="1120" y="186"/>
                      </a:lnTo>
                      <a:lnTo>
                        <a:pt x="1129" y="195"/>
                      </a:lnTo>
                      <a:lnTo>
                        <a:pt x="1138" y="212"/>
                      </a:lnTo>
                      <a:lnTo>
                        <a:pt x="1150" y="239"/>
                      </a:lnTo>
                      <a:lnTo>
                        <a:pt x="1161" y="268"/>
                      </a:lnTo>
                      <a:lnTo>
                        <a:pt x="1169" y="297"/>
                      </a:lnTo>
                      <a:lnTo>
                        <a:pt x="1176" y="326"/>
                      </a:lnTo>
                      <a:lnTo>
                        <a:pt x="1145" y="337"/>
                      </a:lnTo>
                      <a:lnTo>
                        <a:pt x="1114" y="346"/>
                      </a:lnTo>
                      <a:lnTo>
                        <a:pt x="1084" y="355"/>
                      </a:lnTo>
                      <a:lnTo>
                        <a:pt x="1053" y="366"/>
                      </a:lnTo>
                      <a:lnTo>
                        <a:pt x="1022" y="375"/>
                      </a:lnTo>
                      <a:lnTo>
                        <a:pt x="991" y="384"/>
                      </a:lnTo>
                      <a:lnTo>
                        <a:pt x="961" y="393"/>
                      </a:lnTo>
                      <a:lnTo>
                        <a:pt x="930" y="402"/>
                      </a:lnTo>
                      <a:lnTo>
                        <a:pt x="897" y="413"/>
                      </a:lnTo>
                      <a:lnTo>
                        <a:pt x="866" y="422"/>
                      </a:lnTo>
                      <a:lnTo>
                        <a:pt x="836" y="431"/>
                      </a:lnTo>
                      <a:lnTo>
                        <a:pt x="805" y="442"/>
                      </a:lnTo>
                      <a:lnTo>
                        <a:pt x="774" y="451"/>
                      </a:lnTo>
                      <a:lnTo>
                        <a:pt x="743" y="461"/>
                      </a:lnTo>
                      <a:lnTo>
                        <a:pt x="713" y="472"/>
                      </a:lnTo>
                      <a:lnTo>
                        <a:pt x="682" y="483"/>
                      </a:lnTo>
                      <a:lnTo>
                        <a:pt x="653" y="494"/>
                      </a:lnTo>
                      <a:lnTo>
                        <a:pt x="624" y="507"/>
                      </a:lnTo>
                      <a:lnTo>
                        <a:pt x="595" y="519"/>
                      </a:lnTo>
                      <a:lnTo>
                        <a:pt x="566" y="534"/>
                      </a:lnTo>
                      <a:lnTo>
                        <a:pt x="537" y="548"/>
                      </a:lnTo>
                      <a:lnTo>
                        <a:pt x="506" y="563"/>
                      </a:lnTo>
                      <a:lnTo>
                        <a:pt x="477" y="577"/>
                      </a:lnTo>
                      <a:lnTo>
                        <a:pt x="447" y="590"/>
                      </a:lnTo>
                      <a:lnTo>
                        <a:pt x="416" y="604"/>
                      </a:lnTo>
                      <a:lnTo>
                        <a:pt x="385" y="617"/>
                      </a:lnTo>
                      <a:lnTo>
                        <a:pt x="354" y="628"/>
                      </a:lnTo>
                      <a:lnTo>
                        <a:pt x="324" y="639"/>
                      </a:lnTo>
                      <a:lnTo>
                        <a:pt x="293" y="648"/>
                      </a:lnTo>
                      <a:lnTo>
                        <a:pt x="262" y="653"/>
                      </a:lnTo>
                      <a:lnTo>
                        <a:pt x="231" y="659"/>
                      </a:lnTo>
                      <a:lnTo>
                        <a:pt x="201" y="661"/>
                      </a:lnTo>
                      <a:lnTo>
                        <a:pt x="161" y="657"/>
                      </a:lnTo>
                      <a:lnTo>
                        <a:pt x="117" y="646"/>
                      </a:lnTo>
                      <a:lnTo>
                        <a:pt x="78" y="630"/>
                      </a:lnTo>
                      <a:lnTo>
                        <a:pt x="41" y="604"/>
                      </a:lnTo>
                      <a:lnTo>
                        <a:pt x="16" y="575"/>
                      </a:lnTo>
                      <a:lnTo>
                        <a:pt x="0" y="541"/>
                      </a:lnTo>
                      <a:lnTo>
                        <a:pt x="2" y="501"/>
                      </a:lnTo>
                      <a:lnTo>
                        <a:pt x="21" y="458"/>
                      </a:lnTo>
                      <a:lnTo>
                        <a:pt x="38" y="436"/>
                      </a:lnTo>
                      <a:lnTo>
                        <a:pt x="58" y="414"/>
                      </a:lnTo>
                      <a:lnTo>
                        <a:pt x="81" y="396"/>
                      </a:lnTo>
                      <a:lnTo>
                        <a:pt x="105" y="378"/>
                      </a:lnTo>
                      <a:lnTo>
                        <a:pt x="130" y="362"/>
                      </a:lnTo>
                      <a:lnTo>
                        <a:pt x="159" y="347"/>
                      </a:lnTo>
                      <a:lnTo>
                        <a:pt x="186" y="333"/>
                      </a:lnTo>
                      <a:lnTo>
                        <a:pt x="217" y="320"/>
                      </a:lnTo>
                      <a:lnTo>
                        <a:pt x="246" y="308"/>
                      </a:lnTo>
                      <a:lnTo>
                        <a:pt x="277" y="297"/>
                      </a:lnTo>
                      <a:lnTo>
                        <a:pt x="307" y="286"/>
                      </a:lnTo>
                      <a:lnTo>
                        <a:pt x="336" y="273"/>
                      </a:lnTo>
                      <a:lnTo>
                        <a:pt x="365" y="262"/>
                      </a:lnTo>
                      <a:lnTo>
                        <a:pt x="392" y="252"/>
                      </a:lnTo>
                      <a:lnTo>
                        <a:pt x="419" y="241"/>
                      </a:lnTo>
                      <a:lnTo>
                        <a:pt x="445" y="228"/>
                      </a:lnTo>
                      <a:lnTo>
                        <a:pt x="463" y="219"/>
                      </a:lnTo>
                      <a:lnTo>
                        <a:pt x="483" y="208"/>
                      </a:lnTo>
                      <a:lnTo>
                        <a:pt x="501" y="199"/>
                      </a:lnTo>
                      <a:lnTo>
                        <a:pt x="521" y="188"/>
                      </a:lnTo>
                      <a:lnTo>
                        <a:pt x="539" y="177"/>
                      </a:lnTo>
                      <a:lnTo>
                        <a:pt x="557" y="168"/>
                      </a:lnTo>
                      <a:lnTo>
                        <a:pt x="577" y="157"/>
                      </a:lnTo>
                      <a:lnTo>
                        <a:pt x="595" y="147"/>
                      </a:lnTo>
                      <a:lnTo>
                        <a:pt x="613" y="136"/>
                      </a:lnTo>
                      <a:lnTo>
                        <a:pt x="633" y="127"/>
                      </a:lnTo>
                      <a:lnTo>
                        <a:pt x="651" y="116"/>
                      </a:lnTo>
                      <a:lnTo>
                        <a:pt x="669" y="105"/>
                      </a:lnTo>
                      <a:lnTo>
                        <a:pt x="689" y="96"/>
                      </a:lnTo>
                      <a:lnTo>
                        <a:pt x="707" y="85"/>
                      </a:lnTo>
                      <a:lnTo>
                        <a:pt x="727" y="76"/>
                      </a:lnTo>
                      <a:lnTo>
                        <a:pt x="745" y="67"/>
                      </a:lnTo>
                      <a:lnTo>
                        <a:pt x="760" y="60"/>
                      </a:lnTo>
                      <a:lnTo>
                        <a:pt x="774" y="51"/>
                      </a:lnTo>
                      <a:lnTo>
                        <a:pt x="790" y="40"/>
                      </a:lnTo>
                      <a:lnTo>
                        <a:pt x="807" y="29"/>
                      </a:lnTo>
                      <a:lnTo>
                        <a:pt x="821" y="20"/>
                      </a:lnTo>
                      <a:lnTo>
                        <a:pt x="837" y="11"/>
                      </a:lnTo>
                      <a:lnTo>
                        <a:pt x="852" y="4"/>
                      </a:lnTo>
                      <a:lnTo>
                        <a:pt x="866" y="0"/>
                      </a:lnTo>
                      <a:lnTo>
                        <a:pt x="883" y="0"/>
                      </a:lnTo>
                      <a:lnTo>
                        <a:pt x="897" y="4"/>
                      </a:lnTo>
                      <a:lnTo>
                        <a:pt x="910" y="13"/>
                      </a:lnTo>
                      <a:lnTo>
                        <a:pt x="917" y="23"/>
                      </a:lnTo>
                      <a:lnTo>
                        <a:pt x="921" y="38"/>
                      </a:lnTo>
                      <a:lnTo>
                        <a:pt x="921" y="52"/>
                      </a:lnTo>
                      <a:lnTo>
                        <a:pt x="915" y="67"/>
                      </a:lnTo>
                      <a:lnTo>
                        <a:pt x="906" y="81"/>
                      </a:lnTo>
                      <a:close/>
                    </a:path>
                  </a:pathLst>
                </a:custGeom>
                <a:solidFill>
                  <a:srgbClr val="D8E5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7" name="Freeform 6"/>
                <p:cNvSpPr>
                  <a:spLocks/>
                </p:cNvSpPr>
                <p:nvPr/>
              </p:nvSpPr>
              <p:spPr bwMode="auto">
                <a:xfrm>
                  <a:off x="1363" y="1343"/>
                  <a:ext cx="1408" cy="1809"/>
                </a:xfrm>
                <a:custGeom>
                  <a:avLst/>
                  <a:gdLst>
                    <a:gd name="T0" fmla="*/ 885 w 1408"/>
                    <a:gd name="T1" fmla="*/ 0 h 1809"/>
                    <a:gd name="T2" fmla="*/ 907 w 1408"/>
                    <a:gd name="T3" fmla="*/ 19 h 1809"/>
                    <a:gd name="T4" fmla="*/ 898 w 1408"/>
                    <a:gd name="T5" fmla="*/ 54 h 1809"/>
                    <a:gd name="T6" fmla="*/ 809 w 1408"/>
                    <a:gd name="T7" fmla="*/ 123 h 1809"/>
                    <a:gd name="T8" fmla="*/ 688 w 1408"/>
                    <a:gd name="T9" fmla="*/ 186 h 1809"/>
                    <a:gd name="T10" fmla="*/ 612 w 1408"/>
                    <a:gd name="T11" fmla="*/ 224 h 1809"/>
                    <a:gd name="T12" fmla="*/ 536 w 1408"/>
                    <a:gd name="T13" fmla="*/ 271 h 1809"/>
                    <a:gd name="T14" fmla="*/ 458 w 1408"/>
                    <a:gd name="T15" fmla="*/ 320 h 1809"/>
                    <a:gd name="T16" fmla="*/ 380 w 1408"/>
                    <a:gd name="T17" fmla="*/ 362 h 1809"/>
                    <a:gd name="T18" fmla="*/ 297 w 1408"/>
                    <a:gd name="T19" fmla="*/ 400 h 1809"/>
                    <a:gd name="T20" fmla="*/ 214 w 1408"/>
                    <a:gd name="T21" fmla="*/ 438 h 1809"/>
                    <a:gd name="T22" fmla="*/ 152 w 1408"/>
                    <a:gd name="T23" fmla="*/ 474 h 1809"/>
                    <a:gd name="T24" fmla="*/ 100 w 1408"/>
                    <a:gd name="T25" fmla="*/ 526 h 1809"/>
                    <a:gd name="T26" fmla="*/ 96 w 1408"/>
                    <a:gd name="T27" fmla="*/ 593 h 1809"/>
                    <a:gd name="T28" fmla="*/ 143 w 1408"/>
                    <a:gd name="T29" fmla="*/ 642 h 1809"/>
                    <a:gd name="T30" fmla="*/ 210 w 1408"/>
                    <a:gd name="T31" fmla="*/ 664 h 1809"/>
                    <a:gd name="T32" fmla="*/ 297 w 1408"/>
                    <a:gd name="T33" fmla="*/ 662 h 1809"/>
                    <a:gd name="T34" fmla="*/ 393 w 1408"/>
                    <a:gd name="T35" fmla="*/ 637 h 1809"/>
                    <a:gd name="T36" fmla="*/ 485 w 1408"/>
                    <a:gd name="T37" fmla="*/ 600 h 1809"/>
                    <a:gd name="T38" fmla="*/ 590 w 1408"/>
                    <a:gd name="T39" fmla="*/ 559 h 1809"/>
                    <a:gd name="T40" fmla="*/ 695 w 1408"/>
                    <a:gd name="T41" fmla="*/ 519 h 1809"/>
                    <a:gd name="T42" fmla="*/ 802 w 1408"/>
                    <a:gd name="T43" fmla="*/ 485 h 1809"/>
                    <a:gd name="T44" fmla="*/ 905 w 1408"/>
                    <a:gd name="T45" fmla="*/ 447 h 1809"/>
                    <a:gd name="T46" fmla="*/ 1008 w 1408"/>
                    <a:gd name="T47" fmla="*/ 409 h 1809"/>
                    <a:gd name="T48" fmla="*/ 1113 w 1408"/>
                    <a:gd name="T49" fmla="*/ 372 h 1809"/>
                    <a:gd name="T50" fmla="*/ 1218 w 1408"/>
                    <a:gd name="T51" fmla="*/ 342 h 1809"/>
                    <a:gd name="T52" fmla="*/ 1325 w 1408"/>
                    <a:gd name="T53" fmla="*/ 316 h 1809"/>
                    <a:gd name="T54" fmla="*/ 1328 w 1408"/>
                    <a:gd name="T55" fmla="*/ 394 h 1809"/>
                    <a:gd name="T56" fmla="*/ 1337 w 1408"/>
                    <a:gd name="T57" fmla="*/ 486 h 1809"/>
                    <a:gd name="T58" fmla="*/ 1343 w 1408"/>
                    <a:gd name="T59" fmla="*/ 618 h 1809"/>
                    <a:gd name="T60" fmla="*/ 1350 w 1408"/>
                    <a:gd name="T61" fmla="*/ 809 h 1809"/>
                    <a:gd name="T62" fmla="*/ 1368 w 1408"/>
                    <a:gd name="T63" fmla="*/ 1205 h 1809"/>
                    <a:gd name="T64" fmla="*/ 1384 w 1408"/>
                    <a:gd name="T65" fmla="*/ 1415 h 1809"/>
                    <a:gd name="T66" fmla="*/ 1393 w 1408"/>
                    <a:gd name="T67" fmla="*/ 1531 h 1809"/>
                    <a:gd name="T68" fmla="*/ 1408 w 1408"/>
                    <a:gd name="T69" fmla="*/ 1659 h 1809"/>
                    <a:gd name="T70" fmla="*/ 1238 w 1408"/>
                    <a:gd name="T71" fmla="*/ 1690 h 1809"/>
                    <a:gd name="T72" fmla="*/ 1037 w 1408"/>
                    <a:gd name="T73" fmla="*/ 1717 h 1809"/>
                    <a:gd name="T74" fmla="*/ 825 w 1408"/>
                    <a:gd name="T75" fmla="*/ 1742 h 1809"/>
                    <a:gd name="T76" fmla="*/ 622 w 1408"/>
                    <a:gd name="T77" fmla="*/ 1768 h 1809"/>
                    <a:gd name="T78" fmla="*/ 451 w 1408"/>
                    <a:gd name="T79" fmla="*/ 1793 h 1809"/>
                    <a:gd name="T80" fmla="*/ 349 w 1408"/>
                    <a:gd name="T81" fmla="*/ 1809 h 1809"/>
                    <a:gd name="T82" fmla="*/ 270 w 1408"/>
                    <a:gd name="T83" fmla="*/ 1802 h 1809"/>
                    <a:gd name="T84" fmla="*/ 194 w 1408"/>
                    <a:gd name="T85" fmla="*/ 1769 h 1809"/>
                    <a:gd name="T86" fmla="*/ 130 w 1408"/>
                    <a:gd name="T87" fmla="*/ 1704 h 1809"/>
                    <a:gd name="T88" fmla="*/ 83 w 1408"/>
                    <a:gd name="T89" fmla="*/ 1603 h 1809"/>
                    <a:gd name="T90" fmla="*/ 51 w 1408"/>
                    <a:gd name="T91" fmla="*/ 1418 h 1809"/>
                    <a:gd name="T92" fmla="*/ 25 w 1408"/>
                    <a:gd name="T93" fmla="*/ 1198 h 1809"/>
                    <a:gd name="T94" fmla="*/ 7 w 1408"/>
                    <a:gd name="T95" fmla="*/ 765 h 1809"/>
                    <a:gd name="T96" fmla="*/ 4 w 1408"/>
                    <a:gd name="T97" fmla="*/ 526 h 1809"/>
                    <a:gd name="T98" fmla="*/ 62 w 1408"/>
                    <a:gd name="T99" fmla="*/ 441 h 1809"/>
                    <a:gd name="T100" fmla="*/ 210 w 1408"/>
                    <a:gd name="T101" fmla="*/ 356 h 1809"/>
                    <a:gd name="T102" fmla="*/ 311 w 1408"/>
                    <a:gd name="T103" fmla="*/ 298 h 1809"/>
                    <a:gd name="T104" fmla="*/ 400 w 1408"/>
                    <a:gd name="T105" fmla="*/ 253 h 1809"/>
                    <a:gd name="T106" fmla="*/ 485 w 1408"/>
                    <a:gd name="T107" fmla="*/ 213 h 1809"/>
                    <a:gd name="T108" fmla="*/ 572 w 1408"/>
                    <a:gd name="T109" fmla="*/ 170 h 1809"/>
                    <a:gd name="T110" fmla="*/ 668 w 1408"/>
                    <a:gd name="T111" fmla="*/ 119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8" h="1809">
                      <a:moveTo>
                        <a:pt x="840" y="18"/>
                      </a:moveTo>
                      <a:lnTo>
                        <a:pt x="867" y="3"/>
                      </a:lnTo>
                      <a:lnTo>
                        <a:pt x="885" y="0"/>
                      </a:lnTo>
                      <a:lnTo>
                        <a:pt x="898" y="1"/>
                      </a:lnTo>
                      <a:lnTo>
                        <a:pt x="905" y="9"/>
                      </a:lnTo>
                      <a:lnTo>
                        <a:pt x="907" y="19"/>
                      </a:lnTo>
                      <a:lnTo>
                        <a:pt x="907" y="32"/>
                      </a:lnTo>
                      <a:lnTo>
                        <a:pt x="903" y="45"/>
                      </a:lnTo>
                      <a:lnTo>
                        <a:pt x="898" y="54"/>
                      </a:lnTo>
                      <a:lnTo>
                        <a:pt x="878" y="76"/>
                      </a:lnTo>
                      <a:lnTo>
                        <a:pt x="847" y="99"/>
                      </a:lnTo>
                      <a:lnTo>
                        <a:pt x="809" y="123"/>
                      </a:lnTo>
                      <a:lnTo>
                        <a:pt x="767" y="146"/>
                      </a:lnTo>
                      <a:lnTo>
                        <a:pt x="726" y="168"/>
                      </a:lnTo>
                      <a:lnTo>
                        <a:pt x="688" y="186"/>
                      </a:lnTo>
                      <a:lnTo>
                        <a:pt x="657" y="200"/>
                      </a:lnTo>
                      <a:lnTo>
                        <a:pt x="637" y="210"/>
                      </a:lnTo>
                      <a:lnTo>
                        <a:pt x="612" y="224"/>
                      </a:lnTo>
                      <a:lnTo>
                        <a:pt x="586" y="240"/>
                      </a:lnTo>
                      <a:lnTo>
                        <a:pt x="561" y="255"/>
                      </a:lnTo>
                      <a:lnTo>
                        <a:pt x="536" y="271"/>
                      </a:lnTo>
                      <a:lnTo>
                        <a:pt x="510" y="287"/>
                      </a:lnTo>
                      <a:lnTo>
                        <a:pt x="485" y="304"/>
                      </a:lnTo>
                      <a:lnTo>
                        <a:pt x="458" y="320"/>
                      </a:lnTo>
                      <a:lnTo>
                        <a:pt x="432" y="334"/>
                      </a:lnTo>
                      <a:lnTo>
                        <a:pt x="407" y="349"/>
                      </a:lnTo>
                      <a:lnTo>
                        <a:pt x="380" y="362"/>
                      </a:lnTo>
                      <a:lnTo>
                        <a:pt x="353" y="374"/>
                      </a:lnTo>
                      <a:lnTo>
                        <a:pt x="324" y="387"/>
                      </a:lnTo>
                      <a:lnTo>
                        <a:pt x="297" y="400"/>
                      </a:lnTo>
                      <a:lnTo>
                        <a:pt x="268" y="412"/>
                      </a:lnTo>
                      <a:lnTo>
                        <a:pt x="241" y="425"/>
                      </a:lnTo>
                      <a:lnTo>
                        <a:pt x="214" y="438"/>
                      </a:lnTo>
                      <a:lnTo>
                        <a:pt x="194" y="448"/>
                      </a:lnTo>
                      <a:lnTo>
                        <a:pt x="172" y="459"/>
                      </a:lnTo>
                      <a:lnTo>
                        <a:pt x="152" y="474"/>
                      </a:lnTo>
                      <a:lnTo>
                        <a:pt x="130" y="488"/>
                      </a:lnTo>
                      <a:lnTo>
                        <a:pt x="114" y="506"/>
                      </a:lnTo>
                      <a:lnTo>
                        <a:pt x="100" y="526"/>
                      </a:lnTo>
                      <a:lnTo>
                        <a:pt x="92" y="548"/>
                      </a:lnTo>
                      <a:lnTo>
                        <a:pt x="91" y="571"/>
                      </a:lnTo>
                      <a:lnTo>
                        <a:pt x="96" y="593"/>
                      </a:lnTo>
                      <a:lnTo>
                        <a:pt x="109" y="613"/>
                      </a:lnTo>
                      <a:lnTo>
                        <a:pt x="125" y="629"/>
                      </a:lnTo>
                      <a:lnTo>
                        <a:pt x="143" y="642"/>
                      </a:lnTo>
                      <a:lnTo>
                        <a:pt x="165" y="651"/>
                      </a:lnTo>
                      <a:lnTo>
                        <a:pt x="188" y="658"/>
                      </a:lnTo>
                      <a:lnTo>
                        <a:pt x="210" y="664"/>
                      </a:lnTo>
                      <a:lnTo>
                        <a:pt x="232" y="666"/>
                      </a:lnTo>
                      <a:lnTo>
                        <a:pt x="264" y="666"/>
                      </a:lnTo>
                      <a:lnTo>
                        <a:pt x="297" y="662"/>
                      </a:lnTo>
                      <a:lnTo>
                        <a:pt x="329" y="655"/>
                      </a:lnTo>
                      <a:lnTo>
                        <a:pt x="362" y="646"/>
                      </a:lnTo>
                      <a:lnTo>
                        <a:pt x="393" y="637"/>
                      </a:lnTo>
                      <a:lnTo>
                        <a:pt x="423" y="624"/>
                      </a:lnTo>
                      <a:lnTo>
                        <a:pt x="454" y="613"/>
                      </a:lnTo>
                      <a:lnTo>
                        <a:pt x="485" y="600"/>
                      </a:lnTo>
                      <a:lnTo>
                        <a:pt x="519" y="586"/>
                      </a:lnTo>
                      <a:lnTo>
                        <a:pt x="554" y="571"/>
                      </a:lnTo>
                      <a:lnTo>
                        <a:pt x="590" y="559"/>
                      </a:lnTo>
                      <a:lnTo>
                        <a:pt x="624" y="544"/>
                      </a:lnTo>
                      <a:lnTo>
                        <a:pt x="660" y="532"/>
                      </a:lnTo>
                      <a:lnTo>
                        <a:pt x="695" y="519"/>
                      </a:lnTo>
                      <a:lnTo>
                        <a:pt x="731" y="508"/>
                      </a:lnTo>
                      <a:lnTo>
                        <a:pt x="767" y="495"/>
                      </a:lnTo>
                      <a:lnTo>
                        <a:pt x="802" y="485"/>
                      </a:lnTo>
                      <a:lnTo>
                        <a:pt x="836" y="472"/>
                      </a:lnTo>
                      <a:lnTo>
                        <a:pt x="870" y="459"/>
                      </a:lnTo>
                      <a:lnTo>
                        <a:pt x="905" y="447"/>
                      </a:lnTo>
                      <a:lnTo>
                        <a:pt x="939" y="434"/>
                      </a:lnTo>
                      <a:lnTo>
                        <a:pt x="974" y="421"/>
                      </a:lnTo>
                      <a:lnTo>
                        <a:pt x="1008" y="409"/>
                      </a:lnTo>
                      <a:lnTo>
                        <a:pt x="1044" y="396"/>
                      </a:lnTo>
                      <a:lnTo>
                        <a:pt x="1078" y="385"/>
                      </a:lnTo>
                      <a:lnTo>
                        <a:pt x="1113" y="372"/>
                      </a:lnTo>
                      <a:lnTo>
                        <a:pt x="1147" y="362"/>
                      </a:lnTo>
                      <a:lnTo>
                        <a:pt x="1183" y="351"/>
                      </a:lnTo>
                      <a:lnTo>
                        <a:pt x="1218" y="342"/>
                      </a:lnTo>
                      <a:lnTo>
                        <a:pt x="1254" y="333"/>
                      </a:lnTo>
                      <a:lnTo>
                        <a:pt x="1288" y="324"/>
                      </a:lnTo>
                      <a:lnTo>
                        <a:pt x="1325" y="316"/>
                      </a:lnTo>
                      <a:lnTo>
                        <a:pt x="1321" y="342"/>
                      </a:lnTo>
                      <a:lnTo>
                        <a:pt x="1325" y="367"/>
                      </a:lnTo>
                      <a:lnTo>
                        <a:pt x="1328" y="394"/>
                      </a:lnTo>
                      <a:lnTo>
                        <a:pt x="1332" y="421"/>
                      </a:lnTo>
                      <a:lnTo>
                        <a:pt x="1334" y="452"/>
                      </a:lnTo>
                      <a:lnTo>
                        <a:pt x="1337" y="486"/>
                      </a:lnTo>
                      <a:lnTo>
                        <a:pt x="1339" y="523"/>
                      </a:lnTo>
                      <a:lnTo>
                        <a:pt x="1341" y="553"/>
                      </a:lnTo>
                      <a:lnTo>
                        <a:pt x="1343" y="618"/>
                      </a:lnTo>
                      <a:lnTo>
                        <a:pt x="1344" y="680"/>
                      </a:lnTo>
                      <a:lnTo>
                        <a:pt x="1346" y="743"/>
                      </a:lnTo>
                      <a:lnTo>
                        <a:pt x="1350" y="809"/>
                      </a:lnTo>
                      <a:lnTo>
                        <a:pt x="1355" y="944"/>
                      </a:lnTo>
                      <a:lnTo>
                        <a:pt x="1361" y="1075"/>
                      </a:lnTo>
                      <a:lnTo>
                        <a:pt x="1368" y="1205"/>
                      </a:lnTo>
                      <a:lnTo>
                        <a:pt x="1379" y="1339"/>
                      </a:lnTo>
                      <a:lnTo>
                        <a:pt x="1382" y="1377"/>
                      </a:lnTo>
                      <a:lnTo>
                        <a:pt x="1384" y="1415"/>
                      </a:lnTo>
                      <a:lnTo>
                        <a:pt x="1386" y="1453"/>
                      </a:lnTo>
                      <a:lnTo>
                        <a:pt x="1388" y="1491"/>
                      </a:lnTo>
                      <a:lnTo>
                        <a:pt x="1393" y="1531"/>
                      </a:lnTo>
                      <a:lnTo>
                        <a:pt x="1402" y="1576"/>
                      </a:lnTo>
                      <a:lnTo>
                        <a:pt x="1408" y="1623"/>
                      </a:lnTo>
                      <a:lnTo>
                        <a:pt x="1408" y="1659"/>
                      </a:lnTo>
                      <a:lnTo>
                        <a:pt x="1355" y="1670"/>
                      </a:lnTo>
                      <a:lnTo>
                        <a:pt x="1299" y="1681"/>
                      </a:lnTo>
                      <a:lnTo>
                        <a:pt x="1238" y="1690"/>
                      </a:lnTo>
                      <a:lnTo>
                        <a:pt x="1173" y="1699"/>
                      </a:lnTo>
                      <a:lnTo>
                        <a:pt x="1106" y="1708"/>
                      </a:lnTo>
                      <a:lnTo>
                        <a:pt x="1037" y="1717"/>
                      </a:lnTo>
                      <a:lnTo>
                        <a:pt x="966" y="1726"/>
                      </a:lnTo>
                      <a:lnTo>
                        <a:pt x="896" y="1735"/>
                      </a:lnTo>
                      <a:lnTo>
                        <a:pt x="825" y="1742"/>
                      </a:lnTo>
                      <a:lnTo>
                        <a:pt x="755" y="1751"/>
                      </a:lnTo>
                      <a:lnTo>
                        <a:pt x="688" y="1760"/>
                      </a:lnTo>
                      <a:lnTo>
                        <a:pt x="622" y="1768"/>
                      </a:lnTo>
                      <a:lnTo>
                        <a:pt x="561" y="1777"/>
                      </a:lnTo>
                      <a:lnTo>
                        <a:pt x="503" y="1784"/>
                      </a:lnTo>
                      <a:lnTo>
                        <a:pt x="451" y="1793"/>
                      </a:lnTo>
                      <a:lnTo>
                        <a:pt x="404" y="1802"/>
                      </a:lnTo>
                      <a:lnTo>
                        <a:pt x="376" y="1806"/>
                      </a:lnTo>
                      <a:lnTo>
                        <a:pt x="349" y="1809"/>
                      </a:lnTo>
                      <a:lnTo>
                        <a:pt x="322" y="1809"/>
                      </a:lnTo>
                      <a:lnTo>
                        <a:pt x="295" y="1807"/>
                      </a:lnTo>
                      <a:lnTo>
                        <a:pt x="270" y="1802"/>
                      </a:lnTo>
                      <a:lnTo>
                        <a:pt x="243" y="1795"/>
                      </a:lnTo>
                      <a:lnTo>
                        <a:pt x="219" y="1784"/>
                      </a:lnTo>
                      <a:lnTo>
                        <a:pt x="194" y="1769"/>
                      </a:lnTo>
                      <a:lnTo>
                        <a:pt x="172" y="1751"/>
                      </a:lnTo>
                      <a:lnTo>
                        <a:pt x="150" y="1730"/>
                      </a:lnTo>
                      <a:lnTo>
                        <a:pt x="130" y="1704"/>
                      </a:lnTo>
                      <a:lnTo>
                        <a:pt x="112" y="1675"/>
                      </a:lnTo>
                      <a:lnTo>
                        <a:pt x="96" y="1641"/>
                      </a:lnTo>
                      <a:lnTo>
                        <a:pt x="83" y="1603"/>
                      </a:lnTo>
                      <a:lnTo>
                        <a:pt x="72" y="1560"/>
                      </a:lnTo>
                      <a:lnTo>
                        <a:pt x="63" y="1511"/>
                      </a:lnTo>
                      <a:lnTo>
                        <a:pt x="51" y="1418"/>
                      </a:lnTo>
                      <a:lnTo>
                        <a:pt x="40" y="1348"/>
                      </a:lnTo>
                      <a:lnTo>
                        <a:pt x="31" y="1279"/>
                      </a:lnTo>
                      <a:lnTo>
                        <a:pt x="25" y="1198"/>
                      </a:lnTo>
                      <a:lnTo>
                        <a:pt x="22" y="1076"/>
                      </a:lnTo>
                      <a:lnTo>
                        <a:pt x="15" y="921"/>
                      </a:lnTo>
                      <a:lnTo>
                        <a:pt x="7" y="765"/>
                      </a:lnTo>
                      <a:lnTo>
                        <a:pt x="2" y="644"/>
                      </a:lnTo>
                      <a:lnTo>
                        <a:pt x="0" y="575"/>
                      </a:lnTo>
                      <a:lnTo>
                        <a:pt x="4" y="526"/>
                      </a:lnTo>
                      <a:lnTo>
                        <a:pt x="15" y="490"/>
                      </a:lnTo>
                      <a:lnTo>
                        <a:pt x="33" y="463"/>
                      </a:lnTo>
                      <a:lnTo>
                        <a:pt x="62" y="441"/>
                      </a:lnTo>
                      <a:lnTo>
                        <a:pt x="100" y="419"/>
                      </a:lnTo>
                      <a:lnTo>
                        <a:pt x="148" y="392"/>
                      </a:lnTo>
                      <a:lnTo>
                        <a:pt x="210" y="356"/>
                      </a:lnTo>
                      <a:lnTo>
                        <a:pt x="246" y="334"/>
                      </a:lnTo>
                      <a:lnTo>
                        <a:pt x="279" y="316"/>
                      </a:lnTo>
                      <a:lnTo>
                        <a:pt x="311" y="298"/>
                      </a:lnTo>
                      <a:lnTo>
                        <a:pt x="342" y="282"/>
                      </a:lnTo>
                      <a:lnTo>
                        <a:pt x="371" y="267"/>
                      </a:lnTo>
                      <a:lnTo>
                        <a:pt x="400" y="253"/>
                      </a:lnTo>
                      <a:lnTo>
                        <a:pt x="429" y="238"/>
                      </a:lnTo>
                      <a:lnTo>
                        <a:pt x="458" y="226"/>
                      </a:lnTo>
                      <a:lnTo>
                        <a:pt x="485" y="213"/>
                      </a:lnTo>
                      <a:lnTo>
                        <a:pt x="514" y="199"/>
                      </a:lnTo>
                      <a:lnTo>
                        <a:pt x="543" y="186"/>
                      </a:lnTo>
                      <a:lnTo>
                        <a:pt x="572" y="170"/>
                      </a:lnTo>
                      <a:lnTo>
                        <a:pt x="603" y="155"/>
                      </a:lnTo>
                      <a:lnTo>
                        <a:pt x="635" y="137"/>
                      </a:lnTo>
                      <a:lnTo>
                        <a:pt x="668" y="119"/>
                      </a:lnTo>
                      <a:lnTo>
                        <a:pt x="704" y="97"/>
                      </a:lnTo>
                      <a:lnTo>
                        <a:pt x="840" y="18"/>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8" name="Freeform 8"/>
                <p:cNvSpPr>
                  <a:spLocks/>
                </p:cNvSpPr>
                <p:nvPr/>
              </p:nvSpPr>
              <p:spPr bwMode="auto">
                <a:xfrm>
                  <a:off x="1385" y="1364"/>
                  <a:ext cx="1350" cy="1767"/>
                </a:xfrm>
                <a:custGeom>
                  <a:avLst/>
                  <a:gdLst>
                    <a:gd name="T0" fmla="*/ 722 w 1350"/>
                    <a:gd name="T1" fmla="*/ 80 h 1767"/>
                    <a:gd name="T2" fmla="*/ 552 w 1350"/>
                    <a:gd name="T3" fmla="*/ 176 h 1767"/>
                    <a:gd name="T4" fmla="*/ 374 w 1350"/>
                    <a:gd name="T5" fmla="*/ 272 h 1767"/>
                    <a:gd name="T6" fmla="*/ 41 w 1350"/>
                    <a:gd name="T7" fmla="*/ 453 h 1767"/>
                    <a:gd name="T8" fmla="*/ 0 w 1350"/>
                    <a:gd name="T9" fmla="*/ 525 h 1767"/>
                    <a:gd name="T10" fmla="*/ 38 w 1350"/>
                    <a:gd name="T11" fmla="*/ 619 h 1767"/>
                    <a:gd name="T12" fmla="*/ 139 w 1350"/>
                    <a:gd name="T13" fmla="*/ 683 h 1767"/>
                    <a:gd name="T14" fmla="*/ 192 w 1350"/>
                    <a:gd name="T15" fmla="*/ 704 h 1767"/>
                    <a:gd name="T16" fmla="*/ 287 w 1350"/>
                    <a:gd name="T17" fmla="*/ 704 h 1767"/>
                    <a:gd name="T18" fmla="*/ 599 w 1350"/>
                    <a:gd name="T19" fmla="*/ 587 h 1767"/>
                    <a:gd name="T20" fmla="*/ 838 w 1350"/>
                    <a:gd name="T21" fmla="*/ 500 h 1767"/>
                    <a:gd name="T22" fmla="*/ 1071 w 1350"/>
                    <a:gd name="T23" fmla="*/ 418 h 1767"/>
                    <a:gd name="T24" fmla="*/ 1254 w 1350"/>
                    <a:gd name="T25" fmla="*/ 491 h 1767"/>
                    <a:gd name="T26" fmla="*/ 1261 w 1350"/>
                    <a:gd name="T27" fmla="*/ 849 h 1767"/>
                    <a:gd name="T28" fmla="*/ 1274 w 1350"/>
                    <a:gd name="T29" fmla="*/ 1097 h 1767"/>
                    <a:gd name="T30" fmla="*/ 1299 w 1350"/>
                    <a:gd name="T31" fmla="*/ 1405 h 1767"/>
                    <a:gd name="T32" fmla="*/ 1299 w 1350"/>
                    <a:gd name="T33" fmla="*/ 1497 h 1767"/>
                    <a:gd name="T34" fmla="*/ 1292 w 1350"/>
                    <a:gd name="T35" fmla="*/ 1591 h 1767"/>
                    <a:gd name="T36" fmla="*/ 1172 w 1350"/>
                    <a:gd name="T37" fmla="*/ 1611 h 1767"/>
                    <a:gd name="T38" fmla="*/ 1073 w 1350"/>
                    <a:gd name="T39" fmla="*/ 1629 h 1767"/>
                    <a:gd name="T40" fmla="*/ 942 w 1350"/>
                    <a:gd name="T41" fmla="*/ 1649 h 1767"/>
                    <a:gd name="T42" fmla="*/ 816 w 1350"/>
                    <a:gd name="T43" fmla="*/ 1663 h 1767"/>
                    <a:gd name="T44" fmla="*/ 675 w 1350"/>
                    <a:gd name="T45" fmla="*/ 1669 h 1767"/>
                    <a:gd name="T46" fmla="*/ 497 w 1350"/>
                    <a:gd name="T47" fmla="*/ 1698 h 1767"/>
                    <a:gd name="T48" fmla="*/ 298 w 1350"/>
                    <a:gd name="T49" fmla="*/ 1723 h 1767"/>
                    <a:gd name="T50" fmla="*/ 215 w 1350"/>
                    <a:gd name="T51" fmla="*/ 1678 h 1767"/>
                    <a:gd name="T52" fmla="*/ 130 w 1350"/>
                    <a:gd name="T53" fmla="*/ 1580 h 1767"/>
                    <a:gd name="T54" fmla="*/ 88 w 1350"/>
                    <a:gd name="T55" fmla="*/ 1330 h 1767"/>
                    <a:gd name="T56" fmla="*/ 41 w 1350"/>
                    <a:gd name="T57" fmla="*/ 688 h 1767"/>
                    <a:gd name="T58" fmla="*/ 14 w 1350"/>
                    <a:gd name="T59" fmla="*/ 672 h 1767"/>
                    <a:gd name="T60" fmla="*/ 40 w 1350"/>
                    <a:gd name="T61" fmla="*/ 1198 h 1767"/>
                    <a:gd name="T62" fmla="*/ 69 w 1350"/>
                    <a:gd name="T63" fmla="*/ 1508 h 1767"/>
                    <a:gd name="T64" fmla="*/ 123 w 1350"/>
                    <a:gd name="T65" fmla="*/ 1638 h 1767"/>
                    <a:gd name="T66" fmla="*/ 233 w 1350"/>
                    <a:gd name="T67" fmla="*/ 1736 h 1767"/>
                    <a:gd name="T68" fmla="*/ 329 w 1350"/>
                    <a:gd name="T69" fmla="*/ 1767 h 1767"/>
                    <a:gd name="T70" fmla="*/ 573 w 1350"/>
                    <a:gd name="T71" fmla="*/ 1721 h 1767"/>
                    <a:gd name="T72" fmla="*/ 747 w 1350"/>
                    <a:gd name="T73" fmla="*/ 1703 h 1767"/>
                    <a:gd name="T74" fmla="*/ 868 w 1350"/>
                    <a:gd name="T75" fmla="*/ 1696 h 1767"/>
                    <a:gd name="T76" fmla="*/ 999 w 1350"/>
                    <a:gd name="T77" fmla="*/ 1680 h 1767"/>
                    <a:gd name="T78" fmla="*/ 1131 w 1350"/>
                    <a:gd name="T79" fmla="*/ 1656 h 1767"/>
                    <a:gd name="T80" fmla="*/ 1344 w 1350"/>
                    <a:gd name="T81" fmla="*/ 1616 h 1767"/>
                    <a:gd name="T82" fmla="*/ 1348 w 1350"/>
                    <a:gd name="T83" fmla="*/ 1596 h 1767"/>
                    <a:gd name="T84" fmla="*/ 1337 w 1350"/>
                    <a:gd name="T85" fmla="*/ 1403 h 1767"/>
                    <a:gd name="T86" fmla="*/ 1310 w 1350"/>
                    <a:gd name="T87" fmla="*/ 1093 h 1767"/>
                    <a:gd name="T88" fmla="*/ 1293 w 1350"/>
                    <a:gd name="T89" fmla="*/ 603 h 1767"/>
                    <a:gd name="T90" fmla="*/ 1279 w 1350"/>
                    <a:gd name="T91" fmla="*/ 324 h 1767"/>
                    <a:gd name="T92" fmla="*/ 1261 w 1350"/>
                    <a:gd name="T93" fmla="*/ 319 h 1767"/>
                    <a:gd name="T94" fmla="*/ 1031 w 1350"/>
                    <a:gd name="T95" fmla="*/ 393 h 1767"/>
                    <a:gd name="T96" fmla="*/ 789 w 1350"/>
                    <a:gd name="T97" fmla="*/ 478 h 1767"/>
                    <a:gd name="T98" fmla="*/ 541 w 1350"/>
                    <a:gd name="T99" fmla="*/ 569 h 1767"/>
                    <a:gd name="T100" fmla="*/ 262 w 1350"/>
                    <a:gd name="T101" fmla="*/ 672 h 1767"/>
                    <a:gd name="T102" fmla="*/ 184 w 1350"/>
                    <a:gd name="T103" fmla="*/ 661 h 1767"/>
                    <a:gd name="T104" fmla="*/ 85 w 1350"/>
                    <a:gd name="T105" fmla="*/ 612 h 1767"/>
                    <a:gd name="T106" fmla="*/ 38 w 1350"/>
                    <a:gd name="T107" fmla="*/ 540 h 1767"/>
                    <a:gd name="T108" fmla="*/ 58 w 1350"/>
                    <a:gd name="T109" fmla="*/ 489 h 1767"/>
                    <a:gd name="T110" fmla="*/ 356 w 1350"/>
                    <a:gd name="T111" fmla="*/ 322 h 1767"/>
                    <a:gd name="T112" fmla="*/ 535 w 1350"/>
                    <a:gd name="T113" fmla="*/ 228 h 1767"/>
                    <a:gd name="T114" fmla="*/ 709 w 1350"/>
                    <a:gd name="T115" fmla="*/ 131 h 1767"/>
                    <a:gd name="T116" fmla="*/ 861 w 1350"/>
                    <a:gd name="T117" fmla="*/ 35 h 1767"/>
                    <a:gd name="T118" fmla="*/ 861 w 1350"/>
                    <a:gd name="T119" fmla="*/ 4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50" h="1767">
                      <a:moveTo>
                        <a:pt x="841" y="4"/>
                      </a:moveTo>
                      <a:lnTo>
                        <a:pt x="814" y="22"/>
                      </a:lnTo>
                      <a:lnTo>
                        <a:pt x="783" y="42"/>
                      </a:lnTo>
                      <a:lnTo>
                        <a:pt x="754" y="60"/>
                      </a:lnTo>
                      <a:lnTo>
                        <a:pt x="722" y="80"/>
                      </a:lnTo>
                      <a:lnTo>
                        <a:pt x="689" y="100"/>
                      </a:lnTo>
                      <a:lnTo>
                        <a:pt x="657" y="118"/>
                      </a:lnTo>
                      <a:lnTo>
                        <a:pt x="622" y="138"/>
                      </a:lnTo>
                      <a:lnTo>
                        <a:pt x="588" y="158"/>
                      </a:lnTo>
                      <a:lnTo>
                        <a:pt x="552" y="176"/>
                      </a:lnTo>
                      <a:lnTo>
                        <a:pt x="517" y="196"/>
                      </a:lnTo>
                      <a:lnTo>
                        <a:pt x="481" y="216"/>
                      </a:lnTo>
                      <a:lnTo>
                        <a:pt x="445" y="234"/>
                      </a:lnTo>
                      <a:lnTo>
                        <a:pt x="409" y="254"/>
                      </a:lnTo>
                      <a:lnTo>
                        <a:pt x="374" y="272"/>
                      </a:lnTo>
                      <a:lnTo>
                        <a:pt x="338" y="290"/>
                      </a:lnTo>
                      <a:lnTo>
                        <a:pt x="304" y="308"/>
                      </a:lnTo>
                      <a:lnTo>
                        <a:pt x="76" y="429"/>
                      </a:lnTo>
                      <a:lnTo>
                        <a:pt x="58" y="440"/>
                      </a:lnTo>
                      <a:lnTo>
                        <a:pt x="41" y="453"/>
                      </a:lnTo>
                      <a:lnTo>
                        <a:pt x="29" y="465"/>
                      </a:lnTo>
                      <a:lnTo>
                        <a:pt x="18" y="480"/>
                      </a:lnTo>
                      <a:lnTo>
                        <a:pt x="9" y="494"/>
                      </a:lnTo>
                      <a:lnTo>
                        <a:pt x="3" y="509"/>
                      </a:lnTo>
                      <a:lnTo>
                        <a:pt x="0" y="525"/>
                      </a:lnTo>
                      <a:lnTo>
                        <a:pt x="0" y="541"/>
                      </a:lnTo>
                      <a:lnTo>
                        <a:pt x="3" y="561"/>
                      </a:lnTo>
                      <a:lnTo>
                        <a:pt x="11" y="583"/>
                      </a:lnTo>
                      <a:lnTo>
                        <a:pt x="23" y="601"/>
                      </a:lnTo>
                      <a:lnTo>
                        <a:pt x="38" y="619"/>
                      </a:lnTo>
                      <a:lnTo>
                        <a:pt x="58" y="637"/>
                      </a:lnTo>
                      <a:lnTo>
                        <a:pt x="81" y="654"/>
                      </a:lnTo>
                      <a:lnTo>
                        <a:pt x="107" y="668"/>
                      </a:lnTo>
                      <a:lnTo>
                        <a:pt x="137" y="683"/>
                      </a:lnTo>
                      <a:lnTo>
                        <a:pt x="139" y="683"/>
                      </a:lnTo>
                      <a:lnTo>
                        <a:pt x="143" y="684"/>
                      </a:lnTo>
                      <a:lnTo>
                        <a:pt x="145" y="686"/>
                      </a:lnTo>
                      <a:lnTo>
                        <a:pt x="146" y="686"/>
                      </a:lnTo>
                      <a:lnTo>
                        <a:pt x="170" y="695"/>
                      </a:lnTo>
                      <a:lnTo>
                        <a:pt x="192" y="704"/>
                      </a:lnTo>
                      <a:lnTo>
                        <a:pt x="210" y="710"/>
                      </a:lnTo>
                      <a:lnTo>
                        <a:pt x="228" y="712"/>
                      </a:lnTo>
                      <a:lnTo>
                        <a:pt x="246" y="713"/>
                      </a:lnTo>
                      <a:lnTo>
                        <a:pt x="266" y="710"/>
                      </a:lnTo>
                      <a:lnTo>
                        <a:pt x="287" y="704"/>
                      </a:lnTo>
                      <a:lnTo>
                        <a:pt x="315" y="695"/>
                      </a:lnTo>
                      <a:lnTo>
                        <a:pt x="441" y="648"/>
                      </a:lnTo>
                      <a:lnTo>
                        <a:pt x="505" y="623"/>
                      </a:lnTo>
                      <a:lnTo>
                        <a:pt x="552" y="605"/>
                      </a:lnTo>
                      <a:lnTo>
                        <a:pt x="599" y="587"/>
                      </a:lnTo>
                      <a:lnTo>
                        <a:pt x="648" y="570"/>
                      </a:lnTo>
                      <a:lnTo>
                        <a:pt x="695" y="552"/>
                      </a:lnTo>
                      <a:lnTo>
                        <a:pt x="743" y="534"/>
                      </a:lnTo>
                      <a:lnTo>
                        <a:pt x="790" y="518"/>
                      </a:lnTo>
                      <a:lnTo>
                        <a:pt x="838" y="500"/>
                      </a:lnTo>
                      <a:lnTo>
                        <a:pt x="885" y="483"/>
                      </a:lnTo>
                      <a:lnTo>
                        <a:pt x="932" y="467"/>
                      </a:lnTo>
                      <a:lnTo>
                        <a:pt x="979" y="451"/>
                      </a:lnTo>
                      <a:lnTo>
                        <a:pt x="1026" y="435"/>
                      </a:lnTo>
                      <a:lnTo>
                        <a:pt x="1071" y="418"/>
                      </a:lnTo>
                      <a:lnTo>
                        <a:pt x="1116" y="404"/>
                      </a:lnTo>
                      <a:lnTo>
                        <a:pt x="1161" y="389"/>
                      </a:lnTo>
                      <a:lnTo>
                        <a:pt x="1205" y="375"/>
                      </a:lnTo>
                      <a:lnTo>
                        <a:pt x="1248" y="362"/>
                      </a:lnTo>
                      <a:lnTo>
                        <a:pt x="1254" y="491"/>
                      </a:lnTo>
                      <a:lnTo>
                        <a:pt x="1257" y="612"/>
                      </a:lnTo>
                      <a:lnTo>
                        <a:pt x="1259" y="730"/>
                      </a:lnTo>
                      <a:lnTo>
                        <a:pt x="1261" y="845"/>
                      </a:lnTo>
                      <a:lnTo>
                        <a:pt x="1261" y="847"/>
                      </a:lnTo>
                      <a:lnTo>
                        <a:pt x="1261" y="849"/>
                      </a:lnTo>
                      <a:lnTo>
                        <a:pt x="1261" y="851"/>
                      </a:lnTo>
                      <a:lnTo>
                        <a:pt x="1261" y="851"/>
                      </a:lnTo>
                      <a:lnTo>
                        <a:pt x="1263" y="938"/>
                      </a:lnTo>
                      <a:lnTo>
                        <a:pt x="1266" y="1019"/>
                      </a:lnTo>
                      <a:lnTo>
                        <a:pt x="1274" y="1097"/>
                      </a:lnTo>
                      <a:lnTo>
                        <a:pt x="1281" y="1173"/>
                      </a:lnTo>
                      <a:lnTo>
                        <a:pt x="1286" y="1227"/>
                      </a:lnTo>
                      <a:lnTo>
                        <a:pt x="1292" y="1283"/>
                      </a:lnTo>
                      <a:lnTo>
                        <a:pt x="1295" y="1343"/>
                      </a:lnTo>
                      <a:lnTo>
                        <a:pt x="1299" y="1405"/>
                      </a:lnTo>
                      <a:lnTo>
                        <a:pt x="1299" y="1466"/>
                      </a:lnTo>
                      <a:lnTo>
                        <a:pt x="1299" y="1473"/>
                      </a:lnTo>
                      <a:lnTo>
                        <a:pt x="1299" y="1481"/>
                      </a:lnTo>
                      <a:lnTo>
                        <a:pt x="1299" y="1490"/>
                      </a:lnTo>
                      <a:lnTo>
                        <a:pt x="1299" y="1497"/>
                      </a:lnTo>
                      <a:lnTo>
                        <a:pt x="1299" y="1520"/>
                      </a:lnTo>
                      <a:lnTo>
                        <a:pt x="1301" y="1544"/>
                      </a:lnTo>
                      <a:lnTo>
                        <a:pt x="1304" y="1566"/>
                      </a:lnTo>
                      <a:lnTo>
                        <a:pt x="1308" y="1587"/>
                      </a:lnTo>
                      <a:lnTo>
                        <a:pt x="1292" y="1591"/>
                      </a:lnTo>
                      <a:lnTo>
                        <a:pt x="1270" y="1595"/>
                      </a:lnTo>
                      <a:lnTo>
                        <a:pt x="1245" y="1598"/>
                      </a:lnTo>
                      <a:lnTo>
                        <a:pt x="1219" y="1604"/>
                      </a:lnTo>
                      <a:lnTo>
                        <a:pt x="1194" y="1607"/>
                      </a:lnTo>
                      <a:lnTo>
                        <a:pt x="1172" y="1611"/>
                      </a:lnTo>
                      <a:lnTo>
                        <a:pt x="1158" y="1613"/>
                      </a:lnTo>
                      <a:lnTo>
                        <a:pt x="1152" y="1615"/>
                      </a:lnTo>
                      <a:lnTo>
                        <a:pt x="1125" y="1620"/>
                      </a:lnTo>
                      <a:lnTo>
                        <a:pt x="1100" y="1624"/>
                      </a:lnTo>
                      <a:lnTo>
                        <a:pt x="1073" y="1629"/>
                      </a:lnTo>
                      <a:lnTo>
                        <a:pt x="1046" y="1633"/>
                      </a:lnTo>
                      <a:lnTo>
                        <a:pt x="1020" y="1638"/>
                      </a:lnTo>
                      <a:lnTo>
                        <a:pt x="993" y="1642"/>
                      </a:lnTo>
                      <a:lnTo>
                        <a:pt x="968" y="1645"/>
                      </a:lnTo>
                      <a:lnTo>
                        <a:pt x="942" y="1649"/>
                      </a:lnTo>
                      <a:lnTo>
                        <a:pt x="915" y="1653"/>
                      </a:lnTo>
                      <a:lnTo>
                        <a:pt x="890" y="1656"/>
                      </a:lnTo>
                      <a:lnTo>
                        <a:pt x="865" y="1658"/>
                      </a:lnTo>
                      <a:lnTo>
                        <a:pt x="841" y="1662"/>
                      </a:lnTo>
                      <a:lnTo>
                        <a:pt x="816" y="1663"/>
                      </a:lnTo>
                      <a:lnTo>
                        <a:pt x="792" y="1663"/>
                      </a:lnTo>
                      <a:lnTo>
                        <a:pt x="771" y="1665"/>
                      </a:lnTo>
                      <a:lnTo>
                        <a:pt x="747" y="1665"/>
                      </a:lnTo>
                      <a:lnTo>
                        <a:pt x="711" y="1665"/>
                      </a:lnTo>
                      <a:lnTo>
                        <a:pt x="675" y="1669"/>
                      </a:lnTo>
                      <a:lnTo>
                        <a:pt x="638" y="1672"/>
                      </a:lnTo>
                      <a:lnTo>
                        <a:pt x="604" y="1678"/>
                      </a:lnTo>
                      <a:lnTo>
                        <a:pt x="568" y="1683"/>
                      </a:lnTo>
                      <a:lnTo>
                        <a:pt x="534" y="1691"/>
                      </a:lnTo>
                      <a:lnTo>
                        <a:pt x="497" y="1698"/>
                      </a:lnTo>
                      <a:lnTo>
                        <a:pt x="463" y="1705"/>
                      </a:lnTo>
                      <a:lnTo>
                        <a:pt x="340" y="1729"/>
                      </a:lnTo>
                      <a:lnTo>
                        <a:pt x="327" y="1729"/>
                      </a:lnTo>
                      <a:lnTo>
                        <a:pt x="313" y="1727"/>
                      </a:lnTo>
                      <a:lnTo>
                        <a:pt x="298" y="1723"/>
                      </a:lnTo>
                      <a:lnTo>
                        <a:pt x="282" y="1718"/>
                      </a:lnTo>
                      <a:lnTo>
                        <a:pt x="266" y="1710"/>
                      </a:lnTo>
                      <a:lnTo>
                        <a:pt x="249" y="1701"/>
                      </a:lnTo>
                      <a:lnTo>
                        <a:pt x="231" y="1691"/>
                      </a:lnTo>
                      <a:lnTo>
                        <a:pt x="215" y="1678"/>
                      </a:lnTo>
                      <a:lnTo>
                        <a:pt x="197" y="1662"/>
                      </a:lnTo>
                      <a:lnTo>
                        <a:pt x="179" y="1644"/>
                      </a:lnTo>
                      <a:lnTo>
                        <a:pt x="161" y="1624"/>
                      </a:lnTo>
                      <a:lnTo>
                        <a:pt x="145" y="1602"/>
                      </a:lnTo>
                      <a:lnTo>
                        <a:pt x="130" y="1580"/>
                      </a:lnTo>
                      <a:lnTo>
                        <a:pt x="117" y="1555"/>
                      </a:lnTo>
                      <a:lnTo>
                        <a:pt x="108" y="1529"/>
                      </a:lnTo>
                      <a:lnTo>
                        <a:pt x="105" y="1504"/>
                      </a:lnTo>
                      <a:lnTo>
                        <a:pt x="92" y="1370"/>
                      </a:lnTo>
                      <a:lnTo>
                        <a:pt x="88" y="1330"/>
                      </a:lnTo>
                      <a:lnTo>
                        <a:pt x="85" y="1291"/>
                      </a:lnTo>
                      <a:lnTo>
                        <a:pt x="81" y="1245"/>
                      </a:lnTo>
                      <a:lnTo>
                        <a:pt x="78" y="1197"/>
                      </a:lnTo>
                      <a:lnTo>
                        <a:pt x="59" y="932"/>
                      </a:lnTo>
                      <a:lnTo>
                        <a:pt x="41" y="688"/>
                      </a:lnTo>
                      <a:lnTo>
                        <a:pt x="40" y="681"/>
                      </a:lnTo>
                      <a:lnTo>
                        <a:pt x="36" y="675"/>
                      </a:lnTo>
                      <a:lnTo>
                        <a:pt x="29" y="672"/>
                      </a:lnTo>
                      <a:lnTo>
                        <a:pt x="21" y="670"/>
                      </a:lnTo>
                      <a:lnTo>
                        <a:pt x="14" y="672"/>
                      </a:lnTo>
                      <a:lnTo>
                        <a:pt x="9" y="675"/>
                      </a:lnTo>
                      <a:lnTo>
                        <a:pt x="5" y="683"/>
                      </a:lnTo>
                      <a:lnTo>
                        <a:pt x="3" y="690"/>
                      </a:lnTo>
                      <a:lnTo>
                        <a:pt x="21" y="934"/>
                      </a:lnTo>
                      <a:lnTo>
                        <a:pt x="40" y="1198"/>
                      </a:lnTo>
                      <a:lnTo>
                        <a:pt x="43" y="1249"/>
                      </a:lnTo>
                      <a:lnTo>
                        <a:pt x="47" y="1294"/>
                      </a:lnTo>
                      <a:lnTo>
                        <a:pt x="50" y="1336"/>
                      </a:lnTo>
                      <a:lnTo>
                        <a:pt x="56" y="1376"/>
                      </a:lnTo>
                      <a:lnTo>
                        <a:pt x="69" y="1508"/>
                      </a:lnTo>
                      <a:lnTo>
                        <a:pt x="72" y="1533"/>
                      </a:lnTo>
                      <a:lnTo>
                        <a:pt x="81" y="1560"/>
                      </a:lnTo>
                      <a:lnTo>
                        <a:pt x="92" y="1586"/>
                      </a:lnTo>
                      <a:lnTo>
                        <a:pt x="107" y="1613"/>
                      </a:lnTo>
                      <a:lnTo>
                        <a:pt x="123" y="1638"/>
                      </a:lnTo>
                      <a:lnTo>
                        <a:pt x="143" y="1662"/>
                      </a:lnTo>
                      <a:lnTo>
                        <a:pt x="166" y="1687"/>
                      </a:lnTo>
                      <a:lnTo>
                        <a:pt x="192" y="1709"/>
                      </a:lnTo>
                      <a:lnTo>
                        <a:pt x="211" y="1723"/>
                      </a:lnTo>
                      <a:lnTo>
                        <a:pt x="233" y="1736"/>
                      </a:lnTo>
                      <a:lnTo>
                        <a:pt x="253" y="1747"/>
                      </a:lnTo>
                      <a:lnTo>
                        <a:pt x="273" y="1756"/>
                      </a:lnTo>
                      <a:lnTo>
                        <a:pt x="293" y="1761"/>
                      </a:lnTo>
                      <a:lnTo>
                        <a:pt x="311" y="1765"/>
                      </a:lnTo>
                      <a:lnTo>
                        <a:pt x="329" y="1767"/>
                      </a:lnTo>
                      <a:lnTo>
                        <a:pt x="345" y="1765"/>
                      </a:lnTo>
                      <a:lnTo>
                        <a:pt x="470" y="1741"/>
                      </a:lnTo>
                      <a:lnTo>
                        <a:pt x="505" y="1734"/>
                      </a:lnTo>
                      <a:lnTo>
                        <a:pt x="539" y="1727"/>
                      </a:lnTo>
                      <a:lnTo>
                        <a:pt x="573" y="1721"/>
                      </a:lnTo>
                      <a:lnTo>
                        <a:pt x="608" y="1716"/>
                      </a:lnTo>
                      <a:lnTo>
                        <a:pt x="642" y="1710"/>
                      </a:lnTo>
                      <a:lnTo>
                        <a:pt x="678" y="1707"/>
                      </a:lnTo>
                      <a:lnTo>
                        <a:pt x="713" y="1703"/>
                      </a:lnTo>
                      <a:lnTo>
                        <a:pt x="747" y="1703"/>
                      </a:lnTo>
                      <a:lnTo>
                        <a:pt x="771" y="1703"/>
                      </a:lnTo>
                      <a:lnTo>
                        <a:pt x="794" y="1701"/>
                      </a:lnTo>
                      <a:lnTo>
                        <a:pt x="819" y="1701"/>
                      </a:lnTo>
                      <a:lnTo>
                        <a:pt x="843" y="1700"/>
                      </a:lnTo>
                      <a:lnTo>
                        <a:pt x="868" y="1696"/>
                      </a:lnTo>
                      <a:lnTo>
                        <a:pt x="894" y="1694"/>
                      </a:lnTo>
                      <a:lnTo>
                        <a:pt x="919" y="1691"/>
                      </a:lnTo>
                      <a:lnTo>
                        <a:pt x="946" y="1687"/>
                      </a:lnTo>
                      <a:lnTo>
                        <a:pt x="971" y="1683"/>
                      </a:lnTo>
                      <a:lnTo>
                        <a:pt x="999" y="1680"/>
                      </a:lnTo>
                      <a:lnTo>
                        <a:pt x="1024" y="1674"/>
                      </a:lnTo>
                      <a:lnTo>
                        <a:pt x="1051" y="1671"/>
                      </a:lnTo>
                      <a:lnTo>
                        <a:pt x="1078" y="1665"/>
                      </a:lnTo>
                      <a:lnTo>
                        <a:pt x="1105" y="1662"/>
                      </a:lnTo>
                      <a:lnTo>
                        <a:pt x="1131" y="1656"/>
                      </a:lnTo>
                      <a:lnTo>
                        <a:pt x="1158" y="1651"/>
                      </a:lnTo>
                      <a:lnTo>
                        <a:pt x="1333" y="1622"/>
                      </a:lnTo>
                      <a:lnTo>
                        <a:pt x="1337" y="1620"/>
                      </a:lnTo>
                      <a:lnTo>
                        <a:pt x="1341" y="1618"/>
                      </a:lnTo>
                      <a:lnTo>
                        <a:pt x="1344" y="1616"/>
                      </a:lnTo>
                      <a:lnTo>
                        <a:pt x="1346" y="1613"/>
                      </a:lnTo>
                      <a:lnTo>
                        <a:pt x="1348" y="1609"/>
                      </a:lnTo>
                      <a:lnTo>
                        <a:pt x="1350" y="1606"/>
                      </a:lnTo>
                      <a:lnTo>
                        <a:pt x="1350" y="1600"/>
                      </a:lnTo>
                      <a:lnTo>
                        <a:pt x="1348" y="1596"/>
                      </a:lnTo>
                      <a:lnTo>
                        <a:pt x="1342" y="1567"/>
                      </a:lnTo>
                      <a:lnTo>
                        <a:pt x="1339" y="1535"/>
                      </a:lnTo>
                      <a:lnTo>
                        <a:pt x="1337" y="1501"/>
                      </a:lnTo>
                      <a:lnTo>
                        <a:pt x="1337" y="1466"/>
                      </a:lnTo>
                      <a:lnTo>
                        <a:pt x="1337" y="1403"/>
                      </a:lnTo>
                      <a:lnTo>
                        <a:pt x="1333" y="1339"/>
                      </a:lnTo>
                      <a:lnTo>
                        <a:pt x="1330" y="1280"/>
                      </a:lnTo>
                      <a:lnTo>
                        <a:pt x="1324" y="1224"/>
                      </a:lnTo>
                      <a:lnTo>
                        <a:pt x="1317" y="1169"/>
                      </a:lnTo>
                      <a:lnTo>
                        <a:pt x="1310" y="1093"/>
                      </a:lnTo>
                      <a:lnTo>
                        <a:pt x="1304" y="1016"/>
                      </a:lnTo>
                      <a:lnTo>
                        <a:pt x="1299" y="936"/>
                      </a:lnTo>
                      <a:lnTo>
                        <a:pt x="1297" y="849"/>
                      </a:lnTo>
                      <a:lnTo>
                        <a:pt x="1295" y="726"/>
                      </a:lnTo>
                      <a:lnTo>
                        <a:pt x="1293" y="603"/>
                      </a:lnTo>
                      <a:lnTo>
                        <a:pt x="1290" y="473"/>
                      </a:lnTo>
                      <a:lnTo>
                        <a:pt x="1284" y="335"/>
                      </a:lnTo>
                      <a:lnTo>
                        <a:pt x="1284" y="331"/>
                      </a:lnTo>
                      <a:lnTo>
                        <a:pt x="1283" y="328"/>
                      </a:lnTo>
                      <a:lnTo>
                        <a:pt x="1279" y="324"/>
                      </a:lnTo>
                      <a:lnTo>
                        <a:pt x="1277" y="321"/>
                      </a:lnTo>
                      <a:lnTo>
                        <a:pt x="1274" y="319"/>
                      </a:lnTo>
                      <a:lnTo>
                        <a:pt x="1270" y="317"/>
                      </a:lnTo>
                      <a:lnTo>
                        <a:pt x="1265" y="317"/>
                      </a:lnTo>
                      <a:lnTo>
                        <a:pt x="1261" y="319"/>
                      </a:lnTo>
                      <a:lnTo>
                        <a:pt x="1217" y="331"/>
                      </a:lnTo>
                      <a:lnTo>
                        <a:pt x="1172" y="346"/>
                      </a:lnTo>
                      <a:lnTo>
                        <a:pt x="1125" y="362"/>
                      </a:lnTo>
                      <a:lnTo>
                        <a:pt x="1078" y="377"/>
                      </a:lnTo>
                      <a:lnTo>
                        <a:pt x="1031" y="393"/>
                      </a:lnTo>
                      <a:lnTo>
                        <a:pt x="984" y="409"/>
                      </a:lnTo>
                      <a:lnTo>
                        <a:pt x="935" y="426"/>
                      </a:lnTo>
                      <a:lnTo>
                        <a:pt x="886" y="442"/>
                      </a:lnTo>
                      <a:lnTo>
                        <a:pt x="838" y="460"/>
                      </a:lnTo>
                      <a:lnTo>
                        <a:pt x="789" y="478"/>
                      </a:lnTo>
                      <a:lnTo>
                        <a:pt x="738" y="496"/>
                      </a:lnTo>
                      <a:lnTo>
                        <a:pt x="689" y="514"/>
                      </a:lnTo>
                      <a:lnTo>
                        <a:pt x="640" y="532"/>
                      </a:lnTo>
                      <a:lnTo>
                        <a:pt x="590" y="550"/>
                      </a:lnTo>
                      <a:lnTo>
                        <a:pt x="541" y="569"/>
                      </a:lnTo>
                      <a:lnTo>
                        <a:pt x="492" y="587"/>
                      </a:lnTo>
                      <a:lnTo>
                        <a:pt x="427" y="612"/>
                      </a:lnTo>
                      <a:lnTo>
                        <a:pt x="302" y="661"/>
                      </a:lnTo>
                      <a:lnTo>
                        <a:pt x="280" y="668"/>
                      </a:lnTo>
                      <a:lnTo>
                        <a:pt x="262" y="672"/>
                      </a:lnTo>
                      <a:lnTo>
                        <a:pt x="248" y="675"/>
                      </a:lnTo>
                      <a:lnTo>
                        <a:pt x="233" y="675"/>
                      </a:lnTo>
                      <a:lnTo>
                        <a:pt x="219" y="672"/>
                      </a:lnTo>
                      <a:lnTo>
                        <a:pt x="202" y="668"/>
                      </a:lnTo>
                      <a:lnTo>
                        <a:pt x="184" y="661"/>
                      </a:lnTo>
                      <a:lnTo>
                        <a:pt x="161" y="652"/>
                      </a:lnTo>
                      <a:lnTo>
                        <a:pt x="152" y="648"/>
                      </a:lnTo>
                      <a:lnTo>
                        <a:pt x="126" y="637"/>
                      </a:lnTo>
                      <a:lnTo>
                        <a:pt x="105" y="625"/>
                      </a:lnTo>
                      <a:lnTo>
                        <a:pt x="85" y="612"/>
                      </a:lnTo>
                      <a:lnTo>
                        <a:pt x="69" y="597"/>
                      </a:lnTo>
                      <a:lnTo>
                        <a:pt x="56" y="583"/>
                      </a:lnTo>
                      <a:lnTo>
                        <a:pt x="47" y="569"/>
                      </a:lnTo>
                      <a:lnTo>
                        <a:pt x="40" y="554"/>
                      </a:lnTo>
                      <a:lnTo>
                        <a:pt x="38" y="540"/>
                      </a:lnTo>
                      <a:lnTo>
                        <a:pt x="38" y="529"/>
                      </a:lnTo>
                      <a:lnTo>
                        <a:pt x="40" y="518"/>
                      </a:lnTo>
                      <a:lnTo>
                        <a:pt x="45" y="509"/>
                      </a:lnTo>
                      <a:lnTo>
                        <a:pt x="50" y="498"/>
                      </a:lnTo>
                      <a:lnTo>
                        <a:pt x="58" y="489"/>
                      </a:lnTo>
                      <a:lnTo>
                        <a:pt x="69" y="480"/>
                      </a:lnTo>
                      <a:lnTo>
                        <a:pt x="79" y="471"/>
                      </a:lnTo>
                      <a:lnTo>
                        <a:pt x="92" y="462"/>
                      </a:lnTo>
                      <a:lnTo>
                        <a:pt x="322" y="341"/>
                      </a:lnTo>
                      <a:lnTo>
                        <a:pt x="356" y="322"/>
                      </a:lnTo>
                      <a:lnTo>
                        <a:pt x="392" y="304"/>
                      </a:lnTo>
                      <a:lnTo>
                        <a:pt x="429" y="286"/>
                      </a:lnTo>
                      <a:lnTo>
                        <a:pt x="463" y="266"/>
                      </a:lnTo>
                      <a:lnTo>
                        <a:pt x="499" y="248"/>
                      </a:lnTo>
                      <a:lnTo>
                        <a:pt x="535" y="228"/>
                      </a:lnTo>
                      <a:lnTo>
                        <a:pt x="572" y="208"/>
                      </a:lnTo>
                      <a:lnTo>
                        <a:pt x="606" y="190"/>
                      </a:lnTo>
                      <a:lnTo>
                        <a:pt x="642" y="170"/>
                      </a:lnTo>
                      <a:lnTo>
                        <a:pt x="675" y="150"/>
                      </a:lnTo>
                      <a:lnTo>
                        <a:pt x="709" y="131"/>
                      </a:lnTo>
                      <a:lnTo>
                        <a:pt x="742" y="112"/>
                      </a:lnTo>
                      <a:lnTo>
                        <a:pt x="774" y="93"/>
                      </a:lnTo>
                      <a:lnTo>
                        <a:pt x="803" y="73"/>
                      </a:lnTo>
                      <a:lnTo>
                        <a:pt x="834" y="55"/>
                      </a:lnTo>
                      <a:lnTo>
                        <a:pt x="861" y="35"/>
                      </a:lnTo>
                      <a:lnTo>
                        <a:pt x="866" y="29"/>
                      </a:lnTo>
                      <a:lnTo>
                        <a:pt x="870" y="22"/>
                      </a:lnTo>
                      <a:lnTo>
                        <a:pt x="870" y="15"/>
                      </a:lnTo>
                      <a:lnTo>
                        <a:pt x="866" y="9"/>
                      </a:lnTo>
                      <a:lnTo>
                        <a:pt x="861" y="4"/>
                      </a:lnTo>
                      <a:lnTo>
                        <a:pt x="854" y="0"/>
                      </a:lnTo>
                      <a:lnTo>
                        <a:pt x="847" y="0"/>
                      </a:lnTo>
                      <a:lnTo>
                        <a:pt x="84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9" name="Freeform 9"/>
                <p:cNvSpPr>
                  <a:spLocks/>
                </p:cNvSpPr>
                <p:nvPr/>
              </p:nvSpPr>
              <p:spPr bwMode="auto">
                <a:xfrm>
                  <a:off x="1663" y="1574"/>
                  <a:ext cx="883" cy="425"/>
                </a:xfrm>
                <a:custGeom>
                  <a:avLst/>
                  <a:gdLst>
                    <a:gd name="T0" fmla="*/ 800 w 883"/>
                    <a:gd name="T1" fmla="*/ 24 h 425"/>
                    <a:gd name="T2" fmla="*/ 592 w 883"/>
                    <a:gd name="T3" fmla="*/ 127 h 425"/>
                    <a:gd name="T4" fmla="*/ 532 w 883"/>
                    <a:gd name="T5" fmla="*/ 154 h 425"/>
                    <a:gd name="T6" fmla="*/ 471 w 883"/>
                    <a:gd name="T7" fmla="*/ 179 h 425"/>
                    <a:gd name="T8" fmla="*/ 411 w 883"/>
                    <a:gd name="T9" fmla="*/ 203 h 425"/>
                    <a:gd name="T10" fmla="*/ 335 w 883"/>
                    <a:gd name="T11" fmla="*/ 235 h 425"/>
                    <a:gd name="T12" fmla="*/ 297 w 883"/>
                    <a:gd name="T13" fmla="*/ 250 h 425"/>
                    <a:gd name="T14" fmla="*/ 257 w 883"/>
                    <a:gd name="T15" fmla="*/ 266 h 425"/>
                    <a:gd name="T16" fmla="*/ 218 w 883"/>
                    <a:gd name="T17" fmla="*/ 284 h 425"/>
                    <a:gd name="T18" fmla="*/ 178 w 883"/>
                    <a:gd name="T19" fmla="*/ 302 h 425"/>
                    <a:gd name="T20" fmla="*/ 9 w 883"/>
                    <a:gd name="T21" fmla="*/ 391 h 425"/>
                    <a:gd name="T22" fmla="*/ 0 w 883"/>
                    <a:gd name="T23" fmla="*/ 402 h 425"/>
                    <a:gd name="T24" fmla="*/ 2 w 883"/>
                    <a:gd name="T25" fmla="*/ 416 h 425"/>
                    <a:gd name="T26" fmla="*/ 15 w 883"/>
                    <a:gd name="T27" fmla="*/ 425 h 425"/>
                    <a:gd name="T28" fmla="*/ 29 w 883"/>
                    <a:gd name="T29" fmla="*/ 424 h 425"/>
                    <a:gd name="T30" fmla="*/ 194 w 883"/>
                    <a:gd name="T31" fmla="*/ 337 h 425"/>
                    <a:gd name="T32" fmla="*/ 234 w 883"/>
                    <a:gd name="T33" fmla="*/ 319 h 425"/>
                    <a:gd name="T34" fmla="*/ 272 w 883"/>
                    <a:gd name="T35" fmla="*/ 301 h 425"/>
                    <a:gd name="T36" fmla="*/ 312 w 883"/>
                    <a:gd name="T37" fmla="*/ 284 h 425"/>
                    <a:gd name="T38" fmla="*/ 350 w 883"/>
                    <a:gd name="T39" fmla="*/ 270 h 425"/>
                    <a:gd name="T40" fmla="*/ 427 w 883"/>
                    <a:gd name="T41" fmla="*/ 239 h 425"/>
                    <a:gd name="T42" fmla="*/ 487 w 883"/>
                    <a:gd name="T43" fmla="*/ 214 h 425"/>
                    <a:gd name="T44" fmla="*/ 549 w 883"/>
                    <a:gd name="T45" fmla="*/ 188 h 425"/>
                    <a:gd name="T46" fmla="*/ 608 w 883"/>
                    <a:gd name="T47" fmla="*/ 161 h 425"/>
                    <a:gd name="T48" fmla="*/ 816 w 883"/>
                    <a:gd name="T49" fmla="*/ 56 h 425"/>
                    <a:gd name="T50" fmla="*/ 822 w 883"/>
                    <a:gd name="T51" fmla="*/ 55 h 425"/>
                    <a:gd name="T52" fmla="*/ 835 w 883"/>
                    <a:gd name="T53" fmla="*/ 47 h 425"/>
                    <a:gd name="T54" fmla="*/ 844 w 883"/>
                    <a:gd name="T55" fmla="*/ 82 h 425"/>
                    <a:gd name="T56" fmla="*/ 845 w 883"/>
                    <a:gd name="T57" fmla="*/ 96 h 425"/>
                    <a:gd name="T58" fmla="*/ 849 w 883"/>
                    <a:gd name="T59" fmla="*/ 112 h 425"/>
                    <a:gd name="T60" fmla="*/ 858 w 883"/>
                    <a:gd name="T61" fmla="*/ 121 h 425"/>
                    <a:gd name="T62" fmla="*/ 873 w 883"/>
                    <a:gd name="T63" fmla="*/ 121 h 425"/>
                    <a:gd name="T64" fmla="*/ 883 w 883"/>
                    <a:gd name="T65" fmla="*/ 111 h 425"/>
                    <a:gd name="T66" fmla="*/ 883 w 883"/>
                    <a:gd name="T67" fmla="*/ 94 h 425"/>
                    <a:gd name="T68" fmla="*/ 882 w 883"/>
                    <a:gd name="T69" fmla="*/ 73 h 425"/>
                    <a:gd name="T70" fmla="*/ 863 w 883"/>
                    <a:gd name="T71" fmla="*/ 15 h 425"/>
                    <a:gd name="T72" fmla="*/ 860 w 883"/>
                    <a:gd name="T73" fmla="*/ 7 h 425"/>
                    <a:gd name="T74" fmla="*/ 853 w 883"/>
                    <a:gd name="T75" fmla="*/ 2 h 425"/>
                    <a:gd name="T76" fmla="*/ 845 w 883"/>
                    <a:gd name="T77" fmla="*/ 0 h 425"/>
                    <a:gd name="T78" fmla="*/ 836 w 883"/>
                    <a:gd name="T79" fmla="*/ 4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3" h="425">
                      <a:moveTo>
                        <a:pt x="836" y="4"/>
                      </a:moveTo>
                      <a:lnTo>
                        <a:pt x="800" y="24"/>
                      </a:lnTo>
                      <a:lnTo>
                        <a:pt x="621" y="114"/>
                      </a:lnTo>
                      <a:lnTo>
                        <a:pt x="592" y="127"/>
                      </a:lnTo>
                      <a:lnTo>
                        <a:pt x="561" y="140"/>
                      </a:lnTo>
                      <a:lnTo>
                        <a:pt x="532" y="154"/>
                      </a:lnTo>
                      <a:lnTo>
                        <a:pt x="502" y="167"/>
                      </a:lnTo>
                      <a:lnTo>
                        <a:pt x="471" y="179"/>
                      </a:lnTo>
                      <a:lnTo>
                        <a:pt x="442" y="192"/>
                      </a:lnTo>
                      <a:lnTo>
                        <a:pt x="411" y="203"/>
                      </a:lnTo>
                      <a:lnTo>
                        <a:pt x="382" y="216"/>
                      </a:lnTo>
                      <a:lnTo>
                        <a:pt x="335" y="235"/>
                      </a:lnTo>
                      <a:lnTo>
                        <a:pt x="315" y="243"/>
                      </a:lnTo>
                      <a:lnTo>
                        <a:pt x="297" y="250"/>
                      </a:lnTo>
                      <a:lnTo>
                        <a:pt x="277" y="259"/>
                      </a:lnTo>
                      <a:lnTo>
                        <a:pt x="257" y="266"/>
                      </a:lnTo>
                      <a:lnTo>
                        <a:pt x="237" y="275"/>
                      </a:lnTo>
                      <a:lnTo>
                        <a:pt x="218" y="284"/>
                      </a:lnTo>
                      <a:lnTo>
                        <a:pt x="198" y="293"/>
                      </a:lnTo>
                      <a:lnTo>
                        <a:pt x="178" y="302"/>
                      </a:lnTo>
                      <a:lnTo>
                        <a:pt x="165" y="310"/>
                      </a:lnTo>
                      <a:lnTo>
                        <a:pt x="9" y="391"/>
                      </a:lnTo>
                      <a:lnTo>
                        <a:pt x="4" y="397"/>
                      </a:lnTo>
                      <a:lnTo>
                        <a:pt x="0" y="402"/>
                      </a:lnTo>
                      <a:lnTo>
                        <a:pt x="0" y="409"/>
                      </a:lnTo>
                      <a:lnTo>
                        <a:pt x="2" y="416"/>
                      </a:lnTo>
                      <a:lnTo>
                        <a:pt x="8" y="422"/>
                      </a:lnTo>
                      <a:lnTo>
                        <a:pt x="15" y="425"/>
                      </a:lnTo>
                      <a:lnTo>
                        <a:pt x="22" y="425"/>
                      </a:lnTo>
                      <a:lnTo>
                        <a:pt x="29" y="424"/>
                      </a:lnTo>
                      <a:lnTo>
                        <a:pt x="183" y="342"/>
                      </a:lnTo>
                      <a:lnTo>
                        <a:pt x="194" y="337"/>
                      </a:lnTo>
                      <a:lnTo>
                        <a:pt x="214" y="328"/>
                      </a:lnTo>
                      <a:lnTo>
                        <a:pt x="234" y="319"/>
                      </a:lnTo>
                      <a:lnTo>
                        <a:pt x="254" y="310"/>
                      </a:lnTo>
                      <a:lnTo>
                        <a:pt x="272" y="301"/>
                      </a:lnTo>
                      <a:lnTo>
                        <a:pt x="292" y="293"/>
                      </a:lnTo>
                      <a:lnTo>
                        <a:pt x="312" y="284"/>
                      </a:lnTo>
                      <a:lnTo>
                        <a:pt x="330" y="277"/>
                      </a:lnTo>
                      <a:lnTo>
                        <a:pt x="350" y="270"/>
                      </a:lnTo>
                      <a:lnTo>
                        <a:pt x="397" y="250"/>
                      </a:lnTo>
                      <a:lnTo>
                        <a:pt x="427" y="239"/>
                      </a:lnTo>
                      <a:lnTo>
                        <a:pt x="456" y="226"/>
                      </a:lnTo>
                      <a:lnTo>
                        <a:pt x="487" y="214"/>
                      </a:lnTo>
                      <a:lnTo>
                        <a:pt x="518" y="201"/>
                      </a:lnTo>
                      <a:lnTo>
                        <a:pt x="549" y="188"/>
                      </a:lnTo>
                      <a:lnTo>
                        <a:pt x="578" y="174"/>
                      </a:lnTo>
                      <a:lnTo>
                        <a:pt x="608" y="161"/>
                      </a:lnTo>
                      <a:lnTo>
                        <a:pt x="637" y="147"/>
                      </a:lnTo>
                      <a:lnTo>
                        <a:pt x="816" y="56"/>
                      </a:lnTo>
                      <a:lnTo>
                        <a:pt x="818" y="56"/>
                      </a:lnTo>
                      <a:lnTo>
                        <a:pt x="822" y="55"/>
                      </a:lnTo>
                      <a:lnTo>
                        <a:pt x="827" y="51"/>
                      </a:lnTo>
                      <a:lnTo>
                        <a:pt x="835" y="47"/>
                      </a:lnTo>
                      <a:lnTo>
                        <a:pt x="840" y="69"/>
                      </a:lnTo>
                      <a:lnTo>
                        <a:pt x="844" y="82"/>
                      </a:lnTo>
                      <a:lnTo>
                        <a:pt x="845" y="89"/>
                      </a:lnTo>
                      <a:lnTo>
                        <a:pt x="845" y="96"/>
                      </a:lnTo>
                      <a:lnTo>
                        <a:pt x="847" y="105"/>
                      </a:lnTo>
                      <a:lnTo>
                        <a:pt x="849" y="112"/>
                      </a:lnTo>
                      <a:lnTo>
                        <a:pt x="853" y="118"/>
                      </a:lnTo>
                      <a:lnTo>
                        <a:pt x="858" y="121"/>
                      </a:lnTo>
                      <a:lnTo>
                        <a:pt x="865" y="123"/>
                      </a:lnTo>
                      <a:lnTo>
                        <a:pt x="873" y="121"/>
                      </a:lnTo>
                      <a:lnTo>
                        <a:pt x="880" y="118"/>
                      </a:lnTo>
                      <a:lnTo>
                        <a:pt x="883" y="111"/>
                      </a:lnTo>
                      <a:lnTo>
                        <a:pt x="883" y="103"/>
                      </a:lnTo>
                      <a:lnTo>
                        <a:pt x="883" y="94"/>
                      </a:lnTo>
                      <a:lnTo>
                        <a:pt x="883" y="85"/>
                      </a:lnTo>
                      <a:lnTo>
                        <a:pt x="882" y="73"/>
                      </a:lnTo>
                      <a:lnTo>
                        <a:pt x="874" y="53"/>
                      </a:lnTo>
                      <a:lnTo>
                        <a:pt x="863" y="15"/>
                      </a:lnTo>
                      <a:lnTo>
                        <a:pt x="862" y="11"/>
                      </a:lnTo>
                      <a:lnTo>
                        <a:pt x="860" y="7"/>
                      </a:lnTo>
                      <a:lnTo>
                        <a:pt x="856" y="6"/>
                      </a:lnTo>
                      <a:lnTo>
                        <a:pt x="853" y="2"/>
                      </a:lnTo>
                      <a:lnTo>
                        <a:pt x="849" y="0"/>
                      </a:lnTo>
                      <a:lnTo>
                        <a:pt x="845" y="0"/>
                      </a:lnTo>
                      <a:lnTo>
                        <a:pt x="840" y="2"/>
                      </a:lnTo>
                      <a:lnTo>
                        <a:pt x="83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0" name="Freeform 10"/>
                <p:cNvSpPr>
                  <a:spLocks/>
                </p:cNvSpPr>
                <p:nvPr/>
              </p:nvSpPr>
              <p:spPr bwMode="auto">
                <a:xfrm>
                  <a:off x="1616" y="1542"/>
                  <a:ext cx="825" cy="425"/>
                </a:xfrm>
                <a:custGeom>
                  <a:avLst/>
                  <a:gdLst>
                    <a:gd name="T0" fmla="*/ 798 w 825"/>
                    <a:gd name="T1" fmla="*/ 1 h 425"/>
                    <a:gd name="T2" fmla="*/ 693 w 825"/>
                    <a:gd name="T3" fmla="*/ 49 h 425"/>
                    <a:gd name="T4" fmla="*/ 661 w 825"/>
                    <a:gd name="T5" fmla="*/ 63 h 425"/>
                    <a:gd name="T6" fmla="*/ 626 w 825"/>
                    <a:gd name="T7" fmla="*/ 79 h 425"/>
                    <a:gd name="T8" fmla="*/ 592 w 825"/>
                    <a:gd name="T9" fmla="*/ 94 h 425"/>
                    <a:gd name="T10" fmla="*/ 559 w 825"/>
                    <a:gd name="T11" fmla="*/ 108 h 425"/>
                    <a:gd name="T12" fmla="*/ 525 w 825"/>
                    <a:gd name="T13" fmla="*/ 125 h 425"/>
                    <a:gd name="T14" fmla="*/ 491 w 825"/>
                    <a:gd name="T15" fmla="*/ 141 h 425"/>
                    <a:gd name="T16" fmla="*/ 456 w 825"/>
                    <a:gd name="T17" fmla="*/ 157 h 425"/>
                    <a:gd name="T18" fmla="*/ 422 w 825"/>
                    <a:gd name="T19" fmla="*/ 175 h 425"/>
                    <a:gd name="T20" fmla="*/ 227 w 825"/>
                    <a:gd name="T21" fmla="*/ 269 h 425"/>
                    <a:gd name="T22" fmla="*/ 185 w 825"/>
                    <a:gd name="T23" fmla="*/ 289 h 425"/>
                    <a:gd name="T24" fmla="*/ 167 w 825"/>
                    <a:gd name="T25" fmla="*/ 298 h 425"/>
                    <a:gd name="T26" fmla="*/ 145 w 825"/>
                    <a:gd name="T27" fmla="*/ 309 h 425"/>
                    <a:gd name="T28" fmla="*/ 122 w 825"/>
                    <a:gd name="T29" fmla="*/ 320 h 425"/>
                    <a:gd name="T30" fmla="*/ 96 w 825"/>
                    <a:gd name="T31" fmla="*/ 334 h 425"/>
                    <a:gd name="T32" fmla="*/ 71 w 825"/>
                    <a:gd name="T33" fmla="*/ 347 h 425"/>
                    <a:gd name="T34" fmla="*/ 47 w 825"/>
                    <a:gd name="T35" fmla="*/ 362 h 425"/>
                    <a:gd name="T36" fmla="*/ 26 w 825"/>
                    <a:gd name="T37" fmla="*/ 376 h 425"/>
                    <a:gd name="T38" fmla="*/ 6 w 825"/>
                    <a:gd name="T39" fmla="*/ 391 h 425"/>
                    <a:gd name="T40" fmla="*/ 2 w 825"/>
                    <a:gd name="T41" fmla="*/ 396 h 425"/>
                    <a:gd name="T42" fmla="*/ 0 w 825"/>
                    <a:gd name="T43" fmla="*/ 403 h 425"/>
                    <a:gd name="T44" fmla="*/ 0 w 825"/>
                    <a:gd name="T45" fmla="*/ 412 h 425"/>
                    <a:gd name="T46" fmla="*/ 4 w 825"/>
                    <a:gd name="T47" fmla="*/ 418 h 425"/>
                    <a:gd name="T48" fmla="*/ 9 w 825"/>
                    <a:gd name="T49" fmla="*/ 423 h 425"/>
                    <a:gd name="T50" fmla="*/ 17 w 825"/>
                    <a:gd name="T51" fmla="*/ 425 h 425"/>
                    <a:gd name="T52" fmla="*/ 24 w 825"/>
                    <a:gd name="T53" fmla="*/ 425 h 425"/>
                    <a:gd name="T54" fmla="*/ 29 w 825"/>
                    <a:gd name="T55" fmla="*/ 421 h 425"/>
                    <a:gd name="T56" fmla="*/ 46 w 825"/>
                    <a:gd name="T57" fmla="*/ 409 h 425"/>
                    <a:gd name="T58" fmla="*/ 66 w 825"/>
                    <a:gd name="T59" fmla="*/ 396 h 425"/>
                    <a:gd name="T60" fmla="*/ 87 w 825"/>
                    <a:gd name="T61" fmla="*/ 383 h 425"/>
                    <a:gd name="T62" fmla="*/ 109 w 825"/>
                    <a:gd name="T63" fmla="*/ 371 h 425"/>
                    <a:gd name="T64" fmla="*/ 132 w 825"/>
                    <a:gd name="T65" fmla="*/ 358 h 425"/>
                    <a:gd name="T66" fmla="*/ 156 w 825"/>
                    <a:gd name="T67" fmla="*/ 345 h 425"/>
                    <a:gd name="T68" fmla="*/ 179 w 825"/>
                    <a:gd name="T69" fmla="*/ 334 h 425"/>
                    <a:gd name="T70" fmla="*/ 201 w 825"/>
                    <a:gd name="T71" fmla="*/ 324 h 425"/>
                    <a:gd name="T72" fmla="*/ 243 w 825"/>
                    <a:gd name="T73" fmla="*/ 304 h 425"/>
                    <a:gd name="T74" fmla="*/ 440 w 825"/>
                    <a:gd name="T75" fmla="*/ 210 h 425"/>
                    <a:gd name="T76" fmla="*/ 474 w 825"/>
                    <a:gd name="T77" fmla="*/ 191 h 425"/>
                    <a:gd name="T78" fmla="*/ 507 w 825"/>
                    <a:gd name="T79" fmla="*/ 175 h 425"/>
                    <a:gd name="T80" fmla="*/ 541 w 825"/>
                    <a:gd name="T81" fmla="*/ 159 h 425"/>
                    <a:gd name="T82" fmla="*/ 574 w 825"/>
                    <a:gd name="T83" fmla="*/ 144 h 425"/>
                    <a:gd name="T84" fmla="*/ 608 w 825"/>
                    <a:gd name="T85" fmla="*/ 128 h 425"/>
                    <a:gd name="T86" fmla="*/ 641 w 825"/>
                    <a:gd name="T87" fmla="*/ 114 h 425"/>
                    <a:gd name="T88" fmla="*/ 675 w 825"/>
                    <a:gd name="T89" fmla="*/ 99 h 425"/>
                    <a:gd name="T90" fmla="*/ 710 w 825"/>
                    <a:gd name="T91" fmla="*/ 83 h 425"/>
                    <a:gd name="T92" fmla="*/ 813 w 825"/>
                    <a:gd name="T93" fmla="*/ 36 h 425"/>
                    <a:gd name="T94" fmla="*/ 820 w 825"/>
                    <a:gd name="T95" fmla="*/ 32 h 425"/>
                    <a:gd name="T96" fmla="*/ 824 w 825"/>
                    <a:gd name="T97" fmla="*/ 25 h 425"/>
                    <a:gd name="T98" fmla="*/ 825 w 825"/>
                    <a:gd name="T99" fmla="*/ 18 h 425"/>
                    <a:gd name="T100" fmla="*/ 824 w 825"/>
                    <a:gd name="T101" fmla="*/ 11 h 425"/>
                    <a:gd name="T102" fmla="*/ 818 w 825"/>
                    <a:gd name="T103" fmla="*/ 5 h 425"/>
                    <a:gd name="T104" fmla="*/ 813 w 825"/>
                    <a:gd name="T105" fmla="*/ 1 h 425"/>
                    <a:gd name="T106" fmla="*/ 806 w 825"/>
                    <a:gd name="T107" fmla="*/ 0 h 425"/>
                    <a:gd name="T108" fmla="*/ 798 w 825"/>
                    <a:gd name="T109" fmla="*/ 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5" h="425">
                      <a:moveTo>
                        <a:pt x="798" y="1"/>
                      </a:moveTo>
                      <a:lnTo>
                        <a:pt x="693" y="49"/>
                      </a:lnTo>
                      <a:lnTo>
                        <a:pt x="661" y="63"/>
                      </a:lnTo>
                      <a:lnTo>
                        <a:pt x="626" y="79"/>
                      </a:lnTo>
                      <a:lnTo>
                        <a:pt x="592" y="94"/>
                      </a:lnTo>
                      <a:lnTo>
                        <a:pt x="559" y="108"/>
                      </a:lnTo>
                      <a:lnTo>
                        <a:pt x="525" y="125"/>
                      </a:lnTo>
                      <a:lnTo>
                        <a:pt x="491" y="141"/>
                      </a:lnTo>
                      <a:lnTo>
                        <a:pt x="456" y="157"/>
                      </a:lnTo>
                      <a:lnTo>
                        <a:pt x="422" y="175"/>
                      </a:lnTo>
                      <a:lnTo>
                        <a:pt x="227" y="269"/>
                      </a:lnTo>
                      <a:lnTo>
                        <a:pt x="185" y="289"/>
                      </a:lnTo>
                      <a:lnTo>
                        <a:pt x="167" y="298"/>
                      </a:lnTo>
                      <a:lnTo>
                        <a:pt x="145" y="309"/>
                      </a:lnTo>
                      <a:lnTo>
                        <a:pt x="122" y="320"/>
                      </a:lnTo>
                      <a:lnTo>
                        <a:pt x="96" y="334"/>
                      </a:lnTo>
                      <a:lnTo>
                        <a:pt x="71" y="347"/>
                      </a:lnTo>
                      <a:lnTo>
                        <a:pt x="47" y="362"/>
                      </a:lnTo>
                      <a:lnTo>
                        <a:pt x="26" y="376"/>
                      </a:lnTo>
                      <a:lnTo>
                        <a:pt x="6" y="391"/>
                      </a:lnTo>
                      <a:lnTo>
                        <a:pt x="2" y="396"/>
                      </a:lnTo>
                      <a:lnTo>
                        <a:pt x="0" y="403"/>
                      </a:lnTo>
                      <a:lnTo>
                        <a:pt x="0" y="412"/>
                      </a:lnTo>
                      <a:lnTo>
                        <a:pt x="4" y="418"/>
                      </a:lnTo>
                      <a:lnTo>
                        <a:pt x="9" y="423"/>
                      </a:lnTo>
                      <a:lnTo>
                        <a:pt x="17" y="425"/>
                      </a:lnTo>
                      <a:lnTo>
                        <a:pt x="24" y="425"/>
                      </a:lnTo>
                      <a:lnTo>
                        <a:pt x="29" y="421"/>
                      </a:lnTo>
                      <a:lnTo>
                        <a:pt x="46" y="409"/>
                      </a:lnTo>
                      <a:lnTo>
                        <a:pt x="66" y="396"/>
                      </a:lnTo>
                      <a:lnTo>
                        <a:pt x="87" y="383"/>
                      </a:lnTo>
                      <a:lnTo>
                        <a:pt x="109" y="371"/>
                      </a:lnTo>
                      <a:lnTo>
                        <a:pt x="132" y="358"/>
                      </a:lnTo>
                      <a:lnTo>
                        <a:pt x="156" y="345"/>
                      </a:lnTo>
                      <a:lnTo>
                        <a:pt x="179" y="334"/>
                      </a:lnTo>
                      <a:lnTo>
                        <a:pt x="201" y="324"/>
                      </a:lnTo>
                      <a:lnTo>
                        <a:pt x="243" y="304"/>
                      </a:lnTo>
                      <a:lnTo>
                        <a:pt x="440" y="210"/>
                      </a:lnTo>
                      <a:lnTo>
                        <a:pt x="474" y="191"/>
                      </a:lnTo>
                      <a:lnTo>
                        <a:pt x="507" y="175"/>
                      </a:lnTo>
                      <a:lnTo>
                        <a:pt x="541" y="159"/>
                      </a:lnTo>
                      <a:lnTo>
                        <a:pt x="574" y="144"/>
                      </a:lnTo>
                      <a:lnTo>
                        <a:pt x="608" y="128"/>
                      </a:lnTo>
                      <a:lnTo>
                        <a:pt x="641" y="114"/>
                      </a:lnTo>
                      <a:lnTo>
                        <a:pt x="675" y="99"/>
                      </a:lnTo>
                      <a:lnTo>
                        <a:pt x="710" y="83"/>
                      </a:lnTo>
                      <a:lnTo>
                        <a:pt x="813" y="36"/>
                      </a:lnTo>
                      <a:lnTo>
                        <a:pt x="820" y="32"/>
                      </a:lnTo>
                      <a:lnTo>
                        <a:pt x="824" y="25"/>
                      </a:lnTo>
                      <a:lnTo>
                        <a:pt x="825" y="18"/>
                      </a:lnTo>
                      <a:lnTo>
                        <a:pt x="824" y="11"/>
                      </a:lnTo>
                      <a:lnTo>
                        <a:pt x="818" y="5"/>
                      </a:lnTo>
                      <a:lnTo>
                        <a:pt x="813" y="1"/>
                      </a:lnTo>
                      <a:lnTo>
                        <a:pt x="806" y="0"/>
                      </a:lnTo>
                      <a:lnTo>
                        <a:pt x="79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1" name="Freeform 11"/>
                <p:cNvSpPr>
                  <a:spLocks/>
                </p:cNvSpPr>
                <p:nvPr/>
              </p:nvSpPr>
              <p:spPr bwMode="auto">
                <a:xfrm>
                  <a:off x="1542" y="1475"/>
                  <a:ext cx="851" cy="472"/>
                </a:xfrm>
                <a:custGeom>
                  <a:avLst/>
                  <a:gdLst>
                    <a:gd name="T0" fmla="*/ 805 w 851"/>
                    <a:gd name="T1" fmla="*/ 11 h 472"/>
                    <a:gd name="T2" fmla="*/ 767 w 851"/>
                    <a:gd name="T3" fmla="*/ 27 h 472"/>
                    <a:gd name="T4" fmla="*/ 729 w 851"/>
                    <a:gd name="T5" fmla="*/ 45 h 472"/>
                    <a:gd name="T6" fmla="*/ 691 w 851"/>
                    <a:gd name="T7" fmla="*/ 63 h 472"/>
                    <a:gd name="T8" fmla="*/ 655 w 851"/>
                    <a:gd name="T9" fmla="*/ 83 h 472"/>
                    <a:gd name="T10" fmla="*/ 619 w 851"/>
                    <a:gd name="T11" fmla="*/ 103 h 472"/>
                    <a:gd name="T12" fmla="*/ 585 w 851"/>
                    <a:gd name="T13" fmla="*/ 123 h 472"/>
                    <a:gd name="T14" fmla="*/ 548 w 851"/>
                    <a:gd name="T15" fmla="*/ 143 h 472"/>
                    <a:gd name="T16" fmla="*/ 346 w 851"/>
                    <a:gd name="T17" fmla="*/ 251 h 472"/>
                    <a:gd name="T18" fmla="*/ 152 w 851"/>
                    <a:gd name="T19" fmla="*/ 356 h 472"/>
                    <a:gd name="T20" fmla="*/ 114 w 851"/>
                    <a:gd name="T21" fmla="*/ 376 h 472"/>
                    <a:gd name="T22" fmla="*/ 78 w 851"/>
                    <a:gd name="T23" fmla="*/ 396 h 472"/>
                    <a:gd name="T24" fmla="*/ 40 w 851"/>
                    <a:gd name="T25" fmla="*/ 418 h 472"/>
                    <a:gd name="T26" fmla="*/ 7 w 851"/>
                    <a:gd name="T27" fmla="*/ 439 h 472"/>
                    <a:gd name="T28" fmla="*/ 0 w 851"/>
                    <a:gd name="T29" fmla="*/ 450 h 472"/>
                    <a:gd name="T30" fmla="*/ 4 w 851"/>
                    <a:gd name="T31" fmla="*/ 465 h 472"/>
                    <a:gd name="T32" fmla="*/ 15 w 851"/>
                    <a:gd name="T33" fmla="*/ 472 h 472"/>
                    <a:gd name="T34" fmla="*/ 29 w 851"/>
                    <a:gd name="T35" fmla="*/ 470 h 472"/>
                    <a:gd name="T36" fmla="*/ 62 w 851"/>
                    <a:gd name="T37" fmla="*/ 450 h 472"/>
                    <a:gd name="T38" fmla="*/ 98 w 851"/>
                    <a:gd name="T39" fmla="*/ 429 h 472"/>
                    <a:gd name="T40" fmla="*/ 134 w 851"/>
                    <a:gd name="T41" fmla="*/ 409 h 472"/>
                    <a:gd name="T42" fmla="*/ 170 w 851"/>
                    <a:gd name="T43" fmla="*/ 389 h 472"/>
                    <a:gd name="T44" fmla="*/ 223 w 851"/>
                    <a:gd name="T45" fmla="*/ 360 h 472"/>
                    <a:gd name="T46" fmla="*/ 264 w 851"/>
                    <a:gd name="T47" fmla="*/ 338 h 472"/>
                    <a:gd name="T48" fmla="*/ 317 w 851"/>
                    <a:gd name="T49" fmla="*/ 311 h 472"/>
                    <a:gd name="T50" fmla="*/ 358 w 851"/>
                    <a:gd name="T51" fmla="*/ 289 h 472"/>
                    <a:gd name="T52" fmla="*/ 550 w 851"/>
                    <a:gd name="T53" fmla="*/ 184 h 472"/>
                    <a:gd name="T54" fmla="*/ 619 w 851"/>
                    <a:gd name="T55" fmla="*/ 144 h 472"/>
                    <a:gd name="T56" fmla="*/ 691 w 851"/>
                    <a:gd name="T57" fmla="*/ 106 h 472"/>
                    <a:gd name="T58" fmla="*/ 764 w 851"/>
                    <a:gd name="T59" fmla="*/ 68 h 472"/>
                    <a:gd name="T60" fmla="*/ 838 w 851"/>
                    <a:gd name="T61" fmla="*/ 36 h 472"/>
                    <a:gd name="T62" fmla="*/ 849 w 851"/>
                    <a:gd name="T63" fmla="*/ 27 h 472"/>
                    <a:gd name="T64" fmla="*/ 849 w 851"/>
                    <a:gd name="T65" fmla="*/ 12 h 472"/>
                    <a:gd name="T66" fmla="*/ 840 w 851"/>
                    <a:gd name="T67" fmla="*/ 1 h 472"/>
                    <a:gd name="T68" fmla="*/ 823 w 851"/>
                    <a:gd name="T69" fmla="*/ 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1" h="472">
                      <a:moveTo>
                        <a:pt x="823" y="1"/>
                      </a:moveTo>
                      <a:lnTo>
                        <a:pt x="805" y="11"/>
                      </a:lnTo>
                      <a:lnTo>
                        <a:pt x="785" y="18"/>
                      </a:lnTo>
                      <a:lnTo>
                        <a:pt x="767" y="27"/>
                      </a:lnTo>
                      <a:lnTo>
                        <a:pt x="747" y="36"/>
                      </a:lnTo>
                      <a:lnTo>
                        <a:pt x="729" y="45"/>
                      </a:lnTo>
                      <a:lnTo>
                        <a:pt x="711" y="54"/>
                      </a:lnTo>
                      <a:lnTo>
                        <a:pt x="691" y="63"/>
                      </a:lnTo>
                      <a:lnTo>
                        <a:pt x="673" y="74"/>
                      </a:lnTo>
                      <a:lnTo>
                        <a:pt x="655" y="83"/>
                      </a:lnTo>
                      <a:lnTo>
                        <a:pt x="637" y="92"/>
                      </a:lnTo>
                      <a:lnTo>
                        <a:pt x="619" y="103"/>
                      </a:lnTo>
                      <a:lnTo>
                        <a:pt x="601" y="112"/>
                      </a:lnTo>
                      <a:lnTo>
                        <a:pt x="585" y="123"/>
                      </a:lnTo>
                      <a:lnTo>
                        <a:pt x="567" y="132"/>
                      </a:lnTo>
                      <a:lnTo>
                        <a:pt x="548" y="143"/>
                      </a:lnTo>
                      <a:lnTo>
                        <a:pt x="532" y="152"/>
                      </a:lnTo>
                      <a:lnTo>
                        <a:pt x="346" y="251"/>
                      </a:lnTo>
                      <a:lnTo>
                        <a:pt x="199" y="331"/>
                      </a:lnTo>
                      <a:lnTo>
                        <a:pt x="152" y="356"/>
                      </a:lnTo>
                      <a:lnTo>
                        <a:pt x="134" y="365"/>
                      </a:lnTo>
                      <a:lnTo>
                        <a:pt x="114" y="376"/>
                      </a:lnTo>
                      <a:lnTo>
                        <a:pt x="96" y="385"/>
                      </a:lnTo>
                      <a:lnTo>
                        <a:pt x="78" y="396"/>
                      </a:lnTo>
                      <a:lnTo>
                        <a:pt x="58" y="407"/>
                      </a:lnTo>
                      <a:lnTo>
                        <a:pt x="40" y="418"/>
                      </a:lnTo>
                      <a:lnTo>
                        <a:pt x="24" y="429"/>
                      </a:lnTo>
                      <a:lnTo>
                        <a:pt x="7" y="439"/>
                      </a:lnTo>
                      <a:lnTo>
                        <a:pt x="4" y="445"/>
                      </a:lnTo>
                      <a:lnTo>
                        <a:pt x="0" y="450"/>
                      </a:lnTo>
                      <a:lnTo>
                        <a:pt x="0" y="458"/>
                      </a:lnTo>
                      <a:lnTo>
                        <a:pt x="4" y="465"/>
                      </a:lnTo>
                      <a:lnTo>
                        <a:pt x="9" y="470"/>
                      </a:lnTo>
                      <a:lnTo>
                        <a:pt x="15" y="472"/>
                      </a:lnTo>
                      <a:lnTo>
                        <a:pt x="22" y="472"/>
                      </a:lnTo>
                      <a:lnTo>
                        <a:pt x="29" y="470"/>
                      </a:lnTo>
                      <a:lnTo>
                        <a:pt x="45" y="459"/>
                      </a:lnTo>
                      <a:lnTo>
                        <a:pt x="62" y="450"/>
                      </a:lnTo>
                      <a:lnTo>
                        <a:pt x="78" y="439"/>
                      </a:lnTo>
                      <a:lnTo>
                        <a:pt x="98" y="429"/>
                      </a:lnTo>
                      <a:lnTo>
                        <a:pt x="116" y="418"/>
                      </a:lnTo>
                      <a:lnTo>
                        <a:pt x="134" y="409"/>
                      </a:lnTo>
                      <a:lnTo>
                        <a:pt x="152" y="398"/>
                      </a:lnTo>
                      <a:lnTo>
                        <a:pt x="170" y="389"/>
                      </a:lnTo>
                      <a:lnTo>
                        <a:pt x="217" y="363"/>
                      </a:lnTo>
                      <a:lnTo>
                        <a:pt x="223" y="360"/>
                      </a:lnTo>
                      <a:lnTo>
                        <a:pt x="241" y="351"/>
                      </a:lnTo>
                      <a:lnTo>
                        <a:pt x="264" y="338"/>
                      </a:lnTo>
                      <a:lnTo>
                        <a:pt x="291" y="324"/>
                      </a:lnTo>
                      <a:lnTo>
                        <a:pt x="317" y="311"/>
                      </a:lnTo>
                      <a:lnTo>
                        <a:pt x="340" y="298"/>
                      </a:lnTo>
                      <a:lnTo>
                        <a:pt x="358" y="289"/>
                      </a:lnTo>
                      <a:lnTo>
                        <a:pt x="364" y="286"/>
                      </a:lnTo>
                      <a:lnTo>
                        <a:pt x="550" y="184"/>
                      </a:lnTo>
                      <a:lnTo>
                        <a:pt x="585" y="164"/>
                      </a:lnTo>
                      <a:lnTo>
                        <a:pt x="619" y="144"/>
                      </a:lnTo>
                      <a:lnTo>
                        <a:pt x="655" y="125"/>
                      </a:lnTo>
                      <a:lnTo>
                        <a:pt x="691" y="106"/>
                      </a:lnTo>
                      <a:lnTo>
                        <a:pt x="728" y="87"/>
                      </a:lnTo>
                      <a:lnTo>
                        <a:pt x="764" y="68"/>
                      </a:lnTo>
                      <a:lnTo>
                        <a:pt x="800" y="52"/>
                      </a:lnTo>
                      <a:lnTo>
                        <a:pt x="838" y="36"/>
                      </a:lnTo>
                      <a:lnTo>
                        <a:pt x="843" y="32"/>
                      </a:lnTo>
                      <a:lnTo>
                        <a:pt x="849" y="27"/>
                      </a:lnTo>
                      <a:lnTo>
                        <a:pt x="851" y="20"/>
                      </a:lnTo>
                      <a:lnTo>
                        <a:pt x="849" y="12"/>
                      </a:lnTo>
                      <a:lnTo>
                        <a:pt x="845" y="7"/>
                      </a:lnTo>
                      <a:lnTo>
                        <a:pt x="840" y="1"/>
                      </a:lnTo>
                      <a:lnTo>
                        <a:pt x="831" y="0"/>
                      </a:lnTo>
                      <a:lnTo>
                        <a:pt x="82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2" name="Freeform 12"/>
                <p:cNvSpPr>
                  <a:spLocks/>
                </p:cNvSpPr>
                <p:nvPr/>
              </p:nvSpPr>
              <p:spPr bwMode="auto">
                <a:xfrm>
                  <a:off x="1497" y="1415"/>
                  <a:ext cx="809" cy="499"/>
                </a:xfrm>
                <a:custGeom>
                  <a:avLst/>
                  <a:gdLst>
                    <a:gd name="T0" fmla="*/ 769 w 809"/>
                    <a:gd name="T1" fmla="*/ 13 h 499"/>
                    <a:gd name="T2" fmla="*/ 751 w 809"/>
                    <a:gd name="T3" fmla="*/ 25 h 499"/>
                    <a:gd name="T4" fmla="*/ 731 w 809"/>
                    <a:gd name="T5" fmla="*/ 38 h 499"/>
                    <a:gd name="T6" fmla="*/ 709 w 809"/>
                    <a:gd name="T7" fmla="*/ 51 h 499"/>
                    <a:gd name="T8" fmla="*/ 669 w 809"/>
                    <a:gd name="T9" fmla="*/ 71 h 499"/>
                    <a:gd name="T10" fmla="*/ 536 w 809"/>
                    <a:gd name="T11" fmla="*/ 161 h 499"/>
                    <a:gd name="T12" fmla="*/ 523 w 809"/>
                    <a:gd name="T13" fmla="*/ 168 h 499"/>
                    <a:gd name="T14" fmla="*/ 496 w 809"/>
                    <a:gd name="T15" fmla="*/ 185 h 499"/>
                    <a:gd name="T16" fmla="*/ 467 w 809"/>
                    <a:gd name="T17" fmla="*/ 201 h 499"/>
                    <a:gd name="T18" fmla="*/ 454 w 809"/>
                    <a:gd name="T19" fmla="*/ 208 h 499"/>
                    <a:gd name="T20" fmla="*/ 355 w 809"/>
                    <a:gd name="T21" fmla="*/ 268 h 499"/>
                    <a:gd name="T22" fmla="*/ 331 w 809"/>
                    <a:gd name="T23" fmla="*/ 280 h 499"/>
                    <a:gd name="T24" fmla="*/ 306 w 809"/>
                    <a:gd name="T25" fmla="*/ 291 h 499"/>
                    <a:gd name="T26" fmla="*/ 282 w 809"/>
                    <a:gd name="T27" fmla="*/ 302 h 499"/>
                    <a:gd name="T28" fmla="*/ 257 w 809"/>
                    <a:gd name="T29" fmla="*/ 315 h 499"/>
                    <a:gd name="T30" fmla="*/ 226 w 809"/>
                    <a:gd name="T31" fmla="*/ 329 h 499"/>
                    <a:gd name="T32" fmla="*/ 197 w 809"/>
                    <a:gd name="T33" fmla="*/ 346 h 499"/>
                    <a:gd name="T34" fmla="*/ 168 w 809"/>
                    <a:gd name="T35" fmla="*/ 362 h 499"/>
                    <a:gd name="T36" fmla="*/ 118 w 809"/>
                    <a:gd name="T37" fmla="*/ 396 h 499"/>
                    <a:gd name="T38" fmla="*/ 90 w 809"/>
                    <a:gd name="T39" fmla="*/ 416 h 499"/>
                    <a:gd name="T40" fmla="*/ 63 w 809"/>
                    <a:gd name="T41" fmla="*/ 434 h 499"/>
                    <a:gd name="T42" fmla="*/ 36 w 809"/>
                    <a:gd name="T43" fmla="*/ 451 h 499"/>
                    <a:gd name="T44" fmla="*/ 11 w 809"/>
                    <a:gd name="T45" fmla="*/ 463 h 499"/>
                    <a:gd name="T46" fmla="*/ 2 w 809"/>
                    <a:gd name="T47" fmla="*/ 472 h 499"/>
                    <a:gd name="T48" fmla="*/ 2 w 809"/>
                    <a:gd name="T49" fmla="*/ 489 h 499"/>
                    <a:gd name="T50" fmla="*/ 11 w 809"/>
                    <a:gd name="T51" fmla="*/ 498 h 499"/>
                    <a:gd name="T52" fmla="*/ 25 w 809"/>
                    <a:gd name="T53" fmla="*/ 498 h 499"/>
                    <a:gd name="T54" fmla="*/ 52 w 809"/>
                    <a:gd name="T55" fmla="*/ 485 h 499"/>
                    <a:gd name="T56" fmla="*/ 81 w 809"/>
                    <a:gd name="T57" fmla="*/ 467 h 499"/>
                    <a:gd name="T58" fmla="*/ 110 w 809"/>
                    <a:gd name="T59" fmla="*/ 447 h 499"/>
                    <a:gd name="T60" fmla="*/ 139 w 809"/>
                    <a:gd name="T61" fmla="*/ 427 h 499"/>
                    <a:gd name="T62" fmla="*/ 188 w 809"/>
                    <a:gd name="T63" fmla="*/ 393 h 499"/>
                    <a:gd name="T64" fmla="*/ 213 w 809"/>
                    <a:gd name="T65" fmla="*/ 378 h 499"/>
                    <a:gd name="T66" fmla="*/ 242 w 809"/>
                    <a:gd name="T67" fmla="*/ 364 h 499"/>
                    <a:gd name="T68" fmla="*/ 271 w 809"/>
                    <a:gd name="T69" fmla="*/ 349 h 499"/>
                    <a:gd name="T70" fmla="*/ 298 w 809"/>
                    <a:gd name="T71" fmla="*/ 337 h 499"/>
                    <a:gd name="T72" fmla="*/ 324 w 809"/>
                    <a:gd name="T73" fmla="*/ 326 h 499"/>
                    <a:gd name="T74" fmla="*/ 347 w 809"/>
                    <a:gd name="T75" fmla="*/ 313 h 499"/>
                    <a:gd name="T76" fmla="*/ 373 w 809"/>
                    <a:gd name="T77" fmla="*/ 300 h 499"/>
                    <a:gd name="T78" fmla="*/ 387 w 809"/>
                    <a:gd name="T79" fmla="*/ 291 h 499"/>
                    <a:gd name="T80" fmla="*/ 412 w 809"/>
                    <a:gd name="T81" fmla="*/ 277 h 499"/>
                    <a:gd name="T82" fmla="*/ 445 w 809"/>
                    <a:gd name="T83" fmla="*/ 257 h 499"/>
                    <a:gd name="T84" fmla="*/ 470 w 809"/>
                    <a:gd name="T85" fmla="*/ 242 h 499"/>
                    <a:gd name="T86" fmla="*/ 554 w 809"/>
                    <a:gd name="T87" fmla="*/ 194 h 499"/>
                    <a:gd name="T88" fmla="*/ 689 w 809"/>
                    <a:gd name="T89" fmla="*/ 105 h 499"/>
                    <a:gd name="T90" fmla="*/ 704 w 809"/>
                    <a:gd name="T91" fmla="*/ 96 h 499"/>
                    <a:gd name="T92" fmla="*/ 716 w 809"/>
                    <a:gd name="T93" fmla="*/ 89 h 499"/>
                    <a:gd name="T94" fmla="*/ 738 w 809"/>
                    <a:gd name="T95" fmla="*/ 78 h 499"/>
                    <a:gd name="T96" fmla="*/ 762 w 809"/>
                    <a:gd name="T97" fmla="*/ 63 h 499"/>
                    <a:gd name="T98" fmla="*/ 783 w 809"/>
                    <a:gd name="T99" fmla="*/ 51 h 499"/>
                    <a:gd name="T100" fmla="*/ 803 w 809"/>
                    <a:gd name="T101" fmla="*/ 34 h 499"/>
                    <a:gd name="T102" fmla="*/ 809 w 809"/>
                    <a:gd name="T103" fmla="*/ 20 h 499"/>
                    <a:gd name="T104" fmla="*/ 803 w 809"/>
                    <a:gd name="T105" fmla="*/ 7 h 499"/>
                    <a:gd name="T106" fmla="*/ 791 w 809"/>
                    <a:gd name="T107" fmla="*/ 0 h 499"/>
                    <a:gd name="T108" fmla="*/ 776 w 809"/>
                    <a:gd name="T109" fmla="*/ 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9" h="499">
                      <a:moveTo>
                        <a:pt x="776" y="5"/>
                      </a:moveTo>
                      <a:lnTo>
                        <a:pt x="769" y="13"/>
                      </a:lnTo>
                      <a:lnTo>
                        <a:pt x="760" y="20"/>
                      </a:lnTo>
                      <a:lnTo>
                        <a:pt x="751" y="25"/>
                      </a:lnTo>
                      <a:lnTo>
                        <a:pt x="740" y="33"/>
                      </a:lnTo>
                      <a:lnTo>
                        <a:pt x="731" y="38"/>
                      </a:lnTo>
                      <a:lnTo>
                        <a:pt x="720" y="43"/>
                      </a:lnTo>
                      <a:lnTo>
                        <a:pt x="709" y="51"/>
                      </a:lnTo>
                      <a:lnTo>
                        <a:pt x="698" y="56"/>
                      </a:lnTo>
                      <a:lnTo>
                        <a:pt x="669" y="71"/>
                      </a:lnTo>
                      <a:lnTo>
                        <a:pt x="597" y="119"/>
                      </a:lnTo>
                      <a:lnTo>
                        <a:pt x="536" y="161"/>
                      </a:lnTo>
                      <a:lnTo>
                        <a:pt x="532" y="163"/>
                      </a:lnTo>
                      <a:lnTo>
                        <a:pt x="523" y="168"/>
                      </a:lnTo>
                      <a:lnTo>
                        <a:pt x="510" y="176"/>
                      </a:lnTo>
                      <a:lnTo>
                        <a:pt x="496" y="185"/>
                      </a:lnTo>
                      <a:lnTo>
                        <a:pt x="479" y="194"/>
                      </a:lnTo>
                      <a:lnTo>
                        <a:pt x="467" y="201"/>
                      </a:lnTo>
                      <a:lnTo>
                        <a:pt x="458" y="206"/>
                      </a:lnTo>
                      <a:lnTo>
                        <a:pt x="454" y="208"/>
                      </a:lnTo>
                      <a:lnTo>
                        <a:pt x="365" y="261"/>
                      </a:lnTo>
                      <a:lnTo>
                        <a:pt x="355" y="268"/>
                      </a:lnTo>
                      <a:lnTo>
                        <a:pt x="342" y="273"/>
                      </a:lnTo>
                      <a:lnTo>
                        <a:pt x="331" y="280"/>
                      </a:lnTo>
                      <a:lnTo>
                        <a:pt x="318" y="286"/>
                      </a:lnTo>
                      <a:lnTo>
                        <a:pt x="306" y="291"/>
                      </a:lnTo>
                      <a:lnTo>
                        <a:pt x="295" y="297"/>
                      </a:lnTo>
                      <a:lnTo>
                        <a:pt x="282" y="302"/>
                      </a:lnTo>
                      <a:lnTo>
                        <a:pt x="271" y="308"/>
                      </a:lnTo>
                      <a:lnTo>
                        <a:pt x="257" y="315"/>
                      </a:lnTo>
                      <a:lnTo>
                        <a:pt x="241" y="322"/>
                      </a:lnTo>
                      <a:lnTo>
                        <a:pt x="226" y="329"/>
                      </a:lnTo>
                      <a:lnTo>
                        <a:pt x="212" y="337"/>
                      </a:lnTo>
                      <a:lnTo>
                        <a:pt x="197" y="346"/>
                      </a:lnTo>
                      <a:lnTo>
                        <a:pt x="183" y="353"/>
                      </a:lnTo>
                      <a:lnTo>
                        <a:pt x="168" y="362"/>
                      </a:lnTo>
                      <a:lnTo>
                        <a:pt x="154" y="371"/>
                      </a:lnTo>
                      <a:lnTo>
                        <a:pt x="118" y="396"/>
                      </a:lnTo>
                      <a:lnTo>
                        <a:pt x="103" y="405"/>
                      </a:lnTo>
                      <a:lnTo>
                        <a:pt x="90" y="416"/>
                      </a:lnTo>
                      <a:lnTo>
                        <a:pt x="76" y="425"/>
                      </a:lnTo>
                      <a:lnTo>
                        <a:pt x="63" y="434"/>
                      </a:lnTo>
                      <a:lnTo>
                        <a:pt x="49" y="443"/>
                      </a:lnTo>
                      <a:lnTo>
                        <a:pt x="36" y="451"/>
                      </a:lnTo>
                      <a:lnTo>
                        <a:pt x="23" y="458"/>
                      </a:lnTo>
                      <a:lnTo>
                        <a:pt x="11" y="463"/>
                      </a:lnTo>
                      <a:lnTo>
                        <a:pt x="5" y="467"/>
                      </a:lnTo>
                      <a:lnTo>
                        <a:pt x="2" y="472"/>
                      </a:lnTo>
                      <a:lnTo>
                        <a:pt x="0" y="481"/>
                      </a:lnTo>
                      <a:lnTo>
                        <a:pt x="2" y="489"/>
                      </a:lnTo>
                      <a:lnTo>
                        <a:pt x="5" y="494"/>
                      </a:lnTo>
                      <a:lnTo>
                        <a:pt x="11" y="498"/>
                      </a:lnTo>
                      <a:lnTo>
                        <a:pt x="18" y="499"/>
                      </a:lnTo>
                      <a:lnTo>
                        <a:pt x="25" y="498"/>
                      </a:lnTo>
                      <a:lnTo>
                        <a:pt x="40" y="492"/>
                      </a:lnTo>
                      <a:lnTo>
                        <a:pt x="52" y="485"/>
                      </a:lnTo>
                      <a:lnTo>
                        <a:pt x="67" y="476"/>
                      </a:lnTo>
                      <a:lnTo>
                        <a:pt x="81" y="467"/>
                      </a:lnTo>
                      <a:lnTo>
                        <a:pt x="96" y="458"/>
                      </a:lnTo>
                      <a:lnTo>
                        <a:pt x="110" y="447"/>
                      </a:lnTo>
                      <a:lnTo>
                        <a:pt x="125" y="438"/>
                      </a:lnTo>
                      <a:lnTo>
                        <a:pt x="139" y="427"/>
                      </a:lnTo>
                      <a:lnTo>
                        <a:pt x="175" y="402"/>
                      </a:lnTo>
                      <a:lnTo>
                        <a:pt x="188" y="393"/>
                      </a:lnTo>
                      <a:lnTo>
                        <a:pt x="201" y="385"/>
                      </a:lnTo>
                      <a:lnTo>
                        <a:pt x="213" y="378"/>
                      </a:lnTo>
                      <a:lnTo>
                        <a:pt x="228" y="371"/>
                      </a:lnTo>
                      <a:lnTo>
                        <a:pt x="242" y="364"/>
                      </a:lnTo>
                      <a:lnTo>
                        <a:pt x="257" y="356"/>
                      </a:lnTo>
                      <a:lnTo>
                        <a:pt x="271" y="349"/>
                      </a:lnTo>
                      <a:lnTo>
                        <a:pt x="286" y="342"/>
                      </a:lnTo>
                      <a:lnTo>
                        <a:pt x="298" y="337"/>
                      </a:lnTo>
                      <a:lnTo>
                        <a:pt x="311" y="331"/>
                      </a:lnTo>
                      <a:lnTo>
                        <a:pt x="324" y="326"/>
                      </a:lnTo>
                      <a:lnTo>
                        <a:pt x="335" y="318"/>
                      </a:lnTo>
                      <a:lnTo>
                        <a:pt x="347" y="313"/>
                      </a:lnTo>
                      <a:lnTo>
                        <a:pt x="360" y="306"/>
                      </a:lnTo>
                      <a:lnTo>
                        <a:pt x="373" y="300"/>
                      </a:lnTo>
                      <a:lnTo>
                        <a:pt x="384" y="293"/>
                      </a:lnTo>
                      <a:lnTo>
                        <a:pt x="387" y="291"/>
                      </a:lnTo>
                      <a:lnTo>
                        <a:pt x="398" y="284"/>
                      </a:lnTo>
                      <a:lnTo>
                        <a:pt x="412" y="277"/>
                      </a:lnTo>
                      <a:lnTo>
                        <a:pt x="429" y="266"/>
                      </a:lnTo>
                      <a:lnTo>
                        <a:pt x="445" y="257"/>
                      </a:lnTo>
                      <a:lnTo>
                        <a:pt x="460" y="250"/>
                      </a:lnTo>
                      <a:lnTo>
                        <a:pt x="470" y="242"/>
                      </a:lnTo>
                      <a:lnTo>
                        <a:pt x="474" y="241"/>
                      </a:lnTo>
                      <a:lnTo>
                        <a:pt x="554" y="194"/>
                      </a:lnTo>
                      <a:lnTo>
                        <a:pt x="619" y="150"/>
                      </a:lnTo>
                      <a:lnTo>
                        <a:pt x="689" y="105"/>
                      </a:lnTo>
                      <a:lnTo>
                        <a:pt x="693" y="103"/>
                      </a:lnTo>
                      <a:lnTo>
                        <a:pt x="704" y="96"/>
                      </a:lnTo>
                      <a:lnTo>
                        <a:pt x="713" y="90"/>
                      </a:lnTo>
                      <a:lnTo>
                        <a:pt x="716" y="89"/>
                      </a:lnTo>
                      <a:lnTo>
                        <a:pt x="727" y="83"/>
                      </a:lnTo>
                      <a:lnTo>
                        <a:pt x="738" y="78"/>
                      </a:lnTo>
                      <a:lnTo>
                        <a:pt x="751" y="71"/>
                      </a:lnTo>
                      <a:lnTo>
                        <a:pt x="762" y="63"/>
                      </a:lnTo>
                      <a:lnTo>
                        <a:pt x="773" y="58"/>
                      </a:lnTo>
                      <a:lnTo>
                        <a:pt x="783" y="51"/>
                      </a:lnTo>
                      <a:lnTo>
                        <a:pt x="794" y="42"/>
                      </a:lnTo>
                      <a:lnTo>
                        <a:pt x="803" y="34"/>
                      </a:lnTo>
                      <a:lnTo>
                        <a:pt x="807" y="29"/>
                      </a:lnTo>
                      <a:lnTo>
                        <a:pt x="809" y="20"/>
                      </a:lnTo>
                      <a:lnTo>
                        <a:pt x="807" y="13"/>
                      </a:lnTo>
                      <a:lnTo>
                        <a:pt x="803" y="7"/>
                      </a:lnTo>
                      <a:lnTo>
                        <a:pt x="798" y="4"/>
                      </a:lnTo>
                      <a:lnTo>
                        <a:pt x="791" y="0"/>
                      </a:lnTo>
                      <a:lnTo>
                        <a:pt x="782" y="2"/>
                      </a:lnTo>
                      <a:lnTo>
                        <a:pt x="77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3" name="Freeform 14"/>
                <p:cNvSpPr>
                  <a:spLocks/>
                </p:cNvSpPr>
                <p:nvPr/>
              </p:nvSpPr>
              <p:spPr bwMode="auto">
                <a:xfrm>
                  <a:off x="1622" y="2133"/>
                  <a:ext cx="103" cy="938"/>
                </a:xfrm>
                <a:custGeom>
                  <a:avLst/>
                  <a:gdLst>
                    <a:gd name="T0" fmla="*/ 14 w 103"/>
                    <a:gd name="T1" fmla="*/ 0 h 938"/>
                    <a:gd name="T2" fmla="*/ 9 w 103"/>
                    <a:gd name="T3" fmla="*/ 2 h 938"/>
                    <a:gd name="T4" fmla="*/ 3 w 103"/>
                    <a:gd name="T5" fmla="*/ 8 h 938"/>
                    <a:gd name="T6" fmla="*/ 0 w 103"/>
                    <a:gd name="T7" fmla="*/ 15 h 938"/>
                    <a:gd name="T8" fmla="*/ 0 w 103"/>
                    <a:gd name="T9" fmla="*/ 22 h 938"/>
                    <a:gd name="T10" fmla="*/ 12 w 103"/>
                    <a:gd name="T11" fmla="*/ 133 h 938"/>
                    <a:gd name="T12" fmla="*/ 22 w 103"/>
                    <a:gd name="T13" fmla="*/ 245 h 938"/>
                    <a:gd name="T14" fmla="*/ 27 w 103"/>
                    <a:gd name="T15" fmla="*/ 357 h 938"/>
                    <a:gd name="T16" fmla="*/ 32 w 103"/>
                    <a:gd name="T17" fmla="*/ 467 h 938"/>
                    <a:gd name="T18" fmla="*/ 36 w 103"/>
                    <a:gd name="T19" fmla="*/ 581 h 938"/>
                    <a:gd name="T20" fmla="*/ 43 w 103"/>
                    <a:gd name="T21" fmla="*/ 695 h 938"/>
                    <a:gd name="T22" fmla="*/ 52 w 103"/>
                    <a:gd name="T23" fmla="*/ 809 h 938"/>
                    <a:gd name="T24" fmla="*/ 65 w 103"/>
                    <a:gd name="T25" fmla="*/ 922 h 938"/>
                    <a:gd name="T26" fmla="*/ 69 w 103"/>
                    <a:gd name="T27" fmla="*/ 929 h 938"/>
                    <a:gd name="T28" fmla="*/ 74 w 103"/>
                    <a:gd name="T29" fmla="*/ 934 h 938"/>
                    <a:gd name="T30" fmla="*/ 79 w 103"/>
                    <a:gd name="T31" fmla="*/ 938 h 938"/>
                    <a:gd name="T32" fmla="*/ 87 w 103"/>
                    <a:gd name="T33" fmla="*/ 938 h 938"/>
                    <a:gd name="T34" fmla="*/ 94 w 103"/>
                    <a:gd name="T35" fmla="*/ 936 h 938"/>
                    <a:gd name="T36" fmla="*/ 99 w 103"/>
                    <a:gd name="T37" fmla="*/ 931 h 938"/>
                    <a:gd name="T38" fmla="*/ 103 w 103"/>
                    <a:gd name="T39" fmla="*/ 923 h 938"/>
                    <a:gd name="T40" fmla="*/ 103 w 103"/>
                    <a:gd name="T41" fmla="*/ 916 h 938"/>
                    <a:gd name="T42" fmla="*/ 90 w 103"/>
                    <a:gd name="T43" fmla="*/ 804 h 938"/>
                    <a:gd name="T44" fmla="*/ 81 w 103"/>
                    <a:gd name="T45" fmla="*/ 692 h 938"/>
                    <a:gd name="T46" fmla="*/ 74 w 103"/>
                    <a:gd name="T47" fmla="*/ 578 h 938"/>
                    <a:gd name="T48" fmla="*/ 69 w 103"/>
                    <a:gd name="T49" fmla="*/ 466 h 938"/>
                    <a:gd name="T50" fmla="*/ 65 w 103"/>
                    <a:gd name="T51" fmla="*/ 353 h 938"/>
                    <a:gd name="T52" fmla="*/ 58 w 103"/>
                    <a:gd name="T53" fmla="*/ 241 h 938"/>
                    <a:gd name="T54" fmla="*/ 49 w 103"/>
                    <a:gd name="T55" fmla="*/ 129 h 938"/>
                    <a:gd name="T56" fmla="*/ 36 w 103"/>
                    <a:gd name="T57" fmla="*/ 17 h 938"/>
                    <a:gd name="T58" fmla="*/ 34 w 103"/>
                    <a:gd name="T59" fmla="*/ 9 h 938"/>
                    <a:gd name="T60" fmla="*/ 29 w 103"/>
                    <a:gd name="T61" fmla="*/ 4 h 938"/>
                    <a:gd name="T62" fmla="*/ 22 w 103"/>
                    <a:gd name="T63" fmla="*/ 0 h 938"/>
                    <a:gd name="T64" fmla="*/ 14 w 103"/>
                    <a:gd name="T65" fmla="*/ 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938">
                      <a:moveTo>
                        <a:pt x="14" y="0"/>
                      </a:moveTo>
                      <a:lnTo>
                        <a:pt x="9" y="2"/>
                      </a:lnTo>
                      <a:lnTo>
                        <a:pt x="3" y="8"/>
                      </a:lnTo>
                      <a:lnTo>
                        <a:pt x="0" y="15"/>
                      </a:lnTo>
                      <a:lnTo>
                        <a:pt x="0" y="22"/>
                      </a:lnTo>
                      <a:lnTo>
                        <a:pt x="12" y="133"/>
                      </a:lnTo>
                      <a:lnTo>
                        <a:pt x="22" y="245"/>
                      </a:lnTo>
                      <a:lnTo>
                        <a:pt x="27" y="357"/>
                      </a:lnTo>
                      <a:lnTo>
                        <a:pt x="32" y="467"/>
                      </a:lnTo>
                      <a:lnTo>
                        <a:pt x="36" y="581"/>
                      </a:lnTo>
                      <a:lnTo>
                        <a:pt x="43" y="695"/>
                      </a:lnTo>
                      <a:lnTo>
                        <a:pt x="52" y="809"/>
                      </a:lnTo>
                      <a:lnTo>
                        <a:pt x="65" y="922"/>
                      </a:lnTo>
                      <a:lnTo>
                        <a:pt x="69" y="929"/>
                      </a:lnTo>
                      <a:lnTo>
                        <a:pt x="74" y="934"/>
                      </a:lnTo>
                      <a:lnTo>
                        <a:pt x="79" y="938"/>
                      </a:lnTo>
                      <a:lnTo>
                        <a:pt x="87" y="938"/>
                      </a:lnTo>
                      <a:lnTo>
                        <a:pt x="94" y="936"/>
                      </a:lnTo>
                      <a:lnTo>
                        <a:pt x="99" y="931"/>
                      </a:lnTo>
                      <a:lnTo>
                        <a:pt x="103" y="923"/>
                      </a:lnTo>
                      <a:lnTo>
                        <a:pt x="103" y="916"/>
                      </a:lnTo>
                      <a:lnTo>
                        <a:pt x="90" y="804"/>
                      </a:lnTo>
                      <a:lnTo>
                        <a:pt x="81" y="692"/>
                      </a:lnTo>
                      <a:lnTo>
                        <a:pt x="74" y="578"/>
                      </a:lnTo>
                      <a:lnTo>
                        <a:pt x="69" y="466"/>
                      </a:lnTo>
                      <a:lnTo>
                        <a:pt x="65" y="353"/>
                      </a:lnTo>
                      <a:lnTo>
                        <a:pt x="58" y="241"/>
                      </a:lnTo>
                      <a:lnTo>
                        <a:pt x="49" y="129"/>
                      </a:lnTo>
                      <a:lnTo>
                        <a:pt x="36" y="17"/>
                      </a:lnTo>
                      <a:lnTo>
                        <a:pt x="34" y="9"/>
                      </a:lnTo>
                      <a:lnTo>
                        <a:pt x="29" y="4"/>
                      </a:lnTo>
                      <a:lnTo>
                        <a:pt x="22"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sp>
            <p:nvSpPr>
              <p:cNvPr id="24" name="Rectangle 23"/>
              <p:cNvSpPr/>
              <p:nvPr/>
            </p:nvSpPr>
            <p:spPr>
              <a:xfrm rot="20700000">
                <a:off x="5101800" y="3205193"/>
                <a:ext cx="1837208" cy="925027"/>
              </a:xfrm>
              <a:prstGeom prst="rect">
                <a:avLst/>
              </a:prstGeom>
              <a:noFill/>
            </p:spPr>
            <p:txBody>
              <a:bodyPr wrap="none" lIns="68580" tIns="34290" rIns="68580" bIns="34290">
                <a:spAutoFit/>
              </a:bodyPr>
              <a:lstStyle/>
              <a:p>
                <a:pPr algn="ctr"/>
                <a:r>
                  <a:rPr lang="en-US" sz="825"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categories</a:t>
                </a:r>
              </a:p>
              <a:p>
                <a:pPr algn="ctr"/>
                <a:r>
                  <a:rPr lang="en-US" sz="825"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HoTT/HoTT</a:t>
                </a:r>
              </a:p>
            </p:txBody>
          </p:sp>
        </p:grpSp>
        <p:sp>
          <p:nvSpPr>
            <p:cNvPr id="22" name="&quot;No&quot; Symbol 21"/>
            <p:cNvSpPr/>
            <p:nvPr/>
          </p:nvSpPr>
          <p:spPr>
            <a:xfrm>
              <a:off x="4071210" y="2808420"/>
              <a:ext cx="4049581" cy="4049581"/>
            </a:xfrm>
            <a:prstGeom prst="noSmoking">
              <a:avLst>
                <a:gd name="adj" fmla="val 514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grpSp>
        <p:nvGrpSpPr>
          <p:cNvPr id="16" name="Group 10"/>
          <p:cNvGrpSpPr>
            <a:grpSpLocks noChangeAspect="1"/>
          </p:cNvGrpSpPr>
          <p:nvPr/>
        </p:nvGrpSpPr>
        <p:grpSpPr bwMode="auto">
          <a:xfrm>
            <a:off x="4655991" y="4257526"/>
            <a:ext cx="1580503" cy="2499490"/>
            <a:chOff x="3182" y="734"/>
            <a:chExt cx="399" cy="631"/>
          </a:xfrm>
          <a:effectLst>
            <a:outerShdw blurRad="50800" dist="38100" dir="2700000" algn="tl" rotWithShape="0">
              <a:prstClr val="black">
                <a:alpha val="40000"/>
              </a:prstClr>
            </a:outerShdw>
          </a:effectLst>
        </p:grpSpPr>
        <p:sp>
          <p:nvSpPr>
            <p:cNvPr id="17"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18"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19"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sp>
        <p:nvSpPr>
          <p:cNvPr id="14" name="&quot;No&quot; Symbol 13"/>
          <p:cNvSpPr/>
          <p:nvPr/>
        </p:nvSpPr>
        <p:spPr>
          <a:xfrm>
            <a:off x="3982340" y="4364942"/>
            <a:ext cx="2354139" cy="2354139"/>
          </a:xfrm>
          <a:prstGeom prst="noSmoking">
            <a:avLst>
              <a:gd name="adj" fmla="val 514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nvGrpSpPr>
          <p:cNvPr id="34" name="Group 33"/>
          <p:cNvGrpSpPr/>
          <p:nvPr/>
        </p:nvGrpSpPr>
        <p:grpSpPr>
          <a:xfrm>
            <a:off x="5796289" y="1509968"/>
            <a:ext cx="3267737" cy="1022963"/>
            <a:chOff x="130629" y="3458999"/>
            <a:chExt cx="11930742" cy="3734912"/>
          </a:xfrm>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9" y="3458999"/>
              <a:ext cx="11930742" cy="3060690"/>
            </a:xfrm>
            <a:prstGeom prst="rect">
              <a:avLst/>
            </a:prstGeom>
            <a:blipFill dpi="0" rotWithShape="1">
              <a:blip r:embed="rId4">
                <a:alphaModFix amt="24000"/>
              </a:blip>
              <a:srcRect/>
              <a:tile tx="0" ty="0" sx="100000" sy="100000" flip="none" algn="tl"/>
            </a:blipFill>
          </p:spPr>
        </p:pic>
        <p:sp>
          <p:nvSpPr>
            <p:cNvPr id="36" name="TextBox 35"/>
            <p:cNvSpPr txBox="1"/>
            <p:nvPr/>
          </p:nvSpPr>
          <p:spPr>
            <a:xfrm>
              <a:off x="130629" y="6519682"/>
              <a:ext cx="11930742" cy="674229"/>
            </a:xfrm>
            <a:prstGeom prst="rect">
              <a:avLst/>
            </a:prstGeom>
            <a:noFill/>
          </p:spPr>
          <p:txBody>
            <a:bodyPr wrap="square" rtlCol="0">
              <a:spAutoFit/>
            </a:bodyPr>
            <a:lstStyle/>
            <a:p>
              <a:pPr algn="r"/>
              <a:r>
                <a:rPr lang="en-US" sz="600" dirty="0"/>
                <a:t>Cartoon from </a:t>
              </a:r>
              <a:r>
                <a:rPr lang="en-US" sz="600" dirty="0" err="1"/>
                <a:t>xkcd</a:t>
              </a:r>
              <a:r>
                <a:rPr lang="en-US" sz="600" dirty="0"/>
                <a:t>, adapted by Alan Huang</a:t>
              </a:r>
            </a:p>
          </p:txBody>
        </p:sp>
        <p:sp>
          <p:nvSpPr>
            <p:cNvPr id="37" name="&quot;No&quot; Symbol 36"/>
            <p:cNvSpPr/>
            <p:nvPr/>
          </p:nvSpPr>
          <p:spPr>
            <a:xfrm>
              <a:off x="9664223" y="4122541"/>
              <a:ext cx="2397148" cy="2397148"/>
            </a:xfrm>
            <a:prstGeom prst="noSmoking">
              <a:avLst>
                <a:gd name="adj" fmla="val 348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spTree>
    <p:extLst>
      <p:ext uri="{BB962C8B-B14F-4D97-AF65-F5344CB8AC3E}">
        <p14:creationId xmlns:p14="http://schemas.microsoft.com/office/powerpoint/2010/main" val="104575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quot;No&quot; Symbol 55"/>
          <p:cNvSpPr/>
          <p:nvPr/>
        </p:nvSpPr>
        <p:spPr>
          <a:xfrm>
            <a:off x="3982340" y="4364942"/>
            <a:ext cx="2354139" cy="2354139"/>
          </a:xfrm>
          <a:prstGeom prst="noSmoking">
            <a:avLst>
              <a:gd name="adj" fmla="val 5143"/>
            </a:avLst>
          </a:prstGeom>
          <a:solidFill>
            <a:srgbClr val="FF000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nvGrpSpPr>
          <p:cNvPr id="52" name="Group 10"/>
          <p:cNvGrpSpPr>
            <a:grpSpLocks noChangeAspect="1"/>
          </p:cNvGrpSpPr>
          <p:nvPr/>
        </p:nvGrpSpPr>
        <p:grpSpPr bwMode="auto">
          <a:xfrm>
            <a:off x="4655991" y="4257526"/>
            <a:ext cx="1580503" cy="2499490"/>
            <a:chOff x="3182" y="734"/>
            <a:chExt cx="399" cy="631"/>
          </a:xfrm>
          <a:effectLst>
            <a:outerShdw blurRad="50800" dist="38100" dir="2700000" algn="tl" rotWithShape="0">
              <a:prstClr val="black">
                <a:alpha val="40000"/>
              </a:prstClr>
            </a:outerShdw>
          </a:effectLst>
        </p:grpSpPr>
        <p:sp>
          <p:nvSpPr>
            <p:cNvPr id="53"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54"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55"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sp>
        <p:nvSpPr>
          <p:cNvPr id="2" name="Title 1"/>
          <p:cNvSpPr>
            <a:spLocks noGrp="1"/>
          </p:cNvSpPr>
          <p:nvPr>
            <p:ph type="title"/>
          </p:nvPr>
        </p:nvSpPr>
        <p:spPr/>
        <p:txBody>
          <a:bodyPr/>
          <a:lstStyle/>
          <a:p>
            <a:r>
              <a:rPr lang="en-US" dirty="0" smtClean="0"/>
              <a:t>Presentation is </a:t>
            </a:r>
            <a:r>
              <a:rPr lang="en-US" b="1" dirty="0" smtClean="0"/>
              <a:t>not</a:t>
            </a:r>
            <a:r>
              <a:rPr lang="en-US" dirty="0" smtClean="0"/>
              <a:t> mainly about:</a:t>
            </a:r>
            <a:endParaRPr lang="en-US" dirty="0"/>
          </a:p>
        </p:txBody>
      </p:sp>
      <p:sp>
        <p:nvSpPr>
          <p:cNvPr id="3" name="Content Placeholder 2"/>
          <p:cNvSpPr>
            <a:spLocks noGrp="1"/>
          </p:cNvSpPr>
          <p:nvPr>
            <p:ph idx="1"/>
          </p:nvPr>
        </p:nvSpPr>
        <p:spPr/>
        <p:txBody>
          <a:bodyPr>
            <a:normAutofit/>
          </a:bodyPr>
          <a:lstStyle/>
          <a:p>
            <a:r>
              <a:rPr lang="en-US" sz="2400" dirty="0"/>
              <a:t>category theory or diagram chasing</a:t>
            </a:r>
          </a:p>
          <a:p>
            <a:endParaRPr lang="en-US" sz="2400" dirty="0"/>
          </a:p>
          <a:p>
            <a:r>
              <a:rPr lang="en-US" sz="2400" dirty="0"/>
              <a:t>my library</a:t>
            </a:r>
          </a:p>
          <a:p>
            <a:endParaRPr lang="en-US" sz="2400" dirty="0"/>
          </a:p>
          <a:p>
            <a:r>
              <a:rPr lang="en-US" sz="2400" dirty="0"/>
              <a:t>Coq (though what I say might not always generalize nicely)</a:t>
            </a:r>
          </a:p>
          <a:p>
            <a:endParaRPr lang="en-US" sz="2400" dirty="0"/>
          </a:p>
        </p:txBody>
      </p:sp>
      <p:sp>
        <p:nvSpPr>
          <p:cNvPr id="15" name="Slide Number Placeholder 14"/>
          <p:cNvSpPr>
            <a:spLocks noGrp="1"/>
          </p:cNvSpPr>
          <p:nvPr>
            <p:ph type="sldNum" sz="quarter" idx="12"/>
          </p:nvPr>
        </p:nvSpPr>
        <p:spPr/>
        <p:txBody>
          <a:bodyPr/>
          <a:lstStyle/>
          <a:p>
            <a:fld id="{E64EF21E-4A1E-457A-A908-FECEBBB6594B}" type="slidenum">
              <a:rPr lang="en-US" smtClean="0"/>
              <a:t>16</a:t>
            </a:fld>
            <a:endParaRPr lang="en-US"/>
          </a:p>
        </p:txBody>
      </p:sp>
      <p:grpSp>
        <p:nvGrpSpPr>
          <p:cNvPr id="34" name="Group 33"/>
          <p:cNvGrpSpPr/>
          <p:nvPr/>
        </p:nvGrpSpPr>
        <p:grpSpPr>
          <a:xfrm>
            <a:off x="2446481" y="2348265"/>
            <a:ext cx="943842" cy="1033783"/>
            <a:chOff x="4071210" y="2422526"/>
            <a:chExt cx="4049581" cy="4435475"/>
          </a:xfrm>
        </p:grpSpPr>
        <p:grpSp>
          <p:nvGrpSpPr>
            <p:cNvPr id="35" name="Group 34"/>
            <p:cNvGrpSpPr/>
            <p:nvPr/>
          </p:nvGrpSpPr>
          <p:grpSpPr>
            <a:xfrm>
              <a:off x="4293359" y="2422526"/>
              <a:ext cx="3388475" cy="4435475"/>
              <a:chOff x="4752023" y="2199271"/>
              <a:chExt cx="2260600" cy="2959100"/>
            </a:xfrm>
          </p:grpSpPr>
          <p:grpSp>
            <p:nvGrpSpPr>
              <p:cNvPr id="37" name="Group 4"/>
              <p:cNvGrpSpPr>
                <a:grpSpLocks noChangeAspect="1"/>
              </p:cNvGrpSpPr>
              <p:nvPr/>
            </p:nvGrpSpPr>
            <p:grpSpPr bwMode="auto">
              <a:xfrm>
                <a:off x="4752023" y="2199271"/>
                <a:ext cx="2260600" cy="2959100"/>
                <a:chOff x="1354" y="1310"/>
                <a:chExt cx="1424" cy="1864"/>
              </a:xfrm>
            </p:grpSpPr>
            <p:sp>
              <p:nvSpPr>
                <p:cNvPr id="39" name="AutoShape 3"/>
                <p:cNvSpPr>
                  <a:spLocks noChangeAspect="1" noChangeArrowheads="1" noTextEdit="1"/>
                </p:cNvSpPr>
                <p:nvPr/>
              </p:nvSpPr>
              <p:spPr bwMode="auto">
                <a:xfrm>
                  <a:off x="1354" y="1310"/>
                  <a:ext cx="1424" cy="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0" name="Freeform 5"/>
                <p:cNvSpPr>
                  <a:spLocks/>
                </p:cNvSpPr>
                <p:nvPr/>
              </p:nvSpPr>
              <p:spPr bwMode="auto">
                <a:xfrm>
                  <a:off x="1414" y="1377"/>
                  <a:ext cx="1176" cy="661"/>
                </a:xfrm>
                <a:custGeom>
                  <a:avLst/>
                  <a:gdLst>
                    <a:gd name="T0" fmla="*/ 915 w 1176"/>
                    <a:gd name="T1" fmla="*/ 80 h 661"/>
                    <a:gd name="T2" fmla="*/ 939 w 1176"/>
                    <a:gd name="T3" fmla="*/ 76 h 661"/>
                    <a:gd name="T4" fmla="*/ 964 w 1176"/>
                    <a:gd name="T5" fmla="*/ 74 h 661"/>
                    <a:gd name="T6" fmla="*/ 988 w 1176"/>
                    <a:gd name="T7" fmla="*/ 78 h 661"/>
                    <a:gd name="T8" fmla="*/ 1006 w 1176"/>
                    <a:gd name="T9" fmla="*/ 96 h 661"/>
                    <a:gd name="T10" fmla="*/ 1000 w 1176"/>
                    <a:gd name="T11" fmla="*/ 128 h 661"/>
                    <a:gd name="T12" fmla="*/ 1000 w 1176"/>
                    <a:gd name="T13" fmla="*/ 137 h 661"/>
                    <a:gd name="T14" fmla="*/ 1033 w 1176"/>
                    <a:gd name="T15" fmla="*/ 137 h 661"/>
                    <a:gd name="T16" fmla="*/ 1058 w 1176"/>
                    <a:gd name="T17" fmla="*/ 148 h 661"/>
                    <a:gd name="T18" fmla="*/ 1062 w 1176"/>
                    <a:gd name="T19" fmla="*/ 166 h 661"/>
                    <a:gd name="T20" fmla="*/ 1064 w 1176"/>
                    <a:gd name="T21" fmla="*/ 179 h 661"/>
                    <a:gd name="T22" fmla="*/ 1091 w 1176"/>
                    <a:gd name="T23" fmla="*/ 177 h 661"/>
                    <a:gd name="T24" fmla="*/ 1111 w 1176"/>
                    <a:gd name="T25" fmla="*/ 179 h 661"/>
                    <a:gd name="T26" fmla="*/ 1129 w 1176"/>
                    <a:gd name="T27" fmla="*/ 195 h 661"/>
                    <a:gd name="T28" fmla="*/ 1150 w 1176"/>
                    <a:gd name="T29" fmla="*/ 239 h 661"/>
                    <a:gd name="T30" fmla="*/ 1169 w 1176"/>
                    <a:gd name="T31" fmla="*/ 297 h 661"/>
                    <a:gd name="T32" fmla="*/ 1145 w 1176"/>
                    <a:gd name="T33" fmla="*/ 337 h 661"/>
                    <a:gd name="T34" fmla="*/ 1084 w 1176"/>
                    <a:gd name="T35" fmla="*/ 355 h 661"/>
                    <a:gd name="T36" fmla="*/ 1022 w 1176"/>
                    <a:gd name="T37" fmla="*/ 375 h 661"/>
                    <a:gd name="T38" fmla="*/ 961 w 1176"/>
                    <a:gd name="T39" fmla="*/ 393 h 661"/>
                    <a:gd name="T40" fmla="*/ 897 w 1176"/>
                    <a:gd name="T41" fmla="*/ 413 h 661"/>
                    <a:gd name="T42" fmla="*/ 836 w 1176"/>
                    <a:gd name="T43" fmla="*/ 431 h 661"/>
                    <a:gd name="T44" fmla="*/ 774 w 1176"/>
                    <a:gd name="T45" fmla="*/ 451 h 661"/>
                    <a:gd name="T46" fmla="*/ 713 w 1176"/>
                    <a:gd name="T47" fmla="*/ 472 h 661"/>
                    <a:gd name="T48" fmla="*/ 653 w 1176"/>
                    <a:gd name="T49" fmla="*/ 494 h 661"/>
                    <a:gd name="T50" fmla="*/ 595 w 1176"/>
                    <a:gd name="T51" fmla="*/ 519 h 661"/>
                    <a:gd name="T52" fmla="*/ 537 w 1176"/>
                    <a:gd name="T53" fmla="*/ 548 h 661"/>
                    <a:gd name="T54" fmla="*/ 477 w 1176"/>
                    <a:gd name="T55" fmla="*/ 577 h 661"/>
                    <a:gd name="T56" fmla="*/ 416 w 1176"/>
                    <a:gd name="T57" fmla="*/ 604 h 661"/>
                    <a:gd name="T58" fmla="*/ 354 w 1176"/>
                    <a:gd name="T59" fmla="*/ 628 h 661"/>
                    <a:gd name="T60" fmla="*/ 293 w 1176"/>
                    <a:gd name="T61" fmla="*/ 648 h 661"/>
                    <a:gd name="T62" fmla="*/ 231 w 1176"/>
                    <a:gd name="T63" fmla="*/ 659 h 661"/>
                    <a:gd name="T64" fmla="*/ 161 w 1176"/>
                    <a:gd name="T65" fmla="*/ 657 h 661"/>
                    <a:gd name="T66" fmla="*/ 78 w 1176"/>
                    <a:gd name="T67" fmla="*/ 630 h 661"/>
                    <a:gd name="T68" fmla="*/ 16 w 1176"/>
                    <a:gd name="T69" fmla="*/ 575 h 661"/>
                    <a:gd name="T70" fmla="*/ 2 w 1176"/>
                    <a:gd name="T71" fmla="*/ 501 h 661"/>
                    <a:gd name="T72" fmla="*/ 38 w 1176"/>
                    <a:gd name="T73" fmla="*/ 436 h 661"/>
                    <a:gd name="T74" fmla="*/ 81 w 1176"/>
                    <a:gd name="T75" fmla="*/ 396 h 661"/>
                    <a:gd name="T76" fmla="*/ 130 w 1176"/>
                    <a:gd name="T77" fmla="*/ 362 h 661"/>
                    <a:gd name="T78" fmla="*/ 186 w 1176"/>
                    <a:gd name="T79" fmla="*/ 333 h 661"/>
                    <a:gd name="T80" fmla="*/ 246 w 1176"/>
                    <a:gd name="T81" fmla="*/ 308 h 661"/>
                    <a:gd name="T82" fmla="*/ 307 w 1176"/>
                    <a:gd name="T83" fmla="*/ 286 h 661"/>
                    <a:gd name="T84" fmla="*/ 365 w 1176"/>
                    <a:gd name="T85" fmla="*/ 262 h 661"/>
                    <a:gd name="T86" fmla="*/ 419 w 1176"/>
                    <a:gd name="T87" fmla="*/ 241 h 661"/>
                    <a:gd name="T88" fmla="*/ 463 w 1176"/>
                    <a:gd name="T89" fmla="*/ 219 h 661"/>
                    <a:gd name="T90" fmla="*/ 501 w 1176"/>
                    <a:gd name="T91" fmla="*/ 199 h 661"/>
                    <a:gd name="T92" fmla="*/ 539 w 1176"/>
                    <a:gd name="T93" fmla="*/ 177 h 661"/>
                    <a:gd name="T94" fmla="*/ 577 w 1176"/>
                    <a:gd name="T95" fmla="*/ 157 h 661"/>
                    <a:gd name="T96" fmla="*/ 613 w 1176"/>
                    <a:gd name="T97" fmla="*/ 136 h 661"/>
                    <a:gd name="T98" fmla="*/ 651 w 1176"/>
                    <a:gd name="T99" fmla="*/ 116 h 661"/>
                    <a:gd name="T100" fmla="*/ 689 w 1176"/>
                    <a:gd name="T101" fmla="*/ 96 h 661"/>
                    <a:gd name="T102" fmla="*/ 727 w 1176"/>
                    <a:gd name="T103" fmla="*/ 76 h 661"/>
                    <a:gd name="T104" fmla="*/ 760 w 1176"/>
                    <a:gd name="T105" fmla="*/ 60 h 661"/>
                    <a:gd name="T106" fmla="*/ 790 w 1176"/>
                    <a:gd name="T107" fmla="*/ 40 h 661"/>
                    <a:gd name="T108" fmla="*/ 821 w 1176"/>
                    <a:gd name="T109" fmla="*/ 20 h 661"/>
                    <a:gd name="T110" fmla="*/ 852 w 1176"/>
                    <a:gd name="T111" fmla="*/ 4 h 661"/>
                    <a:gd name="T112" fmla="*/ 883 w 1176"/>
                    <a:gd name="T113" fmla="*/ 0 h 661"/>
                    <a:gd name="T114" fmla="*/ 910 w 1176"/>
                    <a:gd name="T115" fmla="*/ 13 h 661"/>
                    <a:gd name="T116" fmla="*/ 921 w 1176"/>
                    <a:gd name="T117" fmla="*/ 38 h 661"/>
                    <a:gd name="T118" fmla="*/ 915 w 1176"/>
                    <a:gd name="T119" fmla="*/ 67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76" h="661">
                      <a:moveTo>
                        <a:pt x="906" y="81"/>
                      </a:moveTo>
                      <a:lnTo>
                        <a:pt x="915" y="80"/>
                      </a:lnTo>
                      <a:lnTo>
                        <a:pt x="926" y="78"/>
                      </a:lnTo>
                      <a:lnTo>
                        <a:pt x="939" y="76"/>
                      </a:lnTo>
                      <a:lnTo>
                        <a:pt x="951" y="76"/>
                      </a:lnTo>
                      <a:lnTo>
                        <a:pt x="964" y="74"/>
                      </a:lnTo>
                      <a:lnTo>
                        <a:pt x="977" y="76"/>
                      </a:lnTo>
                      <a:lnTo>
                        <a:pt x="988" y="78"/>
                      </a:lnTo>
                      <a:lnTo>
                        <a:pt x="995" y="81"/>
                      </a:lnTo>
                      <a:lnTo>
                        <a:pt x="1006" y="96"/>
                      </a:lnTo>
                      <a:lnTo>
                        <a:pt x="1008" y="112"/>
                      </a:lnTo>
                      <a:lnTo>
                        <a:pt x="1000" y="128"/>
                      </a:lnTo>
                      <a:lnTo>
                        <a:pt x="988" y="141"/>
                      </a:lnTo>
                      <a:lnTo>
                        <a:pt x="1000" y="137"/>
                      </a:lnTo>
                      <a:lnTo>
                        <a:pt x="1017" y="136"/>
                      </a:lnTo>
                      <a:lnTo>
                        <a:pt x="1033" y="137"/>
                      </a:lnTo>
                      <a:lnTo>
                        <a:pt x="1047" y="141"/>
                      </a:lnTo>
                      <a:lnTo>
                        <a:pt x="1058" y="148"/>
                      </a:lnTo>
                      <a:lnTo>
                        <a:pt x="1064" y="156"/>
                      </a:lnTo>
                      <a:lnTo>
                        <a:pt x="1062" y="166"/>
                      </a:lnTo>
                      <a:lnTo>
                        <a:pt x="1047" y="181"/>
                      </a:lnTo>
                      <a:lnTo>
                        <a:pt x="1064" y="179"/>
                      </a:lnTo>
                      <a:lnTo>
                        <a:pt x="1078" y="177"/>
                      </a:lnTo>
                      <a:lnTo>
                        <a:pt x="1091" y="177"/>
                      </a:lnTo>
                      <a:lnTo>
                        <a:pt x="1102" y="177"/>
                      </a:lnTo>
                      <a:lnTo>
                        <a:pt x="1111" y="179"/>
                      </a:lnTo>
                      <a:lnTo>
                        <a:pt x="1120" y="186"/>
                      </a:lnTo>
                      <a:lnTo>
                        <a:pt x="1129" y="195"/>
                      </a:lnTo>
                      <a:lnTo>
                        <a:pt x="1138" y="212"/>
                      </a:lnTo>
                      <a:lnTo>
                        <a:pt x="1150" y="239"/>
                      </a:lnTo>
                      <a:lnTo>
                        <a:pt x="1161" y="268"/>
                      </a:lnTo>
                      <a:lnTo>
                        <a:pt x="1169" y="297"/>
                      </a:lnTo>
                      <a:lnTo>
                        <a:pt x="1176" y="326"/>
                      </a:lnTo>
                      <a:lnTo>
                        <a:pt x="1145" y="337"/>
                      </a:lnTo>
                      <a:lnTo>
                        <a:pt x="1114" y="346"/>
                      </a:lnTo>
                      <a:lnTo>
                        <a:pt x="1084" y="355"/>
                      </a:lnTo>
                      <a:lnTo>
                        <a:pt x="1053" y="366"/>
                      </a:lnTo>
                      <a:lnTo>
                        <a:pt x="1022" y="375"/>
                      </a:lnTo>
                      <a:lnTo>
                        <a:pt x="991" y="384"/>
                      </a:lnTo>
                      <a:lnTo>
                        <a:pt x="961" y="393"/>
                      </a:lnTo>
                      <a:lnTo>
                        <a:pt x="930" y="402"/>
                      </a:lnTo>
                      <a:lnTo>
                        <a:pt x="897" y="413"/>
                      </a:lnTo>
                      <a:lnTo>
                        <a:pt x="866" y="422"/>
                      </a:lnTo>
                      <a:lnTo>
                        <a:pt x="836" y="431"/>
                      </a:lnTo>
                      <a:lnTo>
                        <a:pt x="805" y="442"/>
                      </a:lnTo>
                      <a:lnTo>
                        <a:pt x="774" y="451"/>
                      </a:lnTo>
                      <a:lnTo>
                        <a:pt x="743" y="461"/>
                      </a:lnTo>
                      <a:lnTo>
                        <a:pt x="713" y="472"/>
                      </a:lnTo>
                      <a:lnTo>
                        <a:pt x="682" y="483"/>
                      </a:lnTo>
                      <a:lnTo>
                        <a:pt x="653" y="494"/>
                      </a:lnTo>
                      <a:lnTo>
                        <a:pt x="624" y="507"/>
                      </a:lnTo>
                      <a:lnTo>
                        <a:pt x="595" y="519"/>
                      </a:lnTo>
                      <a:lnTo>
                        <a:pt x="566" y="534"/>
                      </a:lnTo>
                      <a:lnTo>
                        <a:pt x="537" y="548"/>
                      </a:lnTo>
                      <a:lnTo>
                        <a:pt x="506" y="563"/>
                      </a:lnTo>
                      <a:lnTo>
                        <a:pt x="477" y="577"/>
                      </a:lnTo>
                      <a:lnTo>
                        <a:pt x="447" y="590"/>
                      </a:lnTo>
                      <a:lnTo>
                        <a:pt x="416" y="604"/>
                      </a:lnTo>
                      <a:lnTo>
                        <a:pt x="385" y="617"/>
                      </a:lnTo>
                      <a:lnTo>
                        <a:pt x="354" y="628"/>
                      </a:lnTo>
                      <a:lnTo>
                        <a:pt x="324" y="639"/>
                      </a:lnTo>
                      <a:lnTo>
                        <a:pt x="293" y="648"/>
                      </a:lnTo>
                      <a:lnTo>
                        <a:pt x="262" y="653"/>
                      </a:lnTo>
                      <a:lnTo>
                        <a:pt x="231" y="659"/>
                      </a:lnTo>
                      <a:lnTo>
                        <a:pt x="201" y="661"/>
                      </a:lnTo>
                      <a:lnTo>
                        <a:pt x="161" y="657"/>
                      </a:lnTo>
                      <a:lnTo>
                        <a:pt x="117" y="646"/>
                      </a:lnTo>
                      <a:lnTo>
                        <a:pt x="78" y="630"/>
                      </a:lnTo>
                      <a:lnTo>
                        <a:pt x="41" y="604"/>
                      </a:lnTo>
                      <a:lnTo>
                        <a:pt x="16" y="575"/>
                      </a:lnTo>
                      <a:lnTo>
                        <a:pt x="0" y="541"/>
                      </a:lnTo>
                      <a:lnTo>
                        <a:pt x="2" y="501"/>
                      </a:lnTo>
                      <a:lnTo>
                        <a:pt x="21" y="458"/>
                      </a:lnTo>
                      <a:lnTo>
                        <a:pt x="38" y="436"/>
                      </a:lnTo>
                      <a:lnTo>
                        <a:pt x="58" y="414"/>
                      </a:lnTo>
                      <a:lnTo>
                        <a:pt x="81" y="396"/>
                      </a:lnTo>
                      <a:lnTo>
                        <a:pt x="105" y="378"/>
                      </a:lnTo>
                      <a:lnTo>
                        <a:pt x="130" y="362"/>
                      </a:lnTo>
                      <a:lnTo>
                        <a:pt x="159" y="347"/>
                      </a:lnTo>
                      <a:lnTo>
                        <a:pt x="186" y="333"/>
                      </a:lnTo>
                      <a:lnTo>
                        <a:pt x="217" y="320"/>
                      </a:lnTo>
                      <a:lnTo>
                        <a:pt x="246" y="308"/>
                      </a:lnTo>
                      <a:lnTo>
                        <a:pt x="277" y="297"/>
                      </a:lnTo>
                      <a:lnTo>
                        <a:pt x="307" y="286"/>
                      </a:lnTo>
                      <a:lnTo>
                        <a:pt x="336" y="273"/>
                      </a:lnTo>
                      <a:lnTo>
                        <a:pt x="365" y="262"/>
                      </a:lnTo>
                      <a:lnTo>
                        <a:pt x="392" y="252"/>
                      </a:lnTo>
                      <a:lnTo>
                        <a:pt x="419" y="241"/>
                      </a:lnTo>
                      <a:lnTo>
                        <a:pt x="445" y="228"/>
                      </a:lnTo>
                      <a:lnTo>
                        <a:pt x="463" y="219"/>
                      </a:lnTo>
                      <a:lnTo>
                        <a:pt x="483" y="208"/>
                      </a:lnTo>
                      <a:lnTo>
                        <a:pt x="501" y="199"/>
                      </a:lnTo>
                      <a:lnTo>
                        <a:pt x="521" y="188"/>
                      </a:lnTo>
                      <a:lnTo>
                        <a:pt x="539" y="177"/>
                      </a:lnTo>
                      <a:lnTo>
                        <a:pt x="557" y="168"/>
                      </a:lnTo>
                      <a:lnTo>
                        <a:pt x="577" y="157"/>
                      </a:lnTo>
                      <a:lnTo>
                        <a:pt x="595" y="147"/>
                      </a:lnTo>
                      <a:lnTo>
                        <a:pt x="613" y="136"/>
                      </a:lnTo>
                      <a:lnTo>
                        <a:pt x="633" y="127"/>
                      </a:lnTo>
                      <a:lnTo>
                        <a:pt x="651" y="116"/>
                      </a:lnTo>
                      <a:lnTo>
                        <a:pt x="669" y="105"/>
                      </a:lnTo>
                      <a:lnTo>
                        <a:pt x="689" y="96"/>
                      </a:lnTo>
                      <a:lnTo>
                        <a:pt x="707" y="85"/>
                      </a:lnTo>
                      <a:lnTo>
                        <a:pt x="727" y="76"/>
                      </a:lnTo>
                      <a:lnTo>
                        <a:pt x="745" y="67"/>
                      </a:lnTo>
                      <a:lnTo>
                        <a:pt x="760" y="60"/>
                      </a:lnTo>
                      <a:lnTo>
                        <a:pt x="774" y="51"/>
                      </a:lnTo>
                      <a:lnTo>
                        <a:pt x="790" y="40"/>
                      </a:lnTo>
                      <a:lnTo>
                        <a:pt x="807" y="29"/>
                      </a:lnTo>
                      <a:lnTo>
                        <a:pt x="821" y="20"/>
                      </a:lnTo>
                      <a:lnTo>
                        <a:pt x="837" y="11"/>
                      </a:lnTo>
                      <a:lnTo>
                        <a:pt x="852" y="4"/>
                      </a:lnTo>
                      <a:lnTo>
                        <a:pt x="866" y="0"/>
                      </a:lnTo>
                      <a:lnTo>
                        <a:pt x="883" y="0"/>
                      </a:lnTo>
                      <a:lnTo>
                        <a:pt x="897" y="4"/>
                      </a:lnTo>
                      <a:lnTo>
                        <a:pt x="910" y="13"/>
                      </a:lnTo>
                      <a:lnTo>
                        <a:pt x="917" y="23"/>
                      </a:lnTo>
                      <a:lnTo>
                        <a:pt x="921" y="38"/>
                      </a:lnTo>
                      <a:lnTo>
                        <a:pt x="921" y="52"/>
                      </a:lnTo>
                      <a:lnTo>
                        <a:pt x="915" y="67"/>
                      </a:lnTo>
                      <a:lnTo>
                        <a:pt x="906" y="81"/>
                      </a:lnTo>
                      <a:close/>
                    </a:path>
                  </a:pathLst>
                </a:custGeom>
                <a:solidFill>
                  <a:srgbClr val="D8E5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1" name="Freeform 6"/>
                <p:cNvSpPr>
                  <a:spLocks/>
                </p:cNvSpPr>
                <p:nvPr/>
              </p:nvSpPr>
              <p:spPr bwMode="auto">
                <a:xfrm>
                  <a:off x="1363" y="1343"/>
                  <a:ext cx="1408" cy="1809"/>
                </a:xfrm>
                <a:custGeom>
                  <a:avLst/>
                  <a:gdLst>
                    <a:gd name="T0" fmla="*/ 885 w 1408"/>
                    <a:gd name="T1" fmla="*/ 0 h 1809"/>
                    <a:gd name="T2" fmla="*/ 907 w 1408"/>
                    <a:gd name="T3" fmla="*/ 19 h 1809"/>
                    <a:gd name="T4" fmla="*/ 898 w 1408"/>
                    <a:gd name="T5" fmla="*/ 54 h 1809"/>
                    <a:gd name="T6" fmla="*/ 809 w 1408"/>
                    <a:gd name="T7" fmla="*/ 123 h 1809"/>
                    <a:gd name="T8" fmla="*/ 688 w 1408"/>
                    <a:gd name="T9" fmla="*/ 186 h 1809"/>
                    <a:gd name="T10" fmla="*/ 612 w 1408"/>
                    <a:gd name="T11" fmla="*/ 224 h 1809"/>
                    <a:gd name="T12" fmla="*/ 536 w 1408"/>
                    <a:gd name="T13" fmla="*/ 271 h 1809"/>
                    <a:gd name="T14" fmla="*/ 458 w 1408"/>
                    <a:gd name="T15" fmla="*/ 320 h 1809"/>
                    <a:gd name="T16" fmla="*/ 380 w 1408"/>
                    <a:gd name="T17" fmla="*/ 362 h 1809"/>
                    <a:gd name="T18" fmla="*/ 297 w 1408"/>
                    <a:gd name="T19" fmla="*/ 400 h 1809"/>
                    <a:gd name="T20" fmla="*/ 214 w 1408"/>
                    <a:gd name="T21" fmla="*/ 438 h 1809"/>
                    <a:gd name="T22" fmla="*/ 152 w 1408"/>
                    <a:gd name="T23" fmla="*/ 474 h 1809"/>
                    <a:gd name="T24" fmla="*/ 100 w 1408"/>
                    <a:gd name="T25" fmla="*/ 526 h 1809"/>
                    <a:gd name="T26" fmla="*/ 96 w 1408"/>
                    <a:gd name="T27" fmla="*/ 593 h 1809"/>
                    <a:gd name="T28" fmla="*/ 143 w 1408"/>
                    <a:gd name="T29" fmla="*/ 642 h 1809"/>
                    <a:gd name="T30" fmla="*/ 210 w 1408"/>
                    <a:gd name="T31" fmla="*/ 664 h 1809"/>
                    <a:gd name="T32" fmla="*/ 297 w 1408"/>
                    <a:gd name="T33" fmla="*/ 662 h 1809"/>
                    <a:gd name="T34" fmla="*/ 393 w 1408"/>
                    <a:gd name="T35" fmla="*/ 637 h 1809"/>
                    <a:gd name="T36" fmla="*/ 485 w 1408"/>
                    <a:gd name="T37" fmla="*/ 600 h 1809"/>
                    <a:gd name="T38" fmla="*/ 590 w 1408"/>
                    <a:gd name="T39" fmla="*/ 559 h 1809"/>
                    <a:gd name="T40" fmla="*/ 695 w 1408"/>
                    <a:gd name="T41" fmla="*/ 519 h 1809"/>
                    <a:gd name="T42" fmla="*/ 802 w 1408"/>
                    <a:gd name="T43" fmla="*/ 485 h 1809"/>
                    <a:gd name="T44" fmla="*/ 905 w 1408"/>
                    <a:gd name="T45" fmla="*/ 447 h 1809"/>
                    <a:gd name="T46" fmla="*/ 1008 w 1408"/>
                    <a:gd name="T47" fmla="*/ 409 h 1809"/>
                    <a:gd name="T48" fmla="*/ 1113 w 1408"/>
                    <a:gd name="T49" fmla="*/ 372 h 1809"/>
                    <a:gd name="T50" fmla="*/ 1218 w 1408"/>
                    <a:gd name="T51" fmla="*/ 342 h 1809"/>
                    <a:gd name="T52" fmla="*/ 1325 w 1408"/>
                    <a:gd name="T53" fmla="*/ 316 h 1809"/>
                    <a:gd name="T54" fmla="*/ 1328 w 1408"/>
                    <a:gd name="T55" fmla="*/ 394 h 1809"/>
                    <a:gd name="T56" fmla="*/ 1337 w 1408"/>
                    <a:gd name="T57" fmla="*/ 486 h 1809"/>
                    <a:gd name="T58" fmla="*/ 1343 w 1408"/>
                    <a:gd name="T59" fmla="*/ 618 h 1809"/>
                    <a:gd name="T60" fmla="*/ 1350 w 1408"/>
                    <a:gd name="T61" fmla="*/ 809 h 1809"/>
                    <a:gd name="T62" fmla="*/ 1368 w 1408"/>
                    <a:gd name="T63" fmla="*/ 1205 h 1809"/>
                    <a:gd name="T64" fmla="*/ 1384 w 1408"/>
                    <a:gd name="T65" fmla="*/ 1415 h 1809"/>
                    <a:gd name="T66" fmla="*/ 1393 w 1408"/>
                    <a:gd name="T67" fmla="*/ 1531 h 1809"/>
                    <a:gd name="T68" fmla="*/ 1408 w 1408"/>
                    <a:gd name="T69" fmla="*/ 1659 h 1809"/>
                    <a:gd name="T70" fmla="*/ 1238 w 1408"/>
                    <a:gd name="T71" fmla="*/ 1690 h 1809"/>
                    <a:gd name="T72" fmla="*/ 1037 w 1408"/>
                    <a:gd name="T73" fmla="*/ 1717 h 1809"/>
                    <a:gd name="T74" fmla="*/ 825 w 1408"/>
                    <a:gd name="T75" fmla="*/ 1742 h 1809"/>
                    <a:gd name="T76" fmla="*/ 622 w 1408"/>
                    <a:gd name="T77" fmla="*/ 1768 h 1809"/>
                    <a:gd name="T78" fmla="*/ 451 w 1408"/>
                    <a:gd name="T79" fmla="*/ 1793 h 1809"/>
                    <a:gd name="T80" fmla="*/ 349 w 1408"/>
                    <a:gd name="T81" fmla="*/ 1809 h 1809"/>
                    <a:gd name="T82" fmla="*/ 270 w 1408"/>
                    <a:gd name="T83" fmla="*/ 1802 h 1809"/>
                    <a:gd name="T84" fmla="*/ 194 w 1408"/>
                    <a:gd name="T85" fmla="*/ 1769 h 1809"/>
                    <a:gd name="T86" fmla="*/ 130 w 1408"/>
                    <a:gd name="T87" fmla="*/ 1704 h 1809"/>
                    <a:gd name="T88" fmla="*/ 83 w 1408"/>
                    <a:gd name="T89" fmla="*/ 1603 h 1809"/>
                    <a:gd name="T90" fmla="*/ 51 w 1408"/>
                    <a:gd name="T91" fmla="*/ 1418 h 1809"/>
                    <a:gd name="T92" fmla="*/ 25 w 1408"/>
                    <a:gd name="T93" fmla="*/ 1198 h 1809"/>
                    <a:gd name="T94" fmla="*/ 7 w 1408"/>
                    <a:gd name="T95" fmla="*/ 765 h 1809"/>
                    <a:gd name="T96" fmla="*/ 4 w 1408"/>
                    <a:gd name="T97" fmla="*/ 526 h 1809"/>
                    <a:gd name="T98" fmla="*/ 62 w 1408"/>
                    <a:gd name="T99" fmla="*/ 441 h 1809"/>
                    <a:gd name="T100" fmla="*/ 210 w 1408"/>
                    <a:gd name="T101" fmla="*/ 356 h 1809"/>
                    <a:gd name="T102" fmla="*/ 311 w 1408"/>
                    <a:gd name="T103" fmla="*/ 298 h 1809"/>
                    <a:gd name="T104" fmla="*/ 400 w 1408"/>
                    <a:gd name="T105" fmla="*/ 253 h 1809"/>
                    <a:gd name="T106" fmla="*/ 485 w 1408"/>
                    <a:gd name="T107" fmla="*/ 213 h 1809"/>
                    <a:gd name="T108" fmla="*/ 572 w 1408"/>
                    <a:gd name="T109" fmla="*/ 170 h 1809"/>
                    <a:gd name="T110" fmla="*/ 668 w 1408"/>
                    <a:gd name="T111" fmla="*/ 119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8" h="1809">
                      <a:moveTo>
                        <a:pt x="840" y="18"/>
                      </a:moveTo>
                      <a:lnTo>
                        <a:pt x="867" y="3"/>
                      </a:lnTo>
                      <a:lnTo>
                        <a:pt x="885" y="0"/>
                      </a:lnTo>
                      <a:lnTo>
                        <a:pt x="898" y="1"/>
                      </a:lnTo>
                      <a:lnTo>
                        <a:pt x="905" y="9"/>
                      </a:lnTo>
                      <a:lnTo>
                        <a:pt x="907" y="19"/>
                      </a:lnTo>
                      <a:lnTo>
                        <a:pt x="907" y="32"/>
                      </a:lnTo>
                      <a:lnTo>
                        <a:pt x="903" y="45"/>
                      </a:lnTo>
                      <a:lnTo>
                        <a:pt x="898" y="54"/>
                      </a:lnTo>
                      <a:lnTo>
                        <a:pt x="878" y="76"/>
                      </a:lnTo>
                      <a:lnTo>
                        <a:pt x="847" y="99"/>
                      </a:lnTo>
                      <a:lnTo>
                        <a:pt x="809" y="123"/>
                      </a:lnTo>
                      <a:lnTo>
                        <a:pt x="767" y="146"/>
                      </a:lnTo>
                      <a:lnTo>
                        <a:pt x="726" y="168"/>
                      </a:lnTo>
                      <a:lnTo>
                        <a:pt x="688" y="186"/>
                      </a:lnTo>
                      <a:lnTo>
                        <a:pt x="657" y="200"/>
                      </a:lnTo>
                      <a:lnTo>
                        <a:pt x="637" y="210"/>
                      </a:lnTo>
                      <a:lnTo>
                        <a:pt x="612" y="224"/>
                      </a:lnTo>
                      <a:lnTo>
                        <a:pt x="586" y="240"/>
                      </a:lnTo>
                      <a:lnTo>
                        <a:pt x="561" y="255"/>
                      </a:lnTo>
                      <a:lnTo>
                        <a:pt x="536" y="271"/>
                      </a:lnTo>
                      <a:lnTo>
                        <a:pt x="510" y="287"/>
                      </a:lnTo>
                      <a:lnTo>
                        <a:pt x="485" y="304"/>
                      </a:lnTo>
                      <a:lnTo>
                        <a:pt x="458" y="320"/>
                      </a:lnTo>
                      <a:lnTo>
                        <a:pt x="432" y="334"/>
                      </a:lnTo>
                      <a:lnTo>
                        <a:pt x="407" y="349"/>
                      </a:lnTo>
                      <a:lnTo>
                        <a:pt x="380" y="362"/>
                      </a:lnTo>
                      <a:lnTo>
                        <a:pt x="353" y="374"/>
                      </a:lnTo>
                      <a:lnTo>
                        <a:pt x="324" y="387"/>
                      </a:lnTo>
                      <a:lnTo>
                        <a:pt x="297" y="400"/>
                      </a:lnTo>
                      <a:lnTo>
                        <a:pt x="268" y="412"/>
                      </a:lnTo>
                      <a:lnTo>
                        <a:pt x="241" y="425"/>
                      </a:lnTo>
                      <a:lnTo>
                        <a:pt x="214" y="438"/>
                      </a:lnTo>
                      <a:lnTo>
                        <a:pt x="194" y="448"/>
                      </a:lnTo>
                      <a:lnTo>
                        <a:pt x="172" y="459"/>
                      </a:lnTo>
                      <a:lnTo>
                        <a:pt x="152" y="474"/>
                      </a:lnTo>
                      <a:lnTo>
                        <a:pt x="130" y="488"/>
                      </a:lnTo>
                      <a:lnTo>
                        <a:pt x="114" y="506"/>
                      </a:lnTo>
                      <a:lnTo>
                        <a:pt x="100" y="526"/>
                      </a:lnTo>
                      <a:lnTo>
                        <a:pt x="92" y="548"/>
                      </a:lnTo>
                      <a:lnTo>
                        <a:pt x="91" y="571"/>
                      </a:lnTo>
                      <a:lnTo>
                        <a:pt x="96" y="593"/>
                      </a:lnTo>
                      <a:lnTo>
                        <a:pt x="109" y="613"/>
                      </a:lnTo>
                      <a:lnTo>
                        <a:pt x="125" y="629"/>
                      </a:lnTo>
                      <a:lnTo>
                        <a:pt x="143" y="642"/>
                      </a:lnTo>
                      <a:lnTo>
                        <a:pt x="165" y="651"/>
                      </a:lnTo>
                      <a:lnTo>
                        <a:pt x="188" y="658"/>
                      </a:lnTo>
                      <a:lnTo>
                        <a:pt x="210" y="664"/>
                      </a:lnTo>
                      <a:lnTo>
                        <a:pt x="232" y="666"/>
                      </a:lnTo>
                      <a:lnTo>
                        <a:pt x="264" y="666"/>
                      </a:lnTo>
                      <a:lnTo>
                        <a:pt x="297" y="662"/>
                      </a:lnTo>
                      <a:lnTo>
                        <a:pt x="329" y="655"/>
                      </a:lnTo>
                      <a:lnTo>
                        <a:pt x="362" y="646"/>
                      </a:lnTo>
                      <a:lnTo>
                        <a:pt x="393" y="637"/>
                      </a:lnTo>
                      <a:lnTo>
                        <a:pt x="423" y="624"/>
                      </a:lnTo>
                      <a:lnTo>
                        <a:pt x="454" y="613"/>
                      </a:lnTo>
                      <a:lnTo>
                        <a:pt x="485" y="600"/>
                      </a:lnTo>
                      <a:lnTo>
                        <a:pt x="519" y="586"/>
                      </a:lnTo>
                      <a:lnTo>
                        <a:pt x="554" y="571"/>
                      </a:lnTo>
                      <a:lnTo>
                        <a:pt x="590" y="559"/>
                      </a:lnTo>
                      <a:lnTo>
                        <a:pt x="624" y="544"/>
                      </a:lnTo>
                      <a:lnTo>
                        <a:pt x="660" y="532"/>
                      </a:lnTo>
                      <a:lnTo>
                        <a:pt x="695" y="519"/>
                      </a:lnTo>
                      <a:lnTo>
                        <a:pt x="731" y="508"/>
                      </a:lnTo>
                      <a:lnTo>
                        <a:pt x="767" y="495"/>
                      </a:lnTo>
                      <a:lnTo>
                        <a:pt x="802" y="485"/>
                      </a:lnTo>
                      <a:lnTo>
                        <a:pt x="836" y="472"/>
                      </a:lnTo>
                      <a:lnTo>
                        <a:pt x="870" y="459"/>
                      </a:lnTo>
                      <a:lnTo>
                        <a:pt x="905" y="447"/>
                      </a:lnTo>
                      <a:lnTo>
                        <a:pt x="939" y="434"/>
                      </a:lnTo>
                      <a:lnTo>
                        <a:pt x="974" y="421"/>
                      </a:lnTo>
                      <a:lnTo>
                        <a:pt x="1008" y="409"/>
                      </a:lnTo>
                      <a:lnTo>
                        <a:pt x="1044" y="396"/>
                      </a:lnTo>
                      <a:lnTo>
                        <a:pt x="1078" y="385"/>
                      </a:lnTo>
                      <a:lnTo>
                        <a:pt x="1113" y="372"/>
                      </a:lnTo>
                      <a:lnTo>
                        <a:pt x="1147" y="362"/>
                      </a:lnTo>
                      <a:lnTo>
                        <a:pt x="1183" y="351"/>
                      </a:lnTo>
                      <a:lnTo>
                        <a:pt x="1218" y="342"/>
                      </a:lnTo>
                      <a:lnTo>
                        <a:pt x="1254" y="333"/>
                      </a:lnTo>
                      <a:lnTo>
                        <a:pt x="1288" y="324"/>
                      </a:lnTo>
                      <a:lnTo>
                        <a:pt x="1325" y="316"/>
                      </a:lnTo>
                      <a:lnTo>
                        <a:pt x="1321" y="342"/>
                      </a:lnTo>
                      <a:lnTo>
                        <a:pt x="1325" y="367"/>
                      </a:lnTo>
                      <a:lnTo>
                        <a:pt x="1328" y="394"/>
                      </a:lnTo>
                      <a:lnTo>
                        <a:pt x="1332" y="421"/>
                      </a:lnTo>
                      <a:lnTo>
                        <a:pt x="1334" y="452"/>
                      </a:lnTo>
                      <a:lnTo>
                        <a:pt x="1337" y="486"/>
                      </a:lnTo>
                      <a:lnTo>
                        <a:pt x="1339" y="523"/>
                      </a:lnTo>
                      <a:lnTo>
                        <a:pt x="1341" y="553"/>
                      </a:lnTo>
                      <a:lnTo>
                        <a:pt x="1343" y="618"/>
                      </a:lnTo>
                      <a:lnTo>
                        <a:pt x="1344" y="680"/>
                      </a:lnTo>
                      <a:lnTo>
                        <a:pt x="1346" y="743"/>
                      </a:lnTo>
                      <a:lnTo>
                        <a:pt x="1350" y="809"/>
                      </a:lnTo>
                      <a:lnTo>
                        <a:pt x="1355" y="944"/>
                      </a:lnTo>
                      <a:lnTo>
                        <a:pt x="1361" y="1075"/>
                      </a:lnTo>
                      <a:lnTo>
                        <a:pt x="1368" y="1205"/>
                      </a:lnTo>
                      <a:lnTo>
                        <a:pt x="1379" y="1339"/>
                      </a:lnTo>
                      <a:lnTo>
                        <a:pt x="1382" y="1377"/>
                      </a:lnTo>
                      <a:lnTo>
                        <a:pt x="1384" y="1415"/>
                      </a:lnTo>
                      <a:lnTo>
                        <a:pt x="1386" y="1453"/>
                      </a:lnTo>
                      <a:lnTo>
                        <a:pt x="1388" y="1491"/>
                      </a:lnTo>
                      <a:lnTo>
                        <a:pt x="1393" y="1531"/>
                      </a:lnTo>
                      <a:lnTo>
                        <a:pt x="1402" y="1576"/>
                      </a:lnTo>
                      <a:lnTo>
                        <a:pt x="1408" y="1623"/>
                      </a:lnTo>
                      <a:lnTo>
                        <a:pt x="1408" y="1659"/>
                      </a:lnTo>
                      <a:lnTo>
                        <a:pt x="1355" y="1670"/>
                      </a:lnTo>
                      <a:lnTo>
                        <a:pt x="1299" y="1681"/>
                      </a:lnTo>
                      <a:lnTo>
                        <a:pt x="1238" y="1690"/>
                      </a:lnTo>
                      <a:lnTo>
                        <a:pt x="1173" y="1699"/>
                      </a:lnTo>
                      <a:lnTo>
                        <a:pt x="1106" y="1708"/>
                      </a:lnTo>
                      <a:lnTo>
                        <a:pt x="1037" y="1717"/>
                      </a:lnTo>
                      <a:lnTo>
                        <a:pt x="966" y="1726"/>
                      </a:lnTo>
                      <a:lnTo>
                        <a:pt x="896" y="1735"/>
                      </a:lnTo>
                      <a:lnTo>
                        <a:pt x="825" y="1742"/>
                      </a:lnTo>
                      <a:lnTo>
                        <a:pt x="755" y="1751"/>
                      </a:lnTo>
                      <a:lnTo>
                        <a:pt x="688" y="1760"/>
                      </a:lnTo>
                      <a:lnTo>
                        <a:pt x="622" y="1768"/>
                      </a:lnTo>
                      <a:lnTo>
                        <a:pt x="561" y="1777"/>
                      </a:lnTo>
                      <a:lnTo>
                        <a:pt x="503" y="1784"/>
                      </a:lnTo>
                      <a:lnTo>
                        <a:pt x="451" y="1793"/>
                      </a:lnTo>
                      <a:lnTo>
                        <a:pt x="404" y="1802"/>
                      </a:lnTo>
                      <a:lnTo>
                        <a:pt x="376" y="1806"/>
                      </a:lnTo>
                      <a:lnTo>
                        <a:pt x="349" y="1809"/>
                      </a:lnTo>
                      <a:lnTo>
                        <a:pt x="322" y="1809"/>
                      </a:lnTo>
                      <a:lnTo>
                        <a:pt x="295" y="1807"/>
                      </a:lnTo>
                      <a:lnTo>
                        <a:pt x="270" y="1802"/>
                      </a:lnTo>
                      <a:lnTo>
                        <a:pt x="243" y="1795"/>
                      </a:lnTo>
                      <a:lnTo>
                        <a:pt x="219" y="1784"/>
                      </a:lnTo>
                      <a:lnTo>
                        <a:pt x="194" y="1769"/>
                      </a:lnTo>
                      <a:lnTo>
                        <a:pt x="172" y="1751"/>
                      </a:lnTo>
                      <a:lnTo>
                        <a:pt x="150" y="1730"/>
                      </a:lnTo>
                      <a:lnTo>
                        <a:pt x="130" y="1704"/>
                      </a:lnTo>
                      <a:lnTo>
                        <a:pt x="112" y="1675"/>
                      </a:lnTo>
                      <a:lnTo>
                        <a:pt x="96" y="1641"/>
                      </a:lnTo>
                      <a:lnTo>
                        <a:pt x="83" y="1603"/>
                      </a:lnTo>
                      <a:lnTo>
                        <a:pt x="72" y="1560"/>
                      </a:lnTo>
                      <a:lnTo>
                        <a:pt x="63" y="1511"/>
                      </a:lnTo>
                      <a:lnTo>
                        <a:pt x="51" y="1418"/>
                      </a:lnTo>
                      <a:lnTo>
                        <a:pt x="40" y="1348"/>
                      </a:lnTo>
                      <a:lnTo>
                        <a:pt x="31" y="1279"/>
                      </a:lnTo>
                      <a:lnTo>
                        <a:pt x="25" y="1198"/>
                      </a:lnTo>
                      <a:lnTo>
                        <a:pt x="22" y="1076"/>
                      </a:lnTo>
                      <a:lnTo>
                        <a:pt x="15" y="921"/>
                      </a:lnTo>
                      <a:lnTo>
                        <a:pt x="7" y="765"/>
                      </a:lnTo>
                      <a:lnTo>
                        <a:pt x="2" y="644"/>
                      </a:lnTo>
                      <a:lnTo>
                        <a:pt x="0" y="575"/>
                      </a:lnTo>
                      <a:lnTo>
                        <a:pt x="4" y="526"/>
                      </a:lnTo>
                      <a:lnTo>
                        <a:pt x="15" y="490"/>
                      </a:lnTo>
                      <a:lnTo>
                        <a:pt x="33" y="463"/>
                      </a:lnTo>
                      <a:lnTo>
                        <a:pt x="62" y="441"/>
                      </a:lnTo>
                      <a:lnTo>
                        <a:pt x="100" y="419"/>
                      </a:lnTo>
                      <a:lnTo>
                        <a:pt x="148" y="392"/>
                      </a:lnTo>
                      <a:lnTo>
                        <a:pt x="210" y="356"/>
                      </a:lnTo>
                      <a:lnTo>
                        <a:pt x="246" y="334"/>
                      </a:lnTo>
                      <a:lnTo>
                        <a:pt x="279" y="316"/>
                      </a:lnTo>
                      <a:lnTo>
                        <a:pt x="311" y="298"/>
                      </a:lnTo>
                      <a:lnTo>
                        <a:pt x="342" y="282"/>
                      </a:lnTo>
                      <a:lnTo>
                        <a:pt x="371" y="267"/>
                      </a:lnTo>
                      <a:lnTo>
                        <a:pt x="400" y="253"/>
                      </a:lnTo>
                      <a:lnTo>
                        <a:pt x="429" y="238"/>
                      </a:lnTo>
                      <a:lnTo>
                        <a:pt x="458" y="226"/>
                      </a:lnTo>
                      <a:lnTo>
                        <a:pt x="485" y="213"/>
                      </a:lnTo>
                      <a:lnTo>
                        <a:pt x="514" y="199"/>
                      </a:lnTo>
                      <a:lnTo>
                        <a:pt x="543" y="186"/>
                      </a:lnTo>
                      <a:lnTo>
                        <a:pt x="572" y="170"/>
                      </a:lnTo>
                      <a:lnTo>
                        <a:pt x="603" y="155"/>
                      </a:lnTo>
                      <a:lnTo>
                        <a:pt x="635" y="137"/>
                      </a:lnTo>
                      <a:lnTo>
                        <a:pt x="668" y="119"/>
                      </a:lnTo>
                      <a:lnTo>
                        <a:pt x="704" y="97"/>
                      </a:lnTo>
                      <a:lnTo>
                        <a:pt x="840" y="18"/>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2" name="Freeform 8"/>
                <p:cNvSpPr>
                  <a:spLocks/>
                </p:cNvSpPr>
                <p:nvPr/>
              </p:nvSpPr>
              <p:spPr bwMode="auto">
                <a:xfrm>
                  <a:off x="1385" y="1364"/>
                  <a:ext cx="1350" cy="1767"/>
                </a:xfrm>
                <a:custGeom>
                  <a:avLst/>
                  <a:gdLst>
                    <a:gd name="T0" fmla="*/ 722 w 1350"/>
                    <a:gd name="T1" fmla="*/ 80 h 1767"/>
                    <a:gd name="T2" fmla="*/ 552 w 1350"/>
                    <a:gd name="T3" fmla="*/ 176 h 1767"/>
                    <a:gd name="T4" fmla="*/ 374 w 1350"/>
                    <a:gd name="T5" fmla="*/ 272 h 1767"/>
                    <a:gd name="T6" fmla="*/ 41 w 1350"/>
                    <a:gd name="T7" fmla="*/ 453 h 1767"/>
                    <a:gd name="T8" fmla="*/ 0 w 1350"/>
                    <a:gd name="T9" fmla="*/ 525 h 1767"/>
                    <a:gd name="T10" fmla="*/ 38 w 1350"/>
                    <a:gd name="T11" fmla="*/ 619 h 1767"/>
                    <a:gd name="T12" fmla="*/ 139 w 1350"/>
                    <a:gd name="T13" fmla="*/ 683 h 1767"/>
                    <a:gd name="T14" fmla="*/ 192 w 1350"/>
                    <a:gd name="T15" fmla="*/ 704 h 1767"/>
                    <a:gd name="T16" fmla="*/ 287 w 1350"/>
                    <a:gd name="T17" fmla="*/ 704 h 1767"/>
                    <a:gd name="T18" fmla="*/ 599 w 1350"/>
                    <a:gd name="T19" fmla="*/ 587 h 1767"/>
                    <a:gd name="T20" fmla="*/ 838 w 1350"/>
                    <a:gd name="T21" fmla="*/ 500 h 1767"/>
                    <a:gd name="T22" fmla="*/ 1071 w 1350"/>
                    <a:gd name="T23" fmla="*/ 418 h 1767"/>
                    <a:gd name="T24" fmla="*/ 1254 w 1350"/>
                    <a:gd name="T25" fmla="*/ 491 h 1767"/>
                    <a:gd name="T26" fmla="*/ 1261 w 1350"/>
                    <a:gd name="T27" fmla="*/ 849 h 1767"/>
                    <a:gd name="T28" fmla="*/ 1274 w 1350"/>
                    <a:gd name="T29" fmla="*/ 1097 h 1767"/>
                    <a:gd name="T30" fmla="*/ 1299 w 1350"/>
                    <a:gd name="T31" fmla="*/ 1405 h 1767"/>
                    <a:gd name="T32" fmla="*/ 1299 w 1350"/>
                    <a:gd name="T33" fmla="*/ 1497 h 1767"/>
                    <a:gd name="T34" fmla="*/ 1292 w 1350"/>
                    <a:gd name="T35" fmla="*/ 1591 h 1767"/>
                    <a:gd name="T36" fmla="*/ 1172 w 1350"/>
                    <a:gd name="T37" fmla="*/ 1611 h 1767"/>
                    <a:gd name="T38" fmla="*/ 1073 w 1350"/>
                    <a:gd name="T39" fmla="*/ 1629 h 1767"/>
                    <a:gd name="T40" fmla="*/ 942 w 1350"/>
                    <a:gd name="T41" fmla="*/ 1649 h 1767"/>
                    <a:gd name="T42" fmla="*/ 816 w 1350"/>
                    <a:gd name="T43" fmla="*/ 1663 h 1767"/>
                    <a:gd name="T44" fmla="*/ 675 w 1350"/>
                    <a:gd name="T45" fmla="*/ 1669 h 1767"/>
                    <a:gd name="T46" fmla="*/ 497 w 1350"/>
                    <a:gd name="T47" fmla="*/ 1698 h 1767"/>
                    <a:gd name="T48" fmla="*/ 298 w 1350"/>
                    <a:gd name="T49" fmla="*/ 1723 h 1767"/>
                    <a:gd name="T50" fmla="*/ 215 w 1350"/>
                    <a:gd name="T51" fmla="*/ 1678 h 1767"/>
                    <a:gd name="T52" fmla="*/ 130 w 1350"/>
                    <a:gd name="T53" fmla="*/ 1580 h 1767"/>
                    <a:gd name="T54" fmla="*/ 88 w 1350"/>
                    <a:gd name="T55" fmla="*/ 1330 h 1767"/>
                    <a:gd name="T56" fmla="*/ 41 w 1350"/>
                    <a:gd name="T57" fmla="*/ 688 h 1767"/>
                    <a:gd name="T58" fmla="*/ 14 w 1350"/>
                    <a:gd name="T59" fmla="*/ 672 h 1767"/>
                    <a:gd name="T60" fmla="*/ 40 w 1350"/>
                    <a:gd name="T61" fmla="*/ 1198 h 1767"/>
                    <a:gd name="T62" fmla="*/ 69 w 1350"/>
                    <a:gd name="T63" fmla="*/ 1508 h 1767"/>
                    <a:gd name="T64" fmla="*/ 123 w 1350"/>
                    <a:gd name="T65" fmla="*/ 1638 h 1767"/>
                    <a:gd name="T66" fmla="*/ 233 w 1350"/>
                    <a:gd name="T67" fmla="*/ 1736 h 1767"/>
                    <a:gd name="T68" fmla="*/ 329 w 1350"/>
                    <a:gd name="T69" fmla="*/ 1767 h 1767"/>
                    <a:gd name="T70" fmla="*/ 573 w 1350"/>
                    <a:gd name="T71" fmla="*/ 1721 h 1767"/>
                    <a:gd name="T72" fmla="*/ 747 w 1350"/>
                    <a:gd name="T73" fmla="*/ 1703 h 1767"/>
                    <a:gd name="T74" fmla="*/ 868 w 1350"/>
                    <a:gd name="T75" fmla="*/ 1696 h 1767"/>
                    <a:gd name="T76" fmla="*/ 999 w 1350"/>
                    <a:gd name="T77" fmla="*/ 1680 h 1767"/>
                    <a:gd name="T78" fmla="*/ 1131 w 1350"/>
                    <a:gd name="T79" fmla="*/ 1656 h 1767"/>
                    <a:gd name="T80" fmla="*/ 1344 w 1350"/>
                    <a:gd name="T81" fmla="*/ 1616 h 1767"/>
                    <a:gd name="T82" fmla="*/ 1348 w 1350"/>
                    <a:gd name="T83" fmla="*/ 1596 h 1767"/>
                    <a:gd name="T84" fmla="*/ 1337 w 1350"/>
                    <a:gd name="T85" fmla="*/ 1403 h 1767"/>
                    <a:gd name="T86" fmla="*/ 1310 w 1350"/>
                    <a:gd name="T87" fmla="*/ 1093 h 1767"/>
                    <a:gd name="T88" fmla="*/ 1293 w 1350"/>
                    <a:gd name="T89" fmla="*/ 603 h 1767"/>
                    <a:gd name="T90" fmla="*/ 1279 w 1350"/>
                    <a:gd name="T91" fmla="*/ 324 h 1767"/>
                    <a:gd name="T92" fmla="*/ 1261 w 1350"/>
                    <a:gd name="T93" fmla="*/ 319 h 1767"/>
                    <a:gd name="T94" fmla="*/ 1031 w 1350"/>
                    <a:gd name="T95" fmla="*/ 393 h 1767"/>
                    <a:gd name="T96" fmla="*/ 789 w 1350"/>
                    <a:gd name="T97" fmla="*/ 478 h 1767"/>
                    <a:gd name="T98" fmla="*/ 541 w 1350"/>
                    <a:gd name="T99" fmla="*/ 569 h 1767"/>
                    <a:gd name="T100" fmla="*/ 262 w 1350"/>
                    <a:gd name="T101" fmla="*/ 672 h 1767"/>
                    <a:gd name="T102" fmla="*/ 184 w 1350"/>
                    <a:gd name="T103" fmla="*/ 661 h 1767"/>
                    <a:gd name="T104" fmla="*/ 85 w 1350"/>
                    <a:gd name="T105" fmla="*/ 612 h 1767"/>
                    <a:gd name="T106" fmla="*/ 38 w 1350"/>
                    <a:gd name="T107" fmla="*/ 540 h 1767"/>
                    <a:gd name="T108" fmla="*/ 58 w 1350"/>
                    <a:gd name="T109" fmla="*/ 489 h 1767"/>
                    <a:gd name="T110" fmla="*/ 356 w 1350"/>
                    <a:gd name="T111" fmla="*/ 322 h 1767"/>
                    <a:gd name="T112" fmla="*/ 535 w 1350"/>
                    <a:gd name="T113" fmla="*/ 228 h 1767"/>
                    <a:gd name="T114" fmla="*/ 709 w 1350"/>
                    <a:gd name="T115" fmla="*/ 131 h 1767"/>
                    <a:gd name="T116" fmla="*/ 861 w 1350"/>
                    <a:gd name="T117" fmla="*/ 35 h 1767"/>
                    <a:gd name="T118" fmla="*/ 861 w 1350"/>
                    <a:gd name="T119" fmla="*/ 4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50" h="1767">
                      <a:moveTo>
                        <a:pt x="841" y="4"/>
                      </a:moveTo>
                      <a:lnTo>
                        <a:pt x="814" y="22"/>
                      </a:lnTo>
                      <a:lnTo>
                        <a:pt x="783" y="42"/>
                      </a:lnTo>
                      <a:lnTo>
                        <a:pt x="754" y="60"/>
                      </a:lnTo>
                      <a:lnTo>
                        <a:pt x="722" y="80"/>
                      </a:lnTo>
                      <a:lnTo>
                        <a:pt x="689" y="100"/>
                      </a:lnTo>
                      <a:lnTo>
                        <a:pt x="657" y="118"/>
                      </a:lnTo>
                      <a:lnTo>
                        <a:pt x="622" y="138"/>
                      </a:lnTo>
                      <a:lnTo>
                        <a:pt x="588" y="158"/>
                      </a:lnTo>
                      <a:lnTo>
                        <a:pt x="552" y="176"/>
                      </a:lnTo>
                      <a:lnTo>
                        <a:pt x="517" y="196"/>
                      </a:lnTo>
                      <a:lnTo>
                        <a:pt x="481" y="216"/>
                      </a:lnTo>
                      <a:lnTo>
                        <a:pt x="445" y="234"/>
                      </a:lnTo>
                      <a:lnTo>
                        <a:pt x="409" y="254"/>
                      </a:lnTo>
                      <a:lnTo>
                        <a:pt x="374" y="272"/>
                      </a:lnTo>
                      <a:lnTo>
                        <a:pt x="338" y="290"/>
                      </a:lnTo>
                      <a:lnTo>
                        <a:pt x="304" y="308"/>
                      </a:lnTo>
                      <a:lnTo>
                        <a:pt x="76" y="429"/>
                      </a:lnTo>
                      <a:lnTo>
                        <a:pt x="58" y="440"/>
                      </a:lnTo>
                      <a:lnTo>
                        <a:pt x="41" y="453"/>
                      </a:lnTo>
                      <a:lnTo>
                        <a:pt x="29" y="465"/>
                      </a:lnTo>
                      <a:lnTo>
                        <a:pt x="18" y="480"/>
                      </a:lnTo>
                      <a:lnTo>
                        <a:pt x="9" y="494"/>
                      </a:lnTo>
                      <a:lnTo>
                        <a:pt x="3" y="509"/>
                      </a:lnTo>
                      <a:lnTo>
                        <a:pt x="0" y="525"/>
                      </a:lnTo>
                      <a:lnTo>
                        <a:pt x="0" y="541"/>
                      </a:lnTo>
                      <a:lnTo>
                        <a:pt x="3" y="561"/>
                      </a:lnTo>
                      <a:lnTo>
                        <a:pt x="11" y="583"/>
                      </a:lnTo>
                      <a:lnTo>
                        <a:pt x="23" y="601"/>
                      </a:lnTo>
                      <a:lnTo>
                        <a:pt x="38" y="619"/>
                      </a:lnTo>
                      <a:lnTo>
                        <a:pt x="58" y="637"/>
                      </a:lnTo>
                      <a:lnTo>
                        <a:pt x="81" y="654"/>
                      </a:lnTo>
                      <a:lnTo>
                        <a:pt x="107" y="668"/>
                      </a:lnTo>
                      <a:lnTo>
                        <a:pt x="137" y="683"/>
                      </a:lnTo>
                      <a:lnTo>
                        <a:pt x="139" y="683"/>
                      </a:lnTo>
                      <a:lnTo>
                        <a:pt x="143" y="684"/>
                      </a:lnTo>
                      <a:lnTo>
                        <a:pt x="145" y="686"/>
                      </a:lnTo>
                      <a:lnTo>
                        <a:pt x="146" y="686"/>
                      </a:lnTo>
                      <a:lnTo>
                        <a:pt x="170" y="695"/>
                      </a:lnTo>
                      <a:lnTo>
                        <a:pt x="192" y="704"/>
                      </a:lnTo>
                      <a:lnTo>
                        <a:pt x="210" y="710"/>
                      </a:lnTo>
                      <a:lnTo>
                        <a:pt x="228" y="712"/>
                      </a:lnTo>
                      <a:lnTo>
                        <a:pt x="246" y="713"/>
                      </a:lnTo>
                      <a:lnTo>
                        <a:pt x="266" y="710"/>
                      </a:lnTo>
                      <a:lnTo>
                        <a:pt x="287" y="704"/>
                      </a:lnTo>
                      <a:lnTo>
                        <a:pt x="315" y="695"/>
                      </a:lnTo>
                      <a:lnTo>
                        <a:pt x="441" y="648"/>
                      </a:lnTo>
                      <a:lnTo>
                        <a:pt x="505" y="623"/>
                      </a:lnTo>
                      <a:lnTo>
                        <a:pt x="552" y="605"/>
                      </a:lnTo>
                      <a:lnTo>
                        <a:pt x="599" y="587"/>
                      </a:lnTo>
                      <a:lnTo>
                        <a:pt x="648" y="570"/>
                      </a:lnTo>
                      <a:lnTo>
                        <a:pt x="695" y="552"/>
                      </a:lnTo>
                      <a:lnTo>
                        <a:pt x="743" y="534"/>
                      </a:lnTo>
                      <a:lnTo>
                        <a:pt x="790" y="518"/>
                      </a:lnTo>
                      <a:lnTo>
                        <a:pt x="838" y="500"/>
                      </a:lnTo>
                      <a:lnTo>
                        <a:pt x="885" y="483"/>
                      </a:lnTo>
                      <a:lnTo>
                        <a:pt x="932" y="467"/>
                      </a:lnTo>
                      <a:lnTo>
                        <a:pt x="979" y="451"/>
                      </a:lnTo>
                      <a:lnTo>
                        <a:pt x="1026" y="435"/>
                      </a:lnTo>
                      <a:lnTo>
                        <a:pt x="1071" y="418"/>
                      </a:lnTo>
                      <a:lnTo>
                        <a:pt x="1116" y="404"/>
                      </a:lnTo>
                      <a:lnTo>
                        <a:pt x="1161" y="389"/>
                      </a:lnTo>
                      <a:lnTo>
                        <a:pt x="1205" y="375"/>
                      </a:lnTo>
                      <a:lnTo>
                        <a:pt x="1248" y="362"/>
                      </a:lnTo>
                      <a:lnTo>
                        <a:pt x="1254" y="491"/>
                      </a:lnTo>
                      <a:lnTo>
                        <a:pt x="1257" y="612"/>
                      </a:lnTo>
                      <a:lnTo>
                        <a:pt x="1259" y="730"/>
                      </a:lnTo>
                      <a:lnTo>
                        <a:pt x="1261" y="845"/>
                      </a:lnTo>
                      <a:lnTo>
                        <a:pt x="1261" y="847"/>
                      </a:lnTo>
                      <a:lnTo>
                        <a:pt x="1261" y="849"/>
                      </a:lnTo>
                      <a:lnTo>
                        <a:pt x="1261" y="851"/>
                      </a:lnTo>
                      <a:lnTo>
                        <a:pt x="1261" y="851"/>
                      </a:lnTo>
                      <a:lnTo>
                        <a:pt x="1263" y="938"/>
                      </a:lnTo>
                      <a:lnTo>
                        <a:pt x="1266" y="1019"/>
                      </a:lnTo>
                      <a:lnTo>
                        <a:pt x="1274" y="1097"/>
                      </a:lnTo>
                      <a:lnTo>
                        <a:pt x="1281" y="1173"/>
                      </a:lnTo>
                      <a:lnTo>
                        <a:pt x="1286" y="1227"/>
                      </a:lnTo>
                      <a:lnTo>
                        <a:pt x="1292" y="1283"/>
                      </a:lnTo>
                      <a:lnTo>
                        <a:pt x="1295" y="1343"/>
                      </a:lnTo>
                      <a:lnTo>
                        <a:pt x="1299" y="1405"/>
                      </a:lnTo>
                      <a:lnTo>
                        <a:pt x="1299" y="1466"/>
                      </a:lnTo>
                      <a:lnTo>
                        <a:pt x="1299" y="1473"/>
                      </a:lnTo>
                      <a:lnTo>
                        <a:pt x="1299" y="1481"/>
                      </a:lnTo>
                      <a:lnTo>
                        <a:pt x="1299" y="1490"/>
                      </a:lnTo>
                      <a:lnTo>
                        <a:pt x="1299" y="1497"/>
                      </a:lnTo>
                      <a:lnTo>
                        <a:pt x="1299" y="1520"/>
                      </a:lnTo>
                      <a:lnTo>
                        <a:pt x="1301" y="1544"/>
                      </a:lnTo>
                      <a:lnTo>
                        <a:pt x="1304" y="1566"/>
                      </a:lnTo>
                      <a:lnTo>
                        <a:pt x="1308" y="1587"/>
                      </a:lnTo>
                      <a:lnTo>
                        <a:pt x="1292" y="1591"/>
                      </a:lnTo>
                      <a:lnTo>
                        <a:pt x="1270" y="1595"/>
                      </a:lnTo>
                      <a:lnTo>
                        <a:pt x="1245" y="1598"/>
                      </a:lnTo>
                      <a:lnTo>
                        <a:pt x="1219" y="1604"/>
                      </a:lnTo>
                      <a:lnTo>
                        <a:pt x="1194" y="1607"/>
                      </a:lnTo>
                      <a:lnTo>
                        <a:pt x="1172" y="1611"/>
                      </a:lnTo>
                      <a:lnTo>
                        <a:pt x="1158" y="1613"/>
                      </a:lnTo>
                      <a:lnTo>
                        <a:pt x="1152" y="1615"/>
                      </a:lnTo>
                      <a:lnTo>
                        <a:pt x="1125" y="1620"/>
                      </a:lnTo>
                      <a:lnTo>
                        <a:pt x="1100" y="1624"/>
                      </a:lnTo>
                      <a:lnTo>
                        <a:pt x="1073" y="1629"/>
                      </a:lnTo>
                      <a:lnTo>
                        <a:pt x="1046" y="1633"/>
                      </a:lnTo>
                      <a:lnTo>
                        <a:pt x="1020" y="1638"/>
                      </a:lnTo>
                      <a:lnTo>
                        <a:pt x="993" y="1642"/>
                      </a:lnTo>
                      <a:lnTo>
                        <a:pt x="968" y="1645"/>
                      </a:lnTo>
                      <a:lnTo>
                        <a:pt x="942" y="1649"/>
                      </a:lnTo>
                      <a:lnTo>
                        <a:pt x="915" y="1653"/>
                      </a:lnTo>
                      <a:lnTo>
                        <a:pt x="890" y="1656"/>
                      </a:lnTo>
                      <a:lnTo>
                        <a:pt x="865" y="1658"/>
                      </a:lnTo>
                      <a:lnTo>
                        <a:pt x="841" y="1662"/>
                      </a:lnTo>
                      <a:lnTo>
                        <a:pt x="816" y="1663"/>
                      </a:lnTo>
                      <a:lnTo>
                        <a:pt x="792" y="1663"/>
                      </a:lnTo>
                      <a:lnTo>
                        <a:pt x="771" y="1665"/>
                      </a:lnTo>
                      <a:lnTo>
                        <a:pt x="747" y="1665"/>
                      </a:lnTo>
                      <a:lnTo>
                        <a:pt x="711" y="1665"/>
                      </a:lnTo>
                      <a:lnTo>
                        <a:pt x="675" y="1669"/>
                      </a:lnTo>
                      <a:lnTo>
                        <a:pt x="638" y="1672"/>
                      </a:lnTo>
                      <a:lnTo>
                        <a:pt x="604" y="1678"/>
                      </a:lnTo>
                      <a:lnTo>
                        <a:pt x="568" y="1683"/>
                      </a:lnTo>
                      <a:lnTo>
                        <a:pt x="534" y="1691"/>
                      </a:lnTo>
                      <a:lnTo>
                        <a:pt x="497" y="1698"/>
                      </a:lnTo>
                      <a:lnTo>
                        <a:pt x="463" y="1705"/>
                      </a:lnTo>
                      <a:lnTo>
                        <a:pt x="340" y="1729"/>
                      </a:lnTo>
                      <a:lnTo>
                        <a:pt x="327" y="1729"/>
                      </a:lnTo>
                      <a:lnTo>
                        <a:pt x="313" y="1727"/>
                      </a:lnTo>
                      <a:lnTo>
                        <a:pt x="298" y="1723"/>
                      </a:lnTo>
                      <a:lnTo>
                        <a:pt x="282" y="1718"/>
                      </a:lnTo>
                      <a:lnTo>
                        <a:pt x="266" y="1710"/>
                      </a:lnTo>
                      <a:lnTo>
                        <a:pt x="249" y="1701"/>
                      </a:lnTo>
                      <a:lnTo>
                        <a:pt x="231" y="1691"/>
                      </a:lnTo>
                      <a:lnTo>
                        <a:pt x="215" y="1678"/>
                      </a:lnTo>
                      <a:lnTo>
                        <a:pt x="197" y="1662"/>
                      </a:lnTo>
                      <a:lnTo>
                        <a:pt x="179" y="1644"/>
                      </a:lnTo>
                      <a:lnTo>
                        <a:pt x="161" y="1624"/>
                      </a:lnTo>
                      <a:lnTo>
                        <a:pt x="145" y="1602"/>
                      </a:lnTo>
                      <a:lnTo>
                        <a:pt x="130" y="1580"/>
                      </a:lnTo>
                      <a:lnTo>
                        <a:pt x="117" y="1555"/>
                      </a:lnTo>
                      <a:lnTo>
                        <a:pt x="108" y="1529"/>
                      </a:lnTo>
                      <a:lnTo>
                        <a:pt x="105" y="1504"/>
                      </a:lnTo>
                      <a:lnTo>
                        <a:pt x="92" y="1370"/>
                      </a:lnTo>
                      <a:lnTo>
                        <a:pt x="88" y="1330"/>
                      </a:lnTo>
                      <a:lnTo>
                        <a:pt x="85" y="1291"/>
                      </a:lnTo>
                      <a:lnTo>
                        <a:pt x="81" y="1245"/>
                      </a:lnTo>
                      <a:lnTo>
                        <a:pt x="78" y="1197"/>
                      </a:lnTo>
                      <a:lnTo>
                        <a:pt x="59" y="932"/>
                      </a:lnTo>
                      <a:lnTo>
                        <a:pt x="41" y="688"/>
                      </a:lnTo>
                      <a:lnTo>
                        <a:pt x="40" y="681"/>
                      </a:lnTo>
                      <a:lnTo>
                        <a:pt x="36" y="675"/>
                      </a:lnTo>
                      <a:lnTo>
                        <a:pt x="29" y="672"/>
                      </a:lnTo>
                      <a:lnTo>
                        <a:pt x="21" y="670"/>
                      </a:lnTo>
                      <a:lnTo>
                        <a:pt x="14" y="672"/>
                      </a:lnTo>
                      <a:lnTo>
                        <a:pt x="9" y="675"/>
                      </a:lnTo>
                      <a:lnTo>
                        <a:pt x="5" y="683"/>
                      </a:lnTo>
                      <a:lnTo>
                        <a:pt x="3" y="690"/>
                      </a:lnTo>
                      <a:lnTo>
                        <a:pt x="21" y="934"/>
                      </a:lnTo>
                      <a:lnTo>
                        <a:pt x="40" y="1198"/>
                      </a:lnTo>
                      <a:lnTo>
                        <a:pt x="43" y="1249"/>
                      </a:lnTo>
                      <a:lnTo>
                        <a:pt x="47" y="1294"/>
                      </a:lnTo>
                      <a:lnTo>
                        <a:pt x="50" y="1336"/>
                      </a:lnTo>
                      <a:lnTo>
                        <a:pt x="56" y="1376"/>
                      </a:lnTo>
                      <a:lnTo>
                        <a:pt x="69" y="1508"/>
                      </a:lnTo>
                      <a:lnTo>
                        <a:pt x="72" y="1533"/>
                      </a:lnTo>
                      <a:lnTo>
                        <a:pt x="81" y="1560"/>
                      </a:lnTo>
                      <a:lnTo>
                        <a:pt x="92" y="1586"/>
                      </a:lnTo>
                      <a:lnTo>
                        <a:pt x="107" y="1613"/>
                      </a:lnTo>
                      <a:lnTo>
                        <a:pt x="123" y="1638"/>
                      </a:lnTo>
                      <a:lnTo>
                        <a:pt x="143" y="1662"/>
                      </a:lnTo>
                      <a:lnTo>
                        <a:pt x="166" y="1687"/>
                      </a:lnTo>
                      <a:lnTo>
                        <a:pt x="192" y="1709"/>
                      </a:lnTo>
                      <a:lnTo>
                        <a:pt x="211" y="1723"/>
                      </a:lnTo>
                      <a:lnTo>
                        <a:pt x="233" y="1736"/>
                      </a:lnTo>
                      <a:lnTo>
                        <a:pt x="253" y="1747"/>
                      </a:lnTo>
                      <a:lnTo>
                        <a:pt x="273" y="1756"/>
                      </a:lnTo>
                      <a:lnTo>
                        <a:pt x="293" y="1761"/>
                      </a:lnTo>
                      <a:lnTo>
                        <a:pt x="311" y="1765"/>
                      </a:lnTo>
                      <a:lnTo>
                        <a:pt x="329" y="1767"/>
                      </a:lnTo>
                      <a:lnTo>
                        <a:pt x="345" y="1765"/>
                      </a:lnTo>
                      <a:lnTo>
                        <a:pt x="470" y="1741"/>
                      </a:lnTo>
                      <a:lnTo>
                        <a:pt x="505" y="1734"/>
                      </a:lnTo>
                      <a:lnTo>
                        <a:pt x="539" y="1727"/>
                      </a:lnTo>
                      <a:lnTo>
                        <a:pt x="573" y="1721"/>
                      </a:lnTo>
                      <a:lnTo>
                        <a:pt x="608" y="1716"/>
                      </a:lnTo>
                      <a:lnTo>
                        <a:pt x="642" y="1710"/>
                      </a:lnTo>
                      <a:lnTo>
                        <a:pt x="678" y="1707"/>
                      </a:lnTo>
                      <a:lnTo>
                        <a:pt x="713" y="1703"/>
                      </a:lnTo>
                      <a:lnTo>
                        <a:pt x="747" y="1703"/>
                      </a:lnTo>
                      <a:lnTo>
                        <a:pt x="771" y="1703"/>
                      </a:lnTo>
                      <a:lnTo>
                        <a:pt x="794" y="1701"/>
                      </a:lnTo>
                      <a:lnTo>
                        <a:pt x="819" y="1701"/>
                      </a:lnTo>
                      <a:lnTo>
                        <a:pt x="843" y="1700"/>
                      </a:lnTo>
                      <a:lnTo>
                        <a:pt x="868" y="1696"/>
                      </a:lnTo>
                      <a:lnTo>
                        <a:pt x="894" y="1694"/>
                      </a:lnTo>
                      <a:lnTo>
                        <a:pt x="919" y="1691"/>
                      </a:lnTo>
                      <a:lnTo>
                        <a:pt x="946" y="1687"/>
                      </a:lnTo>
                      <a:lnTo>
                        <a:pt x="971" y="1683"/>
                      </a:lnTo>
                      <a:lnTo>
                        <a:pt x="999" y="1680"/>
                      </a:lnTo>
                      <a:lnTo>
                        <a:pt x="1024" y="1674"/>
                      </a:lnTo>
                      <a:lnTo>
                        <a:pt x="1051" y="1671"/>
                      </a:lnTo>
                      <a:lnTo>
                        <a:pt x="1078" y="1665"/>
                      </a:lnTo>
                      <a:lnTo>
                        <a:pt x="1105" y="1662"/>
                      </a:lnTo>
                      <a:lnTo>
                        <a:pt x="1131" y="1656"/>
                      </a:lnTo>
                      <a:lnTo>
                        <a:pt x="1158" y="1651"/>
                      </a:lnTo>
                      <a:lnTo>
                        <a:pt x="1333" y="1622"/>
                      </a:lnTo>
                      <a:lnTo>
                        <a:pt x="1337" y="1620"/>
                      </a:lnTo>
                      <a:lnTo>
                        <a:pt x="1341" y="1618"/>
                      </a:lnTo>
                      <a:lnTo>
                        <a:pt x="1344" y="1616"/>
                      </a:lnTo>
                      <a:lnTo>
                        <a:pt x="1346" y="1613"/>
                      </a:lnTo>
                      <a:lnTo>
                        <a:pt x="1348" y="1609"/>
                      </a:lnTo>
                      <a:lnTo>
                        <a:pt x="1350" y="1606"/>
                      </a:lnTo>
                      <a:lnTo>
                        <a:pt x="1350" y="1600"/>
                      </a:lnTo>
                      <a:lnTo>
                        <a:pt x="1348" y="1596"/>
                      </a:lnTo>
                      <a:lnTo>
                        <a:pt x="1342" y="1567"/>
                      </a:lnTo>
                      <a:lnTo>
                        <a:pt x="1339" y="1535"/>
                      </a:lnTo>
                      <a:lnTo>
                        <a:pt x="1337" y="1501"/>
                      </a:lnTo>
                      <a:lnTo>
                        <a:pt x="1337" y="1466"/>
                      </a:lnTo>
                      <a:lnTo>
                        <a:pt x="1337" y="1403"/>
                      </a:lnTo>
                      <a:lnTo>
                        <a:pt x="1333" y="1339"/>
                      </a:lnTo>
                      <a:lnTo>
                        <a:pt x="1330" y="1280"/>
                      </a:lnTo>
                      <a:lnTo>
                        <a:pt x="1324" y="1224"/>
                      </a:lnTo>
                      <a:lnTo>
                        <a:pt x="1317" y="1169"/>
                      </a:lnTo>
                      <a:lnTo>
                        <a:pt x="1310" y="1093"/>
                      </a:lnTo>
                      <a:lnTo>
                        <a:pt x="1304" y="1016"/>
                      </a:lnTo>
                      <a:lnTo>
                        <a:pt x="1299" y="936"/>
                      </a:lnTo>
                      <a:lnTo>
                        <a:pt x="1297" y="849"/>
                      </a:lnTo>
                      <a:lnTo>
                        <a:pt x="1295" y="726"/>
                      </a:lnTo>
                      <a:lnTo>
                        <a:pt x="1293" y="603"/>
                      </a:lnTo>
                      <a:lnTo>
                        <a:pt x="1290" y="473"/>
                      </a:lnTo>
                      <a:lnTo>
                        <a:pt x="1284" y="335"/>
                      </a:lnTo>
                      <a:lnTo>
                        <a:pt x="1284" y="331"/>
                      </a:lnTo>
                      <a:lnTo>
                        <a:pt x="1283" y="328"/>
                      </a:lnTo>
                      <a:lnTo>
                        <a:pt x="1279" y="324"/>
                      </a:lnTo>
                      <a:lnTo>
                        <a:pt x="1277" y="321"/>
                      </a:lnTo>
                      <a:lnTo>
                        <a:pt x="1274" y="319"/>
                      </a:lnTo>
                      <a:lnTo>
                        <a:pt x="1270" y="317"/>
                      </a:lnTo>
                      <a:lnTo>
                        <a:pt x="1265" y="317"/>
                      </a:lnTo>
                      <a:lnTo>
                        <a:pt x="1261" y="319"/>
                      </a:lnTo>
                      <a:lnTo>
                        <a:pt x="1217" y="331"/>
                      </a:lnTo>
                      <a:lnTo>
                        <a:pt x="1172" y="346"/>
                      </a:lnTo>
                      <a:lnTo>
                        <a:pt x="1125" y="362"/>
                      </a:lnTo>
                      <a:lnTo>
                        <a:pt x="1078" y="377"/>
                      </a:lnTo>
                      <a:lnTo>
                        <a:pt x="1031" y="393"/>
                      </a:lnTo>
                      <a:lnTo>
                        <a:pt x="984" y="409"/>
                      </a:lnTo>
                      <a:lnTo>
                        <a:pt x="935" y="426"/>
                      </a:lnTo>
                      <a:lnTo>
                        <a:pt x="886" y="442"/>
                      </a:lnTo>
                      <a:lnTo>
                        <a:pt x="838" y="460"/>
                      </a:lnTo>
                      <a:lnTo>
                        <a:pt x="789" y="478"/>
                      </a:lnTo>
                      <a:lnTo>
                        <a:pt x="738" y="496"/>
                      </a:lnTo>
                      <a:lnTo>
                        <a:pt x="689" y="514"/>
                      </a:lnTo>
                      <a:lnTo>
                        <a:pt x="640" y="532"/>
                      </a:lnTo>
                      <a:lnTo>
                        <a:pt x="590" y="550"/>
                      </a:lnTo>
                      <a:lnTo>
                        <a:pt x="541" y="569"/>
                      </a:lnTo>
                      <a:lnTo>
                        <a:pt x="492" y="587"/>
                      </a:lnTo>
                      <a:lnTo>
                        <a:pt x="427" y="612"/>
                      </a:lnTo>
                      <a:lnTo>
                        <a:pt x="302" y="661"/>
                      </a:lnTo>
                      <a:lnTo>
                        <a:pt x="280" y="668"/>
                      </a:lnTo>
                      <a:lnTo>
                        <a:pt x="262" y="672"/>
                      </a:lnTo>
                      <a:lnTo>
                        <a:pt x="248" y="675"/>
                      </a:lnTo>
                      <a:lnTo>
                        <a:pt x="233" y="675"/>
                      </a:lnTo>
                      <a:lnTo>
                        <a:pt x="219" y="672"/>
                      </a:lnTo>
                      <a:lnTo>
                        <a:pt x="202" y="668"/>
                      </a:lnTo>
                      <a:lnTo>
                        <a:pt x="184" y="661"/>
                      </a:lnTo>
                      <a:lnTo>
                        <a:pt x="161" y="652"/>
                      </a:lnTo>
                      <a:lnTo>
                        <a:pt x="152" y="648"/>
                      </a:lnTo>
                      <a:lnTo>
                        <a:pt x="126" y="637"/>
                      </a:lnTo>
                      <a:lnTo>
                        <a:pt x="105" y="625"/>
                      </a:lnTo>
                      <a:lnTo>
                        <a:pt x="85" y="612"/>
                      </a:lnTo>
                      <a:lnTo>
                        <a:pt x="69" y="597"/>
                      </a:lnTo>
                      <a:lnTo>
                        <a:pt x="56" y="583"/>
                      </a:lnTo>
                      <a:lnTo>
                        <a:pt x="47" y="569"/>
                      </a:lnTo>
                      <a:lnTo>
                        <a:pt x="40" y="554"/>
                      </a:lnTo>
                      <a:lnTo>
                        <a:pt x="38" y="540"/>
                      </a:lnTo>
                      <a:lnTo>
                        <a:pt x="38" y="529"/>
                      </a:lnTo>
                      <a:lnTo>
                        <a:pt x="40" y="518"/>
                      </a:lnTo>
                      <a:lnTo>
                        <a:pt x="45" y="509"/>
                      </a:lnTo>
                      <a:lnTo>
                        <a:pt x="50" y="498"/>
                      </a:lnTo>
                      <a:lnTo>
                        <a:pt x="58" y="489"/>
                      </a:lnTo>
                      <a:lnTo>
                        <a:pt x="69" y="480"/>
                      </a:lnTo>
                      <a:lnTo>
                        <a:pt x="79" y="471"/>
                      </a:lnTo>
                      <a:lnTo>
                        <a:pt x="92" y="462"/>
                      </a:lnTo>
                      <a:lnTo>
                        <a:pt x="322" y="341"/>
                      </a:lnTo>
                      <a:lnTo>
                        <a:pt x="356" y="322"/>
                      </a:lnTo>
                      <a:lnTo>
                        <a:pt x="392" y="304"/>
                      </a:lnTo>
                      <a:lnTo>
                        <a:pt x="429" y="286"/>
                      </a:lnTo>
                      <a:lnTo>
                        <a:pt x="463" y="266"/>
                      </a:lnTo>
                      <a:lnTo>
                        <a:pt x="499" y="248"/>
                      </a:lnTo>
                      <a:lnTo>
                        <a:pt x="535" y="228"/>
                      </a:lnTo>
                      <a:lnTo>
                        <a:pt x="572" y="208"/>
                      </a:lnTo>
                      <a:lnTo>
                        <a:pt x="606" y="190"/>
                      </a:lnTo>
                      <a:lnTo>
                        <a:pt x="642" y="170"/>
                      </a:lnTo>
                      <a:lnTo>
                        <a:pt x="675" y="150"/>
                      </a:lnTo>
                      <a:lnTo>
                        <a:pt x="709" y="131"/>
                      </a:lnTo>
                      <a:lnTo>
                        <a:pt x="742" y="112"/>
                      </a:lnTo>
                      <a:lnTo>
                        <a:pt x="774" y="93"/>
                      </a:lnTo>
                      <a:lnTo>
                        <a:pt x="803" y="73"/>
                      </a:lnTo>
                      <a:lnTo>
                        <a:pt x="834" y="55"/>
                      </a:lnTo>
                      <a:lnTo>
                        <a:pt x="861" y="35"/>
                      </a:lnTo>
                      <a:lnTo>
                        <a:pt x="866" y="29"/>
                      </a:lnTo>
                      <a:lnTo>
                        <a:pt x="870" y="22"/>
                      </a:lnTo>
                      <a:lnTo>
                        <a:pt x="870" y="15"/>
                      </a:lnTo>
                      <a:lnTo>
                        <a:pt x="866" y="9"/>
                      </a:lnTo>
                      <a:lnTo>
                        <a:pt x="861" y="4"/>
                      </a:lnTo>
                      <a:lnTo>
                        <a:pt x="854" y="0"/>
                      </a:lnTo>
                      <a:lnTo>
                        <a:pt x="847" y="0"/>
                      </a:lnTo>
                      <a:lnTo>
                        <a:pt x="84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3" name="Freeform 9"/>
                <p:cNvSpPr>
                  <a:spLocks/>
                </p:cNvSpPr>
                <p:nvPr/>
              </p:nvSpPr>
              <p:spPr bwMode="auto">
                <a:xfrm>
                  <a:off x="1663" y="1574"/>
                  <a:ext cx="883" cy="425"/>
                </a:xfrm>
                <a:custGeom>
                  <a:avLst/>
                  <a:gdLst>
                    <a:gd name="T0" fmla="*/ 800 w 883"/>
                    <a:gd name="T1" fmla="*/ 24 h 425"/>
                    <a:gd name="T2" fmla="*/ 592 w 883"/>
                    <a:gd name="T3" fmla="*/ 127 h 425"/>
                    <a:gd name="T4" fmla="*/ 532 w 883"/>
                    <a:gd name="T5" fmla="*/ 154 h 425"/>
                    <a:gd name="T6" fmla="*/ 471 w 883"/>
                    <a:gd name="T7" fmla="*/ 179 h 425"/>
                    <a:gd name="T8" fmla="*/ 411 w 883"/>
                    <a:gd name="T9" fmla="*/ 203 h 425"/>
                    <a:gd name="T10" fmla="*/ 335 w 883"/>
                    <a:gd name="T11" fmla="*/ 235 h 425"/>
                    <a:gd name="T12" fmla="*/ 297 w 883"/>
                    <a:gd name="T13" fmla="*/ 250 h 425"/>
                    <a:gd name="T14" fmla="*/ 257 w 883"/>
                    <a:gd name="T15" fmla="*/ 266 h 425"/>
                    <a:gd name="T16" fmla="*/ 218 w 883"/>
                    <a:gd name="T17" fmla="*/ 284 h 425"/>
                    <a:gd name="T18" fmla="*/ 178 w 883"/>
                    <a:gd name="T19" fmla="*/ 302 h 425"/>
                    <a:gd name="T20" fmla="*/ 9 w 883"/>
                    <a:gd name="T21" fmla="*/ 391 h 425"/>
                    <a:gd name="T22" fmla="*/ 0 w 883"/>
                    <a:gd name="T23" fmla="*/ 402 h 425"/>
                    <a:gd name="T24" fmla="*/ 2 w 883"/>
                    <a:gd name="T25" fmla="*/ 416 h 425"/>
                    <a:gd name="T26" fmla="*/ 15 w 883"/>
                    <a:gd name="T27" fmla="*/ 425 h 425"/>
                    <a:gd name="T28" fmla="*/ 29 w 883"/>
                    <a:gd name="T29" fmla="*/ 424 h 425"/>
                    <a:gd name="T30" fmla="*/ 194 w 883"/>
                    <a:gd name="T31" fmla="*/ 337 h 425"/>
                    <a:gd name="T32" fmla="*/ 234 w 883"/>
                    <a:gd name="T33" fmla="*/ 319 h 425"/>
                    <a:gd name="T34" fmla="*/ 272 w 883"/>
                    <a:gd name="T35" fmla="*/ 301 h 425"/>
                    <a:gd name="T36" fmla="*/ 312 w 883"/>
                    <a:gd name="T37" fmla="*/ 284 h 425"/>
                    <a:gd name="T38" fmla="*/ 350 w 883"/>
                    <a:gd name="T39" fmla="*/ 270 h 425"/>
                    <a:gd name="T40" fmla="*/ 427 w 883"/>
                    <a:gd name="T41" fmla="*/ 239 h 425"/>
                    <a:gd name="T42" fmla="*/ 487 w 883"/>
                    <a:gd name="T43" fmla="*/ 214 h 425"/>
                    <a:gd name="T44" fmla="*/ 549 w 883"/>
                    <a:gd name="T45" fmla="*/ 188 h 425"/>
                    <a:gd name="T46" fmla="*/ 608 w 883"/>
                    <a:gd name="T47" fmla="*/ 161 h 425"/>
                    <a:gd name="T48" fmla="*/ 816 w 883"/>
                    <a:gd name="T49" fmla="*/ 56 h 425"/>
                    <a:gd name="T50" fmla="*/ 822 w 883"/>
                    <a:gd name="T51" fmla="*/ 55 h 425"/>
                    <a:gd name="T52" fmla="*/ 835 w 883"/>
                    <a:gd name="T53" fmla="*/ 47 h 425"/>
                    <a:gd name="T54" fmla="*/ 844 w 883"/>
                    <a:gd name="T55" fmla="*/ 82 h 425"/>
                    <a:gd name="T56" fmla="*/ 845 w 883"/>
                    <a:gd name="T57" fmla="*/ 96 h 425"/>
                    <a:gd name="T58" fmla="*/ 849 w 883"/>
                    <a:gd name="T59" fmla="*/ 112 h 425"/>
                    <a:gd name="T60" fmla="*/ 858 w 883"/>
                    <a:gd name="T61" fmla="*/ 121 h 425"/>
                    <a:gd name="T62" fmla="*/ 873 w 883"/>
                    <a:gd name="T63" fmla="*/ 121 h 425"/>
                    <a:gd name="T64" fmla="*/ 883 w 883"/>
                    <a:gd name="T65" fmla="*/ 111 h 425"/>
                    <a:gd name="T66" fmla="*/ 883 w 883"/>
                    <a:gd name="T67" fmla="*/ 94 h 425"/>
                    <a:gd name="T68" fmla="*/ 882 w 883"/>
                    <a:gd name="T69" fmla="*/ 73 h 425"/>
                    <a:gd name="T70" fmla="*/ 863 w 883"/>
                    <a:gd name="T71" fmla="*/ 15 h 425"/>
                    <a:gd name="T72" fmla="*/ 860 w 883"/>
                    <a:gd name="T73" fmla="*/ 7 h 425"/>
                    <a:gd name="T74" fmla="*/ 853 w 883"/>
                    <a:gd name="T75" fmla="*/ 2 h 425"/>
                    <a:gd name="T76" fmla="*/ 845 w 883"/>
                    <a:gd name="T77" fmla="*/ 0 h 425"/>
                    <a:gd name="T78" fmla="*/ 836 w 883"/>
                    <a:gd name="T79" fmla="*/ 4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3" h="425">
                      <a:moveTo>
                        <a:pt x="836" y="4"/>
                      </a:moveTo>
                      <a:lnTo>
                        <a:pt x="800" y="24"/>
                      </a:lnTo>
                      <a:lnTo>
                        <a:pt x="621" y="114"/>
                      </a:lnTo>
                      <a:lnTo>
                        <a:pt x="592" y="127"/>
                      </a:lnTo>
                      <a:lnTo>
                        <a:pt x="561" y="140"/>
                      </a:lnTo>
                      <a:lnTo>
                        <a:pt x="532" y="154"/>
                      </a:lnTo>
                      <a:lnTo>
                        <a:pt x="502" y="167"/>
                      </a:lnTo>
                      <a:lnTo>
                        <a:pt x="471" y="179"/>
                      </a:lnTo>
                      <a:lnTo>
                        <a:pt x="442" y="192"/>
                      </a:lnTo>
                      <a:lnTo>
                        <a:pt x="411" y="203"/>
                      </a:lnTo>
                      <a:lnTo>
                        <a:pt x="382" y="216"/>
                      </a:lnTo>
                      <a:lnTo>
                        <a:pt x="335" y="235"/>
                      </a:lnTo>
                      <a:lnTo>
                        <a:pt x="315" y="243"/>
                      </a:lnTo>
                      <a:lnTo>
                        <a:pt x="297" y="250"/>
                      </a:lnTo>
                      <a:lnTo>
                        <a:pt x="277" y="259"/>
                      </a:lnTo>
                      <a:lnTo>
                        <a:pt x="257" y="266"/>
                      </a:lnTo>
                      <a:lnTo>
                        <a:pt x="237" y="275"/>
                      </a:lnTo>
                      <a:lnTo>
                        <a:pt x="218" y="284"/>
                      </a:lnTo>
                      <a:lnTo>
                        <a:pt x="198" y="293"/>
                      </a:lnTo>
                      <a:lnTo>
                        <a:pt x="178" y="302"/>
                      </a:lnTo>
                      <a:lnTo>
                        <a:pt x="165" y="310"/>
                      </a:lnTo>
                      <a:lnTo>
                        <a:pt x="9" y="391"/>
                      </a:lnTo>
                      <a:lnTo>
                        <a:pt x="4" y="397"/>
                      </a:lnTo>
                      <a:lnTo>
                        <a:pt x="0" y="402"/>
                      </a:lnTo>
                      <a:lnTo>
                        <a:pt x="0" y="409"/>
                      </a:lnTo>
                      <a:lnTo>
                        <a:pt x="2" y="416"/>
                      </a:lnTo>
                      <a:lnTo>
                        <a:pt x="8" y="422"/>
                      </a:lnTo>
                      <a:lnTo>
                        <a:pt x="15" y="425"/>
                      </a:lnTo>
                      <a:lnTo>
                        <a:pt x="22" y="425"/>
                      </a:lnTo>
                      <a:lnTo>
                        <a:pt x="29" y="424"/>
                      </a:lnTo>
                      <a:lnTo>
                        <a:pt x="183" y="342"/>
                      </a:lnTo>
                      <a:lnTo>
                        <a:pt x="194" y="337"/>
                      </a:lnTo>
                      <a:lnTo>
                        <a:pt x="214" y="328"/>
                      </a:lnTo>
                      <a:lnTo>
                        <a:pt x="234" y="319"/>
                      </a:lnTo>
                      <a:lnTo>
                        <a:pt x="254" y="310"/>
                      </a:lnTo>
                      <a:lnTo>
                        <a:pt x="272" y="301"/>
                      </a:lnTo>
                      <a:lnTo>
                        <a:pt x="292" y="293"/>
                      </a:lnTo>
                      <a:lnTo>
                        <a:pt x="312" y="284"/>
                      </a:lnTo>
                      <a:lnTo>
                        <a:pt x="330" y="277"/>
                      </a:lnTo>
                      <a:lnTo>
                        <a:pt x="350" y="270"/>
                      </a:lnTo>
                      <a:lnTo>
                        <a:pt x="397" y="250"/>
                      </a:lnTo>
                      <a:lnTo>
                        <a:pt x="427" y="239"/>
                      </a:lnTo>
                      <a:lnTo>
                        <a:pt x="456" y="226"/>
                      </a:lnTo>
                      <a:lnTo>
                        <a:pt x="487" y="214"/>
                      </a:lnTo>
                      <a:lnTo>
                        <a:pt x="518" y="201"/>
                      </a:lnTo>
                      <a:lnTo>
                        <a:pt x="549" y="188"/>
                      </a:lnTo>
                      <a:lnTo>
                        <a:pt x="578" y="174"/>
                      </a:lnTo>
                      <a:lnTo>
                        <a:pt x="608" y="161"/>
                      </a:lnTo>
                      <a:lnTo>
                        <a:pt x="637" y="147"/>
                      </a:lnTo>
                      <a:lnTo>
                        <a:pt x="816" y="56"/>
                      </a:lnTo>
                      <a:lnTo>
                        <a:pt x="818" y="56"/>
                      </a:lnTo>
                      <a:lnTo>
                        <a:pt x="822" y="55"/>
                      </a:lnTo>
                      <a:lnTo>
                        <a:pt x="827" y="51"/>
                      </a:lnTo>
                      <a:lnTo>
                        <a:pt x="835" y="47"/>
                      </a:lnTo>
                      <a:lnTo>
                        <a:pt x="840" y="69"/>
                      </a:lnTo>
                      <a:lnTo>
                        <a:pt x="844" y="82"/>
                      </a:lnTo>
                      <a:lnTo>
                        <a:pt x="845" y="89"/>
                      </a:lnTo>
                      <a:lnTo>
                        <a:pt x="845" y="96"/>
                      </a:lnTo>
                      <a:lnTo>
                        <a:pt x="847" y="105"/>
                      </a:lnTo>
                      <a:lnTo>
                        <a:pt x="849" y="112"/>
                      </a:lnTo>
                      <a:lnTo>
                        <a:pt x="853" y="118"/>
                      </a:lnTo>
                      <a:lnTo>
                        <a:pt x="858" y="121"/>
                      </a:lnTo>
                      <a:lnTo>
                        <a:pt x="865" y="123"/>
                      </a:lnTo>
                      <a:lnTo>
                        <a:pt x="873" y="121"/>
                      </a:lnTo>
                      <a:lnTo>
                        <a:pt x="880" y="118"/>
                      </a:lnTo>
                      <a:lnTo>
                        <a:pt x="883" y="111"/>
                      </a:lnTo>
                      <a:lnTo>
                        <a:pt x="883" y="103"/>
                      </a:lnTo>
                      <a:lnTo>
                        <a:pt x="883" y="94"/>
                      </a:lnTo>
                      <a:lnTo>
                        <a:pt x="883" y="85"/>
                      </a:lnTo>
                      <a:lnTo>
                        <a:pt x="882" y="73"/>
                      </a:lnTo>
                      <a:lnTo>
                        <a:pt x="874" y="53"/>
                      </a:lnTo>
                      <a:lnTo>
                        <a:pt x="863" y="15"/>
                      </a:lnTo>
                      <a:lnTo>
                        <a:pt x="862" y="11"/>
                      </a:lnTo>
                      <a:lnTo>
                        <a:pt x="860" y="7"/>
                      </a:lnTo>
                      <a:lnTo>
                        <a:pt x="856" y="6"/>
                      </a:lnTo>
                      <a:lnTo>
                        <a:pt x="853" y="2"/>
                      </a:lnTo>
                      <a:lnTo>
                        <a:pt x="849" y="0"/>
                      </a:lnTo>
                      <a:lnTo>
                        <a:pt x="845" y="0"/>
                      </a:lnTo>
                      <a:lnTo>
                        <a:pt x="840" y="2"/>
                      </a:lnTo>
                      <a:lnTo>
                        <a:pt x="83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4" name="Freeform 10"/>
                <p:cNvSpPr>
                  <a:spLocks/>
                </p:cNvSpPr>
                <p:nvPr/>
              </p:nvSpPr>
              <p:spPr bwMode="auto">
                <a:xfrm>
                  <a:off x="1616" y="1542"/>
                  <a:ext cx="825" cy="425"/>
                </a:xfrm>
                <a:custGeom>
                  <a:avLst/>
                  <a:gdLst>
                    <a:gd name="T0" fmla="*/ 798 w 825"/>
                    <a:gd name="T1" fmla="*/ 1 h 425"/>
                    <a:gd name="T2" fmla="*/ 693 w 825"/>
                    <a:gd name="T3" fmla="*/ 49 h 425"/>
                    <a:gd name="T4" fmla="*/ 661 w 825"/>
                    <a:gd name="T5" fmla="*/ 63 h 425"/>
                    <a:gd name="T6" fmla="*/ 626 w 825"/>
                    <a:gd name="T7" fmla="*/ 79 h 425"/>
                    <a:gd name="T8" fmla="*/ 592 w 825"/>
                    <a:gd name="T9" fmla="*/ 94 h 425"/>
                    <a:gd name="T10" fmla="*/ 559 w 825"/>
                    <a:gd name="T11" fmla="*/ 108 h 425"/>
                    <a:gd name="T12" fmla="*/ 525 w 825"/>
                    <a:gd name="T13" fmla="*/ 125 h 425"/>
                    <a:gd name="T14" fmla="*/ 491 w 825"/>
                    <a:gd name="T15" fmla="*/ 141 h 425"/>
                    <a:gd name="T16" fmla="*/ 456 w 825"/>
                    <a:gd name="T17" fmla="*/ 157 h 425"/>
                    <a:gd name="T18" fmla="*/ 422 w 825"/>
                    <a:gd name="T19" fmla="*/ 175 h 425"/>
                    <a:gd name="T20" fmla="*/ 227 w 825"/>
                    <a:gd name="T21" fmla="*/ 269 h 425"/>
                    <a:gd name="T22" fmla="*/ 185 w 825"/>
                    <a:gd name="T23" fmla="*/ 289 h 425"/>
                    <a:gd name="T24" fmla="*/ 167 w 825"/>
                    <a:gd name="T25" fmla="*/ 298 h 425"/>
                    <a:gd name="T26" fmla="*/ 145 w 825"/>
                    <a:gd name="T27" fmla="*/ 309 h 425"/>
                    <a:gd name="T28" fmla="*/ 122 w 825"/>
                    <a:gd name="T29" fmla="*/ 320 h 425"/>
                    <a:gd name="T30" fmla="*/ 96 w 825"/>
                    <a:gd name="T31" fmla="*/ 334 h 425"/>
                    <a:gd name="T32" fmla="*/ 71 w 825"/>
                    <a:gd name="T33" fmla="*/ 347 h 425"/>
                    <a:gd name="T34" fmla="*/ 47 w 825"/>
                    <a:gd name="T35" fmla="*/ 362 h 425"/>
                    <a:gd name="T36" fmla="*/ 26 w 825"/>
                    <a:gd name="T37" fmla="*/ 376 h 425"/>
                    <a:gd name="T38" fmla="*/ 6 w 825"/>
                    <a:gd name="T39" fmla="*/ 391 h 425"/>
                    <a:gd name="T40" fmla="*/ 2 w 825"/>
                    <a:gd name="T41" fmla="*/ 396 h 425"/>
                    <a:gd name="T42" fmla="*/ 0 w 825"/>
                    <a:gd name="T43" fmla="*/ 403 h 425"/>
                    <a:gd name="T44" fmla="*/ 0 w 825"/>
                    <a:gd name="T45" fmla="*/ 412 h 425"/>
                    <a:gd name="T46" fmla="*/ 4 w 825"/>
                    <a:gd name="T47" fmla="*/ 418 h 425"/>
                    <a:gd name="T48" fmla="*/ 9 w 825"/>
                    <a:gd name="T49" fmla="*/ 423 h 425"/>
                    <a:gd name="T50" fmla="*/ 17 w 825"/>
                    <a:gd name="T51" fmla="*/ 425 h 425"/>
                    <a:gd name="T52" fmla="*/ 24 w 825"/>
                    <a:gd name="T53" fmla="*/ 425 h 425"/>
                    <a:gd name="T54" fmla="*/ 29 w 825"/>
                    <a:gd name="T55" fmla="*/ 421 h 425"/>
                    <a:gd name="T56" fmla="*/ 46 w 825"/>
                    <a:gd name="T57" fmla="*/ 409 h 425"/>
                    <a:gd name="T58" fmla="*/ 66 w 825"/>
                    <a:gd name="T59" fmla="*/ 396 h 425"/>
                    <a:gd name="T60" fmla="*/ 87 w 825"/>
                    <a:gd name="T61" fmla="*/ 383 h 425"/>
                    <a:gd name="T62" fmla="*/ 109 w 825"/>
                    <a:gd name="T63" fmla="*/ 371 h 425"/>
                    <a:gd name="T64" fmla="*/ 132 w 825"/>
                    <a:gd name="T65" fmla="*/ 358 h 425"/>
                    <a:gd name="T66" fmla="*/ 156 w 825"/>
                    <a:gd name="T67" fmla="*/ 345 h 425"/>
                    <a:gd name="T68" fmla="*/ 179 w 825"/>
                    <a:gd name="T69" fmla="*/ 334 h 425"/>
                    <a:gd name="T70" fmla="*/ 201 w 825"/>
                    <a:gd name="T71" fmla="*/ 324 h 425"/>
                    <a:gd name="T72" fmla="*/ 243 w 825"/>
                    <a:gd name="T73" fmla="*/ 304 h 425"/>
                    <a:gd name="T74" fmla="*/ 440 w 825"/>
                    <a:gd name="T75" fmla="*/ 210 h 425"/>
                    <a:gd name="T76" fmla="*/ 474 w 825"/>
                    <a:gd name="T77" fmla="*/ 191 h 425"/>
                    <a:gd name="T78" fmla="*/ 507 w 825"/>
                    <a:gd name="T79" fmla="*/ 175 h 425"/>
                    <a:gd name="T80" fmla="*/ 541 w 825"/>
                    <a:gd name="T81" fmla="*/ 159 h 425"/>
                    <a:gd name="T82" fmla="*/ 574 w 825"/>
                    <a:gd name="T83" fmla="*/ 144 h 425"/>
                    <a:gd name="T84" fmla="*/ 608 w 825"/>
                    <a:gd name="T85" fmla="*/ 128 h 425"/>
                    <a:gd name="T86" fmla="*/ 641 w 825"/>
                    <a:gd name="T87" fmla="*/ 114 h 425"/>
                    <a:gd name="T88" fmla="*/ 675 w 825"/>
                    <a:gd name="T89" fmla="*/ 99 h 425"/>
                    <a:gd name="T90" fmla="*/ 710 w 825"/>
                    <a:gd name="T91" fmla="*/ 83 h 425"/>
                    <a:gd name="T92" fmla="*/ 813 w 825"/>
                    <a:gd name="T93" fmla="*/ 36 h 425"/>
                    <a:gd name="T94" fmla="*/ 820 w 825"/>
                    <a:gd name="T95" fmla="*/ 32 h 425"/>
                    <a:gd name="T96" fmla="*/ 824 w 825"/>
                    <a:gd name="T97" fmla="*/ 25 h 425"/>
                    <a:gd name="T98" fmla="*/ 825 w 825"/>
                    <a:gd name="T99" fmla="*/ 18 h 425"/>
                    <a:gd name="T100" fmla="*/ 824 w 825"/>
                    <a:gd name="T101" fmla="*/ 11 h 425"/>
                    <a:gd name="T102" fmla="*/ 818 w 825"/>
                    <a:gd name="T103" fmla="*/ 5 h 425"/>
                    <a:gd name="T104" fmla="*/ 813 w 825"/>
                    <a:gd name="T105" fmla="*/ 1 h 425"/>
                    <a:gd name="T106" fmla="*/ 806 w 825"/>
                    <a:gd name="T107" fmla="*/ 0 h 425"/>
                    <a:gd name="T108" fmla="*/ 798 w 825"/>
                    <a:gd name="T109" fmla="*/ 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5" h="425">
                      <a:moveTo>
                        <a:pt x="798" y="1"/>
                      </a:moveTo>
                      <a:lnTo>
                        <a:pt x="693" y="49"/>
                      </a:lnTo>
                      <a:lnTo>
                        <a:pt x="661" y="63"/>
                      </a:lnTo>
                      <a:lnTo>
                        <a:pt x="626" y="79"/>
                      </a:lnTo>
                      <a:lnTo>
                        <a:pt x="592" y="94"/>
                      </a:lnTo>
                      <a:lnTo>
                        <a:pt x="559" y="108"/>
                      </a:lnTo>
                      <a:lnTo>
                        <a:pt x="525" y="125"/>
                      </a:lnTo>
                      <a:lnTo>
                        <a:pt x="491" y="141"/>
                      </a:lnTo>
                      <a:lnTo>
                        <a:pt x="456" y="157"/>
                      </a:lnTo>
                      <a:lnTo>
                        <a:pt x="422" y="175"/>
                      </a:lnTo>
                      <a:lnTo>
                        <a:pt x="227" y="269"/>
                      </a:lnTo>
                      <a:lnTo>
                        <a:pt x="185" y="289"/>
                      </a:lnTo>
                      <a:lnTo>
                        <a:pt x="167" y="298"/>
                      </a:lnTo>
                      <a:lnTo>
                        <a:pt x="145" y="309"/>
                      </a:lnTo>
                      <a:lnTo>
                        <a:pt x="122" y="320"/>
                      </a:lnTo>
                      <a:lnTo>
                        <a:pt x="96" y="334"/>
                      </a:lnTo>
                      <a:lnTo>
                        <a:pt x="71" y="347"/>
                      </a:lnTo>
                      <a:lnTo>
                        <a:pt x="47" y="362"/>
                      </a:lnTo>
                      <a:lnTo>
                        <a:pt x="26" y="376"/>
                      </a:lnTo>
                      <a:lnTo>
                        <a:pt x="6" y="391"/>
                      </a:lnTo>
                      <a:lnTo>
                        <a:pt x="2" y="396"/>
                      </a:lnTo>
                      <a:lnTo>
                        <a:pt x="0" y="403"/>
                      </a:lnTo>
                      <a:lnTo>
                        <a:pt x="0" y="412"/>
                      </a:lnTo>
                      <a:lnTo>
                        <a:pt x="4" y="418"/>
                      </a:lnTo>
                      <a:lnTo>
                        <a:pt x="9" y="423"/>
                      </a:lnTo>
                      <a:lnTo>
                        <a:pt x="17" y="425"/>
                      </a:lnTo>
                      <a:lnTo>
                        <a:pt x="24" y="425"/>
                      </a:lnTo>
                      <a:lnTo>
                        <a:pt x="29" y="421"/>
                      </a:lnTo>
                      <a:lnTo>
                        <a:pt x="46" y="409"/>
                      </a:lnTo>
                      <a:lnTo>
                        <a:pt x="66" y="396"/>
                      </a:lnTo>
                      <a:lnTo>
                        <a:pt x="87" y="383"/>
                      </a:lnTo>
                      <a:lnTo>
                        <a:pt x="109" y="371"/>
                      </a:lnTo>
                      <a:lnTo>
                        <a:pt x="132" y="358"/>
                      </a:lnTo>
                      <a:lnTo>
                        <a:pt x="156" y="345"/>
                      </a:lnTo>
                      <a:lnTo>
                        <a:pt x="179" y="334"/>
                      </a:lnTo>
                      <a:lnTo>
                        <a:pt x="201" y="324"/>
                      </a:lnTo>
                      <a:lnTo>
                        <a:pt x="243" y="304"/>
                      </a:lnTo>
                      <a:lnTo>
                        <a:pt x="440" y="210"/>
                      </a:lnTo>
                      <a:lnTo>
                        <a:pt x="474" y="191"/>
                      </a:lnTo>
                      <a:lnTo>
                        <a:pt x="507" y="175"/>
                      </a:lnTo>
                      <a:lnTo>
                        <a:pt x="541" y="159"/>
                      </a:lnTo>
                      <a:lnTo>
                        <a:pt x="574" y="144"/>
                      </a:lnTo>
                      <a:lnTo>
                        <a:pt x="608" y="128"/>
                      </a:lnTo>
                      <a:lnTo>
                        <a:pt x="641" y="114"/>
                      </a:lnTo>
                      <a:lnTo>
                        <a:pt x="675" y="99"/>
                      </a:lnTo>
                      <a:lnTo>
                        <a:pt x="710" y="83"/>
                      </a:lnTo>
                      <a:lnTo>
                        <a:pt x="813" y="36"/>
                      </a:lnTo>
                      <a:lnTo>
                        <a:pt x="820" y="32"/>
                      </a:lnTo>
                      <a:lnTo>
                        <a:pt x="824" y="25"/>
                      </a:lnTo>
                      <a:lnTo>
                        <a:pt x="825" y="18"/>
                      </a:lnTo>
                      <a:lnTo>
                        <a:pt x="824" y="11"/>
                      </a:lnTo>
                      <a:lnTo>
                        <a:pt x="818" y="5"/>
                      </a:lnTo>
                      <a:lnTo>
                        <a:pt x="813" y="1"/>
                      </a:lnTo>
                      <a:lnTo>
                        <a:pt x="806" y="0"/>
                      </a:lnTo>
                      <a:lnTo>
                        <a:pt x="79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5" name="Freeform 11"/>
                <p:cNvSpPr>
                  <a:spLocks/>
                </p:cNvSpPr>
                <p:nvPr/>
              </p:nvSpPr>
              <p:spPr bwMode="auto">
                <a:xfrm>
                  <a:off x="1542" y="1475"/>
                  <a:ext cx="851" cy="472"/>
                </a:xfrm>
                <a:custGeom>
                  <a:avLst/>
                  <a:gdLst>
                    <a:gd name="T0" fmla="*/ 805 w 851"/>
                    <a:gd name="T1" fmla="*/ 11 h 472"/>
                    <a:gd name="T2" fmla="*/ 767 w 851"/>
                    <a:gd name="T3" fmla="*/ 27 h 472"/>
                    <a:gd name="T4" fmla="*/ 729 w 851"/>
                    <a:gd name="T5" fmla="*/ 45 h 472"/>
                    <a:gd name="T6" fmla="*/ 691 w 851"/>
                    <a:gd name="T7" fmla="*/ 63 h 472"/>
                    <a:gd name="T8" fmla="*/ 655 w 851"/>
                    <a:gd name="T9" fmla="*/ 83 h 472"/>
                    <a:gd name="T10" fmla="*/ 619 w 851"/>
                    <a:gd name="T11" fmla="*/ 103 h 472"/>
                    <a:gd name="T12" fmla="*/ 585 w 851"/>
                    <a:gd name="T13" fmla="*/ 123 h 472"/>
                    <a:gd name="T14" fmla="*/ 548 w 851"/>
                    <a:gd name="T15" fmla="*/ 143 h 472"/>
                    <a:gd name="T16" fmla="*/ 346 w 851"/>
                    <a:gd name="T17" fmla="*/ 251 h 472"/>
                    <a:gd name="T18" fmla="*/ 152 w 851"/>
                    <a:gd name="T19" fmla="*/ 356 h 472"/>
                    <a:gd name="T20" fmla="*/ 114 w 851"/>
                    <a:gd name="T21" fmla="*/ 376 h 472"/>
                    <a:gd name="T22" fmla="*/ 78 w 851"/>
                    <a:gd name="T23" fmla="*/ 396 h 472"/>
                    <a:gd name="T24" fmla="*/ 40 w 851"/>
                    <a:gd name="T25" fmla="*/ 418 h 472"/>
                    <a:gd name="T26" fmla="*/ 7 w 851"/>
                    <a:gd name="T27" fmla="*/ 439 h 472"/>
                    <a:gd name="T28" fmla="*/ 0 w 851"/>
                    <a:gd name="T29" fmla="*/ 450 h 472"/>
                    <a:gd name="T30" fmla="*/ 4 w 851"/>
                    <a:gd name="T31" fmla="*/ 465 h 472"/>
                    <a:gd name="T32" fmla="*/ 15 w 851"/>
                    <a:gd name="T33" fmla="*/ 472 h 472"/>
                    <a:gd name="T34" fmla="*/ 29 w 851"/>
                    <a:gd name="T35" fmla="*/ 470 h 472"/>
                    <a:gd name="T36" fmla="*/ 62 w 851"/>
                    <a:gd name="T37" fmla="*/ 450 h 472"/>
                    <a:gd name="T38" fmla="*/ 98 w 851"/>
                    <a:gd name="T39" fmla="*/ 429 h 472"/>
                    <a:gd name="T40" fmla="*/ 134 w 851"/>
                    <a:gd name="T41" fmla="*/ 409 h 472"/>
                    <a:gd name="T42" fmla="*/ 170 w 851"/>
                    <a:gd name="T43" fmla="*/ 389 h 472"/>
                    <a:gd name="T44" fmla="*/ 223 w 851"/>
                    <a:gd name="T45" fmla="*/ 360 h 472"/>
                    <a:gd name="T46" fmla="*/ 264 w 851"/>
                    <a:gd name="T47" fmla="*/ 338 h 472"/>
                    <a:gd name="T48" fmla="*/ 317 w 851"/>
                    <a:gd name="T49" fmla="*/ 311 h 472"/>
                    <a:gd name="T50" fmla="*/ 358 w 851"/>
                    <a:gd name="T51" fmla="*/ 289 h 472"/>
                    <a:gd name="T52" fmla="*/ 550 w 851"/>
                    <a:gd name="T53" fmla="*/ 184 h 472"/>
                    <a:gd name="T54" fmla="*/ 619 w 851"/>
                    <a:gd name="T55" fmla="*/ 144 h 472"/>
                    <a:gd name="T56" fmla="*/ 691 w 851"/>
                    <a:gd name="T57" fmla="*/ 106 h 472"/>
                    <a:gd name="T58" fmla="*/ 764 w 851"/>
                    <a:gd name="T59" fmla="*/ 68 h 472"/>
                    <a:gd name="T60" fmla="*/ 838 w 851"/>
                    <a:gd name="T61" fmla="*/ 36 h 472"/>
                    <a:gd name="T62" fmla="*/ 849 w 851"/>
                    <a:gd name="T63" fmla="*/ 27 h 472"/>
                    <a:gd name="T64" fmla="*/ 849 w 851"/>
                    <a:gd name="T65" fmla="*/ 12 h 472"/>
                    <a:gd name="T66" fmla="*/ 840 w 851"/>
                    <a:gd name="T67" fmla="*/ 1 h 472"/>
                    <a:gd name="T68" fmla="*/ 823 w 851"/>
                    <a:gd name="T69" fmla="*/ 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1" h="472">
                      <a:moveTo>
                        <a:pt x="823" y="1"/>
                      </a:moveTo>
                      <a:lnTo>
                        <a:pt x="805" y="11"/>
                      </a:lnTo>
                      <a:lnTo>
                        <a:pt x="785" y="18"/>
                      </a:lnTo>
                      <a:lnTo>
                        <a:pt x="767" y="27"/>
                      </a:lnTo>
                      <a:lnTo>
                        <a:pt x="747" y="36"/>
                      </a:lnTo>
                      <a:lnTo>
                        <a:pt x="729" y="45"/>
                      </a:lnTo>
                      <a:lnTo>
                        <a:pt x="711" y="54"/>
                      </a:lnTo>
                      <a:lnTo>
                        <a:pt x="691" y="63"/>
                      </a:lnTo>
                      <a:lnTo>
                        <a:pt x="673" y="74"/>
                      </a:lnTo>
                      <a:lnTo>
                        <a:pt x="655" y="83"/>
                      </a:lnTo>
                      <a:lnTo>
                        <a:pt x="637" y="92"/>
                      </a:lnTo>
                      <a:lnTo>
                        <a:pt x="619" y="103"/>
                      </a:lnTo>
                      <a:lnTo>
                        <a:pt x="601" y="112"/>
                      </a:lnTo>
                      <a:lnTo>
                        <a:pt x="585" y="123"/>
                      </a:lnTo>
                      <a:lnTo>
                        <a:pt x="567" y="132"/>
                      </a:lnTo>
                      <a:lnTo>
                        <a:pt x="548" y="143"/>
                      </a:lnTo>
                      <a:lnTo>
                        <a:pt x="532" y="152"/>
                      </a:lnTo>
                      <a:lnTo>
                        <a:pt x="346" y="251"/>
                      </a:lnTo>
                      <a:lnTo>
                        <a:pt x="199" y="331"/>
                      </a:lnTo>
                      <a:lnTo>
                        <a:pt x="152" y="356"/>
                      </a:lnTo>
                      <a:lnTo>
                        <a:pt x="134" y="365"/>
                      </a:lnTo>
                      <a:lnTo>
                        <a:pt x="114" y="376"/>
                      </a:lnTo>
                      <a:lnTo>
                        <a:pt x="96" y="385"/>
                      </a:lnTo>
                      <a:lnTo>
                        <a:pt x="78" y="396"/>
                      </a:lnTo>
                      <a:lnTo>
                        <a:pt x="58" y="407"/>
                      </a:lnTo>
                      <a:lnTo>
                        <a:pt x="40" y="418"/>
                      </a:lnTo>
                      <a:lnTo>
                        <a:pt x="24" y="429"/>
                      </a:lnTo>
                      <a:lnTo>
                        <a:pt x="7" y="439"/>
                      </a:lnTo>
                      <a:lnTo>
                        <a:pt x="4" y="445"/>
                      </a:lnTo>
                      <a:lnTo>
                        <a:pt x="0" y="450"/>
                      </a:lnTo>
                      <a:lnTo>
                        <a:pt x="0" y="458"/>
                      </a:lnTo>
                      <a:lnTo>
                        <a:pt x="4" y="465"/>
                      </a:lnTo>
                      <a:lnTo>
                        <a:pt x="9" y="470"/>
                      </a:lnTo>
                      <a:lnTo>
                        <a:pt x="15" y="472"/>
                      </a:lnTo>
                      <a:lnTo>
                        <a:pt x="22" y="472"/>
                      </a:lnTo>
                      <a:lnTo>
                        <a:pt x="29" y="470"/>
                      </a:lnTo>
                      <a:lnTo>
                        <a:pt x="45" y="459"/>
                      </a:lnTo>
                      <a:lnTo>
                        <a:pt x="62" y="450"/>
                      </a:lnTo>
                      <a:lnTo>
                        <a:pt x="78" y="439"/>
                      </a:lnTo>
                      <a:lnTo>
                        <a:pt x="98" y="429"/>
                      </a:lnTo>
                      <a:lnTo>
                        <a:pt x="116" y="418"/>
                      </a:lnTo>
                      <a:lnTo>
                        <a:pt x="134" y="409"/>
                      </a:lnTo>
                      <a:lnTo>
                        <a:pt x="152" y="398"/>
                      </a:lnTo>
                      <a:lnTo>
                        <a:pt x="170" y="389"/>
                      </a:lnTo>
                      <a:lnTo>
                        <a:pt x="217" y="363"/>
                      </a:lnTo>
                      <a:lnTo>
                        <a:pt x="223" y="360"/>
                      </a:lnTo>
                      <a:lnTo>
                        <a:pt x="241" y="351"/>
                      </a:lnTo>
                      <a:lnTo>
                        <a:pt x="264" y="338"/>
                      </a:lnTo>
                      <a:lnTo>
                        <a:pt x="291" y="324"/>
                      </a:lnTo>
                      <a:lnTo>
                        <a:pt x="317" y="311"/>
                      </a:lnTo>
                      <a:lnTo>
                        <a:pt x="340" y="298"/>
                      </a:lnTo>
                      <a:lnTo>
                        <a:pt x="358" y="289"/>
                      </a:lnTo>
                      <a:lnTo>
                        <a:pt x="364" y="286"/>
                      </a:lnTo>
                      <a:lnTo>
                        <a:pt x="550" y="184"/>
                      </a:lnTo>
                      <a:lnTo>
                        <a:pt x="585" y="164"/>
                      </a:lnTo>
                      <a:lnTo>
                        <a:pt x="619" y="144"/>
                      </a:lnTo>
                      <a:lnTo>
                        <a:pt x="655" y="125"/>
                      </a:lnTo>
                      <a:lnTo>
                        <a:pt x="691" y="106"/>
                      </a:lnTo>
                      <a:lnTo>
                        <a:pt x="728" y="87"/>
                      </a:lnTo>
                      <a:lnTo>
                        <a:pt x="764" y="68"/>
                      </a:lnTo>
                      <a:lnTo>
                        <a:pt x="800" y="52"/>
                      </a:lnTo>
                      <a:lnTo>
                        <a:pt x="838" y="36"/>
                      </a:lnTo>
                      <a:lnTo>
                        <a:pt x="843" y="32"/>
                      </a:lnTo>
                      <a:lnTo>
                        <a:pt x="849" y="27"/>
                      </a:lnTo>
                      <a:lnTo>
                        <a:pt x="851" y="20"/>
                      </a:lnTo>
                      <a:lnTo>
                        <a:pt x="849" y="12"/>
                      </a:lnTo>
                      <a:lnTo>
                        <a:pt x="845" y="7"/>
                      </a:lnTo>
                      <a:lnTo>
                        <a:pt x="840" y="1"/>
                      </a:lnTo>
                      <a:lnTo>
                        <a:pt x="831" y="0"/>
                      </a:lnTo>
                      <a:lnTo>
                        <a:pt x="82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6" name="Freeform 12"/>
                <p:cNvSpPr>
                  <a:spLocks/>
                </p:cNvSpPr>
                <p:nvPr/>
              </p:nvSpPr>
              <p:spPr bwMode="auto">
                <a:xfrm>
                  <a:off x="1497" y="1415"/>
                  <a:ext cx="809" cy="499"/>
                </a:xfrm>
                <a:custGeom>
                  <a:avLst/>
                  <a:gdLst>
                    <a:gd name="T0" fmla="*/ 769 w 809"/>
                    <a:gd name="T1" fmla="*/ 13 h 499"/>
                    <a:gd name="T2" fmla="*/ 751 w 809"/>
                    <a:gd name="T3" fmla="*/ 25 h 499"/>
                    <a:gd name="T4" fmla="*/ 731 w 809"/>
                    <a:gd name="T5" fmla="*/ 38 h 499"/>
                    <a:gd name="T6" fmla="*/ 709 w 809"/>
                    <a:gd name="T7" fmla="*/ 51 h 499"/>
                    <a:gd name="T8" fmla="*/ 669 w 809"/>
                    <a:gd name="T9" fmla="*/ 71 h 499"/>
                    <a:gd name="T10" fmla="*/ 536 w 809"/>
                    <a:gd name="T11" fmla="*/ 161 h 499"/>
                    <a:gd name="T12" fmla="*/ 523 w 809"/>
                    <a:gd name="T13" fmla="*/ 168 h 499"/>
                    <a:gd name="T14" fmla="*/ 496 w 809"/>
                    <a:gd name="T15" fmla="*/ 185 h 499"/>
                    <a:gd name="T16" fmla="*/ 467 w 809"/>
                    <a:gd name="T17" fmla="*/ 201 h 499"/>
                    <a:gd name="T18" fmla="*/ 454 w 809"/>
                    <a:gd name="T19" fmla="*/ 208 h 499"/>
                    <a:gd name="T20" fmla="*/ 355 w 809"/>
                    <a:gd name="T21" fmla="*/ 268 h 499"/>
                    <a:gd name="T22" fmla="*/ 331 w 809"/>
                    <a:gd name="T23" fmla="*/ 280 h 499"/>
                    <a:gd name="T24" fmla="*/ 306 w 809"/>
                    <a:gd name="T25" fmla="*/ 291 h 499"/>
                    <a:gd name="T26" fmla="*/ 282 w 809"/>
                    <a:gd name="T27" fmla="*/ 302 h 499"/>
                    <a:gd name="T28" fmla="*/ 257 w 809"/>
                    <a:gd name="T29" fmla="*/ 315 h 499"/>
                    <a:gd name="T30" fmla="*/ 226 w 809"/>
                    <a:gd name="T31" fmla="*/ 329 h 499"/>
                    <a:gd name="T32" fmla="*/ 197 w 809"/>
                    <a:gd name="T33" fmla="*/ 346 h 499"/>
                    <a:gd name="T34" fmla="*/ 168 w 809"/>
                    <a:gd name="T35" fmla="*/ 362 h 499"/>
                    <a:gd name="T36" fmla="*/ 118 w 809"/>
                    <a:gd name="T37" fmla="*/ 396 h 499"/>
                    <a:gd name="T38" fmla="*/ 90 w 809"/>
                    <a:gd name="T39" fmla="*/ 416 h 499"/>
                    <a:gd name="T40" fmla="*/ 63 w 809"/>
                    <a:gd name="T41" fmla="*/ 434 h 499"/>
                    <a:gd name="T42" fmla="*/ 36 w 809"/>
                    <a:gd name="T43" fmla="*/ 451 h 499"/>
                    <a:gd name="T44" fmla="*/ 11 w 809"/>
                    <a:gd name="T45" fmla="*/ 463 h 499"/>
                    <a:gd name="T46" fmla="*/ 2 w 809"/>
                    <a:gd name="T47" fmla="*/ 472 h 499"/>
                    <a:gd name="T48" fmla="*/ 2 w 809"/>
                    <a:gd name="T49" fmla="*/ 489 h 499"/>
                    <a:gd name="T50" fmla="*/ 11 w 809"/>
                    <a:gd name="T51" fmla="*/ 498 h 499"/>
                    <a:gd name="T52" fmla="*/ 25 w 809"/>
                    <a:gd name="T53" fmla="*/ 498 h 499"/>
                    <a:gd name="T54" fmla="*/ 52 w 809"/>
                    <a:gd name="T55" fmla="*/ 485 h 499"/>
                    <a:gd name="T56" fmla="*/ 81 w 809"/>
                    <a:gd name="T57" fmla="*/ 467 h 499"/>
                    <a:gd name="T58" fmla="*/ 110 w 809"/>
                    <a:gd name="T59" fmla="*/ 447 h 499"/>
                    <a:gd name="T60" fmla="*/ 139 w 809"/>
                    <a:gd name="T61" fmla="*/ 427 h 499"/>
                    <a:gd name="T62" fmla="*/ 188 w 809"/>
                    <a:gd name="T63" fmla="*/ 393 h 499"/>
                    <a:gd name="T64" fmla="*/ 213 w 809"/>
                    <a:gd name="T65" fmla="*/ 378 h 499"/>
                    <a:gd name="T66" fmla="*/ 242 w 809"/>
                    <a:gd name="T67" fmla="*/ 364 h 499"/>
                    <a:gd name="T68" fmla="*/ 271 w 809"/>
                    <a:gd name="T69" fmla="*/ 349 h 499"/>
                    <a:gd name="T70" fmla="*/ 298 w 809"/>
                    <a:gd name="T71" fmla="*/ 337 h 499"/>
                    <a:gd name="T72" fmla="*/ 324 w 809"/>
                    <a:gd name="T73" fmla="*/ 326 h 499"/>
                    <a:gd name="T74" fmla="*/ 347 w 809"/>
                    <a:gd name="T75" fmla="*/ 313 h 499"/>
                    <a:gd name="T76" fmla="*/ 373 w 809"/>
                    <a:gd name="T77" fmla="*/ 300 h 499"/>
                    <a:gd name="T78" fmla="*/ 387 w 809"/>
                    <a:gd name="T79" fmla="*/ 291 h 499"/>
                    <a:gd name="T80" fmla="*/ 412 w 809"/>
                    <a:gd name="T81" fmla="*/ 277 h 499"/>
                    <a:gd name="T82" fmla="*/ 445 w 809"/>
                    <a:gd name="T83" fmla="*/ 257 h 499"/>
                    <a:gd name="T84" fmla="*/ 470 w 809"/>
                    <a:gd name="T85" fmla="*/ 242 h 499"/>
                    <a:gd name="T86" fmla="*/ 554 w 809"/>
                    <a:gd name="T87" fmla="*/ 194 h 499"/>
                    <a:gd name="T88" fmla="*/ 689 w 809"/>
                    <a:gd name="T89" fmla="*/ 105 h 499"/>
                    <a:gd name="T90" fmla="*/ 704 w 809"/>
                    <a:gd name="T91" fmla="*/ 96 h 499"/>
                    <a:gd name="T92" fmla="*/ 716 w 809"/>
                    <a:gd name="T93" fmla="*/ 89 h 499"/>
                    <a:gd name="T94" fmla="*/ 738 w 809"/>
                    <a:gd name="T95" fmla="*/ 78 h 499"/>
                    <a:gd name="T96" fmla="*/ 762 w 809"/>
                    <a:gd name="T97" fmla="*/ 63 h 499"/>
                    <a:gd name="T98" fmla="*/ 783 w 809"/>
                    <a:gd name="T99" fmla="*/ 51 h 499"/>
                    <a:gd name="T100" fmla="*/ 803 w 809"/>
                    <a:gd name="T101" fmla="*/ 34 h 499"/>
                    <a:gd name="T102" fmla="*/ 809 w 809"/>
                    <a:gd name="T103" fmla="*/ 20 h 499"/>
                    <a:gd name="T104" fmla="*/ 803 w 809"/>
                    <a:gd name="T105" fmla="*/ 7 h 499"/>
                    <a:gd name="T106" fmla="*/ 791 w 809"/>
                    <a:gd name="T107" fmla="*/ 0 h 499"/>
                    <a:gd name="T108" fmla="*/ 776 w 809"/>
                    <a:gd name="T109" fmla="*/ 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9" h="499">
                      <a:moveTo>
                        <a:pt x="776" y="5"/>
                      </a:moveTo>
                      <a:lnTo>
                        <a:pt x="769" y="13"/>
                      </a:lnTo>
                      <a:lnTo>
                        <a:pt x="760" y="20"/>
                      </a:lnTo>
                      <a:lnTo>
                        <a:pt x="751" y="25"/>
                      </a:lnTo>
                      <a:lnTo>
                        <a:pt x="740" y="33"/>
                      </a:lnTo>
                      <a:lnTo>
                        <a:pt x="731" y="38"/>
                      </a:lnTo>
                      <a:lnTo>
                        <a:pt x="720" y="43"/>
                      </a:lnTo>
                      <a:lnTo>
                        <a:pt x="709" y="51"/>
                      </a:lnTo>
                      <a:lnTo>
                        <a:pt x="698" y="56"/>
                      </a:lnTo>
                      <a:lnTo>
                        <a:pt x="669" y="71"/>
                      </a:lnTo>
                      <a:lnTo>
                        <a:pt x="597" y="119"/>
                      </a:lnTo>
                      <a:lnTo>
                        <a:pt x="536" y="161"/>
                      </a:lnTo>
                      <a:lnTo>
                        <a:pt x="532" y="163"/>
                      </a:lnTo>
                      <a:lnTo>
                        <a:pt x="523" y="168"/>
                      </a:lnTo>
                      <a:lnTo>
                        <a:pt x="510" y="176"/>
                      </a:lnTo>
                      <a:lnTo>
                        <a:pt x="496" y="185"/>
                      </a:lnTo>
                      <a:lnTo>
                        <a:pt x="479" y="194"/>
                      </a:lnTo>
                      <a:lnTo>
                        <a:pt x="467" y="201"/>
                      </a:lnTo>
                      <a:lnTo>
                        <a:pt x="458" y="206"/>
                      </a:lnTo>
                      <a:lnTo>
                        <a:pt x="454" y="208"/>
                      </a:lnTo>
                      <a:lnTo>
                        <a:pt x="365" y="261"/>
                      </a:lnTo>
                      <a:lnTo>
                        <a:pt x="355" y="268"/>
                      </a:lnTo>
                      <a:lnTo>
                        <a:pt x="342" y="273"/>
                      </a:lnTo>
                      <a:lnTo>
                        <a:pt x="331" y="280"/>
                      </a:lnTo>
                      <a:lnTo>
                        <a:pt x="318" y="286"/>
                      </a:lnTo>
                      <a:lnTo>
                        <a:pt x="306" y="291"/>
                      </a:lnTo>
                      <a:lnTo>
                        <a:pt x="295" y="297"/>
                      </a:lnTo>
                      <a:lnTo>
                        <a:pt x="282" y="302"/>
                      </a:lnTo>
                      <a:lnTo>
                        <a:pt x="271" y="308"/>
                      </a:lnTo>
                      <a:lnTo>
                        <a:pt x="257" y="315"/>
                      </a:lnTo>
                      <a:lnTo>
                        <a:pt x="241" y="322"/>
                      </a:lnTo>
                      <a:lnTo>
                        <a:pt x="226" y="329"/>
                      </a:lnTo>
                      <a:lnTo>
                        <a:pt x="212" y="337"/>
                      </a:lnTo>
                      <a:lnTo>
                        <a:pt x="197" y="346"/>
                      </a:lnTo>
                      <a:lnTo>
                        <a:pt x="183" y="353"/>
                      </a:lnTo>
                      <a:lnTo>
                        <a:pt x="168" y="362"/>
                      </a:lnTo>
                      <a:lnTo>
                        <a:pt x="154" y="371"/>
                      </a:lnTo>
                      <a:lnTo>
                        <a:pt x="118" y="396"/>
                      </a:lnTo>
                      <a:lnTo>
                        <a:pt x="103" y="405"/>
                      </a:lnTo>
                      <a:lnTo>
                        <a:pt x="90" y="416"/>
                      </a:lnTo>
                      <a:lnTo>
                        <a:pt x="76" y="425"/>
                      </a:lnTo>
                      <a:lnTo>
                        <a:pt x="63" y="434"/>
                      </a:lnTo>
                      <a:lnTo>
                        <a:pt x="49" y="443"/>
                      </a:lnTo>
                      <a:lnTo>
                        <a:pt x="36" y="451"/>
                      </a:lnTo>
                      <a:lnTo>
                        <a:pt x="23" y="458"/>
                      </a:lnTo>
                      <a:lnTo>
                        <a:pt x="11" y="463"/>
                      </a:lnTo>
                      <a:lnTo>
                        <a:pt x="5" y="467"/>
                      </a:lnTo>
                      <a:lnTo>
                        <a:pt x="2" y="472"/>
                      </a:lnTo>
                      <a:lnTo>
                        <a:pt x="0" y="481"/>
                      </a:lnTo>
                      <a:lnTo>
                        <a:pt x="2" y="489"/>
                      </a:lnTo>
                      <a:lnTo>
                        <a:pt x="5" y="494"/>
                      </a:lnTo>
                      <a:lnTo>
                        <a:pt x="11" y="498"/>
                      </a:lnTo>
                      <a:lnTo>
                        <a:pt x="18" y="499"/>
                      </a:lnTo>
                      <a:lnTo>
                        <a:pt x="25" y="498"/>
                      </a:lnTo>
                      <a:lnTo>
                        <a:pt x="40" y="492"/>
                      </a:lnTo>
                      <a:lnTo>
                        <a:pt x="52" y="485"/>
                      </a:lnTo>
                      <a:lnTo>
                        <a:pt x="67" y="476"/>
                      </a:lnTo>
                      <a:lnTo>
                        <a:pt x="81" y="467"/>
                      </a:lnTo>
                      <a:lnTo>
                        <a:pt x="96" y="458"/>
                      </a:lnTo>
                      <a:lnTo>
                        <a:pt x="110" y="447"/>
                      </a:lnTo>
                      <a:lnTo>
                        <a:pt x="125" y="438"/>
                      </a:lnTo>
                      <a:lnTo>
                        <a:pt x="139" y="427"/>
                      </a:lnTo>
                      <a:lnTo>
                        <a:pt x="175" y="402"/>
                      </a:lnTo>
                      <a:lnTo>
                        <a:pt x="188" y="393"/>
                      </a:lnTo>
                      <a:lnTo>
                        <a:pt x="201" y="385"/>
                      </a:lnTo>
                      <a:lnTo>
                        <a:pt x="213" y="378"/>
                      </a:lnTo>
                      <a:lnTo>
                        <a:pt x="228" y="371"/>
                      </a:lnTo>
                      <a:lnTo>
                        <a:pt x="242" y="364"/>
                      </a:lnTo>
                      <a:lnTo>
                        <a:pt x="257" y="356"/>
                      </a:lnTo>
                      <a:lnTo>
                        <a:pt x="271" y="349"/>
                      </a:lnTo>
                      <a:lnTo>
                        <a:pt x="286" y="342"/>
                      </a:lnTo>
                      <a:lnTo>
                        <a:pt x="298" y="337"/>
                      </a:lnTo>
                      <a:lnTo>
                        <a:pt x="311" y="331"/>
                      </a:lnTo>
                      <a:lnTo>
                        <a:pt x="324" y="326"/>
                      </a:lnTo>
                      <a:lnTo>
                        <a:pt x="335" y="318"/>
                      </a:lnTo>
                      <a:lnTo>
                        <a:pt x="347" y="313"/>
                      </a:lnTo>
                      <a:lnTo>
                        <a:pt x="360" y="306"/>
                      </a:lnTo>
                      <a:lnTo>
                        <a:pt x="373" y="300"/>
                      </a:lnTo>
                      <a:lnTo>
                        <a:pt x="384" y="293"/>
                      </a:lnTo>
                      <a:lnTo>
                        <a:pt x="387" y="291"/>
                      </a:lnTo>
                      <a:lnTo>
                        <a:pt x="398" y="284"/>
                      </a:lnTo>
                      <a:lnTo>
                        <a:pt x="412" y="277"/>
                      </a:lnTo>
                      <a:lnTo>
                        <a:pt x="429" y="266"/>
                      </a:lnTo>
                      <a:lnTo>
                        <a:pt x="445" y="257"/>
                      </a:lnTo>
                      <a:lnTo>
                        <a:pt x="460" y="250"/>
                      </a:lnTo>
                      <a:lnTo>
                        <a:pt x="470" y="242"/>
                      </a:lnTo>
                      <a:lnTo>
                        <a:pt x="474" y="241"/>
                      </a:lnTo>
                      <a:lnTo>
                        <a:pt x="554" y="194"/>
                      </a:lnTo>
                      <a:lnTo>
                        <a:pt x="619" y="150"/>
                      </a:lnTo>
                      <a:lnTo>
                        <a:pt x="689" y="105"/>
                      </a:lnTo>
                      <a:lnTo>
                        <a:pt x="693" y="103"/>
                      </a:lnTo>
                      <a:lnTo>
                        <a:pt x="704" y="96"/>
                      </a:lnTo>
                      <a:lnTo>
                        <a:pt x="713" y="90"/>
                      </a:lnTo>
                      <a:lnTo>
                        <a:pt x="716" y="89"/>
                      </a:lnTo>
                      <a:lnTo>
                        <a:pt x="727" y="83"/>
                      </a:lnTo>
                      <a:lnTo>
                        <a:pt x="738" y="78"/>
                      </a:lnTo>
                      <a:lnTo>
                        <a:pt x="751" y="71"/>
                      </a:lnTo>
                      <a:lnTo>
                        <a:pt x="762" y="63"/>
                      </a:lnTo>
                      <a:lnTo>
                        <a:pt x="773" y="58"/>
                      </a:lnTo>
                      <a:lnTo>
                        <a:pt x="783" y="51"/>
                      </a:lnTo>
                      <a:lnTo>
                        <a:pt x="794" y="42"/>
                      </a:lnTo>
                      <a:lnTo>
                        <a:pt x="803" y="34"/>
                      </a:lnTo>
                      <a:lnTo>
                        <a:pt x="807" y="29"/>
                      </a:lnTo>
                      <a:lnTo>
                        <a:pt x="809" y="20"/>
                      </a:lnTo>
                      <a:lnTo>
                        <a:pt x="807" y="13"/>
                      </a:lnTo>
                      <a:lnTo>
                        <a:pt x="803" y="7"/>
                      </a:lnTo>
                      <a:lnTo>
                        <a:pt x="798" y="4"/>
                      </a:lnTo>
                      <a:lnTo>
                        <a:pt x="791" y="0"/>
                      </a:lnTo>
                      <a:lnTo>
                        <a:pt x="782" y="2"/>
                      </a:lnTo>
                      <a:lnTo>
                        <a:pt x="77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7" name="Freeform 14"/>
                <p:cNvSpPr>
                  <a:spLocks/>
                </p:cNvSpPr>
                <p:nvPr/>
              </p:nvSpPr>
              <p:spPr bwMode="auto">
                <a:xfrm>
                  <a:off x="1622" y="2133"/>
                  <a:ext cx="103" cy="938"/>
                </a:xfrm>
                <a:custGeom>
                  <a:avLst/>
                  <a:gdLst>
                    <a:gd name="T0" fmla="*/ 14 w 103"/>
                    <a:gd name="T1" fmla="*/ 0 h 938"/>
                    <a:gd name="T2" fmla="*/ 9 w 103"/>
                    <a:gd name="T3" fmla="*/ 2 h 938"/>
                    <a:gd name="T4" fmla="*/ 3 w 103"/>
                    <a:gd name="T5" fmla="*/ 8 h 938"/>
                    <a:gd name="T6" fmla="*/ 0 w 103"/>
                    <a:gd name="T7" fmla="*/ 15 h 938"/>
                    <a:gd name="T8" fmla="*/ 0 w 103"/>
                    <a:gd name="T9" fmla="*/ 22 h 938"/>
                    <a:gd name="T10" fmla="*/ 12 w 103"/>
                    <a:gd name="T11" fmla="*/ 133 h 938"/>
                    <a:gd name="T12" fmla="*/ 22 w 103"/>
                    <a:gd name="T13" fmla="*/ 245 h 938"/>
                    <a:gd name="T14" fmla="*/ 27 w 103"/>
                    <a:gd name="T15" fmla="*/ 357 h 938"/>
                    <a:gd name="T16" fmla="*/ 32 w 103"/>
                    <a:gd name="T17" fmla="*/ 467 h 938"/>
                    <a:gd name="T18" fmla="*/ 36 w 103"/>
                    <a:gd name="T19" fmla="*/ 581 h 938"/>
                    <a:gd name="T20" fmla="*/ 43 w 103"/>
                    <a:gd name="T21" fmla="*/ 695 h 938"/>
                    <a:gd name="T22" fmla="*/ 52 w 103"/>
                    <a:gd name="T23" fmla="*/ 809 h 938"/>
                    <a:gd name="T24" fmla="*/ 65 w 103"/>
                    <a:gd name="T25" fmla="*/ 922 h 938"/>
                    <a:gd name="T26" fmla="*/ 69 w 103"/>
                    <a:gd name="T27" fmla="*/ 929 h 938"/>
                    <a:gd name="T28" fmla="*/ 74 w 103"/>
                    <a:gd name="T29" fmla="*/ 934 h 938"/>
                    <a:gd name="T30" fmla="*/ 79 w 103"/>
                    <a:gd name="T31" fmla="*/ 938 h 938"/>
                    <a:gd name="T32" fmla="*/ 87 w 103"/>
                    <a:gd name="T33" fmla="*/ 938 h 938"/>
                    <a:gd name="T34" fmla="*/ 94 w 103"/>
                    <a:gd name="T35" fmla="*/ 936 h 938"/>
                    <a:gd name="T36" fmla="*/ 99 w 103"/>
                    <a:gd name="T37" fmla="*/ 931 h 938"/>
                    <a:gd name="T38" fmla="*/ 103 w 103"/>
                    <a:gd name="T39" fmla="*/ 923 h 938"/>
                    <a:gd name="T40" fmla="*/ 103 w 103"/>
                    <a:gd name="T41" fmla="*/ 916 h 938"/>
                    <a:gd name="T42" fmla="*/ 90 w 103"/>
                    <a:gd name="T43" fmla="*/ 804 h 938"/>
                    <a:gd name="T44" fmla="*/ 81 w 103"/>
                    <a:gd name="T45" fmla="*/ 692 h 938"/>
                    <a:gd name="T46" fmla="*/ 74 w 103"/>
                    <a:gd name="T47" fmla="*/ 578 h 938"/>
                    <a:gd name="T48" fmla="*/ 69 w 103"/>
                    <a:gd name="T49" fmla="*/ 466 h 938"/>
                    <a:gd name="T50" fmla="*/ 65 w 103"/>
                    <a:gd name="T51" fmla="*/ 353 h 938"/>
                    <a:gd name="T52" fmla="*/ 58 w 103"/>
                    <a:gd name="T53" fmla="*/ 241 h 938"/>
                    <a:gd name="T54" fmla="*/ 49 w 103"/>
                    <a:gd name="T55" fmla="*/ 129 h 938"/>
                    <a:gd name="T56" fmla="*/ 36 w 103"/>
                    <a:gd name="T57" fmla="*/ 17 h 938"/>
                    <a:gd name="T58" fmla="*/ 34 w 103"/>
                    <a:gd name="T59" fmla="*/ 9 h 938"/>
                    <a:gd name="T60" fmla="*/ 29 w 103"/>
                    <a:gd name="T61" fmla="*/ 4 h 938"/>
                    <a:gd name="T62" fmla="*/ 22 w 103"/>
                    <a:gd name="T63" fmla="*/ 0 h 938"/>
                    <a:gd name="T64" fmla="*/ 14 w 103"/>
                    <a:gd name="T65" fmla="*/ 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938">
                      <a:moveTo>
                        <a:pt x="14" y="0"/>
                      </a:moveTo>
                      <a:lnTo>
                        <a:pt x="9" y="2"/>
                      </a:lnTo>
                      <a:lnTo>
                        <a:pt x="3" y="8"/>
                      </a:lnTo>
                      <a:lnTo>
                        <a:pt x="0" y="15"/>
                      </a:lnTo>
                      <a:lnTo>
                        <a:pt x="0" y="22"/>
                      </a:lnTo>
                      <a:lnTo>
                        <a:pt x="12" y="133"/>
                      </a:lnTo>
                      <a:lnTo>
                        <a:pt x="22" y="245"/>
                      </a:lnTo>
                      <a:lnTo>
                        <a:pt x="27" y="357"/>
                      </a:lnTo>
                      <a:lnTo>
                        <a:pt x="32" y="467"/>
                      </a:lnTo>
                      <a:lnTo>
                        <a:pt x="36" y="581"/>
                      </a:lnTo>
                      <a:lnTo>
                        <a:pt x="43" y="695"/>
                      </a:lnTo>
                      <a:lnTo>
                        <a:pt x="52" y="809"/>
                      </a:lnTo>
                      <a:lnTo>
                        <a:pt x="65" y="922"/>
                      </a:lnTo>
                      <a:lnTo>
                        <a:pt x="69" y="929"/>
                      </a:lnTo>
                      <a:lnTo>
                        <a:pt x="74" y="934"/>
                      </a:lnTo>
                      <a:lnTo>
                        <a:pt x="79" y="938"/>
                      </a:lnTo>
                      <a:lnTo>
                        <a:pt x="87" y="938"/>
                      </a:lnTo>
                      <a:lnTo>
                        <a:pt x="94" y="936"/>
                      </a:lnTo>
                      <a:lnTo>
                        <a:pt x="99" y="931"/>
                      </a:lnTo>
                      <a:lnTo>
                        <a:pt x="103" y="923"/>
                      </a:lnTo>
                      <a:lnTo>
                        <a:pt x="103" y="916"/>
                      </a:lnTo>
                      <a:lnTo>
                        <a:pt x="90" y="804"/>
                      </a:lnTo>
                      <a:lnTo>
                        <a:pt x="81" y="692"/>
                      </a:lnTo>
                      <a:lnTo>
                        <a:pt x="74" y="578"/>
                      </a:lnTo>
                      <a:lnTo>
                        <a:pt x="69" y="466"/>
                      </a:lnTo>
                      <a:lnTo>
                        <a:pt x="65" y="353"/>
                      </a:lnTo>
                      <a:lnTo>
                        <a:pt x="58" y="241"/>
                      </a:lnTo>
                      <a:lnTo>
                        <a:pt x="49" y="129"/>
                      </a:lnTo>
                      <a:lnTo>
                        <a:pt x="36" y="17"/>
                      </a:lnTo>
                      <a:lnTo>
                        <a:pt x="34" y="9"/>
                      </a:lnTo>
                      <a:lnTo>
                        <a:pt x="29" y="4"/>
                      </a:lnTo>
                      <a:lnTo>
                        <a:pt x="22"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sp>
            <p:nvSpPr>
              <p:cNvPr id="38" name="Rectangle 37"/>
              <p:cNvSpPr/>
              <p:nvPr/>
            </p:nvSpPr>
            <p:spPr>
              <a:xfrm rot="20700000">
                <a:off x="5101800" y="3205193"/>
                <a:ext cx="1837208" cy="925027"/>
              </a:xfrm>
              <a:prstGeom prst="rect">
                <a:avLst/>
              </a:prstGeom>
              <a:noFill/>
            </p:spPr>
            <p:txBody>
              <a:bodyPr wrap="none" lIns="68580" tIns="34290" rIns="68580" bIns="34290">
                <a:spAutoFit/>
              </a:bodyPr>
              <a:lstStyle/>
              <a:p>
                <a:pPr algn="ctr"/>
                <a:r>
                  <a:rPr lang="en-US" sz="825"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categories</a:t>
                </a:r>
              </a:p>
              <a:p>
                <a:pPr algn="ctr"/>
                <a:r>
                  <a:rPr lang="en-US" sz="825"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HoTT/HoTT</a:t>
                </a:r>
              </a:p>
            </p:txBody>
          </p:sp>
        </p:grpSp>
        <p:sp>
          <p:nvSpPr>
            <p:cNvPr id="36" name="&quot;No&quot; Symbol 35"/>
            <p:cNvSpPr/>
            <p:nvPr/>
          </p:nvSpPr>
          <p:spPr>
            <a:xfrm>
              <a:off x="4071210" y="2808420"/>
              <a:ext cx="4049581" cy="4049581"/>
            </a:xfrm>
            <a:prstGeom prst="noSmoking">
              <a:avLst>
                <a:gd name="adj" fmla="val 514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grpSp>
        <p:nvGrpSpPr>
          <p:cNvPr id="48" name="Group 47"/>
          <p:cNvGrpSpPr/>
          <p:nvPr/>
        </p:nvGrpSpPr>
        <p:grpSpPr>
          <a:xfrm>
            <a:off x="5796289" y="1509968"/>
            <a:ext cx="3267737" cy="1022963"/>
            <a:chOff x="130629" y="3458999"/>
            <a:chExt cx="11930742" cy="3734912"/>
          </a:xfrm>
        </p:grpSpPr>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9" y="3458999"/>
              <a:ext cx="11930742" cy="3060690"/>
            </a:xfrm>
            <a:prstGeom prst="rect">
              <a:avLst/>
            </a:prstGeom>
            <a:blipFill dpi="0" rotWithShape="1">
              <a:blip r:embed="rId4">
                <a:alphaModFix amt="24000"/>
              </a:blip>
              <a:srcRect/>
              <a:tile tx="0" ty="0" sx="100000" sy="100000" flip="none" algn="tl"/>
            </a:blipFill>
          </p:spPr>
        </p:pic>
        <p:sp>
          <p:nvSpPr>
            <p:cNvPr id="50" name="TextBox 49"/>
            <p:cNvSpPr txBox="1"/>
            <p:nvPr/>
          </p:nvSpPr>
          <p:spPr>
            <a:xfrm>
              <a:off x="130629" y="6519682"/>
              <a:ext cx="11930742" cy="674229"/>
            </a:xfrm>
            <a:prstGeom prst="rect">
              <a:avLst/>
            </a:prstGeom>
            <a:noFill/>
          </p:spPr>
          <p:txBody>
            <a:bodyPr wrap="square" rtlCol="0">
              <a:spAutoFit/>
            </a:bodyPr>
            <a:lstStyle/>
            <a:p>
              <a:pPr algn="r"/>
              <a:r>
                <a:rPr lang="en-US" sz="600" dirty="0"/>
                <a:t>Cartoon from </a:t>
              </a:r>
              <a:r>
                <a:rPr lang="en-US" sz="600" dirty="0" err="1"/>
                <a:t>xkcd</a:t>
              </a:r>
              <a:r>
                <a:rPr lang="en-US" sz="600" dirty="0"/>
                <a:t>, adapted by Alan Huang</a:t>
              </a:r>
            </a:p>
          </p:txBody>
        </p:sp>
        <p:sp>
          <p:nvSpPr>
            <p:cNvPr id="51" name="&quot;No&quot; Symbol 50"/>
            <p:cNvSpPr/>
            <p:nvPr/>
          </p:nvSpPr>
          <p:spPr>
            <a:xfrm>
              <a:off x="9664223" y="4122541"/>
              <a:ext cx="2397148" cy="2397148"/>
            </a:xfrm>
            <a:prstGeom prst="noSmoking">
              <a:avLst>
                <a:gd name="adj" fmla="val 348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spTree>
    <p:extLst>
      <p:ext uri="{BB962C8B-B14F-4D97-AF65-F5344CB8AC3E}">
        <p14:creationId xmlns:p14="http://schemas.microsoft.com/office/powerpoint/2010/main" val="39757185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Presentation </a:t>
            </a:r>
            <a:r>
              <a:rPr lang="en-US" b="1" smtClean="0"/>
              <a:t>is</a:t>
            </a:r>
            <a:r>
              <a:rPr lang="en-US" smtClean="0"/>
              <a:t> </a:t>
            </a:r>
            <a:r>
              <a:rPr lang="en-US" dirty="0"/>
              <a:t>about:</a:t>
            </a:r>
          </a:p>
        </p:txBody>
      </p:sp>
      <p:sp>
        <p:nvSpPr>
          <p:cNvPr id="3" name="Content Placeholder 2"/>
          <p:cNvSpPr>
            <a:spLocks noGrp="1"/>
          </p:cNvSpPr>
          <p:nvPr>
            <p:ph idx="1"/>
          </p:nvPr>
        </p:nvSpPr>
        <p:spPr>
          <a:xfrm>
            <a:off x="628651" y="2226469"/>
            <a:ext cx="6908492" cy="3263504"/>
          </a:xfrm>
        </p:spPr>
        <p:txBody>
          <a:bodyPr>
            <a:noAutofit/>
          </a:bodyPr>
          <a:lstStyle/>
          <a:p>
            <a:r>
              <a:rPr lang="en-US" sz="2400" dirty="0"/>
              <a:t>performance</a:t>
            </a:r>
            <a:endParaRPr lang="en-US" sz="3200" dirty="0"/>
          </a:p>
          <a:p>
            <a:endParaRPr lang="en-US" sz="3200" dirty="0"/>
          </a:p>
          <a:p>
            <a:endParaRPr lang="en-US" sz="3200" dirty="0"/>
          </a:p>
          <a:p>
            <a:r>
              <a:rPr lang="en-US" sz="2400" dirty="0"/>
              <a:t>the design of proof assistants and type theories to assist with performance</a:t>
            </a:r>
            <a:endParaRPr lang="en-US" sz="3200" dirty="0"/>
          </a:p>
          <a:p>
            <a:endParaRPr lang="en-US" sz="3200" dirty="0"/>
          </a:p>
          <a:p>
            <a:r>
              <a:rPr lang="en-US" sz="2400" dirty="0"/>
              <a:t>the kind of performance issues I encountered</a:t>
            </a:r>
            <a:endParaRPr lang="en-US" sz="3200" dirty="0"/>
          </a:p>
        </p:txBody>
      </p:sp>
      <p:sp>
        <p:nvSpPr>
          <p:cNvPr id="6" name="Slide Number Placeholder 5"/>
          <p:cNvSpPr>
            <a:spLocks noGrp="1"/>
          </p:cNvSpPr>
          <p:nvPr>
            <p:ph type="sldNum" sz="quarter" idx="12"/>
          </p:nvPr>
        </p:nvSpPr>
        <p:spPr/>
        <p:txBody>
          <a:bodyPr/>
          <a:lstStyle/>
          <a:p>
            <a:fld id="{E64EF21E-4A1E-457A-A908-FECEBBB6594B}" type="slidenum">
              <a:rPr lang="en-US" smtClean="0"/>
              <a:t>17</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7140" y="2189273"/>
            <a:ext cx="1475372" cy="94029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537147" y="3403053"/>
            <a:ext cx="1168721" cy="116872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717835">
            <a:off x="7914051" y="3062553"/>
            <a:ext cx="414909" cy="680999"/>
          </a:xfrm>
          <a:prstGeom prst="rect">
            <a:avLst/>
          </a:prstGeom>
        </p:spPr>
      </p:pic>
      <p:grpSp>
        <p:nvGrpSpPr>
          <p:cNvPr id="23" name="Group 22"/>
          <p:cNvGrpSpPr/>
          <p:nvPr/>
        </p:nvGrpSpPr>
        <p:grpSpPr>
          <a:xfrm>
            <a:off x="3699229" y="1991409"/>
            <a:ext cx="1082116" cy="1070110"/>
            <a:chOff x="4932303" y="1512209"/>
            <a:chExt cx="1442821" cy="1426813"/>
          </a:xfrm>
        </p:grpSpPr>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321775">
              <a:off x="5412759" y="1976656"/>
              <a:ext cx="481910" cy="1442821"/>
            </a:xfrm>
            <a:prstGeom prst="rect">
              <a:avLst/>
            </a:prstGeom>
          </p:spPr>
        </p:pic>
        <p:grpSp>
          <p:nvGrpSpPr>
            <p:cNvPr id="25" name="Group 10"/>
            <p:cNvGrpSpPr>
              <a:grpSpLocks noChangeAspect="1"/>
            </p:cNvGrpSpPr>
            <p:nvPr/>
          </p:nvGrpSpPr>
          <p:grpSpPr bwMode="auto">
            <a:xfrm rot="2086962">
              <a:off x="5516641" y="1512209"/>
              <a:ext cx="681497" cy="1077756"/>
              <a:chOff x="3182" y="734"/>
              <a:chExt cx="399" cy="631"/>
            </a:xfrm>
            <a:effectLst>
              <a:outerShdw blurRad="50800" dist="38100" dir="2700000" algn="tl" rotWithShape="0">
                <a:prstClr val="black">
                  <a:alpha val="40000"/>
                </a:prstClr>
              </a:outerShdw>
            </a:effectLst>
          </p:grpSpPr>
          <p:sp>
            <p:nvSpPr>
              <p:cNvPr id="26"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27"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28"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grpSp>
    </p:spTree>
    <p:extLst>
      <p:ext uri="{BB962C8B-B14F-4D97-AF65-F5344CB8AC3E}">
        <p14:creationId xmlns:p14="http://schemas.microsoft.com/office/powerpoint/2010/main" val="176151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Presentation </a:t>
            </a:r>
            <a:r>
              <a:rPr lang="en-US" b="1" dirty="0" smtClean="0"/>
              <a:t>is</a:t>
            </a:r>
            <a:r>
              <a:rPr lang="en-US" dirty="0" smtClean="0"/>
              <a:t> for:</a:t>
            </a:r>
            <a:endParaRPr lang="en-US" dirty="0"/>
          </a:p>
        </p:txBody>
      </p:sp>
      <p:sp>
        <p:nvSpPr>
          <p:cNvPr id="3" name="Content Placeholder 2"/>
          <p:cNvSpPr>
            <a:spLocks noGrp="1"/>
          </p:cNvSpPr>
          <p:nvPr>
            <p:ph idx="1"/>
          </p:nvPr>
        </p:nvSpPr>
        <p:spPr>
          <a:xfrm>
            <a:off x="628650" y="2226469"/>
            <a:ext cx="8515349" cy="3263504"/>
          </a:xfrm>
        </p:spPr>
        <p:txBody>
          <a:bodyPr>
            <a:noAutofit/>
          </a:bodyPr>
          <a:lstStyle/>
          <a:p>
            <a:r>
              <a:rPr lang="en-US" sz="3200" dirty="0" smtClean="0"/>
              <a:t>Users of proof assistants (and Coq in particular)</a:t>
            </a:r>
          </a:p>
          <a:p>
            <a:pPr lvl="1"/>
            <a:r>
              <a:rPr lang="en-US" dirty="0" smtClean="0"/>
              <a:t>Who want to make their code faster</a:t>
            </a:r>
            <a:endParaRPr lang="en-US" dirty="0"/>
          </a:p>
          <a:p>
            <a:endParaRPr lang="en-US" sz="3200" dirty="0"/>
          </a:p>
          <a:p>
            <a:r>
              <a:rPr lang="en-US" sz="3200" dirty="0" smtClean="0"/>
              <a:t>Designers of (type-theoretic) proof assistants</a:t>
            </a:r>
            <a:endParaRPr lang="en-US" sz="3200" dirty="0"/>
          </a:p>
          <a:p>
            <a:pPr lvl="1"/>
            <a:r>
              <a:rPr lang="en-US" dirty="0" smtClean="0"/>
              <a:t>Who want to know where to focus their optimization efforts</a:t>
            </a:r>
            <a:endParaRPr lang="en-US" dirty="0"/>
          </a:p>
        </p:txBody>
      </p:sp>
      <p:sp>
        <p:nvSpPr>
          <p:cNvPr id="6" name="Slide Number Placeholder 5"/>
          <p:cNvSpPr>
            <a:spLocks noGrp="1"/>
          </p:cNvSpPr>
          <p:nvPr>
            <p:ph type="sldNum" sz="quarter" idx="12"/>
          </p:nvPr>
        </p:nvSpPr>
        <p:spPr/>
        <p:txBody>
          <a:bodyPr/>
          <a:lstStyle/>
          <a:p>
            <a:fld id="{E64EF21E-4A1E-457A-A908-FECEBBB6594B}" type="slidenum">
              <a:rPr lang="en-US" smtClean="0"/>
              <a:t>18</a:t>
            </a:fld>
            <a:endParaRPr lang="en-US"/>
          </a:p>
        </p:txBody>
      </p:sp>
    </p:spTree>
    <p:extLst>
      <p:ext uri="{BB962C8B-B14F-4D97-AF65-F5344CB8AC3E}">
        <p14:creationId xmlns:p14="http://schemas.microsoft.com/office/powerpoint/2010/main" val="167406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766"/>
            <a:ext cx="7886700" cy="864122"/>
          </a:xfrm>
        </p:spPr>
        <p:txBody>
          <a:bodyPr/>
          <a:lstStyle/>
          <a:p>
            <a:r>
              <a:rPr lang="en-US" dirty="0" smtClean="0"/>
              <a:t>Outline</a:t>
            </a:r>
            <a:endParaRPr lang="en-GB" dirty="0"/>
          </a:p>
        </p:txBody>
      </p:sp>
      <p:sp>
        <p:nvSpPr>
          <p:cNvPr id="3" name="Content Placeholder 2"/>
          <p:cNvSpPr>
            <a:spLocks noGrp="1"/>
          </p:cNvSpPr>
          <p:nvPr>
            <p:ph idx="1"/>
          </p:nvPr>
        </p:nvSpPr>
        <p:spPr>
          <a:xfrm>
            <a:off x="628650" y="808232"/>
            <a:ext cx="7886700" cy="6049768"/>
          </a:xfrm>
        </p:spPr>
        <p:txBody>
          <a:bodyPr>
            <a:noAutofit/>
          </a:bodyPr>
          <a:lstStyle/>
          <a:p>
            <a:r>
              <a:rPr lang="en-US" dirty="0"/>
              <a:t>Why should we care about performance?</a:t>
            </a:r>
          </a:p>
          <a:p>
            <a:r>
              <a:rPr lang="en-US" dirty="0" smtClean="0"/>
              <a:t>What makes theorem </a:t>
            </a:r>
            <a:r>
              <a:rPr lang="en-US" dirty="0" err="1" smtClean="0"/>
              <a:t>provers</a:t>
            </a:r>
            <a:r>
              <a:rPr lang="en-US" dirty="0" smtClean="0"/>
              <a:t> (mainly Coq) slow?</a:t>
            </a:r>
          </a:p>
          <a:p>
            <a:pPr lvl="1"/>
            <a:r>
              <a:rPr lang="en-US" dirty="0" smtClean="0"/>
              <a:t>Examples of particular slowness</a:t>
            </a:r>
          </a:p>
          <a:p>
            <a:r>
              <a:rPr lang="en-US" dirty="0" smtClean="0"/>
              <a:t>For users (workarounds)</a:t>
            </a:r>
          </a:p>
          <a:p>
            <a:pPr lvl="1"/>
            <a:r>
              <a:rPr lang="en-US" dirty="0" smtClean="0"/>
              <a:t>Arguments vs. fields and packed records</a:t>
            </a:r>
          </a:p>
          <a:p>
            <a:pPr lvl="1"/>
            <a:r>
              <a:rPr lang="en-US" dirty="0" smtClean="0"/>
              <a:t>Proof by duality as proof by unification</a:t>
            </a:r>
          </a:p>
          <a:p>
            <a:pPr lvl="1"/>
            <a:r>
              <a:rPr lang="en-US" dirty="0" smtClean="0"/>
              <a:t>Abstraction barriers</a:t>
            </a:r>
          </a:p>
          <a:p>
            <a:pPr lvl="1"/>
            <a:r>
              <a:rPr lang="en-US" dirty="0" smtClean="0"/>
              <a:t>Proof by reflection</a:t>
            </a:r>
          </a:p>
          <a:p>
            <a:r>
              <a:rPr lang="en-US" dirty="0" smtClean="0"/>
              <a:t>For developers (features)</a:t>
            </a:r>
          </a:p>
          <a:p>
            <a:pPr lvl="1"/>
            <a:r>
              <a:rPr lang="en-US" dirty="0"/>
              <a:t>Primitive projections</a:t>
            </a:r>
          </a:p>
          <a:p>
            <a:pPr lvl="1"/>
            <a:r>
              <a:rPr lang="en-US" dirty="0"/>
              <a:t>Higher inductive types</a:t>
            </a:r>
          </a:p>
          <a:p>
            <a:pPr lvl="1"/>
            <a:r>
              <a:rPr lang="en-US" dirty="0" smtClean="0"/>
              <a:t>Universe Polymorphism</a:t>
            </a:r>
          </a:p>
          <a:p>
            <a:pPr lvl="1"/>
            <a:r>
              <a:rPr lang="en-US" dirty="0" smtClean="0"/>
              <a:t>More judgmental rules</a:t>
            </a:r>
          </a:p>
          <a:p>
            <a:pPr lvl="1"/>
            <a:r>
              <a:rPr lang="en-US" dirty="0" err="1" smtClean="0"/>
              <a:t>Hashconsing</a:t>
            </a:r>
            <a:endParaRPr lang="en-US" dirty="0" smtClean="0"/>
          </a:p>
          <a:p>
            <a:endParaRPr lang="en-GB" dirty="0"/>
          </a:p>
        </p:txBody>
      </p:sp>
      <p:sp>
        <p:nvSpPr>
          <p:cNvPr id="4" name="Slide Number Placeholder 3"/>
          <p:cNvSpPr>
            <a:spLocks noGrp="1"/>
          </p:cNvSpPr>
          <p:nvPr>
            <p:ph type="sldNum" sz="quarter" idx="12"/>
          </p:nvPr>
        </p:nvSpPr>
        <p:spPr/>
        <p:txBody>
          <a:bodyPr/>
          <a:lstStyle/>
          <a:p>
            <a:fld id="{E64EF21E-4A1E-457A-A908-FECEBBB6594B}" type="slidenum">
              <a:rPr lang="en-US" smtClean="0"/>
              <a:t>19</a:t>
            </a:fld>
            <a:endParaRPr lang="en-US"/>
          </a:p>
        </p:txBody>
      </p:sp>
      <p:grpSp>
        <p:nvGrpSpPr>
          <p:cNvPr id="5" name="Group 4"/>
          <p:cNvGrpSpPr/>
          <p:nvPr/>
        </p:nvGrpSpPr>
        <p:grpSpPr>
          <a:xfrm>
            <a:off x="8017807" y="1136139"/>
            <a:ext cx="775250" cy="923672"/>
            <a:chOff x="1116443" y="2984989"/>
            <a:chExt cx="3250672" cy="3873013"/>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443" y="5088369"/>
              <a:ext cx="3250672" cy="1769633"/>
            </a:xfrm>
            <a:prstGeom prst="rect">
              <a:avLst/>
            </a:prstGeom>
          </p:spPr>
        </p:pic>
        <p:grpSp>
          <p:nvGrpSpPr>
            <p:cNvPr id="7" name="Group 10"/>
            <p:cNvGrpSpPr>
              <a:grpSpLocks noChangeAspect="1"/>
            </p:cNvGrpSpPr>
            <p:nvPr/>
          </p:nvGrpSpPr>
          <p:grpSpPr bwMode="auto">
            <a:xfrm flipH="1">
              <a:off x="1933702" y="2984989"/>
              <a:ext cx="1383398" cy="2187779"/>
              <a:chOff x="3182" y="734"/>
              <a:chExt cx="399" cy="631"/>
            </a:xfrm>
            <a:effectLst>
              <a:outerShdw blurRad="50800" dist="38100" dir="2700000" algn="tl" rotWithShape="0">
                <a:prstClr val="black">
                  <a:alpha val="40000"/>
                </a:prstClr>
              </a:outerShdw>
            </a:effectLst>
          </p:grpSpPr>
          <p:sp>
            <p:nvSpPr>
              <p:cNvPr id="8"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9"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10"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grpSp>
      <p:pic>
        <p:nvPicPr>
          <p:cNvPr id="45" name="Picture 4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2414" y="1717124"/>
            <a:ext cx="2168042" cy="542844"/>
          </a:xfrm>
          <a:prstGeom prst="rect">
            <a:avLst/>
          </a:prstGeom>
        </p:spPr>
      </p:pic>
      <p:grpSp>
        <p:nvGrpSpPr>
          <p:cNvPr id="46" name="Group 45"/>
          <p:cNvGrpSpPr/>
          <p:nvPr/>
        </p:nvGrpSpPr>
        <p:grpSpPr>
          <a:xfrm>
            <a:off x="4627524" y="3798889"/>
            <a:ext cx="1412951" cy="506730"/>
            <a:chOff x="413914" y="2982930"/>
            <a:chExt cx="8414798" cy="3017820"/>
          </a:xfrm>
        </p:grpSpPr>
        <p:grpSp>
          <p:nvGrpSpPr>
            <p:cNvPr id="47" name="Group 10"/>
            <p:cNvGrpSpPr>
              <a:grpSpLocks noChangeAspect="1"/>
            </p:cNvGrpSpPr>
            <p:nvPr/>
          </p:nvGrpSpPr>
          <p:grpSpPr bwMode="auto">
            <a:xfrm flipH="1">
              <a:off x="413914" y="3225042"/>
              <a:ext cx="1703444" cy="2693917"/>
              <a:chOff x="3182" y="734"/>
              <a:chExt cx="399" cy="631"/>
            </a:xfrm>
            <a:effectLst>
              <a:outerShdw blurRad="50800" dist="38100" dir="2700000" algn="tl" rotWithShape="0">
                <a:prstClr val="black">
                  <a:alpha val="40000"/>
                </a:prstClr>
              </a:outerShdw>
            </a:effectLst>
          </p:grpSpPr>
          <p:sp>
            <p:nvSpPr>
              <p:cNvPr id="50"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51"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52"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pic>
          <p:nvPicPr>
            <p:cNvPr id="48" name="Picture 47"/>
            <p:cNvPicPr>
              <a:picLocks noChangeAspect="1"/>
            </p:cNvPicPr>
            <p:nvPr/>
          </p:nvPicPr>
          <p:blipFill rotWithShape="1">
            <a:blip r:embed="rId5">
              <a:extLst>
                <a:ext uri="{28A0092B-C50C-407E-A947-70E740481C1C}">
                  <a14:useLocalDpi xmlns:a14="http://schemas.microsoft.com/office/drawing/2010/main" val="0"/>
                </a:ext>
              </a:extLst>
            </a:blip>
            <a:srcRect l="42375"/>
            <a:stretch/>
          </p:blipFill>
          <p:spPr>
            <a:xfrm>
              <a:off x="6021218" y="3143250"/>
              <a:ext cx="2807494" cy="2857500"/>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0953" y="2982930"/>
              <a:ext cx="2327257" cy="3017820"/>
            </a:xfrm>
            <a:prstGeom prst="rect">
              <a:avLst/>
            </a:prstGeom>
            <a:scene3d>
              <a:camera prst="isometricLeftDown"/>
              <a:lightRig rig="threePt" dir="t"/>
            </a:scene3d>
          </p:spPr>
        </p:pic>
      </p:grpSp>
      <p:pic>
        <p:nvPicPr>
          <p:cNvPr id="114" name="Picture 1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7489" y="3398057"/>
            <a:ext cx="368890" cy="552903"/>
          </a:xfrm>
          <a:prstGeom prst="rect">
            <a:avLst/>
          </a:prstGeom>
        </p:spPr>
      </p:pic>
      <p:sp>
        <p:nvSpPr>
          <p:cNvPr id="115" name="TextBox 114"/>
          <p:cNvSpPr txBox="1"/>
          <p:nvPr/>
        </p:nvSpPr>
        <p:spPr>
          <a:xfrm>
            <a:off x="4038600" y="6541440"/>
            <a:ext cx="5089620" cy="338554"/>
          </a:xfrm>
          <a:prstGeom prst="rect">
            <a:avLst/>
          </a:prstGeom>
          <a:noFill/>
        </p:spPr>
        <p:txBody>
          <a:bodyPr wrap="square" rtlCol="0">
            <a:spAutoFit/>
          </a:bodyPr>
          <a:lstStyle/>
          <a:p>
            <a:pPr algn="r"/>
            <a:r>
              <a:rPr lang="en-US" sz="800" dirty="0"/>
              <a:t>Dam image from </a:t>
            </a:r>
            <a:r>
              <a:rPr lang="en-US" sz="800" dirty="0">
                <a:hlinkClick r:id="rId8"/>
              </a:rPr>
              <a:t>http://www.flickr.com/photos/gammaman/7803829282</a:t>
            </a:r>
            <a:r>
              <a:rPr lang="en-US" sz="800" dirty="0" smtClean="0">
                <a:hlinkClick r:id="rId8"/>
              </a:rPr>
              <a:t>/</a:t>
            </a:r>
            <a:r>
              <a:rPr lang="en-US" sz="800" dirty="0" smtClean="0"/>
              <a:t> </a:t>
            </a:r>
            <a:r>
              <a:rPr lang="en-US" sz="800" dirty="0"/>
              <a:t>by Eli </a:t>
            </a:r>
            <a:r>
              <a:rPr lang="en-US" sz="800" dirty="0" err="1" smtClean="0"/>
              <a:t>Christman</a:t>
            </a:r>
            <a:r>
              <a:rPr lang="en-US" sz="800" dirty="0" smtClean="0"/>
              <a:t>, </a:t>
            </a:r>
            <a:r>
              <a:rPr lang="en-US" sz="800" dirty="0" smtClean="0">
                <a:hlinkClick r:id="rId9"/>
              </a:rPr>
              <a:t>CC by 2.0</a:t>
            </a:r>
            <a:endParaRPr lang="en-US" sz="800" dirty="0" smtClean="0"/>
          </a:p>
          <a:p>
            <a:pPr algn="r"/>
            <a:r>
              <a:rPr lang="en-US" sz="800" dirty="0"/>
              <a:t>Fence </a:t>
            </a:r>
            <a:r>
              <a:rPr lang="en-US" sz="800" dirty="0" smtClean="0"/>
              <a:t>image from </a:t>
            </a:r>
            <a:r>
              <a:rPr lang="en-US" sz="800" dirty="0"/>
              <a:t>http://www.picgifs.com/clip-art/playing-children/clip-art-playing-children-362018-689955/</a:t>
            </a:r>
            <a:endParaRPr lang="en-GB" sz="800" dirty="0"/>
          </a:p>
        </p:txBody>
      </p:sp>
      <p:grpSp>
        <p:nvGrpSpPr>
          <p:cNvPr id="131" name="Group 130"/>
          <p:cNvGrpSpPr/>
          <p:nvPr/>
        </p:nvGrpSpPr>
        <p:grpSpPr>
          <a:xfrm>
            <a:off x="4323699" y="4927103"/>
            <a:ext cx="2028922" cy="690520"/>
            <a:chOff x="4291012" y="5759050"/>
            <a:chExt cx="2028922" cy="690520"/>
          </a:xfrm>
        </p:grpSpPr>
        <p:pic>
          <p:nvPicPr>
            <p:cNvPr id="113" name="Picture 1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91012" y="5844627"/>
              <a:ext cx="1889231" cy="511724"/>
            </a:xfrm>
            <a:prstGeom prst="rect">
              <a:avLst/>
            </a:prstGeom>
          </p:spPr>
        </p:pic>
        <p:sp>
          <p:nvSpPr>
            <p:cNvPr id="130" name="&quot;No&quot; Symbol 129"/>
            <p:cNvSpPr/>
            <p:nvPr/>
          </p:nvSpPr>
          <p:spPr>
            <a:xfrm>
              <a:off x="5154560" y="5759050"/>
              <a:ext cx="1165374" cy="690520"/>
            </a:xfrm>
            <a:prstGeom prst="noSmoking">
              <a:avLst>
                <a:gd name="adj" fmla="val 514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sp>
        <p:nvSpPr>
          <p:cNvPr id="60" name="TextBox 59"/>
          <p:cNvSpPr txBox="1"/>
          <p:nvPr/>
        </p:nvSpPr>
        <p:spPr>
          <a:xfrm>
            <a:off x="6457950" y="5759050"/>
            <a:ext cx="2737344" cy="830997"/>
          </a:xfrm>
          <a:prstGeom prst="rect">
            <a:avLst/>
          </a:prstGeom>
          <a:noFill/>
        </p:spPr>
        <p:txBody>
          <a:bodyPr wrap="square" rtlCol="0">
            <a:spAutoFit/>
          </a:bodyPr>
          <a:lstStyle/>
          <a:p>
            <a:r>
              <a:rPr lang="en-US" sz="800" dirty="0" smtClean="0"/>
              <a:t>Universes image from </a:t>
            </a:r>
            <a:r>
              <a:rPr lang="en-US" sz="800" dirty="0" err="1" smtClean="0"/>
              <a:t>Abell</a:t>
            </a:r>
            <a:r>
              <a:rPr lang="en-US" sz="800" dirty="0" smtClean="0"/>
              <a:t> </a:t>
            </a:r>
            <a:r>
              <a:rPr lang="en-US" sz="800" dirty="0"/>
              <a:t>NGC2218 </a:t>
            </a:r>
            <a:r>
              <a:rPr lang="en-US" sz="800" dirty="0" err="1"/>
              <a:t>hst</a:t>
            </a:r>
            <a:r>
              <a:rPr lang="en-US" sz="800" dirty="0"/>
              <a:t> </a:t>
            </a:r>
            <a:r>
              <a:rPr lang="en-US" sz="800" dirty="0" smtClean="0"/>
              <a:t>big, </a:t>
            </a:r>
            <a:r>
              <a:rPr lang="en-US" sz="800" dirty="0" smtClean="0">
                <a:hlinkClick r:id="rId11"/>
              </a:rPr>
              <a:t>NASA</a:t>
            </a:r>
            <a:r>
              <a:rPr lang="en-US" sz="800" dirty="0" smtClean="0"/>
              <a:t>, </a:t>
            </a:r>
            <a:r>
              <a:rPr lang="en-US" sz="800" dirty="0" smtClean="0">
                <a:hlinkClick r:id="rId12"/>
              </a:rPr>
              <a:t>http</a:t>
            </a:r>
            <a:r>
              <a:rPr lang="en-US" sz="800" dirty="0">
                <a:hlinkClick r:id="rId12"/>
              </a:rPr>
              <a:t>://</a:t>
            </a:r>
            <a:r>
              <a:rPr lang="en-US" sz="800" dirty="0" smtClean="0">
                <a:hlinkClick r:id="rId12"/>
              </a:rPr>
              <a:t>en.wikipedia.org/wiki/Abell_2218#mediaviewer/File:Abell_NGC2218_hst_big.jpg</a:t>
            </a:r>
            <a:r>
              <a:rPr lang="en-US" sz="800" dirty="0" smtClean="0"/>
              <a:t>, released in </a:t>
            </a:r>
            <a:r>
              <a:rPr lang="en-US" sz="800" dirty="0">
                <a:hlinkClick r:id="rId13"/>
              </a:rPr>
              <a:t>Public </a:t>
            </a:r>
            <a:r>
              <a:rPr lang="en-US" sz="800" dirty="0" smtClean="0">
                <a:hlinkClick r:id="rId13"/>
              </a:rPr>
              <a:t>Domain</a:t>
            </a:r>
            <a:r>
              <a:rPr lang="en-US" sz="800" dirty="0" smtClean="0"/>
              <a:t>; Bubble from </a:t>
            </a:r>
            <a:r>
              <a:rPr lang="en-US" sz="800" dirty="0" smtClean="0">
                <a:hlinkClick r:id="rId14"/>
              </a:rPr>
              <a:t>http</a:t>
            </a:r>
            <a:r>
              <a:rPr lang="en-US" sz="800" dirty="0">
                <a:hlinkClick r:id="rId14"/>
              </a:rPr>
              <a:t>://pixabay.com/en/blue-bubble-shiny-157652</a:t>
            </a:r>
            <a:r>
              <a:rPr lang="en-US" sz="800" dirty="0" smtClean="0">
                <a:hlinkClick r:id="rId14"/>
              </a:rPr>
              <a:t>/</a:t>
            </a:r>
            <a:r>
              <a:rPr lang="en-US" sz="800" dirty="0" smtClean="0"/>
              <a:t>, released in </a:t>
            </a:r>
            <a:r>
              <a:rPr lang="en-US" sz="800" dirty="0">
                <a:hlinkClick r:id="rId15"/>
              </a:rPr>
              <a:t>Public Domain </a:t>
            </a:r>
            <a:r>
              <a:rPr lang="en-US" sz="800" dirty="0" smtClean="0">
                <a:hlinkClick r:id="rId15"/>
              </a:rPr>
              <a:t>CC0</a:t>
            </a:r>
            <a:r>
              <a:rPr lang="en-US" sz="800" dirty="0" smtClean="0"/>
              <a:t>, combined in Photoshop by Jason Gross</a:t>
            </a:r>
            <a:endParaRPr lang="en-US" sz="800" dirty="0"/>
          </a:p>
        </p:txBody>
      </p:sp>
      <p:grpSp>
        <p:nvGrpSpPr>
          <p:cNvPr id="61" name="Group 60"/>
          <p:cNvGrpSpPr/>
          <p:nvPr/>
        </p:nvGrpSpPr>
        <p:grpSpPr>
          <a:xfrm>
            <a:off x="4461367" y="5572693"/>
            <a:ext cx="743993" cy="421562"/>
            <a:chOff x="4847432" y="3348822"/>
            <a:chExt cx="4242254" cy="2403753"/>
          </a:xfrm>
        </p:grpSpPr>
        <p:pic>
          <p:nvPicPr>
            <p:cNvPr id="62" name="Picture 6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47432" y="3348822"/>
              <a:ext cx="4242254" cy="2403753"/>
            </a:xfrm>
            <a:prstGeom prst="rect">
              <a:avLst/>
            </a:prstGeom>
          </p:spPr>
        </p:pic>
        <p:grpSp>
          <p:nvGrpSpPr>
            <p:cNvPr id="63" name="Group 10"/>
            <p:cNvGrpSpPr>
              <a:grpSpLocks noChangeAspect="1"/>
            </p:cNvGrpSpPr>
            <p:nvPr/>
          </p:nvGrpSpPr>
          <p:grpSpPr bwMode="auto">
            <a:xfrm flipH="1">
              <a:off x="5430434" y="4071293"/>
              <a:ext cx="574945" cy="909248"/>
              <a:chOff x="3182" y="734"/>
              <a:chExt cx="399" cy="631"/>
            </a:xfrm>
            <a:effectLst>
              <a:outerShdw blurRad="50800" dist="38100" dir="2700000" algn="tl" rotWithShape="0">
                <a:prstClr val="black">
                  <a:alpha val="40000"/>
                </a:prstClr>
              </a:outerShdw>
            </a:effectLst>
          </p:grpSpPr>
          <p:sp>
            <p:nvSpPr>
              <p:cNvPr id="72"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73"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74"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grpSp>
          <p:nvGrpSpPr>
            <p:cNvPr id="64" name="Group 10"/>
            <p:cNvGrpSpPr>
              <a:grpSpLocks noChangeAspect="1"/>
            </p:cNvGrpSpPr>
            <p:nvPr/>
          </p:nvGrpSpPr>
          <p:grpSpPr bwMode="auto">
            <a:xfrm flipH="1">
              <a:off x="6622767" y="4071293"/>
              <a:ext cx="574945" cy="909248"/>
              <a:chOff x="3182" y="734"/>
              <a:chExt cx="399" cy="631"/>
            </a:xfrm>
            <a:effectLst>
              <a:outerShdw blurRad="50800" dist="38100" dir="2700000" algn="tl" rotWithShape="0">
                <a:prstClr val="black">
                  <a:alpha val="40000"/>
                </a:prstClr>
              </a:outerShdw>
            </a:effectLst>
          </p:grpSpPr>
          <p:sp>
            <p:nvSpPr>
              <p:cNvPr id="69"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70"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71"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grpSp>
          <p:nvGrpSpPr>
            <p:cNvPr id="65" name="Group 10"/>
            <p:cNvGrpSpPr>
              <a:grpSpLocks noChangeAspect="1"/>
            </p:cNvGrpSpPr>
            <p:nvPr/>
          </p:nvGrpSpPr>
          <p:grpSpPr bwMode="auto">
            <a:xfrm flipH="1">
              <a:off x="7832155" y="4096074"/>
              <a:ext cx="574945" cy="909248"/>
              <a:chOff x="3182" y="734"/>
              <a:chExt cx="399" cy="631"/>
            </a:xfrm>
            <a:effectLst>
              <a:outerShdw blurRad="50800" dist="38100" dir="2700000" algn="tl" rotWithShape="0">
                <a:prstClr val="black">
                  <a:alpha val="40000"/>
                </a:prstClr>
              </a:outerShdw>
            </a:effectLst>
          </p:grpSpPr>
          <p:sp>
            <p:nvSpPr>
              <p:cNvPr id="66"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67"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68"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grpSp>
    </p:spTree>
    <p:extLst>
      <p:ext uri="{BB962C8B-B14F-4D97-AF65-F5344CB8AC3E}">
        <p14:creationId xmlns:p14="http://schemas.microsoft.com/office/powerpoint/2010/main" val="223409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5">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5">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smtClean="0"/>
              <a:t>How should theorem </a:t>
            </a:r>
            <a:r>
              <a:rPr lang="en-US" dirty="0" err="1" smtClean="0"/>
              <a:t>provers</a:t>
            </a:r>
            <a:r>
              <a:rPr lang="en-US" dirty="0" smtClean="0"/>
              <a:t> work?</a:t>
            </a:r>
            <a:endParaRPr lang="en-US" dirty="0"/>
          </a:p>
        </p:txBody>
      </p:sp>
      <p:sp>
        <p:nvSpPr>
          <p:cNvPr id="5" name="Slide Number Placeholder 4"/>
          <p:cNvSpPr>
            <a:spLocks noGrp="1"/>
          </p:cNvSpPr>
          <p:nvPr>
            <p:ph type="sldNum" sz="quarter" idx="12"/>
          </p:nvPr>
        </p:nvSpPr>
        <p:spPr/>
        <p:txBody>
          <a:bodyPr/>
          <a:lstStyle/>
          <a:p>
            <a:fld id="{E64EF21E-4A1E-457A-A908-FECEBBB6594B}" type="slidenum">
              <a:rPr lang="en-US" smtClean="0"/>
              <a:t>2</a:t>
            </a:fld>
            <a:endParaRPr lang="en-US"/>
          </a:p>
        </p:txBody>
      </p:sp>
      <p:grpSp>
        <p:nvGrpSpPr>
          <p:cNvPr id="14" name="Group 10"/>
          <p:cNvGrpSpPr>
            <a:grpSpLocks noChangeAspect="1"/>
          </p:cNvGrpSpPr>
          <p:nvPr/>
        </p:nvGrpSpPr>
        <p:grpSpPr bwMode="auto">
          <a:xfrm>
            <a:off x="3657600" y="2110293"/>
            <a:ext cx="2800350" cy="4428620"/>
            <a:chOff x="3182" y="734"/>
            <a:chExt cx="399" cy="631"/>
          </a:xfrm>
          <a:effectLst>
            <a:outerShdw blurRad="50800" dist="38100" dir="2700000" algn="tl" rotWithShape="0">
              <a:prstClr val="black">
                <a:alpha val="40000"/>
              </a:prstClr>
            </a:outerShdw>
          </a:effectLst>
        </p:grpSpPr>
        <p:sp>
          <p:nvSpPr>
            <p:cNvPr id="15"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16"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17"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spTree>
    <p:extLst>
      <p:ext uri="{BB962C8B-B14F-4D97-AF65-F5344CB8AC3E}">
        <p14:creationId xmlns:p14="http://schemas.microsoft.com/office/powerpoint/2010/main" val="41661222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a:t>
            </a:r>
            <a:endParaRPr lang="en-US" dirty="0"/>
          </a:p>
        </p:txBody>
      </p:sp>
      <p:sp>
        <p:nvSpPr>
          <p:cNvPr id="3" name="Content Placeholder 2"/>
          <p:cNvSpPr>
            <a:spLocks noGrp="1"/>
          </p:cNvSpPr>
          <p:nvPr>
            <p:ph idx="1"/>
          </p:nvPr>
        </p:nvSpPr>
        <p:spPr/>
        <p:txBody>
          <a:bodyPr>
            <a:normAutofit/>
          </a:bodyPr>
          <a:lstStyle/>
          <a:p>
            <a:r>
              <a:rPr lang="en-US" sz="2400" b="1" dirty="0"/>
              <a:t>Question: </a:t>
            </a:r>
            <a:r>
              <a:rPr lang="en-US" sz="2400" dirty="0"/>
              <a:t>What makes programs, particularly theorem </a:t>
            </a:r>
            <a:r>
              <a:rPr lang="en-US" sz="2400" dirty="0" err="1"/>
              <a:t>provers</a:t>
            </a:r>
            <a:r>
              <a:rPr lang="en-US" sz="2400" dirty="0"/>
              <a:t> or proof scripts, slow?</a:t>
            </a:r>
          </a:p>
          <a:p>
            <a:endParaRPr lang="en-US" sz="2400" dirty="0"/>
          </a:p>
        </p:txBody>
      </p:sp>
      <p:sp>
        <p:nvSpPr>
          <p:cNvPr id="5" name="Slide Number Placeholder 4"/>
          <p:cNvSpPr>
            <a:spLocks noGrp="1"/>
          </p:cNvSpPr>
          <p:nvPr>
            <p:ph type="sldNum" sz="quarter" idx="12"/>
          </p:nvPr>
        </p:nvSpPr>
        <p:spPr/>
        <p:txBody>
          <a:bodyPr/>
          <a:lstStyle/>
          <a:p>
            <a:fld id="{E64EF21E-4A1E-457A-A908-FECEBBB6594B}" type="slidenum">
              <a:rPr lang="en-US" smtClean="0"/>
              <a:t>20</a:t>
            </a:fld>
            <a:endParaRPr lang="en-US"/>
          </a:p>
        </p:txBody>
      </p:sp>
      <p:grpSp>
        <p:nvGrpSpPr>
          <p:cNvPr id="11" name="Group 10"/>
          <p:cNvGrpSpPr/>
          <p:nvPr/>
        </p:nvGrpSpPr>
        <p:grpSpPr>
          <a:xfrm>
            <a:off x="837332" y="3095992"/>
            <a:ext cx="2438004" cy="2904760"/>
            <a:chOff x="1116443" y="2984989"/>
            <a:chExt cx="3250672" cy="3873013"/>
          </a:xfrm>
        </p:grpSpPr>
        <p:pic>
          <p:nvPicPr>
            <p:cNvPr id="4"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443" y="5088369"/>
              <a:ext cx="3250672" cy="1769633"/>
            </a:xfrm>
            <a:prstGeom prst="rect">
              <a:avLst/>
            </a:prstGeom>
          </p:spPr>
        </p:pic>
        <p:grpSp>
          <p:nvGrpSpPr>
            <p:cNvPr id="7" name="Group 10"/>
            <p:cNvGrpSpPr>
              <a:grpSpLocks noChangeAspect="1"/>
            </p:cNvGrpSpPr>
            <p:nvPr/>
          </p:nvGrpSpPr>
          <p:grpSpPr bwMode="auto">
            <a:xfrm flipH="1">
              <a:off x="1933702" y="2984989"/>
              <a:ext cx="1383398" cy="2187779"/>
              <a:chOff x="3182" y="734"/>
              <a:chExt cx="399" cy="631"/>
            </a:xfrm>
            <a:effectLst>
              <a:outerShdw blurRad="50800" dist="38100" dir="2700000" algn="tl" rotWithShape="0">
                <a:prstClr val="black">
                  <a:alpha val="40000"/>
                </a:prstClr>
              </a:outerShdw>
            </a:effectLst>
          </p:grpSpPr>
          <p:sp>
            <p:nvSpPr>
              <p:cNvPr id="8"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9"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10"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grpSp>
    </p:spTree>
    <p:extLst>
      <p:ext uri="{BB962C8B-B14F-4D97-AF65-F5344CB8AC3E}">
        <p14:creationId xmlns:p14="http://schemas.microsoft.com/office/powerpoint/2010/main" val="33970294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a:t>
            </a:r>
            <a:endParaRPr lang="en-US" dirty="0"/>
          </a:p>
        </p:txBody>
      </p:sp>
      <p:sp>
        <p:nvSpPr>
          <p:cNvPr id="3" name="Content Placeholder 2"/>
          <p:cNvSpPr>
            <a:spLocks noGrp="1"/>
          </p:cNvSpPr>
          <p:nvPr>
            <p:ph idx="1"/>
          </p:nvPr>
        </p:nvSpPr>
        <p:spPr/>
        <p:txBody>
          <a:bodyPr>
            <a:normAutofit/>
          </a:bodyPr>
          <a:lstStyle/>
          <a:p>
            <a:r>
              <a:rPr lang="en-US" sz="2400" b="1" dirty="0"/>
              <a:t>Question: </a:t>
            </a:r>
            <a:r>
              <a:rPr lang="en-US" sz="2400" dirty="0"/>
              <a:t>What makes programs, particularly theorem </a:t>
            </a:r>
            <a:r>
              <a:rPr lang="en-US" sz="2400" dirty="0" err="1"/>
              <a:t>provers</a:t>
            </a:r>
            <a:r>
              <a:rPr lang="en-US" sz="2400" dirty="0"/>
              <a:t> or proof scripts, slow?</a:t>
            </a:r>
          </a:p>
          <a:p>
            <a:r>
              <a:rPr lang="en-US" sz="2400" b="1" dirty="0"/>
              <a:t>Answer: </a:t>
            </a:r>
            <a:r>
              <a:rPr lang="en-US" sz="2400" dirty="0"/>
              <a:t>Doing too much stuff!</a:t>
            </a:r>
          </a:p>
        </p:txBody>
      </p:sp>
      <p:sp>
        <p:nvSpPr>
          <p:cNvPr id="4" name="Slide Number Placeholder 3"/>
          <p:cNvSpPr>
            <a:spLocks noGrp="1"/>
          </p:cNvSpPr>
          <p:nvPr>
            <p:ph type="sldNum" sz="quarter" idx="12"/>
          </p:nvPr>
        </p:nvSpPr>
        <p:spPr/>
        <p:txBody>
          <a:bodyPr/>
          <a:lstStyle/>
          <a:p>
            <a:fld id="{E64EF21E-4A1E-457A-A908-FECEBBB6594B}" type="slidenum">
              <a:rPr lang="en-US" smtClean="0"/>
              <a:t>21</a:t>
            </a:fld>
            <a:endParaRPr lang="en-US"/>
          </a:p>
        </p:txBody>
      </p:sp>
      <p:grpSp>
        <p:nvGrpSpPr>
          <p:cNvPr id="5" name="Group 4"/>
          <p:cNvGrpSpPr/>
          <p:nvPr/>
        </p:nvGrpSpPr>
        <p:grpSpPr>
          <a:xfrm>
            <a:off x="4642122" y="2929468"/>
            <a:ext cx="2411016" cy="2959893"/>
            <a:chOff x="6189496" y="2762957"/>
            <a:chExt cx="3214688" cy="3946524"/>
          </a:xfrm>
        </p:grpSpPr>
        <p:grpSp>
          <p:nvGrpSpPr>
            <p:cNvPr id="55" name="Group 10"/>
            <p:cNvGrpSpPr>
              <a:grpSpLocks noChangeAspect="1"/>
            </p:cNvGrpSpPr>
            <p:nvPr/>
          </p:nvGrpSpPr>
          <p:grpSpPr bwMode="auto">
            <a:xfrm flipH="1">
              <a:off x="6618413" y="2831245"/>
              <a:ext cx="1428407" cy="2258959"/>
              <a:chOff x="3182" y="734"/>
              <a:chExt cx="399" cy="631"/>
            </a:xfrm>
            <a:effectLst>
              <a:outerShdw blurRad="50800" dist="38100" dir="2700000" algn="tl" rotWithShape="0">
                <a:prstClr val="black">
                  <a:alpha val="40000"/>
                </a:prstClr>
              </a:outerShdw>
            </a:effectLst>
          </p:grpSpPr>
          <p:sp>
            <p:nvSpPr>
              <p:cNvPr id="57"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59"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60"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grpSp>
          <p:nvGrpSpPr>
            <p:cNvPr id="6" name="Group 4"/>
            <p:cNvGrpSpPr>
              <a:grpSpLocks noChangeAspect="1"/>
            </p:cNvGrpSpPr>
            <p:nvPr/>
          </p:nvGrpSpPr>
          <p:grpSpPr bwMode="auto">
            <a:xfrm>
              <a:off x="6189496" y="2762957"/>
              <a:ext cx="3214688" cy="3946524"/>
              <a:chOff x="4761" y="1862"/>
              <a:chExt cx="2025" cy="2486"/>
            </a:xfrm>
          </p:grpSpPr>
          <p:grpSp>
            <p:nvGrpSpPr>
              <p:cNvPr id="8" name="Group 9"/>
              <p:cNvGrpSpPr>
                <a:grpSpLocks/>
              </p:cNvGrpSpPr>
              <p:nvPr/>
            </p:nvGrpSpPr>
            <p:grpSpPr bwMode="auto">
              <a:xfrm>
                <a:off x="5661" y="3043"/>
                <a:ext cx="322" cy="455"/>
                <a:chOff x="5661" y="3043"/>
                <a:chExt cx="322" cy="455"/>
              </a:xfrm>
            </p:grpSpPr>
            <p:sp>
              <p:nvSpPr>
                <p:cNvPr id="54" name="Freeform 5"/>
                <p:cNvSpPr>
                  <a:spLocks/>
                </p:cNvSpPr>
                <p:nvPr/>
              </p:nvSpPr>
              <p:spPr bwMode="auto">
                <a:xfrm>
                  <a:off x="5772" y="3043"/>
                  <a:ext cx="211" cy="401"/>
                </a:xfrm>
                <a:custGeom>
                  <a:avLst/>
                  <a:gdLst>
                    <a:gd name="T0" fmla="*/ 71 w 211"/>
                    <a:gd name="T1" fmla="*/ 16 h 401"/>
                    <a:gd name="T2" fmla="*/ 46 w 211"/>
                    <a:gd name="T3" fmla="*/ 0 h 401"/>
                    <a:gd name="T4" fmla="*/ 13 w 211"/>
                    <a:gd name="T5" fmla="*/ 0 h 401"/>
                    <a:gd name="T6" fmla="*/ 0 w 211"/>
                    <a:gd name="T7" fmla="*/ 21 h 401"/>
                    <a:gd name="T8" fmla="*/ 6 w 211"/>
                    <a:gd name="T9" fmla="*/ 54 h 401"/>
                    <a:gd name="T10" fmla="*/ 35 w 211"/>
                    <a:gd name="T11" fmla="*/ 86 h 401"/>
                    <a:gd name="T12" fmla="*/ 94 w 211"/>
                    <a:gd name="T13" fmla="*/ 115 h 401"/>
                    <a:gd name="T14" fmla="*/ 162 w 211"/>
                    <a:gd name="T15" fmla="*/ 177 h 401"/>
                    <a:gd name="T16" fmla="*/ 173 w 211"/>
                    <a:gd name="T17" fmla="*/ 204 h 401"/>
                    <a:gd name="T18" fmla="*/ 168 w 211"/>
                    <a:gd name="T19" fmla="*/ 217 h 401"/>
                    <a:gd name="T20" fmla="*/ 116 w 211"/>
                    <a:gd name="T21" fmla="*/ 258 h 401"/>
                    <a:gd name="T22" fmla="*/ 55 w 211"/>
                    <a:gd name="T23" fmla="*/ 307 h 401"/>
                    <a:gd name="T24" fmla="*/ 40 w 211"/>
                    <a:gd name="T25" fmla="*/ 328 h 401"/>
                    <a:gd name="T26" fmla="*/ 40 w 211"/>
                    <a:gd name="T27" fmla="*/ 350 h 401"/>
                    <a:gd name="T28" fmla="*/ 87 w 211"/>
                    <a:gd name="T29" fmla="*/ 373 h 401"/>
                    <a:gd name="T30" fmla="*/ 159 w 211"/>
                    <a:gd name="T31" fmla="*/ 401 h 401"/>
                    <a:gd name="T32" fmla="*/ 184 w 211"/>
                    <a:gd name="T33" fmla="*/ 401 h 401"/>
                    <a:gd name="T34" fmla="*/ 211 w 211"/>
                    <a:gd name="T35" fmla="*/ 383 h 401"/>
                    <a:gd name="T36" fmla="*/ 211 w 211"/>
                    <a:gd name="T37" fmla="*/ 368 h 401"/>
                    <a:gd name="T38" fmla="*/ 191 w 211"/>
                    <a:gd name="T39" fmla="*/ 360 h 401"/>
                    <a:gd name="T40" fmla="*/ 100 w 211"/>
                    <a:gd name="T41" fmla="*/ 350 h 401"/>
                    <a:gd name="T42" fmla="*/ 66 w 211"/>
                    <a:gd name="T43" fmla="*/ 341 h 401"/>
                    <a:gd name="T44" fmla="*/ 62 w 211"/>
                    <a:gd name="T45" fmla="*/ 325 h 401"/>
                    <a:gd name="T46" fmla="*/ 121 w 211"/>
                    <a:gd name="T47" fmla="*/ 280 h 401"/>
                    <a:gd name="T48" fmla="*/ 186 w 211"/>
                    <a:gd name="T49" fmla="*/ 237 h 401"/>
                    <a:gd name="T50" fmla="*/ 200 w 211"/>
                    <a:gd name="T51" fmla="*/ 221 h 401"/>
                    <a:gd name="T52" fmla="*/ 206 w 211"/>
                    <a:gd name="T53" fmla="*/ 199 h 401"/>
                    <a:gd name="T54" fmla="*/ 200 w 211"/>
                    <a:gd name="T55" fmla="*/ 169 h 401"/>
                    <a:gd name="T56" fmla="*/ 180 w 211"/>
                    <a:gd name="T57" fmla="*/ 145 h 401"/>
                    <a:gd name="T58" fmla="*/ 116 w 211"/>
                    <a:gd name="T59" fmla="*/ 66 h 401"/>
                    <a:gd name="T60" fmla="*/ 71 w 211"/>
                    <a:gd name="T61" fmla="*/ 16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1" h="401">
                      <a:moveTo>
                        <a:pt x="71" y="16"/>
                      </a:moveTo>
                      <a:lnTo>
                        <a:pt x="46" y="0"/>
                      </a:lnTo>
                      <a:lnTo>
                        <a:pt x="13" y="0"/>
                      </a:lnTo>
                      <a:lnTo>
                        <a:pt x="0" y="21"/>
                      </a:lnTo>
                      <a:lnTo>
                        <a:pt x="6" y="54"/>
                      </a:lnTo>
                      <a:lnTo>
                        <a:pt x="35" y="86"/>
                      </a:lnTo>
                      <a:lnTo>
                        <a:pt x="94" y="115"/>
                      </a:lnTo>
                      <a:lnTo>
                        <a:pt x="162" y="177"/>
                      </a:lnTo>
                      <a:lnTo>
                        <a:pt x="173" y="204"/>
                      </a:lnTo>
                      <a:lnTo>
                        <a:pt x="168" y="217"/>
                      </a:lnTo>
                      <a:lnTo>
                        <a:pt x="116" y="258"/>
                      </a:lnTo>
                      <a:lnTo>
                        <a:pt x="55" y="307"/>
                      </a:lnTo>
                      <a:lnTo>
                        <a:pt x="40" y="328"/>
                      </a:lnTo>
                      <a:lnTo>
                        <a:pt x="40" y="350"/>
                      </a:lnTo>
                      <a:lnTo>
                        <a:pt x="87" y="373"/>
                      </a:lnTo>
                      <a:lnTo>
                        <a:pt x="159" y="401"/>
                      </a:lnTo>
                      <a:lnTo>
                        <a:pt x="184" y="401"/>
                      </a:lnTo>
                      <a:lnTo>
                        <a:pt x="211" y="383"/>
                      </a:lnTo>
                      <a:lnTo>
                        <a:pt x="211" y="368"/>
                      </a:lnTo>
                      <a:lnTo>
                        <a:pt x="191" y="360"/>
                      </a:lnTo>
                      <a:lnTo>
                        <a:pt x="100" y="350"/>
                      </a:lnTo>
                      <a:lnTo>
                        <a:pt x="66" y="341"/>
                      </a:lnTo>
                      <a:lnTo>
                        <a:pt x="62" y="325"/>
                      </a:lnTo>
                      <a:lnTo>
                        <a:pt x="121" y="280"/>
                      </a:lnTo>
                      <a:lnTo>
                        <a:pt x="186" y="237"/>
                      </a:lnTo>
                      <a:lnTo>
                        <a:pt x="200" y="221"/>
                      </a:lnTo>
                      <a:lnTo>
                        <a:pt x="206" y="199"/>
                      </a:lnTo>
                      <a:lnTo>
                        <a:pt x="200" y="169"/>
                      </a:lnTo>
                      <a:lnTo>
                        <a:pt x="180" y="145"/>
                      </a:lnTo>
                      <a:lnTo>
                        <a:pt x="116" y="66"/>
                      </a:lnTo>
                      <a:lnTo>
                        <a:pt x="71"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6" name="Freeform 7"/>
                <p:cNvSpPr>
                  <a:spLocks/>
                </p:cNvSpPr>
                <p:nvPr/>
              </p:nvSpPr>
              <p:spPr bwMode="auto">
                <a:xfrm>
                  <a:off x="5661" y="3097"/>
                  <a:ext cx="211" cy="401"/>
                </a:xfrm>
                <a:custGeom>
                  <a:avLst/>
                  <a:gdLst>
                    <a:gd name="T0" fmla="*/ 70 w 211"/>
                    <a:gd name="T1" fmla="*/ 16 h 401"/>
                    <a:gd name="T2" fmla="*/ 45 w 211"/>
                    <a:gd name="T3" fmla="*/ 0 h 401"/>
                    <a:gd name="T4" fmla="*/ 12 w 211"/>
                    <a:gd name="T5" fmla="*/ 0 h 401"/>
                    <a:gd name="T6" fmla="*/ 0 w 211"/>
                    <a:gd name="T7" fmla="*/ 21 h 401"/>
                    <a:gd name="T8" fmla="*/ 5 w 211"/>
                    <a:gd name="T9" fmla="*/ 54 h 401"/>
                    <a:gd name="T10" fmla="*/ 34 w 211"/>
                    <a:gd name="T11" fmla="*/ 86 h 401"/>
                    <a:gd name="T12" fmla="*/ 93 w 211"/>
                    <a:gd name="T13" fmla="*/ 115 h 401"/>
                    <a:gd name="T14" fmla="*/ 162 w 211"/>
                    <a:gd name="T15" fmla="*/ 177 h 401"/>
                    <a:gd name="T16" fmla="*/ 173 w 211"/>
                    <a:gd name="T17" fmla="*/ 204 h 401"/>
                    <a:gd name="T18" fmla="*/ 168 w 211"/>
                    <a:gd name="T19" fmla="*/ 217 h 401"/>
                    <a:gd name="T20" fmla="*/ 116 w 211"/>
                    <a:gd name="T21" fmla="*/ 258 h 401"/>
                    <a:gd name="T22" fmla="*/ 54 w 211"/>
                    <a:gd name="T23" fmla="*/ 307 h 401"/>
                    <a:gd name="T24" fmla="*/ 39 w 211"/>
                    <a:gd name="T25" fmla="*/ 329 h 401"/>
                    <a:gd name="T26" fmla="*/ 39 w 211"/>
                    <a:gd name="T27" fmla="*/ 351 h 401"/>
                    <a:gd name="T28" fmla="*/ 86 w 211"/>
                    <a:gd name="T29" fmla="*/ 374 h 401"/>
                    <a:gd name="T30" fmla="*/ 159 w 211"/>
                    <a:gd name="T31" fmla="*/ 401 h 401"/>
                    <a:gd name="T32" fmla="*/ 184 w 211"/>
                    <a:gd name="T33" fmla="*/ 401 h 401"/>
                    <a:gd name="T34" fmla="*/ 211 w 211"/>
                    <a:gd name="T35" fmla="*/ 383 h 401"/>
                    <a:gd name="T36" fmla="*/ 211 w 211"/>
                    <a:gd name="T37" fmla="*/ 369 h 401"/>
                    <a:gd name="T38" fmla="*/ 191 w 211"/>
                    <a:gd name="T39" fmla="*/ 361 h 401"/>
                    <a:gd name="T40" fmla="*/ 99 w 211"/>
                    <a:gd name="T41" fmla="*/ 351 h 401"/>
                    <a:gd name="T42" fmla="*/ 65 w 211"/>
                    <a:gd name="T43" fmla="*/ 342 h 401"/>
                    <a:gd name="T44" fmla="*/ 61 w 211"/>
                    <a:gd name="T45" fmla="*/ 326 h 401"/>
                    <a:gd name="T46" fmla="*/ 121 w 211"/>
                    <a:gd name="T47" fmla="*/ 280 h 401"/>
                    <a:gd name="T48" fmla="*/ 186 w 211"/>
                    <a:gd name="T49" fmla="*/ 237 h 401"/>
                    <a:gd name="T50" fmla="*/ 200 w 211"/>
                    <a:gd name="T51" fmla="*/ 221 h 401"/>
                    <a:gd name="T52" fmla="*/ 206 w 211"/>
                    <a:gd name="T53" fmla="*/ 199 h 401"/>
                    <a:gd name="T54" fmla="*/ 200 w 211"/>
                    <a:gd name="T55" fmla="*/ 169 h 401"/>
                    <a:gd name="T56" fmla="*/ 180 w 211"/>
                    <a:gd name="T57" fmla="*/ 145 h 401"/>
                    <a:gd name="T58" fmla="*/ 116 w 211"/>
                    <a:gd name="T59" fmla="*/ 66 h 401"/>
                    <a:gd name="T60" fmla="*/ 70 w 211"/>
                    <a:gd name="T61" fmla="*/ 16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1" h="401">
                      <a:moveTo>
                        <a:pt x="70" y="16"/>
                      </a:moveTo>
                      <a:lnTo>
                        <a:pt x="45" y="0"/>
                      </a:lnTo>
                      <a:lnTo>
                        <a:pt x="12" y="0"/>
                      </a:lnTo>
                      <a:lnTo>
                        <a:pt x="0" y="21"/>
                      </a:lnTo>
                      <a:lnTo>
                        <a:pt x="5" y="54"/>
                      </a:lnTo>
                      <a:lnTo>
                        <a:pt x="34" y="86"/>
                      </a:lnTo>
                      <a:lnTo>
                        <a:pt x="93" y="115"/>
                      </a:lnTo>
                      <a:lnTo>
                        <a:pt x="162" y="177"/>
                      </a:lnTo>
                      <a:lnTo>
                        <a:pt x="173" y="204"/>
                      </a:lnTo>
                      <a:lnTo>
                        <a:pt x="168" y="217"/>
                      </a:lnTo>
                      <a:lnTo>
                        <a:pt x="116" y="258"/>
                      </a:lnTo>
                      <a:lnTo>
                        <a:pt x="54" y="307"/>
                      </a:lnTo>
                      <a:lnTo>
                        <a:pt x="39" y="329"/>
                      </a:lnTo>
                      <a:lnTo>
                        <a:pt x="39" y="351"/>
                      </a:lnTo>
                      <a:lnTo>
                        <a:pt x="86" y="374"/>
                      </a:lnTo>
                      <a:lnTo>
                        <a:pt x="159" y="401"/>
                      </a:lnTo>
                      <a:lnTo>
                        <a:pt x="184" y="401"/>
                      </a:lnTo>
                      <a:lnTo>
                        <a:pt x="211" y="383"/>
                      </a:lnTo>
                      <a:lnTo>
                        <a:pt x="211" y="369"/>
                      </a:lnTo>
                      <a:lnTo>
                        <a:pt x="191" y="361"/>
                      </a:lnTo>
                      <a:lnTo>
                        <a:pt x="99" y="351"/>
                      </a:lnTo>
                      <a:lnTo>
                        <a:pt x="65" y="342"/>
                      </a:lnTo>
                      <a:lnTo>
                        <a:pt x="61" y="326"/>
                      </a:lnTo>
                      <a:lnTo>
                        <a:pt x="121" y="280"/>
                      </a:lnTo>
                      <a:lnTo>
                        <a:pt x="186" y="237"/>
                      </a:lnTo>
                      <a:lnTo>
                        <a:pt x="200" y="221"/>
                      </a:lnTo>
                      <a:lnTo>
                        <a:pt x="206" y="199"/>
                      </a:lnTo>
                      <a:lnTo>
                        <a:pt x="200" y="169"/>
                      </a:lnTo>
                      <a:lnTo>
                        <a:pt x="180" y="145"/>
                      </a:lnTo>
                      <a:lnTo>
                        <a:pt x="116" y="66"/>
                      </a:lnTo>
                      <a:lnTo>
                        <a:pt x="7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9" name="Group 15"/>
              <p:cNvGrpSpPr>
                <a:grpSpLocks/>
              </p:cNvGrpSpPr>
              <p:nvPr/>
            </p:nvGrpSpPr>
            <p:grpSpPr bwMode="auto">
              <a:xfrm>
                <a:off x="4761" y="2678"/>
                <a:ext cx="2025" cy="1670"/>
                <a:chOff x="4761" y="2678"/>
                <a:chExt cx="2025" cy="1670"/>
              </a:xfrm>
            </p:grpSpPr>
            <p:grpSp>
              <p:nvGrpSpPr>
                <p:cNvPr id="49" name="Group 12"/>
                <p:cNvGrpSpPr>
                  <a:grpSpLocks/>
                </p:cNvGrpSpPr>
                <p:nvPr/>
              </p:nvGrpSpPr>
              <p:grpSpPr bwMode="auto">
                <a:xfrm>
                  <a:off x="4761" y="2678"/>
                  <a:ext cx="2025" cy="1670"/>
                  <a:chOff x="4761" y="2678"/>
                  <a:chExt cx="2025" cy="1670"/>
                </a:xfrm>
              </p:grpSpPr>
              <p:sp>
                <p:nvSpPr>
                  <p:cNvPr id="52" name="Freeform 10"/>
                  <p:cNvSpPr>
                    <a:spLocks/>
                  </p:cNvSpPr>
                  <p:nvPr/>
                </p:nvSpPr>
                <p:spPr bwMode="auto">
                  <a:xfrm>
                    <a:off x="4761" y="2678"/>
                    <a:ext cx="2025" cy="1670"/>
                  </a:xfrm>
                  <a:custGeom>
                    <a:avLst/>
                    <a:gdLst>
                      <a:gd name="T0" fmla="*/ 11 w 2025"/>
                      <a:gd name="T1" fmla="*/ 1062 h 1670"/>
                      <a:gd name="T2" fmla="*/ 27 w 2025"/>
                      <a:gd name="T3" fmla="*/ 863 h 1670"/>
                      <a:gd name="T4" fmla="*/ 0 w 2025"/>
                      <a:gd name="T5" fmla="*/ 652 h 1670"/>
                      <a:gd name="T6" fmla="*/ 27 w 2025"/>
                      <a:gd name="T7" fmla="*/ 496 h 1670"/>
                      <a:gd name="T8" fmla="*/ 161 w 2025"/>
                      <a:gd name="T9" fmla="*/ 399 h 1670"/>
                      <a:gd name="T10" fmla="*/ 517 w 2025"/>
                      <a:gd name="T11" fmla="*/ 297 h 1670"/>
                      <a:gd name="T12" fmla="*/ 802 w 2025"/>
                      <a:gd name="T13" fmla="*/ 265 h 1670"/>
                      <a:gd name="T14" fmla="*/ 1035 w 2025"/>
                      <a:gd name="T15" fmla="*/ 200 h 1670"/>
                      <a:gd name="T16" fmla="*/ 1174 w 2025"/>
                      <a:gd name="T17" fmla="*/ 152 h 1670"/>
                      <a:gd name="T18" fmla="*/ 1320 w 2025"/>
                      <a:gd name="T19" fmla="*/ 49 h 1670"/>
                      <a:gd name="T20" fmla="*/ 1502 w 2025"/>
                      <a:gd name="T21" fmla="*/ 0 h 1670"/>
                      <a:gd name="T22" fmla="*/ 1594 w 2025"/>
                      <a:gd name="T23" fmla="*/ 44 h 1670"/>
                      <a:gd name="T24" fmla="*/ 1874 w 2025"/>
                      <a:gd name="T25" fmla="*/ 303 h 1670"/>
                      <a:gd name="T26" fmla="*/ 2025 w 2025"/>
                      <a:gd name="T27" fmla="*/ 459 h 1670"/>
                      <a:gd name="T28" fmla="*/ 2003 w 2025"/>
                      <a:gd name="T29" fmla="*/ 539 h 1670"/>
                      <a:gd name="T30" fmla="*/ 1982 w 2025"/>
                      <a:gd name="T31" fmla="*/ 788 h 1670"/>
                      <a:gd name="T32" fmla="*/ 1955 w 2025"/>
                      <a:gd name="T33" fmla="*/ 1030 h 1670"/>
                      <a:gd name="T34" fmla="*/ 1880 w 2025"/>
                      <a:gd name="T35" fmla="*/ 1121 h 1670"/>
                      <a:gd name="T36" fmla="*/ 1869 w 2025"/>
                      <a:gd name="T37" fmla="*/ 1062 h 1670"/>
                      <a:gd name="T38" fmla="*/ 1756 w 2025"/>
                      <a:gd name="T39" fmla="*/ 1024 h 1670"/>
                      <a:gd name="T40" fmla="*/ 1594 w 2025"/>
                      <a:gd name="T41" fmla="*/ 1083 h 1670"/>
                      <a:gd name="T42" fmla="*/ 1438 w 2025"/>
                      <a:gd name="T43" fmla="*/ 1175 h 1670"/>
                      <a:gd name="T44" fmla="*/ 1233 w 2025"/>
                      <a:gd name="T45" fmla="*/ 1277 h 1670"/>
                      <a:gd name="T46" fmla="*/ 1035 w 2025"/>
                      <a:gd name="T47" fmla="*/ 1358 h 1670"/>
                      <a:gd name="T48" fmla="*/ 802 w 2025"/>
                      <a:gd name="T49" fmla="*/ 1412 h 1670"/>
                      <a:gd name="T50" fmla="*/ 641 w 2025"/>
                      <a:gd name="T51" fmla="*/ 1466 h 1670"/>
                      <a:gd name="T52" fmla="*/ 614 w 2025"/>
                      <a:gd name="T53" fmla="*/ 1601 h 1670"/>
                      <a:gd name="T54" fmla="*/ 550 w 2025"/>
                      <a:gd name="T55" fmla="*/ 1670 h 1670"/>
                      <a:gd name="T56" fmla="*/ 453 w 2025"/>
                      <a:gd name="T57" fmla="*/ 1563 h 1670"/>
                      <a:gd name="T58" fmla="*/ 463 w 2025"/>
                      <a:gd name="T59" fmla="*/ 1477 h 1670"/>
                      <a:gd name="T60" fmla="*/ 215 w 2025"/>
                      <a:gd name="T61" fmla="*/ 1229 h 1670"/>
                      <a:gd name="T62" fmla="*/ 86 w 2025"/>
                      <a:gd name="T63" fmla="*/ 1121 h 1670"/>
                      <a:gd name="T64" fmla="*/ 86 w 2025"/>
                      <a:gd name="T65" fmla="*/ 1229 h 1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25" h="1670">
                        <a:moveTo>
                          <a:pt x="16" y="1180"/>
                        </a:moveTo>
                        <a:lnTo>
                          <a:pt x="11" y="1062"/>
                        </a:lnTo>
                        <a:lnTo>
                          <a:pt x="27" y="960"/>
                        </a:lnTo>
                        <a:lnTo>
                          <a:pt x="27" y="863"/>
                        </a:lnTo>
                        <a:lnTo>
                          <a:pt x="5" y="745"/>
                        </a:lnTo>
                        <a:lnTo>
                          <a:pt x="0" y="652"/>
                        </a:lnTo>
                        <a:lnTo>
                          <a:pt x="5" y="555"/>
                        </a:lnTo>
                        <a:lnTo>
                          <a:pt x="27" y="496"/>
                        </a:lnTo>
                        <a:lnTo>
                          <a:pt x="86" y="453"/>
                        </a:lnTo>
                        <a:lnTo>
                          <a:pt x="161" y="399"/>
                        </a:lnTo>
                        <a:lnTo>
                          <a:pt x="340" y="340"/>
                        </a:lnTo>
                        <a:lnTo>
                          <a:pt x="517" y="297"/>
                        </a:lnTo>
                        <a:lnTo>
                          <a:pt x="673" y="270"/>
                        </a:lnTo>
                        <a:lnTo>
                          <a:pt x="802" y="265"/>
                        </a:lnTo>
                        <a:lnTo>
                          <a:pt x="926" y="227"/>
                        </a:lnTo>
                        <a:lnTo>
                          <a:pt x="1035" y="200"/>
                        </a:lnTo>
                        <a:lnTo>
                          <a:pt x="1088" y="179"/>
                        </a:lnTo>
                        <a:lnTo>
                          <a:pt x="1174" y="152"/>
                        </a:lnTo>
                        <a:lnTo>
                          <a:pt x="1250" y="113"/>
                        </a:lnTo>
                        <a:lnTo>
                          <a:pt x="1320" y="49"/>
                        </a:lnTo>
                        <a:lnTo>
                          <a:pt x="1400" y="27"/>
                        </a:lnTo>
                        <a:lnTo>
                          <a:pt x="1502" y="0"/>
                        </a:lnTo>
                        <a:lnTo>
                          <a:pt x="1551" y="6"/>
                        </a:lnTo>
                        <a:lnTo>
                          <a:pt x="1594" y="44"/>
                        </a:lnTo>
                        <a:lnTo>
                          <a:pt x="1724" y="152"/>
                        </a:lnTo>
                        <a:lnTo>
                          <a:pt x="1874" y="303"/>
                        </a:lnTo>
                        <a:lnTo>
                          <a:pt x="1977" y="394"/>
                        </a:lnTo>
                        <a:lnTo>
                          <a:pt x="2025" y="459"/>
                        </a:lnTo>
                        <a:lnTo>
                          <a:pt x="2025" y="502"/>
                        </a:lnTo>
                        <a:lnTo>
                          <a:pt x="2003" y="539"/>
                        </a:lnTo>
                        <a:lnTo>
                          <a:pt x="1982" y="609"/>
                        </a:lnTo>
                        <a:lnTo>
                          <a:pt x="1982" y="788"/>
                        </a:lnTo>
                        <a:lnTo>
                          <a:pt x="1971" y="927"/>
                        </a:lnTo>
                        <a:lnTo>
                          <a:pt x="1955" y="1030"/>
                        </a:lnTo>
                        <a:lnTo>
                          <a:pt x="1928" y="1105"/>
                        </a:lnTo>
                        <a:lnTo>
                          <a:pt x="1880" y="1121"/>
                        </a:lnTo>
                        <a:lnTo>
                          <a:pt x="1858" y="1099"/>
                        </a:lnTo>
                        <a:lnTo>
                          <a:pt x="1869" y="1062"/>
                        </a:lnTo>
                        <a:lnTo>
                          <a:pt x="1874" y="970"/>
                        </a:lnTo>
                        <a:lnTo>
                          <a:pt x="1756" y="1024"/>
                        </a:lnTo>
                        <a:lnTo>
                          <a:pt x="1685" y="1062"/>
                        </a:lnTo>
                        <a:lnTo>
                          <a:pt x="1594" y="1083"/>
                        </a:lnTo>
                        <a:lnTo>
                          <a:pt x="1524" y="1116"/>
                        </a:lnTo>
                        <a:lnTo>
                          <a:pt x="1438" y="1175"/>
                        </a:lnTo>
                        <a:lnTo>
                          <a:pt x="1357" y="1218"/>
                        </a:lnTo>
                        <a:lnTo>
                          <a:pt x="1233" y="1277"/>
                        </a:lnTo>
                        <a:lnTo>
                          <a:pt x="1153" y="1304"/>
                        </a:lnTo>
                        <a:lnTo>
                          <a:pt x="1035" y="1358"/>
                        </a:lnTo>
                        <a:lnTo>
                          <a:pt x="899" y="1385"/>
                        </a:lnTo>
                        <a:lnTo>
                          <a:pt x="802" y="1412"/>
                        </a:lnTo>
                        <a:lnTo>
                          <a:pt x="695" y="1439"/>
                        </a:lnTo>
                        <a:lnTo>
                          <a:pt x="641" y="1466"/>
                        </a:lnTo>
                        <a:lnTo>
                          <a:pt x="619" y="1520"/>
                        </a:lnTo>
                        <a:lnTo>
                          <a:pt x="614" y="1601"/>
                        </a:lnTo>
                        <a:lnTo>
                          <a:pt x="598" y="1644"/>
                        </a:lnTo>
                        <a:lnTo>
                          <a:pt x="550" y="1670"/>
                        </a:lnTo>
                        <a:lnTo>
                          <a:pt x="474" y="1627"/>
                        </a:lnTo>
                        <a:lnTo>
                          <a:pt x="453" y="1563"/>
                        </a:lnTo>
                        <a:lnTo>
                          <a:pt x="480" y="1509"/>
                        </a:lnTo>
                        <a:lnTo>
                          <a:pt x="463" y="1477"/>
                        </a:lnTo>
                        <a:lnTo>
                          <a:pt x="361" y="1364"/>
                        </a:lnTo>
                        <a:lnTo>
                          <a:pt x="215" y="1229"/>
                        </a:lnTo>
                        <a:lnTo>
                          <a:pt x="124" y="1143"/>
                        </a:lnTo>
                        <a:lnTo>
                          <a:pt x="86" y="1121"/>
                        </a:lnTo>
                        <a:lnTo>
                          <a:pt x="70" y="1159"/>
                        </a:lnTo>
                        <a:lnTo>
                          <a:pt x="86" y="1229"/>
                        </a:lnTo>
                        <a:lnTo>
                          <a:pt x="16" y="1180"/>
                        </a:lnTo>
                        <a:close/>
                      </a:path>
                    </a:pathLst>
                  </a:custGeom>
                  <a:solidFill>
                    <a:srgbClr val="996633"/>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53" name="Freeform 11"/>
                  <p:cNvSpPr>
                    <a:spLocks/>
                  </p:cNvSpPr>
                  <p:nvPr/>
                </p:nvSpPr>
                <p:spPr bwMode="auto">
                  <a:xfrm>
                    <a:off x="4789" y="3165"/>
                    <a:ext cx="1987" cy="1180"/>
                  </a:xfrm>
                  <a:custGeom>
                    <a:avLst/>
                    <a:gdLst>
                      <a:gd name="T0" fmla="*/ 506 w 1987"/>
                      <a:gd name="T1" fmla="*/ 1158 h 1180"/>
                      <a:gd name="T2" fmla="*/ 512 w 1987"/>
                      <a:gd name="T3" fmla="*/ 1045 h 1180"/>
                      <a:gd name="T4" fmla="*/ 506 w 1987"/>
                      <a:gd name="T5" fmla="*/ 797 h 1180"/>
                      <a:gd name="T6" fmla="*/ 506 w 1987"/>
                      <a:gd name="T7" fmla="*/ 614 h 1180"/>
                      <a:gd name="T8" fmla="*/ 479 w 1987"/>
                      <a:gd name="T9" fmla="*/ 566 h 1180"/>
                      <a:gd name="T10" fmla="*/ 279 w 1987"/>
                      <a:gd name="T11" fmla="*/ 356 h 1180"/>
                      <a:gd name="T12" fmla="*/ 150 w 1987"/>
                      <a:gd name="T13" fmla="*/ 226 h 1180"/>
                      <a:gd name="T14" fmla="*/ 43 w 1987"/>
                      <a:gd name="T15" fmla="*/ 134 h 1180"/>
                      <a:gd name="T16" fmla="*/ 0 w 1987"/>
                      <a:gd name="T17" fmla="*/ 86 h 1180"/>
                      <a:gd name="T18" fmla="*/ 11 w 1987"/>
                      <a:gd name="T19" fmla="*/ 59 h 1180"/>
                      <a:gd name="T20" fmla="*/ 27 w 1987"/>
                      <a:gd name="T21" fmla="*/ 59 h 1180"/>
                      <a:gd name="T22" fmla="*/ 102 w 1987"/>
                      <a:gd name="T23" fmla="*/ 140 h 1180"/>
                      <a:gd name="T24" fmla="*/ 204 w 1987"/>
                      <a:gd name="T25" fmla="*/ 220 h 1180"/>
                      <a:gd name="T26" fmla="*/ 301 w 1987"/>
                      <a:gd name="T27" fmla="*/ 351 h 1180"/>
                      <a:gd name="T28" fmla="*/ 393 w 1987"/>
                      <a:gd name="T29" fmla="*/ 447 h 1180"/>
                      <a:gd name="T30" fmla="*/ 479 w 1987"/>
                      <a:gd name="T31" fmla="*/ 512 h 1180"/>
                      <a:gd name="T32" fmla="*/ 533 w 1987"/>
                      <a:gd name="T33" fmla="*/ 560 h 1180"/>
                      <a:gd name="T34" fmla="*/ 571 w 1987"/>
                      <a:gd name="T35" fmla="*/ 550 h 1180"/>
                      <a:gd name="T36" fmla="*/ 608 w 1987"/>
                      <a:gd name="T37" fmla="*/ 523 h 1180"/>
                      <a:gd name="T38" fmla="*/ 727 w 1987"/>
                      <a:gd name="T39" fmla="*/ 496 h 1180"/>
                      <a:gd name="T40" fmla="*/ 942 w 1987"/>
                      <a:gd name="T41" fmla="*/ 437 h 1180"/>
                      <a:gd name="T42" fmla="*/ 1072 w 1987"/>
                      <a:gd name="T43" fmla="*/ 367 h 1180"/>
                      <a:gd name="T44" fmla="*/ 1222 w 1987"/>
                      <a:gd name="T45" fmla="*/ 302 h 1180"/>
                      <a:gd name="T46" fmla="*/ 1378 w 1987"/>
                      <a:gd name="T47" fmla="*/ 242 h 1180"/>
                      <a:gd name="T48" fmla="*/ 1540 w 1987"/>
                      <a:gd name="T49" fmla="*/ 172 h 1180"/>
                      <a:gd name="T50" fmla="*/ 1653 w 1987"/>
                      <a:gd name="T51" fmla="*/ 134 h 1180"/>
                      <a:gd name="T52" fmla="*/ 1788 w 1987"/>
                      <a:gd name="T53" fmla="*/ 75 h 1180"/>
                      <a:gd name="T54" fmla="*/ 1895 w 1987"/>
                      <a:gd name="T55" fmla="*/ 48 h 1180"/>
                      <a:gd name="T56" fmla="*/ 1987 w 1987"/>
                      <a:gd name="T57" fmla="*/ 0 h 1180"/>
                      <a:gd name="T58" fmla="*/ 1955 w 1987"/>
                      <a:gd name="T59" fmla="*/ 86 h 1180"/>
                      <a:gd name="T60" fmla="*/ 1901 w 1987"/>
                      <a:gd name="T61" fmla="*/ 86 h 1180"/>
                      <a:gd name="T62" fmla="*/ 1831 w 1987"/>
                      <a:gd name="T63" fmla="*/ 102 h 1180"/>
                      <a:gd name="T64" fmla="*/ 1707 w 1987"/>
                      <a:gd name="T65" fmla="*/ 140 h 1180"/>
                      <a:gd name="T66" fmla="*/ 1615 w 1987"/>
                      <a:gd name="T67" fmla="*/ 177 h 1180"/>
                      <a:gd name="T68" fmla="*/ 1502 w 1987"/>
                      <a:gd name="T69" fmla="*/ 215 h 1180"/>
                      <a:gd name="T70" fmla="*/ 1427 w 1987"/>
                      <a:gd name="T71" fmla="*/ 254 h 1180"/>
                      <a:gd name="T72" fmla="*/ 1303 w 1987"/>
                      <a:gd name="T73" fmla="*/ 302 h 1180"/>
                      <a:gd name="T74" fmla="*/ 1222 w 1987"/>
                      <a:gd name="T75" fmla="*/ 302 h 1180"/>
                      <a:gd name="T76" fmla="*/ 1104 w 1987"/>
                      <a:gd name="T77" fmla="*/ 388 h 1180"/>
                      <a:gd name="T78" fmla="*/ 1023 w 1987"/>
                      <a:gd name="T79" fmla="*/ 426 h 1180"/>
                      <a:gd name="T80" fmla="*/ 920 w 1987"/>
                      <a:gd name="T81" fmla="*/ 463 h 1180"/>
                      <a:gd name="T82" fmla="*/ 791 w 1987"/>
                      <a:gd name="T83" fmla="*/ 507 h 1180"/>
                      <a:gd name="T84" fmla="*/ 689 w 1987"/>
                      <a:gd name="T85" fmla="*/ 533 h 1180"/>
                      <a:gd name="T86" fmla="*/ 619 w 1987"/>
                      <a:gd name="T87" fmla="*/ 566 h 1180"/>
                      <a:gd name="T88" fmla="*/ 555 w 1987"/>
                      <a:gd name="T89" fmla="*/ 598 h 1180"/>
                      <a:gd name="T90" fmla="*/ 539 w 1987"/>
                      <a:gd name="T91" fmla="*/ 684 h 1180"/>
                      <a:gd name="T92" fmla="*/ 539 w 1987"/>
                      <a:gd name="T93" fmla="*/ 889 h 1180"/>
                      <a:gd name="T94" fmla="*/ 539 w 1987"/>
                      <a:gd name="T95" fmla="*/ 1029 h 1180"/>
                      <a:gd name="T96" fmla="*/ 549 w 1987"/>
                      <a:gd name="T97" fmla="*/ 1148 h 1180"/>
                      <a:gd name="T98" fmla="*/ 517 w 1987"/>
                      <a:gd name="T99" fmla="*/ 1180 h 1180"/>
                      <a:gd name="T100" fmla="*/ 506 w 1987"/>
                      <a:gd name="T101" fmla="*/ 1158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87" h="1180">
                        <a:moveTo>
                          <a:pt x="506" y="1158"/>
                        </a:moveTo>
                        <a:lnTo>
                          <a:pt x="512" y="1045"/>
                        </a:lnTo>
                        <a:lnTo>
                          <a:pt x="506" y="797"/>
                        </a:lnTo>
                        <a:lnTo>
                          <a:pt x="506" y="614"/>
                        </a:lnTo>
                        <a:lnTo>
                          <a:pt x="479" y="566"/>
                        </a:lnTo>
                        <a:lnTo>
                          <a:pt x="279" y="356"/>
                        </a:lnTo>
                        <a:lnTo>
                          <a:pt x="150" y="226"/>
                        </a:lnTo>
                        <a:lnTo>
                          <a:pt x="43" y="134"/>
                        </a:lnTo>
                        <a:lnTo>
                          <a:pt x="0" y="86"/>
                        </a:lnTo>
                        <a:lnTo>
                          <a:pt x="11" y="59"/>
                        </a:lnTo>
                        <a:lnTo>
                          <a:pt x="27" y="59"/>
                        </a:lnTo>
                        <a:lnTo>
                          <a:pt x="102" y="140"/>
                        </a:lnTo>
                        <a:lnTo>
                          <a:pt x="204" y="220"/>
                        </a:lnTo>
                        <a:lnTo>
                          <a:pt x="301" y="351"/>
                        </a:lnTo>
                        <a:lnTo>
                          <a:pt x="393" y="447"/>
                        </a:lnTo>
                        <a:lnTo>
                          <a:pt x="479" y="512"/>
                        </a:lnTo>
                        <a:lnTo>
                          <a:pt x="533" y="560"/>
                        </a:lnTo>
                        <a:lnTo>
                          <a:pt x="571" y="550"/>
                        </a:lnTo>
                        <a:lnTo>
                          <a:pt x="608" y="523"/>
                        </a:lnTo>
                        <a:lnTo>
                          <a:pt x="727" y="496"/>
                        </a:lnTo>
                        <a:lnTo>
                          <a:pt x="942" y="437"/>
                        </a:lnTo>
                        <a:lnTo>
                          <a:pt x="1072" y="367"/>
                        </a:lnTo>
                        <a:lnTo>
                          <a:pt x="1222" y="302"/>
                        </a:lnTo>
                        <a:lnTo>
                          <a:pt x="1378" y="242"/>
                        </a:lnTo>
                        <a:lnTo>
                          <a:pt x="1540" y="172"/>
                        </a:lnTo>
                        <a:lnTo>
                          <a:pt x="1653" y="134"/>
                        </a:lnTo>
                        <a:lnTo>
                          <a:pt x="1788" y="75"/>
                        </a:lnTo>
                        <a:lnTo>
                          <a:pt x="1895" y="48"/>
                        </a:lnTo>
                        <a:lnTo>
                          <a:pt x="1987" y="0"/>
                        </a:lnTo>
                        <a:lnTo>
                          <a:pt x="1955" y="86"/>
                        </a:lnTo>
                        <a:lnTo>
                          <a:pt x="1901" y="86"/>
                        </a:lnTo>
                        <a:lnTo>
                          <a:pt x="1831" y="102"/>
                        </a:lnTo>
                        <a:lnTo>
                          <a:pt x="1707" y="140"/>
                        </a:lnTo>
                        <a:lnTo>
                          <a:pt x="1615" y="177"/>
                        </a:lnTo>
                        <a:lnTo>
                          <a:pt x="1502" y="215"/>
                        </a:lnTo>
                        <a:lnTo>
                          <a:pt x="1427" y="254"/>
                        </a:lnTo>
                        <a:lnTo>
                          <a:pt x="1303" y="302"/>
                        </a:lnTo>
                        <a:lnTo>
                          <a:pt x="1222" y="302"/>
                        </a:lnTo>
                        <a:lnTo>
                          <a:pt x="1104" y="388"/>
                        </a:lnTo>
                        <a:lnTo>
                          <a:pt x="1023" y="426"/>
                        </a:lnTo>
                        <a:lnTo>
                          <a:pt x="920" y="463"/>
                        </a:lnTo>
                        <a:lnTo>
                          <a:pt x="791" y="507"/>
                        </a:lnTo>
                        <a:lnTo>
                          <a:pt x="689" y="533"/>
                        </a:lnTo>
                        <a:lnTo>
                          <a:pt x="619" y="566"/>
                        </a:lnTo>
                        <a:lnTo>
                          <a:pt x="555" y="598"/>
                        </a:lnTo>
                        <a:lnTo>
                          <a:pt x="539" y="684"/>
                        </a:lnTo>
                        <a:lnTo>
                          <a:pt x="539" y="889"/>
                        </a:lnTo>
                        <a:lnTo>
                          <a:pt x="539" y="1029"/>
                        </a:lnTo>
                        <a:lnTo>
                          <a:pt x="549" y="1148"/>
                        </a:lnTo>
                        <a:lnTo>
                          <a:pt x="517" y="1180"/>
                        </a:lnTo>
                        <a:lnTo>
                          <a:pt x="506" y="1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50" name="Freeform 13"/>
                <p:cNvSpPr>
                  <a:spLocks/>
                </p:cNvSpPr>
                <p:nvPr/>
              </p:nvSpPr>
              <p:spPr bwMode="auto">
                <a:xfrm>
                  <a:off x="5601" y="2948"/>
                  <a:ext cx="480" cy="333"/>
                </a:xfrm>
                <a:custGeom>
                  <a:avLst/>
                  <a:gdLst>
                    <a:gd name="T0" fmla="*/ 6 w 480"/>
                    <a:gd name="T1" fmla="*/ 97 h 333"/>
                    <a:gd name="T2" fmla="*/ 124 w 480"/>
                    <a:gd name="T3" fmla="*/ 70 h 333"/>
                    <a:gd name="T4" fmla="*/ 195 w 480"/>
                    <a:gd name="T5" fmla="*/ 38 h 333"/>
                    <a:gd name="T6" fmla="*/ 244 w 480"/>
                    <a:gd name="T7" fmla="*/ 0 h 333"/>
                    <a:gd name="T8" fmla="*/ 292 w 480"/>
                    <a:gd name="T9" fmla="*/ 49 h 333"/>
                    <a:gd name="T10" fmla="*/ 367 w 480"/>
                    <a:gd name="T11" fmla="*/ 119 h 333"/>
                    <a:gd name="T12" fmla="*/ 432 w 480"/>
                    <a:gd name="T13" fmla="*/ 156 h 333"/>
                    <a:gd name="T14" fmla="*/ 480 w 480"/>
                    <a:gd name="T15" fmla="*/ 205 h 333"/>
                    <a:gd name="T16" fmla="*/ 453 w 480"/>
                    <a:gd name="T17" fmla="*/ 248 h 333"/>
                    <a:gd name="T18" fmla="*/ 357 w 480"/>
                    <a:gd name="T19" fmla="*/ 291 h 333"/>
                    <a:gd name="T20" fmla="*/ 260 w 480"/>
                    <a:gd name="T21" fmla="*/ 333 h 333"/>
                    <a:gd name="T22" fmla="*/ 217 w 480"/>
                    <a:gd name="T23" fmla="*/ 333 h 333"/>
                    <a:gd name="T24" fmla="*/ 156 w 480"/>
                    <a:gd name="T25" fmla="*/ 258 h 333"/>
                    <a:gd name="T26" fmla="*/ 97 w 480"/>
                    <a:gd name="T27" fmla="*/ 210 h 333"/>
                    <a:gd name="T28" fmla="*/ 38 w 480"/>
                    <a:gd name="T29" fmla="*/ 178 h 333"/>
                    <a:gd name="T30" fmla="*/ 0 w 480"/>
                    <a:gd name="T31" fmla="*/ 124 h 333"/>
                    <a:gd name="T32" fmla="*/ 6 w 480"/>
                    <a:gd name="T33" fmla="*/ 97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0" h="333">
                      <a:moveTo>
                        <a:pt x="6" y="97"/>
                      </a:moveTo>
                      <a:lnTo>
                        <a:pt x="124" y="70"/>
                      </a:lnTo>
                      <a:lnTo>
                        <a:pt x="195" y="38"/>
                      </a:lnTo>
                      <a:lnTo>
                        <a:pt x="244" y="0"/>
                      </a:lnTo>
                      <a:lnTo>
                        <a:pt x="292" y="49"/>
                      </a:lnTo>
                      <a:lnTo>
                        <a:pt x="367" y="119"/>
                      </a:lnTo>
                      <a:lnTo>
                        <a:pt x="432" y="156"/>
                      </a:lnTo>
                      <a:lnTo>
                        <a:pt x="480" y="205"/>
                      </a:lnTo>
                      <a:lnTo>
                        <a:pt x="453" y="248"/>
                      </a:lnTo>
                      <a:lnTo>
                        <a:pt x="357" y="291"/>
                      </a:lnTo>
                      <a:lnTo>
                        <a:pt x="260" y="333"/>
                      </a:lnTo>
                      <a:lnTo>
                        <a:pt x="217" y="333"/>
                      </a:lnTo>
                      <a:lnTo>
                        <a:pt x="156" y="258"/>
                      </a:lnTo>
                      <a:lnTo>
                        <a:pt x="97" y="210"/>
                      </a:lnTo>
                      <a:lnTo>
                        <a:pt x="38" y="178"/>
                      </a:lnTo>
                      <a:lnTo>
                        <a:pt x="0" y="124"/>
                      </a:lnTo>
                      <a:lnTo>
                        <a:pt x="6" y="97"/>
                      </a:lnTo>
                      <a:close/>
                    </a:path>
                  </a:pathLst>
                </a:custGeom>
                <a:solidFill>
                  <a:srgbClr val="F8F8F8"/>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51" name="Freeform 14"/>
                <p:cNvSpPr>
                  <a:spLocks/>
                </p:cNvSpPr>
                <p:nvPr/>
              </p:nvSpPr>
              <p:spPr bwMode="auto">
                <a:xfrm>
                  <a:off x="5692" y="2949"/>
                  <a:ext cx="104" cy="167"/>
                </a:xfrm>
                <a:custGeom>
                  <a:avLst/>
                  <a:gdLst>
                    <a:gd name="T0" fmla="*/ 99 w 104"/>
                    <a:gd name="T1" fmla="*/ 140 h 167"/>
                    <a:gd name="T2" fmla="*/ 17 w 104"/>
                    <a:gd name="T3" fmla="*/ 0 h 167"/>
                    <a:gd name="T4" fmla="*/ 0 w 104"/>
                    <a:gd name="T5" fmla="*/ 11 h 167"/>
                    <a:gd name="T6" fmla="*/ 6 w 104"/>
                    <a:gd name="T7" fmla="*/ 27 h 167"/>
                    <a:gd name="T8" fmla="*/ 83 w 104"/>
                    <a:gd name="T9" fmla="*/ 162 h 167"/>
                    <a:gd name="T10" fmla="*/ 104 w 104"/>
                    <a:gd name="T11" fmla="*/ 167 h 167"/>
                    <a:gd name="T12" fmla="*/ 99 w 104"/>
                    <a:gd name="T13" fmla="*/ 140 h 167"/>
                  </a:gdLst>
                  <a:ahLst/>
                  <a:cxnLst>
                    <a:cxn ang="0">
                      <a:pos x="T0" y="T1"/>
                    </a:cxn>
                    <a:cxn ang="0">
                      <a:pos x="T2" y="T3"/>
                    </a:cxn>
                    <a:cxn ang="0">
                      <a:pos x="T4" y="T5"/>
                    </a:cxn>
                    <a:cxn ang="0">
                      <a:pos x="T6" y="T7"/>
                    </a:cxn>
                    <a:cxn ang="0">
                      <a:pos x="T8" y="T9"/>
                    </a:cxn>
                    <a:cxn ang="0">
                      <a:pos x="T10" y="T11"/>
                    </a:cxn>
                    <a:cxn ang="0">
                      <a:pos x="T12" y="T13"/>
                    </a:cxn>
                  </a:cxnLst>
                  <a:rect l="0" t="0" r="r" b="b"/>
                  <a:pathLst>
                    <a:path w="104" h="167">
                      <a:moveTo>
                        <a:pt x="99" y="140"/>
                      </a:moveTo>
                      <a:lnTo>
                        <a:pt x="17" y="0"/>
                      </a:lnTo>
                      <a:lnTo>
                        <a:pt x="0" y="11"/>
                      </a:lnTo>
                      <a:lnTo>
                        <a:pt x="6" y="27"/>
                      </a:lnTo>
                      <a:lnTo>
                        <a:pt x="83" y="162"/>
                      </a:lnTo>
                      <a:lnTo>
                        <a:pt x="104" y="167"/>
                      </a:lnTo>
                      <a:lnTo>
                        <a:pt x="99" y="1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11" name="Group 36"/>
              <p:cNvGrpSpPr>
                <a:grpSpLocks/>
              </p:cNvGrpSpPr>
              <p:nvPr/>
            </p:nvGrpSpPr>
            <p:grpSpPr bwMode="auto">
              <a:xfrm>
                <a:off x="6102" y="1862"/>
                <a:ext cx="592" cy="1335"/>
                <a:chOff x="6102" y="1862"/>
                <a:chExt cx="592" cy="1335"/>
              </a:xfrm>
            </p:grpSpPr>
            <p:sp>
              <p:nvSpPr>
                <p:cNvPr id="30" name="Freeform 19"/>
                <p:cNvSpPr>
                  <a:spLocks/>
                </p:cNvSpPr>
                <p:nvPr/>
              </p:nvSpPr>
              <p:spPr bwMode="auto">
                <a:xfrm>
                  <a:off x="6114" y="1921"/>
                  <a:ext cx="310" cy="1258"/>
                </a:xfrm>
                <a:custGeom>
                  <a:avLst/>
                  <a:gdLst>
                    <a:gd name="T0" fmla="*/ 305 w 310"/>
                    <a:gd name="T1" fmla="*/ 226 h 1258"/>
                    <a:gd name="T2" fmla="*/ 310 w 310"/>
                    <a:gd name="T3" fmla="*/ 273 h 1258"/>
                    <a:gd name="T4" fmla="*/ 310 w 310"/>
                    <a:gd name="T5" fmla="*/ 522 h 1258"/>
                    <a:gd name="T6" fmla="*/ 288 w 310"/>
                    <a:gd name="T7" fmla="*/ 856 h 1258"/>
                    <a:gd name="T8" fmla="*/ 290 w 310"/>
                    <a:gd name="T9" fmla="*/ 1070 h 1258"/>
                    <a:gd name="T10" fmla="*/ 301 w 310"/>
                    <a:gd name="T11" fmla="*/ 1217 h 1258"/>
                    <a:gd name="T12" fmla="*/ 290 w 310"/>
                    <a:gd name="T13" fmla="*/ 1258 h 1258"/>
                    <a:gd name="T14" fmla="*/ 272 w 310"/>
                    <a:gd name="T15" fmla="*/ 1249 h 1258"/>
                    <a:gd name="T16" fmla="*/ 167 w 310"/>
                    <a:gd name="T17" fmla="*/ 1168 h 1258"/>
                    <a:gd name="T18" fmla="*/ 140 w 310"/>
                    <a:gd name="T19" fmla="*/ 1152 h 1258"/>
                    <a:gd name="T20" fmla="*/ 124 w 310"/>
                    <a:gd name="T21" fmla="*/ 1129 h 1258"/>
                    <a:gd name="T22" fmla="*/ 97 w 310"/>
                    <a:gd name="T23" fmla="*/ 1098 h 1258"/>
                    <a:gd name="T24" fmla="*/ 61 w 310"/>
                    <a:gd name="T25" fmla="*/ 1066 h 1258"/>
                    <a:gd name="T26" fmla="*/ 43 w 310"/>
                    <a:gd name="T27" fmla="*/ 1023 h 1258"/>
                    <a:gd name="T28" fmla="*/ 0 w 310"/>
                    <a:gd name="T29" fmla="*/ 986 h 1258"/>
                    <a:gd name="T30" fmla="*/ 0 w 310"/>
                    <a:gd name="T31" fmla="*/ 964 h 1258"/>
                    <a:gd name="T32" fmla="*/ 23 w 310"/>
                    <a:gd name="T33" fmla="*/ 935 h 1258"/>
                    <a:gd name="T34" fmla="*/ 32 w 310"/>
                    <a:gd name="T35" fmla="*/ 898 h 1258"/>
                    <a:gd name="T36" fmla="*/ 27 w 310"/>
                    <a:gd name="T37" fmla="*/ 878 h 1258"/>
                    <a:gd name="T38" fmla="*/ 16 w 310"/>
                    <a:gd name="T39" fmla="*/ 845 h 1258"/>
                    <a:gd name="T40" fmla="*/ 12 w 310"/>
                    <a:gd name="T41" fmla="*/ 822 h 1258"/>
                    <a:gd name="T42" fmla="*/ 29 w 310"/>
                    <a:gd name="T43" fmla="*/ 786 h 1258"/>
                    <a:gd name="T44" fmla="*/ 29 w 310"/>
                    <a:gd name="T45" fmla="*/ 762 h 1258"/>
                    <a:gd name="T46" fmla="*/ 11 w 310"/>
                    <a:gd name="T47" fmla="*/ 714 h 1258"/>
                    <a:gd name="T48" fmla="*/ 11 w 310"/>
                    <a:gd name="T49" fmla="*/ 687 h 1258"/>
                    <a:gd name="T50" fmla="*/ 21 w 310"/>
                    <a:gd name="T51" fmla="*/ 666 h 1258"/>
                    <a:gd name="T52" fmla="*/ 39 w 310"/>
                    <a:gd name="T53" fmla="*/ 641 h 1258"/>
                    <a:gd name="T54" fmla="*/ 38 w 310"/>
                    <a:gd name="T55" fmla="*/ 598 h 1258"/>
                    <a:gd name="T56" fmla="*/ 27 w 310"/>
                    <a:gd name="T57" fmla="*/ 563 h 1258"/>
                    <a:gd name="T58" fmla="*/ 38 w 310"/>
                    <a:gd name="T59" fmla="*/ 522 h 1258"/>
                    <a:gd name="T60" fmla="*/ 48 w 310"/>
                    <a:gd name="T61" fmla="*/ 512 h 1258"/>
                    <a:gd name="T62" fmla="*/ 39 w 310"/>
                    <a:gd name="T63" fmla="*/ 474 h 1258"/>
                    <a:gd name="T64" fmla="*/ 16 w 310"/>
                    <a:gd name="T65" fmla="*/ 434 h 1258"/>
                    <a:gd name="T66" fmla="*/ 11 w 310"/>
                    <a:gd name="T67" fmla="*/ 408 h 1258"/>
                    <a:gd name="T68" fmla="*/ 16 w 310"/>
                    <a:gd name="T69" fmla="*/ 383 h 1258"/>
                    <a:gd name="T70" fmla="*/ 45 w 310"/>
                    <a:gd name="T71" fmla="*/ 361 h 1258"/>
                    <a:gd name="T72" fmla="*/ 43 w 310"/>
                    <a:gd name="T73" fmla="*/ 343 h 1258"/>
                    <a:gd name="T74" fmla="*/ 12 w 310"/>
                    <a:gd name="T75" fmla="*/ 286 h 1258"/>
                    <a:gd name="T76" fmla="*/ 2 w 310"/>
                    <a:gd name="T77" fmla="*/ 240 h 1258"/>
                    <a:gd name="T78" fmla="*/ 11 w 310"/>
                    <a:gd name="T79" fmla="*/ 215 h 1258"/>
                    <a:gd name="T80" fmla="*/ 39 w 310"/>
                    <a:gd name="T81" fmla="*/ 192 h 1258"/>
                    <a:gd name="T82" fmla="*/ 32 w 310"/>
                    <a:gd name="T83" fmla="*/ 172 h 1258"/>
                    <a:gd name="T84" fmla="*/ 12 w 310"/>
                    <a:gd name="T85" fmla="*/ 149 h 1258"/>
                    <a:gd name="T86" fmla="*/ 12 w 310"/>
                    <a:gd name="T87" fmla="*/ 124 h 1258"/>
                    <a:gd name="T88" fmla="*/ 45 w 310"/>
                    <a:gd name="T89" fmla="*/ 107 h 1258"/>
                    <a:gd name="T90" fmla="*/ 59 w 310"/>
                    <a:gd name="T91" fmla="*/ 89 h 1258"/>
                    <a:gd name="T92" fmla="*/ 32 w 310"/>
                    <a:gd name="T93" fmla="*/ 52 h 1258"/>
                    <a:gd name="T94" fmla="*/ 32 w 310"/>
                    <a:gd name="T95" fmla="*/ 32 h 1258"/>
                    <a:gd name="T96" fmla="*/ 64 w 310"/>
                    <a:gd name="T97" fmla="*/ 20 h 1258"/>
                    <a:gd name="T98" fmla="*/ 66 w 310"/>
                    <a:gd name="T99" fmla="*/ 0 h 1258"/>
                    <a:gd name="T100" fmla="*/ 102 w 310"/>
                    <a:gd name="T101" fmla="*/ 52 h 1258"/>
                    <a:gd name="T102" fmla="*/ 145 w 310"/>
                    <a:gd name="T103" fmla="*/ 106 h 1258"/>
                    <a:gd name="T104" fmla="*/ 199 w 310"/>
                    <a:gd name="T105" fmla="*/ 149 h 1258"/>
                    <a:gd name="T106" fmla="*/ 242 w 310"/>
                    <a:gd name="T107" fmla="*/ 183 h 1258"/>
                    <a:gd name="T108" fmla="*/ 288 w 310"/>
                    <a:gd name="T109" fmla="*/ 210 h 1258"/>
                    <a:gd name="T110" fmla="*/ 305 w 310"/>
                    <a:gd name="T111" fmla="*/ 226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1258">
                      <a:moveTo>
                        <a:pt x="305" y="226"/>
                      </a:moveTo>
                      <a:lnTo>
                        <a:pt x="310" y="273"/>
                      </a:lnTo>
                      <a:lnTo>
                        <a:pt x="310" y="522"/>
                      </a:lnTo>
                      <a:lnTo>
                        <a:pt x="288" y="856"/>
                      </a:lnTo>
                      <a:lnTo>
                        <a:pt x="290" y="1070"/>
                      </a:lnTo>
                      <a:lnTo>
                        <a:pt x="301" y="1217"/>
                      </a:lnTo>
                      <a:lnTo>
                        <a:pt x="290" y="1258"/>
                      </a:lnTo>
                      <a:lnTo>
                        <a:pt x="272" y="1249"/>
                      </a:lnTo>
                      <a:lnTo>
                        <a:pt x="167" y="1168"/>
                      </a:lnTo>
                      <a:lnTo>
                        <a:pt x="140" y="1152"/>
                      </a:lnTo>
                      <a:lnTo>
                        <a:pt x="124" y="1129"/>
                      </a:lnTo>
                      <a:lnTo>
                        <a:pt x="97" y="1098"/>
                      </a:lnTo>
                      <a:lnTo>
                        <a:pt x="61" y="1066"/>
                      </a:lnTo>
                      <a:lnTo>
                        <a:pt x="43" y="1023"/>
                      </a:lnTo>
                      <a:lnTo>
                        <a:pt x="0" y="986"/>
                      </a:lnTo>
                      <a:lnTo>
                        <a:pt x="0" y="964"/>
                      </a:lnTo>
                      <a:lnTo>
                        <a:pt x="23" y="935"/>
                      </a:lnTo>
                      <a:lnTo>
                        <a:pt x="32" y="898"/>
                      </a:lnTo>
                      <a:lnTo>
                        <a:pt x="27" y="878"/>
                      </a:lnTo>
                      <a:lnTo>
                        <a:pt x="16" y="845"/>
                      </a:lnTo>
                      <a:lnTo>
                        <a:pt x="12" y="822"/>
                      </a:lnTo>
                      <a:lnTo>
                        <a:pt x="29" y="786"/>
                      </a:lnTo>
                      <a:lnTo>
                        <a:pt x="29" y="762"/>
                      </a:lnTo>
                      <a:lnTo>
                        <a:pt x="11" y="714"/>
                      </a:lnTo>
                      <a:lnTo>
                        <a:pt x="11" y="687"/>
                      </a:lnTo>
                      <a:lnTo>
                        <a:pt x="21" y="666"/>
                      </a:lnTo>
                      <a:lnTo>
                        <a:pt x="39" y="641"/>
                      </a:lnTo>
                      <a:lnTo>
                        <a:pt x="38" y="598"/>
                      </a:lnTo>
                      <a:lnTo>
                        <a:pt x="27" y="563"/>
                      </a:lnTo>
                      <a:lnTo>
                        <a:pt x="38" y="522"/>
                      </a:lnTo>
                      <a:lnTo>
                        <a:pt x="48" y="512"/>
                      </a:lnTo>
                      <a:lnTo>
                        <a:pt x="39" y="474"/>
                      </a:lnTo>
                      <a:lnTo>
                        <a:pt x="16" y="434"/>
                      </a:lnTo>
                      <a:lnTo>
                        <a:pt x="11" y="408"/>
                      </a:lnTo>
                      <a:lnTo>
                        <a:pt x="16" y="383"/>
                      </a:lnTo>
                      <a:lnTo>
                        <a:pt x="45" y="361"/>
                      </a:lnTo>
                      <a:lnTo>
                        <a:pt x="43" y="343"/>
                      </a:lnTo>
                      <a:lnTo>
                        <a:pt x="12" y="286"/>
                      </a:lnTo>
                      <a:lnTo>
                        <a:pt x="2" y="240"/>
                      </a:lnTo>
                      <a:lnTo>
                        <a:pt x="11" y="215"/>
                      </a:lnTo>
                      <a:lnTo>
                        <a:pt x="39" y="192"/>
                      </a:lnTo>
                      <a:lnTo>
                        <a:pt x="32" y="172"/>
                      </a:lnTo>
                      <a:lnTo>
                        <a:pt x="12" y="149"/>
                      </a:lnTo>
                      <a:lnTo>
                        <a:pt x="12" y="124"/>
                      </a:lnTo>
                      <a:lnTo>
                        <a:pt x="45" y="107"/>
                      </a:lnTo>
                      <a:lnTo>
                        <a:pt x="59" y="89"/>
                      </a:lnTo>
                      <a:lnTo>
                        <a:pt x="32" y="52"/>
                      </a:lnTo>
                      <a:lnTo>
                        <a:pt x="32" y="32"/>
                      </a:lnTo>
                      <a:lnTo>
                        <a:pt x="64" y="20"/>
                      </a:lnTo>
                      <a:lnTo>
                        <a:pt x="66" y="0"/>
                      </a:lnTo>
                      <a:lnTo>
                        <a:pt x="102" y="52"/>
                      </a:lnTo>
                      <a:lnTo>
                        <a:pt x="145" y="106"/>
                      </a:lnTo>
                      <a:lnTo>
                        <a:pt x="199" y="149"/>
                      </a:lnTo>
                      <a:lnTo>
                        <a:pt x="242" y="183"/>
                      </a:lnTo>
                      <a:lnTo>
                        <a:pt x="288" y="210"/>
                      </a:lnTo>
                      <a:lnTo>
                        <a:pt x="305" y="226"/>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1" name="Freeform 20"/>
                <p:cNvSpPr>
                  <a:spLocks/>
                </p:cNvSpPr>
                <p:nvPr/>
              </p:nvSpPr>
              <p:spPr bwMode="auto">
                <a:xfrm>
                  <a:off x="6102" y="1940"/>
                  <a:ext cx="90" cy="959"/>
                </a:xfrm>
                <a:custGeom>
                  <a:avLst/>
                  <a:gdLst>
                    <a:gd name="T0" fmla="*/ 61 w 90"/>
                    <a:gd name="T1" fmla="*/ 32 h 959"/>
                    <a:gd name="T2" fmla="*/ 90 w 90"/>
                    <a:gd name="T3" fmla="*/ 66 h 959"/>
                    <a:gd name="T4" fmla="*/ 72 w 90"/>
                    <a:gd name="T5" fmla="*/ 93 h 959"/>
                    <a:gd name="T6" fmla="*/ 34 w 90"/>
                    <a:gd name="T7" fmla="*/ 112 h 959"/>
                    <a:gd name="T8" fmla="*/ 49 w 90"/>
                    <a:gd name="T9" fmla="*/ 139 h 959"/>
                    <a:gd name="T10" fmla="*/ 67 w 90"/>
                    <a:gd name="T11" fmla="*/ 173 h 959"/>
                    <a:gd name="T12" fmla="*/ 45 w 90"/>
                    <a:gd name="T13" fmla="*/ 195 h 959"/>
                    <a:gd name="T14" fmla="*/ 27 w 90"/>
                    <a:gd name="T15" fmla="*/ 222 h 959"/>
                    <a:gd name="T16" fmla="*/ 45 w 90"/>
                    <a:gd name="T17" fmla="*/ 271 h 959"/>
                    <a:gd name="T18" fmla="*/ 67 w 90"/>
                    <a:gd name="T19" fmla="*/ 314 h 959"/>
                    <a:gd name="T20" fmla="*/ 61 w 90"/>
                    <a:gd name="T21" fmla="*/ 352 h 959"/>
                    <a:gd name="T22" fmla="*/ 34 w 90"/>
                    <a:gd name="T23" fmla="*/ 384 h 959"/>
                    <a:gd name="T24" fmla="*/ 65 w 90"/>
                    <a:gd name="T25" fmla="*/ 452 h 959"/>
                    <a:gd name="T26" fmla="*/ 77 w 90"/>
                    <a:gd name="T27" fmla="*/ 495 h 959"/>
                    <a:gd name="T28" fmla="*/ 54 w 90"/>
                    <a:gd name="T29" fmla="*/ 527 h 959"/>
                    <a:gd name="T30" fmla="*/ 59 w 90"/>
                    <a:gd name="T31" fmla="*/ 576 h 959"/>
                    <a:gd name="T32" fmla="*/ 76 w 90"/>
                    <a:gd name="T33" fmla="*/ 624 h 959"/>
                    <a:gd name="T34" fmla="*/ 56 w 90"/>
                    <a:gd name="T35" fmla="*/ 651 h 959"/>
                    <a:gd name="T36" fmla="*/ 29 w 90"/>
                    <a:gd name="T37" fmla="*/ 683 h 959"/>
                    <a:gd name="T38" fmla="*/ 56 w 90"/>
                    <a:gd name="T39" fmla="*/ 742 h 959"/>
                    <a:gd name="T40" fmla="*/ 67 w 90"/>
                    <a:gd name="T41" fmla="*/ 782 h 959"/>
                    <a:gd name="T42" fmla="*/ 43 w 90"/>
                    <a:gd name="T43" fmla="*/ 791 h 959"/>
                    <a:gd name="T44" fmla="*/ 49 w 90"/>
                    <a:gd name="T45" fmla="*/ 856 h 959"/>
                    <a:gd name="T46" fmla="*/ 61 w 90"/>
                    <a:gd name="T47" fmla="*/ 890 h 959"/>
                    <a:gd name="T48" fmla="*/ 43 w 90"/>
                    <a:gd name="T49" fmla="*/ 928 h 959"/>
                    <a:gd name="T50" fmla="*/ 2 w 90"/>
                    <a:gd name="T51" fmla="*/ 948 h 959"/>
                    <a:gd name="T52" fmla="*/ 32 w 90"/>
                    <a:gd name="T53" fmla="*/ 883 h 959"/>
                    <a:gd name="T54" fmla="*/ 18 w 90"/>
                    <a:gd name="T55" fmla="*/ 828 h 959"/>
                    <a:gd name="T56" fmla="*/ 22 w 90"/>
                    <a:gd name="T57" fmla="*/ 782 h 959"/>
                    <a:gd name="T58" fmla="*/ 34 w 90"/>
                    <a:gd name="T59" fmla="*/ 759 h 959"/>
                    <a:gd name="T60" fmla="*/ 7 w 90"/>
                    <a:gd name="T61" fmla="*/ 701 h 959"/>
                    <a:gd name="T62" fmla="*/ 7 w 90"/>
                    <a:gd name="T63" fmla="*/ 642 h 959"/>
                    <a:gd name="T64" fmla="*/ 40 w 90"/>
                    <a:gd name="T65" fmla="*/ 615 h 959"/>
                    <a:gd name="T66" fmla="*/ 32 w 90"/>
                    <a:gd name="T67" fmla="*/ 572 h 959"/>
                    <a:gd name="T68" fmla="*/ 23 w 90"/>
                    <a:gd name="T69" fmla="*/ 522 h 959"/>
                    <a:gd name="T70" fmla="*/ 49 w 90"/>
                    <a:gd name="T71" fmla="*/ 490 h 959"/>
                    <a:gd name="T72" fmla="*/ 38 w 90"/>
                    <a:gd name="T73" fmla="*/ 454 h 959"/>
                    <a:gd name="T74" fmla="*/ 7 w 90"/>
                    <a:gd name="T75" fmla="*/ 398 h 959"/>
                    <a:gd name="T76" fmla="*/ 13 w 90"/>
                    <a:gd name="T77" fmla="*/ 361 h 959"/>
                    <a:gd name="T78" fmla="*/ 40 w 90"/>
                    <a:gd name="T79" fmla="*/ 330 h 959"/>
                    <a:gd name="T80" fmla="*/ 11 w 90"/>
                    <a:gd name="T81" fmla="*/ 259 h 959"/>
                    <a:gd name="T82" fmla="*/ 0 w 90"/>
                    <a:gd name="T83" fmla="*/ 216 h 959"/>
                    <a:gd name="T84" fmla="*/ 23 w 90"/>
                    <a:gd name="T85" fmla="*/ 184 h 959"/>
                    <a:gd name="T86" fmla="*/ 34 w 90"/>
                    <a:gd name="T87" fmla="*/ 163 h 959"/>
                    <a:gd name="T88" fmla="*/ 7 w 90"/>
                    <a:gd name="T89" fmla="*/ 129 h 959"/>
                    <a:gd name="T90" fmla="*/ 18 w 90"/>
                    <a:gd name="T91" fmla="*/ 96 h 959"/>
                    <a:gd name="T92" fmla="*/ 49 w 90"/>
                    <a:gd name="T93" fmla="*/ 75 h 959"/>
                    <a:gd name="T94" fmla="*/ 50 w 90"/>
                    <a:gd name="T95" fmla="*/ 50 h 959"/>
                    <a:gd name="T96" fmla="*/ 34 w 90"/>
                    <a:gd name="T97" fmla="*/ 17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 h="959">
                      <a:moveTo>
                        <a:pt x="45" y="0"/>
                      </a:moveTo>
                      <a:lnTo>
                        <a:pt x="61" y="32"/>
                      </a:lnTo>
                      <a:lnTo>
                        <a:pt x="76" y="53"/>
                      </a:lnTo>
                      <a:lnTo>
                        <a:pt x="90" y="66"/>
                      </a:lnTo>
                      <a:lnTo>
                        <a:pt x="86" y="82"/>
                      </a:lnTo>
                      <a:lnTo>
                        <a:pt x="72" y="93"/>
                      </a:lnTo>
                      <a:lnTo>
                        <a:pt x="50" y="98"/>
                      </a:lnTo>
                      <a:lnTo>
                        <a:pt x="34" y="112"/>
                      </a:lnTo>
                      <a:lnTo>
                        <a:pt x="38" y="129"/>
                      </a:lnTo>
                      <a:lnTo>
                        <a:pt x="49" y="139"/>
                      </a:lnTo>
                      <a:lnTo>
                        <a:pt x="67" y="161"/>
                      </a:lnTo>
                      <a:lnTo>
                        <a:pt x="67" y="173"/>
                      </a:lnTo>
                      <a:lnTo>
                        <a:pt x="61" y="184"/>
                      </a:lnTo>
                      <a:lnTo>
                        <a:pt x="45" y="195"/>
                      </a:lnTo>
                      <a:lnTo>
                        <a:pt x="29" y="206"/>
                      </a:lnTo>
                      <a:lnTo>
                        <a:pt x="27" y="222"/>
                      </a:lnTo>
                      <a:lnTo>
                        <a:pt x="32" y="239"/>
                      </a:lnTo>
                      <a:lnTo>
                        <a:pt x="45" y="271"/>
                      </a:lnTo>
                      <a:lnTo>
                        <a:pt x="56" y="296"/>
                      </a:lnTo>
                      <a:lnTo>
                        <a:pt x="67" y="314"/>
                      </a:lnTo>
                      <a:lnTo>
                        <a:pt x="67" y="334"/>
                      </a:lnTo>
                      <a:lnTo>
                        <a:pt x="61" y="352"/>
                      </a:lnTo>
                      <a:lnTo>
                        <a:pt x="45" y="368"/>
                      </a:lnTo>
                      <a:lnTo>
                        <a:pt x="34" y="384"/>
                      </a:lnTo>
                      <a:lnTo>
                        <a:pt x="38" y="411"/>
                      </a:lnTo>
                      <a:lnTo>
                        <a:pt x="65" y="452"/>
                      </a:lnTo>
                      <a:lnTo>
                        <a:pt x="76" y="474"/>
                      </a:lnTo>
                      <a:lnTo>
                        <a:pt x="77" y="495"/>
                      </a:lnTo>
                      <a:lnTo>
                        <a:pt x="67" y="511"/>
                      </a:lnTo>
                      <a:lnTo>
                        <a:pt x="54" y="527"/>
                      </a:lnTo>
                      <a:lnTo>
                        <a:pt x="50" y="549"/>
                      </a:lnTo>
                      <a:lnTo>
                        <a:pt x="59" y="576"/>
                      </a:lnTo>
                      <a:lnTo>
                        <a:pt x="70" y="604"/>
                      </a:lnTo>
                      <a:lnTo>
                        <a:pt x="76" y="624"/>
                      </a:lnTo>
                      <a:lnTo>
                        <a:pt x="70" y="637"/>
                      </a:lnTo>
                      <a:lnTo>
                        <a:pt x="56" y="651"/>
                      </a:lnTo>
                      <a:lnTo>
                        <a:pt x="38" y="667"/>
                      </a:lnTo>
                      <a:lnTo>
                        <a:pt x="29" y="683"/>
                      </a:lnTo>
                      <a:lnTo>
                        <a:pt x="38" y="712"/>
                      </a:lnTo>
                      <a:lnTo>
                        <a:pt x="56" y="742"/>
                      </a:lnTo>
                      <a:lnTo>
                        <a:pt x="65" y="764"/>
                      </a:lnTo>
                      <a:lnTo>
                        <a:pt x="67" y="782"/>
                      </a:lnTo>
                      <a:lnTo>
                        <a:pt x="61" y="791"/>
                      </a:lnTo>
                      <a:lnTo>
                        <a:pt x="43" y="791"/>
                      </a:lnTo>
                      <a:lnTo>
                        <a:pt x="38" y="830"/>
                      </a:lnTo>
                      <a:lnTo>
                        <a:pt x="49" y="856"/>
                      </a:lnTo>
                      <a:lnTo>
                        <a:pt x="59" y="874"/>
                      </a:lnTo>
                      <a:lnTo>
                        <a:pt x="61" y="890"/>
                      </a:lnTo>
                      <a:lnTo>
                        <a:pt x="61" y="905"/>
                      </a:lnTo>
                      <a:lnTo>
                        <a:pt x="43" y="928"/>
                      </a:lnTo>
                      <a:lnTo>
                        <a:pt x="18" y="959"/>
                      </a:lnTo>
                      <a:lnTo>
                        <a:pt x="2" y="948"/>
                      </a:lnTo>
                      <a:lnTo>
                        <a:pt x="7" y="923"/>
                      </a:lnTo>
                      <a:lnTo>
                        <a:pt x="32" y="883"/>
                      </a:lnTo>
                      <a:lnTo>
                        <a:pt x="29" y="858"/>
                      </a:lnTo>
                      <a:lnTo>
                        <a:pt x="18" y="828"/>
                      </a:lnTo>
                      <a:lnTo>
                        <a:pt x="11" y="803"/>
                      </a:lnTo>
                      <a:lnTo>
                        <a:pt x="22" y="782"/>
                      </a:lnTo>
                      <a:lnTo>
                        <a:pt x="32" y="775"/>
                      </a:lnTo>
                      <a:lnTo>
                        <a:pt x="34" y="759"/>
                      </a:lnTo>
                      <a:lnTo>
                        <a:pt x="22" y="728"/>
                      </a:lnTo>
                      <a:lnTo>
                        <a:pt x="7" y="701"/>
                      </a:lnTo>
                      <a:lnTo>
                        <a:pt x="0" y="674"/>
                      </a:lnTo>
                      <a:lnTo>
                        <a:pt x="7" y="642"/>
                      </a:lnTo>
                      <a:lnTo>
                        <a:pt x="32" y="630"/>
                      </a:lnTo>
                      <a:lnTo>
                        <a:pt x="40" y="615"/>
                      </a:lnTo>
                      <a:lnTo>
                        <a:pt x="38" y="594"/>
                      </a:lnTo>
                      <a:lnTo>
                        <a:pt x="32" y="572"/>
                      </a:lnTo>
                      <a:lnTo>
                        <a:pt x="23" y="544"/>
                      </a:lnTo>
                      <a:lnTo>
                        <a:pt x="23" y="522"/>
                      </a:lnTo>
                      <a:lnTo>
                        <a:pt x="34" y="508"/>
                      </a:lnTo>
                      <a:lnTo>
                        <a:pt x="49" y="490"/>
                      </a:lnTo>
                      <a:lnTo>
                        <a:pt x="49" y="479"/>
                      </a:lnTo>
                      <a:lnTo>
                        <a:pt x="38" y="454"/>
                      </a:lnTo>
                      <a:lnTo>
                        <a:pt x="16" y="422"/>
                      </a:lnTo>
                      <a:lnTo>
                        <a:pt x="7" y="398"/>
                      </a:lnTo>
                      <a:lnTo>
                        <a:pt x="7" y="379"/>
                      </a:lnTo>
                      <a:lnTo>
                        <a:pt x="13" y="361"/>
                      </a:lnTo>
                      <a:lnTo>
                        <a:pt x="27" y="346"/>
                      </a:lnTo>
                      <a:lnTo>
                        <a:pt x="40" y="330"/>
                      </a:lnTo>
                      <a:lnTo>
                        <a:pt x="40" y="318"/>
                      </a:lnTo>
                      <a:lnTo>
                        <a:pt x="11" y="259"/>
                      </a:lnTo>
                      <a:lnTo>
                        <a:pt x="5" y="237"/>
                      </a:lnTo>
                      <a:lnTo>
                        <a:pt x="0" y="216"/>
                      </a:lnTo>
                      <a:lnTo>
                        <a:pt x="11" y="198"/>
                      </a:lnTo>
                      <a:lnTo>
                        <a:pt x="23" y="184"/>
                      </a:lnTo>
                      <a:lnTo>
                        <a:pt x="34" y="173"/>
                      </a:lnTo>
                      <a:lnTo>
                        <a:pt x="34" y="163"/>
                      </a:lnTo>
                      <a:lnTo>
                        <a:pt x="23" y="146"/>
                      </a:lnTo>
                      <a:lnTo>
                        <a:pt x="7" y="129"/>
                      </a:lnTo>
                      <a:lnTo>
                        <a:pt x="7" y="112"/>
                      </a:lnTo>
                      <a:lnTo>
                        <a:pt x="18" y="96"/>
                      </a:lnTo>
                      <a:lnTo>
                        <a:pt x="34" y="82"/>
                      </a:lnTo>
                      <a:lnTo>
                        <a:pt x="49" y="75"/>
                      </a:lnTo>
                      <a:lnTo>
                        <a:pt x="56" y="64"/>
                      </a:lnTo>
                      <a:lnTo>
                        <a:pt x="50" y="50"/>
                      </a:lnTo>
                      <a:lnTo>
                        <a:pt x="40" y="34"/>
                      </a:lnTo>
                      <a:lnTo>
                        <a:pt x="34" y="17"/>
                      </a:lnTo>
                      <a:lnTo>
                        <a:pt x="4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21"/>
                <p:cNvSpPr>
                  <a:spLocks/>
                </p:cNvSpPr>
                <p:nvPr/>
              </p:nvSpPr>
              <p:spPr bwMode="auto">
                <a:xfrm>
                  <a:off x="6345" y="2174"/>
                  <a:ext cx="84" cy="775"/>
                </a:xfrm>
                <a:custGeom>
                  <a:avLst/>
                  <a:gdLst>
                    <a:gd name="T0" fmla="*/ 75 w 84"/>
                    <a:gd name="T1" fmla="*/ 21 h 775"/>
                    <a:gd name="T2" fmla="*/ 79 w 84"/>
                    <a:gd name="T3" fmla="*/ 75 h 775"/>
                    <a:gd name="T4" fmla="*/ 43 w 84"/>
                    <a:gd name="T5" fmla="*/ 97 h 775"/>
                    <a:gd name="T6" fmla="*/ 54 w 84"/>
                    <a:gd name="T7" fmla="*/ 156 h 775"/>
                    <a:gd name="T8" fmla="*/ 70 w 84"/>
                    <a:gd name="T9" fmla="*/ 213 h 775"/>
                    <a:gd name="T10" fmla="*/ 48 w 84"/>
                    <a:gd name="T11" fmla="*/ 242 h 775"/>
                    <a:gd name="T12" fmla="*/ 54 w 84"/>
                    <a:gd name="T13" fmla="*/ 290 h 775"/>
                    <a:gd name="T14" fmla="*/ 70 w 84"/>
                    <a:gd name="T15" fmla="*/ 342 h 775"/>
                    <a:gd name="T16" fmla="*/ 59 w 84"/>
                    <a:gd name="T17" fmla="*/ 380 h 775"/>
                    <a:gd name="T18" fmla="*/ 41 w 84"/>
                    <a:gd name="T19" fmla="*/ 414 h 775"/>
                    <a:gd name="T20" fmla="*/ 64 w 84"/>
                    <a:gd name="T21" fmla="*/ 482 h 775"/>
                    <a:gd name="T22" fmla="*/ 70 w 84"/>
                    <a:gd name="T23" fmla="*/ 527 h 775"/>
                    <a:gd name="T24" fmla="*/ 30 w 84"/>
                    <a:gd name="T25" fmla="*/ 559 h 775"/>
                    <a:gd name="T26" fmla="*/ 41 w 84"/>
                    <a:gd name="T27" fmla="*/ 628 h 775"/>
                    <a:gd name="T28" fmla="*/ 52 w 84"/>
                    <a:gd name="T29" fmla="*/ 687 h 775"/>
                    <a:gd name="T30" fmla="*/ 30 w 84"/>
                    <a:gd name="T31" fmla="*/ 721 h 775"/>
                    <a:gd name="T32" fmla="*/ 20 w 84"/>
                    <a:gd name="T33" fmla="*/ 768 h 775"/>
                    <a:gd name="T34" fmla="*/ 9 w 84"/>
                    <a:gd name="T35" fmla="*/ 748 h 775"/>
                    <a:gd name="T36" fmla="*/ 30 w 84"/>
                    <a:gd name="T37" fmla="*/ 694 h 775"/>
                    <a:gd name="T38" fmla="*/ 20 w 84"/>
                    <a:gd name="T39" fmla="*/ 613 h 775"/>
                    <a:gd name="T40" fmla="*/ 14 w 84"/>
                    <a:gd name="T41" fmla="*/ 554 h 775"/>
                    <a:gd name="T42" fmla="*/ 43 w 84"/>
                    <a:gd name="T43" fmla="*/ 514 h 775"/>
                    <a:gd name="T44" fmla="*/ 20 w 84"/>
                    <a:gd name="T45" fmla="*/ 457 h 775"/>
                    <a:gd name="T46" fmla="*/ 14 w 84"/>
                    <a:gd name="T47" fmla="*/ 403 h 775"/>
                    <a:gd name="T48" fmla="*/ 36 w 84"/>
                    <a:gd name="T49" fmla="*/ 360 h 775"/>
                    <a:gd name="T50" fmla="*/ 46 w 84"/>
                    <a:gd name="T51" fmla="*/ 328 h 775"/>
                    <a:gd name="T52" fmla="*/ 25 w 84"/>
                    <a:gd name="T53" fmla="*/ 274 h 775"/>
                    <a:gd name="T54" fmla="*/ 30 w 84"/>
                    <a:gd name="T55" fmla="*/ 229 h 775"/>
                    <a:gd name="T56" fmla="*/ 43 w 84"/>
                    <a:gd name="T57" fmla="*/ 197 h 775"/>
                    <a:gd name="T58" fmla="*/ 27 w 84"/>
                    <a:gd name="T59" fmla="*/ 149 h 775"/>
                    <a:gd name="T60" fmla="*/ 21 w 84"/>
                    <a:gd name="T61" fmla="*/ 95 h 775"/>
                    <a:gd name="T62" fmla="*/ 46 w 84"/>
                    <a:gd name="T63" fmla="*/ 59 h 775"/>
                    <a:gd name="T64" fmla="*/ 48 w 84"/>
                    <a:gd name="T65" fmla="*/ 25 h 775"/>
                    <a:gd name="T66" fmla="*/ 64 w 84"/>
                    <a:gd name="T67" fmla="*/ 0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 h="775">
                      <a:moveTo>
                        <a:pt x="64" y="0"/>
                      </a:moveTo>
                      <a:lnTo>
                        <a:pt x="75" y="21"/>
                      </a:lnTo>
                      <a:lnTo>
                        <a:pt x="84" y="59"/>
                      </a:lnTo>
                      <a:lnTo>
                        <a:pt x="79" y="75"/>
                      </a:lnTo>
                      <a:lnTo>
                        <a:pt x="57" y="86"/>
                      </a:lnTo>
                      <a:lnTo>
                        <a:pt x="43" y="97"/>
                      </a:lnTo>
                      <a:lnTo>
                        <a:pt x="43" y="127"/>
                      </a:lnTo>
                      <a:lnTo>
                        <a:pt x="54" y="156"/>
                      </a:lnTo>
                      <a:lnTo>
                        <a:pt x="68" y="176"/>
                      </a:lnTo>
                      <a:lnTo>
                        <a:pt x="70" y="213"/>
                      </a:lnTo>
                      <a:lnTo>
                        <a:pt x="62" y="226"/>
                      </a:lnTo>
                      <a:lnTo>
                        <a:pt x="48" y="242"/>
                      </a:lnTo>
                      <a:lnTo>
                        <a:pt x="46" y="267"/>
                      </a:lnTo>
                      <a:lnTo>
                        <a:pt x="54" y="290"/>
                      </a:lnTo>
                      <a:lnTo>
                        <a:pt x="64" y="310"/>
                      </a:lnTo>
                      <a:lnTo>
                        <a:pt x="70" y="342"/>
                      </a:lnTo>
                      <a:lnTo>
                        <a:pt x="70" y="360"/>
                      </a:lnTo>
                      <a:lnTo>
                        <a:pt x="59" y="380"/>
                      </a:lnTo>
                      <a:lnTo>
                        <a:pt x="41" y="398"/>
                      </a:lnTo>
                      <a:lnTo>
                        <a:pt x="41" y="414"/>
                      </a:lnTo>
                      <a:lnTo>
                        <a:pt x="46" y="462"/>
                      </a:lnTo>
                      <a:lnTo>
                        <a:pt x="64" y="482"/>
                      </a:lnTo>
                      <a:lnTo>
                        <a:pt x="75" y="503"/>
                      </a:lnTo>
                      <a:lnTo>
                        <a:pt x="70" y="527"/>
                      </a:lnTo>
                      <a:lnTo>
                        <a:pt x="43" y="543"/>
                      </a:lnTo>
                      <a:lnTo>
                        <a:pt x="30" y="559"/>
                      </a:lnTo>
                      <a:lnTo>
                        <a:pt x="27" y="589"/>
                      </a:lnTo>
                      <a:lnTo>
                        <a:pt x="41" y="628"/>
                      </a:lnTo>
                      <a:lnTo>
                        <a:pt x="52" y="666"/>
                      </a:lnTo>
                      <a:lnTo>
                        <a:pt x="52" y="687"/>
                      </a:lnTo>
                      <a:lnTo>
                        <a:pt x="46" y="716"/>
                      </a:lnTo>
                      <a:lnTo>
                        <a:pt x="30" y="721"/>
                      </a:lnTo>
                      <a:lnTo>
                        <a:pt x="20" y="743"/>
                      </a:lnTo>
                      <a:lnTo>
                        <a:pt x="20" y="768"/>
                      </a:lnTo>
                      <a:lnTo>
                        <a:pt x="0" y="775"/>
                      </a:lnTo>
                      <a:lnTo>
                        <a:pt x="9" y="748"/>
                      </a:lnTo>
                      <a:lnTo>
                        <a:pt x="25" y="716"/>
                      </a:lnTo>
                      <a:lnTo>
                        <a:pt x="30" y="694"/>
                      </a:lnTo>
                      <a:lnTo>
                        <a:pt x="30" y="651"/>
                      </a:lnTo>
                      <a:lnTo>
                        <a:pt x="20" y="613"/>
                      </a:lnTo>
                      <a:lnTo>
                        <a:pt x="16" y="584"/>
                      </a:lnTo>
                      <a:lnTo>
                        <a:pt x="14" y="554"/>
                      </a:lnTo>
                      <a:lnTo>
                        <a:pt x="32" y="530"/>
                      </a:lnTo>
                      <a:lnTo>
                        <a:pt x="43" y="514"/>
                      </a:lnTo>
                      <a:lnTo>
                        <a:pt x="36" y="482"/>
                      </a:lnTo>
                      <a:lnTo>
                        <a:pt x="20" y="457"/>
                      </a:lnTo>
                      <a:lnTo>
                        <a:pt x="16" y="435"/>
                      </a:lnTo>
                      <a:lnTo>
                        <a:pt x="14" y="403"/>
                      </a:lnTo>
                      <a:lnTo>
                        <a:pt x="21" y="382"/>
                      </a:lnTo>
                      <a:lnTo>
                        <a:pt x="36" y="360"/>
                      </a:lnTo>
                      <a:lnTo>
                        <a:pt x="46" y="344"/>
                      </a:lnTo>
                      <a:lnTo>
                        <a:pt x="46" y="328"/>
                      </a:lnTo>
                      <a:lnTo>
                        <a:pt x="36" y="310"/>
                      </a:lnTo>
                      <a:lnTo>
                        <a:pt x="25" y="274"/>
                      </a:lnTo>
                      <a:lnTo>
                        <a:pt x="25" y="251"/>
                      </a:lnTo>
                      <a:lnTo>
                        <a:pt x="30" y="229"/>
                      </a:lnTo>
                      <a:lnTo>
                        <a:pt x="41" y="213"/>
                      </a:lnTo>
                      <a:lnTo>
                        <a:pt x="43" y="197"/>
                      </a:lnTo>
                      <a:lnTo>
                        <a:pt x="41" y="177"/>
                      </a:lnTo>
                      <a:lnTo>
                        <a:pt x="27" y="149"/>
                      </a:lnTo>
                      <a:lnTo>
                        <a:pt x="20" y="129"/>
                      </a:lnTo>
                      <a:lnTo>
                        <a:pt x="21" y="95"/>
                      </a:lnTo>
                      <a:lnTo>
                        <a:pt x="32" y="81"/>
                      </a:lnTo>
                      <a:lnTo>
                        <a:pt x="46" y="59"/>
                      </a:lnTo>
                      <a:lnTo>
                        <a:pt x="54" y="41"/>
                      </a:lnTo>
                      <a:lnTo>
                        <a:pt x="48" y="25"/>
                      </a:lnTo>
                      <a:lnTo>
                        <a:pt x="52" y="9"/>
                      </a:lnTo>
                      <a:lnTo>
                        <a:pt x="6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22"/>
                <p:cNvSpPr>
                  <a:spLocks/>
                </p:cNvSpPr>
                <p:nvPr/>
              </p:nvSpPr>
              <p:spPr bwMode="auto">
                <a:xfrm>
                  <a:off x="6210" y="2081"/>
                  <a:ext cx="193" cy="167"/>
                </a:xfrm>
                <a:custGeom>
                  <a:avLst/>
                  <a:gdLst>
                    <a:gd name="T0" fmla="*/ 193 w 193"/>
                    <a:gd name="T1" fmla="*/ 135 h 167"/>
                    <a:gd name="T2" fmla="*/ 134 w 193"/>
                    <a:gd name="T3" fmla="*/ 86 h 167"/>
                    <a:gd name="T4" fmla="*/ 85 w 193"/>
                    <a:gd name="T5" fmla="*/ 43 h 167"/>
                    <a:gd name="T6" fmla="*/ 41 w 193"/>
                    <a:gd name="T7" fmla="*/ 0 h 167"/>
                    <a:gd name="T8" fmla="*/ 0 w 193"/>
                    <a:gd name="T9" fmla="*/ 0 h 167"/>
                    <a:gd name="T10" fmla="*/ 96 w 193"/>
                    <a:gd name="T11" fmla="*/ 70 h 167"/>
                    <a:gd name="T12" fmla="*/ 142 w 193"/>
                    <a:gd name="T13" fmla="*/ 113 h 167"/>
                    <a:gd name="T14" fmla="*/ 182 w 193"/>
                    <a:gd name="T15" fmla="*/ 167 h 167"/>
                    <a:gd name="T16" fmla="*/ 193 w 193"/>
                    <a:gd name="T17" fmla="*/ 13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67">
                      <a:moveTo>
                        <a:pt x="193" y="135"/>
                      </a:moveTo>
                      <a:lnTo>
                        <a:pt x="134" y="86"/>
                      </a:lnTo>
                      <a:lnTo>
                        <a:pt x="85" y="43"/>
                      </a:lnTo>
                      <a:lnTo>
                        <a:pt x="41" y="0"/>
                      </a:lnTo>
                      <a:lnTo>
                        <a:pt x="0" y="0"/>
                      </a:lnTo>
                      <a:lnTo>
                        <a:pt x="96" y="70"/>
                      </a:lnTo>
                      <a:lnTo>
                        <a:pt x="142" y="113"/>
                      </a:lnTo>
                      <a:lnTo>
                        <a:pt x="182" y="167"/>
                      </a:lnTo>
                      <a:lnTo>
                        <a:pt x="193" y="1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23"/>
                <p:cNvSpPr>
                  <a:spLocks/>
                </p:cNvSpPr>
                <p:nvPr/>
              </p:nvSpPr>
              <p:spPr bwMode="auto">
                <a:xfrm>
                  <a:off x="6208" y="2177"/>
                  <a:ext cx="167" cy="137"/>
                </a:xfrm>
                <a:custGeom>
                  <a:avLst/>
                  <a:gdLst>
                    <a:gd name="T0" fmla="*/ 167 w 167"/>
                    <a:gd name="T1" fmla="*/ 86 h 137"/>
                    <a:gd name="T2" fmla="*/ 124 w 167"/>
                    <a:gd name="T3" fmla="*/ 70 h 137"/>
                    <a:gd name="T4" fmla="*/ 92 w 167"/>
                    <a:gd name="T5" fmla="*/ 43 h 137"/>
                    <a:gd name="T6" fmla="*/ 33 w 167"/>
                    <a:gd name="T7" fmla="*/ 0 h 137"/>
                    <a:gd name="T8" fmla="*/ 0 w 167"/>
                    <a:gd name="T9" fmla="*/ 0 h 137"/>
                    <a:gd name="T10" fmla="*/ 76 w 167"/>
                    <a:gd name="T11" fmla="*/ 43 h 137"/>
                    <a:gd name="T12" fmla="*/ 105 w 167"/>
                    <a:gd name="T13" fmla="*/ 72 h 137"/>
                    <a:gd name="T14" fmla="*/ 167 w 167"/>
                    <a:gd name="T15" fmla="*/ 137 h 137"/>
                    <a:gd name="T16" fmla="*/ 164 w 167"/>
                    <a:gd name="T17" fmla="*/ 97 h 137"/>
                    <a:gd name="T18" fmla="*/ 167 w 167"/>
                    <a:gd name="T19" fmla="*/ 86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137">
                      <a:moveTo>
                        <a:pt x="167" y="86"/>
                      </a:moveTo>
                      <a:lnTo>
                        <a:pt x="124" y="70"/>
                      </a:lnTo>
                      <a:lnTo>
                        <a:pt x="92" y="43"/>
                      </a:lnTo>
                      <a:lnTo>
                        <a:pt x="33" y="0"/>
                      </a:lnTo>
                      <a:lnTo>
                        <a:pt x="0" y="0"/>
                      </a:lnTo>
                      <a:lnTo>
                        <a:pt x="76" y="43"/>
                      </a:lnTo>
                      <a:lnTo>
                        <a:pt x="105" y="72"/>
                      </a:lnTo>
                      <a:lnTo>
                        <a:pt x="167" y="137"/>
                      </a:lnTo>
                      <a:lnTo>
                        <a:pt x="164" y="97"/>
                      </a:lnTo>
                      <a:lnTo>
                        <a:pt x="167"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24"/>
                <p:cNvSpPr>
                  <a:spLocks/>
                </p:cNvSpPr>
                <p:nvPr/>
              </p:nvSpPr>
              <p:spPr bwMode="auto">
                <a:xfrm>
                  <a:off x="6183" y="2258"/>
                  <a:ext cx="197" cy="212"/>
                </a:xfrm>
                <a:custGeom>
                  <a:avLst/>
                  <a:gdLst>
                    <a:gd name="T0" fmla="*/ 193 w 197"/>
                    <a:gd name="T1" fmla="*/ 158 h 212"/>
                    <a:gd name="T2" fmla="*/ 139 w 197"/>
                    <a:gd name="T3" fmla="*/ 110 h 212"/>
                    <a:gd name="T4" fmla="*/ 118 w 197"/>
                    <a:gd name="T5" fmla="*/ 77 h 212"/>
                    <a:gd name="T6" fmla="*/ 75 w 197"/>
                    <a:gd name="T7" fmla="*/ 45 h 212"/>
                    <a:gd name="T8" fmla="*/ 37 w 197"/>
                    <a:gd name="T9" fmla="*/ 16 h 212"/>
                    <a:gd name="T10" fmla="*/ 10 w 197"/>
                    <a:gd name="T11" fmla="*/ 0 h 212"/>
                    <a:gd name="T12" fmla="*/ 0 w 197"/>
                    <a:gd name="T13" fmla="*/ 0 h 212"/>
                    <a:gd name="T14" fmla="*/ 0 w 197"/>
                    <a:gd name="T15" fmla="*/ 16 h 212"/>
                    <a:gd name="T16" fmla="*/ 32 w 197"/>
                    <a:gd name="T17" fmla="*/ 38 h 212"/>
                    <a:gd name="T18" fmla="*/ 91 w 197"/>
                    <a:gd name="T19" fmla="*/ 75 h 212"/>
                    <a:gd name="T20" fmla="*/ 134 w 197"/>
                    <a:gd name="T21" fmla="*/ 119 h 212"/>
                    <a:gd name="T22" fmla="*/ 164 w 197"/>
                    <a:gd name="T23" fmla="*/ 167 h 212"/>
                    <a:gd name="T24" fmla="*/ 197 w 197"/>
                    <a:gd name="T25" fmla="*/ 212 h 212"/>
                    <a:gd name="T26" fmla="*/ 193 w 197"/>
                    <a:gd name="T27" fmla="*/ 15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7" h="212">
                      <a:moveTo>
                        <a:pt x="193" y="158"/>
                      </a:moveTo>
                      <a:lnTo>
                        <a:pt x="139" y="110"/>
                      </a:lnTo>
                      <a:lnTo>
                        <a:pt x="118" y="77"/>
                      </a:lnTo>
                      <a:lnTo>
                        <a:pt x="75" y="45"/>
                      </a:lnTo>
                      <a:lnTo>
                        <a:pt x="37" y="16"/>
                      </a:lnTo>
                      <a:lnTo>
                        <a:pt x="10" y="0"/>
                      </a:lnTo>
                      <a:lnTo>
                        <a:pt x="0" y="0"/>
                      </a:lnTo>
                      <a:lnTo>
                        <a:pt x="0" y="16"/>
                      </a:lnTo>
                      <a:lnTo>
                        <a:pt x="32" y="38"/>
                      </a:lnTo>
                      <a:lnTo>
                        <a:pt x="91" y="75"/>
                      </a:lnTo>
                      <a:lnTo>
                        <a:pt x="134" y="119"/>
                      </a:lnTo>
                      <a:lnTo>
                        <a:pt x="164" y="167"/>
                      </a:lnTo>
                      <a:lnTo>
                        <a:pt x="197" y="212"/>
                      </a:lnTo>
                      <a:lnTo>
                        <a:pt x="193"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25"/>
                <p:cNvSpPr>
                  <a:spLocks/>
                </p:cNvSpPr>
                <p:nvPr/>
              </p:nvSpPr>
              <p:spPr bwMode="auto">
                <a:xfrm>
                  <a:off x="6202" y="2431"/>
                  <a:ext cx="153" cy="124"/>
                </a:xfrm>
                <a:custGeom>
                  <a:avLst/>
                  <a:gdLst>
                    <a:gd name="T0" fmla="*/ 153 w 153"/>
                    <a:gd name="T1" fmla="*/ 102 h 124"/>
                    <a:gd name="T2" fmla="*/ 110 w 153"/>
                    <a:gd name="T3" fmla="*/ 56 h 124"/>
                    <a:gd name="T4" fmla="*/ 65 w 153"/>
                    <a:gd name="T5" fmla="*/ 27 h 124"/>
                    <a:gd name="T6" fmla="*/ 27 w 153"/>
                    <a:gd name="T7" fmla="*/ 7 h 124"/>
                    <a:gd name="T8" fmla="*/ 0 w 153"/>
                    <a:gd name="T9" fmla="*/ 0 h 124"/>
                    <a:gd name="T10" fmla="*/ 17 w 153"/>
                    <a:gd name="T11" fmla="*/ 27 h 124"/>
                    <a:gd name="T12" fmla="*/ 65 w 153"/>
                    <a:gd name="T13" fmla="*/ 54 h 124"/>
                    <a:gd name="T14" fmla="*/ 103 w 153"/>
                    <a:gd name="T15" fmla="*/ 93 h 124"/>
                    <a:gd name="T16" fmla="*/ 121 w 153"/>
                    <a:gd name="T17" fmla="*/ 119 h 124"/>
                    <a:gd name="T18" fmla="*/ 137 w 153"/>
                    <a:gd name="T19" fmla="*/ 124 h 124"/>
                    <a:gd name="T20" fmla="*/ 152 w 153"/>
                    <a:gd name="T21" fmla="*/ 115 h 124"/>
                    <a:gd name="T22" fmla="*/ 153 w 153"/>
                    <a:gd name="T23" fmla="*/ 10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124">
                      <a:moveTo>
                        <a:pt x="153" y="102"/>
                      </a:moveTo>
                      <a:lnTo>
                        <a:pt x="110" y="56"/>
                      </a:lnTo>
                      <a:lnTo>
                        <a:pt x="65" y="27"/>
                      </a:lnTo>
                      <a:lnTo>
                        <a:pt x="27" y="7"/>
                      </a:lnTo>
                      <a:lnTo>
                        <a:pt x="0" y="0"/>
                      </a:lnTo>
                      <a:lnTo>
                        <a:pt x="17" y="27"/>
                      </a:lnTo>
                      <a:lnTo>
                        <a:pt x="65" y="54"/>
                      </a:lnTo>
                      <a:lnTo>
                        <a:pt x="103" y="93"/>
                      </a:lnTo>
                      <a:lnTo>
                        <a:pt x="121" y="119"/>
                      </a:lnTo>
                      <a:lnTo>
                        <a:pt x="137" y="124"/>
                      </a:lnTo>
                      <a:lnTo>
                        <a:pt x="152" y="115"/>
                      </a:lnTo>
                      <a:lnTo>
                        <a:pt x="153"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7" name="Freeform 26"/>
                <p:cNvSpPr>
                  <a:spLocks/>
                </p:cNvSpPr>
                <p:nvPr/>
              </p:nvSpPr>
              <p:spPr bwMode="auto">
                <a:xfrm>
                  <a:off x="6184" y="2518"/>
                  <a:ext cx="169" cy="154"/>
                </a:xfrm>
                <a:custGeom>
                  <a:avLst/>
                  <a:gdLst>
                    <a:gd name="T0" fmla="*/ 169 w 169"/>
                    <a:gd name="T1" fmla="*/ 143 h 154"/>
                    <a:gd name="T2" fmla="*/ 125 w 169"/>
                    <a:gd name="T3" fmla="*/ 97 h 154"/>
                    <a:gd name="T4" fmla="*/ 71 w 169"/>
                    <a:gd name="T5" fmla="*/ 41 h 154"/>
                    <a:gd name="T6" fmla="*/ 39 w 169"/>
                    <a:gd name="T7" fmla="*/ 14 h 154"/>
                    <a:gd name="T8" fmla="*/ 14 w 169"/>
                    <a:gd name="T9" fmla="*/ 0 h 154"/>
                    <a:gd name="T10" fmla="*/ 0 w 169"/>
                    <a:gd name="T11" fmla="*/ 9 h 154"/>
                    <a:gd name="T12" fmla="*/ 28 w 169"/>
                    <a:gd name="T13" fmla="*/ 32 h 154"/>
                    <a:gd name="T14" fmla="*/ 77 w 169"/>
                    <a:gd name="T15" fmla="*/ 81 h 154"/>
                    <a:gd name="T16" fmla="*/ 122 w 169"/>
                    <a:gd name="T17" fmla="*/ 129 h 154"/>
                    <a:gd name="T18" fmla="*/ 152 w 169"/>
                    <a:gd name="T19" fmla="*/ 154 h 154"/>
                    <a:gd name="T20" fmla="*/ 160 w 169"/>
                    <a:gd name="T21" fmla="*/ 154 h 154"/>
                    <a:gd name="T22" fmla="*/ 169 w 169"/>
                    <a:gd name="T23" fmla="*/ 14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 h="154">
                      <a:moveTo>
                        <a:pt x="169" y="143"/>
                      </a:moveTo>
                      <a:lnTo>
                        <a:pt x="125" y="97"/>
                      </a:lnTo>
                      <a:lnTo>
                        <a:pt x="71" y="41"/>
                      </a:lnTo>
                      <a:lnTo>
                        <a:pt x="39" y="14"/>
                      </a:lnTo>
                      <a:lnTo>
                        <a:pt x="14" y="0"/>
                      </a:lnTo>
                      <a:lnTo>
                        <a:pt x="0" y="9"/>
                      </a:lnTo>
                      <a:lnTo>
                        <a:pt x="28" y="32"/>
                      </a:lnTo>
                      <a:lnTo>
                        <a:pt x="77" y="81"/>
                      </a:lnTo>
                      <a:lnTo>
                        <a:pt x="122" y="129"/>
                      </a:lnTo>
                      <a:lnTo>
                        <a:pt x="152" y="154"/>
                      </a:lnTo>
                      <a:lnTo>
                        <a:pt x="160" y="154"/>
                      </a:lnTo>
                      <a:lnTo>
                        <a:pt x="169" y="1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8" name="Freeform 27"/>
                <p:cNvSpPr>
                  <a:spLocks/>
                </p:cNvSpPr>
                <p:nvPr/>
              </p:nvSpPr>
              <p:spPr bwMode="auto">
                <a:xfrm>
                  <a:off x="6204" y="2647"/>
                  <a:ext cx="119" cy="122"/>
                </a:xfrm>
                <a:custGeom>
                  <a:avLst/>
                  <a:gdLst>
                    <a:gd name="T0" fmla="*/ 117 w 119"/>
                    <a:gd name="T1" fmla="*/ 102 h 122"/>
                    <a:gd name="T2" fmla="*/ 68 w 119"/>
                    <a:gd name="T3" fmla="*/ 31 h 122"/>
                    <a:gd name="T4" fmla="*/ 21 w 119"/>
                    <a:gd name="T5" fmla="*/ 4 h 122"/>
                    <a:gd name="T6" fmla="*/ 0 w 119"/>
                    <a:gd name="T7" fmla="*/ 0 h 122"/>
                    <a:gd name="T8" fmla="*/ 5 w 119"/>
                    <a:gd name="T9" fmla="*/ 14 h 122"/>
                    <a:gd name="T10" fmla="*/ 59 w 119"/>
                    <a:gd name="T11" fmla="*/ 54 h 122"/>
                    <a:gd name="T12" fmla="*/ 111 w 119"/>
                    <a:gd name="T13" fmla="*/ 117 h 122"/>
                    <a:gd name="T14" fmla="*/ 119 w 119"/>
                    <a:gd name="T15" fmla="*/ 122 h 122"/>
                    <a:gd name="T16" fmla="*/ 117 w 119"/>
                    <a:gd name="T17" fmla="*/ 10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22">
                      <a:moveTo>
                        <a:pt x="117" y="102"/>
                      </a:moveTo>
                      <a:lnTo>
                        <a:pt x="68" y="31"/>
                      </a:lnTo>
                      <a:lnTo>
                        <a:pt x="21" y="4"/>
                      </a:lnTo>
                      <a:lnTo>
                        <a:pt x="0" y="0"/>
                      </a:lnTo>
                      <a:lnTo>
                        <a:pt x="5" y="14"/>
                      </a:lnTo>
                      <a:lnTo>
                        <a:pt x="59" y="54"/>
                      </a:lnTo>
                      <a:lnTo>
                        <a:pt x="111" y="117"/>
                      </a:lnTo>
                      <a:lnTo>
                        <a:pt x="119" y="122"/>
                      </a:lnTo>
                      <a:lnTo>
                        <a:pt x="117"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9" name="Freeform 28"/>
                <p:cNvSpPr>
                  <a:spLocks/>
                </p:cNvSpPr>
                <p:nvPr/>
              </p:nvSpPr>
              <p:spPr bwMode="auto">
                <a:xfrm>
                  <a:off x="6209" y="2766"/>
                  <a:ext cx="80" cy="93"/>
                </a:xfrm>
                <a:custGeom>
                  <a:avLst/>
                  <a:gdLst>
                    <a:gd name="T0" fmla="*/ 76 w 80"/>
                    <a:gd name="T1" fmla="*/ 71 h 93"/>
                    <a:gd name="T2" fmla="*/ 37 w 80"/>
                    <a:gd name="T3" fmla="*/ 16 h 93"/>
                    <a:gd name="T4" fmla="*/ 2 w 80"/>
                    <a:gd name="T5" fmla="*/ 0 h 93"/>
                    <a:gd name="T6" fmla="*/ 0 w 80"/>
                    <a:gd name="T7" fmla="*/ 16 h 93"/>
                    <a:gd name="T8" fmla="*/ 16 w 80"/>
                    <a:gd name="T9" fmla="*/ 44 h 93"/>
                    <a:gd name="T10" fmla="*/ 59 w 80"/>
                    <a:gd name="T11" fmla="*/ 80 h 93"/>
                    <a:gd name="T12" fmla="*/ 71 w 80"/>
                    <a:gd name="T13" fmla="*/ 93 h 93"/>
                    <a:gd name="T14" fmla="*/ 80 w 80"/>
                    <a:gd name="T15" fmla="*/ 87 h 93"/>
                    <a:gd name="T16" fmla="*/ 76 w 80"/>
                    <a:gd name="T17" fmla="*/ 7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93">
                      <a:moveTo>
                        <a:pt x="76" y="71"/>
                      </a:moveTo>
                      <a:lnTo>
                        <a:pt x="37" y="16"/>
                      </a:lnTo>
                      <a:lnTo>
                        <a:pt x="2" y="0"/>
                      </a:lnTo>
                      <a:lnTo>
                        <a:pt x="0" y="16"/>
                      </a:lnTo>
                      <a:lnTo>
                        <a:pt x="16" y="44"/>
                      </a:lnTo>
                      <a:lnTo>
                        <a:pt x="59" y="80"/>
                      </a:lnTo>
                      <a:lnTo>
                        <a:pt x="71" y="93"/>
                      </a:lnTo>
                      <a:lnTo>
                        <a:pt x="80" y="87"/>
                      </a:lnTo>
                      <a:lnTo>
                        <a:pt x="76"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0" name="Freeform 29"/>
                <p:cNvSpPr>
                  <a:spLocks/>
                </p:cNvSpPr>
                <p:nvPr/>
              </p:nvSpPr>
              <p:spPr bwMode="auto">
                <a:xfrm>
                  <a:off x="6214" y="2888"/>
                  <a:ext cx="102" cy="104"/>
                </a:xfrm>
                <a:custGeom>
                  <a:avLst/>
                  <a:gdLst>
                    <a:gd name="T0" fmla="*/ 102 w 102"/>
                    <a:gd name="T1" fmla="*/ 104 h 104"/>
                    <a:gd name="T2" fmla="*/ 88 w 102"/>
                    <a:gd name="T3" fmla="*/ 88 h 104"/>
                    <a:gd name="T4" fmla="*/ 59 w 102"/>
                    <a:gd name="T5" fmla="*/ 45 h 104"/>
                    <a:gd name="T6" fmla="*/ 18 w 102"/>
                    <a:gd name="T7" fmla="*/ 0 h 104"/>
                    <a:gd name="T8" fmla="*/ 0 w 102"/>
                    <a:gd name="T9" fmla="*/ 0 h 104"/>
                    <a:gd name="T10" fmla="*/ 7 w 102"/>
                    <a:gd name="T11" fmla="*/ 16 h 104"/>
                    <a:gd name="T12" fmla="*/ 39 w 102"/>
                    <a:gd name="T13" fmla="*/ 59 h 104"/>
                    <a:gd name="T14" fmla="*/ 71 w 102"/>
                    <a:gd name="T15" fmla="*/ 102 h 104"/>
                    <a:gd name="T16" fmla="*/ 102 w 102"/>
                    <a:gd name="T17"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104">
                      <a:moveTo>
                        <a:pt x="102" y="104"/>
                      </a:moveTo>
                      <a:lnTo>
                        <a:pt x="88" y="88"/>
                      </a:lnTo>
                      <a:lnTo>
                        <a:pt x="59" y="45"/>
                      </a:lnTo>
                      <a:lnTo>
                        <a:pt x="18" y="0"/>
                      </a:lnTo>
                      <a:lnTo>
                        <a:pt x="0" y="0"/>
                      </a:lnTo>
                      <a:lnTo>
                        <a:pt x="7" y="16"/>
                      </a:lnTo>
                      <a:lnTo>
                        <a:pt x="39" y="59"/>
                      </a:lnTo>
                      <a:lnTo>
                        <a:pt x="71" y="102"/>
                      </a:lnTo>
                      <a:lnTo>
                        <a:pt x="102"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1" name="Freeform 30"/>
                <p:cNvSpPr>
                  <a:spLocks/>
                </p:cNvSpPr>
                <p:nvPr/>
              </p:nvSpPr>
              <p:spPr bwMode="auto">
                <a:xfrm>
                  <a:off x="6353" y="2021"/>
                  <a:ext cx="313" cy="1159"/>
                </a:xfrm>
                <a:custGeom>
                  <a:avLst/>
                  <a:gdLst>
                    <a:gd name="T0" fmla="*/ 45 w 313"/>
                    <a:gd name="T1" fmla="*/ 141 h 1159"/>
                    <a:gd name="T2" fmla="*/ 56 w 313"/>
                    <a:gd name="T3" fmla="*/ 206 h 1159"/>
                    <a:gd name="T4" fmla="*/ 29 w 313"/>
                    <a:gd name="T5" fmla="*/ 249 h 1159"/>
                    <a:gd name="T6" fmla="*/ 32 w 313"/>
                    <a:gd name="T7" fmla="*/ 309 h 1159"/>
                    <a:gd name="T8" fmla="*/ 48 w 313"/>
                    <a:gd name="T9" fmla="*/ 357 h 1159"/>
                    <a:gd name="T10" fmla="*/ 23 w 313"/>
                    <a:gd name="T11" fmla="*/ 405 h 1159"/>
                    <a:gd name="T12" fmla="*/ 50 w 313"/>
                    <a:gd name="T13" fmla="*/ 489 h 1159"/>
                    <a:gd name="T14" fmla="*/ 18 w 313"/>
                    <a:gd name="T15" fmla="*/ 559 h 1159"/>
                    <a:gd name="T16" fmla="*/ 34 w 313"/>
                    <a:gd name="T17" fmla="*/ 629 h 1159"/>
                    <a:gd name="T18" fmla="*/ 43 w 313"/>
                    <a:gd name="T19" fmla="*/ 679 h 1159"/>
                    <a:gd name="T20" fmla="*/ 11 w 313"/>
                    <a:gd name="T21" fmla="*/ 722 h 1159"/>
                    <a:gd name="T22" fmla="*/ 29 w 313"/>
                    <a:gd name="T23" fmla="*/ 813 h 1159"/>
                    <a:gd name="T24" fmla="*/ 27 w 313"/>
                    <a:gd name="T25" fmla="*/ 861 h 1159"/>
                    <a:gd name="T26" fmla="*/ 0 w 313"/>
                    <a:gd name="T27" fmla="*/ 920 h 1159"/>
                    <a:gd name="T28" fmla="*/ 16 w 313"/>
                    <a:gd name="T29" fmla="*/ 970 h 1159"/>
                    <a:gd name="T30" fmla="*/ 18 w 313"/>
                    <a:gd name="T31" fmla="*/ 1017 h 1159"/>
                    <a:gd name="T32" fmla="*/ 23 w 313"/>
                    <a:gd name="T33" fmla="*/ 1065 h 1159"/>
                    <a:gd name="T34" fmla="*/ 45 w 313"/>
                    <a:gd name="T35" fmla="*/ 1108 h 1159"/>
                    <a:gd name="T36" fmla="*/ 48 w 313"/>
                    <a:gd name="T37" fmla="*/ 1159 h 1159"/>
                    <a:gd name="T38" fmla="*/ 119 w 313"/>
                    <a:gd name="T39" fmla="*/ 1116 h 1159"/>
                    <a:gd name="T40" fmla="*/ 202 w 313"/>
                    <a:gd name="T41" fmla="*/ 1105 h 1159"/>
                    <a:gd name="T42" fmla="*/ 259 w 313"/>
                    <a:gd name="T43" fmla="*/ 1081 h 1159"/>
                    <a:gd name="T44" fmla="*/ 277 w 313"/>
                    <a:gd name="T45" fmla="*/ 1049 h 1159"/>
                    <a:gd name="T46" fmla="*/ 283 w 313"/>
                    <a:gd name="T47" fmla="*/ 985 h 1159"/>
                    <a:gd name="T48" fmla="*/ 270 w 313"/>
                    <a:gd name="T49" fmla="*/ 901 h 1159"/>
                    <a:gd name="T50" fmla="*/ 256 w 313"/>
                    <a:gd name="T51" fmla="*/ 856 h 1159"/>
                    <a:gd name="T52" fmla="*/ 265 w 313"/>
                    <a:gd name="T53" fmla="*/ 802 h 1159"/>
                    <a:gd name="T54" fmla="*/ 239 w 313"/>
                    <a:gd name="T55" fmla="*/ 742 h 1159"/>
                    <a:gd name="T56" fmla="*/ 275 w 313"/>
                    <a:gd name="T57" fmla="*/ 695 h 1159"/>
                    <a:gd name="T58" fmla="*/ 248 w 313"/>
                    <a:gd name="T59" fmla="*/ 629 h 1159"/>
                    <a:gd name="T60" fmla="*/ 234 w 313"/>
                    <a:gd name="T61" fmla="*/ 566 h 1159"/>
                    <a:gd name="T62" fmla="*/ 288 w 313"/>
                    <a:gd name="T63" fmla="*/ 518 h 1159"/>
                    <a:gd name="T64" fmla="*/ 270 w 313"/>
                    <a:gd name="T65" fmla="*/ 484 h 1159"/>
                    <a:gd name="T66" fmla="*/ 270 w 313"/>
                    <a:gd name="T67" fmla="*/ 425 h 1159"/>
                    <a:gd name="T68" fmla="*/ 245 w 313"/>
                    <a:gd name="T69" fmla="*/ 387 h 1159"/>
                    <a:gd name="T70" fmla="*/ 265 w 313"/>
                    <a:gd name="T71" fmla="*/ 341 h 1159"/>
                    <a:gd name="T72" fmla="*/ 248 w 313"/>
                    <a:gd name="T73" fmla="*/ 303 h 1159"/>
                    <a:gd name="T74" fmla="*/ 248 w 313"/>
                    <a:gd name="T75" fmla="*/ 271 h 1159"/>
                    <a:gd name="T76" fmla="*/ 266 w 313"/>
                    <a:gd name="T77" fmla="*/ 242 h 1159"/>
                    <a:gd name="T78" fmla="*/ 243 w 313"/>
                    <a:gd name="T79" fmla="*/ 205 h 1159"/>
                    <a:gd name="T80" fmla="*/ 239 w 313"/>
                    <a:gd name="T81" fmla="*/ 150 h 1159"/>
                    <a:gd name="T82" fmla="*/ 299 w 313"/>
                    <a:gd name="T83" fmla="*/ 82 h 1159"/>
                    <a:gd name="T84" fmla="*/ 313 w 313"/>
                    <a:gd name="T85" fmla="*/ 10 h 1159"/>
                    <a:gd name="T86" fmla="*/ 277 w 313"/>
                    <a:gd name="T87" fmla="*/ 10 h 1159"/>
                    <a:gd name="T88" fmla="*/ 173 w 313"/>
                    <a:gd name="T89" fmla="*/ 66 h 1159"/>
                    <a:gd name="T90" fmla="*/ 86 w 313"/>
                    <a:gd name="T91" fmla="*/ 9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3" h="1159">
                      <a:moveTo>
                        <a:pt x="56" y="109"/>
                      </a:moveTo>
                      <a:lnTo>
                        <a:pt x="45" y="141"/>
                      </a:lnTo>
                      <a:lnTo>
                        <a:pt x="54" y="174"/>
                      </a:lnTo>
                      <a:lnTo>
                        <a:pt x="56" y="206"/>
                      </a:lnTo>
                      <a:lnTo>
                        <a:pt x="45" y="226"/>
                      </a:lnTo>
                      <a:lnTo>
                        <a:pt x="29" y="249"/>
                      </a:lnTo>
                      <a:lnTo>
                        <a:pt x="22" y="285"/>
                      </a:lnTo>
                      <a:lnTo>
                        <a:pt x="32" y="309"/>
                      </a:lnTo>
                      <a:lnTo>
                        <a:pt x="48" y="335"/>
                      </a:lnTo>
                      <a:lnTo>
                        <a:pt x="48" y="357"/>
                      </a:lnTo>
                      <a:lnTo>
                        <a:pt x="38" y="378"/>
                      </a:lnTo>
                      <a:lnTo>
                        <a:pt x="23" y="405"/>
                      </a:lnTo>
                      <a:lnTo>
                        <a:pt x="29" y="432"/>
                      </a:lnTo>
                      <a:lnTo>
                        <a:pt x="50" y="489"/>
                      </a:lnTo>
                      <a:lnTo>
                        <a:pt x="48" y="513"/>
                      </a:lnTo>
                      <a:lnTo>
                        <a:pt x="18" y="559"/>
                      </a:lnTo>
                      <a:lnTo>
                        <a:pt x="18" y="599"/>
                      </a:lnTo>
                      <a:lnTo>
                        <a:pt x="34" y="629"/>
                      </a:lnTo>
                      <a:lnTo>
                        <a:pt x="45" y="656"/>
                      </a:lnTo>
                      <a:lnTo>
                        <a:pt x="43" y="679"/>
                      </a:lnTo>
                      <a:lnTo>
                        <a:pt x="16" y="704"/>
                      </a:lnTo>
                      <a:lnTo>
                        <a:pt x="11" y="722"/>
                      </a:lnTo>
                      <a:lnTo>
                        <a:pt x="16" y="765"/>
                      </a:lnTo>
                      <a:lnTo>
                        <a:pt x="29" y="813"/>
                      </a:lnTo>
                      <a:lnTo>
                        <a:pt x="29" y="840"/>
                      </a:lnTo>
                      <a:lnTo>
                        <a:pt x="27" y="861"/>
                      </a:lnTo>
                      <a:lnTo>
                        <a:pt x="7" y="893"/>
                      </a:lnTo>
                      <a:lnTo>
                        <a:pt x="0" y="920"/>
                      </a:lnTo>
                      <a:lnTo>
                        <a:pt x="2" y="949"/>
                      </a:lnTo>
                      <a:lnTo>
                        <a:pt x="16" y="970"/>
                      </a:lnTo>
                      <a:lnTo>
                        <a:pt x="32" y="990"/>
                      </a:lnTo>
                      <a:lnTo>
                        <a:pt x="18" y="1017"/>
                      </a:lnTo>
                      <a:lnTo>
                        <a:pt x="11" y="1044"/>
                      </a:lnTo>
                      <a:lnTo>
                        <a:pt x="23" y="1065"/>
                      </a:lnTo>
                      <a:lnTo>
                        <a:pt x="43" y="1081"/>
                      </a:lnTo>
                      <a:lnTo>
                        <a:pt x="45" y="1108"/>
                      </a:lnTo>
                      <a:lnTo>
                        <a:pt x="45" y="1130"/>
                      </a:lnTo>
                      <a:lnTo>
                        <a:pt x="48" y="1159"/>
                      </a:lnTo>
                      <a:lnTo>
                        <a:pt x="82" y="1135"/>
                      </a:lnTo>
                      <a:lnTo>
                        <a:pt x="119" y="1116"/>
                      </a:lnTo>
                      <a:lnTo>
                        <a:pt x="152" y="1105"/>
                      </a:lnTo>
                      <a:lnTo>
                        <a:pt x="202" y="1105"/>
                      </a:lnTo>
                      <a:lnTo>
                        <a:pt x="238" y="1099"/>
                      </a:lnTo>
                      <a:lnTo>
                        <a:pt x="259" y="1081"/>
                      </a:lnTo>
                      <a:lnTo>
                        <a:pt x="297" y="1071"/>
                      </a:lnTo>
                      <a:lnTo>
                        <a:pt x="277" y="1049"/>
                      </a:lnTo>
                      <a:lnTo>
                        <a:pt x="270" y="1019"/>
                      </a:lnTo>
                      <a:lnTo>
                        <a:pt x="283" y="985"/>
                      </a:lnTo>
                      <a:lnTo>
                        <a:pt x="281" y="936"/>
                      </a:lnTo>
                      <a:lnTo>
                        <a:pt x="270" y="901"/>
                      </a:lnTo>
                      <a:lnTo>
                        <a:pt x="259" y="883"/>
                      </a:lnTo>
                      <a:lnTo>
                        <a:pt x="256" y="856"/>
                      </a:lnTo>
                      <a:lnTo>
                        <a:pt x="270" y="824"/>
                      </a:lnTo>
                      <a:lnTo>
                        <a:pt x="265" y="802"/>
                      </a:lnTo>
                      <a:lnTo>
                        <a:pt x="238" y="763"/>
                      </a:lnTo>
                      <a:lnTo>
                        <a:pt x="239" y="742"/>
                      </a:lnTo>
                      <a:lnTo>
                        <a:pt x="250" y="722"/>
                      </a:lnTo>
                      <a:lnTo>
                        <a:pt x="275" y="695"/>
                      </a:lnTo>
                      <a:lnTo>
                        <a:pt x="266" y="674"/>
                      </a:lnTo>
                      <a:lnTo>
                        <a:pt x="248" y="629"/>
                      </a:lnTo>
                      <a:lnTo>
                        <a:pt x="234" y="599"/>
                      </a:lnTo>
                      <a:lnTo>
                        <a:pt x="234" y="566"/>
                      </a:lnTo>
                      <a:lnTo>
                        <a:pt x="283" y="549"/>
                      </a:lnTo>
                      <a:lnTo>
                        <a:pt x="288" y="518"/>
                      </a:lnTo>
                      <a:lnTo>
                        <a:pt x="283" y="500"/>
                      </a:lnTo>
                      <a:lnTo>
                        <a:pt x="270" y="484"/>
                      </a:lnTo>
                      <a:lnTo>
                        <a:pt x="272" y="457"/>
                      </a:lnTo>
                      <a:lnTo>
                        <a:pt x="270" y="425"/>
                      </a:lnTo>
                      <a:lnTo>
                        <a:pt x="256" y="409"/>
                      </a:lnTo>
                      <a:lnTo>
                        <a:pt x="245" y="387"/>
                      </a:lnTo>
                      <a:lnTo>
                        <a:pt x="254" y="366"/>
                      </a:lnTo>
                      <a:lnTo>
                        <a:pt x="265" y="341"/>
                      </a:lnTo>
                      <a:lnTo>
                        <a:pt x="265" y="325"/>
                      </a:lnTo>
                      <a:lnTo>
                        <a:pt x="248" y="303"/>
                      </a:lnTo>
                      <a:lnTo>
                        <a:pt x="243" y="285"/>
                      </a:lnTo>
                      <a:lnTo>
                        <a:pt x="248" y="271"/>
                      </a:lnTo>
                      <a:lnTo>
                        <a:pt x="265" y="260"/>
                      </a:lnTo>
                      <a:lnTo>
                        <a:pt x="266" y="242"/>
                      </a:lnTo>
                      <a:lnTo>
                        <a:pt x="261" y="232"/>
                      </a:lnTo>
                      <a:lnTo>
                        <a:pt x="243" y="205"/>
                      </a:lnTo>
                      <a:lnTo>
                        <a:pt x="238" y="174"/>
                      </a:lnTo>
                      <a:lnTo>
                        <a:pt x="239" y="150"/>
                      </a:lnTo>
                      <a:lnTo>
                        <a:pt x="256" y="128"/>
                      </a:lnTo>
                      <a:lnTo>
                        <a:pt x="299" y="82"/>
                      </a:lnTo>
                      <a:lnTo>
                        <a:pt x="313" y="42"/>
                      </a:lnTo>
                      <a:lnTo>
                        <a:pt x="313" y="10"/>
                      </a:lnTo>
                      <a:lnTo>
                        <a:pt x="299" y="0"/>
                      </a:lnTo>
                      <a:lnTo>
                        <a:pt x="277" y="10"/>
                      </a:lnTo>
                      <a:lnTo>
                        <a:pt x="223" y="44"/>
                      </a:lnTo>
                      <a:lnTo>
                        <a:pt x="173" y="66"/>
                      </a:lnTo>
                      <a:lnTo>
                        <a:pt x="121" y="87"/>
                      </a:lnTo>
                      <a:lnTo>
                        <a:pt x="86" y="98"/>
                      </a:lnTo>
                      <a:lnTo>
                        <a:pt x="56" y="109"/>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2" name="Freeform 31"/>
                <p:cNvSpPr>
                  <a:spLocks/>
                </p:cNvSpPr>
                <p:nvPr/>
              </p:nvSpPr>
              <p:spPr bwMode="auto">
                <a:xfrm>
                  <a:off x="6135" y="2011"/>
                  <a:ext cx="559" cy="1186"/>
                </a:xfrm>
                <a:custGeom>
                  <a:avLst/>
                  <a:gdLst>
                    <a:gd name="T0" fmla="*/ 365 w 559"/>
                    <a:gd name="T1" fmla="*/ 1114 h 1186"/>
                    <a:gd name="T2" fmla="*/ 256 w 559"/>
                    <a:gd name="T3" fmla="*/ 1152 h 1186"/>
                    <a:gd name="T4" fmla="*/ 45 w 559"/>
                    <a:gd name="T5" fmla="*/ 960 h 1186"/>
                    <a:gd name="T6" fmla="*/ 34 w 559"/>
                    <a:gd name="T7" fmla="*/ 992 h 1186"/>
                    <a:gd name="T8" fmla="*/ 264 w 559"/>
                    <a:gd name="T9" fmla="*/ 1186 h 1186"/>
                    <a:gd name="T10" fmla="*/ 376 w 559"/>
                    <a:gd name="T11" fmla="*/ 1127 h 1186"/>
                    <a:gd name="T12" fmla="*/ 528 w 559"/>
                    <a:gd name="T13" fmla="*/ 1077 h 1186"/>
                    <a:gd name="T14" fmla="*/ 521 w 559"/>
                    <a:gd name="T15" fmla="*/ 992 h 1186"/>
                    <a:gd name="T16" fmla="*/ 491 w 559"/>
                    <a:gd name="T17" fmla="*/ 899 h 1186"/>
                    <a:gd name="T18" fmla="*/ 505 w 559"/>
                    <a:gd name="T19" fmla="*/ 824 h 1186"/>
                    <a:gd name="T20" fmla="*/ 473 w 559"/>
                    <a:gd name="T21" fmla="*/ 750 h 1186"/>
                    <a:gd name="T22" fmla="*/ 489 w 559"/>
                    <a:gd name="T23" fmla="*/ 664 h 1186"/>
                    <a:gd name="T24" fmla="*/ 501 w 559"/>
                    <a:gd name="T25" fmla="*/ 578 h 1186"/>
                    <a:gd name="T26" fmla="*/ 505 w 559"/>
                    <a:gd name="T27" fmla="*/ 470 h 1186"/>
                    <a:gd name="T28" fmla="*/ 484 w 559"/>
                    <a:gd name="T29" fmla="*/ 379 h 1186"/>
                    <a:gd name="T30" fmla="*/ 473 w 559"/>
                    <a:gd name="T31" fmla="*/ 307 h 1186"/>
                    <a:gd name="T32" fmla="*/ 500 w 559"/>
                    <a:gd name="T33" fmla="*/ 245 h 1186"/>
                    <a:gd name="T34" fmla="*/ 485 w 559"/>
                    <a:gd name="T35" fmla="*/ 140 h 1186"/>
                    <a:gd name="T36" fmla="*/ 554 w 559"/>
                    <a:gd name="T37" fmla="*/ 12 h 1186"/>
                    <a:gd name="T38" fmla="*/ 523 w 559"/>
                    <a:gd name="T39" fmla="*/ 39 h 1186"/>
                    <a:gd name="T40" fmla="*/ 453 w 559"/>
                    <a:gd name="T41" fmla="*/ 156 h 1186"/>
                    <a:gd name="T42" fmla="*/ 351 w 559"/>
                    <a:gd name="T43" fmla="*/ 253 h 1186"/>
                    <a:gd name="T44" fmla="*/ 457 w 559"/>
                    <a:gd name="T45" fmla="*/ 218 h 1186"/>
                    <a:gd name="T46" fmla="*/ 448 w 559"/>
                    <a:gd name="T47" fmla="*/ 286 h 1186"/>
                    <a:gd name="T48" fmla="*/ 397 w 559"/>
                    <a:gd name="T49" fmla="*/ 357 h 1186"/>
                    <a:gd name="T50" fmla="*/ 469 w 559"/>
                    <a:gd name="T51" fmla="*/ 341 h 1186"/>
                    <a:gd name="T52" fmla="*/ 451 w 559"/>
                    <a:gd name="T53" fmla="*/ 395 h 1186"/>
                    <a:gd name="T54" fmla="*/ 446 w 559"/>
                    <a:gd name="T55" fmla="*/ 454 h 1186"/>
                    <a:gd name="T56" fmla="*/ 340 w 559"/>
                    <a:gd name="T57" fmla="*/ 533 h 1186"/>
                    <a:gd name="T58" fmla="*/ 458 w 559"/>
                    <a:gd name="T59" fmla="*/ 479 h 1186"/>
                    <a:gd name="T60" fmla="*/ 501 w 559"/>
                    <a:gd name="T61" fmla="*/ 533 h 1186"/>
                    <a:gd name="T62" fmla="*/ 430 w 559"/>
                    <a:gd name="T63" fmla="*/ 583 h 1186"/>
                    <a:gd name="T64" fmla="*/ 296 w 559"/>
                    <a:gd name="T65" fmla="*/ 648 h 1186"/>
                    <a:gd name="T66" fmla="*/ 448 w 559"/>
                    <a:gd name="T67" fmla="*/ 621 h 1186"/>
                    <a:gd name="T68" fmla="*/ 478 w 559"/>
                    <a:gd name="T69" fmla="*/ 721 h 1186"/>
                    <a:gd name="T70" fmla="*/ 300 w 559"/>
                    <a:gd name="T71" fmla="*/ 769 h 1186"/>
                    <a:gd name="T72" fmla="*/ 397 w 559"/>
                    <a:gd name="T73" fmla="*/ 766 h 1186"/>
                    <a:gd name="T74" fmla="*/ 458 w 559"/>
                    <a:gd name="T75" fmla="*/ 797 h 1186"/>
                    <a:gd name="T76" fmla="*/ 457 w 559"/>
                    <a:gd name="T77" fmla="*/ 856 h 1186"/>
                    <a:gd name="T78" fmla="*/ 285 w 559"/>
                    <a:gd name="T79" fmla="*/ 890 h 1186"/>
                    <a:gd name="T80" fmla="*/ 371 w 559"/>
                    <a:gd name="T81" fmla="*/ 890 h 1186"/>
                    <a:gd name="T82" fmla="*/ 467 w 559"/>
                    <a:gd name="T83" fmla="*/ 874 h 1186"/>
                    <a:gd name="T84" fmla="*/ 383 w 559"/>
                    <a:gd name="T85" fmla="*/ 955 h 1186"/>
                    <a:gd name="T86" fmla="*/ 285 w 559"/>
                    <a:gd name="T87" fmla="*/ 1001 h 1186"/>
                    <a:gd name="T88" fmla="*/ 408 w 559"/>
                    <a:gd name="T89" fmla="*/ 958 h 1186"/>
                    <a:gd name="T90" fmla="*/ 480 w 559"/>
                    <a:gd name="T91" fmla="*/ 942 h 1186"/>
                    <a:gd name="T92" fmla="*/ 478 w 559"/>
                    <a:gd name="T93" fmla="*/ 1012 h 1186"/>
                    <a:gd name="T94" fmla="*/ 489 w 559"/>
                    <a:gd name="T95" fmla="*/ 1071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59" h="1186">
                      <a:moveTo>
                        <a:pt x="475" y="1073"/>
                      </a:moveTo>
                      <a:lnTo>
                        <a:pt x="451" y="1100"/>
                      </a:lnTo>
                      <a:lnTo>
                        <a:pt x="414" y="1109"/>
                      </a:lnTo>
                      <a:lnTo>
                        <a:pt x="365" y="1114"/>
                      </a:lnTo>
                      <a:lnTo>
                        <a:pt x="312" y="1125"/>
                      </a:lnTo>
                      <a:lnTo>
                        <a:pt x="278" y="1146"/>
                      </a:lnTo>
                      <a:lnTo>
                        <a:pt x="267" y="1157"/>
                      </a:lnTo>
                      <a:lnTo>
                        <a:pt x="256" y="1152"/>
                      </a:lnTo>
                      <a:lnTo>
                        <a:pt x="194" y="1105"/>
                      </a:lnTo>
                      <a:lnTo>
                        <a:pt x="113" y="1041"/>
                      </a:lnTo>
                      <a:lnTo>
                        <a:pt x="86" y="1001"/>
                      </a:lnTo>
                      <a:lnTo>
                        <a:pt x="45" y="960"/>
                      </a:lnTo>
                      <a:lnTo>
                        <a:pt x="32" y="928"/>
                      </a:lnTo>
                      <a:lnTo>
                        <a:pt x="0" y="923"/>
                      </a:lnTo>
                      <a:lnTo>
                        <a:pt x="16" y="958"/>
                      </a:lnTo>
                      <a:lnTo>
                        <a:pt x="34" y="992"/>
                      </a:lnTo>
                      <a:lnTo>
                        <a:pt x="86" y="1030"/>
                      </a:lnTo>
                      <a:lnTo>
                        <a:pt x="122" y="1077"/>
                      </a:lnTo>
                      <a:lnTo>
                        <a:pt x="210" y="1132"/>
                      </a:lnTo>
                      <a:lnTo>
                        <a:pt x="264" y="1186"/>
                      </a:lnTo>
                      <a:lnTo>
                        <a:pt x="285" y="1181"/>
                      </a:lnTo>
                      <a:lnTo>
                        <a:pt x="307" y="1154"/>
                      </a:lnTo>
                      <a:lnTo>
                        <a:pt x="338" y="1138"/>
                      </a:lnTo>
                      <a:lnTo>
                        <a:pt x="376" y="1127"/>
                      </a:lnTo>
                      <a:lnTo>
                        <a:pt x="457" y="1120"/>
                      </a:lnTo>
                      <a:lnTo>
                        <a:pt x="480" y="1105"/>
                      </a:lnTo>
                      <a:lnTo>
                        <a:pt x="521" y="1095"/>
                      </a:lnTo>
                      <a:lnTo>
                        <a:pt x="528" y="1077"/>
                      </a:lnTo>
                      <a:lnTo>
                        <a:pt x="516" y="1055"/>
                      </a:lnTo>
                      <a:lnTo>
                        <a:pt x="501" y="1034"/>
                      </a:lnTo>
                      <a:lnTo>
                        <a:pt x="510" y="1007"/>
                      </a:lnTo>
                      <a:lnTo>
                        <a:pt x="521" y="992"/>
                      </a:lnTo>
                      <a:lnTo>
                        <a:pt x="521" y="969"/>
                      </a:lnTo>
                      <a:lnTo>
                        <a:pt x="510" y="933"/>
                      </a:lnTo>
                      <a:lnTo>
                        <a:pt x="505" y="915"/>
                      </a:lnTo>
                      <a:lnTo>
                        <a:pt x="491" y="899"/>
                      </a:lnTo>
                      <a:lnTo>
                        <a:pt x="484" y="880"/>
                      </a:lnTo>
                      <a:lnTo>
                        <a:pt x="491" y="862"/>
                      </a:lnTo>
                      <a:lnTo>
                        <a:pt x="507" y="847"/>
                      </a:lnTo>
                      <a:lnTo>
                        <a:pt x="505" y="824"/>
                      </a:lnTo>
                      <a:lnTo>
                        <a:pt x="496" y="808"/>
                      </a:lnTo>
                      <a:lnTo>
                        <a:pt x="478" y="782"/>
                      </a:lnTo>
                      <a:lnTo>
                        <a:pt x="467" y="769"/>
                      </a:lnTo>
                      <a:lnTo>
                        <a:pt x="473" y="750"/>
                      </a:lnTo>
                      <a:lnTo>
                        <a:pt x="500" y="734"/>
                      </a:lnTo>
                      <a:lnTo>
                        <a:pt x="510" y="712"/>
                      </a:lnTo>
                      <a:lnTo>
                        <a:pt x="507" y="694"/>
                      </a:lnTo>
                      <a:lnTo>
                        <a:pt x="489" y="664"/>
                      </a:lnTo>
                      <a:lnTo>
                        <a:pt x="469" y="626"/>
                      </a:lnTo>
                      <a:lnTo>
                        <a:pt x="462" y="599"/>
                      </a:lnTo>
                      <a:lnTo>
                        <a:pt x="473" y="588"/>
                      </a:lnTo>
                      <a:lnTo>
                        <a:pt x="501" y="578"/>
                      </a:lnTo>
                      <a:lnTo>
                        <a:pt x="518" y="567"/>
                      </a:lnTo>
                      <a:lnTo>
                        <a:pt x="521" y="533"/>
                      </a:lnTo>
                      <a:lnTo>
                        <a:pt x="501" y="495"/>
                      </a:lnTo>
                      <a:lnTo>
                        <a:pt x="505" y="470"/>
                      </a:lnTo>
                      <a:lnTo>
                        <a:pt x="512" y="447"/>
                      </a:lnTo>
                      <a:lnTo>
                        <a:pt x="494" y="420"/>
                      </a:lnTo>
                      <a:lnTo>
                        <a:pt x="478" y="395"/>
                      </a:lnTo>
                      <a:lnTo>
                        <a:pt x="484" y="379"/>
                      </a:lnTo>
                      <a:lnTo>
                        <a:pt x="494" y="363"/>
                      </a:lnTo>
                      <a:lnTo>
                        <a:pt x="494" y="336"/>
                      </a:lnTo>
                      <a:lnTo>
                        <a:pt x="484" y="320"/>
                      </a:lnTo>
                      <a:lnTo>
                        <a:pt x="473" y="307"/>
                      </a:lnTo>
                      <a:lnTo>
                        <a:pt x="475" y="287"/>
                      </a:lnTo>
                      <a:lnTo>
                        <a:pt x="494" y="277"/>
                      </a:lnTo>
                      <a:lnTo>
                        <a:pt x="505" y="266"/>
                      </a:lnTo>
                      <a:lnTo>
                        <a:pt x="500" y="245"/>
                      </a:lnTo>
                      <a:lnTo>
                        <a:pt x="478" y="218"/>
                      </a:lnTo>
                      <a:lnTo>
                        <a:pt x="469" y="194"/>
                      </a:lnTo>
                      <a:lnTo>
                        <a:pt x="467" y="167"/>
                      </a:lnTo>
                      <a:lnTo>
                        <a:pt x="485" y="140"/>
                      </a:lnTo>
                      <a:lnTo>
                        <a:pt x="523" y="98"/>
                      </a:lnTo>
                      <a:lnTo>
                        <a:pt x="543" y="66"/>
                      </a:lnTo>
                      <a:lnTo>
                        <a:pt x="559" y="39"/>
                      </a:lnTo>
                      <a:lnTo>
                        <a:pt x="554" y="12"/>
                      </a:lnTo>
                      <a:lnTo>
                        <a:pt x="539" y="0"/>
                      </a:lnTo>
                      <a:lnTo>
                        <a:pt x="528" y="2"/>
                      </a:lnTo>
                      <a:lnTo>
                        <a:pt x="510" y="23"/>
                      </a:lnTo>
                      <a:lnTo>
                        <a:pt x="523" y="39"/>
                      </a:lnTo>
                      <a:lnTo>
                        <a:pt x="521" y="66"/>
                      </a:lnTo>
                      <a:lnTo>
                        <a:pt x="496" y="113"/>
                      </a:lnTo>
                      <a:lnTo>
                        <a:pt x="464" y="140"/>
                      </a:lnTo>
                      <a:lnTo>
                        <a:pt x="453" y="156"/>
                      </a:lnTo>
                      <a:lnTo>
                        <a:pt x="446" y="178"/>
                      </a:lnTo>
                      <a:lnTo>
                        <a:pt x="442" y="191"/>
                      </a:lnTo>
                      <a:lnTo>
                        <a:pt x="394" y="228"/>
                      </a:lnTo>
                      <a:lnTo>
                        <a:pt x="351" y="253"/>
                      </a:lnTo>
                      <a:lnTo>
                        <a:pt x="345" y="271"/>
                      </a:lnTo>
                      <a:lnTo>
                        <a:pt x="360" y="275"/>
                      </a:lnTo>
                      <a:lnTo>
                        <a:pt x="424" y="228"/>
                      </a:lnTo>
                      <a:lnTo>
                        <a:pt x="457" y="218"/>
                      </a:lnTo>
                      <a:lnTo>
                        <a:pt x="473" y="248"/>
                      </a:lnTo>
                      <a:lnTo>
                        <a:pt x="478" y="261"/>
                      </a:lnTo>
                      <a:lnTo>
                        <a:pt x="462" y="275"/>
                      </a:lnTo>
                      <a:lnTo>
                        <a:pt x="448" y="286"/>
                      </a:lnTo>
                      <a:lnTo>
                        <a:pt x="446" y="304"/>
                      </a:lnTo>
                      <a:lnTo>
                        <a:pt x="451" y="323"/>
                      </a:lnTo>
                      <a:lnTo>
                        <a:pt x="437" y="339"/>
                      </a:lnTo>
                      <a:lnTo>
                        <a:pt x="397" y="357"/>
                      </a:lnTo>
                      <a:lnTo>
                        <a:pt x="338" y="382"/>
                      </a:lnTo>
                      <a:lnTo>
                        <a:pt x="360" y="390"/>
                      </a:lnTo>
                      <a:lnTo>
                        <a:pt x="421" y="366"/>
                      </a:lnTo>
                      <a:lnTo>
                        <a:pt x="469" y="341"/>
                      </a:lnTo>
                      <a:lnTo>
                        <a:pt x="478" y="347"/>
                      </a:lnTo>
                      <a:lnTo>
                        <a:pt x="473" y="363"/>
                      </a:lnTo>
                      <a:lnTo>
                        <a:pt x="457" y="379"/>
                      </a:lnTo>
                      <a:lnTo>
                        <a:pt x="451" y="395"/>
                      </a:lnTo>
                      <a:lnTo>
                        <a:pt x="458" y="416"/>
                      </a:lnTo>
                      <a:lnTo>
                        <a:pt x="478" y="433"/>
                      </a:lnTo>
                      <a:lnTo>
                        <a:pt x="478" y="447"/>
                      </a:lnTo>
                      <a:lnTo>
                        <a:pt x="446" y="454"/>
                      </a:lnTo>
                      <a:lnTo>
                        <a:pt x="419" y="490"/>
                      </a:lnTo>
                      <a:lnTo>
                        <a:pt x="387" y="511"/>
                      </a:lnTo>
                      <a:lnTo>
                        <a:pt x="344" y="522"/>
                      </a:lnTo>
                      <a:lnTo>
                        <a:pt x="340" y="533"/>
                      </a:lnTo>
                      <a:lnTo>
                        <a:pt x="367" y="529"/>
                      </a:lnTo>
                      <a:lnTo>
                        <a:pt x="424" y="511"/>
                      </a:lnTo>
                      <a:lnTo>
                        <a:pt x="446" y="495"/>
                      </a:lnTo>
                      <a:lnTo>
                        <a:pt x="458" y="479"/>
                      </a:lnTo>
                      <a:lnTo>
                        <a:pt x="478" y="476"/>
                      </a:lnTo>
                      <a:lnTo>
                        <a:pt x="478" y="495"/>
                      </a:lnTo>
                      <a:lnTo>
                        <a:pt x="491" y="513"/>
                      </a:lnTo>
                      <a:lnTo>
                        <a:pt x="501" y="533"/>
                      </a:lnTo>
                      <a:lnTo>
                        <a:pt x="494" y="549"/>
                      </a:lnTo>
                      <a:lnTo>
                        <a:pt x="469" y="560"/>
                      </a:lnTo>
                      <a:lnTo>
                        <a:pt x="446" y="567"/>
                      </a:lnTo>
                      <a:lnTo>
                        <a:pt x="430" y="583"/>
                      </a:lnTo>
                      <a:lnTo>
                        <a:pt x="356" y="605"/>
                      </a:lnTo>
                      <a:lnTo>
                        <a:pt x="301" y="624"/>
                      </a:lnTo>
                      <a:lnTo>
                        <a:pt x="280" y="635"/>
                      </a:lnTo>
                      <a:lnTo>
                        <a:pt x="296" y="648"/>
                      </a:lnTo>
                      <a:lnTo>
                        <a:pt x="329" y="640"/>
                      </a:lnTo>
                      <a:lnTo>
                        <a:pt x="394" y="615"/>
                      </a:lnTo>
                      <a:lnTo>
                        <a:pt x="437" y="603"/>
                      </a:lnTo>
                      <a:lnTo>
                        <a:pt x="448" y="621"/>
                      </a:lnTo>
                      <a:lnTo>
                        <a:pt x="458" y="653"/>
                      </a:lnTo>
                      <a:lnTo>
                        <a:pt x="478" y="680"/>
                      </a:lnTo>
                      <a:lnTo>
                        <a:pt x="480" y="701"/>
                      </a:lnTo>
                      <a:lnTo>
                        <a:pt x="478" y="721"/>
                      </a:lnTo>
                      <a:lnTo>
                        <a:pt x="457" y="728"/>
                      </a:lnTo>
                      <a:lnTo>
                        <a:pt x="419" y="737"/>
                      </a:lnTo>
                      <a:lnTo>
                        <a:pt x="371" y="759"/>
                      </a:lnTo>
                      <a:lnTo>
                        <a:pt x="300" y="769"/>
                      </a:lnTo>
                      <a:lnTo>
                        <a:pt x="273" y="782"/>
                      </a:lnTo>
                      <a:lnTo>
                        <a:pt x="291" y="792"/>
                      </a:lnTo>
                      <a:lnTo>
                        <a:pt x="354" y="782"/>
                      </a:lnTo>
                      <a:lnTo>
                        <a:pt x="397" y="766"/>
                      </a:lnTo>
                      <a:lnTo>
                        <a:pt x="426" y="755"/>
                      </a:lnTo>
                      <a:lnTo>
                        <a:pt x="451" y="750"/>
                      </a:lnTo>
                      <a:lnTo>
                        <a:pt x="448" y="769"/>
                      </a:lnTo>
                      <a:lnTo>
                        <a:pt x="458" y="797"/>
                      </a:lnTo>
                      <a:lnTo>
                        <a:pt x="475" y="813"/>
                      </a:lnTo>
                      <a:lnTo>
                        <a:pt x="478" y="831"/>
                      </a:lnTo>
                      <a:lnTo>
                        <a:pt x="478" y="847"/>
                      </a:lnTo>
                      <a:lnTo>
                        <a:pt x="457" y="856"/>
                      </a:lnTo>
                      <a:lnTo>
                        <a:pt x="415" y="858"/>
                      </a:lnTo>
                      <a:lnTo>
                        <a:pt x="387" y="867"/>
                      </a:lnTo>
                      <a:lnTo>
                        <a:pt x="322" y="889"/>
                      </a:lnTo>
                      <a:lnTo>
                        <a:pt x="285" y="890"/>
                      </a:lnTo>
                      <a:lnTo>
                        <a:pt x="273" y="906"/>
                      </a:lnTo>
                      <a:lnTo>
                        <a:pt x="289" y="912"/>
                      </a:lnTo>
                      <a:lnTo>
                        <a:pt x="322" y="905"/>
                      </a:lnTo>
                      <a:lnTo>
                        <a:pt x="371" y="890"/>
                      </a:lnTo>
                      <a:lnTo>
                        <a:pt x="397" y="880"/>
                      </a:lnTo>
                      <a:lnTo>
                        <a:pt x="432" y="872"/>
                      </a:lnTo>
                      <a:lnTo>
                        <a:pt x="458" y="874"/>
                      </a:lnTo>
                      <a:lnTo>
                        <a:pt x="467" y="874"/>
                      </a:lnTo>
                      <a:lnTo>
                        <a:pt x="467" y="899"/>
                      </a:lnTo>
                      <a:lnTo>
                        <a:pt x="475" y="912"/>
                      </a:lnTo>
                      <a:lnTo>
                        <a:pt x="426" y="923"/>
                      </a:lnTo>
                      <a:lnTo>
                        <a:pt x="383" y="955"/>
                      </a:lnTo>
                      <a:lnTo>
                        <a:pt x="335" y="971"/>
                      </a:lnTo>
                      <a:lnTo>
                        <a:pt x="301" y="976"/>
                      </a:lnTo>
                      <a:lnTo>
                        <a:pt x="274" y="991"/>
                      </a:lnTo>
                      <a:lnTo>
                        <a:pt x="285" y="1001"/>
                      </a:lnTo>
                      <a:lnTo>
                        <a:pt x="312" y="992"/>
                      </a:lnTo>
                      <a:lnTo>
                        <a:pt x="344" y="982"/>
                      </a:lnTo>
                      <a:lnTo>
                        <a:pt x="378" y="976"/>
                      </a:lnTo>
                      <a:lnTo>
                        <a:pt x="408" y="958"/>
                      </a:lnTo>
                      <a:lnTo>
                        <a:pt x="424" y="942"/>
                      </a:lnTo>
                      <a:lnTo>
                        <a:pt x="446" y="939"/>
                      </a:lnTo>
                      <a:lnTo>
                        <a:pt x="473" y="939"/>
                      </a:lnTo>
                      <a:lnTo>
                        <a:pt x="480" y="942"/>
                      </a:lnTo>
                      <a:lnTo>
                        <a:pt x="489" y="960"/>
                      </a:lnTo>
                      <a:lnTo>
                        <a:pt x="494" y="982"/>
                      </a:lnTo>
                      <a:lnTo>
                        <a:pt x="489" y="1001"/>
                      </a:lnTo>
                      <a:lnTo>
                        <a:pt x="478" y="1012"/>
                      </a:lnTo>
                      <a:lnTo>
                        <a:pt x="469" y="1039"/>
                      </a:lnTo>
                      <a:lnTo>
                        <a:pt x="478" y="1050"/>
                      </a:lnTo>
                      <a:lnTo>
                        <a:pt x="489" y="1061"/>
                      </a:lnTo>
                      <a:lnTo>
                        <a:pt x="489" y="1071"/>
                      </a:lnTo>
                      <a:lnTo>
                        <a:pt x="475" y="10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3" name="Freeform 32"/>
                <p:cNvSpPr>
                  <a:spLocks/>
                </p:cNvSpPr>
                <p:nvPr/>
              </p:nvSpPr>
              <p:spPr bwMode="auto">
                <a:xfrm>
                  <a:off x="6430" y="3029"/>
                  <a:ext cx="162" cy="53"/>
                </a:xfrm>
                <a:custGeom>
                  <a:avLst/>
                  <a:gdLst>
                    <a:gd name="T0" fmla="*/ 0 w 162"/>
                    <a:gd name="T1" fmla="*/ 43 h 53"/>
                    <a:gd name="T2" fmla="*/ 65 w 162"/>
                    <a:gd name="T3" fmla="*/ 41 h 53"/>
                    <a:gd name="T4" fmla="*/ 90 w 162"/>
                    <a:gd name="T5" fmla="*/ 27 h 53"/>
                    <a:gd name="T6" fmla="*/ 111 w 162"/>
                    <a:gd name="T7" fmla="*/ 11 h 53"/>
                    <a:gd name="T8" fmla="*/ 151 w 162"/>
                    <a:gd name="T9" fmla="*/ 0 h 53"/>
                    <a:gd name="T10" fmla="*/ 162 w 162"/>
                    <a:gd name="T11" fmla="*/ 11 h 53"/>
                    <a:gd name="T12" fmla="*/ 145 w 162"/>
                    <a:gd name="T13" fmla="*/ 16 h 53"/>
                    <a:gd name="T14" fmla="*/ 117 w 162"/>
                    <a:gd name="T15" fmla="*/ 31 h 53"/>
                    <a:gd name="T16" fmla="*/ 102 w 162"/>
                    <a:gd name="T17" fmla="*/ 41 h 53"/>
                    <a:gd name="T18" fmla="*/ 76 w 162"/>
                    <a:gd name="T19" fmla="*/ 48 h 53"/>
                    <a:gd name="T20" fmla="*/ 36 w 162"/>
                    <a:gd name="T21" fmla="*/ 52 h 53"/>
                    <a:gd name="T22" fmla="*/ 3 w 162"/>
                    <a:gd name="T23" fmla="*/ 53 h 53"/>
                    <a:gd name="T24" fmla="*/ 0 w 162"/>
                    <a:gd name="T25" fmla="*/ 4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53">
                      <a:moveTo>
                        <a:pt x="0" y="43"/>
                      </a:moveTo>
                      <a:lnTo>
                        <a:pt x="65" y="41"/>
                      </a:lnTo>
                      <a:lnTo>
                        <a:pt x="90" y="27"/>
                      </a:lnTo>
                      <a:lnTo>
                        <a:pt x="111" y="11"/>
                      </a:lnTo>
                      <a:lnTo>
                        <a:pt x="151" y="0"/>
                      </a:lnTo>
                      <a:lnTo>
                        <a:pt x="162" y="11"/>
                      </a:lnTo>
                      <a:lnTo>
                        <a:pt x="145" y="16"/>
                      </a:lnTo>
                      <a:lnTo>
                        <a:pt x="117" y="31"/>
                      </a:lnTo>
                      <a:lnTo>
                        <a:pt x="102" y="41"/>
                      </a:lnTo>
                      <a:lnTo>
                        <a:pt x="76" y="48"/>
                      </a:lnTo>
                      <a:lnTo>
                        <a:pt x="36" y="52"/>
                      </a:lnTo>
                      <a:lnTo>
                        <a:pt x="3" y="53"/>
                      </a:lnTo>
                      <a:lnTo>
                        <a:pt x="0"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4" name="Freeform 33"/>
                <p:cNvSpPr>
                  <a:spLocks/>
                </p:cNvSpPr>
                <p:nvPr/>
              </p:nvSpPr>
              <p:spPr bwMode="auto">
                <a:xfrm>
                  <a:off x="6184" y="1870"/>
                  <a:ext cx="469" cy="254"/>
                </a:xfrm>
                <a:custGeom>
                  <a:avLst/>
                  <a:gdLst>
                    <a:gd name="T0" fmla="*/ 14 w 469"/>
                    <a:gd name="T1" fmla="*/ 29 h 254"/>
                    <a:gd name="T2" fmla="*/ 70 w 469"/>
                    <a:gd name="T3" fmla="*/ 32 h 254"/>
                    <a:gd name="T4" fmla="*/ 129 w 469"/>
                    <a:gd name="T5" fmla="*/ 34 h 254"/>
                    <a:gd name="T6" fmla="*/ 167 w 469"/>
                    <a:gd name="T7" fmla="*/ 34 h 254"/>
                    <a:gd name="T8" fmla="*/ 197 w 469"/>
                    <a:gd name="T9" fmla="*/ 27 h 254"/>
                    <a:gd name="T10" fmla="*/ 246 w 469"/>
                    <a:gd name="T11" fmla="*/ 13 h 254"/>
                    <a:gd name="T12" fmla="*/ 270 w 469"/>
                    <a:gd name="T13" fmla="*/ 0 h 254"/>
                    <a:gd name="T14" fmla="*/ 302 w 469"/>
                    <a:gd name="T15" fmla="*/ 18 h 254"/>
                    <a:gd name="T16" fmla="*/ 354 w 469"/>
                    <a:gd name="T17" fmla="*/ 54 h 254"/>
                    <a:gd name="T18" fmla="*/ 392 w 469"/>
                    <a:gd name="T19" fmla="*/ 80 h 254"/>
                    <a:gd name="T20" fmla="*/ 440 w 469"/>
                    <a:gd name="T21" fmla="*/ 114 h 254"/>
                    <a:gd name="T22" fmla="*/ 469 w 469"/>
                    <a:gd name="T23" fmla="*/ 140 h 254"/>
                    <a:gd name="T24" fmla="*/ 442 w 469"/>
                    <a:gd name="T25" fmla="*/ 163 h 254"/>
                    <a:gd name="T26" fmla="*/ 415 w 469"/>
                    <a:gd name="T27" fmla="*/ 188 h 254"/>
                    <a:gd name="T28" fmla="*/ 372 w 469"/>
                    <a:gd name="T29" fmla="*/ 206 h 254"/>
                    <a:gd name="T30" fmla="*/ 327 w 469"/>
                    <a:gd name="T31" fmla="*/ 225 h 254"/>
                    <a:gd name="T32" fmla="*/ 286 w 469"/>
                    <a:gd name="T33" fmla="*/ 241 h 254"/>
                    <a:gd name="T34" fmla="*/ 247 w 469"/>
                    <a:gd name="T35" fmla="*/ 247 h 254"/>
                    <a:gd name="T36" fmla="*/ 208 w 469"/>
                    <a:gd name="T37" fmla="*/ 254 h 254"/>
                    <a:gd name="T38" fmla="*/ 159 w 469"/>
                    <a:gd name="T39" fmla="*/ 220 h 254"/>
                    <a:gd name="T40" fmla="*/ 122 w 469"/>
                    <a:gd name="T41" fmla="*/ 190 h 254"/>
                    <a:gd name="T42" fmla="*/ 79 w 469"/>
                    <a:gd name="T43" fmla="*/ 152 h 254"/>
                    <a:gd name="T44" fmla="*/ 43 w 469"/>
                    <a:gd name="T45" fmla="*/ 114 h 254"/>
                    <a:gd name="T46" fmla="*/ 16 w 469"/>
                    <a:gd name="T47" fmla="*/ 88 h 254"/>
                    <a:gd name="T48" fmla="*/ 0 w 469"/>
                    <a:gd name="T49" fmla="*/ 50 h 254"/>
                    <a:gd name="T50" fmla="*/ 14 w 469"/>
                    <a:gd name="T51" fmla="*/ 2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9" h="254">
                      <a:moveTo>
                        <a:pt x="14" y="29"/>
                      </a:moveTo>
                      <a:lnTo>
                        <a:pt x="70" y="32"/>
                      </a:lnTo>
                      <a:lnTo>
                        <a:pt x="129" y="34"/>
                      </a:lnTo>
                      <a:lnTo>
                        <a:pt x="167" y="34"/>
                      </a:lnTo>
                      <a:lnTo>
                        <a:pt x="197" y="27"/>
                      </a:lnTo>
                      <a:lnTo>
                        <a:pt x="246" y="13"/>
                      </a:lnTo>
                      <a:lnTo>
                        <a:pt x="270" y="0"/>
                      </a:lnTo>
                      <a:lnTo>
                        <a:pt x="302" y="18"/>
                      </a:lnTo>
                      <a:lnTo>
                        <a:pt x="354" y="54"/>
                      </a:lnTo>
                      <a:lnTo>
                        <a:pt x="392" y="80"/>
                      </a:lnTo>
                      <a:lnTo>
                        <a:pt x="440" y="114"/>
                      </a:lnTo>
                      <a:lnTo>
                        <a:pt x="469" y="140"/>
                      </a:lnTo>
                      <a:lnTo>
                        <a:pt x="442" y="163"/>
                      </a:lnTo>
                      <a:lnTo>
                        <a:pt x="415" y="188"/>
                      </a:lnTo>
                      <a:lnTo>
                        <a:pt x="372" y="206"/>
                      </a:lnTo>
                      <a:lnTo>
                        <a:pt x="327" y="225"/>
                      </a:lnTo>
                      <a:lnTo>
                        <a:pt x="286" y="241"/>
                      </a:lnTo>
                      <a:lnTo>
                        <a:pt x="247" y="247"/>
                      </a:lnTo>
                      <a:lnTo>
                        <a:pt x="208" y="254"/>
                      </a:lnTo>
                      <a:lnTo>
                        <a:pt x="159" y="220"/>
                      </a:lnTo>
                      <a:lnTo>
                        <a:pt x="122" y="190"/>
                      </a:lnTo>
                      <a:lnTo>
                        <a:pt x="79" y="152"/>
                      </a:lnTo>
                      <a:lnTo>
                        <a:pt x="43" y="114"/>
                      </a:lnTo>
                      <a:lnTo>
                        <a:pt x="16" y="88"/>
                      </a:lnTo>
                      <a:lnTo>
                        <a:pt x="0" y="50"/>
                      </a:lnTo>
                      <a:lnTo>
                        <a:pt x="14" y="29"/>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5" name="Freeform 34"/>
                <p:cNvSpPr>
                  <a:spLocks/>
                </p:cNvSpPr>
                <p:nvPr/>
              </p:nvSpPr>
              <p:spPr bwMode="auto">
                <a:xfrm>
                  <a:off x="6172" y="1862"/>
                  <a:ext cx="506" cy="296"/>
                </a:xfrm>
                <a:custGeom>
                  <a:avLst/>
                  <a:gdLst>
                    <a:gd name="T0" fmla="*/ 247 w 506"/>
                    <a:gd name="T1" fmla="*/ 253 h 296"/>
                    <a:gd name="T2" fmla="*/ 328 w 506"/>
                    <a:gd name="T3" fmla="*/ 231 h 296"/>
                    <a:gd name="T4" fmla="*/ 393 w 506"/>
                    <a:gd name="T5" fmla="*/ 203 h 296"/>
                    <a:gd name="T6" fmla="*/ 439 w 506"/>
                    <a:gd name="T7" fmla="*/ 170 h 296"/>
                    <a:gd name="T8" fmla="*/ 457 w 506"/>
                    <a:gd name="T9" fmla="*/ 151 h 296"/>
                    <a:gd name="T10" fmla="*/ 391 w 506"/>
                    <a:gd name="T11" fmla="*/ 90 h 296"/>
                    <a:gd name="T12" fmla="*/ 337 w 506"/>
                    <a:gd name="T13" fmla="*/ 57 h 296"/>
                    <a:gd name="T14" fmla="*/ 285 w 506"/>
                    <a:gd name="T15" fmla="*/ 25 h 296"/>
                    <a:gd name="T16" fmla="*/ 273 w 506"/>
                    <a:gd name="T17" fmla="*/ 25 h 296"/>
                    <a:gd name="T18" fmla="*/ 241 w 506"/>
                    <a:gd name="T19" fmla="*/ 36 h 296"/>
                    <a:gd name="T20" fmla="*/ 198 w 506"/>
                    <a:gd name="T21" fmla="*/ 48 h 296"/>
                    <a:gd name="T22" fmla="*/ 121 w 506"/>
                    <a:gd name="T23" fmla="*/ 54 h 296"/>
                    <a:gd name="T24" fmla="*/ 46 w 506"/>
                    <a:gd name="T25" fmla="*/ 52 h 296"/>
                    <a:gd name="T26" fmla="*/ 26 w 506"/>
                    <a:gd name="T27" fmla="*/ 54 h 296"/>
                    <a:gd name="T28" fmla="*/ 26 w 506"/>
                    <a:gd name="T29" fmla="*/ 68 h 296"/>
                    <a:gd name="T30" fmla="*/ 42 w 506"/>
                    <a:gd name="T31" fmla="*/ 90 h 296"/>
                    <a:gd name="T32" fmla="*/ 73 w 506"/>
                    <a:gd name="T33" fmla="*/ 129 h 296"/>
                    <a:gd name="T34" fmla="*/ 112 w 506"/>
                    <a:gd name="T35" fmla="*/ 161 h 296"/>
                    <a:gd name="T36" fmla="*/ 161 w 506"/>
                    <a:gd name="T37" fmla="*/ 208 h 296"/>
                    <a:gd name="T38" fmla="*/ 207 w 506"/>
                    <a:gd name="T39" fmla="*/ 242 h 296"/>
                    <a:gd name="T40" fmla="*/ 236 w 506"/>
                    <a:gd name="T41" fmla="*/ 262 h 296"/>
                    <a:gd name="T42" fmla="*/ 245 w 506"/>
                    <a:gd name="T43" fmla="*/ 283 h 296"/>
                    <a:gd name="T44" fmla="*/ 234 w 506"/>
                    <a:gd name="T45" fmla="*/ 296 h 296"/>
                    <a:gd name="T46" fmla="*/ 218 w 506"/>
                    <a:gd name="T47" fmla="*/ 289 h 296"/>
                    <a:gd name="T48" fmla="*/ 171 w 506"/>
                    <a:gd name="T49" fmla="*/ 246 h 296"/>
                    <a:gd name="T50" fmla="*/ 112 w 506"/>
                    <a:gd name="T51" fmla="*/ 197 h 296"/>
                    <a:gd name="T52" fmla="*/ 69 w 506"/>
                    <a:gd name="T53" fmla="*/ 161 h 296"/>
                    <a:gd name="T54" fmla="*/ 41 w 506"/>
                    <a:gd name="T55" fmla="*/ 129 h 296"/>
                    <a:gd name="T56" fmla="*/ 16 w 506"/>
                    <a:gd name="T57" fmla="*/ 95 h 296"/>
                    <a:gd name="T58" fmla="*/ 5 w 506"/>
                    <a:gd name="T59" fmla="*/ 73 h 296"/>
                    <a:gd name="T60" fmla="*/ 0 w 506"/>
                    <a:gd name="T61" fmla="*/ 48 h 296"/>
                    <a:gd name="T62" fmla="*/ 7 w 506"/>
                    <a:gd name="T63" fmla="*/ 32 h 296"/>
                    <a:gd name="T64" fmla="*/ 25 w 506"/>
                    <a:gd name="T65" fmla="*/ 25 h 296"/>
                    <a:gd name="T66" fmla="*/ 57 w 506"/>
                    <a:gd name="T67" fmla="*/ 27 h 296"/>
                    <a:gd name="T68" fmla="*/ 118 w 506"/>
                    <a:gd name="T69" fmla="*/ 36 h 296"/>
                    <a:gd name="T70" fmla="*/ 170 w 506"/>
                    <a:gd name="T71" fmla="*/ 36 h 296"/>
                    <a:gd name="T72" fmla="*/ 207 w 506"/>
                    <a:gd name="T73" fmla="*/ 25 h 296"/>
                    <a:gd name="T74" fmla="*/ 250 w 506"/>
                    <a:gd name="T75" fmla="*/ 16 h 296"/>
                    <a:gd name="T76" fmla="*/ 268 w 506"/>
                    <a:gd name="T77" fmla="*/ 0 h 296"/>
                    <a:gd name="T78" fmla="*/ 289 w 506"/>
                    <a:gd name="T79" fmla="*/ 0 h 296"/>
                    <a:gd name="T80" fmla="*/ 334 w 506"/>
                    <a:gd name="T81" fmla="*/ 27 h 296"/>
                    <a:gd name="T82" fmla="*/ 382 w 506"/>
                    <a:gd name="T83" fmla="*/ 64 h 296"/>
                    <a:gd name="T84" fmla="*/ 434 w 506"/>
                    <a:gd name="T85" fmla="*/ 97 h 296"/>
                    <a:gd name="T86" fmla="*/ 463 w 506"/>
                    <a:gd name="T87" fmla="*/ 118 h 296"/>
                    <a:gd name="T88" fmla="*/ 493 w 506"/>
                    <a:gd name="T89" fmla="*/ 138 h 296"/>
                    <a:gd name="T90" fmla="*/ 506 w 506"/>
                    <a:gd name="T91" fmla="*/ 145 h 296"/>
                    <a:gd name="T92" fmla="*/ 498 w 506"/>
                    <a:gd name="T93" fmla="*/ 160 h 296"/>
                    <a:gd name="T94" fmla="*/ 477 w 506"/>
                    <a:gd name="T95" fmla="*/ 172 h 296"/>
                    <a:gd name="T96" fmla="*/ 452 w 506"/>
                    <a:gd name="T97" fmla="*/ 194 h 296"/>
                    <a:gd name="T98" fmla="*/ 428 w 506"/>
                    <a:gd name="T99" fmla="*/ 203 h 296"/>
                    <a:gd name="T100" fmla="*/ 386 w 506"/>
                    <a:gd name="T101" fmla="*/ 221 h 296"/>
                    <a:gd name="T102" fmla="*/ 355 w 506"/>
                    <a:gd name="T103" fmla="*/ 235 h 296"/>
                    <a:gd name="T104" fmla="*/ 321 w 506"/>
                    <a:gd name="T105" fmla="*/ 256 h 296"/>
                    <a:gd name="T106" fmla="*/ 285 w 506"/>
                    <a:gd name="T107" fmla="*/ 262 h 296"/>
                    <a:gd name="T108" fmla="*/ 256 w 506"/>
                    <a:gd name="T109" fmla="*/ 264 h 296"/>
                    <a:gd name="T110" fmla="*/ 247 w 506"/>
                    <a:gd name="T111" fmla="*/ 25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6" h="296">
                      <a:moveTo>
                        <a:pt x="247" y="253"/>
                      </a:moveTo>
                      <a:lnTo>
                        <a:pt x="328" y="231"/>
                      </a:lnTo>
                      <a:lnTo>
                        <a:pt x="393" y="203"/>
                      </a:lnTo>
                      <a:lnTo>
                        <a:pt x="439" y="170"/>
                      </a:lnTo>
                      <a:lnTo>
                        <a:pt x="457" y="151"/>
                      </a:lnTo>
                      <a:lnTo>
                        <a:pt x="391" y="90"/>
                      </a:lnTo>
                      <a:lnTo>
                        <a:pt x="337" y="57"/>
                      </a:lnTo>
                      <a:lnTo>
                        <a:pt x="285" y="25"/>
                      </a:lnTo>
                      <a:lnTo>
                        <a:pt x="273" y="25"/>
                      </a:lnTo>
                      <a:lnTo>
                        <a:pt x="241" y="36"/>
                      </a:lnTo>
                      <a:lnTo>
                        <a:pt x="198" y="48"/>
                      </a:lnTo>
                      <a:lnTo>
                        <a:pt x="121" y="54"/>
                      </a:lnTo>
                      <a:lnTo>
                        <a:pt x="46" y="52"/>
                      </a:lnTo>
                      <a:lnTo>
                        <a:pt x="26" y="54"/>
                      </a:lnTo>
                      <a:lnTo>
                        <a:pt x="26" y="68"/>
                      </a:lnTo>
                      <a:lnTo>
                        <a:pt x="42" y="90"/>
                      </a:lnTo>
                      <a:lnTo>
                        <a:pt x="73" y="129"/>
                      </a:lnTo>
                      <a:lnTo>
                        <a:pt x="112" y="161"/>
                      </a:lnTo>
                      <a:lnTo>
                        <a:pt x="161" y="208"/>
                      </a:lnTo>
                      <a:lnTo>
                        <a:pt x="207" y="242"/>
                      </a:lnTo>
                      <a:lnTo>
                        <a:pt x="236" y="262"/>
                      </a:lnTo>
                      <a:lnTo>
                        <a:pt x="245" y="283"/>
                      </a:lnTo>
                      <a:lnTo>
                        <a:pt x="234" y="296"/>
                      </a:lnTo>
                      <a:lnTo>
                        <a:pt x="218" y="289"/>
                      </a:lnTo>
                      <a:lnTo>
                        <a:pt x="171" y="246"/>
                      </a:lnTo>
                      <a:lnTo>
                        <a:pt x="112" y="197"/>
                      </a:lnTo>
                      <a:lnTo>
                        <a:pt x="69" y="161"/>
                      </a:lnTo>
                      <a:lnTo>
                        <a:pt x="41" y="129"/>
                      </a:lnTo>
                      <a:lnTo>
                        <a:pt x="16" y="95"/>
                      </a:lnTo>
                      <a:lnTo>
                        <a:pt x="5" y="73"/>
                      </a:lnTo>
                      <a:lnTo>
                        <a:pt x="0" y="48"/>
                      </a:lnTo>
                      <a:lnTo>
                        <a:pt x="7" y="32"/>
                      </a:lnTo>
                      <a:lnTo>
                        <a:pt x="25" y="25"/>
                      </a:lnTo>
                      <a:lnTo>
                        <a:pt x="57" y="27"/>
                      </a:lnTo>
                      <a:lnTo>
                        <a:pt x="118" y="36"/>
                      </a:lnTo>
                      <a:lnTo>
                        <a:pt x="170" y="36"/>
                      </a:lnTo>
                      <a:lnTo>
                        <a:pt x="207" y="25"/>
                      </a:lnTo>
                      <a:lnTo>
                        <a:pt x="250" y="16"/>
                      </a:lnTo>
                      <a:lnTo>
                        <a:pt x="268" y="0"/>
                      </a:lnTo>
                      <a:lnTo>
                        <a:pt x="289" y="0"/>
                      </a:lnTo>
                      <a:lnTo>
                        <a:pt x="334" y="27"/>
                      </a:lnTo>
                      <a:lnTo>
                        <a:pt x="382" y="64"/>
                      </a:lnTo>
                      <a:lnTo>
                        <a:pt x="434" y="97"/>
                      </a:lnTo>
                      <a:lnTo>
                        <a:pt x="463" y="118"/>
                      </a:lnTo>
                      <a:lnTo>
                        <a:pt x="493" y="138"/>
                      </a:lnTo>
                      <a:lnTo>
                        <a:pt x="506" y="145"/>
                      </a:lnTo>
                      <a:lnTo>
                        <a:pt x="498" y="160"/>
                      </a:lnTo>
                      <a:lnTo>
                        <a:pt x="477" y="172"/>
                      </a:lnTo>
                      <a:lnTo>
                        <a:pt x="452" y="194"/>
                      </a:lnTo>
                      <a:lnTo>
                        <a:pt x="428" y="203"/>
                      </a:lnTo>
                      <a:lnTo>
                        <a:pt x="386" y="221"/>
                      </a:lnTo>
                      <a:lnTo>
                        <a:pt x="355" y="235"/>
                      </a:lnTo>
                      <a:lnTo>
                        <a:pt x="321" y="256"/>
                      </a:lnTo>
                      <a:lnTo>
                        <a:pt x="285" y="262"/>
                      </a:lnTo>
                      <a:lnTo>
                        <a:pt x="256" y="264"/>
                      </a:lnTo>
                      <a:lnTo>
                        <a:pt x="247" y="2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6" name="Freeform 35"/>
                <p:cNvSpPr>
                  <a:spLocks/>
                </p:cNvSpPr>
                <p:nvPr/>
              </p:nvSpPr>
              <p:spPr bwMode="auto">
                <a:xfrm>
                  <a:off x="6459" y="2086"/>
                  <a:ext cx="160" cy="103"/>
                </a:xfrm>
                <a:custGeom>
                  <a:avLst/>
                  <a:gdLst>
                    <a:gd name="T0" fmla="*/ 135 w 160"/>
                    <a:gd name="T1" fmla="*/ 12 h 103"/>
                    <a:gd name="T2" fmla="*/ 101 w 160"/>
                    <a:gd name="T3" fmla="*/ 39 h 103"/>
                    <a:gd name="T4" fmla="*/ 70 w 160"/>
                    <a:gd name="T5" fmla="*/ 64 h 103"/>
                    <a:gd name="T6" fmla="*/ 25 w 160"/>
                    <a:gd name="T7" fmla="*/ 80 h 103"/>
                    <a:gd name="T8" fmla="*/ 0 w 160"/>
                    <a:gd name="T9" fmla="*/ 89 h 103"/>
                    <a:gd name="T10" fmla="*/ 20 w 160"/>
                    <a:gd name="T11" fmla="*/ 103 h 103"/>
                    <a:gd name="T12" fmla="*/ 52 w 160"/>
                    <a:gd name="T13" fmla="*/ 98 h 103"/>
                    <a:gd name="T14" fmla="*/ 102 w 160"/>
                    <a:gd name="T15" fmla="*/ 64 h 103"/>
                    <a:gd name="T16" fmla="*/ 160 w 160"/>
                    <a:gd name="T17" fmla="*/ 0 h 103"/>
                    <a:gd name="T18" fmla="*/ 135 w 160"/>
                    <a:gd name="T19" fmla="*/ 1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103">
                      <a:moveTo>
                        <a:pt x="135" y="12"/>
                      </a:moveTo>
                      <a:lnTo>
                        <a:pt x="101" y="39"/>
                      </a:lnTo>
                      <a:lnTo>
                        <a:pt x="70" y="64"/>
                      </a:lnTo>
                      <a:lnTo>
                        <a:pt x="25" y="80"/>
                      </a:lnTo>
                      <a:lnTo>
                        <a:pt x="0" y="89"/>
                      </a:lnTo>
                      <a:lnTo>
                        <a:pt x="20" y="103"/>
                      </a:lnTo>
                      <a:lnTo>
                        <a:pt x="52" y="98"/>
                      </a:lnTo>
                      <a:lnTo>
                        <a:pt x="102" y="64"/>
                      </a:lnTo>
                      <a:lnTo>
                        <a:pt x="160" y="0"/>
                      </a:lnTo>
                      <a:lnTo>
                        <a:pt x="135"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12" name="Group 54"/>
              <p:cNvGrpSpPr>
                <a:grpSpLocks/>
              </p:cNvGrpSpPr>
              <p:nvPr/>
            </p:nvGrpSpPr>
            <p:grpSpPr bwMode="auto">
              <a:xfrm>
                <a:off x="4930" y="2131"/>
                <a:ext cx="590" cy="1336"/>
                <a:chOff x="4930" y="2131"/>
                <a:chExt cx="590" cy="1336"/>
              </a:xfrm>
            </p:grpSpPr>
            <p:sp>
              <p:nvSpPr>
                <p:cNvPr id="13" name="Freeform 37"/>
                <p:cNvSpPr>
                  <a:spLocks/>
                </p:cNvSpPr>
                <p:nvPr/>
              </p:nvSpPr>
              <p:spPr bwMode="auto">
                <a:xfrm>
                  <a:off x="4941" y="2191"/>
                  <a:ext cx="311" cy="1258"/>
                </a:xfrm>
                <a:custGeom>
                  <a:avLst/>
                  <a:gdLst>
                    <a:gd name="T0" fmla="*/ 306 w 311"/>
                    <a:gd name="T1" fmla="*/ 226 h 1258"/>
                    <a:gd name="T2" fmla="*/ 311 w 311"/>
                    <a:gd name="T3" fmla="*/ 272 h 1258"/>
                    <a:gd name="T4" fmla="*/ 311 w 311"/>
                    <a:gd name="T5" fmla="*/ 521 h 1258"/>
                    <a:gd name="T6" fmla="*/ 289 w 311"/>
                    <a:gd name="T7" fmla="*/ 856 h 1258"/>
                    <a:gd name="T8" fmla="*/ 291 w 311"/>
                    <a:gd name="T9" fmla="*/ 1069 h 1258"/>
                    <a:gd name="T10" fmla="*/ 302 w 311"/>
                    <a:gd name="T11" fmla="*/ 1216 h 1258"/>
                    <a:gd name="T12" fmla="*/ 291 w 311"/>
                    <a:gd name="T13" fmla="*/ 1258 h 1258"/>
                    <a:gd name="T14" fmla="*/ 273 w 311"/>
                    <a:gd name="T15" fmla="*/ 1249 h 1258"/>
                    <a:gd name="T16" fmla="*/ 168 w 311"/>
                    <a:gd name="T17" fmla="*/ 1167 h 1258"/>
                    <a:gd name="T18" fmla="*/ 140 w 311"/>
                    <a:gd name="T19" fmla="*/ 1151 h 1258"/>
                    <a:gd name="T20" fmla="*/ 124 w 311"/>
                    <a:gd name="T21" fmla="*/ 1128 h 1258"/>
                    <a:gd name="T22" fmla="*/ 97 w 311"/>
                    <a:gd name="T23" fmla="*/ 1097 h 1258"/>
                    <a:gd name="T24" fmla="*/ 61 w 311"/>
                    <a:gd name="T25" fmla="*/ 1065 h 1258"/>
                    <a:gd name="T26" fmla="*/ 43 w 311"/>
                    <a:gd name="T27" fmla="*/ 1022 h 1258"/>
                    <a:gd name="T28" fmla="*/ 0 w 311"/>
                    <a:gd name="T29" fmla="*/ 985 h 1258"/>
                    <a:gd name="T30" fmla="*/ 0 w 311"/>
                    <a:gd name="T31" fmla="*/ 963 h 1258"/>
                    <a:gd name="T32" fmla="*/ 23 w 311"/>
                    <a:gd name="T33" fmla="*/ 934 h 1258"/>
                    <a:gd name="T34" fmla="*/ 32 w 311"/>
                    <a:gd name="T35" fmla="*/ 897 h 1258"/>
                    <a:gd name="T36" fmla="*/ 27 w 311"/>
                    <a:gd name="T37" fmla="*/ 877 h 1258"/>
                    <a:gd name="T38" fmla="*/ 16 w 311"/>
                    <a:gd name="T39" fmla="*/ 845 h 1258"/>
                    <a:gd name="T40" fmla="*/ 12 w 311"/>
                    <a:gd name="T41" fmla="*/ 822 h 1258"/>
                    <a:gd name="T42" fmla="*/ 29 w 311"/>
                    <a:gd name="T43" fmla="*/ 786 h 1258"/>
                    <a:gd name="T44" fmla="*/ 29 w 311"/>
                    <a:gd name="T45" fmla="*/ 762 h 1258"/>
                    <a:gd name="T46" fmla="*/ 11 w 311"/>
                    <a:gd name="T47" fmla="*/ 714 h 1258"/>
                    <a:gd name="T48" fmla="*/ 11 w 311"/>
                    <a:gd name="T49" fmla="*/ 687 h 1258"/>
                    <a:gd name="T50" fmla="*/ 21 w 311"/>
                    <a:gd name="T51" fmla="*/ 666 h 1258"/>
                    <a:gd name="T52" fmla="*/ 39 w 311"/>
                    <a:gd name="T53" fmla="*/ 641 h 1258"/>
                    <a:gd name="T54" fmla="*/ 38 w 311"/>
                    <a:gd name="T55" fmla="*/ 597 h 1258"/>
                    <a:gd name="T56" fmla="*/ 27 w 311"/>
                    <a:gd name="T57" fmla="*/ 562 h 1258"/>
                    <a:gd name="T58" fmla="*/ 38 w 311"/>
                    <a:gd name="T59" fmla="*/ 521 h 1258"/>
                    <a:gd name="T60" fmla="*/ 48 w 311"/>
                    <a:gd name="T61" fmla="*/ 511 h 1258"/>
                    <a:gd name="T62" fmla="*/ 39 w 311"/>
                    <a:gd name="T63" fmla="*/ 473 h 1258"/>
                    <a:gd name="T64" fmla="*/ 16 w 311"/>
                    <a:gd name="T65" fmla="*/ 433 h 1258"/>
                    <a:gd name="T66" fmla="*/ 11 w 311"/>
                    <a:gd name="T67" fmla="*/ 407 h 1258"/>
                    <a:gd name="T68" fmla="*/ 16 w 311"/>
                    <a:gd name="T69" fmla="*/ 382 h 1258"/>
                    <a:gd name="T70" fmla="*/ 45 w 311"/>
                    <a:gd name="T71" fmla="*/ 360 h 1258"/>
                    <a:gd name="T72" fmla="*/ 43 w 311"/>
                    <a:gd name="T73" fmla="*/ 342 h 1258"/>
                    <a:gd name="T74" fmla="*/ 12 w 311"/>
                    <a:gd name="T75" fmla="*/ 285 h 1258"/>
                    <a:gd name="T76" fmla="*/ 2 w 311"/>
                    <a:gd name="T77" fmla="*/ 240 h 1258"/>
                    <a:gd name="T78" fmla="*/ 11 w 311"/>
                    <a:gd name="T79" fmla="*/ 215 h 1258"/>
                    <a:gd name="T80" fmla="*/ 39 w 311"/>
                    <a:gd name="T81" fmla="*/ 192 h 1258"/>
                    <a:gd name="T82" fmla="*/ 32 w 311"/>
                    <a:gd name="T83" fmla="*/ 172 h 1258"/>
                    <a:gd name="T84" fmla="*/ 12 w 311"/>
                    <a:gd name="T85" fmla="*/ 149 h 1258"/>
                    <a:gd name="T86" fmla="*/ 12 w 311"/>
                    <a:gd name="T87" fmla="*/ 124 h 1258"/>
                    <a:gd name="T88" fmla="*/ 45 w 311"/>
                    <a:gd name="T89" fmla="*/ 107 h 1258"/>
                    <a:gd name="T90" fmla="*/ 59 w 311"/>
                    <a:gd name="T91" fmla="*/ 89 h 1258"/>
                    <a:gd name="T92" fmla="*/ 32 w 311"/>
                    <a:gd name="T93" fmla="*/ 52 h 1258"/>
                    <a:gd name="T94" fmla="*/ 32 w 311"/>
                    <a:gd name="T95" fmla="*/ 32 h 1258"/>
                    <a:gd name="T96" fmla="*/ 64 w 311"/>
                    <a:gd name="T97" fmla="*/ 20 h 1258"/>
                    <a:gd name="T98" fmla="*/ 66 w 311"/>
                    <a:gd name="T99" fmla="*/ 0 h 1258"/>
                    <a:gd name="T100" fmla="*/ 102 w 311"/>
                    <a:gd name="T101" fmla="*/ 52 h 1258"/>
                    <a:gd name="T102" fmla="*/ 145 w 311"/>
                    <a:gd name="T103" fmla="*/ 106 h 1258"/>
                    <a:gd name="T104" fmla="*/ 200 w 311"/>
                    <a:gd name="T105" fmla="*/ 149 h 1258"/>
                    <a:gd name="T106" fmla="*/ 243 w 311"/>
                    <a:gd name="T107" fmla="*/ 183 h 1258"/>
                    <a:gd name="T108" fmla="*/ 289 w 311"/>
                    <a:gd name="T109" fmla="*/ 210 h 1258"/>
                    <a:gd name="T110" fmla="*/ 306 w 311"/>
                    <a:gd name="T111" fmla="*/ 226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1" h="1258">
                      <a:moveTo>
                        <a:pt x="306" y="226"/>
                      </a:moveTo>
                      <a:lnTo>
                        <a:pt x="311" y="272"/>
                      </a:lnTo>
                      <a:lnTo>
                        <a:pt x="311" y="521"/>
                      </a:lnTo>
                      <a:lnTo>
                        <a:pt x="289" y="856"/>
                      </a:lnTo>
                      <a:lnTo>
                        <a:pt x="291" y="1069"/>
                      </a:lnTo>
                      <a:lnTo>
                        <a:pt x="302" y="1216"/>
                      </a:lnTo>
                      <a:lnTo>
                        <a:pt x="291" y="1258"/>
                      </a:lnTo>
                      <a:lnTo>
                        <a:pt x="273" y="1249"/>
                      </a:lnTo>
                      <a:lnTo>
                        <a:pt x="168" y="1167"/>
                      </a:lnTo>
                      <a:lnTo>
                        <a:pt x="140" y="1151"/>
                      </a:lnTo>
                      <a:lnTo>
                        <a:pt x="124" y="1128"/>
                      </a:lnTo>
                      <a:lnTo>
                        <a:pt x="97" y="1097"/>
                      </a:lnTo>
                      <a:lnTo>
                        <a:pt x="61" y="1065"/>
                      </a:lnTo>
                      <a:lnTo>
                        <a:pt x="43" y="1022"/>
                      </a:lnTo>
                      <a:lnTo>
                        <a:pt x="0" y="985"/>
                      </a:lnTo>
                      <a:lnTo>
                        <a:pt x="0" y="963"/>
                      </a:lnTo>
                      <a:lnTo>
                        <a:pt x="23" y="934"/>
                      </a:lnTo>
                      <a:lnTo>
                        <a:pt x="32" y="897"/>
                      </a:lnTo>
                      <a:lnTo>
                        <a:pt x="27" y="877"/>
                      </a:lnTo>
                      <a:lnTo>
                        <a:pt x="16" y="845"/>
                      </a:lnTo>
                      <a:lnTo>
                        <a:pt x="12" y="822"/>
                      </a:lnTo>
                      <a:lnTo>
                        <a:pt x="29" y="786"/>
                      </a:lnTo>
                      <a:lnTo>
                        <a:pt x="29" y="762"/>
                      </a:lnTo>
                      <a:lnTo>
                        <a:pt x="11" y="714"/>
                      </a:lnTo>
                      <a:lnTo>
                        <a:pt x="11" y="687"/>
                      </a:lnTo>
                      <a:lnTo>
                        <a:pt x="21" y="666"/>
                      </a:lnTo>
                      <a:lnTo>
                        <a:pt x="39" y="641"/>
                      </a:lnTo>
                      <a:lnTo>
                        <a:pt x="38" y="597"/>
                      </a:lnTo>
                      <a:lnTo>
                        <a:pt x="27" y="562"/>
                      </a:lnTo>
                      <a:lnTo>
                        <a:pt x="38" y="521"/>
                      </a:lnTo>
                      <a:lnTo>
                        <a:pt x="48" y="511"/>
                      </a:lnTo>
                      <a:lnTo>
                        <a:pt x="39" y="473"/>
                      </a:lnTo>
                      <a:lnTo>
                        <a:pt x="16" y="433"/>
                      </a:lnTo>
                      <a:lnTo>
                        <a:pt x="11" y="407"/>
                      </a:lnTo>
                      <a:lnTo>
                        <a:pt x="16" y="382"/>
                      </a:lnTo>
                      <a:lnTo>
                        <a:pt x="45" y="360"/>
                      </a:lnTo>
                      <a:lnTo>
                        <a:pt x="43" y="342"/>
                      </a:lnTo>
                      <a:lnTo>
                        <a:pt x="12" y="285"/>
                      </a:lnTo>
                      <a:lnTo>
                        <a:pt x="2" y="240"/>
                      </a:lnTo>
                      <a:lnTo>
                        <a:pt x="11" y="215"/>
                      </a:lnTo>
                      <a:lnTo>
                        <a:pt x="39" y="192"/>
                      </a:lnTo>
                      <a:lnTo>
                        <a:pt x="32" y="172"/>
                      </a:lnTo>
                      <a:lnTo>
                        <a:pt x="12" y="149"/>
                      </a:lnTo>
                      <a:lnTo>
                        <a:pt x="12" y="124"/>
                      </a:lnTo>
                      <a:lnTo>
                        <a:pt x="45" y="107"/>
                      </a:lnTo>
                      <a:lnTo>
                        <a:pt x="59" y="89"/>
                      </a:lnTo>
                      <a:lnTo>
                        <a:pt x="32" y="52"/>
                      </a:lnTo>
                      <a:lnTo>
                        <a:pt x="32" y="32"/>
                      </a:lnTo>
                      <a:lnTo>
                        <a:pt x="64" y="20"/>
                      </a:lnTo>
                      <a:lnTo>
                        <a:pt x="66" y="0"/>
                      </a:lnTo>
                      <a:lnTo>
                        <a:pt x="102" y="52"/>
                      </a:lnTo>
                      <a:lnTo>
                        <a:pt x="145" y="106"/>
                      </a:lnTo>
                      <a:lnTo>
                        <a:pt x="200" y="149"/>
                      </a:lnTo>
                      <a:lnTo>
                        <a:pt x="243" y="183"/>
                      </a:lnTo>
                      <a:lnTo>
                        <a:pt x="289" y="210"/>
                      </a:lnTo>
                      <a:lnTo>
                        <a:pt x="306" y="226"/>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4" name="Freeform 38"/>
                <p:cNvSpPr>
                  <a:spLocks/>
                </p:cNvSpPr>
                <p:nvPr/>
              </p:nvSpPr>
              <p:spPr bwMode="auto">
                <a:xfrm>
                  <a:off x="4930" y="2210"/>
                  <a:ext cx="89" cy="958"/>
                </a:xfrm>
                <a:custGeom>
                  <a:avLst/>
                  <a:gdLst>
                    <a:gd name="T0" fmla="*/ 60 w 89"/>
                    <a:gd name="T1" fmla="*/ 32 h 958"/>
                    <a:gd name="T2" fmla="*/ 89 w 89"/>
                    <a:gd name="T3" fmla="*/ 66 h 958"/>
                    <a:gd name="T4" fmla="*/ 71 w 89"/>
                    <a:gd name="T5" fmla="*/ 93 h 958"/>
                    <a:gd name="T6" fmla="*/ 33 w 89"/>
                    <a:gd name="T7" fmla="*/ 112 h 958"/>
                    <a:gd name="T8" fmla="*/ 48 w 89"/>
                    <a:gd name="T9" fmla="*/ 139 h 958"/>
                    <a:gd name="T10" fmla="*/ 65 w 89"/>
                    <a:gd name="T11" fmla="*/ 173 h 958"/>
                    <a:gd name="T12" fmla="*/ 44 w 89"/>
                    <a:gd name="T13" fmla="*/ 195 h 958"/>
                    <a:gd name="T14" fmla="*/ 26 w 89"/>
                    <a:gd name="T15" fmla="*/ 222 h 958"/>
                    <a:gd name="T16" fmla="*/ 44 w 89"/>
                    <a:gd name="T17" fmla="*/ 270 h 958"/>
                    <a:gd name="T18" fmla="*/ 65 w 89"/>
                    <a:gd name="T19" fmla="*/ 313 h 958"/>
                    <a:gd name="T20" fmla="*/ 60 w 89"/>
                    <a:gd name="T21" fmla="*/ 351 h 958"/>
                    <a:gd name="T22" fmla="*/ 33 w 89"/>
                    <a:gd name="T23" fmla="*/ 383 h 958"/>
                    <a:gd name="T24" fmla="*/ 64 w 89"/>
                    <a:gd name="T25" fmla="*/ 451 h 958"/>
                    <a:gd name="T26" fmla="*/ 76 w 89"/>
                    <a:gd name="T27" fmla="*/ 494 h 958"/>
                    <a:gd name="T28" fmla="*/ 53 w 89"/>
                    <a:gd name="T29" fmla="*/ 526 h 958"/>
                    <a:gd name="T30" fmla="*/ 58 w 89"/>
                    <a:gd name="T31" fmla="*/ 575 h 958"/>
                    <a:gd name="T32" fmla="*/ 74 w 89"/>
                    <a:gd name="T33" fmla="*/ 624 h 958"/>
                    <a:gd name="T34" fmla="*/ 55 w 89"/>
                    <a:gd name="T35" fmla="*/ 651 h 958"/>
                    <a:gd name="T36" fmla="*/ 28 w 89"/>
                    <a:gd name="T37" fmla="*/ 683 h 958"/>
                    <a:gd name="T38" fmla="*/ 55 w 89"/>
                    <a:gd name="T39" fmla="*/ 742 h 958"/>
                    <a:gd name="T40" fmla="*/ 65 w 89"/>
                    <a:gd name="T41" fmla="*/ 782 h 958"/>
                    <a:gd name="T42" fmla="*/ 42 w 89"/>
                    <a:gd name="T43" fmla="*/ 791 h 958"/>
                    <a:gd name="T44" fmla="*/ 48 w 89"/>
                    <a:gd name="T45" fmla="*/ 855 h 958"/>
                    <a:gd name="T46" fmla="*/ 60 w 89"/>
                    <a:gd name="T47" fmla="*/ 889 h 958"/>
                    <a:gd name="T48" fmla="*/ 42 w 89"/>
                    <a:gd name="T49" fmla="*/ 927 h 958"/>
                    <a:gd name="T50" fmla="*/ 1 w 89"/>
                    <a:gd name="T51" fmla="*/ 947 h 958"/>
                    <a:gd name="T52" fmla="*/ 32 w 89"/>
                    <a:gd name="T53" fmla="*/ 882 h 958"/>
                    <a:gd name="T54" fmla="*/ 17 w 89"/>
                    <a:gd name="T55" fmla="*/ 828 h 958"/>
                    <a:gd name="T56" fmla="*/ 21 w 89"/>
                    <a:gd name="T57" fmla="*/ 782 h 958"/>
                    <a:gd name="T58" fmla="*/ 33 w 89"/>
                    <a:gd name="T59" fmla="*/ 759 h 958"/>
                    <a:gd name="T60" fmla="*/ 7 w 89"/>
                    <a:gd name="T61" fmla="*/ 701 h 958"/>
                    <a:gd name="T62" fmla="*/ 7 w 89"/>
                    <a:gd name="T63" fmla="*/ 642 h 958"/>
                    <a:gd name="T64" fmla="*/ 39 w 89"/>
                    <a:gd name="T65" fmla="*/ 615 h 958"/>
                    <a:gd name="T66" fmla="*/ 32 w 89"/>
                    <a:gd name="T67" fmla="*/ 571 h 958"/>
                    <a:gd name="T68" fmla="*/ 23 w 89"/>
                    <a:gd name="T69" fmla="*/ 521 h 958"/>
                    <a:gd name="T70" fmla="*/ 48 w 89"/>
                    <a:gd name="T71" fmla="*/ 489 h 958"/>
                    <a:gd name="T72" fmla="*/ 37 w 89"/>
                    <a:gd name="T73" fmla="*/ 453 h 958"/>
                    <a:gd name="T74" fmla="*/ 7 w 89"/>
                    <a:gd name="T75" fmla="*/ 397 h 958"/>
                    <a:gd name="T76" fmla="*/ 12 w 89"/>
                    <a:gd name="T77" fmla="*/ 360 h 958"/>
                    <a:gd name="T78" fmla="*/ 39 w 89"/>
                    <a:gd name="T79" fmla="*/ 329 h 958"/>
                    <a:gd name="T80" fmla="*/ 10 w 89"/>
                    <a:gd name="T81" fmla="*/ 258 h 958"/>
                    <a:gd name="T82" fmla="*/ 0 w 89"/>
                    <a:gd name="T83" fmla="*/ 216 h 958"/>
                    <a:gd name="T84" fmla="*/ 23 w 89"/>
                    <a:gd name="T85" fmla="*/ 184 h 958"/>
                    <a:gd name="T86" fmla="*/ 33 w 89"/>
                    <a:gd name="T87" fmla="*/ 163 h 958"/>
                    <a:gd name="T88" fmla="*/ 7 w 89"/>
                    <a:gd name="T89" fmla="*/ 129 h 958"/>
                    <a:gd name="T90" fmla="*/ 17 w 89"/>
                    <a:gd name="T91" fmla="*/ 96 h 958"/>
                    <a:gd name="T92" fmla="*/ 48 w 89"/>
                    <a:gd name="T93" fmla="*/ 75 h 958"/>
                    <a:gd name="T94" fmla="*/ 49 w 89"/>
                    <a:gd name="T95" fmla="*/ 50 h 958"/>
                    <a:gd name="T96" fmla="*/ 33 w 89"/>
                    <a:gd name="T97" fmla="*/ 17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9" h="958">
                      <a:moveTo>
                        <a:pt x="44" y="0"/>
                      </a:moveTo>
                      <a:lnTo>
                        <a:pt x="60" y="32"/>
                      </a:lnTo>
                      <a:lnTo>
                        <a:pt x="74" y="53"/>
                      </a:lnTo>
                      <a:lnTo>
                        <a:pt x="89" y="66"/>
                      </a:lnTo>
                      <a:lnTo>
                        <a:pt x="85" y="82"/>
                      </a:lnTo>
                      <a:lnTo>
                        <a:pt x="71" y="93"/>
                      </a:lnTo>
                      <a:lnTo>
                        <a:pt x="49" y="98"/>
                      </a:lnTo>
                      <a:lnTo>
                        <a:pt x="33" y="112"/>
                      </a:lnTo>
                      <a:lnTo>
                        <a:pt x="37" y="129"/>
                      </a:lnTo>
                      <a:lnTo>
                        <a:pt x="48" y="139"/>
                      </a:lnTo>
                      <a:lnTo>
                        <a:pt x="65" y="161"/>
                      </a:lnTo>
                      <a:lnTo>
                        <a:pt x="65" y="173"/>
                      </a:lnTo>
                      <a:lnTo>
                        <a:pt x="60" y="184"/>
                      </a:lnTo>
                      <a:lnTo>
                        <a:pt x="44" y="195"/>
                      </a:lnTo>
                      <a:lnTo>
                        <a:pt x="28" y="206"/>
                      </a:lnTo>
                      <a:lnTo>
                        <a:pt x="26" y="222"/>
                      </a:lnTo>
                      <a:lnTo>
                        <a:pt x="32" y="238"/>
                      </a:lnTo>
                      <a:lnTo>
                        <a:pt x="44" y="270"/>
                      </a:lnTo>
                      <a:lnTo>
                        <a:pt x="55" y="295"/>
                      </a:lnTo>
                      <a:lnTo>
                        <a:pt x="65" y="313"/>
                      </a:lnTo>
                      <a:lnTo>
                        <a:pt x="65" y="333"/>
                      </a:lnTo>
                      <a:lnTo>
                        <a:pt x="60" y="351"/>
                      </a:lnTo>
                      <a:lnTo>
                        <a:pt x="44" y="367"/>
                      </a:lnTo>
                      <a:lnTo>
                        <a:pt x="33" y="383"/>
                      </a:lnTo>
                      <a:lnTo>
                        <a:pt x="37" y="410"/>
                      </a:lnTo>
                      <a:lnTo>
                        <a:pt x="64" y="451"/>
                      </a:lnTo>
                      <a:lnTo>
                        <a:pt x="74" y="473"/>
                      </a:lnTo>
                      <a:lnTo>
                        <a:pt x="76" y="494"/>
                      </a:lnTo>
                      <a:lnTo>
                        <a:pt x="65" y="510"/>
                      </a:lnTo>
                      <a:lnTo>
                        <a:pt x="53" y="526"/>
                      </a:lnTo>
                      <a:lnTo>
                        <a:pt x="49" y="548"/>
                      </a:lnTo>
                      <a:lnTo>
                        <a:pt x="58" y="575"/>
                      </a:lnTo>
                      <a:lnTo>
                        <a:pt x="69" y="604"/>
                      </a:lnTo>
                      <a:lnTo>
                        <a:pt x="74" y="624"/>
                      </a:lnTo>
                      <a:lnTo>
                        <a:pt x="69" y="637"/>
                      </a:lnTo>
                      <a:lnTo>
                        <a:pt x="55" y="651"/>
                      </a:lnTo>
                      <a:lnTo>
                        <a:pt x="37" y="667"/>
                      </a:lnTo>
                      <a:lnTo>
                        <a:pt x="28" y="683"/>
                      </a:lnTo>
                      <a:lnTo>
                        <a:pt x="37" y="712"/>
                      </a:lnTo>
                      <a:lnTo>
                        <a:pt x="55" y="742"/>
                      </a:lnTo>
                      <a:lnTo>
                        <a:pt x="64" y="764"/>
                      </a:lnTo>
                      <a:lnTo>
                        <a:pt x="65" y="782"/>
                      </a:lnTo>
                      <a:lnTo>
                        <a:pt x="60" y="791"/>
                      </a:lnTo>
                      <a:lnTo>
                        <a:pt x="42" y="791"/>
                      </a:lnTo>
                      <a:lnTo>
                        <a:pt x="37" y="830"/>
                      </a:lnTo>
                      <a:lnTo>
                        <a:pt x="48" y="855"/>
                      </a:lnTo>
                      <a:lnTo>
                        <a:pt x="58" y="873"/>
                      </a:lnTo>
                      <a:lnTo>
                        <a:pt x="60" y="889"/>
                      </a:lnTo>
                      <a:lnTo>
                        <a:pt x="60" y="904"/>
                      </a:lnTo>
                      <a:lnTo>
                        <a:pt x="42" y="927"/>
                      </a:lnTo>
                      <a:lnTo>
                        <a:pt x="17" y="958"/>
                      </a:lnTo>
                      <a:lnTo>
                        <a:pt x="1" y="947"/>
                      </a:lnTo>
                      <a:lnTo>
                        <a:pt x="7" y="922"/>
                      </a:lnTo>
                      <a:lnTo>
                        <a:pt x="32" y="882"/>
                      </a:lnTo>
                      <a:lnTo>
                        <a:pt x="28" y="857"/>
                      </a:lnTo>
                      <a:lnTo>
                        <a:pt x="17" y="828"/>
                      </a:lnTo>
                      <a:lnTo>
                        <a:pt x="10" y="803"/>
                      </a:lnTo>
                      <a:lnTo>
                        <a:pt x="21" y="782"/>
                      </a:lnTo>
                      <a:lnTo>
                        <a:pt x="32" y="775"/>
                      </a:lnTo>
                      <a:lnTo>
                        <a:pt x="33" y="759"/>
                      </a:lnTo>
                      <a:lnTo>
                        <a:pt x="21" y="728"/>
                      </a:lnTo>
                      <a:lnTo>
                        <a:pt x="7" y="701"/>
                      </a:lnTo>
                      <a:lnTo>
                        <a:pt x="0" y="674"/>
                      </a:lnTo>
                      <a:lnTo>
                        <a:pt x="7" y="642"/>
                      </a:lnTo>
                      <a:lnTo>
                        <a:pt x="32" y="630"/>
                      </a:lnTo>
                      <a:lnTo>
                        <a:pt x="39" y="615"/>
                      </a:lnTo>
                      <a:lnTo>
                        <a:pt x="37" y="594"/>
                      </a:lnTo>
                      <a:lnTo>
                        <a:pt x="32" y="571"/>
                      </a:lnTo>
                      <a:lnTo>
                        <a:pt x="23" y="543"/>
                      </a:lnTo>
                      <a:lnTo>
                        <a:pt x="23" y="521"/>
                      </a:lnTo>
                      <a:lnTo>
                        <a:pt x="33" y="507"/>
                      </a:lnTo>
                      <a:lnTo>
                        <a:pt x="48" y="489"/>
                      </a:lnTo>
                      <a:lnTo>
                        <a:pt x="48" y="478"/>
                      </a:lnTo>
                      <a:lnTo>
                        <a:pt x="37" y="453"/>
                      </a:lnTo>
                      <a:lnTo>
                        <a:pt x="16" y="421"/>
                      </a:lnTo>
                      <a:lnTo>
                        <a:pt x="7" y="397"/>
                      </a:lnTo>
                      <a:lnTo>
                        <a:pt x="7" y="378"/>
                      </a:lnTo>
                      <a:lnTo>
                        <a:pt x="12" y="360"/>
                      </a:lnTo>
                      <a:lnTo>
                        <a:pt x="26" y="345"/>
                      </a:lnTo>
                      <a:lnTo>
                        <a:pt x="39" y="329"/>
                      </a:lnTo>
                      <a:lnTo>
                        <a:pt x="39" y="317"/>
                      </a:lnTo>
                      <a:lnTo>
                        <a:pt x="10" y="258"/>
                      </a:lnTo>
                      <a:lnTo>
                        <a:pt x="5" y="236"/>
                      </a:lnTo>
                      <a:lnTo>
                        <a:pt x="0" y="216"/>
                      </a:lnTo>
                      <a:lnTo>
                        <a:pt x="10" y="198"/>
                      </a:lnTo>
                      <a:lnTo>
                        <a:pt x="23" y="184"/>
                      </a:lnTo>
                      <a:lnTo>
                        <a:pt x="33" y="173"/>
                      </a:lnTo>
                      <a:lnTo>
                        <a:pt x="33" y="163"/>
                      </a:lnTo>
                      <a:lnTo>
                        <a:pt x="23" y="146"/>
                      </a:lnTo>
                      <a:lnTo>
                        <a:pt x="7" y="129"/>
                      </a:lnTo>
                      <a:lnTo>
                        <a:pt x="7" y="112"/>
                      </a:lnTo>
                      <a:lnTo>
                        <a:pt x="17" y="96"/>
                      </a:lnTo>
                      <a:lnTo>
                        <a:pt x="33" y="82"/>
                      </a:lnTo>
                      <a:lnTo>
                        <a:pt x="48" y="75"/>
                      </a:lnTo>
                      <a:lnTo>
                        <a:pt x="55" y="64"/>
                      </a:lnTo>
                      <a:lnTo>
                        <a:pt x="49" y="50"/>
                      </a:lnTo>
                      <a:lnTo>
                        <a:pt x="39" y="34"/>
                      </a:lnTo>
                      <a:lnTo>
                        <a:pt x="33" y="17"/>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5" name="Freeform 39"/>
                <p:cNvSpPr>
                  <a:spLocks/>
                </p:cNvSpPr>
                <p:nvPr/>
              </p:nvSpPr>
              <p:spPr bwMode="auto">
                <a:xfrm>
                  <a:off x="5172" y="2443"/>
                  <a:ext cx="85" cy="775"/>
                </a:xfrm>
                <a:custGeom>
                  <a:avLst/>
                  <a:gdLst>
                    <a:gd name="T0" fmla="*/ 76 w 85"/>
                    <a:gd name="T1" fmla="*/ 21 h 775"/>
                    <a:gd name="T2" fmla="*/ 80 w 85"/>
                    <a:gd name="T3" fmla="*/ 75 h 775"/>
                    <a:gd name="T4" fmla="*/ 44 w 85"/>
                    <a:gd name="T5" fmla="*/ 97 h 775"/>
                    <a:gd name="T6" fmla="*/ 55 w 85"/>
                    <a:gd name="T7" fmla="*/ 156 h 775"/>
                    <a:gd name="T8" fmla="*/ 71 w 85"/>
                    <a:gd name="T9" fmla="*/ 213 h 775"/>
                    <a:gd name="T10" fmla="*/ 49 w 85"/>
                    <a:gd name="T11" fmla="*/ 242 h 775"/>
                    <a:gd name="T12" fmla="*/ 55 w 85"/>
                    <a:gd name="T13" fmla="*/ 290 h 775"/>
                    <a:gd name="T14" fmla="*/ 71 w 85"/>
                    <a:gd name="T15" fmla="*/ 342 h 775"/>
                    <a:gd name="T16" fmla="*/ 60 w 85"/>
                    <a:gd name="T17" fmla="*/ 381 h 775"/>
                    <a:gd name="T18" fmla="*/ 42 w 85"/>
                    <a:gd name="T19" fmla="*/ 415 h 775"/>
                    <a:gd name="T20" fmla="*/ 66 w 85"/>
                    <a:gd name="T21" fmla="*/ 483 h 775"/>
                    <a:gd name="T22" fmla="*/ 71 w 85"/>
                    <a:gd name="T23" fmla="*/ 528 h 775"/>
                    <a:gd name="T24" fmla="*/ 31 w 85"/>
                    <a:gd name="T25" fmla="*/ 560 h 775"/>
                    <a:gd name="T26" fmla="*/ 42 w 85"/>
                    <a:gd name="T27" fmla="*/ 628 h 775"/>
                    <a:gd name="T28" fmla="*/ 53 w 85"/>
                    <a:gd name="T29" fmla="*/ 687 h 775"/>
                    <a:gd name="T30" fmla="*/ 31 w 85"/>
                    <a:gd name="T31" fmla="*/ 721 h 775"/>
                    <a:gd name="T32" fmla="*/ 20 w 85"/>
                    <a:gd name="T33" fmla="*/ 768 h 775"/>
                    <a:gd name="T34" fmla="*/ 9 w 85"/>
                    <a:gd name="T35" fmla="*/ 748 h 775"/>
                    <a:gd name="T36" fmla="*/ 31 w 85"/>
                    <a:gd name="T37" fmla="*/ 694 h 775"/>
                    <a:gd name="T38" fmla="*/ 20 w 85"/>
                    <a:gd name="T39" fmla="*/ 614 h 775"/>
                    <a:gd name="T40" fmla="*/ 15 w 85"/>
                    <a:gd name="T41" fmla="*/ 555 h 775"/>
                    <a:gd name="T42" fmla="*/ 44 w 85"/>
                    <a:gd name="T43" fmla="*/ 515 h 775"/>
                    <a:gd name="T44" fmla="*/ 20 w 85"/>
                    <a:gd name="T45" fmla="*/ 458 h 775"/>
                    <a:gd name="T46" fmla="*/ 15 w 85"/>
                    <a:gd name="T47" fmla="*/ 404 h 775"/>
                    <a:gd name="T48" fmla="*/ 37 w 85"/>
                    <a:gd name="T49" fmla="*/ 361 h 775"/>
                    <a:gd name="T50" fmla="*/ 47 w 85"/>
                    <a:gd name="T51" fmla="*/ 328 h 775"/>
                    <a:gd name="T52" fmla="*/ 26 w 85"/>
                    <a:gd name="T53" fmla="*/ 274 h 775"/>
                    <a:gd name="T54" fmla="*/ 31 w 85"/>
                    <a:gd name="T55" fmla="*/ 229 h 775"/>
                    <a:gd name="T56" fmla="*/ 44 w 85"/>
                    <a:gd name="T57" fmla="*/ 197 h 775"/>
                    <a:gd name="T58" fmla="*/ 28 w 85"/>
                    <a:gd name="T59" fmla="*/ 149 h 775"/>
                    <a:gd name="T60" fmla="*/ 22 w 85"/>
                    <a:gd name="T61" fmla="*/ 95 h 775"/>
                    <a:gd name="T62" fmla="*/ 47 w 85"/>
                    <a:gd name="T63" fmla="*/ 59 h 775"/>
                    <a:gd name="T64" fmla="*/ 49 w 85"/>
                    <a:gd name="T65" fmla="*/ 25 h 775"/>
                    <a:gd name="T66" fmla="*/ 66 w 85"/>
                    <a:gd name="T67" fmla="*/ 0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775">
                      <a:moveTo>
                        <a:pt x="66" y="0"/>
                      </a:moveTo>
                      <a:lnTo>
                        <a:pt x="76" y="21"/>
                      </a:lnTo>
                      <a:lnTo>
                        <a:pt x="85" y="59"/>
                      </a:lnTo>
                      <a:lnTo>
                        <a:pt x="80" y="75"/>
                      </a:lnTo>
                      <a:lnTo>
                        <a:pt x="58" y="86"/>
                      </a:lnTo>
                      <a:lnTo>
                        <a:pt x="44" y="97"/>
                      </a:lnTo>
                      <a:lnTo>
                        <a:pt x="44" y="127"/>
                      </a:lnTo>
                      <a:lnTo>
                        <a:pt x="55" y="156"/>
                      </a:lnTo>
                      <a:lnTo>
                        <a:pt x="69" y="176"/>
                      </a:lnTo>
                      <a:lnTo>
                        <a:pt x="71" y="213"/>
                      </a:lnTo>
                      <a:lnTo>
                        <a:pt x="64" y="226"/>
                      </a:lnTo>
                      <a:lnTo>
                        <a:pt x="49" y="242"/>
                      </a:lnTo>
                      <a:lnTo>
                        <a:pt x="47" y="267"/>
                      </a:lnTo>
                      <a:lnTo>
                        <a:pt x="55" y="290"/>
                      </a:lnTo>
                      <a:lnTo>
                        <a:pt x="66" y="310"/>
                      </a:lnTo>
                      <a:lnTo>
                        <a:pt x="71" y="342"/>
                      </a:lnTo>
                      <a:lnTo>
                        <a:pt x="71" y="361"/>
                      </a:lnTo>
                      <a:lnTo>
                        <a:pt x="60" y="381"/>
                      </a:lnTo>
                      <a:lnTo>
                        <a:pt x="42" y="399"/>
                      </a:lnTo>
                      <a:lnTo>
                        <a:pt x="42" y="415"/>
                      </a:lnTo>
                      <a:lnTo>
                        <a:pt x="47" y="463"/>
                      </a:lnTo>
                      <a:lnTo>
                        <a:pt x="66" y="483"/>
                      </a:lnTo>
                      <a:lnTo>
                        <a:pt x="76" y="504"/>
                      </a:lnTo>
                      <a:lnTo>
                        <a:pt x="71" y="528"/>
                      </a:lnTo>
                      <a:lnTo>
                        <a:pt x="44" y="544"/>
                      </a:lnTo>
                      <a:lnTo>
                        <a:pt x="31" y="560"/>
                      </a:lnTo>
                      <a:lnTo>
                        <a:pt x="28" y="590"/>
                      </a:lnTo>
                      <a:lnTo>
                        <a:pt x="42" y="628"/>
                      </a:lnTo>
                      <a:lnTo>
                        <a:pt x="53" y="666"/>
                      </a:lnTo>
                      <a:lnTo>
                        <a:pt x="53" y="687"/>
                      </a:lnTo>
                      <a:lnTo>
                        <a:pt x="47" y="716"/>
                      </a:lnTo>
                      <a:lnTo>
                        <a:pt x="31" y="721"/>
                      </a:lnTo>
                      <a:lnTo>
                        <a:pt x="20" y="743"/>
                      </a:lnTo>
                      <a:lnTo>
                        <a:pt x="20" y="768"/>
                      </a:lnTo>
                      <a:lnTo>
                        <a:pt x="0" y="775"/>
                      </a:lnTo>
                      <a:lnTo>
                        <a:pt x="9" y="748"/>
                      </a:lnTo>
                      <a:lnTo>
                        <a:pt x="26" y="716"/>
                      </a:lnTo>
                      <a:lnTo>
                        <a:pt x="31" y="694"/>
                      </a:lnTo>
                      <a:lnTo>
                        <a:pt x="31" y="651"/>
                      </a:lnTo>
                      <a:lnTo>
                        <a:pt x="20" y="614"/>
                      </a:lnTo>
                      <a:lnTo>
                        <a:pt x="17" y="585"/>
                      </a:lnTo>
                      <a:lnTo>
                        <a:pt x="15" y="555"/>
                      </a:lnTo>
                      <a:lnTo>
                        <a:pt x="33" y="531"/>
                      </a:lnTo>
                      <a:lnTo>
                        <a:pt x="44" y="515"/>
                      </a:lnTo>
                      <a:lnTo>
                        <a:pt x="37" y="483"/>
                      </a:lnTo>
                      <a:lnTo>
                        <a:pt x="20" y="458"/>
                      </a:lnTo>
                      <a:lnTo>
                        <a:pt x="17" y="436"/>
                      </a:lnTo>
                      <a:lnTo>
                        <a:pt x="15" y="404"/>
                      </a:lnTo>
                      <a:lnTo>
                        <a:pt x="22" y="383"/>
                      </a:lnTo>
                      <a:lnTo>
                        <a:pt x="37" y="361"/>
                      </a:lnTo>
                      <a:lnTo>
                        <a:pt x="47" y="344"/>
                      </a:lnTo>
                      <a:lnTo>
                        <a:pt x="47" y="328"/>
                      </a:lnTo>
                      <a:lnTo>
                        <a:pt x="37" y="310"/>
                      </a:lnTo>
                      <a:lnTo>
                        <a:pt x="26" y="274"/>
                      </a:lnTo>
                      <a:lnTo>
                        <a:pt x="26" y="251"/>
                      </a:lnTo>
                      <a:lnTo>
                        <a:pt x="31" y="229"/>
                      </a:lnTo>
                      <a:lnTo>
                        <a:pt x="42" y="213"/>
                      </a:lnTo>
                      <a:lnTo>
                        <a:pt x="44" y="197"/>
                      </a:lnTo>
                      <a:lnTo>
                        <a:pt x="42" y="177"/>
                      </a:lnTo>
                      <a:lnTo>
                        <a:pt x="28" y="149"/>
                      </a:lnTo>
                      <a:lnTo>
                        <a:pt x="20" y="129"/>
                      </a:lnTo>
                      <a:lnTo>
                        <a:pt x="22" y="95"/>
                      </a:lnTo>
                      <a:lnTo>
                        <a:pt x="33" y="81"/>
                      </a:lnTo>
                      <a:lnTo>
                        <a:pt x="47" y="59"/>
                      </a:lnTo>
                      <a:lnTo>
                        <a:pt x="55" y="41"/>
                      </a:lnTo>
                      <a:lnTo>
                        <a:pt x="49" y="25"/>
                      </a:lnTo>
                      <a:lnTo>
                        <a:pt x="53" y="9"/>
                      </a:lnTo>
                      <a:lnTo>
                        <a:pt x="6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 name="Freeform 40"/>
                <p:cNvSpPr>
                  <a:spLocks/>
                </p:cNvSpPr>
                <p:nvPr/>
              </p:nvSpPr>
              <p:spPr bwMode="auto">
                <a:xfrm>
                  <a:off x="5037" y="2349"/>
                  <a:ext cx="195" cy="167"/>
                </a:xfrm>
                <a:custGeom>
                  <a:avLst/>
                  <a:gdLst>
                    <a:gd name="T0" fmla="*/ 195 w 195"/>
                    <a:gd name="T1" fmla="*/ 135 h 167"/>
                    <a:gd name="T2" fmla="*/ 136 w 195"/>
                    <a:gd name="T3" fmla="*/ 87 h 167"/>
                    <a:gd name="T4" fmla="*/ 87 w 195"/>
                    <a:gd name="T5" fmla="*/ 43 h 167"/>
                    <a:gd name="T6" fmla="*/ 41 w 195"/>
                    <a:gd name="T7" fmla="*/ 0 h 167"/>
                    <a:gd name="T8" fmla="*/ 0 w 195"/>
                    <a:gd name="T9" fmla="*/ 0 h 167"/>
                    <a:gd name="T10" fmla="*/ 98 w 195"/>
                    <a:gd name="T11" fmla="*/ 70 h 167"/>
                    <a:gd name="T12" fmla="*/ 145 w 195"/>
                    <a:gd name="T13" fmla="*/ 114 h 167"/>
                    <a:gd name="T14" fmla="*/ 184 w 195"/>
                    <a:gd name="T15" fmla="*/ 167 h 167"/>
                    <a:gd name="T16" fmla="*/ 195 w 195"/>
                    <a:gd name="T17" fmla="*/ 13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167">
                      <a:moveTo>
                        <a:pt x="195" y="135"/>
                      </a:moveTo>
                      <a:lnTo>
                        <a:pt x="136" y="87"/>
                      </a:lnTo>
                      <a:lnTo>
                        <a:pt x="87" y="43"/>
                      </a:lnTo>
                      <a:lnTo>
                        <a:pt x="41" y="0"/>
                      </a:lnTo>
                      <a:lnTo>
                        <a:pt x="0" y="0"/>
                      </a:lnTo>
                      <a:lnTo>
                        <a:pt x="98" y="70"/>
                      </a:lnTo>
                      <a:lnTo>
                        <a:pt x="145" y="114"/>
                      </a:lnTo>
                      <a:lnTo>
                        <a:pt x="184" y="167"/>
                      </a:lnTo>
                      <a:lnTo>
                        <a:pt x="195" y="1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7" name="Freeform 41"/>
                <p:cNvSpPr>
                  <a:spLocks/>
                </p:cNvSpPr>
                <p:nvPr/>
              </p:nvSpPr>
              <p:spPr bwMode="auto">
                <a:xfrm>
                  <a:off x="5035" y="2446"/>
                  <a:ext cx="168" cy="136"/>
                </a:xfrm>
                <a:custGeom>
                  <a:avLst/>
                  <a:gdLst>
                    <a:gd name="T0" fmla="*/ 168 w 168"/>
                    <a:gd name="T1" fmla="*/ 86 h 136"/>
                    <a:gd name="T2" fmla="*/ 125 w 168"/>
                    <a:gd name="T3" fmla="*/ 70 h 136"/>
                    <a:gd name="T4" fmla="*/ 93 w 168"/>
                    <a:gd name="T5" fmla="*/ 43 h 136"/>
                    <a:gd name="T6" fmla="*/ 33 w 168"/>
                    <a:gd name="T7" fmla="*/ 0 h 136"/>
                    <a:gd name="T8" fmla="*/ 0 w 168"/>
                    <a:gd name="T9" fmla="*/ 0 h 136"/>
                    <a:gd name="T10" fmla="*/ 77 w 168"/>
                    <a:gd name="T11" fmla="*/ 43 h 136"/>
                    <a:gd name="T12" fmla="*/ 106 w 168"/>
                    <a:gd name="T13" fmla="*/ 72 h 136"/>
                    <a:gd name="T14" fmla="*/ 168 w 168"/>
                    <a:gd name="T15" fmla="*/ 136 h 136"/>
                    <a:gd name="T16" fmla="*/ 165 w 168"/>
                    <a:gd name="T17" fmla="*/ 97 h 136"/>
                    <a:gd name="T18" fmla="*/ 168 w 168"/>
                    <a:gd name="T19" fmla="*/ 8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36">
                      <a:moveTo>
                        <a:pt x="168" y="86"/>
                      </a:moveTo>
                      <a:lnTo>
                        <a:pt x="125" y="70"/>
                      </a:lnTo>
                      <a:lnTo>
                        <a:pt x="93" y="43"/>
                      </a:lnTo>
                      <a:lnTo>
                        <a:pt x="33" y="0"/>
                      </a:lnTo>
                      <a:lnTo>
                        <a:pt x="0" y="0"/>
                      </a:lnTo>
                      <a:lnTo>
                        <a:pt x="77" y="43"/>
                      </a:lnTo>
                      <a:lnTo>
                        <a:pt x="106" y="72"/>
                      </a:lnTo>
                      <a:lnTo>
                        <a:pt x="168" y="136"/>
                      </a:lnTo>
                      <a:lnTo>
                        <a:pt x="165" y="97"/>
                      </a:lnTo>
                      <a:lnTo>
                        <a:pt x="168"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8" name="Freeform 42"/>
                <p:cNvSpPr>
                  <a:spLocks/>
                </p:cNvSpPr>
                <p:nvPr/>
              </p:nvSpPr>
              <p:spPr bwMode="auto">
                <a:xfrm>
                  <a:off x="5010" y="2526"/>
                  <a:ext cx="198" cy="211"/>
                </a:xfrm>
                <a:custGeom>
                  <a:avLst/>
                  <a:gdLst>
                    <a:gd name="T0" fmla="*/ 194 w 198"/>
                    <a:gd name="T1" fmla="*/ 158 h 211"/>
                    <a:gd name="T2" fmla="*/ 140 w 198"/>
                    <a:gd name="T3" fmla="*/ 110 h 211"/>
                    <a:gd name="T4" fmla="*/ 119 w 198"/>
                    <a:gd name="T5" fmla="*/ 77 h 211"/>
                    <a:gd name="T6" fmla="*/ 75 w 198"/>
                    <a:gd name="T7" fmla="*/ 45 h 211"/>
                    <a:gd name="T8" fmla="*/ 37 w 198"/>
                    <a:gd name="T9" fmla="*/ 17 h 211"/>
                    <a:gd name="T10" fmla="*/ 10 w 198"/>
                    <a:gd name="T11" fmla="*/ 0 h 211"/>
                    <a:gd name="T12" fmla="*/ 0 w 198"/>
                    <a:gd name="T13" fmla="*/ 0 h 211"/>
                    <a:gd name="T14" fmla="*/ 0 w 198"/>
                    <a:gd name="T15" fmla="*/ 17 h 211"/>
                    <a:gd name="T16" fmla="*/ 32 w 198"/>
                    <a:gd name="T17" fmla="*/ 38 h 211"/>
                    <a:gd name="T18" fmla="*/ 92 w 198"/>
                    <a:gd name="T19" fmla="*/ 76 h 211"/>
                    <a:gd name="T20" fmla="*/ 135 w 198"/>
                    <a:gd name="T21" fmla="*/ 119 h 211"/>
                    <a:gd name="T22" fmla="*/ 165 w 198"/>
                    <a:gd name="T23" fmla="*/ 167 h 211"/>
                    <a:gd name="T24" fmla="*/ 198 w 198"/>
                    <a:gd name="T25" fmla="*/ 211 h 211"/>
                    <a:gd name="T26" fmla="*/ 194 w 198"/>
                    <a:gd name="T27" fmla="*/ 15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8" h="211">
                      <a:moveTo>
                        <a:pt x="194" y="158"/>
                      </a:moveTo>
                      <a:lnTo>
                        <a:pt x="140" y="110"/>
                      </a:lnTo>
                      <a:lnTo>
                        <a:pt x="119" y="77"/>
                      </a:lnTo>
                      <a:lnTo>
                        <a:pt x="75" y="45"/>
                      </a:lnTo>
                      <a:lnTo>
                        <a:pt x="37" y="17"/>
                      </a:lnTo>
                      <a:lnTo>
                        <a:pt x="10" y="0"/>
                      </a:lnTo>
                      <a:lnTo>
                        <a:pt x="0" y="0"/>
                      </a:lnTo>
                      <a:lnTo>
                        <a:pt x="0" y="17"/>
                      </a:lnTo>
                      <a:lnTo>
                        <a:pt x="32" y="38"/>
                      </a:lnTo>
                      <a:lnTo>
                        <a:pt x="92" y="76"/>
                      </a:lnTo>
                      <a:lnTo>
                        <a:pt x="135" y="119"/>
                      </a:lnTo>
                      <a:lnTo>
                        <a:pt x="165" y="167"/>
                      </a:lnTo>
                      <a:lnTo>
                        <a:pt x="198" y="211"/>
                      </a:lnTo>
                      <a:lnTo>
                        <a:pt x="194"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9" name="Freeform 43"/>
                <p:cNvSpPr>
                  <a:spLocks/>
                </p:cNvSpPr>
                <p:nvPr/>
              </p:nvSpPr>
              <p:spPr bwMode="auto">
                <a:xfrm>
                  <a:off x="5031" y="2700"/>
                  <a:ext cx="153" cy="125"/>
                </a:xfrm>
                <a:custGeom>
                  <a:avLst/>
                  <a:gdLst>
                    <a:gd name="T0" fmla="*/ 153 w 153"/>
                    <a:gd name="T1" fmla="*/ 103 h 125"/>
                    <a:gd name="T2" fmla="*/ 110 w 153"/>
                    <a:gd name="T3" fmla="*/ 56 h 125"/>
                    <a:gd name="T4" fmla="*/ 64 w 153"/>
                    <a:gd name="T5" fmla="*/ 27 h 125"/>
                    <a:gd name="T6" fmla="*/ 27 w 153"/>
                    <a:gd name="T7" fmla="*/ 7 h 125"/>
                    <a:gd name="T8" fmla="*/ 0 w 153"/>
                    <a:gd name="T9" fmla="*/ 0 h 125"/>
                    <a:gd name="T10" fmla="*/ 16 w 153"/>
                    <a:gd name="T11" fmla="*/ 27 h 125"/>
                    <a:gd name="T12" fmla="*/ 64 w 153"/>
                    <a:gd name="T13" fmla="*/ 54 h 125"/>
                    <a:gd name="T14" fmla="*/ 103 w 153"/>
                    <a:gd name="T15" fmla="*/ 93 h 125"/>
                    <a:gd name="T16" fmla="*/ 121 w 153"/>
                    <a:gd name="T17" fmla="*/ 120 h 125"/>
                    <a:gd name="T18" fmla="*/ 137 w 153"/>
                    <a:gd name="T19" fmla="*/ 125 h 125"/>
                    <a:gd name="T20" fmla="*/ 151 w 153"/>
                    <a:gd name="T21" fmla="*/ 116 h 125"/>
                    <a:gd name="T22" fmla="*/ 153 w 153"/>
                    <a:gd name="T23" fmla="*/ 10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125">
                      <a:moveTo>
                        <a:pt x="153" y="103"/>
                      </a:moveTo>
                      <a:lnTo>
                        <a:pt x="110" y="56"/>
                      </a:lnTo>
                      <a:lnTo>
                        <a:pt x="64" y="27"/>
                      </a:lnTo>
                      <a:lnTo>
                        <a:pt x="27" y="7"/>
                      </a:lnTo>
                      <a:lnTo>
                        <a:pt x="0" y="0"/>
                      </a:lnTo>
                      <a:lnTo>
                        <a:pt x="16" y="27"/>
                      </a:lnTo>
                      <a:lnTo>
                        <a:pt x="64" y="54"/>
                      </a:lnTo>
                      <a:lnTo>
                        <a:pt x="103" y="93"/>
                      </a:lnTo>
                      <a:lnTo>
                        <a:pt x="121" y="120"/>
                      </a:lnTo>
                      <a:lnTo>
                        <a:pt x="137" y="125"/>
                      </a:lnTo>
                      <a:lnTo>
                        <a:pt x="151" y="116"/>
                      </a:lnTo>
                      <a:lnTo>
                        <a:pt x="153" y="1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 name="Freeform 44"/>
                <p:cNvSpPr>
                  <a:spLocks/>
                </p:cNvSpPr>
                <p:nvPr/>
              </p:nvSpPr>
              <p:spPr bwMode="auto">
                <a:xfrm>
                  <a:off x="5012" y="2787"/>
                  <a:ext cx="169" cy="155"/>
                </a:xfrm>
                <a:custGeom>
                  <a:avLst/>
                  <a:gdLst>
                    <a:gd name="T0" fmla="*/ 169 w 169"/>
                    <a:gd name="T1" fmla="*/ 144 h 155"/>
                    <a:gd name="T2" fmla="*/ 126 w 169"/>
                    <a:gd name="T3" fmla="*/ 98 h 155"/>
                    <a:gd name="T4" fmla="*/ 71 w 169"/>
                    <a:gd name="T5" fmla="*/ 42 h 155"/>
                    <a:gd name="T6" fmla="*/ 39 w 169"/>
                    <a:gd name="T7" fmla="*/ 15 h 155"/>
                    <a:gd name="T8" fmla="*/ 14 w 169"/>
                    <a:gd name="T9" fmla="*/ 0 h 155"/>
                    <a:gd name="T10" fmla="*/ 0 w 169"/>
                    <a:gd name="T11" fmla="*/ 10 h 155"/>
                    <a:gd name="T12" fmla="*/ 29 w 169"/>
                    <a:gd name="T13" fmla="*/ 33 h 155"/>
                    <a:gd name="T14" fmla="*/ 77 w 169"/>
                    <a:gd name="T15" fmla="*/ 82 h 155"/>
                    <a:gd name="T16" fmla="*/ 123 w 169"/>
                    <a:gd name="T17" fmla="*/ 130 h 155"/>
                    <a:gd name="T18" fmla="*/ 153 w 169"/>
                    <a:gd name="T19" fmla="*/ 155 h 155"/>
                    <a:gd name="T20" fmla="*/ 160 w 169"/>
                    <a:gd name="T21" fmla="*/ 155 h 155"/>
                    <a:gd name="T22" fmla="*/ 169 w 169"/>
                    <a:gd name="T23" fmla="*/ 1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 h="155">
                      <a:moveTo>
                        <a:pt x="169" y="144"/>
                      </a:moveTo>
                      <a:lnTo>
                        <a:pt x="126" y="98"/>
                      </a:lnTo>
                      <a:lnTo>
                        <a:pt x="71" y="42"/>
                      </a:lnTo>
                      <a:lnTo>
                        <a:pt x="39" y="15"/>
                      </a:lnTo>
                      <a:lnTo>
                        <a:pt x="14" y="0"/>
                      </a:lnTo>
                      <a:lnTo>
                        <a:pt x="0" y="10"/>
                      </a:lnTo>
                      <a:lnTo>
                        <a:pt x="29" y="33"/>
                      </a:lnTo>
                      <a:lnTo>
                        <a:pt x="77" y="82"/>
                      </a:lnTo>
                      <a:lnTo>
                        <a:pt x="123" y="130"/>
                      </a:lnTo>
                      <a:lnTo>
                        <a:pt x="153" y="155"/>
                      </a:lnTo>
                      <a:lnTo>
                        <a:pt x="160" y="155"/>
                      </a:lnTo>
                      <a:lnTo>
                        <a:pt x="169" y="1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1" name="Freeform 45"/>
                <p:cNvSpPr>
                  <a:spLocks/>
                </p:cNvSpPr>
                <p:nvPr/>
              </p:nvSpPr>
              <p:spPr bwMode="auto">
                <a:xfrm>
                  <a:off x="5032" y="2917"/>
                  <a:ext cx="119" cy="122"/>
                </a:xfrm>
                <a:custGeom>
                  <a:avLst/>
                  <a:gdLst>
                    <a:gd name="T0" fmla="*/ 117 w 119"/>
                    <a:gd name="T1" fmla="*/ 102 h 122"/>
                    <a:gd name="T2" fmla="*/ 69 w 119"/>
                    <a:gd name="T3" fmla="*/ 31 h 122"/>
                    <a:gd name="T4" fmla="*/ 21 w 119"/>
                    <a:gd name="T5" fmla="*/ 4 h 122"/>
                    <a:gd name="T6" fmla="*/ 0 w 119"/>
                    <a:gd name="T7" fmla="*/ 0 h 122"/>
                    <a:gd name="T8" fmla="*/ 5 w 119"/>
                    <a:gd name="T9" fmla="*/ 14 h 122"/>
                    <a:gd name="T10" fmla="*/ 59 w 119"/>
                    <a:gd name="T11" fmla="*/ 54 h 122"/>
                    <a:gd name="T12" fmla="*/ 112 w 119"/>
                    <a:gd name="T13" fmla="*/ 117 h 122"/>
                    <a:gd name="T14" fmla="*/ 119 w 119"/>
                    <a:gd name="T15" fmla="*/ 122 h 122"/>
                    <a:gd name="T16" fmla="*/ 117 w 119"/>
                    <a:gd name="T17" fmla="*/ 10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22">
                      <a:moveTo>
                        <a:pt x="117" y="102"/>
                      </a:moveTo>
                      <a:lnTo>
                        <a:pt x="69" y="31"/>
                      </a:lnTo>
                      <a:lnTo>
                        <a:pt x="21" y="4"/>
                      </a:lnTo>
                      <a:lnTo>
                        <a:pt x="0" y="0"/>
                      </a:lnTo>
                      <a:lnTo>
                        <a:pt x="5" y="14"/>
                      </a:lnTo>
                      <a:lnTo>
                        <a:pt x="59" y="54"/>
                      </a:lnTo>
                      <a:lnTo>
                        <a:pt x="112" y="117"/>
                      </a:lnTo>
                      <a:lnTo>
                        <a:pt x="119" y="122"/>
                      </a:lnTo>
                      <a:lnTo>
                        <a:pt x="117"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2" name="Freeform 46"/>
                <p:cNvSpPr>
                  <a:spLocks/>
                </p:cNvSpPr>
                <p:nvPr/>
              </p:nvSpPr>
              <p:spPr bwMode="auto">
                <a:xfrm>
                  <a:off x="5035" y="3036"/>
                  <a:ext cx="82" cy="92"/>
                </a:xfrm>
                <a:custGeom>
                  <a:avLst/>
                  <a:gdLst>
                    <a:gd name="T0" fmla="*/ 79 w 82"/>
                    <a:gd name="T1" fmla="*/ 70 h 92"/>
                    <a:gd name="T2" fmla="*/ 38 w 82"/>
                    <a:gd name="T3" fmla="*/ 16 h 92"/>
                    <a:gd name="T4" fmla="*/ 2 w 82"/>
                    <a:gd name="T5" fmla="*/ 0 h 92"/>
                    <a:gd name="T6" fmla="*/ 0 w 82"/>
                    <a:gd name="T7" fmla="*/ 16 h 92"/>
                    <a:gd name="T8" fmla="*/ 17 w 82"/>
                    <a:gd name="T9" fmla="*/ 43 h 92"/>
                    <a:gd name="T10" fmla="*/ 60 w 82"/>
                    <a:gd name="T11" fmla="*/ 79 h 92"/>
                    <a:gd name="T12" fmla="*/ 73 w 82"/>
                    <a:gd name="T13" fmla="*/ 92 h 92"/>
                    <a:gd name="T14" fmla="*/ 82 w 82"/>
                    <a:gd name="T15" fmla="*/ 86 h 92"/>
                    <a:gd name="T16" fmla="*/ 79 w 82"/>
                    <a:gd name="T17" fmla="*/ 7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92">
                      <a:moveTo>
                        <a:pt x="79" y="70"/>
                      </a:moveTo>
                      <a:lnTo>
                        <a:pt x="38" y="16"/>
                      </a:lnTo>
                      <a:lnTo>
                        <a:pt x="2" y="0"/>
                      </a:lnTo>
                      <a:lnTo>
                        <a:pt x="0" y="16"/>
                      </a:lnTo>
                      <a:lnTo>
                        <a:pt x="17" y="43"/>
                      </a:lnTo>
                      <a:lnTo>
                        <a:pt x="60" y="79"/>
                      </a:lnTo>
                      <a:lnTo>
                        <a:pt x="73" y="92"/>
                      </a:lnTo>
                      <a:lnTo>
                        <a:pt x="82" y="86"/>
                      </a:lnTo>
                      <a:lnTo>
                        <a:pt x="79"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47"/>
                <p:cNvSpPr>
                  <a:spLocks/>
                </p:cNvSpPr>
                <p:nvPr/>
              </p:nvSpPr>
              <p:spPr bwMode="auto">
                <a:xfrm>
                  <a:off x="5042" y="3157"/>
                  <a:ext cx="103" cy="104"/>
                </a:xfrm>
                <a:custGeom>
                  <a:avLst/>
                  <a:gdLst>
                    <a:gd name="T0" fmla="*/ 103 w 103"/>
                    <a:gd name="T1" fmla="*/ 104 h 104"/>
                    <a:gd name="T2" fmla="*/ 89 w 103"/>
                    <a:gd name="T3" fmla="*/ 88 h 104"/>
                    <a:gd name="T4" fmla="*/ 60 w 103"/>
                    <a:gd name="T5" fmla="*/ 45 h 104"/>
                    <a:gd name="T6" fmla="*/ 18 w 103"/>
                    <a:gd name="T7" fmla="*/ 0 h 104"/>
                    <a:gd name="T8" fmla="*/ 0 w 103"/>
                    <a:gd name="T9" fmla="*/ 0 h 104"/>
                    <a:gd name="T10" fmla="*/ 7 w 103"/>
                    <a:gd name="T11" fmla="*/ 16 h 104"/>
                    <a:gd name="T12" fmla="*/ 39 w 103"/>
                    <a:gd name="T13" fmla="*/ 59 h 104"/>
                    <a:gd name="T14" fmla="*/ 72 w 103"/>
                    <a:gd name="T15" fmla="*/ 102 h 104"/>
                    <a:gd name="T16" fmla="*/ 103 w 103"/>
                    <a:gd name="T17"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04">
                      <a:moveTo>
                        <a:pt x="103" y="104"/>
                      </a:moveTo>
                      <a:lnTo>
                        <a:pt x="89" y="88"/>
                      </a:lnTo>
                      <a:lnTo>
                        <a:pt x="60" y="45"/>
                      </a:lnTo>
                      <a:lnTo>
                        <a:pt x="18" y="0"/>
                      </a:lnTo>
                      <a:lnTo>
                        <a:pt x="0" y="0"/>
                      </a:lnTo>
                      <a:lnTo>
                        <a:pt x="7" y="16"/>
                      </a:lnTo>
                      <a:lnTo>
                        <a:pt x="39" y="59"/>
                      </a:lnTo>
                      <a:lnTo>
                        <a:pt x="72" y="102"/>
                      </a:lnTo>
                      <a:lnTo>
                        <a:pt x="103"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48"/>
                <p:cNvSpPr>
                  <a:spLocks/>
                </p:cNvSpPr>
                <p:nvPr/>
              </p:nvSpPr>
              <p:spPr bwMode="auto">
                <a:xfrm>
                  <a:off x="5181" y="2290"/>
                  <a:ext cx="312" cy="1160"/>
                </a:xfrm>
                <a:custGeom>
                  <a:avLst/>
                  <a:gdLst>
                    <a:gd name="T0" fmla="*/ 45 w 312"/>
                    <a:gd name="T1" fmla="*/ 142 h 1160"/>
                    <a:gd name="T2" fmla="*/ 56 w 312"/>
                    <a:gd name="T3" fmla="*/ 206 h 1160"/>
                    <a:gd name="T4" fmla="*/ 29 w 312"/>
                    <a:gd name="T5" fmla="*/ 249 h 1160"/>
                    <a:gd name="T6" fmla="*/ 32 w 312"/>
                    <a:gd name="T7" fmla="*/ 308 h 1160"/>
                    <a:gd name="T8" fmla="*/ 48 w 312"/>
                    <a:gd name="T9" fmla="*/ 357 h 1160"/>
                    <a:gd name="T10" fmla="*/ 23 w 312"/>
                    <a:gd name="T11" fmla="*/ 405 h 1160"/>
                    <a:gd name="T12" fmla="*/ 50 w 312"/>
                    <a:gd name="T13" fmla="*/ 489 h 1160"/>
                    <a:gd name="T14" fmla="*/ 18 w 312"/>
                    <a:gd name="T15" fmla="*/ 560 h 1160"/>
                    <a:gd name="T16" fmla="*/ 34 w 312"/>
                    <a:gd name="T17" fmla="*/ 630 h 1160"/>
                    <a:gd name="T18" fmla="*/ 43 w 312"/>
                    <a:gd name="T19" fmla="*/ 680 h 1160"/>
                    <a:gd name="T20" fmla="*/ 11 w 312"/>
                    <a:gd name="T21" fmla="*/ 723 h 1160"/>
                    <a:gd name="T22" fmla="*/ 29 w 312"/>
                    <a:gd name="T23" fmla="*/ 813 h 1160"/>
                    <a:gd name="T24" fmla="*/ 27 w 312"/>
                    <a:gd name="T25" fmla="*/ 861 h 1160"/>
                    <a:gd name="T26" fmla="*/ 0 w 312"/>
                    <a:gd name="T27" fmla="*/ 921 h 1160"/>
                    <a:gd name="T28" fmla="*/ 16 w 312"/>
                    <a:gd name="T29" fmla="*/ 971 h 1160"/>
                    <a:gd name="T30" fmla="*/ 18 w 312"/>
                    <a:gd name="T31" fmla="*/ 1017 h 1160"/>
                    <a:gd name="T32" fmla="*/ 23 w 312"/>
                    <a:gd name="T33" fmla="*/ 1066 h 1160"/>
                    <a:gd name="T34" fmla="*/ 45 w 312"/>
                    <a:gd name="T35" fmla="*/ 1109 h 1160"/>
                    <a:gd name="T36" fmla="*/ 48 w 312"/>
                    <a:gd name="T37" fmla="*/ 1160 h 1160"/>
                    <a:gd name="T38" fmla="*/ 118 w 312"/>
                    <a:gd name="T39" fmla="*/ 1116 h 1160"/>
                    <a:gd name="T40" fmla="*/ 201 w 312"/>
                    <a:gd name="T41" fmla="*/ 1105 h 1160"/>
                    <a:gd name="T42" fmla="*/ 258 w 312"/>
                    <a:gd name="T43" fmla="*/ 1082 h 1160"/>
                    <a:gd name="T44" fmla="*/ 276 w 312"/>
                    <a:gd name="T45" fmla="*/ 1050 h 1160"/>
                    <a:gd name="T46" fmla="*/ 282 w 312"/>
                    <a:gd name="T47" fmla="*/ 985 h 1160"/>
                    <a:gd name="T48" fmla="*/ 269 w 312"/>
                    <a:gd name="T49" fmla="*/ 901 h 1160"/>
                    <a:gd name="T50" fmla="*/ 255 w 312"/>
                    <a:gd name="T51" fmla="*/ 856 h 1160"/>
                    <a:gd name="T52" fmla="*/ 264 w 312"/>
                    <a:gd name="T53" fmla="*/ 802 h 1160"/>
                    <a:gd name="T54" fmla="*/ 238 w 312"/>
                    <a:gd name="T55" fmla="*/ 743 h 1160"/>
                    <a:gd name="T56" fmla="*/ 274 w 312"/>
                    <a:gd name="T57" fmla="*/ 697 h 1160"/>
                    <a:gd name="T58" fmla="*/ 247 w 312"/>
                    <a:gd name="T59" fmla="*/ 630 h 1160"/>
                    <a:gd name="T60" fmla="*/ 233 w 312"/>
                    <a:gd name="T61" fmla="*/ 567 h 1160"/>
                    <a:gd name="T62" fmla="*/ 287 w 312"/>
                    <a:gd name="T63" fmla="*/ 519 h 1160"/>
                    <a:gd name="T64" fmla="*/ 269 w 312"/>
                    <a:gd name="T65" fmla="*/ 484 h 1160"/>
                    <a:gd name="T66" fmla="*/ 269 w 312"/>
                    <a:gd name="T67" fmla="*/ 425 h 1160"/>
                    <a:gd name="T68" fmla="*/ 244 w 312"/>
                    <a:gd name="T69" fmla="*/ 387 h 1160"/>
                    <a:gd name="T70" fmla="*/ 264 w 312"/>
                    <a:gd name="T71" fmla="*/ 341 h 1160"/>
                    <a:gd name="T72" fmla="*/ 247 w 312"/>
                    <a:gd name="T73" fmla="*/ 303 h 1160"/>
                    <a:gd name="T74" fmla="*/ 247 w 312"/>
                    <a:gd name="T75" fmla="*/ 271 h 1160"/>
                    <a:gd name="T76" fmla="*/ 265 w 312"/>
                    <a:gd name="T77" fmla="*/ 242 h 1160"/>
                    <a:gd name="T78" fmla="*/ 242 w 312"/>
                    <a:gd name="T79" fmla="*/ 204 h 1160"/>
                    <a:gd name="T80" fmla="*/ 238 w 312"/>
                    <a:gd name="T81" fmla="*/ 151 h 1160"/>
                    <a:gd name="T82" fmla="*/ 298 w 312"/>
                    <a:gd name="T83" fmla="*/ 82 h 1160"/>
                    <a:gd name="T84" fmla="*/ 312 w 312"/>
                    <a:gd name="T85" fmla="*/ 11 h 1160"/>
                    <a:gd name="T86" fmla="*/ 276 w 312"/>
                    <a:gd name="T87" fmla="*/ 11 h 1160"/>
                    <a:gd name="T88" fmla="*/ 172 w 312"/>
                    <a:gd name="T89" fmla="*/ 66 h 1160"/>
                    <a:gd name="T90" fmla="*/ 86 w 312"/>
                    <a:gd name="T91" fmla="*/ 99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2" h="1160">
                      <a:moveTo>
                        <a:pt x="56" y="109"/>
                      </a:moveTo>
                      <a:lnTo>
                        <a:pt x="45" y="142"/>
                      </a:lnTo>
                      <a:lnTo>
                        <a:pt x="54" y="174"/>
                      </a:lnTo>
                      <a:lnTo>
                        <a:pt x="56" y="206"/>
                      </a:lnTo>
                      <a:lnTo>
                        <a:pt x="45" y="226"/>
                      </a:lnTo>
                      <a:lnTo>
                        <a:pt x="29" y="249"/>
                      </a:lnTo>
                      <a:lnTo>
                        <a:pt x="22" y="285"/>
                      </a:lnTo>
                      <a:lnTo>
                        <a:pt x="32" y="308"/>
                      </a:lnTo>
                      <a:lnTo>
                        <a:pt x="48" y="335"/>
                      </a:lnTo>
                      <a:lnTo>
                        <a:pt x="48" y="357"/>
                      </a:lnTo>
                      <a:lnTo>
                        <a:pt x="38" y="378"/>
                      </a:lnTo>
                      <a:lnTo>
                        <a:pt x="23" y="405"/>
                      </a:lnTo>
                      <a:lnTo>
                        <a:pt x="29" y="432"/>
                      </a:lnTo>
                      <a:lnTo>
                        <a:pt x="50" y="489"/>
                      </a:lnTo>
                      <a:lnTo>
                        <a:pt x="48" y="514"/>
                      </a:lnTo>
                      <a:lnTo>
                        <a:pt x="18" y="560"/>
                      </a:lnTo>
                      <a:lnTo>
                        <a:pt x="18" y="600"/>
                      </a:lnTo>
                      <a:lnTo>
                        <a:pt x="34" y="630"/>
                      </a:lnTo>
                      <a:lnTo>
                        <a:pt x="45" y="657"/>
                      </a:lnTo>
                      <a:lnTo>
                        <a:pt x="43" y="680"/>
                      </a:lnTo>
                      <a:lnTo>
                        <a:pt x="16" y="705"/>
                      </a:lnTo>
                      <a:lnTo>
                        <a:pt x="11" y="723"/>
                      </a:lnTo>
                      <a:lnTo>
                        <a:pt x="16" y="766"/>
                      </a:lnTo>
                      <a:lnTo>
                        <a:pt x="29" y="813"/>
                      </a:lnTo>
                      <a:lnTo>
                        <a:pt x="29" y="840"/>
                      </a:lnTo>
                      <a:lnTo>
                        <a:pt x="27" y="861"/>
                      </a:lnTo>
                      <a:lnTo>
                        <a:pt x="7" y="894"/>
                      </a:lnTo>
                      <a:lnTo>
                        <a:pt x="0" y="921"/>
                      </a:lnTo>
                      <a:lnTo>
                        <a:pt x="2" y="949"/>
                      </a:lnTo>
                      <a:lnTo>
                        <a:pt x="16" y="971"/>
                      </a:lnTo>
                      <a:lnTo>
                        <a:pt x="32" y="990"/>
                      </a:lnTo>
                      <a:lnTo>
                        <a:pt x="18" y="1017"/>
                      </a:lnTo>
                      <a:lnTo>
                        <a:pt x="11" y="1044"/>
                      </a:lnTo>
                      <a:lnTo>
                        <a:pt x="23" y="1066"/>
                      </a:lnTo>
                      <a:lnTo>
                        <a:pt x="43" y="1082"/>
                      </a:lnTo>
                      <a:lnTo>
                        <a:pt x="45" y="1109"/>
                      </a:lnTo>
                      <a:lnTo>
                        <a:pt x="45" y="1131"/>
                      </a:lnTo>
                      <a:lnTo>
                        <a:pt x="48" y="1160"/>
                      </a:lnTo>
                      <a:lnTo>
                        <a:pt x="82" y="1137"/>
                      </a:lnTo>
                      <a:lnTo>
                        <a:pt x="118" y="1116"/>
                      </a:lnTo>
                      <a:lnTo>
                        <a:pt x="151" y="1105"/>
                      </a:lnTo>
                      <a:lnTo>
                        <a:pt x="201" y="1105"/>
                      </a:lnTo>
                      <a:lnTo>
                        <a:pt x="237" y="1100"/>
                      </a:lnTo>
                      <a:lnTo>
                        <a:pt x="258" y="1082"/>
                      </a:lnTo>
                      <a:lnTo>
                        <a:pt x="296" y="1071"/>
                      </a:lnTo>
                      <a:lnTo>
                        <a:pt x="276" y="1050"/>
                      </a:lnTo>
                      <a:lnTo>
                        <a:pt x="269" y="1019"/>
                      </a:lnTo>
                      <a:lnTo>
                        <a:pt x="282" y="985"/>
                      </a:lnTo>
                      <a:lnTo>
                        <a:pt x="280" y="937"/>
                      </a:lnTo>
                      <a:lnTo>
                        <a:pt x="269" y="901"/>
                      </a:lnTo>
                      <a:lnTo>
                        <a:pt x="258" y="883"/>
                      </a:lnTo>
                      <a:lnTo>
                        <a:pt x="255" y="856"/>
                      </a:lnTo>
                      <a:lnTo>
                        <a:pt x="269" y="824"/>
                      </a:lnTo>
                      <a:lnTo>
                        <a:pt x="264" y="802"/>
                      </a:lnTo>
                      <a:lnTo>
                        <a:pt x="237" y="765"/>
                      </a:lnTo>
                      <a:lnTo>
                        <a:pt x="238" y="743"/>
                      </a:lnTo>
                      <a:lnTo>
                        <a:pt x="249" y="723"/>
                      </a:lnTo>
                      <a:lnTo>
                        <a:pt x="274" y="697"/>
                      </a:lnTo>
                      <a:lnTo>
                        <a:pt x="265" y="675"/>
                      </a:lnTo>
                      <a:lnTo>
                        <a:pt x="247" y="630"/>
                      </a:lnTo>
                      <a:lnTo>
                        <a:pt x="233" y="600"/>
                      </a:lnTo>
                      <a:lnTo>
                        <a:pt x="233" y="567"/>
                      </a:lnTo>
                      <a:lnTo>
                        <a:pt x="282" y="550"/>
                      </a:lnTo>
                      <a:lnTo>
                        <a:pt x="287" y="519"/>
                      </a:lnTo>
                      <a:lnTo>
                        <a:pt x="282" y="500"/>
                      </a:lnTo>
                      <a:lnTo>
                        <a:pt x="269" y="484"/>
                      </a:lnTo>
                      <a:lnTo>
                        <a:pt x="271" y="457"/>
                      </a:lnTo>
                      <a:lnTo>
                        <a:pt x="269" y="425"/>
                      </a:lnTo>
                      <a:lnTo>
                        <a:pt x="255" y="409"/>
                      </a:lnTo>
                      <a:lnTo>
                        <a:pt x="244" y="387"/>
                      </a:lnTo>
                      <a:lnTo>
                        <a:pt x="253" y="366"/>
                      </a:lnTo>
                      <a:lnTo>
                        <a:pt x="264" y="341"/>
                      </a:lnTo>
                      <a:lnTo>
                        <a:pt x="264" y="324"/>
                      </a:lnTo>
                      <a:lnTo>
                        <a:pt x="247" y="303"/>
                      </a:lnTo>
                      <a:lnTo>
                        <a:pt x="242" y="285"/>
                      </a:lnTo>
                      <a:lnTo>
                        <a:pt x="247" y="271"/>
                      </a:lnTo>
                      <a:lnTo>
                        <a:pt x="264" y="260"/>
                      </a:lnTo>
                      <a:lnTo>
                        <a:pt x="265" y="242"/>
                      </a:lnTo>
                      <a:lnTo>
                        <a:pt x="260" y="231"/>
                      </a:lnTo>
                      <a:lnTo>
                        <a:pt x="242" y="204"/>
                      </a:lnTo>
                      <a:lnTo>
                        <a:pt x="237" y="174"/>
                      </a:lnTo>
                      <a:lnTo>
                        <a:pt x="238" y="151"/>
                      </a:lnTo>
                      <a:lnTo>
                        <a:pt x="255" y="129"/>
                      </a:lnTo>
                      <a:lnTo>
                        <a:pt x="298" y="82"/>
                      </a:lnTo>
                      <a:lnTo>
                        <a:pt x="312" y="43"/>
                      </a:lnTo>
                      <a:lnTo>
                        <a:pt x="312" y="11"/>
                      </a:lnTo>
                      <a:lnTo>
                        <a:pt x="298" y="0"/>
                      </a:lnTo>
                      <a:lnTo>
                        <a:pt x="276" y="11"/>
                      </a:lnTo>
                      <a:lnTo>
                        <a:pt x="222" y="45"/>
                      </a:lnTo>
                      <a:lnTo>
                        <a:pt x="172" y="66"/>
                      </a:lnTo>
                      <a:lnTo>
                        <a:pt x="120" y="88"/>
                      </a:lnTo>
                      <a:lnTo>
                        <a:pt x="86" y="99"/>
                      </a:lnTo>
                      <a:lnTo>
                        <a:pt x="56" y="109"/>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 name="Freeform 49"/>
                <p:cNvSpPr>
                  <a:spLocks/>
                </p:cNvSpPr>
                <p:nvPr/>
              </p:nvSpPr>
              <p:spPr bwMode="auto">
                <a:xfrm>
                  <a:off x="4962" y="2281"/>
                  <a:ext cx="558" cy="1186"/>
                </a:xfrm>
                <a:custGeom>
                  <a:avLst/>
                  <a:gdLst>
                    <a:gd name="T0" fmla="*/ 365 w 558"/>
                    <a:gd name="T1" fmla="*/ 1113 h 1186"/>
                    <a:gd name="T2" fmla="*/ 258 w 558"/>
                    <a:gd name="T3" fmla="*/ 1152 h 1186"/>
                    <a:gd name="T4" fmla="*/ 45 w 558"/>
                    <a:gd name="T5" fmla="*/ 959 h 1186"/>
                    <a:gd name="T6" fmla="*/ 34 w 558"/>
                    <a:gd name="T7" fmla="*/ 991 h 1186"/>
                    <a:gd name="T8" fmla="*/ 265 w 558"/>
                    <a:gd name="T9" fmla="*/ 1186 h 1186"/>
                    <a:gd name="T10" fmla="*/ 376 w 558"/>
                    <a:gd name="T11" fmla="*/ 1126 h 1186"/>
                    <a:gd name="T12" fmla="*/ 528 w 558"/>
                    <a:gd name="T13" fmla="*/ 1076 h 1186"/>
                    <a:gd name="T14" fmla="*/ 521 w 558"/>
                    <a:gd name="T15" fmla="*/ 991 h 1186"/>
                    <a:gd name="T16" fmla="*/ 490 w 558"/>
                    <a:gd name="T17" fmla="*/ 898 h 1186"/>
                    <a:gd name="T18" fmla="*/ 505 w 558"/>
                    <a:gd name="T19" fmla="*/ 823 h 1186"/>
                    <a:gd name="T20" fmla="*/ 472 w 558"/>
                    <a:gd name="T21" fmla="*/ 750 h 1186"/>
                    <a:gd name="T22" fmla="*/ 489 w 558"/>
                    <a:gd name="T23" fmla="*/ 664 h 1186"/>
                    <a:gd name="T24" fmla="*/ 501 w 558"/>
                    <a:gd name="T25" fmla="*/ 578 h 1186"/>
                    <a:gd name="T26" fmla="*/ 505 w 558"/>
                    <a:gd name="T27" fmla="*/ 469 h 1186"/>
                    <a:gd name="T28" fmla="*/ 483 w 558"/>
                    <a:gd name="T29" fmla="*/ 378 h 1186"/>
                    <a:gd name="T30" fmla="*/ 472 w 558"/>
                    <a:gd name="T31" fmla="*/ 306 h 1186"/>
                    <a:gd name="T32" fmla="*/ 499 w 558"/>
                    <a:gd name="T33" fmla="*/ 244 h 1186"/>
                    <a:gd name="T34" fmla="*/ 485 w 558"/>
                    <a:gd name="T35" fmla="*/ 140 h 1186"/>
                    <a:gd name="T36" fmla="*/ 553 w 558"/>
                    <a:gd name="T37" fmla="*/ 12 h 1186"/>
                    <a:gd name="T38" fmla="*/ 523 w 558"/>
                    <a:gd name="T39" fmla="*/ 39 h 1186"/>
                    <a:gd name="T40" fmla="*/ 453 w 558"/>
                    <a:gd name="T41" fmla="*/ 156 h 1186"/>
                    <a:gd name="T42" fmla="*/ 351 w 558"/>
                    <a:gd name="T43" fmla="*/ 252 h 1186"/>
                    <a:gd name="T44" fmla="*/ 456 w 558"/>
                    <a:gd name="T45" fmla="*/ 217 h 1186"/>
                    <a:gd name="T46" fmla="*/ 447 w 558"/>
                    <a:gd name="T47" fmla="*/ 285 h 1186"/>
                    <a:gd name="T48" fmla="*/ 397 w 558"/>
                    <a:gd name="T49" fmla="*/ 356 h 1186"/>
                    <a:gd name="T50" fmla="*/ 469 w 558"/>
                    <a:gd name="T51" fmla="*/ 340 h 1186"/>
                    <a:gd name="T52" fmla="*/ 451 w 558"/>
                    <a:gd name="T53" fmla="*/ 394 h 1186"/>
                    <a:gd name="T54" fmla="*/ 446 w 558"/>
                    <a:gd name="T55" fmla="*/ 453 h 1186"/>
                    <a:gd name="T56" fmla="*/ 340 w 558"/>
                    <a:gd name="T57" fmla="*/ 533 h 1186"/>
                    <a:gd name="T58" fmla="*/ 458 w 558"/>
                    <a:gd name="T59" fmla="*/ 478 h 1186"/>
                    <a:gd name="T60" fmla="*/ 501 w 558"/>
                    <a:gd name="T61" fmla="*/ 533 h 1186"/>
                    <a:gd name="T62" fmla="*/ 429 w 558"/>
                    <a:gd name="T63" fmla="*/ 583 h 1186"/>
                    <a:gd name="T64" fmla="*/ 297 w 558"/>
                    <a:gd name="T65" fmla="*/ 648 h 1186"/>
                    <a:gd name="T66" fmla="*/ 447 w 558"/>
                    <a:gd name="T67" fmla="*/ 621 h 1186"/>
                    <a:gd name="T68" fmla="*/ 478 w 558"/>
                    <a:gd name="T69" fmla="*/ 721 h 1186"/>
                    <a:gd name="T70" fmla="*/ 300 w 558"/>
                    <a:gd name="T71" fmla="*/ 769 h 1186"/>
                    <a:gd name="T72" fmla="*/ 397 w 558"/>
                    <a:gd name="T73" fmla="*/ 766 h 1186"/>
                    <a:gd name="T74" fmla="*/ 458 w 558"/>
                    <a:gd name="T75" fmla="*/ 796 h 1186"/>
                    <a:gd name="T76" fmla="*/ 456 w 558"/>
                    <a:gd name="T77" fmla="*/ 855 h 1186"/>
                    <a:gd name="T78" fmla="*/ 286 w 558"/>
                    <a:gd name="T79" fmla="*/ 889 h 1186"/>
                    <a:gd name="T80" fmla="*/ 370 w 558"/>
                    <a:gd name="T81" fmla="*/ 889 h 1186"/>
                    <a:gd name="T82" fmla="*/ 467 w 558"/>
                    <a:gd name="T83" fmla="*/ 873 h 1186"/>
                    <a:gd name="T84" fmla="*/ 383 w 558"/>
                    <a:gd name="T85" fmla="*/ 954 h 1186"/>
                    <a:gd name="T86" fmla="*/ 286 w 558"/>
                    <a:gd name="T87" fmla="*/ 1000 h 1186"/>
                    <a:gd name="T88" fmla="*/ 408 w 558"/>
                    <a:gd name="T89" fmla="*/ 957 h 1186"/>
                    <a:gd name="T90" fmla="*/ 480 w 558"/>
                    <a:gd name="T91" fmla="*/ 941 h 1186"/>
                    <a:gd name="T92" fmla="*/ 478 w 558"/>
                    <a:gd name="T93" fmla="*/ 1011 h 1186"/>
                    <a:gd name="T94" fmla="*/ 489 w 558"/>
                    <a:gd name="T95" fmla="*/ 1070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58" h="1186">
                      <a:moveTo>
                        <a:pt x="474" y="1072"/>
                      </a:moveTo>
                      <a:lnTo>
                        <a:pt x="451" y="1099"/>
                      </a:lnTo>
                      <a:lnTo>
                        <a:pt x="413" y="1108"/>
                      </a:lnTo>
                      <a:lnTo>
                        <a:pt x="365" y="1113"/>
                      </a:lnTo>
                      <a:lnTo>
                        <a:pt x="313" y="1124"/>
                      </a:lnTo>
                      <a:lnTo>
                        <a:pt x="279" y="1146"/>
                      </a:lnTo>
                      <a:lnTo>
                        <a:pt x="268" y="1157"/>
                      </a:lnTo>
                      <a:lnTo>
                        <a:pt x="258" y="1152"/>
                      </a:lnTo>
                      <a:lnTo>
                        <a:pt x="195" y="1104"/>
                      </a:lnTo>
                      <a:lnTo>
                        <a:pt x="113" y="1040"/>
                      </a:lnTo>
                      <a:lnTo>
                        <a:pt x="86" y="1000"/>
                      </a:lnTo>
                      <a:lnTo>
                        <a:pt x="45" y="959"/>
                      </a:lnTo>
                      <a:lnTo>
                        <a:pt x="33" y="927"/>
                      </a:lnTo>
                      <a:lnTo>
                        <a:pt x="0" y="922"/>
                      </a:lnTo>
                      <a:lnTo>
                        <a:pt x="17" y="957"/>
                      </a:lnTo>
                      <a:lnTo>
                        <a:pt x="34" y="991"/>
                      </a:lnTo>
                      <a:lnTo>
                        <a:pt x="86" y="1029"/>
                      </a:lnTo>
                      <a:lnTo>
                        <a:pt x="122" y="1076"/>
                      </a:lnTo>
                      <a:lnTo>
                        <a:pt x="211" y="1131"/>
                      </a:lnTo>
                      <a:lnTo>
                        <a:pt x="265" y="1186"/>
                      </a:lnTo>
                      <a:lnTo>
                        <a:pt x="286" y="1181"/>
                      </a:lnTo>
                      <a:lnTo>
                        <a:pt x="308" y="1154"/>
                      </a:lnTo>
                      <a:lnTo>
                        <a:pt x="338" y="1138"/>
                      </a:lnTo>
                      <a:lnTo>
                        <a:pt x="376" y="1126"/>
                      </a:lnTo>
                      <a:lnTo>
                        <a:pt x="456" y="1119"/>
                      </a:lnTo>
                      <a:lnTo>
                        <a:pt x="480" y="1104"/>
                      </a:lnTo>
                      <a:lnTo>
                        <a:pt x="521" y="1094"/>
                      </a:lnTo>
                      <a:lnTo>
                        <a:pt x="528" y="1076"/>
                      </a:lnTo>
                      <a:lnTo>
                        <a:pt x="515" y="1054"/>
                      </a:lnTo>
                      <a:lnTo>
                        <a:pt x="501" y="1033"/>
                      </a:lnTo>
                      <a:lnTo>
                        <a:pt x="510" y="1006"/>
                      </a:lnTo>
                      <a:lnTo>
                        <a:pt x="521" y="991"/>
                      </a:lnTo>
                      <a:lnTo>
                        <a:pt x="521" y="968"/>
                      </a:lnTo>
                      <a:lnTo>
                        <a:pt x="510" y="932"/>
                      </a:lnTo>
                      <a:lnTo>
                        <a:pt x="505" y="914"/>
                      </a:lnTo>
                      <a:lnTo>
                        <a:pt x="490" y="898"/>
                      </a:lnTo>
                      <a:lnTo>
                        <a:pt x="483" y="879"/>
                      </a:lnTo>
                      <a:lnTo>
                        <a:pt x="490" y="861"/>
                      </a:lnTo>
                      <a:lnTo>
                        <a:pt x="506" y="846"/>
                      </a:lnTo>
                      <a:lnTo>
                        <a:pt x="505" y="823"/>
                      </a:lnTo>
                      <a:lnTo>
                        <a:pt x="496" y="807"/>
                      </a:lnTo>
                      <a:lnTo>
                        <a:pt x="478" y="782"/>
                      </a:lnTo>
                      <a:lnTo>
                        <a:pt x="467" y="769"/>
                      </a:lnTo>
                      <a:lnTo>
                        <a:pt x="472" y="750"/>
                      </a:lnTo>
                      <a:lnTo>
                        <a:pt x="499" y="734"/>
                      </a:lnTo>
                      <a:lnTo>
                        <a:pt x="510" y="712"/>
                      </a:lnTo>
                      <a:lnTo>
                        <a:pt x="506" y="694"/>
                      </a:lnTo>
                      <a:lnTo>
                        <a:pt x="489" y="664"/>
                      </a:lnTo>
                      <a:lnTo>
                        <a:pt x="469" y="626"/>
                      </a:lnTo>
                      <a:lnTo>
                        <a:pt x="462" y="599"/>
                      </a:lnTo>
                      <a:lnTo>
                        <a:pt x="472" y="588"/>
                      </a:lnTo>
                      <a:lnTo>
                        <a:pt x="501" y="578"/>
                      </a:lnTo>
                      <a:lnTo>
                        <a:pt x="517" y="567"/>
                      </a:lnTo>
                      <a:lnTo>
                        <a:pt x="521" y="533"/>
                      </a:lnTo>
                      <a:lnTo>
                        <a:pt x="501" y="494"/>
                      </a:lnTo>
                      <a:lnTo>
                        <a:pt x="505" y="469"/>
                      </a:lnTo>
                      <a:lnTo>
                        <a:pt x="512" y="446"/>
                      </a:lnTo>
                      <a:lnTo>
                        <a:pt x="494" y="419"/>
                      </a:lnTo>
                      <a:lnTo>
                        <a:pt x="478" y="394"/>
                      </a:lnTo>
                      <a:lnTo>
                        <a:pt x="483" y="378"/>
                      </a:lnTo>
                      <a:lnTo>
                        <a:pt x="494" y="362"/>
                      </a:lnTo>
                      <a:lnTo>
                        <a:pt x="494" y="335"/>
                      </a:lnTo>
                      <a:lnTo>
                        <a:pt x="483" y="319"/>
                      </a:lnTo>
                      <a:lnTo>
                        <a:pt x="472" y="306"/>
                      </a:lnTo>
                      <a:lnTo>
                        <a:pt x="474" y="286"/>
                      </a:lnTo>
                      <a:lnTo>
                        <a:pt x="494" y="276"/>
                      </a:lnTo>
                      <a:lnTo>
                        <a:pt x="505" y="265"/>
                      </a:lnTo>
                      <a:lnTo>
                        <a:pt x="499" y="244"/>
                      </a:lnTo>
                      <a:lnTo>
                        <a:pt x="478" y="217"/>
                      </a:lnTo>
                      <a:lnTo>
                        <a:pt x="469" y="193"/>
                      </a:lnTo>
                      <a:lnTo>
                        <a:pt x="467" y="166"/>
                      </a:lnTo>
                      <a:lnTo>
                        <a:pt x="485" y="140"/>
                      </a:lnTo>
                      <a:lnTo>
                        <a:pt x="523" y="98"/>
                      </a:lnTo>
                      <a:lnTo>
                        <a:pt x="542" y="66"/>
                      </a:lnTo>
                      <a:lnTo>
                        <a:pt x="558" y="39"/>
                      </a:lnTo>
                      <a:lnTo>
                        <a:pt x="553" y="12"/>
                      </a:lnTo>
                      <a:lnTo>
                        <a:pt x="539" y="0"/>
                      </a:lnTo>
                      <a:lnTo>
                        <a:pt x="528" y="2"/>
                      </a:lnTo>
                      <a:lnTo>
                        <a:pt x="510" y="23"/>
                      </a:lnTo>
                      <a:lnTo>
                        <a:pt x="523" y="39"/>
                      </a:lnTo>
                      <a:lnTo>
                        <a:pt x="521" y="66"/>
                      </a:lnTo>
                      <a:lnTo>
                        <a:pt x="496" y="113"/>
                      </a:lnTo>
                      <a:lnTo>
                        <a:pt x="463" y="140"/>
                      </a:lnTo>
                      <a:lnTo>
                        <a:pt x="453" y="156"/>
                      </a:lnTo>
                      <a:lnTo>
                        <a:pt x="446" y="177"/>
                      </a:lnTo>
                      <a:lnTo>
                        <a:pt x="442" y="190"/>
                      </a:lnTo>
                      <a:lnTo>
                        <a:pt x="394" y="227"/>
                      </a:lnTo>
                      <a:lnTo>
                        <a:pt x="351" y="252"/>
                      </a:lnTo>
                      <a:lnTo>
                        <a:pt x="345" y="270"/>
                      </a:lnTo>
                      <a:lnTo>
                        <a:pt x="360" y="274"/>
                      </a:lnTo>
                      <a:lnTo>
                        <a:pt x="424" y="227"/>
                      </a:lnTo>
                      <a:lnTo>
                        <a:pt x="456" y="217"/>
                      </a:lnTo>
                      <a:lnTo>
                        <a:pt x="472" y="247"/>
                      </a:lnTo>
                      <a:lnTo>
                        <a:pt x="478" y="260"/>
                      </a:lnTo>
                      <a:lnTo>
                        <a:pt x="462" y="274"/>
                      </a:lnTo>
                      <a:lnTo>
                        <a:pt x="447" y="285"/>
                      </a:lnTo>
                      <a:lnTo>
                        <a:pt x="446" y="303"/>
                      </a:lnTo>
                      <a:lnTo>
                        <a:pt x="451" y="322"/>
                      </a:lnTo>
                      <a:lnTo>
                        <a:pt x="437" y="338"/>
                      </a:lnTo>
                      <a:lnTo>
                        <a:pt x="397" y="356"/>
                      </a:lnTo>
                      <a:lnTo>
                        <a:pt x="338" y="381"/>
                      </a:lnTo>
                      <a:lnTo>
                        <a:pt x="360" y="389"/>
                      </a:lnTo>
                      <a:lnTo>
                        <a:pt x="420" y="365"/>
                      </a:lnTo>
                      <a:lnTo>
                        <a:pt x="469" y="340"/>
                      </a:lnTo>
                      <a:lnTo>
                        <a:pt x="478" y="346"/>
                      </a:lnTo>
                      <a:lnTo>
                        <a:pt x="472" y="362"/>
                      </a:lnTo>
                      <a:lnTo>
                        <a:pt x="456" y="378"/>
                      </a:lnTo>
                      <a:lnTo>
                        <a:pt x="451" y="394"/>
                      </a:lnTo>
                      <a:lnTo>
                        <a:pt x="458" y="415"/>
                      </a:lnTo>
                      <a:lnTo>
                        <a:pt x="478" y="432"/>
                      </a:lnTo>
                      <a:lnTo>
                        <a:pt x="478" y="446"/>
                      </a:lnTo>
                      <a:lnTo>
                        <a:pt x="446" y="453"/>
                      </a:lnTo>
                      <a:lnTo>
                        <a:pt x="419" y="489"/>
                      </a:lnTo>
                      <a:lnTo>
                        <a:pt x="386" y="510"/>
                      </a:lnTo>
                      <a:lnTo>
                        <a:pt x="343" y="522"/>
                      </a:lnTo>
                      <a:lnTo>
                        <a:pt x="340" y="533"/>
                      </a:lnTo>
                      <a:lnTo>
                        <a:pt x="367" y="529"/>
                      </a:lnTo>
                      <a:lnTo>
                        <a:pt x="424" y="510"/>
                      </a:lnTo>
                      <a:lnTo>
                        <a:pt x="446" y="494"/>
                      </a:lnTo>
                      <a:lnTo>
                        <a:pt x="458" y="478"/>
                      </a:lnTo>
                      <a:lnTo>
                        <a:pt x="478" y="475"/>
                      </a:lnTo>
                      <a:lnTo>
                        <a:pt x="478" y="494"/>
                      </a:lnTo>
                      <a:lnTo>
                        <a:pt x="490" y="512"/>
                      </a:lnTo>
                      <a:lnTo>
                        <a:pt x="501" y="533"/>
                      </a:lnTo>
                      <a:lnTo>
                        <a:pt x="494" y="549"/>
                      </a:lnTo>
                      <a:lnTo>
                        <a:pt x="469" y="560"/>
                      </a:lnTo>
                      <a:lnTo>
                        <a:pt x="446" y="567"/>
                      </a:lnTo>
                      <a:lnTo>
                        <a:pt x="429" y="583"/>
                      </a:lnTo>
                      <a:lnTo>
                        <a:pt x="356" y="605"/>
                      </a:lnTo>
                      <a:lnTo>
                        <a:pt x="302" y="624"/>
                      </a:lnTo>
                      <a:lnTo>
                        <a:pt x="281" y="635"/>
                      </a:lnTo>
                      <a:lnTo>
                        <a:pt x="297" y="648"/>
                      </a:lnTo>
                      <a:lnTo>
                        <a:pt x="329" y="640"/>
                      </a:lnTo>
                      <a:lnTo>
                        <a:pt x="394" y="615"/>
                      </a:lnTo>
                      <a:lnTo>
                        <a:pt x="437" y="603"/>
                      </a:lnTo>
                      <a:lnTo>
                        <a:pt x="447" y="621"/>
                      </a:lnTo>
                      <a:lnTo>
                        <a:pt x="458" y="653"/>
                      </a:lnTo>
                      <a:lnTo>
                        <a:pt x="478" y="680"/>
                      </a:lnTo>
                      <a:lnTo>
                        <a:pt x="480" y="701"/>
                      </a:lnTo>
                      <a:lnTo>
                        <a:pt x="478" y="721"/>
                      </a:lnTo>
                      <a:lnTo>
                        <a:pt x="456" y="728"/>
                      </a:lnTo>
                      <a:lnTo>
                        <a:pt x="419" y="737"/>
                      </a:lnTo>
                      <a:lnTo>
                        <a:pt x="370" y="759"/>
                      </a:lnTo>
                      <a:lnTo>
                        <a:pt x="300" y="769"/>
                      </a:lnTo>
                      <a:lnTo>
                        <a:pt x="274" y="782"/>
                      </a:lnTo>
                      <a:lnTo>
                        <a:pt x="292" y="791"/>
                      </a:lnTo>
                      <a:lnTo>
                        <a:pt x="354" y="782"/>
                      </a:lnTo>
                      <a:lnTo>
                        <a:pt x="397" y="766"/>
                      </a:lnTo>
                      <a:lnTo>
                        <a:pt x="426" y="755"/>
                      </a:lnTo>
                      <a:lnTo>
                        <a:pt x="451" y="750"/>
                      </a:lnTo>
                      <a:lnTo>
                        <a:pt x="447" y="769"/>
                      </a:lnTo>
                      <a:lnTo>
                        <a:pt x="458" y="796"/>
                      </a:lnTo>
                      <a:lnTo>
                        <a:pt x="474" y="812"/>
                      </a:lnTo>
                      <a:lnTo>
                        <a:pt x="478" y="830"/>
                      </a:lnTo>
                      <a:lnTo>
                        <a:pt x="478" y="846"/>
                      </a:lnTo>
                      <a:lnTo>
                        <a:pt x="456" y="855"/>
                      </a:lnTo>
                      <a:lnTo>
                        <a:pt x="415" y="857"/>
                      </a:lnTo>
                      <a:lnTo>
                        <a:pt x="386" y="866"/>
                      </a:lnTo>
                      <a:lnTo>
                        <a:pt x="322" y="888"/>
                      </a:lnTo>
                      <a:lnTo>
                        <a:pt x="286" y="889"/>
                      </a:lnTo>
                      <a:lnTo>
                        <a:pt x="274" y="905"/>
                      </a:lnTo>
                      <a:lnTo>
                        <a:pt x="290" y="911"/>
                      </a:lnTo>
                      <a:lnTo>
                        <a:pt x="322" y="904"/>
                      </a:lnTo>
                      <a:lnTo>
                        <a:pt x="370" y="889"/>
                      </a:lnTo>
                      <a:lnTo>
                        <a:pt x="397" y="879"/>
                      </a:lnTo>
                      <a:lnTo>
                        <a:pt x="431" y="871"/>
                      </a:lnTo>
                      <a:lnTo>
                        <a:pt x="458" y="873"/>
                      </a:lnTo>
                      <a:lnTo>
                        <a:pt x="467" y="873"/>
                      </a:lnTo>
                      <a:lnTo>
                        <a:pt x="467" y="898"/>
                      </a:lnTo>
                      <a:lnTo>
                        <a:pt x="474" y="911"/>
                      </a:lnTo>
                      <a:lnTo>
                        <a:pt x="426" y="922"/>
                      </a:lnTo>
                      <a:lnTo>
                        <a:pt x="383" y="954"/>
                      </a:lnTo>
                      <a:lnTo>
                        <a:pt x="335" y="970"/>
                      </a:lnTo>
                      <a:lnTo>
                        <a:pt x="302" y="975"/>
                      </a:lnTo>
                      <a:lnTo>
                        <a:pt x="275" y="990"/>
                      </a:lnTo>
                      <a:lnTo>
                        <a:pt x="286" y="1000"/>
                      </a:lnTo>
                      <a:lnTo>
                        <a:pt x="313" y="991"/>
                      </a:lnTo>
                      <a:lnTo>
                        <a:pt x="343" y="981"/>
                      </a:lnTo>
                      <a:lnTo>
                        <a:pt x="378" y="975"/>
                      </a:lnTo>
                      <a:lnTo>
                        <a:pt x="408" y="957"/>
                      </a:lnTo>
                      <a:lnTo>
                        <a:pt x="424" y="941"/>
                      </a:lnTo>
                      <a:lnTo>
                        <a:pt x="446" y="938"/>
                      </a:lnTo>
                      <a:lnTo>
                        <a:pt x="472" y="938"/>
                      </a:lnTo>
                      <a:lnTo>
                        <a:pt x="480" y="941"/>
                      </a:lnTo>
                      <a:lnTo>
                        <a:pt x="489" y="959"/>
                      </a:lnTo>
                      <a:lnTo>
                        <a:pt x="494" y="981"/>
                      </a:lnTo>
                      <a:lnTo>
                        <a:pt x="489" y="1000"/>
                      </a:lnTo>
                      <a:lnTo>
                        <a:pt x="478" y="1011"/>
                      </a:lnTo>
                      <a:lnTo>
                        <a:pt x="469" y="1038"/>
                      </a:lnTo>
                      <a:lnTo>
                        <a:pt x="478" y="1049"/>
                      </a:lnTo>
                      <a:lnTo>
                        <a:pt x="489" y="1060"/>
                      </a:lnTo>
                      <a:lnTo>
                        <a:pt x="489" y="1070"/>
                      </a:lnTo>
                      <a:lnTo>
                        <a:pt x="474" y="10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 name="Freeform 50"/>
                <p:cNvSpPr>
                  <a:spLocks/>
                </p:cNvSpPr>
                <p:nvPr/>
              </p:nvSpPr>
              <p:spPr bwMode="auto">
                <a:xfrm>
                  <a:off x="5259" y="3298"/>
                  <a:ext cx="161" cy="53"/>
                </a:xfrm>
                <a:custGeom>
                  <a:avLst/>
                  <a:gdLst>
                    <a:gd name="T0" fmla="*/ 0 w 161"/>
                    <a:gd name="T1" fmla="*/ 43 h 53"/>
                    <a:gd name="T2" fmla="*/ 64 w 161"/>
                    <a:gd name="T3" fmla="*/ 41 h 53"/>
                    <a:gd name="T4" fmla="*/ 89 w 161"/>
                    <a:gd name="T5" fmla="*/ 27 h 53"/>
                    <a:gd name="T6" fmla="*/ 110 w 161"/>
                    <a:gd name="T7" fmla="*/ 11 h 53"/>
                    <a:gd name="T8" fmla="*/ 150 w 161"/>
                    <a:gd name="T9" fmla="*/ 0 h 53"/>
                    <a:gd name="T10" fmla="*/ 161 w 161"/>
                    <a:gd name="T11" fmla="*/ 11 h 53"/>
                    <a:gd name="T12" fmla="*/ 144 w 161"/>
                    <a:gd name="T13" fmla="*/ 16 h 53"/>
                    <a:gd name="T14" fmla="*/ 116 w 161"/>
                    <a:gd name="T15" fmla="*/ 31 h 53"/>
                    <a:gd name="T16" fmla="*/ 101 w 161"/>
                    <a:gd name="T17" fmla="*/ 41 h 53"/>
                    <a:gd name="T18" fmla="*/ 75 w 161"/>
                    <a:gd name="T19" fmla="*/ 48 h 53"/>
                    <a:gd name="T20" fmla="*/ 35 w 161"/>
                    <a:gd name="T21" fmla="*/ 52 h 53"/>
                    <a:gd name="T22" fmla="*/ 3 w 161"/>
                    <a:gd name="T23" fmla="*/ 53 h 53"/>
                    <a:gd name="T24" fmla="*/ 0 w 161"/>
                    <a:gd name="T25" fmla="*/ 4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 h="53">
                      <a:moveTo>
                        <a:pt x="0" y="43"/>
                      </a:moveTo>
                      <a:lnTo>
                        <a:pt x="64" y="41"/>
                      </a:lnTo>
                      <a:lnTo>
                        <a:pt x="89" y="27"/>
                      </a:lnTo>
                      <a:lnTo>
                        <a:pt x="110" y="11"/>
                      </a:lnTo>
                      <a:lnTo>
                        <a:pt x="150" y="0"/>
                      </a:lnTo>
                      <a:lnTo>
                        <a:pt x="161" y="11"/>
                      </a:lnTo>
                      <a:lnTo>
                        <a:pt x="144" y="16"/>
                      </a:lnTo>
                      <a:lnTo>
                        <a:pt x="116" y="31"/>
                      </a:lnTo>
                      <a:lnTo>
                        <a:pt x="101" y="41"/>
                      </a:lnTo>
                      <a:lnTo>
                        <a:pt x="75" y="48"/>
                      </a:lnTo>
                      <a:lnTo>
                        <a:pt x="35" y="52"/>
                      </a:lnTo>
                      <a:lnTo>
                        <a:pt x="3" y="53"/>
                      </a:lnTo>
                      <a:lnTo>
                        <a:pt x="0"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51"/>
                <p:cNvSpPr>
                  <a:spLocks/>
                </p:cNvSpPr>
                <p:nvPr/>
              </p:nvSpPr>
              <p:spPr bwMode="auto">
                <a:xfrm>
                  <a:off x="5011" y="2139"/>
                  <a:ext cx="469" cy="255"/>
                </a:xfrm>
                <a:custGeom>
                  <a:avLst/>
                  <a:gdLst>
                    <a:gd name="T0" fmla="*/ 14 w 469"/>
                    <a:gd name="T1" fmla="*/ 29 h 255"/>
                    <a:gd name="T2" fmla="*/ 70 w 469"/>
                    <a:gd name="T3" fmla="*/ 32 h 255"/>
                    <a:gd name="T4" fmla="*/ 130 w 469"/>
                    <a:gd name="T5" fmla="*/ 35 h 255"/>
                    <a:gd name="T6" fmla="*/ 168 w 469"/>
                    <a:gd name="T7" fmla="*/ 35 h 255"/>
                    <a:gd name="T8" fmla="*/ 198 w 469"/>
                    <a:gd name="T9" fmla="*/ 27 h 255"/>
                    <a:gd name="T10" fmla="*/ 247 w 469"/>
                    <a:gd name="T11" fmla="*/ 13 h 255"/>
                    <a:gd name="T12" fmla="*/ 270 w 469"/>
                    <a:gd name="T13" fmla="*/ 0 h 255"/>
                    <a:gd name="T14" fmla="*/ 302 w 469"/>
                    <a:gd name="T15" fmla="*/ 18 h 255"/>
                    <a:gd name="T16" fmla="*/ 354 w 469"/>
                    <a:gd name="T17" fmla="*/ 55 h 255"/>
                    <a:gd name="T18" fmla="*/ 392 w 469"/>
                    <a:gd name="T19" fmla="*/ 81 h 255"/>
                    <a:gd name="T20" fmla="*/ 440 w 469"/>
                    <a:gd name="T21" fmla="*/ 115 h 255"/>
                    <a:gd name="T22" fmla="*/ 469 w 469"/>
                    <a:gd name="T23" fmla="*/ 141 h 255"/>
                    <a:gd name="T24" fmla="*/ 442 w 469"/>
                    <a:gd name="T25" fmla="*/ 164 h 255"/>
                    <a:gd name="T26" fmla="*/ 415 w 469"/>
                    <a:gd name="T27" fmla="*/ 189 h 255"/>
                    <a:gd name="T28" fmla="*/ 372 w 469"/>
                    <a:gd name="T29" fmla="*/ 207 h 255"/>
                    <a:gd name="T30" fmla="*/ 327 w 469"/>
                    <a:gd name="T31" fmla="*/ 226 h 255"/>
                    <a:gd name="T32" fmla="*/ 286 w 469"/>
                    <a:gd name="T33" fmla="*/ 242 h 255"/>
                    <a:gd name="T34" fmla="*/ 248 w 469"/>
                    <a:gd name="T35" fmla="*/ 248 h 255"/>
                    <a:gd name="T36" fmla="*/ 209 w 469"/>
                    <a:gd name="T37" fmla="*/ 255 h 255"/>
                    <a:gd name="T38" fmla="*/ 160 w 469"/>
                    <a:gd name="T39" fmla="*/ 221 h 255"/>
                    <a:gd name="T40" fmla="*/ 123 w 469"/>
                    <a:gd name="T41" fmla="*/ 191 h 255"/>
                    <a:gd name="T42" fmla="*/ 79 w 469"/>
                    <a:gd name="T43" fmla="*/ 153 h 255"/>
                    <a:gd name="T44" fmla="*/ 43 w 469"/>
                    <a:gd name="T45" fmla="*/ 115 h 255"/>
                    <a:gd name="T46" fmla="*/ 16 w 469"/>
                    <a:gd name="T47" fmla="*/ 89 h 255"/>
                    <a:gd name="T48" fmla="*/ 0 w 469"/>
                    <a:gd name="T49" fmla="*/ 51 h 255"/>
                    <a:gd name="T50" fmla="*/ 14 w 469"/>
                    <a:gd name="T51" fmla="*/ 29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9" h="255">
                      <a:moveTo>
                        <a:pt x="14" y="29"/>
                      </a:moveTo>
                      <a:lnTo>
                        <a:pt x="70" y="32"/>
                      </a:lnTo>
                      <a:lnTo>
                        <a:pt x="130" y="35"/>
                      </a:lnTo>
                      <a:lnTo>
                        <a:pt x="168" y="35"/>
                      </a:lnTo>
                      <a:lnTo>
                        <a:pt x="198" y="27"/>
                      </a:lnTo>
                      <a:lnTo>
                        <a:pt x="247" y="13"/>
                      </a:lnTo>
                      <a:lnTo>
                        <a:pt x="270" y="0"/>
                      </a:lnTo>
                      <a:lnTo>
                        <a:pt x="302" y="18"/>
                      </a:lnTo>
                      <a:lnTo>
                        <a:pt x="354" y="55"/>
                      </a:lnTo>
                      <a:lnTo>
                        <a:pt x="392" y="81"/>
                      </a:lnTo>
                      <a:lnTo>
                        <a:pt x="440" y="115"/>
                      </a:lnTo>
                      <a:lnTo>
                        <a:pt x="469" y="141"/>
                      </a:lnTo>
                      <a:lnTo>
                        <a:pt x="442" y="164"/>
                      </a:lnTo>
                      <a:lnTo>
                        <a:pt x="415" y="189"/>
                      </a:lnTo>
                      <a:lnTo>
                        <a:pt x="372" y="207"/>
                      </a:lnTo>
                      <a:lnTo>
                        <a:pt x="327" y="226"/>
                      </a:lnTo>
                      <a:lnTo>
                        <a:pt x="286" y="242"/>
                      </a:lnTo>
                      <a:lnTo>
                        <a:pt x="248" y="248"/>
                      </a:lnTo>
                      <a:lnTo>
                        <a:pt x="209" y="255"/>
                      </a:lnTo>
                      <a:lnTo>
                        <a:pt x="160" y="221"/>
                      </a:lnTo>
                      <a:lnTo>
                        <a:pt x="123" y="191"/>
                      </a:lnTo>
                      <a:lnTo>
                        <a:pt x="79" y="153"/>
                      </a:lnTo>
                      <a:lnTo>
                        <a:pt x="43" y="115"/>
                      </a:lnTo>
                      <a:lnTo>
                        <a:pt x="16" y="89"/>
                      </a:lnTo>
                      <a:lnTo>
                        <a:pt x="0" y="51"/>
                      </a:lnTo>
                      <a:lnTo>
                        <a:pt x="14" y="29"/>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52"/>
                <p:cNvSpPr>
                  <a:spLocks/>
                </p:cNvSpPr>
                <p:nvPr/>
              </p:nvSpPr>
              <p:spPr bwMode="auto">
                <a:xfrm>
                  <a:off x="4999" y="2131"/>
                  <a:ext cx="507" cy="297"/>
                </a:xfrm>
                <a:custGeom>
                  <a:avLst/>
                  <a:gdLst>
                    <a:gd name="T0" fmla="*/ 249 w 507"/>
                    <a:gd name="T1" fmla="*/ 254 h 297"/>
                    <a:gd name="T2" fmla="*/ 329 w 507"/>
                    <a:gd name="T3" fmla="*/ 232 h 297"/>
                    <a:gd name="T4" fmla="*/ 394 w 507"/>
                    <a:gd name="T5" fmla="*/ 204 h 297"/>
                    <a:gd name="T6" fmla="*/ 441 w 507"/>
                    <a:gd name="T7" fmla="*/ 171 h 297"/>
                    <a:gd name="T8" fmla="*/ 459 w 507"/>
                    <a:gd name="T9" fmla="*/ 152 h 297"/>
                    <a:gd name="T10" fmla="*/ 392 w 507"/>
                    <a:gd name="T11" fmla="*/ 91 h 297"/>
                    <a:gd name="T12" fmla="*/ 338 w 507"/>
                    <a:gd name="T13" fmla="*/ 58 h 297"/>
                    <a:gd name="T14" fmla="*/ 286 w 507"/>
                    <a:gd name="T15" fmla="*/ 25 h 297"/>
                    <a:gd name="T16" fmla="*/ 276 w 507"/>
                    <a:gd name="T17" fmla="*/ 25 h 297"/>
                    <a:gd name="T18" fmla="*/ 243 w 507"/>
                    <a:gd name="T19" fmla="*/ 36 h 297"/>
                    <a:gd name="T20" fmla="*/ 200 w 507"/>
                    <a:gd name="T21" fmla="*/ 49 h 297"/>
                    <a:gd name="T22" fmla="*/ 123 w 507"/>
                    <a:gd name="T23" fmla="*/ 55 h 297"/>
                    <a:gd name="T24" fmla="*/ 47 w 507"/>
                    <a:gd name="T25" fmla="*/ 53 h 297"/>
                    <a:gd name="T26" fmla="*/ 27 w 507"/>
                    <a:gd name="T27" fmla="*/ 55 h 297"/>
                    <a:gd name="T28" fmla="*/ 27 w 507"/>
                    <a:gd name="T29" fmla="*/ 69 h 297"/>
                    <a:gd name="T30" fmla="*/ 43 w 507"/>
                    <a:gd name="T31" fmla="*/ 91 h 297"/>
                    <a:gd name="T32" fmla="*/ 74 w 507"/>
                    <a:gd name="T33" fmla="*/ 130 h 297"/>
                    <a:gd name="T34" fmla="*/ 114 w 507"/>
                    <a:gd name="T35" fmla="*/ 162 h 297"/>
                    <a:gd name="T36" fmla="*/ 162 w 507"/>
                    <a:gd name="T37" fmla="*/ 209 h 297"/>
                    <a:gd name="T38" fmla="*/ 209 w 507"/>
                    <a:gd name="T39" fmla="*/ 243 h 297"/>
                    <a:gd name="T40" fmla="*/ 238 w 507"/>
                    <a:gd name="T41" fmla="*/ 263 h 297"/>
                    <a:gd name="T42" fmla="*/ 247 w 507"/>
                    <a:gd name="T43" fmla="*/ 284 h 297"/>
                    <a:gd name="T44" fmla="*/ 236 w 507"/>
                    <a:gd name="T45" fmla="*/ 297 h 297"/>
                    <a:gd name="T46" fmla="*/ 220 w 507"/>
                    <a:gd name="T47" fmla="*/ 290 h 297"/>
                    <a:gd name="T48" fmla="*/ 173 w 507"/>
                    <a:gd name="T49" fmla="*/ 247 h 297"/>
                    <a:gd name="T50" fmla="*/ 114 w 507"/>
                    <a:gd name="T51" fmla="*/ 198 h 297"/>
                    <a:gd name="T52" fmla="*/ 70 w 507"/>
                    <a:gd name="T53" fmla="*/ 162 h 297"/>
                    <a:gd name="T54" fmla="*/ 41 w 507"/>
                    <a:gd name="T55" fmla="*/ 130 h 297"/>
                    <a:gd name="T56" fmla="*/ 16 w 507"/>
                    <a:gd name="T57" fmla="*/ 96 h 297"/>
                    <a:gd name="T58" fmla="*/ 5 w 507"/>
                    <a:gd name="T59" fmla="*/ 74 h 297"/>
                    <a:gd name="T60" fmla="*/ 0 w 507"/>
                    <a:gd name="T61" fmla="*/ 49 h 297"/>
                    <a:gd name="T62" fmla="*/ 7 w 507"/>
                    <a:gd name="T63" fmla="*/ 32 h 297"/>
                    <a:gd name="T64" fmla="*/ 25 w 507"/>
                    <a:gd name="T65" fmla="*/ 25 h 297"/>
                    <a:gd name="T66" fmla="*/ 57 w 507"/>
                    <a:gd name="T67" fmla="*/ 27 h 297"/>
                    <a:gd name="T68" fmla="*/ 119 w 507"/>
                    <a:gd name="T69" fmla="*/ 36 h 297"/>
                    <a:gd name="T70" fmla="*/ 171 w 507"/>
                    <a:gd name="T71" fmla="*/ 36 h 297"/>
                    <a:gd name="T72" fmla="*/ 209 w 507"/>
                    <a:gd name="T73" fmla="*/ 25 h 297"/>
                    <a:gd name="T74" fmla="*/ 252 w 507"/>
                    <a:gd name="T75" fmla="*/ 16 h 297"/>
                    <a:gd name="T76" fmla="*/ 270 w 507"/>
                    <a:gd name="T77" fmla="*/ 0 h 297"/>
                    <a:gd name="T78" fmla="*/ 290 w 507"/>
                    <a:gd name="T79" fmla="*/ 0 h 297"/>
                    <a:gd name="T80" fmla="*/ 335 w 507"/>
                    <a:gd name="T81" fmla="*/ 27 h 297"/>
                    <a:gd name="T82" fmla="*/ 383 w 507"/>
                    <a:gd name="T83" fmla="*/ 65 h 297"/>
                    <a:gd name="T84" fmla="*/ 435 w 507"/>
                    <a:gd name="T85" fmla="*/ 98 h 297"/>
                    <a:gd name="T86" fmla="*/ 464 w 507"/>
                    <a:gd name="T87" fmla="*/ 119 h 297"/>
                    <a:gd name="T88" fmla="*/ 494 w 507"/>
                    <a:gd name="T89" fmla="*/ 139 h 297"/>
                    <a:gd name="T90" fmla="*/ 507 w 507"/>
                    <a:gd name="T91" fmla="*/ 146 h 297"/>
                    <a:gd name="T92" fmla="*/ 500 w 507"/>
                    <a:gd name="T93" fmla="*/ 161 h 297"/>
                    <a:gd name="T94" fmla="*/ 478 w 507"/>
                    <a:gd name="T95" fmla="*/ 173 h 297"/>
                    <a:gd name="T96" fmla="*/ 453 w 507"/>
                    <a:gd name="T97" fmla="*/ 195 h 297"/>
                    <a:gd name="T98" fmla="*/ 430 w 507"/>
                    <a:gd name="T99" fmla="*/ 204 h 297"/>
                    <a:gd name="T100" fmla="*/ 387 w 507"/>
                    <a:gd name="T101" fmla="*/ 222 h 297"/>
                    <a:gd name="T102" fmla="*/ 356 w 507"/>
                    <a:gd name="T103" fmla="*/ 236 h 297"/>
                    <a:gd name="T104" fmla="*/ 322 w 507"/>
                    <a:gd name="T105" fmla="*/ 257 h 297"/>
                    <a:gd name="T106" fmla="*/ 286 w 507"/>
                    <a:gd name="T107" fmla="*/ 263 h 297"/>
                    <a:gd name="T108" fmla="*/ 258 w 507"/>
                    <a:gd name="T109" fmla="*/ 265 h 297"/>
                    <a:gd name="T110" fmla="*/ 249 w 507"/>
                    <a:gd name="T111" fmla="*/ 25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7" h="297">
                      <a:moveTo>
                        <a:pt x="249" y="254"/>
                      </a:moveTo>
                      <a:lnTo>
                        <a:pt x="329" y="232"/>
                      </a:lnTo>
                      <a:lnTo>
                        <a:pt x="394" y="204"/>
                      </a:lnTo>
                      <a:lnTo>
                        <a:pt x="441" y="171"/>
                      </a:lnTo>
                      <a:lnTo>
                        <a:pt x="459" y="152"/>
                      </a:lnTo>
                      <a:lnTo>
                        <a:pt x="392" y="91"/>
                      </a:lnTo>
                      <a:lnTo>
                        <a:pt x="338" y="58"/>
                      </a:lnTo>
                      <a:lnTo>
                        <a:pt x="286" y="25"/>
                      </a:lnTo>
                      <a:lnTo>
                        <a:pt x="276" y="25"/>
                      </a:lnTo>
                      <a:lnTo>
                        <a:pt x="243" y="36"/>
                      </a:lnTo>
                      <a:lnTo>
                        <a:pt x="200" y="49"/>
                      </a:lnTo>
                      <a:lnTo>
                        <a:pt x="123" y="55"/>
                      </a:lnTo>
                      <a:lnTo>
                        <a:pt x="47" y="53"/>
                      </a:lnTo>
                      <a:lnTo>
                        <a:pt x="27" y="55"/>
                      </a:lnTo>
                      <a:lnTo>
                        <a:pt x="27" y="69"/>
                      </a:lnTo>
                      <a:lnTo>
                        <a:pt x="43" y="91"/>
                      </a:lnTo>
                      <a:lnTo>
                        <a:pt x="74" y="130"/>
                      </a:lnTo>
                      <a:lnTo>
                        <a:pt x="114" y="162"/>
                      </a:lnTo>
                      <a:lnTo>
                        <a:pt x="162" y="209"/>
                      </a:lnTo>
                      <a:lnTo>
                        <a:pt x="209" y="243"/>
                      </a:lnTo>
                      <a:lnTo>
                        <a:pt x="238" y="263"/>
                      </a:lnTo>
                      <a:lnTo>
                        <a:pt x="247" y="284"/>
                      </a:lnTo>
                      <a:lnTo>
                        <a:pt x="236" y="297"/>
                      </a:lnTo>
                      <a:lnTo>
                        <a:pt x="220" y="290"/>
                      </a:lnTo>
                      <a:lnTo>
                        <a:pt x="173" y="247"/>
                      </a:lnTo>
                      <a:lnTo>
                        <a:pt x="114" y="198"/>
                      </a:lnTo>
                      <a:lnTo>
                        <a:pt x="70" y="162"/>
                      </a:lnTo>
                      <a:lnTo>
                        <a:pt x="41" y="130"/>
                      </a:lnTo>
                      <a:lnTo>
                        <a:pt x="16" y="96"/>
                      </a:lnTo>
                      <a:lnTo>
                        <a:pt x="5" y="74"/>
                      </a:lnTo>
                      <a:lnTo>
                        <a:pt x="0" y="49"/>
                      </a:lnTo>
                      <a:lnTo>
                        <a:pt x="7" y="32"/>
                      </a:lnTo>
                      <a:lnTo>
                        <a:pt x="25" y="25"/>
                      </a:lnTo>
                      <a:lnTo>
                        <a:pt x="57" y="27"/>
                      </a:lnTo>
                      <a:lnTo>
                        <a:pt x="119" y="36"/>
                      </a:lnTo>
                      <a:lnTo>
                        <a:pt x="171" y="36"/>
                      </a:lnTo>
                      <a:lnTo>
                        <a:pt x="209" y="25"/>
                      </a:lnTo>
                      <a:lnTo>
                        <a:pt x="252" y="16"/>
                      </a:lnTo>
                      <a:lnTo>
                        <a:pt x="270" y="0"/>
                      </a:lnTo>
                      <a:lnTo>
                        <a:pt x="290" y="0"/>
                      </a:lnTo>
                      <a:lnTo>
                        <a:pt x="335" y="27"/>
                      </a:lnTo>
                      <a:lnTo>
                        <a:pt x="383" y="65"/>
                      </a:lnTo>
                      <a:lnTo>
                        <a:pt x="435" y="98"/>
                      </a:lnTo>
                      <a:lnTo>
                        <a:pt x="464" y="119"/>
                      </a:lnTo>
                      <a:lnTo>
                        <a:pt x="494" y="139"/>
                      </a:lnTo>
                      <a:lnTo>
                        <a:pt x="507" y="146"/>
                      </a:lnTo>
                      <a:lnTo>
                        <a:pt x="500" y="161"/>
                      </a:lnTo>
                      <a:lnTo>
                        <a:pt x="478" y="173"/>
                      </a:lnTo>
                      <a:lnTo>
                        <a:pt x="453" y="195"/>
                      </a:lnTo>
                      <a:lnTo>
                        <a:pt x="430" y="204"/>
                      </a:lnTo>
                      <a:lnTo>
                        <a:pt x="387" y="222"/>
                      </a:lnTo>
                      <a:lnTo>
                        <a:pt x="356" y="236"/>
                      </a:lnTo>
                      <a:lnTo>
                        <a:pt x="322" y="257"/>
                      </a:lnTo>
                      <a:lnTo>
                        <a:pt x="286" y="263"/>
                      </a:lnTo>
                      <a:lnTo>
                        <a:pt x="258" y="265"/>
                      </a:lnTo>
                      <a:lnTo>
                        <a:pt x="249" y="2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53"/>
                <p:cNvSpPr>
                  <a:spLocks/>
                </p:cNvSpPr>
                <p:nvPr/>
              </p:nvSpPr>
              <p:spPr bwMode="auto">
                <a:xfrm>
                  <a:off x="5286" y="2356"/>
                  <a:ext cx="160" cy="102"/>
                </a:xfrm>
                <a:custGeom>
                  <a:avLst/>
                  <a:gdLst>
                    <a:gd name="T0" fmla="*/ 135 w 160"/>
                    <a:gd name="T1" fmla="*/ 12 h 102"/>
                    <a:gd name="T2" fmla="*/ 101 w 160"/>
                    <a:gd name="T3" fmla="*/ 39 h 102"/>
                    <a:gd name="T4" fmla="*/ 70 w 160"/>
                    <a:gd name="T5" fmla="*/ 64 h 102"/>
                    <a:gd name="T6" fmla="*/ 25 w 160"/>
                    <a:gd name="T7" fmla="*/ 80 h 102"/>
                    <a:gd name="T8" fmla="*/ 0 w 160"/>
                    <a:gd name="T9" fmla="*/ 88 h 102"/>
                    <a:gd name="T10" fmla="*/ 20 w 160"/>
                    <a:gd name="T11" fmla="*/ 102 h 102"/>
                    <a:gd name="T12" fmla="*/ 52 w 160"/>
                    <a:gd name="T13" fmla="*/ 97 h 102"/>
                    <a:gd name="T14" fmla="*/ 102 w 160"/>
                    <a:gd name="T15" fmla="*/ 64 h 102"/>
                    <a:gd name="T16" fmla="*/ 160 w 160"/>
                    <a:gd name="T17" fmla="*/ 0 h 102"/>
                    <a:gd name="T18" fmla="*/ 135 w 160"/>
                    <a:gd name="T19" fmla="*/ 1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102">
                      <a:moveTo>
                        <a:pt x="135" y="12"/>
                      </a:moveTo>
                      <a:lnTo>
                        <a:pt x="101" y="39"/>
                      </a:lnTo>
                      <a:lnTo>
                        <a:pt x="70" y="64"/>
                      </a:lnTo>
                      <a:lnTo>
                        <a:pt x="25" y="80"/>
                      </a:lnTo>
                      <a:lnTo>
                        <a:pt x="0" y="88"/>
                      </a:lnTo>
                      <a:lnTo>
                        <a:pt x="20" y="102"/>
                      </a:lnTo>
                      <a:lnTo>
                        <a:pt x="52" y="97"/>
                      </a:lnTo>
                      <a:lnTo>
                        <a:pt x="102" y="64"/>
                      </a:lnTo>
                      <a:lnTo>
                        <a:pt x="160" y="0"/>
                      </a:lnTo>
                      <a:lnTo>
                        <a:pt x="135"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grpSp>
    </p:spTree>
    <p:extLst>
      <p:ext uri="{BB962C8B-B14F-4D97-AF65-F5344CB8AC3E}">
        <p14:creationId xmlns:p14="http://schemas.microsoft.com/office/powerpoint/2010/main" val="18708229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p:cNvGrpSpPr/>
          <p:nvPr/>
        </p:nvGrpSpPr>
        <p:grpSpPr>
          <a:xfrm>
            <a:off x="7811608" y="2435692"/>
            <a:ext cx="707067" cy="868034"/>
            <a:chOff x="6189496" y="2762957"/>
            <a:chExt cx="3214688" cy="3946524"/>
          </a:xfrm>
        </p:grpSpPr>
        <p:grpSp>
          <p:nvGrpSpPr>
            <p:cNvPr id="62" name="Group 10"/>
            <p:cNvGrpSpPr>
              <a:grpSpLocks noChangeAspect="1"/>
            </p:cNvGrpSpPr>
            <p:nvPr/>
          </p:nvGrpSpPr>
          <p:grpSpPr bwMode="auto">
            <a:xfrm flipH="1">
              <a:off x="6618413" y="2831245"/>
              <a:ext cx="1428407" cy="2258959"/>
              <a:chOff x="3182" y="734"/>
              <a:chExt cx="399" cy="631"/>
            </a:xfrm>
            <a:effectLst>
              <a:outerShdw blurRad="50800" dist="38100" dir="2700000" algn="tl" rotWithShape="0">
                <a:prstClr val="black">
                  <a:alpha val="40000"/>
                </a:prstClr>
              </a:outerShdw>
            </a:effectLst>
          </p:grpSpPr>
          <p:sp>
            <p:nvSpPr>
              <p:cNvPr id="109"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110"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111"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grpSp>
          <p:nvGrpSpPr>
            <p:cNvPr id="63" name="Group 4"/>
            <p:cNvGrpSpPr>
              <a:grpSpLocks noChangeAspect="1"/>
            </p:cNvGrpSpPr>
            <p:nvPr/>
          </p:nvGrpSpPr>
          <p:grpSpPr bwMode="auto">
            <a:xfrm>
              <a:off x="6189496" y="2762957"/>
              <a:ext cx="3214688" cy="3946524"/>
              <a:chOff x="4761" y="1862"/>
              <a:chExt cx="2025" cy="2486"/>
            </a:xfrm>
          </p:grpSpPr>
          <p:grpSp>
            <p:nvGrpSpPr>
              <p:cNvPr id="64" name="Group 9"/>
              <p:cNvGrpSpPr>
                <a:grpSpLocks/>
              </p:cNvGrpSpPr>
              <p:nvPr/>
            </p:nvGrpSpPr>
            <p:grpSpPr bwMode="auto">
              <a:xfrm>
                <a:off x="5661" y="3043"/>
                <a:ext cx="322" cy="455"/>
                <a:chOff x="5661" y="3043"/>
                <a:chExt cx="322" cy="455"/>
              </a:xfrm>
            </p:grpSpPr>
            <p:sp>
              <p:nvSpPr>
                <p:cNvPr id="107" name="Freeform 5"/>
                <p:cNvSpPr>
                  <a:spLocks/>
                </p:cNvSpPr>
                <p:nvPr/>
              </p:nvSpPr>
              <p:spPr bwMode="auto">
                <a:xfrm>
                  <a:off x="5772" y="3043"/>
                  <a:ext cx="211" cy="401"/>
                </a:xfrm>
                <a:custGeom>
                  <a:avLst/>
                  <a:gdLst>
                    <a:gd name="T0" fmla="*/ 71 w 211"/>
                    <a:gd name="T1" fmla="*/ 16 h 401"/>
                    <a:gd name="T2" fmla="*/ 46 w 211"/>
                    <a:gd name="T3" fmla="*/ 0 h 401"/>
                    <a:gd name="T4" fmla="*/ 13 w 211"/>
                    <a:gd name="T5" fmla="*/ 0 h 401"/>
                    <a:gd name="T6" fmla="*/ 0 w 211"/>
                    <a:gd name="T7" fmla="*/ 21 h 401"/>
                    <a:gd name="T8" fmla="*/ 6 w 211"/>
                    <a:gd name="T9" fmla="*/ 54 h 401"/>
                    <a:gd name="T10" fmla="*/ 35 w 211"/>
                    <a:gd name="T11" fmla="*/ 86 h 401"/>
                    <a:gd name="T12" fmla="*/ 94 w 211"/>
                    <a:gd name="T13" fmla="*/ 115 h 401"/>
                    <a:gd name="T14" fmla="*/ 162 w 211"/>
                    <a:gd name="T15" fmla="*/ 177 h 401"/>
                    <a:gd name="T16" fmla="*/ 173 w 211"/>
                    <a:gd name="T17" fmla="*/ 204 h 401"/>
                    <a:gd name="T18" fmla="*/ 168 w 211"/>
                    <a:gd name="T19" fmla="*/ 217 h 401"/>
                    <a:gd name="T20" fmla="*/ 116 w 211"/>
                    <a:gd name="T21" fmla="*/ 258 h 401"/>
                    <a:gd name="T22" fmla="*/ 55 w 211"/>
                    <a:gd name="T23" fmla="*/ 307 h 401"/>
                    <a:gd name="T24" fmla="*/ 40 w 211"/>
                    <a:gd name="T25" fmla="*/ 328 h 401"/>
                    <a:gd name="T26" fmla="*/ 40 w 211"/>
                    <a:gd name="T27" fmla="*/ 350 h 401"/>
                    <a:gd name="T28" fmla="*/ 87 w 211"/>
                    <a:gd name="T29" fmla="*/ 373 h 401"/>
                    <a:gd name="T30" fmla="*/ 159 w 211"/>
                    <a:gd name="T31" fmla="*/ 401 h 401"/>
                    <a:gd name="T32" fmla="*/ 184 w 211"/>
                    <a:gd name="T33" fmla="*/ 401 h 401"/>
                    <a:gd name="T34" fmla="*/ 211 w 211"/>
                    <a:gd name="T35" fmla="*/ 383 h 401"/>
                    <a:gd name="T36" fmla="*/ 211 w 211"/>
                    <a:gd name="T37" fmla="*/ 368 h 401"/>
                    <a:gd name="T38" fmla="*/ 191 w 211"/>
                    <a:gd name="T39" fmla="*/ 360 h 401"/>
                    <a:gd name="T40" fmla="*/ 100 w 211"/>
                    <a:gd name="T41" fmla="*/ 350 h 401"/>
                    <a:gd name="T42" fmla="*/ 66 w 211"/>
                    <a:gd name="T43" fmla="*/ 341 h 401"/>
                    <a:gd name="T44" fmla="*/ 62 w 211"/>
                    <a:gd name="T45" fmla="*/ 325 h 401"/>
                    <a:gd name="T46" fmla="*/ 121 w 211"/>
                    <a:gd name="T47" fmla="*/ 280 h 401"/>
                    <a:gd name="T48" fmla="*/ 186 w 211"/>
                    <a:gd name="T49" fmla="*/ 237 h 401"/>
                    <a:gd name="T50" fmla="*/ 200 w 211"/>
                    <a:gd name="T51" fmla="*/ 221 h 401"/>
                    <a:gd name="T52" fmla="*/ 206 w 211"/>
                    <a:gd name="T53" fmla="*/ 199 h 401"/>
                    <a:gd name="T54" fmla="*/ 200 w 211"/>
                    <a:gd name="T55" fmla="*/ 169 h 401"/>
                    <a:gd name="T56" fmla="*/ 180 w 211"/>
                    <a:gd name="T57" fmla="*/ 145 h 401"/>
                    <a:gd name="T58" fmla="*/ 116 w 211"/>
                    <a:gd name="T59" fmla="*/ 66 h 401"/>
                    <a:gd name="T60" fmla="*/ 71 w 211"/>
                    <a:gd name="T61" fmla="*/ 16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1" h="401">
                      <a:moveTo>
                        <a:pt x="71" y="16"/>
                      </a:moveTo>
                      <a:lnTo>
                        <a:pt x="46" y="0"/>
                      </a:lnTo>
                      <a:lnTo>
                        <a:pt x="13" y="0"/>
                      </a:lnTo>
                      <a:lnTo>
                        <a:pt x="0" y="21"/>
                      </a:lnTo>
                      <a:lnTo>
                        <a:pt x="6" y="54"/>
                      </a:lnTo>
                      <a:lnTo>
                        <a:pt x="35" y="86"/>
                      </a:lnTo>
                      <a:lnTo>
                        <a:pt x="94" y="115"/>
                      </a:lnTo>
                      <a:lnTo>
                        <a:pt x="162" y="177"/>
                      </a:lnTo>
                      <a:lnTo>
                        <a:pt x="173" y="204"/>
                      </a:lnTo>
                      <a:lnTo>
                        <a:pt x="168" y="217"/>
                      </a:lnTo>
                      <a:lnTo>
                        <a:pt x="116" y="258"/>
                      </a:lnTo>
                      <a:lnTo>
                        <a:pt x="55" y="307"/>
                      </a:lnTo>
                      <a:lnTo>
                        <a:pt x="40" y="328"/>
                      </a:lnTo>
                      <a:lnTo>
                        <a:pt x="40" y="350"/>
                      </a:lnTo>
                      <a:lnTo>
                        <a:pt x="87" y="373"/>
                      </a:lnTo>
                      <a:lnTo>
                        <a:pt x="159" y="401"/>
                      </a:lnTo>
                      <a:lnTo>
                        <a:pt x="184" y="401"/>
                      </a:lnTo>
                      <a:lnTo>
                        <a:pt x="211" y="383"/>
                      </a:lnTo>
                      <a:lnTo>
                        <a:pt x="211" y="368"/>
                      </a:lnTo>
                      <a:lnTo>
                        <a:pt x="191" y="360"/>
                      </a:lnTo>
                      <a:lnTo>
                        <a:pt x="100" y="350"/>
                      </a:lnTo>
                      <a:lnTo>
                        <a:pt x="66" y="341"/>
                      </a:lnTo>
                      <a:lnTo>
                        <a:pt x="62" y="325"/>
                      </a:lnTo>
                      <a:lnTo>
                        <a:pt x="121" y="280"/>
                      </a:lnTo>
                      <a:lnTo>
                        <a:pt x="186" y="237"/>
                      </a:lnTo>
                      <a:lnTo>
                        <a:pt x="200" y="221"/>
                      </a:lnTo>
                      <a:lnTo>
                        <a:pt x="206" y="199"/>
                      </a:lnTo>
                      <a:lnTo>
                        <a:pt x="200" y="169"/>
                      </a:lnTo>
                      <a:lnTo>
                        <a:pt x="180" y="145"/>
                      </a:lnTo>
                      <a:lnTo>
                        <a:pt x="116" y="66"/>
                      </a:lnTo>
                      <a:lnTo>
                        <a:pt x="71"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8" name="Freeform 7"/>
                <p:cNvSpPr>
                  <a:spLocks/>
                </p:cNvSpPr>
                <p:nvPr/>
              </p:nvSpPr>
              <p:spPr bwMode="auto">
                <a:xfrm>
                  <a:off x="5661" y="3097"/>
                  <a:ext cx="211" cy="401"/>
                </a:xfrm>
                <a:custGeom>
                  <a:avLst/>
                  <a:gdLst>
                    <a:gd name="T0" fmla="*/ 70 w 211"/>
                    <a:gd name="T1" fmla="*/ 16 h 401"/>
                    <a:gd name="T2" fmla="*/ 45 w 211"/>
                    <a:gd name="T3" fmla="*/ 0 h 401"/>
                    <a:gd name="T4" fmla="*/ 12 w 211"/>
                    <a:gd name="T5" fmla="*/ 0 h 401"/>
                    <a:gd name="T6" fmla="*/ 0 w 211"/>
                    <a:gd name="T7" fmla="*/ 21 h 401"/>
                    <a:gd name="T8" fmla="*/ 5 w 211"/>
                    <a:gd name="T9" fmla="*/ 54 h 401"/>
                    <a:gd name="T10" fmla="*/ 34 w 211"/>
                    <a:gd name="T11" fmla="*/ 86 h 401"/>
                    <a:gd name="T12" fmla="*/ 93 w 211"/>
                    <a:gd name="T13" fmla="*/ 115 h 401"/>
                    <a:gd name="T14" fmla="*/ 162 w 211"/>
                    <a:gd name="T15" fmla="*/ 177 h 401"/>
                    <a:gd name="T16" fmla="*/ 173 w 211"/>
                    <a:gd name="T17" fmla="*/ 204 h 401"/>
                    <a:gd name="T18" fmla="*/ 168 w 211"/>
                    <a:gd name="T19" fmla="*/ 217 h 401"/>
                    <a:gd name="T20" fmla="*/ 116 w 211"/>
                    <a:gd name="T21" fmla="*/ 258 h 401"/>
                    <a:gd name="T22" fmla="*/ 54 w 211"/>
                    <a:gd name="T23" fmla="*/ 307 h 401"/>
                    <a:gd name="T24" fmla="*/ 39 w 211"/>
                    <a:gd name="T25" fmla="*/ 329 h 401"/>
                    <a:gd name="T26" fmla="*/ 39 w 211"/>
                    <a:gd name="T27" fmla="*/ 351 h 401"/>
                    <a:gd name="T28" fmla="*/ 86 w 211"/>
                    <a:gd name="T29" fmla="*/ 374 h 401"/>
                    <a:gd name="T30" fmla="*/ 159 w 211"/>
                    <a:gd name="T31" fmla="*/ 401 h 401"/>
                    <a:gd name="T32" fmla="*/ 184 w 211"/>
                    <a:gd name="T33" fmla="*/ 401 h 401"/>
                    <a:gd name="T34" fmla="*/ 211 w 211"/>
                    <a:gd name="T35" fmla="*/ 383 h 401"/>
                    <a:gd name="T36" fmla="*/ 211 w 211"/>
                    <a:gd name="T37" fmla="*/ 369 h 401"/>
                    <a:gd name="T38" fmla="*/ 191 w 211"/>
                    <a:gd name="T39" fmla="*/ 361 h 401"/>
                    <a:gd name="T40" fmla="*/ 99 w 211"/>
                    <a:gd name="T41" fmla="*/ 351 h 401"/>
                    <a:gd name="T42" fmla="*/ 65 w 211"/>
                    <a:gd name="T43" fmla="*/ 342 h 401"/>
                    <a:gd name="T44" fmla="*/ 61 w 211"/>
                    <a:gd name="T45" fmla="*/ 326 h 401"/>
                    <a:gd name="T46" fmla="*/ 121 w 211"/>
                    <a:gd name="T47" fmla="*/ 280 h 401"/>
                    <a:gd name="T48" fmla="*/ 186 w 211"/>
                    <a:gd name="T49" fmla="*/ 237 h 401"/>
                    <a:gd name="T50" fmla="*/ 200 w 211"/>
                    <a:gd name="T51" fmla="*/ 221 h 401"/>
                    <a:gd name="T52" fmla="*/ 206 w 211"/>
                    <a:gd name="T53" fmla="*/ 199 h 401"/>
                    <a:gd name="T54" fmla="*/ 200 w 211"/>
                    <a:gd name="T55" fmla="*/ 169 h 401"/>
                    <a:gd name="T56" fmla="*/ 180 w 211"/>
                    <a:gd name="T57" fmla="*/ 145 h 401"/>
                    <a:gd name="T58" fmla="*/ 116 w 211"/>
                    <a:gd name="T59" fmla="*/ 66 h 401"/>
                    <a:gd name="T60" fmla="*/ 70 w 211"/>
                    <a:gd name="T61" fmla="*/ 16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1" h="401">
                      <a:moveTo>
                        <a:pt x="70" y="16"/>
                      </a:moveTo>
                      <a:lnTo>
                        <a:pt x="45" y="0"/>
                      </a:lnTo>
                      <a:lnTo>
                        <a:pt x="12" y="0"/>
                      </a:lnTo>
                      <a:lnTo>
                        <a:pt x="0" y="21"/>
                      </a:lnTo>
                      <a:lnTo>
                        <a:pt x="5" y="54"/>
                      </a:lnTo>
                      <a:lnTo>
                        <a:pt x="34" y="86"/>
                      </a:lnTo>
                      <a:lnTo>
                        <a:pt x="93" y="115"/>
                      </a:lnTo>
                      <a:lnTo>
                        <a:pt x="162" y="177"/>
                      </a:lnTo>
                      <a:lnTo>
                        <a:pt x="173" y="204"/>
                      </a:lnTo>
                      <a:lnTo>
                        <a:pt x="168" y="217"/>
                      </a:lnTo>
                      <a:lnTo>
                        <a:pt x="116" y="258"/>
                      </a:lnTo>
                      <a:lnTo>
                        <a:pt x="54" y="307"/>
                      </a:lnTo>
                      <a:lnTo>
                        <a:pt x="39" y="329"/>
                      </a:lnTo>
                      <a:lnTo>
                        <a:pt x="39" y="351"/>
                      </a:lnTo>
                      <a:lnTo>
                        <a:pt x="86" y="374"/>
                      </a:lnTo>
                      <a:lnTo>
                        <a:pt x="159" y="401"/>
                      </a:lnTo>
                      <a:lnTo>
                        <a:pt x="184" y="401"/>
                      </a:lnTo>
                      <a:lnTo>
                        <a:pt x="211" y="383"/>
                      </a:lnTo>
                      <a:lnTo>
                        <a:pt x="211" y="369"/>
                      </a:lnTo>
                      <a:lnTo>
                        <a:pt x="191" y="361"/>
                      </a:lnTo>
                      <a:lnTo>
                        <a:pt x="99" y="351"/>
                      </a:lnTo>
                      <a:lnTo>
                        <a:pt x="65" y="342"/>
                      </a:lnTo>
                      <a:lnTo>
                        <a:pt x="61" y="326"/>
                      </a:lnTo>
                      <a:lnTo>
                        <a:pt x="121" y="280"/>
                      </a:lnTo>
                      <a:lnTo>
                        <a:pt x="186" y="237"/>
                      </a:lnTo>
                      <a:lnTo>
                        <a:pt x="200" y="221"/>
                      </a:lnTo>
                      <a:lnTo>
                        <a:pt x="206" y="199"/>
                      </a:lnTo>
                      <a:lnTo>
                        <a:pt x="200" y="169"/>
                      </a:lnTo>
                      <a:lnTo>
                        <a:pt x="180" y="145"/>
                      </a:lnTo>
                      <a:lnTo>
                        <a:pt x="116" y="66"/>
                      </a:lnTo>
                      <a:lnTo>
                        <a:pt x="7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65" name="Group 15"/>
              <p:cNvGrpSpPr>
                <a:grpSpLocks/>
              </p:cNvGrpSpPr>
              <p:nvPr/>
            </p:nvGrpSpPr>
            <p:grpSpPr bwMode="auto">
              <a:xfrm>
                <a:off x="4761" y="2678"/>
                <a:ext cx="2025" cy="1670"/>
                <a:chOff x="4761" y="2678"/>
                <a:chExt cx="2025" cy="1670"/>
              </a:xfrm>
            </p:grpSpPr>
            <p:grpSp>
              <p:nvGrpSpPr>
                <p:cNvPr id="102" name="Group 12"/>
                <p:cNvGrpSpPr>
                  <a:grpSpLocks/>
                </p:cNvGrpSpPr>
                <p:nvPr/>
              </p:nvGrpSpPr>
              <p:grpSpPr bwMode="auto">
                <a:xfrm>
                  <a:off x="4761" y="2678"/>
                  <a:ext cx="2025" cy="1670"/>
                  <a:chOff x="4761" y="2678"/>
                  <a:chExt cx="2025" cy="1670"/>
                </a:xfrm>
              </p:grpSpPr>
              <p:sp>
                <p:nvSpPr>
                  <p:cNvPr id="105" name="Freeform 10"/>
                  <p:cNvSpPr>
                    <a:spLocks/>
                  </p:cNvSpPr>
                  <p:nvPr/>
                </p:nvSpPr>
                <p:spPr bwMode="auto">
                  <a:xfrm>
                    <a:off x="4761" y="2678"/>
                    <a:ext cx="2025" cy="1670"/>
                  </a:xfrm>
                  <a:custGeom>
                    <a:avLst/>
                    <a:gdLst>
                      <a:gd name="T0" fmla="*/ 11 w 2025"/>
                      <a:gd name="T1" fmla="*/ 1062 h 1670"/>
                      <a:gd name="T2" fmla="*/ 27 w 2025"/>
                      <a:gd name="T3" fmla="*/ 863 h 1670"/>
                      <a:gd name="T4" fmla="*/ 0 w 2025"/>
                      <a:gd name="T5" fmla="*/ 652 h 1670"/>
                      <a:gd name="T6" fmla="*/ 27 w 2025"/>
                      <a:gd name="T7" fmla="*/ 496 h 1670"/>
                      <a:gd name="T8" fmla="*/ 161 w 2025"/>
                      <a:gd name="T9" fmla="*/ 399 h 1670"/>
                      <a:gd name="T10" fmla="*/ 517 w 2025"/>
                      <a:gd name="T11" fmla="*/ 297 h 1670"/>
                      <a:gd name="T12" fmla="*/ 802 w 2025"/>
                      <a:gd name="T13" fmla="*/ 265 h 1670"/>
                      <a:gd name="T14" fmla="*/ 1035 w 2025"/>
                      <a:gd name="T15" fmla="*/ 200 h 1670"/>
                      <a:gd name="T16" fmla="*/ 1174 w 2025"/>
                      <a:gd name="T17" fmla="*/ 152 h 1670"/>
                      <a:gd name="T18" fmla="*/ 1320 w 2025"/>
                      <a:gd name="T19" fmla="*/ 49 h 1670"/>
                      <a:gd name="T20" fmla="*/ 1502 w 2025"/>
                      <a:gd name="T21" fmla="*/ 0 h 1670"/>
                      <a:gd name="T22" fmla="*/ 1594 w 2025"/>
                      <a:gd name="T23" fmla="*/ 44 h 1670"/>
                      <a:gd name="T24" fmla="*/ 1874 w 2025"/>
                      <a:gd name="T25" fmla="*/ 303 h 1670"/>
                      <a:gd name="T26" fmla="*/ 2025 w 2025"/>
                      <a:gd name="T27" fmla="*/ 459 h 1670"/>
                      <a:gd name="T28" fmla="*/ 2003 w 2025"/>
                      <a:gd name="T29" fmla="*/ 539 h 1670"/>
                      <a:gd name="T30" fmla="*/ 1982 w 2025"/>
                      <a:gd name="T31" fmla="*/ 788 h 1670"/>
                      <a:gd name="T32" fmla="*/ 1955 w 2025"/>
                      <a:gd name="T33" fmla="*/ 1030 h 1670"/>
                      <a:gd name="T34" fmla="*/ 1880 w 2025"/>
                      <a:gd name="T35" fmla="*/ 1121 h 1670"/>
                      <a:gd name="T36" fmla="*/ 1869 w 2025"/>
                      <a:gd name="T37" fmla="*/ 1062 h 1670"/>
                      <a:gd name="T38" fmla="*/ 1756 w 2025"/>
                      <a:gd name="T39" fmla="*/ 1024 h 1670"/>
                      <a:gd name="T40" fmla="*/ 1594 w 2025"/>
                      <a:gd name="T41" fmla="*/ 1083 h 1670"/>
                      <a:gd name="T42" fmla="*/ 1438 w 2025"/>
                      <a:gd name="T43" fmla="*/ 1175 h 1670"/>
                      <a:gd name="T44" fmla="*/ 1233 w 2025"/>
                      <a:gd name="T45" fmla="*/ 1277 h 1670"/>
                      <a:gd name="T46" fmla="*/ 1035 w 2025"/>
                      <a:gd name="T47" fmla="*/ 1358 h 1670"/>
                      <a:gd name="T48" fmla="*/ 802 w 2025"/>
                      <a:gd name="T49" fmla="*/ 1412 h 1670"/>
                      <a:gd name="T50" fmla="*/ 641 w 2025"/>
                      <a:gd name="T51" fmla="*/ 1466 h 1670"/>
                      <a:gd name="T52" fmla="*/ 614 w 2025"/>
                      <a:gd name="T53" fmla="*/ 1601 h 1670"/>
                      <a:gd name="T54" fmla="*/ 550 w 2025"/>
                      <a:gd name="T55" fmla="*/ 1670 h 1670"/>
                      <a:gd name="T56" fmla="*/ 453 w 2025"/>
                      <a:gd name="T57" fmla="*/ 1563 h 1670"/>
                      <a:gd name="T58" fmla="*/ 463 w 2025"/>
                      <a:gd name="T59" fmla="*/ 1477 h 1670"/>
                      <a:gd name="T60" fmla="*/ 215 w 2025"/>
                      <a:gd name="T61" fmla="*/ 1229 h 1670"/>
                      <a:gd name="T62" fmla="*/ 86 w 2025"/>
                      <a:gd name="T63" fmla="*/ 1121 h 1670"/>
                      <a:gd name="T64" fmla="*/ 86 w 2025"/>
                      <a:gd name="T65" fmla="*/ 1229 h 1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25" h="1670">
                        <a:moveTo>
                          <a:pt x="16" y="1180"/>
                        </a:moveTo>
                        <a:lnTo>
                          <a:pt x="11" y="1062"/>
                        </a:lnTo>
                        <a:lnTo>
                          <a:pt x="27" y="960"/>
                        </a:lnTo>
                        <a:lnTo>
                          <a:pt x="27" y="863"/>
                        </a:lnTo>
                        <a:lnTo>
                          <a:pt x="5" y="745"/>
                        </a:lnTo>
                        <a:lnTo>
                          <a:pt x="0" y="652"/>
                        </a:lnTo>
                        <a:lnTo>
                          <a:pt x="5" y="555"/>
                        </a:lnTo>
                        <a:lnTo>
                          <a:pt x="27" y="496"/>
                        </a:lnTo>
                        <a:lnTo>
                          <a:pt x="86" y="453"/>
                        </a:lnTo>
                        <a:lnTo>
                          <a:pt x="161" y="399"/>
                        </a:lnTo>
                        <a:lnTo>
                          <a:pt x="340" y="340"/>
                        </a:lnTo>
                        <a:lnTo>
                          <a:pt x="517" y="297"/>
                        </a:lnTo>
                        <a:lnTo>
                          <a:pt x="673" y="270"/>
                        </a:lnTo>
                        <a:lnTo>
                          <a:pt x="802" y="265"/>
                        </a:lnTo>
                        <a:lnTo>
                          <a:pt x="926" y="227"/>
                        </a:lnTo>
                        <a:lnTo>
                          <a:pt x="1035" y="200"/>
                        </a:lnTo>
                        <a:lnTo>
                          <a:pt x="1088" y="179"/>
                        </a:lnTo>
                        <a:lnTo>
                          <a:pt x="1174" y="152"/>
                        </a:lnTo>
                        <a:lnTo>
                          <a:pt x="1250" y="113"/>
                        </a:lnTo>
                        <a:lnTo>
                          <a:pt x="1320" y="49"/>
                        </a:lnTo>
                        <a:lnTo>
                          <a:pt x="1400" y="27"/>
                        </a:lnTo>
                        <a:lnTo>
                          <a:pt x="1502" y="0"/>
                        </a:lnTo>
                        <a:lnTo>
                          <a:pt x="1551" y="6"/>
                        </a:lnTo>
                        <a:lnTo>
                          <a:pt x="1594" y="44"/>
                        </a:lnTo>
                        <a:lnTo>
                          <a:pt x="1724" y="152"/>
                        </a:lnTo>
                        <a:lnTo>
                          <a:pt x="1874" y="303"/>
                        </a:lnTo>
                        <a:lnTo>
                          <a:pt x="1977" y="394"/>
                        </a:lnTo>
                        <a:lnTo>
                          <a:pt x="2025" y="459"/>
                        </a:lnTo>
                        <a:lnTo>
                          <a:pt x="2025" y="502"/>
                        </a:lnTo>
                        <a:lnTo>
                          <a:pt x="2003" y="539"/>
                        </a:lnTo>
                        <a:lnTo>
                          <a:pt x="1982" y="609"/>
                        </a:lnTo>
                        <a:lnTo>
                          <a:pt x="1982" y="788"/>
                        </a:lnTo>
                        <a:lnTo>
                          <a:pt x="1971" y="927"/>
                        </a:lnTo>
                        <a:lnTo>
                          <a:pt x="1955" y="1030"/>
                        </a:lnTo>
                        <a:lnTo>
                          <a:pt x="1928" y="1105"/>
                        </a:lnTo>
                        <a:lnTo>
                          <a:pt x="1880" y="1121"/>
                        </a:lnTo>
                        <a:lnTo>
                          <a:pt x="1858" y="1099"/>
                        </a:lnTo>
                        <a:lnTo>
                          <a:pt x="1869" y="1062"/>
                        </a:lnTo>
                        <a:lnTo>
                          <a:pt x="1874" y="970"/>
                        </a:lnTo>
                        <a:lnTo>
                          <a:pt x="1756" y="1024"/>
                        </a:lnTo>
                        <a:lnTo>
                          <a:pt x="1685" y="1062"/>
                        </a:lnTo>
                        <a:lnTo>
                          <a:pt x="1594" y="1083"/>
                        </a:lnTo>
                        <a:lnTo>
                          <a:pt x="1524" y="1116"/>
                        </a:lnTo>
                        <a:lnTo>
                          <a:pt x="1438" y="1175"/>
                        </a:lnTo>
                        <a:lnTo>
                          <a:pt x="1357" y="1218"/>
                        </a:lnTo>
                        <a:lnTo>
                          <a:pt x="1233" y="1277"/>
                        </a:lnTo>
                        <a:lnTo>
                          <a:pt x="1153" y="1304"/>
                        </a:lnTo>
                        <a:lnTo>
                          <a:pt x="1035" y="1358"/>
                        </a:lnTo>
                        <a:lnTo>
                          <a:pt x="899" y="1385"/>
                        </a:lnTo>
                        <a:lnTo>
                          <a:pt x="802" y="1412"/>
                        </a:lnTo>
                        <a:lnTo>
                          <a:pt x="695" y="1439"/>
                        </a:lnTo>
                        <a:lnTo>
                          <a:pt x="641" y="1466"/>
                        </a:lnTo>
                        <a:lnTo>
                          <a:pt x="619" y="1520"/>
                        </a:lnTo>
                        <a:lnTo>
                          <a:pt x="614" y="1601"/>
                        </a:lnTo>
                        <a:lnTo>
                          <a:pt x="598" y="1644"/>
                        </a:lnTo>
                        <a:lnTo>
                          <a:pt x="550" y="1670"/>
                        </a:lnTo>
                        <a:lnTo>
                          <a:pt x="474" y="1627"/>
                        </a:lnTo>
                        <a:lnTo>
                          <a:pt x="453" y="1563"/>
                        </a:lnTo>
                        <a:lnTo>
                          <a:pt x="480" y="1509"/>
                        </a:lnTo>
                        <a:lnTo>
                          <a:pt x="463" y="1477"/>
                        </a:lnTo>
                        <a:lnTo>
                          <a:pt x="361" y="1364"/>
                        </a:lnTo>
                        <a:lnTo>
                          <a:pt x="215" y="1229"/>
                        </a:lnTo>
                        <a:lnTo>
                          <a:pt x="124" y="1143"/>
                        </a:lnTo>
                        <a:lnTo>
                          <a:pt x="86" y="1121"/>
                        </a:lnTo>
                        <a:lnTo>
                          <a:pt x="70" y="1159"/>
                        </a:lnTo>
                        <a:lnTo>
                          <a:pt x="86" y="1229"/>
                        </a:lnTo>
                        <a:lnTo>
                          <a:pt x="16" y="1180"/>
                        </a:lnTo>
                        <a:close/>
                      </a:path>
                    </a:pathLst>
                  </a:custGeom>
                  <a:solidFill>
                    <a:srgbClr val="996633"/>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06" name="Freeform 11"/>
                  <p:cNvSpPr>
                    <a:spLocks/>
                  </p:cNvSpPr>
                  <p:nvPr/>
                </p:nvSpPr>
                <p:spPr bwMode="auto">
                  <a:xfrm>
                    <a:off x="4789" y="3165"/>
                    <a:ext cx="1987" cy="1180"/>
                  </a:xfrm>
                  <a:custGeom>
                    <a:avLst/>
                    <a:gdLst>
                      <a:gd name="T0" fmla="*/ 506 w 1987"/>
                      <a:gd name="T1" fmla="*/ 1158 h 1180"/>
                      <a:gd name="T2" fmla="*/ 512 w 1987"/>
                      <a:gd name="T3" fmla="*/ 1045 h 1180"/>
                      <a:gd name="T4" fmla="*/ 506 w 1987"/>
                      <a:gd name="T5" fmla="*/ 797 h 1180"/>
                      <a:gd name="T6" fmla="*/ 506 w 1987"/>
                      <a:gd name="T7" fmla="*/ 614 h 1180"/>
                      <a:gd name="T8" fmla="*/ 479 w 1987"/>
                      <a:gd name="T9" fmla="*/ 566 h 1180"/>
                      <a:gd name="T10" fmla="*/ 279 w 1987"/>
                      <a:gd name="T11" fmla="*/ 356 h 1180"/>
                      <a:gd name="T12" fmla="*/ 150 w 1987"/>
                      <a:gd name="T13" fmla="*/ 226 h 1180"/>
                      <a:gd name="T14" fmla="*/ 43 w 1987"/>
                      <a:gd name="T15" fmla="*/ 134 h 1180"/>
                      <a:gd name="T16" fmla="*/ 0 w 1987"/>
                      <a:gd name="T17" fmla="*/ 86 h 1180"/>
                      <a:gd name="T18" fmla="*/ 11 w 1987"/>
                      <a:gd name="T19" fmla="*/ 59 h 1180"/>
                      <a:gd name="T20" fmla="*/ 27 w 1987"/>
                      <a:gd name="T21" fmla="*/ 59 h 1180"/>
                      <a:gd name="T22" fmla="*/ 102 w 1987"/>
                      <a:gd name="T23" fmla="*/ 140 h 1180"/>
                      <a:gd name="T24" fmla="*/ 204 w 1987"/>
                      <a:gd name="T25" fmla="*/ 220 h 1180"/>
                      <a:gd name="T26" fmla="*/ 301 w 1987"/>
                      <a:gd name="T27" fmla="*/ 351 h 1180"/>
                      <a:gd name="T28" fmla="*/ 393 w 1987"/>
                      <a:gd name="T29" fmla="*/ 447 h 1180"/>
                      <a:gd name="T30" fmla="*/ 479 w 1987"/>
                      <a:gd name="T31" fmla="*/ 512 h 1180"/>
                      <a:gd name="T32" fmla="*/ 533 w 1987"/>
                      <a:gd name="T33" fmla="*/ 560 h 1180"/>
                      <a:gd name="T34" fmla="*/ 571 w 1987"/>
                      <a:gd name="T35" fmla="*/ 550 h 1180"/>
                      <a:gd name="T36" fmla="*/ 608 w 1987"/>
                      <a:gd name="T37" fmla="*/ 523 h 1180"/>
                      <a:gd name="T38" fmla="*/ 727 w 1987"/>
                      <a:gd name="T39" fmla="*/ 496 h 1180"/>
                      <a:gd name="T40" fmla="*/ 942 w 1987"/>
                      <a:gd name="T41" fmla="*/ 437 h 1180"/>
                      <a:gd name="T42" fmla="*/ 1072 w 1987"/>
                      <a:gd name="T43" fmla="*/ 367 h 1180"/>
                      <a:gd name="T44" fmla="*/ 1222 w 1987"/>
                      <a:gd name="T45" fmla="*/ 302 h 1180"/>
                      <a:gd name="T46" fmla="*/ 1378 w 1987"/>
                      <a:gd name="T47" fmla="*/ 242 h 1180"/>
                      <a:gd name="T48" fmla="*/ 1540 w 1987"/>
                      <a:gd name="T49" fmla="*/ 172 h 1180"/>
                      <a:gd name="T50" fmla="*/ 1653 w 1987"/>
                      <a:gd name="T51" fmla="*/ 134 h 1180"/>
                      <a:gd name="T52" fmla="*/ 1788 w 1987"/>
                      <a:gd name="T53" fmla="*/ 75 h 1180"/>
                      <a:gd name="T54" fmla="*/ 1895 w 1987"/>
                      <a:gd name="T55" fmla="*/ 48 h 1180"/>
                      <a:gd name="T56" fmla="*/ 1987 w 1987"/>
                      <a:gd name="T57" fmla="*/ 0 h 1180"/>
                      <a:gd name="T58" fmla="*/ 1955 w 1987"/>
                      <a:gd name="T59" fmla="*/ 86 h 1180"/>
                      <a:gd name="T60" fmla="*/ 1901 w 1987"/>
                      <a:gd name="T61" fmla="*/ 86 h 1180"/>
                      <a:gd name="T62" fmla="*/ 1831 w 1987"/>
                      <a:gd name="T63" fmla="*/ 102 h 1180"/>
                      <a:gd name="T64" fmla="*/ 1707 w 1987"/>
                      <a:gd name="T65" fmla="*/ 140 h 1180"/>
                      <a:gd name="T66" fmla="*/ 1615 w 1987"/>
                      <a:gd name="T67" fmla="*/ 177 h 1180"/>
                      <a:gd name="T68" fmla="*/ 1502 w 1987"/>
                      <a:gd name="T69" fmla="*/ 215 h 1180"/>
                      <a:gd name="T70" fmla="*/ 1427 w 1987"/>
                      <a:gd name="T71" fmla="*/ 254 h 1180"/>
                      <a:gd name="T72" fmla="*/ 1303 w 1987"/>
                      <a:gd name="T73" fmla="*/ 302 h 1180"/>
                      <a:gd name="T74" fmla="*/ 1222 w 1987"/>
                      <a:gd name="T75" fmla="*/ 302 h 1180"/>
                      <a:gd name="T76" fmla="*/ 1104 w 1987"/>
                      <a:gd name="T77" fmla="*/ 388 h 1180"/>
                      <a:gd name="T78" fmla="*/ 1023 w 1987"/>
                      <a:gd name="T79" fmla="*/ 426 h 1180"/>
                      <a:gd name="T80" fmla="*/ 920 w 1987"/>
                      <a:gd name="T81" fmla="*/ 463 h 1180"/>
                      <a:gd name="T82" fmla="*/ 791 w 1987"/>
                      <a:gd name="T83" fmla="*/ 507 h 1180"/>
                      <a:gd name="T84" fmla="*/ 689 w 1987"/>
                      <a:gd name="T85" fmla="*/ 533 h 1180"/>
                      <a:gd name="T86" fmla="*/ 619 w 1987"/>
                      <a:gd name="T87" fmla="*/ 566 h 1180"/>
                      <a:gd name="T88" fmla="*/ 555 w 1987"/>
                      <a:gd name="T89" fmla="*/ 598 h 1180"/>
                      <a:gd name="T90" fmla="*/ 539 w 1987"/>
                      <a:gd name="T91" fmla="*/ 684 h 1180"/>
                      <a:gd name="T92" fmla="*/ 539 w 1987"/>
                      <a:gd name="T93" fmla="*/ 889 h 1180"/>
                      <a:gd name="T94" fmla="*/ 539 w 1987"/>
                      <a:gd name="T95" fmla="*/ 1029 h 1180"/>
                      <a:gd name="T96" fmla="*/ 549 w 1987"/>
                      <a:gd name="T97" fmla="*/ 1148 h 1180"/>
                      <a:gd name="T98" fmla="*/ 517 w 1987"/>
                      <a:gd name="T99" fmla="*/ 1180 h 1180"/>
                      <a:gd name="T100" fmla="*/ 506 w 1987"/>
                      <a:gd name="T101" fmla="*/ 1158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87" h="1180">
                        <a:moveTo>
                          <a:pt x="506" y="1158"/>
                        </a:moveTo>
                        <a:lnTo>
                          <a:pt x="512" y="1045"/>
                        </a:lnTo>
                        <a:lnTo>
                          <a:pt x="506" y="797"/>
                        </a:lnTo>
                        <a:lnTo>
                          <a:pt x="506" y="614"/>
                        </a:lnTo>
                        <a:lnTo>
                          <a:pt x="479" y="566"/>
                        </a:lnTo>
                        <a:lnTo>
                          <a:pt x="279" y="356"/>
                        </a:lnTo>
                        <a:lnTo>
                          <a:pt x="150" y="226"/>
                        </a:lnTo>
                        <a:lnTo>
                          <a:pt x="43" y="134"/>
                        </a:lnTo>
                        <a:lnTo>
                          <a:pt x="0" y="86"/>
                        </a:lnTo>
                        <a:lnTo>
                          <a:pt x="11" y="59"/>
                        </a:lnTo>
                        <a:lnTo>
                          <a:pt x="27" y="59"/>
                        </a:lnTo>
                        <a:lnTo>
                          <a:pt x="102" y="140"/>
                        </a:lnTo>
                        <a:lnTo>
                          <a:pt x="204" y="220"/>
                        </a:lnTo>
                        <a:lnTo>
                          <a:pt x="301" y="351"/>
                        </a:lnTo>
                        <a:lnTo>
                          <a:pt x="393" y="447"/>
                        </a:lnTo>
                        <a:lnTo>
                          <a:pt x="479" y="512"/>
                        </a:lnTo>
                        <a:lnTo>
                          <a:pt x="533" y="560"/>
                        </a:lnTo>
                        <a:lnTo>
                          <a:pt x="571" y="550"/>
                        </a:lnTo>
                        <a:lnTo>
                          <a:pt x="608" y="523"/>
                        </a:lnTo>
                        <a:lnTo>
                          <a:pt x="727" y="496"/>
                        </a:lnTo>
                        <a:lnTo>
                          <a:pt x="942" y="437"/>
                        </a:lnTo>
                        <a:lnTo>
                          <a:pt x="1072" y="367"/>
                        </a:lnTo>
                        <a:lnTo>
                          <a:pt x="1222" y="302"/>
                        </a:lnTo>
                        <a:lnTo>
                          <a:pt x="1378" y="242"/>
                        </a:lnTo>
                        <a:lnTo>
                          <a:pt x="1540" y="172"/>
                        </a:lnTo>
                        <a:lnTo>
                          <a:pt x="1653" y="134"/>
                        </a:lnTo>
                        <a:lnTo>
                          <a:pt x="1788" y="75"/>
                        </a:lnTo>
                        <a:lnTo>
                          <a:pt x="1895" y="48"/>
                        </a:lnTo>
                        <a:lnTo>
                          <a:pt x="1987" y="0"/>
                        </a:lnTo>
                        <a:lnTo>
                          <a:pt x="1955" y="86"/>
                        </a:lnTo>
                        <a:lnTo>
                          <a:pt x="1901" y="86"/>
                        </a:lnTo>
                        <a:lnTo>
                          <a:pt x="1831" y="102"/>
                        </a:lnTo>
                        <a:lnTo>
                          <a:pt x="1707" y="140"/>
                        </a:lnTo>
                        <a:lnTo>
                          <a:pt x="1615" y="177"/>
                        </a:lnTo>
                        <a:lnTo>
                          <a:pt x="1502" y="215"/>
                        </a:lnTo>
                        <a:lnTo>
                          <a:pt x="1427" y="254"/>
                        </a:lnTo>
                        <a:lnTo>
                          <a:pt x="1303" y="302"/>
                        </a:lnTo>
                        <a:lnTo>
                          <a:pt x="1222" y="302"/>
                        </a:lnTo>
                        <a:lnTo>
                          <a:pt x="1104" y="388"/>
                        </a:lnTo>
                        <a:lnTo>
                          <a:pt x="1023" y="426"/>
                        </a:lnTo>
                        <a:lnTo>
                          <a:pt x="920" y="463"/>
                        </a:lnTo>
                        <a:lnTo>
                          <a:pt x="791" y="507"/>
                        </a:lnTo>
                        <a:lnTo>
                          <a:pt x="689" y="533"/>
                        </a:lnTo>
                        <a:lnTo>
                          <a:pt x="619" y="566"/>
                        </a:lnTo>
                        <a:lnTo>
                          <a:pt x="555" y="598"/>
                        </a:lnTo>
                        <a:lnTo>
                          <a:pt x="539" y="684"/>
                        </a:lnTo>
                        <a:lnTo>
                          <a:pt x="539" y="889"/>
                        </a:lnTo>
                        <a:lnTo>
                          <a:pt x="539" y="1029"/>
                        </a:lnTo>
                        <a:lnTo>
                          <a:pt x="549" y="1148"/>
                        </a:lnTo>
                        <a:lnTo>
                          <a:pt x="517" y="1180"/>
                        </a:lnTo>
                        <a:lnTo>
                          <a:pt x="506" y="1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103" name="Freeform 13"/>
                <p:cNvSpPr>
                  <a:spLocks/>
                </p:cNvSpPr>
                <p:nvPr/>
              </p:nvSpPr>
              <p:spPr bwMode="auto">
                <a:xfrm>
                  <a:off x="5601" y="2948"/>
                  <a:ext cx="480" cy="333"/>
                </a:xfrm>
                <a:custGeom>
                  <a:avLst/>
                  <a:gdLst>
                    <a:gd name="T0" fmla="*/ 6 w 480"/>
                    <a:gd name="T1" fmla="*/ 97 h 333"/>
                    <a:gd name="T2" fmla="*/ 124 w 480"/>
                    <a:gd name="T3" fmla="*/ 70 h 333"/>
                    <a:gd name="T4" fmla="*/ 195 w 480"/>
                    <a:gd name="T5" fmla="*/ 38 h 333"/>
                    <a:gd name="T6" fmla="*/ 244 w 480"/>
                    <a:gd name="T7" fmla="*/ 0 h 333"/>
                    <a:gd name="T8" fmla="*/ 292 w 480"/>
                    <a:gd name="T9" fmla="*/ 49 h 333"/>
                    <a:gd name="T10" fmla="*/ 367 w 480"/>
                    <a:gd name="T11" fmla="*/ 119 h 333"/>
                    <a:gd name="T12" fmla="*/ 432 w 480"/>
                    <a:gd name="T13" fmla="*/ 156 h 333"/>
                    <a:gd name="T14" fmla="*/ 480 w 480"/>
                    <a:gd name="T15" fmla="*/ 205 h 333"/>
                    <a:gd name="T16" fmla="*/ 453 w 480"/>
                    <a:gd name="T17" fmla="*/ 248 h 333"/>
                    <a:gd name="T18" fmla="*/ 357 w 480"/>
                    <a:gd name="T19" fmla="*/ 291 h 333"/>
                    <a:gd name="T20" fmla="*/ 260 w 480"/>
                    <a:gd name="T21" fmla="*/ 333 h 333"/>
                    <a:gd name="T22" fmla="*/ 217 w 480"/>
                    <a:gd name="T23" fmla="*/ 333 h 333"/>
                    <a:gd name="T24" fmla="*/ 156 w 480"/>
                    <a:gd name="T25" fmla="*/ 258 h 333"/>
                    <a:gd name="T26" fmla="*/ 97 w 480"/>
                    <a:gd name="T27" fmla="*/ 210 h 333"/>
                    <a:gd name="T28" fmla="*/ 38 w 480"/>
                    <a:gd name="T29" fmla="*/ 178 h 333"/>
                    <a:gd name="T30" fmla="*/ 0 w 480"/>
                    <a:gd name="T31" fmla="*/ 124 h 333"/>
                    <a:gd name="T32" fmla="*/ 6 w 480"/>
                    <a:gd name="T33" fmla="*/ 97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0" h="333">
                      <a:moveTo>
                        <a:pt x="6" y="97"/>
                      </a:moveTo>
                      <a:lnTo>
                        <a:pt x="124" y="70"/>
                      </a:lnTo>
                      <a:lnTo>
                        <a:pt x="195" y="38"/>
                      </a:lnTo>
                      <a:lnTo>
                        <a:pt x="244" y="0"/>
                      </a:lnTo>
                      <a:lnTo>
                        <a:pt x="292" y="49"/>
                      </a:lnTo>
                      <a:lnTo>
                        <a:pt x="367" y="119"/>
                      </a:lnTo>
                      <a:lnTo>
                        <a:pt x="432" y="156"/>
                      </a:lnTo>
                      <a:lnTo>
                        <a:pt x="480" y="205"/>
                      </a:lnTo>
                      <a:lnTo>
                        <a:pt x="453" y="248"/>
                      </a:lnTo>
                      <a:lnTo>
                        <a:pt x="357" y="291"/>
                      </a:lnTo>
                      <a:lnTo>
                        <a:pt x="260" y="333"/>
                      </a:lnTo>
                      <a:lnTo>
                        <a:pt x="217" y="333"/>
                      </a:lnTo>
                      <a:lnTo>
                        <a:pt x="156" y="258"/>
                      </a:lnTo>
                      <a:lnTo>
                        <a:pt x="97" y="210"/>
                      </a:lnTo>
                      <a:lnTo>
                        <a:pt x="38" y="178"/>
                      </a:lnTo>
                      <a:lnTo>
                        <a:pt x="0" y="124"/>
                      </a:lnTo>
                      <a:lnTo>
                        <a:pt x="6" y="97"/>
                      </a:lnTo>
                      <a:close/>
                    </a:path>
                  </a:pathLst>
                </a:custGeom>
                <a:solidFill>
                  <a:srgbClr val="F8F8F8"/>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04" name="Freeform 14"/>
                <p:cNvSpPr>
                  <a:spLocks/>
                </p:cNvSpPr>
                <p:nvPr/>
              </p:nvSpPr>
              <p:spPr bwMode="auto">
                <a:xfrm>
                  <a:off x="5692" y="2949"/>
                  <a:ext cx="104" cy="167"/>
                </a:xfrm>
                <a:custGeom>
                  <a:avLst/>
                  <a:gdLst>
                    <a:gd name="T0" fmla="*/ 99 w 104"/>
                    <a:gd name="T1" fmla="*/ 140 h 167"/>
                    <a:gd name="T2" fmla="*/ 17 w 104"/>
                    <a:gd name="T3" fmla="*/ 0 h 167"/>
                    <a:gd name="T4" fmla="*/ 0 w 104"/>
                    <a:gd name="T5" fmla="*/ 11 h 167"/>
                    <a:gd name="T6" fmla="*/ 6 w 104"/>
                    <a:gd name="T7" fmla="*/ 27 h 167"/>
                    <a:gd name="T8" fmla="*/ 83 w 104"/>
                    <a:gd name="T9" fmla="*/ 162 h 167"/>
                    <a:gd name="T10" fmla="*/ 104 w 104"/>
                    <a:gd name="T11" fmla="*/ 167 h 167"/>
                    <a:gd name="T12" fmla="*/ 99 w 104"/>
                    <a:gd name="T13" fmla="*/ 140 h 167"/>
                  </a:gdLst>
                  <a:ahLst/>
                  <a:cxnLst>
                    <a:cxn ang="0">
                      <a:pos x="T0" y="T1"/>
                    </a:cxn>
                    <a:cxn ang="0">
                      <a:pos x="T2" y="T3"/>
                    </a:cxn>
                    <a:cxn ang="0">
                      <a:pos x="T4" y="T5"/>
                    </a:cxn>
                    <a:cxn ang="0">
                      <a:pos x="T6" y="T7"/>
                    </a:cxn>
                    <a:cxn ang="0">
                      <a:pos x="T8" y="T9"/>
                    </a:cxn>
                    <a:cxn ang="0">
                      <a:pos x="T10" y="T11"/>
                    </a:cxn>
                    <a:cxn ang="0">
                      <a:pos x="T12" y="T13"/>
                    </a:cxn>
                  </a:cxnLst>
                  <a:rect l="0" t="0" r="r" b="b"/>
                  <a:pathLst>
                    <a:path w="104" h="167">
                      <a:moveTo>
                        <a:pt x="99" y="140"/>
                      </a:moveTo>
                      <a:lnTo>
                        <a:pt x="17" y="0"/>
                      </a:lnTo>
                      <a:lnTo>
                        <a:pt x="0" y="11"/>
                      </a:lnTo>
                      <a:lnTo>
                        <a:pt x="6" y="27"/>
                      </a:lnTo>
                      <a:lnTo>
                        <a:pt x="83" y="162"/>
                      </a:lnTo>
                      <a:lnTo>
                        <a:pt x="104" y="167"/>
                      </a:lnTo>
                      <a:lnTo>
                        <a:pt x="99" y="1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66" name="Group 36"/>
              <p:cNvGrpSpPr>
                <a:grpSpLocks/>
              </p:cNvGrpSpPr>
              <p:nvPr/>
            </p:nvGrpSpPr>
            <p:grpSpPr bwMode="auto">
              <a:xfrm>
                <a:off x="6102" y="1862"/>
                <a:ext cx="592" cy="1335"/>
                <a:chOff x="6102" y="1862"/>
                <a:chExt cx="592" cy="1335"/>
              </a:xfrm>
            </p:grpSpPr>
            <p:sp>
              <p:nvSpPr>
                <p:cNvPr id="85" name="Freeform 19"/>
                <p:cNvSpPr>
                  <a:spLocks/>
                </p:cNvSpPr>
                <p:nvPr/>
              </p:nvSpPr>
              <p:spPr bwMode="auto">
                <a:xfrm>
                  <a:off x="6114" y="1921"/>
                  <a:ext cx="310" cy="1258"/>
                </a:xfrm>
                <a:custGeom>
                  <a:avLst/>
                  <a:gdLst>
                    <a:gd name="T0" fmla="*/ 305 w 310"/>
                    <a:gd name="T1" fmla="*/ 226 h 1258"/>
                    <a:gd name="T2" fmla="*/ 310 w 310"/>
                    <a:gd name="T3" fmla="*/ 273 h 1258"/>
                    <a:gd name="T4" fmla="*/ 310 w 310"/>
                    <a:gd name="T5" fmla="*/ 522 h 1258"/>
                    <a:gd name="T6" fmla="*/ 288 w 310"/>
                    <a:gd name="T7" fmla="*/ 856 h 1258"/>
                    <a:gd name="T8" fmla="*/ 290 w 310"/>
                    <a:gd name="T9" fmla="*/ 1070 h 1258"/>
                    <a:gd name="T10" fmla="*/ 301 w 310"/>
                    <a:gd name="T11" fmla="*/ 1217 h 1258"/>
                    <a:gd name="T12" fmla="*/ 290 w 310"/>
                    <a:gd name="T13" fmla="*/ 1258 h 1258"/>
                    <a:gd name="T14" fmla="*/ 272 w 310"/>
                    <a:gd name="T15" fmla="*/ 1249 h 1258"/>
                    <a:gd name="T16" fmla="*/ 167 w 310"/>
                    <a:gd name="T17" fmla="*/ 1168 h 1258"/>
                    <a:gd name="T18" fmla="*/ 140 w 310"/>
                    <a:gd name="T19" fmla="*/ 1152 h 1258"/>
                    <a:gd name="T20" fmla="*/ 124 w 310"/>
                    <a:gd name="T21" fmla="*/ 1129 h 1258"/>
                    <a:gd name="T22" fmla="*/ 97 w 310"/>
                    <a:gd name="T23" fmla="*/ 1098 h 1258"/>
                    <a:gd name="T24" fmla="*/ 61 w 310"/>
                    <a:gd name="T25" fmla="*/ 1066 h 1258"/>
                    <a:gd name="T26" fmla="*/ 43 w 310"/>
                    <a:gd name="T27" fmla="*/ 1023 h 1258"/>
                    <a:gd name="T28" fmla="*/ 0 w 310"/>
                    <a:gd name="T29" fmla="*/ 986 h 1258"/>
                    <a:gd name="T30" fmla="*/ 0 w 310"/>
                    <a:gd name="T31" fmla="*/ 964 h 1258"/>
                    <a:gd name="T32" fmla="*/ 23 w 310"/>
                    <a:gd name="T33" fmla="*/ 935 h 1258"/>
                    <a:gd name="T34" fmla="*/ 32 w 310"/>
                    <a:gd name="T35" fmla="*/ 898 h 1258"/>
                    <a:gd name="T36" fmla="*/ 27 w 310"/>
                    <a:gd name="T37" fmla="*/ 878 h 1258"/>
                    <a:gd name="T38" fmla="*/ 16 w 310"/>
                    <a:gd name="T39" fmla="*/ 845 h 1258"/>
                    <a:gd name="T40" fmla="*/ 12 w 310"/>
                    <a:gd name="T41" fmla="*/ 822 h 1258"/>
                    <a:gd name="T42" fmla="*/ 29 w 310"/>
                    <a:gd name="T43" fmla="*/ 786 h 1258"/>
                    <a:gd name="T44" fmla="*/ 29 w 310"/>
                    <a:gd name="T45" fmla="*/ 762 h 1258"/>
                    <a:gd name="T46" fmla="*/ 11 w 310"/>
                    <a:gd name="T47" fmla="*/ 714 h 1258"/>
                    <a:gd name="T48" fmla="*/ 11 w 310"/>
                    <a:gd name="T49" fmla="*/ 687 h 1258"/>
                    <a:gd name="T50" fmla="*/ 21 w 310"/>
                    <a:gd name="T51" fmla="*/ 666 h 1258"/>
                    <a:gd name="T52" fmla="*/ 39 w 310"/>
                    <a:gd name="T53" fmla="*/ 641 h 1258"/>
                    <a:gd name="T54" fmla="*/ 38 w 310"/>
                    <a:gd name="T55" fmla="*/ 598 h 1258"/>
                    <a:gd name="T56" fmla="*/ 27 w 310"/>
                    <a:gd name="T57" fmla="*/ 563 h 1258"/>
                    <a:gd name="T58" fmla="*/ 38 w 310"/>
                    <a:gd name="T59" fmla="*/ 522 h 1258"/>
                    <a:gd name="T60" fmla="*/ 48 w 310"/>
                    <a:gd name="T61" fmla="*/ 512 h 1258"/>
                    <a:gd name="T62" fmla="*/ 39 w 310"/>
                    <a:gd name="T63" fmla="*/ 474 h 1258"/>
                    <a:gd name="T64" fmla="*/ 16 w 310"/>
                    <a:gd name="T65" fmla="*/ 434 h 1258"/>
                    <a:gd name="T66" fmla="*/ 11 w 310"/>
                    <a:gd name="T67" fmla="*/ 408 h 1258"/>
                    <a:gd name="T68" fmla="*/ 16 w 310"/>
                    <a:gd name="T69" fmla="*/ 383 h 1258"/>
                    <a:gd name="T70" fmla="*/ 45 w 310"/>
                    <a:gd name="T71" fmla="*/ 361 h 1258"/>
                    <a:gd name="T72" fmla="*/ 43 w 310"/>
                    <a:gd name="T73" fmla="*/ 343 h 1258"/>
                    <a:gd name="T74" fmla="*/ 12 w 310"/>
                    <a:gd name="T75" fmla="*/ 286 h 1258"/>
                    <a:gd name="T76" fmla="*/ 2 w 310"/>
                    <a:gd name="T77" fmla="*/ 240 h 1258"/>
                    <a:gd name="T78" fmla="*/ 11 w 310"/>
                    <a:gd name="T79" fmla="*/ 215 h 1258"/>
                    <a:gd name="T80" fmla="*/ 39 w 310"/>
                    <a:gd name="T81" fmla="*/ 192 h 1258"/>
                    <a:gd name="T82" fmla="*/ 32 w 310"/>
                    <a:gd name="T83" fmla="*/ 172 h 1258"/>
                    <a:gd name="T84" fmla="*/ 12 w 310"/>
                    <a:gd name="T85" fmla="*/ 149 h 1258"/>
                    <a:gd name="T86" fmla="*/ 12 w 310"/>
                    <a:gd name="T87" fmla="*/ 124 h 1258"/>
                    <a:gd name="T88" fmla="*/ 45 w 310"/>
                    <a:gd name="T89" fmla="*/ 107 h 1258"/>
                    <a:gd name="T90" fmla="*/ 59 w 310"/>
                    <a:gd name="T91" fmla="*/ 89 h 1258"/>
                    <a:gd name="T92" fmla="*/ 32 w 310"/>
                    <a:gd name="T93" fmla="*/ 52 h 1258"/>
                    <a:gd name="T94" fmla="*/ 32 w 310"/>
                    <a:gd name="T95" fmla="*/ 32 h 1258"/>
                    <a:gd name="T96" fmla="*/ 64 w 310"/>
                    <a:gd name="T97" fmla="*/ 20 h 1258"/>
                    <a:gd name="T98" fmla="*/ 66 w 310"/>
                    <a:gd name="T99" fmla="*/ 0 h 1258"/>
                    <a:gd name="T100" fmla="*/ 102 w 310"/>
                    <a:gd name="T101" fmla="*/ 52 h 1258"/>
                    <a:gd name="T102" fmla="*/ 145 w 310"/>
                    <a:gd name="T103" fmla="*/ 106 h 1258"/>
                    <a:gd name="T104" fmla="*/ 199 w 310"/>
                    <a:gd name="T105" fmla="*/ 149 h 1258"/>
                    <a:gd name="T106" fmla="*/ 242 w 310"/>
                    <a:gd name="T107" fmla="*/ 183 h 1258"/>
                    <a:gd name="T108" fmla="*/ 288 w 310"/>
                    <a:gd name="T109" fmla="*/ 210 h 1258"/>
                    <a:gd name="T110" fmla="*/ 305 w 310"/>
                    <a:gd name="T111" fmla="*/ 226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1258">
                      <a:moveTo>
                        <a:pt x="305" y="226"/>
                      </a:moveTo>
                      <a:lnTo>
                        <a:pt x="310" y="273"/>
                      </a:lnTo>
                      <a:lnTo>
                        <a:pt x="310" y="522"/>
                      </a:lnTo>
                      <a:lnTo>
                        <a:pt x="288" y="856"/>
                      </a:lnTo>
                      <a:lnTo>
                        <a:pt x="290" y="1070"/>
                      </a:lnTo>
                      <a:lnTo>
                        <a:pt x="301" y="1217"/>
                      </a:lnTo>
                      <a:lnTo>
                        <a:pt x="290" y="1258"/>
                      </a:lnTo>
                      <a:lnTo>
                        <a:pt x="272" y="1249"/>
                      </a:lnTo>
                      <a:lnTo>
                        <a:pt x="167" y="1168"/>
                      </a:lnTo>
                      <a:lnTo>
                        <a:pt x="140" y="1152"/>
                      </a:lnTo>
                      <a:lnTo>
                        <a:pt x="124" y="1129"/>
                      </a:lnTo>
                      <a:lnTo>
                        <a:pt x="97" y="1098"/>
                      </a:lnTo>
                      <a:lnTo>
                        <a:pt x="61" y="1066"/>
                      </a:lnTo>
                      <a:lnTo>
                        <a:pt x="43" y="1023"/>
                      </a:lnTo>
                      <a:lnTo>
                        <a:pt x="0" y="986"/>
                      </a:lnTo>
                      <a:lnTo>
                        <a:pt x="0" y="964"/>
                      </a:lnTo>
                      <a:lnTo>
                        <a:pt x="23" y="935"/>
                      </a:lnTo>
                      <a:lnTo>
                        <a:pt x="32" y="898"/>
                      </a:lnTo>
                      <a:lnTo>
                        <a:pt x="27" y="878"/>
                      </a:lnTo>
                      <a:lnTo>
                        <a:pt x="16" y="845"/>
                      </a:lnTo>
                      <a:lnTo>
                        <a:pt x="12" y="822"/>
                      </a:lnTo>
                      <a:lnTo>
                        <a:pt x="29" y="786"/>
                      </a:lnTo>
                      <a:lnTo>
                        <a:pt x="29" y="762"/>
                      </a:lnTo>
                      <a:lnTo>
                        <a:pt x="11" y="714"/>
                      </a:lnTo>
                      <a:lnTo>
                        <a:pt x="11" y="687"/>
                      </a:lnTo>
                      <a:lnTo>
                        <a:pt x="21" y="666"/>
                      </a:lnTo>
                      <a:lnTo>
                        <a:pt x="39" y="641"/>
                      </a:lnTo>
                      <a:lnTo>
                        <a:pt x="38" y="598"/>
                      </a:lnTo>
                      <a:lnTo>
                        <a:pt x="27" y="563"/>
                      </a:lnTo>
                      <a:lnTo>
                        <a:pt x="38" y="522"/>
                      </a:lnTo>
                      <a:lnTo>
                        <a:pt x="48" y="512"/>
                      </a:lnTo>
                      <a:lnTo>
                        <a:pt x="39" y="474"/>
                      </a:lnTo>
                      <a:lnTo>
                        <a:pt x="16" y="434"/>
                      </a:lnTo>
                      <a:lnTo>
                        <a:pt x="11" y="408"/>
                      </a:lnTo>
                      <a:lnTo>
                        <a:pt x="16" y="383"/>
                      </a:lnTo>
                      <a:lnTo>
                        <a:pt x="45" y="361"/>
                      </a:lnTo>
                      <a:lnTo>
                        <a:pt x="43" y="343"/>
                      </a:lnTo>
                      <a:lnTo>
                        <a:pt x="12" y="286"/>
                      </a:lnTo>
                      <a:lnTo>
                        <a:pt x="2" y="240"/>
                      </a:lnTo>
                      <a:lnTo>
                        <a:pt x="11" y="215"/>
                      </a:lnTo>
                      <a:lnTo>
                        <a:pt x="39" y="192"/>
                      </a:lnTo>
                      <a:lnTo>
                        <a:pt x="32" y="172"/>
                      </a:lnTo>
                      <a:lnTo>
                        <a:pt x="12" y="149"/>
                      </a:lnTo>
                      <a:lnTo>
                        <a:pt x="12" y="124"/>
                      </a:lnTo>
                      <a:lnTo>
                        <a:pt x="45" y="107"/>
                      </a:lnTo>
                      <a:lnTo>
                        <a:pt x="59" y="89"/>
                      </a:lnTo>
                      <a:lnTo>
                        <a:pt x="32" y="52"/>
                      </a:lnTo>
                      <a:lnTo>
                        <a:pt x="32" y="32"/>
                      </a:lnTo>
                      <a:lnTo>
                        <a:pt x="64" y="20"/>
                      </a:lnTo>
                      <a:lnTo>
                        <a:pt x="66" y="0"/>
                      </a:lnTo>
                      <a:lnTo>
                        <a:pt x="102" y="52"/>
                      </a:lnTo>
                      <a:lnTo>
                        <a:pt x="145" y="106"/>
                      </a:lnTo>
                      <a:lnTo>
                        <a:pt x="199" y="149"/>
                      </a:lnTo>
                      <a:lnTo>
                        <a:pt x="242" y="183"/>
                      </a:lnTo>
                      <a:lnTo>
                        <a:pt x="288" y="210"/>
                      </a:lnTo>
                      <a:lnTo>
                        <a:pt x="305" y="226"/>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6" name="Freeform 20"/>
                <p:cNvSpPr>
                  <a:spLocks/>
                </p:cNvSpPr>
                <p:nvPr/>
              </p:nvSpPr>
              <p:spPr bwMode="auto">
                <a:xfrm>
                  <a:off x="6102" y="1940"/>
                  <a:ext cx="90" cy="959"/>
                </a:xfrm>
                <a:custGeom>
                  <a:avLst/>
                  <a:gdLst>
                    <a:gd name="T0" fmla="*/ 61 w 90"/>
                    <a:gd name="T1" fmla="*/ 32 h 959"/>
                    <a:gd name="T2" fmla="*/ 90 w 90"/>
                    <a:gd name="T3" fmla="*/ 66 h 959"/>
                    <a:gd name="T4" fmla="*/ 72 w 90"/>
                    <a:gd name="T5" fmla="*/ 93 h 959"/>
                    <a:gd name="T6" fmla="*/ 34 w 90"/>
                    <a:gd name="T7" fmla="*/ 112 h 959"/>
                    <a:gd name="T8" fmla="*/ 49 w 90"/>
                    <a:gd name="T9" fmla="*/ 139 h 959"/>
                    <a:gd name="T10" fmla="*/ 67 w 90"/>
                    <a:gd name="T11" fmla="*/ 173 h 959"/>
                    <a:gd name="T12" fmla="*/ 45 w 90"/>
                    <a:gd name="T13" fmla="*/ 195 h 959"/>
                    <a:gd name="T14" fmla="*/ 27 w 90"/>
                    <a:gd name="T15" fmla="*/ 222 h 959"/>
                    <a:gd name="T16" fmla="*/ 45 w 90"/>
                    <a:gd name="T17" fmla="*/ 271 h 959"/>
                    <a:gd name="T18" fmla="*/ 67 w 90"/>
                    <a:gd name="T19" fmla="*/ 314 h 959"/>
                    <a:gd name="T20" fmla="*/ 61 w 90"/>
                    <a:gd name="T21" fmla="*/ 352 h 959"/>
                    <a:gd name="T22" fmla="*/ 34 w 90"/>
                    <a:gd name="T23" fmla="*/ 384 h 959"/>
                    <a:gd name="T24" fmla="*/ 65 w 90"/>
                    <a:gd name="T25" fmla="*/ 452 h 959"/>
                    <a:gd name="T26" fmla="*/ 77 w 90"/>
                    <a:gd name="T27" fmla="*/ 495 h 959"/>
                    <a:gd name="T28" fmla="*/ 54 w 90"/>
                    <a:gd name="T29" fmla="*/ 527 h 959"/>
                    <a:gd name="T30" fmla="*/ 59 w 90"/>
                    <a:gd name="T31" fmla="*/ 576 h 959"/>
                    <a:gd name="T32" fmla="*/ 76 w 90"/>
                    <a:gd name="T33" fmla="*/ 624 h 959"/>
                    <a:gd name="T34" fmla="*/ 56 w 90"/>
                    <a:gd name="T35" fmla="*/ 651 h 959"/>
                    <a:gd name="T36" fmla="*/ 29 w 90"/>
                    <a:gd name="T37" fmla="*/ 683 h 959"/>
                    <a:gd name="T38" fmla="*/ 56 w 90"/>
                    <a:gd name="T39" fmla="*/ 742 h 959"/>
                    <a:gd name="T40" fmla="*/ 67 w 90"/>
                    <a:gd name="T41" fmla="*/ 782 h 959"/>
                    <a:gd name="T42" fmla="*/ 43 w 90"/>
                    <a:gd name="T43" fmla="*/ 791 h 959"/>
                    <a:gd name="T44" fmla="*/ 49 w 90"/>
                    <a:gd name="T45" fmla="*/ 856 h 959"/>
                    <a:gd name="T46" fmla="*/ 61 w 90"/>
                    <a:gd name="T47" fmla="*/ 890 h 959"/>
                    <a:gd name="T48" fmla="*/ 43 w 90"/>
                    <a:gd name="T49" fmla="*/ 928 h 959"/>
                    <a:gd name="T50" fmla="*/ 2 w 90"/>
                    <a:gd name="T51" fmla="*/ 948 h 959"/>
                    <a:gd name="T52" fmla="*/ 32 w 90"/>
                    <a:gd name="T53" fmla="*/ 883 h 959"/>
                    <a:gd name="T54" fmla="*/ 18 w 90"/>
                    <a:gd name="T55" fmla="*/ 828 h 959"/>
                    <a:gd name="T56" fmla="*/ 22 w 90"/>
                    <a:gd name="T57" fmla="*/ 782 h 959"/>
                    <a:gd name="T58" fmla="*/ 34 w 90"/>
                    <a:gd name="T59" fmla="*/ 759 h 959"/>
                    <a:gd name="T60" fmla="*/ 7 w 90"/>
                    <a:gd name="T61" fmla="*/ 701 h 959"/>
                    <a:gd name="T62" fmla="*/ 7 w 90"/>
                    <a:gd name="T63" fmla="*/ 642 h 959"/>
                    <a:gd name="T64" fmla="*/ 40 w 90"/>
                    <a:gd name="T65" fmla="*/ 615 h 959"/>
                    <a:gd name="T66" fmla="*/ 32 w 90"/>
                    <a:gd name="T67" fmla="*/ 572 h 959"/>
                    <a:gd name="T68" fmla="*/ 23 w 90"/>
                    <a:gd name="T69" fmla="*/ 522 h 959"/>
                    <a:gd name="T70" fmla="*/ 49 w 90"/>
                    <a:gd name="T71" fmla="*/ 490 h 959"/>
                    <a:gd name="T72" fmla="*/ 38 w 90"/>
                    <a:gd name="T73" fmla="*/ 454 h 959"/>
                    <a:gd name="T74" fmla="*/ 7 w 90"/>
                    <a:gd name="T75" fmla="*/ 398 h 959"/>
                    <a:gd name="T76" fmla="*/ 13 w 90"/>
                    <a:gd name="T77" fmla="*/ 361 h 959"/>
                    <a:gd name="T78" fmla="*/ 40 w 90"/>
                    <a:gd name="T79" fmla="*/ 330 h 959"/>
                    <a:gd name="T80" fmla="*/ 11 w 90"/>
                    <a:gd name="T81" fmla="*/ 259 h 959"/>
                    <a:gd name="T82" fmla="*/ 0 w 90"/>
                    <a:gd name="T83" fmla="*/ 216 h 959"/>
                    <a:gd name="T84" fmla="*/ 23 w 90"/>
                    <a:gd name="T85" fmla="*/ 184 h 959"/>
                    <a:gd name="T86" fmla="*/ 34 w 90"/>
                    <a:gd name="T87" fmla="*/ 163 h 959"/>
                    <a:gd name="T88" fmla="*/ 7 w 90"/>
                    <a:gd name="T89" fmla="*/ 129 h 959"/>
                    <a:gd name="T90" fmla="*/ 18 w 90"/>
                    <a:gd name="T91" fmla="*/ 96 h 959"/>
                    <a:gd name="T92" fmla="*/ 49 w 90"/>
                    <a:gd name="T93" fmla="*/ 75 h 959"/>
                    <a:gd name="T94" fmla="*/ 50 w 90"/>
                    <a:gd name="T95" fmla="*/ 50 h 959"/>
                    <a:gd name="T96" fmla="*/ 34 w 90"/>
                    <a:gd name="T97" fmla="*/ 17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 h="959">
                      <a:moveTo>
                        <a:pt x="45" y="0"/>
                      </a:moveTo>
                      <a:lnTo>
                        <a:pt x="61" y="32"/>
                      </a:lnTo>
                      <a:lnTo>
                        <a:pt x="76" y="53"/>
                      </a:lnTo>
                      <a:lnTo>
                        <a:pt x="90" y="66"/>
                      </a:lnTo>
                      <a:lnTo>
                        <a:pt x="86" y="82"/>
                      </a:lnTo>
                      <a:lnTo>
                        <a:pt x="72" y="93"/>
                      </a:lnTo>
                      <a:lnTo>
                        <a:pt x="50" y="98"/>
                      </a:lnTo>
                      <a:lnTo>
                        <a:pt x="34" y="112"/>
                      </a:lnTo>
                      <a:lnTo>
                        <a:pt x="38" y="129"/>
                      </a:lnTo>
                      <a:lnTo>
                        <a:pt x="49" y="139"/>
                      </a:lnTo>
                      <a:lnTo>
                        <a:pt x="67" y="161"/>
                      </a:lnTo>
                      <a:lnTo>
                        <a:pt x="67" y="173"/>
                      </a:lnTo>
                      <a:lnTo>
                        <a:pt x="61" y="184"/>
                      </a:lnTo>
                      <a:lnTo>
                        <a:pt x="45" y="195"/>
                      </a:lnTo>
                      <a:lnTo>
                        <a:pt x="29" y="206"/>
                      </a:lnTo>
                      <a:lnTo>
                        <a:pt x="27" y="222"/>
                      </a:lnTo>
                      <a:lnTo>
                        <a:pt x="32" y="239"/>
                      </a:lnTo>
                      <a:lnTo>
                        <a:pt x="45" y="271"/>
                      </a:lnTo>
                      <a:lnTo>
                        <a:pt x="56" y="296"/>
                      </a:lnTo>
                      <a:lnTo>
                        <a:pt x="67" y="314"/>
                      </a:lnTo>
                      <a:lnTo>
                        <a:pt x="67" y="334"/>
                      </a:lnTo>
                      <a:lnTo>
                        <a:pt x="61" y="352"/>
                      </a:lnTo>
                      <a:lnTo>
                        <a:pt x="45" y="368"/>
                      </a:lnTo>
                      <a:lnTo>
                        <a:pt x="34" y="384"/>
                      </a:lnTo>
                      <a:lnTo>
                        <a:pt x="38" y="411"/>
                      </a:lnTo>
                      <a:lnTo>
                        <a:pt x="65" y="452"/>
                      </a:lnTo>
                      <a:lnTo>
                        <a:pt x="76" y="474"/>
                      </a:lnTo>
                      <a:lnTo>
                        <a:pt x="77" y="495"/>
                      </a:lnTo>
                      <a:lnTo>
                        <a:pt x="67" y="511"/>
                      </a:lnTo>
                      <a:lnTo>
                        <a:pt x="54" y="527"/>
                      </a:lnTo>
                      <a:lnTo>
                        <a:pt x="50" y="549"/>
                      </a:lnTo>
                      <a:lnTo>
                        <a:pt x="59" y="576"/>
                      </a:lnTo>
                      <a:lnTo>
                        <a:pt x="70" y="604"/>
                      </a:lnTo>
                      <a:lnTo>
                        <a:pt x="76" y="624"/>
                      </a:lnTo>
                      <a:lnTo>
                        <a:pt x="70" y="637"/>
                      </a:lnTo>
                      <a:lnTo>
                        <a:pt x="56" y="651"/>
                      </a:lnTo>
                      <a:lnTo>
                        <a:pt x="38" y="667"/>
                      </a:lnTo>
                      <a:lnTo>
                        <a:pt x="29" y="683"/>
                      </a:lnTo>
                      <a:lnTo>
                        <a:pt x="38" y="712"/>
                      </a:lnTo>
                      <a:lnTo>
                        <a:pt x="56" y="742"/>
                      </a:lnTo>
                      <a:lnTo>
                        <a:pt x="65" y="764"/>
                      </a:lnTo>
                      <a:lnTo>
                        <a:pt x="67" y="782"/>
                      </a:lnTo>
                      <a:lnTo>
                        <a:pt x="61" y="791"/>
                      </a:lnTo>
                      <a:lnTo>
                        <a:pt x="43" y="791"/>
                      </a:lnTo>
                      <a:lnTo>
                        <a:pt x="38" y="830"/>
                      </a:lnTo>
                      <a:lnTo>
                        <a:pt x="49" y="856"/>
                      </a:lnTo>
                      <a:lnTo>
                        <a:pt x="59" y="874"/>
                      </a:lnTo>
                      <a:lnTo>
                        <a:pt x="61" y="890"/>
                      </a:lnTo>
                      <a:lnTo>
                        <a:pt x="61" y="905"/>
                      </a:lnTo>
                      <a:lnTo>
                        <a:pt x="43" y="928"/>
                      </a:lnTo>
                      <a:lnTo>
                        <a:pt x="18" y="959"/>
                      </a:lnTo>
                      <a:lnTo>
                        <a:pt x="2" y="948"/>
                      </a:lnTo>
                      <a:lnTo>
                        <a:pt x="7" y="923"/>
                      </a:lnTo>
                      <a:lnTo>
                        <a:pt x="32" y="883"/>
                      </a:lnTo>
                      <a:lnTo>
                        <a:pt x="29" y="858"/>
                      </a:lnTo>
                      <a:lnTo>
                        <a:pt x="18" y="828"/>
                      </a:lnTo>
                      <a:lnTo>
                        <a:pt x="11" y="803"/>
                      </a:lnTo>
                      <a:lnTo>
                        <a:pt x="22" y="782"/>
                      </a:lnTo>
                      <a:lnTo>
                        <a:pt x="32" y="775"/>
                      </a:lnTo>
                      <a:lnTo>
                        <a:pt x="34" y="759"/>
                      </a:lnTo>
                      <a:lnTo>
                        <a:pt x="22" y="728"/>
                      </a:lnTo>
                      <a:lnTo>
                        <a:pt x="7" y="701"/>
                      </a:lnTo>
                      <a:lnTo>
                        <a:pt x="0" y="674"/>
                      </a:lnTo>
                      <a:lnTo>
                        <a:pt x="7" y="642"/>
                      </a:lnTo>
                      <a:lnTo>
                        <a:pt x="32" y="630"/>
                      </a:lnTo>
                      <a:lnTo>
                        <a:pt x="40" y="615"/>
                      </a:lnTo>
                      <a:lnTo>
                        <a:pt x="38" y="594"/>
                      </a:lnTo>
                      <a:lnTo>
                        <a:pt x="32" y="572"/>
                      </a:lnTo>
                      <a:lnTo>
                        <a:pt x="23" y="544"/>
                      </a:lnTo>
                      <a:lnTo>
                        <a:pt x="23" y="522"/>
                      </a:lnTo>
                      <a:lnTo>
                        <a:pt x="34" y="508"/>
                      </a:lnTo>
                      <a:lnTo>
                        <a:pt x="49" y="490"/>
                      </a:lnTo>
                      <a:lnTo>
                        <a:pt x="49" y="479"/>
                      </a:lnTo>
                      <a:lnTo>
                        <a:pt x="38" y="454"/>
                      </a:lnTo>
                      <a:lnTo>
                        <a:pt x="16" y="422"/>
                      </a:lnTo>
                      <a:lnTo>
                        <a:pt x="7" y="398"/>
                      </a:lnTo>
                      <a:lnTo>
                        <a:pt x="7" y="379"/>
                      </a:lnTo>
                      <a:lnTo>
                        <a:pt x="13" y="361"/>
                      </a:lnTo>
                      <a:lnTo>
                        <a:pt x="27" y="346"/>
                      </a:lnTo>
                      <a:lnTo>
                        <a:pt x="40" y="330"/>
                      </a:lnTo>
                      <a:lnTo>
                        <a:pt x="40" y="318"/>
                      </a:lnTo>
                      <a:lnTo>
                        <a:pt x="11" y="259"/>
                      </a:lnTo>
                      <a:lnTo>
                        <a:pt x="5" y="237"/>
                      </a:lnTo>
                      <a:lnTo>
                        <a:pt x="0" y="216"/>
                      </a:lnTo>
                      <a:lnTo>
                        <a:pt x="11" y="198"/>
                      </a:lnTo>
                      <a:lnTo>
                        <a:pt x="23" y="184"/>
                      </a:lnTo>
                      <a:lnTo>
                        <a:pt x="34" y="173"/>
                      </a:lnTo>
                      <a:lnTo>
                        <a:pt x="34" y="163"/>
                      </a:lnTo>
                      <a:lnTo>
                        <a:pt x="23" y="146"/>
                      </a:lnTo>
                      <a:lnTo>
                        <a:pt x="7" y="129"/>
                      </a:lnTo>
                      <a:lnTo>
                        <a:pt x="7" y="112"/>
                      </a:lnTo>
                      <a:lnTo>
                        <a:pt x="18" y="96"/>
                      </a:lnTo>
                      <a:lnTo>
                        <a:pt x="34" y="82"/>
                      </a:lnTo>
                      <a:lnTo>
                        <a:pt x="49" y="75"/>
                      </a:lnTo>
                      <a:lnTo>
                        <a:pt x="56" y="64"/>
                      </a:lnTo>
                      <a:lnTo>
                        <a:pt x="50" y="50"/>
                      </a:lnTo>
                      <a:lnTo>
                        <a:pt x="40" y="34"/>
                      </a:lnTo>
                      <a:lnTo>
                        <a:pt x="34" y="17"/>
                      </a:lnTo>
                      <a:lnTo>
                        <a:pt x="4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7" name="Freeform 21"/>
                <p:cNvSpPr>
                  <a:spLocks/>
                </p:cNvSpPr>
                <p:nvPr/>
              </p:nvSpPr>
              <p:spPr bwMode="auto">
                <a:xfrm>
                  <a:off x="6345" y="2174"/>
                  <a:ext cx="84" cy="775"/>
                </a:xfrm>
                <a:custGeom>
                  <a:avLst/>
                  <a:gdLst>
                    <a:gd name="T0" fmla="*/ 75 w 84"/>
                    <a:gd name="T1" fmla="*/ 21 h 775"/>
                    <a:gd name="T2" fmla="*/ 79 w 84"/>
                    <a:gd name="T3" fmla="*/ 75 h 775"/>
                    <a:gd name="T4" fmla="*/ 43 w 84"/>
                    <a:gd name="T5" fmla="*/ 97 h 775"/>
                    <a:gd name="T6" fmla="*/ 54 w 84"/>
                    <a:gd name="T7" fmla="*/ 156 h 775"/>
                    <a:gd name="T8" fmla="*/ 70 w 84"/>
                    <a:gd name="T9" fmla="*/ 213 h 775"/>
                    <a:gd name="T10" fmla="*/ 48 w 84"/>
                    <a:gd name="T11" fmla="*/ 242 h 775"/>
                    <a:gd name="T12" fmla="*/ 54 w 84"/>
                    <a:gd name="T13" fmla="*/ 290 h 775"/>
                    <a:gd name="T14" fmla="*/ 70 w 84"/>
                    <a:gd name="T15" fmla="*/ 342 h 775"/>
                    <a:gd name="T16" fmla="*/ 59 w 84"/>
                    <a:gd name="T17" fmla="*/ 380 h 775"/>
                    <a:gd name="T18" fmla="*/ 41 w 84"/>
                    <a:gd name="T19" fmla="*/ 414 h 775"/>
                    <a:gd name="T20" fmla="*/ 64 w 84"/>
                    <a:gd name="T21" fmla="*/ 482 h 775"/>
                    <a:gd name="T22" fmla="*/ 70 w 84"/>
                    <a:gd name="T23" fmla="*/ 527 h 775"/>
                    <a:gd name="T24" fmla="*/ 30 w 84"/>
                    <a:gd name="T25" fmla="*/ 559 h 775"/>
                    <a:gd name="T26" fmla="*/ 41 w 84"/>
                    <a:gd name="T27" fmla="*/ 628 h 775"/>
                    <a:gd name="T28" fmla="*/ 52 w 84"/>
                    <a:gd name="T29" fmla="*/ 687 h 775"/>
                    <a:gd name="T30" fmla="*/ 30 w 84"/>
                    <a:gd name="T31" fmla="*/ 721 h 775"/>
                    <a:gd name="T32" fmla="*/ 20 w 84"/>
                    <a:gd name="T33" fmla="*/ 768 h 775"/>
                    <a:gd name="T34" fmla="*/ 9 w 84"/>
                    <a:gd name="T35" fmla="*/ 748 h 775"/>
                    <a:gd name="T36" fmla="*/ 30 w 84"/>
                    <a:gd name="T37" fmla="*/ 694 h 775"/>
                    <a:gd name="T38" fmla="*/ 20 w 84"/>
                    <a:gd name="T39" fmla="*/ 613 h 775"/>
                    <a:gd name="T40" fmla="*/ 14 w 84"/>
                    <a:gd name="T41" fmla="*/ 554 h 775"/>
                    <a:gd name="T42" fmla="*/ 43 w 84"/>
                    <a:gd name="T43" fmla="*/ 514 h 775"/>
                    <a:gd name="T44" fmla="*/ 20 w 84"/>
                    <a:gd name="T45" fmla="*/ 457 h 775"/>
                    <a:gd name="T46" fmla="*/ 14 w 84"/>
                    <a:gd name="T47" fmla="*/ 403 h 775"/>
                    <a:gd name="T48" fmla="*/ 36 w 84"/>
                    <a:gd name="T49" fmla="*/ 360 h 775"/>
                    <a:gd name="T50" fmla="*/ 46 w 84"/>
                    <a:gd name="T51" fmla="*/ 328 h 775"/>
                    <a:gd name="T52" fmla="*/ 25 w 84"/>
                    <a:gd name="T53" fmla="*/ 274 h 775"/>
                    <a:gd name="T54" fmla="*/ 30 w 84"/>
                    <a:gd name="T55" fmla="*/ 229 h 775"/>
                    <a:gd name="T56" fmla="*/ 43 w 84"/>
                    <a:gd name="T57" fmla="*/ 197 h 775"/>
                    <a:gd name="T58" fmla="*/ 27 w 84"/>
                    <a:gd name="T59" fmla="*/ 149 h 775"/>
                    <a:gd name="T60" fmla="*/ 21 w 84"/>
                    <a:gd name="T61" fmla="*/ 95 h 775"/>
                    <a:gd name="T62" fmla="*/ 46 w 84"/>
                    <a:gd name="T63" fmla="*/ 59 h 775"/>
                    <a:gd name="T64" fmla="*/ 48 w 84"/>
                    <a:gd name="T65" fmla="*/ 25 h 775"/>
                    <a:gd name="T66" fmla="*/ 64 w 84"/>
                    <a:gd name="T67" fmla="*/ 0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 h="775">
                      <a:moveTo>
                        <a:pt x="64" y="0"/>
                      </a:moveTo>
                      <a:lnTo>
                        <a:pt x="75" y="21"/>
                      </a:lnTo>
                      <a:lnTo>
                        <a:pt x="84" y="59"/>
                      </a:lnTo>
                      <a:lnTo>
                        <a:pt x="79" y="75"/>
                      </a:lnTo>
                      <a:lnTo>
                        <a:pt x="57" y="86"/>
                      </a:lnTo>
                      <a:lnTo>
                        <a:pt x="43" y="97"/>
                      </a:lnTo>
                      <a:lnTo>
                        <a:pt x="43" y="127"/>
                      </a:lnTo>
                      <a:lnTo>
                        <a:pt x="54" y="156"/>
                      </a:lnTo>
                      <a:lnTo>
                        <a:pt x="68" y="176"/>
                      </a:lnTo>
                      <a:lnTo>
                        <a:pt x="70" y="213"/>
                      </a:lnTo>
                      <a:lnTo>
                        <a:pt x="62" y="226"/>
                      </a:lnTo>
                      <a:lnTo>
                        <a:pt x="48" y="242"/>
                      </a:lnTo>
                      <a:lnTo>
                        <a:pt x="46" y="267"/>
                      </a:lnTo>
                      <a:lnTo>
                        <a:pt x="54" y="290"/>
                      </a:lnTo>
                      <a:lnTo>
                        <a:pt x="64" y="310"/>
                      </a:lnTo>
                      <a:lnTo>
                        <a:pt x="70" y="342"/>
                      </a:lnTo>
                      <a:lnTo>
                        <a:pt x="70" y="360"/>
                      </a:lnTo>
                      <a:lnTo>
                        <a:pt x="59" y="380"/>
                      </a:lnTo>
                      <a:lnTo>
                        <a:pt x="41" y="398"/>
                      </a:lnTo>
                      <a:lnTo>
                        <a:pt x="41" y="414"/>
                      </a:lnTo>
                      <a:lnTo>
                        <a:pt x="46" y="462"/>
                      </a:lnTo>
                      <a:lnTo>
                        <a:pt x="64" y="482"/>
                      </a:lnTo>
                      <a:lnTo>
                        <a:pt x="75" y="503"/>
                      </a:lnTo>
                      <a:lnTo>
                        <a:pt x="70" y="527"/>
                      </a:lnTo>
                      <a:lnTo>
                        <a:pt x="43" y="543"/>
                      </a:lnTo>
                      <a:lnTo>
                        <a:pt x="30" y="559"/>
                      </a:lnTo>
                      <a:lnTo>
                        <a:pt x="27" y="589"/>
                      </a:lnTo>
                      <a:lnTo>
                        <a:pt x="41" y="628"/>
                      </a:lnTo>
                      <a:lnTo>
                        <a:pt x="52" y="666"/>
                      </a:lnTo>
                      <a:lnTo>
                        <a:pt x="52" y="687"/>
                      </a:lnTo>
                      <a:lnTo>
                        <a:pt x="46" y="716"/>
                      </a:lnTo>
                      <a:lnTo>
                        <a:pt x="30" y="721"/>
                      </a:lnTo>
                      <a:lnTo>
                        <a:pt x="20" y="743"/>
                      </a:lnTo>
                      <a:lnTo>
                        <a:pt x="20" y="768"/>
                      </a:lnTo>
                      <a:lnTo>
                        <a:pt x="0" y="775"/>
                      </a:lnTo>
                      <a:lnTo>
                        <a:pt x="9" y="748"/>
                      </a:lnTo>
                      <a:lnTo>
                        <a:pt x="25" y="716"/>
                      </a:lnTo>
                      <a:lnTo>
                        <a:pt x="30" y="694"/>
                      </a:lnTo>
                      <a:lnTo>
                        <a:pt x="30" y="651"/>
                      </a:lnTo>
                      <a:lnTo>
                        <a:pt x="20" y="613"/>
                      </a:lnTo>
                      <a:lnTo>
                        <a:pt x="16" y="584"/>
                      </a:lnTo>
                      <a:lnTo>
                        <a:pt x="14" y="554"/>
                      </a:lnTo>
                      <a:lnTo>
                        <a:pt x="32" y="530"/>
                      </a:lnTo>
                      <a:lnTo>
                        <a:pt x="43" y="514"/>
                      </a:lnTo>
                      <a:lnTo>
                        <a:pt x="36" y="482"/>
                      </a:lnTo>
                      <a:lnTo>
                        <a:pt x="20" y="457"/>
                      </a:lnTo>
                      <a:lnTo>
                        <a:pt x="16" y="435"/>
                      </a:lnTo>
                      <a:lnTo>
                        <a:pt x="14" y="403"/>
                      </a:lnTo>
                      <a:lnTo>
                        <a:pt x="21" y="382"/>
                      </a:lnTo>
                      <a:lnTo>
                        <a:pt x="36" y="360"/>
                      </a:lnTo>
                      <a:lnTo>
                        <a:pt x="46" y="344"/>
                      </a:lnTo>
                      <a:lnTo>
                        <a:pt x="46" y="328"/>
                      </a:lnTo>
                      <a:lnTo>
                        <a:pt x="36" y="310"/>
                      </a:lnTo>
                      <a:lnTo>
                        <a:pt x="25" y="274"/>
                      </a:lnTo>
                      <a:lnTo>
                        <a:pt x="25" y="251"/>
                      </a:lnTo>
                      <a:lnTo>
                        <a:pt x="30" y="229"/>
                      </a:lnTo>
                      <a:lnTo>
                        <a:pt x="41" y="213"/>
                      </a:lnTo>
                      <a:lnTo>
                        <a:pt x="43" y="197"/>
                      </a:lnTo>
                      <a:lnTo>
                        <a:pt x="41" y="177"/>
                      </a:lnTo>
                      <a:lnTo>
                        <a:pt x="27" y="149"/>
                      </a:lnTo>
                      <a:lnTo>
                        <a:pt x="20" y="129"/>
                      </a:lnTo>
                      <a:lnTo>
                        <a:pt x="21" y="95"/>
                      </a:lnTo>
                      <a:lnTo>
                        <a:pt x="32" y="81"/>
                      </a:lnTo>
                      <a:lnTo>
                        <a:pt x="46" y="59"/>
                      </a:lnTo>
                      <a:lnTo>
                        <a:pt x="54" y="41"/>
                      </a:lnTo>
                      <a:lnTo>
                        <a:pt x="48" y="25"/>
                      </a:lnTo>
                      <a:lnTo>
                        <a:pt x="52" y="9"/>
                      </a:lnTo>
                      <a:lnTo>
                        <a:pt x="6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8" name="Freeform 22"/>
                <p:cNvSpPr>
                  <a:spLocks/>
                </p:cNvSpPr>
                <p:nvPr/>
              </p:nvSpPr>
              <p:spPr bwMode="auto">
                <a:xfrm>
                  <a:off x="6210" y="2081"/>
                  <a:ext cx="193" cy="167"/>
                </a:xfrm>
                <a:custGeom>
                  <a:avLst/>
                  <a:gdLst>
                    <a:gd name="T0" fmla="*/ 193 w 193"/>
                    <a:gd name="T1" fmla="*/ 135 h 167"/>
                    <a:gd name="T2" fmla="*/ 134 w 193"/>
                    <a:gd name="T3" fmla="*/ 86 h 167"/>
                    <a:gd name="T4" fmla="*/ 85 w 193"/>
                    <a:gd name="T5" fmla="*/ 43 h 167"/>
                    <a:gd name="T6" fmla="*/ 41 w 193"/>
                    <a:gd name="T7" fmla="*/ 0 h 167"/>
                    <a:gd name="T8" fmla="*/ 0 w 193"/>
                    <a:gd name="T9" fmla="*/ 0 h 167"/>
                    <a:gd name="T10" fmla="*/ 96 w 193"/>
                    <a:gd name="T11" fmla="*/ 70 h 167"/>
                    <a:gd name="T12" fmla="*/ 142 w 193"/>
                    <a:gd name="T13" fmla="*/ 113 h 167"/>
                    <a:gd name="T14" fmla="*/ 182 w 193"/>
                    <a:gd name="T15" fmla="*/ 167 h 167"/>
                    <a:gd name="T16" fmla="*/ 193 w 193"/>
                    <a:gd name="T17" fmla="*/ 13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67">
                      <a:moveTo>
                        <a:pt x="193" y="135"/>
                      </a:moveTo>
                      <a:lnTo>
                        <a:pt x="134" y="86"/>
                      </a:lnTo>
                      <a:lnTo>
                        <a:pt x="85" y="43"/>
                      </a:lnTo>
                      <a:lnTo>
                        <a:pt x="41" y="0"/>
                      </a:lnTo>
                      <a:lnTo>
                        <a:pt x="0" y="0"/>
                      </a:lnTo>
                      <a:lnTo>
                        <a:pt x="96" y="70"/>
                      </a:lnTo>
                      <a:lnTo>
                        <a:pt x="142" y="113"/>
                      </a:lnTo>
                      <a:lnTo>
                        <a:pt x="182" y="167"/>
                      </a:lnTo>
                      <a:lnTo>
                        <a:pt x="193" y="1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9" name="Freeform 23"/>
                <p:cNvSpPr>
                  <a:spLocks/>
                </p:cNvSpPr>
                <p:nvPr/>
              </p:nvSpPr>
              <p:spPr bwMode="auto">
                <a:xfrm>
                  <a:off x="6208" y="2177"/>
                  <a:ext cx="167" cy="137"/>
                </a:xfrm>
                <a:custGeom>
                  <a:avLst/>
                  <a:gdLst>
                    <a:gd name="T0" fmla="*/ 167 w 167"/>
                    <a:gd name="T1" fmla="*/ 86 h 137"/>
                    <a:gd name="T2" fmla="*/ 124 w 167"/>
                    <a:gd name="T3" fmla="*/ 70 h 137"/>
                    <a:gd name="T4" fmla="*/ 92 w 167"/>
                    <a:gd name="T5" fmla="*/ 43 h 137"/>
                    <a:gd name="T6" fmla="*/ 33 w 167"/>
                    <a:gd name="T7" fmla="*/ 0 h 137"/>
                    <a:gd name="T8" fmla="*/ 0 w 167"/>
                    <a:gd name="T9" fmla="*/ 0 h 137"/>
                    <a:gd name="T10" fmla="*/ 76 w 167"/>
                    <a:gd name="T11" fmla="*/ 43 h 137"/>
                    <a:gd name="T12" fmla="*/ 105 w 167"/>
                    <a:gd name="T13" fmla="*/ 72 h 137"/>
                    <a:gd name="T14" fmla="*/ 167 w 167"/>
                    <a:gd name="T15" fmla="*/ 137 h 137"/>
                    <a:gd name="T16" fmla="*/ 164 w 167"/>
                    <a:gd name="T17" fmla="*/ 97 h 137"/>
                    <a:gd name="T18" fmla="*/ 167 w 167"/>
                    <a:gd name="T19" fmla="*/ 86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137">
                      <a:moveTo>
                        <a:pt x="167" y="86"/>
                      </a:moveTo>
                      <a:lnTo>
                        <a:pt x="124" y="70"/>
                      </a:lnTo>
                      <a:lnTo>
                        <a:pt x="92" y="43"/>
                      </a:lnTo>
                      <a:lnTo>
                        <a:pt x="33" y="0"/>
                      </a:lnTo>
                      <a:lnTo>
                        <a:pt x="0" y="0"/>
                      </a:lnTo>
                      <a:lnTo>
                        <a:pt x="76" y="43"/>
                      </a:lnTo>
                      <a:lnTo>
                        <a:pt x="105" y="72"/>
                      </a:lnTo>
                      <a:lnTo>
                        <a:pt x="167" y="137"/>
                      </a:lnTo>
                      <a:lnTo>
                        <a:pt x="164" y="97"/>
                      </a:lnTo>
                      <a:lnTo>
                        <a:pt x="167"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0" name="Freeform 24"/>
                <p:cNvSpPr>
                  <a:spLocks/>
                </p:cNvSpPr>
                <p:nvPr/>
              </p:nvSpPr>
              <p:spPr bwMode="auto">
                <a:xfrm>
                  <a:off x="6183" y="2258"/>
                  <a:ext cx="197" cy="212"/>
                </a:xfrm>
                <a:custGeom>
                  <a:avLst/>
                  <a:gdLst>
                    <a:gd name="T0" fmla="*/ 193 w 197"/>
                    <a:gd name="T1" fmla="*/ 158 h 212"/>
                    <a:gd name="T2" fmla="*/ 139 w 197"/>
                    <a:gd name="T3" fmla="*/ 110 h 212"/>
                    <a:gd name="T4" fmla="*/ 118 w 197"/>
                    <a:gd name="T5" fmla="*/ 77 h 212"/>
                    <a:gd name="T6" fmla="*/ 75 w 197"/>
                    <a:gd name="T7" fmla="*/ 45 h 212"/>
                    <a:gd name="T8" fmla="*/ 37 w 197"/>
                    <a:gd name="T9" fmla="*/ 16 h 212"/>
                    <a:gd name="T10" fmla="*/ 10 w 197"/>
                    <a:gd name="T11" fmla="*/ 0 h 212"/>
                    <a:gd name="T12" fmla="*/ 0 w 197"/>
                    <a:gd name="T13" fmla="*/ 0 h 212"/>
                    <a:gd name="T14" fmla="*/ 0 w 197"/>
                    <a:gd name="T15" fmla="*/ 16 h 212"/>
                    <a:gd name="T16" fmla="*/ 32 w 197"/>
                    <a:gd name="T17" fmla="*/ 38 h 212"/>
                    <a:gd name="T18" fmla="*/ 91 w 197"/>
                    <a:gd name="T19" fmla="*/ 75 h 212"/>
                    <a:gd name="T20" fmla="*/ 134 w 197"/>
                    <a:gd name="T21" fmla="*/ 119 h 212"/>
                    <a:gd name="T22" fmla="*/ 164 w 197"/>
                    <a:gd name="T23" fmla="*/ 167 h 212"/>
                    <a:gd name="T24" fmla="*/ 197 w 197"/>
                    <a:gd name="T25" fmla="*/ 212 h 212"/>
                    <a:gd name="T26" fmla="*/ 193 w 197"/>
                    <a:gd name="T27" fmla="*/ 15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7" h="212">
                      <a:moveTo>
                        <a:pt x="193" y="158"/>
                      </a:moveTo>
                      <a:lnTo>
                        <a:pt x="139" y="110"/>
                      </a:lnTo>
                      <a:lnTo>
                        <a:pt x="118" y="77"/>
                      </a:lnTo>
                      <a:lnTo>
                        <a:pt x="75" y="45"/>
                      </a:lnTo>
                      <a:lnTo>
                        <a:pt x="37" y="16"/>
                      </a:lnTo>
                      <a:lnTo>
                        <a:pt x="10" y="0"/>
                      </a:lnTo>
                      <a:lnTo>
                        <a:pt x="0" y="0"/>
                      </a:lnTo>
                      <a:lnTo>
                        <a:pt x="0" y="16"/>
                      </a:lnTo>
                      <a:lnTo>
                        <a:pt x="32" y="38"/>
                      </a:lnTo>
                      <a:lnTo>
                        <a:pt x="91" y="75"/>
                      </a:lnTo>
                      <a:lnTo>
                        <a:pt x="134" y="119"/>
                      </a:lnTo>
                      <a:lnTo>
                        <a:pt x="164" y="167"/>
                      </a:lnTo>
                      <a:lnTo>
                        <a:pt x="197" y="212"/>
                      </a:lnTo>
                      <a:lnTo>
                        <a:pt x="193"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1" name="Freeform 25"/>
                <p:cNvSpPr>
                  <a:spLocks/>
                </p:cNvSpPr>
                <p:nvPr/>
              </p:nvSpPr>
              <p:spPr bwMode="auto">
                <a:xfrm>
                  <a:off x="6202" y="2431"/>
                  <a:ext cx="153" cy="124"/>
                </a:xfrm>
                <a:custGeom>
                  <a:avLst/>
                  <a:gdLst>
                    <a:gd name="T0" fmla="*/ 153 w 153"/>
                    <a:gd name="T1" fmla="*/ 102 h 124"/>
                    <a:gd name="T2" fmla="*/ 110 w 153"/>
                    <a:gd name="T3" fmla="*/ 56 h 124"/>
                    <a:gd name="T4" fmla="*/ 65 w 153"/>
                    <a:gd name="T5" fmla="*/ 27 h 124"/>
                    <a:gd name="T6" fmla="*/ 27 w 153"/>
                    <a:gd name="T7" fmla="*/ 7 h 124"/>
                    <a:gd name="T8" fmla="*/ 0 w 153"/>
                    <a:gd name="T9" fmla="*/ 0 h 124"/>
                    <a:gd name="T10" fmla="*/ 17 w 153"/>
                    <a:gd name="T11" fmla="*/ 27 h 124"/>
                    <a:gd name="T12" fmla="*/ 65 w 153"/>
                    <a:gd name="T13" fmla="*/ 54 h 124"/>
                    <a:gd name="T14" fmla="*/ 103 w 153"/>
                    <a:gd name="T15" fmla="*/ 93 h 124"/>
                    <a:gd name="T16" fmla="*/ 121 w 153"/>
                    <a:gd name="T17" fmla="*/ 119 h 124"/>
                    <a:gd name="T18" fmla="*/ 137 w 153"/>
                    <a:gd name="T19" fmla="*/ 124 h 124"/>
                    <a:gd name="T20" fmla="*/ 152 w 153"/>
                    <a:gd name="T21" fmla="*/ 115 h 124"/>
                    <a:gd name="T22" fmla="*/ 153 w 153"/>
                    <a:gd name="T23" fmla="*/ 10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124">
                      <a:moveTo>
                        <a:pt x="153" y="102"/>
                      </a:moveTo>
                      <a:lnTo>
                        <a:pt x="110" y="56"/>
                      </a:lnTo>
                      <a:lnTo>
                        <a:pt x="65" y="27"/>
                      </a:lnTo>
                      <a:lnTo>
                        <a:pt x="27" y="7"/>
                      </a:lnTo>
                      <a:lnTo>
                        <a:pt x="0" y="0"/>
                      </a:lnTo>
                      <a:lnTo>
                        <a:pt x="17" y="27"/>
                      </a:lnTo>
                      <a:lnTo>
                        <a:pt x="65" y="54"/>
                      </a:lnTo>
                      <a:lnTo>
                        <a:pt x="103" y="93"/>
                      </a:lnTo>
                      <a:lnTo>
                        <a:pt x="121" y="119"/>
                      </a:lnTo>
                      <a:lnTo>
                        <a:pt x="137" y="124"/>
                      </a:lnTo>
                      <a:lnTo>
                        <a:pt x="152" y="115"/>
                      </a:lnTo>
                      <a:lnTo>
                        <a:pt x="153"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2" name="Freeform 26"/>
                <p:cNvSpPr>
                  <a:spLocks/>
                </p:cNvSpPr>
                <p:nvPr/>
              </p:nvSpPr>
              <p:spPr bwMode="auto">
                <a:xfrm>
                  <a:off x="6184" y="2518"/>
                  <a:ext cx="169" cy="154"/>
                </a:xfrm>
                <a:custGeom>
                  <a:avLst/>
                  <a:gdLst>
                    <a:gd name="T0" fmla="*/ 169 w 169"/>
                    <a:gd name="T1" fmla="*/ 143 h 154"/>
                    <a:gd name="T2" fmla="*/ 125 w 169"/>
                    <a:gd name="T3" fmla="*/ 97 h 154"/>
                    <a:gd name="T4" fmla="*/ 71 w 169"/>
                    <a:gd name="T5" fmla="*/ 41 h 154"/>
                    <a:gd name="T6" fmla="*/ 39 w 169"/>
                    <a:gd name="T7" fmla="*/ 14 h 154"/>
                    <a:gd name="T8" fmla="*/ 14 w 169"/>
                    <a:gd name="T9" fmla="*/ 0 h 154"/>
                    <a:gd name="T10" fmla="*/ 0 w 169"/>
                    <a:gd name="T11" fmla="*/ 9 h 154"/>
                    <a:gd name="T12" fmla="*/ 28 w 169"/>
                    <a:gd name="T13" fmla="*/ 32 h 154"/>
                    <a:gd name="T14" fmla="*/ 77 w 169"/>
                    <a:gd name="T15" fmla="*/ 81 h 154"/>
                    <a:gd name="T16" fmla="*/ 122 w 169"/>
                    <a:gd name="T17" fmla="*/ 129 h 154"/>
                    <a:gd name="T18" fmla="*/ 152 w 169"/>
                    <a:gd name="T19" fmla="*/ 154 h 154"/>
                    <a:gd name="T20" fmla="*/ 160 w 169"/>
                    <a:gd name="T21" fmla="*/ 154 h 154"/>
                    <a:gd name="T22" fmla="*/ 169 w 169"/>
                    <a:gd name="T23" fmla="*/ 14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 h="154">
                      <a:moveTo>
                        <a:pt x="169" y="143"/>
                      </a:moveTo>
                      <a:lnTo>
                        <a:pt x="125" y="97"/>
                      </a:lnTo>
                      <a:lnTo>
                        <a:pt x="71" y="41"/>
                      </a:lnTo>
                      <a:lnTo>
                        <a:pt x="39" y="14"/>
                      </a:lnTo>
                      <a:lnTo>
                        <a:pt x="14" y="0"/>
                      </a:lnTo>
                      <a:lnTo>
                        <a:pt x="0" y="9"/>
                      </a:lnTo>
                      <a:lnTo>
                        <a:pt x="28" y="32"/>
                      </a:lnTo>
                      <a:lnTo>
                        <a:pt x="77" y="81"/>
                      </a:lnTo>
                      <a:lnTo>
                        <a:pt x="122" y="129"/>
                      </a:lnTo>
                      <a:lnTo>
                        <a:pt x="152" y="154"/>
                      </a:lnTo>
                      <a:lnTo>
                        <a:pt x="160" y="154"/>
                      </a:lnTo>
                      <a:lnTo>
                        <a:pt x="169" y="1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3" name="Freeform 27"/>
                <p:cNvSpPr>
                  <a:spLocks/>
                </p:cNvSpPr>
                <p:nvPr/>
              </p:nvSpPr>
              <p:spPr bwMode="auto">
                <a:xfrm>
                  <a:off x="6204" y="2647"/>
                  <a:ext cx="119" cy="122"/>
                </a:xfrm>
                <a:custGeom>
                  <a:avLst/>
                  <a:gdLst>
                    <a:gd name="T0" fmla="*/ 117 w 119"/>
                    <a:gd name="T1" fmla="*/ 102 h 122"/>
                    <a:gd name="T2" fmla="*/ 68 w 119"/>
                    <a:gd name="T3" fmla="*/ 31 h 122"/>
                    <a:gd name="T4" fmla="*/ 21 w 119"/>
                    <a:gd name="T5" fmla="*/ 4 h 122"/>
                    <a:gd name="T6" fmla="*/ 0 w 119"/>
                    <a:gd name="T7" fmla="*/ 0 h 122"/>
                    <a:gd name="T8" fmla="*/ 5 w 119"/>
                    <a:gd name="T9" fmla="*/ 14 h 122"/>
                    <a:gd name="T10" fmla="*/ 59 w 119"/>
                    <a:gd name="T11" fmla="*/ 54 h 122"/>
                    <a:gd name="T12" fmla="*/ 111 w 119"/>
                    <a:gd name="T13" fmla="*/ 117 h 122"/>
                    <a:gd name="T14" fmla="*/ 119 w 119"/>
                    <a:gd name="T15" fmla="*/ 122 h 122"/>
                    <a:gd name="T16" fmla="*/ 117 w 119"/>
                    <a:gd name="T17" fmla="*/ 10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22">
                      <a:moveTo>
                        <a:pt x="117" y="102"/>
                      </a:moveTo>
                      <a:lnTo>
                        <a:pt x="68" y="31"/>
                      </a:lnTo>
                      <a:lnTo>
                        <a:pt x="21" y="4"/>
                      </a:lnTo>
                      <a:lnTo>
                        <a:pt x="0" y="0"/>
                      </a:lnTo>
                      <a:lnTo>
                        <a:pt x="5" y="14"/>
                      </a:lnTo>
                      <a:lnTo>
                        <a:pt x="59" y="54"/>
                      </a:lnTo>
                      <a:lnTo>
                        <a:pt x="111" y="117"/>
                      </a:lnTo>
                      <a:lnTo>
                        <a:pt x="119" y="122"/>
                      </a:lnTo>
                      <a:lnTo>
                        <a:pt x="117"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4" name="Freeform 28"/>
                <p:cNvSpPr>
                  <a:spLocks/>
                </p:cNvSpPr>
                <p:nvPr/>
              </p:nvSpPr>
              <p:spPr bwMode="auto">
                <a:xfrm>
                  <a:off x="6209" y="2766"/>
                  <a:ext cx="80" cy="93"/>
                </a:xfrm>
                <a:custGeom>
                  <a:avLst/>
                  <a:gdLst>
                    <a:gd name="T0" fmla="*/ 76 w 80"/>
                    <a:gd name="T1" fmla="*/ 71 h 93"/>
                    <a:gd name="T2" fmla="*/ 37 w 80"/>
                    <a:gd name="T3" fmla="*/ 16 h 93"/>
                    <a:gd name="T4" fmla="*/ 2 w 80"/>
                    <a:gd name="T5" fmla="*/ 0 h 93"/>
                    <a:gd name="T6" fmla="*/ 0 w 80"/>
                    <a:gd name="T7" fmla="*/ 16 h 93"/>
                    <a:gd name="T8" fmla="*/ 16 w 80"/>
                    <a:gd name="T9" fmla="*/ 44 h 93"/>
                    <a:gd name="T10" fmla="*/ 59 w 80"/>
                    <a:gd name="T11" fmla="*/ 80 h 93"/>
                    <a:gd name="T12" fmla="*/ 71 w 80"/>
                    <a:gd name="T13" fmla="*/ 93 h 93"/>
                    <a:gd name="T14" fmla="*/ 80 w 80"/>
                    <a:gd name="T15" fmla="*/ 87 h 93"/>
                    <a:gd name="T16" fmla="*/ 76 w 80"/>
                    <a:gd name="T17" fmla="*/ 7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93">
                      <a:moveTo>
                        <a:pt x="76" y="71"/>
                      </a:moveTo>
                      <a:lnTo>
                        <a:pt x="37" y="16"/>
                      </a:lnTo>
                      <a:lnTo>
                        <a:pt x="2" y="0"/>
                      </a:lnTo>
                      <a:lnTo>
                        <a:pt x="0" y="16"/>
                      </a:lnTo>
                      <a:lnTo>
                        <a:pt x="16" y="44"/>
                      </a:lnTo>
                      <a:lnTo>
                        <a:pt x="59" y="80"/>
                      </a:lnTo>
                      <a:lnTo>
                        <a:pt x="71" y="93"/>
                      </a:lnTo>
                      <a:lnTo>
                        <a:pt x="80" y="87"/>
                      </a:lnTo>
                      <a:lnTo>
                        <a:pt x="76"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5" name="Freeform 29"/>
                <p:cNvSpPr>
                  <a:spLocks/>
                </p:cNvSpPr>
                <p:nvPr/>
              </p:nvSpPr>
              <p:spPr bwMode="auto">
                <a:xfrm>
                  <a:off x="6214" y="2888"/>
                  <a:ext cx="102" cy="104"/>
                </a:xfrm>
                <a:custGeom>
                  <a:avLst/>
                  <a:gdLst>
                    <a:gd name="T0" fmla="*/ 102 w 102"/>
                    <a:gd name="T1" fmla="*/ 104 h 104"/>
                    <a:gd name="T2" fmla="*/ 88 w 102"/>
                    <a:gd name="T3" fmla="*/ 88 h 104"/>
                    <a:gd name="T4" fmla="*/ 59 w 102"/>
                    <a:gd name="T5" fmla="*/ 45 h 104"/>
                    <a:gd name="T6" fmla="*/ 18 w 102"/>
                    <a:gd name="T7" fmla="*/ 0 h 104"/>
                    <a:gd name="T8" fmla="*/ 0 w 102"/>
                    <a:gd name="T9" fmla="*/ 0 h 104"/>
                    <a:gd name="T10" fmla="*/ 7 w 102"/>
                    <a:gd name="T11" fmla="*/ 16 h 104"/>
                    <a:gd name="T12" fmla="*/ 39 w 102"/>
                    <a:gd name="T13" fmla="*/ 59 h 104"/>
                    <a:gd name="T14" fmla="*/ 71 w 102"/>
                    <a:gd name="T15" fmla="*/ 102 h 104"/>
                    <a:gd name="T16" fmla="*/ 102 w 102"/>
                    <a:gd name="T17"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104">
                      <a:moveTo>
                        <a:pt x="102" y="104"/>
                      </a:moveTo>
                      <a:lnTo>
                        <a:pt x="88" y="88"/>
                      </a:lnTo>
                      <a:lnTo>
                        <a:pt x="59" y="45"/>
                      </a:lnTo>
                      <a:lnTo>
                        <a:pt x="18" y="0"/>
                      </a:lnTo>
                      <a:lnTo>
                        <a:pt x="0" y="0"/>
                      </a:lnTo>
                      <a:lnTo>
                        <a:pt x="7" y="16"/>
                      </a:lnTo>
                      <a:lnTo>
                        <a:pt x="39" y="59"/>
                      </a:lnTo>
                      <a:lnTo>
                        <a:pt x="71" y="102"/>
                      </a:lnTo>
                      <a:lnTo>
                        <a:pt x="102"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6" name="Freeform 30"/>
                <p:cNvSpPr>
                  <a:spLocks/>
                </p:cNvSpPr>
                <p:nvPr/>
              </p:nvSpPr>
              <p:spPr bwMode="auto">
                <a:xfrm>
                  <a:off x="6353" y="2021"/>
                  <a:ext cx="313" cy="1159"/>
                </a:xfrm>
                <a:custGeom>
                  <a:avLst/>
                  <a:gdLst>
                    <a:gd name="T0" fmla="*/ 45 w 313"/>
                    <a:gd name="T1" fmla="*/ 141 h 1159"/>
                    <a:gd name="T2" fmla="*/ 56 w 313"/>
                    <a:gd name="T3" fmla="*/ 206 h 1159"/>
                    <a:gd name="T4" fmla="*/ 29 w 313"/>
                    <a:gd name="T5" fmla="*/ 249 h 1159"/>
                    <a:gd name="T6" fmla="*/ 32 w 313"/>
                    <a:gd name="T7" fmla="*/ 309 h 1159"/>
                    <a:gd name="T8" fmla="*/ 48 w 313"/>
                    <a:gd name="T9" fmla="*/ 357 h 1159"/>
                    <a:gd name="T10" fmla="*/ 23 w 313"/>
                    <a:gd name="T11" fmla="*/ 405 h 1159"/>
                    <a:gd name="T12" fmla="*/ 50 w 313"/>
                    <a:gd name="T13" fmla="*/ 489 h 1159"/>
                    <a:gd name="T14" fmla="*/ 18 w 313"/>
                    <a:gd name="T15" fmla="*/ 559 h 1159"/>
                    <a:gd name="T16" fmla="*/ 34 w 313"/>
                    <a:gd name="T17" fmla="*/ 629 h 1159"/>
                    <a:gd name="T18" fmla="*/ 43 w 313"/>
                    <a:gd name="T19" fmla="*/ 679 h 1159"/>
                    <a:gd name="T20" fmla="*/ 11 w 313"/>
                    <a:gd name="T21" fmla="*/ 722 h 1159"/>
                    <a:gd name="T22" fmla="*/ 29 w 313"/>
                    <a:gd name="T23" fmla="*/ 813 h 1159"/>
                    <a:gd name="T24" fmla="*/ 27 w 313"/>
                    <a:gd name="T25" fmla="*/ 861 h 1159"/>
                    <a:gd name="T26" fmla="*/ 0 w 313"/>
                    <a:gd name="T27" fmla="*/ 920 h 1159"/>
                    <a:gd name="T28" fmla="*/ 16 w 313"/>
                    <a:gd name="T29" fmla="*/ 970 h 1159"/>
                    <a:gd name="T30" fmla="*/ 18 w 313"/>
                    <a:gd name="T31" fmla="*/ 1017 h 1159"/>
                    <a:gd name="T32" fmla="*/ 23 w 313"/>
                    <a:gd name="T33" fmla="*/ 1065 h 1159"/>
                    <a:gd name="T34" fmla="*/ 45 w 313"/>
                    <a:gd name="T35" fmla="*/ 1108 h 1159"/>
                    <a:gd name="T36" fmla="*/ 48 w 313"/>
                    <a:gd name="T37" fmla="*/ 1159 h 1159"/>
                    <a:gd name="T38" fmla="*/ 119 w 313"/>
                    <a:gd name="T39" fmla="*/ 1116 h 1159"/>
                    <a:gd name="T40" fmla="*/ 202 w 313"/>
                    <a:gd name="T41" fmla="*/ 1105 h 1159"/>
                    <a:gd name="T42" fmla="*/ 259 w 313"/>
                    <a:gd name="T43" fmla="*/ 1081 h 1159"/>
                    <a:gd name="T44" fmla="*/ 277 w 313"/>
                    <a:gd name="T45" fmla="*/ 1049 h 1159"/>
                    <a:gd name="T46" fmla="*/ 283 w 313"/>
                    <a:gd name="T47" fmla="*/ 985 h 1159"/>
                    <a:gd name="T48" fmla="*/ 270 w 313"/>
                    <a:gd name="T49" fmla="*/ 901 h 1159"/>
                    <a:gd name="T50" fmla="*/ 256 w 313"/>
                    <a:gd name="T51" fmla="*/ 856 h 1159"/>
                    <a:gd name="T52" fmla="*/ 265 w 313"/>
                    <a:gd name="T53" fmla="*/ 802 h 1159"/>
                    <a:gd name="T54" fmla="*/ 239 w 313"/>
                    <a:gd name="T55" fmla="*/ 742 h 1159"/>
                    <a:gd name="T56" fmla="*/ 275 w 313"/>
                    <a:gd name="T57" fmla="*/ 695 h 1159"/>
                    <a:gd name="T58" fmla="*/ 248 w 313"/>
                    <a:gd name="T59" fmla="*/ 629 h 1159"/>
                    <a:gd name="T60" fmla="*/ 234 w 313"/>
                    <a:gd name="T61" fmla="*/ 566 h 1159"/>
                    <a:gd name="T62" fmla="*/ 288 w 313"/>
                    <a:gd name="T63" fmla="*/ 518 h 1159"/>
                    <a:gd name="T64" fmla="*/ 270 w 313"/>
                    <a:gd name="T65" fmla="*/ 484 h 1159"/>
                    <a:gd name="T66" fmla="*/ 270 w 313"/>
                    <a:gd name="T67" fmla="*/ 425 h 1159"/>
                    <a:gd name="T68" fmla="*/ 245 w 313"/>
                    <a:gd name="T69" fmla="*/ 387 h 1159"/>
                    <a:gd name="T70" fmla="*/ 265 w 313"/>
                    <a:gd name="T71" fmla="*/ 341 h 1159"/>
                    <a:gd name="T72" fmla="*/ 248 w 313"/>
                    <a:gd name="T73" fmla="*/ 303 h 1159"/>
                    <a:gd name="T74" fmla="*/ 248 w 313"/>
                    <a:gd name="T75" fmla="*/ 271 h 1159"/>
                    <a:gd name="T76" fmla="*/ 266 w 313"/>
                    <a:gd name="T77" fmla="*/ 242 h 1159"/>
                    <a:gd name="T78" fmla="*/ 243 w 313"/>
                    <a:gd name="T79" fmla="*/ 205 h 1159"/>
                    <a:gd name="T80" fmla="*/ 239 w 313"/>
                    <a:gd name="T81" fmla="*/ 150 h 1159"/>
                    <a:gd name="T82" fmla="*/ 299 w 313"/>
                    <a:gd name="T83" fmla="*/ 82 h 1159"/>
                    <a:gd name="T84" fmla="*/ 313 w 313"/>
                    <a:gd name="T85" fmla="*/ 10 h 1159"/>
                    <a:gd name="T86" fmla="*/ 277 w 313"/>
                    <a:gd name="T87" fmla="*/ 10 h 1159"/>
                    <a:gd name="T88" fmla="*/ 173 w 313"/>
                    <a:gd name="T89" fmla="*/ 66 h 1159"/>
                    <a:gd name="T90" fmla="*/ 86 w 313"/>
                    <a:gd name="T91" fmla="*/ 9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3" h="1159">
                      <a:moveTo>
                        <a:pt x="56" y="109"/>
                      </a:moveTo>
                      <a:lnTo>
                        <a:pt x="45" y="141"/>
                      </a:lnTo>
                      <a:lnTo>
                        <a:pt x="54" y="174"/>
                      </a:lnTo>
                      <a:lnTo>
                        <a:pt x="56" y="206"/>
                      </a:lnTo>
                      <a:lnTo>
                        <a:pt x="45" y="226"/>
                      </a:lnTo>
                      <a:lnTo>
                        <a:pt x="29" y="249"/>
                      </a:lnTo>
                      <a:lnTo>
                        <a:pt x="22" y="285"/>
                      </a:lnTo>
                      <a:lnTo>
                        <a:pt x="32" y="309"/>
                      </a:lnTo>
                      <a:lnTo>
                        <a:pt x="48" y="335"/>
                      </a:lnTo>
                      <a:lnTo>
                        <a:pt x="48" y="357"/>
                      </a:lnTo>
                      <a:lnTo>
                        <a:pt x="38" y="378"/>
                      </a:lnTo>
                      <a:lnTo>
                        <a:pt x="23" y="405"/>
                      </a:lnTo>
                      <a:lnTo>
                        <a:pt x="29" y="432"/>
                      </a:lnTo>
                      <a:lnTo>
                        <a:pt x="50" y="489"/>
                      </a:lnTo>
                      <a:lnTo>
                        <a:pt x="48" y="513"/>
                      </a:lnTo>
                      <a:lnTo>
                        <a:pt x="18" y="559"/>
                      </a:lnTo>
                      <a:lnTo>
                        <a:pt x="18" y="599"/>
                      </a:lnTo>
                      <a:lnTo>
                        <a:pt x="34" y="629"/>
                      </a:lnTo>
                      <a:lnTo>
                        <a:pt x="45" y="656"/>
                      </a:lnTo>
                      <a:lnTo>
                        <a:pt x="43" y="679"/>
                      </a:lnTo>
                      <a:lnTo>
                        <a:pt x="16" y="704"/>
                      </a:lnTo>
                      <a:lnTo>
                        <a:pt x="11" y="722"/>
                      </a:lnTo>
                      <a:lnTo>
                        <a:pt x="16" y="765"/>
                      </a:lnTo>
                      <a:lnTo>
                        <a:pt x="29" y="813"/>
                      </a:lnTo>
                      <a:lnTo>
                        <a:pt x="29" y="840"/>
                      </a:lnTo>
                      <a:lnTo>
                        <a:pt x="27" y="861"/>
                      </a:lnTo>
                      <a:lnTo>
                        <a:pt x="7" y="893"/>
                      </a:lnTo>
                      <a:lnTo>
                        <a:pt x="0" y="920"/>
                      </a:lnTo>
                      <a:lnTo>
                        <a:pt x="2" y="949"/>
                      </a:lnTo>
                      <a:lnTo>
                        <a:pt x="16" y="970"/>
                      </a:lnTo>
                      <a:lnTo>
                        <a:pt x="32" y="990"/>
                      </a:lnTo>
                      <a:lnTo>
                        <a:pt x="18" y="1017"/>
                      </a:lnTo>
                      <a:lnTo>
                        <a:pt x="11" y="1044"/>
                      </a:lnTo>
                      <a:lnTo>
                        <a:pt x="23" y="1065"/>
                      </a:lnTo>
                      <a:lnTo>
                        <a:pt x="43" y="1081"/>
                      </a:lnTo>
                      <a:lnTo>
                        <a:pt x="45" y="1108"/>
                      </a:lnTo>
                      <a:lnTo>
                        <a:pt x="45" y="1130"/>
                      </a:lnTo>
                      <a:lnTo>
                        <a:pt x="48" y="1159"/>
                      </a:lnTo>
                      <a:lnTo>
                        <a:pt x="82" y="1135"/>
                      </a:lnTo>
                      <a:lnTo>
                        <a:pt x="119" y="1116"/>
                      </a:lnTo>
                      <a:lnTo>
                        <a:pt x="152" y="1105"/>
                      </a:lnTo>
                      <a:lnTo>
                        <a:pt x="202" y="1105"/>
                      </a:lnTo>
                      <a:lnTo>
                        <a:pt x="238" y="1099"/>
                      </a:lnTo>
                      <a:lnTo>
                        <a:pt x="259" y="1081"/>
                      </a:lnTo>
                      <a:lnTo>
                        <a:pt x="297" y="1071"/>
                      </a:lnTo>
                      <a:lnTo>
                        <a:pt x="277" y="1049"/>
                      </a:lnTo>
                      <a:lnTo>
                        <a:pt x="270" y="1019"/>
                      </a:lnTo>
                      <a:lnTo>
                        <a:pt x="283" y="985"/>
                      </a:lnTo>
                      <a:lnTo>
                        <a:pt x="281" y="936"/>
                      </a:lnTo>
                      <a:lnTo>
                        <a:pt x="270" y="901"/>
                      </a:lnTo>
                      <a:lnTo>
                        <a:pt x="259" y="883"/>
                      </a:lnTo>
                      <a:lnTo>
                        <a:pt x="256" y="856"/>
                      </a:lnTo>
                      <a:lnTo>
                        <a:pt x="270" y="824"/>
                      </a:lnTo>
                      <a:lnTo>
                        <a:pt x="265" y="802"/>
                      </a:lnTo>
                      <a:lnTo>
                        <a:pt x="238" y="763"/>
                      </a:lnTo>
                      <a:lnTo>
                        <a:pt x="239" y="742"/>
                      </a:lnTo>
                      <a:lnTo>
                        <a:pt x="250" y="722"/>
                      </a:lnTo>
                      <a:lnTo>
                        <a:pt x="275" y="695"/>
                      </a:lnTo>
                      <a:lnTo>
                        <a:pt x="266" y="674"/>
                      </a:lnTo>
                      <a:lnTo>
                        <a:pt x="248" y="629"/>
                      </a:lnTo>
                      <a:lnTo>
                        <a:pt x="234" y="599"/>
                      </a:lnTo>
                      <a:lnTo>
                        <a:pt x="234" y="566"/>
                      </a:lnTo>
                      <a:lnTo>
                        <a:pt x="283" y="549"/>
                      </a:lnTo>
                      <a:lnTo>
                        <a:pt x="288" y="518"/>
                      </a:lnTo>
                      <a:lnTo>
                        <a:pt x="283" y="500"/>
                      </a:lnTo>
                      <a:lnTo>
                        <a:pt x="270" y="484"/>
                      </a:lnTo>
                      <a:lnTo>
                        <a:pt x="272" y="457"/>
                      </a:lnTo>
                      <a:lnTo>
                        <a:pt x="270" y="425"/>
                      </a:lnTo>
                      <a:lnTo>
                        <a:pt x="256" y="409"/>
                      </a:lnTo>
                      <a:lnTo>
                        <a:pt x="245" y="387"/>
                      </a:lnTo>
                      <a:lnTo>
                        <a:pt x="254" y="366"/>
                      </a:lnTo>
                      <a:lnTo>
                        <a:pt x="265" y="341"/>
                      </a:lnTo>
                      <a:lnTo>
                        <a:pt x="265" y="325"/>
                      </a:lnTo>
                      <a:lnTo>
                        <a:pt x="248" y="303"/>
                      </a:lnTo>
                      <a:lnTo>
                        <a:pt x="243" y="285"/>
                      </a:lnTo>
                      <a:lnTo>
                        <a:pt x="248" y="271"/>
                      </a:lnTo>
                      <a:lnTo>
                        <a:pt x="265" y="260"/>
                      </a:lnTo>
                      <a:lnTo>
                        <a:pt x="266" y="242"/>
                      </a:lnTo>
                      <a:lnTo>
                        <a:pt x="261" y="232"/>
                      </a:lnTo>
                      <a:lnTo>
                        <a:pt x="243" y="205"/>
                      </a:lnTo>
                      <a:lnTo>
                        <a:pt x="238" y="174"/>
                      </a:lnTo>
                      <a:lnTo>
                        <a:pt x="239" y="150"/>
                      </a:lnTo>
                      <a:lnTo>
                        <a:pt x="256" y="128"/>
                      </a:lnTo>
                      <a:lnTo>
                        <a:pt x="299" y="82"/>
                      </a:lnTo>
                      <a:lnTo>
                        <a:pt x="313" y="42"/>
                      </a:lnTo>
                      <a:lnTo>
                        <a:pt x="313" y="10"/>
                      </a:lnTo>
                      <a:lnTo>
                        <a:pt x="299" y="0"/>
                      </a:lnTo>
                      <a:lnTo>
                        <a:pt x="277" y="10"/>
                      </a:lnTo>
                      <a:lnTo>
                        <a:pt x="223" y="44"/>
                      </a:lnTo>
                      <a:lnTo>
                        <a:pt x="173" y="66"/>
                      </a:lnTo>
                      <a:lnTo>
                        <a:pt x="121" y="87"/>
                      </a:lnTo>
                      <a:lnTo>
                        <a:pt x="86" y="98"/>
                      </a:lnTo>
                      <a:lnTo>
                        <a:pt x="56" y="109"/>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7" name="Freeform 31"/>
                <p:cNvSpPr>
                  <a:spLocks/>
                </p:cNvSpPr>
                <p:nvPr/>
              </p:nvSpPr>
              <p:spPr bwMode="auto">
                <a:xfrm>
                  <a:off x="6135" y="2011"/>
                  <a:ext cx="559" cy="1186"/>
                </a:xfrm>
                <a:custGeom>
                  <a:avLst/>
                  <a:gdLst>
                    <a:gd name="T0" fmla="*/ 365 w 559"/>
                    <a:gd name="T1" fmla="*/ 1114 h 1186"/>
                    <a:gd name="T2" fmla="*/ 256 w 559"/>
                    <a:gd name="T3" fmla="*/ 1152 h 1186"/>
                    <a:gd name="T4" fmla="*/ 45 w 559"/>
                    <a:gd name="T5" fmla="*/ 960 h 1186"/>
                    <a:gd name="T6" fmla="*/ 34 w 559"/>
                    <a:gd name="T7" fmla="*/ 992 h 1186"/>
                    <a:gd name="T8" fmla="*/ 264 w 559"/>
                    <a:gd name="T9" fmla="*/ 1186 h 1186"/>
                    <a:gd name="T10" fmla="*/ 376 w 559"/>
                    <a:gd name="T11" fmla="*/ 1127 h 1186"/>
                    <a:gd name="T12" fmla="*/ 528 w 559"/>
                    <a:gd name="T13" fmla="*/ 1077 h 1186"/>
                    <a:gd name="T14" fmla="*/ 521 w 559"/>
                    <a:gd name="T15" fmla="*/ 992 h 1186"/>
                    <a:gd name="T16" fmla="*/ 491 w 559"/>
                    <a:gd name="T17" fmla="*/ 899 h 1186"/>
                    <a:gd name="T18" fmla="*/ 505 w 559"/>
                    <a:gd name="T19" fmla="*/ 824 h 1186"/>
                    <a:gd name="T20" fmla="*/ 473 w 559"/>
                    <a:gd name="T21" fmla="*/ 750 h 1186"/>
                    <a:gd name="T22" fmla="*/ 489 w 559"/>
                    <a:gd name="T23" fmla="*/ 664 h 1186"/>
                    <a:gd name="T24" fmla="*/ 501 w 559"/>
                    <a:gd name="T25" fmla="*/ 578 h 1186"/>
                    <a:gd name="T26" fmla="*/ 505 w 559"/>
                    <a:gd name="T27" fmla="*/ 470 h 1186"/>
                    <a:gd name="T28" fmla="*/ 484 w 559"/>
                    <a:gd name="T29" fmla="*/ 379 h 1186"/>
                    <a:gd name="T30" fmla="*/ 473 w 559"/>
                    <a:gd name="T31" fmla="*/ 307 h 1186"/>
                    <a:gd name="T32" fmla="*/ 500 w 559"/>
                    <a:gd name="T33" fmla="*/ 245 h 1186"/>
                    <a:gd name="T34" fmla="*/ 485 w 559"/>
                    <a:gd name="T35" fmla="*/ 140 h 1186"/>
                    <a:gd name="T36" fmla="*/ 554 w 559"/>
                    <a:gd name="T37" fmla="*/ 12 h 1186"/>
                    <a:gd name="T38" fmla="*/ 523 w 559"/>
                    <a:gd name="T39" fmla="*/ 39 h 1186"/>
                    <a:gd name="T40" fmla="*/ 453 w 559"/>
                    <a:gd name="T41" fmla="*/ 156 h 1186"/>
                    <a:gd name="T42" fmla="*/ 351 w 559"/>
                    <a:gd name="T43" fmla="*/ 253 h 1186"/>
                    <a:gd name="T44" fmla="*/ 457 w 559"/>
                    <a:gd name="T45" fmla="*/ 218 h 1186"/>
                    <a:gd name="T46" fmla="*/ 448 w 559"/>
                    <a:gd name="T47" fmla="*/ 286 h 1186"/>
                    <a:gd name="T48" fmla="*/ 397 w 559"/>
                    <a:gd name="T49" fmla="*/ 357 h 1186"/>
                    <a:gd name="T50" fmla="*/ 469 w 559"/>
                    <a:gd name="T51" fmla="*/ 341 h 1186"/>
                    <a:gd name="T52" fmla="*/ 451 w 559"/>
                    <a:gd name="T53" fmla="*/ 395 h 1186"/>
                    <a:gd name="T54" fmla="*/ 446 w 559"/>
                    <a:gd name="T55" fmla="*/ 454 h 1186"/>
                    <a:gd name="T56" fmla="*/ 340 w 559"/>
                    <a:gd name="T57" fmla="*/ 533 h 1186"/>
                    <a:gd name="T58" fmla="*/ 458 w 559"/>
                    <a:gd name="T59" fmla="*/ 479 h 1186"/>
                    <a:gd name="T60" fmla="*/ 501 w 559"/>
                    <a:gd name="T61" fmla="*/ 533 h 1186"/>
                    <a:gd name="T62" fmla="*/ 430 w 559"/>
                    <a:gd name="T63" fmla="*/ 583 h 1186"/>
                    <a:gd name="T64" fmla="*/ 296 w 559"/>
                    <a:gd name="T65" fmla="*/ 648 h 1186"/>
                    <a:gd name="T66" fmla="*/ 448 w 559"/>
                    <a:gd name="T67" fmla="*/ 621 h 1186"/>
                    <a:gd name="T68" fmla="*/ 478 w 559"/>
                    <a:gd name="T69" fmla="*/ 721 h 1186"/>
                    <a:gd name="T70" fmla="*/ 300 w 559"/>
                    <a:gd name="T71" fmla="*/ 769 h 1186"/>
                    <a:gd name="T72" fmla="*/ 397 w 559"/>
                    <a:gd name="T73" fmla="*/ 766 h 1186"/>
                    <a:gd name="T74" fmla="*/ 458 w 559"/>
                    <a:gd name="T75" fmla="*/ 797 h 1186"/>
                    <a:gd name="T76" fmla="*/ 457 w 559"/>
                    <a:gd name="T77" fmla="*/ 856 h 1186"/>
                    <a:gd name="T78" fmla="*/ 285 w 559"/>
                    <a:gd name="T79" fmla="*/ 890 h 1186"/>
                    <a:gd name="T80" fmla="*/ 371 w 559"/>
                    <a:gd name="T81" fmla="*/ 890 h 1186"/>
                    <a:gd name="T82" fmla="*/ 467 w 559"/>
                    <a:gd name="T83" fmla="*/ 874 h 1186"/>
                    <a:gd name="T84" fmla="*/ 383 w 559"/>
                    <a:gd name="T85" fmla="*/ 955 h 1186"/>
                    <a:gd name="T86" fmla="*/ 285 w 559"/>
                    <a:gd name="T87" fmla="*/ 1001 h 1186"/>
                    <a:gd name="T88" fmla="*/ 408 w 559"/>
                    <a:gd name="T89" fmla="*/ 958 h 1186"/>
                    <a:gd name="T90" fmla="*/ 480 w 559"/>
                    <a:gd name="T91" fmla="*/ 942 h 1186"/>
                    <a:gd name="T92" fmla="*/ 478 w 559"/>
                    <a:gd name="T93" fmla="*/ 1012 h 1186"/>
                    <a:gd name="T94" fmla="*/ 489 w 559"/>
                    <a:gd name="T95" fmla="*/ 1071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59" h="1186">
                      <a:moveTo>
                        <a:pt x="475" y="1073"/>
                      </a:moveTo>
                      <a:lnTo>
                        <a:pt x="451" y="1100"/>
                      </a:lnTo>
                      <a:lnTo>
                        <a:pt x="414" y="1109"/>
                      </a:lnTo>
                      <a:lnTo>
                        <a:pt x="365" y="1114"/>
                      </a:lnTo>
                      <a:lnTo>
                        <a:pt x="312" y="1125"/>
                      </a:lnTo>
                      <a:lnTo>
                        <a:pt x="278" y="1146"/>
                      </a:lnTo>
                      <a:lnTo>
                        <a:pt x="267" y="1157"/>
                      </a:lnTo>
                      <a:lnTo>
                        <a:pt x="256" y="1152"/>
                      </a:lnTo>
                      <a:lnTo>
                        <a:pt x="194" y="1105"/>
                      </a:lnTo>
                      <a:lnTo>
                        <a:pt x="113" y="1041"/>
                      </a:lnTo>
                      <a:lnTo>
                        <a:pt x="86" y="1001"/>
                      </a:lnTo>
                      <a:lnTo>
                        <a:pt x="45" y="960"/>
                      </a:lnTo>
                      <a:lnTo>
                        <a:pt x="32" y="928"/>
                      </a:lnTo>
                      <a:lnTo>
                        <a:pt x="0" y="923"/>
                      </a:lnTo>
                      <a:lnTo>
                        <a:pt x="16" y="958"/>
                      </a:lnTo>
                      <a:lnTo>
                        <a:pt x="34" y="992"/>
                      </a:lnTo>
                      <a:lnTo>
                        <a:pt x="86" y="1030"/>
                      </a:lnTo>
                      <a:lnTo>
                        <a:pt x="122" y="1077"/>
                      </a:lnTo>
                      <a:lnTo>
                        <a:pt x="210" y="1132"/>
                      </a:lnTo>
                      <a:lnTo>
                        <a:pt x="264" y="1186"/>
                      </a:lnTo>
                      <a:lnTo>
                        <a:pt x="285" y="1181"/>
                      </a:lnTo>
                      <a:lnTo>
                        <a:pt x="307" y="1154"/>
                      </a:lnTo>
                      <a:lnTo>
                        <a:pt x="338" y="1138"/>
                      </a:lnTo>
                      <a:lnTo>
                        <a:pt x="376" y="1127"/>
                      </a:lnTo>
                      <a:lnTo>
                        <a:pt x="457" y="1120"/>
                      </a:lnTo>
                      <a:lnTo>
                        <a:pt x="480" y="1105"/>
                      </a:lnTo>
                      <a:lnTo>
                        <a:pt x="521" y="1095"/>
                      </a:lnTo>
                      <a:lnTo>
                        <a:pt x="528" y="1077"/>
                      </a:lnTo>
                      <a:lnTo>
                        <a:pt x="516" y="1055"/>
                      </a:lnTo>
                      <a:lnTo>
                        <a:pt x="501" y="1034"/>
                      </a:lnTo>
                      <a:lnTo>
                        <a:pt x="510" y="1007"/>
                      </a:lnTo>
                      <a:lnTo>
                        <a:pt x="521" y="992"/>
                      </a:lnTo>
                      <a:lnTo>
                        <a:pt x="521" y="969"/>
                      </a:lnTo>
                      <a:lnTo>
                        <a:pt x="510" y="933"/>
                      </a:lnTo>
                      <a:lnTo>
                        <a:pt x="505" y="915"/>
                      </a:lnTo>
                      <a:lnTo>
                        <a:pt x="491" y="899"/>
                      </a:lnTo>
                      <a:lnTo>
                        <a:pt x="484" y="880"/>
                      </a:lnTo>
                      <a:lnTo>
                        <a:pt x="491" y="862"/>
                      </a:lnTo>
                      <a:lnTo>
                        <a:pt x="507" y="847"/>
                      </a:lnTo>
                      <a:lnTo>
                        <a:pt x="505" y="824"/>
                      </a:lnTo>
                      <a:lnTo>
                        <a:pt x="496" y="808"/>
                      </a:lnTo>
                      <a:lnTo>
                        <a:pt x="478" y="782"/>
                      </a:lnTo>
                      <a:lnTo>
                        <a:pt x="467" y="769"/>
                      </a:lnTo>
                      <a:lnTo>
                        <a:pt x="473" y="750"/>
                      </a:lnTo>
                      <a:lnTo>
                        <a:pt x="500" y="734"/>
                      </a:lnTo>
                      <a:lnTo>
                        <a:pt x="510" y="712"/>
                      </a:lnTo>
                      <a:lnTo>
                        <a:pt x="507" y="694"/>
                      </a:lnTo>
                      <a:lnTo>
                        <a:pt x="489" y="664"/>
                      </a:lnTo>
                      <a:lnTo>
                        <a:pt x="469" y="626"/>
                      </a:lnTo>
                      <a:lnTo>
                        <a:pt x="462" y="599"/>
                      </a:lnTo>
                      <a:lnTo>
                        <a:pt x="473" y="588"/>
                      </a:lnTo>
                      <a:lnTo>
                        <a:pt x="501" y="578"/>
                      </a:lnTo>
                      <a:lnTo>
                        <a:pt x="518" y="567"/>
                      </a:lnTo>
                      <a:lnTo>
                        <a:pt x="521" y="533"/>
                      </a:lnTo>
                      <a:lnTo>
                        <a:pt x="501" y="495"/>
                      </a:lnTo>
                      <a:lnTo>
                        <a:pt x="505" y="470"/>
                      </a:lnTo>
                      <a:lnTo>
                        <a:pt x="512" y="447"/>
                      </a:lnTo>
                      <a:lnTo>
                        <a:pt x="494" y="420"/>
                      </a:lnTo>
                      <a:lnTo>
                        <a:pt x="478" y="395"/>
                      </a:lnTo>
                      <a:lnTo>
                        <a:pt x="484" y="379"/>
                      </a:lnTo>
                      <a:lnTo>
                        <a:pt x="494" y="363"/>
                      </a:lnTo>
                      <a:lnTo>
                        <a:pt x="494" y="336"/>
                      </a:lnTo>
                      <a:lnTo>
                        <a:pt x="484" y="320"/>
                      </a:lnTo>
                      <a:lnTo>
                        <a:pt x="473" y="307"/>
                      </a:lnTo>
                      <a:lnTo>
                        <a:pt x="475" y="287"/>
                      </a:lnTo>
                      <a:lnTo>
                        <a:pt x="494" y="277"/>
                      </a:lnTo>
                      <a:lnTo>
                        <a:pt x="505" y="266"/>
                      </a:lnTo>
                      <a:lnTo>
                        <a:pt x="500" y="245"/>
                      </a:lnTo>
                      <a:lnTo>
                        <a:pt x="478" y="218"/>
                      </a:lnTo>
                      <a:lnTo>
                        <a:pt x="469" y="194"/>
                      </a:lnTo>
                      <a:lnTo>
                        <a:pt x="467" y="167"/>
                      </a:lnTo>
                      <a:lnTo>
                        <a:pt x="485" y="140"/>
                      </a:lnTo>
                      <a:lnTo>
                        <a:pt x="523" y="98"/>
                      </a:lnTo>
                      <a:lnTo>
                        <a:pt x="543" y="66"/>
                      </a:lnTo>
                      <a:lnTo>
                        <a:pt x="559" y="39"/>
                      </a:lnTo>
                      <a:lnTo>
                        <a:pt x="554" y="12"/>
                      </a:lnTo>
                      <a:lnTo>
                        <a:pt x="539" y="0"/>
                      </a:lnTo>
                      <a:lnTo>
                        <a:pt x="528" y="2"/>
                      </a:lnTo>
                      <a:lnTo>
                        <a:pt x="510" y="23"/>
                      </a:lnTo>
                      <a:lnTo>
                        <a:pt x="523" y="39"/>
                      </a:lnTo>
                      <a:lnTo>
                        <a:pt x="521" y="66"/>
                      </a:lnTo>
                      <a:lnTo>
                        <a:pt x="496" y="113"/>
                      </a:lnTo>
                      <a:lnTo>
                        <a:pt x="464" y="140"/>
                      </a:lnTo>
                      <a:lnTo>
                        <a:pt x="453" y="156"/>
                      </a:lnTo>
                      <a:lnTo>
                        <a:pt x="446" y="178"/>
                      </a:lnTo>
                      <a:lnTo>
                        <a:pt x="442" y="191"/>
                      </a:lnTo>
                      <a:lnTo>
                        <a:pt x="394" y="228"/>
                      </a:lnTo>
                      <a:lnTo>
                        <a:pt x="351" y="253"/>
                      </a:lnTo>
                      <a:lnTo>
                        <a:pt x="345" y="271"/>
                      </a:lnTo>
                      <a:lnTo>
                        <a:pt x="360" y="275"/>
                      </a:lnTo>
                      <a:lnTo>
                        <a:pt x="424" y="228"/>
                      </a:lnTo>
                      <a:lnTo>
                        <a:pt x="457" y="218"/>
                      </a:lnTo>
                      <a:lnTo>
                        <a:pt x="473" y="248"/>
                      </a:lnTo>
                      <a:lnTo>
                        <a:pt x="478" y="261"/>
                      </a:lnTo>
                      <a:lnTo>
                        <a:pt x="462" y="275"/>
                      </a:lnTo>
                      <a:lnTo>
                        <a:pt x="448" y="286"/>
                      </a:lnTo>
                      <a:lnTo>
                        <a:pt x="446" y="304"/>
                      </a:lnTo>
                      <a:lnTo>
                        <a:pt x="451" y="323"/>
                      </a:lnTo>
                      <a:lnTo>
                        <a:pt x="437" y="339"/>
                      </a:lnTo>
                      <a:lnTo>
                        <a:pt x="397" y="357"/>
                      </a:lnTo>
                      <a:lnTo>
                        <a:pt x="338" y="382"/>
                      </a:lnTo>
                      <a:lnTo>
                        <a:pt x="360" y="390"/>
                      </a:lnTo>
                      <a:lnTo>
                        <a:pt x="421" y="366"/>
                      </a:lnTo>
                      <a:lnTo>
                        <a:pt x="469" y="341"/>
                      </a:lnTo>
                      <a:lnTo>
                        <a:pt x="478" y="347"/>
                      </a:lnTo>
                      <a:lnTo>
                        <a:pt x="473" y="363"/>
                      </a:lnTo>
                      <a:lnTo>
                        <a:pt x="457" y="379"/>
                      </a:lnTo>
                      <a:lnTo>
                        <a:pt x="451" y="395"/>
                      </a:lnTo>
                      <a:lnTo>
                        <a:pt x="458" y="416"/>
                      </a:lnTo>
                      <a:lnTo>
                        <a:pt x="478" y="433"/>
                      </a:lnTo>
                      <a:lnTo>
                        <a:pt x="478" y="447"/>
                      </a:lnTo>
                      <a:lnTo>
                        <a:pt x="446" y="454"/>
                      </a:lnTo>
                      <a:lnTo>
                        <a:pt x="419" y="490"/>
                      </a:lnTo>
                      <a:lnTo>
                        <a:pt x="387" y="511"/>
                      </a:lnTo>
                      <a:lnTo>
                        <a:pt x="344" y="522"/>
                      </a:lnTo>
                      <a:lnTo>
                        <a:pt x="340" y="533"/>
                      </a:lnTo>
                      <a:lnTo>
                        <a:pt x="367" y="529"/>
                      </a:lnTo>
                      <a:lnTo>
                        <a:pt x="424" y="511"/>
                      </a:lnTo>
                      <a:lnTo>
                        <a:pt x="446" y="495"/>
                      </a:lnTo>
                      <a:lnTo>
                        <a:pt x="458" y="479"/>
                      </a:lnTo>
                      <a:lnTo>
                        <a:pt x="478" y="476"/>
                      </a:lnTo>
                      <a:lnTo>
                        <a:pt x="478" y="495"/>
                      </a:lnTo>
                      <a:lnTo>
                        <a:pt x="491" y="513"/>
                      </a:lnTo>
                      <a:lnTo>
                        <a:pt x="501" y="533"/>
                      </a:lnTo>
                      <a:lnTo>
                        <a:pt x="494" y="549"/>
                      </a:lnTo>
                      <a:lnTo>
                        <a:pt x="469" y="560"/>
                      </a:lnTo>
                      <a:lnTo>
                        <a:pt x="446" y="567"/>
                      </a:lnTo>
                      <a:lnTo>
                        <a:pt x="430" y="583"/>
                      </a:lnTo>
                      <a:lnTo>
                        <a:pt x="356" y="605"/>
                      </a:lnTo>
                      <a:lnTo>
                        <a:pt x="301" y="624"/>
                      </a:lnTo>
                      <a:lnTo>
                        <a:pt x="280" y="635"/>
                      </a:lnTo>
                      <a:lnTo>
                        <a:pt x="296" y="648"/>
                      </a:lnTo>
                      <a:lnTo>
                        <a:pt x="329" y="640"/>
                      </a:lnTo>
                      <a:lnTo>
                        <a:pt x="394" y="615"/>
                      </a:lnTo>
                      <a:lnTo>
                        <a:pt x="437" y="603"/>
                      </a:lnTo>
                      <a:lnTo>
                        <a:pt x="448" y="621"/>
                      </a:lnTo>
                      <a:lnTo>
                        <a:pt x="458" y="653"/>
                      </a:lnTo>
                      <a:lnTo>
                        <a:pt x="478" y="680"/>
                      </a:lnTo>
                      <a:lnTo>
                        <a:pt x="480" y="701"/>
                      </a:lnTo>
                      <a:lnTo>
                        <a:pt x="478" y="721"/>
                      </a:lnTo>
                      <a:lnTo>
                        <a:pt x="457" y="728"/>
                      </a:lnTo>
                      <a:lnTo>
                        <a:pt x="419" y="737"/>
                      </a:lnTo>
                      <a:lnTo>
                        <a:pt x="371" y="759"/>
                      </a:lnTo>
                      <a:lnTo>
                        <a:pt x="300" y="769"/>
                      </a:lnTo>
                      <a:lnTo>
                        <a:pt x="273" y="782"/>
                      </a:lnTo>
                      <a:lnTo>
                        <a:pt x="291" y="792"/>
                      </a:lnTo>
                      <a:lnTo>
                        <a:pt x="354" y="782"/>
                      </a:lnTo>
                      <a:lnTo>
                        <a:pt x="397" y="766"/>
                      </a:lnTo>
                      <a:lnTo>
                        <a:pt x="426" y="755"/>
                      </a:lnTo>
                      <a:lnTo>
                        <a:pt x="451" y="750"/>
                      </a:lnTo>
                      <a:lnTo>
                        <a:pt x="448" y="769"/>
                      </a:lnTo>
                      <a:lnTo>
                        <a:pt x="458" y="797"/>
                      </a:lnTo>
                      <a:lnTo>
                        <a:pt x="475" y="813"/>
                      </a:lnTo>
                      <a:lnTo>
                        <a:pt x="478" y="831"/>
                      </a:lnTo>
                      <a:lnTo>
                        <a:pt x="478" y="847"/>
                      </a:lnTo>
                      <a:lnTo>
                        <a:pt x="457" y="856"/>
                      </a:lnTo>
                      <a:lnTo>
                        <a:pt x="415" y="858"/>
                      </a:lnTo>
                      <a:lnTo>
                        <a:pt x="387" y="867"/>
                      </a:lnTo>
                      <a:lnTo>
                        <a:pt x="322" y="889"/>
                      </a:lnTo>
                      <a:lnTo>
                        <a:pt x="285" y="890"/>
                      </a:lnTo>
                      <a:lnTo>
                        <a:pt x="273" y="906"/>
                      </a:lnTo>
                      <a:lnTo>
                        <a:pt x="289" y="912"/>
                      </a:lnTo>
                      <a:lnTo>
                        <a:pt x="322" y="905"/>
                      </a:lnTo>
                      <a:lnTo>
                        <a:pt x="371" y="890"/>
                      </a:lnTo>
                      <a:lnTo>
                        <a:pt x="397" y="880"/>
                      </a:lnTo>
                      <a:lnTo>
                        <a:pt x="432" y="872"/>
                      </a:lnTo>
                      <a:lnTo>
                        <a:pt x="458" y="874"/>
                      </a:lnTo>
                      <a:lnTo>
                        <a:pt x="467" y="874"/>
                      </a:lnTo>
                      <a:lnTo>
                        <a:pt x="467" y="899"/>
                      </a:lnTo>
                      <a:lnTo>
                        <a:pt x="475" y="912"/>
                      </a:lnTo>
                      <a:lnTo>
                        <a:pt x="426" y="923"/>
                      </a:lnTo>
                      <a:lnTo>
                        <a:pt x="383" y="955"/>
                      </a:lnTo>
                      <a:lnTo>
                        <a:pt x="335" y="971"/>
                      </a:lnTo>
                      <a:lnTo>
                        <a:pt x="301" y="976"/>
                      </a:lnTo>
                      <a:lnTo>
                        <a:pt x="274" y="991"/>
                      </a:lnTo>
                      <a:lnTo>
                        <a:pt x="285" y="1001"/>
                      </a:lnTo>
                      <a:lnTo>
                        <a:pt x="312" y="992"/>
                      </a:lnTo>
                      <a:lnTo>
                        <a:pt x="344" y="982"/>
                      </a:lnTo>
                      <a:lnTo>
                        <a:pt x="378" y="976"/>
                      </a:lnTo>
                      <a:lnTo>
                        <a:pt x="408" y="958"/>
                      </a:lnTo>
                      <a:lnTo>
                        <a:pt x="424" y="942"/>
                      </a:lnTo>
                      <a:lnTo>
                        <a:pt x="446" y="939"/>
                      </a:lnTo>
                      <a:lnTo>
                        <a:pt x="473" y="939"/>
                      </a:lnTo>
                      <a:lnTo>
                        <a:pt x="480" y="942"/>
                      </a:lnTo>
                      <a:lnTo>
                        <a:pt x="489" y="960"/>
                      </a:lnTo>
                      <a:lnTo>
                        <a:pt x="494" y="982"/>
                      </a:lnTo>
                      <a:lnTo>
                        <a:pt x="489" y="1001"/>
                      </a:lnTo>
                      <a:lnTo>
                        <a:pt x="478" y="1012"/>
                      </a:lnTo>
                      <a:lnTo>
                        <a:pt x="469" y="1039"/>
                      </a:lnTo>
                      <a:lnTo>
                        <a:pt x="478" y="1050"/>
                      </a:lnTo>
                      <a:lnTo>
                        <a:pt x="489" y="1061"/>
                      </a:lnTo>
                      <a:lnTo>
                        <a:pt x="489" y="1071"/>
                      </a:lnTo>
                      <a:lnTo>
                        <a:pt x="475" y="10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8" name="Freeform 32"/>
                <p:cNvSpPr>
                  <a:spLocks/>
                </p:cNvSpPr>
                <p:nvPr/>
              </p:nvSpPr>
              <p:spPr bwMode="auto">
                <a:xfrm>
                  <a:off x="6430" y="3029"/>
                  <a:ext cx="162" cy="53"/>
                </a:xfrm>
                <a:custGeom>
                  <a:avLst/>
                  <a:gdLst>
                    <a:gd name="T0" fmla="*/ 0 w 162"/>
                    <a:gd name="T1" fmla="*/ 43 h 53"/>
                    <a:gd name="T2" fmla="*/ 65 w 162"/>
                    <a:gd name="T3" fmla="*/ 41 h 53"/>
                    <a:gd name="T4" fmla="*/ 90 w 162"/>
                    <a:gd name="T5" fmla="*/ 27 h 53"/>
                    <a:gd name="T6" fmla="*/ 111 w 162"/>
                    <a:gd name="T7" fmla="*/ 11 h 53"/>
                    <a:gd name="T8" fmla="*/ 151 w 162"/>
                    <a:gd name="T9" fmla="*/ 0 h 53"/>
                    <a:gd name="T10" fmla="*/ 162 w 162"/>
                    <a:gd name="T11" fmla="*/ 11 h 53"/>
                    <a:gd name="T12" fmla="*/ 145 w 162"/>
                    <a:gd name="T13" fmla="*/ 16 h 53"/>
                    <a:gd name="T14" fmla="*/ 117 w 162"/>
                    <a:gd name="T15" fmla="*/ 31 h 53"/>
                    <a:gd name="T16" fmla="*/ 102 w 162"/>
                    <a:gd name="T17" fmla="*/ 41 h 53"/>
                    <a:gd name="T18" fmla="*/ 76 w 162"/>
                    <a:gd name="T19" fmla="*/ 48 h 53"/>
                    <a:gd name="T20" fmla="*/ 36 w 162"/>
                    <a:gd name="T21" fmla="*/ 52 h 53"/>
                    <a:gd name="T22" fmla="*/ 3 w 162"/>
                    <a:gd name="T23" fmla="*/ 53 h 53"/>
                    <a:gd name="T24" fmla="*/ 0 w 162"/>
                    <a:gd name="T25" fmla="*/ 4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53">
                      <a:moveTo>
                        <a:pt x="0" y="43"/>
                      </a:moveTo>
                      <a:lnTo>
                        <a:pt x="65" y="41"/>
                      </a:lnTo>
                      <a:lnTo>
                        <a:pt x="90" y="27"/>
                      </a:lnTo>
                      <a:lnTo>
                        <a:pt x="111" y="11"/>
                      </a:lnTo>
                      <a:lnTo>
                        <a:pt x="151" y="0"/>
                      </a:lnTo>
                      <a:lnTo>
                        <a:pt x="162" y="11"/>
                      </a:lnTo>
                      <a:lnTo>
                        <a:pt x="145" y="16"/>
                      </a:lnTo>
                      <a:lnTo>
                        <a:pt x="117" y="31"/>
                      </a:lnTo>
                      <a:lnTo>
                        <a:pt x="102" y="41"/>
                      </a:lnTo>
                      <a:lnTo>
                        <a:pt x="76" y="48"/>
                      </a:lnTo>
                      <a:lnTo>
                        <a:pt x="36" y="52"/>
                      </a:lnTo>
                      <a:lnTo>
                        <a:pt x="3" y="53"/>
                      </a:lnTo>
                      <a:lnTo>
                        <a:pt x="0"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9" name="Freeform 33"/>
                <p:cNvSpPr>
                  <a:spLocks/>
                </p:cNvSpPr>
                <p:nvPr/>
              </p:nvSpPr>
              <p:spPr bwMode="auto">
                <a:xfrm>
                  <a:off x="6184" y="1870"/>
                  <a:ext cx="469" cy="254"/>
                </a:xfrm>
                <a:custGeom>
                  <a:avLst/>
                  <a:gdLst>
                    <a:gd name="T0" fmla="*/ 14 w 469"/>
                    <a:gd name="T1" fmla="*/ 29 h 254"/>
                    <a:gd name="T2" fmla="*/ 70 w 469"/>
                    <a:gd name="T3" fmla="*/ 32 h 254"/>
                    <a:gd name="T4" fmla="*/ 129 w 469"/>
                    <a:gd name="T5" fmla="*/ 34 h 254"/>
                    <a:gd name="T6" fmla="*/ 167 w 469"/>
                    <a:gd name="T7" fmla="*/ 34 h 254"/>
                    <a:gd name="T8" fmla="*/ 197 w 469"/>
                    <a:gd name="T9" fmla="*/ 27 h 254"/>
                    <a:gd name="T10" fmla="*/ 246 w 469"/>
                    <a:gd name="T11" fmla="*/ 13 h 254"/>
                    <a:gd name="T12" fmla="*/ 270 w 469"/>
                    <a:gd name="T13" fmla="*/ 0 h 254"/>
                    <a:gd name="T14" fmla="*/ 302 w 469"/>
                    <a:gd name="T15" fmla="*/ 18 h 254"/>
                    <a:gd name="T16" fmla="*/ 354 w 469"/>
                    <a:gd name="T17" fmla="*/ 54 h 254"/>
                    <a:gd name="T18" fmla="*/ 392 w 469"/>
                    <a:gd name="T19" fmla="*/ 80 h 254"/>
                    <a:gd name="T20" fmla="*/ 440 w 469"/>
                    <a:gd name="T21" fmla="*/ 114 h 254"/>
                    <a:gd name="T22" fmla="*/ 469 w 469"/>
                    <a:gd name="T23" fmla="*/ 140 h 254"/>
                    <a:gd name="T24" fmla="*/ 442 w 469"/>
                    <a:gd name="T25" fmla="*/ 163 h 254"/>
                    <a:gd name="T26" fmla="*/ 415 w 469"/>
                    <a:gd name="T27" fmla="*/ 188 h 254"/>
                    <a:gd name="T28" fmla="*/ 372 w 469"/>
                    <a:gd name="T29" fmla="*/ 206 h 254"/>
                    <a:gd name="T30" fmla="*/ 327 w 469"/>
                    <a:gd name="T31" fmla="*/ 225 h 254"/>
                    <a:gd name="T32" fmla="*/ 286 w 469"/>
                    <a:gd name="T33" fmla="*/ 241 h 254"/>
                    <a:gd name="T34" fmla="*/ 247 w 469"/>
                    <a:gd name="T35" fmla="*/ 247 h 254"/>
                    <a:gd name="T36" fmla="*/ 208 w 469"/>
                    <a:gd name="T37" fmla="*/ 254 h 254"/>
                    <a:gd name="T38" fmla="*/ 159 w 469"/>
                    <a:gd name="T39" fmla="*/ 220 h 254"/>
                    <a:gd name="T40" fmla="*/ 122 w 469"/>
                    <a:gd name="T41" fmla="*/ 190 h 254"/>
                    <a:gd name="T42" fmla="*/ 79 w 469"/>
                    <a:gd name="T43" fmla="*/ 152 h 254"/>
                    <a:gd name="T44" fmla="*/ 43 w 469"/>
                    <a:gd name="T45" fmla="*/ 114 h 254"/>
                    <a:gd name="T46" fmla="*/ 16 w 469"/>
                    <a:gd name="T47" fmla="*/ 88 h 254"/>
                    <a:gd name="T48" fmla="*/ 0 w 469"/>
                    <a:gd name="T49" fmla="*/ 50 h 254"/>
                    <a:gd name="T50" fmla="*/ 14 w 469"/>
                    <a:gd name="T51" fmla="*/ 2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9" h="254">
                      <a:moveTo>
                        <a:pt x="14" y="29"/>
                      </a:moveTo>
                      <a:lnTo>
                        <a:pt x="70" y="32"/>
                      </a:lnTo>
                      <a:lnTo>
                        <a:pt x="129" y="34"/>
                      </a:lnTo>
                      <a:lnTo>
                        <a:pt x="167" y="34"/>
                      </a:lnTo>
                      <a:lnTo>
                        <a:pt x="197" y="27"/>
                      </a:lnTo>
                      <a:lnTo>
                        <a:pt x="246" y="13"/>
                      </a:lnTo>
                      <a:lnTo>
                        <a:pt x="270" y="0"/>
                      </a:lnTo>
                      <a:lnTo>
                        <a:pt x="302" y="18"/>
                      </a:lnTo>
                      <a:lnTo>
                        <a:pt x="354" y="54"/>
                      </a:lnTo>
                      <a:lnTo>
                        <a:pt x="392" y="80"/>
                      </a:lnTo>
                      <a:lnTo>
                        <a:pt x="440" y="114"/>
                      </a:lnTo>
                      <a:lnTo>
                        <a:pt x="469" y="140"/>
                      </a:lnTo>
                      <a:lnTo>
                        <a:pt x="442" y="163"/>
                      </a:lnTo>
                      <a:lnTo>
                        <a:pt x="415" y="188"/>
                      </a:lnTo>
                      <a:lnTo>
                        <a:pt x="372" y="206"/>
                      </a:lnTo>
                      <a:lnTo>
                        <a:pt x="327" y="225"/>
                      </a:lnTo>
                      <a:lnTo>
                        <a:pt x="286" y="241"/>
                      </a:lnTo>
                      <a:lnTo>
                        <a:pt x="247" y="247"/>
                      </a:lnTo>
                      <a:lnTo>
                        <a:pt x="208" y="254"/>
                      </a:lnTo>
                      <a:lnTo>
                        <a:pt x="159" y="220"/>
                      </a:lnTo>
                      <a:lnTo>
                        <a:pt x="122" y="190"/>
                      </a:lnTo>
                      <a:lnTo>
                        <a:pt x="79" y="152"/>
                      </a:lnTo>
                      <a:lnTo>
                        <a:pt x="43" y="114"/>
                      </a:lnTo>
                      <a:lnTo>
                        <a:pt x="16" y="88"/>
                      </a:lnTo>
                      <a:lnTo>
                        <a:pt x="0" y="50"/>
                      </a:lnTo>
                      <a:lnTo>
                        <a:pt x="14" y="29"/>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0" name="Freeform 34"/>
                <p:cNvSpPr>
                  <a:spLocks/>
                </p:cNvSpPr>
                <p:nvPr/>
              </p:nvSpPr>
              <p:spPr bwMode="auto">
                <a:xfrm>
                  <a:off x="6172" y="1862"/>
                  <a:ext cx="506" cy="296"/>
                </a:xfrm>
                <a:custGeom>
                  <a:avLst/>
                  <a:gdLst>
                    <a:gd name="T0" fmla="*/ 247 w 506"/>
                    <a:gd name="T1" fmla="*/ 253 h 296"/>
                    <a:gd name="T2" fmla="*/ 328 w 506"/>
                    <a:gd name="T3" fmla="*/ 231 h 296"/>
                    <a:gd name="T4" fmla="*/ 393 w 506"/>
                    <a:gd name="T5" fmla="*/ 203 h 296"/>
                    <a:gd name="T6" fmla="*/ 439 w 506"/>
                    <a:gd name="T7" fmla="*/ 170 h 296"/>
                    <a:gd name="T8" fmla="*/ 457 w 506"/>
                    <a:gd name="T9" fmla="*/ 151 h 296"/>
                    <a:gd name="T10" fmla="*/ 391 w 506"/>
                    <a:gd name="T11" fmla="*/ 90 h 296"/>
                    <a:gd name="T12" fmla="*/ 337 w 506"/>
                    <a:gd name="T13" fmla="*/ 57 h 296"/>
                    <a:gd name="T14" fmla="*/ 285 w 506"/>
                    <a:gd name="T15" fmla="*/ 25 h 296"/>
                    <a:gd name="T16" fmla="*/ 273 w 506"/>
                    <a:gd name="T17" fmla="*/ 25 h 296"/>
                    <a:gd name="T18" fmla="*/ 241 w 506"/>
                    <a:gd name="T19" fmla="*/ 36 h 296"/>
                    <a:gd name="T20" fmla="*/ 198 w 506"/>
                    <a:gd name="T21" fmla="*/ 48 h 296"/>
                    <a:gd name="T22" fmla="*/ 121 w 506"/>
                    <a:gd name="T23" fmla="*/ 54 h 296"/>
                    <a:gd name="T24" fmla="*/ 46 w 506"/>
                    <a:gd name="T25" fmla="*/ 52 h 296"/>
                    <a:gd name="T26" fmla="*/ 26 w 506"/>
                    <a:gd name="T27" fmla="*/ 54 h 296"/>
                    <a:gd name="T28" fmla="*/ 26 w 506"/>
                    <a:gd name="T29" fmla="*/ 68 h 296"/>
                    <a:gd name="T30" fmla="*/ 42 w 506"/>
                    <a:gd name="T31" fmla="*/ 90 h 296"/>
                    <a:gd name="T32" fmla="*/ 73 w 506"/>
                    <a:gd name="T33" fmla="*/ 129 h 296"/>
                    <a:gd name="T34" fmla="*/ 112 w 506"/>
                    <a:gd name="T35" fmla="*/ 161 h 296"/>
                    <a:gd name="T36" fmla="*/ 161 w 506"/>
                    <a:gd name="T37" fmla="*/ 208 h 296"/>
                    <a:gd name="T38" fmla="*/ 207 w 506"/>
                    <a:gd name="T39" fmla="*/ 242 h 296"/>
                    <a:gd name="T40" fmla="*/ 236 w 506"/>
                    <a:gd name="T41" fmla="*/ 262 h 296"/>
                    <a:gd name="T42" fmla="*/ 245 w 506"/>
                    <a:gd name="T43" fmla="*/ 283 h 296"/>
                    <a:gd name="T44" fmla="*/ 234 w 506"/>
                    <a:gd name="T45" fmla="*/ 296 h 296"/>
                    <a:gd name="T46" fmla="*/ 218 w 506"/>
                    <a:gd name="T47" fmla="*/ 289 h 296"/>
                    <a:gd name="T48" fmla="*/ 171 w 506"/>
                    <a:gd name="T49" fmla="*/ 246 h 296"/>
                    <a:gd name="T50" fmla="*/ 112 w 506"/>
                    <a:gd name="T51" fmla="*/ 197 h 296"/>
                    <a:gd name="T52" fmla="*/ 69 w 506"/>
                    <a:gd name="T53" fmla="*/ 161 h 296"/>
                    <a:gd name="T54" fmla="*/ 41 w 506"/>
                    <a:gd name="T55" fmla="*/ 129 h 296"/>
                    <a:gd name="T56" fmla="*/ 16 w 506"/>
                    <a:gd name="T57" fmla="*/ 95 h 296"/>
                    <a:gd name="T58" fmla="*/ 5 w 506"/>
                    <a:gd name="T59" fmla="*/ 73 h 296"/>
                    <a:gd name="T60" fmla="*/ 0 w 506"/>
                    <a:gd name="T61" fmla="*/ 48 h 296"/>
                    <a:gd name="T62" fmla="*/ 7 w 506"/>
                    <a:gd name="T63" fmla="*/ 32 h 296"/>
                    <a:gd name="T64" fmla="*/ 25 w 506"/>
                    <a:gd name="T65" fmla="*/ 25 h 296"/>
                    <a:gd name="T66" fmla="*/ 57 w 506"/>
                    <a:gd name="T67" fmla="*/ 27 h 296"/>
                    <a:gd name="T68" fmla="*/ 118 w 506"/>
                    <a:gd name="T69" fmla="*/ 36 h 296"/>
                    <a:gd name="T70" fmla="*/ 170 w 506"/>
                    <a:gd name="T71" fmla="*/ 36 h 296"/>
                    <a:gd name="T72" fmla="*/ 207 w 506"/>
                    <a:gd name="T73" fmla="*/ 25 h 296"/>
                    <a:gd name="T74" fmla="*/ 250 w 506"/>
                    <a:gd name="T75" fmla="*/ 16 h 296"/>
                    <a:gd name="T76" fmla="*/ 268 w 506"/>
                    <a:gd name="T77" fmla="*/ 0 h 296"/>
                    <a:gd name="T78" fmla="*/ 289 w 506"/>
                    <a:gd name="T79" fmla="*/ 0 h 296"/>
                    <a:gd name="T80" fmla="*/ 334 w 506"/>
                    <a:gd name="T81" fmla="*/ 27 h 296"/>
                    <a:gd name="T82" fmla="*/ 382 w 506"/>
                    <a:gd name="T83" fmla="*/ 64 h 296"/>
                    <a:gd name="T84" fmla="*/ 434 w 506"/>
                    <a:gd name="T85" fmla="*/ 97 h 296"/>
                    <a:gd name="T86" fmla="*/ 463 w 506"/>
                    <a:gd name="T87" fmla="*/ 118 h 296"/>
                    <a:gd name="T88" fmla="*/ 493 w 506"/>
                    <a:gd name="T89" fmla="*/ 138 h 296"/>
                    <a:gd name="T90" fmla="*/ 506 w 506"/>
                    <a:gd name="T91" fmla="*/ 145 h 296"/>
                    <a:gd name="T92" fmla="*/ 498 w 506"/>
                    <a:gd name="T93" fmla="*/ 160 h 296"/>
                    <a:gd name="T94" fmla="*/ 477 w 506"/>
                    <a:gd name="T95" fmla="*/ 172 h 296"/>
                    <a:gd name="T96" fmla="*/ 452 w 506"/>
                    <a:gd name="T97" fmla="*/ 194 h 296"/>
                    <a:gd name="T98" fmla="*/ 428 w 506"/>
                    <a:gd name="T99" fmla="*/ 203 h 296"/>
                    <a:gd name="T100" fmla="*/ 386 w 506"/>
                    <a:gd name="T101" fmla="*/ 221 h 296"/>
                    <a:gd name="T102" fmla="*/ 355 w 506"/>
                    <a:gd name="T103" fmla="*/ 235 h 296"/>
                    <a:gd name="T104" fmla="*/ 321 w 506"/>
                    <a:gd name="T105" fmla="*/ 256 h 296"/>
                    <a:gd name="T106" fmla="*/ 285 w 506"/>
                    <a:gd name="T107" fmla="*/ 262 h 296"/>
                    <a:gd name="T108" fmla="*/ 256 w 506"/>
                    <a:gd name="T109" fmla="*/ 264 h 296"/>
                    <a:gd name="T110" fmla="*/ 247 w 506"/>
                    <a:gd name="T111" fmla="*/ 25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6" h="296">
                      <a:moveTo>
                        <a:pt x="247" y="253"/>
                      </a:moveTo>
                      <a:lnTo>
                        <a:pt x="328" y="231"/>
                      </a:lnTo>
                      <a:lnTo>
                        <a:pt x="393" y="203"/>
                      </a:lnTo>
                      <a:lnTo>
                        <a:pt x="439" y="170"/>
                      </a:lnTo>
                      <a:lnTo>
                        <a:pt x="457" y="151"/>
                      </a:lnTo>
                      <a:lnTo>
                        <a:pt x="391" y="90"/>
                      </a:lnTo>
                      <a:lnTo>
                        <a:pt x="337" y="57"/>
                      </a:lnTo>
                      <a:lnTo>
                        <a:pt x="285" y="25"/>
                      </a:lnTo>
                      <a:lnTo>
                        <a:pt x="273" y="25"/>
                      </a:lnTo>
                      <a:lnTo>
                        <a:pt x="241" y="36"/>
                      </a:lnTo>
                      <a:lnTo>
                        <a:pt x="198" y="48"/>
                      </a:lnTo>
                      <a:lnTo>
                        <a:pt x="121" y="54"/>
                      </a:lnTo>
                      <a:lnTo>
                        <a:pt x="46" y="52"/>
                      </a:lnTo>
                      <a:lnTo>
                        <a:pt x="26" y="54"/>
                      </a:lnTo>
                      <a:lnTo>
                        <a:pt x="26" y="68"/>
                      </a:lnTo>
                      <a:lnTo>
                        <a:pt x="42" y="90"/>
                      </a:lnTo>
                      <a:lnTo>
                        <a:pt x="73" y="129"/>
                      </a:lnTo>
                      <a:lnTo>
                        <a:pt x="112" y="161"/>
                      </a:lnTo>
                      <a:lnTo>
                        <a:pt x="161" y="208"/>
                      </a:lnTo>
                      <a:lnTo>
                        <a:pt x="207" y="242"/>
                      </a:lnTo>
                      <a:lnTo>
                        <a:pt x="236" y="262"/>
                      </a:lnTo>
                      <a:lnTo>
                        <a:pt x="245" y="283"/>
                      </a:lnTo>
                      <a:lnTo>
                        <a:pt x="234" y="296"/>
                      </a:lnTo>
                      <a:lnTo>
                        <a:pt x="218" y="289"/>
                      </a:lnTo>
                      <a:lnTo>
                        <a:pt x="171" y="246"/>
                      </a:lnTo>
                      <a:lnTo>
                        <a:pt x="112" y="197"/>
                      </a:lnTo>
                      <a:lnTo>
                        <a:pt x="69" y="161"/>
                      </a:lnTo>
                      <a:lnTo>
                        <a:pt x="41" y="129"/>
                      </a:lnTo>
                      <a:lnTo>
                        <a:pt x="16" y="95"/>
                      </a:lnTo>
                      <a:lnTo>
                        <a:pt x="5" y="73"/>
                      </a:lnTo>
                      <a:lnTo>
                        <a:pt x="0" y="48"/>
                      </a:lnTo>
                      <a:lnTo>
                        <a:pt x="7" y="32"/>
                      </a:lnTo>
                      <a:lnTo>
                        <a:pt x="25" y="25"/>
                      </a:lnTo>
                      <a:lnTo>
                        <a:pt x="57" y="27"/>
                      </a:lnTo>
                      <a:lnTo>
                        <a:pt x="118" y="36"/>
                      </a:lnTo>
                      <a:lnTo>
                        <a:pt x="170" y="36"/>
                      </a:lnTo>
                      <a:lnTo>
                        <a:pt x="207" y="25"/>
                      </a:lnTo>
                      <a:lnTo>
                        <a:pt x="250" y="16"/>
                      </a:lnTo>
                      <a:lnTo>
                        <a:pt x="268" y="0"/>
                      </a:lnTo>
                      <a:lnTo>
                        <a:pt x="289" y="0"/>
                      </a:lnTo>
                      <a:lnTo>
                        <a:pt x="334" y="27"/>
                      </a:lnTo>
                      <a:lnTo>
                        <a:pt x="382" y="64"/>
                      </a:lnTo>
                      <a:lnTo>
                        <a:pt x="434" y="97"/>
                      </a:lnTo>
                      <a:lnTo>
                        <a:pt x="463" y="118"/>
                      </a:lnTo>
                      <a:lnTo>
                        <a:pt x="493" y="138"/>
                      </a:lnTo>
                      <a:lnTo>
                        <a:pt x="506" y="145"/>
                      </a:lnTo>
                      <a:lnTo>
                        <a:pt x="498" y="160"/>
                      </a:lnTo>
                      <a:lnTo>
                        <a:pt x="477" y="172"/>
                      </a:lnTo>
                      <a:lnTo>
                        <a:pt x="452" y="194"/>
                      </a:lnTo>
                      <a:lnTo>
                        <a:pt x="428" y="203"/>
                      </a:lnTo>
                      <a:lnTo>
                        <a:pt x="386" y="221"/>
                      </a:lnTo>
                      <a:lnTo>
                        <a:pt x="355" y="235"/>
                      </a:lnTo>
                      <a:lnTo>
                        <a:pt x="321" y="256"/>
                      </a:lnTo>
                      <a:lnTo>
                        <a:pt x="285" y="262"/>
                      </a:lnTo>
                      <a:lnTo>
                        <a:pt x="256" y="264"/>
                      </a:lnTo>
                      <a:lnTo>
                        <a:pt x="247" y="2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1" name="Freeform 35"/>
                <p:cNvSpPr>
                  <a:spLocks/>
                </p:cNvSpPr>
                <p:nvPr/>
              </p:nvSpPr>
              <p:spPr bwMode="auto">
                <a:xfrm>
                  <a:off x="6459" y="2086"/>
                  <a:ext cx="160" cy="103"/>
                </a:xfrm>
                <a:custGeom>
                  <a:avLst/>
                  <a:gdLst>
                    <a:gd name="T0" fmla="*/ 135 w 160"/>
                    <a:gd name="T1" fmla="*/ 12 h 103"/>
                    <a:gd name="T2" fmla="*/ 101 w 160"/>
                    <a:gd name="T3" fmla="*/ 39 h 103"/>
                    <a:gd name="T4" fmla="*/ 70 w 160"/>
                    <a:gd name="T5" fmla="*/ 64 h 103"/>
                    <a:gd name="T6" fmla="*/ 25 w 160"/>
                    <a:gd name="T7" fmla="*/ 80 h 103"/>
                    <a:gd name="T8" fmla="*/ 0 w 160"/>
                    <a:gd name="T9" fmla="*/ 89 h 103"/>
                    <a:gd name="T10" fmla="*/ 20 w 160"/>
                    <a:gd name="T11" fmla="*/ 103 h 103"/>
                    <a:gd name="T12" fmla="*/ 52 w 160"/>
                    <a:gd name="T13" fmla="*/ 98 h 103"/>
                    <a:gd name="T14" fmla="*/ 102 w 160"/>
                    <a:gd name="T15" fmla="*/ 64 h 103"/>
                    <a:gd name="T16" fmla="*/ 160 w 160"/>
                    <a:gd name="T17" fmla="*/ 0 h 103"/>
                    <a:gd name="T18" fmla="*/ 135 w 160"/>
                    <a:gd name="T19" fmla="*/ 1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103">
                      <a:moveTo>
                        <a:pt x="135" y="12"/>
                      </a:moveTo>
                      <a:lnTo>
                        <a:pt x="101" y="39"/>
                      </a:lnTo>
                      <a:lnTo>
                        <a:pt x="70" y="64"/>
                      </a:lnTo>
                      <a:lnTo>
                        <a:pt x="25" y="80"/>
                      </a:lnTo>
                      <a:lnTo>
                        <a:pt x="0" y="89"/>
                      </a:lnTo>
                      <a:lnTo>
                        <a:pt x="20" y="103"/>
                      </a:lnTo>
                      <a:lnTo>
                        <a:pt x="52" y="98"/>
                      </a:lnTo>
                      <a:lnTo>
                        <a:pt x="102" y="64"/>
                      </a:lnTo>
                      <a:lnTo>
                        <a:pt x="160" y="0"/>
                      </a:lnTo>
                      <a:lnTo>
                        <a:pt x="135"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67" name="Group 54"/>
              <p:cNvGrpSpPr>
                <a:grpSpLocks/>
              </p:cNvGrpSpPr>
              <p:nvPr/>
            </p:nvGrpSpPr>
            <p:grpSpPr bwMode="auto">
              <a:xfrm>
                <a:off x="4930" y="2131"/>
                <a:ext cx="590" cy="1336"/>
                <a:chOff x="4930" y="2131"/>
                <a:chExt cx="590" cy="1336"/>
              </a:xfrm>
            </p:grpSpPr>
            <p:sp>
              <p:nvSpPr>
                <p:cNvPr id="68" name="Freeform 37"/>
                <p:cNvSpPr>
                  <a:spLocks/>
                </p:cNvSpPr>
                <p:nvPr/>
              </p:nvSpPr>
              <p:spPr bwMode="auto">
                <a:xfrm>
                  <a:off x="4941" y="2191"/>
                  <a:ext cx="311" cy="1258"/>
                </a:xfrm>
                <a:custGeom>
                  <a:avLst/>
                  <a:gdLst>
                    <a:gd name="T0" fmla="*/ 306 w 311"/>
                    <a:gd name="T1" fmla="*/ 226 h 1258"/>
                    <a:gd name="T2" fmla="*/ 311 w 311"/>
                    <a:gd name="T3" fmla="*/ 272 h 1258"/>
                    <a:gd name="T4" fmla="*/ 311 w 311"/>
                    <a:gd name="T5" fmla="*/ 521 h 1258"/>
                    <a:gd name="T6" fmla="*/ 289 w 311"/>
                    <a:gd name="T7" fmla="*/ 856 h 1258"/>
                    <a:gd name="T8" fmla="*/ 291 w 311"/>
                    <a:gd name="T9" fmla="*/ 1069 h 1258"/>
                    <a:gd name="T10" fmla="*/ 302 w 311"/>
                    <a:gd name="T11" fmla="*/ 1216 h 1258"/>
                    <a:gd name="T12" fmla="*/ 291 w 311"/>
                    <a:gd name="T13" fmla="*/ 1258 h 1258"/>
                    <a:gd name="T14" fmla="*/ 273 w 311"/>
                    <a:gd name="T15" fmla="*/ 1249 h 1258"/>
                    <a:gd name="T16" fmla="*/ 168 w 311"/>
                    <a:gd name="T17" fmla="*/ 1167 h 1258"/>
                    <a:gd name="T18" fmla="*/ 140 w 311"/>
                    <a:gd name="T19" fmla="*/ 1151 h 1258"/>
                    <a:gd name="T20" fmla="*/ 124 w 311"/>
                    <a:gd name="T21" fmla="*/ 1128 h 1258"/>
                    <a:gd name="T22" fmla="*/ 97 w 311"/>
                    <a:gd name="T23" fmla="*/ 1097 h 1258"/>
                    <a:gd name="T24" fmla="*/ 61 w 311"/>
                    <a:gd name="T25" fmla="*/ 1065 h 1258"/>
                    <a:gd name="T26" fmla="*/ 43 w 311"/>
                    <a:gd name="T27" fmla="*/ 1022 h 1258"/>
                    <a:gd name="T28" fmla="*/ 0 w 311"/>
                    <a:gd name="T29" fmla="*/ 985 h 1258"/>
                    <a:gd name="T30" fmla="*/ 0 w 311"/>
                    <a:gd name="T31" fmla="*/ 963 h 1258"/>
                    <a:gd name="T32" fmla="*/ 23 w 311"/>
                    <a:gd name="T33" fmla="*/ 934 h 1258"/>
                    <a:gd name="T34" fmla="*/ 32 w 311"/>
                    <a:gd name="T35" fmla="*/ 897 h 1258"/>
                    <a:gd name="T36" fmla="*/ 27 w 311"/>
                    <a:gd name="T37" fmla="*/ 877 h 1258"/>
                    <a:gd name="T38" fmla="*/ 16 w 311"/>
                    <a:gd name="T39" fmla="*/ 845 h 1258"/>
                    <a:gd name="T40" fmla="*/ 12 w 311"/>
                    <a:gd name="T41" fmla="*/ 822 h 1258"/>
                    <a:gd name="T42" fmla="*/ 29 w 311"/>
                    <a:gd name="T43" fmla="*/ 786 h 1258"/>
                    <a:gd name="T44" fmla="*/ 29 w 311"/>
                    <a:gd name="T45" fmla="*/ 762 h 1258"/>
                    <a:gd name="T46" fmla="*/ 11 w 311"/>
                    <a:gd name="T47" fmla="*/ 714 h 1258"/>
                    <a:gd name="T48" fmla="*/ 11 w 311"/>
                    <a:gd name="T49" fmla="*/ 687 h 1258"/>
                    <a:gd name="T50" fmla="*/ 21 w 311"/>
                    <a:gd name="T51" fmla="*/ 666 h 1258"/>
                    <a:gd name="T52" fmla="*/ 39 w 311"/>
                    <a:gd name="T53" fmla="*/ 641 h 1258"/>
                    <a:gd name="T54" fmla="*/ 38 w 311"/>
                    <a:gd name="T55" fmla="*/ 597 h 1258"/>
                    <a:gd name="T56" fmla="*/ 27 w 311"/>
                    <a:gd name="T57" fmla="*/ 562 h 1258"/>
                    <a:gd name="T58" fmla="*/ 38 w 311"/>
                    <a:gd name="T59" fmla="*/ 521 h 1258"/>
                    <a:gd name="T60" fmla="*/ 48 w 311"/>
                    <a:gd name="T61" fmla="*/ 511 h 1258"/>
                    <a:gd name="T62" fmla="*/ 39 w 311"/>
                    <a:gd name="T63" fmla="*/ 473 h 1258"/>
                    <a:gd name="T64" fmla="*/ 16 w 311"/>
                    <a:gd name="T65" fmla="*/ 433 h 1258"/>
                    <a:gd name="T66" fmla="*/ 11 w 311"/>
                    <a:gd name="T67" fmla="*/ 407 h 1258"/>
                    <a:gd name="T68" fmla="*/ 16 w 311"/>
                    <a:gd name="T69" fmla="*/ 382 h 1258"/>
                    <a:gd name="T70" fmla="*/ 45 w 311"/>
                    <a:gd name="T71" fmla="*/ 360 h 1258"/>
                    <a:gd name="T72" fmla="*/ 43 w 311"/>
                    <a:gd name="T73" fmla="*/ 342 h 1258"/>
                    <a:gd name="T74" fmla="*/ 12 w 311"/>
                    <a:gd name="T75" fmla="*/ 285 h 1258"/>
                    <a:gd name="T76" fmla="*/ 2 w 311"/>
                    <a:gd name="T77" fmla="*/ 240 h 1258"/>
                    <a:gd name="T78" fmla="*/ 11 w 311"/>
                    <a:gd name="T79" fmla="*/ 215 h 1258"/>
                    <a:gd name="T80" fmla="*/ 39 w 311"/>
                    <a:gd name="T81" fmla="*/ 192 h 1258"/>
                    <a:gd name="T82" fmla="*/ 32 w 311"/>
                    <a:gd name="T83" fmla="*/ 172 h 1258"/>
                    <a:gd name="T84" fmla="*/ 12 w 311"/>
                    <a:gd name="T85" fmla="*/ 149 h 1258"/>
                    <a:gd name="T86" fmla="*/ 12 w 311"/>
                    <a:gd name="T87" fmla="*/ 124 h 1258"/>
                    <a:gd name="T88" fmla="*/ 45 w 311"/>
                    <a:gd name="T89" fmla="*/ 107 h 1258"/>
                    <a:gd name="T90" fmla="*/ 59 w 311"/>
                    <a:gd name="T91" fmla="*/ 89 h 1258"/>
                    <a:gd name="T92" fmla="*/ 32 w 311"/>
                    <a:gd name="T93" fmla="*/ 52 h 1258"/>
                    <a:gd name="T94" fmla="*/ 32 w 311"/>
                    <a:gd name="T95" fmla="*/ 32 h 1258"/>
                    <a:gd name="T96" fmla="*/ 64 w 311"/>
                    <a:gd name="T97" fmla="*/ 20 h 1258"/>
                    <a:gd name="T98" fmla="*/ 66 w 311"/>
                    <a:gd name="T99" fmla="*/ 0 h 1258"/>
                    <a:gd name="T100" fmla="*/ 102 w 311"/>
                    <a:gd name="T101" fmla="*/ 52 h 1258"/>
                    <a:gd name="T102" fmla="*/ 145 w 311"/>
                    <a:gd name="T103" fmla="*/ 106 h 1258"/>
                    <a:gd name="T104" fmla="*/ 200 w 311"/>
                    <a:gd name="T105" fmla="*/ 149 h 1258"/>
                    <a:gd name="T106" fmla="*/ 243 w 311"/>
                    <a:gd name="T107" fmla="*/ 183 h 1258"/>
                    <a:gd name="T108" fmla="*/ 289 w 311"/>
                    <a:gd name="T109" fmla="*/ 210 h 1258"/>
                    <a:gd name="T110" fmla="*/ 306 w 311"/>
                    <a:gd name="T111" fmla="*/ 226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1" h="1258">
                      <a:moveTo>
                        <a:pt x="306" y="226"/>
                      </a:moveTo>
                      <a:lnTo>
                        <a:pt x="311" y="272"/>
                      </a:lnTo>
                      <a:lnTo>
                        <a:pt x="311" y="521"/>
                      </a:lnTo>
                      <a:lnTo>
                        <a:pt x="289" y="856"/>
                      </a:lnTo>
                      <a:lnTo>
                        <a:pt x="291" y="1069"/>
                      </a:lnTo>
                      <a:lnTo>
                        <a:pt x="302" y="1216"/>
                      </a:lnTo>
                      <a:lnTo>
                        <a:pt x="291" y="1258"/>
                      </a:lnTo>
                      <a:lnTo>
                        <a:pt x="273" y="1249"/>
                      </a:lnTo>
                      <a:lnTo>
                        <a:pt x="168" y="1167"/>
                      </a:lnTo>
                      <a:lnTo>
                        <a:pt x="140" y="1151"/>
                      </a:lnTo>
                      <a:lnTo>
                        <a:pt x="124" y="1128"/>
                      </a:lnTo>
                      <a:lnTo>
                        <a:pt x="97" y="1097"/>
                      </a:lnTo>
                      <a:lnTo>
                        <a:pt x="61" y="1065"/>
                      </a:lnTo>
                      <a:lnTo>
                        <a:pt x="43" y="1022"/>
                      </a:lnTo>
                      <a:lnTo>
                        <a:pt x="0" y="985"/>
                      </a:lnTo>
                      <a:lnTo>
                        <a:pt x="0" y="963"/>
                      </a:lnTo>
                      <a:lnTo>
                        <a:pt x="23" y="934"/>
                      </a:lnTo>
                      <a:lnTo>
                        <a:pt x="32" y="897"/>
                      </a:lnTo>
                      <a:lnTo>
                        <a:pt x="27" y="877"/>
                      </a:lnTo>
                      <a:lnTo>
                        <a:pt x="16" y="845"/>
                      </a:lnTo>
                      <a:lnTo>
                        <a:pt x="12" y="822"/>
                      </a:lnTo>
                      <a:lnTo>
                        <a:pt x="29" y="786"/>
                      </a:lnTo>
                      <a:lnTo>
                        <a:pt x="29" y="762"/>
                      </a:lnTo>
                      <a:lnTo>
                        <a:pt x="11" y="714"/>
                      </a:lnTo>
                      <a:lnTo>
                        <a:pt x="11" y="687"/>
                      </a:lnTo>
                      <a:lnTo>
                        <a:pt x="21" y="666"/>
                      </a:lnTo>
                      <a:lnTo>
                        <a:pt x="39" y="641"/>
                      </a:lnTo>
                      <a:lnTo>
                        <a:pt x="38" y="597"/>
                      </a:lnTo>
                      <a:lnTo>
                        <a:pt x="27" y="562"/>
                      </a:lnTo>
                      <a:lnTo>
                        <a:pt x="38" y="521"/>
                      </a:lnTo>
                      <a:lnTo>
                        <a:pt x="48" y="511"/>
                      </a:lnTo>
                      <a:lnTo>
                        <a:pt x="39" y="473"/>
                      </a:lnTo>
                      <a:lnTo>
                        <a:pt x="16" y="433"/>
                      </a:lnTo>
                      <a:lnTo>
                        <a:pt x="11" y="407"/>
                      </a:lnTo>
                      <a:lnTo>
                        <a:pt x="16" y="382"/>
                      </a:lnTo>
                      <a:lnTo>
                        <a:pt x="45" y="360"/>
                      </a:lnTo>
                      <a:lnTo>
                        <a:pt x="43" y="342"/>
                      </a:lnTo>
                      <a:lnTo>
                        <a:pt x="12" y="285"/>
                      </a:lnTo>
                      <a:lnTo>
                        <a:pt x="2" y="240"/>
                      </a:lnTo>
                      <a:lnTo>
                        <a:pt x="11" y="215"/>
                      </a:lnTo>
                      <a:lnTo>
                        <a:pt x="39" y="192"/>
                      </a:lnTo>
                      <a:lnTo>
                        <a:pt x="32" y="172"/>
                      </a:lnTo>
                      <a:lnTo>
                        <a:pt x="12" y="149"/>
                      </a:lnTo>
                      <a:lnTo>
                        <a:pt x="12" y="124"/>
                      </a:lnTo>
                      <a:lnTo>
                        <a:pt x="45" y="107"/>
                      </a:lnTo>
                      <a:lnTo>
                        <a:pt x="59" y="89"/>
                      </a:lnTo>
                      <a:lnTo>
                        <a:pt x="32" y="52"/>
                      </a:lnTo>
                      <a:lnTo>
                        <a:pt x="32" y="32"/>
                      </a:lnTo>
                      <a:lnTo>
                        <a:pt x="64" y="20"/>
                      </a:lnTo>
                      <a:lnTo>
                        <a:pt x="66" y="0"/>
                      </a:lnTo>
                      <a:lnTo>
                        <a:pt x="102" y="52"/>
                      </a:lnTo>
                      <a:lnTo>
                        <a:pt x="145" y="106"/>
                      </a:lnTo>
                      <a:lnTo>
                        <a:pt x="200" y="149"/>
                      </a:lnTo>
                      <a:lnTo>
                        <a:pt x="243" y="183"/>
                      </a:lnTo>
                      <a:lnTo>
                        <a:pt x="289" y="210"/>
                      </a:lnTo>
                      <a:lnTo>
                        <a:pt x="306" y="226"/>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9" name="Freeform 38"/>
                <p:cNvSpPr>
                  <a:spLocks/>
                </p:cNvSpPr>
                <p:nvPr/>
              </p:nvSpPr>
              <p:spPr bwMode="auto">
                <a:xfrm>
                  <a:off x="4930" y="2210"/>
                  <a:ext cx="89" cy="958"/>
                </a:xfrm>
                <a:custGeom>
                  <a:avLst/>
                  <a:gdLst>
                    <a:gd name="T0" fmla="*/ 60 w 89"/>
                    <a:gd name="T1" fmla="*/ 32 h 958"/>
                    <a:gd name="T2" fmla="*/ 89 w 89"/>
                    <a:gd name="T3" fmla="*/ 66 h 958"/>
                    <a:gd name="T4" fmla="*/ 71 w 89"/>
                    <a:gd name="T5" fmla="*/ 93 h 958"/>
                    <a:gd name="T6" fmla="*/ 33 w 89"/>
                    <a:gd name="T7" fmla="*/ 112 h 958"/>
                    <a:gd name="T8" fmla="*/ 48 w 89"/>
                    <a:gd name="T9" fmla="*/ 139 h 958"/>
                    <a:gd name="T10" fmla="*/ 65 w 89"/>
                    <a:gd name="T11" fmla="*/ 173 h 958"/>
                    <a:gd name="T12" fmla="*/ 44 w 89"/>
                    <a:gd name="T13" fmla="*/ 195 h 958"/>
                    <a:gd name="T14" fmla="*/ 26 w 89"/>
                    <a:gd name="T15" fmla="*/ 222 h 958"/>
                    <a:gd name="T16" fmla="*/ 44 w 89"/>
                    <a:gd name="T17" fmla="*/ 270 h 958"/>
                    <a:gd name="T18" fmla="*/ 65 w 89"/>
                    <a:gd name="T19" fmla="*/ 313 h 958"/>
                    <a:gd name="T20" fmla="*/ 60 w 89"/>
                    <a:gd name="T21" fmla="*/ 351 h 958"/>
                    <a:gd name="T22" fmla="*/ 33 w 89"/>
                    <a:gd name="T23" fmla="*/ 383 h 958"/>
                    <a:gd name="T24" fmla="*/ 64 w 89"/>
                    <a:gd name="T25" fmla="*/ 451 h 958"/>
                    <a:gd name="T26" fmla="*/ 76 w 89"/>
                    <a:gd name="T27" fmla="*/ 494 h 958"/>
                    <a:gd name="T28" fmla="*/ 53 w 89"/>
                    <a:gd name="T29" fmla="*/ 526 h 958"/>
                    <a:gd name="T30" fmla="*/ 58 w 89"/>
                    <a:gd name="T31" fmla="*/ 575 h 958"/>
                    <a:gd name="T32" fmla="*/ 74 w 89"/>
                    <a:gd name="T33" fmla="*/ 624 h 958"/>
                    <a:gd name="T34" fmla="*/ 55 w 89"/>
                    <a:gd name="T35" fmla="*/ 651 h 958"/>
                    <a:gd name="T36" fmla="*/ 28 w 89"/>
                    <a:gd name="T37" fmla="*/ 683 h 958"/>
                    <a:gd name="T38" fmla="*/ 55 w 89"/>
                    <a:gd name="T39" fmla="*/ 742 h 958"/>
                    <a:gd name="T40" fmla="*/ 65 w 89"/>
                    <a:gd name="T41" fmla="*/ 782 h 958"/>
                    <a:gd name="T42" fmla="*/ 42 w 89"/>
                    <a:gd name="T43" fmla="*/ 791 h 958"/>
                    <a:gd name="T44" fmla="*/ 48 w 89"/>
                    <a:gd name="T45" fmla="*/ 855 h 958"/>
                    <a:gd name="T46" fmla="*/ 60 w 89"/>
                    <a:gd name="T47" fmla="*/ 889 h 958"/>
                    <a:gd name="T48" fmla="*/ 42 w 89"/>
                    <a:gd name="T49" fmla="*/ 927 h 958"/>
                    <a:gd name="T50" fmla="*/ 1 w 89"/>
                    <a:gd name="T51" fmla="*/ 947 h 958"/>
                    <a:gd name="T52" fmla="*/ 32 w 89"/>
                    <a:gd name="T53" fmla="*/ 882 h 958"/>
                    <a:gd name="T54" fmla="*/ 17 w 89"/>
                    <a:gd name="T55" fmla="*/ 828 h 958"/>
                    <a:gd name="T56" fmla="*/ 21 w 89"/>
                    <a:gd name="T57" fmla="*/ 782 h 958"/>
                    <a:gd name="T58" fmla="*/ 33 w 89"/>
                    <a:gd name="T59" fmla="*/ 759 h 958"/>
                    <a:gd name="T60" fmla="*/ 7 w 89"/>
                    <a:gd name="T61" fmla="*/ 701 h 958"/>
                    <a:gd name="T62" fmla="*/ 7 w 89"/>
                    <a:gd name="T63" fmla="*/ 642 h 958"/>
                    <a:gd name="T64" fmla="*/ 39 w 89"/>
                    <a:gd name="T65" fmla="*/ 615 h 958"/>
                    <a:gd name="T66" fmla="*/ 32 w 89"/>
                    <a:gd name="T67" fmla="*/ 571 h 958"/>
                    <a:gd name="T68" fmla="*/ 23 w 89"/>
                    <a:gd name="T69" fmla="*/ 521 h 958"/>
                    <a:gd name="T70" fmla="*/ 48 w 89"/>
                    <a:gd name="T71" fmla="*/ 489 h 958"/>
                    <a:gd name="T72" fmla="*/ 37 w 89"/>
                    <a:gd name="T73" fmla="*/ 453 h 958"/>
                    <a:gd name="T74" fmla="*/ 7 w 89"/>
                    <a:gd name="T75" fmla="*/ 397 h 958"/>
                    <a:gd name="T76" fmla="*/ 12 w 89"/>
                    <a:gd name="T77" fmla="*/ 360 h 958"/>
                    <a:gd name="T78" fmla="*/ 39 w 89"/>
                    <a:gd name="T79" fmla="*/ 329 h 958"/>
                    <a:gd name="T80" fmla="*/ 10 w 89"/>
                    <a:gd name="T81" fmla="*/ 258 h 958"/>
                    <a:gd name="T82" fmla="*/ 0 w 89"/>
                    <a:gd name="T83" fmla="*/ 216 h 958"/>
                    <a:gd name="T84" fmla="*/ 23 w 89"/>
                    <a:gd name="T85" fmla="*/ 184 h 958"/>
                    <a:gd name="T86" fmla="*/ 33 w 89"/>
                    <a:gd name="T87" fmla="*/ 163 h 958"/>
                    <a:gd name="T88" fmla="*/ 7 w 89"/>
                    <a:gd name="T89" fmla="*/ 129 h 958"/>
                    <a:gd name="T90" fmla="*/ 17 w 89"/>
                    <a:gd name="T91" fmla="*/ 96 h 958"/>
                    <a:gd name="T92" fmla="*/ 48 w 89"/>
                    <a:gd name="T93" fmla="*/ 75 h 958"/>
                    <a:gd name="T94" fmla="*/ 49 w 89"/>
                    <a:gd name="T95" fmla="*/ 50 h 958"/>
                    <a:gd name="T96" fmla="*/ 33 w 89"/>
                    <a:gd name="T97" fmla="*/ 17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9" h="958">
                      <a:moveTo>
                        <a:pt x="44" y="0"/>
                      </a:moveTo>
                      <a:lnTo>
                        <a:pt x="60" y="32"/>
                      </a:lnTo>
                      <a:lnTo>
                        <a:pt x="74" y="53"/>
                      </a:lnTo>
                      <a:lnTo>
                        <a:pt x="89" y="66"/>
                      </a:lnTo>
                      <a:lnTo>
                        <a:pt x="85" y="82"/>
                      </a:lnTo>
                      <a:lnTo>
                        <a:pt x="71" y="93"/>
                      </a:lnTo>
                      <a:lnTo>
                        <a:pt x="49" y="98"/>
                      </a:lnTo>
                      <a:lnTo>
                        <a:pt x="33" y="112"/>
                      </a:lnTo>
                      <a:lnTo>
                        <a:pt x="37" y="129"/>
                      </a:lnTo>
                      <a:lnTo>
                        <a:pt x="48" y="139"/>
                      </a:lnTo>
                      <a:lnTo>
                        <a:pt x="65" y="161"/>
                      </a:lnTo>
                      <a:lnTo>
                        <a:pt x="65" y="173"/>
                      </a:lnTo>
                      <a:lnTo>
                        <a:pt x="60" y="184"/>
                      </a:lnTo>
                      <a:lnTo>
                        <a:pt x="44" y="195"/>
                      </a:lnTo>
                      <a:lnTo>
                        <a:pt x="28" y="206"/>
                      </a:lnTo>
                      <a:lnTo>
                        <a:pt x="26" y="222"/>
                      </a:lnTo>
                      <a:lnTo>
                        <a:pt x="32" y="238"/>
                      </a:lnTo>
                      <a:lnTo>
                        <a:pt x="44" y="270"/>
                      </a:lnTo>
                      <a:lnTo>
                        <a:pt x="55" y="295"/>
                      </a:lnTo>
                      <a:lnTo>
                        <a:pt x="65" y="313"/>
                      </a:lnTo>
                      <a:lnTo>
                        <a:pt x="65" y="333"/>
                      </a:lnTo>
                      <a:lnTo>
                        <a:pt x="60" y="351"/>
                      </a:lnTo>
                      <a:lnTo>
                        <a:pt x="44" y="367"/>
                      </a:lnTo>
                      <a:lnTo>
                        <a:pt x="33" y="383"/>
                      </a:lnTo>
                      <a:lnTo>
                        <a:pt x="37" y="410"/>
                      </a:lnTo>
                      <a:lnTo>
                        <a:pt x="64" y="451"/>
                      </a:lnTo>
                      <a:lnTo>
                        <a:pt x="74" y="473"/>
                      </a:lnTo>
                      <a:lnTo>
                        <a:pt x="76" y="494"/>
                      </a:lnTo>
                      <a:lnTo>
                        <a:pt x="65" y="510"/>
                      </a:lnTo>
                      <a:lnTo>
                        <a:pt x="53" y="526"/>
                      </a:lnTo>
                      <a:lnTo>
                        <a:pt x="49" y="548"/>
                      </a:lnTo>
                      <a:lnTo>
                        <a:pt x="58" y="575"/>
                      </a:lnTo>
                      <a:lnTo>
                        <a:pt x="69" y="604"/>
                      </a:lnTo>
                      <a:lnTo>
                        <a:pt x="74" y="624"/>
                      </a:lnTo>
                      <a:lnTo>
                        <a:pt x="69" y="637"/>
                      </a:lnTo>
                      <a:lnTo>
                        <a:pt x="55" y="651"/>
                      </a:lnTo>
                      <a:lnTo>
                        <a:pt x="37" y="667"/>
                      </a:lnTo>
                      <a:lnTo>
                        <a:pt x="28" y="683"/>
                      </a:lnTo>
                      <a:lnTo>
                        <a:pt x="37" y="712"/>
                      </a:lnTo>
                      <a:lnTo>
                        <a:pt x="55" y="742"/>
                      </a:lnTo>
                      <a:lnTo>
                        <a:pt x="64" y="764"/>
                      </a:lnTo>
                      <a:lnTo>
                        <a:pt x="65" y="782"/>
                      </a:lnTo>
                      <a:lnTo>
                        <a:pt x="60" y="791"/>
                      </a:lnTo>
                      <a:lnTo>
                        <a:pt x="42" y="791"/>
                      </a:lnTo>
                      <a:lnTo>
                        <a:pt x="37" y="830"/>
                      </a:lnTo>
                      <a:lnTo>
                        <a:pt x="48" y="855"/>
                      </a:lnTo>
                      <a:lnTo>
                        <a:pt x="58" y="873"/>
                      </a:lnTo>
                      <a:lnTo>
                        <a:pt x="60" y="889"/>
                      </a:lnTo>
                      <a:lnTo>
                        <a:pt x="60" y="904"/>
                      </a:lnTo>
                      <a:lnTo>
                        <a:pt x="42" y="927"/>
                      </a:lnTo>
                      <a:lnTo>
                        <a:pt x="17" y="958"/>
                      </a:lnTo>
                      <a:lnTo>
                        <a:pt x="1" y="947"/>
                      </a:lnTo>
                      <a:lnTo>
                        <a:pt x="7" y="922"/>
                      </a:lnTo>
                      <a:lnTo>
                        <a:pt x="32" y="882"/>
                      </a:lnTo>
                      <a:lnTo>
                        <a:pt x="28" y="857"/>
                      </a:lnTo>
                      <a:lnTo>
                        <a:pt x="17" y="828"/>
                      </a:lnTo>
                      <a:lnTo>
                        <a:pt x="10" y="803"/>
                      </a:lnTo>
                      <a:lnTo>
                        <a:pt x="21" y="782"/>
                      </a:lnTo>
                      <a:lnTo>
                        <a:pt x="32" y="775"/>
                      </a:lnTo>
                      <a:lnTo>
                        <a:pt x="33" y="759"/>
                      </a:lnTo>
                      <a:lnTo>
                        <a:pt x="21" y="728"/>
                      </a:lnTo>
                      <a:lnTo>
                        <a:pt x="7" y="701"/>
                      </a:lnTo>
                      <a:lnTo>
                        <a:pt x="0" y="674"/>
                      </a:lnTo>
                      <a:lnTo>
                        <a:pt x="7" y="642"/>
                      </a:lnTo>
                      <a:lnTo>
                        <a:pt x="32" y="630"/>
                      </a:lnTo>
                      <a:lnTo>
                        <a:pt x="39" y="615"/>
                      </a:lnTo>
                      <a:lnTo>
                        <a:pt x="37" y="594"/>
                      </a:lnTo>
                      <a:lnTo>
                        <a:pt x="32" y="571"/>
                      </a:lnTo>
                      <a:lnTo>
                        <a:pt x="23" y="543"/>
                      </a:lnTo>
                      <a:lnTo>
                        <a:pt x="23" y="521"/>
                      </a:lnTo>
                      <a:lnTo>
                        <a:pt x="33" y="507"/>
                      </a:lnTo>
                      <a:lnTo>
                        <a:pt x="48" y="489"/>
                      </a:lnTo>
                      <a:lnTo>
                        <a:pt x="48" y="478"/>
                      </a:lnTo>
                      <a:lnTo>
                        <a:pt x="37" y="453"/>
                      </a:lnTo>
                      <a:lnTo>
                        <a:pt x="16" y="421"/>
                      </a:lnTo>
                      <a:lnTo>
                        <a:pt x="7" y="397"/>
                      </a:lnTo>
                      <a:lnTo>
                        <a:pt x="7" y="378"/>
                      </a:lnTo>
                      <a:lnTo>
                        <a:pt x="12" y="360"/>
                      </a:lnTo>
                      <a:lnTo>
                        <a:pt x="26" y="345"/>
                      </a:lnTo>
                      <a:lnTo>
                        <a:pt x="39" y="329"/>
                      </a:lnTo>
                      <a:lnTo>
                        <a:pt x="39" y="317"/>
                      </a:lnTo>
                      <a:lnTo>
                        <a:pt x="10" y="258"/>
                      </a:lnTo>
                      <a:lnTo>
                        <a:pt x="5" y="236"/>
                      </a:lnTo>
                      <a:lnTo>
                        <a:pt x="0" y="216"/>
                      </a:lnTo>
                      <a:lnTo>
                        <a:pt x="10" y="198"/>
                      </a:lnTo>
                      <a:lnTo>
                        <a:pt x="23" y="184"/>
                      </a:lnTo>
                      <a:lnTo>
                        <a:pt x="33" y="173"/>
                      </a:lnTo>
                      <a:lnTo>
                        <a:pt x="33" y="163"/>
                      </a:lnTo>
                      <a:lnTo>
                        <a:pt x="23" y="146"/>
                      </a:lnTo>
                      <a:lnTo>
                        <a:pt x="7" y="129"/>
                      </a:lnTo>
                      <a:lnTo>
                        <a:pt x="7" y="112"/>
                      </a:lnTo>
                      <a:lnTo>
                        <a:pt x="17" y="96"/>
                      </a:lnTo>
                      <a:lnTo>
                        <a:pt x="33" y="82"/>
                      </a:lnTo>
                      <a:lnTo>
                        <a:pt x="48" y="75"/>
                      </a:lnTo>
                      <a:lnTo>
                        <a:pt x="55" y="64"/>
                      </a:lnTo>
                      <a:lnTo>
                        <a:pt x="49" y="50"/>
                      </a:lnTo>
                      <a:lnTo>
                        <a:pt x="39" y="34"/>
                      </a:lnTo>
                      <a:lnTo>
                        <a:pt x="33" y="17"/>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 name="Freeform 39"/>
                <p:cNvSpPr>
                  <a:spLocks/>
                </p:cNvSpPr>
                <p:nvPr/>
              </p:nvSpPr>
              <p:spPr bwMode="auto">
                <a:xfrm>
                  <a:off x="5172" y="2443"/>
                  <a:ext cx="85" cy="775"/>
                </a:xfrm>
                <a:custGeom>
                  <a:avLst/>
                  <a:gdLst>
                    <a:gd name="T0" fmla="*/ 76 w 85"/>
                    <a:gd name="T1" fmla="*/ 21 h 775"/>
                    <a:gd name="T2" fmla="*/ 80 w 85"/>
                    <a:gd name="T3" fmla="*/ 75 h 775"/>
                    <a:gd name="T4" fmla="*/ 44 w 85"/>
                    <a:gd name="T5" fmla="*/ 97 h 775"/>
                    <a:gd name="T6" fmla="*/ 55 w 85"/>
                    <a:gd name="T7" fmla="*/ 156 h 775"/>
                    <a:gd name="T8" fmla="*/ 71 w 85"/>
                    <a:gd name="T9" fmla="*/ 213 h 775"/>
                    <a:gd name="T10" fmla="*/ 49 w 85"/>
                    <a:gd name="T11" fmla="*/ 242 h 775"/>
                    <a:gd name="T12" fmla="*/ 55 w 85"/>
                    <a:gd name="T13" fmla="*/ 290 h 775"/>
                    <a:gd name="T14" fmla="*/ 71 w 85"/>
                    <a:gd name="T15" fmla="*/ 342 h 775"/>
                    <a:gd name="T16" fmla="*/ 60 w 85"/>
                    <a:gd name="T17" fmla="*/ 381 h 775"/>
                    <a:gd name="T18" fmla="*/ 42 w 85"/>
                    <a:gd name="T19" fmla="*/ 415 h 775"/>
                    <a:gd name="T20" fmla="*/ 66 w 85"/>
                    <a:gd name="T21" fmla="*/ 483 h 775"/>
                    <a:gd name="T22" fmla="*/ 71 w 85"/>
                    <a:gd name="T23" fmla="*/ 528 h 775"/>
                    <a:gd name="T24" fmla="*/ 31 w 85"/>
                    <a:gd name="T25" fmla="*/ 560 h 775"/>
                    <a:gd name="T26" fmla="*/ 42 w 85"/>
                    <a:gd name="T27" fmla="*/ 628 h 775"/>
                    <a:gd name="T28" fmla="*/ 53 w 85"/>
                    <a:gd name="T29" fmla="*/ 687 h 775"/>
                    <a:gd name="T30" fmla="*/ 31 w 85"/>
                    <a:gd name="T31" fmla="*/ 721 h 775"/>
                    <a:gd name="T32" fmla="*/ 20 w 85"/>
                    <a:gd name="T33" fmla="*/ 768 h 775"/>
                    <a:gd name="T34" fmla="*/ 9 w 85"/>
                    <a:gd name="T35" fmla="*/ 748 h 775"/>
                    <a:gd name="T36" fmla="*/ 31 w 85"/>
                    <a:gd name="T37" fmla="*/ 694 h 775"/>
                    <a:gd name="T38" fmla="*/ 20 w 85"/>
                    <a:gd name="T39" fmla="*/ 614 h 775"/>
                    <a:gd name="T40" fmla="*/ 15 w 85"/>
                    <a:gd name="T41" fmla="*/ 555 h 775"/>
                    <a:gd name="T42" fmla="*/ 44 w 85"/>
                    <a:gd name="T43" fmla="*/ 515 h 775"/>
                    <a:gd name="T44" fmla="*/ 20 w 85"/>
                    <a:gd name="T45" fmla="*/ 458 h 775"/>
                    <a:gd name="T46" fmla="*/ 15 w 85"/>
                    <a:gd name="T47" fmla="*/ 404 h 775"/>
                    <a:gd name="T48" fmla="*/ 37 w 85"/>
                    <a:gd name="T49" fmla="*/ 361 h 775"/>
                    <a:gd name="T50" fmla="*/ 47 w 85"/>
                    <a:gd name="T51" fmla="*/ 328 h 775"/>
                    <a:gd name="T52" fmla="*/ 26 w 85"/>
                    <a:gd name="T53" fmla="*/ 274 h 775"/>
                    <a:gd name="T54" fmla="*/ 31 w 85"/>
                    <a:gd name="T55" fmla="*/ 229 h 775"/>
                    <a:gd name="T56" fmla="*/ 44 w 85"/>
                    <a:gd name="T57" fmla="*/ 197 h 775"/>
                    <a:gd name="T58" fmla="*/ 28 w 85"/>
                    <a:gd name="T59" fmla="*/ 149 h 775"/>
                    <a:gd name="T60" fmla="*/ 22 w 85"/>
                    <a:gd name="T61" fmla="*/ 95 h 775"/>
                    <a:gd name="T62" fmla="*/ 47 w 85"/>
                    <a:gd name="T63" fmla="*/ 59 h 775"/>
                    <a:gd name="T64" fmla="*/ 49 w 85"/>
                    <a:gd name="T65" fmla="*/ 25 h 775"/>
                    <a:gd name="T66" fmla="*/ 66 w 85"/>
                    <a:gd name="T67" fmla="*/ 0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775">
                      <a:moveTo>
                        <a:pt x="66" y="0"/>
                      </a:moveTo>
                      <a:lnTo>
                        <a:pt x="76" y="21"/>
                      </a:lnTo>
                      <a:lnTo>
                        <a:pt x="85" y="59"/>
                      </a:lnTo>
                      <a:lnTo>
                        <a:pt x="80" y="75"/>
                      </a:lnTo>
                      <a:lnTo>
                        <a:pt x="58" y="86"/>
                      </a:lnTo>
                      <a:lnTo>
                        <a:pt x="44" y="97"/>
                      </a:lnTo>
                      <a:lnTo>
                        <a:pt x="44" y="127"/>
                      </a:lnTo>
                      <a:lnTo>
                        <a:pt x="55" y="156"/>
                      </a:lnTo>
                      <a:lnTo>
                        <a:pt x="69" y="176"/>
                      </a:lnTo>
                      <a:lnTo>
                        <a:pt x="71" y="213"/>
                      </a:lnTo>
                      <a:lnTo>
                        <a:pt x="64" y="226"/>
                      </a:lnTo>
                      <a:lnTo>
                        <a:pt x="49" y="242"/>
                      </a:lnTo>
                      <a:lnTo>
                        <a:pt x="47" y="267"/>
                      </a:lnTo>
                      <a:lnTo>
                        <a:pt x="55" y="290"/>
                      </a:lnTo>
                      <a:lnTo>
                        <a:pt x="66" y="310"/>
                      </a:lnTo>
                      <a:lnTo>
                        <a:pt x="71" y="342"/>
                      </a:lnTo>
                      <a:lnTo>
                        <a:pt x="71" y="361"/>
                      </a:lnTo>
                      <a:lnTo>
                        <a:pt x="60" y="381"/>
                      </a:lnTo>
                      <a:lnTo>
                        <a:pt x="42" y="399"/>
                      </a:lnTo>
                      <a:lnTo>
                        <a:pt x="42" y="415"/>
                      </a:lnTo>
                      <a:lnTo>
                        <a:pt x="47" y="463"/>
                      </a:lnTo>
                      <a:lnTo>
                        <a:pt x="66" y="483"/>
                      </a:lnTo>
                      <a:lnTo>
                        <a:pt x="76" y="504"/>
                      </a:lnTo>
                      <a:lnTo>
                        <a:pt x="71" y="528"/>
                      </a:lnTo>
                      <a:lnTo>
                        <a:pt x="44" y="544"/>
                      </a:lnTo>
                      <a:lnTo>
                        <a:pt x="31" y="560"/>
                      </a:lnTo>
                      <a:lnTo>
                        <a:pt x="28" y="590"/>
                      </a:lnTo>
                      <a:lnTo>
                        <a:pt x="42" y="628"/>
                      </a:lnTo>
                      <a:lnTo>
                        <a:pt x="53" y="666"/>
                      </a:lnTo>
                      <a:lnTo>
                        <a:pt x="53" y="687"/>
                      </a:lnTo>
                      <a:lnTo>
                        <a:pt x="47" y="716"/>
                      </a:lnTo>
                      <a:lnTo>
                        <a:pt x="31" y="721"/>
                      </a:lnTo>
                      <a:lnTo>
                        <a:pt x="20" y="743"/>
                      </a:lnTo>
                      <a:lnTo>
                        <a:pt x="20" y="768"/>
                      </a:lnTo>
                      <a:lnTo>
                        <a:pt x="0" y="775"/>
                      </a:lnTo>
                      <a:lnTo>
                        <a:pt x="9" y="748"/>
                      </a:lnTo>
                      <a:lnTo>
                        <a:pt x="26" y="716"/>
                      </a:lnTo>
                      <a:lnTo>
                        <a:pt x="31" y="694"/>
                      </a:lnTo>
                      <a:lnTo>
                        <a:pt x="31" y="651"/>
                      </a:lnTo>
                      <a:lnTo>
                        <a:pt x="20" y="614"/>
                      </a:lnTo>
                      <a:lnTo>
                        <a:pt x="17" y="585"/>
                      </a:lnTo>
                      <a:lnTo>
                        <a:pt x="15" y="555"/>
                      </a:lnTo>
                      <a:lnTo>
                        <a:pt x="33" y="531"/>
                      </a:lnTo>
                      <a:lnTo>
                        <a:pt x="44" y="515"/>
                      </a:lnTo>
                      <a:lnTo>
                        <a:pt x="37" y="483"/>
                      </a:lnTo>
                      <a:lnTo>
                        <a:pt x="20" y="458"/>
                      </a:lnTo>
                      <a:lnTo>
                        <a:pt x="17" y="436"/>
                      </a:lnTo>
                      <a:lnTo>
                        <a:pt x="15" y="404"/>
                      </a:lnTo>
                      <a:lnTo>
                        <a:pt x="22" y="383"/>
                      </a:lnTo>
                      <a:lnTo>
                        <a:pt x="37" y="361"/>
                      </a:lnTo>
                      <a:lnTo>
                        <a:pt x="47" y="344"/>
                      </a:lnTo>
                      <a:lnTo>
                        <a:pt x="47" y="328"/>
                      </a:lnTo>
                      <a:lnTo>
                        <a:pt x="37" y="310"/>
                      </a:lnTo>
                      <a:lnTo>
                        <a:pt x="26" y="274"/>
                      </a:lnTo>
                      <a:lnTo>
                        <a:pt x="26" y="251"/>
                      </a:lnTo>
                      <a:lnTo>
                        <a:pt x="31" y="229"/>
                      </a:lnTo>
                      <a:lnTo>
                        <a:pt x="42" y="213"/>
                      </a:lnTo>
                      <a:lnTo>
                        <a:pt x="44" y="197"/>
                      </a:lnTo>
                      <a:lnTo>
                        <a:pt x="42" y="177"/>
                      </a:lnTo>
                      <a:lnTo>
                        <a:pt x="28" y="149"/>
                      </a:lnTo>
                      <a:lnTo>
                        <a:pt x="20" y="129"/>
                      </a:lnTo>
                      <a:lnTo>
                        <a:pt x="22" y="95"/>
                      </a:lnTo>
                      <a:lnTo>
                        <a:pt x="33" y="81"/>
                      </a:lnTo>
                      <a:lnTo>
                        <a:pt x="47" y="59"/>
                      </a:lnTo>
                      <a:lnTo>
                        <a:pt x="55" y="41"/>
                      </a:lnTo>
                      <a:lnTo>
                        <a:pt x="49" y="25"/>
                      </a:lnTo>
                      <a:lnTo>
                        <a:pt x="53" y="9"/>
                      </a:lnTo>
                      <a:lnTo>
                        <a:pt x="6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 name="Freeform 40"/>
                <p:cNvSpPr>
                  <a:spLocks/>
                </p:cNvSpPr>
                <p:nvPr/>
              </p:nvSpPr>
              <p:spPr bwMode="auto">
                <a:xfrm>
                  <a:off x="5037" y="2349"/>
                  <a:ext cx="195" cy="167"/>
                </a:xfrm>
                <a:custGeom>
                  <a:avLst/>
                  <a:gdLst>
                    <a:gd name="T0" fmla="*/ 195 w 195"/>
                    <a:gd name="T1" fmla="*/ 135 h 167"/>
                    <a:gd name="T2" fmla="*/ 136 w 195"/>
                    <a:gd name="T3" fmla="*/ 87 h 167"/>
                    <a:gd name="T4" fmla="*/ 87 w 195"/>
                    <a:gd name="T5" fmla="*/ 43 h 167"/>
                    <a:gd name="T6" fmla="*/ 41 w 195"/>
                    <a:gd name="T7" fmla="*/ 0 h 167"/>
                    <a:gd name="T8" fmla="*/ 0 w 195"/>
                    <a:gd name="T9" fmla="*/ 0 h 167"/>
                    <a:gd name="T10" fmla="*/ 98 w 195"/>
                    <a:gd name="T11" fmla="*/ 70 h 167"/>
                    <a:gd name="T12" fmla="*/ 145 w 195"/>
                    <a:gd name="T13" fmla="*/ 114 h 167"/>
                    <a:gd name="T14" fmla="*/ 184 w 195"/>
                    <a:gd name="T15" fmla="*/ 167 h 167"/>
                    <a:gd name="T16" fmla="*/ 195 w 195"/>
                    <a:gd name="T17" fmla="*/ 13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167">
                      <a:moveTo>
                        <a:pt x="195" y="135"/>
                      </a:moveTo>
                      <a:lnTo>
                        <a:pt x="136" y="87"/>
                      </a:lnTo>
                      <a:lnTo>
                        <a:pt x="87" y="43"/>
                      </a:lnTo>
                      <a:lnTo>
                        <a:pt x="41" y="0"/>
                      </a:lnTo>
                      <a:lnTo>
                        <a:pt x="0" y="0"/>
                      </a:lnTo>
                      <a:lnTo>
                        <a:pt x="98" y="70"/>
                      </a:lnTo>
                      <a:lnTo>
                        <a:pt x="145" y="114"/>
                      </a:lnTo>
                      <a:lnTo>
                        <a:pt x="184" y="167"/>
                      </a:lnTo>
                      <a:lnTo>
                        <a:pt x="195" y="1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 name="Freeform 41"/>
                <p:cNvSpPr>
                  <a:spLocks/>
                </p:cNvSpPr>
                <p:nvPr/>
              </p:nvSpPr>
              <p:spPr bwMode="auto">
                <a:xfrm>
                  <a:off x="5035" y="2446"/>
                  <a:ext cx="168" cy="136"/>
                </a:xfrm>
                <a:custGeom>
                  <a:avLst/>
                  <a:gdLst>
                    <a:gd name="T0" fmla="*/ 168 w 168"/>
                    <a:gd name="T1" fmla="*/ 86 h 136"/>
                    <a:gd name="T2" fmla="*/ 125 w 168"/>
                    <a:gd name="T3" fmla="*/ 70 h 136"/>
                    <a:gd name="T4" fmla="*/ 93 w 168"/>
                    <a:gd name="T5" fmla="*/ 43 h 136"/>
                    <a:gd name="T6" fmla="*/ 33 w 168"/>
                    <a:gd name="T7" fmla="*/ 0 h 136"/>
                    <a:gd name="T8" fmla="*/ 0 w 168"/>
                    <a:gd name="T9" fmla="*/ 0 h 136"/>
                    <a:gd name="T10" fmla="*/ 77 w 168"/>
                    <a:gd name="T11" fmla="*/ 43 h 136"/>
                    <a:gd name="T12" fmla="*/ 106 w 168"/>
                    <a:gd name="T13" fmla="*/ 72 h 136"/>
                    <a:gd name="T14" fmla="*/ 168 w 168"/>
                    <a:gd name="T15" fmla="*/ 136 h 136"/>
                    <a:gd name="T16" fmla="*/ 165 w 168"/>
                    <a:gd name="T17" fmla="*/ 97 h 136"/>
                    <a:gd name="T18" fmla="*/ 168 w 168"/>
                    <a:gd name="T19" fmla="*/ 8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36">
                      <a:moveTo>
                        <a:pt x="168" y="86"/>
                      </a:moveTo>
                      <a:lnTo>
                        <a:pt x="125" y="70"/>
                      </a:lnTo>
                      <a:lnTo>
                        <a:pt x="93" y="43"/>
                      </a:lnTo>
                      <a:lnTo>
                        <a:pt x="33" y="0"/>
                      </a:lnTo>
                      <a:lnTo>
                        <a:pt x="0" y="0"/>
                      </a:lnTo>
                      <a:lnTo>
                        <a:pt x="77" y="43"/>
                      </a:lnTo>
                      <a:lnTo>
                        <a:pt x="106" y="72"/>
                      </a:lnTo>
                      <a:lnTo>
                        <a:pt x="168" y="136"/>
                      </a:lnTo>
                      <a:lnTo>
                        <a:pt x="165" y="97"/>
                      </a:lnTo>
                      <a:lnTo>
                        <a:pt x="168"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 name="Freeform 42"/>
                <p:cNvSpPr>
                  <a:spLocks/>
                </p:cNvSpPr>
                <p:nvPr/>
              </p:nvSpPr>
              <p:spPr bwMode="auto">
                <a:xfrm>
                  <a:off x="5010" y="2526"/>
                  <a:ext cx="198" cy="211"/>
                </a:xfrm>
                <a:custGeom>
                  <a:avLst/>
                  <a:gdLst>
                    <a:gd name="T0" fmla="*/ 194 w 198"/>
                    <a:gd name="T1" fmla="*/ 158 h 211"/>
                    <a:gd name="T2" fmla="*/ 140 w 198"/>
                    <a:gd name="T3" fmla="*/ 110 h 211"/>
                    <a:gd name="T4" fmla="*/ 119 w 198"/>
                    <a:gd name="T5" fmla="*/ 77 h 211"/>
                    <a:gd name="T6" fmla="*/ 75 w 198"/>
                    <a:gd name="T7" fmla="*/ 45 h 211"/>
                    <a:gd name="T8" fmla="*/ 37 w 198"/>
                    <a:gd name="T9" fmla="*/ 17 h 211"/>
                    <a:gd name="T10" fmla="*/ 10 w 198"/>
                    <a:gd name="T11" fmla="*/ 0 h 211"/>
                    <a:gd name="T12" fmla="*/ 0 w 198"/>
                    <a:gd name="T13" fmla="*/ 0 h 211"/>
                    <a:gd name="T14" fmla="*/ 0 w 198"/>
                    <a:gd name="T15" fmla="*/ 17 h 211"/>
                    <a:gd name="T16" fmla="*/ 32 w 198"/>
                    <a:gd name="T17" fmla="*/ 38 h 211"/>
                    <a:gd name="T18" fmla="*/ 92 w 198"/>
                    <a:gd name="T19" fmla="*/ 76 h 211"/>
                    <a:gd name="T20" fmla="*/ 135 w 198"/>
                    <a:gd name="T21" fmla="*/ 119 h 211"/>
                    <a:gd name="T22" fmla="*/ 165 w 198"/>
                    <a:gd name="T23" fmla="*/ 167 h 211"/>
                    <a:gd name="T24" fmla="*/ 198 w 198"/>
                    <a:gd name="T25" fmla="*/ 211 h 211"/>
                    <a:gd name="T26" fmla="*/ 194 w 198"/>
                    <a:gd name="T27" fmla="*/ 15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8" h="211">
                      <a:moveTo>
                        <a:pt x="194" y="158"/>
                      </a:moveTo>
                      <a:lnTo>
                        <a:pt x="140" y="110"/>
                      </a:lnTo>
                      <a:lnTo>
                        <a:pt x="119" y="77"/>
                      </a:lnTo>
                      <a:lnTo>
                        <a:pt x="75" y="45"/>
                      </a:lnTo>
                      <a:lnTo>
                        <a:pt x="37" y="17"/>
                      </a:lnTo>
                      <a:lnTo>
                        <a:pt x="10" y="0"/>
                      </a:lnTo>
                      <a:lnTo>
                        <a:pt x="0" y="0"/>
                      </a:lnTo>
                      <a:lnTo>
                        <a:pt x="0" y="17"/>
                      </a:lnTo>
                      <a:lnTo>
                        <a:pt x="32" y="38"/>
                      </a:lnTo>
                      <a:lnTo>
                        <a:pt x="92" y="76"/>
                      </a:lnTo>
                      <a:lnTo>
                        <a:pt x="135" y="119"/>
                      </a:lnTo>
                      <a:lnTo>
                        <a:pt x="165" y="167"/>
                      </a:lnTo>
                      <a:lnTo>
                        <a:pt x="198" y="211"/>
                      </a:lnTo>
                      <a:lnTo>
                        <a:pt x="194"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 name="Freeform 43"/>
                <p:cNvSpPr>
                  <a:spLocks/>
                </p:cNvSpPr>
                <p:nvPr/>
              </p:nvSpPr>
              <p:spPr bwMode="auto">
                <a:xfrm>
                  <a:off x="5031" y="2700"/>
                  <a:ext cx="153" cy="125"/>
                </a:xfrm>
                <a:custGeom>
                  <a:avLst/>
                  <a:gdLst>
                    <a:gd name="T0" fmla="*/ 153 w 153"/>
                    <a:gd name="T1" fmla="*/ 103 h 125"/>
                    <a:gd name="T2" fmla="*/ 110 w 153"/>
                    <a:gd name="T3" fmla="*/ 56 h 125"/>
                    <a:gd name="T4" fmla="*/ 64 w 153"/>
                    <a:gd name="T5" fmla="*/ 27 h 125"/>
                    <a:gd name="T6" fmla="*/ 27 w 153"/>
                    <a:gd name="T7" fmla="*/ 7 h 125"/>
                    <a:gd name="T8" fmla="*/ 0 w 153"/>
                    <a:gd name="T9" fmla="*/ 0 h 125"/>
                    <a:gd name="T10" fmla="*/ 16 w 153"/>
                    <a:gd name="T11" fmla="*/ 27 h 125"/>
                    <a:gd name="T12" fmla="*/ 64 w 153"/>
                    <a:gd name="T13" fmla="*/ 54 h 125"/>
                    <a:gd name="T14" fmla="*/ 103 w 153"/>
                    <a:gd name="T15" fmla="*/ 93 h 125"/>
                    <a:gd name="T16" fmla="*/ 121 w 153"/>
                    <a:gd name="T17" fmla="*/ 120 h 125"/>
                    <a:gd name="T18" fmla="*/ 137 w 153"/>
                    <a:gd name="T19" fmla="*/ 125 h 125"/>
                    <a:gd name="T20" fmla="*/ 151 w 153"/>
                    <a:gd name="T21" fmla="*/ 116 h 125"/>
                    <a:gd name="T22" fmla="*/ 153 w 153"/>
                    <a:gd name="T23" fmla="*/ 10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125">
                      <a:moveTo>
                        <a:pt x="153" y="103"/>
                      </a:moveTo>
                      <a:lnTo>
                        <a:pt x="110" y="56"/>
                      </a:lnTo>
                      <a:lnTo>
                        <a:pt x="64" y="27"/>
                      </a:lnTo>
                      <a:lnTo>
                        <a:pt x="27" y="7"/>
                      </a:lnTo>
                      <a:lnTo>
                        <a:pt x="0" y="0"/>
                      </a:lnTo>
                      <a:lnTo>
                        <a:pt x="16" y="27"/>
                      </a:lnTo>
                      <a:lnTo>
                        <a:pt x="64" y="54"/>
                      </a:lnTo>
                      <a:lnTo>
                        <a:pt x="103" y="93"/>
                      </a:lnTo>
                      <a:lnTo>
                        <a:pt x="121" y="120"/>
                      </a:lnTo>
                      <a:lnTo>
                        <a:pt x="137" y="125"/>
                      </a:lnTo>
                      <a:lnTo>
                        <a:pt x="151" y="116"/>
                      </a:lnTo>
                      <a:lnTo>
                        <a:pt x="153" y="1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5" name="Freeform 44"/>
                <p:cNvSpPr>
                  <a:spLocks/>
                </p:cNvSpPr>
                <p:nvPr/>
              </p:nvSpPr>
              <p:spPr bwMode="auto">
                <a:xfrm>
                  <a:off x="5012" y="2787"/>
                  <a:ext cx="169" cy="155"/>
                </a:xfrm>
                <a:custGeom>
                  <a:avLst/>
                  <a:gdLst>
                    <a:gd name="T0" fmla="*/ 169 w 169"/>
                    <a:gd name="T1" fmla="*/ 144 h 155"/>
                    <a:gd name="T2" fmla="*/ 126 w 169"/>
                    <a:gd name="T3" fmla="*/ 98 h 155"/>
                    <a:gd name="T4" fmla="*/ 71 w 169"/>
                    <a:gd name="T5" fmla="*/ 42 h 155"/>
                    <a:gd name="T6" fmla="*/ 39 w 169"/>
                    <a:gd name="T7" fmla="*/ 15 h 155"/>
                    <a:gd name="T8" fmla="*/ 14 w 169"/>
                    <a:gd name="T9" fmla="*/ 0 h 155"/>
                    <a:gd name="T10" fmla="*/ 0 w 169"/>
                    <a:gd name="T11" fmla="*/ 10 h 155"/>
                    <a:gd name="T12" fmla="*/ 29 w 169"/>
                    <a:gd name="T13" fmla="*/ 33 h 155"/>
                    <a:gd name="T14" fmla="*/ 77 w 169"/>
                    <a:gd name="T15" fmla="*/ 82 h 155"/>
                    <a:gd name="T16" fmla="*/ 123 w 169"/>
                    <a:gd name="T17" fmla="*/ 130 h 155"/>
                    <a:gd name="T18" fmla="*/ 153 w 169"/>
                    <a:gd name="T19" fmla="*/ 155 h 155"/>
                    <a:gd name="T20" fmla="*/ 160 w 169"/>
                    <a:gd name="T21" fmla="*/ 155 h 155"/>
                    <a:gd name="T22" fmla="*/ 169 w 169"/>
                    <a:gd name="T23" fmla="*/ 1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 h="155">
                      <a:moveTo>
                        <a:pt x="169" y="144"/>
                      </a:moveTo>
                      <a:lnTo>
                        <a:pt x="126" y="98"/>
                      </a:lnTo>
                      <a:lnTo>
                        <a:pt x="71" y="42"/>
                      </a:lnTo>
                      <a:lnTo>
                        <a:pt x="39" y="15"/>
                      </a:lnTo>
                      <a:lnTo>
                        <a:pt x="14" y="0"/>
                      </a:lnTo>
                      <a:lnTo>
                        <a:pt x="0" y="10"/>
                      </a:lnTo>
                      <a:lnTo>
                        <a:pt x="29" y="33"/>
                      </a:lnTo>
                      <a:lnTo>
                        <a:pt x="77" y="82"/>
                      </a:lnTo>
                      <a:lnTo>
                        <a:pt x="123" y="130"/>
                      </a:lnTo>
                      <a:lnTo>
                        <a:pt x="153" y="155"/>
                      </a:lnTo>
                      <a:lnTo>
                        <a:pt x="160" y="155"/>
                      </a:lnTo>
                      <a:lnTo>
                        <a:pt x="169" y="1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6" name="Freeform 45"/>
                <p:cNvSpPr>
                  <a:spLocks/>
                </p:cNvSpPr>
                <p:nvPr/>
              </p:nvSpPr>
              <p:spPr bwMode="auto">
                <a:xfrm>
                  <a:off x="5032" y="2917"/>
                  <a:ext cx="119" cy="122"/>
                </a:xfrm>
                <a:custGeom>
                  <a:avLst/>
                  <a:gdLst>
                    <a:gd name="T0" fmla="*/ 117 w 119"/>
                    <a:gd name="T1" fmla="*/ 102 h 122"/>
                    <a:gd name="T2" fmla="*/ 69 w 119"/>
                    <a:gd name="T3" fmla="*/ 31 h 122"/>
                    <a:gd name="T4" fmla="*/ 21 w 119"/>
                    <a:gd name="T5" fmla="*/ 4 h 122"/>
                    <a:gd name="T6" fmla="*/ 0 w 119"/>
                    <a:gd name="T7" fmla="*/ 0 h 122"/>
                    <a:gd name="T8" fmla="*/ 5 w 119"/>
                    <a:gd name="T9" fmla="*/ 14 h 122"/>
                    <a:gd name="T10" fmla="*/ 59 w 119"/>
                    <a:gd name="T11" fmla="*/ 54 h 122"/>
                    <a:gd name="T12" fmla="*/ 112 w 119"/>
                    <a:gd name="T13" fmla="*/ 117 h 122"/>
                    <a:gd name="T14" fmla="*/ 119 w 119"/>
                    <a:gd name="T15" fmla="*/ 122 h 122"/>
                    <a:gd name="T16" fmla="*/ 117 w 119"/>
                    <a:gd name="T17" fmla="*/ 10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22">
                      <a:moveTo>
                        <a:pt x="117" y="102"/>
                      </a:moveTo>
                      <a:lnTo>
                        <a:pt x="69" y="31"/>
                      </a:lnTo>
                      <a:lnTo>
                        <a:pt x="21" y="4"/>
                      </a:lnTo>
                      <a:lnTo>
                        <a:pt x="0" y="0"/>
                      </a:lnTo>
                      <a:lnTo>
                        <a:pt x="5" y="14"/>
                      </a:lnTo>
                      <a:lnTo>
                        <a:pt x="59" y="54"/>
                      </a:lnTo>
                      <a:lnTo>
                        <a:pt x="112" y="117"/>
                      </a:lnTo>
                      <a:lnTo>
                        <a:pt x="119" y="122"/>
                      </a:lnTo>
                      <a:lnTo>
                        <a:pt x="117"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7" name="Freeform 46"/>
                <p:cNvSpPr>
                  <a:spLocks/>
                </p:cNvSpPr>
                <p:nvPr/>
              </p:nvSpPr>
              <p:spPr bwMode="auto">
                <a:xfrm>
                  <a:off x="5035" y="3036"/>
                  <a:ext cx="82" cy="92"/>
                </a:xfrm>
                <a:custGeom>
                  <a:avLst/>
                  <a:gdLst>
                    <a:gd name="T0" fmla="*/ 79 w 82"/>
                    <a:gd name="T1" fmla="*/ 70 h 92"/>
                    <a:gd name="T2" fmla="*/ 38 w 82"/>
                    <a:gd name="T3" fmla="*/ 16 h 92"/>
                    <a:gd name="T4" fmla="*/ 2 w 82"/>
                    <a:gd name="T5" fmla="*/ 0 h 92"/>
                    <a:gd name="T6" fmla="*/ 0 w 82"/>
                    <a:gd name="T7" fmla="*/ 16 h 92"/>
                    <a:gd name="T8" fmla="*/ 17 w 82"/>
                    <a:gd name="T9" fmla="*/ 43 h 92"/>
                    <a:gd name="T10" fmla="*/ 60 w 82"/>
                    <a:gd name="T11" fmla="*/ 79 h 92"/>
                    <a:gd name="T12" fmla="*/ 73 w 82"/>
                    <a:gd name="T13" fmla="*/ 92 h 92"/>
                    <a:gd name="T14" fmla="*/ 82 w 82"/>
                    <a:gd name="T15" fmla="*/ 86 h 92"/>
                    <a:gd name="T16" fmla="*/ 79 w 82"/>
                    <a:gd name="T17" fmla="*/ 7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92">
                      <a:moveTo>
                        <a:pt x="79" y="70"/>
                      </a:moveTo>
                      <a:lnTo>
                        <a:pt x="38" y="16"/>
                      </a:lnTo>
                      <a:lnTo>
                        <a:pt x="2" y="0"/>
                      </a:lnTo>
                      <a:lnTo>
                        <a:pt x="0" y="16"/>
                      </a:lnTo>
                      <a:lnTo>
                        <a:pt x="17" y="43"/>
                      </a:lnTo>
                      <a:lnTo>
                        <a:pt x="60" y="79"/>
                      </a:lnTo>
                      <a:lnTo>
                        <a:pt x="73" y="92"/>
                      </a:lnTo>
                      <a:lnTo>
                        <a:pt x="82" y="86"/>
                      </a:lnTo>
                      <a:lnTo>
                        <a:pt x="79"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8" name="Freeform 47"/>
                <p:cNvSpPr>
                  <a:spLocks/>
                </p:cNvSpPr>
                <p:nvPr/>
              </p:nvSpPr>
              <p:spPr bwMode="auto">
                <a:xfrm>
                  <a:off x="5042" y="3157"/>
                  <a:ext cx="103" cy="104"/>
                </a:xfrm>
                <a:custGeom>
                  <a:avLst/>
                  <a:gdLst>
                    <a:gd name="T0" fmla="*/ 103 w 103"/>
                    <a:gd name="T1" fmla="*/ 104 h 104"/>
                    <a:gd name="T2" fmla="*/ 89 w 103"/>
                    <a:gd name="T3" fmla="*/ 88 h 104"/>
                    <a:gd name="T4" fmla="*/ 60 w 103"/>
                    <a:gd name="T5" fmla="*/ 45 h 104"/>
                    <a:gd name="T6" fmla="*/ 18 w 103"/>
                    <a:gd name="T7" fmla="*/ 0 h 104"/>
                    <a:gd name="T8" fmla="*/ 0 w 103"/>
                    <a:gd name="T9" fmla="*/ 0 h 104"/>
                    <a:gd name="T10" fmla="*/ 7 w 103"/>
                    <a:gd name="T11" fmla="*/ 16 h 104"/>
                    <a:gd name="T12" fmla="*/ 39 w 103"/>
                    <a:gd name="T13" fmla="*/ 59 h 104"/>
                    <a:gd name="T14" fmla="*/ 72 w 103"/>
                    <a:gd name="T15" fmla="*/ 102 h 104"/>
                    <a:gd name="T16" fmla="*/ 103 w 103"/>
                    <a:gd name="T17"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04">
                      <a:moveTo>
                        <a:pt x="103" y="104"/>
                      </a:moveTo>
                      <a:lnTo>
                        <a:pt x="89" y="88"/>
                      </a:lnTo>
                      <a:lnTo>
                        <a:pt x="60" y="45"/>
                      </a:lnTo>
                      <a:lnTo>
                        <a:pt x="18" y="0"/>
                      </a:lnTo>
                      <a:lnTo>
                        <a:pt x="0" y="0"/>
                      </a:lnTo>
                      <a:lnTo>
                        <a:pt x="7" y="16"/>
                      </a:lnTo>
                      <a:lnTo>
                        <a:pt x="39" y="59"/>
                      </a:lnTo>
                      <a:lnTo>
                        <a:pt x="72" y="102"/>
                      </a:lnTo>
                      <a:lnTo>
                        <a:pt x="103"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9" name="Freeform 48"/>
                <p:cNvSpPr>
                  <a:spLocks/>
                </p:cNvSpPr>
                <p:nvPr/>
              </p:nvSpPr>
              <p:spPr bwMode="auto">
                <a:xfrm>
                  <a:off x="5181" y="2290"/>
                  <a:ext cx="312" cy="1160"/>
                </a:xfrm>
                <a:custGeom>
                  <a:avLst/>
                  <a:gdLst>
                    <a:gd name="T0" fmla="*/ 45 w 312"/>
                    <a:gd name="T1" fmla="*/ 142 h 1160"/>
                    <a:gd name="T2" fmla="*/ 56 w 312"/>
                    <a:gd name="T3" fmla="*/ 206 h 1160"/>
                    <a:gd name="T4" fmla="*/ 29 w 312"/>
                    <a:gd name="T5" fmla="*/ 249 h 1160"/>
                    <a:gd name="T6" fmla="*/ 32 w 312"/>
                    <a:gd name="T7" fmla="*/ 308 h 1160"/>
                    <a:gd name="T8" fmla="*/ 48 w 312"/>
                    <a:gd name="T9" fmla="*/ 357 h 1160"/>
                    <a:gd name="T10" fmla="*/ 23 w 312"/>
                    <a:gd name="T11" fmla="*/ 405 h 1160"/>
                    <a:gd name="T12" fmla="*/ 50 w 312"/>
                    <a:gd name="T13" fmla="*/ 489 h 1160"/>
                    <a:gd name="T14" fmla="*/ 18 w 312"/>
                    <a:gd name="T15" fmla="*/ 560 h 1160"/>
                    <a:gd name="T16" fmla="*/ 34 w 312"/>
                    <a:gd name="T17" fmla="*/ 630 h 1160"/>
                    <a:gd name="T18" fmla="*/ 43 w 312"/>
                    <a:gd name="T19" fmla="*/ 680 h 1160"/>
                    <a:gd name="T20" fmla="*/ 11 w 312"/>
                    <a:gd name="T21" fmla="*/ 723 h 1160"/>
                    <a:gd name="T22" fmla="*/ 29 w 312"/>
                    <a:gd name="T23" fmla="*/ 813 h 1160"/>
                    <a:gd name="T24" fmla="*/ 27 w 312"/>
                    <a:gd name="T25" fmla="*/ 861 h 1160"/>
                    <a:gd name="T26" fmla="*/ 0 w 312"/>
                    <a:gd name="T27" fmla="*/ 921 h 1160"/>
                    <a:gd name="T28" fmla="*/ 16 w 312"/>
                    <a:gd name="T29" fmla="*/ 971 h 1160"/>
                    <a:gd name="T30" fmla="*/ 18 w 312"/>
                    <a:gd name="T31" fmla="*/ 1017 h 1160"/>
                    <a:gd name="T32" fmla="*/ 23 w 312"/>
                    <a:gd name="T33" fmla="*/ 1066 h 1160"/>
                    <a:gd name="T34" fmla="*/ 45 w 312"/>
                    <a:gd name="T35" fmla="*/ 1109 h 1160"/>
                    <a:gd name="T36" fmla="*/ 48 w 312"/>
                    <a:gd name="T37" fmla="*/ 1160 h 1160"/>
                    <a:gd name="T38" fmla="*/ 118 w 312"/>
                    <a:gd name="T39" fmla="*/ 1116 h 1160"/>
                    <a:gd name="T40" fmla="*/ 201 w 312"/>
                    <a:gd name="T41" fmla="*/ 1105 h 1160"/>
                    <a:gd name="T42" fmla="*/ 258 w 312"/>
                    <a:gd name="T43" fmla="*/ 1082 h 1160"/>
                    <a:gd name="T44" fmla="*/ 276 w 312"/>
                    <a:gd name="T45" fmla="*/ 1050 h 1160"/>
                    <a:gd name="T46" fmla="*/ 282 w 312"/>
                    <a:gd name="T47" fmla="*/ 985 h 1160"/>
                    <a:gd name="T48" fmla="*/ 269 w 312"/>
                    <a:gd name="T49" fmla="*/ 901 h 1160"/>
                    <a:gd name="T50" fmla="*/ 255 w 312"/>
                    <a:gd name="T51" fmla="*/ 856 h 1160"/>
                    <a:gd name="T52" fmla="*/ 264 w 312"/>
                    <a:gd name="T53" fmla="*/ 802 h 1160"/>
                    <a:gd name="T54" fmla="*/ 238 w 312"/>
                    <a:gd name="T55" fmla="*/ 743 h 1160"/>
                    <a:gd name="T56" fmla="*/ 274 w 312"/>
                    <a:gd name="T57" fmla="*/ 697 h 1160"/>
                    <a:gd name="T58" fmla="*/ 247 w 312"/>
                    <a:gd name="T59" fmla="*/ 630 h 1160"/>
                    <a:gd name="T60" fmla="*/ 233 w 312"/>
                    <a:gd name="T61" fmla="*/ 567 h 1160"/>
                    <a:gd name="T62" fmla="*/ 287 w 312"/>
                    <a:gd name="T63" fmla="*/ 519 h 1160"/>
                    <a:gd name="T64" fmla="*/ 269 w 312"/>
                    <a:gd name="T65" fmla="*/ 484 h 1160"/>
                    <a:gd name="T66" fmla="*/ 269 w 312"/>
                    <a:gd name="T67" fmla="*/ 425 h 1160"/>
                    <a:gd name="T68" fmla="*/ 244 w 312"/>
                    <a:gd name="T69" fmla="*/ 387 h 1160"/>
                    <a:gd name="T70" fmla="*/ 264 w 312"/>
                    <a:gd name="T71" fmla="*/ 341 h 1160"/>
                    <a:gd name="T72" fmla="*/ 247 w 312"/>
                    <a:gd name="T73" fmla="*/ 303 h 1160"/>
                    <a:gd name="T74" fmla="*/ 247 w 312"/>
                    <a:gd name="T75" fmla="*/ 271 h 1160"/>
                    <a:gd name="T76" fmla="*/ 265 w 312"/>
                    <a:gd name="T77" fmla="*/ 242 h 1160"/>
                    <a:gd name="T78" fmla="*/ 242 w 312"/>
                    <a:gd name="T79" fmla="*/ 204 h 1160"/>
                    <a:gd name="T80" fmla="*/ 238 w 312"/>
                    <a:gd name="T81" fmla="*/ 151 h 1160"/>
                    <a:gd name="T82" fmla="*/ 298 w 312"/>
                    <a:gd name="T83" fmla="*/ 82 h 1160"/>
                    <a:gd name="T84" fmla="*/ 312 w 312"/>
                    <a:gd name="T85" fmla="*/ 11 h 1160"/>
                    <a:gd name="T86" fmla="*/ 276 w 312"/>
                    <a:gd name="T87" fmla="*/ 11 h 1160"/>
                    <a:gd name="T88" fmla="*/ 172 w 312"/>
                    <a:gd name="T89" fmla="*/ 66 h 1160"/>
                    <a:gd name="T90" fmla="*/ 86 w 312"/>
                    <a:gd name="T91" fmla="*/ 99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2" h="1160">
                      <a:moveTo>
                        <a:pt x="56" y="109"/>
                      </a:moveTo>
                      <a:lnTo>
                        <a:pt x="45" y="142"/>
                      </a:lnTo>
                      <a:lnTo>
                        <a:pt x="54" y="174"/>
                      </a:lnTo>
                      <a:lnTo>
                        <a:pt x="56" y="206"/>
                      </a:lnTo>
                      <a:lnTo>
                        <a:pt x="45" y="226"/>
                      </a:lnTo>
                      <a:lnTo>
                        <a:pt x="29" y="249"/>
                      </a:lnTo>
                      <a:lnTo>
                        <a:pt x="22" y="285"/>
                      </a:lnTo>
                      <a:lnTo>
                        <a:pt x="32" y="308"/>
                      </a:lnTo>
                      <a:lnTo>
                        <a:pt x="48" y="335"/>
                      </a:lnTo>
                      <a:lnTo>
                        <a:pt x="48" y="357"/>
                      </a:lnTo>
                      <a:lnTo>
                        <a:pt x="38" y="378"/>
                      </a:lnTo>
                      <a:lnTo>
                        <a:pt x="23" y="405"/>
                      </a:lnTo>
                      <a:lnTo>
                        <a:pt x="29" y="432"/>
                      </a:lnTo>
                      <a:lnTo>
                        <a:pt x="50" y="489"/>
                      </a:lnTo>
                      <a:lnTo>
                        <a:pt x="48" y="514"/>
                      </a:lnTo>
                      <a:lnTo>
                        <a:pt x="18" y="560"/>
                      </a:lnTo>
                      <a:lnTo>
                        <a:pt x="18" y="600"/>
                      </a:lnTo>
                      <a:lnTo>
                        <a:pt x="34" y="630"/>
                      </a:lnTo>
                      <a:lnTo>
                        <a:pt x="45" y="657"/>
                      </a:lnTo>
                      <a:lnTo>
                        <a:pt x="43" y="680"/>
                      </a:lnTo>
                      <a:lnTo>
                        <a:pt x="16" y="705"/>
                      </a:lnTo>
                      <a:lnTo>
                        <a:pt x="11" y="723"/>
                      </a:lnTo>
                      <a:lnTo>
                        <a:pt x="16" y="766"/>
                      </a:lnTo>
                      <a:lnTo>
                        <a:pt x="29" y="813"/>
                      </a:lnTo>
                      <a:lnTo>
                        <a:pt x="29" y="840"/>
                      </a:lnTo>
                      <a:lnTo>
                        <a:pt x="27" y="861"/>
                      </a:lnTo>
                      <a:lnTo>
                        <a:pt x="7" y="894"/>
                      </a:lnTo>
                      <a:lnTo>
                        <a:pt x="0" y="921"/>
                      </a:lnTo>
                      <a:lnTo>
                        <a:pt x="2" y="949"/>
                      </a:lnTo>
                      <a:lnTo>
                        <a:pt x="16" y="971"/>
                      </a:lnTo>
                      <a:lnTo>
                        <a:pt x="32" y="990"/>
                      </a:lnTo>
                      <a:lnTo>
                        <a:pt x="18" y="1017"/>
                      </a:lnTo>
                      <a:lnTo>
                        <a:pt x="11" y="1044"/>
                      </a:lnTo>
                      <a:lnTo>
                        <a:pt x="23" y="1066"/>
                      </a:lnTo>
                      <a:lnTo>
                        <a:pt x="43" y="1082"/>
                      </a:lnTo>
                      <a:lnTo>
                        <a:pt x="45" y="1109"/>
                      </a:lnTo>
                      <a:lnTo>
                        <a:pt x="45" y="1131"/>
                      </a:lnTo>
                      <a:lnTo>
                        <a:pt x="48" y="1160"/>
                      </a:lnTo>
                      <a:lnTo>
                        <a:pt x="82" y="1137"/>
                      </a:lnTo>
                      <a:lnTo>
                        <a:pt x="118" y="1116"/>
                      </a:lnTo>
                      <a:lnTo>
                        <a:pt x="151" y="1105"/>
                      </a:lnTo>
                      <a:lnTo>
                        <a:pt x="201" y="1105"/>
                      </a:lnTo>
                      <a:lnTo>
                        <a:pt x="237" y="1100"/>
                      </a:lnTo>
                      <a:lnTo>
                        <a:pt x="258" y="1082"/>
                      </a:lnTo>
                      <a:lnTo>
                        <a:pt x="296" y="1071"/>
                      </a:lnTo>
                      <a:lnTo>
                        <a:pt x="276" y="1050"/>
                      </a:lnTo>
                      <a:lnTo>
                        <a:pt x="269" y="1019"/>
                      </a:lnTo>
                      <a:lnTo>
                        <a:pt x="282" y="985"/>
                      </a:lnTo>
                      <a:lnTo>
                        <a:pt x="280" y="937"/>
                      </a:lnTo>
                      <a:lnTo>
                        <a:pt x="269" y="901"/>
                      </a:lnTo>
                      <a:lnTo>
                        <a:pt x="258" y="883"/>
                      </a:lnTo>
                      <a:lnTo>
                        <a:pt x="255" y="856"/>
                      </a:lnTo>
                      <a:lnTo>
                        <a:pt x="269" y="824"/>
                      </a:lnTo>
                      <a:lnTo>
                        <a:pt x="264" y="802"/>
                      </a:lnTo>
                      <a:lnTo>
                        <a:pt x="237" y="765"/>
                      </a:lnTo>
                      <a:lnTo>
                        <a:pt x="238" y="743"/>
                      </a:lnTo>
                      <a:lnTo>
                        <a:pt x="249" y="723"/>
                      </a:lnTo>
                      <a:lnTo>
                        <a:pt x="274" y="697"/>
                      </a:lnTo>
                      <a:lnTo>
                        <a:pt x="265" y="675"/>
                      </a:lnTo>
                      <a:lnTo>
                        <a:pt x="247" y="630"/>
                      </a:lnTo>
                      <a:lnTo>
                        <a:pt x="233" y="600"/>
                      </a:lnTo>
                      <a:lnTo>
                        <a:pt x="233" y="567"/>
                      </a:lnTo>
                      <a:lnTo>
                        <a:pt x="282" y="550"/>
                      </a:lnTo>
                      <a:lnTo>
                        <a:pt x="287" y="519"/>
                      </a:lnTo>
                      <a:lnTo>
                        <a:pt x="282" y="500"/>
                      </a:lnTo>
                      <a:lnTo>
                        <a:pt x="269" y="484"/>
                      </a:lnTo>
                      <a:lnTo>
                        <a:pt x="271" y="457"/>
                      </a:lnTo>
                      <a:lnTo>
                        <a:pt x="269" y="425"/>
                      </a:lnTo>
                      <a:lnTo>
                        <a:pt x="255" y="409"/>
                      </a:lnTo>
                      <a:lnTo>
                        <a:pt x="244" y="387"/>
                      </a:lnTo>
                      <a:lnTo>
                        <a:pt x="253" y="366"/>
                      </a:lnTo>
                      <a:lnTo>
                        <a:pt x="264" y="341"/>
                      </a:lnTo>
                      <a:lnTo>
                        <a:pt x="264" y="324"/>
                      </a:lnTo>
                      <a:lnTo>
                        <a:pt x="247" y="303"/>
                      </a:lnTo>
                      <a:lnTo>
                        <a:pt x="242" y="285"/>
                      </a:lnTo>
                      <a:lnTo>
                        <a:pt x="247" y="271"/>
                      </a:lnTo>
                      <a:lnTo>
                        <a:pt x="264" y="260"/>
                      </a:lnTo>
                      <a:lnTo>
                        <a:pt x="265" y="242"/>
                      </a:lnTo>
                      <a:lnTo>
                        <a:pt x="260" y="231"/>
                      </a:lnTo>
                      <a:lnTo>
                        <a:pt x="242" y="204"/>
                      </a:lnTo>
                      <a:lnTo>
                        <a:pt x="237" y="174"/>
                      </a:lnTo>
                      <a:lnTo>
                        <a:pt x="238" y="151"/>
                      </a:lnTo>
                      <a:lnTo>
                        <a:pt x="255" y="129"/>
                      </a:lnTo>
                      <a:lnTo>
                        <a:pt x="298" y="82"/>
                      </a:lnTo>
                      <a:lnTo>
                        <a:pt x="312" y="43"/>
                      </a:lnTo>
                      <a:lnTo>
                        <a:pt x="312" y="11"/>
                      </a:lnTo>
                      <a:lnTo>
                        <a:pt x="298" y="0"/>
                      </a:lnTo>
                      <a:lnTo>
                        <a:pt x="276" y="11"/>
                      </a:lnTo>
                      <a:lnTo>
                        <a:pt x="222" y="45"/>
                      </a:lnTo>
                      <a:lnTo>
                        <a:pt x="172" y="66"/>
                      </a:lnTo>
                      <a:lnTo>
                        <a:pt x="120" y="88"/>
                      </a:lnTo>
                      <a:lnTo>
                        <a:pt x="86" y="99"/>
                      </a:lnTo>
                      <a:lnTo>
                        <a:pt x="56" y="109"/>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0" name="Freeform 49"/>
                <p:cNvSpPr>
                  <a:spLocks/>
                </p:cNvSpPr>
                <p:nvPr/>
              </p:nvSpPr>
              <p:spPr bwMode="auto">
                <a:xfrm>
                  <a:off x="4962" y="2281"/>
                  <a:ext cx="558" cy="1186"/>
                </a:xfrm>
                <a:custGeom>
                  <a:avLst/>
                  <a:gdLst>
                    <a:gd name="T0" fmla="*/ 365 w 558"/>
                    <a:gd name="T1" fmla="*/ 1113 h 1186"/>
                    <a:gd name="T2" fmla="*/ 258 w 558"/>
                    <a:gd name="T3" fmla="*/ 1152 h 1186"/>
                    <a:gd name="T4" fmla="*/ 45 w 558"/>
                    <a:gd name="T5" fmla="*/ 959 h 1186"/>
                    <a:gd name="T6" fmla="*/ 34 w 558"/>
                    <a:gd name="T7" fmla="*/ 991 h 1186"/>
                    <a:gd name="T8" fmla="*/ 265 w 558"/>
                    <a:gd name="T9" fmla="*/ 1186 h 1186"/>
                    <a:gd name="T10" fmla="*/ 376 w 558"/>
                    <a:gd name="T11" fmla="*/ 1126 h 1186"/>
                    <a:gd name="T12" fmla="*/ 528 w 558"/>
                    <a:gd name="T13" fmla="*/ 1076 h 1186"/>
                    <a:gd name="T14" fmla="*/ 521 w 558"/>
                    <a:gd name="T15" fmla="*/ 991 h 1186"/>
                    <a:gd name="T16" fmla="*/ 490 w 558"/>
                    <a:gd name="T17" fmla="*/ 898 h 1186"/>
                    <a:gd name="T18" fmla="*/ 505 w 558"/>
                    <a:gd name="T19" fmla="*/ 823 h 1186"/>
                    <a:gd name="T20" fmla="*/ 472 w 558"/>
                    <a:gd name="T21" fmla="*/ 750 h 1186"/>
                    <a:gd name="T22" fmla="*/ 489 w 558"/>
                    <a:gd name="T23" fmla="*/ 664 h 1186"/>
                    <a:gd name="T24" fmla="*/ 501 w 558"/>
                    <a:gd name="T25" fmla="*/ 578 h 1186"/>
                    <a:gd name="T26" fmla="*/ 505 w 558"/>
                    <a:gd name="T27" fmla="*/ 469 h 1186"/>
                    <a:gd name="T28" fmla="*/ 483 w 558"/>
                    <a:gd name="T29" fmla="*/ 378 h 1186"/>
                    <a:gd name="T30" fmla="*/ 472 w 558"/>
                    <a:gd name="T31" fmla="*/ 306 h 1186"/>
                    <a:gd name="T32" fmla="*/ 499 w 558"/>
                    <a:gd name="T33" fmla="*/ 244 h 1186"/>
                    <a:gd name="T34" fmla="*/ 485 w 558"/>
                    <a:gd name="T35" fmla="*/ 140 h 1186"/>
                    <a:gd name="T36" fmla="*/ 553 w 558"/>
                    <a:gd name="T37" fmla="*/ 12 h 1186"/>
                    <a:gd name="T38" fmla="*/ 523 w 558"/>
                    <a:gd name="T39" fmla="*/ 39 h 1186"/>
                    <a:gd name="T40" fmla="*/ 453 w 558"/>
                    <a:gd name="T41" fmla="*/ 156 h 1186"/>
                    <a:gd name="T42" fmla="*/ 351 w 558"/>
                    <a:gd name="T43" fmla="*/ 252 h 1186"/>
                    <a:gd name="T44" fmla="*/ 456 w 558"/>
                    <a:gd name="T45" fmla="*/ 217 h 1186"/>
                    <a:gd name="T46" fmla="*/ 447 w 558"/>
                    <a:gd name="T47" fmla="*/ 285 h 1186"/>
                    <a:gd name="T48" fmla="*/ 397 w 558"/>
                    <a:gd name="T49" fmla="*/ 356 h 1186"/>
                    <a:gd name="T50" fmla="*/ 469 w 558"/>
                    <a:gd name="T51" fmla="*/ 340 h 1186"/>
                    <a:gd name="T52" fmla="*/ 451 w 558"/>
                    <a:gd name="T53" fmla="*/ 394 h 1186"/>
                    <a:gd name="T54" fmla="*/ 446 w 558"/>
                    <a:gd name="T55" fmla="*/ 453 h 1186"/>
                    <a:gd name="T56" fmla="*/ 340 w 558"/>
                    <a:gd name="T57" fmla="*/ 533 h 1186"/>
                    <a:gd name="T58" fmla="*/ 458 w 558"/>
                    <a:gd name="T59" fmla="*/ 478 h 1186"/>
                    <a:gd name="T60" fmla="*/ 501 w 558"/>
                    <a:gd name="T61" fmla="*/ 533 h 1186"/>
                    <a:gd name="T62" fmla="*/ 429 w 558"/>
                    <a:gd name="T63" fmla="*/ 583 h 1186"/>
                    <a:gd name="T64" fmla="*/ 297 w 558"/>
                    <a:gd name="T65" fmla="*/ 648 h 1186"/>
                    <a:gd name="T66" fmla="*/ 447 w 558"/>
                    <a:gd name="T67" fmla="*/ 621 h 1186"/>
                    <a:gd name="T68" fmla="*/ 478 w 558"/>
                    <a:gd name="T69" fmla="*/ 721 h 1186"/>
                    <a:gd name="T70" fmla="*/ 300 w 558"/>
                    <a:gd name="T71" fmla="*/ 769 h 1186"/>
                    <a:gd name="T72" fmla="*/ 397 w 558"/>
                    <a:gd name="T73" fmla="*/ 766 h 1186"/>
                    <a:gd name="T74" fmla="*/ 458 w 558"/>
                    <a:gd name="T75" fmla="*/ 796 h 1186"/>
                    <a:gd name="T76" fmla="*/ 456 w 558"/>
                    <a:gd name="T77" fmla="*/ 855 h 1186"/>
                    <a:gd name="T78" fmla="*/ 286 w 558"/>
                    <a:gd name="T79" fmla="*/ 889 h 1186"/>
                    <a:gd name="T80" fmla="*/ 370 w 558"/>
                    <a:gd name="T81" fmla="*/ 889 h 1186"/>
                    <a:gd name="T82" fmla="*/ 467 w 558"/>
                    <a:gd name="T83" fmla="*/ 873 h 1186"/>
                    <a:gd name="T84" fmla="*/ 383 w 558"/>
                    <a:gd name="T85" fmla="*/ 954 h 1186"/>
                    <a:gd name="T86" fmla="*/ 286 w 558"/>
                    <a:gd name="T87" fmla="*/ 1000 h 1186"/>
                    <a:gd name="T88" fmla="*/ 408 w 558"/>
                    <a:gd name="T89" fmla="*/ 957 h 1186"/>
                    <a:gd name="T90" fmla="*/ 480 w 558"/>
                    <a:gd name="T91" fmla="*/ 941 h 1186"/>
                    <a:gd name="T92" fmla="*/ 478 w 558"/>
                    <a:gd name="T93" fmla="*/ 1011 h 1186"/>
                    <a:gd name="T94" fmla="*/ 489 w 558"/>
                    <a:gd name="T95" fmla="*/ 1070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58" h="1186">
                      <a:moveTo>
                        <a:pt x="474" y="1072"/>
                      </a:moveTo>
                      <a:lnTo>
                        <a:pt x="451" y="1099"/>
                      </a:lnTo>
                      <a:lnTo>
                        <a:pt x="413" y="1108"/>
                      </a:lnTo>
                      <a:lnTo>
                        <a:pt x="365" y="1113"/>
                      </a:lnTo>
                      <a:lnTo>
                        <a:pt x="313" y="1124"/>
                      </a:lnTo>
                      <a:lnTo>
                        <a:pt x="279" y="1146"/>
                      </a:lnTo>
                      <a:lnTo>
                        <a:pt x="268" y="1157"/>
                      </a:lnTo>
                      <a:lnTo>
                        <a:pt x="258" y="1152"/>
                      </a:lnTo>
                      <a:lnTo>
                        <a:pt x="195" y="1104"/>
                      </a:lnTo>
                      <a:lnTo>
                        <a:pt x="113" y="1040"/>
                      </a:lnTo>
                      <a:lnTo>
                        <a:pt x="86" y="1000"/>
                      </a:lnTo>
                      <a:lnTo>
                        <a:pt x="45" y="959"/>
                      </a:lnTo>
                      <a:lnTo>
                        <a:pt x="33" y="927"/>
                      </a:lnTo>
                      <a:lnTo>
                        <a:pt x="0" y="922"/>
                      </a:lnTo>
                      <a:lnTo>
                        <a:pt x="17" y="957"/>
                      </a:lnTo>
                      <a:lnTo>
                        <a:pt x="34" y="991"/>
                      </a:lnTo>
                      <a:lnTo>
                        <a:pt x="86" y="1029"/>
                      </a:lnTo>
                      <a:lnTo>
                        <a:pt x="122" y="1076"/>
                      </a:lnTo>
                      <a:lnTo>
                        <a:pt x="211" y="1131"/>
                      </a:lnTo>
                      <a:lnTo>
                        <a:pt x="265" y="1186"/>
                      </a:lnTo>
                      <a:lnTo>
                        <a:pt x="286" y="1181"/>
                      </a:lnTo>
                      <a:lnTo>
                        <a:pt x="308" y="1154"/>
                      </a:lnTo>
                      <a:lnTo>
                        <a:pt x="338" y="1138"/>
                      </a:lnTo>
                      <a:lnTo>
                        <a:pt x="376" y="1126"/>
                      </a:lnTo>
                      <a:lnTo>
                        <a:pt x="456" y="1119"/>
                      </a:lnTo>
                      <a:lnTo>
                        <a:pt x="480" y="1104"/>
                      </a:lnTo>
                      <a:lnTo>
                        <a:pt x="521" y="1094"/>
                      </a:lnTo>
                      <a:lnTo>
                        <a:pt x="528" y="1076"/>
                      </a:lnTo>
                      <a:lnTo>
                        <a:pt x="515" y="1054"/>
                      </a:lnTo>
                      <a:lnTo>
                        <a:pt x="501" y="1033"/>
                      </a:lnTo>
                      <a:lnTo>
                        <a:pt x="510" y="1006"/>
                      </a:lnTo>
                      <a:lnTo>
                        <a:pt x="521" y="991"/>
                      </a:lnTo>
                      <a:lnTo>
                        <a:pt x="521" y="968"/>
                      </a:lnTo>
                      <a:lnTo>
                        <a:pt x="510" y="932"/>
                      </a:lnTo>
                      <a:lnTo>
                        <a:pt x="505" y="914"/>
                      </a:lnTo>
                      <a:lnTo>
                        <a:pt x="490" y="898"/>
                      </a:lnTo>
                      <a:lnTo>
                        <a:pt x="483" y="879"/>
                      </a:lnTo>
                      <a:lnTo>
                        <a:pt x="490" y="861"/>
                      </a:lnTo>
                      <a:lnTo>
                        <a:pt x="506" y="846"/>
                      </a:lnTo>
                      <a:lnTo>
                        <a:pt x="505" y="823"/>
                      </a:lnTo>
                      <a:lnTo>
                        <a:pt x="496" y="807"/>
                      </a:lnTo>
                      <a:lnTo>
                        <a:pt x="478" y="782"/>
                      </a:lnTo>
                      <a:lnTo>
                        <a:pt x="467" y="769"/>
                      </a:lnTo>
                      <a:lnTo>
                        <a:pt x="472" y="750"/>
                      </a:lnTo>
                      <a:lnTo>
                        <a:pt x="499" y="734"/>
                      </a:lnTo>
                      <a:lnTo>
                        <a:pt x="510" y="712"/>
                      </a:lnTo>
                      <a:lnTo>
                        <a:pt x="506" y="694"/>
                      </a:lnTo>
                      <a:lnTo>
                        <a:pt x="489" y="664"/>
                      </a:lnTo>
                      <a:lnTo>
                        <a:pt x="469" y="626"/>
                      </a:lnTo>
                      <a:lnTo>
                        <a:pt x="462" y="599"/>
                      </a:lnTo>
                      <a:lnTo>
                        <a:pt x="472" y="588"/>
                      </a:lnTo>
                      <a:lnTo>
                        <a:pt x="501" y="578"/>
                      </a:lnTo>
                      <a:lnTo>
                        <a:pt x="517" y="567"/>
                      </a:lnTo>
                      <a:lnTo>
                        <a:pt x="521" y="533"/>
                      </a:lnTo>
                      <a:lnTo>
                        <a:pt x="501" y="494"/>
                      </a:lnTo>
                      <a:lnTo>
                        <a:pt x="505" y="469"/>
                      </a:lnTo>
                      <a:lnTo>
                        <a:pt x="512" y="446"/>
                      </a:lnTo>
                      <a:lnTo>
                        <a:pt x="494" y="419"/>
                      </a:lnTo>
                      <a:lnTo>
                        <a:pt x="478" y="394"/>
                      </a:lnTo>
                      <a:lnTo>
                        <a:pt x="483" y="378"/>
                      </a:lnTo>
                      <a:lnTo>
                        <a:pt x="494" y="362"/>
                      </a:lnTo>
                      <a:lnTo>
                        <a:pt x="494" y="335"/>
                      </a:lnTo>
                      <a:lnTo>
                        <a:pt x="483" y="319"/>
                      </a:lnTo>
                      <a:lnTo>
                        <a:pt x="472" y="306"/>
                      </a:lnTo>
                      <a:lnTo>
                        <a:pt x="474" y="286"/>
                      </a:lnTo>
                      <a:lnTo>
                        <a:pt x="494" y="276"/>
                      </a:lnTo>
                      <a:lnTo>
                        <a:pt x="505" y="265"/>
                      </a:lnTo>
                      <a:lnTo>
                        <a:pt x="499" y="244"/>
                      </a:lnTo>
                      <a:lnTo>
                        <a:pt x="478" y="217"/>
                      </a:lnTo>
                      <a:lnTo>
                        <a:pt x="469" y="193"/>
                      </a:lnTo>
                      <a:lnTo>
                        <a:pt x="467" y="166"/>
                      </a:lnTo>
                      <a:lnTo>
                        <a:pt x="485" y="140"/>
                      </a:lnTo>
                      <a:lnTo>
                        <a:pt x="523" y="98"/>
                      </a:lnTo>
                      <a:lnTo>
                        <a:pt x="542" y="66"/>
                      </a:lnTo>
                      <a:lnTo>
                        <a:pt x="558" y="39"/>
                      </a:lnTo>
                      <a:lnTo>
                        <a:pt x="553" y="12"/>
                      </a:lnTo>
                      <a:lnTo>
                        <a:pt x="539" y="0"/>
                      </a:lnTo>
                      <a:lnTo>
                        <a:pt x="528" y="2"/>
                      </a:lnTo>
                      <a:lnTo>
                        <a:pt x="510" y="23"/>
                      </a:lnTo>
                      <a:lnTo>
                        <a:pt x="523" y="39"/>
                      </a:lnTo>
                      <a:lnTo>
                        <a:pt x="521" y="66"/>
                      </a:lnTo>
                      <a:lnTo>
                        <a:pt x="496" y="113"/>
                      </a:lnTo>
                      <a:lnTo>
                        <a:pt x="463" y="140"/>
                      </a:lnTo>
                      <a:lnTo>
                        <a:pt x="453" y="156"/>
                      </a:lnTo>
                      <a:lnTo>
                        <a:pt x="446" y="177"/>
                      </a:lnTo>
                      <a:lnTo>
                        <a:pt x="442" y="190"/>
                      </a:lnTo>
                      <a:lnTo>
                        <a:pt x="394" y="227"/>
                      </a:lnTo>
                      <a:lnTo>
                        <a:pt x="351" y="252"/>
                      </a:lnTo>
                      <a:lnTo>
                        <a:pt x="345" y="270"/>
                      </a:lnTo>
                      <a:lnTo>
                        <a:pt x="360" y="274"/>
                      </a:lnTo>
                      <a:lnTo>
                        <a:pt x="424" y="227"/>
                      </a:lnTo>
                      <a:lnTo>
                        <a:pt x="456" y="217"/>
                      </a:lnTo>
                      <a:lnTo>
                        <a:pt x="472" y="247"/>
                      </a:lnTo>
                      <a:lnTo>
                        <a:pt x="478" y="260"/>
                      </a:lnTo>
                      <a:lnTo>
                        <a:pt x="462" y="274"/>
                      </a:lnTo>
                      <a:lnTo>
                        <a:pt x="447" y="285"/>
                      </a:lnTo>
                      <a:lnTo>
                        <a:pt x="446" y="303"/>
                      </a:lnTo>
                      <a:lnTo>
                        <a:pt x="451" y="322"/>
                      </a:lnTo>
                      <a:lnTo>
                        <a:pt x="437" y="338"/>
                      </a:lnTo>
                      <a:lnTo>
                        <a:pt x="397" y="356"/>
                      </a:lnTo>
                      <a:lnTo>
                        <a:pt x="338" y="381"/>
                      </a:lnTo>
                      <a:lnTo>
                        <a:pt x="360" y="389"/>
                      </a:lnTo>
                      <a:lnTo>
                        <a:pt x="420" y="365"/>
                      </a:lnTo>
                      <a:lnTo>
                        <a:pt x="469" y="340"/>
                      </a:lnTo>
                      <a:lnTo>
                        <a:pt x="478" y="346"/>
                      </a:lnTo>
                      <a:lnTo>
                        <a:pt x="472" y="362"/>
                      </a:lnTo>
                      <a:lnTo>
                        <a:pt x="456" y="378"/>
                      </a:lnTo>
                      <a:lnTo>
                        <a:pt x="451" y="394"/>
                      </a:lnTo>
                      <a:lnTo>
                        <a:pt x="458" y="415"/>
                      </a:lnTo>
                      <a:lnTo>
                        <a:pt x="478" y="432"/>
                      </a:lnTo>
                      <a:lnTo>
                        <a:pt x="478" y="446"/>
                      </a:lnTo>
                      <a:lnTo>
                        <a:pt x="446" y="453"/>
                      </a:lnTo>
                      <a:lnTo>
                        <a:pt x="419" y="489"/>
                      </a:lnTo>
                      <a:lnTo>
                        <a:pt x="386" y="510"/>
                      </a:lnTo>
                      <a:lnTo>
                        <a:pt x="343" y="522"/>
                      </a:lnTo>
                      <a:lnTo>
                        <a:pt x="340" y="533"/>
                      </a:lnTo>
                      <a:lnTo>
                        <a:pt x="367" y="529"/>
                      </a:lnTo>
                      <a:lnTo>
                        <a:pt x="424" y="510"/>
                      </a:lnTo>
                      <a:lnTo>
                        <a:pt x="446" y="494"/>
                      </a:lnTo>
                      <a:lnTo>
                        <a:pt x="458" y="478"/>
                      </a:lnTo>
                      <a:lnTo>
                        <a:pt x="478" y="475"/>
                      </a:lnTo>
                      <a:lnTo>
                        <a:pt x="478" y="494"/>
                      </a:lnTo>
                      <a:lnTo>
                        <a:pt x="490" y="512"/>
                      </a:lnTo>
                      <a:lnTo>
                        <a:pt x="501" y="533"/>
                      </a:lnTo>
                      <a:lnTo>
                        <a:pt x="494" y="549"/>
                      </a:lnTo>
                      <a:lnTo>
                        <a:pt x="469" y="560"/>
                      </a:lnTo>
                      <a:lnTo>
                        <a:pt x="446" y="567"/>
                      </a:lnTo>
                      <a:lnTo>
                        <a:pt x="429" y="583"/>
                      </a:lnTo>
                      <a:lnTo>
                        <a:pt x="356" y="605"/>
                      </a:lnTo>
                      <a:lnTo>
                        <a:pt x="302" y="624"/>
                      </a:lnTo>
                      <a:lnTo>
                        <a:pt x="281" y="635"/>
                      </a:lnTo>
                      <a:lnTo>
                        <a:pt x="297" y="648"/>
                      </a:lnTo>
                      <a:lnTo>
                        <a:pt x="329" y="640"/>
                      </a:lnTo>
                      <a:lnTo>
                        <a:pt x="394" y="615"/>
                      </a:lnTo>
                      <a:lnTo>
                        <a:pt x="437" y="603"/>
                      </a:lnTo>
                      <a:lnTo>
                        <a:pt x="447" y="621"/>
                      </a:lnTo>
                      <a:lnTo>
                        <a:pt x="458" y="653"/>
                      </a:lnTo>
                      <a:lnTo>
                        <a:pt x="478" y="680"/>
                      </a:lnTo>
                      <a:lnTo>
                        <a:pt x="480" y="701"/>
                      </a:lnTo>
                      <a:lnTo>
                        <a:pt x="478" y="721"/>
                      </a:lnTo>
                      <a:lnTo>
                        <a:pt x="456" y="728"/>
                      </a:lnTo>
                      <a:lnTo>
                        <a:pt x="419" y="737"/>
                      </a:lnTo>
                      <a:lnTo>
                        <a:pt x="370" y="759"/>
                      </a:lnTo>
                      <a:lnTo>
                        <a:pt x="300" y="769"/>
                      </a:lnTo>
                      <a:lnTo>
                        <a:pt x="274" y="782"/>
                      </a:lnTo>
                      <a:lnTo>
                        <a:pt x="292" y="791"/>
                      </a:lnTo>
                      <a:lnTo>
                        <a:pt x="354" y="782"/>
                      </a:lnTo>
                      <a:lnTo>
                        <a:pt x="397" y="766"/>
                      </a:lnTo>
                      <a:lnTo>
                        <a:pt x="426" y="755"/>
                      </a:lnTo>
                      <a:lnTo>
                        <a:pt x="451" y="750"/>
                      </a:lnTo>
                      <a:lnTo>
                        <a:pt x="447" y="769"/>
                      </a:lnTo>
                      <a:lnTo>
                        <a:pt x="458" y="796"/>
                      </a:lnTo>
                      <a:lnTo>
                        <a:pt x="474" y="812"/>
                      </a:lnTo>
                      <a:lnTo>
                        <a:pt x="478" y="830"/>
                      </a:lnTo>
                      <a:lnTo>
                        <a:pt x="478" y="846"/>
                      </a:lnTo>
                      <a:lnTo>
                        <a:pt x="456" y="855"/>
                      </a:lnTo>
                      <a:lnTo>
                        <a:pt x="415" y="857"/>
                      </a:lnTo>
                      <a:lnTo>
                        <a:pt x="386" y="866"/>
                      </a:lnTo>
                      <a:lnTo>
                        <a:pt x="322" y="888"/>
                      </a:lnTo>
                      <a:lnTo>
                        <a:pt x="286" y="889"/>
                      </a:lnTo>
                      <a:lnTo>
                        <a:pt x="274" y="905"/>
                      </a:lnTo>
                      <a:lnTo>
                        <a:pt x="290" y="911"/>
                      </a:lnTo>
                      <a:lnTo>
                        <a:pt x="322" y="904"/>
                      </a:lnTo>
                      <a:lnTo>
                        <a:pt x="370" y="889"/>
                      </a:lnTo>
                      <a:lnTo>
                        <a:pt x="397" y="879"/>
                      </a:lnTo>
                      <a:lnTo>
                        <a:pt x="431" y="871"/>
                      </a:lnTo>
                      <a:lnTo>
                        <a:pt x="458" y="873"/>
                      </a:lnTo>
                      <a:lnTo>
                        <a:pt x="467" y="873"/>
                      </a:lnTo>
                      <a:lnTo>
                        <a:pt x="467" y="898"/>
                      </a:lnTo>
                      <a:lnTo>
                        <a:pt x="474" y="911"/>
                      </a:lnTo>
                      <a:lnTo>
                        <a:pt x="426" y="922"/>
                      </a:lnTo>
                      <a:lnTo>
                        <a:pt x="383" y="954"/>
                      </a:lnTo>
                      <a:lnTo>
                        <a:pt x="335" y="970"/>
                      </a:lnTo>
                      <a:lnTo>
                        <a:pt x="302" y="975"/>
                      </a:lnTo>
                      <a:lnTo>
                        <a:pt x="275" y="990"/>
                      </a:lnTo>
                      <a:lnTo>
                        <a:pt x="286" y="1000"/>
                      </a:lnTo>
                      <a:lnTo>
                        <a:pt x="313" y="991"/>
                      </a:lnTo>
                      <a:lnTo>
                        <a:pt x="343" y="981"/>
                      </a:lnTo>
                      <a:lnTo>
                        <a:pt x="378" y="975"/>
                      </a:lnTo>
                      <a:lnTo>
                        <a:pt x="408" y="957"/>
                      </a:lnTo>
                      <a:lnTo>
                        <a:pt x="424" y="941"/>
                      </a:lnTo>
                      <a:lnTo>
                        <a:pt x="446" y="938"/>
                      </a:lnTo>
                      <a:lnTo>
                        <a:pt x="472" y="938"/>
                      </a:lnTo>
                      <a:lnTo>
                        <a:pt x="480" y="941"/>
                      </a:lnTo>
                      <a:lnTo>
                        <a:pt x="489" y="959"/>
                      </a:lnTo>
                      <a:lnTo>
                        <a:pt x="494" y="981"/>
                      </a:lnTo>
                      <a:lnTo>
                        <a:pt x="489" y="1000"/>
                      </a:lnTo>
                      <a:lnTo>
                        <a:pt x="478" y="1011"/>
                      </a:lnTo>
                      <a:lnTo>
                        <a:pt x="469" y="1038"/>
                      </a:lnTo>
                      <a:lnTo>
                        <a:pt x="478" y="1049"/>
                      </a:lnTo>
                      <a:lnTo>
                        <a:pt x="489" y="1060"/>
                      </a:lnTo>
                      <a:lnTo>
                        <a:pt x="489" y="1070"/>
                      </a:lnTo>
                      <a:lnTo>
                        <a:pt x="474" y="10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1" name="Freeform 50"/>
                <p:cNvSpPr>
                  <a:spLocks/>
                </p:cNvSpPr>
                <p:nvPr/>
              </p:nvSpPr>
              <p:spPr bwMode="auto">
                <a:xfrm>
                  <a:off x="5259" y="3298"/>
                  <a:ext cx="161" cy="53"/>
                </a:xfrm>
                <a:custGeom>
                  <a:avLst/>
                  <a:gdLst>
                    <a:gd name="T0" fmla="*/ 0 w 161"/>
                    <a:gd name="T1" fmla="*/ 43 h 53"/>
                    <a:gd name="T2" fmla="*/ 64 w 161"/>
                    <a:gd name="T3" fmla="*/ 41 h 53"/>
                    <a:gd name="T4" fmla="*/ 89 w 161"/>
                    <a:gd name="T5" fmla="*/ 27 h 53"/>
                    <a:gd name="T6" fmla="*/ 110 w 161"/>
                    <a:gd name="T7" fmla="*/ 11 h 53"/>
                    <a:gd name="T8" fmla="*/ 150 w 161"/>
                    <a:gd name="T9" fmla="*/ 0 h 53"/>
                    <a:gd name="T10" fmla="*/ 161 w 161"/>
                    <a:gd name="T11" fmla="*/ 11 h 53"/>
                    <a:gd name="T12" fmla="*/ 144 w 161"/>
                    <a:gd name="T13" fmla="*/ 16 h 53"/>
                    <a:gd name="T14" fmla="*/ 116 w 161"/>
                    <a:gd name="T15" fmla="*/ 31 h 53"/>
                    <a:gd name="T16" fmla="*/ 101 w 161"/>
                    <a:gd name="T17" fmla="*/ 41 h 53"/>
                    <a:gd name="T18" fmla="*/ 75 w 161"/>
                    <a:gd name="T19" fmla="*/ 48 h 53"/>
                    <a:gd name="T20" fmla="*/ 35 w 161"/>
                    <a:gd name="T21" fmla="*/ 52 h 53"/>
                    <a:gd name="T22" fmla="*/ 3 w 161"/>
                    <a:gd name="T23" fmla="*/ 53 h 53"/>
                    <a:gd name="T24" fmla="*/ 0 w 161"/>
                    <a:gd name="T25" fmla="*/ 4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 h="53">
                      <a:moveTo>
                        <a:pt x="0" y="43"/>
                      </a:moveTo>
                      <a:lnTo>
                        <a:pt x="64" y="41"/>
                      </a:lnTo>
                      <a:lnTo>
                        <a:pt x="89" y="27"/>
                      </a:lnTo>
                      <a:lnTo>
                        <a:pt x="110" y="11"/>
                      </a:lnTo>
                      <a:lnTo>
                        <a:pt x="150" y="0"/>
                      </a:lnTo>
                      <a:lnTo>
                        <a:pt x="161" y="11"/>
                      </a:lnTo>
                      <a:lnTo>
                        <a:pt x="144" y="16"/>
                      </a:lnTo>
                      <a:lnTo>
                        <a:pt x="116" y="31"/>
                      </a:lnTo>
                      <a:lnTo>
                        <a:pt x="101" y="41"/>
                      </a:lnTo>
                      <a:lnTo>
                        <a:pt x="75" y="48"/>
                      </a:lnTo>
                      <a:lnTo>
                        <a:pt x="35" y="52"/>
                      </a:lnTo>
                      <a:lnTo>
                        <a:pt x="3" y="53"/>
                      </a:lnTo>
                      <a:lnTo>
                        <a:pt x="0"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2" name="Freeform 51"/>
                <p:cNvSpPr>
                  <a:spLocks/>
                </p:cNvSpPr>
                <p:nvPr/>
              </p:nvSpPr>
              <p:spPr bwMode="auto">
                <a:xfrm>
                  <a:off x="5011" y="2139"/>
                  <a:ext cx="469" cy="255"/>
                </a:xfrm>
                <a:custGeom>
                  <a:avLst/>
                  <a:gdLst>
                    <a:gd name="T0" fmla="*/ 14 w 469"/>
                    <a:gd name="T1" fmla="*/ 29 h 255"/>
                    <a:gd name="T2" fmla="*/ 70 w 469"/>
                    <a:gd name="T3" fmla="*/ 32 h 255"/>
                    <a:gd name="T4" fmla="*/ 130 w 469"/>
                    <a:gd name="T5" fmla="*/ 35 h 255"/>
                    <a:gd name="T6" fmla="*/ 168 w 469"/>
                    <a:gd name="T7" fmla="*/ 35 h 255"/>
                    <a:gd name="T8" fmla="*/ 198 w 469"/>
                    <a:gd name="T9" fmla="*/ 27 h 255"/>
                    <a:gd name="T10" fmla="*/ 247 w 469"/>
                    <a:gd name="T11" fmla="*/ 13 h 255"/>
                    <a:gd name="T12" fmla="*/ 270 w 469"/>
                    <a:gd name="T13" fmla="*/ 0 h 255"/>
                    <a:gd name="T14" fmla="*/ 302 w 469"/>
                    <a:gd name="T15" fmla="*/ 18 h 255"/>
                    <a:gd name="T16" fmla="*/ 354 w 469"/>
                    <a:gd name="T17" fmla="*/ 55 h 255"/>
                    <a:gd name="T18" fmla="*/ 392 w 469"/>
                    <a:gd name="T19" fmla="*/ 81 h 255"/>
                    <a:gd name="T20" fmla="*/ 440 w 469"/>
                    <a:gd name="T21" fmla="*/ 115 h 255"/>
                    <a:gd name="T22" fmla="*/ 469 w 469"/>
                    <a:gd name="T23" fmla="*/ 141 h 255"/>
                    <a:gd name="T24" fmla="*/ 442 w 469"/>
                    <a:gd name="T25" fmla="*/ 164 h 255"/>
                    <a:gd name="T26" fmla="*/ 415 w 469"/>
                    <a:gd name="T27" fmla="*/ 189 h 255"/>
                    <a:gd name="T28" fmla="*/ 372 w 469"/>
                    <a:gd name="T29" fmla="*/ 207 h 255"/>
                    <a:gd name="T30" fmla="*/ 327 w 469"/>
                    <a:gd name="T31" fmla="*/ 226 h 255"/>
                    <a:gd name="T32" fmla="*/ 286 w 469"/>
                    <a:gd name="T33" fmla="*/ 242 h 255"/>
                    <a:gd name="T34" fmla="*/ 248 w 469"/>
                    <a:gd name="T35" fmla="*/ 248 h 255"/>
                    <a:gd name="T36" fmla="*/ 209 w 469"/>
                    <a:gd name="T37" fmla="*/ 255 h 255"/>
                    <a:gd name="T38" fmla="*/ 160 w 469"/>
                    <a:gd name="T39" fmla="*/ 221 h 255"/>
                    <a:gd name="T40" fmla="*/ 123 w 469"/>
                    <a:gd name="T41" fmla="*/ 191 h 255"/>
                    <a:gd name="T42" fmla="*/ 79 w 469"/>
                    <a:gd name="T43" fmla="*/ 153 h 255"/>
                    <a:gd name="T44" fmla="*/ 43 w 469"/>
                    <a:gd name="T45" fmla="*/ 115 h 255"/>
                    <a:gd name="T46" fmla="*/ 16 w 469"/>
                    <a:gd name="T47" fmla="*/ 89 h 255"/>
                    <a:gd name="T48" fmla="*/ 0 w 469"/>
                    <a:gd name="T49" fmla="*/ 51 h 255"/>
                    <a:gd name="T50" fmla="*/ 14 w 469"/>
                    <a:gd name="T51" fmla="*/ 29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9" h="255">
                      <a:moveTo>
                        <a:pt x="14" y="29"/>
                      </a:moveTo>
                      <a:lnTo>
                        <a:pt x="70" y="32"/>
                      </a:lnTo>
                      <a:lnTo>
                        <a:pt x="130" y="35"/>
                      </a:lnTo>
                      <a:lnTo>
                        <a:pt x="168" y="35"/>
                      </a:lnTo>
                      <a:lnTo>
                        <a:pt x="198" y="27"/>
                      </a:lnTo>
                      <a:lnTo>
                        <a:pt x="247" y="13"/>
                      </a:lnTo>
                      <a:lnTo>
                        <a:pt x="270" y="0"/>
                      </a:lnTo>
                      <a:lnTo>
                        <a:pt x="302" y="18"/>
                      </a:lnTo>
                      <a:lnTo>
                        <a:pt x="354" y="55"/>
                      </a:lnTo>
                      <a:lnTo>
                        <a:pt x="392" y="81"/>
                      </a:lnTo>
                      <a:lnTo>
                        <a:pt x="440" y="115"/>
                      </a:lnTo>
                      <a:lnTo>
                        <a:pt x="469" y="141"/>
                      </a:lnTo>
                      <a:lnTo>
                        <a:pt x="442" y="164"/>
                      </a:lnTo>
                      <a:lnTo>
                        <a:pt x="415" y="189"/>
                      </a:lnTo>
                      <a:lnTo>
                        <a:pt x="372" y="207"/>
                      </a:lnTo>
                      <a:lnTo>
                        <a:pt x="327" y="226"/>
                      </a:lnTo>
                      <a:lnTo>
                        <a:pt x="286" y="242"/>
                      </a:lnTo>
                      <a:lnTo>
                        <a:pt x="248" y="248"/>
                      </a:lnTo>
                      <a:lnTo>
                        <a:pt x="209" y="255"/>
                      </a:lnTo>
                      <a:lnTo>
                        <a:pt x="160" y="221"/>
                      </a:lnTo>
                      <a:lnTo>
                        <a:pt x="123" y="191"/>
                      </a:lnTo>
                      <a:lnTo>
                        <a:pt x="79" y="153"/>
                      </a:lnTo>
                      <a:lnTo>
                        <a:pt x="43" y="115"/>
                      </a:lnTo>
                      <a:lnTo>
                        <a:pt x="16" y="89"/>
                      </a:lnTo>
                      <a:lnTo>
                        <a:pt x="0" y="51"/>
                      </a:lnTo>
                      <a:lnTo>
                        <a:pt x="14" y="29"/>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3" name="Freeform 52"/>
                <p:cNvSpPr>
                  <a:spLocks/>
                </p:cNvSpPr>
                <p:nvPr/>
              </p:nvSpPr>
              <p:spPr bwMode="auto">
                <a:xfrm>
                  <a:off x="4999" y="2131"/>
                  <a:ext cx="507" cy="297"/>
                </a:xfrm>
                <a:custGeom>
                  <a:avLst/>
                  <a:gdLst>
                    <a:gd name="T0" fmla="*/ 249 w 507"/>
                    <a:gd name="T1" fmla="*/ 254 h 297"/>
                    <a:gd name="T2" fmla="*/ 329 w 507"/>
                    <a:gd name="T3" fmla="*/ 232 h 297"/>
                    <a:gd name="T4" fmla="*/ 394 w 507"/>
                    <a:gd name="T5" fmla="*/ 204 h 297"/>
                    <a:gd name="T6" fmla="*/ 441 w 507"/>
                    <a:gd name="T7" fmla="*/ 171 h 297"/>
                    <a:gd name="T8" fmla="*/ 459 w 507"/>
                    <a:gd name="T9" fmla="*/ 152 h 297"/>
                    <a:gd name="T10" fmla="*/ 392 w 507"/>
                    <a:gd name="T11" fmla="*/ 91 h 297"/>
                    <a:gd name="T12" fmla="*/ 338 w 507"/>
                    <a:gd name="T13" fmla="*/ 58 h 297"/>
                    <a:gd name="T14" fmla="*/ 286 w 507"/>
                    <a:gd name="T15" fmla="*/ 25 h 297"/>
                    <a:gd name="T16" fmla="*/ 276 w 507"/>
                    <a:gd name="T17" fmla="*/ 25 h 297"/>
                    <a:gd name="T18" fmla="*/ 243 w 507"/>
                    <a:gd name="T19" fmla="*/ 36 h 297"/>
                    <a:gd name="T20" fmla="*/ 200 w 507"/>
                    <a:gd name="T21" fmla="*/ 49 h 297"/>
                    <a:gd name="T22" fmla="*/ 123 w 507"/>
                    <a:gd name="T23" fmla="*/ 55 h 297"/>
                    <a:gd name="T24" fmla="*/ 47 w 507"/>
                    <a:gd name="T25" fmla="*/ 53 h 297"/>
                    <a:gd name="T26" fmla="*/ 27 w 507"/>
                    <a:gd name="T27" fmla="*/ 55 h 297"/>
                    <a:gd name="T28" fmla="*/ 27 w 507"/>
                    <a:gd name="T29" fmla="*/ 69 h 297"/>
                    <a:gd name="T30" fmla="*/ 43 w 507"/>
                    <a:gd name="T31" fmla="*/ 91 h 297"/>
                    <a:gd name="T32" fmla="*/ 74 w 507"/>
                    <a:gd name="T33" fmla="*/ 130 h 297"/>
                    <a:gd name="T34" fmla="*/ 114 w 507"/>
                    <a:gd name="T35" fmla="*/ 162 h 297"/>
                    <a:gd name="T36" fmla="*/ 162 w 507"/>
                    <a:gd name="T37" fmla="*/ 209 h 297"/>
                    <a:gd name="T38" fmla="*/ 209 w 507"/>
                    <a:gd name="T39" fmla="*/ 243 h 297"/>
                    <a:gd name="T40" fmla="*/ 238 w 507"/>
                    <a:gd name="T41" fmla="*/ 263 h 297"/>
                    <a:gd name="T42" fmla="*/ 247 w 507"/>
                    <a:gd name="T43" fmla="*/ 284 h 297"/>
                    <a:gd name="T44" fmla="*/ 236 w 507"/>
                    <a:gd name="T45" fmla="*/ 297 h 297"/>
                    <a:gd name="T46" fmla="*/ 220 w 507"/>
                    <a:gd name="T47" fmla="*/ 290 h 297"/>
                    <a:gd name="T48" fmla="*/ 173 w 507"/>
                    <a:gd name="T49" fmla="*/ 247 h 297"/>
                    <a:gd name="T50" fmla="*/ 114 w 507"/>
                    <a:gd name="T51" fmla="*/ 198 h 297"/>
                    <a:gd name="T52" fmla="*/ 70 w 507"/>
                    <a:gd name="T53" fmla="*/ 162 h 297"/>
                    <a:gd name="T54" fmla="*/ 41 w 507"/>
                    <a:gd name="T55" fmla="*/ 130 h 297"/>
                    <a:gd name="T56" fmla="*/ 16 w 507"/>
                    <a:gd name="T57" fmla="*/ 96 h 297"/>
                    <a:gd name="T58" fmla="*/ 5 w 507"/>
                    <a:gd name="T59" fmla="*/ 74 h 297"/>
                    <a:gd name="T60" fmla="*/ 0 w 507"/>
                    <a:gd name="T61" fmla="*/ 49 h 297"/>
                    <a:gd name="T62" fmla="*/ 7 w 507"/>
                    <a:gd name="T63" fmla="*/ 32 h 297"/>
                    <a:gd name="T64" fmla="*/ 25 w 507"/>
                    <a:gd name="T65" fmla="*/ 25 h 297"/>
                    <a:gd name="T66" fmla="*/ 57 w 507"/>
                    <a:gd name="T67" fmla="*/ 27 h 297"/>
                    <a:gd name="T68" fmla="*/ 119 w 507"/>
                    <a:gd name="T69" fmla="*/ 36 h 297"/>
                    <a:gd name="T70" fmla="*/ 171 w 507"/>
                    <a:gd name="T71" fmla="*/ 36 h 297"/>
                    <a:gd name="T72" fmla="*/ 209 w 507"/>
                    <a:gd name="T73" fmla="*/ 25 h 297"/>
                    <a:gd name="T74" fmla="*/ 252 w 507"/>
                    <a:gd name="T75" fmla="*/ 16 h 297"/>
                    <a:gd name="T76" fmla="*/ 270 w 507"/>
                    <a:gd name="T77" fmla="*/ 0 h 297"/>
                    <a:gd name="T78" fmla="*/ 290 w 507"/>
                    <a:gd name="T79" fmla="*/ 0 h 297"/>
                    <a:gd name="T80" fmla="*/ 335 w 507"/>
                    <a:gd name="T81" fmla="*/ 27 h 297"/>
                    <a:gd name="T82" fmla="*/ 383 w 507"/>
                    <a:gd name="T83" fmla="*/ 65 h 297"/>
                    <a:gd name="T84" fmla="*/ 435 w 507"/>
                    <a:gd name="T85" fmla="*/ 98 h 297"/>
                    <a:gd name="T86" fmla="*/ 464 w 507"/>
                    <a:gd name="T87" fmla="*/ 119 h 297"/>
                    <a:gd name="T88" fmla="*/ 494 w 507"/>
                    <a:gd name="T89" fmla="*/ 139 h 297"/>
                    <a:gd name="T90" fmla="*/ 507 w 507"/>
                    <a:gd name="T91" fmla="*/ 146 h 297"/>
                    <a:gd name="T92" fmla="*/ 500 w 507"/>
                    <a:gd name="T93" fmla="*/ 161 h 297"/>
                    <a:gd name="T94" fmla="*/ 478 w 507"/>
                    <a:gd name="T95" fmla="*/ 173 h 297"/>
                    <a:gd name="T96" fmla="*/ 453 w 507"/>
                    <a:gd name="T97" fmla="*/ 195 h 297"/>
                    <a:gd name="T98" fmla="*/ 430 w 507"/>
                    <a:gd name="T99" fmla="*/ 204 h 297"/>
                    <a:gd name="T100" fmla="*/ 387 w 507"/>
                    <a:gd name="T101" fmla="*/ 222 h 297"/>
                    <a:gd name="T102" fmla="*/ 356 w 507"/>
                    <a:gd name="T103" fmla="*/ 236 h 297"/>
                    <a:gd name="T104" fmla="*/ 322 w 507"/>
                    <a:gd name="T105" fmla="*/ 257 h 297"/>
                    <a:gd name="T106" fmla="*/ 286 w 507"/>
                    <a:gd name="T107" fmla="*/ 263 h 297"/>
                    <a:gd name="T108" fmla="*/ 258 w 507"/>
                    <a:gd name="T109" fmla="*/ 265 h 297"/>
                    <a:gd name="T110" fmla="*/ 249 w 507"/>
                    <a:gd name="T111" fmla="*/ 25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7" h="297">
                      <a:moveTo>
                        <a:pt x="249" y="254"/>
                      </a:moveTo>
                      <a:lnTo>
                        <a:pt x="329" y="232"/>
                      </a:lnTo>
                      <a:lnTo>
                        <a:pt x="394" y="204"/>
                      </a:lnTo>
                      <a:lnTo>
                        <a:pt x="441" y="171"/>
                      </a:lnTo>
                      <a:lnTo>
                        <a:pt x="459" y="152"/>
                      </a:lnTo>
                      <a:lnTo>
                        <a:pt x="392" y="91"/>
                      </a:lnTo>
                      <a:lnTo>
                        <a:pt x="338" y="58"/>
                      </a:lnTo>
                      <a:lnTo>
                        <a:pt x="286" y="25"/>
                      </a:lnTo>
                      <a:lnTo>
                        <a:pt x="276" y="25"/>
                      </a:lnTo>
                      <a:lnTo>
                        <a:pt x="243" y="36"/>
                      </a:lnTo>
                      <a:lnTo>
                        <a:pt x="200" y="49"/>
                      </a:lnTo>
                      <a:lnTo>
                        <a:pt x="123" y="55"/>
                      </a:lnTo>
                      <a:lnTo>
                        <a:pt x="47" y="53"/>
                      </a:lnTo>
                      <a:lnTo>
                        <a:pt x="27" y="55"/>
                      </a:lnTo>
                      <a:lnTo>
                        <a:pt x="27" y="69"/>
                      </a:lnTo>
                      <a:lnTo>
                        <a:pt x="43" y="91"/>
                      </a:lnTo>
                      <a:lnTo>
                        <a:pt x="74" y="130"/>
                      </a:lnTo>
                      <a:lnTo>
                        <a:pt x="114" y="162"/>
                      </a:lnTo>
                      <a:lnTo>
                        <a:pt x="162" y="209"/>
                      </a:lnTo>
                      <a:lnTo>
                        <a:pt x="209" y="243"/>
                      </a:lnTo>
                      <a:lnTo>
                        <a:pt x="238" y="263"/>
                      </a:lnTo>
                      <a:lnTo>
                        <a:pt x="247" y="284"/>
                      </a:lnTo>
                      <a:lnTo>
                        <a:pt x="236" y="297"/>
                      </a:lnTo>
                      <a:lnTo>
                        <a:pt x="220" y="290"/>
                      </a:lnTo>
                      <a:lnTo>
                        <a:pt x="173" y="247"/>
                      </a:lnTo>
                      <a:lnTo>
                        <a:pt x="114" y="198"/>
                      </a:lnTo>
                      <a:lnTo>
                        <a:pt x="70" y="162"/>
                      </a:lnTo>
                      <a:lnTo>
                        <a:pt x="41" y="130"/>
                      </a:lnTo>
                      <a:lnTo>
                        <a:pt x="16" y="96"/>
                      </a:lnTo>
                      <a:lnTo>
                        <a:pt x="5" y="74"/>
                      </a:lnTo>
                      <a:lnTo>
                        <a:pt x="0" y="49"/>
                      </a:lnTo>
                      <a:lnTo>
                        <a:pt x="7" y="32"/>
                      </a:lnTo>
                      <a:lnTo>
                        <a:pt x="25" y="25"/>
                      </a:lnTo>
                      <a:lnTo>
                        <a:pt x="57" y="27"/>
                      </a:lnTo>
                      <a:lnTo>
                        <a:pt x="119" y="36"/>
                      </a:lnTo>
                      <a:lnTo>
                        <a:pt x="171" y="36"/>
                      </a:lnTo>
                      <a:lnTo>
                        <a:pt x="209" y="25"/>
                      </a:lnTo>
                      <a:lnTo>
                        <a:pt x="252" y="16"/>
                      </a:lnTo>
                      <a:lnTo>
                        <a:pt x="270" y="0"/>
                      </a:lnTo>
                      <a:lnTo>
                        <a:pt x="290" y="0"/>
                      </a:lnTo>
                      <a:lnTo>
                        <a:pt x="335" y="27"/>
                      </a:lnTo>
                      <a:lnTo>
                        <a:pt x="383" y="65"/>
                      </a:lnTo>
                      <a:lnTo>
                        <a:pt x="435" y="98"/>
                      </a:lnTo>
                      <a:lnTo>
                        <a:pt x="464" y="119"/>
                      </a:lnTo>
                      <a:lnTo>
                        <a:pt x="494" y="139"/>
                      </a:lnTo>
                      <a:lnTo>
                        <a:pt x="507" y="146"/>
                      </a:lnTo>
                      <a:lnTo>
                        <a:pt x="500" y="161"/>
                      </a:lnTo>
                      <a:lnTo>
                        <a:pt x="478" y="173"/>
                      </a:lnTo>
                      <a:lnTo>
                        <a:pt x="453" y="195"/>
                      </a:lnTo>
                      <a:lnTo>
                        <a:pt x="430" y="204"/>
                      </a:lnTo>
                      <a:lnTo>
                        <a:pt x="387" y="222"/>
                      </a:lnTo>
                      <a:lnTo>
                        <a:pt x="356" y="236"/>
                      </a:lnTo>
                      <a:lnTo>
                        <a:pt x="322" y="257"/>
                      </a:lnTo>
                      <a:lnTo>
                        <a:pt x="286" y="263"/>
                      </a:lnTo>
                      <a:lnTo>
                        <a:pt x="258" y="265"/>
                      </a:lnTo>
                      <a:lnTo>
                        <a:pt x="249" y="2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4" name="Freeform 53"/>
                <p:cNvSpPr>
                  <a:spLocks/>
                </p:cNvSpPr>
                <p:nvPr/>
              </p:nvSpPr>
              <p:spPr bwMode="auto">
                <a:xfrm>
                  <a:off x="5286" y="2356"/>
                  <a:ext cx="160" cy="102"/>
                </a:xfrm>
                <a:custGeom>
                  <a:avLst/>
                  <a:gdLst>
                    <a:gd name="T0" fmla="*/ 135 w 160"/>
                    <a:gd name="T1" fmla="*/ 12 h 102"/>
                    <a:gd name="T2" fmla="*/ 101 w 160"/>
                    <a:gd name="T3" fmla="*/ 39 h 102"/>
                    <a:gd name="T4" fmla="*/ 70 w 160"/>
                    <a:gd name="T5" fmla="*/ 64 h 102"/>
                    <a:gd name="T6" fmla="*/ 25 w 160"/>
                    <a:gd name="T7" fmla="*/ 80 h 102"/>
                    <a:gd name="T8" fmla="*/ 0 w 160"/>
                    <a:gd name="T9" fmla="*/ 88 h 102"/>
                    <a:gd name="T10" fmla="*/ 20 w 160"/>
                    <a:gd name="T11" fmla="*/ 102 h 102"/>
                    <a:gd name="T12" fmla="*/ 52 w 160"/>
                    <a:gd name="T13" fmla="*/ 97 h 102"/>
                    <a:gd name="T14" fmla="*/ 102 w 160"/>
                    <a:gd name="T15" fmla="*/ 64 h 102"/>
                    <a:gd name="T16" fmla="*/ 160 w 160"/>
                    <a:gd name="T17" fmla="*/ 0 h 102"/>
                    <a:gd name="T18" fmla="*/ 135 w 160"/>
                    <a:gd name="T19" fmla="*/ 1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102">
                      <a:moveTo>
                        <a:pt x="135" y="12"/>
                      </a:moveTo>
                      <a:lnTo>
                        <a:pt x="101" y="39"/>
                      </a:lnTo>
                      <a:lnTo>
                        <a:pt x="70" y="64"/>
                      </a:lnTo>
                      <a:lnTo>
                        <a:pt x="25" y="80"/>
                      </a:lnTo>
                      <a:lnTo>
                        <a:pt x="0" y="88"/>
                      </a:lnTo>
                      <a:lnTo>
                        <a:pt x="20" y="102"/>
                      </a:lnTo>
                      <a:lnTo>
                        <a:pt x="52" y="97"/>
                      </a:lnTo>
                      <a:lnTo>
                        <a:pt x="102" y="64"/>
                      </a:lnTo>
                      <a:lnTo>
                        <a:pt x="160" y="0"/>
                      </a:lnTo>
                      <a:lnTo>
                        <a:pt x="135"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grpSp>
      <p:sp>
        <p:nvSpPr>
          <p:cNvPr id="2" name="Title 1"/>
          <p:cNvSpPr>
            <a:spLocks noGrp="1"/>
          </p:cNvSpPr>
          <p:nvPr>
            <p:ph type="title"/>
          </p:nvPr>
        </p:nvSpPr>
        <p:spPr/>
        <p:txBody>
          <a:bodyPr/>
          <a:lstStyle/>
          <a:p>
            <a:r>
              <a:rPr lang="en-US" dirty="0" smtClean="0"/>
              <a:t>Performance</a:t>
            </a:r>
            <a:endParaRPr lang="en-US" dirty="0"/>
          </a:p>
        </p:txBody>
      </p:sp>
      <p:sp>
        <p:nvSpPr>
          <p:cNvPr id="3" name="Content Placeholder 2"/>
          <p:cNvSpPr>
            <a:spLocks noGrp="1"/>
          </p:cNvSpPr>
          <p:nvPr>
            <p:ph idx="1"/>
          </p:nvPr>
        </p:nvSpPr>
        <p:spPr/>
        <p:txBody>
          <a:bodyPr>
            <a:normAutofit/>
          </a:bodyPr>
          <a:lstStyle/>
          <a:p>
            <a:r>
              <a:rPr lang="en-US" sz="2400" b="1" dirty="0"/>
              <a:t>Question: </a:t>
            </a:r>
            <a:r>
              <a:rPr lang="en-US" sz="2400" dirty="0"/>
              <a:t>What makes programs, particularly theorem </a:t>
            </a:r>
            <a:r>
              <a:rPr lang="en-US" sz="2400" dirty="0" err="1"/>
              <a:t>provers</a:t>
            </a:r>
            <a:r>
              <a:rPr lang="en-US" sz="2400" dirty="0"/>
              <a:t> or proof scripts, slow?</a:t>
            </a:r>
          </a:p>
          <a:p>
            <a:r>
              <a:rPr lang="en-US" sz="2400" b="1" dirty="0"/>
              <a:t>Answer: </a:t>
            </a:r>
            <a:r>
              <a:rPr lang="en-US" sz="2400" dirty="0"/>
              <a:t>Doing too much stuff!</a:t>
            </a:r>
          </a:p>
          <a:p>
            <a:pPr lvl="1"/>
            <a:r>
              <a:rPr lang="en-US" sz="2100" dirty="0"/>
              <a:t>doing the same things repeatedly</a:t>
            </a:r>
          </a:p>
        </p:txBody>
      </p:sp>
      <p:sp>
        <p:nvSpPr>
          <p:cNvPr id="5" name="Slide Number Placeholder 4"/>
          <p:cNvSpPr>
            <a:spLocks noGrp="1"/>
          </p:cNvSpPr>
          <p:nvPr>
            <p:ph type="sldNum" sz="quarter" idx="12"/>
          </p:nvPr>
        </p:nvSpPr>
        <p:spPr/>
        <p:txBody>
          <a:bodyPr/>
          <a:lstStyle/>
          <a:p>
            <a:fld id="{E64EF21E-4A1E-457A-A908-FECEBBB6594B}" type="slidenum">
              <a:rPr lang="en-US" smtClean="0"/>
              <a:t>22</a:t>
            </a:fld>
            <a:endParaRPr lang="en-US"/>
          </a:p>
        </p:txBody>
      </p:sp>
      <p:grpSp>
        <p:nvGrpSpPr>
          <p:cNvPr id="7" name="Group 6"/>
          <p:cNvGrpSpPr/>
          <p:nvPr/>
        </p:nvGrpSpPr>
        <p:grpSpPr>
          <a:xfrm>
            <a:off x="4229101" y="3297657"/>
            <a:ext cx="2371725" cy="2703093"/>
            <a:chOff x="5638801" y="3253876"/>
            <a:chExt cx="3162300" cy="3604124"/>
          </a:xfrm>
        </p:grpSpPr>
        <p:pic>
          <p:nvPicPr>
            <p:cNvPr id="176"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0971" t="13942" r="12323" b="19226"/>
            <a:stretch/>
          </p:blipFill>
          <p:spPr>
            <a:xfrm>
              <a:off x="5638801" y="5003800"/>
              <a:ext cx="3162300" cy="1854200"/>
            </a:xfrm>
            <a:prstGeom prst="rect">
              <a:avLst/>
            </a:prstGeom>
          </p:spPr>
        </p:pic>
        <p:grpSp>
          <p:nvGrpSpPr>
            <p:cNvPr id="55" name="Group 10"/>
            <p:cNvGrpSpPr>
              <a:grpSpLocks noChangeAspect="1"/>
            </p:cNvGrpSpPr>
            <p:nvPr/>
          </p:nvGrpSpPr>
          <p:grpSpPr bwMode="auto">
            <a:xfrm flipH="1">
              <a:off x="6375070" y="3253876"/>
              <a:ext cx="1240906" cy="1962434"/>
              <a:chOff x="3182" y="734"/>
              <a:chExt cx="399" cy="631"/>
            </a:xfrm>
            <a:effectLst>
              <a:outerShdw blurRad="50800" dist="38100" dir="2700000" algn="tl" rotWithShape="0">
                <a:prstClr val="black">
                  <a:alpha val="40000"/>
                </a:prstClr>
              </a:outerShdw>
            </a:effectLst>
          </p:grpSpPr>
          <p:sp>
            <p:nvSpPr>
              <p:cNvPr id="57"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59"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60"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grpSp>
      <p:sp>
        <p:nvSpPr>
          <p:cNvPr id="123" name="TextBox 9"/>
          <p:cNvSpPr txBox="1"/>
          <p:nvPr/>
        </p:nvSpPr>
        <p:spPr>
          <a:xfrm>
            <a:off x="1952786" y="6592343"/>
            <a:ext cx="7191214" cy="276999"/>
          </a:xfrm>
          <a:prstGeom prst="rect">
            <a:avLst/>
          </a:prstGeom>
          <a:noFill/>
        </p:spPr>
        <p:txBody>
          <a:bodyPr wrap="square" rtlCol="0">
            <a:spAutoFit/>
          </a:bodyPr>
          <a:lstStyle/>
          <a:p>
            <a:pPr algn="r"/>
            <a:r>
              <a:rPr lang="en-US" sz="1200" dirty="0" smtClean="0"/>
              <a:t>Snail from http</a:t>
            </a:r>
            <a:r>
              <a:rPr lang="en-US" sz="1200" dirty="0"/>
              <a:t>://naolito.deviantart.com/art/Repetitive-task-258126598</a:t>
            </a:r>
          </a:p>
        </p:txBody>
      </p:sp>
    </p:spTree>
    <p:extLst>
      <p:ext uri="{BB962C8B-B14F-4D97-AF65-F5344CB8AC3E}">
        <p14:creationId xmlns:p14="http://schemas.microsoft.com/office/powerpoint/2010/main" val="38804623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6993" y="3507354"/>
            <a:ext cx="2760019" cy="3013675"/>
          </a:xfrm>
          <a:prstGeom prst="rect">
            <a:avLst/>
          </a:prstGeom>
        </p:spPr>
      </p:pic>
      <p:sp>
        <p:nvSpPr>
          <p:cNvPr id="2" name="Title 1"/>
          <p:cNvSpPr>
            <a:spLocks noGrp="1"/>
          </p:cNvSpPr>
          <p:nvPr>
            <p:ph type="title"/>
          </p:nvPr>
        </p:nvSpPr>
        <p:spPr/>
        <p:txBody>
          <a:bodyPr/>
          <a:lstStyle/>
          <a:p>
            <a:r>
              <a:rPr lang="en-US" dirty="0" smtClean="0"/>
              <a:t>Performance</a:t>
            </a:r>
            <a:endParaRPr lang="en-US" dirty="0"/>
          </a:p>
        </p:txBody>
      </p:sp>
      <p:sp>
        <p:nvSpPr>
          <p:cNvPr id="3" name="Content Placeholder 2"/>
          <p:cNvSpPr>
            <a:spLocks noGrp="1"/>
          </p:cNvSpPr>
          <p:nvPr>
            <p:ph idx="1"/>
          </p:nvPr>
        </p:nvSpPr>
        <p:spPr/>
        <p:txBody>
          <a:bodyPr>
            <a:normAutofit/>
          </a:bodyPr>
          <a:lstStyle/>
          <a:p>
            <a:r>
              <a:rPr lang="en-US" sz="2400" b="1" dirty="0"/>
              <a:t>Question: </a:t>
            </a:r>
            <a:r>
              <a:rPr lang="en-US" sz="2400" dirty="0"/>
              <a:t>What makes programs, particularly theorem </a:t>
            </a:r>
            <a:r>
              <a:rPr lang="en-US" sz="2400" dirty="0" err="1"/>
              <a:t>provers</a:t>
            </a:r>
            <a:r>
              <a:rPr lang="en-US" sz="2400" dirty="0"/>
              <a:t> or proof scripts, slow?</a:t>
            </a:r>
          </a:p>
          <a:p>
            <a:r>
              <a:rPr lang="en-US" sz="2400" b="1" dirty="0"/>
              <a:t>Answer: </a:t>
            </a:r>
            <a:r>
              <a:rPr lang="en-US" sz="2400" dirty="0"/>
              <a:t>Doing too much stuff!</a:t>
            </a:r>
          </a:p>
          <a:p>
            <a:pPr lvl="1"/>
            <a:r>
              <a:rPr lang="en-US" sz="2100" dirty="0"/>
              <a:t>doing the same things repeatedly</a:t>
            </a:r>
          </a:p>
          <a:p>
            <a:pPr lvl="1"/>
            <a:endParaRPr lang="en-US" sz="2100" dirty="0"/>
          </a:p>
          <a:p>
            <a:pPr lvl="1"/>
            <a:r>
              <a:rPr lang="en-US" sz="2100" dirty="0"/>
              <a:t>doing lots of stuff for no good reason</a:t>
            </a:r>
          </a:p>
        </p:txBody>
      </p:sp>
      <p:sp>
        <p:nvSpPr>
          <p:cNvPr id="7" name="Slide Number Placeholder 6"/>
          <p:cNvSpPr>
            <a:spLocks noGrp="1"/>
          </p:cNvSpPr>
          <p:nvPr>
            <p:ph type="sldNum" sz="quarter" idx="12"/>
          </p:nvPr>
        </p:nvSpPr>
        <p:spPr/>
        <p:txBody>
          <a:bodyPr/>
          <a:lstStyle/>
          <a:p>
            <a:fld id="{E64EF21E-4A1E-457A-A908-FECEBBB6594B}" type="slidenum">
              <a:rPr lang="en-US" smtClean="0"/>
              <a:t>23</a:t>
            </a:fld>
            <a:endParaRPr lang="en-US"/>
          </a:p>
        </p:txBody>
      </p:sp>
      <p:grpSp>
        <p:nvGrpSpPr>
          <p:cNvPr id="73" name="Group 72"/>
          <p:cNvGrpSpPr/>
          <p:nvPr/>
        </p:nvGrpSpPr>
        <p:grpSpPr>
          <a:xfrm>
            <a:off x="5086353" y="2867563"/>
            <a:ext cx="662710" cy="755301"/>
            <a:chOff x="5638801" y="3253876"/>
            <a:chExt cx="3162300" cy="3604124"/>
          </a:xfrm>
        </p:grpSpPr>
        <p:pic>
          <p:nvPicPr>
            <p:cNvPr id="74" name="Picture 73"/>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0971" t="13942" r="12323" b="19226"/>
            <a:stretch/>
          </p:blipFill>
          <p:spPr>
            <a:xfrm>
              <a:off x="5638801" y="5003800"/>
              <a:ext cx="3162300" cy="1854200"/>
            </a:xfrm>
            <a:prstGeom prst="rect">
              <a:avLst/>
            </a:prstGeom>
          </p:spPr>
        </p:pic>
        <p:grpSp>
          <p:nvGrpSpPr>
            <p:cNvPr id="75" name="Group 10"/>
            <p:cNvGrpSpPr>
              <a:grpSpLocks noChangeAspect="1"/>
            </p:cNvGrpSpPr>
            <p:nvPr/>
          </p:nvGrpSpPr>
          <p:grpSpPr bwMode="auto">
            <a:xfrm flipH="1">
              <a:off x="6375070" y="3253876"/>
              <a:ext cx="1240906" cy="1962434"/>
              <a:chOff x="3182" y="734"/>
              <a:chExt cx="399" cy="631"/>
            </a:xfrm>
            <a:effectLst>
              <a:outerShdw blurRad="50800" dist="38100" dir="2700000" algn="tl" rotWithShape="0">
                <a:prstClr val="black">
                  <a:alpha val="40000"/>
                </a:prstClr>
              </a:outerShdw>
            </a:effectLst>
          </p:grpSpPr>
          <p:sp>
            <p:nvSpPr>
              <p:cNvPr id="76"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77"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78"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grpSp>
      <p:grpSp>
        <p:nvGrpSpPr>
          <p:cNvPr id="61" name="Group 60"/>
          <p:cNvGrpSpPr/>
          <p:nvPr/>
        </p:nvGrpSpPr>
        <p:grpSpPr>
          <a:xfrm>
            <a:off x="7811608" y="2435692"/>
            <a:ext cx="707067" cy="868034"/>
            <a:chOff x="6189496" y="2762957"/>
            <a:chExt cx="3214688" cy="3946524"/>
          </a:xfrm>
        </p:grpSpPr>
        <p:grpSp>
          <p:nvGrpSpPr>
            <p:cNvPr id="62" name="Group 10"/>
            <p:cNvGrpSpPr>
              <a:grpSpLocks noChangeAspect="1"/>
            </p:cNvGrpSpPr>
            <p:nvPr/>
          </p:nvGrpSpPr>
          <p:grpSpPr bwMode="auto">
            <a:xfrm flipH="1">
              <a:off x="6618413" y="2831245"/>
              <a:ext cx="1428407" cy="2258959"/>
              <a:chOff x="3182" y="734"/>
              <a:chExt cx="399" cy="631"/>
            </a:xfrm>
            <a:effectLst>
              <a:outerShdw blurRad="50800" dist="38100" dir="2700000" algn="tl" rotWithShape="0">
                <a:prstClr val="black">
                  <a:alpha val="40000"/>
                </a:prstClr>
              </a:outerShdw>
            </a:effectLst>
          </p:grpSpPr>
          <p:sp>
            <p:nvSpPr>
              <p:cNvPr id="115"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116"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117"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grpSp>
          <p:nvGrpSpPr>
            <p:cNvPr id="63" name="Group 4"/>
            <p:cNvGrpSpPr>
              <a:grpSpLocks noChangeAspect="1"/>
            </p:cNvGrpSpPr>
            <p:nvPr/>
          </p:nvGrpSpPr>
          <p:grpSpPr bwMode="auto">
            <a:xfrm>
              <a:off x="6189496" y="2762957"/>
              <a:ext cx="3214688" cy="3946524"/>
              <a:chOff x="4761" y="1862"/>
              <a:chExt cx="2025" cy="2486"/>
            </a:xfrm>
          </p:grpSpPr>
          <p:grpSp>
            <p:nvGrpSpPr>
              <p:cNvPr id="64" name="Group 9"/>
              <p:cNvGrpSpPr>
                <a:grpSpLocks/>
              </p:cNvGrpSpPr>
              <p:nvPr/>
            </p:nvGrpSpPr>
            <p:grpSpPr bwMode="auto">
              <a:xfrm>
                <a:off x="5661" y="3043"/>
                <a:ext cx="322" cy="455"/>
                <a:chOff x="5661" y="3043"/>
                <a:chExt cx="322" cy="455"/>
              </a:xfrm>
            </p:grpSpPr>
            <p:sp>
              <p:nvSpPr>
                <p:cNvPr id="113" name="Freeform 5"/>
                <p:cNvSpPr>
                  <a:spLocks/>
                </p:cNvSpPr>
                <p:nvPr/>
              </p:nvSpPr>
              <p:spPr bwMode="auto">
                <a:xfrm>
                  <a:off x="5772" y="3043"/>
                  <a:ext cx="211" cy="401"/>
                </a:xfrm>
                <a:custGeom>
                  <a:avLst/>
                  <a:gdLst>
                    <a:gd name="T0" fmla="*/ 71 w 211"/>
                    <a:gd name="T1" fmla="*/ 16 h 401"/>
                    <a:gd name="T2" fmla="*/ 46 w 211"/>
                    <a:gd name="T3" fmla="*/ 0 h 401"/>
                    <a:gd name="T4" fmla="*/ 13 w 211"/>
                    <a:gd name="T5" fmla="*/ 0 h 401"/>
                    <a:gd name="T6" fmla="*/ 0 w 211"/>
                    <a:gd name="T7" fmla="*/ 21 h 401"/>
                    <a:gd name="T8" fmla="*/ 6 w 211"/>
                    <a:gd name="T9" fmla="*/ 54 h 401"/>
                    <a:gd name="T10" fmla="*/ 35 w 211"/>
                    <a:gd name="T11" fmla="*/ 86 h 401"/>
                    <a:gd name="T12" fmla="*/ 94 w 211"/>
                    <a:gd name="T13" fmla="*/ 115 h 401"/>
                    <a:gd name="T14" fmla="*/ 162 w 211"/>
                    <a:gd name="T15" fmla="*/ 177 h 401"/>
                    <a:gd name="T16" fmla="*/ 173 w 211"/>
                    <a:gd name="T17" fmla="*/ 204 h 401"/>
                    <a:gd name="T18" fmla="*/ 168 w 211"/>
                    <a:gd name="T19" fmla="*/ 217 h 401"/>
                    <a:gd name="T20" fmla="*/ 116 w 211"/>
                    <a:gd name="T21" fmla="*/ 258 h 401"/>
                    <a:gd name="T22" fmla="*/ 55 w 211"/>
                    <a:gd name="T23" fmla="*/ 307 h 401"/>
                    <a:gd name="T24" fmla="*/ 40 w 211"/>
                    <a:gd name="T25" fmla="*/ 328 h 401"/>
                    <a:gd name="T26" fmla="*/ 40 w 211"/>
                    <a:gd name="T27" fmla="*/ 350 h 401"/>
                    <a:gd name="T28" fmla="*/ 87 w 211"/>
                    <a:gd name="T29" fmla="*/ 373 h 401"/>
                    <a:gd name="T30" fmla="*/ 159 w 211"/>
                    <a:gd name="T31" fmla="*/ 401 h 401"/>
                    <a:gd name="T32" fmla="*/ 184 w 211"/>
                    <a:gd name="T33" fmla="*/ 401 h 401"/>
                    <a:gd name="T34" fmla="*/ 211 w 211"/>
                    <a:gd name="T35" fmla="*/ 383 h 401"/>
                    <a:gd name="T36" fmla="*/ 211 w 211"/>
                    <a:gd name="T37" fmla="*/ 368 h 401"/>
                    <a:gd name="T38" fmla="*/ 191 w 211"/>
                    <a:gd name="T39" fmla="*/ 360 h 401"/>
                    <a:gd name="T40" fmla="*/ 100 w 211"/>
                    <a:gd name="T41" fmla="*/ 350 h 401"/>
                    <a:gd name="T42" fmla="*/ 66 w 211"/>
                    <a:gd name="T43" fmla="*/ 341 h 401"/>
                    <a:gd name="T44" fmla="*/ 62 w 211"/>
                    <a:gd name="T45" fmla="*/ 325 h 401"/>
                    <a:gd name="T46" fmla="*/ 121 w 211"/>
                    <a:gd name="T47" fmla="*/ 280 h 401"/>
                    <a:gd name="T48" fmla="*/ 186 w 211"/>
                    <a:gd name="T49" fmla="*/ 237 h 401"/>
                    <a:gd name="T50" fmla="*/ 200 w 211"/>
                    <a:gd name="T51" fmla="*/ 221 h 401"/>
                    <a:gd name="T52" fmla="*/ 206 w 211"/>
                    <a:gd name="T53" fmla="*/ 199 h 401"/>
                    <a:gd name="T54" fmla="*/ 200 w 211"/>
                    <a:gd name="T55" fmla="*/ 169 h 401"/>
                    <a:gd name="T56" fmla="*/ 180 w 211"/>
                    <a:gd name="T57" fmla="*/ 145 h 401"/>
                    <a:gd name="T58" fmla="*/ 116 w 211"/>
                    <a:gd name="T59" fmla="*/ 66 h 401"/>
                    <a:gd name="T60" fmla="*/ 71 w 211"/>
                    <a:gd name="T61" fmla="*/ 16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1" h="401">
                      <a:moveTo>
                        <a:pt x="71" y="16"/>
                      </a:moveTo>
                      <a:lnTo>
                        <a:pt x="46" y="0"/>
                      </a:lnTo>
                      <a:lnTo>
                        <a:pt x="13" y="0"/>
                      </a:lnTo>
                      <a:lnTo>
                        <a:pt x="0" y="21"/>
                      </a:lnTo>
                      <a:lnTo>
                        <a:pt x="6" y="54"/>
                      </a:lnTo>
                      <a:lnTo>
                        <a:pt x="35" y="86"/>
                      </a:lnTo>
                      <a:lnTo>
                        <a:pt x="94" y="115"/>
                      </a:lnTo>
                      <a:lnTo>
                        <a:pt x="162" y="177"/>
                      </a:lnTo>
                      <a:lnTo>
                        <a:pt x="173" y="204"/>
                      </a:lnTo>
                      <a:lnTo>
                        <a:pt x="168" y="217"/>
                      </a:lnTo>
                      <a:lnTo>
                        <a:pt x="116" y="258"/>
                      </a:lnTo>
                      <a:lnTo>
                        <a:pt x="55" y="307"/>
                      </a:lnTo>
                      <a:lnTo>
                        <a:pt x="40" y="328"/>
                      </a:lnTo>
                      <a:lnTo>
                        <a:pt x="40" y="350"/>
                      </a:lnTo>
                      <a:lnTo>
                        <a:pt x="87" y="373"/>
                      </a:lnTo>
                      <a:lnTo>
                        <a:pt x="159" y="401"/>
                      </a:lnTo>
                      <a:lnTo>
                        <a:pt x="184" y="401"/>
                      </a:lnTo>
                      <a:lnTo>
                        <a:pt x="211" y="383"/>
                      </a:lnTo>
                      <a:lnTo>
                        <a:pt x="211" y="368"/>
                      </a:lnTo>
                      <a:lnTo>
                        <a:pt x="191" y="360"/>
                      </a:lnTo>
                      <a:lnTo>
                        <a:pt x="100" y="350"/>
                      </a:lnTo>
                      <a:lnTo>
                        <a:pt x="66" y="341"/>
                      </a:lnTo>
                      <a:lnTo>
                        <a:pt x="62" y="325"/>
                      </a:lnTo>
                      <a:lnTo>
                        <a:pt x="121" y="280"/>
                      </a:lnTo>
                      <a:lnTo>
                        <a:pt x="186" y="237"/>
                      </a:lnTo>
                      <a:lnTo>
                        <a:pt x="200" y="221"/>
                      </a:lnTo>
                      <a:lnTo>
                        <a:pt x="206" y="199"/>
                      </a:lnTo>
                      <a:lnTo>
                        <a:pt x="200" y="169"/>
                      </a:lnTo>
                      <a:lnTo>
                        <a:pt x="180" y="145"/>
                      </a:lnTo>
                      <a:lnTo>
                        <a:pt x="116" y="66"/>
                      </a:lnTo>
                      <a:lnTo>
                        <a:pt x="71"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4" name="Freeform 7"/>
                <p:cNvSpPr>
                  <a:spLocks/>
                </p:cNvSpPr>
                <p:nvPr/>
              </p:nvSpPr>
              <p:spPr bwMode="auto">
                <a:xfrm>
                  <a:off x="5661" y="3097"/>
                  <a:ext cx="211" cy="401"/>
                </a:xfrm>
                <a:custGeom>
                  <a:avLst/>
                  <a:gdLst>
                    <a:gd name="T0" fmla="*/ 70 w 211"/>
                    <a:gd name="T1" fmla="*/ 16 h 401"/>
                    <a:gd name="T2" fmla="*/ 45 w 211"/>
                    <a:gd name="T3" fmla="*/ 0 h 401"/>
                    <a:gd name="T4" fmla="*/ 12 w 211"/>
                    <a:gd name="T5" fmla="*/ 0 h 401"/>
                    <a:gd name="T6" fmla="*/ 0 w 211"/>
                    <a:gd name="T7" fmla="*/ 21 h 401"/>
                    <a:gd name="T8" fmla="*/ 5 w 211"/>
                    <a:gd name="T9" fmla="*/ 54 h 401"/>
                    <a:gd name="T10" fmla="*/ 34 w 211"/>
                    <a:gd name="T11" fmla="*/ 86 h 401"/>
                    <a:gd name="T12" fmla="*/ 93 w 211"/>
                    <a:gd name="T13" fmla="*/ 115 h 401"/>
                    <a:gd name="T14" fmla="*/ 162 w 211"/>
                    <a:gd name="T15" fmla="*/ 177 h 401"/>
                    <a:gd name="T16" fmla="*/ 173 w 211"/>
                    <a:gd name="T17" fmla="*/ 204 h 401"/>
                    <a:gd name="T18" fmla="*/ 168 w 211"/>
                    <a:gd name="T19" fmla="*/ 217 h 401"/>
                    <a:gd name="T20" fmla="*/ 116 w 211"/>
                    <a:gd name="T21" fmla="*/ 258 h 401"/>
                    <a:gd name="T22" fmla="*/ 54 w 211"/>
                    <a:gd name="T23" fmla="*/ 307 h 401"/>
                    <a:gd name="T24" fmla="*/ 39 w 211"/>
                    <a:gd name="T25" fmla="*/ 329 h 401"/>
                    <a:gd name="T26" fmla="*/ 39 w 211"/>
                    <a:gd name="T27" fmla="*/ 351 h 401"/>
                    <a:gd name="T28" fmla="*/ 86 w 211"/>
                    <a:gd name="T29" fmla="*/ 374 h 401"/>
                    <a:gd name="T30" fmla="*/ 159 w 211"/>
                    <a:gd name="T31" fmla="*/ 401 h 401"/>
                    <a:gd name="T32" fmla="*/ 184 w 211"/>
                    <a:gd name="T33" fmla="*/ 401 h 401"/>
                    <a:gd name="T34" fmla="*/ 211 w 211"/>
                    <a:gd name="T35" fmla="*/ 383 h 401"/>
                    <a:gd name="T36" fmla="*/ 211 w 211"/>
                    <a:gd name="T37" fmla="*/ 369 h 401"/>
                    <a:gd name="T38" fmla="*/ 191 w 211"/>
                    <a:gd name="T39" fmla="*/ 361 h 401"/>
                    <a:gd name="T40" fmla="*/ 99 w 211"/>
                    <a:gd name="T41" fmla="*/ 351 h 401"/>
                    <a:gd name="T42" fmla="*/ 65 w 211"/>
                    <a:gd name="T43" fmla="*/ 342 h 401"/>
                    <a:gd name="T44" fmla="*/ 61 w 211"/>
                    <a:gd name="T45" fmla="*/ 326 h 401"/>
                    <a:gd name="T46" fmla="*/ 121 w 211"/>
                    <a:gd name="T47" fmla="*/ 280 h 401"/>
                    <a:gd name="T48" fmla="*/ 186 w 211"/>
                    <a:gd name="T49" fmla="*/ 237 h 401"/>
                    <a:gd name="T50" fmla="*/ 200 w 211"/>
                    <a:gd name="T51" fmla="*/ 221 h 401"/>
                    <a:gd name="T52" fmla="*/ 206 w 211"/>
                    <a:gd name="T53" fmla="*/ 199 h 401"/>
                    <a:gd name="T54" fmla="*/ 200 w 211"/>
                    <a:gd name="T55" fmla="*/ 169 h 401"/>
                    <a:gd name="T56" fmla="*/ 180 w 211"/>
                    <a:gd name="T57" fmla="*/ 145 h 401"/>
                    <a:gd name="T58" fmla="*/ 116 w 211"/>
                    <a:gd name="T59" fmla="*/ 66 h 401"/>
                    <a:gd name="T60" fmla="*/ 70 w 211"/>
                    <a:gd name="T61" fmla="*/ 16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1" h="401">
                      <a:moveTo>
                        <a:pt x="70" y="16"/>
                      </a:moveTo>
                      <a:lnTo>
                        <a:pt x="45" y="0"/>
                      </a:lnTo>
                      <a:lnTo>
                        <a:pt x="12" y="0"/>
                      </a:lnTo>
                      <a:lnTo>
                        <a:pt x="0" y="21"/>
                      </a:lnTo>
                      <a:lnTo>
                        <a:pt x="5" y="54"/>
                      </a:lnTo>
                      <a:lnTo>
                        <a:pt x="34" y="86"/>
                      </a:lnTo>
                      <a:lnTo>
                        <a:pt x="93" y="115"/>
                      </a:lnTo>
                      <a:lnTo>
                        <a:pt x="162" y="177"/>
                      </a:lnTo>
                      <a:lnTo>
                        <a:pt x="173" y="204"/>
                      </a:lnTo>
                      <a:lnTo>
                        <a:pt x="168" y="217"/>
                      </a:lnTo>
                      <a:lnTo>
                        <a:pt x="116" y="258"/>
                      </a:lnTo>
                      <a:lnTo>
                        <a:pt x="54" y="307"/>
                      </a:lnTo>
                      <a:lnTo>
                        <a:pt x="39" y="329"/>
                      </a:lnTo>
                      <a:lnTo>
                        <a:pt x="39" y="351"/>
                      </a:lnTo>
                      <a:lnTo>
                        <a:pt x="86" y="374"/>
                      </a:lnTo>
                      <a:lnTo>
                        <a:pt x="159" y="401"/>
                      </a:lnTo>
                      <a:lnTo>
                        <a:pt x="184" y="401"/>
                      </a:lnTo>
                      <a:lnTo>
                        <a:pt x="211" y="383"/>
                      </a:lnTo>
                      <a:lnTo>
                        <a:pt x="211" y="369"/>
                      </a:lnTo>
                      <a:lnTo>
                        <a:pt x="191" y="361"/>
                      </a:lnTo>
                      <a:lnTo>
                        <a:pt x="99" y="351"/>
                      </a:lnTo>
                      <a:lnTo>
                        <a:pt x="65" y="342"/>
                      </a:lnTo>
                      <a:lnTo>
                        <a:pt x="61" y="326"/>
                      </a:lnTo>
                      <a:lnTo>
                        <a:pt x="121" y="280"/>
                      </a:lnTo>
                      <a:lnTo>
                        <a:pt x="186" y="237"/>
                      </a:lnTo>
                      <a:lnTo>
                        <a:pt x="200" y="221"/>
                      </a:lnTo>
                      <a:lnTo>
                        <a:pt x="206" y="199"/>
                      </a:lnTo>
                      <a:lnTo>
                        <a:pt x="200" y="169"/>
                      </a:lnTo>
                      <a:lnTo>
                        <a:pt x="180" y="145"/>
                      </a:lnTo>
                      <a:lnTo>
                        <a:pt x="116" y="66"/>
                      </a:lnTo>
                      <a:lnTo>
                        <a:pt x="7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65" name="Group 15"/>
              <p:cNvGrpSpPr>
                <a:grpSpLocks/>
              </p:cNvGrpSpPr>
              <p:nvPr/>
            </p:nvGrpSpPr>
            <p:grpSpPr bwMode="auto">
              <a:xfrm>
                <a:off x="4761" y="2678"/>
                <a:ext cx="2025" cy="1670"/>
                <a:chOff x="4761" y="2678"/>
                <a:chExt cx="2025" cy="1670"/>
              </a:xfrm>
            </p:grpSpPr>
            <p:grpSp>
              <p:nvGrpSpPr>
                <p:cNvPr id="108" name="Group 12"/>
                <p:cNvGrpSpPr>
                  <a:grpSpLocks/>
                </p:cNvGrpSpPr>
                <p:nvPr/>
              </p:nvGrpSpPr>
              <p:grpSpPr bwMode="auto">
                <a:xfrm>
                  <a:off x="4761" y="2678"/>
                  <a:ext cx="2025" cy="1670"/>
                  <a:chOff x="4761" y="2678"/>
                  <a:chExt cx="2025" cy="1670"/>
                </a:xfrm>
              </p:grpSpPr>
              <p:sp>
                <p:nvSpPr>
                  <p:cNvPr id="111" name="Freeform 10"/>
                  <p:cNvSpPr>
                    <a:spLocks/>
                  </p:cNvSpPr>
                  <p:nvPr/>
                </p:nvSpPr>
                <p:spPr bwMode="auto">
                  <a:xfrm>
                    <a:off x="4761" y="2678"/>
                    <a:ext cx="2025" cy="1670"/>
                  </a:xfrm>
                  <a:custGeom>
                    <a:avLst/>
                    <a:gdLst>
                      <a:gd name="T0" fmla="*/ 11 w 2025"/>
                      <a:gd name="T1" fmla="*/ 1062 h 1670"/>
                      <a:gd name="T2" fmla="*/ 27 w 2025"/>
                      <a:gd name="T3" fmla="*/ 863 h 1670"/>
                      <a:gd name="T4" fmla="*/ 0 w 2025"/>
                      <a:gd name="T5" fmla="*/ 652 h 1670"/>
                      <a:gd name="T6" fmla="*/ 27 w 2025"/>
                      <a:gd name="T7" fmla="*/ 496 h 1670"/>
                      <a:gd name="T8" fmla="*/ 161 w 2025"/>
                      <a:gd name="T9" fmla="*/ 399 h 1670"/>
                      <a:gd name="T10" fmla="*/ 517 w 2025"/>
                      <a:gd name="T11" fmla="*/ 297 h 1670"/>
                      <a:gd name="T12" fmla="*/ 802 w 2025"/>
                      <a:gd name="T13" fmla="*/ 265 h 1670"/>
                      <a:gd name="T14" fmla="*/ 1035 w 2025"/>
                      <a:gd name="T15" fmla="*/ 200 h 1670"/>
                      <a:gd name="T16" fmla="*/ 1174 w 2025"/>
                      <a:gd name="T17" fmla="*/ 152 h 1670"/>
                      <a:gd name="T18" fmla="*/ 1320 w 2025"/>
                      <a:gd name="T19" fmla="*/ 49 h 1670"/>
                      <a:gd name="T20" fmla="*/ 1502 w 2025"/>
                      <a:gd name="T21" fmla="*/ 0 h 1670"/>
                      <a:gd name="T22" fmla="*/ 1594 w 2025"/>
                      <a:gd name="T23" fmla="*/ 44 h 1670"/>
                      <a:gd name="T24" fmla="*/ 1874 w 2025"/>
                      <a:gd name="T25" fmla="*/ 303 h 1670"/>
                      <a:gd name="T26" fmla="*/ 2025 w 2025"/>
                      <a:gd name="T27" fmla="*/ 459 h 1670"/>
                      <a:gd name="T28" fmla="*/ 2003 w 2025"/>
                      <a:gd name="T29" fmla="*/ 539 h 1670"/>
                      <a:gd name="T30" fmla="*/ 1982 w 2025"/>
                      <a:gd name="T31" fmla="*/ 788 h 1670"/>
                      <a:gd name="T32" fmla="*/ 1955 w 2025"/>
                      <a:gd name="T33" fmla="*/ 1030 h 1670"/>
                      <a:gd name="T34" fmla="*/ 1880 w 2025"/>
                      <a:gd name="T35" fmla="*/ 1121 h 1670"/>
                      <a:gd name="T36" fmla="*/ 1869 w 2025"/>
                      <a:gd name="T37" fmla="*/ 1062 h 1670"/>
                      <a:gd name="T38" fmla="*/ 1756 w 2025"/>
                      <a:gd name="T39" fmla="*/ 1024 h 1670"/>
                      <a:gd name="T40" fmla="*/ 1594 w 2025"/>
                      <a:gd name="T41" fmla="*/ 1083 h 1670"/>
                      <a:gd name="T42" fmla="*/ 1438 w 2025"/>
                      <a:gd name="T43" fmla="*/ 1175 h 1670"/>
                      <a:gd name="T44" fmla="*/ 1233 w 2025"/>
                      <a:gd name="T45" fmla="*/ 1277 h 1670"/>
                      <a:gd name="T46" fmla="*/ 1035 w 2025"/>
                      <a:gd name="T47" fmla="*/ 1358 h 1670"/>
                      <a:gd name="T48" fmla="*/ 802 w 2025"/>
                      <a:gd name="T49" fmla="*/ 1412 h 1670"/>
                      <a:gd name="T50" fmla="*/ 641 w 2025"/>
                      <a:gd name="T51" fmla="*/ 1466 h 1670"/>
                      <a:gd name="T52" fmla="*/ 614 w 2025"/>
                      <a:gd name="T53" fmla="*/ 1601 h 1670"/>
                      <a:gd name="T54" fmla="*/ 550 w 2025"/>
                      <a:gd name="T55" fmla="*/ 1670 h 1670"/>
                      <a:gd name="T56" fmla="*/ 453 w 2025"/>
                      <a:gd name="T57" fmla="*/ 1563 h 1670"/>
                      <a:gd name="T58" fmla="*/ 463 w 2025"/>
                      <a:gd name="T59" fmla="*/ 1477 h 1670"/>
                      <a:gd name="T60" fmla="*/ 215 w 2025"/>
                      <a:gd name="T61" fmla="*/ 1229 h 1670"/>
                      <a:gd name="T62" fmla="*/ 86 w 2025"/>
                      <a:gd name="T63" fmla="*/ 1121 h 1670"/>
                      <a:gd name="T64" fmla="*/ 86 w 2025"/>
                      <a:gd name="T65" fmla="*/ 1229 h 1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25" h="1670">
                        <a:moveTo>
                          <a:pt x="16" y="1180"/>
                        </a:moveTo>
                        <a:lnTo>
                          <a:pt x="11" y="1062"/>
                        </a:lnTo>
                        <a:lnTo>
                          <a:pt x="27" y="960"/>
                        </a:lnTo>
                        <a:lnTo>
                          <a:pt x="27" y="863"/>
                        </a:lnTo>
                        <a:lnTo>
                          <a:pt x="5" y="745"/>
                        </a:lnTo>
                        <a:lnTo>
                          <a:pt x="0" y="652"/>
                        </a:lnTo>
                        <a:lnTo>
                          <a:pt x="5" y="555"/>
                        </a:lnTo>
                        <a:lnTo>
                          <a:pt x="27" y="496"/>
                        </a:lnTo>
                        <a:lnTo>
                          <a:pt x="86" y="453"/>
                        </a:lnTo>
                        <a:lnTo>
                          <a:pt x="161" y="399"/>
                        </a:lnTo>
                        <a:lnTo>
                          <a:pt x="340" y="340"/>
                        </a:lnTo>
                        <a:lnTo>
                          <a:pt x="517" y="297"/>
                        </a:lnTo>
                        <a:lnTo>
                          <a:pt x="673" y="270"/>
                        </a:lnTo>
                        <a:lnTo>
                          <a:pt x="802" y="265"/>
                        </a:lnTo>
                        <a:lnTo>
                          <a:pt x="926" y="227"/>
                        </a:lnTo>
                        <a:lnTo>
                          <a:pt x="1035" y="200"/>
                        </a:lnTo>
                        <a:lnTo>
                          <a:pt x="1088" y="179"/>
                        </a:lnTo>
                        <a:lnTo>
                          <a:pt x="1174" y="152"/>
                        </a:lnTo>
                        <a:lnTo>
                          <a:pt x="1250" y="113"/>
                        </a:lnTo>
                        <a:lnTo>
                          <a:pt x="1320" y="49"/>
                        </a:lnTo>
                        <a:lnTo>
                          <a:pt x="1400" y="27"/>
                        </a:lnTo>
                        <a:lnTo>
                          <a:pt x="1502" y="0"/>
                        </a:lnTo>
                        <a:lnTo>
                          <a:pt x="1551" y="6"/>
                        </a:lnTo>
                        <a:lnTo>
                          <a:pt x="1594" y="44"/>
                        </a:lnTo>
                        <a:lnTo>
                          <a:pt x="1724" y="152"/>
                        </a:lnTo>
                        <a:lnTo>
                          <a:pt x="1874" y="303"/>
                        </a:lnTo>
                        <a:lnTo>
                          <a:pt x="1977" y="394"/>
                        </a:lnTo>
                        <a:lnTo>
                          <a:pt x="2025" y="459"/>
                        </a:lnTo>
                        <a:lnTo>
                          <a:pt x="2025" y="502"/>
                        </a:lnTo>
                        <a:lnTo>
                          <a:pt x="2003" y="539"/>
                        </a:lnTo>
                        <a:lnTo>
                          <a:pt x="1982" y="609"/>
                        </a:lnTo>
                        <a:lnTo>
                          <a:pt x="1982" y="788"/>
                        </a:lnTo>
                        <a:lnTo>
                          <a:pt x="1971" y="927"/>
                        </a:lnTo>
                        <a:lnTo>
                          <a:pt x="1955" y="1030"/>
                        </a:lnTo>
                        <a:lnTo>
                          <a:pt x="1928" y="1105"/>
                        </a:lnTo>
                        <a:lnTo>
                          <a:pt x="1880" y="1121"/>
                        </a:lnTo>
                        <a:lnTo>
                          <a:pt x="1858" y="1099"/>
                        </a:lnTo>
                        <a:lnTo>
                          <a:pt x="1869" y="1062"/>
                        </a:lnTo>
                        <a:lnTo>
                          <a:pt x="1874" y="970"/>
                        </a:lnTo>
                        <a:lnTo>
                          <a:pt x="1756" y="1024"/>
                        </a:lnTo>
                        <a:lnTo>
                          <a:pt x="1685" y="1062"/>
                        </a:lnTo>
                        <a:lnTo>
                          <a:pt x="1594" y="1083"/>
                        </a:lnTo>
                        <a:lnTo>
                          <a:pt x="1524" y="1116"/>
                        </a:lnTo>
                        <a:lnTo>
                          <a:pt x="1438" y="1175"/>
                        </a:lnTo>
                        <a:lnTo>
                          <a:pt x="1357" y="1218"/>
                        </a:lnTo>
                        <a:lnTo>
                          <a:pt x="1233" y="1277"/>
                        </a:lnTo>
                        <a:lnTo>
                          <a:pt x="1153" y="1304"/>
                        </a:lnTo>
                        <a:lnTo>
                          <a:pt x="1035" y="1358"/>
                        </a:lnTo>
                        <a:lnTo>
                          <a:pt x="899" y="1385"/>
                        </a:lnTo>
                        <a:lnTo>
                          <a:pt x="802" y="1412"/>
                        </a:lnTo>
                        <a:lnTo>
                          <a:pt x="695" y="1439"/>
                        </a:lnTo>
                        <a:lnTo>
                          <a:pt x="641" y="1466"/>
                        </a:lnTo>
                        <a:lnTo>
                          <a:pt x="619" y="1520"/>
                        </a:lnTo>
                        <a:lnTo>
                          <a:pt x="614" y="1601"/>
                        </a:lnTo>
                        <a:lnTo>
                          <a:pt x="598" y="1644"/>
                        </a:lnTo>
                        <a:lnTo>
                          <a:pt x="550" y="1670"/>
                        </a:lnTo>
                        <a:lnTo>
                          <a:pt x="474" y="1627"/>
                        </a:lnTo>
                        <a:lnTo>
                          <a:pt x="453" y="1563"/>
                        </a:lnTo>
                        <a:lnTo>
                          <a:pt x="480" y="1509"/>
                        </a:lnTo>
                        <a:lnTo>
                          <a:pt x="463" y="1477"/>
                        </a:lnTo>
                        <a:lnTo>
                          <a:pt x="361" y="1364"/>
                        </a:lnTo>
                        <a:lnTo>
                          <a:pt x="215" y="1229"/>
                        </a:lnTo>
                        <a:lnTo>
                          <a:pt x="124" y="1143"/>
                        </a:lnTo>
                        <a:lnTo>
                          <a:pt x="86" y="1121"/>
                        </a:lnTo>
                        <a:lnTo>
                          <a:pt x="70" y="1159"/>
                        </a:lnTo>
                        <a:lnTo>
                          <a:pt x="86" y="1229"/>
                        </a:lnTo>
                        <a:lnTo>
                          <a:pt x="16" y="1180"/>
                        </a:lnTo>
                        <a:close/>
                      </a:path>
                    </a:pathLst>
                  </a:custGeom>
                  <a:solidFill>
                    <a:srgbClr val="996633"/>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12" name="Freeform 11"/>
                  <p:cNvSpPr>
                    <a:spLocks/>
                  </p:cNvSpPr>
                  <p:nvPr/>
                </p:nvSpPr>
                <p:spPr bwMode="auto">
                  <a:xfrm>
                    <a:off x="4789" y="3165"/>
                    <a:ext cx="1987" cy="1180"/>
                  </a:xfrm>
                  <a:custGeom>
                    <a:avLst/>
                    <a:gdLst>
                      <a:gd name="T0" fmla="*/ 506 w 1987"/>
                      <a:gd name="T1" fmla="*/ 1158 h 1180"/>
                      <a:gd name="T2" fmla="*/ 512 w 1987"/>
                      <a:gd name="T3" fmla="*/ 1045 h 1180"/>
                      <a:gd name="T4" fmla="*/ 506 w 1987"/>
                      <a:gd name="T5" fmla="*/ 797 h 1180"/>
                      <a:gd name="T6" fmla="*/ 506 w 1987"/>
                      <a:gd name="T7" fmla="*/ 614 h 1180"/>
                      <a:gd name="T8" fmla="*/ 479 w 1987"/>
                      <a:gd name="T9" fmla="*/ 566 h 1180"/>
                      <a:gd name="T10" fmla="*/ 279 w 1987"/>
                      <a:gd name="T11" fmla="*/ 356 h 1180"/>
                      <a:gd name="T12" fmla="*/ 150 w 1987"/>
                      <a:gd name="T13" fmla="*/ 226 h 1180"/>
                      <a:gd name="T14" fmla="*/ 43 w 1987"/>
                      <a:gd name="T15" fmla="*/ 134 h 1180"/>
                      <a:gd name="T16" fmla="*/ 0 w 1987"/>
                      <a:gd name="T17" fmla="*/ 86 h 1180"/>
                      <a:gd name="T18" fmla="*/ 11 w 1987"/>
                      <a:gd name="T19" fmla="*/ 59 h 1180"/>
                      <a:gd name="T20" fmla="*/ 27 w 1987"/>
                      <a:gd name="T21" fmla="*/ 59 h 1180"/>
                      <a:gd name="T22" fmla="*/ 102 w 1987"/>
                      <a:gd name="T23" fmla="*/ 140 h 1180"/>
                      <a:gd name="T24" fmla="*/ 204 w 1987"/>
                      <a:gd name="T25" fmla="*/ 220 h 1180"/>
                      <a:gd name="T26" fmla="*/ 301 w 1987"/>
                      <a:gd name="T27" fmla="*/ 351 h 1180"/>
                      <a:gd name="T28" fmla="*/ 393 w 1987"/>
                      <a:gd name="T29" fmla="*/ 447 h 1180"/>
                      <a:gd name="T30" fmla="*/ 479 w 1987"/>
                      <a:gd name="T31" fmla="*/ 512 h 1180"/>
                      <a:gd name="T32" fmla="*/ 533 w 1987"/>
                      <a:gd name="T33" fmla="*/ 560 h 1180"/>
                      <a:gd name="T34" fmla="*/ 571 w 1987"/>
                      <a:gd name="T35" fmla="*/ 550 h 1180"/>
                      <a:gd name="T36" fmla="*/ 608 w 1987"/>
                      <a:gd name="T37" fmla="*/ 523 h 1180"/>
                      <a:gd name="T38" fmla="*/ 727 w 1987"/>
                      <a:gd name="T39" fmla="*/ 496 h 1180"/>
                      <a:gd name="T40" fmla="*/ 942 w 1987"/>
                      <a:gd name="T41" fmla="*/ 437 h 1180"/>
                      <a:gd name="T42" fmla="*/ 1072 w 1987"/>
                      <a:gd name="T43" fmla="*/ 367 h 1180"/>
                      <a:gd name="T44" fmla="*/ 1222 w 1987"/>
                      <a:gd name="T45" fmla="*/ 302 h 1180"/>
                      <a:gd name="T46" fmla="*/ 1378 w 1987"/>
                      <a:gd name="T47" fmla="*/ 242 h 1180"/>
                      <a:gd name="T48" fmla="*/ 1540 w 1987"/>
                      <a:gd name="T49" fmla="*/ 172 h 1180"/>
                      <a:gd name="T50" fmla="*/ 1653 w 1987"/>
                      <a:gd name="T51" fmla="*/ 134 h 1180"/>
                      <a:gd name="T52" fmla="*/ 1788 w 1987"/>
                      <a:gd name="T53" fmla="*/ 75 h 1180"/>
                      <a:gd name="T54" fmla="*/ 1895 w 1987"/>
                      <a:gd name="T55" fmla="*/ 48 h 1180"/>
                      <a:gd name="T56" fmla="*/ 1987 w 1987"/>
                      <a:gd name="T57" fmla="*/ 0 h 1180"/>
                      <a:gd name="T58" fmla="*/ 1955 w 1987"/>
                      <a:gd name="T59" fmla="*/ 86 h 1180"/>
                      <a:gd name="T60" fmla="*/ 1901 w 1987"/>
                      <a:gd name="T61" fmla="*/ 86 h 1180"/>
                      <a:gd name="T62" fmla="*/ 1831 w 1987"/>
                      <a:gd name="T63" fmla="*/ 102 h 1180"/>
                      <a:gd name="T64" fmla="*/ 1707 w 1987"/>
                      <a:gd name="T65" fmla="*/ 140 h 1180"/>
                      <a:gd name="T66" fmla="*/ 1615 w 1987"/>
                      <a:gd name="T67" fmla="*/ 177 h 1180"/>
                      <a:gd name="T68" fmla="*/ 1502 w 1987"/>
                      <a:gd name="T69" fmla="*/ 215 h 1180"/>
                      <a:gd name="T70" fmla="*/ 1427 w 1987"/>
                      <a:gd name="T71" fmla="*/ 254 h 1180"/>
                      <a:gd name="T72" fmla="*/ 1303 w 1987"/>
                      <a:gd name="T73" fmla="*/ 302 h 1180"/>
                      <a:gd name="T74" fmla="*/ 1222 w 1987"/>
                      <a:gd name="T75" fmla="*/ 302 h 1180"/>
                      <a:gd name="T76" fmla="*/ 1104 w 1987"/>
                      <a:gd name="T77" fmla="*/ 388 h 1180"/>
                      <a:gd name="T78" fmla="*/ 1023 w 1987"/>
                      <a:gd name="T79" fmla="*/ 426 h 1180"/>
                      <a:gd name="T80" fmla="*/ 920 w 1987"/>
                      <a:gd name="T81" fmla="*/ 463 h 1180"/>
                      <a:gd name="T82" fmla="*/ 791 w 1987"/>
                      <a:gd name="T83" fmla="*/ 507 h 1180"/>
                      <a:gd name="T84" fmla="*/ 689 w 1987"/>
                      <a:gd name="T85" fmla="*/ 533 h 1180"/>
                      <a:gd name="T86" fmla="*/ 619 w 1987"/>
                      <a:gd name="T87" fmla="*/ 566 h 1180"/>
                      <a:gd name="T88" fmla="*/ 555 w 1987"/>
                      <a:gd name="T89" fmla="*/ 598 h 1180"/>
                      <a:gd name="T90" fmla="*/ 539 w 1987"/>
                      <a:gd name="T91" fmla="*/ 684 h 1180"/>
                      <a:gd name="T92" fmla="*/ 539 w 1987"/>
                      <a:gd name="T93" fmla="*/ 889 h 1180"/>
                      <a:gd name="T94" fmla="*/ 539 w 1987"/>
                      <a:gd name="T95" fmla="*/ 1029 h 1180"/>
                      <a:gd name="T96" fmla="*/ 549 w 1987"/>
                      <a:gd name="T97" fmla="*/ 1148 h 1180"/>
                      <a:gd name="T98" fmla="*/ 517 w 1987"/>
                      <a:gd name="T99" fmla="*/ 1180 h 1180"/>
                      <a:gd name="T100" fmla="*/ 506 w 1987"/>
                      <a:gd name="T101" fmla="*/ 1158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87" h="1180">
                        <a:moveTo>
                          <a:pt x="506" y="1158"/>
                        </a:moveTo>
                        <a:lnTo>
                          <a:pt x="512" y="1045"/>
                        </a:lnTo>
                        <a:lnTo>
                          <a:pt x="506" y="797"/>
                        </a:lnTo>
                        <a:lnTo>
                          <a:pt x="506" y="614"/>
                        </a:lnTo>
                        <a:lnTo>
                          <a:pt x="479" y="566"/>
                        </a:lnTo>
                        <a:lnTo>
                          <a:pt x="279" y="356"/>
                        </a:lnTo>
                        <a:lnTo>
                          <a:pt x="150" y="226"/>
                        </a:lnTo>
                        <a:lnTo>
                          <a:pt x="43" y="134"/>
                        </a:lnTo>
                        <a:lnTo>
                          <a:pt x="0" y="86"/>
                        </a:lnTo>
                        <a:lnTo>
                          <a:pt x="11" y="59"/>
                        </a:lnTo>
                        <a:lnTo>
                          <a:pt x="27" y="59"/>
                        </a:lnTo>
                        <a:lnTo>
                          <a:pt x="102" y="140"/>
                        </a:lnTo>
                        <a:lnTo>
                          <a:pt x="204" y="220"/>
                        </a:lnTo>
                        <a:lnTo>
                          <a:pt x="301" y="351"/>
                        </a:lnTo>
                        <a:lnTo>
                          <a:pt x="393" y="447"/>
                        </a:lnTo>
                        <a:lnTo>
                          <a:pt x="479" y="512"/>
                        </a:lnTo>
                        <a:lnTo>
                          <a:pt x="533" y="560"/>
                        </a:lnTo>
                        <a:lnTo>
                          <a:pt x="571" y="550"/>
                        </a:lnTo>
                        <a:lnTo>
                          <a:pt x="608" y="523"/>
                        </a:lnTo>
                        <a:lnTo>
                          <a:pt x="727" y="496"/>
                        </a:lnTo>
                        <a:lnTo>
                          <a:pt x="942" y="437"/>
                        </a:lnTo>
                        <a:lnTo>
                          <a:pt x="1072" y="367"/>
                        </a:lnTo>
                        <a:lnTo>
                          <a:pt x="1222" y="302"/>
                        </a:lnTo>
                        <a:lnTo>
                          <a:pt x="1378" y="242"/>
                        </a:lnTo>
                        <a:lnTo>
                          <a:pt x="1540" y="172"/>
                        </a:lnTo>
                        <a:lnTo>
                          <a:pt x="1653" y="134"/>
                        </a:lnTo>
                        <a:lnTo>
                          <a:pt x="1788" y="75"/>
                        </a:lnTo>
                        <a:lnTo>
                          <a:pt x="1895" y="48"/>
                        </a:lnTo>
                        <a:lnTo>
                          <a:pt x="1987" y="0"/>
                        </a:lnTo>
                        <a:lnTo>
                          <a:pt x="1955" y="86"/>
                        </a:lnTo>
                        <a:lnTo>
                          <a:pt x="1901" y="86"/>
                        </a:lnTo>
                        <a:lnTo>
                          <a:pt x="1831" y="102"/>
                        </a:lnTo>
                        <a:lnTo>
                          <a:pt x="1707" y="140"/>
                        </a:lnTo>
                        <a:lnTo>
                          <a:pt x="1615" y="177"/>
                        </a:lnTo>
                        <a:lnTo>
                          <a:pt x="1502" y="215"/>
                        </a:lnTo>
                        <a:lnTo>
                          <a:pt x="1427" y="254"/>
                        </a:lnTo>
                        <a:lnTo>
                          <a:pt x="1303" y="302"/>
                        </a:lnTo>
                        <a:lnTo>
                          <a:pt x="1222" y="302"/>
                        </a:lnTo>
                        <a:lnTo>
                          <a:pt x="1104" y="388"/>
                        </a:lnTo>
                        <a:lnTo>
                          <a:pt x="1023" y="426"/>
                        </a:lnTo>
                        <a:lnTo>
                          <a:pt x="920" y="463"/>
                        </a:lnTo>
                        <a:lnTo>
                          <a:pt x="791" y="507"/>
                        </a:lnTo>
                        <a:lnTo>
                          <a:pt x="689" y="533"/>
                        </a:lnTo>
                        <a:lnTo>
                          <a:pt x="619" y="566"/>
                        </a:lnTo>
                        <a:lnTo>
                          <a:pt x="555" y="598"/>
                        </a:lnTo>
                        <a:lnTo>
                          <a:pt x="539" y="684"/>
                        </a:lnTo>
                        <a:lnTo>
                          <a:pt x="539" y="889"/>
                        </a:lnTo>
                        <a:lnTo>
                          <a:pt x="539" y="1029"/>
                        </a:lnTo>
                        <a:lnTo>
                          <a:pt x="549" y="1148"/>
                        </a:lnTo>
                        <a:lnTo>
                          <a:pt x="517" y="1180"/>
                        </a:lnTo>
                        <a:lnTo>
                          <a:pt x="506" y="1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109" name="Freeform 13"/>
                <p:cNvSpPr>
                  <a:spLocks/>
                </p:cNvSpPr>
                <p:nvPr/>
              </p:nvSpPr>
              <p:spPr bwMode="auto">
                <a:xfrm>
                  <a:off x="5601" y="2948"/>
                  <a:ext cx="480" cy="333"/>
                </a:xfrm>
                <a:custGeom>
                  <a:avLst/>
                  <a:gdLst>
                    <a:gd name="T0" fmla="*/ 6 w 480"/>
                    <a:gd name="T1" fmla="*/ 97 h 333"/>
                    <a:gd name="T2" fmla="*/ 124 w 480"/>
                    <a:gd name="T3" fmla="*/ 70 h 333"/>
                    <a:gd name="T4" fmla="*/ 195 w 480"/>
                    <a:gd name="T5" fmla="*/ 38 h 333"/>
                    <a:gd name="T6" fmla="*/ 244 w 480"/>
                    <a:gd name="T7" fmla="*/ 0 h 333"/>
                    <a:gd name="T8" fmla="*/ 292 w 480"/>
                    <a:gd name="T9" fmla="*/ 49 h 333"/>
                    <a:gd name="T10" fmla="*/ 367 w 480"/>
                    <a:gd name="T11" fmla="*/ 119 h 333"/>
                    <a:gd name="T12" fmla="*/ 432 w 480"/>
                    <a:gd name="T13" fmla="*/ 156 h 333"/>
                    <a:gd name="T14" fmla="*/ 480 w 480"/>
                    <a:gd name="T15" fmla="*/ 205 h 333"/>
                    <a:gd name="T16" fmla="*/ 453 w 480"/>
                    <a:gd name="T17" fmla="*/ 248 h 333"/>
                    <a:gd name="T18" fmla="*/ 357 w 480"/>
                    <a:gd name="T19" fmla="*/ 291 h 333"/>
                    <a:gd name="T20" fmla="*/ 260 w 480"/>
                    <a:gd name="T21" fmla="*/ 333 h 333"/>
                    <a:gd name="T22" fmla="*/ 217 w 480"/>
                    <a:gd name="T23" fmla="*/ 333 h 333"/>
                    <a:gd name="T24" fmla="*/ 156 w 480"/>
                    <a:gd name="T25" fmla="*/ 258 h 333"/>
                    <a:gd name="T26" fmla="*/ 97 w 480"/>
                    <a:gd name="T27" fmla="*/ 210 h 333"/>
                    <a:gd name="T28" fmla="*/ 38 w 480"/>
                    <a:gd name="T29" fmla="*/ 178 h 333"/>
                    <a:gd name="T30" fmla="*/ 0 w 480"/>
                    <a:gd name="T31" fmla="*/ 124 h 333"/>
                    <a:gd name="T32" fmla="*/ 6 w 480"/>
                    <a:gd name="T33" fmla="*/ 97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0" h="333">
                      <a:moveTo>
                        <a:pt x="6" y="97"/>
                      </a:moveTo>
                      <a:lnTo>
                        <a:pt x="124" y="70"/>
                      </a:lnTo>
                      <a:lnTo>
                        <a:pt x="195" y="38"/>
                      </a:lnTo>
                      <a:lnTo>
                        <a:pt x="244" y="0"/>
                      </a:lnTo>
                      <a:lnTo>
                        <a:pt x="292" y="49"/>
                      </a:lnTo>
                      <a:lnTo>
                        <a:pt x="367" y="119"/>
                      </a:lnTo>
                      <a:lnTo>
                        <a:pt x="432" y="156"/>
                      </a:lnTo>
                      <a:lnTo>
                        <a:pt x="480" y="205"/>
                      </a:lnTo>
                      <a:lnTo>
                        <a:pt x="453" y="248"/>
                      </a:lnTo>
                      <a:lnTo>
                        <a:pt x="357" y="291"/>
                      </a:lnTo>
                      <a:lnTo>
                        <a:pt x="260" y="333"/>
                      </a:lnTo>
                      <a:lnTo>
                        <a:pt x="217" y="333"/>
                      </a:lnTo>
                      <a:lnTo>
                        <a:pt x="156" y="258"/>
                      </a:lnTo>
                      <a:lnTo>
                        <a:pt x="97" y="210"/>
                      </a:lnTo>
                      <a:lnTo>
                        <a:pt x="38" y="178"/>
                      </a:lnTo>
                      <a:lnTo>
                        <a:pt x="0" y="124"/>
                      </a:lnTo>
                      <a:lnTo>
                        <a:pt x="6" y="97"/>
                      </a:lnTo>
                      <a:close/>
                    </a:path>
                  </a:pathLst>
                </a:custGeom>
                <a:solidFill>
                  <a:srgbClr val="F8F8F8"/>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10" name="Freeform 14"/>
                <p:cNvSpPr>
                  <a:spLocks/>
                </p:cNvSpPr>
                <p:nvPr/>
              </p:nvSpPr>
              <p:spPr bwMode="auto">
                <a:xfrm>
                  <a:off x="5692" y="2949"/>
                  <a:ext cx="104" cy="167"/>
                </a:xfrm>
                <a:custGeom>
                  <a:avLst/>
                  <a:gdLst>
                    <a:gd name="T0" fmla="*/ 99 w 104"/>
                    <a:gd name="T1" fmla="*/ 140 h 167"/>
                    <a:gd name="T2" fmla="*/ 17 w 104"/>
                    <a:gd name="T3" fmla="*/ 0 h 167"/>
                    <a:gd name="T4" fmla="*/ 0 w 104"/>
                    <a:gd name="T5" fmla="*/ 11 h 167"/>
                    <a:gd name="T6" fmla="*/ 6 w 104"/>
                    <a:gd name="T7" fmla="*/ 27 h 167"/>
                    <a:gd name="T8" fmla="*/ 83 w 104"/>
                    <a:gd name="T9" fmla="*/ 162 h 167"/>
                    <a:gd name="T10" fmla="*/ 104 w 104"/>
                    <a:gd name="T11" fmla="*/ 167 h 167"/>
                    <a:gd name="T12" fmla="*/ 99 w 104"/>
                    <a:gd name="T13" fmla="*/ 140 h 167"/>
                  </a:gdLst>
                  <a:ahLst/>
                  <a:cxnLst>
                    <a:cxn ang="0">
                      <a:pos x="T0" y="T1"/>
                    </a:cxn>
                    <a:cxn ang="0">
                      <a:pos x="T2" y="T3"/>
                    </a:cxn>
                    <a:cxn ang="0">
                      <a:pos x="T4" y="T5"/>
                    </a:cxn>
                    <a:cxn ang="0">
                      <a:pos x="T6" y="T7"/>
                    </a:cxn>
                    <a:cxn ang="0">
                      <a:pos x="T8" y="T9"/>
                    </a:cxn>
                    <a:cxn ang="0">
                      <a:pos x="T10" y="T11"/>
                    </a:cxn>
                    <a:cxn ang="0">
                      <a:pos x="T12" y="T13"/>
                    </a:cxn>
                  </a:cxnLst>
                  <a:rect l="0" t="0" r="r" b="b"/>
                  <a:pathLst>
                    <a:path w="104" h="167">
                      <a:moveTo>
                        <a:pt x="99" y="140"/>
                      </a:moveTo>
                      <a:lnTo>
                        <a:pt x="17" y="0"/>
                      </a:lnTo>
                      <a:lnTo>
                        <a:pt x="0" y="11"/>
                      </a:lnTo>
                      <a:lnTo>
                        <a:pt x="6" y="27"/>
                      </a:lnTo>
                      <a:lnTo>
                        <a:pt x="83" y="162"/>
                      </a:lnTo>
                      <a:lnTo>
                        <a:pt x="104" y="167"/>
                      </a:lnTo>
                      <a:lnTo>
                        <a:pt x="99" y="1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66" name="Group 36"/>
              <p:cNvGrpSpPr>
                <a:grpSpLocks/>
              </p:cNvGrpSpPr>
              <p:nvPr/>
            </p:nvGrpSpPr>
            <p:grpSpPr bwMode="auto">
              <a:xfrm>
                <a:off x="6102" y="1862"/>
                <a:ext cx="592" cy="1335"/>
                <a:chOff x="6102" y="1862"/>
                <a:chExt cx="592" cy="1335"/>
              </a:xfrm>
            </p:grpSpPr>
            <p:sp>
              <p:nvSpPr>
                <p:cNvPr id="91" name="Freeform 19"/>
                <p:cNvSpPr>
                  <a:spLocks/>
                </p:cNvSpPr>
                <p:nvPr/>
              </p:nvSpPr>
              <p:spPr bwMode="auto">
                <a:xfrm>
                  <a:off x="6114" y="1921"/>
                  <a:ext cx="310" cy="1258"/>
                </a:xfrm>
                <a:custGeom>
                  <a:avLst/>
                  <a:gdLst>
                    <a:gd name="T0" fmla="*/ 305 w 310"/>
                    <a:gd name="T1" fmla="*/ 226 h 1258"/>
                    <a:gd name="T2" fmla="*/ 310 w 310"/>
                    <a:gd name="T3" fmla="*/ 273 h 1258"/>
                    <a:gd name="T4" fmla="*/ 310 w 310"/>
                    <a:gd name="T5" fmla="*/ 522 h 1258"/>
                    <a:gd name="T6" fmla="*/ 288 w 310"/>
                    <a:gd name="T7" fmla="*/ 856 h 1258"/>
                    <a:gd name="T8" fmla="*/ 290 w 310"/>
                    <a:gd name="T9" fmla="*/ 1070 h 1258"/>
                    <a:gd name="T10" fmla="*/ 301 w 310"/>
                    <a:gd name="T11" fmla="*/ 1217 h 1258"/>
                    <a:gd name="T12" fmla="*/ 290 w 310"/>
                    <a:gd name="T13" fmla="*/ 1258 h 1258"/>
                    <a:gd name="T14" fmla="*/ 272 w 310"/>
                    <a:gd name="T15" fmla="*/ 1249 h 1258"/>
                    <a:gd name="T16" fmla="*/ 167 w 310"/>
                    <a:gd name="T17" fmla="*/ 1168 h 1258"/>
                    <a:gd name="T18" fmla="*/ 140 w 310"/>
                    <a:gd name="T19" fmla="*/ 1152 h 1258"/>
                    <a:gd name="T20" fmla="*/ 124 w 310"/>
                    <a:gd name="T21" fmla="*/ 1129 h 1258"/>
                    <a:gd name="T22" fmla="*/ 97 w 310"/>
                    <a:gd name="T23" fmla="*/ 1098 h 1258"/>
                    <a:gd name="T24" fmla="*/ 61 w 310"/>
                    <a:gd name="T25" fmla="*/ 1066 h 1258"/>
                    <a:gd name="T26" fmla="*/ 43 w 310"/>
                    <a:gd name="T27" fmla="*/ 1023 h 1258"/>
                    <a:gd name="T28" fmla="*/ 0 w 310"/>
                    <a:gd name="T29" fmla="*/ 986 h 1258"/>
                    <a:gd name="T30" fmla="*/ 0 w 310"/>
                    <a:gd name="T31" fmla="*/ 964 h 1258"/>
                    <a:gd name="T32" fmla="*/ 23 w 310"/>
                    <a:gd name="T33" fmla="*/ 935 h 1258"/>
                    <a:gd name="T34" fmla="*/ 32 w 310"/>
                    <a:gd name="T35" fmla="*/ 898 h 1258"/>
                    <a:gd name="T36" fmla="*/ 27 w 310"/>
                    <a:gd name="T37" fmla="*/ 878 h 1258"/>
                    <a:gd name="T38" fmla="*/ 16 w 310"/>
                    <a:gd name="T39" fmla="*/ 845 h 1258"/>
                    <a:gd name="T40" fmla="*/ 12 w 310"/>
                    <a:gd name="T41" fmla="*/ 822 h 1258"/>
                    <a:gd name="T42" fmla="*/ 29 w 310"/>
                    <a:gd name="T43" fmla="*/ 786 h 1258"/>
                    <a:gd name="T44" fmla="*/ 29 w 310"/>
                    <a:gd name="T45" fmla="*/ 762 h 1258"/>
                    <a:gd name="T46" fmla="*/ 11 w 310"/>
                    <a:gd name="T47" fmla="*/ 714 h 1258"/>
                    <a:gd name="T48" fmla="*/ 11 w 310"/>
                    <a:gd name="T49" fmla="*/ 687 h 1258"/>
                    <a:gd name="T50" fmla="*/ 21 w 310"/>
                    <a:gd name="T51" fmla="*/ 666 h 1258"/>
                    <a:gd name="T52" fmla="*/ 39 w 310"/>
                    <a:gd name="T53" fmla="*/ 641 h 1258"/>
                    <a:gd name="T54" fmla="*/ 38 w 310"/>
                    <a:gd name="T55" fmla="*/ 598 h 1258"/>
                    <a:gd name="T56" fmla="*/ 27 w 310"/>
                    <a:gd name="T57" fmla="*/ 563 h 1258"/>
                    <a:gd name="T58" fmla="*/ 38 w 310"/>
                    <a:gd name="T59" fmla="*/ 522 h 1258"/>
                    <a:gd name="T60" fmla="*/ 48 w 310"/>
                    <a:gd name="T61" fmla="*/ 512 h 1258"/>
                    <a:gd name="T62" fmla="*/ 39 w 310"/>
                    <a:gd name="T63" fmla="*/ 474 h 1258"/>
                    <a:gd name="T64" fmla="*/ 16 w 310"/>
                    <a:gd name="T65" fmla="*/ 434 h 1258"/>
                    <a:gd name="T66" fmla="*/ 11 w 310"/>
                    <a:gd name="T67" fmla="*/ 408 h 1258"/>
                    <a:gd name="T68" fmla="*/ 16 w 310"/>
                    <a:gd name="T69" fmla="*/ 383 h 1258"/>
                    <a:gd name="T70" fmla="*/ 45 w 310"/>
                    <a:gd name="T71" fmla="*/ 361 h 1258"/>
                    <a:gd name="T72" fmla="*/ 43 w 310"/>
                    <a:gd name="T73" fmla="*/ 343 h 1258"/>
                    <a:gd name="T74" fmla="*/ 12 w 310"/>
                    <a:gd name="T75" fmla="*/ 286 h 1258"/>
                    <a:gd name="T76" fmla="*/ 2 w 310"/>
                    <a:gd name="T77" fmla="*/ 240 h 1258"/>
                    <a:gd name="T78" fmla="*/ 11 w 310"/>
                    <a:gd name="T79" fmla="*/ 215 h 1258"/>
                    <a:gd name="T80" fmla="*/ 39 w 310"/>
                    <a:gd name="T81" fmla="*/ 192 h 1258"/>
                    <a:gd name="T82" fmla="*/ 32 w 310"/>
                    <a:gd name="T83" fmla="*/ 172 h 1258"/>
                    <a:gd name="T84" fmla="*/ 12 w 310"/>
                    <a:gd name="T85" fmla="*/ 149 h 1258"/>
                    <a:gd name="T86" fmla="*/ 12 w 310"/>
                    <a:gd name="T87" fmla="*/ 124 h 1258"/>
                    <a:gd name="T88" fmla="*/ 45 w 310"/>
                    <a:gd name="T89" fmla="*/ 107 h 1258"/>
                    <a:gd name="T90" fmla="*/ 59 w 310"/>
                    <a:gd name="T91" fmla="*/ 89 h 1258"/>
                    <a:gd name="T92" fmla="*/ 32 w 310"/>
                    <a:gd name="T93" fmla="*/ 52 h 1258"/>
                    <a:gd name="T94" fmla="*/ 32 w 310"/>
                    <a:gd name="T95" fmla="*/ 32 h 1258"/>
                    <a:gd name="T96" fmla="*/ 64 w 310"/>
                    <a:gd name="T97" fmla="*/ 20 h 1258"/>
                    <a:gd name="T98" fmla="*/ 66 w 310"/>
                    <a:gd name="T99" fmla="*/ 0 h 1258"/>
                    <a:gd name="T100" fmla="*/ 102 w 310"/>
                    <a:gd name="T101" fmla="*/ 52 h 1258"/>
                    <a:gd name="T102" fmla="*/ 145 w 310"/>
                    <a:gd name="T103" fmla="*/ 106 h 1258"/>
                    <a:gd name="T104" fmla="*/ 199 w 310"/>
                    <a:gd name="T105" fmla="*/ 149 h 1258"/>
                    <a:gd name="T106" fmla="*/ 242 w 310"/>
                    <a:gd name="T107" fmla="*/ 183 h 1258"/>
                    <a:gd name="T108" fmla="*/ 288 w 310"/>
                    <a:gd name="T109" fmla="*/ 210 h 1258"/>
                    <a:gd name="T110" fmla="*/ 305 w 310"/>
                    <a:gd name="T111" fmla="*/ 226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1258">
                      <a:moveTo>
                        <a:pt x="305" y="226"/>
                      </a:moveTo>
                      <a:lnTo>
                        <a:pt x="310" y="273"/>
                      </a:lnTo>
                      <a:lnTo>
                        <a:pt x="310" y="522"/>
                      </a:lnTo>
                      <a:lnTo>
                        <a:pt x="288" y="856"/>
                      </a:lnTo>
                      <a:lnTo>
                        <a:pt x="290" y="1070"/>
                      </a:lnTo>
                      <a:lnTo>
                        <a:pt x="301" y="1217"/>
                      </a:lnTo>
                      <a:lnTo>
                        <a:pt x="290" y="1258"/>
                      </a:lnTo>
                      <a:lnTo>
                        <a:pt x="272" y="1249"/>
                      </a:lnTo>
                      <a:lnTo>
                        <a:pt x="167" y="1168"/>
                      </a:lnTo>
                      <a:lnTo>
                        <a:pt x="140" y="1152"/>
                      </a:lnTo>
                      <a:lnTo>
                        <a:pt x="124" y="1129"/>
                      </a:lnTo>
                      <a:lnTo>
                        <a:pt x="97" y="1098"/>
                      </a:lnTo>
                      <a:lnTo>
                        <a:pt x="61" y="1066"/>
                      </a:lnTo>
                      <a:lnTo>
                        <a:pt x="43" y="1023"/>
                      </a:lnTo>
                      <a:lnTo>
                        <a:pt x="0" y="986"/>
                      </a:lnTo>
                      <a:lnTo>
                        <a:pt x="0" y="964"/>
                      </a:lnTo>
                      <a:lnTo>
                        <a:pt x="23" y="935"/>
                      </a:lnTo>
                      <a:lnTo>
                        <a:pt x="32" y="898"/>
                      </a:lnTo>
                      <a:lnTo>
                        <a:pt x="27" y="878"/>
                      </a:lnTo>
                      <a:lnTo>
                        <a:pt x="16" y="845"/>
                      </a:lnTo>
                      <a:lnTo>
                        <a:pt x="12" y="822"/>
                      </a:lnTo>
                      <a:lnTo>
                        <a:pt x="29" y="786"/>
                      </a:lnTo>
                      <a:lnTo>
                        <a:pt x="29" y="762"/>
                      </a:lnTo>
                      <a:lnTo>
                        <a:pt x="11" y="714"/>
                      </a:lnTo>
                      <a:lnTo>
                        <a:pt x="11" y="687"/>
                      </a:lnTo>
                      <a:lnTo>
                        <a:pt x="21" y="666"/>
                      </a:lnTo>
                      <a:lnTo>
                        <a:pt x="39" y="641"/>
                      </a:lnTo>
                      <a:lnTo>
                        <a:pt x="38" y="598"/>
                      </a:lnTo>
                      <a:lnTo>
                        <a:pt x="27" y="563"/>
                      </a:lnTo>
                      <a:lnTo>
                        <a:pt x="38" y="522"/>
                      </a:lnTo>
                      <a:lnTo>
                        <a:pt x="48" y="512"/>
                      </a:lnTo>
                      <a:lnTo>
                        <a:pt x="39" y="474"/>
                      </a:lnTo>
                      <a:lnTo>
                        <a:pt x="16" y="434"/>
                      </a:lnTo>
                      <a:lnTo>
                        <a:pt x="11" y="408"/>
                      </a:lnTo>
                      <a:lnTo>
                        <a:pt x="16" y="383"/>
                      </a:lnTo>
                      <a:lnTo>
                        <a:pt x="45" y="361"/>
                      </a:lnTo>
                      <a:lnTo>
                        <a:pt x="43" y="343"/>
                      </a:lnTo>
                      <a:lnTo>
                        <a:pt x="12" y="286"/>
                      </a:lnTo>
                      <a:lnTo>
                        <a:pt x="2" y="240"/>
                      </a:lnTo>
                      <a:lnTo>
                        <a:pt x="11" y="215"/>
                      </a:lnTo>
                      <a:lnTo>
                        <a:pt x="39" y="192"/>
                      </a:lnTo>
                      <a:lnTo>
                        <a:pt x="32" y="172"/>
                      </a:lnTo>
                      <a:lnTo>
                        <a:pt x="12" y="149"/>
                      </a:lnTo>
                      <a:lnTo>
                        <a:pt x="12" y="124"/>
                      </a:lnTo>
                      <a:lnTo>
                        <a:pt x="45" y="107"/>
                      </a:lnTo>
                      <a:lnTo>
                        <a:pt x="59" y="89"/>
                      </a:lnTo>
                      <a:lnTo>
                        <a:pt x="32" y="52"/>
                      </a:lnTo>
                      <a:lnTo>
                        <a:pt x="32" y="32"/>
                      </a:lnTo>
                      <a:lnTo>
                        <a:pt x="64" y="20"/>
                      </a:lnTo>
                      <a:lnTo>
                        <a:pt x="66" y="0"/>
                      </a:lnTo>
                      <a:lnTo>
                        <a:pt x="102" y="52"/>
                      </a:lnTo>
                      <a:lnTo>
                        <a:pt x="145" y="106"/>
                      </a:lnTo>
                      <a:lnTo>
                        <a:pt x="199" y="149"/>
                      </a:lnTo>
                      <a:lnTo>
                        <a:pt x="242" y="183"/>
                      </a:lnTo>
                      <a:lnTo>
                        <a:pt x="288" y="210"/>
                      </a:lnTo>
                      <a:lnTo>
                        <a:pt x="305" y="226"/>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2" name="Freeform 20"/>
                <p:cNvSpPr>
                  <a:spLocks/>
                </p:cNvSpPr>
                <p:nvPr/>
              </p:nvSpPr>
              <p:spPr bwMode="auto">
                <a:xfrm>
                  <a:off x="6102" y="1940"/>
                  <a:ext cx="90" cy="959"/>
                </a:xfrm>
                <a:custGeom>
                  <a:avLst/>
                  <a:gdLst>
                    <a:gd name="T0" fmla="*/ 61 w 90"/>
                    <a:gd name="T1" fmla="*/ 32 h 959"/>
                    <a:gd name="T2" fmla="*/ 90 w 90"/>
                    <a:gd name="T3" fmla="*/ 66 h 959"/>
                    <a:gd name="T4" fmla="*/ 72 w 90"/>
                    <a:gd name="T5" fmla="*/ 93 h 959"/>
                    <a:gd name="T6" fmla="*/ 34 w 90"/>
                    <a:gd name="T7" fmla="*/ 112 h 959"/>
                    <a:gd name="T8" fmla="*/ 49 w 90"/>
                    <a:gd name="T9" fmla="*/ 139 h 959"/>
                    <a:gd name="T10" fmla="*/ 67 w 90"/>
                    <a:gd name="T11" fmla="*/ 173 h 959"/>
                    <a:gd name="T12" fmla="*/ 45 w 90"/>
                    <a:gd name="T13" fmla="*/ 195 h 959"/>
                    <a:gd name="T14" fmla="*/ 27 w 90"/>
                    <a:gd name="T15" fmla="*/ 222 h 959"/>
                    <a:gd name="T16" fmla="*/ 45 w 90"/>
                    <a:gd name="T17" fmla="*/ 271 h 959"/>
                    <a:gd name="T18" fmla="*/ 67 w 90"/>
                    <a:gd name="T19" fmla="*/ 314 h 959"/>
                    <a:gd name="T20" fmla="*/ 61 w 90"/>
                    <a:gd name="T21" fmla="*/ 352 h 959"/>
                    <a:gd name="T22" fmla="*/ 34 w 90"/>
                    <a:gd name="T23" fmla="*/ 384 h 959"/>
                    <a:gd name="T24" fmla="*/ 65 w 90"/>
                    <a:gd name="T25" fmla="*/ 452 h 959"/>
                    <a:gd name="T26" fmla="*/ 77 w 90"/>
                    <a:gd name="T27" fmla="*/ 495 h 959"/>
                    <a:gd name="T28" fmla="*/ 54 w 90"/>
                    <a:gd name="T29" fmla="*/ 527 h 959"/>
                    <a:gd name="T30" fmla="*/ 59 w 90"/>
                    <a:gd name="T31" fmla="*/ 576 h 959"/>
                    <a:gd name="T32" fmla="*/ 76 w 90"/>
                    <a:gd name="T33" fmla="*/ 624 h 959"/>
                    <a:gd name="T34" fmla="*/ 56 w 90"/>
                    <a:gd name="T35" fmla="*/ 651 h 959"/>
                    <a:gd name="T36" fmla="*/ 29 w 90"/>
                    <a:gd name="T37" fmla="*/ 683 h 959"/>
                    <a:gd name="T38" fmla="*/ 56 w 90"/>
                    <a:gd name="T39" fmla="*/ 742 h 959"/>
                    <a:gd name="T40" fmla="*/ 67 w 90"/>
                    <a:gd name="T41" fmla="*/ 782 h 959"/>
                    <a:gd name="T42" fmla="*/ 43 w 90"/>
                    <a:gd name="T43" fmla="*/ 791 h 959"/>
                    <a:gd name="T44" fmla="*/ 49 w 90"/>
                    <a:gd name="T45" fmla="*/ 856 h 959"/>
                    <a:gd name="T46" fmla="*/ 61 w 90"/>
                    <a:gd name="T47" fmla="*/ 890 h 959"/>
                    <a:gd name="T48" fmla="*/ 43 w 90"/>
                    <a:gd name="T49" fmla="*/ 928 h 959"/>
                    <a:gd name="T50" fmla="*/ 2 w 90"/>
                    <a:gd name="T51" fmla="*/ 948 h 959"/>
                    <a:gd name="T52" fmla="*/ 32 w 90"/>
                    <a:gd name="T53" fmla="*/ 883 h 959"/>
                    <a:gd name="T54" fmla="*/ 18 w 90"/>
                    <a:gd name="T55" fmla="*/ 828 h 959"/>
                    <a:gd name="T56" fmla="*/ 22 w 90"/>
                    <a:gd name="T57" fmla="*/ 782 h 959"/>
                    <a:gd name="T58" fmla="*/ 34 w 90"/>
                    <a:gd name="T59" fmla="*/ 759 h 959"/>
                    <a:gd name="T60" fmla="*/ 7 w 90"/>
                    <a:gd name="T61" fmla="*/ 701 h 959"/>
                    <a:gd name="T62" fmla="*/ 7 w 90"/>
                    <a:gd name="T63" fmla="*/ 642 h 959"/>
                    <a:gd name="T64" fmla="*/ 40 w 90"/>
                    <a:gd name="T65" fmla="*/ 615 h 959"/>
                    <a:gd name="T66" fmla="*/ 32 w 90"/>
                    <a:gd name="T67" fmla="*/ 572 h 959"/>
                    <a:gd name="T68" fmla="*/ 23 w 90"/>
                    <a:gd name="T69" fmla="*/ 522 h 959"/>
                    <a:gd name="T70" fmla="*/ 49 w 90"/>
                    <a:gd name="T71" fmla="*/ 490 h 959"/>
                    <a:gd name="T72" fmla="*/ 38 w 90"/>
                    <a:gd name="T73" fmla="*/ 454 h 959"/>
                    <a:gd name="T74" fmla="*/ 7 w 90"/>
                    <a:gd name="T75" fmla="*/ 398 h 959"/>
                    <a:gd name="T76" fmla="*/ 13 w 90"/>
                    <a:gd name="T77" fmla="*/ 361 h 959"/>
                    <a:gd name="T78" fmla="*/ 40 w 90"/>
                    <a:gd name="T79" fmla="*/ 330 h 959"/>
                    <a:gd name="T80" fmla="*/ 11 w 90"/>
                    <a:gd name="T81" fmla="*/ 259 h 959"/>
                    <a:gd name="T82" fmla="*/ 0 w 90"/>
                    <a:gd name="T83" fmla="*/ 216 h 959"/>
                    <a:gd name="T84" fmla="*/ 23 w 90"/>
                    <a:gd name="T85" fmla="*/ 184 h 959"/>
                    <a:gd name="T86" fmla="*/ 34 w 90"/>
                    <a:gd name="T87" fmla="*/ 163 h 959"/>
                    <a:gd name="T88" fmla="*/ 7 w 90"/>
                    <a:gd name="T89" fmla="*/ 129 h 959"/>
                    <a:gd name="T90" fmla="*/ 18 w 90"/>
                    <a:gd name="T91" fmla="*/ 96 h 959"/>
                    <a:gd name="T92" fmla="*/ 49 w 90"/>
                    <a:gd name="T93" fmla="*/ 75 h 959"/>
                    <a:gd name="T94" fmla="*/ 50 w 90"/>
                    <a:gd name="T95" fmla="*/ 50 h 959"/>
                    <a:gd name="T96" fmla="*/ 34 w 90"/>
                    <a:gd name="T97" fmla="*/ 17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 h="959">
                      <a:moveTo>
                        <a:pt x="45" y="0"/>
                      </a:moveTo>
                      <a:lnTo>
                        <a:pt x="61" y="32"/>
                      </a:lnTo>
                      <a:lnTo>
                        <a:pt x="76" y="53"/>
                      </a:lnTo>
                      <a:lnTo>
                        <a:pt x="90" y="66"/>
                      </a:lnTo>
                      <a:lnTo>
                        <a:pt x="86" y="82"/>
                      </a:lnTo>
                      <a:lnTo>
                        <a:pt x="72" y="93"/>
                      </a:lnTo>
                      <a:lnTo>
                        <a:pt x="50" y="98"/>
                      </a:lnTo>
                      <a:lnTo>
                        <a:pt x="34" y="112"/>
                      </a:lnTo>
                      <a:lnTo>
                        <a:pt x="38" y="129"/>
                      </a:lnTo>
                      <a:lnTo>
                        <a:pt x="49" y="139"/>
                      </a:lnTo>
                      <a:lnTo>
                        <a:pt x="67" y="161"/>
                      </a:lnTo>
                      <a:lnTo>
                        <a:pt x="67" y="173"/>
                      </a:lnTo>
                      <a:lnTo>
                        <a:pt x="61" y="184"/>
                      </a:lnTo>
                      <a:lnTo>
                        <a:pt x="45" y="195"/>
                      </a:lnTo>
                      <a:lnTo>
                        <a:pt x="29" y="206"/>
                      </a:lnTo>
                      <a:lnTo>
                        <a:pt x="27" y="222"/>
                      </a:lnTo>
                      <a:lnTo>
                        <a:pt x="32" y="239"/>
                      </a:lnTo>
                      <a:lnTo>
                        <a:pt x="45" y="271"/>
                      </a:lnTo>
                      <a:lnTo>
                        <a:pt x="56" y="296"/>
                      </a:lnTo>
                      <a:lnTo>
                        <a:pt x="67" y="314"/>
                      </a:lnTo>
                      <a:lnTo>
                        <a:pt x="67" y="334"/>
                      </a:lnTo>
                      <a:lnTo>
                        <a:pt x="61" y="352"/>
                      </a:lnTo>
                      <a:lnTo>
                        <a:pt x="45" y="368"/>
                      </a:lnTo>
                      <a:lnTo>
                        <a:pt x="34" y="384"/>
                      </a:lnTo>
                      <a:lnTo>
                        <a:pt x="38" y="411"/>
                      </a:lnTo>
                      <a:lnTo>
                        <a:pt x="65" y="452"/>
                      </a:lnTo>
                      <a:lnTo>
                        <a:pt x="76" y="474"/>
                      </a:lnTo>
                      <a:lnTo>
                        <a:pt x="77" y="495"/>
                      </a:lnTo>
                      <a:lnTo>
                        <a:pt x="67" y="511"/>
                      </a:lnTo>
                      <a:lnTo>
                        <a:pt x="54" y="527"/>
                      </a:lnTo>
                      <a:lnTo>
                        <a:pt x="50" y="549"/>
                      </a:lnTo>
                      <a:lnTo>
                        <a:pt x="59" y="576"/>
                      </a:lnTo>
                      <a:lnTo>
                        <a:pt x="70" y="604"/>
                      </a:lnTo>
                      <a:lnTo>
                        <a:pt x="76" y="624"/>
                      </a:lnTo>
                      <a:lnTo>
                        <a:pt x="70" y="637"/>
                      </a:lnTo>
                      <a:lnTo>
                        <a:pt x="56" y="651"/>
                      </a:lnTo>
                      <a:lnTo>
                        <a:pt x="38" y="667"/>
                      </a:lnTo>
                      <a:lnTo>
                        <a:pt x="29" y="683"/>
                      </a:lnTo>
                      <a:lnTo>
                        <a:pt x="38" y="712"/>
                      </a:lnTo>
                      <a:lnTo>
                        <a:pt x="56" y="742"/>
                      </a:lnTo>
                      <a:lnTo>
                        <a:pt x="65" y="764"/>
                      </a:lnTo>
                      <a:lnTo>
                        <a:pt x="67" y="782"/>
                      </a:lnTo>
                      <a:lnTo>
                        <a:pt x="61" y="791"/>
                      </a:lnTo>
                      <a:lnTo>
                        <a:pt x="43" y="791"/>
                      </a:lnTo>
                      <a:lnTo>
                        <a:pt x="38" y="830"/>
                      </a:lnTo>
                      <a:lnTo>
                        <a:pt x="49" y="856"/>
                      </a:lnTo>
                      <a:lnTo>
                        <a:pt x="59" y="874"/>
                      </a:lnTo>
                      <a:lnTo>
                        <a:pt x="61" y="890"/>
                      </a:lnTo>
                      <a:lnTo>
                        <a:pt x="61" y="905"/>
                      </a:lnTo>
                      <a:lnTo>
                        <a:pt x="43" y="928"/>
                      </a:lnTo>
                      <a:lnTo>
                        <a:pt x="18" y="959"/>
                      </a:lnTo>
                      <a:lnTo>
                        <a:pt x="2" y="948"/>
                      </a:lnTo>
                      <a:lnTo>
                        <a:pt x="7" y="923"/>
                      </a:lnTo>
                      <a:lnTo>
                        <a:pt x="32" y="883"/>
                      </a:lnTo>
                      <a:lnTo>
                        <a:pt x="29" y="858"/>
                      </a:lnTo>
                      <a:lnTo>
                        <a:pt x="18" y="828"/>
                      </a:lnTo>
                      <a:lnTo>
                        <a:pt x="11" y="803"/>
                      </a:lnTo>
                      <a:lnTo>
                        <a:pt x="22" y="782"/>
                      </a:lnTo>
                      <a:lnTo>
                        <a:pt x="32" y="775"/>
                      </a:lnTo>
                      <a:lnTo>
                        <a:pt x="34" y="759"/>
                      </a:lnTo>
                      <a:lnTo>
                        <a:pt x="22" y="728"/>
                      </a:lnTo>
                      <a:lnTo>
                        <a:pt x="7" y="701"/>
                      </a:lnTo>
                      <a:lnTo>
                        <a:pt x="0" y="674"/>
                      </a:lnTo>
                      <a:lnTo>
                        <a:pt x="7" y="642"/>
                      </a:lnTo>
                      <a:lnTo>
                        <a:pt x="32" y="630"/>
                      </a:lnTo>
                      <a:lnTo>
                        <a:pt x="40" y="615"/>
                      </a:lnTo>
                      <a:lnTo>
                        <a:pt x="38" y="594"/>
                      </a:lnTo>
                      <a:lnTo>
                        <a:pt x="32" y="572"/>
                      </a:lnTo>
                      <a:lnTo>
                        <a:pt x="23" y="544"/>
                      </a:lnTo>
                      <a:lnTo>
                        <a:pt x="23" y="522"/>
                      </a:lnTo>
                      <a:lnTo>
                        <a:pt x="34" y="508"/>
                      </a:lnTo>
                      <a:lnTo>
                        <a:pt x="49" y="490"/>
                      </a:lnTo>
                      <a:lnTo>
                        <a:pt x="49" y="479"/>
                      </a:lnTo>
                      <a:lnTo>
                        <a:pt x="38" y="454"/>
                      </a:lnTo>
                      <a:lnTo>
                        <a:pt x="16" y="422"/>
                      </a:lnTo>
                      <a:lnTo>
                        <a:pt x="7" y="398"/>
                      </a:lnTo>
                      <a:lnTo>
                        <a:pt x="7" y="379"/>
                      </a:lnTo>
                      <a:lnTo>
                        <a:pt x="13" y="361"/>
                      </a:lnTo>
                      <a:lnTo>
                        <a:pt x="27" y="346"/>
                      </a:lnTo>
                      <a:lnTo>
                        <a:pt x="40" y="330"/>
                      </a:lnTo>
                      <a:lnTo>
                        <a:pt x="40" y="318"/>
                      </a:lnTo>
                      <a:lnTo>
                        <a:pt x="11" y="259"/>
                      </a:lnTo>
                      <a:lnTo>
                        <a:pt x="5" y="237"/>
                      </a:lnTo>
                      <a:lnTo>
                        <a:pt x="0" y="216"/>
                      </a:lnTo>
                      <a:lnTo>
                        <a:pt x="11" y="198"/>
                      </a:lnTo>
                      <a:lnTo>
                        <a:pt x="23" y="184"/>
                      </a:lnTo>
                      <a:lnTo>
                        <a:pt x="34" y="173"/>
                      </a:lnTo>
                      <a:lnTo>
                        <a:pt x="34" y="163"/>
                      </a:lnTo>
                      <a:lnTo>
                        <a:pt x="23" y="146"/>
                      </a:lnTo>
                      <a:lnTo>
                        <a:pt x="7" y="129"/>
                      </a:lnTo>
                      <a:lnTo>
                        <a:pt x="7" y="112"/>
                      </a:lnTo>
                      <a:lnTo>
                        <a:pt x="18" y="96"/>
                      </a:lnTo>
                      <a:lnTo>
                        <a:pt x="34" y="82"/>
                      </a:lnTo>
                      <a:lnTo>
                        <a:pt x="49" y="75"/>
                      </a:lnTo>
                      <a:lnTo>
                        <a:pt x="56" y="64"/>
                      </a:lnTo>
                      <a:lnTo>
                        <a:pt x="50" y="50"/>
                      </a:lnTo>
                      <a:lnTo>
                        <a:pt x="40" y="34"/>
                      </a:lnTo>
                      <a:lnTo>
                        <a:pt x="34" y="17"/>
                      </a:lnTo>
                      <a:lnTo>
                        <a:pt x="4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3" name="Freeform 21"/>
                <p:cNvSpPr>
                  <a:spLocks/>
                </p:cNvSpPr>
                <p:nvPr/>
              </p:nvSpPr>
              <p:spPr bwMode="auto">
                <a:xfrm>
                  <a:off x="6345" y="2174"/>
                  <a:ext cx="84" cy="775"/>
                </a:xfrm>
                <a:custGeom>
                  <a:avLst/>
                  <a:gdLst>
                    <a:gd name="T0" fmla="*/ 75 w 84"/>
                    <a:gd name="T1" fmla="*/ 21 h 775"/>
                    <a:gd name="T2" fmla="*/ 79 w 84"/>
                    <a:gd name="T3" fmla="*/ 75 h 775"/>
                    <a:gd name="T4" fmla="*/ 43 w 84"/>
                    <a:gd name="T5" fmla="*/ 97 h 775"/>
                    <a:gd name="T6" fmla="*/ 54 w 84"/>
                    <a:gd name="T7" fmla="*/ 156 h 775"/>
                    <a:gd name="T8" fmla="*/ 70 w 84"/>
                    <a:gd name="T9" fmla="*/ 213 h 775"/>
                    <a:gd name="T10" fmla="*/ 48 w 84"/>
                    <a:gd name="T11" fmla="*/ 242 h 775"/>
                    <a:gd name="T12" fmla="*/ 54 w 84"/>
                    <a:gd name="T13" fmla="*/ 290 h 775"/>
                    <a:gd name="T14" fmla="*/ 70 w 84"/>
                    <a:gd name="T15" fmla="*/ 342 h 775"/>
                    <a:gd name="T16" fmla="*/ 59 w 84"/>
                    <a:gd name="T17" fmla="*/ 380 h 775"/>
                    <a:gd name="T18" fmla="*/ 41 w 84"/>
                    <a:gd name="T19" fmla="*/ 414 h 775"/>
                    <a:gd name="T20" fmla="*/ 64 w 84"/>
                    <a:gd name="T21" fmla="*/ 482 h 775"/>
                    <a:gd name="T22" fmla="*/ 70 w 84"/>
                    <a:gd name="T23" fmla="*/ 527 h 775"/>
                    <a:gd name="T24" fmla="*/ 30 w 84"/>
                    <a:gd name="T25" fmla="*/ 559 h 775"/>
                    <a:gd name="T26" fmla="*/ 41 w 84"/>
                    <a:gd name="T27" fmla="*/ 628 h 775"/>
                    <a:gd name="T28" fmla="*/ 52 w 84"/>
                    <a:gd name="T29" fmla="*/ 687 h 775"/>
                    <a:gd name="T30" fmla="*/ 30 w 84"/>
                    <a:gd name="T31" fmla="*/ 721 h 775"/>
                    <a:gd name="T32" fmla="*/ 20 w 84"/>
                    <a:gd name="T33" fmla="*/ 768 h 775"/>
                    <a:gd name="T34" fmla="*/ 9 w 84"/>
                    <a:gd name="T35" fmla="*/ 748 h 775"/>
                    <a:gd name="T36" fmla="*/ 30 w 84"/>
                    <a:gd name="T37" fmla="*/ 694 h 775"/>
                    <a:gd name="T38" fmla="*/ 20 w 84"/>
                    <a:gd name="T39" fmla="*/ 613 h 775"/>
                    <a:gd name="T40" fmla="*/ 14 w 84"/>
                    <a:gd name="T41" fmla="*/ 554 h 775"/>
                    <a:gd name="T42" fmla="*/ 43 w 84"/>
                    <a:gd name="T43" fmla="*/ 514 h 775"/>
                    <a:gd name="T44" fmla="*/ 20 w 84"/>
                    <a:gd name="T45" fmla="*/ 457 h 775"/>
                    <a:gd name="T46" fmla="*/ 14 w 84"/>
                    <a:gd name="T47" fmla="*/ 403 h 775"/>
                    <a:gd name="T48" fmla="*/ 36 w 84"/>
                    <a:gd name="T49" fmla="*/ 360 h 775"/>
                    <a:gd name="T50" fmla="*/ 46 w 84"/>
                    <a:gd name="T51" fmla="*/ 328 h 775"/>
                    <a:gd name="T52" fmla="*/ 25 w 84"/>
                    <a:gd name="T53" fmla="*/ 274 h 775"/>
                    <a:gd name="T54" fmla="*/ 30 w 84"/>
                    <a:gd name="T55" fmla="*/ 229 h 775"/>
                    <a:gd name="T56" fmla="*/ 43 w 84"/>
                    <a:gd name="T57" fmla="*/ 197 h 775"/>
                    <a:gd name="T58" fmla="*/ 27 w 84"/>
                    <a:gd name="T59" fmla="*/ 149 h 775"/>
                    <a:gd name="T60" fmla="*/ 21 w 84"/>
                    <a:gd name="T61" fmla="*/ 95 h 775"/>
                    <a:gd name="T62" fmla="*/ 46 w 84"/>
                    <a:gd name="T63" fmla="*/ 59 h 775"/>
                    <a:gd name="T64" fmla="*/ 48 w 84"/>
                    <a:gd name="T65" fmla="*/ 25 h 775"/>
                    <a:gd name="T66" fmla="*/ 64 w 84"/>
                    <a:gd name="T67" fmla="*/ 0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 h="775">
                      <a:moveTo>
                        <a:pt x="64" y="0"/>
                      </a:moveTo>
                      <a:lnTo>
                        <a:pt x="75" y="21"/>
                      </a:lnTo>
                      <a:lnTo>
                        <a:pt x="84" y="59"/>
                      </a:lnTo>
                      <a:lnTo>
                        <a:pt x="79" y="75"/>
                      </a:lnTo>
                      <a:lnTo>
                        <a:pt x="57" y="86"/>
                      </a:lnTo>
                      <a:lnTo>
                        <a:pt x="43" y="97"/>
                      </a:lnTo>
                      <a:lnTo>
                        <a:pt x="43" y="127"/>
                      </a:lnTo>
                      <a:lnTo>
                        <a:pt x="54" y="156"/>
                      </a:lnTo>
                      <a:lnTo>
                        <a:pt x="68" y="176"/>
                      </a:lnTo>
                      <a:lnTo>
                        <a:pt x="70" y="213"/>
                      </a:lnTo>
                      <a:lnTo>
                        <a:pt x="62" y="226"/>
                      </a:lnTo>
                      <a:lnTo>
                        <a:pt x="48" y="242"/>
                      </a:lnTo>
                      <a:lnTo>
                        <a:pt x="46" y="267"/>
                      </a:lnTo>
                      <a:lnTo>
                        <a:pt x="54" y="290"/>
                      </a:lnTo>
                      <a:lnTo>
                        <a:pt x="64" y="310"/>
                      </a:lnTo>
                      <a:lnTo>
                        <a:pt x="70" y="342"/>
                      </a:lnTo>
                      <a:lnTo>
                        <a:pt x="70" y="360"/>
                      </a:lnTo>
                      <a:lnTo>
                        <a:pt x="59" y="380"/>
                      </a:lnTo>
                      <a:lnTo>
                        <a:pt x="41" y="398"/>
                      </a:lnTo>
                      <a:lnTo>
                        <a:pt x="41" y="414"/>
                      </a:lnTo>
                      <a:lnTo>
                        <a:pt x="46" y="462"/>
                      </a:lnTo>
                      <a:lnTo>
                        <a:pt x="64" y="482"/>
                      </a:lnTo>
                      <a:lnTo>
                        <a:pt x="75" y="503"/>
                      </a:lnTo>
                      <a:lnTo>
                        <a:pt x="70" y="527"/>
                      </a:lnTo>
                      <a:lnTo>
                        <a:pt x="43" y="543"/>
                      </a:lnTo>
                      <a:lnTo>
                        <a:pt x="30" y="559"/>
                      </a:lnTo>
                      <a:lnTo>
                        <a:pt x="27" y="589"/>
                      </a:lnTo>
                      <a:lnTo>
                        <a:pt x="41" y="628"/>
                      </a:lnTo>
                      <a:lnTo>
                        <a:pt x="52" y="666"/>
                      </a:lnTo>
                      <a:lnTo>
                        <a:pt x="52" y="687"/>
                      </a:lnTo>
                      <a:lnTo>
                        <a:pt x="46" y="716"/>
                      </a:lnTo>
                      <a:lnTo>
                        <a:pt x="30" y="721"/>
                      </a:lnTo>
                      <a:lnTo>
                        <a:pt x="20" y="743"/>
                      </a:lnTo>
                      <a:lnTo>
                        <a:pt x="20" y="768"/>
                      </a:lnTo>
                      <a:lnTo>
                        <a:pt x="0" y="775"/>
                      </a:lnTo>
                      <a:lnTo>
                        <a:pt x="9" y="748"/>
                      </a:lnTo>
                      <a:lnTo>
                        <a:pt x="25" y="716"/>
                      </a:lnTo>
                      <a:lnTo>
                        <a:pt x="30" y="694"/>
                      </a:lnTo>
                      <a:lnTo>
                        <a:pt x="30" y="651"/>
                      </a:lnTo>
                      <a:lnTo>
                        <a:pt x="20" y="613"/>
                      </a:lnTo>
                      <a:lnTo>
                        <a:pt x="16" y="584"/>
                      </a:lnTo>
                      <a:lnTo>
                        <a:pt x="14" y="554"/>
                      </a:lnTo>
                      <a:lnTo>
                        <a:pt x="32" y="530"/>
                      </a:lnTo>
                      <a:lnTo>
                        <a:pt x="43" y="514"/>
                      </a:lnTo>
                      <a:lnTo>
                        <a:pt x="36" y="482"/>
                      </a:lnTo>
                      <a:lnTo>
                        <a:pt x="20" y="457"/>
                      </a:lnTo>
                      <a:lnTo>
                        <a:pt x="16" y="435"/>
                      </a:lnTo>
                      <a:lnTo>
                        <a:pt x="14" y="403"/>
                      </a:lnTo>
                      <a:lnTo>
                        <a:pt x="21" y="382"/>
                      </a:lnTo>
                      <a:lnTo>
                        <a:pt x="36" y="360"/>
                      </a:lnTo>
                      <a:lnTo>
                        <a:pt x="46" y="344"/>
                      </a:lnTo>
                      <a:lnTo>
                        <a:pt x="46" y="328"/>
                      </a:lnTo>
                      <a:lnTo>
                        <a:pt x="36" y="310"/>
                      </a:lnTo>
                      <a:lnTo>
                        <a:pt x="25" y="274"/>
                      </a:lnTo>
                      <a:lnTo>
                        <a:pt x="25" y="251"/>
                      </a:lnTo>
                      <a:lnTo>
                        <a:pt x="30" y="229"/>
                      </a:lnTo>
                      <a:lnTo>
                        <a:pt x="41" y="213"/>
                      </a:lnTo>
                      <a:lnTo>
                        <a:pt x="43" y="197"/>
                      </a:lnTo>
                      <a:lnTo>
                        <a:pt x="41" y="177"/>
                      </a:lnTo>
                      <a:lnTo>
                        <a:pt x="27" y="149"/>
                      </a:lnTo>
                      <a:lnTo>
                        <a:pt x="20" y="129"/>
                      </a:lnTo>
                      <a:lnTo>
                        <a:pt x="21" y="95"/>
                      </a:lnTo>
                      <a:lnTo>
                        <a:pt x="32" y="81"/>
                      </a:lnTo>
                      <a:lnTo>
                        <a:pt x="46" y="59"/>
                      </a:lnTo>
                      <a:lnTo>
                        <a:pt x="54" y="41"/>
                      </a:lnTo>
                      <a:lnTo>
                        <a:pt x="48" y="25"/>
                      </a:lnTo>
                      <a:lnTo>
                        <a:pt x="52" y="9"/>
                      </a:lnTo>
                      <a:lnTo>
                        <a:pt x="6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4" name="Freeform 22"/>
                <p:cNvSpPr>
                  <a:spLocks/>
                </p:cNvSpPr>
                <p:nvPr/>
              </p:nvSpPr>
              <p:spPr bwMode="auto">
                <a:xfrm>
                  <a:off x="6210" y="2081"/>
                  <a:ext cx="193" cy="167"/>
                </a:xfrm>
                <a:custGeom>
                  <a:avLst/>
                  <a:gdLst>
                    <a:gd name="T0" fmla="*/ 193 w 193"/>
                    <a:gd name="T1" fmla="*/ 135 h 167"/>
                    <a:gd name="T2" fmla="*/ 134 w 193"/>
                    <a:gd name="T3" fmla="*/ 86 h 167"/>
                    <a:gd name="T4" fmla="*/ 85 w 193"/>
                    <a:gd name="T5" fmla="*/ 43 h 167"/>
                    <a:gd name="T6" fmla="*/ 41 w 193"/>
                    <a:gd name="T7" fmla="*/ 0 h 167"/>
                    <a:gd name="T8" fmla="*/ 0 w 193"/>
                    <a:gd name="T9" fmla="*/ 0 h 167"/>
                    <a:gd name="T10" fmla="*/ 96 w 193"/>
                    <a:gd name="T11" fmla="*/ 70 h 167"/>
                    <a:gd name="T12" fmla="*/ 142 w 193"/>
                    <a:gd name="T13" fmla="*/ 113 h 167"/>
                    <a:gd name="T14" fmla="*/ 182 w 193"/>
                    <a:gd name="T15" fmla="*/ 167 h 167"/>
                    <a:gd name="T16" fmla="*/ 193 w 193"/>
                    <a:gd name="T17" fmla="*/ 13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67">
                      <a:moveTo>
                        <a:pt x="193" y="135"/>
                      </a:moveTo>
                      <a:lnTo>
                        <a:pt x="134" y="86"/>
                      </a:lnTo>
                      <a:lnTo>
                        <a:pt x="85" y="43"/>
                      </a:lnTo>
                      <a:lnTo>
                        <a:pt x="41" y="0"/>
                      </a:lnTo>
                      <a:lnTo>
                        <a:pt x="0" y="0"/>
                      </a:lnTo>
                      <a:lnTo>
                        <a:pt x="96" y="70"/>
                      </a:lnTo>
                      <a:lnTo>
                        <a:pt x="142" y="113"/>
                      </a:lnTo>
                      <a:lnTo>
                        <a:pt x="182" y="167"/>
                      </a:lnTo>
                      <a:lnTo>
                        <a:pt x="193" y="1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5" name="Freeform 23"/>
                <p:cNvSpPr>
                  <a:spLocks/>
                </p:cNvSpPr>
                <p:nvPr/>
              </p:nvSpPr>
              <p:spPr bwMode="auto">
                <a:xfrm>
                  <a:off x="6208" y="2177"/>
                  <a:ext cx="167" cy="137"/>
                </a:xfrm>
                <a:custGeom>
                  <a:avLst/>
                  <a:gdLst>
                    <a:gd name="T0" fmla="*/ 167 w 167"/>
                    <a:gd name="T1" fmla="*/ 86 h 137"/>
                    <a:gd name="T2" fmla="*/ 124 w 167"/>
                    <a:gd name="T3" fmla="*/ 70 h 137"/>
                    <a:gd name="T4" fmla="*/ 92 w 167"/>
                    <a:gd name="T5" fmla="*/ 43 h 137"/>
                    <a:gd name="T6" fmla="*/ 33 w 167"/>
                    <a:gd name="T7" fmla="*/ 0 h 137"/>
                    <a:gd name="T8" fmla="*/ 0 w 167"/>
                    <a:gd name="T9" fmla="*/ 0 h 137"/>
                    <a:gd name="T10" fmla="*/ 76 w 167"/>
                    <a:gd name="T11" fmla="*/ 43 h 137"/>
                    <a:gd name="T12" fmla="*/ 105 w 167"/>
                    <a:gd name="T13" fmla="*/ 72 h 137"/>
                    <a:gd name="T14" fmla="*/ 167 w 167"/>
                    <a:gd name="T15" fmla="*/ 137 h 137"/>
                    <a:gd name="T16" fmla="*/ 164 w 167"/>
                    <a:gd name="T17" fmla="*/ 97 h 137"/>
                    <a:gd name="T18" fmla="*/ 167 w 167"/>
                    <a:gd name="T19" fmla="*/ 86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137">
                      <a:moveTo>
                        <a:pt x="167" y="86"/>
                      </a:moveTo>
                      <a:lnTo>
                        <a:pt x="124" y="70"/>
                      </a:lnTo>
                      <a:lnTo>
                        <a:pt x="92" y="43"/>
                      </a:lnTo>
                      <a:lnTo>
                        <a:pt x="33" y="0"/>
                      </a:lnTo>
                      <a:lnTo>
                        <a:pt x="0" y="0"/>
                      </a:lnTo>
                      <a:lnTo>
                        <a:pt x="76" y="43"/>
                      </a:lnTo>
                      <a:lnTo>
                        <a:pt x="105" y="72"/>
                      </a:lnTo>
                      <a:lnTo>
                        <a:pt x="167" y="137"/>
                      </a:lnTo>
                      <a:lnTo>
                        <a:pt x="164" y="97"/>
                      </a:lnTo>
                      <a:lnTo>
                        <a:pt x="167"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6" name="Freeform 24"/>
                <p:cNvSpPr>
                  <a:spLocks/>
                </p:cNvSpPr>
                <p:nvPr/>
              </p:nvSpPr>
              <p:spPr bwMode="auto">
                <a:xfrm>
                  <a:off x="6183" y="2258"/>
                  <a:ext cx="197" cy="212"/>
                </a:xfrm>
                <a:custGeom>
                  <a:avLst/>
                  <a:gdLst>
                    <a:gd name="T0" fmla="*/ 193 w 197"/>
                    <a:gd name="T1" fmla="*/ 158 h 212"/>
                    <a:gd name="T2" fmla="*/ 139 w 197"/>
                    <a:gd name="T3" fmla="*/ 110 h 212"/>
                    <a:gd name="T4" fmla="*/ 118 w 197"/>
                    <a:gd name="T5" fmla="*/ 77 h 212"/>
                    <a:gd name="T6" fmla="*/ 75 w 197"/>
                    <a:gd name="T7" fmla="*/ 45 h 212"/>
                    <a:gd name="T8" fmla="*/ 37 w 197"/>
                    <a:gd name="T9" fmla="*/ 16 h 212"/>
                    <a:gd name="T10" fmla="*/ 10 w 197"/>
                    <a:gd name="T11" fmla="*/ 0 h 212"/>
                    <a:gd name="T12" fmla="*/ 0 w 197"/>
                    <a:gd name="T13" fmla="*/ 0 h 212"/>
                    <a:gd name="T14" fmla="*/ 0 w 197"/>
                    <a:gd name="T15" fmla="*/ 16 h 212"/>
                    <a:gd name="T16" fmla="*/ 32 w 197"/>
                    <a:gd name="T17" fmla="*/ 38 h 212"/>
                    <a:gd name="T18" fmla="*/ 91 w 197"/>
                    <a:gd name="T19" fmla="*/ 75 h 212"/>
                    <a:gd name="T20" fmla="*/ 134 w 197"/>
                    <a:gd name="T21" fmla="*/ 119 h 212"/>
                    <a:gd name="T22" fmla="*/ 164 w 197"/>
                    <a:gd name="T23" fmla="*/ 167 h 212"/>
                    <a:gd name="T24" fmla="*/ 197 w 197"/>
                    <a:gd name="T25" fmla="*/ 212 h 212"/>
                    <a:gd name="T26" fmla="*/ 193 w 197"/>
                    <a:gd name="T27" fmla="*/ 15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7" h="212">
                      <a:moveTo>
                        <a:pt x="193" y="158"/>
                      </a:moveTo>
                      <a:lnTo>
                        <a:pt x="139" y="110"/>
                      </a:lnTo>
                      <a:lnTo>
                        <a:pt x="118" y="77"/>
                      </a:lnTo>
                      <a:lnTo>
                        <a:pt x="75" y="45"/>
                      </a:lnTo>
                      <a:lnTo>
                        <a:pt x="37" y="16"/>
                      </a:lnTo>
                      <a:lnTo>
                        <a:pt x="10" y="0"/>
                      </a:lnTo>
                      <a:lnTo>
                        <a:pt x="0" y="0"/>
                      </a:lnTo>
                      <a:lnTo>
                        <a:pt x="0" y="16"/>
                      </a:lnTo>
                      <a:lnTo>
                        <a:pt x="32" y="38"/>
                      </a:lnTo>
                      <a:lnTo>
                        <a:pt x="91" y="75"/>
                      </a:lnTo>
                      <a:lnTo>
                        <a:pt x="134" y="119"/>
                      </a:lnTo>
                      <a:lnTo>
                        <a:pt x="164" y="167"/>
                      </a:lnTo>
                      <a:lnTo>
                        <a:pt x="197" y="212"/>
                      </a:lnTo>
                      <a:lnTo>
                        <a:pt x="193"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7" name="Freeform 25"/>
                <p:cNvSpPr>
                  <a:spLocks/>
                </p:cNvSpPr>
                <p:nvPr/>
              </p:nvSpPr>
              <p:spPr bwMode="auto">
                <a:xfrm>
                  <a:off x="6202" y="2431"/>
                  <a:ext cx="153" cy="124"/>
                </a:xfrm>
                <a:custGeom>
                  <a:avLst/>
                  <a:gdLst>
                    <a:gd name="T0" fmla="*/ 153 w 153"/>
                    <a:gd name="T1" fmla="*/ 102 h 124"/>
                    <a:gd name="T2" fmla="*/ 110 w 153"/>
                    <a:gd name="T3" fmla="*/ 56 h 124"/>
                    <a:gd name="T4" fmla="*/ 65 w 153"/>
                    <a:gd name="T5" fmla="*/ 27 h 124"/>
                    <a:gd name="T6" fmla="*/ 27 w 153"/>
                    <a:gd name="T7" fmla="*/ 7 h 124"/>
                    <a:gd name="T8" fmla="*/ 0 w 153"/>
                    <a:gd name="T9" fmla="*/ 0 h 124"/>
                    <a:gd name="T10" fmla="*/ 17 w 153"/>
                    <a:gd name="T11" fmla="*/ 27 h 124"/>
                    <a:gd name="T12" fmla="*/ 65 w 153"/>
                    <a:gd name="T13" fmla="*/ 54 h 124"/>
                    <a:gd name="T14" fmla="*/ 103 w 153"/>
                    <a:gd name="T15" fmla="*/ 93 h 124"/>
                    <a:gd name="T16" fmla="*/ 121 w 153"/>
                    <a:gd name="T17" fmla="*/ 119 h 124"/>
                    <a:gd name="T18" fmla="*/ 137 w 153"/>
                    <a:gd name="T19" fmla="*/ 124 h 124"/>
                    <a:gd name="T20" fmla="*/ 152 w 153"/>
                    <a:gd name="T21" fmla="*/ 115 h 124"/>
                    <a:gd name="T22" fmla="*/ 153 w 153"/>
                    <a:gd name="T23" fmla="*/ 10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124">
                      <a:moveTo>
                        <a:pt x="153" y="102"/>
                      </a:moveTo>
                      <a:lnTo>
                        <a:pt x="110" y="56"/>
                      </a:lnTo>
                      <a:lnTo>
                        <a:pt x="65" y="27"/>
                      </a:lnTo>
                      <a:lnTo>
                        <a:pt x="27" y="7"/>
                      </a:lnTo>
                      <a:lnTo>
                        <a:pt x="0" y="0"/>
                      </a:lnTo>
                      <a:lnTo>
                        <a:pt x="17" y="27"/>
                      </a:lnTo>
                      <a:lnTo>
                        <a:pt x="65" y="54"/>
                      </a:lnTo>
                      <a:lnTo>
                        <a:pt x="103" y="93"/>
                      </a:lnTo>
                      <a:lnTo>
                        <a:pt x="121" y="119"/>
                      </a:lnTo>
                      <a:lnTo>
                        <a:pt x="137" y="124"/>
                      </a:lnTo>
                      <a:lnTo>
                        <a:pt x="152" y="115"/>
                      </a:lnTo>
                      <a:lnTo>
                        <a:pt x="153"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8" name="Freeform 26"/>
                <p:cNvSpPr>
                  <a:spLocks/>
                </p:cNvSpPr>
                <p:nvPr/>
              </p:nvSpPr>
              <p:spPr bwMode="auto">
                <a:xfrm>
                  <a:off x="6184" y="2518"/>
                  <a:ext cx="169" cy="154"/>
                </a:xfrm>
                <a:custGeom>
                  <a:avLst/>
                  <a:gdLst>
                    <a:gd name="T0" fmla="*/ 169 w 169"/>
                    <a:gd name="T1" fmla="*/ 143 h 154"/>
                    <a:gd name="T2" fmla="*/ 125 w 169"/>
                    <a:gd name="T3" fmla="*/ 97 h 154"/>
                    <a:gd name="T4" fmla="*/ 71 w 169"/>
                    <a:gd name="T5" fmla="*/ 41 h 154"/>
                    <a:gd name="T6" fmla="*/ 39 w 169"/>
                    <a:gd name="T7" fmla="*/ 14 h 154"/>
                    <a:gd name="T8" fmla="*/ 14 w 169"/>
                    <a:gd name="T9" fmla="*/ 0 h 154"/>
                    <a:gd name="T10" fmla="*/ 0 w 169"/>
                    <a:gd name="T11" fmla="*/ 9 h 154"/>
                    <a:gd name="T12" fmla="*/ 28 w 169"/>
                    <a:gd name="T13" fmla="*/ 32 h 154"/>
                    <a:gd name="T14" fmla="*/ 77 w 169"/>
                    <a:gd name="T15" fmla="*/ 81 h 154"/>
                    <a:gd name="T16" fmla="*/ 122 w 169"/>
                    <a:gd name="T17" fmla="*/ 129 h 154"/>
                    <a:gd name="T18" fmla="*/ 152 w 169"/>
                    <a:gd name="T19" fmla="*/ 154 h 154"/>
                    <a:gd name="T20" fmla="*/ 160 w 169"/>
                    <a:gd name="T21" fmla="*/ 154 h 154"/>
                    <a:gd name="T22" fmla="*/ 169 w 169"/>
                    <a:gd name="T23" fmla="*/ 14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 h="154">
                      <a:moveTo>
                        <a:pt x="169" y="143"/>
                      </a:moveTo>
                      <a:lnTo>
                        <a:pt x="125" y="97"/>
                      </a:lnTo>
                      <a:lnTo>
                        <a:pt x="71" y="41"/>
                      </a:lnTo>
                      <a:lnTo>
                        <a:pt x="39" y="14"/>
                      </a:lnTo>
                      <a:lnTo>
                        <a:pt x="14" y="0"/>
                      </a:lnTo>
                      <a:lnTo>
                        <a:pt x="0" y="9"/>
                      </a:lnTo>
                      <a:lnTo>
                        <a:pt x="28" y="32"/>
                      </a:lnTo>
                      <a:lnTo>
                        <a:pt x="77" y="81"/>
                      </a:lnTo>
                      <a:lnTo>
                        <a:pt x="122" y="129"/>
                      </a:lnTo>
                      <a:lnTo>
                        <a:pt x="152" y="154"/>
                      </a:lnTo>
                      <a:lnTo>
                        <a:pt x="160" y="154"/>
                      </a:lnTo>
                      <a:lnTo>
                        <a:pt x="169" y="1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9" name="Freeform 27"/>
                <p:cNvSpPr>
                  <a:spLocks/>
                </p:cNvSpPr>
                <p:nvPr/>
              </p:nvSpPr>
              <p:spPr bwMode="auto">
                <a:xfrm>
                  <a:off x="6204" y="2647"/>
                  <a:ext cx="119" cy="122"/>
                </a:xfrm>
                <a:custGeom>
                  <a:avLst/>
                  <a:gdLst>
                    <a:gd name="T0" fmla="*/ 117 w 119"/>
                    <a:gd name="T1" fmla="*/ 102 h 122"/>
                    <a:gd name="T2" fmla="*/ 68 w 119"/>
                    <a:gd name="T3" fmla="*/ 31 h 122"/>
                    <a:gd name="T4" fmla="*/ 21 w 119"/>
                    <a:gd name="T5" fmla="*/ 4 h 122"/>
                    <a:gd name="T6" fmla="*/ 0 w 119"/>
                    <a:gd name="T7" fmla="*/ 0 h 122"/>
                    <a:gd name="T8" fmla="*/ 5 w 119"/>
                    <a:gd name="T9" fmla="*/ 14 h 122"/>
                    <a:gd name="T10" fmla="*/ 59 w 119"/>
                    <a:gd name="T11" fmla="*/ 54 h 122"/>
                    <a:gd name="T12" fmla="*/ 111 w 119"/>
                    <a:gd name="T13" fmla="*/ 117 h 122"/>
                    <a:gd name="T14" fmla="*/ 119 w 119"/>
                    <a:gd name="T15" fmla="*/ 122 h 122"/>
                    <a:gd name="T16" fmla="*/ 117 w 119"/>
                    <a:gd name="T17" fmla="*/ 10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22">
                      <a:moveTo>
                        <a:pt x="117" y="102"/>
                      </a:moveTo>
                      <a:lnTo>
                        <a:pt x="68" y="31"/>
                      </a:lnTo>
                      <a:lnTo>
                        <a:pt x="21" y="4"/>
                      </a:lnTo>
                      <a:lnTo>
                        <a:pt x="0" y="0"/>
                      </a:lnTo>
                      <a:lnTo>
                        <a:pt x="5" y="14"/>
                      </a:lnTo>
                      <a:lnTo>
                        <a:pt x="59" y="54"/>
                      </a:lnTo>
                      <a:lnTo>
                        <a:pt x="111" y="117"/>
                      </a:lnTo>
                      <a:lnTo>
                        <a:pt x="119" y="122"/>
                      </a:lnTo>
                      <a:lnTo>
                        <a:pt x="117"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0" name="Freeform 28"/>
                <p:cNvSpPr>
                  <a:spLocks/>
                </p:cNvSpPr>
                <p:nvPr/>
              </p:nvSpPr>
              <p:spPr bwMode="auto">
                <a:xfrm>
                  <a:off x="6209" y="2766"/>
                  <a:ext cx="80" cy="93"/>
                </a:xfrm>
                <a:custGeom>
                  <a:avLst/>
                  <a:gdLst>
                    <a:gd name="T0" fmla="*/ 76 w 80"/>
                    <a:gd name="T1" fmla="*/ 71 h 93"/>
                    <a:gd name="T2" fmla="*/ 37 w 80"/>
                    <a:gd name="T3" fmla="*/ 16 h 93"/>
                    <a:gd name="T4" fmla="*/ 2 w 80"/>
                    <a:gd name="T5" fmla="*/ 0 h 93"/>
                    <a:gd name="T6" fmla="*/ 0 w 80"/>
                    <a:gd name="T7" fmla="*/ 16 h 93"/>
                    <a:gd name="T8" fmla="*/ 16 w 80"/>
                    <a:gd name="T9" fmla="*/ 44 h 93"/>
                    <a:gd name="T10" fmla="*/ 59 w 80"/>
                    <a:gd name="T11" fmla="*/ 80 h 93"/>
                    <a:gd name="T12" fmla="*/ 71 w 80"/>
                    <a:gd name="T13" fmla="*/ 93 h 93"/>
                    <a:gd name="T14" fmla="*/ 80 w 80"/>
                    <a:gd name="T15" fmla="*/ 87 h 93"/>
                    <a:gd name="T16" fmla="*/ 76 w 80"/>
                    <a:gd name="T17" fmla="*/ 7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93">
                      <a:moveTo>
                        <a:pt x="76" y="71"/>
                      </a:moveTo>
                      <a:lnTo>
                        <a:pt x="37" y="16"/>
                      </a:lnTo>
                      <a:lnTo>
                        <a:pt x="2" y="0"/>
                      </a:lnTo>
                      <a:lnTo>
                        <a:pt x="0" y="16"/>
                      </a:lnTo>
                      <a:lnTo>
                        <a:pt x="16" y="44"/>
                      </a:lnTo>
                      <a:lnTo>
                        <a:pt x="59" y="80"/>
                      </a:lnTo>
                      <a:lnTo>
                        <a:pt x="71" y="93"/>
                      </a:lnTo>
                      <a:lnTo>
                        <a:pt x="80" y="87"/>
                      </a:lnTo>
                      <a:lnTo>
                        <a:pt x="76"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1" name="Freeform 29"/>
                <p:cNvSpPr>
                  <a:spLocks/>
                </p:cNvSpPr>
                <p:nvPr/>
              </p:nvSpPr>
              <p:spPr bwMode="auto">
                <a:xfrm>
                  <a:off x="6214" y="2888"/>
                  <a:ext cx="102" cy="104"/>
                </a:xfrm>
                <a:custGeom>
                  <a:avLst/>
                  <a:gdLst>
                    <a:gd name="T0" fmla="*/ 102 w 102"/>
                    <a:gd name="T1" fmla="*/ 104 h 104"/>
                    <a:gd name="T2" fmla="*/ 88 w 102"/>
                    <a:gd name="T3" fmla="*/ 88 h 104"/>
                    <a:gd name="T4" fmla="*/ 59 w 102"/>
                    <a:gd name="T5" fmla="*/ 45 h 104"/>
                    <a:gd name="T6" fmla="*/ 18 w 102"/>
                    <a:gd name="T7" fmla="*/ 0 h 104"/>
                    <a:gd name="T8" fmla="*/ 0 w 102"/>
                    <a:gd name="T9" fmla="*/ 0 h 104"/>
                    <a:gd name="T10" fmla="*/ 7 w 102"/>
                    <a:gd name="T11" fmla="*/ 16 h 104"/>
                    <a:gd name="T12" fmla="*/ 39 w 102"/>
                    <a:gd name="T13" fmla="*/ 59 h 104"/>
                    <a:gd name="T14" fmla="*/ 71 w 102"/>
                    <a:gd name="T15" fmla="*/ 102 h 104"/>
                    <a:gd name="T16" fmla="*/ 102 w 102"/>
                    <a:gd name="T17"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104">
                      <a:moveTo>
                        <a:pt x="102" y="104"/>
                      </a:moveTo>
                      <a:lnTo>
                        <a:pt x="88" y="88"/>
                      </a:lnTo>
                      <a:lnTo>
                        <a:pt x="59" y="45"/>
                      </a:lnTo>
                      <a:lnTo>
                        <a:pt x="18" y="0"/>
                      </a:lnTo>
                      <a:lnTo>
                        <a:pt x="0" y="0"/>
                      </a:lnTo>
                      <a:lnTo>
                        <a:pt x="7" y="16"/>
                      </a:lnTo>
                      <a:lnTo>
                        <a:pt x="39" y="59"/>
                      </a:lnTo>
                      <a:lnTo>
                        <a:pt x="71" y="102"/>
                      </a:lnTo>
                      <a:lnTo>
                        <a:pt x="102"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2" name="Freeform 30"/>
                <p:cNvSpPr>
                  <a:spLocks/>
                </p:cNvSpPr>
                <p:nvPr/>
              </p:nvSpPr>
              <p:spPr bwMode="auto">
                <a:xfrm>
                  <a:off x="6353" y="2021"/>
                  <a:ext cx="313" cy="1159"/>
                </a:xfrm>
                <a:custGeom>
                  <a:avLst/>
                  <a:gdLst>
                    <a:gd name="T0" fmla="*/ 45 w 313"/>
                    <a:gd name="T1" fmla="*/ 141 h 1159"/>
                    <a:gd name="T2" fmla="*/ 56 w 313"/>
                    <a:gd name="T3" fmla="*/ 206 h 1159"/>
                    <a:gd name="T4" fmla="*/ 29 w 313"/>
                    <a:gd name="T5" fmla="*/ 249 h 1159"/>
                    <a:gd name="T6" fmla="*/ 32 w 313"/>
                    <a:gd name="T7" fmla="*/ 309 h 1159"/>
                    <a:gd name="T8" fmla="*/ 48 w 313"/>
                    <a:gd name="T9" fmla="*/ 357 h 1159"/>
                    <a:gd name="T10" fmla="*/ 23 w 313"/>
                    <a:gd name="T11" fmla="*/ 405 h 1159"/>
                    <a:gd name="T12" fmla="*/ 50 w 313"/>
                    <a:gd name="T13" fmla="*/ 489 h 1159"/>
                    <a:gd name="T14" fmla="*/ 18 w 313"/>
                    <a:gd name="T15" fmla="*/ 559 h 1159"/>
                    <a:gd name="T16" fmla="*/ 34 w 313"/>
                    <a:gd name="T17" fmla="*/ 629 h 1159"/>
                    <a:gd name="T18" fmla="*/ 43 w 313"/>
                    <a:gd name="T19" fmla="*/ 679 h 1159"/>
                    <a:gd name="T20" fmla="*/ 11 w 313"/>
                    <a:gd name="T21" fmla="*/ 722 h 1159"/>
                    <a:gd name="T22" fmla="*/ 29 w 313"/>
                    <a:gd name="T23" fmla="*/ 813 h 1159"/>
                    <a:gd name="T24" fmla="*/ 27 w 313"/>
                    <a:gd name="T25" fmla="*/ 861 h 1159"/>
                    <a:gd name="T26" fmla="*/ 0 w 313"/>
                    <a:gd name="T27" fmla="*/ 920 h 1159"/>
                    <a:gd name="T28" fmla="*/ 16 w 313"/>
                    <a:gd name="T29" fmla="*/ 970 h 1159"/>
                    <a:gd name="T30" fmla="*/ 18 w 313"/>
                    <a:gd name="T31" fmla="*/ 1017 h 1159"/>
                    <a:gd name="T32" fmla="*/ 23 w 313"/>
                    <a:gd name="T33" fmla="*/ 1065 h 1159"/>
                    <a:gd name="T34" fmla="*/ 45 w 313"/>
                    <a:gd name="T35" fmla="*/ 1108 h 1159"/>
                    <a:gd name="T36" fmla="*/ 48 w 313"/>
                    <a:gd name="T37" fmla="*/ 1159 h 1159"/>
                    <a:gd name="T38" fmla="*/ 119 w 313"/>
                    <a:gd name="T39" fmla="*/ 1116 h 1159"/>
                    <a:gd name="T40" fmla="*/ 202 w 313"/>
                    <a:gd name="T41" fmla="*/ 1105 h 1159"/>
                    <a:gd name="T42" fmla="*/ 259 w 313"/>
                    <a:gd name="T43" fmla="*/ 1081 h 1159"/>
                    <a:gd name="T44" fmla="*/ 277 w 313"/>
                    <a:gd name="T45" fmla="*/ 1049 h 1159"/>
                    <a:gd name="T46" fmla="*/ 283 w 313"/>
                    <a:gd name="T47" fmla="*/ 985 h 1159"/>
                    <a:gd name="T48" fmla="*/ 270 w 313"/>
                    <a:gd name="T49" fmla="*/ 901 h 1159"/>
                    <a:gd name="T50" fmla="*/ 256 w 313"/>
                    <a:gd name="T51" fmla="*/ 856 h 1159"/>
                    <a:gd name="T52" fmla="*/ 265 w 313"/>
                    <a:gd name="T53" fmla="*/ 802 h 1159"/>
                    <a:gd name="T54" fmla="*/ 239 w 313"/>
                    <a:gd name="T55" fmla="*/ 742 h 1159"/>
                    <a:gd name="T56" fmla="*/ 275 w 313"/>
                    <a:gd name="T57" fmla="*/ 695 h 1159"/>
                    <a:gd name="T58" fmla="*/ 248 w 313"/>
                    <a:gd name="T59" fmla="*/ 629 h 1159"/>
                    <a:gd name="T60" fmla="*/ 234 w 313"/>
                    <a:gd name="T61" fmla="*/ 566 h 1159"/>
                    <a:gd name="T62" fmla="*/ 288 w 313"/>
                    <a:gd name="T63" fmla="*/ 518 h 1159"/>
                    <a:gd name="T64" fmla="*/ 270 w 313"/>
                    <a:gd name="T65" fmla="*/ 484 h 1159"/>
                    <a:gd name="T66" fmla="*/ 270 w 313"/>
                    <a:gd name="T67" fmla="*/ 425 h 1159"/>
                    <a:gd name="T68" fmla="*/ 245 w 313"/>
                    <a:gd name="T69" fmla="*/ 387 h 1159"/>
                    <a:gd name="T70" fmla="*/ 265 w 313"/>
                    <a:gd name="T71" fmla="*/ 341 h 1159"/>
                    <a:gd name="T72" fmla="*/ 248 w 313"/>
                    <a:gd name="T73" fmla="*/ 303 h 1159"/>
                    <a:gd name="T74" fmla="*/ 248 w 313"/>
                    <a:gd name="T75" fmla="*/ 271 h 1159"/>
                    <a:gd name="T76" fmla="*/ 266 w 313"/>
                    <a:gd name="T77" fmla="*/ 242 h 1159"/>
                    <a:gd name="T78" fmla="*/ 243 w 313"/>
                    <a:gd name="T79" fmla="*/ 205 h 1159"/>
                    <a:gd name="T80" fmla="*/ 239 w 313"/>
                    <a:gd name="T81" fmla="*/ 150 h 1159"/>
                    <a:gd name="T82" fmla="*/ 299 w 313"/>
                    <a:gd name="T83" fmla="*/ 82 h 1159"/>
                    <a:gd name="T84" fmla="*/ 313 w 313"/>
                    <a:gd name="T85" fmla="*/ 10 h 1159"/>
                    <a:gd name="T86" fmla="*/ 277 w 313"/>
                    <a:gd name="T87" fmla="*/ 10 h 1159"/>
                    <a:gd name="T88" fmla="*/ 173 w 313"/>
                    <a:gd name="T89" fmla="*/ 66 h 1159"/>
                    <a:gd name="T90" fmla="*/ 86 w 313"/>
                    <a:gd name="T91" fmla="*/ 9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3" h="1159">
                      <a:moveTo>
                        <a:pt x="56" y="109"/>
                      </a:moveTo>
                      <a:lnTo>
                        <a:pt x="45" y="141"/>
                      </a:lnTo>
                      <a:lnTo>
                        <a:pt x="54" y="174"/>
                      </a:lnTo>
                      <a:lnTo>
                        <a:pt x="56" y="206"/>
                      </a:lnTo>
                      <a:lnTo>
                        <a:pt x="45" y="226"/>
                      </a:lnTo>
                      <a:lnTo>
                        <a:pt x="29" y="249"/>
                      </a:lnTo>
                      <a:lnTo>
                        <a:pt x="22" y="285"/>
                      </a:lnTo>
                      <a:lnTo>
                        <a:pt x="32" y="309"/>
                      </a:lnTo>
                      <a:lnTo>
                        <a:pt x="48" y="335"/>
                      </a:lnTo>
                      <a:lnTo>
                        <a:pt x="48" y="357"/>
                      </a:lnTo>
                      <a:lnTo>
                        <a:pt x="38" y="378"/>
                      </a:lnTo>
                      <a:lnTo>
                        <a:pt x="23" y="405"/>
                      </a:lnTo>
                      <a:lnTo>
                        <a:pt x="29" y="432"/>
                      </a:lnTo>
                      <a:lnTo>
                        <a:pt x="50" y="489"/>
                      </a:lnTo>
                      <a:lnTo>
                        <a:pt x="48" y="513"/>
                      </a:lnTo>
                      <a:lnTo>
                        <a:pt x="18" y="559"/>
                      </a:lnTo>
                      <a:lnTo>
                        <a:pt x="18" y="599"/>
                      </a:lnTo>
                      <a:lnTo>
                        <a:pt x="34" y="629"/>
                      </a:lnTo>
                      <a:lnTo>
                        <a:pt x="45" y="656"/>
                      </a:lnTo>
                      <a:lnTo>
                        <a:pt x="43" y="679"/>
                      </a:lnTo>
                      <a:lnTo>
                        <a:pt x="16" y="704"/>
                      </a:lnTo>
                      <a:lnTo>
                        <a:pt x="11" y="722"/>
                      </a:lnTo>
                      <a:lnTo>
                        <a:pt x="16" y="765"/>
                      </a:lnTo>
                      <a:lnTo>
                        <a:pt x="29" y="813"/>
                      </a:lnTo>
                      <a:lnTo>
                        <a:pt x="29" y="840"/>
                      </a:lnTo>
                      <a:lnTo>
                        <a:pt x="27" y="861"/>
                      </a:lnTo>
                      <a:lnTo>
                        <a:pt x="7" y="893"/>
                      </a:lnTo>
                      <a:lnTo>
                        <a:pt x="0" y="920"/>
                      </a:lnTo>
                      <a:lnTo>
                        <a:pt x="2" y="949"/>
                      </a:lnTo>
                      <a:lnTo>
                        <a:pt x="16" y="970"/>
                      </a:lnTo>
                      <a:lnTo>
                        <a:pt x="32" y="990"/>
                      </a:lnTo>
                      <a:lnTo>
                        <a:pt x="18" y="1017"/>
                      </a:lnTo>
                      <a:lnTo>
                        <a:pt x="11" y="1044"/>
                      </a:lnTo>
                      <a:lnTo>
                        <a:pt x="23" y="1065"/>
                      </a:lnTo>
                      <a:lnTo>
                        <a:pt x="43" y="1081"/>
                      </a:lnTo>
                      <a:lnTo>
                        <a:pt x="45" y="1108"/>
                      </a:lnTo>
                      <a:lnTo>
                        <a:pt x="45" y="1130"/>
                      </a:lnTo>
                      <a:lnTo>
                        <a:pt x="48" y="1159"/>
                      </a:lnTo>
                      <a:lnTo>
                        <a:pt x="82" y="1135"/>
                      </a:lnTo>
                      <a:lnTo>
                        <a:pt x="119" y="1116"/>
                      </a:lnTo>
                      <a:lnTo>
                        <a:pt x="152" y="1105"/>
                      </a:lnTo>
                      <a:lnTo>
                        <a:pt x="202" y="1105"/>
                      </a:lnTo>
                      <a:lnTo>
                        <a:pt x="238" y="1099"/>
                      </a:lnTo>
                      <a:lnTo>
                        <a:pt x="259" y="1081"/>
                      </a:lnTo>
                      <a:lnTo>
                        <a:pt x="297" y="1071"/>
                      </a:lnTo>
                      <a:lnTo>
                        <a:pt x="277" y="1049"/>
                      </a:lnTo>
                      <a:lnTo>
                        <a:pt x="270" y="1019"/>
                      </a:lnTo>
                      <a:lnTo>
                        <a:pt x="283" y="985"/>
                      </a:lnTo>
                      <a:lnTo>
                        <a:pt x="281" y="936"/>
                      </a:lnTo>
                      <a:lnTo>
                        <a:pt x="270" y="901"/>
                      </a:lnTo>
                      <a:lnTo>
                        <a:pt x="259" y="883"/>
                      </a:lnTo>
                      <a:lnTo>
                        <a:pt x="256" y="856"/>
                      </a:lnTo>
                      <a:lnTo>
                        <a:pt x="270" y="824"/>
                      </a:lnTo>
                      <a:lnTo>
                        <a:pt x="265" y="802"/>
                      </a:lnTo>
                      <a:lnTo>
                        <a:pt x="238" y="763"/>
                      </a:lnTo>
                      <a:lnTo>
                        <a:pt x="239" y="742"/>
                      </a:lnTo>
                      <a:lnTo>
                        <a:pt x="250" y="722"/>
                      </a:lnTo>
                      <a:lnTo>
                        <a:pt x="275" y="695"/>
                      </a:lnTo>
                      <a:lnTo>
                        <a:pt x="266" y="674"/>
                      </a:lnTo>
                      <a:lnTo>
                        <a:pt x="248" y="629"/>
                      </a:lnTo>
                      <a:lnTo>
                        <a:pt x="234" y="599"/>
                      </a:lnTo>
                      <a:lnTo>
                        <a:pt x="234" y="566"/>
                      </a:lnTo>
                      <a:lnTo>
                        <a:pt x="283" y="549"/>
                      </a:lnTo>
                      <a:lnTo>
                        <a:pt x="288" y="518"/>
                      </a:lnTo>
                      <a:lnTo>
                        <a:pt x="283" y="500"/>
                      </a:lnTo>
                      <a:lnTo>
                        <a:pt x="270" y="484"/>
                      </a:lnTo>
                      <a:lnTo>
                        <a:pt x="272" y="457"/>
                      </a:lnTo>
                      <a:lnTo>
                        <a:pt x="270" y="425"/>
                      </a:lnTo>
                      <a:lnTo>
                        <a:pt x="256" y="409"/>
                      </a:lnTo>
                      <a:lnTo>
                        <a:pt x="245" y="387"/>
                      </a:lnTo>
                      <a:lnTo>
                        <a:pt x="254" y="366"/>
                      </a:lnTo>
                      <a:lnTo>
                        <a:pt x="265" y="341"/>
                      </a:lnTo>
                      <a:lnTo>
                        <a:pt x="265" y="325"/>
                      </a:lnTo>
                      <a:lnTo>
                        <a:pt x="248" y="303"/>
                      </a:lnTo>
                      <a:lnTo>
                        <a:pt x="243" y="285"/>
                      </a:lnTo>
                      <a:lnTo>
                        <a:pt x="248" y="271"/>
                      </a:lnTo>
                      <a:lnTo>
                        <a:pt x="265" y="260"/>
                      </a:lnTo>
                      <a:lnTo>
                        <a:pt x="266" y="242"/>
                      </a:lnTo>
                      <a:lnTo>
                        <a:pt x="261" y="232"/>
                      </a:lnTo>
                      <a:lnTo>
                        <a:pt x="243" y="205"/>
                      </a:lnTo>
                      <a:lnTo>
                        <a:pt x="238" y="174"/>
                      </a:lnTo>
                      <a:lnTo>
                        <a:pt x="239" y="150"/>
                      </a:lnTo>
                      <a:lnTo>
                        <a:pt x="256" y="128"/>
                      </a:lnTo>
                      <a:lnTo>
                        <a:pt x="299" y="82"/>
                      </a:lnTo>
                      <a:lnTo>
                        <a:pt x="313" y="42"/>
                      </a:lnTo>
                      <a:lnTo>
                        <a:pt x="313" y="10"/>
                      </a:lnTo>
                      <a:lnTo>
                        <a:pt x="299" y="0"/>
                      </a:lnTo>
                      <a:lnTo>
                        <a:pt x="277" y="10"/>
                      </a:lnTo>
                      <a:lnTo>
                        <a:pt x="223" y="44"/>
                      </a:lnTo>
                      <a:lnTo>
                        <a:pt x="173" y="66"/>
                      </a:lnTo>
                      <a:lnTo>
                        <a:pt x="121" y="87"/>
                      </a:lnTo>
                      <a:lnTo>
                        <a:pt x="86" y="98"/>
                      </a:lnTo>
                      <a:lnTo>
                        <a:pt x="56" y="109"/>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3" name="Freeform 31"/>
                <p:cNvSpPr>
                  <a:spLocks/>
                </p:cNvSpPr>
                <p:nvPr/>
              </p:nvSpPr>
              <p:spPr bwMode="auto">
                <a:xfrm>
                  <a:off x="6135" y="2011"/>
                  <a:ext cx="559" cy="1186"/>
                </a:xfrm>
                <a:custGeom>
                  <a:avLst/>
                  <a:gdLst>
                    <a:gd name="T0" fmla="*/ 365 w 559"/>
                    <a:gd name="T1" fmla="*/ 1114 h 1186"/>
                    <a:gd name="T2" fmla="*/ 256 w 559"/>
                    <a:gd name="T3" fmla="*/ 1152 h 1186"/>
                    <a:gd name="T4" fmla="*/ 45 w 559"/>
                    <a:gd name="T5" fmla="*/ 960 h 1186"/>
                    <a:gd name="T6" fmla="*/ 34 w 559"/>
                    <a:gd name="T7" fmla="*/ 992 h 1186"/>
                    <a:gd name="T8" fmla="*/ 264 w 559"/>
                    <a:gd name="T9" fmla="*/ 1186 h 1186"/>
                    <a:gd name="T10" fmla="*/ 376 w 559"/>
                    <a:gd name="T11" fmla="*/ 1127 h 1186"/>
                    <a:gd name="T12" fmla="*/ 528 w 559"/>
                    <a:gd name="T13" fmla="*/ 1077 h 1186"/>
                    <a:gd name="T14" fmla="*/ 521 w 559"/>
                    <a:gd name="T15" fmla="*/ 992 h 1186"/>
                    <a:gd name="T16" fmla="*/ 491 w 559"/>
                    <a:gd name="T17" fmla="*/ 899 h 1186"/>
                    <a:gd name="T18" fmla="*/ 505 w 559"/>
                    <a:gd name="T19" fmla="*/ 824 h 1186"/>
                    <a:gd name="T20" fmla="*/ 473 w 559"/>
                    <a:gd name="T21" fmla="*/ 750 h 1186"/>
                    <a:gd name="T22" fmla="*/ 489 w 559"/>
                    <a:gd name="T23" fmla="*/ 664 h 1186"/>
                    <a:gd name="T24" fmla="*/ 501 w 559"/>
                    <a:gd name="T25" fmla="*/ 578 h 1186"/>
                    <a:gd name="T26" fmla="*/ 505 w 559"/>
                    <a:gd name="T27" fmla="*/ 470 h 1186"/>
                    <a:gd name="T28" fmla="*/ 484 w 559"/>
                    <a:gd name="T29" fmla="*/ 379 h 1186"/>
                    <a:gd name="T30" fmla="*/ 473 w 559"/>
                    <a:gd name="T31" fmla="*/ 307 h 1186"/>
                    <a:gd name="T32" fmla="*/ 500 w 559"/>
                    <a:gd name="T33" fmla="*/ 245 h 1186"/>
                    <a:gd name="T34" fmla="*/ 485 w 559"/>
                    <a:gd name="T35" fmla="*/ 140 h 1186"/>
                    <a:gd name="T36" fmla="*/ 554 w 559"/>
                    <a:gd name="T37" fmla="*/ 12 h 1186"/>
                    <a:gd name="T38" fmla="*/ 523 w 559"/>
                    <a:gd name="T39" fmla="*/ 39 h 1186"/>
                    <a:gd name="T40" fmla="*/ 453 w 559"/>
                    <a:gd name="T41" fmla="*/ 156 h 1186"/>
                    <a:gd name="T42" fmla="*/ 351 w 559"/>
                    <a:gd name="T43" fmla="*/ 253 h 1186"/>
                    <a:gd name="T44" fmla="*/ 457 w 559"/>
                    <a:gd name="T45" fmla="*/ 218 h 1186"/>
                    <a:gd name="T46" fmla="*/ 448 w 559"/>
                    <a:gd name="T47" fmla="*/ 286 h 1186"/>
                    <a:gd name="T48" fmla="*/ 397 w 559"/>
                    <a:gd name="T49" fmla="*/ 357 h 1186"/>
                    <a:gd name="T50" fmla="*/ 469 w 559"/>
                    <a:gd name="T51" fmla="*/ 341 h 1186"/>
                    <a:gd name="T52" fmla="*/ 451 w 559"/>
                    <a:gd name="T53" fmla="*/ 395 h 1186"/>
                    <a:gd name="T54" fmla="*/ 446 w 559"/>
                    <a:gd name="T55" fmla="*/ 454 h 1186"/>
                    <a:gd name="T56" fmla="*/ 340 w 559"/>
                    <a:gd name="T57" fmla="*/ 533 h 1186"/>
                    <a:gd name="T58" fmla="*/ 458 w 559"/>
                    <a:gd name="T59" fmla="*/ 479 h 1186"/>
                    <a:gd name="T60" fmla="*/ 501 w 559"/>
                    <a:gd name="T61" fmla="*/ 533 h 1186"/>
                    <a:gd name="T62" fmla="*/ 430 w 559"/>
                    <a:gd name="T63" fmla="*/ 583 h 1186"/>
                    <a:gd name="T64" fmla="*/ 296 w 559"/>
                    <a:gd name="T65" fmla="*/ 648 h 1186"/>
                    <a:gd name="T66" fmla="*/ 448 w 559"/>
                    <a:gd name="T67" fmla="*/ 621 h 1186"/>
                    <a:gd name="T68" fmla="*/ 478 w 559"/>
                    <a:gd name="T69" fmla="*/ 721 h 1186"/>
                    <a:gd name="T70" fmla="*/ 300 w 559"/>
                    <a:gd name="T71" fmla="*/ 769 h 1186"/>
                    <a:gd name="T72" fmla="*/ 397 w 559"/>
                    <a:gd name="T73" fmla="*/ 766 h 1186"/>
                    <a:gd name="T74" fmla="*/ 458 w 559"/>
                    <a:gd name="T75" fmla="*/ 797 h 1186"/>
                    <a:gd name="T76" fmla="*/ 457 w 559"/>
                    <a:gd name="T77" fmla="*/ 856 h 1186"/>
                    <a:gd name="T78" fmla="*/ 285 w 559"/>
                    <a:gd name="T79" fmla="*/ 890 h 1186"/>
                    <a:gd name="T80" fmla="*/ 371 w 559"/>
                    <a:gd name="T81" fmla="*/ 890 h 1186"/>
                    <a:gd name="T82" fmla="*/ 467 w 559"/>
                    <a:gd name="T83" fmla="*/ 874 h 1186"/>
                    <a:gd name="T84" fmla="*/ 383 w 559"/>
                    <a:gd name="T85" fmla="*/ 955 h 1186"/>
                    <a:gd name="T86" fmla="*/ 285 w 559"/>
                    <a:gd name="T87" fmla="*/ 1001 h 1186"/>
                    <a:gd name="T88" fmla="*/ 408 w 559"/>
                    <a:gd name="T89" fmla="*/ 958 h 1186"/>
                    <a:gd name="T90" fmla="*/ 480 w 559"/>
                    <a:gd name="T91" fmla="*/ 942 h 1186"/>
                    <a:gd name="T92" fmla="*/ 478 w 559"/>
                    <a:gd name="T93" fmla="*/ 1012 h 1186"/>
                    <a:gd name="T94" fmla="*/ 489 w 559"/>
                    <a:gd name="T95" fmla="*/ 1071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59" h="1186">
                      <a:moveTo>
                        <a:pt x="475" y="1073"/>
                      </a:moveTo>
                      <a:lnTo>
                        <a:pt x="451" y="1100"/>
                      </a:lnTo>
                      <a:lnTo>
                        <a:pt x="414" y="1109"/>
                      </a:lnTo>
                      <a:lnTo>
                        <a:pt x="365" y="1114"/>
                      </a:lnTo>
                      <a:lnTo>
                        <a:pt x="312" y="1125"/>
                      </a:lnTo>
                      <a:lnTo>
                        <a:pt x="278" y="1146"/>
                      </a:lnTo>
                      <a:lnTo>
                        <a:pt x="267" y="1157"/>
                      </a:lnTo>
                      <a:lnTo>
                        <a:pt x="256" y="1152"/>
                      </a:lnTo>
                      <a:lnTo>
                        <a:pt x="194" y="1105"/>
                      </a:lnTo>
                      <a:lnTo>
                        <a:pt x="113" y="1041"/>
                      </a:lnTo>
                      <a:lnTo>
                        <a:pt x="86" y="1001"/>
                      </a:lnTo>
                      <a:lnTo>
                        <a:pt x="45" y="960"/>
                      </a:lnTo>
                      <a:lnTo>
                        <a:pt x="32" y="928"/>
                      </a:lnTo>
                      <a:lnTo>
                        <a:pt x="0" y="923"/>
                      </a:lnTo>
                      <a:lnTo>
                        <a:pt x="16" y="958"/>
                      </a:lnTo>
                      <a:lnTo>
                        <a:pt x="34" y="992"/>
                      </a:lnTo>
                      <a:lnTo>
                        <a:pt x="86" y="1030"/>
                      </a:lnTo>
                      <a:lnTo>
                        <a:pt x="122" y="1077"/>
                      </a:lnTo>
                      <a:lnTo>
                        <a:pt x="210" y="1132"/>
                      </a:lnTo>
                      <a:lnTo>
                        <a:pt x="264" y="1186"/>
                      </a:lnTo>
                      <a:lnTo>
                        <a:pt x="285" y="1181"/>
                      </a:lnTo>
                      <a:lnTo>
                        <a:pt x="307" y="1154"/>
                      </a:lnTo>
                      <a:lnTo>
                        <a:pt x="338" y="1138"/>
                      </a:lnTo>
                      <a:lnTo>
                        <a:pt x="376" y="1127"/>
                      </a:lnTo>
                      <a:lnTo>
                        <a:pt x="457" y="1120"/>
                      </a:lnTo>
                      <a:lnTo>
                        <a:pt x="480" y="1105"/>
                      </a:lnTo>
                      <a:lnTo>
                        <a:pt x="521" y="1095"/>
                      </a:lnTo>
                      <a:lnTo>
                        <a:pt x="528" y="1077"/>
                      </a:lnTo>
                      <a:lnTo>
                        <a:pt x="516" y="1055"/>
                      </a:lnTo>
                      <a:lnTo>
                        <a:pt x="501" y="1034"/>
                      </a:lnTo>
                      <a:lnTo>
                        <a:pt x="510" y="1007"/>
                      </a:lnTo>
                      <a:lnTo>
                        <a:pt x="521" y="992"/>
                      </a:lnTo>
                      <a:lnTo>
                        <a:pt x="521" y="969"/>
                      </a:lnTo>
                      <a:lnTo>
                        <a:pt x="510" y="933"/>
                      </a:lnTo>
                      <a:lnTo>
                        <a:pt x="505" y="915"/>
                      </a:lnTo>
                      <a:lnTo>
                        <a:pt x="491" y="899"/>
                      </a:lnTo>
                      <a:lnTo>
                        <a:pt x="484" y="880"/>
                      </a:lnTo>
                      <a:lnTo>
                        <a:pt x="491" y="862"/>
                      </a:lnTo>
                      <a:lnTo>
                        <a:pt x="507" y="847"/>
                      </a:lnTo>
                      <a:lnTo>
                        <a:pt x="505" y="824"/>
                      </a:lnTo>
                      <a:lnTo>
                        <a:pt x="496" y="808"/>
                      </a:lnTo>
                      <a:lnTo>
                        <a:pt x="478" y="782"/>
                      </a:lnTo>
                      <a:lnTo>
                        <a:pt x="467" y="769"/>
                      </a:lnTo>
                      <a:lnTo>
                        <a:pt x="473" y="750"/>
                      </a:lnTo>
                      <a:lnTo>
                        <a:pt x="500" y="734"/>
                      </a:lnTo>
                      <a:lnTo>
                        <a:pt x="510" y="712"/>
                      </a:lnTo>
                      <a:lnTo>
                        <a:pt x="507" y="694"/>
                      </a:lnTo>
                      <a:lnTo>
                        <a:pt x="489" y="664"/>
                      </a:lnTo>
                      <a:lnTo>
                        <a:pt x="469" y="626"/>
                      </a:lnTo>
                      <a:lnTo>
                        <a:pt x="462" y="599"/>
                      </a:lnTo>
                      <a:lnTo>
                        <a:pt x="473" y="588"/>
                      </a:lnTo>
                      <a:lnTo>
                        <a:pt x="501" y="578"/>
                      </a:lnTo>
                      <a:lnTo>
                        <a:pt x="518" y="567"/>
                      </a:lnTo>
                      <a:lnTo>
                        <a:pt x="521" y="533"/>
                      </a:lnTo>
                      <a:lnTo>
                        <a:pt x="501" y="495"/>
                      </a:lnTo>
                      <a:lnTo>
                        <a:pt x="505" y="470"/>
                      </a:lnTo>
                      <a:lnTo>
                        <a:pt x="512" y="447"/>
                      </a:lnTo>
                      <a:lnTo>
                        <a:pt x="494" y="420"/>
                      </a:lnTo>
                      <a:lnTo>
                        <a:pt x="478" y="395"/>
                      </a:lnTo>
                      <a:lnTo>
                        <a:pt x="484" y="379"/>
                      </a:lnTo>
                      <a:lnTo>
                        <a:pt x="494" y="363"/>
                      </a:lnTo>
                      <a:lnTo>
                        <a:pt x="494" y="336"/>
                      </a:lnTo>
                      <a:lnTo>
                        <a:pt x="484" y="320"/>
                      </a:lnTo>
                      <a:lnTo>
                        <a:pt x="473" y="307"/>
                      </a:lnTo>
                      <a:lnTo>
                        <a:pt x="475" y="287"/>
                      </a:lnTo>
                      <a:lnTo>
                        <a:pt x="494" y="277"/>
                      </a:lnTo>
                      <a:lnTo>
                        <a:pt x="505" y="266"/>
                      </a:lnTo>
                      <a:lnTo>
                        <a:pt x="500" y="245"/>
                      </a:lnTo>
                      <a:lnTo>
                        <a:pt x="478" y="218"/>
                      </a:lnTo>
                      <a:lnTo>
                        <a:pt x="469" y="194"/>
                      </a:lnTo>
                      <a:lnTo>
                        <a:pt x="467" y="167"/>
                      </a:lnTo>
                      <a:lnTo>
                        <a:pt x="485" y="140"/>
                      </a:lnTo>
                      <a:lnTo>
                        <a:pt x="523" y="98"/>
                      </a:lnTo>
                      <a:lnTo>
                        <a:pt x="543" y="66"/>
                      </a:lnTo>
                      <a:lnTo>
                        <a:pt x="559" y="39"/>
                      </a:lnTo>
                      <a:lnTo>
                        <a:pt x="554" y="12"/>
                      </a:lnTo>
                      <a:lnTo>
                        <a:pt x="539" y="0"/>
                      </a:lnTo>
                      <a:lnTo>
                        <a:pt x="528" y="2"/>
                      </a:lnTo>
                      <a:lnTo>
                        <a:pt x="510" y="23"/>
                      </a:lnTo>
                      <a:lnTo>
                        <a:pt x="523" y="39"/>
                      </a:lnTo>
                      <a:lnTo>
                        <a:pt x="521" y="66"/>
                      </a:lnTo>
                      <a:lnTo>
                        <a:pt x="496" y="113"/>
                      </a:lnTo>
                      <a:lnTo>
                        <a:pt x="464" y="140"/>
                      </a:lnTo>
                      <a:lnTo>
                        <a:pt x="453" y="156"/>
                      </a:lnTo>
                      <a:lnTo>
                        <a:pt x="446" y="178"/>
                      </a:lnTo>
                      <a:lnTo>
                        <a:pt x="442" y="191"/>
                      </a:lnTo>
                      <a:lnTo>
                        <a:pt x="394" y="228"/>
                      </a:lnTo>
                      <a:lnTo>
                        <a:pt x="351" y="253"/>
                      </a:lnTo>
                      <a:lnTo>
                        <a:pt x="345" y="271"/>
                      </a:lnTo>
                      <a:lnTo>
                        <a:pt x="360" y="275"/>
                      </a:lnTo>
                      <a:lnTo>
                        <a:pt x="424" y="228"/>
                      </a:lnTo>
                      <a:lnTo>
                        <a:pt x="457" y="218"/>
                      </a:lnTo>
                      <a:lnTo>
                        <a:pt x="473" y="248"/>
                      </a:lnTo>
                      <a:lnTo>
                        <a:pt x="478" y="261"/>
                      </a:lnTo>
                      <a:lnTo>
                        <a:pt x="462" y="275"/>
                      </a:lnTo>
                      <a:lnTo>
                        <a:pt x="448" y="286"/>
                      </a:lnTo>
                      <a:lnTo>
                        <a:pt x="446" y="304"/>
                      </a:lnTo>
                      <a:lnTo>
                        <a:pt x="451" y="323"/>
                      </a:lnTo>
                      <a:lnTo>
                        <a:pt x="437" y="339"/>
                      </a:lnTo>
                      <a:lnTo>
                        <a:pt x="397" y="357"/>
                      </a:lnTo>
                      <a:lnTo>
                        <a:pt x="338" y="382"/>
                      </a:lnTo>
                      <a:lnTo>
                        <a:pt x="360" y="390"/>
                      </a:lnTo>
                      <a:lnTo>
                        <a:pt x="421" y="366"/>
                      </a:lnTo>
                      <a:lnTo>
                        <a:pt x="469" y="341"/>
                      </a:lnTo>
                      <a:lnTo>
                        <a:pt x="478" y="347"/>
                      </a:lnTo>
                      <a:lnTo>
                        <a:pt x="473" y="363"/>
                      </a:lnTo>
                      <a:lnTo>
                        <a:pt x="457" y="379"/>
                      </a:lnTo>
                      <a:lnTo>
                        <a:pt x="451" y="395"/>
                      </a:lnTo>
                      <a:lnTo>
                        <a:pt x="458" y="416"/>
                      </a:lnTo>
                      <a:lnTo>
                        <a:pt x="478" y="433"/>
                      </a:lnTo>
                      <a:lnTo>
                        <a:pt x="478" y="447"/>
                      </a:lnTo>
                      <a:lnTo>
                        <a:pt x="446" y="454"/>
                      </a:lnTo>
                      <a:lnTo>
                        <a:pt x="419" y="490"/>
                      </a:lnTo>
                      <a:lnTo>
                        <a:pt x="387" y="511"/>
                      </a:lnTo>
                      <a:lnTo>
                        <a:pt x="344" y="522"/>
                      </a:lnTo>
                      <a:lnTo>
                        <a:pt x="340" y="533"/>
                      </a:lnTo>
                      <a:lnTo>
                        <a:pt x="367" y="529"/>
                      </a:lnTo>
                      <a:lnTo>
                        <a:pt x="424" y="511"/>
                      </a:lnTo>
                      <a:lnTo>
                        <a:pt x="446" y="495"/>
                      </a:lnTo>
                      <a:lnTo>
                        <a:pt x="458" y="479"/>
                      </a:lnTo>
                      <a:lnTo>
                        <a:pt x="478" y="476"/>
                      </a:lnTo>
                      <a:lnTo>
                        <a:pt x="478" y="495"/>
                      </a:lnTo>
                      <a:lnTo>
                        <a:pt x="491" y="513"/>
                      </a:lnTo>
                      <a:lnTo>
                        <a:pt x="501" y="533"/>
                      </a:lnTo>
                      <a:lnTo>
                        <a:pt x="494" y="549"/>
                      </a:lnTo>
                      <a:lnTo>
                        <a:pt x="469" y="560"/>
                      </a:lnTo>
                      <a:lnTo>
                        <a:pt x="446" y="567"/>
                      </a:lnTo>
                      <a:lnTo>
                        <a:pt x="430" y="583"/>
                      </a:lnTo>
                      <a:lnTo>
                        <a:pt x="356" y="605"/>
                      </a:lnTo>
                      <a:lnTo>
                        <a:pt x="301" y="624"/>
                      </a:lnTo>
                      <a:lnTo>
                        <a:pt x="280" y="635"/>
                      </a:lnTo>
                      <a:lnTo>
                        <a:pt x="296" y="648"/>
                      </a:lnTo>
                      <a:lnTo>
                        <a:pt x="329" y="640"/>
                      </a:lnTo>
                      <a:lnTo>
                        <a:pt x="394" y="615"/>
                      </a:lnTo>
                      <a:lnTo>
                        <a:pt x="437" y="603"/>
                      </a:lnTo>
                      <a:lnTo>
                        <a:pt x="448" y="621"/>
                      </a:lnTo>
                      <a:lnTo>
                        <a:pt x="458" y="653"/>
                      </a:lnTo>
                      <a:lnTo>
                        <a:pt x="478" y="680"/>
                      </a:lnTo>
                      <a:lnTo>
                        <a:pt x="480" y="701"/>
                      </a:lnTo>
                      <a:lnTo>
                        <a:pt x="478" y="721"/>
                      </a:lnTo>
                      <a:lnTo>
                        <a:pt x="457" y="728"/>
                      </a:lnTo>
                      <a:lnTo>
                        <a:pt x="419" y="737"/>
                      </a:lnTo>
                      <a:lnTo>
                        <a:pt x="371" y="759"/>
                      </a:lnTo>
                      <a:lnTo>
                        <a:pt x="300" y="769"/>
                      </a:lnTo>
                      <a:lnTo>
                        <a:pt x="273" y="782"/>
                      </a:lnTo>
                      <a:lnTo>
                        <a:pt x="291" y="792"/>
                      </a:lnTo>
                      <a:lnTo>
                        <a:pt x="354" y="782"/>
                      </a:lnTo>
                      <a:lnTo>
                        <a:pt x="397" y="766"/>
                      </a:lnTo>
                      <a:lnTo>
                        <a:pt x="426" y="755"/>
                      </a:lnTo>
                      <a:lnTo>
                        <a:pt x="451" y="750"/>
                      </a:lnTo>
                      <a:lnTo>
                        <a:pt x="448" y="769"/>
                      </a:lnTo>
                      <a:lnTo>
                        <a:pt x="458" y="797"/>
                      </a:lnTo>
                      <a:lnTo>
                        <a:pt x="475" y="813"/>
                      </a:lnTo>
                      <a:lnTo>
                        <a:pt x="478" y="831"/>
                      </a:lnTo>
                      <a:lnTo>
                        <a:pt x="478" y="847"/>
                      </a:lnTo>
                      <a:lnTo>
                        <a:pt x="457" y="856"/>
                      </a:lnTo>
                      <a:lnTo>
                        <a:pt x="415" y="858"/>
                      </a:lnTo>
                      <a:lnTo>
                        <a:pt x="387" y="867"/>
                      </a:lnTo>
                      <a:lnTo>
                        <a:pt x="322" y="889"/>
                      </a:lnTo>
                      <a:lnTo>
                        <a:pt x="285" y="890"/>
                      </a:lnTo>
                      <a:lnTo>
                        <a:pt x="273" y="906"/>
                      </a:lnTo>
                      <a:lnTo>
                        <a:pt x="289" y="912"/>
                      </a:lnTo>
                      <a:lnTo>
                        <a:pt x="322" y="905"/>
                      </a:lnTo>
                      <a:lnTo>
                        <a:pt x="371" y="890"/>
                      </a:lnTo>
                      <a:lnTo>
                        <a:pt x="397" y="880"/>
                      </a:lnTo>
                      <a:lnTo>
                        <a:pt x="432" y="872"/>
                      </a:lnTo>
                      <a:lnTo>
                        <a:pt x="458" y="874"/>
                      </a:lnTo>
                      <a:lnTo>
                        <a:pt x="467" y="874"/>
                      </a:lnTo>
                      <a:lnTo>
                        <a:pt x="467" y="899"/>
                      </a:lnTo>
                      <a:lnTo>
                        <a:pt x="475" y="912"/>
                      </a:lnTo>
                      <a:lnTo>
                        <a:pt x="426" y="923"/>
                      </a:lnTo>
                      <a:lnTo>
                        <a:pt x="383" y="955"/>
                      </a:lnTo>
                      <a:lnTo>
                        <a:pt x="335" y="971"/>
                      </a:lnTo>
                      <a:lnTo>
                        <a:pt x="301" y="976"/>
                      </a:lnTo>
                      <a:lnTo>
                        <a:pt x="274" y="991"/>
                      </a:lnTo>
                      <a:lnTo>
                        <a:pt x="285" y="1001"/>
                      </a:lnTo>
                      <a:lnTo>
                        <a:pt x="312" y="992"/>
                      </a:lnTo>
                      <a:lnTo>
                        <a:pt x="344" y="982"/>
                      </a:lnTo>
                      <a:lnTo>
                        <a:pt x="378" y="976"/>
                      </a:lnTo>
                      <a:lnTo>
                        <a:pt x="408" y="958"/>
                      </a:lnTo>
                      <a:lnTo>
                        <a:pt x="424" y="942"/>
                      </a:lnTo>
                      <a:lnTo>
                        <a:pt x="446" y="939"/>
                      </a:lnTo>
                      <a:lnTo>
                        <a:pt x="473" y="939"/>
                      </a:lnTo>
                      <a:lnTo>
                        <a:pt x="480" y="942"/>
                      </a:lnTo>
                      <a:lnTo>
                        <a:pt x="489" y="960"/>
                      </a:lnTo>
                      <a:lnTo>
                        <a:pt x="494" y="982"/>
                      </a:lnTo>
                      <a:lnTo>
                        <a:pt x="489" y="1001"/>
                      </a:lnTo>
                      <a:lnTo>
                        <a:pt x="478" y="1012"/>
                      </a:lnTo>
                      <a:lnTo>
                        <a:pt x="469" y="1039"/>
                      </a:lnTo>
                      <a:lnTo>
                        <a:pt x="478" y="1050"/>
                      </a:lnTo>
                      <a:lnTo>
                        <a:pt x="489" y="1061"/>
                      </a:lnTo>
                      <a:lnTo>
                        <a:pt x="489" y="1071"/>
                      </a:lnTo>
                      <a:lnTo>
                        <a:pt x="475" y="10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4" name="Freeform 32"/>
                <p:cNvSpPr>
                  <a:spLocks/>
                </p:cNvSpPr>
                <p:nvPr/>
              </p:nvSpPr>
              <p:spPr bwMode="auto">
                <a:xfrm>
                  <a:off x="6430" y="3029"/>
                  <a:ext cx="162" cy="53"/>
                </a:xfrm>
                <a:custGeom>
                  <a:avLst/>
                  <a:gdLst>
                    <a:gd name="T0" fmla="*/ 0 w 162"/>
                    <a:gd name="T1" fmla="*/ 43 h 53"/>
                    <a:gd name="T2" fmla="*/ 65 w 162"/>
                    <a:gd name="T3" fmla="*/ 41 h 53"/>
                    <a:gd name="T4" fmla="*/ 90 w 162"/>
                    <a:gd name="T5" fmla="*/ 27 h 53"/>
                    <a:gd name="T6" fmla="*/ 111 w 162"/>
                    <a:gd name="T7" fmla="*/ 11 h 53"/>
                    <a:gd name="T8" fmla="*/ 151 w 162"/>
                    <a:gd name="T9" fmla="*/ 0 h 53"/>
                    <a:gd name="T10" fmla="*/ 162 w 162"/>
                    <a:gd name="T11" fmla="*/ 11 h 53"/>
                    <a:gd name="T12" fmla="*/ 145 w 162"/>
                    <a:gd name="T13" fmla="*/ 16 h 53"/>
                    <a:gd name="T14" fmla="*/ 117 w 162"/>
                    <a:gd name="T15" fmla="*/ 31 h 53"/>
                    <a:gd name="T16" fmla="*/ 102 w 162"/>
                    <a:gd name="T17" fmla="*/ 41 h 53"/>
                    <a:gd name="T18" fmla="*/ 76 w 162"/>
                    <a:gd name="T19" fmla="*/ 48 h 53"/>
                    <a:gd name="T20" fmla="*/ 36 w 162"/>
                    <a:gd name="T21" fmla="*/ 52 h 53"/>
                    <a:gd name="T22" fmla="*/ 3 w 162"/>
                    <a:gd name="T23" fmla="*/ 53 h 53"/>
                    <a:gd name="T24" fmla="*/ 0 w 162"/>
                    <a:gd name="T25" fmla="*/ 4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53">
                      <a:moveTo>
                        <a:pt x="0" y="43"/>
                      </a:moveTo>
                      <a:lnTo>
                        <a:pt x="65" y="41"/>
                      </a:lnTo>
                      <a:lnTo>
                        <a:pt x="90" y="27"/>
                      </a:lnTo>
                      <a:lnTo>
                        <a:pt x="111" y="11"/>
                      </a:lnTo>
                      <a:lnTo>
                        <a:pt x="151" y="0"/>
                      </a:lnTo>
                      <a:lnTo>
                        <a:pt x="162" y="11"/>
                      </a:lnTo>
                      <a:lnTo>
                        <a:pt x="145" y="16"/>
                      </a:lnTo>
                      <a:lnTo>
                        <a:pt x="117" y="31"/>
                      </a:lnTo>
                      <a:lnTo>
                        <a:pt x="102" y="41"/>
                      </a:lnTo>
                      <a:lnTo>
                        <a:pt x="76" y="48"/>
                      </a:lnTo>
                      <a:lnTo>
                        <a:pt x="36" y="52"/>
                      </a:lnTo>
                      <a:lnTo>
                        <a:pt x="3" y="53"/>
                      </a:lnTo>
                      <a:lnTo>
                        <a:pt x="0"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5" name="Freeform 33"/>
                <p:cNvSpPr>
                  <a:spLocks/>
                </p:cNvSpPr>
                <p:nvPr/>
              </p:nvSpPr>
              <p:spPr bwMode="auto">
                <a:xfrm>
                  <a:off x="6184" y="1870"/>
                  <a:ext cx="469" cy="254"/>
                </a:xfrm>
                <a:custGeom>
                  <a:avLst/>
                  <a:gdLst>
                    <a:gd name="T0" fmla="*/ 14 w 469"/>
                    <a:gd name="T1" fmla="*/ 29 h 254"/>
                    <a:gd name="T2" fmla="*/ 70 w 469"/>
                    <a:gd name="T3" fmla="*/ 32 h 254"/>
                    <a:gd name="T4" fmla="*/ 129 w 469"/>
                    <a:gd name="T5" fmla="*/ 34 h 254"/>
                    <a:gd name="T6" fmla="*/ 167 w 469"/>
                    <a:gd name="T7" fmla="*/ 34 h 254"/>
                    <a:gd name="T8" fmla="*/ 197 w 469"/>
                    <a:gd name="T9" fmla="*/ 27 h 254"/>
                    <a:gd name="T10" fmla="*/ 246 w 469"/>
                    <a:gd name="T11" fmla="*/ 13 h 254"/>
                    <a:gd name="T12" fmla="*/ 270 w 469"/>
                    <a:gd name="T13" fmla="*/ 0 h 254"/>
                    <a:gd name="T14" fmla="*/ 302 w 469"/>
                    <a:gd name="T15" fmla="*/ 18 h 254"/>
                    <a:gd name="T16" fmla="*/ 354 w 469"/>
                    <a:gd name="T17" fmla="*/ 54 h 254"/>
                    <a:gd name="T18" fmla="*/ 392 w 469"/>
                    <a:gd name="T19" fmla="*/ 80 h 254"/>
                    <a:gd name="T20" fmla="*/ 440 w 469"/>
                    <a:gd name="T21" fmla="*/ 114 h 254"/>
                    <a:gd name="T22" fmla="*/ 469 w 469"/>
                    <a:gd name="T23" fmla="*/ 140 h 254"/>
                    <a:gd name="T24" fmla="*/ 442 w 469"/>
                    <a:gd name="T25" fmla="*/ 163 h 254"/>
                    <a:gd name="T26" fmla="*/ 415 w 469"/>
                    <a:gd name="T27" fmla="*/ 188 h 254"/>
                    <a:gd name="T28" fmla="*/ 372 w 469"/>
                    <a:gd name="T29" fmla="*/ 206 h 254"/>
                    <a:gd name="T30" fmla="*/ 327 w 469"/>
                    <a:gd name="T31" fmla="*/ 225 h 254"/>
                    <a:gd name="T32" fmla="*/ 286 w 469"/>
                    <a:gd name="T33" fmla="*/ 241 h 254"/>
                    <a:gd name="T34" fmla="*/ 247 w 469"/>
                    <a:gd name="T35" fmla="*/ 247 h 254"/>
                    <a:gd name="T36" fmla="*/ 208 w 469"/>
                    <a:gd name="T37" fmla="*/ 254 h 254"/>
                    <a:gd name="T38" fmla="*/ 159 w 469"/>
                    <a:gd name="T39" fmla="*/ 220 h 254"/>
                    <a:gd name="T40" fmla="*/ 122 w 469"/>
                    <a:gd name="T41" fmla="*/ 190 h 254"/>
                    <a:gd name="T42" fmla="*/ 79 w 469"/>
                    <a:gd name="T43" fmla="*/ 152 h 254"/>
                    <a:gd name="T44" fmla="*/ 43 w 469"/>
                    <a:gd name="T45" fmla="*/ 114 h 254"/>
                    <a:gd name="T46" fmla="*/ 16 w 469"/>
                    <a:gd name="T47" fmla="*/ 88 h 254"/>
                    <a:gd name="T48" fmla="*/ 0 w 469"/>
                    <a:gd name="T49" fmla="*/ 50 h 254"/>
                    <a:gd name="T50" fmla="*/ 14 w 469"/>
                    <a:gd name="T51" fmla="*/ 2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9" h="254">
                      <a:moveTo>
                        <a:pt x="14" y="29"/>
                      </a:moveTo>
                      <a:lnTo>
                        <a:pt x="70" y="32"/>
                      </a:lnTo>
                      <a:lnTo>
                        <a:pt x="129" y="34"/>
                      </a:lnTo>
                      <a:lnTo>
                        <a:pt x="167" y="34"/>
                      </a:lnTo>
                      <a:lnTo>
                        <a:pt x="197" y="27"/>
                      </a:lnTo>
                      <a:lnTo>
                        <a:pt x="246" y="13"/>
                      </a:lnTo>
                      <a:lnTo>
                        <a:pt x="270" y="0"/>
                      </a:lnTo>
                      <a:lnTo>
                        <a:pt x="302" y="18"/>
                      </a:lnTo>
                      <a:lnTo>
                        <a:pt x="354" y="54"/>
                      </a:lnTo>
                      <a:lnTo>
                        <a:pt x="392" y="80"/>
                      </a:lnTo>
                      <a:lnTo>
                        <a:pt x="440" y="114"/>
                      </a:lnTo>
                      <a:lnTo>
                        <a:pt x="469" y="140"/>
                      </a:lnTo>
                      <a:lnTo>
                        <a:pt x="442" y="163"/>
                      </a:lnTo>
                      <a:lnTo>
                        <a:pt x="415" y="188"/>
                      </a:lnTo>
                      <a:lnTo>
                        <a:pt x="372" y="206"/>
                      </a:lnTo>
                      <a:lnTo>
                        <a:pt x="327" y="225"/>
                      </a:lnTo>
                      <a:lnTo>
                        <a:pt x="286" y="241"/>
                      </a:lnTo>
                      <a:lnTo>
                        <a:pt x="247" y="247"/>
                      </a:lnTo>
                      <a:lnTo>
                        <a:pt x="208" y="254"/>
                      </a:lnTo>
                      <a:lnTo>
                        <a:pt x="159" y="220"/>
                      </a:lnTo>
                      <a:lnTo>
                        <a:pt x="122" y="190"/>
                      </a:lnTo>
                      <a:lnTo>
                        <a:pt x="79" y="152"/>
                      </a:lnTo>
                      <a:lnTo>
                        <a:pt x="43" y="114"/>
                      </a:lnTo>
                      <a:lnTo>
                        <a:pt x="16" y="88"/>
                      </a:lnTo>
                      <a:lnTo>
                        <a:pt x="0" y="50"/>
                      </a:lnTo>
                      <a:lnTo>
                        <a:pt x="14" y="29"/>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6" name="Freeform 34"/>
                <p:cNvSpPr>
                  <a:spLocks/>
                </p:cNvSpPr>
                <p:nvPr/>
              </p:nvSpPr>
              <p:spPr bwMode="auto">
                <a:xfrm>
                  <a:off x="6172" y="1862"/>
                  <a:ext cx="506" cy="296"/>
                </a:xfrm>
                <a:custGeom>
                  <a:avLst/>
                  <a:gdLst>
                    <a:gd name="T0" fmla="*/ 247 w 506"/>
                    <a:gd name="T1" fmla="*/ 253 h 296"/>
                    <a:gd name="T2" fmla="*/ 328 w 506"/>
                    <a:gd name="T3" fmla="*/ 231 h 296"/>
                    <a:gd name="T4" fmla="*/ 393 w 506"/>
                    <a:gd name="T5" fmla="*/ 203 h 296"/>
                    <a:gd name="T6" fmla="*/ 439 w 506"/>
                    <a:gd name="T7" fmla="*/ 170 h 296"/>
                    <a:gd name="T8" fmla="*/ 457 w 506"/>
                    <a:gd name="T9" fmla="*/ 151 h 296"/>
                    <a:gd name="T10" fmla="*/ 391 w 506"/>
                    <a:gd name="T11" fmla="*/ 90 h 296"/>
                    <a:gd name="T12" fmla="*/ 337 w 506"/>
                    <a:gd name="T13" fmla="*/ 57 h 296"/>
                    <a:gd name="T14" fmla="*/ 285 w 506"/>
                    <a:gd name="T15" fmla="*/ 25 h 296"/>
                    <a:gd name="T16" fmla="*/ 273 w 506"/>
                    <a:gd name="T17" fmla="*/ 25 h 296"/>
                    <a:gd name="T18" fmla="*/ 241 w 506"/>
                    <a:gd name="T19" fmla="*/ 36 h 296"/>
                    <a:gd name="T20" fmla="*/ 198 w 506"/>
                    <a:gd name="T21" fmla="*/ 48 h 296"/>
                    <a:gd name="T22" fmla="*/ 121 w 506"/>
                    <a:gd name="T23" fmla="*/ 54 h 296"/>
                    <a:gd name="T24" fmla="*/ 46 w 506"/>
                    <a:gd name="T25" fmla="*/ 52 h 296"/>
                    <a:gd name="T26" fmla="*/ 26 w 506"/>
                    <a:gd name="T27" fmla="*/ 54 h 296"/>
                    <a:gd name="T28" fmla="*/ 26 w 506"/>
                    <a:gd name="T29" fmla="*/ 68 h 296"/>
                    <a:gd name="T30" fmla="*/ 42 w 506"/>
                    <a:gd name="T31" fmla="*/ 90 h 296"/>
                    <a:gd name="T32" fmla="*/ 73 w 506"/>
                    <a:gd name="T33" fmla="*/ 129 h 296"/>
                    <a:gd name="T34" fmla="*/ 112 w 506"/>
                    <a:gd name="T35" fmla="*/ 161 h 296"/>
                    <a:gd name="T36" fmla="*/ 161 w 506"/>
                    <a:gd name="T37" fmla="*/ 208 h 296"/>
                    <a:gd name="T38" fmla="*/ 207 w 506"/>
                    <a:gd name="T39" fmla="*/ 242 h 296"/>
                    <a:gd name="T40" fmla="*/ 236 w 506"/>
                    <a:gd name="T41" fmla="*/ 262 h 296"/>
                    <a:gd name="T42" fmla="*/ 245 w 506"/>
                    <a:gd name="T43" fmla="*/ 283 h 296"/>
                    <a:gd name="T44" fmla="*/ 234 w 506"/>
                    <a:gd name="T45" fmla="*/ 296 h 296"/>
                    <a:gd name="T46" fmla="*/ 218 w 506"/>
                    <a:gd name="T47" fmla="*/ 289 h 296"/>
                    <a:gd name="T48" fmla="*/ 171 w 506"/>
                    <a:gd name="T49" fmla="*/ 246 h 296"/>
                    <a:gd name="T50" fmla="*/ 112 w 506"/>
                    <a:gd name="T51" fmla="*/ 197 h 296"/>
                    <a:gd name="T52" fmla="*/ 69 w 506"/>
                    <a:gd name="T53" fmla="*/ 161 h 296"/>
                    <a:gd name="T54" fmla="*/ 41 w 506"/>
                    <a:gd name="T55" fmla="*/ 129 h 296"/>
                    <a:gd name="T56" fmla="*/ 16 w 506"/>
                    <a:gd name="T57" fmla="*/ 95 h 296"/>
                    <a:gd name="T58" fmla="*/ 5 w 506"/>
                    <a:gd name="T59" fmla="*/ 73 h 296"/>
                    <a:gd name="T60" fmla="*/ 0 w 506"/>
                    <a:gd name="T61" fmla="*/ 48 h 296"/>
                    <a:gd name="T62" fmla="*/ 7 w 506"/>
                    <a:gd name="T63" fmla="*/ 32 h 296"/>
                    <a:gd name="T64" fmla="*/ 25 w 506"/>
                    <a:gd name="T65" fmla="*/ 25 h 296"/>
                    <a:gd name="T66" fmla="*/ 57 w 506"/>
                    <a:gd name="T67" fmla="*/ 27 h 296"/>
                    <a:gd name="T68" fmla="*/ 118 w 506"/>
                    <a:gd name="T69" fmla="*/ 36 h 296"/>
                    <a:gd name="T70" fmla="*/ 170 w 506"/>
                    <a:gd name="T71" fmla="*/ 36 h 296"/>
                    <a:gd name="T72" fmla="*/ 207 w 506"/>
                    <a:gd name="T73" fmla="*/ 25 h 296"/>
                    <a:gd name="T74" fmla="*/ 250 w 506"/>
                    <a:gd name="T75" fmla="*/ 16 h 296"/>
                    <a:gd name="T76" fmla="*/ 268 w 506"/>
                    <a:gd name="T77" fmla="*/ 0 h 296"/>
                    <a:gd name="T78" fmla="*/ 289 w 506"/>
                    <a:gd name="T79" fmla="*/ 0 h 296"/>
                    <a:gd name="T80" fmla="*/ 334 w 506"/>
                    <a:gd name="T81" fmla="*/ 27 h 296"/>
                    <a:gd name="T82" fmla="*/ 382 w 506"/>
                    <a:gd name="T83" fmla="*/ 64 h 296"/>
                    <a:gd name="T84" fmla="*/ 434 w 506"/>
                    <a:gd name="T85" fmla="*/ 97 h 296"/>
                    <a:gd name="T86" fmla="*/ 463 w 506"/>
                    <a:gd name="T87" fmla="*/ 118 h 296"/>
                    <a:gd name="T88" fmla="*/ 493 w 506"/>
                    <a:gd name="T89" fmla="*/ 138 h 296"/>
                    <a:gd name="T90" fmla="*/ 506 w 506"/>
                    <a:gd name="T91" fmla="*/ 145 h 296"/>
                    <a:gd name="T92" fmla="*/ 498 w 506"/>
                    <a:gd name="T93" fmla="*/ 160 h 296"/>
                    <a:gd name="T94" fmla="*/ 477 w 506"/>
                    <a:gd name="T95" fmla="*/ 172 h 296"/>
                    <a:gd name="T96" fmla="*/ 452 w 506"/>
                    <a:gd name="T97" fmla="*/ 194 h 296"/>
                    <a:gd name="T98" fmla="*/ 428 w 506"/>
                    <a:gd name="T99" fmla="*/ 203 h 296"/>
                    <a:gd name="T100" fmla="*/ 386 w 506"/>
                    <a:gd name="T101" fmla="*/ 221 h 296"/>
                    <a:gd name="T102" fmla="*/ 355 w 506"/>
                    <a:gd name="T103" fmla="*/ 235 h 296"/>
                    <a:gd name="T104" fmla="*/ 321 w 506"/>
                    <a:gd name="T105" fmla="*/ 256 h 296"/>
                    <a:gd name="T106" fmla="*/ 285 w 506"/>
                    <a:gd name="T107" fmla="*/ 262 h 296"/>
                    <a:gd name="T108" fmla="*/ 256 w 506"/>
                    <a:gd name="T109" fmla="*/ 264 h 296"/>
                    <a:gd name="T110" fmla="*/ 247 w 506"/>
                    <a:gd name="T111" fmla="*/ 25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6" h="296">
                      <a:moveTo>
                        <a:pt x="247" y="253"/>
                      </a:moveTo>
                      <a:lnTo>
                        <a:pt x="328" y="231"/>
                      </a:lnTo>
                      <a:lnTo>
                        <a:pt x="393" y="203"/>
                      </a:lnTo>
                      <a:lnTo>
                        <a:pt x="439" y="170"/>
                      </a:lnTo>
                      <a:lnTo>
                        <a:pt x="457" y="151"/>
                      </a:lnTo>
                      <a:lnTo>
                        <a:pt x="391" y="90"/>
                      </a:lnTo>
                      <a:lnTo>
                        <a:pt x="337" y="57"/>
                      </a:lnTo>
                      <a:lnTo>
                        <a:pt x="285" y="25"/>
                      </a:lnTo>
                      <a:lnTo>
                        <a:pt x="273" y="25"/>
                      </a:lnTo>
                      <a:lnTo>
                        <a:pt x="241" y="36"/>
                      </a:lnTo>
                      <a:lnTo>
                        <a:pt x="198" y="48"/>
                      </a:lnTo>
                      <a:lnTo>
                        <a:pt x="121" y="54"/>
                      </a:lnTo>
                      <a:lnTo>
                        <a:pt x="46" y="52"/>
                      </a:lnTo>
                      <a:lnTo>
                        <a:pt x="26" y="54"/>
                      </a:lnTo>
                      <a:lnTo>
                        <a:pt x="26" y="68"/>
                      </a:lnTo>
                      <a:lnTo>
                        <a:pt x="42" y="90"/>
                      </a:lnTo>
                      <a:lnTo>
                        <a:pt x="73" y="129"/>
                      </a:lnTo>
                      <a:lnTo>
                        <a:pt x="112" y="161"/>
                      </a:lnTo>
                      <a:lnTo>
                        <a:pt x="161" y="208"/>
                      </a:lnTo>
                      <a:lnTo>
                        <a:pt x="207" y="242"/>
                      </a:lnTo>
                      <a:lnTo>
                        <a:pt x="236" y="262"/>
                      </a:lnTo>
                      <a:lnTo>
                        <a:pt x="245" y="283"/>
                      </a:lnTo>
                      <a:lnTo>
                        <a:pt x="234" y="296"/>
                      </a:lnTo>
                      <a:lnTo>
                        <a:pt x="218" y="289"/>
                      </a:lnTo>
                      <a:lnTo>
                        <a:pt x="171" y="246"/>
                      </a:lnTo>
                      <a:lnTo>
                        <a:pt x="112" y="197"/>
                      </a:lnTo>
                      <a:lnTo>
                        <a:pt x="69" y="161"/>
                      </a:lnTo>
                      <a:lnTo>
                        <a:pt x="41" y="129"/>
                      </a:lnTo>
                      <a:lnTo>
                        <a:pt x="16" y="95"/>
                      </a:lnTo>
                      <a:lnTo>
                        <a:pt x="5" y="73"/>
                      </a:lnTo>
                      <a:lnTo>
                        <a:pt x="0" y="48"/>
                      </a:lnTo>
                      <a:lnTo>
                        <a:pt x="7" y="32"/>
                      </a:lnTo>
                      <a:lnTo>
                        <a:pt x="25" y="25"/>
                      </a:lnTo>
                      <a:lnTo>
                        <a:pt x="57" y="27"/>
                      </a:lnTo>
                      <a:lnTo>
                        <a:pt x="118" y="36"/>
                      </a:lnTo>
                      <a:lnTo>
                        <a:pt x="170" y="36"/>
                      </a:lnTo>
                      <a:lnTo>
                        <a:pt x="207" y="25"/>
                      </a:lnTo>
                      <a:lnTo>
                        <a:pt x="250" y="16"/>
                      </a:lnTo>
                      <a:lnTo>
                        <a:pt x="268" y="0"/>
                      </a:lnTo>
                      <a:lnTo>
                        <a:pt x="289" y="0"/>
                      </a:lnTo>
                      <a:lnTo>
                        <a:pt x="334" y="27"/>
                      </a:lnTo>
                      <a:lnTo>
                        <a:pt x="382" y="64"/>
                      </a:lnTo>
                      <a:lnTo>
                        <a:pt x="434" y="97"/>
                      </a:lnTo>
                      <a:lnTo>
                        <a:pt x="463" y="118"/>
                      </a:lnTo>
                      <a:lnTo>
                        <a:pt x="493" y="138"/>
                      </a:lnTo>
                      <a:lnTo>
                        <a:pt x="506" y="145"/>
                      </a:lnTo>
                      <a:lnTo>
                        <a:pt x="498" y="160"/>
                      </a:lnTo>
                      <a:lnTo>
                        <a:pt x="477" y="172"/>
                      </a:lnTo>
                      <a:lnTo>
                        <a:pt x="452" y="194"/>
                      </a:lnTo>
                      <a:lnTo>
                        <a:pt x="428" y="203"/>
                      </a:lnTo>
                      <a:lnTo>
                        <a:pt x="386" y="221"/>
                      </a:lnTo>
                      <a:lnTo>
                        <a:pt x="355" y="235"/>
                      </a:lnTo>
                      <a:lnTo>
                        <a:pt x="321" y="256"/>
                      </a:lnTo>
                      <a:lnTo>
                        <a:pt x="285" y="262"/>
                      </a:lnTo>
                      <a:lnTo>
                        <a:pt x="256" y="264"/>
                      </a:lnTo>
                      <a:lnTo>
                        <a:pt x="247" y="2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7" name="Freeform 35"/>
                <p:cNvSpPr>
                  <a:spLocks/>
                </p:cNvSpPr>
                <p:nvPr/>
              </p:nvSpPr>
              <p:spPr bwMode="auto">
                <a:xfrm>
                  <a:off x="6459" y="2086"/>
                  <a:ext cx="160" cy="103"/>
                </a:xfrm>
                <a:custGeom>
                  <a:avLst/>
                  <a:gdLst>
                    <a:gd name="T0" fmla="*/ 135 w 160"/>
                    <a:gd name="T1" fmla="*/ 12 h 103"/>
                    <a:gd name="T2" fmla="*/ 101 w 160"/>
                    <a:gd name="T3" fmla="*/ 39 h 103"/>
                    <a:gd name="T4" fmla="*/ 70 w 160"/>
                    <a:gd name="T5" fmla="*/ 64 h 103"/>
                    <a:gd name="T6" fmla="*/ 25 w 160"/>
                    <a:gd name="T7" fmla="*/ 80 h 103"/>
                    <a:gd name="T8" fmla="*/ 0 w 160"/>
                    <a:gd name="T9" fmla="*/ 89 h 103"/>
                    <a:gd name="T10" fmla="*/ 20 w 160"/>
                    <a:gd name="T11" fmla="*/ 103 h 103"/>
                    <a:gd name="T12" fmla="*/ 52 w 160"/>
                    <a:gd name="T13" fmla="*/ 98 h 103"/>
                    <a:gd name="T14" fmla="*/ 102 w 160"/>
                    <a:gd name="T15" fmla="*/ 64 h 103"/>
                    <a:gd name="T16" fmla="*/ 160 w 160"/>
                    <a:gd name="T17" fmla="*/ 0 h 103"/>
                    <a:gd name="T18" fmla="*/ 135 w 160"/>
                    <a:gd name="T19" fmla="*/ 1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103">
                      <a:moveTo>
                        <a:pt x="135" y="12"/>
                      </a:moveTo>
                      <a:lnTo>
                        <a:pt x="101" y="39"/>
                      </a:lnTo>
                      <a:lnTo>
                        <a:pt x="70" y="64"/>
                      </a:lnTo>
                      <a:lnTo>
                        <a:pt x="25" y="80"/>
                      </a:lnTo>
                      <a:lnTo>
                        <a:pt x="0" y="89"/>
                      </a:lnTo>
                      <a:lnTo>
                        <a:pt x="20" y="103"/>
                      </a:lnTo>
                      <a:lnTo>
                        <a:pt x="52" y="98"/>
                      </a:lnTo>
                      <a:lnTo>
                        <a:pt x="102" y="64"/>
                      </a:lnTo>
                      <a:lnTo>
                        <a:pt x="160" y="0"/>
                      </a:lnTo>
                      <a:lnTo>
                        <a:pt x="135"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67" name="Group 54"/>
              <p:cNvGrpSpPr>
                <a:grpSpLocks/>
              </p:cNvGrpSpPr>
              <p:nvPr/>
            </p:nvGrpSpPr>
            <p:grpSpPr bwMode="auto">
              <a:xfrm>
                <a:off x="4930" y="2131"/>
                <a:ext cx="590" cy="1336"/>
                <a:chOff x="4930" y="2131"/>
                <a:chExt cx="590" cy="1336"/>
              </a:xfrm>
            </p:grpSpPr>
            <p:sp>
              <p:nvSpPr>
                <p:cNvPr id="68" name="Freeform 37"/>
                <p:cNvSpPr>
                  <a:spLocks/>
                </p:cNvSpPr>
                <p:nvPr/>
              </p:nvSpPr>
              <p:spPr bwMode="auto">
                <a:xfrm>
                  <a:off x="4941" y="2191"/>
                  <a:ext cx="311" cy="1258"/>
                </a:xfrm>
                <a:custGeom>
                  <a:avLst/>
                  <a:gdLst>
                    <a:gd name="T0" fmla="*/ 306 w 311"/>
                    <a:gd name="T1" fmla="*/ 226 h 1258"/>
                    <a:gd name="T2" fmla="*/ 311 w 311"/>
                    <a:gd name="T3" fmla="*/ 272 h 1258"/>
                    <a:gd name="T4" fmla="*/ 311 w 311"/>
                    <a:gd name="T5" fmla="*/ 521 h 1258"/>
                    <a:gd name="T6" fmla="*/ 289 w 311"/>
                    <a:gd name="T7" fmla="*/ 856 h 1258"/>
                    <a:gd name="T8" fmla="*/ 291 w 311"/>
                    <a:gd name="T9" fmla="*/ 1069 h 1258"/>
                    <a:gd name="T10" fmla="*/ 302 w 311"/>
                    <a:gd name="T11" fmla="*/ 1216 h 1258"/>
                    <a:gd name="T12" fmla="*/ 291 w 311"/>
                    <a:gd name="T13" fmla="*/ 1258 h 1258"/>
                    <a:gd name="T14" fmla="*/ 273 w 311"/>
                    <a:gd name="T15" fmla="*/ 1249 h 1258"/>
                    <a:gd name="T16" fmla="*/ 168 w 311"/>
                    <a:gd name="T17" fmla="*/ 1167 h 1258"/>
                    <a:gd name="T18" fmla="*/ 140 w 311"/>
                    <a:gd name="T19" fmla="*/ 1151 h 1258"/>
                    <a:gd name="T20" fmla="*/ 124 w 311"/>
                    <a:gd name="T21" fmla="*/ 1128 h 1258"/>
                    <a:gd name="T22" fmla="*/ 97 w 311"/>
                    <a:gd name="T23" fmla="*/ 1097 h 1258"/>
                    <a:gd name="T24" fmla="*/ 61 w 311"/>
                    <a:gd name="T25" fmla="*/ 1065 h 1258"/>
                    <a:gd name="T26" fmla="*/ 43 w 311"/>
                    <a:gd name="T27" fmla="*/ 1022 h 1258"/>
                    <a:gd name="T28" fmla="*/ 0 w 311"/>
                    <a:gd name="T29" fmla="*/ 985 h 1258"/>
                    <a:gd name="T30" fmla="*/ 0 w 311"/>
                    <a:gd name="T31" fmla="*/ 963 h 1258"/>
                    <a:gd name="T32" fmla="*/ 23 w 311"/>
                    <a:gd name="T33" fmla="*/ 934 h 1258"/>
                    <a:gd name="T34" fmla="*/ 32 w 311"/>
                    <a:gd name="T35" fmla="*/ 897 h 1258"/>
                    <a:gd name="T36" fmla="*/ 27 w 311"/>
                    <a:gd name="T37" fmla="*/ 877 h 1258"/>
                    <a:gd name="T38" fmla="*/ 16 w 311"/>
                    <a:gd name="T39" fmla="*/ 845 h 1258"/>
                    <a:gd name="T40" fmla="*/ 12 w 311"/>
                    <a:gd name="T41" fmla="*/ 822 h 1258"/>
                    <a:gd name="T42" fmla="*/ 29 w 311"/>
                    <a:gd name="T43" fmla="*/ 786 h 1258"/>
                    <a:gd name="T44" fmla="*/ 29 w 311"/>
                    <a:gd name="T45" fmla="*/ 762 h 1258"/>
                    <a:gd name="T46" fmla="*/ 11 w 311"/>
                    <a:gd name="T47" fmla="*/ 714 h 1258"/>
                    <a:gd name="T48" fmla="*/ 11 w 311"/>
                    <a:gd name="T49" fmla="*/ 687 h 1258"/>
                    <a:gd name="T50" fmla="*/ 21 w 311"/>
                    <a:gd name="T51" fmla="*/ 666 h 1258"/>
                    <a:gd name="T52" fmla="*/ 39 w 311"/>
                    <a:gd name="T53" fmla="*/ 641 h 1258"/>
                    <a:gd name="T54" fmla="*/ 38 w 311"/>
                    <a:gd name="T55" fmla="*/ 597 h 1258"/>
                    <a:gd name="T56" fmla="*/ 27 w 311"/>
                    <a:gd name="T57" fmla="*/ 562 h 1258"/>
                    <a:gd name="T58" fmla="*/ 38 w 311"/>
                    <a:gd name="T59" fmla="*/ 521 h 1258"/>
                    <a:gd name="T60" fmla="*/ 48 w 311"/>
                    <a:gd name="T61" fmla="*/ 511 h 1258"/>
                    <a:gd name="T62" fmla="*/ 39 w 311"/>
                    <a:gd name="T63" fmla="*/ 473 h 1258"/>
                    <a:gd name="T64" fmla="*/ 16 w 311"/>
                    <a:gd name="T65" fmla="*/ 433 h 1258"/>
                    <a:gd name="T66" fmla="*/ 11 w 311"/>
                    <a:gd name="T67" fmla="*/ 407 h 1258"/>
                    <a:gd name="T68" fmla="*/ 16 w 311"/>
                    <a:gd name="T69" fmla="*/ 382 h 1258"/>
                    <a:gd name="T70" fmla="*/ 45 w 311"/>
                    <a:gd name="T71" fmla="*/ 360 h 1258"/>
                    <a:gd name="T72" fmla="*/ 43 w 311"/>
                    <a:gd name="T73" fmla="*/ 342 h 1258"/>
                    <a:gd name="T74" fmla="*/ 12 w 311"/>
                    <a:gd name="T75" fmla="*/ 285 h 1258"/>
                    <a:gd name="T76" fmla="*/ 2 w 311"/>
                    <a:gd name="T77" fmla="*/ 240 h 1258"/>
                    <a:gd name="T78" fmla="*/ 11 w 311"/>
                    <a:gd name="T79" fmla="*/ 215 h 1258"/>
                    <a:gd name="T80" fmla="*/ 39 w 311"/>
                    <a:gd name="T81" fmla="*/ 192 h 1258"/>
                    <a:gd name="T82" fmla="*/ 32 w 311"/>
                    <a:gd name="T83" fmla="*/ 172 h 1258"/>
                    <a:gd name="T84" fmla="*/ 12 w 311"/>
                    <a:gd name="T85" fmla="*/ 149 h 1258"/>
                    <a:gd name="T86" fmla="*/ 12 w 311"/>
                    <a:gd name="T87" fmla="*/ 124 h 1258"/>
                    <a:gd name="T88" fmla="*/ 45 w 311"/>
                    <a:gd name="T89" fmla="*/ 107 h 1258"/>
                    <a:gd name="T90" fmla="*/ 59 w 311"/>
                    <a:gd name="T91" fmla="*/ 89 h 1258"/>
                    <a:gd name="T92" fmla="*/ 32 w 311"/>
                    <a:gd name="T93" fmla="*/ 52 h 1258"/>
                    <a:gd name="T94" fmla="*/ 32 w 311"/>
                    <a:gd name="T95" fmla="*/ 32 h 1258"/>
                    <a:gd name="T96" fmla="*/ 64 w 311"/>
                    <a:gd name="T97" fmla="*/ 20 h 1258"/>
                    <a:gd name="T98" fmla="*/ 66 w 311"/>
                    <a:gd name="T99" fmla="*/ 0 h 1258"/>
                    <a:gd name="T100" fmla="*/ 102 w 311"/>
                    <a:gd name="T101" fmla="*/ 52 h 1258"/>
                    <a:gd name="T102" fmla="*/ 145 w 311"/>
                    <a:gd name="T103" fmla="*/ 106 h 1258"/>
                    <a:gd name="T104" fmla="*/ 200 w 311"/>
                    <a:gd name="T105" fmla="*/ 149 h 1258"/>
                    <a:gd name="T106" fmla="*/ 243 w 311"/>
                    <a:gd name="T107" fmla="*/ 183 h 1258"/>
                    <a:gd name="T108" fmla="*/ 289 w 311"/>
                    <a:gd name="T109" fmla="*/ 210 h 1258"/>
                    <a:gd name="T110" fmla="*/ 306 w 311"/>
                    <a:gd name="T111" fmla="*/ 226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1" h="1258">
                      <a:moveTo>
                        <a:pt x="306" y="226"/>
                      </a:moveTo>
                      <a:lnTo>
                        <a:pt x="311" y="272"/>
                      </a:lnTo>
                      <a:lnTo>
                        <a:pt x="311" y="521"/>
                      </a:lnTo>
                      <a:lnTo>
                        <a:pt x="289" y="856"/>
                      </a:lnTo>
                      <a:lnTo>
                        <a:pt x="291" y="1069"/>
                      </a:lnTo>
                      <a:lnTo>
                        <a:pt x="302" y="1216"/>
                      </a:lnTo>
                      <a:lnTo>
                        <a:pt x="291" y="1258"/>
                      </a:lnTo>
                      <a:lnTo>
                        <a:pt x="273" y="1249"/>
                      </a:lnTo>
                      <a:lnTo>
                        <a:pt x="168" y="1167"/>
                      </a:lnTo>
                      <a:lnTo>
                        <a:pt x="140" y="1151"/>
                      </a:lnTo>
                      <a:lnTo>
                        <a:pt x="124" y="1128"/>
                      </a:lnTo>
                      <a:lnTo>
                        <a:pt x="97" y="1097"/>
                      </a:lnTo>
                      <a:lnTo>
                        <a:pt x="61" y="1065"/>
                      </a:lnTo>
                      <a:lnTo>
                        <a:pt x="43" y="1022"/>
                      </a:lnTo>
                      <a:lnTo>
                        <a:pt x="0" y="985"/>
                      </a:lnTo>
                      <a:lnTo>
                        <a:pt x="0" y="963"/>
                      </a:lnTo>
                      <a:lnTo>
                        <a:pt x="23" y="934"/>
                      </a:lnTo>
                      <a:lnTo>
                        <a:pt x="32" y="897"/>
                      </a:lnTo>
                      <a:lnTo>
                        <a:pt x="27" y="877"/>
                      </a:lnTo>
                      <a:lnTo>
                        <a:pt x="16" y="845"/>
                      </a:lnTo>
                      <a:lnTo>
                        <a:pt x="12" y="822"/>
                      </a:lnTo>
                      <a:lnTo>
                        <a:pt x="29" y="786"/>
                      </a:lnTo>
                      <a:lnTo>
                        <a:pt x="29" y="762"/>
                      </a:lnTo>
                      <a:lnTo>
                        <a:pt x="11" y="714"/>
                      </a:lnTo>
                      <a:lnTo>
                        <a:pt x="11" y="687"/>
                      </a:lnTo>
                      <a:lnTo>
                        <a:pt x="21" y="666"/>
                      </a:lnTo>
                      <a:lnTo>
                        <a:pt x="39" y="641"/>
                      </a:lnTo>
                      <a:lnTo>
                        <a:pt x="38" y="597"/>
                      </a:lnTo>
                      <a:lnTo>
                        <a:pt x="27" y="562"/>
                      </a:lnTo>
                      <a:lnTo>
                        <a:pt x="38" y="521"/>
                      </a:lnTo>
                      <a:lnTo>
                        <a:pt x="48" y="511"/>
                      </a:lnTo>
                      <a:lnTo>
                        <a:pt x="39" y="473"/>
                      </a:lnTo>
                      <a:lnTo>
                        <a:pt x="16" y="433"/>
                      </a:lnTo>
                      <a:lnTo>
                        <a:pt x="11" y="407"/>
                      </a:lnTo>
                      <a:lnTo>
                        <a:pt x="16" y="382"/>
                      </a:lnTo>
                      <a:lnTo>
                        <a:pt x="45" y="360"/>
                      </a:lnTo>
                      <a:lnTo>
                        <a:pt x="43" y="342"/>
                      </a:lnTo>
                      <a:lnTo>
                        <a:pt x="12" y="285"/>
                      </a:lnTo>
                      <a:lnTo>
                        <a:pt x="2" y="240"/>
                      </a:lnTo>
                      <a:lnTo>
                        <a:pt x="11" y="215"/>
                      </a:lnTo>
                      <a:lnTo>
                        <a:pt x="39" y="192"/>
                      </a:lnTo>
                      <a:lnTo>
                        <a:pt x="32" y="172"/>
                      </a:lnTo>
                      <a:lnTo>
                        <a:pt x="12" y="149"/>
                      </a:lnTo>
                      <a:lnTo>
                        <a:pt x="12" y="124"/>
                      </a:lnTo>
                      <a:lnTo>
                        <a:pt x="45" y="107"/>
                      </a:lnTo>
                      <a:lnTo>
                        <a:pt x="59" y="89"/>
                      </a:lnTo>
                      <a:lnTo>
                        <a:pt x="32" y="52"/>
                      </a:lnTo>
                      <a:lnTo>
                        <a:pt x="32" y="32"/>
                      </a:lnTo>
                      <a:lnTo>
                        <a:pt x="64" y="20"/>
                      </a:lnTo>
                      <a:lnTo>
                        <a:pt x="66" y="0"/>
                      </a:lnTo>
                      <a:lnTo>
                        <a:pt x="102" y="52"/>
                      </a:lnTo>
                      <a:lnTo>
                        <a:pt x="145" y="106"/>
                      </a:lnTo>
                      <a:lnTo>
                        <a:pt x="200" y="149"/>
                      </a:lnTo>
                      <a:lnTo>
                        <a:pt x="243" y="183"/>
                      </a:lnTo>
                      <a:lnTo>
                        <a:pt x="289" y="210"/>
                      </a:lnTo>
                      <a:lnTo>
                        <a:pt x="306" y="226"/>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9" name="Freeform 38"/>
                <p:cNvSpPr>
                  <a:spLocks/>
                </p:cNvSpPr>
                <p:nvPr/>
              </p:nvSpPr>
              <p:spPr bwMode="auto">
                <a:xfrm>
                  <a:off x="4930" y="2210"/>
                  <a:ext cx="89" cy="958"/>
                </a:xfrm>
                <a:custGeom>
                  <a:avLst/>
                  <a:gdLst>
                    <a:gd name="T0" fmla="*/ 60 w 89"/>
                    <a:gd name="T1" fmla="*/ 32 h 958"/>
                    <a:gd name="T2" fmla="*/ 89 w 89"/>
                    <a:gd name="T3" fmla="*/ 66 h 958"/>
                    <a:gd name="T4" fmla="*/ 71 w 89"/>
                    <a:gd name="T5" fmla="*/ 93 h 958"/>
                    <a:gd name="T6" fmla="*/ 33 w 89"/>
                    <a:gd name="T7" fmla="*/ 112 h 958"/>
                    <a:gd name="T8" fmla="*/ 48 w 89"/>
                    <a:gd name="T9" fmla="*/ 139 h 958"/>
                    <a:gd name="T10" fmla="*/ 65 w 89"/>
                    <a:gd name="T11" fmla="*/ 173 h 958"/>
                    <a:gd name="T12" fmla="*/ 44 w 89"/>
                    <a:gd name="T13" fmla="*/ 195 h 958"/>
                    <a:gd name="T14" fmla="*/ 26 w 89"/>
                    <a:gd name="T15" fmla="*/ 222 h 958"/>
                    <a:gd name="T16" fmla="*/ 44 w 89"/>
                    <a:gd name="T17" fmla="*/ 270 h 958"/>
                    <a:gd name="T18" fmla="*/ 65 w 89"/>
                    <a:gd name="T19" fmla="*/ 313 h 958"/>
                    <a:gd name="T20" fmla="*/ 60 w 89"/>
                    <a:gd name="T21" fmla="*/ 351 h 958"/>
                    <a:gd name="T22" fmla="*/ 33 w 89"/>
                    <a:gd name="T23" fmla="*/ 383 h 958"/>
                    <a:gd name="T24" fmla="*/ 64 w 89"/>
                    <a:gd name="T25" fmla="*/ 451 h 958"/>
                    <a:gd name="T26" fmla="*/ 76 w 89"/>
                    <a:gd name="T27" fmla="*/ 494 h 958"/>
                    <a:gd name="T28" fmla="*/ 53 w 89"/>
                    <a:gd name="T29" fmla="*/ 526 h 958"/>
                    <a:gd name="T30" fmla="*/ 58 w 89"/>
                    <a:gd name="T31" fmla="*/ 575 h 958"/>
                    <a:gd name="T32" fmla="*/ 74 w 89"/>
                    <a:gd name="T33" fmla="*/ 624 h 958"/>
                    <a:gd name="T34" fmla="*/ 55 w 89"/>
                    <a:gd name="T35" fmla="*/ 651 h 958"/>
                    <a:gd name="T36" fmla="*/ 28 w 89"/>
                    <a:gd name="T37" fmla="*/ 683 h 958"/>
                    <a:gd name="T38" fmla="*/ 55 w 89"/>
                    <a:gd name="T39" fmla="*/ 742 h 958"/>
                    <a:gd name="T40" fmla="*/ 65 w 89"/>
                    <a:gd name="T41" fmla="*/ 782 h 958"/>
                    <a:gd name="T42" fmla="*/ 42 w 89"/>
                    <a:gd name="T43" fmla="*/ 791 h 958"/>
                    <a:gd name="T44" fmla="*/ 48 w 89"/>
                    <a:gd name="T45" fmla="*/ 855 h 958"/>
                    <a:gd name="T46" fmla="*/ 60 w 89"/>
                    <a:gd name="T47" fmla="*/ 889 h 958"/>
                    <a:gd name="T48" fmla="*/ 42 w 89"/>
                    <a:gd name="T49" fmla="*/ 927 h 958"/>
                    <a:gd name="T50" fmla="*/ 1 w 89"/>
                    <a:gd name="T51" fmla="*/ 947 h 958"/>
                    <a:gd name="T52" fmla="*/ 32 w 89"/>
                    <a:gd name="T53" fmla="*/ 882 h 958"/>
                    <a:gd name="T54" fmla="*/ 17 w 89"/>
                    <a:gd name="T55" fmla="*/ 828 h 958"/>
                    <a:gd name="T56" fmla="*/ 21 w 89"/>
                    <a:gd name="T57" fmla="*/ 782 h 958"/>
                    <a:gd name="T58" fmla="*/ 33 w 89"/>
                    <a:gd name="T59" fmla="*/ 759 h 958"/>
                    <a:gd name="T60" fmla="*/ 7 w 89"/>
                    <a:gd name="T61" fmla="*/ 701 h 958"/>
                    <a:gd name="T62" fmla="*/ 7 w 89"/>
                    <a:gd name="T63" fmla="*/ 642 h 958"/>
                    <a:gd name="T64" fmla="*/ 39 w 89"/>
                    <a:gd name="T65" fmla="*/ 615 h 958"/>
                    <a:gd name="T66" fmla="*/ 32 w 89"/>
                    <a:gd name="T67" fmla="*/ 571 h 958"/>
                    <a:gd name="T68" fmla="*/ 23 w 89"/>
                    <a:gd name="T69" fmla="*/ 521 h 958"/>
                    <a:gd name="T70" fmla="*/ 48 w 89"/>
                    <a:gd name="T71" fmla="*/ 489 h 958"/>
                    <a:gd name="T72" fmla="*/ 37 w 89"/>
                    <a:gd name="T73" fmla="*/ 453 h 958"/>
                    <a:gd name="T74" fmla="*/ 7 w 89"/>
                    <a:gd name="T75" fmla="*/ 397 h 958"/>
                    <a:gd name="T76" fmla="*/ 12 w 89"/>
                    <a:gd name="T77" fmla="*/ 360 h 958"/>
                    <a:gd name="T78" fmla="*/ 39 w 89"/>
                    <a:gd name="T79" fmla="*/ 329 h 958"/>
                    <a:gd name="T80" fmla="*/ 10 w 89"/>
                    <a:gd name="T81" fmla="*/ 258 h 958"/>
                    <a:gd name="T82" fmla="*/ 0 w 89"/>
                    <a:gd name="T83" fmla="*/ 216 h 958"/>
                    <a:gd name="T84" fmla="*/ 23 w 89"/>
                    <a:gd name="T85" fmla="*/ 184 h 958"/>
                    <a:gd name="T86" fmla="*/ 33 w 89"/>
                    <a:gd name="T87" fmla="*/ 163 h 958"/>
                    <a:gd name="T88" fmla="*/ 7 w 89"/>
                    <a:gd name="T89" fmla="*/ 129 h 958"/>
                    <a:gd name="T90" fmla="*/ 17 w 89"/>
                    <a:gd name="T91" fmla="*/ 96 h 958"/>
                    <a:gd name="T92" fmla="*/ 48 w 89"/>
                    <a:gd name="T93" fmla="*/ 75 h 958"/>
                    <a:gd name="T94" fmla="*/ 49 w 89"/>
                    <a:gd name="T95" fmla="*/ 50 h 958"/>
                    <a:gd name="T96" fmla="*/ 33 w 89"/>
                    <a:gd name="T97" fmla="*/ 17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9" h="958">
                      <a:moveTo>
                        <a:pt x="44" y="0"/>
                      </a:moveTo>
                      <a:lnTo>
                        <a:pt x="60" y="32"/>
                      </a:lnTo>
                      <a:lnTo>
                        <a:pt x="74" y="53"/>
                      </a:lnTo>
                      <a:lnTo>
                        <a:pt x="89" y="66"/>
                      </a:lnTo>
                      <a:lnTo>
                        <a:pt x="85" y="82"/>
                      </a:lnTo>
                      <a:lnTo>
                        <a:pt x="71" y="93"/>
                      </a:lnTo>
                      <a:lnTo>
                        <a:pt x="49" y="98"/>
                      </a:lnTo>
                      <a:lnTo>
                        <a:pt x="33" y="112"/>
                      </a:lnTo>
                      <a:lnTo>
                        <a:pt x="37" y="129"/>
                      </a:lnTo>
                      <a:lnTo>
                        <a:pt x="48" y="139"/>
                      </a:lnTo>
                      <a:lnTo>
                        <a:pt x="65" y="161"/>
                      </a:lnTo>
                      <a:lnTo>
                        <a:pt x="65" y="173"/>
                      </a:lnTo>
                      <a:lnTo>
                        <a:pt x="60" y="184"/>
                      </a:lnTo>
                      <a:lnTo>
                        <a:pt x="44" y="195"/>
                      </a:lnTo>
                      <a:lnTo>
                        <a:pt x="28" y="206"/>
                      </a:lnTo>
                      <a:lnTo>
                        <a:pt x="26" y="222"/>
                      </a:lnTo>
                      <a:lnTo>
                        <a:pt x="32" y="238"/>
                      </a:lnTo>
                      <a:lnTo>
                        <a:pt x="44" y="270"/>
                      </a:lnTo>
                      <a:lnTo>
                        <a:pt x="55" y="295"/>
                      </a:lnTo>
                      <a:lnTo>
                        <a:pt x="65" y="313"/>
                      </a:lnTo>
                      <a:lnTo>
                        <a:pt x="65" y="333"/>
                      </a:lnTo>
                      <a:lnTo>
                        <a:pt x="60" y="351"/>
                      </a:lnTo>
                      <a:lnTo>
                        <a:pt x="44" y="367"/>
                      </a:lnTo>
                      <a:lnTo>
                        <a:pt x="33" y="383"/>
                      </a:lnTo>
                      <a:lnTo>
                        <a:pt x="37" y="410"/>
                      </a:lnTo>
                      <a:lnTo>
                        <a:pt x="64" y="451"/>
                      </a:lnTo>
                      <a:lnTo>
                        <a:pt x="74" y="473"/>
                      </a:lnTo>
                      <a:lnTo>
                        <a:pt x="76" y="494"/>
                      </a:lnTo>
                      <a:lnTo>
                        <a:pt x="65" y="510"/>
                      </a:lnTo>
                      <a:lnTo>
                        <a:pt x="53" y="526"/>
                      </a:lnTo>
                      <a:lnTo>
                        <a:pt x="49" y="548"/>
                      </a:lnTo>
                      <a:lnTo>
                        <a:pt x="58" y="575"/>
                      </a:lnTo>
                      <a:lnTo>
                        <a:pt x="69" y="604"/>
                      </a:lnTo>
                      <a:lnTo>
                        <a:pt x="74" y="624"/>
                      </a:lnTo>
                      <a:lnTo>
                        <a:pt x="69" y="637"/>
                      </a:lnTo>
                      <a:lnTo>
                        <a:pt x="55" y="651"/>
                      </a:lnTo>
                      <a:lnTo>
                        <a:pt x="37" y="667"/>
                      </a:lnTo>
                      <a:lnTo>
                        <a:pt x="28" y="683"/>
                      </a:lnTo>
                      <a:lnTo>
                        <a:pt x="37" y="712"/>
                      </a:lnTo>
                      <a:lnTo>
                        <a:pt x="55" y="742"/>
                      </a:lnTo>
                      <a:lnTo>
                        <a:pt x="64" y="764"/>
                      </a:lnTo>
                      <a:lnTo>
                        <a:pt x="65" y="782"/>
                      </a:lnTo>
                      <a:lnTo>
                        <a:pt x="60" y="791"/>
                      </a:lnTo>
                      <a:lnTo>
                        <a:pt x="42" y="791"/>
                      </a:lnTo>
                      <a:lnTo>
                        <a:pt x="37" y="830"/>
                      </a:lnTo>
                      <a:lnTo>
                        <a:pt x="48" y="855"/>
                      </a:lnTo>
                      <a:lnTo>
                        <a:pt x="58" y="873"/>
                      </a:lnTo>
                      <a:lnTo>
                        <a:pt x="60" y="889"/>
                      </a:lnTo>
                      <a:lnTo>
                        <a:pt x="60" y="904"/>
                      </a:lnTo>
                      <a:lnTo>
                        <a:pt x="42" y="927"/>
                      </a:lnTo>
                      <a:lnTo>
                        <a:pt x="17" y="958"/>
                      </a:lnTo>
                      <a:lnTo>
                        <a:pt x="1" y="947"/>
                      </a:lnTo>
                      <a:lnTo>
                        <a:pt x="7" y="922"/>
                      </a:lnTo>
                      <a:lnTo>
                        <a:pt x="32" y="882"/>
                      </a:lnTo>
                      <a:lnTo>
                        <a:pt x="28" y="857"/>
                      </a:lnTo>
                      <a:lnTo>
                        <a:pt x="17" y="828"/>
                      </a:lnTo>
                      <a:lnTo>
                        <a:pt x="10" y="803"/>
                      </a:lnTo>
                      <a:lnTo>
                        <a:pt x="21" y="782"/>
                      </a:lnTo>
                      <a:lnTo>
                        <a:pt x="32" y="775"/>
                      </a:lnTo>
                      <a:lnTo>
                        <a:pt x="33" y="759"/>
                      </a:lnTo>
                      <a:lnTo>
                        <a:pt x="21" y="728"/>
                      </a:lnTo>
                      <a:lnTo>
                        <a:pt x="7" y="701"/>
                      </a:lnTo>
                      <a:lnTo>
                        <a:pt x="0" y="674"/>
                      </a:lnTo>
                      <a:lnTo>
                        <a:pt x="7" y="642"/>
                      </a:lnTo>
                      <a:lnTo>
                        <a:pt x="32" y="630"/>
                      </a:lnTo>
                      <a:lnTo>
                        <a:pt x="39" y="615"/>
                      </a:lnTo>
                      <a:lnTo>
                        <a:pt x="37" y="594"/>
                      </a:lnTo>
                      <a:lnTo>
                        <a:pt x="32" y="571"/>
                      </a:lnTo>
                      <a:lnTo>
                        <a:pt x="23" y="543"/>
                      </a:lnTo>
                      <a:lnTo>
                        <a:pt x="23" y="521"/>
                      </a:lnTo>
                      <a:lnTo>
                        <a:pt x="33" y="507"/>
                      </a:lnTo>
                      <a:lnTo>
                        <a:pt x="48" y="489"/>
                      </a:lnTo>
                      <a:lnTo>
                        <a:pt x="48" y="478"/>
                      </a:lnTo>
                      <a:lnTo>
                        <a:pt x="37" y="453"/>
                      </a:lnTo>
                      <a:lnTo>
                        <a:pt x="16" y="421"/>
                      </a:lnTo>
                      <a:lnTo>
                        <a:pt x="7" y="397"/>
                      </a:lnTo>
                      <a:lnTo>
                        <a:pt x="7" y="378"/>
                      </a:lnTo>
                      <a:lnTo>
                        <a:pt x="12" y="360"/>
                      </a:lnTo>
                      <a:lnTo>
                        <a:pt x="26" y="345"/>
                      </a:lnTo>
                      <a:lnTo>
                        <a:pt x="39" y="329"/>
                      </a:lnTo>
                      <a:lnTo>
                        <a:pt x="39" y="317"/>
                      </a:lnTo>
                      <a:lnTo>
                        <a:pt x="10" y="258"/>
                      </a:lnTo>
                      <a:lnTo>
                        <a:pt x="5" y="236"/>
                      </a:lnTo>
                      <a:lnTo>
                        <a:pt x="0" y="216"/>
                      </a:lnTo>
                      <a:lnTo>
                        <a:pt x="10" y="198"/>
                      </a:lnTo>
                      <a:lnTo>
                        <a:pt x="23" y="184"/>
                      </a:lnTo>
                      <a:lnTo>
                        <a:pt x="33" y="173"/>
                      </a:lnTo>
                      <a:lnTo>
                        <a:pt x="33" y="163"/>
                      </a:lnTo>
                      <a:lnTo>
                        <a:pt x="23" y="146"/>
                      </a:lnTo>
                      <a:lnTo>
                        <a:pt x="7" y="129"/>
                      </a:lnTo>
                      <a:lnTo>
                        <a:pt x="7" y="112"/>
                      </a:lnTo>
                      <a:lnTo>
                        <a:pt x="17" y="96"/>
                      </a:lnTo>
                      <a:lnTo>
                        <a:pt x="33" y="82"/>
                      </a:lnTo>
                      <a:lnTo>
                        <a:pt x="48" y="75"/>
                      </a:lnTo>
                      <a:lnTo>
                        <a:pt x="55" y="64"/>
                      </a:lnTo>
                      <a:lnTo>
                        <a:pt x="49" y="50"/>
                      </a:lnTo>
                      <a:lnTo>
                        <a:pt x="39" y="34"/>
                      </a:lnTo>
                      <a:lnTo>
                        <a:pt x="33" y="17"/>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 name="Freeform 39"/>
                <p:cNvSpPr>
                  <a:spLocks/>
                </p:cNvSpPr>
                <p:nvPr/>
              </p:nvSpPr>
              <p:spPr bwMode="auto">
                <a:xfrm>
                  <a:off x="5172" y="2443"/>
                  <a:ext cx="85" cy="775"/>
                </a:xfrm>
                <a:custGeom>
                  <a:avLst/>
                  <a:gdLst>
                    <a:gd name="T0" fmla="*/ 76 w 85"/>
                    <a:gd name="T1" fmla="*/ 21 h 775"/>
                    <a:gd name="T2" fmla="*/ 80 w 85"/>
                    <a:gd name="T3" fmla="*/ 75 h 775"/>
                    <a:gd name="T4" fmla="*/ 44 w 85"/>
                    <a:gd name="T5" fmla="*/ 97 h 775"/>
                    <a:gd name="T6" fmla="*/ 55 w 85"/>
                    <a:gd name="T7" fmla="*/ 156 h 775"/>
                    <a:gd name="T8" fmla="*/ 71 w 85"/>
                    <a:gd name="T9" fmla="*/ 213 h 775"/>
                    <a:gd name="T10" fmla="*/ 49 w 85"/>
                    <a:gd name="T11" fmla="*/ 242 h 775"/>
                    <a:gd name="T12" fmla="*/ 55 w 85"/>
                    <a:gd name="T13" fmla="*/ 290 h 775"/>
                    <a:gd name="T14" fmla="*/ 71 w 85"/>
                    <a:gd name="T15" fmla="*/ 342 h 775"/>
                    <a:gd name="T16" fmla="*/ 60 w 85"/>
                    <a:gd name="T17" fmla="*/ 381 h 775"/>
                    <a:gd name="T18" fmla="*/ 42 w 85"/>
                    <a:gd name="T19" fmla="*/ 415 h 775"/>
                    <a:gd name="T20" fmla="*/ 66 w 85"/>
                    <a:gd name="T21" fmla="*/ 483 h 775"/>
                    <a:gd name="T22" fmla="*/ 71 w 85"/>
                    <a:gd name="T23" fmla="*/ 528 h 775"/>
                    <a:gd name="T24" fmla="*/ 31 w 85"/>
                    <a:gd name="T25" fmla="*/ 560 h 775"/>
                    <a:gd name="T26" fmla="*/ 42 w 85"/>
                    <a:gd name="T27" fmla="*/ 628 h 775"/>
                    <a:gd name="T28" fmla="*/ 53 w 85"/>
                    <a:gd name="T29" fmla="*/ 687 h 775"/>
                    <a:gd name="T30" fmla="*/ 31 w 85"/>
                    <a:gd name="T31" fmla="*/ 721 h 775"/>
                    <a:gd name="T32" fmla="*/ 20 w 85"/>
                    <a:gd name="T33" fmla="*/ 768 h 775"/>
                    <a:gd name="T34" fmla="*/ 9 w 85"/>
                    <a:gd name="T35" fmla="*/ 748 h 775"/>
                    <a:gd name="T36" fmla="*/ 31 w 85"/>
                    <a:gd name="T37" fmla="*/ 694 h 775"/>
                    <a:gd name="T38" fmla="*/ 20 w 85"/>
                    <a:gd name="T39" fmla="*/ 614 h 775"/>
                    <a:gd name="T40" fmla="*/ 15 w 85"/>
                    <a:gd name="T41" fmla="*/ 555 h 775"/>
                    <a:gd name="T42" fmla="*/ 44 w 85"/>
                    <a:gd name="T43" fmla="*/ 515 h 775"/>
                    <a:gd name="T44" fmla="*/ 20 w 85"/>
                    <a:gd name="T45" fmla="*/ 458 h 775"/>
                    <a:gd name="T46" fmla="*/ 15 w 85"/>
                    <a:gd name="T47" fmla="*/ 404 h 775"/>
                    <a:gd name="T48" fmla="*/ 37 w 85"/>
                    <a:gd name="T49" fmla="*/ 361 h 775"/>
                    <a:gd name="T50" fmla="*/ 47 w 85"/>
                    <a:gd name="T51" fmla="*/ 328 h 775"/>
                    <a:gd name="T52" fmla="*/ 26 w 85"/>
                    <a:gd name="T53" fmla="*/ 274 h 775"/>
                    <a:gd name="T54" fmla="*/ 31 w 85"/>
                    <a:gd name="T55" fmla="*/ 229 h 775"/>
                    <a:gd name="T56" fmla="*/ 44 w 85"/>
                    <a:gd name="T57" fmla="*/ 197 h 775"/>
                    <a:gd name="T58" fmla="*/ 28 w 85"/>
                    <a:gd name="T59" fmla="*/ 149 h 775"/>
                    <a:gd name="T60" fmla="*/ 22 w 85"/>
                    <a:gd name="T61" fmla="*/ 95 h 775"/>
                    <a:gd name="T62" fmla="*/ 47 w 85"/>
                    <a:gd name="T63" fmla="*/ 59 h 775"/>
                    <a:gd name="T64" fmla="*/ 49 w 85"/>
                    <a:gd name="T65" fmla="*/ 25 h 775"/>
                    <a:gd name="T66" fmla="*/ 66 w 85"/>
                    <a:gd name="T67" fmla="*/ 0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775">
                      <a:moveTo>
                        <a:pt x="66" y="0"/>
                      </a:moveTo>
                      <a:lnTo>
                        <a:pt x="76" y="21"/>
                      </a:lnTo>
                      <a:lnTo>
                        <a:pt x="85" y="59"/>
                      </a:lnTo>
                      <a:lnTo>
                        <a:pt x="80" y="75"/>
                      </a:lnTo>
                      <a:lnTo>
                        <a:pt x="58" y="86"/>
                      </a:lnTo>
                      <a:lnTo>
                        <a:pt x="44" y="97"/>
                      </a:lnTo>
                      <a:lnTo>
                        <a:pt x="44" y="127"/>
                      </a:lnTo>
                      <a:lnTo>
                        <a:pt x="55" y="156"/>
                      </a:lnTo>
                      <a:lnTo>
                        <a:pt x="69" y="176"/>
                      </a:lnTo>
                      <a:lnTo>
                        <a:pt x="71" y="213"/>
                      </a:lnTo>
                      <a:lnTo>
                        <a:pt x="64" y="226"/>
                      </a:lnTo>
                      <a:lnTo>
                        <a:pt x="49" y="242"/>
                      </a:lnTo>
                      <a:lnTo>
                        <a:pt x="47" y="267"/>
                      </a:lnTo>
                      <a:lnTo>
                        <a:pt x="55" y="290"/>
                      </a:lnTo>
                      <a:lnTo>
                        <a:pt x="66" y="310"/>
                      </a:lnTo>
                      <a:lnTo>
                        <a:pt x="71" y="342"/>
                      </a:lnTo>
                      <a:lnTo>
                        <a:pt x="71" y="361"/>
                      </a:lnTo>
                      <a:lnTo>
                        <a:pt x="60" y="381"/>
                      </a:lnTo>
                      <a:lnTo>
                        <a:pt x="42" y="399"/>
                      </a:lnTo>
                      <a:lnTo>
                        <a:pt x="42" y="415"/>
                      </a:lnTo>
                      <a:lnTo>
                        <a:pt x="47" y="463"/>
                      </a:lnTo>
                      <a:lnTo>
                        <a:pt x="66" y="483"/>
                      </a:lnTo>
                      <a:lnTo>
                        <a:pt x="76" y="504"/>
                      </a:lnTo>
                      <a:lnTo>
                        <a:pt x="71" y="528"/>
                      </a:lnTo>
                      <a:lnTo>
                        <a:pt x="44" y="544"/>
                      </a:lnTo>
                      <a:lnTo>
                        <a:pt x="31" y="560"/>
                      </a:lnTo>
                      <a:lnTo>
                        <a:pt x="28" y="590"/>
                      </a:lnTo>
                      <a:lnTo>
                        <a:pt x="42" y="628"/>
                      </a:lnTo>
                      <a:lnTo>
                        <a:pt x="53" y="666"/>
                      </a:lnTo>
                      <a:lnTo>
                        <a:pt x="53" y="687"/>
                      </a:lnTo>
                      <a:lnTo>
                        <a:pt x="47" y="716"/>
                      </a:lnTo>
                      <a:lnTo>
                        <a:pt x="31" y="721"/>
                      </a:lnTo>
                      <a:lnTo>
                        <a:pt x="20" y="743"/>
                      </a:lnTo>
                      <a:lnTo>
                        <a:pt x="20" y="768"/>
                      </a:lnTo>
                      <a:lnTo>
                        <a:pt x="0" y="775"/>
                      </a:lnTo>
                      <a:lnTo>
                        <a:pt x="9" y="748"/>
                      </a:lnTo>
                      <a:lnTo>
                        <a:pt x="26" y="716"/>
                      </a:lnTo>
                      <a:lnTo>
                        <a:pt x="31" y="694"/>
                      </a:lnTo>
                      <a:lnTo>
                        <a:pt x="31" y="651"/>
                      </a:lnTo>
                      <a:lnTo>
                        <a:pt x="20" y="614"/>
                      </a:lnTo>
                      <a:lnTo>
                        <a:pt x="17" y="585"/>
                      </a:lnTo>
                      <a:lnTo>
                        <a:pt x="15" y="555"/>
                      </a:lnTo>
                      <a:lnTo>
                        <a:pt x="33" y="531"/>
                      </a:lnTo>
                      <a:lnTo>
                        <a:pt x="44" y="515"/>
                      </a:lnTo>
                      <a:lnTo>
                        <a:pt x="37" y="483"/>
                      </a:lnTo>
                      <a:lnTo>
                        <a:pt x="20" y="458"/>
                      </a:lnTo>
                      <a:lnTo>
                        <a:pt x="17" y="436"/>
                      </a:lnTo>
                      <a:lnTo>
                        <a:pt x="15" y="404"/>
                      </a:lnTo>
                      <a:lnTo>
                        <a:pt x="22" y="383"/>
                      </a:lnTo>
                      <a:lnTo>
                        <a:pt x="37" y="361"/>
                      </a:lnTo>
                      <a:lnTo>
                        <a:pt x="47" y="344"/>
                      </a:lnTo>
                      <a:lnTo>
                        <a:pt x="47" y="328"/>
                      </a:lnTo>
                      <a:lnTo>
                        <a:pt x="37" y="310"/>
                      </a:lnTo>
                      <a:lnTo>
                        <a:pt x="26" y="274"/>
                      </a:lnTo>
                      <a:lnTo>
                        <a:pt x="26" y="251"/>
                      </a:lnTo>
                      <a:lnTo>
                        <a:pt x="31" y="229"/>
                      </a:lnTo>
                      <a:lnTo>
                        <a:pt x="42" y="213"/>
                      </a:lnTo>
                      <a:lnTo>
                        <a:pt x="44" y="197"/>
                      </a:lnTo>
                      <a:lnTo>
                        <a:pt x="42" y="177"/>
                      </a:lnTo>
                      <a:lnTo>
                        <a:pt x="28" y="149"/>
                      </a:lnTo>
                      <a:lnTo>
                        <a:pt x="20" y="129"/>
                      </a:lnTo>
                      <a:lnTo>
                        <a:pt x="22" y="95"/>
                      </a:lnTo>
                      <a:lnTo>
                        <a:pt x="33" y="81"/>
                      </a:lnTo>
                      <a:lnTo>
                        <a:pt x="47" y="59"/>
                      </a:lnTo>
                      <a:lnTo>
                        <a:pt x="55" y="41"/>
                      </a:lnTo>
                      <a:lnTo>
                        <a:pt x="49" y="25"/>
                      </a:lnTo>
                      <a:lnTo>
                        <a:pt x="53" y="9"/>
                      </a:lnTo>
                      <a:lnTo>
                        <a:pt x="6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 name="Freeform 40"/>
                <p:cNvSpPr>
                  <a:spLocks/>
                </p:cNvSpPr>
                <p:nvPr/>
              </p:nvSpPr>
              <p:spPr bwMode="auto">
                <a:xfrm>
                  <a:off x="5037" y="2349"/>
                  <a:ext cx="195" cy="167"/>
                </a:xfrm>
                <a:custGeom>
                  <a:avLst/>
                  <a:gdLst>
                    <a:gd name="T0" fmla="*/ 195 w 195"/>
                    <a:gd name="T1" fmla="*/ 135 h 167"/>
                    <a:gd name="T2" fmla="*/ 136 w 195"/>
                    <a:gd name="T3" fmla="*/ 87 h 167"/>
                    <a:gd name="T4" fmla="*/ 87 w 195"/>
                    <a:gd name="T5" fmla="*/ 43 h 167"/>
                    <a:gd name="T6" fmla="*/ 41 w 195"/>
                    <a:gd name="T7" fmla="*/ 0 h 167"/>
                    <a:gd name="T8" fmla="*/ 0 w 195"/>
                    <a:gd name="T9" fmla="*/ 0 h 167"/>
                    <a:gd name="T10" fmla="*/ 98 w 195"/>
                    <a:gd name="T11" fmla="*/ 70 h 167"/>
                    <a:gd name="T12" fmla="*/ 145 w 195"/>
                    <a:gd name="T13" fmla="*/ 114 h 167"/>
                    <a:gd name="T14" fmla="*/ 184 w 195"/>
                    <a:gd name="T15" fmla="*/ 167 h 167"/>
                    <a:gd name="T16" fmla="*/ 195 w 195"/>
                    <a:gd name="T17" fmla="*/ 13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167">
                      <a:moveTo>
                        <a:pt x="195" y="135"/>
                      </a:moveTo>
                      <a:lnTo>
                        <a:pt x="136" y="87"/>
                      </a:lnTo>
                      <a:lnTo>
                        <a:pt x="87" y="43"/>
                      </a:lnTo>
                      <a:lnTo>
                        <a:pt x="41" y="0"/>
                      </a:lnTo>
                      <a:lnTo>
                        <a:pt x="0" y="0"/>
                      </a:lnTo>
                      <a:lnTo>
                        <a:pt x="98" y="70"/>
                      </a:lnTo>
                      <a:lnTo>
                        <a:pt x="145" y="114"/>
                      </a:lnTo>
                      <a:lnTo>
                        <a:pt x="184" y="167"/>
                      </a:lnTo>
                      <a:lnTo>
                        <a:pt x="195" y="1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 name="Freeform 41"/>
                <p:cNvSpPr>
                  <a:spLocks/>
                </p:cNvSpPr>
                <p:nvPr/>
              </p:nvSpPr>
              <p:spPr bwMode="auto">
                <a:xfrm>
                  <a:off x="5035" y="2446"/>
                  <a:ext cx="168" cy="136"/>
                </a:xfrm>
                <a:custGeom>
                  <a:avLst/>
                  <a:gdLst>
                    <a:gd name="T0" fmla="*/ 168 w 168"/>
                    <a:gd name="T1" fmla="*/ 86 h 136"/>
                    <a:gd name="T2" fmla="*/ 125 w 168"/>
                    <a:gd name="T3" fmla="*/ 70 h 136"/>
                    <a:gd name="T4" fmla="*/ 93 w 168"/>
                    <a:gd name="T5" fmla="*/ 43 h 136"/>
                    <a:gd name="T6" fmla="*/ 33 w 168"/>
                    <a:gd name="T7" fmla="*/ 0 h 136"/>
                    <a:gd name="T8" fmla="*/ 0 w 168"/>
                    <a:gd name="T9" fmla="*/ 0 h 136"/>
                    <a:gd name="T10" fmla="*/ 77 w 168"/>
                    <a:gd name="T11" fmla="*/ 43 h 136"/>
                    <a:gd name="T12" fmla="*/ 106 w 168"/>
                    <a:gd name="T13" fmla="*/ 72 h 136"/>
                    <a:gd name="T14" fmla="*/ 168 w 168"/>
                    <a:gd name="T15" fmla="*/ 136 h 136"/>
                    <a:gd name="T16" fmla="*/ 165 w 168"/>
                    <a:gd name="T17" fmla="*/ 97 h 136"/>
                    <a:gd name="T18" fmla="*/ 168 w 168"/>
                    <a:gd name="T19" fmla="*/ 8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36">
                      <a:moveTo>
                        <a:pt x="168" y="86"/>
                      </a:moveTo>
                      <a:lnTo>
                        <a:pt x="125" y="70"/>
                      </a:lnTo>
                      <a:lnTo>
                        <a:pt x="93" y="43"/>
                      </a:lnTo>
                      <a:lnTo>
                        <a:pt x="33" y="0"/>
                      </a:lnTo>
                      <a:lnTo>
                        <a:pt x="0" y="0"/>
                      </a:lnTo>
                      <a:lnTo>
                        <a:pt x="77" y="43"/>
                      </a:lnTo>
                      <a:lnTo>
                        <a:pt x="106" y="72"/>
                      </a:lnTo>
                      <a:lnTo>
                        <a:pt x="168" y="136"/>
                      </a:lnTo>
                      <a:lnTo>
                        <a:pt x="165" y="97"/>
                      </a:lnTo>
                      <a:lnTo>
                        <a:pt x="168"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9" name="Freeform 42"/>
                <p:cNvSpPr>
                  <a:spLocks/>
                </p:cNvSpPr>
                <p:nvPr/>
              </p:nvSpPr>
              <p:spPr bwMode="auto">
                <a:xfrm>
                  <a:off x="5010" y="2526"/>
                  <a:ext cx="198" cy="211"/>
                </a:xfrm>
                <a:custGeom>
                  <a:avLst/>
                  <a:gdLst>
                    <a:gd name="T0" fmla="*/ 194 w 198"/>
                    <a:gd name="T1" fmla="*/ 158 h 211"/>
                    <a:gd name="T2" fmla="*/ 140 w 198"/>
                    <a:gd name="T3" fmla="*/ 110 h 211"/>
                    <a:gd name="T4" fmla="*/ 119 w 198"/>
                    <a:gd name="T5" fmla="*/ 77 h 211"/>
                    <a:gd name="T6" fmla="*/ 75 w 198"/>
                    <a:gd name="T7" fmla="*/ 45 h 211"/>
                    <a:gd name="T8" fmla="*/ 37 w 198"/>
                    <a:gd name="T9" fmla="*/ 17 h 211"/>
                    <a:gd name="T10" fmla="*/ 10 w 198"/>
                    <a:gd name="T11" fmla="*/ 0 h 211"/>
                    <a:gd name="T12" fmla="*/ 0 w 198"/>
                    <a:gd name="T13" fmla="*/ 0 h 211"/>
                    <a:gd name="T14" fmla="*/ 0 w 198"/>
                    <a:gd name="T15" fmla="*/ 17 h 211"/>
                    <a:gd name="T16" fmla="*/ 32 w 198"/>
                    <a:gd name="T17" fmla="*/ 38 h 211"/>
                    <a:gd name="T18" fmla="*/ 92 w 198"/>
                    <a:gd name="T19" fmla="*/ 76 h 211"/>
                    <a:gd name="T20" fmla="*/ 135 w 198"/>
                    <a:gd name="T21" fmla="*/ 119 h 211"/>
                    <a:gd name="T22" fmla="*/ 165 w 198"/>
                    <a:gd name="T23" fmla="*/ 167 h 211"/>
                    <a:gd name="T24" fmla="*/ 198 w 198"/>
                    <a:gd name="T25" fmla="*/ 211 h 211"/>
                    <a:gd name="T26" fmla="*/ 194 w 198"/>
                    <a:gd name="T27" fmla="*/ 15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8" h="211">
                      <a:moveTo>
                        <a:pt x="194" y="158"/>
                      </a:moveTo>
                      <a:lnTo>
                        <a:pt x="140" y="110"/>
                      </a:lnTo>
                      <a:lnTo>
                        <a:pt x="119" y="77"/>
                      </a:lnTo>
                      <a:lnTo>
                        <a:pt x="75" y="45"/>
                      </a:lnTo>
                      <a:lnTo>
                        <a:pt x="37" y="17"/>
                      </a:lnTo>
                      <a:lnTo>
                        <a:pt x="10" y="0"/>
                      </a:lnTo>
                      <a:lnTo>
                        <a:pt x="0" y="0"/>
                      </a:lnTo>
                      <a:lnTo>
                        <a:pt x="0" y="17"/>
                      </a:lnTo>
                      <a:lnTo>
                        <a:pt x="32" y="38"/>
                      </a:lnTo>
                      <a:lnTo>
                        <a:pt x="92" y="76"/>
                      </a:lnTo>
                      <a:lnTo>
                        <a:pt x="135" y="119"/>
                      </a:lnTo>
                      <a:lnTo>
                        <a:pt x="165" y="167"/>
                      </a:lnTo>
                      <a:lnTo>
                        <a:pt x="198" y="211"/>
                      </a:lnTo>
                      <a:lnTo>
                        <a:pt x="194"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0" name="Freeform 43"/>
                <p:cNvSpPr>
                  <a:spLocks/>
                </p:cNvSpPr>
                <p:nvPr/>
              </p:nvSpPr>
              <p:spPr bwMode="auto">
                <a:xfrm>
                  <a:off x="5031" y="2700"/>
                  <a:ext cx="153" cy="125"/>
                </a:xfrm>
                <a:custGeom>
                  <a:avLst/>
                  <a:gdLst>
                    <a:gd name="T0" fmla="*/ 153 w 153"/>
                    <a:gd name="T1" fmla="*/ 103 h 125"/>
                    <a:gd name="T2" fmla="*/ 110 w 153"/>
                    <a:gd name="T3" fmla="*/ 56 h 125"/>
                    <a:gd name="T4" fmla="*/ 64 w 153"/>
                    <a:gd name="T5" fmla="*/ 27 h 125"/>
                    <a:gd name="T6" fmla="*/ 27 w 153"/>
                    <a:gd name="T7" fmla="*/ 7 h 125"/>
                    <a:gd name="T8" fmla="*/ 0 w 153"/>
                    <a:gd name="T9" fmla="*/ 0 h 125"/>
                    <a:gd name="T10" fmla="*/ 16 w 153"/>
                    <a:gd name="T11" fmla="*/ 27 h 125"/>
                    <a:gd name="T12" fmla="*/ 64 w 153"/>
                    <a:gd name="T13" fmla="*/ 54 h 125"/>
                    <a:gd name="T14" fmla="*/ 103 w 153"/>
                    <a:gd name="T15" fmla="*/ 93 h 125"/>
                    <a:gd name="T16" fmla="*/ 121 w 153"/>
                    <a:gd name="T17" fmla="*/ 120 h 125"/>
                    <a:gd name="T18" fmla="*/ 137 w 153"/>
                    <a:gd name="T19" fmla="*/ 125 h 125"/>
                    <a:gd name="T20" fmla="*/ 151 w 153"/>
                    <a:gd name="T21" fmla="*/ 116 h 125"/>
                    <a:gd name="T22" fmla="*/ 153 w 153"/>
                    <a:gd name="T23" fmla="*/ 10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125">
                      <a:moveTo>
                        <a:pt x="153" y="103"/>
                      </a:moveTo>
                      <a:lnTo>
                        <a:pt x="110" y="56"/>
                      </a:lnTo>
                      <a:lnTo>
                        <a:pt x="64" y="27"/>
                      </a:lnTo>
                      <a:lnTo>
                        <a:pt x="27" y="7"/>
                      </a:lnTo>
                      <a:lnTo>
                        <a:pt x="0" y="0"/>
                      </a:lnTo>
                      <a:lnTo>
                        <a:pt x="16" y="27"/>
                      </a:lnTo>
                      <a:lnTo>
                        <a:pt x="64" y="54"/>
                      </a:lnTo>
                      <a:lnTo>
                        <a:pt x="103" y="93"/>
                      </a:lnTo>
                      <a:lnTo>
                        <a:pt x="121" y="120"/>
                      </a:lnTo>
                      <a:lnTo>
                        <a:pt x="137" y="125"/>
                      </a:lnTo>
                      <a:lnTo>
                        <a:pt x="151" y="116"/>
                      </a:lnTo>
                      <a:lnTo>
                        <a:pt x="153" y="1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1" name="Freeform 44"/>
                <p:cNvSpPr>
                  <a:spLocks/>
                </p:cNvSpPr>
                <p:nvPr/>
              </p:nvSpPr>
              <p:spPr bwMode="auto">
                <a:xfrm>
                  <a:off x="5012" y="2787"/>
                  <a:ext cx="169" cy="155"/>
                </a:xfrm>
                <a:custGeom>
                  <a:avLst/>
                  <a:gdLst>
                    <a:gd name="T0" fmla="*/ 169 w 169"/>
                    <a:gd name="T1" fmla="*/ 144 h 155"/>
                    <a:gd name="T2" fmla="*/ 126 w 169"/>
                    <a:gd name="T3" fmla="*/ 98 h 155"/>
                    <a:gd name="T4" fmla="*/ 71 w 169"/>
                    <a:gd name="T5" fmla="*/ 42 h 155"/>
                    <a:gd name="T6" fmla="*/ 39 w 169"/>
                    <a:gd name="T7" fmla="*/ 15 h 155"/>
                    <a:gd name="T8" fmla="*/ 14 w 169"/>
                    <a:gd name="T9" fmla="*/ 0 h 155"/>
                    <a:gd name="T10" fmla="*/ 0 w 169"/>
                    <a:gd name="T11" fmla="*/ 10 h 155"/>
                    <a:gd name="T12" fmla="*/ 29 w 169"/>
                    <a:gd name="T13" fmla="*/ 33 h 155"/>
                    <a:gd name="T14" fmla="*/ 77 w 169"/>
                    <a:gd name="T15" fmla="*/ 82 h 155"/>
                    <a:gd name="T16" fmla="*/ 123 w 169"/>
                    <a:gd name="T17" fmla="*/ 130 h 155"/>
                    <a:gd name="T18" fmla="*/ 153 w 169"/>
                    <a:gd name="T19" fmla="*/ 155 h 155"/>
                    <a:gd name="T20" fmla="*/ 160 w 169"/>
                    <a:gd name="T21" fmla="*/ 155 h 155"/>
                    <a:gd name="T22" fmla="*/ 169 w 169"/>
                    <a:gd name="T23" fmla="*/ 1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 h="155">
                      <a:moveTo>
                        <a:pt x="169" y="144"/>
                      </a:moveTo>
                      <a:lnTo>
                        <a:pt x="126" y="98"/>
                      </a:lnTo>
                      <a:lnTo>
                        <a:pt x="71" y="42"/>
                      </a:lnTo>
                      <a:lnTo>
                        <a:pt x="39" y="15"/>
                      </a:lnTo>
                      <a:lnTo>
                        <a:pt x="14" y="0"/>
                      </a:lnTo>
                      <a:lnTo>
                        <a:pt x="0" y="10"/>
                      </a:lnTo>
                      <a:lnTo>
                        <a:pt x="29" y="33"/>
                      </a:lnTo>
                      <a:lnTo>
                        <a:pt x="77" y="82"/>
                      </a:lnTo>
                      <a:lnTo>
                        <a:pt x="123" y="130"/>
                      </a:lnTo>
                      <a:lnTo>
                        <a:pt x="153" y="155"/>
                      </a:lnTo>
                      <a:lnTo>
                        <a:pt x="160" y="155"/>
                      </a:lnTo>
                      <a:lnTo>
                        <a:pt x="169" y="1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2" name="Freeform 45"/>
                <p:cNvSpPr>
                  <a:spLocks/>
                </p:cNvSpPr>
                <p:nvPr/>
              </p:nvSpPr>
              <p:spPr bwMode="auto">
                <a:xfrm>
                  <a:off x="5032" y="2917"/>
                  <a:ext cx="119" cy="122"/>
                </a:xfrm>
                <a:custGeom>
                  <a:avLst/>
                  <a:gdLst>
                    <a:gd name="T0" fmla="*/ 117 w 119"/>
                    <a:gd name="T1" fmla="*/ 102 h 122"/>
                    <a:gd name="T2" fmla="*/ 69 w 119"/>
                    <a:gd name="T3" fmla="*/ 31 h 122"/>
                    <a:gd name="T4" fmla="*/ 21 w 119"/>
                    <a:gd name="T5" fmla="*/ 4 h 122"/>
                    <a:gd name="T6" fmla="*/ 0 w 119"/>
                    <a:gd name="T7" fmla="*/ 0 h 122"/>
                    <a:gd name="T8" fmla="*/ 5 w 119"/>
                    <a:gd name="T9" fmla="*/ 14 h 122"/>
                    <a:gd name="T10" fmla="*/ 59 w 119"/>
                    <a:gd name="T11" fmla="*/ 54 h 122"/>
                    <a:gd name="T12" fmla="*/ 112 w 119"/>
                    <a:gd name="T13" fmla="*/ 117 h 122"/>
                    <a:gd name="T14" fmla="*/ 119 w 119"/>
                    <a:gd name="T15" fmla="*/ 122 h 122"/>
                    <a:gd name="T16" fmla="*/ 117 w 119"/>
                    <a:gd name="T17" fmla="*/ 10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22">
                      <a:moveTo>
                        <a:pt x="117" y="102"/>
                      </a:moveTo>
                      <a:lnTo>
                        <a:pt x="69" y="31"/>
                      </a:lnTo>
                      <a:lnTo>
                        <a:pt x="21" y="4"/>
                      </a:lnTo>
                      <a:lnTo>
                        <a:pt x="0" y="0"/>
                      </a:lnTo>
                      <a:lnTo>
                        <a:pt x="5" y="14"/>
                      </a:lnTo>
                      <a:lnTo>
                        <a:pt x="59" y="54"/>
                      </a:lnTo>
                      <a:lnTo>
                        <a:pt x="112" y="117"/>
                      </a:lnTo>
                      <a:lnTo>
                        <a:pt x="119" y="122"/>
                      </a:lnTo>
                      <a:lnTo>
                        <a:pt x="117"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3" name="Freeform 46"/>
                <p:cNvSpPr>
                  <a:spLocks/>
                </p:cNvSpPr>
                <p:nvPr/>
              </p:nvSpPr>
              <p:spPr bwMode="auto">
                <a:xfrm>
                  <a:off x="5035" y="3036"/>
                  <a:ext cx="82" cy="92"/>
                </a:xfrm>
                <a:custGeom>
                  <a:avLst/>
                  <a:gdLst>
                    <a:gd name="T0" fmla="*/ 79 w 82"/>
                    <a:gd name="T1" fmla="*/ 70 h 92"/>
                    <a:gd name="T2" fmla="*/ 38 w 82"/>
                    <a:gd name="T3" fmla="*/ 16 h 92"/>
                    <a:gd name="T4" fmla="*/ 2 w 82"/>
                    <a:gd name="T5" fmla="*/ 0 h 92"/>
                    <a:gd name="T6" fmla="*/ 0 w 82"/>
                    <a:gd name="T7" fmla="*/ 16 h 92"/>
                    <a:gd name="T8" fmla="*/ 17 w 82"/>
                    <a:gd name="T9" fmla="*/ 43 h 92"/>
                    <a:gd name="T10" fmla="*/ 60 w 82"/>
                    <a:gd name="T11" fmla="*/ 79 h 92"/>
                    <a:gd name="T12" fmla="*/ 73 w 82"/>
                    <a:gd name="T13" fmla="*/ 92 h 92"/>
                    <a:gd name="T14" fmla="*/ 82 w 82"/>
                    <a:gd name="T15" fmla="*/ 86 h 92"/>
                    <a:gd name="T16" fmla="*/ 79 w 82"/>
                    <a:gd name="T17" fmla="*/ 7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92">
                      <a:moveTo>
                        <a:pt x="79" y="70"/>
                      </a:moveTo>
                      <a:lnTo>
                        <a:pt x="38" y="16"/>
                      </a:lnTo>
                      <a:lnTo>
                        <a:pt x="2" y="0"/>
                      </a:lnTo>
                      <a:lnTo>
                        <a:pt x="0" y="16"/>
                      </a:lnTo>
                      <a:lnTo>
                        <a:pt x="17" y="43"/>
                      </a:lnTo>
                      <a:lnTo>
                        <a:pt x="60" y="79"/>
                      </a:lnTo>
                      <a:lnTo>
                        <a:pt x="73" y="92"/>
                      </a:lnTo>
                      <a:lnTo>
                        <a:pt x="82" y="86"/>
                      </a:lnTo>
                      <a:lnTo>
                        <a:pt x="79"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4" name="Freeform 47"/>
                <p:cNvSpPr>
                  <a:spLocks/>
                </p:cNvSpPr>
                <p:nvPr/>
              </p:nvSpPr>
              <p:spPr bwMode="auto">
                <a:xfrm>
                  <a:off x="5042" y="3157"/>
                  <a:ext cx="103" cy="104"/>
                </a:xfrm>
                <a:custGeom>
                  <a:avLst/>
                  <a:gdLst>
                    <a:gd name="T0" fmla="*/ 103 w 103"/>
                    <a:gd name="T1" fmla="*/ 104 h 104"/>
                    <a:gd name="T2" fmla="*/ 89 w 103"/>
                    <a:gd name="T3" fmla="*/ 88 h 104"/>
                    <a:gd name="T4" fmla="*/ 60 w 103"/>
                    <a:gd name="T5" fmla="*/ 45 h 104"/>
                    <a:gd name="T6" fmla="*/ 18 w 103"/>
                    <a:gd name="T7" fmla="*/ 0 h 104"/>
                    <a:gd name="T8" fmla="*/ 0 w 103"/>
                    <a:gd name="T9" fmla="*/ 0 h 104"/>
                    <a:gd name="T10" fmla="*/ 7 w 103"/>
                    <a:gd name="T11" fmla="*/ 16 h 104"/>
                    <a:gd name="T12" fmla="*/ 39 w 103"/>
                    <a:gd name="T13" fmla="*/ 59 h 104"/>
                    <a:gd name="T14" fmla="*/ 72 w 103"/>
                    <a:gd name="T15" fmla="*/ 102 h 104"/>
                    <a:gd name="T16" fmla="*/ 103 w 103"/>
                    <a:gd name="T17"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04">
                      <a:moveTo>
                        <a:pt x="103" y="104"/>
                      </a:moveTo>
                      <a:lnTo>
                        <a:pt x="89" y="88"/>
                      </a:lnTo>
                      <a:lnTo>
                        <a:pt x="60" y="45"/>
                      </a:lnTo>
                      <a:lnTo>
                        <a:pt x="18" y="0"/>
                      </a:lnTo>
                      <a:lnTo>
                        <a:pt x="0" y="0"/>
                      </a:lnTo>
                      <a:lnTo>
                        <a:pt x="7" y="16"/>
                      </a:lnTo>
                      <a:lnTo>
                        <a:pt x="39" y="59"/>
                      </a:lnTo>
                      <a:lnTo>
                        <a:pt x="72" y="102"/>
                      </a:lnTo>
                      <a:lnTo>
                        <a:pt x="103"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5" name="Freeform 48"/>
                <p:cNvSpPr>
                  <a:spLocks/>
                </p:cNvSpPr>
                <p:nvPr/>
              </p:nvSpPr>
              <p:spPr bwMode="auto">
                <a:xfrm>
                  <a:off x="5181" y="2290"/>
                  <a:ext cx="312" cy="1160"/>
                </a:xfrm>
                <a:custGeom>
                  <a:avLst/>
                  <a:gdLst>
                    <a:gd name="T0" fmla="*/ 45 w 312"/>
                    <a:gd name="T1" fmla="*/ 142 h 1160"/>
                    <a:gd name="T2" fmla="*/ 56 w 312"/>
                    <a:gd name="T3" fmla="*/ 206 h 1160"/>
                    <a:gd name="T4" fmla="*/ 29 w 312"/>
                    <a:gd name="T5" fmla="*/ 249 h 1160"/>
                    <a:gd name="T6" fmla="*/ 32 w 312"/>
                    <a:gd name="T7" fmla="*/ 308 h 1160"/>
                    <a:gd name="T8" fmla="*/ 48 w 312"/>
                    <a:gd name="T9" fmla="*/ 357 h 1160"/>
                    <a:gd name="T10" fmla="*/ 23 w 312"/>
                    <a:gd name="T11" fmla="*/ 405 h 1160"/>
                    <a:gd name="T12" fmla="*/ 50 w 312"/>
                    <a:gd name="T13" fmla="*/ 489 h 1160"/>
                    <a:gd name="T14" fmla="*/ 18 w 312"/>
                    <a:gd name="T15" fmla="*/ 560 h 1160"/>
                    <a:gd name="T16" fmla="*/ 34 w 312"/>
                    <a:gd name="T17" fmla="*/ 630 h 1160"/>
                    <a:gd name="T18" fmla="*/ 43 w 312"/>
                    <a:gd name="T19" fmla="*/ 680 h 1160"/>
                    <a:gd name="T20" fmla="*/ 11 w 312"/>
                    <a:gd name="T21" fmla="*/ 723 h 1160"/>
                    <a:gd name="T22" fmla="*/ 29 w 312"/>
                    <a:gd name="T23" fmla="*/ 813 h 1160"/>
                    <a:gd name="T24" fmla="*/ 27 w 312"/>
                    <a:gd name="T25" fmla="*/ 861 h 1160"/>
                    <a:gd name="T26" fmla="*/ 0 w 312"/>
                    <a:gd name="T27" fmla="*/ 921 h 1160"/>
                    <a:gd name="T28" fmla="*/ 16 w 312"/>
                    <a:gd name="T29" fmla="*/ 971 h 1160"/>
                    <a:gd name="T30" fmla="*/ 18 w 312"/>
                    <a:gd name="T31" fmla="*/ 1017 h 1160"/>
                    <a:gd name="T32" fmla="*/ 23 w 312"/>
                    <a:gd name="T33" fmla="*/ 1066 h 1160"/>
                    <a:gd name="T34" fmla="*/ 45 w 312"/>
                    <a:gd name="T35" fmla="*/ 1109 h 1160"/>
                    <a:gd name="T36" fmla="*/ 48 w 312"/>
                    <a:gd name="T37" fmla="*/ 1160 h 1160"/>
                    <a:gd name="T38" fmla="*/ 118 w 312"/>
                    <a:gd name="T39" fmla="*/ 1116 h 1160"/>
                    <a:gd name="T40" fmla="*/ 201 w 312"/>
                    <a:gd name="T41" fmla="*/ 1105 h 1160"/>
                    <a:gd name="T42" fmla="*/ 258 w 312"/>
                    <a:gd name="T43" fmla="*/ 1082 h 1160"/>
                    <a:gd name="T44" fmla="*/ 276 w 312"/>
                    <a:gd name="T45" fmla="*/ 1050 h 1160"/>
                    <a:gd name="T46" fmla="*/ 282 w 312"/>
                    <a:gd name="T47" fmla="*/ 985 h 1160"/>
                    <a:gd name="T48" fmla="*/ 269 w 312"/>
                    <a:gd name="T49" fmla="*/ 901 h 1160"/>
                    <a:gd name="T50" fmla="*/ 255 w 312"/>
                    <a:gd name="T51" fmla="*/ 856 h 1160"/>
                    <a:gd name="T52" fmla="*/ 264 w 312"/>
                    <a:gd name="T53" fmla="*/ 802 h 1160"/>
                    <a:gd name="T54" fmla="*/ 238 w 312"/>
                    <a:gd name="T55" fmla="*/ 743 h 1160"/>
                    <a:gd name="T56" fmla="*/ 274 w 312"/>
                    <a:gd name="T57" fmla="*/ 697 h 1160"/>
                    <a:gd name="T58" fmla="*/ 247 w 312"/>
                    <a:gd name="T59" fmla="*/ 630 h 1160"/>
                    <a:gd name="T60" fmla="*/ 233 w 312"/>
                    <a:gd name="T61" fmla="*/ 567 h 1160"/>
                    <a:gd name="T62" fmla="*/ 287 w 312"/>
                    <a:gd name="T63" fmla="*/ 519 h 1160"/>
                    <a:gd name="T64" fmla="*/ 269 w 312"/>
                    <a:gd name="T65" fmla="*/ 484 h 1160"/>
                    <a:gd name="T66" fmla="*/ 269 w 312"/>
                    <a:gd name="T67" fmla="*/ 425 h 1160"/>
                    <a:gd name="T68" fmla="*/ 244 w 312"/>
                    <a:gd name="T69" fmla="*/ 387 h 1160"/>
                    <a:gd name="T70" fmla="*/ 264 w 312"/>
                    <a:gd name="T71" fmla="*/ 341 h 1160"/>
                    <a:gd name="T72" fmla="*/ 247 w 312"/>
                    <a:gd name="T73" fmla="*/ 303 h 1160"/>
                    <a:gd name="T74" fmla="*/ 247 w 312"/>
                    <a:gd name="T75" fmla="*/ 271 h 1160"/>
                    <a:gd name="T76" fmla="*/ 265 w 312"/>
                    <a:gd name="T77" fmla="*/ 242 h 1160"/>
                    <a:gd name="T78" fmla="*/ 242 w 312"/>
                    <a:gd name="T79" fmla="*/ 204 h 1160"/>
                    <a:gd name="T80" fmla="*/ 238 w 312"/>
                    <a:gd name="T81" fmla="*/ 151 h 1160"/>
                    <a:gd name="T82" fmla="*/ 298 w 312"/>
                    <a:gd name="T83" fmla="*/ 82 h 1160"/>
                    <a:gd name="T84" fmla="*/ 312 w 312"/>
                    <a:gd name="T85" fmla="*/ 11 h 1160"/>
                    <a:gd name="T86" fmla="*/ 276 w 312"/>
                    <a:gd name="T87" fmla="*/ 11 h 1160"/>
                    <a:gd name="T88" fmla="*/ 172 w 312"/>
                    <a:gd name="T89" fmla="*/ 66 h 1160"/>
                    <a:gd name="T90" fmla="*/ 86 w 312"/>
                    <a:gd name="T91" fmla="*/ 99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2" h="1160">
                      <a:moveTo>
                        <a:pt x="56" y="109"/>
                      </a:moveTo>
                      <a:lnTo>
                        <a:pt x="45" y="142"/>
                      </a:lnTo>
                      <a:lnTo>
                        <a:pt x="54" y="174"/>
                      </a:lnTo>
                      <a:lnTo>
                        <a:pt x="56" y="206"/>
                      </a:lnTo>
                      <a:lnTo>
                        <a:pt x="45" y="226"/>
                      </a:lnTo>
                      <a:lnTo>
                        <a:pt x="29" y="249"/>
                      </a:lnTo>
                      <a:lnTo>
                        <a:pt x="22" y="285"/>
                      </a:lnTo>
                      <a:lnTo>
                        <a:pt x="32" y="308"/>
                      </a:lnTo>
                      <a:lnTo>
                        <a:pt x="48" y="335"/>
                      </a:lnTo>
                      <a:lnTo>
                        <a:pt x="48" y="357"/>
                      </a:lnTo>
                      <a:lnTo>
                        <a:pt x="38" y="378"/>
                      </a:lnTo>
                      <a:lnTo>
                        <a:pt x="23" y="405"/>
                      </a:lnTo>
                      <a:lnTo>
                        <a:pt x="29" y="432"/>
                      </a:lnTo>
                      <a:lnTo>
                        <a:pt x="50" y="489"/>
                      </a:lnTo>
                      <a:lnTo>
                        <a:pt x="48" y="514"/>
                      </a:lnTo>
                      <a:lnTo>
                        <a:pt x="18" y="560"/>
                      </a:lnTo>
                      <a:lnTo>
                        <a:pt x="18" y="600"/>
                      </a:lnTo>
                      <a:lnTo>
                        <a:pt x="34" y="630"/>
                      </a:lnTo>
                      <a:lnTo>
                        <a:pt x="45" y="657"/>
                      </a:lnTo>
                      <a:lnTo>
                        <a:pt x="43" y="680"/>
                      </a:lnTo>
                      <a:lnTo>
                        <a:pt x="16" y="705"/>
                      </a:lnTo>
                      <a:lnTo>
                        <a:pt x="11" y="723"/>
                      </a:lnTo>
                      <a:lnTo>
                        <a:pt x="16" y="766"/>
                      </a:lnTo>
                      <a:lnTo>
                        <a:pt x="29" y="813"/>
                      </a:lnTo>
                      <a:lnTo>
                        <a:pt x="29" y="840"/>
                      </a:lnTo>
                      <a:lnTo>
                        <a:pt x="27" y="861"/>
                      </a:lnTo>
                      <a:lnTo>
                        <a:pt x="7" y="894"/>
                      </a:lnTo>
                      <a:lnTo>
                        <a:pt x="0" y="921"/>
                      </a:lnTo>
                      <a:lnTo>
                        <a:pt x="2" y="949"/>
                      </a:lnTo>
                      <a:lnTo>
                        <a:pt x="16" y="971"/>
                      </a:lnTo>
                      <a:lnTo>
                        <a:pt x="32" y="990"/>
                      </a:lnTo>
                      <a:lnTo>
                        <a:pt x="18" y="1017"/>
                      </a:lnTo>
                      <a:lnTo>
                        <a:pt x="11" y="1044"/>
                      </a:lnTo>
                      <a:lnTo>
                        <a:pt x="23" y="1066"/>
                      </a:lnTo>
                      <a:lnTo>
                        <a:pt x="43" y="1082"/>
                      </a:lnTo>
                      <a:lnTo>
                        <a:pt x="45" y="1109"/>
                      </a:lnTo>
                      <a:lnTo>
                        <a:pt x="45" y="1131"/>
                      </a:lnTo>
                      <a:lnTo>
                        <a:pt x="48" y="1160"/>
                      </a:lnTo>
                      <a:lnTo>
                        <a:pt x="82" y="1137"/>
                      </a:lnTo>
                      <a:lnTo>
                        <a:pt x="118" y="1116"/>
                      </a:lnTo>
                      <a:lnTo>
                        <a:pt x="151" y="1105"/>
                      </a:lnTo>
                      <a:lnTo>
                        <a:pt x="201" y="1105"/>
                      </a:lnTo>
                      <a:lnTo>
                        <a:pt x="237" y="1100"/>
                      </a:lnTo>
                      <a:lnTo>
                        <a:pt x="258" y="1082"/>
                      </a:lnTo>
                      <a:lnTo>
                        <a:pt x="296" y="1071"/>
                      </a:lnTo>
                      <a:lnTo>
                        <a:pt x="276" y="1050"/>
                      </a:lnTo>
                      <a:lnTo>
                        <a:pt x="269" y="1019"/>
                      </a:lnTo>
                      <a:lnTo>
                        <a:pt x="282" y="985"/>
                      </a:lnTo>
                      <a:lnTo>
                        <a:pt x="280" y="937"/>
                      </a:lnTo>
                      <a:lnTo>
                        <a:pt x="269" y="901"/>
                      </a:lnTo>
                      <a:lnTo>
                        <a:pt x="258" y="883"/>
                      </a:lnTo>
                      <a:lnTo>
                        <a:pt x="255" y="856"/>
                      </a:lnTo>
                      <a:lnTo>
                        <a:pt x="269" y="824"/>
                      </a:lnTo>
                      <a:lnTo>
                        <a:pt x="264" y="802"/>
                      </a:lnTo>
                      <a:lnTo>
                        <a:pt x="237" y="765"/>
                      </a:lnTo>
                      <a:lnTo>
                        <a:pt x="238" y="743"/>
                      </a:lnTo>
                      <a:lnTo>
                        <a:pt x="249" y="723"/>
                      </a:lnTo>
                      <a:lnTo>
                        <a:pt x="274" y="697"/>
                      </a:lnTo>
                      <a:lnTo>
                        <a:pt x="265" y="675"/>
                      </a:lnTo>
                      <a:lnTo>
                        <a:pt x="247" y="630"/>
                      </a:lnTo>
                      <a:lnTo>
                        <a:pt x="233" y="600"/>
                      </a:lnTo>
                      <a:lnTo>
                        <a:pt x="233" y="567"/>
                      </a:lnTo>
                      <a:lnTo>
                        <a:pt x="282" y="550"/>
                      </a:lnTo>
                      <a:lnTo>
                        <a:pt x="287" y="519"/>
                      </a:lnTo>
                      <a:lnTo>
                        <a:pt x="282" y="500"/>
                      </a:lnTo>
                      <a:lnTo>
                        <a:pt x="269" y="484"/>
                      </a:lnTo>
                      <a:lnTo>
                        <a:pt x="271" y="457"/>
                      </a:lnTo>
                      <a:lnTo>
                        <a:pt x="269" y="425"/>
                      </a:lnTo>
                      <a:lnTo>
                        <a:pt x="255" y="409"/>
                      </a:lnTo>
                      <a:lnTo>
                        <a:pt x="244" y="387"/>
                      </a:lnTo>
                      <a:lnTo>
                        <a:pt x="253" y="366"/>
                      </a:lnTo>
                      <a:lnTo>
                        <a:pt x="264" y="341"/>
                      </a:lnTo>
                      <a:lnTo>
                        <a:pt x="264" y="324"/>
                      </a:lnTo>
                      <a:lnTo>
                        <a:pt x="247" y="303"/>
                      </a:lnTo>
                      <a:lnTo>
                        <a:pt x="242" y="285"/>
                      </a:lnTo>
                      <a:lnTo>
                        <a:pt x="247" y="271"/>
                      </a:lnTo>
                      <a:lnTo>
                        <a:pt x="264" y="260"/>
                      </a:lnTo>
                      <a:lnTo>
                        <a:pt x="265" y="242"/>
                      </a:lnTo>
                      <a:lnTo>
                        <a:pt x="260" y="231"/>
                      </a:lnTo>
                      <a:lnTo>
                        <a:pt x="242" y="204"/>
                      </a:lnTo>
                      <a:lnTo>
                        <a:pt x="237" y="174"/>
                      </a:lnTo>
                      <a:lnTo>
                        <a:pt x="238" y="151"/>
                      </a:lnTo>
                      <a:lnTo>
                        <a:pt x="255" y="129"/>
                      </a:lnTo>
                      <a:lnTo>
                        <a:pt x="298" y="82"/>
                      </a:lnTo>
                      <a:lnTo>
                        <a:pt x="312" y="43"/>
                      </a:lnTo>
                      <a:lnTo>
                        <a:pt x="312" y="11"/>
                      </a:lnTo>
                      <a:lnTo>
                        <a:pt x="298" y="0"/>
                      </a:lnTo>
                      <a:lnTo>
                        <a:pt x="276" y="11"/>
                      </a:lnTo>
                      <a:lnTo>
                        <a:pt x="222" y="45"/>
                      </a:lnTo>
                      <a:lnTo>
                        <a:pt x="172" y="66"/>
                      </a:lnTo>
                      <a:lnTo>
                        <a:pt x="120" y="88"/>
                      </a:lnTo>
                      <a:lnTo>
                        <a:pt x="86" y="99"/>
                      </a:lnTo>
                      <a:lnTo>
                        <a:pt x="56" y="109"/>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6" name="Freeform 49"/>
                <p:cNvSpPr>
                  <a:spLocks/>
                </p:cNvSpPr>
                <p:nvPr/>
              </p:nvSpPr>
              <p:spPr bwMode="auto">
                <a:xfrm>
                  <a:off x="4962" y="2281"/>
                  <a:ext cx="558" cy="1186"/>
                </a:xfrm>
                <a:custGeom>
                  <a:avLst/>
                  <a:gdLst>
                    <a:gd name="T0" fmla="*/ 365 w 558"/>
                    <a:gd name="T1" fmla="*/ 1113 h 1186"/>
                    <a:gd name="T2" fmla="*/ 258 w 558"/>
                    <a:gd name="T3" fmla="*/ 1152 h 1186"/>
                    <a:gd name="T4" fmla="*/ 45 w 558"/>
                    <a:gd name="T5" fmla="*/ 959 h 1186"/>
                    <a:gd name="T6" fmla="*/ 34 w 558"/>
                    <a:gd name="T7" fmla="*/ 991 h 1186"/>
                    <a:gd name="T8" fmla="*/ 265 w 558"/>
                    <a:gd name="T9" fmla="*/ 1186 h 1186"/>
                    <a:gd name="T10" fmla="*/ 376 w 558"/>
                    <a:gd name="T11" fmla="*/ 1126 h 1186"/>
                    <a:gd name="T12" fmla="*/ 528 w 558"/>
                    <a:gd name="T13" fmla="*/ 1076 h 1186"/>
                    <a:gd name="T14" fmla="*/ 521 w 558"/>
                    <a:gd name="T15" fmla="*/ 991 h 1186"/>
                    <a:gd name="T16" fmla="*/ 490 w 558"/>
                    <a:gd name="T17" fmla="*/ 898 h 1186"/>
                    <a:gd name="T18" fmla="*/ 505 w 558"/>
                    <a:gd name="T19" fmla="*/ 823 h 1186"/>
                    <a:gd name="T20" fmla="*/ 472 w 558"/>
                    <a:gd name="T21" fmla="*/ 750 h 1186"/>
                    <a:gd name="T22" fmla="*/ 489 w 558"/>
                    <a:gd name="T23" fmla="*/ 664 h 1186"/>
                    <a:gd name="T24" fmla="*/ 501 w 558"/>
                    <a:gd name="T25" fmla="*/ 578 h 1186"/>
                    <a:gd name="T26" fmla="*/ 505 w 558"/>
                    <a:gd name="T27" fmla="*/ 469 h 1186"/>
                    <a:gd name="T28" fmla="*/ 483 w 558"/>
                    <a:gd name="T29" fmla="*/ 378 h 1186"/>
                    <a:gd name="T30" fmla="*/ 472 w 558"/>
                    <a:gd name="T31" fmla="*/ 306 h 1186"/>
                    <a:gd name="T32" fmla="*/ 499 w 558"/>
                    <a:gd name="T33" fmla="*/ 244 h 1186"/>
                    <a:gd name="T34" fmla="*/ 485 w 558"/>
                    <a:gd name="T35" fmla="*/ 140 h 1186"/>
                    <a:gd name="T36" fmla="*/ 553 w 558"/>
                    <a:gd name="T37" fmla="*/ 12 h 1186"/>
                    <a:gd name="T38" fmla="*/ 523 w 558"/>
                    <a:gd name="T39" fmla="*/ 39 h 1186"/>
                    <a:gd name="T40" fmla="*/ 453 w 558"/>
                    <a:gd name="T41" fmla="*/ 156 h 1186"/>
                    <a:gd name="T42" fmla="*/ 351 w 558"/>
                    <a:gd name="T43" fmla="*/ 252 h 1186"/>
                    <a:gd name="T44" fmla="*/ 456 w 558"/>
                    <a:gd name="T45" fmla="*/ 217 h 1186"/>
                    <a:gd name="T46" fmla="*/ 447 w 558"/>
                    <a:gd name="T47" fmla="*/ 285 h 1186"/>
                    <a:gd name="T48" fmla="*/ 397 w 558"/>
                    <a:gd name="T49" fmla="*/ 356 h 1186"/>
                    <a:gd name="T50" fmla="*/ 469 w 558"/>
                    <a:gd name="T51" fmla="*/ 340 h 1186"/>
                    <a:gd name="T52" fmla="*/ 451 w 558"/>
                    <a:gd name="T53" fmla="*/ 394 h 1186"/>
                    <a:gd name="T54" fmla="*/ 446 w 558"/>
                    <a:gd name="T55" fmla="*/ 453 h 1186"/>
                    <a:gd name="T56" fmla="*/ 340 w 558"/>
                    <a:gd name="T57" fmla="*/ 533 h 1186"/>
                    <a:gd name="T58" fmla="*/ 458 w 558"/>
                    <a:gd name="T59" fmla="*/ 478 h 1186"/>
                    <a:gd name="T60" fmla="*/ 501 w 558"/>
                    <a:gd name="T61" fmla="*/ 533 h 1186"/>
                    <a:gd name="T62" fmla="*/ 429 w 558"/>
                    <a:gd name="T63" fmla="*/ 583 h 1186"/>
                    <a:gd name="T64" fmla="*/ 297 w 558"/>
                    <a:gd name="T65" fmla="*/ 648 h 1186"/>
                    <a:gd name="T66" fmla="*/ 447 w 558"/>
                    <a:gd name="T67" fmla="*/ 621 h 1186"/>
                    <a:gd name="T68" fmla="*/ 478 w 558"/>
                    <a:gd name="T69" fmla="*/ 721 h 1186"/>
                    <a:gd name="T70" fmla="*/ 300 w 558"/>
                    <a:gd name="T71" fmla="*/ 769 h 1186"/>
                    <a:gd name="T72" fmla="*/ 397 w 558"/>
                    <a:gd name="T73" fmla="*/ 766 h 1186"/>
                    <a:gd name="T74" fmla="*/ 458 w 558"/>
                    <a:gd name="T75" fmla="*/ 796 h 1186"/>
                    <a:gd name="T76" fmla="*/ 456 w 558"/>
                    <a:gd name="T77" fmla="*/ 855 h 1186"/>
                    <a:gd name="T78" fmla="*/ 286 w 558"/>
                    <a:gd name="T79" fmla="*/ 889 h 1186"/>
                    <a:gd name="T80" fmla="*/ 370 w 558"/>
                    <a:gd name="T81" fmla="*/ 889 h 1186"/>
                    <a:gd name="T82" fmla="*/ 467 w 558"/>
                    <a:gd name="T83" fmla="*/ 873 h 1186"/>
                    <a:gd name="T84" fmla="*/ 383 w 558"/>
                    <a:gd name="T85" fmla="*/ 954 h 1186"/>
                    <a:gd name="T86" fmla="*/ 286 w 558"/>
                    <a:gd name="T87" fmla="*/ 1000 h 1186"/>
                    <a:gd name="T88" fmla="*/ 408 w 558"/>
                    <a:gd name="T89" fmla="*/ 957 h 1186"/>
                    <a:gd name="T90" fmla="*/ 480 w 558"/>
                    <a:gd name="T91" fmla="*/ 941 h 1186"/>
                    <a:gd name="T92" fmla="*/ 478 w 558"/>
                    <a:gd name="T93" fmla="*/ 1011 h 1186"/>
                    <a:gd name="T94" fmla="*/ 489 w 558"/>
                    <a:gd name="T95" fmla="*/ 1070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58" h="1186">
                      <a:moveTo>
                        <a:pt x="474" y="1072"/>
                      </a:moveTo>
                      <a:lnTo>
                        <a:pt x="451" y="1099"/>
                      </a:lnTo>
                      <a:lnTo>
                        <a:pt x="413" y="1108"/>
                      </a:lnTo>
                      <a:lnTo>
                        <a:pt x="365" y="1113"/>
                      </a:lnTo>
                      <a:lnTo>
                        <a:pt x="313" y="1124"/>
                      </a:lnTo>
                      <a:lnTo>
                        <a:pt x="279" y="1146"/>
                      </a:lnTo>
                      <a:lnTo>
                        <a:pt x="268" y="1157"/>
                      </a:lnTo>
                      <a:lnTo>
                        <a:pt x="258" y="1152"/>
                      </a:lnTo>
                      <a:lnTo>
                        <a:pt x="195" y="1104"/>
                      </a:lnTo>
                      <a:lnTo>
                        <a:pt x="113" y="1040"/>
                      </a:lnTo>
                      <a:lnTo>
                        <a:pt x="86" y="1000"/>
                      </a:lnTo>
                      <a:lnTo>
                        <a:pt x="45" y="959"/>
                      </a:lnTo>
                      <a:lnTo>
                        <a:pt x="33" y="927"/>
                      </a:lnTo>
                      <a:lnTo>
                        <a:pt x="0" y="922"/>
                      </a:lnTo>
                      <a:lnTo>
                        <a:pt x="17" y="957"/>
                      </a:lnTo>
                      <a:lnTo>
                        <a:pt x="34" y="991"/>
                      </a:lnTo>
                      <a:lnTo>
                        <a:pt x="86" y="1029"/>
                      </a:lnTo>
                      <a:lnTo>
                        <a:pt x="122" y="1076"/>
                      </a:lnTo>
                      <a:lnTo>
                        <a:pt x="211" y="1131"/>
                      </a:lnTo>
                      <a:lnTo>
                        <a:pt x="265" y="1186"/>
                      </a:lnTo>
                      <a:lnTo>
                        <a:pt x="286" y="1181"/>
                      </a:lnTo>
                      <a:lnTo>
                        <a:pt x="308" y="1154"/>
                      </a:lnTo>
                      <a:lnTo>
                        <a:pt x="338" y="1138"/>
                      </a:lnTo>
                      <a:lnTo>
                        <a:pt x="376" y="1126"/>
                      </a:lnTo>
                      <a:lnTo>
                        <a:pt x="456" y="1119"/>
                      </a:lnTo>
                      <a:lnTo>
                        <a:pt x="480" y="1104"/>
                      </a:lnTo>
                      <a:lnTo>
                        <a:pt x="521" y="1094"/>
                      </a:lnTo>
                      <a:lnTo>
                        <a:pt x="528" y="1076"/>
                      </a:lnTo>
                      <a:lnTo>
                        <a:pt x="515" y="1054"/>
                      </a:lnTo>
                      <a:lnTo>
                        <a:pt x="501" y="1033"/>
                      </a:lnTo>
                      <a:lnTo>
                        <a:pt x="510" y="1006"/>
                      </a:lnTo>
                      <a:lnTo>
                        <a:pt x="521" y="991"/>
                      </a:lnTo>
                      <a:lnTo>
                        <a:pt x="521" y="968"/>
                      </a:lnTo>
                      <a:lnTo>
                        <a:pt x="510" y="932"/>
                      </a:lnTo>
                      <a:lnTo>
                        <a:pt x="505" y="914"/>
                      </a:lnTo>
                      <a:lnTo>
                        <a:pt x="490" y="898"/>
                      </a:lnTo>
                      <a:lnTo>
                        <a:pt x="483" y="879"/>
                      </a:lnTo>
                      <a:lnTo>
                        <a:pt x="490" y="861"/>
                      </a:lnTo>
                      <a:lnTo>
                        <a:pt x="506" y="846"/>
                      </a:lnTo>
                      <a:lnTo>
                        <a:pt x="505" y="823"/>
                      </a:lnTo>
                      <a:lnTo>
                        <a:pt x="496" y="807"/>
                      </a:lnTo>
                      <a:lnTo>
                        <a:pt x="478" y="782"/>
                      </a:lnTo>
                      <a:lnTo>
                        <a:pt x="467" y="769"/>
                      </a:lnTo>
                      <a:lnTo>
                        <a:pt x="472" y="750"/>
                      </a:lnTo>
                      <a:lnTo>
                        <a:pt x="499" y="734"/>
                      </a:lnTo>
                      <a:lnTo>
                        <a:pt x="510" y="712"/>
                      </a:lnTo>
                      <a:lnTo>
                        <a:pt x="506" y="694"/>
                      </a:lnTo>
                      <a:lnTo>
                        <a:pt x="489" y="664"/>
                      </a:lnTo>
                      <a:lnTo>
                        <a:pt x="469" y="626"/>
                      </a:lnTo>
                      <a:lnTo>
                        <a:pt x="462" y="599"/>
                      </a:lnTo>
                      <a:lnTo>
                        <a:pt x="472" y="588"/>
                      </a:lnTo>
                      <a:lnTo>
                        <a:pt x="501" y="578"/>
                      </a:lnTo>
                      <a:lnTo>
                        <a:pt x="517" y="567"/>
                      </a:lnTo>
                      <a:lnTo>
                        <a:pt x="521" y="533"/>
                      </a:lnTo>
                      <a:lnTo>
                        <a:pt x="501" y="494"/>
                      </a:lnTo>
                      <a:lnTo>
                        <a:pt x="505" y="469"/>
                      </a:lnTo>
                      <a:lnTo>
                        <a:pt x="512" y="446"/>
                      </a:lnTo>
                      <a:lnTo>
                        <a:pt x="494" y="419"/>
                      </a:lnTo>
                      <a:lnTo>
                        <a:pt x="478" y="394"/>
                      </a:lnTo>
                      <a:lnTo>
                        <a:pt x="483" y="378"/>
                      </a:lnTo>
                      <a:lnTo>
                        <a:pt x="494" y="362"/>
                      </a:lnTo>
                      <a:lnTo>
                        <a:pt x="494" y="335"/>
                      </a:lnTo>
                      <a:lnTo>
                        <a:pt x="483" y="319"/>
                      </a:lnTo>
                      <a:lnTo>
                        <a:pt x="472" y="306"/>
                      </a:lnTo>
                      <a:lnTo>
                        <a:pt x="474" y="286"/>
                      </a:lnTo>
                      <a:lnTo>
                        <a:pt x="494" y="276"/>
                      </a:lnTo>
                      <a:lnTo>
                        <a:pt x="505" y="265"/>
                      </a:lnTo>
                      <a:lnTo>
                        <a:pt x="499" y="244"/>
                      </a:lnTo>
                      <a:lnTo>
                        <a:pt x="478" y="217"/>
                      </a:lnTo>
                      <a:lnTo>
                        <a:pt x="469" y="193"/>
                      </a:lnTo>
                      <a:lnTo>
                        <a:pt x="467" y="166"/>
                      </a:lnTo>
                      <a:lnTo>
                        <a:pt x="485" y="140"/>
                      </a:lnTo>
                      <a:lnTo>
                        <a:pt x="523" y="98"/>
                      </a:lnTo>
                      <a:lnTo>
                        <a:pt x="542" y="66"/>
                      </a:lnTo>
                      <a:lnTo>
                        <a:pt x="558" y="39"/>
                      </a:lnTo>
                      <a:lnTo>
                        <a:pt x="553" y="12"/>
                      </a:lnTo>
                      <a:lnTo>
                        <a:pt x="539" y="0"/>
                      </a:lnTo>
                      <a:lnTo>
                        <a:pt x="528" y="2"/>
                      </a:lnTo>
                      <a:lnTo>
                        <a:pt x="510" y="23"/>
                      </a:lnTo>
                      <a:lnTo>
                        <a:pt x="523" y="39"/>
                      </a:lnTo>
                      <a:lnTo>
                        <a:pt x="521" y="66"/>
                      </a:lnTo>
                      <a:lnTo>
                        <a:pt x="496" y="113"/>
                      </a:lnTo>
                      <a:lnTo>
                        <a:pt x="463" y="140"/>
                      </a:lnTo>
                      <a:lnTo>
                        <a:pt x="453" y="156"/>
                      </a:lnTo>
                      <a:lnTo>
                        <a:pt x="446" y="177"/>
                      </a:lnTo>
                      <a:lnTo>
                        <a:pt x="442" y="190"/>
                      </a:lnTo>
                      <a:lnTo>
                        <a:pt x="394" y="227"/>
                      </a:lnTo>
                      <a:lnTo>
                        <a:pt x="351" y="252"/>
                      </a:lnTo>
                      <a:lnTo>
                        <a:pt x="345" y="270"/>
                      </a:lnTo>
                      <a:lnTo>
                        <a:pt x="360" y="274"/>
                      </a:lnTo>
                      <a:lnTo>
                        <a:pt x="424" y="227"/>
                      </a:lnTo>
                      <a:lnTo>
                        <a:pt x="456" y="217"/>
                      </a:lnTo>
                      <a:lnTo>
                        <a:pt x="472" y="247"/>
                      </a:lnTo>
                      <a:lnTo>
                        <a:pt x="478" y="260"/>
                      </a:lnTo>
                      <a:lnTo>
                        <a:pt x="462" y="274"/>
                      </a:lnTo>
                      <a:lnTo>
                        <a:pt x="447" y="285"/>
                      </a:lnTo>
                      <a:lnTo>
                        <a:pt x="446" y="303"/>
                      </a:lnTo>
                      <a:lnTo>
                        <a:pt x="451" y="322"/>
                      </a:lnTo>
                      <a:lnTo>
                        <a:pt x="437" y="338"/>
                      </a:lnTo>
                      <a:lnTo>
                        <a:pt x="397" y="356"/>
                      </a:lnTo>
                      <a:lnTo>
                        <a:pt x="338" y="381"/>
                      </a:lnTo>
                      <a:lnTo>
                        <a:pt x="360" y="389"/>
                      </a:lnTo>
                      <a:lnTo>
                        <a:pt x="420" y="365"/>
                      </a:lnTo>
                      <a:lnTo>
                        <a:pt x="469" y="340"/>
                      </a:lnTo>
                      <a:lnTo>
                        <a:pt x="478" y="346"/>
                      </a:lnTo>
                      <a:lnTo>
                        <a:pt x="472" y="362"/>
                      </a:lnTo>
                      <a:lnTo>
                        <a:pt x="456" y="378"/>
                      </a:lnTo>
                      <a:lnTo>
                        <a:pt x="451" y="394"/>
                      </a:lnTo>
                      <a:lnTo>
                        <a:pt x="458" y="415"/>
                      </a:lnTo>
                      <a:lnTo>
                        <a:pt x="478" y="432"/>
                      </a:lnTo>
                      <a:lnTo>
                        <a:pt x="478" y="446"/>
                      </a:lnTo>
                      <a:lnTo>
                        <a:pt x="446" y="453"/>
                      </a:lnTo>
                      <a:lnTo>
                        <a:pt x="419" y="489"/>
                      </a:lnTo>
                      <a:lnTo>
                        <a:pt x="386" y="510"/>
                      </a:lnTo>
                      <a:lnTo>
                        <a:pt x="343" y="522"/>
                      </a:lnTo>
                      <a:lnTo>
                        <a:pt x="340" y="533"/>
                      </a:lnTo>
                      <a:lnTo>
                        <a:pt x="367" y="529"/>
                      </a:lnTo>
                      <a:lnTo>
                        <a:pt x="424" y="510"/>
                      </a:lnTo>
                      <a:lnTo>
                        <a:pt x="446" y="494"/>
                      </a:lnTo>
                      <a:lnTo>
                        <a:pt x="458" y="478"/>
                      </a:lnTo>
                      <a:lnTo>
                        <a:pt x="478" y="475"/>
                      </a:lnTo>
                      <a:lnTo>
                        <a:pt x="478" y="494"/>
                      </a:lnTo>
                      <a:lnTo>
                        <a:pt x="490" y="512"/>
                      </a:lnTo>
                      <a:lnTo>
                        <a:pt x="501" y="533"/>
                      </a:lnTo>
                      <a:lnTo>
                        <a:pt x="494" y="549"/>
                      </a:lnTo>
                      <a:lnTo>
                        <a:pt x="469" y="560"/>
                      </a:lnTo>
                      <a:lnTo>
                        <a:pt x="446" y="567"/>
                      </a:lnTo>
                      <a:lnTo>
                        <a:pt x="429" y="583"/>
                      </a:lnTo>
                      <a:lnTo>
                        <a:pt x="356" y="605"/>
                      </a:lnTo>
                      <a:lnTo>
                        <a:pt x="302" y="624"/>
                      </a:lnTo>
                      <a:lnTo>
                        <a:pt x="281" y="635"/>
                      </a:lnTo>
                      <a:lnTo>
                        <a:pt x="297" y="648"/>
                      </a:lnTo>
                      <a:lnTo>
                        <a:pt x="329" y="640"/>
                      </a:lnTo>
                      <a:lnTo>
                        <a:pt x="394" y="615"/>
                      </a:lnTo>
                      <a:lnTo>
                        <a:pt x="437" y="603"/>
                      </a:lnTo>
                      <a:lnTo>
                        <a:pt x="447" y="621"/>
                      </a:lnTo>
                      <a:lnTo>
                        <a:pt x="458" y="653"/>
                      </a:lnTo>
                      <a:lnTo>
                        <a:pt x="478" y="680"/>
                      </a:lnTo>
                      <a:lnTo>
                        <a:pt x="480" y="701"/>
                      </a:lnTo>
                      <a:lnTo>
                        <a:pt x="478" y="721"/>
                      </a:lnTo>
                      <a:lnTo>
                        <a:pt x="456" y="728"/>
                      </a:lnTo>
                      <a:lnTo>
                        <a:pt x="419" y="737"/>
                      </a:lnTo>
                      <a:lnTo>
                        <a:pt x="370" y="759"/>
                      </a:lnTo>
                      <a:lnTo>
                        <a:pt x="300" y="769"/>
                      </a:lnTo>
                      <a:lnTo>
                        <a:pt x="274" y="782"/>
                      </a:lnTo>
                      <a:lnTo>
                        <a:pt x="292" y="791"/>
                      </a:lnTo>
                      <a:lnTo>
                        <a:pt x="354" y="782"/>
                      </a:lnTo>
                      <a:lnTo>
                        <a:pt x="397" y="766"/>
                      </a:lnTo>
                      <a:lnTo>
                        <a:pt x="426" y="755"/>
                      </a:lnTo>
                      <a:lnTo>
                        <a:pt x="451" y="750"/>
                      </a:lnTo>
                      <a:lnTo>
                        <a:pt x="447" y="769"/>
                      </a:lnTo>
                      <a:lnTo>
                        <a:pt x="458" y="796"/>
                      </a:lnTo>
                      <a:lnTo>
                        <a:pt x="474" y="812"/>
                      </a:lnTo>
                      <a:lnTo>
                        <a:pt x="478" y="830"/>
                      </a:lnTo>
                      <a:lnTo>
                        <a:pt x="478" y="846"/>
                      </a:lnTo>
                      <a:lnTo>
                        <a:pt x="456" y="855"/>
                      </a:lnTo>
                      <a:lnTo>
                        <a:pt x="415" y="857"/>
                      </a:lnTo>
                      <a:lnTo>
                        <a:pt x="386" y="866"/>
                      </a:lnTo>
                      <a:lnTo>
                        <a:pt x="322" y="888"/>
                      </a:lnTo>
                      <a:lnTo>
                        <a:pt x="286" y="889"/>
                      </a:lnTo>
                      <a:lnTo>
                        <a:pt x="274" y="905"/>
                      </a:lnTo>
                      <a:lnTo>
                        <a:pt x="290" y="911"/>
                      </a:lnTo>
                      <a:lnTo>
                        <a:pt x="322" y="904"/>
                      </a:lnTo>
                      <a:lnTo>
                        <a:pt x="370" y="889"/>
                      </a:lnTo>
                      <a:lnTo>
                        <a:pt x="397" y="879"/>
                      </a:lnTo>
                      <a:lnTo>
                        <a:pt x="431" y="871"/>
                      </a:lnTo>
                      <a:lnTo>
                        <a:pt x="458" y="873"/>
                      </a:lnTo>
                      <a:lnTo>
                        <a:pt x="467" y="873"/>
                      </a:lnTo>
                      <a:lnTo>
                        <a:pt x="467" y="898"/>
                      </a:lnTo>
                      <a:lnTo>
                        <a:pt x="474" y="911"/>
                      </a:lnTo>
                      <a:lnTo>
                        <a:pt x="426" y="922"/>
                      </a:lnTo>
                      <a:lnTo>
                        <a:pt x="383" y="954"/>
                      </a:lnTo>
                      <a:lnTo>
                        <a:pt x="335" y="970"/>
                      </a:lnTo>
                      <a:lnTo>
                        <a:pt x="302" y="975"/>
                      </a:lnTo>
                      <a:lnTo>
                        <a:pt x="275" y="990"/>
                      </a:lnTo>
                      <a:lnTo>
                        <a:pt x="286" y="1000"/>
                      </a:lnTo>
                      <a:lnTo>
                        <a:pt x="313" y="991"/>
                      </a:lnTo>
                      <a:lnTo>
                        <a:pt x="343" y="981"/>
                      </a:lnTo>
                      <a:lnTo>
                        <a:pt x="378" y="975"/>
                      </a:lnTo>
                      <a:lnTo>
                        <a:pt x="408" y="957"/>
                      </a:lnTo>
                      <a:lnTo>
                        <a:pt x="424" y="941"/>
                      </a:lnTo>
                      <a:lnTo>
                        <a:pt x="446" y="938"/>
                      </a:lnTo>
                      <a:lnTo>
                        <a:pt x="472" y="938"/>
                      </a:lnTo>
                      <a:lnTo>
                        <a:pt x="480" y="941"/>
                      </a:lnTo>
                      <a:lnTo>
                        <a:pt x="489" y="959"/>
                      </a:lnTo>
                      <a:lnTo>
                        <a:pt x="494" y="981"/>
                      </a:lnTo>
                      <a:lnTo>
                        <a:pt x="489" y="1000"/>
                      </a:lnTo>
                      <a:lnTo>
                        <a:pt x="478" y="1011"/>
                      </a:lnTo>
                      <a:lnTo>
                        <a:pt x="469" y="1038"/>
                      </a:lnTo>
                      <a:lnTo>
                        <a:pt x="478" y="1049"/>
                      </a:lnTo>
                      <a:lnTo>
                        <a:pt x="489" y="1060"/>
                      </a:lnTo>
                      <a:lnTo>
                        <a:pt x="489" y="1070"/>
                      </a:lnTo>
                      <a:lnTo>
                        <a:pt x="474" y="10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7" name="Freeform 50"/>
                <p:cNvSpPr>
                  <a:spLocks/>
                </p:cNvSpPr>
                <p:nvPr/>
              </p:nvSpPr>
              <p:spPr bwMode="auto">
                <a:xfrm>
                  <a:off x="5259" y="3298"/>
                  <a:ext cx="161" cy="53"/>
                </a:xfrm>
                <a:custGeom>
                  <a:avLst/>
                  <a:gdLst>
                    <a:gd name="T0" fmla="*/ 0 w 161"/>
                    <a:gd name="T1" fmla="*/ 43 h 53"/>
                    <a:gd name="T2" fmla="*/ 64 w 161"/>
                    <a:gd name="T3" fmla="*/ 41 h 53"/>
                    <a:gd name="T4" fmla="*/ 89 w 161"/>
                    <a:gd name="T5" fmla="*/ 27 h 53"/>
                    <a:gd name="T6" fmla="*/ 110 w 161"/>
                    <a:gd name="T7" fmla="*/ 11 h 53"/>
                    <a:gd name="T8" fmla="*/ 150 w 161"/>
                    <a:gd name="T9" fmla="*/ 0 h 53"/>
                    <a:gd name="T10" fmla="*/ 161 w 161"/>
                    <a:gd name="T11" fmla="*/ 11 h 53"/>
                    <a:gd name="T12" fmla="*/ 144 w 161"/>
                    <a:gd name="T13" fmla="*/ 16 h 53"/>
                    <a:gd name="T14" fmla="*/ 116 w 161"/>
                    <a:gd name="T15" fmla="*/ 31 h 53"/>
                    <a:gd name="T16" fmla="*/ 101 w 161"/>
                    <a:gd name="T17" fmla="*/ 41 h 53"/>
                    <a:gd name="T18" fmla="*/ 75 w 161"/>
                    <a:gd name="T19" fmla="*/ 48 h 53"/>
                    <a:gd name="T20" fmla="*/ 35 w 161"/>
                    <a:gd name="T21" fmla="*/ 52 h 53"/>
                    <a:gd name="T22" fmla="*/ 3 w 161"/>
                    <a:gd name="T23" fmla="*/ 53 h 53"/>
                    <a:gd name="T24" fmla="*/ 0 w 161"/>
                    <a:gd name="T25" fmla="*/ 4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 h="53">
                      <a:moveTo>
                        <a:pt x="0" y="43"/>
                      </a:moveTo>
                      <a:lnTo>
                        <a:pt x="64" y="41"/>
                      </a:lnTo>
                      <a:lnTo>
                        <a:pt x="89" y="27"/>
                      </a:lnTo>
                      <a:lnTo>
                        <a:pt x="110" y="11"/>
                      </a:lnTo>
                      <a:lnTo>
                        <a:pt x="150" y="0"/>
                      </a:lnTo>
                      <a:lnTo>
                        <a:pt x="161" y="11"/>
                      </a:lnTo>
                      <a:lnTo>
                        <a:pt x="144" y="16"/>
                      </a:lnTo>
                      <a:lnTo>
                        <a:pt x="116" y="31"/>
                      </a:lnTo>
                      <a:lnTo>
                        <a:pt x="101" y="41"/>
                      </a:lnTo>
                      <a:lnTo>
                        <a:pt x="75" y="48"/>
                      </a:lnTo>
                      <a:lnTo>
                        <a:pt x="35" y="52"/>
                      </a:lnTo>
                      <a:lnTo>
                        <a:pt x="3" y="53"/>
                      </a:lnTo>
                      <a:lnTo>
                        <a:pt x="0"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8" name="Freeform 51"/>
                <p:cNvSpPr>
                  <a:spLocks/>
                </p:cNvSpPr>
                <p:nvPr/>
              </p:nvSpPr>
              <p:spPr bwMode="auto">
                <a:xfrm>
                  <a:off x="5011" y="2139"/>
                  <a:ext cx="469" cy="255"/>
                </a:xfrm>
                <a:custGeom>
                  <a:avLst/>
                  <a:gdLst>
                    <a:gd name="T0" fmla="*/ 14 w 469"/>
                    <a:gd name="T1" fmla="*/ 29 h 255"/>
                    <a:gd name="T2" fmla="*/ 70 w 469"/>
                    <a:gd name="T3" fmla="*/ 32 h 255"/>
                    <a:gd name="T4" fmla="*/ 130 w 469"/>
                    <a:gd name="T5" fmla="*/ 35 h 255"/>
                    <a:gd name="T6" fmla="*/ 168 w 469"/>
                    <a:gd name="T7" fmla="*/ 35 h 255"/>
                    <a:gd name="T8" fmla="*/ 198 w 469"/>
                    <a:gd name="T9" fmla="*/ 27 h 255"/>
                    <a:gd name="T10" fmla="*/ 247 w 469"/>
                    <a:gd name="T11" fmla="*/ 13 h 255"/>
                    <a:gd name="T12" fmla="*/ 270 w 469"/>
                    <a:gd name="T13" fmla="*/ 0 h 255"/>
                    <a:gd name="T14" fmla="*/ 302 w 469"/>
                    <a:gd name="T15" fmla="*/ 18 h 255"/>
                    <a:gd name="T16" fmla="*/ 354 w 469"/>
                    <a:gd name="T17" fmla="*/ 55 h 255"/>
                    <a:gd name="T18" fmla="*/ 392 w 469"/>
                    <a:gd name="T19" fmla="*/ 81 h 255"/>
                    <a:gd name="T20" fmla="*/ 440 w 469"/>
                    <a:gd name="T21" fmla="*/ 115 h 255"/>
                    <a:gd name="T22" fmla="*/ 469 w 469"/>
                    <a:gd name="T23" fmla="*/ 141 h 255"/>
                    <a:gd name="T24" fmla="*/ 442 w 469"/>
                    <a:gd name="T25" fmla="*/ 164 h 255"/>
                    <a:gd name="T26" fmla="*/ 415 w 469"/>
                    <a:gd name="T27" fmla="*/ 189 h 255"/>
                    <a:gd name="T28" fmla="*/ 372 w 469"/>
                    <a:gd name="T29" fmla="*/ 207 h 255"/>
                    <a:gd name="T30" fmla="*/ 327 w 469"/>
                    <a:gd name="T31" fmla="*/ 226 h 255"/>
                    <a:gd name="T32" fmla="*/ 286 w 469"/>
                    <a:gd name="T33" fmla="*/ 242 h 255"/>
                    <a:gd name="T34" fmla="*/ 248 w 469"/>
                    <a:gd name="T35" fmla="*/ 248 h 255"/>
                    <a:gd name="T36" fmla="*/ 209 w 469"/>
                    <a:gd name="T37" fmla="*/ 255 h 255"/>
                    <a:gd name="T38" fmla="*/ 160 w 469"/>
                    <a:gd name="T39" fmla="*/ 221 h 255"/>
                    <a:gd name="T40" fmla="*/ 123 w 469"/>
                    <a:gd name="T41" fmla="*/ 191 h 255"/>
                    <a:gd name="T42" fmla="*/ 79 w 469"/>
                    <a:gd name="T43" fmla="*/ 153 h 255"/>
                    <a:gd name="T44" fmla="*/ 43 w 469"/>
                    <a:gd name="T45" fmla="*/ 115 h 255"/>
                    <a:gd name="T46" fmla="*/ 16 w 469"/>
                    <a:gd name="T47" fmla="*/ 89 h 255"/>
                    <a:gd name="T48" fmla="*/ 0 w 469"/>
                    <a:gd name="T49" fmla="*/ 51 h 255"/>
                    <a:gd name="T50" fmla="*/ 14 w 469"/>
                    <a:gd name="T51" fmla="*/ 29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9" h="255">
                      <a:moveTo>
                        <a:pt x="14" y="29"/>
                      </a:moveTo>
                      <a:lnTo>
                        <a:pt x="70" y="32"/>
                      </a:lnTo>
                      <a:lnTo>
                        <a:pt x="130" y="35"/>
                      </a:lnTo>
                      <a:lnTo>
                        <a:pt x="168" y="35"/>
                      </a:lnTo>
                      <a:lnTo>
                        <a:pt x="198" y="27"/>
                      </a:lnTo>
                      <a:lnTo>
                        <a:pt x="247" y="13"/>
                      </a:lnTo>
                      <a:lnTo>
                        <a:pt x="270" y="0"/>
                      </a:lnTo>
                      <a:lnTo>
                        <a:pt x="302" y="18"/>
                      </a:lnTo>
                      <a:lnTo>
                        <a:pt x="354" y="55"/>
                      </a:lnTo>
                      <a:lnTo>
                        <a:pt x="392" y="81"/>
                      </a:lnTo>
                      <a:lnTo>
                        <a:pt x="440" y="115"/>
                      </a:lnTo>
                      <a:lnTo>
                        <a:pt x="469" y="141"/>
                      </a:lnTo>
                      <a:lnTo>
                        <a:pt x="442" y="164"/>
                      </a:lnTo>
                      <a:lnTo>
                        <a:pt x="415" y="189"/>
                      </a:lnTo>
                      <a:lnTo>
                        <a:pt x="372" y="207"/>
                      </a:lnTo>
                      <a:lnTo>
                        <a:pt x="327" y="226"/>
                      </a:lnTo>
                      <a:lnTo>
                        <a:pt x="286" y="242"/>
                      </a:lnTo>
                      <a:lnTo>
                        <a:pt x="248" y="248"/>
                      </a:lnTo>
                      <a:lnTo>
                        <a:pt x="209" y="255"/>
                      </a:lnTo>
                      <a:lnTo>
                        <a:pt x="160" y="221"/>
                      </a:lnTo>
                      <a:lnTo>
                        <a:pt x="123" y="191"/>
                      </a:lnTo>
                      <a:lnTo>
                        <a:pt x="79" y="153"/>
                      </a:lnTo>
                      <a:lnTo>
                        <a:pt x="43" y="115"/>
                      </a:lnTo>
                      <a:lnTo>
                        <a:pt x="16" y="89"/>
                      </a:lnTo>
                      <a:lnTo>
                        <a:pt x="0" y="51"/>
                      </a:lnTo>
                      <a:lnTo>
                        <a:pt x="14" y="29"/>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9" name="Freeform 52"/>
                <p:cNvSpPr>
                  <a:spLocks/>
                </p:cNvSpPr>
                <p:nvPr/>
              </p:nvSpPr>
              <p:spPr bwMode="auto">
                <a:xfrm>
                  <a:off x="4999" y="2131"/>
                  <a:ext cx="507" cy="297"/>
                </a:xfrm>
                <a:custGeom>
                  <a:avLst/>
                  <a:gdLst>
                    <a:gd name="T0" fmla="*/ 249 w 507"/>
                    <a:gd name="T1" fmla="*/ 254 h 297"/>
                    <a:gd name="T2" fmla="*/ 329 w 507"/>
                    <a:gd name="T3" fmla="*/ 232 h 297"/>
                    <a:gd name="T4" fmla="*/ 394 w 507"/>
                    <a:gd name="T5" fmla="*/ 204 h 297"/>
                    <a:gd name="T6" fmla="*/ 441 w 507"/>
                    <a:gd name="T7" fmla="*/ 171 h 297"/>
                    <a:gd name="T8" fmla="*/ 459 w 507"/>
                    <a:gd name="T9" fmla="*/ 152 h 297"/>
                    <a:gd name="T10" fmla="*/ 392 w 507"/>
                    <a:gd name="T11" fmla="*/ 91 h 297"/>
                    <a:gd name="T12" fmla="*/ 338 w 507"/>
                    <a:gd name="T13" fmla="*/ 58 h 297"/>
                    <a:gd name="T14" fmla="*/ 286 w 507"/>
                    <a:gd name="T15" fmla="*/ 25 h 297"/>
                    <a:gd name="T16" fmla="*/ 276 w 507"/>
                    <a:gd name="T17" fmla="*/ 25 h 297"/>
                    <a:gd name="T18" fmla="*/ 243 w 507"/>
                    <a:gd name="T19" fmla="*/ 36 h 297"/>
                    <a:gd name="T20" fmla="*/ 200 w 507"/>
                    <a:gd name="T21" fmla="*/ 49 h 297"/>
                    <a:gd name="T22" fmla="*/ 123 w 507"/>
                    <a:gd name="T23" fmla="*/ 55 h 297"/>
                    <a:gd name="T24" fmla="*/ 47 w 507"/>
                    <a:gd name="T25" fmla="*/ 53 h 297"/>
                    <a:gd name="T26" fmla="*/ 27 w 507"/>
                    <a:gd name="T27" fmla="*/ 55 h 297"/>
                    <a:gd name="T28" fmla="*/ 27 w 507"/>
                    <a:gd name="T29" fmla="*/ 69 h 297"/>
                    <a:gd name="T30" fmla="*/ 43 w 507"/>
                    <a:gd name="T31" fmla="*/ 91 h 297"/>
                    <a:gd name="T32" fmla="*/ 74 w 507"/>
                    <a:gd name="T33" fmla="*/ 130 h 297"/>
                    <a:gd name="T34" fmla="*/ 114 w 507"/>
                    <a:gd name="T35" fmla="*/ 162 h 297"/>
                    <a:gd name="T36" fmla="*/ 162 w 507"/>
                    <a:gd name="T37" fmla="*/ 209 h 297"/>
                    <a:gd name="T38" fmla="*/ 209 w 507"/>
                    <a:gd name="T39" fmla="*/ 243 h 297"/>
                    <a:gd name="T40" fmla="*/ 238 w 507"/>
                    <a:gd name="T41" fmla="*/ 263 h 297"/>
                    <a:gd name="T42" fmla="*/ 247 w 507"/>
                    <a:gd name="T43" fmla="*/ 284 h 297"/>
                    <a:gd name="T44" fmla="*/ 236 w 507"/>
                    <a:gd name="T45" fmla="*/ 297 h 297"/>
                    <a:gd name="T46" fmla="*/ 220 w 507"/>
                    <a:gd name="T47" fmla="*/ 290 h 297"/>
                    <a:gd name="T48" fmla="*/ 173 w 507"/>
                    <a:gd name="T49" fmla="*/ 247 h 297"/>
                    <a:gd name="T50" fmla="*/ 114 w 507"/>
                    <a:gd name="T51" fmla="*/ 198 h 297"/>
                    <a:gd name="T52" fmla="*/ 70 w 507"/>
                    <a:gd name="T53" fmla="*/ 162 h 297"/>
                    <a:gd name="T54" fmla="*/ 41 w 507"/>
                    <a:gd name="T55" fmla="*/ 130 h 297"/>
                    <a:gd name="T56" fmla="*/ 16 w 507"/>
                    <a:gd name="T57" fmla="*/ 96 h 297"/>
                    <a:gd name="T58" fmla="*/ 5 w 507"/>
                    <a:gd name="T59" fmla="*/ 74 h 297"/>
                    <a:gd name="T60" fmla="*/ 0 w 507"/>
                    <a:gd name="T61" fmla="*/ 49 h 297"/>
                    <a:gd name="T62" fmla="*/ 7 w 507"/>
                    <a:gd name="T63" fmla="*/ 32 h 297"/>
                    <a:gd name="T64" fmla="*/ 25 w 507"/>
                    <a:gd name="T65" fmla="*/ 25 h 297"/>
                    <a:gd name="T66" fmla="*/ 57 w 507"/>
                    <a:gd name="T67" fmla="*/ 27 h 297"/>
                    <a:gd name="T68" fmla="*/ 119 w 507"/>
                    <a:gd name="T69" fmla="*/ 36 h 297"/>
                    <a:gd name="T70" fmla="*/ 171 w 507"/>
                    <a:gd name="T71" fmla="*/ 36 h 297"/>
                    <a:gd name="T72" fmla="*/ 209 w 507"/>
                    <a:gd name="T73" fmla="*/ 25 h 297"/>
                    <a:gd name="T74" fmla="*/ 252 w 507"/>
                    <a:gd name="T75" fmla="*/ 16 h 297"/>
                    <a:gd name="T76" fmla="*/ 270 w 507"/>
                    <a:gd name="T77" fmla="*/ 0 h 297"/>
                    <a:gd name="T78" fmla="*/ 290 w 507"/>
                    <a:gd name="T79" fmla="*/ 0 h 297"/>
                    <a:gd name="T80" fmla="*/ 335 w 507"/>
                    <a:gd name="T81" fmla="*/ 27 h 297"/>
                    <a:gd name="T82" fmla="*/ 383 w 507"/>
                    <a:gd name="T83" fmla="*/ 65 h 297"/>
                    <a:gd name="T84" fmla="*/ 435 w 507"/>
                    <a:gd name="T85" fmla="*/ 98 h 297"/>
                    <a:gd name="T86" fmla="*/ 464 w 507"/>
                    <a:gd name="T87" fmla="*/ 119 h 297"/>
                    <a:gd name="T88" fmla="*/ 494 w 507"/>
                    <a:gd name="T89" fmla="*/ 139 h 297"/>
                    <a:gd name="T90" fmla="*/ 507 w 507"/>
                    <a:gd name="T91" fmla="*/ 146 h 297"/>
                    <a:gd name="T92" fmla="*/ 500 w 507"/>
                    <a:gd name="T93" fmla="*/ 161 h 297"/>
                    <a:gd name="T94" fmla="*/ 478 w 507"/>
                    <a:gd name="T95" fmla="*/ 173 h 297"/>
                    <a:gd name="T96" fmla="*/ 453 w 507"/>
                    <a:gd name="T97" fmla="*/ 195 h 297"/>
                    <a:gd name="T98" fmla="*/ 430 w 507"/>
                    <a:gd name="T99" fmla="*/ 204 h 297"/>
                    <a:gd name="T100" fmla="*/ 387 w 507"/>
                    <a:gd name="T101" fmla="*/ 222 h 297"/>
                    <a:gd name="T102" fmla="*/ 356 w 507"/>
                    <a:gd name="T103" fmla="*/ 236 h 297"/>
                    <a:gd name="T104" fmla="*/ 322 w 507"/>
                    <a:gd name="T105" fmla="*/ 257 h 297"/>
                    <a:gd name="T106" fmla="*/ 286 w 507"/>
                    <a:gd name="T107" fmla="*/ 263 h 297"/>
                    <a:gd name="T108" fmla="*/ 258 w 507"/>
                    <a:gd name="T109" fmla="*/ 265 h 297"/>
                    <a:gd name="T110" fmla="*/ 249 w 507"/>
                    <a:gd name="T111" fmla="*/ 25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7" h="297">
                      <a:moveTo>
                        <a:pt x="249" y="254"/>
                      </a:moveTo>
                      <a:lnTo>
                        <a:pt x="329" y="232"/>
                      </a:lnTo>
                      <a:lnTo>
                        <a:pt x="394" y="204"/>
                      </a:lnTo>
                      <a:lnTo>
                        <a:pt x="441" y="171"/>
                      </a:lnTo>
                      <a:lnTo>
                        <a:pt x="459" y="152"/>
                      </a:lnTo>
                      <a:lnTo>
                        <a:pt x="392" y="91"/>
                      </a:lnTo>
                      <a:lnTo>
                        <a:pt x="338" y="58"/>
                      </a:lnTo>
                      <a:lnTo>
                        <a:pt x="286" y="25"/>
                      </a:lnTo>
                      <a:lnTo>
                        <a:pt x="276" y="25"/>
                      </a:lnTo>
                      <a:lnTo>
                        <a:pt x="243" y="36"/>
                      </a:lnTo>
                      <a:lnTo>
                        <a:pt x="200" y="49"/>
                      </a:lnTo>
                      <a:lnTo>
                        <a:pt x="123" y="55"/>
                      </a:lnTo>
                      <a:lnTo>
                        <a:pt x="47" y="53"/>
                      </a:lnTo>
                      <a:lnTo>
                        <a:pt x="27" y="55"/>
                      </a:lnTo>
                      <a:lnTo>
                        <a:pt x="27" y="69"/>
                      </a:lnTo>
                      <a:lnTo>
                        <a:pt x="43" y="91"/>
                      </a:lnTo>
                      <a:lnTo>
                        <a:pt x="74" y="130"/>
                      </a:lnTo>
                      <a:lnTo>
                        <a:pt x="114" y="162"/>
                      </a:lnTo>
                      <a:lnTo>
                        <a:pt x="162" y="209"/>
                      </a:lnTo>
                      <a:lnTo>
                        <a:pt x="209" y="243"/>
                      </a:lnTo>
                      <a:lnTo>
                        <a:pt x="238" y="263"/>
                      </a:lnTo>
                      <a:lnTo>
                        <a:pt x="247" y="284"/>
                      </a:lnTo>
                      <a:lnTo>
                        <a:pt x="236" y="297"/>
                      </a:lnTo>
                      <a:lnTo>
                        <a:pt x="220" y="290"/>
                      </a:lnTo>
                      <a:lnTo>
                        <a:pt x="173" y="247"/>
                      </a:lnTo>
                      <a:lnTo>
                        <a:pt x="114" y="198"/>
                      </a:lnTo>
                      <a:lnTo>
                        <a:pt x="70" y="162"/>
                      </a:lnTo>
                      <a:lnTo>
                        <a:pt x="41" y="130"/>
                      </a:lnTo>
                      <a:lnTo>
                        <a:pt x="16" y="96"/>
                      </a:lnTo>
                      <a:lnTo>
                        <a:pt x="5" y="74"/>
                      </a:lnTo>
                      <a:lnTo>
                        <a:pt x="0" y="49"/>
                      </a:lnTo>
                      <a:lnTo>
                        <a:pt x="7" y="32"/>
                      </a:lnTo>
                      <a:lnTo>
                        <a:pt x="25" y="25"/>
                      </a:lnTo>
                      <a:lnTo>
                        <a:pt x="57" y="27"/>
                      </a:lnTo>
                      <a:lnTo>
                        <a:pt x="119" y="36"/>
                      </a:lnTo>
                      <a:lnTo>
                        <a:pt x="171" y="36"/>
                      </a:lnTo>
                      <a:lnTo>
                        <a:pt x="209" y="25"/>
                      </a:lnTo>
                      <a:lnTo>
                        <a:pt x="252" y="16"/>
                      </a:lnTo>
                      <a:lnTo>
                        <a:pt x="270" y="0"/>
                      </a:lnTo>
                      <a:lnTo>
                        <a:pt x="290" y="0"/>
                      </a:lnTo>
                      <a:lnTo>
                        <a:pt x="335" y="27"/>
                      </a:lnTo>
                      <a:lnTo>
                        <a:pt x="383" y="65"/>
                      </a:lnTo>
                      <a:lnTo>
                        <a:pt x="435" y="98"/>
                      </a:lnTo>
                      <a:lnTo>
                        <a:pt x="464" y="119"/>
                      </a:lnTo>
                      <a:lnTo>
                        <a:pt x="494" y="139"/>
                      </a:lnTo>
                      <a:lnTo>
                        <a:pt x="507" y="146"/>
                      </a:lnTo>
                      <a:lnTo>
                        <a:pt x="500" y="161"/>
                      </a:lnTo>
                      <a:lnTo>
                        <a:pt x="478" y="173"/>
                      </a:lnTo>
                      <a:lnTo>
                        <a:pt x="453" y="195"/>
                      </a:lnTo>
                      <a:lnTo>
                        <a:pt x="430" y="204"/>
                      </a:lnTo>
                      <a:lnTo>
                        <a:pt x="387" y="222"/>
                      </a:lnTo>
                      <a:lnTo>
                        <a:pt x="356" y="236"/>
                      </a:lnTo>
                      <a:lnTo>
                        <a:pt x="322" y="257"/>
                      </a:lnTo>
                      <a:lnTo>
                        <a:pt x="286" y="263"/>
                      </a:lnTo>
                      <a:lnTo>
                        <a:pt x="258" y="265"/>
                      </a:lnTo>
                      <a:lnTo>
                        <a:pt x="249" y="2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0" name="Freeform 53"/>
                <p:cNvSpPr>
                  <a:spLocks/>
                </p:cNvSpPr>
                <p:nvPr/>
              </p:nvSpPr>
              <p:spPr bwMode="auto">
                <a:xfrm>
                  <a:off x="5286" y="2356"/>
                  <a:ext cx="160" cy="102"/>
                </a:xfrm>
                <a:custGeom>
                  <a:avLst/>
                  <a:gdLst>
                    <a:gd name="T0" fmla="*/ 135 w 160"/>
                    <a:gd name="T1" fmla="*/ 12 h 102"/>
                    <a:gd name="T2" fmla="*/ 101 w 160"/>
                    <a:gd name="T3" fmla="*/ 39 h 102"/>
                    <a:gd name="T4" fmla="*/ 70 w 160"/>
                    <a:gd name="T5" fmla="*/ 64 h 102"/>
                    <a:gd name="T6" fmla="*/ 25 w 160"/>
                    <a:gd name="T7" fmla="*/ 80 h 102"/>
                    <a:gd name="T8" fmla="*/ 0 w 160"/>
                    <a:gd name="T9" fmla="*/ 88 h 102"/>
                    <a:gd name="T10" fmla="*/ 20 w 160"/>
                    <a:gd name="T11" fmla="*/ 102 h 102"/>
                    <a:gd name="T12" fmla="*/ 52 w 160"/>
                    <a:gd name="T13" fmla="*/ 97 h 102"/>
                    <a:gd name="T14" fmla="*/ 102 w 160"/>
                    <a:gd name="T15" fmla="*/ 64 h 102"/>
                    <a:gd name="T16" fmla="*/ 160 w 160"/>
                    <a:gd name="T17" fmla="*/ 0 h 102"/>
                    <a:gd name="T18" fmla="*/ 135 w 160"/>
                    <a:gd name="T19" fmla="*/ 1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102">
                      <a:moveTo>
                        <a:pt x="135" y="12"/>
                      </a:moveTo>
                      <a:lnTo>
                        <a:pt x="101" y="39"/>
                      </a:lnTo>
                      <a:lnTo>
                        <a:pt x="70" y="64"/>
                      </a:lnTo>
                      <a:lnTo>
                        <a:pt x="25" y="80"/>
                      </a:lnTo>
                      <a:lnTo>
                        <a:pt x="0" y="88"/>
                      </a:lnTo>
                      <a:lnTo>
                        <a:pt x="20" y="102"/>
                      </a:lnTo>
                      <a:lnTo>
                        <a:pt x="52" y="97"/>
                      </a:lnTo>
                      <a:lnTo>
                        <a:pt x="102" y="64"/>
                      </a:lnTo>
                      <a:lnTo>
                        <a:pt x="160" y="0"/>
                      </a:lnTo>
                      <a:lnTo>
                        <a:pt x="135"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grpSp>
      <p:sp>
        <p:nvSpPr>
          <p:cNvPr id="5" name="TextBox 4"/>
          <p:cNvSpPr txBox="1"/>
          <p:nvPr/>
        </p:nvSpPr>
        <p:spPr>
          <a:xfrm>
            <a:off x="1717384" y="6584396"/>
            <a:ext cx="7426616" cy="276999"/>
          </a:xfrm>
          <a:prstGeom prst="rect">
            <a:avLst/>
          </a:prstGeom>
          <a:noFill/>
        </p:spPr>
        <p:txBody>
          <a:bodyPr wrap="square" rtlCol="0">
            <a:spAutoFit/>
          </a:bodyPr>
          <a:lstStyle/>
          <a:p>
            <a:pPr algn="r"/>
            <a:r>
              <a:rPr lang="en-GB" sz="1200" dirty="0"/>
              <a:t>Running rooster from http://d.wapday.com:8080/animation/ccontennt/15545-f/mr_rooster_running.gif</a:t>
            </a:r>
            <a:endParaRPr lang="en-GB" sz="825" dirty="0"/>
          </a:p>
        </p:txBody>
      </p:sp>
    </p:spTree>
    <p:extLst>
      <p:ext uri="{BB962C8B-B14F-4D97-AF65-F5344CB8AC3E}">
        <p14:creationId xmlns:p14="http://schemas.microsoft.com/office/powerpoint/2010/main" val="26987145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Content Placeholder 2"/>
          <p:cNvSpPr txBox="1">
            <a:spLocks/>
          </p:cNvSpPr>
          <p:nvPr/>
        </p:nvSpPr>
        <p:spPr>
          <a:xfrm>
            <a:off x="628650" y="18256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smtClean="0"/>
              <a:t>Question: </a:t>
            </a:r>
            <a:r>
              <a:rPr lang="en-US" sz="2400" dirty="0" smtClean="0"/>
              <a:t>What makes programs, particularly theorem </a:t>
            </a:r>
            <a:r>
              <a:rPr lang="en-US" sz="2400" dirty="0" err="1" smtClean="0"/>
              <a:t>provers</a:t>
            </a:r>
            <a:r>
              <a:rPr lang="en-US" sz="2400" dirty="0" smtClean="0"/>
              <a:t> or proof scripts, slow?</a:t>
            </a:r>
            <a:endParaRPr lang="en-US" sz="3200" dirty="0" smtClean="0"/>
          </a:p>
          <a:p>
            <a:r>
              <a:rPr lang="en-US" sz="2400" b="1" dirty="0" smtClean="0"/>
              <a:t>Answer: </a:t>
            </a:r>
            <a:r>
              <a:rPr lang="en-US" sz="2400" dirty="0" smtClean="0"/>
              <a:t>Doing too much stuff!</a:t>
            </a:r>
            <a:endParaRPr lang="en-US" sz="3200" dirty="0" smtClean="0"/>
          </a:p>
          <a:p>
            <a:pPr lvl="1"/>
            <a:r>
              <a:rPr lang="en-US" sz="2100" dirty="0" smtClean="0"/>
              <a:t>doing the same things repeatedly</a:t>
            </a:r>
          </a:p>
          <a:p>
            <a:pPr lvl="1"/>
            <a:endParaRPr lang="en-US" sz="2100" dirty="0" smtClean="0"/>
          </a:p>
          <a:p>
            <a:pPr lvl="1"/>
            <a:r>
              <a:rPr lang="en-US" sz="2100" dirty="0" smtClean="0"/>
              <a:t>doing lots of stuff for no good reason</a:t>
            </a:r>
          </a:p>
          <a:p>
            <a:pPr lvl="1"/>
            <a:endParaRPr lang="en-US" sz="2800" dirty="0"/>
          </a:p>
          <a:p>
            <a:pPr lvl="1"/>
            <a:r>
              <a:rPr lang="en-US" sz="2100" dirty="0"/>
              <a:t>using a slow language when you could be</a:t>
            </a:r>
            <a:br>
              <a:rPr lang="en-US" sz="2100" dirty="0"/>
            </a:br>
            <a:r>
              <a:rPr lang="en-US" sz="2100" dirty="0"/>
              <a:t>using a quicker </a:t>
            </a:r>
            <a:r>
              <a:rPr lang="en-US" sz="2100" dirty="0" smtClean="0"/>
              <a:t>one</a:t>
            </a:r>
            <a:endParaRPr lang="en-US" sz="2100" dirty="0"/>
          </a:p>
        </p:txBody>
      </p:sp>
      <p:pic>
        <p:nvPicPr>
          <p:cNvPr id="48" name="Pictur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70378" y="4293949"/>
            <a:ext cx="3000080" cy="2161300"/>
          </a:xfrm>
          <a:prstGeom prst="rect">
            <a:avLst/>
          </a:prstGeom>
        </p:spPr>
      </p:pic>
      <p:sp>
        <p:nvSpPr>
          <p:cNvPr id="2" name="Title 1"/>
          <p:cNvSpPr>
            <a:spLocks noGrp="1"/>
          </p:cNvSpPr>
          <p:nvPr>
            <p:ph type="title"/>
          </p:nvPr>
        </p:nvSpPr>
        <p:spPr/>
        <p:txBody>
          <a:bodyPr/>
          <a:lstStyle/>
          <a:p>
            <a:r>
              <a:rPr lang="en-US" dirty="0" smtClean="0"/>
              <a:t>Performance</a:t>
            </a:r>
            <a:endParaRPr lang="en-US" dirty="0"/>
          </a:p>
        </p:txBody>
      </p:sp>
      <p:sp>
        <p:nvSpPr>
          <p:cNvPr id="5" name="Slide Number Placeholder 4"/>
          <p:cNvSpPr>
            <a:spLocks noGrp="1"/>
          </p:cNvSpPr>
          <p:nvPr>
            <p:ph type="sldNum" sz="quarter" idx="12"/>
          </p:nvPr>
        </p:nvSpPr>
        <p:spPr/>
        <p:txBody>
          <a:bodyPr/>
          <a:lstStyle/>
          <a:p>
            <a:fld id="{E64EF21E-4A1E-457A-A908-FECEBBB6594B}" type="slidenum">
              <a:rPr lang="en-US" smtClean="0"/>
              <a:t>24</a:t>
            </a:fld>
            <a:endParaRPr lang="en-US"/>
          </a:p>
        </p:txBody>
      </p:sp>
      <p:grpSp>
        <p:nvGrpSpPr>
          <p:cNvPr id="312" name="Group 56"/>
          <p:cNvGrpSpPr/>
          <p:nvPr/>
        </p:nvGrpSpPr>
        <p:grpSpPr>
          <a:xfrm>
            <a:off x="5503888" y="3726303"/>
            <a:ext cx="711713" cy="792820"/>
            <a:chOff x="3733801" y="307989"/>
            <a:chExt cx="5360017" cy="5970843"/>
          </a:xfrm>
        </p:grpSpPr>
        <p:grpSp>
          <p:nvGrpSpPr>
            <p:cNvPr id="313" name="Group 58"/>
            <p:cNvGrpSpPr/>
            <p:nvPr/>
          </p:nvGrpSpPr>
          <p:grpSpPr>
            <a:xfrm>
              <a:off x="3733801" y="307989"/>
              <a:ext cx="5360017" cy="5970843"/>
              <a:chOff x="3733801" y="307989"/>
              <a:chExt cx="5360017" cy="5970843"/>
            </a:xfrm>
          </p:grpSpPr>
          <p:sp>
            <p:nvSpPr>
              <p:cNvPr id="319" name="Freeform 59"/>
              <p:cNvSpPr>
                <a:spLocks/>
              </p:cNvSpPr>
              <p:nvPr/>
            </p:nvSpPr>
            <p:spPr bwMode="auto">
              <a:xfrm>
                <a:off x="3805064" y="374162"/>
                <a:ext cx="5136047" cy="5823226"/>
              </a:xfrm>
              <a:custGeom>
                <a:avLst/>
                <a:gdLst>
                  <a:gd name="T0" fmla="*/ 1001 w 2018"/>
                  <a:gd name="T1" fmla="*/ 8 h 2288"/>
                  <a:gd name="T2" fmla="*/ 1052 w 2018"/>
                  <a:gd name="T3" fmla="*/ 18 h 2288"/>
                  <a:gd name="T4" fmla="*/ 1127 w 2018"/>
                  <a:gd name="T5" fmla="*/ 40 h 2288"/>
                  <a:gd name="T6" fmla="*/ 1212 w 2018"/>
                  <a:gd name="T7" fmla="*/ 79 h 2288"/>
                  <a:gd name="T8" fmla="*/ 1318 w 2018"/>
                  <a:gd name="T9" fmla="*/ 168 h 2288"/>
                  <a:gd name="T10" fmla="*/ 1388 w 2018"/>
                  <a:gd name="T11" fmla="*/ 321 h 2288"/>
                  <a:gd name="T12" fmla="*/ 1423 w 2018"/>
                  <a:gd name="T13" fmla="*/ 651 h 2288"/>
                  <a:gd name="T14" fmla="*/ 1520 w 2018"/>
                  <a:gd name="T15" fmla="*/ 808 h 2288"/>
                  <a:gd name="T16" fmla="*/ 1657 w 2018"/>
                  <a:gd name="T17" fmla="*/ 844 h 2288"/>
                  <a:gd name="T18" fmla="*/ 1819 w 2018"/>
                  <a:gd name="T19" fmla="*/ 874 h 2288"/>
                  <a:gd name="T20" fmla="*/ 1962 w 2018"/>
                  <a:gd name="T21" fmla="*/ 941 h 2288"/>
                  <a:gd name="T22" fmla="*/ 2018 w 2018"/>
                  <a:gd name="T23" fmla="*/ 1081 h 2288"/>
                  <a:gd name="T24" fmla="*/ 1971 w 2018"/>
                  <a:gd name="T25" fmla="*/ 1450 h 2288"/>
                  <a:gd name="T26" fmla="*/ 1977 w 2018"/>
                  <a:gd name="T27" fmla="*/ 1792 h 2288"/>
                  <a:gd name="T28" fmla="*/ 1955 w 2018"/>
                  <a:gd name="T29" fmla="*/ 1912 h 2288"/>
                  <a:gd name="T30" fmla="*/ 1889 w 2018"/>
                  <a:gd name="T31" fmla="*/ 1998 h 2288"/>
                  <a:gd name="T32" fmla="*/ 1804 w 2018"/>
                  <a:gd name="T33" fmla="*/ 2070 h 2288"/>
                  <a:gd name="T34" fmla="*/ 1710 w 2018"/>
                  <a:gd name="T35" fmla="*/ 2131 h 2288"/>
                  <a:gd name="T36" fmla="*/ 1615 w 2018"/>
                  <a:gd name="T37" fmla="*/ 2175 h 2288"/>
                  <a:gd name="T38" fmla="*/ 1529 w 2018"/>
                  <a:gd name="T39" fmla="*/ 2198 h 2288"/>
                  <a:gd name="T40" fmla="*/ 1404 w 2018"/>
                  <a:gd name="T41" fmla="*/ 2199 h 2288"/>
                  <a:gd name="T42" fmla="*/ 1225 w 2018"/>
                  <a:gd name="T43" fmla="*/ 2198 h 2288"/>
                  <a:gd name="T44" fmla="*/ 1050 w 2018"/>
                  <a:gd name="T45" fmla="*/ 2201 h 2288"/>
                  <a:gd name="T46" fmla="*/ 928 w 2018"/>
                  <a:gd name="T47" fmla="*/ 2218 h 2288"/>
                  <a:gd name="T48" fmla="*/ 852 w 2018"/>
                  <a:gd name="T49" fmla="*/ 2249 h 2288"/>
                  <a:gd name="T50" fmla="*/ 724 w 2018"/>
                  <a:gd name="T51" fmla="*/ 2276 h 2288"/>
                  <a:gd name="T52" fmla="*/ 577 w 2018"/>
                  <a:gd name="T53" fmla="*/ 2288 h 2288"/>
                  <a:gd name="T54" fmla="*/ 446 w 2018"/>
                  <a:gd name="T55" fmla="*/ 2274 h 2288"/>
                  <a:gd name="T56" fmla="*/ 354 w 2018"/>
                  <a:gd name="T57" fmla="*/ 2201 h 2288"/>
                  <a:gd name="T58" fmla="*/ 256 w 2018"/>
                  <a:gd name="T59" fmla="*/ 2030 h 2288"/>
                  <a:gd name="T60" fmla="*/ 237 w 2018"/>
                  <a:gd name="T61" fmla="*/ 1832 h 2288"/>
                  <a:gd name="T62" fmla="*/ 208 w 2018"/>
                  <a:gd name="T63" fmla="*/ 1665 h 2288"/>
                  <a:gd name="T64" fmla="*/ 176 w 2018"/>
                  <a:gd name="T65" fmla="*/ 1620 h 2288"/>
                  <a:gd name="T66" fmla="*/ 115 w 2018"/>
                  <a:gd name="T67" fmla="*/ 1552 h 2288"/>
                  <a:gd name="T68" fmla="*/ 48 w 2018"/>
                  <a:gd name="T69" fmla="*/ 1463 h 2288"/>
                  <a:gd name="T70" fmla="*/ 8 w 2018"/>
                  <a:gd name="T71" fmla="*/ 1367 h 2288"/>
                  <a:gd name="T72" fmla="*/ 2 w 2018"/>
                  <a:gd name="T73" fmla="*/ 1207 h 2288"/>
                  <a:gd name="T74" fmla="*/ 93 w 2018"/>
                  <a:gd name="T75" fmla="*/ 1032 h 2288"/>
                  <a:gd name="T76" fmla="*/ 247 w 2018"/>
                  <a:gd name="T77" fmla="*/ 797 h 2288"/>
                  <a:gd name="T78" fmla="*/ 201 w 2018"/>
                  <a:gd name="T79" fmla="*/ 505 h 2288"/>
                  <a:gd name="T80" fmla="*/ 201 w 2018"/>
                  <a:gd name="T81" fmla="*/ 384 h 2288"/>
                  <a:gd name="T82" fmla="*/ 309 w 2018"/>
                  <a:gd name="T83" fmla="*/ 215 h 2288"/>
                  <a:gd name="T84" fmla="*/ 388 w 2018"/>
                  <a:gd name="T85" fmla="*/ 144 h 2288"/>
                  <a:gd name="T86" fmla="*/ 439 w 2018"/>
                  <a:gd name="T87" fmla="*/ 110 h 2288"/>
                  <a:gd name="T88" fmla="*/ 497 w 2018"/>
                  <a:gd name="T89" fmla="*/ 80 h 2288"/>
                  <a:gd name="T90" fmla="*/ 560 w 2018"/>
                  <a:gd name="T91" fmla="*/ 57 h 2288"/>
                  <a:gd name="T92" fmla="*/ 723 w 2018"/>
                  <a:gd name="T93" fmla="*/ 19 h 2288"/>
                  <a:gd name="T94" fmla="*/ 864 w 2018"/>
                  <a:gd name="T95" fmla="*/ 1 h 2288"/>
                  <a:gd name="T96" fmla="*/ 952 w 2018"/>
                  <a:gd name="T97" fmla="*/ 1 h 2288"/>
                  <a:gd name="T98" fmla="*/ 988 w 2018"/>
                  <a:gd name="T99" fmla="*/ 6 h 2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8" h="2288">
                    <a:moveTo>
                      <a:pt x="989" y="6"/>
                    </a:moveTo>
                    <a:lnTo>
                      <a:pt x="990" y="6"/>
                    </a:lnTo>
                    <a:lnTo>
                      <a:pt x="994" y="8"/>
                    </a:lnTo>
                    <a:lnTo>
                      <a:pt x="1001" y="8"/>
                    </a:lnTo>
                    <a:lnTo>
                      <a:pt x="1011" y="10"/>
                    </a:lnTo>
                    <a:lnTo>
                      <a:pt x="1022" y="11"/>
                    </a:lnTo>
                    <a:lnTo>
                      <a:pt x="1036" y="14"/>
                    </a:lnTo>
                    <a:lnTo>
                      <a:pt x="1052" y="18"/>
                    </a:lnTo>
                    <a:lnTo>
                      <a:pt x="1068" y="21"/>
                    </a:lnTo>
                    <a:lnTo>
                      <a:pt x="1087" y="27"/>
                    </a:lnTo>
                    <a:lnTo>
                      <a:pt x="1106" y="33"/>
                    </a:lnTo>
                    <a:lnTo>
                      <a:pt x="1127" y="40"/>
                    </a:lnTo>
                    <a:lnTo>
                      <a:pt x="1148" y="48"/>
                    </a:lnTo>
                    <a:lnTo>
                      <a:pt x="1170" y="57"/>
                    </a:lnTo>
                    <a:lnTo>
                      <a:pt x="1190" y="67"/>
                    </a:lnTo>
                    <a:lnTo>
                      <a:pt x="1212" y="79"/>
                    </a:lnTo>
                    <a:lnTo>
                      <a:pt x="1234" y="93"/>
                    </a:lnTo>
                    <a:lnTo>
                      <a:pt x="1264" y="115"/>
                    </a:lnTo>
                    <a:lnTo>
                      <a:pt x="1292" y="139"/>
                    </a:lnTo>
                    <a:lnTo>
                      <a:pt x="1318" y="168"/>
                    </a:lnTo>
                    <a:lnTo>
                      <a:pt x="1341" y="200"/>
                    </a:lnTo>
                    <a:lnTo>
                      <a:pt x="1361" y="236"/>
                    </a:lnTo>
                    <a:lnTo>
                      <a:pt x="1377" y="276"/>
                    </a:lnTo>
                    <a:lnTo>
                      <a:pt x="1388" y="321"/>
                    </a:lnTo>
                    <a:lnTo>
                      <a:pt x="1394" y="371"/>
                    </a:lnTo>
                    <a:lnTo>
                      <a:pt x="1402" y="483"/>
                    </a:lnTo>
                    <a:lnTo>
                      <a:pt x="1411" y="576"/>
                    </a:lnTo>
                    <a:lnTo>
                      <a:pt x="1423" y="651"/>
                    </a:lnTo>
                    <a:lnTo>
                      <a:pt x="1438" y="708"/>
                    </a:lnTo>
                    <a:lnTo>
                      <a:pt x="1459" y="752"/>
                    </a:lnTo>
                    <a:lnTo>
                      <a:pt x="1485" y="784"/>
                    </a:lnTo>
                    <a:lnTo>
                      <a:pt x="1520" y="808"/>
                    </a:lnTo>
                    <a:lnTo>
                      <a:pt x="1562" y="826"/>
                    </a:lnTo>
                    <a:lnTo>
                      <a:pt x="1589" y="833"/>
                    </a:lnTo>
                    <a:lnTo>
                      <a:pt x="1621" y="838"/>
                    </a:lnTo>
                    <a:lnTo>
                      <a:pt x="1657" y="844"/>
                    </a:lnTo>
                    <a:lnTo>
                      <a:pt x="1695" y="850"/>
                    </a:lnTo>
                    <a:lnTo>
                      <a:pt x="1736" y="856"/>
                    </a:lnTo>
                    <a:lnTo>
                      <a:pt x="1777" y="864"/>
                    </a:lnTo>
                    <a:lnTo>
                      <a:pt x="1819" y="874"/>
                    </a:lnTo>
                    <a:lnTo>
                      <a:pt x="1859" y="886"/>
                    </a:lnTo>
                    <a:lnTo>
                      <a:pt x="1897" y="901"/>
                    </a:lnTo>
                    <a:lnTo>
                      <a:pt x="1932" y="919"/>
                    </a:lnTo>
                    <a:lnTo>
                      <a:pt x="1962" y="941"/>
                    </a:lnTo>
                    <a:lnTo>
                      <a:pt x="1987" y="969"/>
                    </a:lnTo>
                    <a:lnTo>
                      <a:pt x="2004" y="1001"/>
                    </a:lnTo>
                    <a:lnTo>
                      <a:pt x="2016" y="1038"/>
                    </a:lnTo>
                    <a:lnTo>
                      <a:pt x="2018" y="1081"/>
                    </a:lnTo>
                    <a:lnTo>
                      <a:pt x="2010" y="1132"/>
                    </a:lnTo>
                    <a:lnTo>
                      <a:pt x="1989" y="1240"/>
                    </a:lnTo>
                    <a:lnTo>
                      <a:pt x="1977" y="1348"/>
                    </a:lnTo>
                    <a:lnTo>
                      <a:pt x="1971" y="1450"/>
                    </a:lnTo>
                    <a:lnTo>
                      <a:pt x="1971" y="1548"/>
                    </a:lnTo>
                    <a:lnTo>
                      <a:pt x="1972" y="1639"/>
                    </a:lnTo>
                    <a:lnTo>
                      <a:pt x="1976" y="1721"/>
                    </a:lnTo>
                    <a:lnTo>
                      <a:pt x="1977" y="1792"/>
                    </a:lnTo>
                    <a:lnTo>
                      <a:pt x="1974" y="1852"/>
                    </a:lnTo>
                    <a:lnTo>
                      <a:pt x="1971" y="1872"/>
                    </a:lnTo>
                    <a:lnTo>
                      <a:pt x="1964" y="1892"/>
                    </a:lnTo>
                    <a:lnTo>
                      <a:pt x="1955" y="1912"/>
                    </a:lnTo>
                    <a:lnTo>
                      <a:pt x="1942" y="1933"/>
                    </a:lnTo>
                    <a:lnTo>
                      <a:pt x="1926" y="1955"/>
                    </a:lnTo>
                    <a:lnTo>
                      <a:pt x="1909" y="1976"/>
                    </a:lnTo>
                    <a:lnTo>
                      <a:pt x="1889" y="1998"/>
                    </a:lnTo>
                    <a:lnTo>
                      <a:pt x="1867" y="2018"/>
                    </a:lnTo>
                    <a:lnTo>
                      <a:pt x="1847" y="2036"/>
                    </a:lnTo>
                    <a:lnTo>
                      <a:pt x="1826" y="2053"/>
                    </a:lnTo>
                    <a:lnTo>
                      <a:pt x="1804" y="2070"/>
                    </a:lnTo>
                    <a:lnTo>
                      <a:pt x="1781" y="2086"/>
                    </a:lnTo>
                    <a:lnTo>
                      <a:pt x="1758" y="2102"/>
                    </a:lnTo>
                    <a:lnTo>
                      <a:pt x="1734" y="2117"/>
                    </a:lnTo>
                    <a:lnTo>
                      <a:pt x="1710" y="2131"/>
                    </a:lnTo>
                    <a:lnTo>
                      <a:pt x="1685" y="2144"/>
                    </a:lnTo>
                    <a:lnTo>
                      <a:pt x="1662" y="2155"/>
                    </a:lnTo>
                    <a:lnTo>
                      <a:pt x="1638" y="2166"/>
                    </a:lnTo>
                    <a:lnTo>
                      <a:pt x="1615" y="2175"/>
                    </a:lnTo>
                    <a:lnTo>
                      <a:pt x="1592" y="2183"/>
                    </a:lnTo>
                    <a:lnTo>
                      <a:pt x="1570" y="2190"/>
                    </a:lnTo>
                    <a:lnTo>
                      <a:pt x="1549" y="2195"/>
                    </a:lnTo>
                    <a:lnTo>
                      <a:pt x="1529" y="2198"/>
                    </a:lnTo>
                    <a:lnTo>
                      <a:pt x="1510" y="2199"/>
                    </a:lnTo>
                    <a:lnTo>
                      <a:pt x="1479" y="2200"/>
                    </a:lnTo>
                    <a:lnTo>
                      <a:pt x="1444" y="2200"/>
                    </a:lnTo>
                    <a:lnTo>
                      <a:pt x="1404" y="2199"/>
                    </a:lnTo>
                    <a:lnTo>
                      <a:pt x="1362" y="2199"/>
                    </a:lnTo>
                    <a:lnTo>
                      <a:pt x="1317" y="2199"/>
                    </a:lnTo>
                    <a:lnTo>
                      <a:pt x="1271" y="2198"/>
                    </a:lnTo>
                    <a:lnTo>
                      <a:pt x="1225" y="2198"/>
                    </a:lnTo>
                    <a:lnTo>
                      <a:pt x="1179" y="2198"/>
                    </a:lnTo>
                    <a:lnTo>
                      <a:pt x="1134" y="2198"/>
                    </a:lnTo>
                    <a:lnTo>
                      <a:pt x="1090" y="2199"/>
                    </a:lnTo>
                    <a:lnTo>
                      <a:pt x="1050" y="2201"/>
                    </a:lnTo>
                    <a:lnTo>
                      <a:pt x="1012" y="2204"/>
                    </a:lnTo>
                    <a:lnTo>
                      <a:pt x="978" y="2207"/>
                    </a:lnTo>
                    <a:lnTo>
                      <a:pt x="951" y="2212"/>
                    </a:lnTo>
                    <a:lnTo>
                      <a:pt x="928" y="2218"/>
                    </a:lnTo>
                    <a:lnTo>
                      <a:pt x="912" y="2225"/>
                    </a:lnTo>
                    <a:lnTo>
                      <a:pt x="897" y="2233"/>
                    </a:lnTo>
                    <a:lnTo>
                      <a:pt x="876" y="2241"/>
                    </a:lnTo>
                    <a:lnTo>
                      <a:pt x="852" y="2249"/>
                    </a:lnTo>
                    <a:lnTo>
                      <a:pt x="824" y="2257"/>
                    </a:lnTo>
                    <a:lnTo>
                      <a:pt x="793" y="2264"/>
                    </a:lnTo>
                    <a:lnTo>
                      <a:pt x="760" y="2271"/>
                    </a:lnTo>
                    <a:lnTo>
                      <a:pt x="724" y="2276"/>
                    </a:lnTo>
                    <a:lnTo>
                      <a:pt x="688" y="2281"/>
                    </a:lnTo>
                    <a:lnTo>
                      <a:pt x="651" y="2284"/>
                    </a:lnTo>
                    <a:lnTo>
                      <a:pt x="613" y="2287"/>
                    </a:lnTo>
                    <a:lnTo>
                      <a:pt x="577" y="2288"/>
                    </a:lnTo>
                    <a:lnTo>
                      <a:pt x="542" y="2288"/>
                    </a:lnTo>
                    <a:lnTo>
                      <a:pt x="507" y="2284"/>
                    </a:lnTo>
                    <a:lnTo>
                      <a:pt x="475" y="2281"/>
                    </a:lnTo>
                    <a:lnTo>
                      <a:pt x="446" y="2274"/>
                    </a:lnTo>
                    <a:lnTo>
                      <a:pt x="421" y="2265"/>
                    </a:lnTo>
                    <a:lnTo>
                      <a:pt x="405" y="2253"/>
                    </a:lnTo>
                    <a:lnTo>
                      <a:pt x="382" y="2231"/>
                    </a:lnTo>
                    <a:lnTo>
                      <a:pt x="354" y="2201"/>
                    </a:lnTo>
                    <a:lnTo>
                      <a:pt x="325" y="2163"/>
                    </a:lnTo>
                    <a:lnTo>
                      <a:pt x="298" y="2122"/>
                    </a:lnTo>
                    <a:lnTo>
                      <a:pt x="274" y="2076"/>
                    </a:lnTo>
                    <a:lnTo>
                      <a:pt x="256" y="2030"/>
                    </a:lnTo>
                    <a:lnTo>
                      <a:pt x="248" y="1984"/>
                    </a:lnTo>
                    <a:lnTo>
                      <a:pt x="246" y="1936"/>
                    </a:lnTo>
                    <a:lnTo>
                      <a:pt x="241" y="1885"/>
                    </a:lnTo>
                    <a:lnTo>
                      <a:pt x="237" y="1832"/>
                    </a:lnTo>
                    <a:lnTo>
                      <a:pt x="230" y="1781"/>
                    </a:lnTo>
                    <a:lnTo>
                      <a:pt x="223" y="1734"/>
                    </a:lnTo>
                    <a:lnTo>
                      <a:pt x="216" y="1694"/>
                    </a:lnTo>
                    <a:lnTo>
                      <a:pt x="208" y="1665"/>
                    </a:lnTo>
                    <a:lnTo>
                      <a:pt x="201" y="1647"/>
                    </a:lnTo>
                    <a:lnTo>
                      <a:pt x="195" y="1640"/>
                    </a:lnTo>
                    <a:lnTo>
                      <a:pt x="187" y="1631"/>
                    </a:lnTo>
                    <a:lnTo>
                      <a:pt x="176" y="1620"/>
                    </a:lnTo>
                    <a:lnTo>
                      <a:pt x="163" y="1606"/>
                    </a:lnTo>
                    <a:lnTo>
                      <a:pt x="148" y="1590"/>
                    </a:lnTo>
                    <a:lnTo>
                      <a:pt x="132" y="1571"/>
                    </a:lnTo>
                    <a:lnTo>
                      <a:pt x="115" y="1552"/>
                    </a:lnTo>
                    <a:lnTo>
                      <a:pt x="98" y="1531"/>
                    </a:lnTo>
                    <a:lnTo>
                      <a:pt x="80" y="1509"/>
                    </a:lnTo>
                    <a:lnTo>
                      <a:pt x="64" y="1486"/>
                    </a:lnTo>
                    <a:lnTo>
                      <a:pt x="48" y="1463"/>
                    </a:lnTo>
                    <a:lnTo>
                      <a:pt x="34" y="1439"/>
                    </a:lnTo>
                    <a:lnTo>
                      <a:pt x="23" y="1414"/>
                    </a:lnTo>
                    <a:lnTo>
                      <a:pt x="13" y="1390"/>
                    </a:lnTo>
                    <a:lnTo>
                      <a:pt x="8" y="1367"/>
                    </a:lnTo>
                    <a:lnTo>
                      <a:pt x="4" y="1344"/>
                    </a:lnTo>
                    <a:lnTo>
                      <a:pt x="2" y="1299"/>
                    </a:lnTo>
                    <a:lnTo>
                      <a:pt x="0" y="1253"/>
                    </a:lnTo>
                    <a:lnTo>
                      <a:pt x="2" y="1207"/>
                    </a:lnTo>
                    <a:lnTo>
                      <a:pt x="9" y="1162"/>
                    </a:lnTo>
                    <a:lnTo>
                      <a:pt x="25" y="1117"/>
                    </a:lnTo>
                    <a:lnTo>
                      <a:pt x="51" y="1075"/>
                    </a:lnTo>
                    <a:lnTo>
                      <a:pt x="93" y="1032"/>
                    </a:lnTo>
                    <a:lnTo>
                      <a:pt x="150" y="992"/>
                    </a:lnTo>
                    <a:lnTo>
                      <a:pt x="205" y="941"/>
                    </a:lnTo>
                    <a:lnTo>
                      <a:pt x="236" y="874"/>
                    </a:lnTo>
                    <a:lnTo>
                      <a:pt x="247" y="797"/>
                    </a:lnTo>
                    <a:lnTo>
                      <a:pt x="246" y="715"/>
                    </a:lnTo>
                    <a:lnTo>
                      <a:pt x="235" y="634"/>
                    </a:lnTo>
                    <a:lnTo>
                      <a:pt x="218" y="563"/>
                    </a:lnTo>
                    <a:lnTo>
                      <a:pt x="201" y="505"/>
                    </a:lnTo>
                    <a:lnTo>
                      <a:pt x="188" y="468"/>
                    </a:lnTo>
                    <a:lnTo>
                      <a:pt x="186" y="448"/>
                    </a:lnTo>
                    <a:lnTo>
                      <a:pt x="190" y="419"/>
                    </a:lnTo>
                    <a:lnTo>
                      <a:pt x="201" y="384"/>
                    </a:lnTo>
                    <a:lnTo>
                      <a:pt x="217" y="344"/>
                    </a:lnTo>
                    <a:lnTo>
                      <a:pt x="241" y="303"/>
                    </a:lnTo>
                    <a:lnTo>
                      <a:pt x="271" y="259"/>
                    </a:lnTo>
                    <a:lnTo>
                      <a:pt x="309" y="215"/>
                    </a:lnTo>
                    <a:lnTo>
                      <a:pt x="353" y="172"/>
                    </a:lnTo>
                    <a:lnTo>
                      <a:pt x="365" y="163"/>
                    </a:lnTo>
                    <a:lnTo>
                      <a:pt x="376" y="153"/>
                    </a:lnTo>
                    <a:lnTo>
                      <a:pt x="388" y="144"/>
                    </a:lnTo>
                    <a:lnTo>
                      <a:pt x="400" y="135"/>
                    </a:lnTo>
                    <a:lnTo>
                      <a:pt x="413" y="126"/>
                    </a:lnTo>
                    <a:lnTo>
                      <a:pt x="426" y="118"/>
                    </a:lnTo>
                    <a:lnTo>
                      <a:pt x="439" y="110"/>
                    </a:lnTo>
                    <a:lnTo>
                      <a:pt x="453" y="102"/>
                    </a:lnTo>
                    <a:lnTo>
                      <a:pt x="467" y="94"/>
                    </a:lnTo>
                    <a:lnTo>
                      <a:pt x="482" y="87"/>
                    </a:lnTo>
                    <a:lnTo>
                      <a:pt x="497" y="80"/>
                    </a:lnTo>
                    <a:lnTo>
                      <a:pt x="512" y="74"/>
                    </a:lnTo>
                    <a:lnTo>
                      <a:pt x="528" y="69"/>
                    </a:lnTo>
                    <a:lnTo>
                      <a:pt x="544" y="63"/>
                    </a:lnTo>
                    <a:lnTo>
                      <a:pt x="560" y="57"/>
                    </a:lnTo>
                    <a:lnTo>
                      <a:pt x="578" y="53"/>
                    </a:lnTo>
                    <a:lnTo>
                      <a:pt x="629" y="39"/>
                    </a:lnTo>
                    <a:lnTo>
                      <a:pt x="678" y="27"/>
                    </a:lnTo>
                    <a:lnTo>
                      <a:pt x="723" y="19"/>
                    </a:lnTo>
                    <a:lnTo>
                      <a:pt x="764" y="12"/>
                    </a:lnTo>
                    <a:lnTo>
                      <a:pt x="801" y="6"/>
                    </a:lnTo>
                    <a:lnTo>
                      <a:pt x="834" y="3"/>
                    </a:lnTo>
                    <a:lnTo>
                      <a:pt x="864" y="1"/>
                    </a:lnTo>
                    <a:lnTo>
                      <a:pt x="892" y="0"/>
                    </a:lnTo>
                    <a:lnTo>
                      <a:pt x="915" y="0"/>
                    </a:lnTo>
                    <a:lnTo>
                      <a:pt x="935" y="0"/>
                    </a:lnTo>
                    <a:lnTo>
                      <a:pt x="952" y="1"/>
                    </a:lnTo>
                    <a:lnTo>
                      <a:pt x="966" y="3"/>
                    </a:lnTo>
                    <a:lnTo>
                      <a:pt x="976" y="4"/>
                    </a:lnTo>
                    <a:lnTo>
                      <a:pt x="983" y="5"/>
                    </a:lnTo>
                    <a:lnTo>
                      <a:pt x="988" y="6"/>
                    </a:lnTo>
                    <a:lnTo>
                      <a:pt x="989" y="6"/>
                    </a:lnTo>
                    <a:close/>
                  </a:path>
                </a:pathLst>
              </a:custGeom>
              <a:solidFill>
                <a:srgbClr val="BFDD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cxnSp>
            <p:nvCxnSpPr>
              <p:cNvPr id="320" name="Straight Connector 97"/>
              <p:cNvCxnSpPr>
                <a:stCxn id="347" idx="6"/>
                <a:endCxn id="334" idx="4"/>
              </p:cNvCxnSpPr>
              <p:nvPr/>
            </p:nvCxnSpPr>
            <p:spPr>
              <a:xfrm>
                <a:off x="5632457" y="2891277"/>
                <a:ext cx="3015766" cy="1761219"/>
              </a:xfrm>
              <a:prstGeom prst="line">
                <a:avLst/>
              </a:prstGeom>
              <a:ln w="44450">
                <a:solidFill>
                  <a:schemeClr val="tx1"/>
                </a:solidFill>
              </a:ln>
            </p:spPr>
            <p:style>
              <a:lnRef idx="1">
                <a:schemeClr val="dk1"/>
              </a:lnRef>
              <a:fillRef idx="0">
                <a:schemeClr val="dk1"/>
              </a:fillRef>
              <a:effectRef idx="0">
                <a:schemeClr val="dk1"/>
              </a:effectRef>
              <a:fontRef idx="minor">
                <a:schemeClr val="tx1"/>
              </a:fontRef>
            </p:style>
          </p:cxnSp>
          <p:sp>
            <p:nvSpPr>
              <p:cNvPr id="321" name="AutoShape 57"/>
              <p:cNvSpPr>
                <a:spLocks noChangeAspect="1" noChangeArrowheads="1" noTextEdit="1"/>
              </p:cNvSpPr>
              <p:nvPr/>
            </p:nvSpPr>
            <p:spPr bwMode="auto">
              <a:xfrm>
                <a:off x="3733801" y="307989"/>
                <a:ext cx="5360017" cy="597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22" name="Freeform 60"/>
              <p:cNvSpPr>
                <a:spLocks/>
              </p:cNvSpPr>
              <p:nvPr/>
            </p:nvSpPr>
            <p:spPr bwMode="auto">
              <a:xfrm>
                <a:off x="4471885" y="1641630"/>
                <a:ext cx="1644146" cy="61083"/>
              </a:xfrm>
              <a:custGeom>
                <a:avLst/>
                <a:gdLst>
                  <a:gd name="T0" fmla="*/ 0 w 646"/>
                  <a:gd name="T1" fmla="*/ 5 h 24"/>
                  <a:gd name="T2" fmla="*/ 0 w 646"/>
                  <a:gd name="T3" fmla="*/ 24 h 24"/>
                  <a:gd name="T4" fmla="*/ 646 w 646"/>
                  <a:gd name="T5" fmla="*/ 20 h 24"/>
                  <a:gd name="T6" fmla="*/ 646 w 646"/>
                  <a:gd name="T7" fmla="*/ 0 h 24"/>
                  <a:gd name="T8" fmla="*/ 0 w 646"/>
                  <a:gd name="T9" fmla="*/ 5 h 24"/>
                </a:gdLst>
                <a:ahLst/>
                <a:cxnLst>
                  <a:cxn ang="0">
                    <a:pos x="T0" y="T1"/>
                  </a:cxn>
                  <a:cxn ang="0">
                    <a:pos x="T2" y="T3"/>
                  </a:cxn>
                  <a:cxn ang="0">
                    <a:pos x="T4" y="T5"/>
                  </a:cxn>
                  <a:cxn ang="0">
                    <a:pos x="T6" y="T7"/>
                  </a:cxn>
                  <a:cxn ang="0">
                    <a:pos x="T8" y="T9"/>
                  </a:cxn>
                </a:cxnLst>
                <a:rect l="0" t="0" r="r" b="b"/>
                <a:pathLst>
                  <a:path w="646" h="24">
                    <a:moveTo>
                      <a:pt x="0" y="5"/>
                    </a:moveTo>
                    <a:lnTo>
                      <a:pt x="0" y="24"/>
                    </a:lnTo>
                    <a:lnTo>
                      <a:pt x="646" y="20"/>
                    </a:lnTo>
                    <a:lnTo>
                      <a:pt x="6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23" name="Freeform 61"/>
              <p:cNvSpPr>
                <a:spLocks/>
              </p:cNvSpPr>
              <p:nvPr/>
            </p:nvSpPr>
            <p:spPr bwMode="auto">
              <a:xfrm>
                <a:off x="4319178" y="1941954"/>
                <a:ext cx="1644146" cy="66173"/>
              </a:xfrm>
              <a:custGeom>
                <a:avLst/>
                <a:gdLst>
                  <a:gd name="T0" fmla="*/ 0 w 647"/>
                  <a:gd name="T1" fmla="*/ 6 h 25"/>
                  <a:gd name="T2" fmla="*/ 0 w 647"/>
                  <a:gd name="T3" fmla="*/ 25 h 25"/>
                  <a:gd name="T4" fmla="*/ 647 w 647"/>
                  <a:gd name="T5" fmla="*/ 18 h 25"/>
                  <a:gd name="T6" fmla="*/ 647 w 647"/>
                  <a:gd name="T7" fmla="*/ 0 h 25"/>
                  <a:gd name="T8" fmla="*/ 0 w 647"/>
                  <a:gd name="T9" fmla="*/ 6 h 25"/>
                </a:gdLst>
                <a:ahLst/>
                <a:cxnLst>
                  <a:cxn ang="0">
                    <a:pos x="T0" y="T1"/>
                  </a:cxn>
                  <a:cxn ang="0">
                    <a:pos x="T2" y="T3"/>
                  </a:cxn>
                  <a:cxn ang="0">
                    <a:pos x="T4" y="T5"/>
                  </a:cxn>
                  <a:cxn ang="0">
                    <a:pos x="T6" y="T7"/>
                  </a:cxn>
                  <a:cxn ang="0">
                    <a:pos x="T8" y="T9"/>
                  </a:cxn>
                </a:cxnLst>
                <a:rect l="0" t="0" r="r" b="b"/>
                <a:pathLst>
                  <a:path w="647" h="25">
                    <a:moveTo>
                      <a:pt x="0" y="6"/>
                    </a:moveTo>
                    <a:lnTo>
                      <a:pt x="0" y="25"/>
                    </a:lnTo>
                    <a:lnTo>
                      <a:pt x="647" y="18"/>
                    </a:lnTo>
                    <a:lnTo>
                      <a:pt x="647"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24" name="Freeform 62"/>
              <p:cNvSpPr>
                <a:spLocks/>
              </p:cNvSpPr>
              <p:nvPr/>
            </p:nvSpPr>
            <p:spPr bwMode="auto">
              <a:xfrm>
                <a:off x="4207193" y="2237187"/>
                <a:ext cx="1608514" cy="66173"/>
              </a:xfrm>
              <a:custGeom>
                <a:avLst/>
                <a:gdLst>
                  <a:gd name="T0" fmla="*/ 0 w 631"/>
                  <a:gd name="T1" fmla="*/ 8 h 28"/>
                  <a:gd name="T2" fmla="*/ 0 w 631"/>
                  <a:gd name="T3" fmla="*/ 28 h 28"/>
                  <a:gd name="T4" fmla="*/ 631 w 631"/>
                  <a:gd name="T5" fmla="*/ 18 h 28"/>
                  <a:gd name="T6" fmla="*/ 631 w 631"/>
                  <a:gd name="T7" fmla="*/ 0 h 28"/>
                  <a:gd name="T8" fmla="*/ 0 w 631"/>
                  <a:gd name="T9" fmla="*/ 8 h 28"/>
                </a:gdLst>
                <a:ahLst/>
                <a:cxnLst>
                  <a:cxn ang="0">
                    <a:pos x="T0" y="T1"/>
                  </a:cxn>
                  <a:cxn ang="0">
                    <a:pos x="T2" y="T3"/>
                  </a:cxn>
                  <a:cxn ang="0">
                    <a:pos x="T4" y="T5"/>
                  </a:cxn>
                  <a:cxn ang="0">
                    <a:pos x="T6" y="T7"/>
                  </a:cxn>
                  <a:cxn ang="0">
                    <a:pos x="T8" y="T9"/>
                  </a:cxn>
                </a:cxnLst>
                <a:rect l="0" t="0" r="r" b="b"/>
                <a:pathLst>
                  <a:path w="631" h="28">
                    <a:moveTo>
                      <a:pt x="0" y="8"/>
                    </a:moveTo>
                    <a:lnTo>
                      <a:pt x="0" y="28"/>
                    </a:lnTo>
                    <a:lnTo>
                      <a:pt x="631" y="18"/>
                    </a:lnTo>
                    <a:lnTo>
                      <a:pt x="631"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25" name="Freeform 63"/>
              <p:cNvSpPr>
                <a:spLocks/>
              </p:cNvSpPr>
              <p:nvPr/>
            </p:nvSpPr>
            <p:spPr bwMode="auto">
              <a:xfrm>
                <a:off x="4105388" y="2547691"/>
                <a:ext cx="1613604" cy="61083"/>
              </a:xfrm>
              <a:custGeom>
                <a:avLst/>
                <a:gdLst>
                  <a:gd name="T0" fmla="*/ 0 w 635"/>
                  <a:gd name="T1" fmla="*/ 5 h 24"/>
                  <a:gd name="T2" fmla="*/ 0 w 635"/>
                  <a:gd name="T3" fmla="*/ 24 h 24"/>
                  <a:gd name="T4" fmla="*/ 635 w 635"/>
                  <a:gd name="T5" fmla="*/ 20 h 24"/>
                  <a:gd name="T6" fmla="*/ 635 w 635"/>
                  <a:gd name="T7" fmla="*/ 0 h 24"/>
                  <a:gd name="T8" fmla="*/ 0 w 635"/>
                  <a:gd name="T9" fmla="*/ 5 h 24"/>
                </a:gdLst>
                <a:ahLst/>
                <a:cxnLst>
                  <a:cxn ang="0">
                    <a:pos x="T0" y="T1"/>
                  </a:cxn>
                  <a:cxn ang="0">
                    <a:pos x="T2" y="T3"/>
                  </a:cxn>
                  <a:cxn ang="0">
                    <a:pos x="T4" y="T5"/>
                  </a:cxn>
                  <a:cxn ang="0">
                    <a:pos x="T6" y="T7"/>
                  </a:cxn>
                  <a:cxn ang="0">
                    <a:pos x="T8" y="T9"/>
                  </a:cxn>
                </a:cxnLst>
                <a:rect l="0" t="0" r="r" b="b"/>
                <a:pathLst>
                  <a:path w="635" h="24">
                    <a:moveTo>
                      <a:pt x="0" y="5"/>
                    </a:moveTo>
                    <a:lnTo>
                      <a:pt x="0" y="24"/>
                    </a:lnTo>
                    <a:lnTo>
                      <a:pt x="635" y="20"/>
                    </a:lnTo>
                    <a:lnTo>
                      <a:pt x="635"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26" name="Freeform 64"/>
              <p:cNvSpPr>
                <a:spLocks/>
              </p:cNvSpPr>
              <p:nvPr/>
            </p:nvSpPr>
            <p:spPr bwMode="auto">
              <a:xfrm>
                <a:off x="4049396" y="2883647"/>
                <a:ext cx="1603424" cy="71263"/>
              </a:xfrm>
              <a:custGeom>
                <a:avLst/>
                <a:gdLst>
                  <a:gd name="T0" fmla="*/ 0 w 631"/>
                  <a:gd name="T1" fmla="*/ 9 h 27"/>
                  <a:gd name="T2" fmla="*/ 0 w 631"/>
                  <a:gd name="T3" fmla="*/ 27 h 27"/>
                  <a:gd name="T4" fmla="*/ 631 w 631"/>
                  <a:gd name="T5" fmla="*/ 19 h 27"/>
                  <a:gd name="T6" fmla="*/ 630 w 631"/>
                  <a:gd name="T7" fmla="*/ 0 h 27"/>
                  <a:gd name="T8" fmla="*/ 0 w 631"/>
                  <a:gd name="T9" fmla="*/ 9 h 27"/>
                </a:gdLst>
                <a:ahLst/>
                <a:cxnLst>
                  <a:cxn ang="0">
                    <a:pos x="T0" y="T1"/>
                  </a:cxn>
                  <a:cxn ang="0">
                    <a:pos x="T2" y="T3"/>
                  </a:cxn>
                  <a:cxn ang="0">
                    <a:pos x="T4" y="T5"/>
                  </a:cxn>
                  <a:cxn ang="0">
                    <a:pos x="T6" y="T7"/>
                  </a:cxn>
                  <a:cxn ang="0">
                    <a:pos x="T8" y="T9"/>
                  </a:cxn>
                </a:cxnLst>
                <a:rect l="0" t="0" r="r" b="b"/>
                <a:pathLst>
                  <a:path w="631" h="27">
                    <a:moveTo>
                      <a:pt x="0" y="9"/>
                    </a:moveTo>
                    <a:lnTo>
                      <a:pt x="0" y="27"/>
                    </a:lnTo>
                    <a:lnTo>
                      <a:pt x="631" y="19"/>
                    </a:lnTo>
                    <a:lnTo>
                      <a:pt x="630"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27" name="Freeform 65"/>
              <p:cNvSpPr>
                <a:spLocks/>
              </p:cNvSpPr>
              <p:nvPr/>
            </p:nvSpPr>
            <p:spPr bwMode="auto">
              <a:xfrm>
                <a:off x="4013764" y="3229783"/>
                <a:ext cx="1603424" cy="71263"/>
              </a:xfrm>
              <a:custGeom>
                <a:avLst/>
                <a:gdLst>
                  <a:gd name="T0" fmla="*/ 0 w 631"/>
                  <a:gd name="T1" fmla="*/ 8 h 27"/>
                  <a:gd name="T2" fmla="*/ 0 w 631"/>
                  <a:gd name="T3" fmla="*/ 27 h 27"/>
                  <a:gd name="T4" fmla="*/ 631 w 631"/>
                  <a:gd name="T5" fmla="*/ 18 h 27"/>
                  <a:gd name="T6" fmla="*/ 631 w 631"/>
                  <a:gd name="T7" fmla="*/ 0 h 27"/>
                  <a:gd name="T8" fmla="*/ 0 w 631"/>
                  <a:gd name="T9" fmla="*/ 8 h 27"/>
                </a:gdLst>
                <a:ahLst/>
                <a:cxnLst>
                  <a:cxn ang="0">
                    <a:pos x="T0" y="T1"/>
                  </a:cxn>
                  <a:cxn ang="0">
                    <a:pos x="T2" y="T3"/>
                  </a:cxn>
                  <a:cxn ang="0">
                    <a:pos x="T4" y="T5"/>
                  </a:cxn>
                  <a:cxn ang="0">
                    <a:pos x="T6" y="T7"/>
                  </a:cxn>
                  <a:cxn ang="0">
                    <a:pos x="T8" y="T9"/>
                  </a:cxn>
                </a:cxnLst>
                <a:rect l="0" t="0" r="r" b="b"/>
                <a:pathLst>
                  <a:path w="631" h="27">
                    <a:moveTo>
                      <a:pt x="0" y="8"/>
                    </a:moveTo>
                    <a:lnTo>
                      <a:pt x="0" y="27"/>
                    </a:lnTo>
                    <a:lnTo>
                      <a:pt x="631" y="18"/>
                    </a:lnTo>
                    <a:lnTo>
                      <a:pt x="631"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28" name="Freeform 66"/>
              <p:cNvSpPr>
                <a:spLocks/>
              </p:cNvSpPr>
              <p:nvPr/>
            </p:nvSpPr>
            <p:spPr bwMode="auto">
              <a:xfrm>
                <a:off x="4013764" y="3611550"/>
                <a:ext cx="1603424" cy="71263"/>
              </a:xfrm>
              <a:custGeom>
                <a:avLst/>
                <a:gdLst>
                  <a:gd name="T0" fmla="*/ 0 w 631"/>
                  <a:gd name="T1" fmla="*/ 10 h 29"/>
                  <a:gd name="T2" fmla="*/ 0 w 631"/>
                  <a:gd name="T3" fmla="*/ 29 h 29"/>
                  <a:gd name="T4" fmla="*/ 631 w 631"/>
                  <a:gd name="T5" fmla="*/ 20 h 29"/>
                  <a:gd name="T6" fmla="*/ 631 w 631"/>
                  <a:gd name="T7" fmla="*/ 0 h 29"/>
                  <a:gd name="T8" fmla="*/ 0 w 631"/>
                  <a:gd name="T9" fmla="*/ 10 h 29"/>
                </a:gdLst>
                <a:ahLst/>
                <a:cxnLst>
                  <a:cxn ang="0">
                    <a:pos x="T0" y="T1"/>
                  </a:cxn>
                  <a:cxn ang="0">
                    <a:pos x="T2" y="T3"/>
                  </a:cxn>
                  <a:cxn ang="0">
                    <a:pos x="T4" y="T5"/>
                  </a:cxn>
                  <a:cxn ang="0">
                    <a:pos x="T6" y="T7"/>
                  </a:cxn>
                  <a:cxn ang="0">
                    <a:pos x="T8" y="T9"/>
                  </a:cxn>
                </a:cxnLst>
                <a:rect l="0" t="0" r="r" b="b"/>
                <a:pathLst>
                  <a:path w="631" h="29">
                    <a:moveTo>
                      <a:pt x="0" y="10"/>
                    </a:moveTo>
                    <a:lnTo>
                      <a:pt x="0" y="29"/>
                    </a:lnTo>
                    <a:lnTo>
                      <a:pt x="631" y="20"/>
                    </a:lnTo>
                    <a:lnTo>
                      <a:pt x="631" y="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29" name="Freeform 67"/>
              <p:cNvSpPr>
                <a:spLocks/>
              </p:cNvSpPr>
              <p:nvPr/>
            </p:nvSpPr>
            <p:spPr bwMode="auto">
              <a:xfrm>
                <a:off x="4023944" y="3957686"/>
                <a:ext cx="1618695" cy="61083"/>
              </a:xfrm>
              <a:custGeom>
                <a:avLst/>
                <a:gdLst>
                  <a:gd name="T0" fmla="*/ 0 w 636"/>
                  <a:gd name="T1" fmla="*/ 4 h 23"/>
                  <a:gd name="T2" fmla="*/ 0 w 636"/>
                  <a:gd name="T3" fmla="*/ 23 h 23"/>
                  <a:gd name="T4" fmla="*/ 636 w 636"/>
                  <a:gd name="T5" fmla="*/ 18 h 23"/>
                  <a:gd name="T6" fmla="*/ 636 w 636"/>
                  <a:gd name="T7" fmla="*/ 0 h 23"/>
                  <a:gd name="T8" fmla="*/ 0 w 636"/>
                  <a:gd name="T9" fmla="*/ 4 h 23"/>
                </a:gdLst>
                <a:ahLst/>
                <a:cxnLst>
                  <a:cxn ang="0">
                    <a:pos x="T0" y="T1"/>
                  </a:cxn>
                  <a:cxn ang="0">
                    <a:pos x="T2" y="T3"/>
                  </a:cxn>
                  <a:cxn ang="0">
                    <a:pos x="T4" y="T5"/>
                  </a:cxn>
                  <a:cxn ang="0">
                    <a:pos x="T6" y="T7"/>
                  </a:cxn>
                  <a:cxn ang="0">
                    <a:pos x="T8" y="T9"/>
                  </a:cxn>
                </a:cxnLst>
                <a:rect l="0" t="0" r="r" b="b"/>
                <a:pathLst>
                  <a:path w="636" h="23">
                    <a:moveTo>
                      <a:pt x="0" y="4"/>
                    </a:moveTo>
                    <a:lnTo>
                      <a:pt x="0" y="23"/>
                    </a:lnTo>
                    <a:lnTo>
                      <a:pt x="636" y="18"/>
                    </a:lnTo>
                    <a:lnTo>
                      <a:pt x="636" y="0"/>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30" name="Freeform 68"/>
              <p:cNvSpPr>
                <a:spLocks/>
              </p:cNvSpPr>
              <p:nvPr/>
            </p:nvSpPr>
            <p:spPr bwMode="auto">
              <a:xfrm>
                <a:off x="4135930" y="4319092"/>
                <a:ext cx="1572882" cy="61083"/>
              </a:xfrm>
              <a:custGeom>
                <a:avLst/>
                <a:gdLst>
                  <a:gd name="T0" fmla="*/ 0 w 618"/>
                  <a:gd name="T1" fmla="*/ 5 h 24"/>
                  <a:gd name="T2" fmla="*/ 0 w 618"/>
                  <a:gd name="T3" fmla="*/ 24 h 24"/>
                  <a:gd name="T4" fmla="*/ 618 w 618"/>
                  <a:gd name="T5" fmla="*/ 20 h 24"/>
                  <a:gd name="T6" fmla="*/ 618 w 618"/>
                  <a:gd name="T7" fmla="*/ 0 h 24"/>
                  <a:gd name="T8" fmla="*/ 0 w 618"/>
                  <a:gd name="T9" fmla="*/ 5 h 24"/>
                </a:gdLst>
                <a:ahLst/>
                <a:cxnLst>
                  <a:cxn ang="0">
                    <a:pos x="T0" y="T1"/>
                  </a:cxn>
                  <a:cxn ang="0">
                    <a:pos x="T2" y="T3"/>
                  </a:cxn>
                  <a:cxn ang="0">
                    <a:pos x="T4" y="T5"/>
                  </a:cxn>
                  <a:cxn ang="0">
                    <a:pos x="T6" y="T7"/>
                  </a:cxn>
                  <a:cxn ang="0">
                    <a:pos x="T8" y="T9"/>
                  </a:cxn>
                </a:cxnLst>
                <a:rect l="0" t="0" r="r" b="b"/>
                <a:pathLst>
                  <a:path w="618" h="24">
                    <a:moveTo>
                      <a:pt x="0" y="5"/>
                    </a:moveTo>
                    <a:lnTo>
                      <a:pt x="0" y="24"/>
                    </a:lnTo>
                    <a:lnTo>
                      <a:pt x="618" y="20"/>
                    </a:lnTo>
                    <a:lnTo>
                      <a:pt x="618"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31" name="Freeform 69"/>
              <p:cNvSpPr>
                <a:spLocks/>
              </p:cNvSpPr>
              <p:nvPr/>
            </p:nvSpPr>
            <p:spPr bwMode="auto">
              <a:xfrm>
                <a:off x="4212283" y="4629597"/>
                <a:ext cx="1577973" cy="61083"/>
              </a:xfrm>
              <a:custGeom>
                <a:avLst/>
                <a:gdLst>
                  <a:gd name="T0" fmla="*/ 0 w 619"/>
                  <a:gd name="T1" fmla="*/ 5 h 23"/>
                  <a:gd name="T2" fmla="*/ 0 w 619"/>
                  <a:gd name="T3" fmla="*/ 23 h 23"/>
                  <a:gd name="T4" fmla="*/ 619 w 619"/>
                  <a:gd name="T5" fmla="*/ 20 h 23"/>
                  <a:gd name="T6" fmla="*/ 619 w 619"/>
                  <a:gd name="T7" fmla="*/ 0 h 23"/>
                  <a:gd name="T8" fmla="*/ 0 w 619"/>
                  <a:gd name="T9" fmla="*/ 5 h 23"/>
                </a:gdLst>
                <a:ahLst/>
                <a:cxnLst>
                  <a:cxn ang="0">
                    <a:pos x="T0" y="T1"/>
                  </a:cxn>
                  <a:cxn ang="0">
                    <a:pos x="T2" y="T3"/>
                  </a:cxn>
                  <a:cxn ang="0">
                    <a:pos x="T4" y="T5"/>
                  </a:cxn>
                  <a:cxn ang="0">
                    <a:pos x="T6" y="T7"/>
                  </a:cxn>
                  <a:cxn ang="0">
                    <a:pos x="T8" y="T9"/>
                  </a:cxn>
                </a:cxnLst>
                <a:rect l="0" t="0" r="r" b="b"/>
                <a:pathLst>
                  <a:path w="619" h="23">
                    <a:moveTo>
                      <a:pt x="0" y="5"/>
                    </a:moveTo>
                    <a:lnTo>
                      <a:pt x="0" y="23"/>
                    </a:lnTo>
                    <a:lnTo>
                      <a:pt x="619" y="20"/>
                    </a:lnTo>
                    <a:lnTo>
                      <a:pt x="619"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32" name="Freeform 70"/>
              <p:cNvSpPr>
                <a:spLocks/>
              </p:cNvSpPr>
              <p:nvPr/>
            </p:nvSpPr>
            <p:spPr bwMode="auto">
              <a:xfrm>
                <a:off x="4329358" y="4980823"/>
                <a:ext cx="1623785" cy="55993"/>
              </a:xfrm>
              <a:custGeom>
                <a:avLst/>
                <a:gdLst>
                  <a:gd name="T0" fmla="*/ 0 w 638"/>
                  <a:gd name="T1" fmla="*/ 3 h 23"/>
                  <a:gd name="T2" fmla="*/ 0 w 638"/>
                  <a:gd name="T3" fmla="*/ 23 h 23"/>
                  <a:gd name="T4" fmla="*/ 638 w 638"/>
                  <a:gd name="T5" fmla="*/ 18 h 23"/>
                  <a:gd name="T6" fmla="*/ 638 w 638"/>
                  <a:gd name="T7" fmla="*/ 0 h 23"/>
                  <a:gd name="T8" fmla="*/ 0 w 638"/>
                  <a:gd name="T9" fmla="*/ 3 h 23"/>
                </a:gdLst>
                <a:ahLst/>
                <a:cxnLst>
                  <a:cxn ang="0">
                    <a:pos x="T0" y="T1"/>
                  </a:cxn>
                  <a:cxn ang="0">
                    <a:pos x="T2" y="T3"/>
                  </a:cxn>
                  <a:cxn ang="0">
                    <a:pos x="T4" y="T5"/>
                  </a:cxn>
                  <a:cxn ang="0">
                    <a:pos x="T6" y="T7"/>
                  </a:cxn>
                  <a:cxn ang="0">
                    <a:pos x="T8" y="T9"/>
                  </a:cxn>
                </a:cxnLst>
                <a:rect l="0" t="0" r="r" b="b"/>
                <a:pathLst>
                  <a:path w="638" h="23">
                    <a:moveTo>
                      <a:pt x="0" y="3"/>
                    </a:moveTo>
                    <a:lnTo>
                      <a:pt x="0" y="23"/>
                    </a:lnTo>
                    <a:lnTo>
                      <a:pt x="638" y="18"/>
                    </a:lnTo>
                    <a:lnTo>
                      <a:pt x="638"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33" name="Freeform 71"/>
              <p:cNvSpPr>
                <a:spLocks/>
              </p:cNvSpPr>
              <p:nvPr/>
            </p:nvSpPr>
            <p:spPr bwMode="auto">
              <a:xfrm>
                <a:off x="8488080" y="1896142"/>
                <a:ext cx="66173" cy="55993"/>
              </a:xfrm>
              <a:custGeom>
                <a:avLst/>
                <a:gdLst>
                  <a:gd name="T0" fmla="*/ 3 w 26"/>
                  <a:gd name="T1" fmla="*/ 23 h 23"/>
                  <a:gd name="T2" fmla="*/ 26 w 26"/>
                  <a:gd name="T3" fmla="*/ 7 h 23"/>
                  <a:gd name="T4" fmla="*/ 25 w 26"/>
                  <a:gd name="T5" fmla="*/ 5 h 23"/>
                  <a:gd name="T6" fmla="*/ 25 w 26"/>
                  <a:gd name="T7" fmla="*/ 4 h 23"/>
                  <a:gd name="T8" fmla="*/ 24 w 26"/>
                  <a:gd name="T9" fmla="*/ 2 h 23"/>
                  <a:gd name="T10" fmla="*/ 23 w 26"/>
                  <a:gd name="T11" fmla="*/ 0 h 23"/>
                  <a:gd name="T12" fmla="*/ 0 w 26"/>
                  <a:gd name="T13" fmla="*/ 18 h 23"/>
                  <a:gd name="T14" fmla="*/ 1 w 26"/>
                  <a:gd name="T15" fmla="*/ 19 h 23"/>
                  <a:gd name="T16" fmla="*/ 2 w 26"/>
                  <a:gd name="T17" fmla="*/ 21 h 23"/>
                  <a:gd name="T18" fmla="*/ 2 w 26"/>
                  <a:gd name="T19" fmla="*/ 22 h 23"/>
                  <a:gd name="T20" fmla="*/ 3 w 26"/>
                  <a:gd name="T2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3">
                    <a:moveTo>
                      <a:pt x="3" y="23"/>
                    </a:moveTo>
                    <a:lnTo>
                      <a:pt x="26" y="7"/>
                    </a:lnTo>
                    <a:lnTo>
                      <a:pt x="25" y="5"/>
                    </a:lnTo>
                    <a:lnTo>
                      <a:pt x="25" y="4"/>
                    </a:lnTo>
                    <a:lnTo>
                      <a:pt x="24" y="2"/>
                    </a:lnTo>
                    <a:lnTo>
                      <a:pt x="23" y="0"/>
                    </a:lnTo>
                    <a:lnTo>
                      <a:pt x="0" y="18"/>
                    </a:lnTo>
                    <a:lnTo>
                      <a:pt x="1" y="19"/>
                    </a:lnTo>
                    <a:lnTo>
                      <a:pt x="2" y="21"/>
                    </a:lnTo>
                    <a:lnTo>
                      <a:pt x="2" y="22"/>
                    </a:lnTo>
                    <a:lnTo>
                      <a:pt x="3"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34" name="Freeform 72"/>
              <p:cNvSpPr>
                <a:spLocks/>
              </p:cNvSpPr>
              <p:nvPr/>
            </p:nvSpPr>
            <p:spPr bwMode="auto">
              <a:xfrm>
                <a:off x="5581556" y="949358"/>
                <a:ext cx="3334104" cy="5064782"/>
              </a:xfrm>
              <a:custGeom>
                <a:avLst/>
                <a:gdLst>
                  <a:gd name="T0" fmla="*/ 1174 w 1309"/>
                  <a:gd name="T1" fmla="*/ 459 h 1990"/>
                  <a:gd name="T2" fmla="*/ 1244 w 1309"/>
                  <a:gd name="T3" fmla="*/ 672 h 1990"/>
                  <a:gd name="T4" fmla="*/ 1278 w 1309"/>
                  <a:gd name="T5" fmla="*/ 910 h 1990"/>
                  <a:gd name="T6" fmla="*/ 1267 w 1309"/>
                  <a:gd name="T7" fmla="*/ 1189 h 1990"/>
                  <a:gd name="T8" fmla="*/ 1204 w 1309"/>
                  <a:gd name="T9" fmla="*/ 1455 h 1990"/>
                  <a:gd name="T10" fmla="*/ 1097 w 1309"/>
                  <a:gd name="T11" fmla="*/ 1678 h 1990"/>
                  <a:gd name="T12" fmla="*/ 952 w 1309"/>
                  <a:gd name="T13" fmla="*/ 1845 h 1990"/>
                  <a:gd name="T14" fmla="*/ 780 w 1309"/>
                  <a:gd name="T15" fmla="*/ 1942 h 1990"/>
                  <a:gd name="T16" fmla="*/ 589 w 1309"/>
                  <a:gd name="T17" fmla="*/ 1957 h 1990"/>
                  <a:gd name="T18" fmla="*/ 411 w 1309"/>
                  <a:gd name="T19" fmla="*/ 1885 h 1990"/>
                  <a:gd name="T20" fmla="*/ 256 w 1309"/>
                  <a:gd name="T21" fmla="*/ 1740 h 1990"/>
                  <a:gd name="T22" fmla="*/ 135 w 1309"/>
                  <a:gd name="T23" fmla="*/ 1535 h 1990"/>
                  <a:gd name="T24" fmla="*/ 56 w 1309"/>
                  <a:gd name="T25" fmla="*/ 1282 h 1990"/>
                  <a:gd name="T26" fmla="*/ 28 w 1309"/>
                  <a:gd name="T27" fmla="*/ 995 h 1990"/>
                  <a:gd name="T28" fmla="*/ 56 w 1309"/>
                  <a:gd name="T29" fmla="*/ 708 h 1990"/>
                  <a:gd name="T30" fmla="*/ 135 w 1309"/>
                  <a:gd name="T31" fmla="*/ 455 h 1990"/>
                  <a:gd name="T32" fmla="*/ 256 w 1309"/>
                  <a:gd name="T33" fmla="*/ 250 h 1990"/>
                  <a:gd name="T34" fmla="*/ 411 w 1309"/>
                  <a:gd name="T35" fmla="*/ 105 h 1990"/>
                  <a:gd name="T36" fmla="*/ 589 w 1309"/>
                  <a:gd name="T37" fmla="*/ 34 h 1990"/>
                  <a:gd name="T38" fmla="*/ 726 w 1309"/>
                  <a:gd name="T39" fmla="*/ 36 h 1990"/>
                  <a:gd name="T40" fmla="*/ 831 w 1309"/>
                  <a:gd name="T41" fmla="*/ 68 h 1990"/>
                  <a:gd name="T42" fmla="*/ 929 w 1309"/>
                  <a:gd name="T43" fmla="*/ 127 h 1990"/>
                  <a:gd name="T44" fmla="*/ 1016 w 1309"/>
                  <a:gd name="T45" fmla="*/ 209 h 1990"/>
                  <a:gd name="T46" fmla="*/ 1095 w 1309"/>
                  <a:gd name="T47" fmla="*/ 311 h 1990"/>
                  <a:gd name="T48" fmla="*/ 1164 w 1309"/>
                  <a:gd name="T49" fmla="*/ 372 h 1990"/>
                  <a:gd name="T50" fmla="*/ 1090 w 1309"/>
                  <a:gd name="T51" fmla="*/ 254 h 1990"/>
                  <a:gd name="T52" fmla="*/ 1004 w 1309"/>
                  <a:gd name="T53" fmla="*/ 155 h 1990"/>
                  <a:gd name="T54" fmla="*/ 908 w 1309"/>
                  <a:gd name="T55" fmla="*/ 79 h 1990"/>
                  <a:gd name="T56" fmla="*/ 803 w 1309"/>
                  <a:gd name="T57" fmla="*/ 27 h 1990"/>
                  <a:gd name="T58" fmla="*/ 692 w 1309"/>
                  <a:gd name="T59" fmla="*/ 1 h 1990"/>
                  <a:gd name="T60" fmla="*/ 522 w 1309"/>
                  <a:gd name="T61" fmla="*/ 21 h 1990"/>
                  <a:gd name="T62" fmla="*/ 343 w 1309"/>
                  <a:gd name="T63" fmla="*/ 120 h 1990"/>
                  <a:gd name="T64" fmla="*/ 192 w 1309"/>
                  <a:gd name="T65" fmla="*/ 292 h 1990"/>
                  <a:gd name="T66" fmla="*/ 79 w 1309"/>
                  <a:gd name="T67" fmla="*/ 521 h 1990"/>
                  <a:gd name="T68" fmla="*/ 13 w 1309"/>
                  <a:gd name="T69" fmla="*/ 794 h 1990"/>
                  <a:gd name="T70" fmla="*/ 3 w 1309"/>
                  <a:gd name="T71" fmla="*/ 1096 h 1990"/>
                  <a:gd name="T72" fmla="*/ 51 w 1309"/>
                  <a:gd name="T73" fmla="*/ 1382 h 1990"/>
                  <a:gd name="T74" fmla="*/ 149 w 1309"/>
                  <a:gd name="T75" fmla="*/ 1627 h 1990"/>
                  <a:gd name="T76" fmla="*/ 289 w 1309"/>
                  <a:gd name="T77" fmla="*/ 1820 h 1990"/>
                  <a:gd name="T78" fmla="*/ 459 w 1309"/>
                  <a:gd name="T79" fmla="*/ 1945 h 1990"/>
                  <a:gd name="T80" fmla="*/ 654 w 1309"/>
                  <a:gd name="T81" fmla="*/ 1990 h 1990"/>
                  <a:gd name="T82" fmla="*/ 848 w 1309"/>
                  <a:gd name="T83" fmla="*/ 1945 h 1990"/>
                  <a:gd name="T84" fmla="*/ 1020 w 1309"/>
                  <a:gd name="T85" fmla="*/ 1820 h 1990"/>
                  <a:gd name="T86" fmla="*/ 1159 w 1309"/>
                  <a:gd name="T87" fmla="*/ 1627 h 1990"/>
                  <a:gd name="T88" fmla="*/ 1257 w 1309"/>
                  <a:gd name="T89" fmla="*/ 1382 h 1990"/>
                  <a:gd name="T90" fmla="*/ 1305 w 1309"/>
                  <a:gd name="T91" fmla="*/ 1096 h 1990"/>
                  <a:gd name="T92" fmla="*/ 1300 w 1309"/>
                  <a:gd name="T93" fmla="*/ 825 h 1990"/>
                  <a:gd name="T94" fmla="*/ 1251 w 1309"/>
                  <a:gd name="T95" fmla="*/ 588 h 1990"/>
                  <a:gd name="T96" fmla="*/ 1167 w 1309"/>
                  <a:gd name="T97" fmla="*/ 379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09" h="1990">
                    <a:moveTo>
                      <a:pt x="1167" y="379"/>
                    </a:moveTo>
                    <a:lnTo>
                      <a:pt x="1144" y="395"/>
                    </a:lnTo>
                    <a:lnTo>
                      <a:pt x="1174" y="459"/>
                    </a:lnTo>
                    <a:lnTo>
                      <a:pt x="1202" y="527"/>
                    </a:lnTo>
                    <a:lnTo>
                      <a:pt x="1225" y="598"/>
                    </a:lnTo>
                    <a:lnTo>
                      <a:pt x="1244" y="672"/>
                    </a:lnTo>
                    <a:lnTo>
                      <a:pt x="1259" y="749"/>
                    </a:lnTo>
                    <a:lnTo>
                      <a:pt x="1271" y="829"/>
                    </a:lnTo>
                    <a:lnTo>
                      <a:pt x="1278" y="910"/>
                    </a:lnTo>
                    <a:lnTo>
                      <a:pt x="1280" y="995"/>
                    </a:lnTo>
                    <a:lnTo>
                      <a:pt x="1277" y="1094"/>
                    </a:lnTo>
                    <a:lnTo>
                      <a:pt x="1267" y="1189"/>
                    </a:lnTo>
                    <a:lnTo>
                      <a:pt x="1252" y="1282"/>
                    </a:lnTo>
                    <a:lnTo>
                      <a:pt x="1230" y="1370"/>
                    </a:lnTo>
                    <a:lnTo>
                      <a:pt x="1204" y="1455"/>
                    </a:lnTo>
                    <a:lnTo>
                      <a:pt x="1173" y="1535"/>
                    </a:lnTo>
                    <a:lnTo>
                      <a:pt x="1137" y="1610"/>
                    </a:lnTo>
                    <a:lnTo>
                      <a:pt x="1097" y="1678"/>
                    </a:lnTo>
                    <a:lnTo>
                      <a:pt x="1052" y="1740"/>
                    </a:lnTo>
                    <a:lnTo>
                      <a:pt x="1004" y="1797"/>
                    </a:lnTo>
                    <a:lnTo>
                      <a:pt x="952" y="1845"/>
                    </a:lnTo>
                    <a:lnTo>
                      <a:pt x="898" y="1885"/>
                    </a:lnTo>
                    <a:lnTo>
                      <a:pt x="840" y="1918"/>
                    </a:lnTo>
                    <a:lnTo>
                      <a:pt x="780" y="1942"/>
                    </a:lnTo>
                    <a:lnTo>
                      <a:pt x="718" y="1957"/>
                    </a:lnTo>
                    <a:lnTo>
                      <a:pt x="654" y="1961"/>
                    </a:lnTo>
                    <a:lnTo>
                      <a:pt x="589" y="1957"/>
                    </a:lnTo>
                    <a:lnTo>
                      <a:pt x="528" y="1942"/>
                    </a:lnTo>
                    <a:lnTo>
                      <a:pt x="467" y="1918"/>
                    </a:lnTo>
                    <a:lnTo>
                      <a:pt x="411" y="1885"/>
                    </a:lnTo>
                    <a:lnTo>
                      <a:pt x="355" y="1845"/>
                    </a:lnTo>
                    <a:lnTo>
                      <a:pt x="304" y="1797"/>
                    </a:lnTo>
                    <a:lnTo>
                      <a:pt x="256" y="1740"/>
                    </a:lnTo>
                    <a:lnTo>
                      <a:pt x="211" y="1678"/>
                    </a:lnTo>
                    <a:lnTo>
                      <a:pt x="171" y="1610"/>
                    </a:lnTo>
                    <a:lnTo>
                      <a:pt x="135" y="1535"/>
                    </a:lnTo>
                    <a:lnTo>
                      <a:pt x="104" y="1455"/>
                    </a:lnTo>
                    <a:lnTo>
                      <a:pt x="78" y="1370"/>
                    </a:lnTo>
                    <a:lnTo>
                      <a:pt x="56" y="1282"/>
                    </a:lnTo>
                    <a:lnTo>
                      <a:pt x="41" y="1189"/>
                    </a:lnTo>
                    <a:lnTo>
                      <a:pt x="32" y="1094"/>
                    </a:lnTo>
                    <a:lnTo>
                      <a:pt x="28" y="995"/>
                    </a:lnTo>
                    <a:lnTo>
                      <a:pt x="32" y="895"/>
                    </a:lnTo>
                    <a:lnTo>
                      <a:pt x="41" y="800"/>
                    </a:lnTo>
                    <a:lnTo>
                      <a:pt x="56" y="708"/>
                    </a:lnTo>
                    <a:lnTo>
                      <a:pt x="78" y="619"/>
                    </a:lnTo>
                    <a:lnTo>
                      <a:pt x="104" y="535"/>
                    </a:lnTo>
                    <a:lnTo>
                      <a:pt x="135" y="455"/>
                    </a:lnTo>
                    <a:lnTo>
                      <a:pt x="171" y="380"/>
                    </a:lnTo>
                    <a:lnTo>
                      <a:pt x="211" y="312"/>
                    </a:lnTo>
                    <a:lnTo>
                      <a:pt x="256" y="250"/>
                    </a:lnTo>
                    <a:lnTo>
                      <a:pt x="304" y="194"/>
                    </a:lnTo>
                    <a:lnTo>
                      <a:pt x="355" y="145"/>
                    </a:lnTo>
                    <a:lnTo>
                      <a:pt x="411" y="105"/>
                    </a:lnTo>
                    <a:lnTo>
                      <a:pt x="467" y="73"/>
                    </a:lnTo>
                    <a:lnTo>
                      <a:pt x="528" y="49"/>
                    </a:lnTo>
                    <a:lnTo>
                      <a:pt x="589" y="34"/>
                    </a:lnTo>
                    <a:lnTo>
                      <a:pt x="654" y="29"/>
                    </a:lnTo>
                    <a:lnTo>
                      <a:pt x="690" y="30"/>
                    </a:lnTo>
                    <a:lnTo>
                      <a:pt x="726" y="36"/>
                    </a:lnTo>
                    <a:lnTo>
                      <a:pt x="762" y="44"/>
                    </a:lnTo>
                    <a:lnTo>
                      <a:pt x="796" y="54"/>
                    </a:lnTo>
                    <a:lnTo>
                      <a:pt x="831" y="68"/>
                    </a:lnTo>
                    <a:lnTo>
                      <a:pt x="864" y="85"/>
                    </a:lnTo>
                    <a:lnTo>
                      <a:pt x="897" y="105"/>
                    </a:lnTo>
                    <a:lnTo>
                      <a:pt x="929" y="127"/>
                    </a:lnTo>
                    <a:lnTo>
                      <a:pt x="959" y="151"/>
                    </a:lnTo>
                    <a:lnTo>
                      <a:pt x="989" y="179"/>
                    </a:lnTo>
                    <a:lnTo>
                      <a:pt x="1016" y="209"/>
                    </a:lnTo>
                    <a:lnTo>
                      <a:pt x="1044" y="241"/>
                    </a:lnTo>
                    <a:lnTo>
                      <a:pt x="1070" y="274"/>
                    </a:lnTo>
                    <a:lnTo>
                      <a:pt x="1095" y="311"/>
                    </a:lnTo>
                    <a:lnTo>
                      <a:pt x="1119" y="349"/>
                    </a:lnTo>
                    <a:lnTo>
                      <a:pt x="1141" y="390"/>
                    </a:lnTo>
                    <a:lnTo>
                      <a:pt x="1164" y="372"/>
                    </a:lnTo>
                    <a:lnTo>
                      <a:pt x="1141" y="331"/>
                    </a:lnTo>
                    <a:lnTo>
                      <a:pt x="1115" y="292"/>
                    </a:lnTo>
                    <a:lnTo>
                      <a:pt x="1090" y="254"/>
                    </a:lnTo>
                    <a:lnTo>
                      <a:pt x="1062" y="218"/>
                    </a:lnTo>
                    <a:lnTo>
                      <a:pt x="1034" y="186"/>
                    </a:lnTo>
                    <a:lnTo>
                      <a:pt x="1004" y="155"/>
                    </a:lnTo>
                    <a:lnTo>
                      <a:pt x="973" y="127"/>
                    </a:lnTo>
                    <a:lnTo>
                      <a:pt x="941" y="102"/>
                    </a:lnTo>
                    <a:lnTo>
                      <a:pt x="908" y="79"/>
                    </a:lnTo>
                    <a:lnTo>
                      <a:pt x="874" y="58"/>
                    </a:lnTo>
                    <a:lnTo>
                      <a:pt x="839" y="41"/>
                    </a:lnTo>
                    <a:lnTo>
                      <a:pt x="803" y="27"/>
                    </a:lnTo>
                    <a:lnTo>
                      <a:pt x="766" y="15"/>
                    </a:lnTo>
                    <a:lnTo>
                      <a:pt x="730" y="7"/>
                    </a:lnTo>
                    <a:lnTo>
                      <a:pt x="692" y="1"/>
                    </a:lnTo>
                    <a:lnTo>
                      <a:pt x="654" y="0"/>
                    </a:lnTo>
                    <a:lnTo>
                      <a:pt x="587" y="5"/>
                    </a:lnTo>
                    <a:lnTo>
                      <a:pt x="522" y="21"/>
                    </a:lnTo>
                    <a:lnTo>
                      <a:pt x="459" y="45"/>
                    </a:lnTo>
                    <a:lnTo>
                      <a:pt x="399" y="79"/>
                    </a:lnTo>
                    <a:lnTo>
                      <a:pt x="343" y="120"/>
                    </a:lnTo>
                    <a:lnTo>
                      <a:pt x="289" y="171"/>
                    </a:lnTo>
                    <a:lnTo>
                      <a:pt x="238" y="227"/>
                    </a:lnTo>
                    <a:lnTo>
                      <a:pt x="192" y="292"/>
                    </a:lnTo>
                    <a:lnTo>
                      <a:pt x="149" y="362"/>
                    </a:lnTo>
                    <a:lnTo>
                      <a:pt x="111" y="439"/>
                    </a:lnTo>
                    <a:lnTo>
                      <a:pt x="79" y="521"/>
                    </a:lnTo>
                    <a:lnTo>
                      <a:pt x="51" y="607"/>
                    </a:lnTo>
                    <a:lnTo>
                      <a:pt x="30" y="700"/>
                    </a:lnTo>
                    <a:lnTo>
                      <a:pt x="13" y="794"/>
                    </a:lnTo>
                    <a:lnTo>
                      <a:pt x="3" y="893"/>
                    </a:lnTo>
                    <a:lnTo>
                      <a:pt x="0" y="995"/>
                    </a:lnTo>
                    <a:lnTo>
                      <a:pt x="3" y="1096"/>
                    </a:lnTo>
                    <a:lnTo>
                      <a:pt x="13" y="1195"/>
                    </a:lnTo>
                    <a:lnTo>
                      <a:pt x="30" y="1290"/>
                    </a:lnTo>
                    <a:lnTo>
                      <a:pt x="51" y="1382"/>
                    </a:lnTo>
                    <a:lnTo>
                      <a:pt x="79" y="1468"/>
                    </a:lnTo>
                    <a:lnTo>
                      <a:pt x="111" y="1551"/>
                    </a:lnTo>
                    <a:lnTo>
                      <a:pt x="149" y="1627"/>
                    </a:lnTo>
                    <a:lnTo>
                      <a:pt x="192" y="1697"/>
                    </a:lnTo>
                    <a:lnTo>
                      <a:pt x="238" y="1762"/>
                    </a:lnTo>
                    <a:lnTo>
                      <a:pt x="289" y="1820"/>
                    </a:lnTo>
                    <a:lnTo>
                      <a:pt x="343" y="1869"/>
                    </a:lnTo>
                    <a:lnTo>
                      <a:pt x="399" y="1912"/>
                    </a:lnTo>
                    <a:lnTo>
                      <a:pt x="459" y="1945"/>
                    </a:lnTo>
                    <a:lnTo>
                      <a:pt x="522" y="1969"/>
                    </a:lnTo>
                    <a:lnTo>
                      <a:pt x="587" y="1986"/>
                    </a:lnTo>
                    <a:lnTo>
                      <a:pt x="654" y="1990"/>
                    </a:lnTo>
                    <a:lnTo>
                      <a:pt x="720" y="1986"/>
                    </a:lnTo>
                    <a:lnTo>
                      <a:pt x="786" y="1969"/>
                    </a:lnTo>
                    <a:lnTo>
                      <a:pt x="848" y="1945"/>
                    </a:lnTo>
                    <a:lnTo>
                      <a:pt x="908" y="1912"/>
                    </a:lnTo>
                    <a:lnTo>
                      <a:pt x="966" y="1869"/>
                    </a:lnTo>
                    <a:lnTo>
                      <a:pt x="1020" y="1820"/>
                    </a:lnTo>
                    <a:lnTo>
                      <a:pt x="1070" y="1762"/>
                    </a:lnTo>
                    <a:lnTo>
                      <a:pt x="1116" y="1697"/>
                    </a:lnTo>
                    <a:lnTo>
                      <a:pt x="1159" y="1627"/>
                    </a:lnTo>
                    <a:lnTo>
                      <a:pt x="1197" y="1551"/>
                    </a:lnTo>
                    <a:lnTo>
                      <a:pt x="1229" y="1468"/>
                    </a:lnTo>
                    <a:lnTo>
                      <a:pt x="1257" y="1382"/>
                    </a:lnTo>
                    <a:lnTo>
                      <a:pt x="1279" y="1290"/>
                    </a:lnTo>
                    <a:lnTo>
                      <a:pt x="1295" y="1195"/>
                    </a:lnTo>
                    <a:lnTo>
                      <a:pt x="1305" y="1096"/>
                    </a:lnTo>
                    <a:lnTo>
                      <a:pt x="1309" y="995"/>
                    </a:lnTo>
                    <a:lnTo>
                      <a:pt x="1306" y="908"/>
                    </a:lnTo>
                    <a:lnTo>
                      <a:pt x="1300" y="825"/>
                    </a:lnTo>
                    <a:lnTo>
                      <a:pt x="1287" y="743"/>
                    </a:lnTo>
                    <a:lnTo>
                      <a:pt x="1271" y="664"/>
                    </a:lnTo>
                    <a:lnTo>
                      <a:pt x="1251" y="588"/>
                    </a:lnTo>
                    <a:lnTo>
                      <a:pt x="1227" y="515"/>
                    </a:lnTo>
                    <a:lnTo>
                      <a:pt x="1198" y="445"/>
                    </a:lnTo>
                    <a:lnTo>
                      <a:pt x="1167" y="3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35" name="Freeform 74"/>
              <p:cNvSpPr>
                <a:spLocks/>
              </p:cNvSpPr>
              <p:nvPr/>
            </p:nvSpPr>
            <p:spPr bwMode="auto">
              <a:xfrm>
                <a:off x="5510293" y="959539"/>
                <a:ext cx="1577973" cy="55993"/>
              </a:xfrm>
              <a:custGeom>
                <a:avLst/>
                <a:gdLst>
                  <a:gd name="T0" fmla="*/ 0 w 618"/>
                  <a:gd name="T1" fmla="*/ 4 h 23"/>
                  <a:gd name="T2" fmla="*/ 0 w 618"/>
                  <a:gd name="T3" fmla="*/ 23 h 23"/>
                  <a:gd name="T4" fmla="*/ 618 w 618"/>
                  <a:gd name="T5" fmla="*/ 18 h 23"/>
                  <a:gd name="T6" fmla="*/ 618 w 618"/>
                  <a:gd name="T7" fmla="*/ 0 h 23"/>
                  <a:gd name="T8" fmla="*/ 0 w 618"/>
                  <a:gd name="T9" fmla="*/ 4 h 23"/>
                </a:gdLst>
                <a:ahLst/>
                <a:cxnLst>
                  <a:cxn ang="0">
                    <a:pos x="T0" y="T1"/>
                  </a:cxn>
                  <a:cxn ang="0">
                    <a:pos x="T2" y="T3"/>
                  </a:cxn>
                  <a:cxn ang="0">
                    <a:pos x="T4" y="T5"/>
                  </a:cxn>
                  <a:cxn ang="0">
                    <a:pos x="T6" y="T7"/>
                  </a:cxn>
                  <a:cxn ang="0">
                    <a:pos x="T8" y="T9"/>
                  </a:cxn>
                </a:cxnLst>
                <a:rect l="0" t="0" r="r" b="b"/>
                <a:pathLst>
                  <a:path w="618" h="23">
                    <a:moveTo>
                      <a:pt x="0" y="4"/>
                    </a:moveTo>
                    <a:lnTo>
                      <a:pt x="0" y="23"/>
                    </a:lnTo>
                    <a:lnTo>
                      <a:pt x="618" y="18"/>
                    </a:lnTo>
                    <a:lnTo>
                      <a:pt x="618" y="0"/>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36" name="Freeform 76"/>
              <p:cNvSpPr>
                <a:spLocks/>
              </p:cNvSpPr>
              <p:nvPr/>
            </p:nvSpPr>
            <p:spPr bwMode="auto">
              <a:xfrm>
                <a:off x="5209969" y="1025712"/>
                <a:ext cx="1623785" cy="61083"/>
              </a:xfrm>
              <a:custGeom>
                <a:avLst/>
                <a:gdLst>
                  <a:gd name="T0" fmla="*/ 0 w 638"/>
                  <a:gd name="T1" fmla="*/ 5 h 25"/>
                  <a:gd name="T2" fmla="*/ 0 w 638"/>
                  <a:gd name="T3" fmla="*/ 25 h 25"/>
                  <a:gd name="T4" fmla="*/ 638 w 638"/>
                  <a:gd name="T5" fmla="*/ 20 h 25"/>
                  <a:gd name="T6" fmla="*/ 638 w 638"/>
                  <a:gd name="T7" fmla="*/ 0 h 25"/>
                  <a:gd name="T8" fmla="*/ 0 w 638"/>
                  <a:gd name="T9" fmla="*/ 5 h 25"/>
                </a:gdLst>
                <a:ahLst/>
                <a:cxnLst>
                  <a:cxn ang="0">
                    <a:pos x="T0" y="T1"/>
                  </a:cxn>
                  <a:cxn ang="0">
                    <a:pos x="T2" y="T3"/>
                  </a:cxn>
                  <a:cxn ang="0">
                    <a:pos x="T4" y="T5"/>
                  </a:cxn>
                  <a:cxn ang="0">
                    <a:pos x="T6" y="T7"/>
                  </a:cxn>
                  <a:cxn ang="0">
                    <a:pos x="T8" y="T9"/>
                  </a:cxn>
                </a:cxnLst>
                <a:rect l="0" t="0" r="r" b="b"/>
                <a:pathLst>
                  <a:path w="638" h="25">
                    <a:moveTo>
                      <a:pt x="0" y="5"/>
                    </a:moveTo>
                    <a:lnTo>
                      <a:pt x="0" y="25"/>
                    </a:lnTo>
                    <a:lnTo>
                      <a:pt x="638" y="20"/>
                    </a:lnTo>
                    <a:lnTo>
                      <a:pt x="638"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37" name="Freeform 77"/>
              <p:cNvSpPr>
                <a:spLocks/>
              </p:cNvSpPr>
              <p:nvPr/>
            </p:nvSpPr>
            <p:spPr bwMode="auto">
              <a:xfrm>
                <a:off x="5001269" y="1158058"/>
                <a:ext cx="1598334" cy="50902"/>
              </a:xfrm>
              <a:custGeom>
                <a:avLst/>
                <a:gdLst>
                  <a:gd name="T0" fmla="*/ 0 w 629"/>
                  <a:gd name="T1" fmla="*/ 3 h 22"/>
                  <a:gd name="T2" fmla="*/ 0 w 629"/>
                  <a:gd name="T3" fmla="*/ 22 h 22"/>
                  <a:gd name="T4" fmla="*/ 629 w 629"/>
                  <a:gd name="T5" fmla="*/ 18 h 22"/>
                  <a:gd name="T6" fmla="*/ 629 w 629"/>
                  <a:gd name="T7" fmla="*/ 0 h 22"/>
                  <a:gd name="T8" fmla="*/ 0 w 629"/>
                  <a:gd name="T9" fmla="*/ 3 h 22"/>
                </a:gdLst>
                <a:ahLst/>
                <a:cxnLst>
                  <a:cxn ang="0">
                    <a:pos x="T0" y="T1"/>
                  </a:cxn>
                  <a:cxn ang="0">
                    <a:pos x="T2" y="T3"/>
                  </a:cxn>
                  <a:cxn ang="0">
                    <a:pos x="T4" y="T5"/>
                  </a:cxn>
                  <a:cxn ang="0">
                    <a:pos x="T6" y="T7"/>
                  </a:cxn>
                  <a:cxn ang="0">
                    <a:pos x="T8" y="T9"/>
                  </a:cxn>
                </a:cxnLst>
                <a:rect l="0" t="0" r="r" b="b"/>
                <a:pathLst>
                  <a:path w="629" h="22">
                    <a:moveTo>
                      <a:pt x="0" y="3"/>
                    </a:moveTo>
                    <a:lnTo>
                      <a:pt x="0" y="22"/>
                    </a:lnTo>
                    <a:lnTo>
                      <a:pt x="629" y="18"/>
                    </a:lnTo>
                    <a:lnTo>
                      <a:pt x="629"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38" name="Freeform 78"/>
              <p:cNvSpPr>
                <a:spLocks/>
              </p:cNvSpPr>
              <p:nvPr/>
            </p:nvSpPr>
            <p:spPr bwMode="auto">
              <a:xfrm>
                <a:off x="4690765" y="1387118"/>
                <a:ext cx="1618695" cy="61083"/>
              </a:xfrm>
              <a:custGeom>
                <a:avLst/>
                <a:gdLst>
                  <a:gd name="T0" fmla="*/ 0 w 637"/>
                  <a:gd name="T1" fmla="*/ 5 h 23"/>
                  <a:gd name="T2" fmla="*/ 0 w 637"/>
                  <a:gd name="T3" fmla="*/ 23 h 23"/>
                  <a:gd name="T4" fmla="*/ 637 w 637"/>
                  <a:gd name="T5" fmla="*/ 20 h 23"/>
                  <a:gd name="T6" fmla="*/ 637 w 637"/>
                  <a:gd name="T7" fmla="*/ 0 h 23"/>
                  <a:gd name="T8" fmla="*/ 0 w 637"/>
                  <a:gd name="T9" fmla="*/ 5 h 23"/>
                </a:gdLst>
                <a:ahLst/>
                <a:cxnLst>
                  <a:cxn ang="0">
                    <a:pos x="T0" y="T1"/>
                  </a:cxn>
                  <a:cxn ang="0">
                    <a:pos x="T2" y="T3"/>
                  </a:cxn>
                  <a:cxn ang="0">
                    <a:pos x="T4" y="T5"/>
                  </a:cxn>
                  <a:cxn ang="0">
                    <a:pos x="T6" y="T7"/>
                  </a:cxn>
                  <a:cxn ang="0">
                    <a:pos x="T8" y="T9"/>
                  </a:cxn>
                </a:cxnLst>
                <a:rect l="0" t="0" r="r" b="b"/>
                <a:pathLst>
                  <a:path w="637" h="23">
                    <a:moveTo>
                      <a:pt x="0" y="5"/>
                    </a:moveTo>
                    <a:lnTo>
                      <a:pt x="0" y="23"/>
                    </a:lnTo>
                    <a:lnTo>
                      <a:pt x="637" y="20"/>
                    </a:lnTo>
                    <a:lnTo>
                      <a:pt x="637"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39" name="Freeform 79"/>
              <p:cNvSpPr>
                <a:spLocks/>
              </p:cNvSpPr>
              <p:nvPr/>
            </p:nvSpPr>
            <p:spPr bwMode="auto">
              <a:xfrm>
                <a:off x="4527878" y="5265876"/>
                <a:ext cx="1577973" cy="61083"/>
              </a:xfrm>
              <a:custGeom>
                <a:avLst/>
                <a:gdLst>
                  <a:gd name="T0" fmla="*/ 0 w 620"/>
                  <a:gd name="T1" fmla="*/ 5 h 25"/>
                  <a:gd name="T2" fmla="*/ 0 w 620"/>
                  <a:gd name="T3" fmla="*/ 25 h 25"/>
                  <a:gd name="T4" fmla="*/ 620 w 620"/>
                  <a:gd name="T5" fmla="*/ 20 h 25"/>
                  <a:gd name="T6" fmla="*/ 620 w 620"/>
                  <a:gd name="T7" fmla="*/ 0 h 25"/>
                  <a:gd name="T8" fmla="*/ 0 w 620"/>
                  <a:gd name="T9" fmla="*/ 5 h 25"/>
                </a:gdLst>
                <a:ahLst/>
                <a:cxnLst>
                  <a:cxn ang="0">
                    <a:pos x="T0" y="T1"/>
                  </a:cxn>
                  <a:cxn ang="0">
                    <a:pos x="T2" y="T3"/>
                  </a:cxn>
                  <a:cxn ang="0">
                    <a:pos x="T4" y="T5"/>
                  </a:cxn>
                  <a:cxn ang="0">
                    <a:pos x="T6" y="T7"/>
                  </a:cxn>
                  <a:cxn ang="0">
                    <a:pos x="T8" y="T9"/>
                  </a:cxn>
                </a:cxnLst>
                <a:rect l="0" t="0" r="r" b="b"/>
                <a:pathLst>
                  <a:path w="620" h="25">
                    <a:moveTo>
                      <a:pt x="0" y="5"/>
                    </a:moveTo>
                    <a:lnTo>
                      <a:pt x="0" y="25"/>
                    </a:lnTo>
                    <a:lnTo>
                      <a:pt x="620" y="20"/>
                    </a:lnTo>
                    <a:lnTo>
                      <a:pt x="620"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40" name="Freeform 80"/>
              <p:cNvSpPr>
                <a:spLocks/>
              </p:cNvSpPr>
              <p:nvPr/>
            </p:nvSpPr>
            <p:spPr bwMode="auto">
              <a:xfrm>
                <a:off x="4721307" y="5520387"/>
                <a:ext cx="1623785" cy="61083"/>
              </a:xfrm>
              <a:custGeom>
                <a:avLst/>
                <a:gdLst>
                  <a:gd name="T0" fmla="*/ 0 w 638"/>
                  <a:gd name="T1" fmla="*/ 4 h 24"/>
                  <a:gd name="T2" fmla="*/ 1 w 638"/>
                  <a:gd name="T3" fmla="*/ 24 h 24"/>
                  <a:gd name="T4" fmla="*/ 638 w 638"/>
                  <a:gd name="T5" fmla="*/ 19 h 24"/>
                  <a:gd name="T6" fmla="*/ 638 w 638"/>
                  <a:gd name="T7" fmla="*/ 0 h 24"/>
                  <a:gd name="T8" fmla="*/ 0 w 638"/>
                  <a:gd name="T9" fmla="*/ 4 h 24"/>
                </a:gdLst>
                <a:ahLst/>
                <a:cxnLst>
                  <a:cxn ang="0">
                    <a:pos x="T0" y="T1"/>
                  </a:cxn>
                  <a:cxn ang="0">
                    <a:pos x="T2" y="T3"/>
                  </a:cxn>
                  <a:cxn ang="0">
                    <a:pos x="T4" y="T5"/>
                  </a:cxn>
                  <a:cxn ang="0">
                    <a:pos x="T6" y="T7"/>
                  </a:cxn>
                  <a:cxn ang="0">
                    <a:pos x="T8" y="T9"/>
                  </a:cxn>
                </a:cxnLst>
                <a:rect l="0" t="0" r="r" b="b"/>
                <a:pathLst>
                  <a:path w="638" h="24">
                    <a:moveTo>
                      <a:pt x="0" y="4"/>
                    </a:moveTo>
                    <a:lnTo>
                      <a:pt x="1" y="24"/>
                    </a:lnTo>
                    <a:lnTo>
                      <a:pt x="638" y="19"/>
                    </a:lnTo>
                    <a:lnTo>
                      <a:pt x="638" y="0"/>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41" name="Freeform 81"/>
              <p:cNvSpPr>
                <a:spLocks/>
              </p:cNvSpPr>
              <p:nvPr/>
            </p:nvSpPr>
            <p:spPr bwMode="auto">
              <a:xfrm>
                <a:off x="4980908" y="5723997"/>
                <a:ext cx="1572882" cy="55993"/>
              </a:xfrm>
              <a:custGeom>
                <a:avLst/>
                <a:gdLst>
                  <a:gd name="T0" fmla="*/ 0 w 619"/>
                  <a:gd name="T1" fmla="*/ 5 h 23"/>
                  <a:gd name="T2" fmla="*/ 0 w 619"/>
                  <a:gd name="T3" fmla="*/ 23 h 23"/>
                  <a:gd name="T4" fmla="*/ 619 w 619"/>
                  <a:gd name="T5" fmla="*/ 19 h 23"/>
                  <a:gd name="T6" fmla="*/ 619 w 619"/>
                  <a:gd name="T7" fmla="*/ 0 h 23"/>
                  <a:gd name="T8" fmla="*/ 0 w 619"/>
                  <a:gd name="T9" fmla="*/ 5 h 23"/>
                </a:gdLst>
                <a:ahLst/>
                <a:cxnLst>
                  <a:cxn ang="0">
                    <a:pos x="T0" y="T1"/>
                  </a:cxn>
                  <a:cxn ang="0">
                    <a:pos x="T2" y="T3"/>
                  </a:cxn>
                  <a:cxn ang="0">
                    <a:pos x="T4" y="T5"/>
                  </a:cxn>
                  <a:cxn ang="0">
                    <a:pos x="T6" y="T7"/>
                  </a:cxn>
                  <a:cxn ang="0">
                    <a:pos x="T8" y="T9"/>
                  </a:cxn>
                </a:cxnLst>
                <a:rect l="0" t="0" r="r" b="b"/>
                <a:pathLst>
                  <a:path w="619" h="23">
                    <a:moveTo>
                      <a:pt x="0" y="5"/>
                    </a:moveTo>
                    <a:lnTo>
                      <a:pt x="0" y="23"/>
                    </a:lnTo>
                    <a:lnTo>
                      <a:pt x="619" y="19"/>
                    </a:lnTo>
                    <a:lnTo>
                      <a:pt x="619"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42" name="Freeform 82"/>
              <p:cNvSpPr>
                <a:spLocks/>
              </p:cNvSpPr>
              <p:nvPr/>
            </p:nvSpPr>
            <p:spPr bwMode="auto">
              <a:xfrm>
                <a:off x="5189608" y="5846162"/>
                <a:ext cx="1572882" cy="61083"/>
              </a:xfrm>
              <a:custGeom>
                <a:avLst/>
                <a:gdLst>
                  <a:gd name="T0" fmla="*/ 0 w 618"/>
                  <a:gd name="T1" fmla="*/ 4 h 24"/>
                  <a:gd name="T2" fmla="*/ 1 w 618"/>
                  <a:gd name="T3" fmla="*/ 24 h 24"/>
                  <a:gd name="T4" fmla="*/ 618 w 618"/>
                  <a:gd name="T5" fmla="*/ 19 h 24"/>
                  <a:gd name="T6" fmla="*/ 618 w 618"/>
                  <a:gd name="T7" fmla="*/ 0 h 24"/>
                  <a:gd name="T8" fmla="*/ 0 w 618"/>
                  <a:gd name="T9" fmla="*/ 4 h 24"/>
                </a:gdLst>
                <a:ahLst/>
                <a:cxnLst>
                  <a:cxn ang="0">
                    <a:pos x="T0" y="T1"/>
                  </a:cxn>
                  <a:cxn ang="0">
                    <a:pos x="T2" y="T3"/>
                  </a:cxn>
                  <a:cxn ang="0">
                    <a:pos x="T4" y="T5"/>
                  </a:cxn>
                  <a:cxn ang="0">
                    <a:pos x="T6" y="T7"/>
                  </a:cxn>
                  <a:cxn ang="0">
                    <a:pos x="T8" y="T9"/>
                  </a:cxn>
                </a:cxnLst>
                <a:rect l="0" t="0" r="r" b="b"/>
                <a:pathLst>
                  <a:path w="618" h="24">
                    <a:moveTo>
                      <a:pt x="0" y="4"/>
                    </a:moveTo>
                    <a:lnTo>
                      <a:pt x="1" y="24"/>
                    </a:lnTo>
                    <a:lnTo>
                      <a:pt x="618" y="19"/>
                    </a:lnTo>
                    <a:lnTo>
                      <a:pt x="618" y="0"/>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43" name="Freeform 83"/>
              <p:cNvSpPr>
                <a:spLocks/>
              </p:cNvSpPr>
              <p:nvPr/>
            </p:nvSpPr>
            <p:spPr bwMode="auto">
              <a:xfrm>
                <a:off x="5500112" y="5953057"/>
                <a:ext cx="1572882" cy="61083"/>
              </a:xfrm>
              <a:custGeom>
                <a:avLst/>
                <a:gdLst>
                  <a:gd name="T0" fmla="*/ 0 w 619"/>
                  <a:gd name="T1" fmla="*/ 5 h 23"/>
                  <a:gd name="T2" fmla="*/ 0 w 619"/>
                  <a:gd name="T3" fmla="*/ 23 h 23"/>
                  <a:gd name="T4" fmla="*/ 619 w 619"/>
                  <a:gd name="T5" fmla="*/ 19 h 23"/>
                  <a:gd name="T6" fmla="*/ 619 w 619"/>
                  <a:gd name="T7" fmla="*/ 0 h 23"/>
                  <a:gd name="T8" fmla="*/ 0 w 619"/>
                  <a:gd name="T9" fmla="*/ 5 h 23"/>
                </a:gdLst>
                <a:ahLst/>
                <a:cxnLst>
                  <a:cxn ang="0">
                    <a:pos x="T0" y="T1"/>
                  </a:cxn>
                  <a:cxn ang="0">
                    <a:pos x="T2" y="T3"/>
                  </a:cxn>
                  <a:cxn ang="0">
                    <a:pos x="T4" y="T5"/>
                  </a:cxn>
                  <a:cxn ang="0">
                    <a:pos x="T6" y="T7"/>
                  </a:cxn>
                  <a:cxn ang="0">
                    <a:pos x="T8" y="T9"/>
                  </a:cxn>
                </a:cxnLst>
                <a:rect l="0" t="0" r="r" b="b"/>
                <a:pathLst>
                  <a:path w="619" h="23">
                    <a:moveTo>
                      <a:pt x="0" y="5"/>
                    </a:moveTo>
                    <a:lnTo>
                      <a:pt x="0" y="23"/>
                    </a:lnTo>
                    <a:lnTo>
                      <a:pt x="619" y="19"/>
                    </a:lnTo>
                    <a:lnTo>
                      <a:pt x="619"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44" name="Freeform 100"/>
              <p:cNvSpPr>
                <a:spLocks/>
              </p:cNvSpPr>
              <p:nvPr/>
            </p:nvSpPr>
            <p:spPr bwMode="auto">
              <a:xfrm>
                <a:off x="5790256" y="4675409"/>
                <a:ext cx="20361" cy="30541"/>
              </a:xfrm>
              <a:custGeom>
                <a:avLst/>
                <a:gdLst>
                  <a:gd name="T0" fmla="*/ 0 w 8"/>
                  <a:gd name="T1" fmla="*/ 8 h 10"/>
                  <a:gd name="T2" fmla="*/ 0 w 8"/>
                  <a:gd name="T3" fmla="*/ 9 h 10"/>
                  <a:gd name="T4" fmla="*/ 2 w 8"/>
                  <a:gd name="T5" fmla="*/ 10 h 10"/>
                  <a:gd name="T6" fmla="*/ 5 w 8"/>
                  <a:gd name="T7" fmla="*/ 9 h 10"/>
                  <a:gd name="T8" fmla="*/ 8 w 8"/>
                  <a:gd name="T9" fmla="*/ 4 h 10"/>
                  <a:gd name="T10" fmla="*/ 2 w 8"/>
                  <a:gd name="T11" fmla="*/ 0 h 10"/>
                  <a:gd name="T12" fmla="*/ 2 w 8"/>
                  <a:gd name="T13" fmla="*/ 1 h 10"/>
                  <a:gd name="T14" fmla="*/ 4 w 8"/>
                  <a:gd name="T15" fmla="*/ 4 h 10"/>
                  <a:gd name="T16" fmla="*/ 2 w 8"/>
                  <a:gd name="T17" fmla="*/ 7 h 10"/>
                  <a:gd name="T18" fmla="*/ 0 w 8"/>
                  <a:gd name="T1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0">
                    <a:moveTo>
                      <a:pt x="0" y="8"/>
                    </a:moveTo>
                    <a:lnTo>
                      <a:pt x="0" y="9"/>
                    </a:lnTo>
                    <a:lnTo>
                      <a:pt x="2" y="10"/>
                    </a:lnTo>
                    <a:lnTo>
                      <a:pt x="5" y="9"/>
                    </a:lnTo>
                    <a:lnTo>
                      <a:pt x="8" y="4"/>
                    </a:lnTo>
                    <a:lnTo>
                      <a:pt x="2" y="0"/>
                    </a:lnTo>
                    <a:lnTo>
                      <a:pt x="2" y="1"/>
                    </a:lnTo>
                    <a:lnTo>
                      <a:pt x="4" y="4"/>
                    </a:lnTo>
                    <a:lnTo>
                      <a:pt x="2" y="7"/>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45" name="Freeform 101"/>
              <p:cNvSpPr>
                <a:spLocks/>
              </p:cNvSpPr>
              <p:nvPr/>
            </p:nvSpPr>
            <p:spPr bwMode="auto">
              <a:xfrm>
                <a:off x="5230330" y="2883647"/>
                <a:ext cx="223970" cy="412309"/>
              </a:xfrm>
              <a:custGeom>
                <a:avLst/>
                <a:gdLst>
                  <a:gd name="T0" fmla="*/ 87 w 87"/>
                  <a:gd name="T1" fmla="*/ 161 h 161"/>
                  <a:gd name="T2" fmla="*/ 84 w 87"/>
                  <a:gd name="T3" fmla="*/ 159 h 161"/>
                  <a:gd name="T4" fmla="*/ 74 w 87"/>
                  <a:gd name="T5" fmla="*/ 153 h 161"/>
                  <a:gd name="T6" fmla="*/ 60 w 87"/>
                  <a:gd name="T7" fmla="*/ 142 h 161"/>
                  <a:gd name="T8" fmla="*/ 44 w 87"/>
                  <a:gd name="T9" fmla="*/ 129 h 161"/>
                  <a:gd name="T10" fmla="*/ 28 w 87"/>
                  <a:gd name="T11" fmla="*/ 111 h 161"/>
                  <a:gd name="T12" fmla="*/ 14 w 87"/>
                  <a:gd name="T13" fmla="*/ 89 h 161"/>
                  <a:gd name="T14" fmla="*/ 5 w 87"/>
                  <a:gd name="T15" fmla="*/ 64 h 161"/>
                  <a:gd name="T16" fmla="*/ 0 w 87"/>
                  <a:gd name="T17" fmla="*/ 35 h 161"/>
                  <a:gd name="T18" fmla="*/ 1 w 87"/>
                  <a:gd name="T19" fmla="*/ 33 h 161"/>
                  <a:gd name="T20" fmla="*/ 2 w 87"/>
                  <a:gd name="T21" fmla="*/ 27 h 161"/>
                  <a:gd name="T22" fmla="*/ 6 w 87"/>
                  <a:gd name="T23" fmla="*/ 20 h 161"/>
                  <a:gd name="T24" fmla="*/ 11 w 87"/>
                  <a:gd name="T25" fmla="*/ 12 h 161"/>
                  <a:gd name="T26" fmla="*/ 18 w 87"/>
                  <a:gd name="T27" fmla="*/ 5 h 161"/>
                  <a:gd name="T28" fmla="*/ 26 w 87"/>
                  <a:gd name="T29" fmla="*/ 1 h 161"/>
                  <a:gd name="T30" fmla="*/ 38 w 87"/>
                  <a:gd name="T31" fmla="*/ 0 h 161"/>
                  <a:gd name="T32" fmla="*/ 51 w 87"/>
                  <a:gd name="T33" fmla="*/ 3 h 161"/>
                  <a:gd name="T34" fmla="*/ 54 w 87"/>
                  <a:gd name="T35" fmla="*/ 5 h 161"/>
                  <a:gd name="T36" fmla="*/ 63 w 87"/>
                  <a:gd name="T37" fmla="*/ 12 h 161"/>
                  <a:gd name="T38" fmla="*/ 71 w 87"/>
                  <a:gd name="T39" fmla="*/ 26 h 161"/>
                  <a:gd name="T40" fmla="*/ 75 w 87"/>
                  <a:gd name="T41" fmla="*/ 50 h 161"/>
                  <a:gd name="T42" fmla="*/ 74 w 87"/>
                  <a:gd name="T43" fmla="*/ 53 h 161"/>
                  <a:gd name="T44" fmla="*/ 71 w 87"/>
                  <a:gd name="T45" fmla="*/ 60 h 161"/>
                  <a:gd name="T46" fmla="*/ 69 w 87"/>
                  <a:gd name="T47" fmla="*/ 70 h 161"/>
                  <a:gd name="T48" fmla="*/ 68 w 87"/>
                  <a:gd name="T49" fmla="*/ 85 h 161"/>
                  <a:gd name="T50" fmla="*/ 68 w 87"/>
                  <a:gd name="T51" fmla="*/ 101 h 161"/>
                  <a:gd name="T52" fmla="*/ 70 w 87"/>
                  <a:gd name="T53" fmla="*/ 119 h 161"/>
                  <a:gd name="T54" fmla="*/ 77 w 87"/>
                  <a:gd name="T55" fmla="*/ 140 h 161"/>
                  <a:gd name="T56" fmla="*/ 87 w 87"/>
                  <a:gd name="T5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7" h="161">
                    <a:moveTo>
                      <a:pt x="87" y="161"/>
                    </a:moveTo>
                    <a:lnTo>
                      <a:pt x="84" y="159"/>
                    </a:lnTo>
                    <a:lnTo>
                      <a:pt x="74" y="153"/>
                    </a:lnTo>
                    <a:lnTo>
                      <a:pt x="60" y="142"/>
                    </a:lnTo>
                    <a:lnTo>
                      <a:pt x="44" y="129"/>
                    </a:lnTo>
                    <a:lnTo>
                      <a:pt x="28" y="111"/>
                    </a:lnTo>
                    <a:lnTo>
                      <a:pt x="14" y="89"/>
                    </a:lnTo>
                    <a:lnTo>
                      <a:pt x="5" y="64"/>
                    </a:lnTo>
                    <a:lnTo>
                      <a:pt x="0" y="35"/>
                    </a:lnTo>
                    <a:lnTo>
                      <a:pt x="1" y="33"/>
                    </a:lnTo>
                    <a:lnTo>
                      <a:pt x="2" y="27"/>
                    </a:lnTo>
                    <a:lnTo>
                      <a:pt x="6" y="20"/>
                    </a:lnTo>
                    <a:lnTo>
                      <a:pt x="11" y="12"/>
                    </a:lnTo>
                    <a:lnTo>
                      <a:pt x="18" y="5"/>
                    </a:lnTo>
                    <a:lnTo>
                      <a:pt x="26" y="1"/>
                    </a:lnTo>
                    <a:lnTo>
                      <a:pt x="38" y="0"/>
                    </a:lnTo>
                    <a:lnTo>
                      <a:pt x="51" y="3"/>
                    </a:lnTo>
                    <a:lnTo>
                      <a:pt x="54" y="5"/>
                    </a:lnTo>
                    <a:lnTo>
                      <a:pt x="63" y="12"/>
                    </a:lnTo>
                    <a:lnTo>
                      <a:pt x="71" y="26"/>
                    </a:lnTo>
                    <a:lnTo>
                      <a:pt x="75" y="50"/>
                    </a:lnTo>
                    <a:lnTo>
                      <a:pt x="74" y="53"/>
                    </a:lnTo>
                    <a:lnTo>
                      <a:pt x="71" y="60"/>
                    </a:lnTo>
                    <a:lnTo>
                      <a:pt x="69" y="70"/>
                    </a:lnTo>
                    <a:lnTo>
                      <a:pt x="68" y="85"/>
                    </a:lnTo>
                    <a:lnTo>
                      <a:pt x="68" y="101"/>
                    </a:lnTo>
                    <a:lnTo>
                      <a:pt x="70" y="119"/>
                    </a:lnTo>
                    <a:lnTo>
                      <a:pt x="77" y="140"/>
                    </a:lnTo>
                    <a:lnTo>
                      <a:pt x="87" y="1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46" name="Freeform 102"/>
              <p:cNvSpPr>
                <a:spLocks/>
              </p:cNvSpPr>
              <p:nvPr/>
            </p:nvSpPr>
            <p:spPr bwMode="auto">
              <a:xfrm>
                <a:off x="5271052" y="2934549"/>
                <a:ext cx="106895" cy="229060"/>
              </a:xfrm>
              <a:custGeom>
                <a:avLst/>
                <a:gdLst>
                  <a:gd name="T0" fmla="*/ 42 w 42"/>
                  <a:gd name="T1" fmla="*/ 90 h 90"/>
                  <a:gd name="T2" fmla="*/ 39 w 42"/>
                  <a:gd name="T3" fmla="*/ 89 h 90"/>
                  <a:gd name="T4" fmla="*/ 35 w 42"/>
                  <a:gd name="T5" fmla="*/ 85 h 90"/>
                  <a:gd name="T6" fmla="*/ 28 w 42"/>
                  <a:gd name="T7" fmla="*/ 79 h 90"/>
                  <a:gd name="T8" fmla="*/ 20 w 42"/>
                  <a:gd name="T9" fmla="*/ 70 h 90"/>
                  <a:gd name="T10" fmla="*/ 12 w 42"/>
                  <a:gd name="T11" fmla="*/ 60 h 90"/>
                  <a:gd name="T12" fmla="*/ 5 w 42"/>
                  <a:gd name="T13" fmla="*/ 47 h 90"/>
                  <a:gd name="T14" fmla="*/ 1 w 42"/>
                  <a:gd name="T15" fmla="*/ 34 h 90"/>
                  <a:gd name="T16" fmla="*/ 0 w 42"/>
                  <a:gd name="T17" fmla="*/ 17 h 90"/>
                  <a:gd name="T18" fmla="*/ 1 w 42"/>
                  <a:gd name="T19" fmla="*/ 14 h 90"/>
                  <a:gd name="T20" fmla="*/ 7 w 42"/>
                  <a:gd name="T21" fmla="*/ 6 h 90"/>
                  <a:gd name="T22" fmla="*/ 16 w 42"/>
                  <a:gd name="T23" fmla="*/ 0 h 90"/>
                  <a:gd name="T24" fmla="*/ 30 w 42"/>
                  <a:gd name="T25" fmla="*/ 2 h 90"/>
                  <a:gd name="T26" fmla="*/ 32 w 42"/>
                  <a:gd name="T27" fmla="*/ 4 h 90"/>
                  <a:gd name="T28" fmla="*/ 37 w 42"/>
                  <a:gd name="T29" fmla="*/ 8 h 90"/>
                  <a:gd name="T30" fmla="*/ 40 w 42"/>
                  <a:gd name="T31" fmla="*/ 16 h 90"/>
                  <a:gd name="T32" fmla="*/ 40 w 42"/>
                  <a:gd name="T33" fmla="*/ 29 h 90"/>
                  <a:gd name="T34" fmla="*/ 38 w 42"/>
                  <a:gd name="T35" fmla="*/ 34 h 90"/>
                  <a:gd name="T36" fmla="*/ 35 w 42"/>
                  <a:gd name="T37" fmla="*/ 47 h 90"/>
                  <a:gd name="T38" fmla="*/ 35 w 42"/>
                  <a:gd name="T39" fmla="*/ 67 h 90"/>
                  <a:gd name="T40" fmla="*/ 42 w 42"/>
                  <a:gd name="T41"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90">
                    <a:moveTo>
                      <a:pt x="42" y="90"/>
                    </a:moveTo>
                    <a:lnTo>
                      <a:pt x="39" y="89"/>
                    </a:lnTo>
                    <a:lnTo>
                      <a:pt x="35" y="85"/>
                    </a:lnTo>
                    <a:lnTo>
                      <a:pt x="28" y="79"/>
                    </a:lnTo>
                    <a:lnTo>
                      <a:pt x="20" y="70"/>
                    </a:lnTo>
                    <a:lnTo>
                      <a:pt x="12" y="60"/>
                    </a:lnTo>
                    <a:lnTo>
                      <a:pt x="5" y="47"/>
                    </a:lnTo>
                    <a:lnTo>
                      <a:pt x="1" y="34"/>
                    </a:lnTo>
                    <a:lnTo>
                      <a:pt x="0" y="17"/>
                    </a:lnTo>
                    <a:lnTo>
                      <a:pt x="1" y="14"/>
                    </a:lnTo>
                    <a:lnTo>
                      <a:pt x="7" y="6"/>
                    </a:lnTo>
                    <a:lnTo>
                      <a:pt x="16" y="0"/>
                    </a:lnTo>
                    <a:lnTo>
                      <a:pt x="30" y="2"/>
                    </a:lnTo>
                    <a:lnTo>
                      <a:pt x="32" y="4"/>
                    </a:lnTo>
                    <a:lnTo>
                      <a:pt x="37" y="8"/>
                    </a:lnTo>
                    <a:lnTo>
                      <a:pt x="40" y="16"/>
                    </a:lnTo>
                    <a:lnTo>
                      <a:pt x="40" y="29"/>
                    </a:lnTo>
                    <a:lnTo>
                      <a:pt x="38" y="34"/>
                    </a:lnTo>
                    <a:lnTo>
                      <a:pt x="35" y="47"/>
                    </a:lnTo>
                    <a:lnTo>
                      <a:pt x="35" y="67"/>
                    </a:lnTo>
                    <a:lnTo>
                      <a:pt x="42" y="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47" name="Freeform 103"/>
              <p:cNvSpPr>
                <a:spLocks/>
              </p:cNvSpPr>
              <p:nvPr/>
            </p:nvSpPr>
            <p:spPr bwMode="auto">
              <a:xfrm>
                <a:off x="5632458" y="2715669"/>
                <a:ext cx="213790" cy="427580"/>
              </a:xfrm>
              <a:custGeom>
                <a:avLst/>
                <a:gdLst>
                  <a:gd name="T0" fmla="*/ 22 w 84"/>
                  <a:gd name="T1" fmla="*/ 168 h 168"/>
                  <a:gd name="T2" fmla="*/ 19 w 84"/>
                  <a:gd name="T3" fmla="*/ 165 h 168"/>
                  <a:gd name="T4" fmla="*/ 15 w 84"/>
                  <a:gd name="T5" fmla="*/ 154 h 168"/>
                  <a:gd name="T6" fmla="*/ 9 w 84"/>
                  <a:gd name="T7" fmla="*/ 138 h 168"/>
                  <a:gd name="T8" fmla="*/ 3 w 84"/>
                  <a:gd name="T9" fmla="*/ 117 h 168"/>
                  <a:gd name="T10" fmla="*/ 0 w 84"/>
                  <a:gd name="T11" fmla="*/ 94 h 168"/>
                  <a:gd name="T12" fmla="*/ 0 w 84"/>
                  <a:gd name="T13" fmla="*/ 69 h 168"/>
                  <a:gd name="T14" fmla="*/ 5 w 84"/>
                  <a:gd name="T15" fmla="*/ 42 h 168"/>
                  <a:gd name="T16" fmla="*/ 18 w 84"/>
                  <a:gd name="T17" fmla="*/ 16 h 168"/>
                  <a:gd name="T18" fmla="*/ 19 w 84"/>
                  <a:gd name="T19" fmla="*/ 15 h 168"/>
                  <a:gd name="T20" fmla="*/ 24 w 84"/>
                  <a:gd name="T21" fmla="*/ 11 h 168"/>
                  <a:gd name="T22" fmla="*/ 31 w 84"/>
                  <a:gd name="T23" fmla="*/ 7 h 168"/>
                  <a:gd name="T24" fmla="*/ 40 w 84"/>
                  <a:gd name="T25" fmla="*/ 2 h 168"/>
                  <a:gd name="T26" fmla="*/ 49 w 84"/>
                  <a:gd name="T27" fmla="*/ 0 h 168"/>
                  <a:gd name="T28" fmla="*/ 60 w 84"/>
                  <a:gd name="T29" fmla="*/ 1 h 168"/>
                  <a:gd name="T30" fmla="*/ 69 w 84"/>
                  <a:gd name="T31" fmla="*/ 6 h 168"/>
                  <a:gd name="T32" fmla="*/ 78 w 84"/>
                  <a:gd name="T33" fmla="*/ 17 h 168"/>
                  <a:gd name="T34" fmla="*/ 80 w 84"/>
                  <a:gd name="T35" fmla="*/ 21 h 168"/>
                  <a:gd name="T36" fmla="*/ 84 w 84"/>
                  <a:gd name="T37" fmla="*/ 31 h 168"/>
                  <a:gd name="T38" fmla="*/ 83 w 84"/>
                  <a:gd name="T39" fmla="*/ 47 h 168"/>
                  <a:gd name="T40" fmla="*/ 72 w 84"/>
                  <a:gd name="T41" fmla="*/ 69 h 168"/>
                  <a:gd name="T42" fmla="*/ 70 w 84"/>
                  <a:gd name="T43" fmla="*/ 70 h 168"/>
                  <a:gd name="T44" fmla="*/ 64 w 84"/>
                  <a:gd name="T45" fmla="*/ 75 h 168"/>
                  <a:gd name="T46" fmla="*/ 56 w 84"/>
                  <a:gd name="T47" fmla="*/ 83 h 168"/>
                  <a:gd name="T48" fmla="*/ 47 w 84"/>
                  <a:gd name="T49" fmla="*/ 93 h 168"/>
                  <a:gd name="T50" fmla="*/ 38 w 84"/>
                  <a:gd name="T51" fmla="*/ 107 h 168"/>
                  <a:gd name="T52" fmla="*/ 30 w 84"/>
                  <a:gd name="T53" fmla="*/ 124 h 168"/>
                  <a:gd name="T54" fmla="*/ 24 w 84"/>
                  <a:gd name="T55" fmla="*/ 145 h 168"/>
                  <a:gd name="T56" fmla="*/ 22 w 84"/>
                  <a:gd name="T5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168">
                    <a:moveTo>
                      <a:pt x="22" y="168"/>
                    </a:moveTo>
                    <a:lnTo>
                      <a:pt x="19" y="165"/>
                    </a:lnTo>
                    <a:lnTo>
                      <a:pt x="15" y="154"/>
                    </a:lnTo>
                    <a:lnTo>
                      <a:pt x="9" y="138"/>
                    </a:lnTo>
                    <a:lnTo>
                      <a:pt x="3" y="117"/>
                    </a:lnTo>
                    <a:lnTo>
                      <a:pt x="0" y="94"/>
                    </a:lnTo>
                    <a:lnTo>
                      <a:pt x="0" y="69"/>
                    </a:lnTo>
                    <a:lnTo>
                      <a:pt x="5" y="42"/>
                    </a:lnTo>
                    <a:lnTo>
                      <a:pt x="18" y="16"/>
                    </a:lnTo>
                    <a:lnTo>
                      <a:pt x="19" y="15"/>
                    </a:lnTo>
                    <a:lnTo>
                      <a:pt x="24" y="11"/>
                    </a:lnTo>
                    <a:lnTo>
                      <a:pt x="31" y="7"/>
                    </a:lnTo>
                    <a:lnTo>
                      <a:pt x="40" y="2"/>
                    </a:lnTo>
                    <a:lnTo>
                      <a:pt x="49" y="0"/>
                    </a:lnTo>
                    <a:lnTo>
                      <a:pt x="60" y="1"/>
                    </a:lnTo>
                    <a:lnTo>
                      <a:pt x="69" y="6"/>
                    </a:lnTo>
                    <a:lnTo>
                      <a:pt x="78" y="17"/>
                    </a:lnTo>
                    <a:lnTo>
                      <a:pt x="80" y="21"/>
                    </a:lnTo>
                    <a:lnTo>
                      <a:pt x="84" y="31"/>
                    </a:lnTo>
                    <a:lnTo>
                      <a:pt x="83" y="47"/>
                    </a:lnTo>
                    <a:lnTo>
                      <a:pt x="72" y="69"/>
                    </a:lnTo>
                    <a:lnTo>
                      <a:pt x="70" y="70"/>
                    </a:lnTo>
                    <a:lnTo>
                      <a:pt x="64" y="75"/>
                    </a:lnTo>
                    <a:lnTo>
                      <a:pt x="56" y="83"/>
                    </a:lnTo>
                    <a:lnTo>
                      <a:pt x="47" y="93"/>
                    </a:lnTo>
                    <a:lnTo>
                      <a:pt x="38" y="107"/>
                    </a:lnTo>
                    <a:lnTo>
                      <a:pt x="30" y="124"/>
                    </a:lnTo>
                    <a:lnTo>
                      <a:pt x="24" y="145"/>
                    </a:lnTo>
                    <a:lnTo>
                      <a:pt x="22"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48" name="Freeform 104"/>
              <p:cNvSpPr>
                <a:spLocks/>
              </p:cNvSpPr>
              <p:nvPr/>
            </p:nvSpPr>
            <p:spPr bwMode="auto">
              <a:xfrm>
                <a:off x="5678271" y="2761481"/>
                <a:ext cx="122166" cy="234151"/>
              </a:xfrm>
              <a:custGeom>
                <a:avLst/>
                <a:gdLst>
                  <a:gd name="T0" fmla="*/ 7 w 48"/>
                  <a:gd name="T1" fmla="*/ 91 h 91"/>
                  <a:gd name="T2" fmla="*/ 4 w 48"/>
                  <a:gd name="T3" fmla="*/ 83 h 91"/>
                  <a:gd name="T4" fmla="*/ 0 w 48"/>
                  <a:gd name="T5" fmla="*/ 62 h 91"/>
                  <a:gd name="T6" fmla="*/ 0 w 48"/>
                  <a:gd name="T7" fmla="*/ 35 h 91"/>
                  <a:gd name="T8" fmla="*/ 13 w 48"/>
                  <a:gd name="T9" fmla="*/ 7 h 91"/>
                  <a:gd name="T10" fmla="*/ 16 w 48"/>
                  <a:gd name="T11" fmla="*/ 5 h 91"/>
                  <a:gd name="T12" fmla="*/ 24 w 48"/>
                  <a:gd name="T13" fmla="*/ 0 h 91"/>
                  <a:gd name="T14" fmla="*/ 35 w 48"/>
                  <a:gd name="T15" fmla="*/ 1 h 91"/>
                  <a:gd name="T16" fmla="*/ 45 w 48"/>
                  <a:gd name="T17" fmla="*/ 11 h 91"/>
                  <a:gd name="T18" fmla="*/ 46 w 48"/>
                  <a:gd name="T19" fmla="*/ 13 h 91"/>
                  <a:gd name="T20" fmla="*/ 48 w 48"/>
                  <a:gd name="T21" fmla="*/ 20 h 91"/>
                  <a:gd name="T22" fmla="*/ 47 w 48"/>
                  <a:gd name="T23" fmla="*/ 29 h 91"/>
                  <a:gd name="T24" fmla="*/ 40 w 48"/>
                  <a:gd name="T25" fmla="*/ 39 h 91"/>
                  <a:gd name="T26" fmla="*/ 36 w 48"/>
                  <a:gd name="T27" fmla="*/ 43 h 91"/>
                  <a:gd name="T28" fmla="*/ 25 w 48"/>
                  <a:gd name="T29" fmla="*/ 51 h 91"/>
                  <a:gd name="T30" fmla="*/ 14 w 48"/>
                  <a:gd name="T31" fmla="*/ 67 h 91"/>
                  <a:gd name="T32" fmla="*/ 7 w 48"/>
                  <a:gd name="T33"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91">
                    <a:moveTo>
                      <a:pt x="7" y="91"/>
                    </a:moveTo>
                    <a:lnTo>
                      <a:pt x="4" y="83"/>
                    </a:lnTo>
                    <a:lnTo>
                      <a:pt x="0" y="62"/>
                    </a:lnTo>
                    <a:lnTo>
                      <a:pt x="0" y="35"/>
                    </a:lnTo>
                    <a:lnTo>
                      <a:pt x="13" y="7"/>
                    </a:lnTo>
                    <a:lnTo>
                      <a:pt x="16" y="5"/>
                    </a:lnTo>
                    <a:lnTo>
                      <a:pt x="24" y="0"/>
                    </a:lnTo>
                    <a:lnTo>
                      <a:pt x="35" y="1"/>
                    </a:lnTo>
                    <a:lnTo>
                      <a:pt x="45" y="11"/>
                    </a:lnTo>
                    <a:lnTo>
                      <a:pt x="46" y="13"/>
                    </a:lnTo>
                    <a:lnTo>
                      <a:pt x="48" y="20"/>
                    </a:lnTo>
                    <a:lnTo>
                      <a:pt x="47" y="29"/>
                    </a:lnTo>
                    <a:lnTo>
                      <a:pt x="40" y="39"/>
                    </a:lnTo>
                    <a:lnTo>
                      <a:pt x="36" y="43"/>
                    </a:lnTo>
                    <a:lnTo>
                      <a:pt x="25" y="51"/>
                    </a:lnTo>
                    <a:lnTo>
                      <a:pt x="14" y="67"/>
                    </a:lnTo>
                    <a:lnTo>
                      <a:pt x="7" y="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dirty="0"/>
              </a:p>
            </p:txBody>
          </p:sp>
          <p:sp>
            <p:nvSpPr>
              <p:cNvPr id="349" name="Freeform 105"/>
              <p:cNvSpPr>
                <a:spLocks/>
              </p:cNvSpPr>
              <p:nvPr/>
            </p:nvSpPr>
            <p:spPr bwMode="auto">
              <a:xfrm>
                <a:off x="5993865" y="2842925"/>
                <a:ext cx="351226" cy="310504"/>
              </a:xfrm>
              <a:custGeom>
                <a:avLst/>
                <a:gdLst>
                  <a:gd name="T0" fmla="*/ 0 w 139"/>
                  <a:gd name="T1" fmla="*/ 121 h 121"/>
                  <a:gd name="T2" fmla="*/ 2 w 139"/>
                  <a:gd name="T3" fmla="*/ 117 h 121"/>
                  <a:gd name="T4" fmla="*/ 4 w 139"/>
                  <a:gd name="T5" fmla="*/ 106 h 121"/>
                  <a:gd name="T6" fmla="*/ 10 w 139"/>
                  <a:gd name="T7" fmla="*/ 90 h 121"/>
                  <a:gd name="T8" fmla="*/ 18 w 139"/>
                  <a:gd name="T9" fmla="*/ 71 h 121"/>
                  <a:gd name="T10" fmla="*/ 29 w 139"/>
                  <a:gd name="T11" fmla="*/ 50 h 121"/>
                  <a:gd name="T12" fmla="*/ 47 w 139"/>
                  <a:gd name="T13" fmla="*/ 30 h 121"/>
                  <a:gd name="T14" fmla="*/ 67 w 139"/>
                  <a:gd name="T15" fmla="*/ 13 h 121"/>
                  <a:gd name="T16" fmla="*/ 94 w 139"/>
                  <a:gd name="T17" fmla="*/ 0 h 121"/>
                  <a:gd name="T18" fmla="*/ 96 w 139"/>
                  <a:gd name="T19" fmla="*/ 0 h 121"/>
                  <a:gd name="T20" fmla="*/ 102 w 139"/>
                  <a:gd name="T21" fmla="*/ 0 h 121"/>
                  <a:gd name="T22" fmla="*/ 110 w 139"/>
                  <a:gd name="T23" fmla="*/ 2 h 121"/>
                  <a:gd name="T24" fmla="*/ 119 w 139"/>
                  <a:gd name="T25" fmla="*/ 4 h 121"/>
                  <a:gd name="T26" fmla="*/ 127 w 139"/>
                  <a:gd name="T27" fmla="*/ 7 h 121"/>
                  <a:gd name="T28" fmla="*/ 134 w 139"/>
                  <a:gd name="T29" fmla="*/ 14 h 121"/>
                  <a:gd name="T30" fmla="*/ 139 w 139"/>
                  <a:gd name="T31" fmla="*/ 25 h 121"/>
                  <a:gd name="T32" fmla="*/ 139 w 139"/>
                  <a:gd name="T33" fmla="*/ 38 h 121"/>
                  <a:gd name="T34" fmla="*/ 139 w 139"/>
                  <a:gd name="T35" fmla="*/ 40 h 121"/>
                  <a:gd name="T36" fmla="*/ 139 w 139"/>
                  <a:gd name="T37" fmla="*/ 43 h 121"/>
                  <a:gd name="T38" fmla="*/ 136 w 139"/>
                  <a:gd name="T39" fmla="*/ 48 h 121"/>
                  <a:gd name="T40" fmla="*/ 134 w 139"/>
                  <a:gd name="T41" fmla="*/ 53 h 121"/>
                  <a:gd name="T42" fmla="*/ 129 w 139"/>
                  <a:gd name="T43" fmla="*/ 59 h 121"/>
                  <a:gd name="T44" fmla="*/ 124 w 139"/>
                  <a:gd name="T45" fmla="*/ 66 h 121"/>
                  <a:gd name="T46" fmla="*/ 114 w 139"/>
                  <a:gd name="T47" fmla="*/ 72 h 121"/>
                  <a:gd name="T48" fmla="*/ 102 w 139"/>
                  <a:gd name="T49" fmla="*/ 77 h 121"/>
                  <a:gd name="T50" fmla="*/ 100 w 139"/>
                  <a:gd name="T51" fmla="*/ 77 h 121"/>
                  <a:gd name="T52" fmla="*/ 91 w 139"/>
                  <a:gd name="T53" fmla="*/ 77 h 121"/>
                  <a:gd name="T54" fmla="*/ 81 w 139"/>
                  <a:gd name="T55" fmla="*/ 78 h 121"/>
                  <a:gd name="T56" fmla="*/ 67 w 139"/>
                  <a:gd name="T57" fmla="*/ 80 h 121"/>
                  <a:gd name="T58" fmla="*/ 51 w 139"/>
                  <a:gd name="T59" fmla="*/ 85 h 121"/>
                  <a:gd name="T60" fmla="*/ 34 w 139"/>
                  <a:gd name="T61" fmla="*/ 93 h 121"/>
                  <a:gd name="T62" fmla="*/ 17 w 139"/>
                  <a:gd name="T63" fmla="*/ 105 h 121"/>
                  <a:gd name="T64" fmla="*/ 0 w 139"/>
                  <a:gd name="T65"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21">
                    <a:moveTo>
                      <a:pt x="0" y="121"/>
                    </a:moveTo>
                    <a:lnTo>
                      <a:pt x="2" y="117"/>
                    </a:lnTo>
                    <a:lnTo>
                      <a:pt x="4" y="106"/>
                    </a:lnTo>
                    <a:lnTo>
                      <a:pt x="10" y="90"/>
                    </a:lnTo>
                    <a:lnTo>
                      <a:pt x="18" y="71"/>
                    </a:lnTo>
                    <a:lnTo>
                      <a:pt x="29" y="50"/>
                    </a:lnTo>
                    <a:lnTo>
                      <a:pt x="47" y="30"/>
                    </a:lnTo>
                    <a:lnTo>
                      <a:pt x="67" y="13"/>
                    </a:lnTo>
                    <a:lnTo>
                      <a:pt x="94" y="0"/>
                    </a:lnTo>
                    <a:lnTo>
                      <a:pt x="96" y="0"/>
                    </a:lnTo>
                    <a:lnTo>
                      <a:pt x="102" y="0"/>
                    </a:lnTo>
                    <a:lnTo>
                      <a:pt x="110" y="2"/>
                    </a:lnTo>
                    <a:lnTo>
                      <a:pt x="119" y="4"/>
                    </a:lnTo>
                    <a:lnTo>
                      <a:pt x="127" y="7"/>
                    </a:lnTo>
                    <a:lnTo>
                      <a:pt x="134" y="14"/>
                    </a:lnTo>
                    <a:lnTo>
                      <a:pt x="139" y="25"/>
                    </a:lnTo>
                    <a:lnTo>
                      <a:pt x="139" y="38"/>
                    </a:lnTo>
                    <a:lnTo>
                      <a:pt x="139" y="40"/>
                    </a:lnTo>
                    <a:lnTo>
                      <a:pt x="139" y="43"/>
                    </a:lnTo>
                    <a:lnTo>
                      <a:pt x="136" y="48"/>
                    </a:lnTo>
                    <a:lnTo>
                      <a:pt x="134" y="53"/>
                    </a:lnTo>
                    <a:lnTo>
                      <a:pt x="129" y="59"/>
                    </a:lnTo>
                    <a:lnTo>
                      <a:pt x="124" y="66"/>
                    </a:lnTo>
                    <a:lnTo>
                      <a:pt x="114" y="72"/>
                    </a:lnTo>
                    <a:lnTo>
                      <a:pt x="102" y="77"/>
                    </a:lnTo>
                    <a:lnTo>
                      <a:pt x="100" y="77"/>
                    </a:lnTo>
                    <a:lnTo>
                      <a:pt x="91" y="77"/>
                    </a:lnTo>
                    <a:lnTo>
                      <a:pt x="81" y="78"/>
                    </a:lnTo>
                    <a:lnTo>
                      <a:pt x="67" y="80"/>
                    </a:lnTo>
                    <a:lnTo>
                      <a:pt x="51" y="85"/>
                    </a:lnTo>
                    <a:lnTo>
                      <a:pt x="34" y="93"/>
                    </a:lnTo>
                    <a:lnTo>
                      <a:pt x="17" y="105"/>
                    </a:lnTo>
                    <a:lnTo>
                      <a:pt x="0"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50" name="Freeform 106"/>
              <p:cNvSpPr>
                <a:spLocks/>
              </p:cNvSpPr>
              <p:nvPr/>
            </p:nvSpPr>
            <p:spPr bwMode="auto">
              <a:xfrm>
                <a:off x="6095670" y="2883647"/>
                <a:ext cx="203609" cy="157797"/>
              </a:xfrm>
              <a:custGeom>
                <a:avLst/>
                <a:gdLst>
                  <a:gd name="T0" fmla="*/ 0 w 79"/>
                  <a:gd name="T1" fmla="*/ 61 h 61"/>
                  <a:gd name="T2" fmla="*/ 1 w 79"/>
                  <a:gd name="T3" fmla="*/ 58 h 61"/>
                  <a:gd name="T4" fmla="*/ 2 w 79"/>
                  <a:gd name="T5" fmla="*/ 53 h 61"/>
                  <a:gd name="T6" fmla="*/ 6 w 79"/>
                  <a:gd name="T7" fmla="*/ 45 h 61"/>
                  <a:gd name="T8" fmla="*/ 11 w 79"/>
                  <a:gd name="T9" fmla="*/ 34 h 61"/>
                  <a:gd name="T10" fmla="*/ 19 w 79"/>
                  <a:gd name="T11" fmla="*/ 24 h 61"/>
                  <a:gd name="T12" fmla="*/ 29 w 79"/>
                  <a:gd name="T13" fmla="*/ 13 h 61"/>
                  <a:gd name="T14" fmla="*/ 41 w 79"/>
                  <a:gd name="T15" fmla="*/ 5 h 61"/>
                  <a:gd name="T16" fmla="*/ 56 w 79"/>
                  <a:gd name="T17" fmla="*/ 0 h 61"/>
                  <a:gd name="T18" fmla="*/ 61 w 79"/>
                  <a:gd name="T19" fmla="*/ 0 h 61"/>
                  <a:gd name="T20" fmla="*/ 69 w 79"/>
                  <a:gd name="T21" fmla="*/ 2 h 61"/>
                  <a:gd name="T22" fmla="*/ 77 w 79"/>
                  <a:gd name="T23" fmla="*/ 9 h 61"/>
                  <a:gd name="T24" fmla="*/ 79 w 79"/>
                  <a:gd name="T25" fmla="*/ 23 h 61"/>
                  <a:gd name="T26" fmla="*/ 78 w 79"/>
                  <a:gd name="T27" fmla="*/ 25 h 61"/>
                  <a:gd name="T28" fmla="*/ 76 w 79"/>
                  <a:gd name="T29" fmla="*/ 32 h 61"/>
                  <a:gd name="T30" fmla="*/ 69 w 79"/>
                  <a:gd name="T31" fmla="*/ 38 h 61"/>
                  <a:gd name="T32" fmla="*/ 57 w 79"/>
                  <a:gd name="T33" fmla="*/ 41 h 61"/>
                  <a:gd name="T34" fmla="*/ 56 w 79"/>
                  <a:gd name="T35" fmla="*/ 41 h 61"/>
                  <a:gd name="T36" fmla="*/ 52 w 79"/>
                  <a:gd name="T37" fmla="*/ 41 h 61"/>
                  <a:gd name="T38" fmla="*/ 46 w 79"/>
                  <a:gd name="T39" fmla="*/ 41 h 61"/>
                  <a:gd name="T40" fmla="*/ 38 w 79"/>
                  <a:gd name="T41" fmla="*/ 41 h 61"/>
                  <a:gd name="T42" fmla="*/ 29 w 79"/>
                  <a:gd name="T43" fmla="*/ 43 h 61"/>
                  <a:gd name="T44" fmla="*/ 19 w 79"/>
                  <a:gd name="T45" fmla="*/ 47 h 61"/>
                  <a:gd name="T46" fmla="*/ 9 w 79"/>
                  <a:gd name="T47" fmla="*/ 53 h 61"/>
                  <a:gd name="T48" fmla="*/ 0 w 79"/>
                  <a:gd name="T49"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61">
                    <a:moveTo>
                      <a:pt x="0" y="61"/>
                    </a:moveTo>
                    <a:lnTo>
                      <a:pt x="1" y="58"/>
                    </a:lnTo>
                    <a:lnTo>
                      <a:pt x="2" y="53"/>
                    </a:lnTo>
                    <a:lnTo>
                      <a:pt x="6" y="45"/>
                    </a:lnTo>
                    <a:lnTo>
                      <a:pt x="11" y="34"/>
                    </a:lnTo>
                    <a:lnTo>
                      <a:pt x="19" y="24"/>
                    </a:lnTo>
                    <a:lnTo>
                      <a:pt x="29" y="13"/>
                    </a:lnTo>
                    <a:lnTo>
                      <a:pt x="41" y="5"/>
                    </a:lnTo>
                    <a:lnTo>
                      <a:pt x="56" y="0"/>
                    </a:lnTo>
                    <a:lnTo>
                      <a:pt x="61" y="0"/>
                    </a:lnTo>
                    <a:lnTo>
                      <a:pt x="69" y="2"/>
                    </a:lnTo>
                    <a:lnTo>
                      <a:pt x="77" y="9"/>
                    </a:lnTo>
                    <a:lnTo>
                      <a:pt x="79" y="23"/>
                    </a:lnTo>
                    <a:lnTo>
                      <a:pt x="78" y="25"/>
                    </a:lnTo>
                    <a:lnTo>
                      <a:pt x="76" y="32"/>
                    </a:lnTo>
                    <a:lnTo>
                      <a:pt x="69" y="38"/>
                    </a:lnTo>
                    <a:lnTo>
                      <a:pt x="57" y="41"/>
                    </a:lnTo>
                    <a:lnTo>
                      <a:pt x="56" y="41"/>
                    </a:lnTo>
                    <a:lnTo>
                      <a:pt x="52" y="41"/>
                    </a:lnTo>
                    <a:lnTo>
                      <a:pt x="46" y="41"/>
                    </a:lnTo>
                    <a:lnTo>
                      <a:pt x="38" y="41"/>
                    </a:lnTo>
                    <a:lnTo>
                      <a:pt x="29" y="43"/>
                    </a:lnTo>
                    <a:lnTo>
                      <a:pt x="19" y="47"/>
                    </a:lnTo>
                    <a:lnTo>
                      <a:pt x="9" y="53"/>
                    </a:lnTo>
                    <a:lnTo>
                      <a:pt x="0"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51" name="Freeform 107"/>
              <p:cNvSpPr>
                <a:spLocks/>
              </p:cNvSpPr>
              <p:nvPr/>
            </p:nvSpPr>
            <p:spPr bwMode="auto">
              <a:xfrm>
                <a:off x="3952681" y="949358"/>
                <a:ext cx="3329013" cy="5064782"/>
              </a:xfrm>
              <a:custGeom>
                <a:avLst/>
                <a:gdLst>
                  <a:gd name="T0" fmla="*/ 578 w 1308"/>
                  <a:gd name="T1" fmla="*/ 7 h 1990"/>
                  <a:gd name="T2" fmla="*/ 467 w 1308"/>
                  <a:gd name="T3" fmla="*/ 43 h 1990"/>
                  <a:gd name="T4" fmla="*/ 363 w 1308"/>
                  <a:gd name="T5" fmla="*/ 105 h 1990"/>
                  <a:gd name="T6" fmla="*/ 270 w 1308"/>
                  <a:gd name="T7" fmla="*/ 191 h 1990"/>
                  <a:gd name="T8" fmla="*/ 187 w 1308"/>
                  <a:gd name="T9" fmla="*/ 301 h 1990"/>
                  <a:gd name="T10" fmla="*/ 161 w 1308"/>
                  <a:gd name="T11" fmla="*/ 401 h 1990"/>
                  <a:gd name="T12" fmla="*/ 233 w 1308"/>
                  <a:gd name="T13" fmla="*/ 282 h 1990"/>
                  <a:gd name="T14" fmla="*/ 316 w 1308"/>
                  <a:gd name="T15" fmla="*/ 185 h 1990"/>
                  <a:gd name="T16" fmla="*/ 409 w 1308"/>
                  <a:gd name="T17" fmla="*/ 107 h 1990"/>
                  <a:gd name="T18" fmla="*/ 510 w 1308"/>
                  <a:gd name="T19" fmla="*/ 56 h 1990"/>
                  <a:gd name="T20" fmla="*/ 619 w 1308"/>
                  <a:gd name="T21" fmla="*/ 30 h 1990"/>
                  <a:gd name="T22" fmla="*/ 781 w 1308"/>
                  <a:gd name="T23" fmla="*/ 49 h 1990"/>
                  <a:gd name="T24" fmla="*/ 952 w 1308"/>
                  <a:gd name="T25" fmla="*/ 145 h 1990"/>
                  <a:gd name="T26" fmla="*/ 1096 w 1308"/>
                  <a:gd name="T27" fmla="*/ 312 h 1990"/>
                  <a:gd name="T28" fmla="*/ 1203 w 1308"/>
                  <a:gd name="T29" fmla="*/ 535 h 1990"/>
                  <a:gd name="T30" fmla="*/ 1267 w 1308"/>
                  <a:gd name="T31" fmla="*/ 800 h 1990"/>
                  <a:gd name="T32" fmla="*/ 1276 w 1308"/>
                  <a:gd name="T33" fmla="*/ 1094 h 1990"/>
                  <a:gd name="T34" fmla="*/ 1230 w 1308"/>
                  <a:gd name="T35" fmla="*/ 1370 h 1990"/>
                  <a:gd name="T36" fmla="*/ 1137 w 1308"/>
                  <a:gd name="T37" fmla="*/ 1610 h 1990"/>
                  <a:gd name="T38" fmla="*/ 1003 w 1308"/>
                  <a:gd name="T39" fmla="*/ 1797 h 1990"/>
                  <a:gd name="T40" fmla="*/ 841 w 1308"/>
                  <a:gd name="T41" fmla="*/ 1918 h 1990"/>
                  <a:gd name="T42" fmla="*/ 655 w 1308"/>
                  <a:gd name="T43" fmla="*/ 1961 h 1990"/>
                  <a:gd name="T44" fmla="*/ 469 w 1308"/>
                  <a:gd name="T45" fmla="*/ 1918 h 1990"/>
                  <a:gd name="T46" fmla="*/ 305 w 1308"/>
                  <a:gd name="T47" fmla="*/ 1797 h 1990"/>
                  <a:gd name="T48" fmla="*/ 172 w 1308"/>
                  <a:gd name="T49" fmla="*/ 1610 h 1990"/>
                  <a:gd name="T50" fmla="*/ 79 w 1308"/>
                  <a:gd name="T51" fmla="*/ 1370 h 1990"/>
                  <a:gd name="T52" fmla="*/ 32 w 1308"/>
                  <a:gd name="T53" fmla="*/ 1094 h 1990"/>
                  <a:gd name="T54" fmla="*/ 37 w 1308"/>
                  <a:gd name="T55" fmla="*/ 837 h 1990"/>
                  <a:gd name="T56" fmla="*/ 80 w 1308"/>
                  <a:gd name="T57" fmla="*/ 614 h 1990"/>
                  <a:gd name="T58" fmla="*/ 153 w 1308"/>
                  <a:gd name="T59" fmla="*/ 418 h 1990"/>
                  <a:gd name="T60" fmla="*/ 74 w 1308"/>
                  <a:gd name="T61" fmla="*/ 536 h 1990"/>
                  <a:gd name="T62" fmla="*/ 20 w 1308"/>
                  <a:gd name="T63" fmla="*/ 755 h 1990"/>
                  <a:gd name="T64" fmla="*/ 0 w 1308"/>
                  <a:gd name="T65" fmla="*/ 995 h 1990"/>
                  <a:gd name="T66" fmla="*/ 30 w 1308"/>
                  <a:gd name="T67" fmla="*/ 1290 h 1990"/>
                  <a:gd name="T68" fmla="*/ 112 w 1308"/>
                  <a:gd name="T69" fmla="*/ 1551 h 1990"/>
                  <a:gd name="T70" fmla="*/ 239 w 1308"/>
                  <a:gd name="T71" fmla="*/ 1762 h 1990"/>
                  <a:gd name="T72" fmla="*/ 401 w 1308"/>
                  <a:gd name="T73" fmla="*/ 1912 h 1990"/>
                  <a:gd name="T74" fmla="*/ 589 w 1308"/>
                  <a:gd name="T75" fmla="*/ 1986 h 1990"/>
                  <a:gd name="T76" fmla="*/ 787 w 1308"/>
                  <a:gd name="T77" fmla="*/ 1969 h 1990"/>
                  <a:gd name="T78" fmla="*/ 966 w 1308"/>
                  <a:gd name="T79" fmla="*/ 1869 h 1990"/>
                  <a:gd name="T80" fmla="*/ 1117 w 1308"/>
                  <a:gd name="T81" fmla="*/ 1697 h 1990"/>
                  <a:gd name="T82" fmla="*/ 1229 w 1308"/>
                  <a:gd name="T83" fmla="*/ 1468 h 1990"/>
                  <a:gd name="T84" fmla="*/ 1294 w 1308"/>
                  <a:gd name="T85" fmla="*/ 1195 h 1990"/>
                  <a:gd name="T86" fmla="*/ 1305 w 1308"/>
                  <a:gd name="T87" fmla="*/ 893 h 1990"/>
                  <a:gd name="T88" fmla="*/ 1256 w 1308"/>
                  <a:gd name="T89" fmla="*/ 607 h 1990"/>
                  <a:gd name="T90" fmla="*/ 1159 w 1308"/>
                  <a:gd name="T91" fmla="*/ 362 h 1990"/>
                  <a:gd name="T92" fmla="*/ 1020 w 1308"/>
                  <a:gd name="T93" fmla="*/ 171 h 1990"/>
                  <a:gd name="T94" fmla="*/ 849 w 1308"/>
                  <a:gd name="T95" fmla="*/ 45 h 1990"/>
                  <a:gd name="T96" fmla="*/ 655 w 1308"/>
                  <a:gd name="T97" fmla="*/ 0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08" h="1990">
                    <a:moveTo>
                      <a:pt x="655" y="0"/>
                    </a:moveTo>
                    <a:lnTo>
                      <a:pt x="616" y="2"/>
                    </a:lnTo>
                    <a:lnTo>
                      <a:pt x="578" y="7"/>
                    </a:lnTo>
                    <a:lnTo>
                      <a:pt x="540" y="15"/>
                    </a:lnTo>
                    <a:lnTo>
                      <a:pt x="503" y="28"/>
                    </a:lnTo>
                    <a:lnTo>
                      <a:pt x="467" y="43"/>
                    </a:lnTo>
                    <a:lnTo>
                      <a:pt x="431" y="60"/>
                    </a:lnTo>
                    <a:lnTo>
                      <a:pt x="396" y="81"/>
                    </a:lnTo>
                    <a:lnTo>
                      <a:pt x="363" y="105"/>
                    </a:lnTo>
                    <a:lnTo>
                      <a:pt x="331" y="132"/>
                    </a:lnTo>
                    <a:lnTo>
                      <a:pt x="300" y="160"/>
                    </a:lnTo>
                    <a:lnTo>
                      <a:pt x="270" y="191"/>
                    </a:lnTo>
                    <a:lnTo>
                      <a:pt x="240" y="226"/>
                    </a:lnTo>
                    <a:lnTo>
                      <a:pt x="212" y="262"/>
                    </a:lnTo>
                    <a:lnTo>
                      <a:pt x="187" y="301"/>
                    </a:lnTo>
                    <a:lnTo>
                      <a:pt x="161" y="341"/>
                    </a:lnTo>
                    <a:lnTo>
                      <a:pt x="138" y="384"/>
                    </a:lnTo>
                    <a:lnTo>
                      <a:pt x="161" y="401"/>
                    </a:lnTo>
                    <a:lnTo>
                      <a:pt x="183" y="360"/>
                    </a:lnTo>
                    <a:lnTo>
                      <a:pt x="207" y="321"/>
                    </a:lnTo>
                    <a:lnTo>
                      <a:pt x="233" y="282"/>
                    </a:lnTo>
                    <a:lnTo>
                      <a:pt x="259" y="248"/>
                    </a:lnTo>
                    <a:lnTo>
                      <a:pt x="287" y="215"/>
                    </a:lnTo>
                    <a:lnTo>
                      <a:pt x="316" y="185"/>
                    </a:lnTo>
                    <a:lnTo>
                      <a:pt x="346" y="156"/>
                    </a:lnTo>
                    <a:lnTo>
                      <a:pt x="377" y="130"/>
                    </a:lnTo>
                    <a:lnTo>
                      <a:pt x="409" y="107"/>
                    </a:lnTo>
                    <a:lnTo>
                      <a:pt x="441" y="88"/>
                    </a:lnTo>
                    <a:lnTo>
                      <a:pt x="476" y="69"/>
                    </a:lnTo>
                    <a:lnTo>
                      <a:pt x="510" y="56"/>
                    </a:lnTo>
                    <a:lnTo>
                      <a:pt x="545" y="44"/>
                    </a:lnTo>
                    <a:lnTo>
                      <a:pt x="582" y="36"/>
                    </a:lnTo>
                    <a:lnTo>
                      <a:pt x="619" y="30"/>
                    </a:lnTo>
                    <a:lnTo>
                      <a:pt x="655" y="29"/>
                    </a:lnTo>
                    <a:lnTo>
                      <a:pt x="719" y="34"/>
                    </a:lnTo>
                    <a:lnTo>
                      <a:pt x="781" y="49"/>
                    </a:lnTo>
                    <a:lnTo>
                      <a:pt x="841" y="73"/>
                    </a:lnTo>
                    <a:lnTo>
                      <a:pt x="897" y="105"/>
                    </a:lnTo>
                    <a:lnTo>
                      <a:pt x="952" y="145"/>
                    </a:lnTo>
                    <a:lnTo>
                      <a:pt x="1003" y="194"/>
                    </a:lnTo>
                    <a:lnTo>
                      <a:pt x="1051" y="250"/>
                    </a:lnTo>
                    <a:lnTo>
                      <a:pt x="1096" y="312"/>
                    </a:lnTo>
                    <a:lnTo>
                      <a:pt x="1137" y="380"/>
                    </a:lnTo>
                    <a:lnTo>
                      <a:pt x="1172" y="455"/>
                    </a:lnTo>
                    <a:lnTo>
                      <a:pt x="1203" y="535"/>
                    </a:lnTo>
                    <a:lnTo>
                      <a:pt x="1230" y="619"/>
                    </a:lnTo>
                    <a:lnTo>
                      <a:pt x="1252" y="708"/>
                    </a:lnTo>
                    <a:lnTo>
                      <a:pt x="1267" y="800"/>
                    </a:lnTo>
                    <a:lnTo>
                      <a:pt x="1276" y="895"/>
                    </a:lnTo>
                    <a:lnTo>
                      <a:pt x="1279" y="995"/>
                    </a:lnTo>
                    <a:lnTo>
                      <a:pt x="1276" y="1094"/>
                    </a:lnTo>
                    <a:lnTo>
                      <a:pt x="1267" y="1189"/>
                    </a:lnTo>
                    <a:lnTo>
                      <a:pt x="1252" y="1282"/>
                    </a:lnTo>
                    <a:lnTo>
                      <a:pt x="1230" y="1370"/>
                    </a:lnTo>
                    <a:lnTo>
                      <a:pt x="1203" y="1455"/>
                    </a:lnTo>
                    <a:lnTo>
                      <a:pt x="1172" y="1535"/>
                    </a:lnTo>
                    <a:lnTo>
                      <a:pt x="1137" y="1610"/>
                    </a:lnTo>
                    <a:lnTo>
                      <a:pt x="1096" y="1678"/>
                    </a:lnTo>
                    <a:lnTo>
                      <a:pt x="1051" y="1740"/>
                    </a:lnTo>
                    <a:lnTo>
                      <a:pt x="1003" y="1797"/>
                    </a:lnTo>
                    <a:lnTo>
                      <a:pt x="952" y="1845"/>
                    </a:lnTo>
                    <a:lnTo>
                      <a:pt x="897" y="1885"/>
                    </a:lnTo>
                    <a:lnTo>
                      <a:pt x="841" y="1918"/>
                    </a:lnTo>
                    <a:lnTo>
                      <a:pt x="781" y="1942"/>
                    </a:lnTo>
                    <a:lnTo>
                      <a:pt x="719" y="1957"/>
                    </a:lnTo>
                    <a:lnTo>
                      <a:pt x="655" y="1961"/>
                    </a:lnTo>
                    <a:lnTo>
                      <a:pt x="591" y="1957"/>
                    </a:lnTo>
                    <a:lnTo>
                      <a:pt x="529" y="1942"/>
                    </a:lnTo>
                    <a:lnTo>
                      <a:pt x="469" y="1918"/>
                    </a:lnTo>
                    <a:lnTo>
                      <a:pt x="411" y="1885"/>
                    </a:lnTo>
                    <a:lnTo>
                      <a:pt x="357" y="1845"/>
                    </a:lnTo>
                    <a:lnTo>
                      <a:pt x="305" y="1797"/>
                    </a:lnTo>
                    <a:lnTo>
                      <a:pt x="257" y="1740"/>
                    </a:lnTo>
                    <a:lnTo>
                      <a:pt x="213" y="1678"/>
                    </a:lnTo>
                    <a:lnTo>
                      <a:pt x="172" y="1610"/>
                    </a:lnTo>
                    <a:lnTo>
                      <a:pt x="136" y="1535"/>
                    </a:lnTo>
                    <a:lnTo>
                      <a:pt x="105" y="1455"/>
                    </a:lnTo>
                    <a:lnTo>
                      <a:pt x="79" y="1370"/>
                    </a:lnTo>
                    <a:lnTo>
                      <a:pt x="57" y="1282"/>
                    </a:lnTo>
                    <a:lnTo>
                      <a:pt x="42" y="1189"/>
                    </a:lnTo>
                    <a:lnTo>
                      <a:pt x="32" y="1094"/>
                    </a:lnTo>
                    <a:lnTo>
                      <a:pt x="29" y="995"/>
                    </a:lnTo>
                    <a:lnTo>
                      <a:pt x="31" y="915"/>
                    </a:lnTo>
                    <a:lnTo>
                      <a:pt x="37" y="837"/>
                    </a:lnTo>
                    <a:lnTo>
                      <a:pt x="47" y="761"/>
                    </a:lnTo>
                    <a:lnTo>
                      <a:pt x="62" y="686"/>
                    </a:lnTo>
                    <a:lnTo>
                      <a:pt x="80" y="614"/>
                    </a:lnTo>
                    <a:lnTo>
                      <a:pt x="100" y="546"/>
                    </a:lnTo>
                    <a:lnTo>
                      <a:pt x="126" y="481"/>
                    </a:lnTo>
                    <a:lnTo>
                      <a:pt x="153" y="418"/>
                    </a:lnTo>
                    <a:lnTo>
                      <a:pt x="128" y="405"/>
                    </a:lnTo>
                    <a:lnTo>
                      <a:pt x="99" y="469"/>
                    </a:lnTo>
                    <a:lnTo>
                      <a:pt x="74" y="536"/>
                    </a:lnTo>
                    <a:lnTo>
                      <a:pt x="52" y="606"/>
                    </a:lnTo>
                    <a:lnTo>
                      <a:pt x="34" y="679"/>
                    </a:lnTo>
                    <a:lnTo>
                      <a:pt x="20" y="755"/>
                    </a:lnTo>
                    <a:lnTo>
                      <a:pt x="9" y="833"/>
                    </a:lnTo>
                    <a:lnTo>
                      <a:pt x="3" y="913"/>
                    </a:lnTo>
                    <a:lnTo>
                      <a:pt x="0" y="995"/>
                    </a:lnTo>
                    <a:lnTo>
                      <a:pt x="4" y="1096"/>
                    </a:lnTo>
                    <a:lnTo>
                      <a:pt x="14" y="1195"/>
                    </a:lnTo>
                    <a:lnTo>
                      <a:pt x="30" y="1290"/>
                    </a:lnTo>
                    <a:lnTo>
                      <a:pt x="52" y="1382"/>
                    </a:lnTo>
                    <a:lnTo>
                      <a:pt x="80" y="1468"/>
                    </a:lnTo>
                    <a:lnTo>
                      <a:pt x="112" y="1551"/>
                    </a:lnTo>
                    <a:lnTo>
                      <a:pt x="150" y="1627"/>
                    </a:lnTo>
                    <a:lnTo>
                      <a:pt x="192" y="1697"/>
                    </a:lnTo>
                    <a:lnTo>
                      <a:pt x="239" y="1762"/>
                    </a:lnTo>
                    <a:lnTo>
                      <a:pt x="289" y="1820"/>
                    </a:lnTo>
                    <a:lnTo>
                      <a:pt x="343" y="1869"/>
                    </a:lnTo>
                    <a:lnTo>
                      <a:pt x="401" y="1912"/>
                    </a:lnTo>
                    <a:lnTo>
                      <a:pt x="461" y="1945"/>
                    </a:lnTo>
                    <a:lnTo>
                      <a:pt x="523" y="1969"/>
                    </a:lnTo>
                    <a:lnTo>
                      <a:pt x="589" y="1986"/>
                    </a:lnTo>
                    <a:lnTo>
                      <a:pt x="655" y="1990"/>
                    </a:lnTo>
                    <a:lnTo>
                      <a:pt x="722" y="1986"/>
                    </a:lnTo>
                    <a:lnTo>
                      <a:pt x="787" y="1969"/>
                    </a:lnTo>
                    <a:lnTo>
                      <a:pt x="849" y="1945"/>
                    </a:lnTo>
                    <a:lnTo>
                      <a:pt x="909" y="1912"/>
                    </a:lnTo>
                    <a:lnTo>
                      <a:pt x="966" y="1869"/>
                    </a:lnTo>
                    <a:lnTo>
                      <a:pt x="1020" y="1820"/>
                    </a:lnTo>
                    <a:lnTo>
                      <a:pt x="1070" y="1762"/>
                    </a:lnTo>
                    <a:lnTo>
                      <a:pt x="1117" y="1697"/>
                    </a:lnTo>
                    <a:lnTo>
                      <a:pt x="1159" y="1627"/>
                    </a:lnTo>
                    <a:lnTo>
                      <a:pt x="1197" y="1551"/>
                    </a:lnTo>
                    <a:lnTo>
                      <a:pt x="1229" y="1468"/>
                    </a:lnTo>
                    <a:lnTo>
                      <a:pt x="1256" y="1382"/>
                    </a:lnTo>
                    <a:lnTo>
                      <a:pt x="1278" y="1290"/>
                    </a:lnTo>
                    <a:lnTo>
                      <a:pt x="1294" y="1195"/>
                    </a:lnTo>
                    <a:lnTo>
                      <a:pt x="1305" y="1096"/>
                    </a:lnTo>
                    <a:lnTo>
                      <a:pt x="1308" y="995"/>
                    </a:lnTo>
                    <a:lnTo>
                      <a:pt x="1305" y="893"/>
                    </a:lnTo>
                    <a:lnTo>
                      <a:pt x="1294" y="794"/>
                    </a:lnTo>
                    <a:lnTo>
                      <a:pt x="1278" y="700"/>
                    </a:lnTo>
                    <a:lnTo>
                      <a:pt x="1256" y="607"/>
                    </a:lnTo>
                    <a:lnTo>
                      <a:pt x="1229" y="521"/>
                    </a:lnTo>
                    <a:lnTo>
                      <a:pt x="1197" y="439"/>
                    </a:lnTo>
                    <a:lnTo>
                      <a:pt x="1159" y="362"/>
                    </a:lnTo>
                    <a:lnTo>
                      <a:pt x="1117" y="292"/>
                    </a:lnTo>
                    <a:lnTo>
                      <a:pt x="1070" y="227"/>
                    </a:lnTo>
                    <a:lnTo>
                      <a:pt x="1020" y="171"/>
                    </a:lnTo>
                    <a:lnTo>
                      <a:pt x="966" y="120"/>
                    </a:lnTo>
                    <a:lnTo>
                      <a:pt x="909" y="79"/>
                    </a:lnTo>
                    <a:lnTo>
                      <a:pt x="849" y="45"/>
                    </a:lnTo>
                    <a:lnTo>
                      <a:pt x="787" y="21"/>
                    </a:lnTo>
                    <a:lnTo>
                      <a:pt x="722" y="5"/>
                    </a:lnTo>
                    <a:lnTo>
                      <a:pt x="65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52" name="Freeform 108"/>
              <p:cNvSpPr>
                <a:spLocks/>
              </p:cNvSpPr>
              <p:nvPr/>
            </p:nvSpPr>
            <p:spPr bwMode="auto">
              <a:xfrm>
                <a:off x="4278456" y="1921593"/>
                <a:ext cx="81444" cy="91624"/>
              </a:xfrm>
              <a:custGeom>
                <a:avLst/>
                <a:gdLst>
                  <a:gd name="T0" fmla="*/ 33 w 33"/>
                  <a:gd name="T1" fmla="*/ 17 h 34"/>
                  <a:gd name="T2" fmla="*/ 10 w 33"/>
                  <a:gd name="T3" fmla="*/ 0 h 34"/>
                  <a:gd name="T4" fmla="*/ 8 w 33"/>
                  <a:gd name="T5" fmla="*/ 5 h 34"/>
                  <a:gd name="T6" fmla="*/ 6 w 33"/>
                  <a:gd name="T7" fmla="*/ 10 h 34"/>
                  <a:gd name="T8" fmla="*/ 2 w 33"/>
                  <a:gd name="T9" fmla="*/ 15 h 34"/>
                  <a:gd name="T10" fmla="*/ 0 w 33"/>
                  <a:gd name="T11" fmla="*/ 21 h 34"/>
                  <a:gd name="T12" fmla="*/ 25 w 33"/>
                  <a:gd name="T13" fmla="*/ 34 h 34"/>
                  <a:gd name="T14" fmla="*/ 28 w 33"/>
                  <a:gd name="T15" fmla="*/ 30 h 34"/>
                  <a:gd name="T16" fmla="*/ 30 w 33"/>
                  <a:gd name="T17" fmla="*/ 25 h 34"/>
                  <a:gd name="T18" fmla="*/ 31 w 33"/>
                  <a:gd name="T19" fmla="*/ 22 h 34"/>
                  <a:gd name="T20" fmla="*/ 33 w 33"/>
                  <a:gd name="T2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4">
                    <a:moveTo>
                      <a:pt x="33" y="17"/>
                    </a:moveTo>
                    <a:lnTo>
                      <a:pt x="10" y="0"/>
                    </a:lnTo>
                    <a:lnTo>
                      <a:pt x="8" y="5"/>
                    </a:lnTo>
                    <a:lnTo>
                      <a:pt x="6" y="10"/>
                    </a:lnTo>
                    <a:lnTo>
                      <a:pt x="2" y="15"/>
                    </a:lnTo>
                    <a:lnTo>
                      <a:pt x="0" y="21"/>
                    </a:lnTo>
                    <a:lnTo>
                      <a:pt x="25" y="34"/>
                    </a:lnTo>
                    <a:lnTo>
                      <a:pt x="28" y="30"/>
                    </a:lnTo>
                    <a:lnTo>
                      <a:pt x="30" y="25"/>
                    </a:lnTo>
                    <a:lnTo>
                      <a:pt x="31" y="22"/>
                    </a:lnTo>
                    <a:lnTo>
                      <a:pt x="33"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53" name="Freeform 109"/>
              <p:cNvSpPr>
                <a:spLocks/>
              </p:cNvSpPr>
              <p:nvPr/>
            </p:nvSpPr>
            <p:spPr bwMode="auto">
              <a:xfrm>
                <a:off x="5795346" y="959539"/>
                <a:ext cx="1572882" cy="55993"/>
              </a:xfrm>
              <a:custGeom>
                <a:avLst/>
                <a:gdLst>
                  <a:gd name="T0" fmla="*/ 0 w 618"/>
                  <a:gd name="T1" fmla="*/ 18 h 23"/>
                  <a:gd name="T2" fmla="*/ 618 w 618"/>
                  <a:gd name="T3" fmla="*/ 23 h 23"/>
                  <a:gd name="T4" fmla="*/ 618 w 618"/>
                  <a:gd name="T5" fmla="*/ 4 h 23"/>
                  <a:gd name="T6" fmla="*/ 0 w 618"/>
                  <a:gd name="T7" fmla="*/ 0 h 23"/>
                  <a:gd name="T8" fmla="*/ 0 w 618"/>
                  <a:gd name="T9" fmla="*/ 18 h 23"/>
                </a:gdLst>
                <a:ahLst/>
                <a:cxnLst>
                  <a:cxn ang="0">
                    <a:pos x="T0" y="T1"/>
                  </a:cxn>
                  <a:cxn ang="0">
                    <a:pos x="T2" y="T3"/>
                  </a:cxn>
                  <a:cxn ang="0">
                    <a:pos x="T4" y="T5"/>
                  </a:cxn>
                  <a:cxn ang="0">
                    <a:pos x="T6" y="T7"/>
                  </a:cxn>
                  <a:cxn ang="0">
                    <a:pos x="T8" y="T9"/>
                  </a:cxn>
                </a:cxnLst>
                <a:rect l="0" t="0" r="r" b="b"/>
                <a:pathLst>
                  <a:path w="618" h="23">
                    <a:moveTo>
                      <a:pt x="0" y="18"/>
                    </a:moveTo>
                    <a:lnTo>
                      <a:pt x="618" y="23"/>
                    </a:lnTo>
                    <a:lnTo>
                      <a:pt x="618" y="4"/>
                    </a:lnTo>
                    <a:lnTo>
                      <a:pt x="0" y="0"/>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54" name="Freeform 112"/>
              <p:cNvSpPr>
                <a:spLocks/>
              </p:cNvSpPr>
              <p:nvPr/>
            </p:nvSpPr>
            <p:spPr bwMode="auto">
              <a:xfrm>
                <a:off x="6049858" y="1025712"/>
                <a:ext cx="1572882" cy="61083"/>
              </a:xfrm>
              <a:custGeom>
                <a:avLst/>
                <a:gdLst>
                  <a:gd name="T0" fmla="*/ 0 w 618"/>
                  <a:gd name="T1" fmla="*/ 20 h 25"/>
                  <a:gd name="T2" fmla="*/ 618 w 618"/>
                  <a:gd name="T3" fmla="*/ 25 h 25"/>
                  <a:gd name="T4" fmla="*/ 618 w 618"/>
                  <a:gd name="T5" fmla="*/ 5 h 25"/>
                  <a:gd name="T6" fmla="*/ 0 w 618"/>
                  <a:gd name="T7" fmla="*/ 0 h 25"/>
                  <a:gd name="T8" fmla="*/ 0 w 618"/>
                  <a:gd name="T9" fmla="*/ 20 h 25"/>
                </a:gdLst>
                <a:ahLst/>
                <a:cxnLst>
                  <a:cxn ang="0">
                    <a:pos x="T0" y="T1"/>
                  </a:cxn>
                  <a:cxn ang="0">
                    <a:pos x="T2" y="T3"/>
                  </a:cxn>
                  <a:cxn ang="0">
                    <a:pos x="T4" y="T5"/>
                  </a:cxn>
                  <a:cxn ang="0">
                    <a:pos x="T6" y="T7"/>
                  </a:cxn>
                  <a:cxn ang="0">
                    <a:pos x="T8" y="T9"/>
                  </a:cxn>
                </a:cxnLst>
                <a:rect l="0" t="0" r="r" b="b"/>
                <a:pathLst>
                  <a:path w="618" h="25">
                    <a:moveTo>
                      <a:pt x="0" y="20"/>
                    </a:moveTo>
                    <a:lnTo>
                      <a:pt x="618" y="25"/>
                    </a:lnTo>
                    <a:lnTo>
                      <a:pt x="618" y="5"/>
                    </a:lnTo>
                    <a:lnTo>
                      <a:pt x="0" y="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55" name="Freeform 113"/>
              <p:cNvSpPr>
                <a:spLocks/>
              </p:cNvSpPr>
              <p:nvPr/>
            </p:nvSpPr>
            <p:spPr bwMode="auto">
              <a:xfrm>
                <a:off x="6278918" y="1158058"/>
                <a:ext cx="1623785" cy="55993"/>
              </a:xfrm>
              <a:custGeom>
                <a:avLst/>
                <a:gdLst>
                  <a:gd name="T0" fmla="*/ 0 w 638"/>
                  <a:gd name="T1" fmla="*/ 18 h 23"/>
                  <a:gd name="T2" fmla="*/ 638 w 638"/>
                  <a:gd name="T3" fmla="*/ 23 h 23"/>
                  <a:gd name="T4" fmla="*/ 638 w 638"/>
                  <a:gd name="T5" fmla="*/ 5 h 23"/>
                  <a:gd name="T6" fmla="*/ 0 w 638"/>
                  <a:gd name="T7" fmla="*/ 0 h 23"/>
                  <a:gd name="T8" fmla="*/ 0 w 638"/>
                  <a:gd name="T9" fmla="*/ 18 h 23"/>
                </a:gdLst>
                <a:ahLst/>
                <a:cxnLst>
                  <a:cxn ang="0">
                    <a:pos x="T0" y="T1"/>
                  </a:cxn>
                  <a:cxn ang="0">
                    <a:pos x="T2" y="T3"/>
                  </a:cxn>
                  <a:cxn ang="0">
                    <a:pos x="T4" y="T5"/>
                  </a:cxn>
                  <a:cxn ang="0">
                    <a:pos x="T6" y="T7"/>
                  </a:cxn>
                  <a:cxn ang="0">
                    <a:pos x="T8" y="T9"/>
                  </a:cxn>
                </a:cxnLst>
                <a:rect l="0" t="0" r="r" b="b"/>
                <a:pathLst>
                  <a:path w="638" h="23">
                    <a:moveTo>
                      <a:pt x="0" y="18"/>
                    </a:moveTo>
                    <a:lnTo>
                      <a:pt x="638" y="23"/>
                    </a:lnTo>
                    <a:lnTo>
                      <a:pt x="638" y="5"/>
                    </a:lnTo>
                    <a:lnTo>
                      <a:pt x="0" y="0"/>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56" name="Freeform 114"/>
              <p:cNvSpPr>
                <a:spLocks/>
              </p:cNvSpPr>
              <p:nvPr/>
            </p:nvSpPr>
            <p:spPr bwMode="auto">
              <a:xfrm>
                <a:off x="6548701" y="1387118"/>
                <a:ext cx="1598334" cy="61083"/>
              </a:xfrm>
              <a:custGeom>
                <a:avLst/>
                <a:gdLst>
                  <a:gd name="T0" fmla="*/ 0 w 629"/>
                  <a:gd name="T1" fmla="*/ 20 h 23"/>
                  <a:gd name="T2" fmla="*/ 629 w 629"/>
                  <a:gd name="T3" fmla="*/ 23 h 23"/>
                  <a:gd name="T4" fmla="*/ 629 w 629"/>
                  <a:gd name="T5" fmla="*/ 5 h 23"/>
                  <a:gd name="T6" fmla="*/ 0 w 629"/>
                  <a:gd name="T7" fmla="*/ 0 h 23"/>
                  <a:gd name="T8" fmla="*/ 0 w 629"/>
                  <a:gd name="T9" fmla="*/ 20 h 23"/>
                </a:gdLst>
                <a:ahLst/>
                <a:cxnLst>
                  <a:cxn ang="0">
                    <a:pos x="T0" y="T1"/>
                  </a:cxn>
                  <a:cxn ang="0">
                    <a:pos x="T2" y="T3"/>
                  </a:cxn>
                  <a:cxn ang="0">
                    <a:pos x="T4" y="T5"/>
                  </a:cxn>
                  <a:cxn ang="0">
                    <a:pos x="T6" y="T7"/>
                  </a:cxn>
                  <a:cxn ang="0">
                    <a:pos x="T8" y="T9"/>
                  </a:cxn>
                </a:cxnLst>
                <a:rect l="0" t="0" r="r" b="b"/>
                <a:pathLst>
                  <a:path w="629" h="23">
                    <a:moveTo>
                      <a:pt x="0" y="20"/>
                    </a:moveTo>
                    <a:lnTo>
                      <a:pt x="629" y="23"/>
                    </a:lnTo>
                    <a:lnTo>
                      <a:pt x="629" y="5"/>
                    </a:lnTo>
                    <a:lnTo>
                      <a:pt x="0" y="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57" name="Freeform 115"/>
              <p:cNvSpPr>
                <a:spLocks/>
              </p:cNvSpPr>
              <p:nvPr/>
            </p:nvSpPr>
            <p:spPr bwMode="auto">
              <a:xfrm>
                <a:off x="6767581" y="1641630"/>
                <a:ext cx="1577973" cy="61083"/>
              </a:xfrm>
              <a:custGeom>
                <a:avLst/>
                <a:gdLst>
                  <a:gd name="T0" fmla="*/ 0 w 619"/>
                  <a:gd name="T1" fmla="*/ 20 h 23"/>
                  <a:gd name="T2" fmla="*/ 619 w 619"/>
                  <a:gd name="T3" fmla="*/ 23 h 23"/>
                  <a:gd name="T4" fmla="*/ 619 w 619"/>
                  <a:gd name="T5" fmla="*/ 5 h 23"/>
                  <a:gd name="T6" fmla="*/ 0 w 619"/>
                  <a:gd name="T7" fmla="*/ 0 h 23"/>
                  <a:gd name="T8" fmla="*/ 0 w 619"/>
                  <a:gd name="T9" fmla="*/ 20 h 23"/>
                </a:gdLst>
                <a:ahLst/>
                <a:cxnLst>
                  <a:cxn ang="0">
                    <a:pos x="T0" y="T1"/>
                  </a:cxn>
                  <a:cxn ang="0">
                    <a:pos x="T2" y="T3"/>
                  </a:cxn>
                  <a:cxn ang="0">
                    <a:pos x="T4" y="T5"/>
                  </a:cxn>
                  <a:cxn ang="0">
                    <a:pos x="T6" y="T7"/>
                  </a:cxn>
                  <a:cxn ang="0">
                    <a:pos x="T8" y="T9"/>
                  </a:cxn>
                </a:cxnLst>
                <a:rect l="0" t="0" r="r" b="b"/>
                <a:pathLst>
                  <a:path w="619" h="23">
                    <a:moveTo>
                      <a:pt x="0" y="20"/>
                    </a:moveTo>
                    <a:lnTo>
                      <a:pt x="619" y="23"/>
                    </a:lnTo>
                    <a:lnTo>
                      <a:pt x="619" y="5"/>
                    </a:lnTo>
                    <a:lnTo>
                      <a:pt x="0" y="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58" name="Freeform 116"/>
              <p:cNvSpPr>
                <a:spLocks/>
              </p:cNvSpPr>
              <p:nvPr/>
            </p:nvSpPr>
            <p:spPr bwMode="auto">
              <a:xfrm>
                <a:off x="6899927" y="1941954"/>
                <a:ext cx="1664507" cy="66173"/>
              </a:xfrm>
              <a:custGeom>
                <a:avLst/>
                <a:gdLst>
                  <a:gd name="T0" fmla="*/ 0 w 655"/>
                  <a:gd name="T1" fmla="*/ 20 h 24"/>
                  <a:gd name="T2" fmla="*/ 655 w 655"/>
                  <a:gd name="T3" fmla="*/ 24 h 24"/>
                  <a:gd name="T4" fmla="*/ 655 w 655"/>
                  <a:gd name="T5" fmla="*/ 5 h 24"/>
                  <a:gd name="T6" fmla="*/ 0 w 655"/>
                  <a:gd name="T7" fmla="*/ 0 h 24"/>
                  <a:gd name="T8" fmla="*/ 0 w 655"/>
                  <a:gd name="T9" fmla="*/ 20 h 24"/>
                </a:gdLst>
                <a:ahLst/>
                <a:cxnLst>
                  <a:cxn ang="0">
                    <a:pos x="T0" y="T1"/>
                  </a:cxn>
                  <a:cxn ang="0">
                    <a:pos x="T2" y="T3"/>
                  </a:cxn>
                  <a:cxn ang="0">
                    <a:pos x="T4" y="T5"/>
                  </a:cxn>
                  <a:cxn ang="0">
                    <a:pos x="T6" y="T7"/>
                  </a:cxn>
                  <a:cxn ang="0">
                    <a:pos x="T8" y="T9"/>
                  </a:cxn>
                </a:cxnLst>
                <a:rect l="0" t="0" r="r" b="b"/>
                <a:pathLst>
                  <a:path w="655" h="24">
                    <a:moveTo>
                      <a:pt x="0" y="20"/>
                    </a:moveTo>
                    <a:lnTo>
                      <a:pt x="655" y="24"/>
                    </a:lnTo>
                    <a:lnTo>
                      <a:pt x="655" y="5"/>
                    </a:lnTo>
                    <a:lnTo>
                      <a:pt x="0" y="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59" name="Freeform 117"/>
              <p:cNvSpPr>
                <a:spLocks/>
              </p:cNvSpPr>
              <p:nvPr/>
            </p:nvSpPr>
            <p:spPr bwMode="auto">
              <a:xfrm>
                <a:off x="7067905" y="2237187"/>
                <a:ext cx="1577973" cy="55993"/>
              </a:xfrm>
              <a:custGeom>
                <a:avLst/>
                <a:gdLst>
                  <a:gd name="T0" fmla="*/ 0 w 620"/>
                  <a:gd name="T1" fmla="*/ 18 h 23"/>
                  <a:gd name="T2" fmla="*/ 619 w 620"/>
                  <a:gd name="T3" fmla="*/ 23 h 23"/>
                  <a:gd name="T4" fmla="*/ 620 w 620"/>
                  <a:gd name="T5" fmla="*/ 3 h 23"/>
                  <a:gd name="T6" fmla="*/ 0 w 620"/>
                  <a:gd name="T7" fmla="*/ 0 h 23"/>
                  <a:gd name="T8" fmla="*/ 0 w 620"/>
                  <a:gd name="T9" fmla="*/ 18 h 23"/>
                </a:gdLst>
                <a:ahLst/>
                <a:cxnLst>
                  <a:cxn ang="0">
                    <a:pos x="T0" y="T1"/>
                  </a:cxn>
                  <a:cxn ang="0">
                    <a:pos x="T2" y="T3"/>
                  </a:cxn>
                  <a:cxn ang="0">
                    <a:pos x="T4" y="T5"/>
                  </a:cxn>
                  <a:cxn ang="0">
                    <a:pos x="T6" y="T7"/>
                  </a:cxn>
                  <a:cxn ang="0">
                    <a:pos x="T8" y="T9"/>
                  </a:cxn>
                </a:cxnLst>
                <a:rect l="0" t="0" r="r" b="b"/>
                <a:pathLst>
                  <a:path w="620" h="23">
                    <a:moveTo>
                      <a:pt x="0" y="18"/>
                    </a:moveTo>
                    <a:lnTo>
                      <a:pt x="619" y="23"/>
                    </a:lnTo>
                    <a:lnTo>
                      <a:pt x="620" y="3"/>
                    </a:lnTo>
                    <a:lnTo>
                      <a:pt x="0" y="0"/>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60" name="Freeform 118"/>
              <p:cNvSpPr>
                <a:spLocks/>
              </p:cNvSpPr>
              <p:nvPr/>
            </p:nvSpPr>
            <p:spPr bwMode="auto">
              <a:xfrm>
                <a:off x="7159529" y="2547691"/>
                <a:ext cx="1577973" cy="61083"/>
              </a:xfrm>
              <a:custGeom>
                <a:avLst/>
                <a:gdLst>
                  <a:gd name="T0" fmla="*/ 0 w 620"/>
                  <a:gd name="T1" fmla="*/ 20 h 24"/>
                  <a:gd name="T2" fmla="*/ 620 w 620"/>
                  <a:gd name="T3" fmla="*/ 24 h 24"/>
                  <a:gd name="T4" fmla="*/ 620 w 620"/>
                  <a:gd name="T5" fmla="*/ 5 h 24"/>
                  <a:gd name="T6" fmla="*/ 1 w 620"/>
                  <a:gd name="T7" fmla="*/ 0 h 24"/>
                  <a:gd name="T8" fmla="*/ 0 w 620"/>
                  <a:gd name="T9" fmla="*/ 20 h 24"/>
                </a:gdLst>
                <a:ahLst/>
                <a:cxnLst>
                  <a:cxn ang="0">
                    <a:pos x="T0" y="T1"/>
                  </a:cxn>
                  <a:cxn ang="0">
                    <a:pos x="T2" y="T3"/>
                  </a:cxn>
                  <a:cxn ang="0">
                    <a:pos x="T4" y="T5"/>
                  </a:cxn>
                  <a:cxn ang="0">
                    <a:pos x="T6" y="T7"/>
                  </a:cxn>
                  <a:cxn ang="0">
                    <a:pos x="T8" y="T9"/>
                  </a:cxn>
                </a:cxnLst>
                <a:rect l="0" t="0" r="r" b="b"/>
                <a:pathLst>
                  <a:path w="620" h="24">
                    <a:moveTo>
                      <a:pt x="0" y="20"/>
                    </a:moveTo>
                    <a:lnTo>
                      <a:pt x="620" y="24"/>
                    </a:lnTo>
                    <a:lnTo>
                      <a:pt x="620" y="5"/>
                    </a:lnTo>
                    <a:lnTo>
                      <a:pt x="1" y="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61" name="Freeform 119"/>
              <p:cNvSpPr>
                <a:spLocks/>
              </p:cNvSpPr>
              <p:nvPr/>
            </p:nvSpPr>
            <p:spPr bwMode="auto">
              <a:xfrm>
                <a:off x="7230792" y="2883647"/>
                <a:ext cx="1577973" cy="61083"/>
              </a:xfrm>
              <a:custGeom>
                <a:avLst/>
                <a:gdLst>
                  <a:gd name="T0" fmla="*/ 0 w 619"/>
                  <a:gd name="T1" fmla="*/ 19 h 24"/>
                  <a:gd name="T2" fmla="*/ 619 w 619"/>
                  <a:gd name="T3" fmla="*/ 24 h 24"/>
                  <a:gd name="T4" fmla="*/ 619 w 619"/>
                  <a:gd name="T5" fmla="*/ 4 h 24"/>
                  <a:gd name="T6" fmla="*/ 0 w 619"/>
                  <a:gd name="T7" fmla="*/ 0 h 24"/>
                  <a:gd name="T8" fmla="*/ 0 w 619"/>
                  <a:gd name="T9" fmla="*/ 19 h 24"/>
                </a:gdLst>
                <a:ahLst/>
                <a:cxnLst>
                  <a:cxn ang="0">
                    <a:pos x="T0" y="T1"/>
                  </a:cxn>
                  <a:cxn ang="0">
                    <a:pos x="T2" y="T3"/>
                  </a:cxn>
                  <a:cxn ang="0">
                    <a:pos x="T4" y="T5"/>
                  </a:cxn>
                  <a:cxn ang="0">
                    <a:pos x="T6" y="T7"/>
                  </a:cxn>
                  <a:cxn ang="0">
                    <a:pos x="T8" y="T9"/>
                  </a:cxn>
                </a:cxnLst>
                <a:rect l="0" t="0" r="r" b="b"/>
                <a:pathLst>
                  <a:path w="619" h="24">
                    <a:moveTo>
                      <a:pt x="0" y="19"/>
                    </a:moveTo>
                    <a:lnTo>
                      <a:pt x="619" y="24"/>
                    </a:lnTo>
                    <a:lnTo>
                      <a:pt x="619" y="4"/>
                    </a:lnTo>
                    <a:lnTo>
                      <a:pt x="0" y="0"/>
                    </a:lnTo>
                    <a:lnTo>
                      <a:pt x="0"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62" name="Freeform 120"/>
              <p:cNvSpPr>
                <a:spLocks/>
              </p:cNvSpPr>
              <p:nvPr/>
            </p:nvSpPr>
            <p:spPr bwMode="auto">
              <a:xfrm>
                <a:off x="7266424" y="3229783"/>
                <a:ext cx="1572882" cy="55993"/>
              </a:xfrm>
              <a:custGeom>
                <a:avLst/>
                <a:gdLst>
                  <a:gd name="T0" fmla="*/ 0 w 620"/>
                  <a:gd name="T1" fmla="*/ 18 h 23"/>
                  <a:gd name="T2" fmla="*/ 620 w 620"/>
                  <a:gd name="T3" fmla="*/ 23 h 23"/>
                  <a:gd name="T4" fmla="*/ 620 w 620"/>
                  <a:gd name="T5" fmla="*/ 3 h 23"/>
                  <a:gd name="T6" fmla="*/ 0 w 620"/>
                  <a:gd name="T7" fmla="*/ 0 h 23"/>
                  <a:gd name="T8" fmla="*/ 0 w 620"/>
                  <a:gd name="T9" fmla="*/ 18 h 23"/>
                </a:gdLst>
                <a:ahLst/>
                <a:cxnLst>
                  <a:cxn ang="0">
                    <a:pos x="T0" y="T1"/>
                  </a:cxn>
                  <a:cxn ang="0">
                    <a:pos x="T2" y="T3"/>
                  </a:cxn>
                  <a:cxn ang="0">
                    <a:pos x="T4" y="T5"/>
                  </a:cxn>
                  <a:cxn ang="0">
                    <a:pos x="T6" y="T7"/>
                  </a:cxn>
                  <a:cxn ang="0">
                    <a:pos x="T8" y="T9"/>
                  </a:cxn>
                </a:cxnLst>
                <a:rect l="0" t="0" r="r" b="b"/>
                <a:pathLst>
                  <a:path w="620" h="23">
                    <a:moveTo>
                      <a:pt x="0" y="18"/>
                    </a:moveTo>
                    <a:lnTo>
                      <a:pt x="620" y="23"/>
                    </a:lnTo>
                    <a:lnTo>
                      <a:pt x="620" y="3"/>
                    </a:lnTo>
                    <a:lnTo>
                      <a:pt x="0" y="0"/>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63" name="Freeform 121"/>
              <p:cNvSpPr>
                <a:spLocks/>
              </p:cNvSpPr>
              <p:nvPr/>
            </p:nvSpPr>
            <p:spPr bwMode="auto">
              <a:xfrm>
                <a:off x="7266424" y="3611550"/>
                <a:ext cx="1572882" cy="61083"/>
              </a:xfrm>
              <a:custGeom>
                <a:avLst/>
                <a:gdLst>
                  <a:gd name="T0" fmla="*/ 0 w 620"/>
                  <a:gd name="T1" fmla="*/ 20 h 25"/>
                  <a:gd name="T2" fmla="*/ 620 w 620"/>
                  <a:gd name="T3" fmla="*/ 25 h 25"/>
                  <a:gd name="T4" fmla="*/ 620 w 620"/>
                  <a:gd name="T5" fmla="*/ 5 h 25"/>
                  <a:gd name="T6" fmla="*/ 0 w 620"/>
                  <a:gd name="T7" fmla="*/ 0 h 25"/>
                  <a:gd name="T8" fmla="*/ 0 w 620"/>
                  <a:gd name="T9" fmla="*/ 20 h 25"/>
                </a:gdLst>
                <a:ahLst/>
                <a:cxnLst>
                  <a:cxn ang="0">
                    <a:pos x="T0" y="T1"/>
                  </a:cxn>
                  <a:cxn ang="0">
                    <a:pos x="T2" y="T3"/>
                  </a:cxn>
                  <a:cxn ang="0">
                    <a:pos x="T4" y="T5"/>
                  </a:cxn>
                  <a:cxn ang="0">
                    <a:pos x="T6" y="T7"/>
                  </a:cxn>
                  <a:cxn ang="0">
                    <a:pos x="T8" y="T9"/>
                  </a:cxn>
                </a:cxnLst>
                <a:rect l="0" t="0" r="r" b="b"/>
                <a:pathLst>
                  <a:path w="620" h="25">
                    <a:moveTo>
                      <a:pt x="0" y="20"/>
                    </a:moveTo>
                    <a:lnTo>
                      <a:pt x="620" y="25"/>
                    </a:lnTo>
                    <a:lnTo>
                      <a:pt x="620" y="5"/>
                    </a:lnTo>
                    <a:lnTo>
                      <a:pt x="0" y="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64" name="Freeform 122"/>
              <p:cNvSpPr>
                <a:spLocks/>
              </p:cNvSpPr>
              <p:nvPr/>
            </p:nvSpPr>
            <p:spPr bwMode="auto">
              <a:xfrm>
                <a:off x="7240973" y="3957686"/>
                <a:ext cx="1577973" cy="61083"/>
              </a:xfrm>
              <a:custGeom>
                <a:avLst/>
                <a:gdLst>
                  <a:gd name="T0" fmla="*/ 0 w 620"/>
                  <a:gd name="T1" fmla="*/ 18 h 23"/>
                  <a:gd name="T2" fmla="*/ 620 w 620"/>
                  <a:gd name="T3" fmla="*/ 23 h 23"/>
                  <a:gd name="T4" fmla="*/ 620 w 620"/>
                  <a:gd name="T5" fmla="*/ 4 h 23"/>
                  <a:gd name="T6" fmla="*/ 0 w 620"/>
                  <a:gd name="T7" fmla="*/ 0 h 23"/>
                  <a:gd name="T8" fmla="*/ 0 w 620"/>
                  <a:gd name="T9" fmla="*/ 18 h 23"/>
                </a:gdLst>
                <a:ahLst/>
                <a:cxnLst>
                  <a:cxn ang="0">
                    <a:pos x="T0" y="T1"/>
                  </a:cxn>
                  <a:cxn ang="0">
                    <a:pos x="T2" y="T3"/>
                  </a:cxn>
                  <a:cxn ang="0">
                    <a:pos x="T4" y="T5"/>
                  </a:cxn>
                  <a:cxn ang="0">
                    <a:pos x="T6" y="T7"/>
                  </a:cxn>
                  <a:cxn ang="0">
                    <a:pos x="T8" y="T9"/>
                  </a:cxn>
                </a:cxnLst>
                <a:rect l="0" t="0" r="r" b="b"/>
                <a:pathLst>
                  <a:path w="620" h="23">
                    <a:moveTo>
                      <a:pt x="0" y="18"/>
                    </a:moveTo>
                    <a:lnTo>
                      <a:pt x="620" y="23"/>
                    </a:lnTo>
                    <a:lnTo>
                      <a:pt x="620" y="4"/>
                    </a:lnTo>
                    <a:lnTo>
                      <a:pt x="0" y="0"/>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65" name="Freeform 123"/>
              <p:cNvSpPr>
                <a:spLocks/>
              </p:cNvSpPr>
              <p:nvPr/>
            </p:nvSpPr>
            <p:spPr bwMode="auto">
              <a:xfrm>
                <a:off x="7169709" y="4319092"/>
                <a:ext cx="1577973" cy="61083"/>
              </a:xfrm>
              <a:custGeom>
                <a:avLst/>
                <a:gdLst>
                  <a:gd name="T0" fmla="*/ 0 w 619"/>
                  <a:gd name="T1" fmla="*/ 20 h 24"/>
                  <a:gd name="T2" fmla="*/ 619 w 619"/>
                  <a:gd name="T3" fmla="*/ 24 h 24"/>
                  <a:gd name="T4" fmla="*/ 619 w 619"/>
                  <a:gd name="T5" fmla="*/ 5 h 24"/>
                  <a:gd name="T6" fmla="*/ 0 w 619"/>
                  <a:gd name="T7" fmla="*/ 0 h 24"/>
                  <a:gd name="T8" fmla="*/ 0 w 619"/>
                  <a:gd name="T9" fmla="*/ 20 h 24"/>
                </a:gdLst>
                <a:ahLst/>
                <a:cxnLst>
                  <a:cxn ang="0">
                    <a:pos x="T0" y="T1"/>
                  </a:cxn>
                  <a:cxn ang="0">
                    <a:pos x="T2" y="T3"/>
                  </a:cxn>
                  <a:cxn ang="0">
                    <a:pos x="T4" y="T5"/>
                  </a:cxn>
                  <a:cxn ang="0">
                    <a:pos x="T6" y="T7"/>
                  </a:cxn>
                  <a:cxn ang="0">
                    <a:pos x="T8" y="T9"/>
                  </a:cxn>
                </a:cxnLst>
                <a:rect l="0" t="0" r="r" b="b"/>
                <a:pathLst>
                  <a:path w="619" h="24">
                    <a:moveTo>
                      <a:pt x="0" y="20"/>
                    </a:moveTo>
                    <a:lnTo>
                      <a:pt x="619" y="24"/>
                    </a:lnTo>
                    <a:lnTo>
                      <a:pt x="619" y="5"/>
                    </a:lnTo>
                    <a:lnTo>
                      <a:pt x="0" y="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66" name="Freeform 124"/>
              <p:cNvSpPr>
                <a:spLocks/>
              </p:cNvSpPr>
              <p:nvPr/>
            </p:nvSpPr>
            <p:spPr bwMode="auto">
              <a:xfrm>
                <a:off x="7042453" y="4629597"/>
                <a:ext cx="1623785" cy="61083"/>
              </a:xfrm>
              <a:custGeom>
                <a:avLst/>
                <a:gdLst>
                  <a:gd name="T0" fmla="*/ 0 w 638"/>
                  <a:gd name="T1" fmla="*/ 20 h 23"/>
                  <a:gd name="T2" fmla="*/ 638 w 638"/>
                  <a:gd name="T3" fmla="*/ 23 h 23"/>
                  <a:gd name="T4" fmla="*/ 638 w 638"/>
                  <a:gd name="T5" fmla="*/ 5 h 23"/>
                  <a:gd name="T6" fmla="*/ 0 w 638"/>
                  <a:gd name="T7" fmla="*/ 0 h 23"/>
                  <a:gd name="T8" fmla="*/ 0 w 638"/>
                  <a:gd name="T9" fmla="*/ 20 h 23"/>
                </a:gdLst>
                <a:ahLst/>
                <a:cxnLst>
                  <a:cxn ang="0">
                    <a:pos x="T0" y="T1"/>
                  </a:cxn>
                  <a:cxn ang="0">
                    <a:pos x="T2" y="T3"/>
                  </a:cxn>
                  <a:cxn ang="0">
                    <a:pos x="T4" y="T5"/>
                  </a:cxn>
                  <a:cxn ang="0">
                    <a:pos x="T6" y="T7"/>
                  </a:cxn>
                  <a:cxn ang="0">
                    <a:pos x="T8" y="T9"/>
                  </a:cxn>
                </a:cxnLst>
                <a:rect l="0" t="0" r="r" b="b"/>
                <a:pathLst>
                  <a:path w="638" h="23">
                    <a:moveTo>
                      <a:pt x="0" y="20"/>
                    </a:moveTo>
                    <a:lnTo>
                      <a:pt x="638" y="23"/>
                    </a:lnTo>
                    <a:lnTo>
                      <a:pt x="638" y="5"/>
                    </a:lnTo>
                    <a:lnTo>
                      <a:pt x="0" y="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67" name="Freeform 125"/>
              <p:cNvSpPr>
                <a:spLocks/>
              </p:cNvSpPr>
              <p:nvPr/>
            </p:nvSpPr>
            <p:spPr bwMode="auto">
              <a:xfrm>
                <a:off x="6930468" y="4980823"/>
                <a:ext cx="1572882" cy="55993"/>
              </a:xfrm>
              <a:custGeom>
                <a:avLst/>
                <a:gdLst>
                  <a:gd name="T0" fmla="*/ 0 w 620"/>
                  <a:gd name="T1" fmla="*/ 18 h 23"/>
                  <a:gd name="T2" fmla="*/ 620 w 620"/>
                  <a:gd name="T3" fmla="*/ 23 h 23"/>
                  <a:gd name="T4" fmla="*/ 620 w 620"/>
                  <a:gd name="T5" fmla="*/ 3 h 23"/>
                  <a:gd name="T6" fmla="*/ 0 w 620"/>
                  <a:gd name="T7" fmla="*/ 0 h 23"/>
                  <a:gd name="T8" fmla="*/ 0 w 620"/>
                  <a:gd name="T9" fmla="*/ 18 h 23"/>
                </a:gdLst>
                <a:ahLst/>
                <a:cxnLst>
                  <a:cxn ang="0">
                    <a:pos x="T0" y="T1"/>
                  </a:cxn>
                  <a:cxn ang="0">
                    <a:pos x="T2" y="T3"/>
                  </a:cxn>
                  <a:cxn ang="0">
                    <a:pos x="T4" y="T5"/>
                  </a:cxn>
                  <a:cxn ang="0">
                    <a:pos x="T6" y="T7"/>
                  </a:cxn>
                  <a:cxn ang="0">
                    <a:pos x="T8" y="T9"/>
                  </a:cxn>
                </a:cxnLst>
                <a:rect l="0" t="0" r="r" b="b"/>
                <a:pathLst>
                  <a:path w="620" h="23">
                    <a:moveTo>
                      <a:pt x="0" y="18"/>
                    </a:moveTo>
                    <a:lnTo>
                      <a:pt x="620" y="23"/>
                    </a:lnTo>
                    <a:lnTo>
                      <a:pt x="620" y="3"/>
                    </a:lnTo>
                    <a:lnTo>
                      <a:pt x="0" y="0"/>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68" name="Freeform 126"/>
              <p:cNvSpPr>
                <a:spLocks/>
              </p:cNvSpPr>
              <p:nvPr/>
            </p:nvSpPr>
            <p:spPr bwMode="auto">
              <a:xfrm>
                <a:off x="6726859" y="5265876"/>
                <a:ext cx="1628875" cy="61083"/>
              </a:xfrm>
              <a:custGeom>
                <a:avLst/>
                <a:gdLst>
                  <a:gd name="T0" fmla="*/ 0 w 639"/>
                  <a:gd name="T1" fmla="*/ 20 h 25"/>
                  <a:gd name="T2" fmla="*/ 639 w 639"/>
                  <a:gd name="T3" fmla="*/ 25 h 25"/>
                  <a:gd name="T4" fmla="*/ 639 w 639"/>
                  <a:gd name="T5" fmla="*/ 5 h 25"/>
                  <a:gd name="T6" fmla="*/ 0 w 639"/>
                  <a:gd name="T7" fmla="*/ 0 h 25"/>
                  <a:gd name="T8" fmla="*/ 0 w 639"/>
                  <a:gd name="T9" fmla="*/ 20 h 25"/>
                </a:gdLst>
                <a:ahLst/>
                <a:cxnLst>
                  <a:cxn ang="0">
                    <a:pos x="T0" y="T1"/>
                  </a:cxn>
                  <a:cxn ang="0">
                    <a:pos x="T2" y="T3"/>
                  </a:cxn>
                  <a:cxn ang="0">
                    <a:pos x="T4" y="T5"/>
                  </a:cxn>
                  <a:cxn ang="0">
                    <a:pos x="T6" y="T7"/>
                  </a:cxn>
                  <a:cxn ang="0">
                    <a:pos x="T8" y="T9"/>
                  </a:cxn>
                </a:cxnLst>
                <a:rect l="0" t="0" r="r" b="b"/>
                <a:pathLst>
                  <a:path w="639" h="25">
                    <a:moveTo>
                      <a:pt x="0" y="20"/>
                    </a:moveTo>
                    <a:lnTo>
                      <a:pt x="639" y="25"/>
                    </a:lnTo>
                    <a:lnTo>
                      <a:pt x="639" y="5"/>
                    </a:lnTo>
                    <a:lnTo>
                      <a:pt x="0" y="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69" name="Freeform 127"/>
              <p:cNvSpPr>
                <a:spLocks/>
              </p:cNvSpPr>
              <p:nvPr/>
            </p:nvSpPr>
            <p:spPr bwMode="auto">
              <a:xfrm>
                <a:off x="6533430" y="5520387"/>
                <a:ext cx="1623785" cy="61083"/>
              </a:xfrm>
              <a:custGeom>
                <a:avLst/>
                <a:gdLst>
                  <a:gd name="T0" fmla="*/ 0 w 638"/>
                  <a:gd name="T1" fmla="*/ 19 h 24"/>
                  <a:gd name="T2" fmla="*/ 638 w 638"/>
                  <a:gd name="T3" fmla="*/ 24 h 24"/>
                  <a:gd name="T4" fmla="*/ 638 w 638"/>
                  <a:gd name="T5" fmla="*/ 4 h 24"/>
                  <a:gd name="T6" fmla="*/ 0 w 638"/>
                  <a:gd name="T7" fmla="*/ 0 h 24"/>
                  <a:gd name="T8" fmla="*/ 0 w 638"/>
                  <a:gd name="T9" fmla="*/ 19 h 24"/>
                </a:gdLst>
                <a:ahLst/>
                <a:cxnLst>
                  <a:cxn ang="0">
                    <a:pos x="T0" y="T1"/>
                  </a:cxn>
                  <a:cxn ang="0">
                    <a:pos x="T2" y="T3"/>
                  </a:cxn>
                  <a:cxn ang="0">
                    <a:pos x="T4" y="T5"/>
                  </a:cxn>
                  <a:cxn ang="0">
                    <a:pos x="T6" y="T7"/>
                  </a:cxn>
                  <a:cxn ang="0">
                    <a:pos x="T8" y="T9"/>
                  </a:cxn>
                </a:cxnLst>
                <a:rect l="0" t="0" r="r" b="b"/>
                <a:pathLst>
                  <a:path w="638" h="24">
                    <a:moveTo>
                      <a:pt x="0" y="19"/>
                    </a:moveTo>
                    <a:lnTo>
                      <a:pt x="638" y="24"/>
                    </a:lnTo>
                    <a:lnTo>
                      <a:pt x="638" y="4"/>
                    </a:lnTo>
                    <a:lnTo>
                      <a:pt x="0" y="0"/>
                    </a:lnTo>
                    <a:lnTo>
                      <a:pt x="0"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70" name="Freeform 128"/>
              <p:cNvSpPr>
                <a:spLocks/>
              </p:cNvSpPr>
              <p:nvPr/>
            </p:nvSpPr>
            <p:spPr bwMode="auto">
              <a:xfrm>
                <a:off x="6329821" y="5723997"/>
                <a:ext cx="1572882" cy="55993"/>
              </a:xfrm>
              <a:custGeom>
                <a:avLst/>
                <a:gdLst>
                  <a:gd name="T0" fmla="*/ 0 w 620"/>
                  <a:gd name="T1" fmla="*/ 19 h 23"/>
                  <a:gd name="T2" fmla="*/ 618 w 620"/>
                  <a:gd name="T3" fmla="*/ 23 h 23"/>
                  <a:gd name="T4" fmla="*/ 620 w 620"/>
                  <a:gd name="T5" fmla="*/ 5 h 23"/>
                  <a:gd name="T6" fmla="*/ 0 w 620"/>
                  <a:gd name="T7" fmla="*/ 0 h 23"/>
                  <a:gd name="T8" fmla="*/ 0 w 620"/>
                  <a:gd name="T9" fmla="*/ 19 h 23"/>
                </a:gdLst>
                <a:ahLst/>
                <a:cxnLst>
                  <a:cxn ang="0">
                    <a:pos x="T0" y="T1"/>
                  </a:cxn>
                  <a:cxn ang="0">
                    <a:pos x="T2" y="T3"/>
                  </a:cxn>
                  <a:cxn ang="0">
                    <a:pos x="T4" y="T5"/>
                  </a:cxn>
                  <a:cxn ang="0">
                    <a:pos x="T6" y="T7"/>
                  </a:cxn>
                  <a:cxn ang="0">
                    <a:pos x="T8" y="T9"/>
                  </a:cxn>
                </a:cxnLst>
                <a:rect l="0" t="0" r="r" b="b"/>
                <a:pathLst>
                  <a:path w="620" h="23">
                    <a:moveTo>
                      <a:pt x="0" y="19"/>
                    </a:moveTo>
                    <a:lnTo>
                      <a:pt x="618" y="23"/>
                    </a:lnTo>
                    <a:lnTo>
                      <a:pt x="620" y="5"/>
                    </a:lnTo>
                    <a:lnTo>
                      <a:pt x="0" y="0"/>
                    </a:lnTo>
                    <a:lnTo>
                      <a:pt x="0"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71" name="Freeform 129"/>
              <p:cNvSpPr>
                <a:spLocks/>
              </p:cNvSpPr>
              <p:nvPr/>
            </p:nvSpPr>
            <p:spPr bwMode="auto">
              <a:xfrm>
                <a:off x="6121121" y="5846162"/>
                <a:ext cx="1572882" cy="61083"/>
              </a:xfrm>
              <a:custGeom>
                <a:avLst/>
                <a:gdLst>
                  <a:gd name="T0" fmla="*/ 0 w 618"/>
                  <a:gd name="T1" fmla="*/ 19 h 24"/>
                  <a:gd name="T2" fmla="*/ 618 w 618"/>
                  <a:gd name="T3" fmla="*/ 24 h 24"/>
                  <a:gd name="T4" fmla="*/ 618 w 618"/>
                  <a:gd name="T5" fmla="*/ 4 h 24"/>
                  <a:gd name="T6" fmla="*/ 0 w 618"/>
                  <a:gd name="T7" fmla="*/ 0 h 24"/>
                  <a:gd name="T8" fmla="*/ 0 w 618"/>
                  <a:gd name="T9" fmla="*/ 19 h 24"/>
                </a:gdLst>
                <a:ahLst/>
                <a:cxnLst>
                  <a:cxn ang="0">
                    <a:pos x="T0" y="T1"/>
                  </a:cxn>
                  <a:cxn ang="0">
                    <a:pos x="T2" y="T3"/>
                  </a:cxn>
                  <a:cxn ang="0">
                    <a:pos x="T4" y="T5"/>
                  </a:cxn>
                  <a:cxn ang="0">
                    <a:pos x="T6" y="T7"/>
                  </a:cxn>
                  <a:cxn ang="0">
                    <a:pos x="T8" y="T9"/>
                  </a:cxn>
                </a:cxnLst>
                <a:rect l="0" t="0" r="r" b="b"/>
                <a:pathLst>
                  <a:path w="618" h="24">
                    <a:moveTo>
                      <a:pt x="0" y="19"/>
                    </a:moveTo>
                    <a:lnTo>
                      <a:pt x="618" y="24"/>
                    </a:lnTo>
                    <a:lnTo>
                      <a:pt x="618" y="4"/>
                    </a:lnTo>
                    <a:lnTo>
                      <a:pt x="0" y="0"/>
                    </a:lnTo>
                    <a:lnTo>
                      <a:pt x="0"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sp>
            <p:nvSpPr>
              <p:cNvPr id="372" name="Freeform 130"/>
              <p:cNvSpPr>
                <a:spLocks/>
              </p:cNvSpPr>
              <p:nvPr/>
            </p:nvSpPr>
            <p:spPr bwMode="auto">
              <a:xfrm>
                <a:off x="5810617" y="5953057"/>
                <a:ext cx="1572882" cy="61083"/>
              </a:xfrm>
              <a:custGeom>
                <a:avLst/>
                <a:gdLst>
                  <a:gd name="T0" fmla="*/ 0 w 619"/>
                  <a:gd name="T1" fmla="*/ 19 h 23"/>
                  <a:gd name="T2" fmla="*/ 619 w 619"/>
                  <a:gd name="T3" fmla="*/ 23 h 23"/>
                  <a:gd name="T4" fmla="*/ 619 w 619"/>
                  <a:gd name="T5" fmla="*/ 5 h 23"/>
                  <a:gd name="T6" fmla="*/ 0 w 619"/>
                  <a:gd name="T7" fmla="*/ 0 h 23"/>
                  <a:gd name="T8" fmla="*/ 0 w 619"/>
                  <a:gd name="T9" fmla="*/ 19 h 23"/>
                </a:gdLst>
                <a:ahLst/>
                <a:cxnLst>
                  <a:cxn ang="0">
                    <a:pos x="T0" y="T1"/>
                  </a:cxn>
                  <a:cxn ang="0">
                    <a:pos x="T2" y="T3"/>
                  </a:cxn>
                  <a:cxn ang="0">
                    <a:pos x="T4" y="T5"/>
                  </a:cxn>
                  <a:cxn ang="0">
                    <a:pos x="T6" y="T7"/>
                  </a:cxn>
                  <a:cxn ang="0">
                    <a:pos x="T8" y="T9"/>
                  </a:cxn>
                </a:cxnLst>
                <a:rect l="0" t="0" r="r" b="b"/>
                <a:pathLst>
                  <a:path w="619" h="23">
                    <a:moveTo>
                      <a:pt x="0" y="19"/>
                    </a:moveTo>
                    <a:lnTo>
                      <a:pt x="619" y="23"/>
                    </a:lnTo>
                    <a:lnTo>
                      <a:pt x="619" y="5"/>
                    </a:lnTo>
                    <a:lnTo>
                      <a:pt x="0" y="0"/>
                    </a:lnTo>
                    <a:lnTo>
                      <a:pt x="0"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aseline="-25000"/>
              </a:p>
            </p:txBody>
          </p:sp>
        </p:grpSp>
        <p:grpSp>
          <p:nvGrpSpPr>
            <p:cNvPr id="314" name="Group 10"/>
            <p:cNvGrpSpPr>
              <a:grpSpLocks noChangeAspect="1"/>
            </p:cNvGrpSpPr>
            <p:nvPr/>
          </p:nvGrpSpPr>
          <p:grpSpPr bwMode="auto">
            <a:xfrm rot="1283117" flipH="1">
              <a:off x="4401761" y="2840114"/>
              <a:ext cx="1635074" cy="2585797"/>
              <a:chOff x="3182" y="734"/>
              <a:chExt cx="399" cy="631"/>
            </a:xfrm>
            <a:effectLst>
              <a:outerShdw blurRad="50800" dist="38100" dir="2700000" algn="tl" rotWithShape="0">
                <a:prstClr val="black">
                  <a:alpha val="40000"/>
                </a:prstClr>
              </a:outerShdw>
            </a:effectLst>
          </p:grpSpPr>
          <p:sp>
            <p:nvSpPr>
              <p:cNvPr id="316"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317"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318"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cxnSp>
          <p:nvCxnSpPr>
            <p:cNvPr id="315" name="Straight Connector 60"/>
            <p:cNvCxnSpPr>
              <a:stCxn id="351" idx="31"/>
              <a:endCxn id="351" idx="41"/>
            </p:cNvCxnSpPr>
            <p:nvPr/>
          </p:nvCxnSpPr>
          <p:spPr>
            <a:xfrm>
              <a:off x="4003582" y="2870921"/>
              <a:ext cx="3077047" cy="1814667"/>
            </a:xfrm>
            <a:prstGeom prst="line">
              <a:avLst/>
            </a:prstGeom>
            <a:ln w="44450">
              <a:solidFill>
                <a:schemeClr val="tx1"/>
              </a:solidFill>
            </a:ln>
          </p:spPr>
          <p:style>
            <a:lnRef idx="1">
              <a:schemeClr val="dk1"/>
            </a:lnRef>
            <a:fillRef idx="0">
              <a:schemeClr val="dk1"/>
            </a:fillRef>
            <a:effectRef idx="0">
              <a:schemeClr val="dk1"/>
            </a:effectRef>
            <a:fontRef idx="minor">
              <a:schemeClr val="tx1"/>
            </a:fontRef>
          </p:style>
        </p:cxnSp>
      </p:grpSp>
      <p:grpSp>
        <p:nvGrpSpPr>
          <p:cNvPr id="243" name="Group 10"/>
          <p:cNvGrpSpPr>
            <a:grpSpLocks noChangeAspect="1"/>
          </p:cNvGrpSpPr>
          <p:nvPr/>
        </p:nvGrpSpPr>
        <p:grpSpPr bwMode="auto">
          <a:xfrm flipH="1">
            <a:off x="6326035" y="3217232"/>
            <a:ext cx="1037549" cy="1640834"/>
            <a:chOff x="3182" y="734"/>
            <a:chExt cx="399" cy="631"/>
          </a:xfrm>
          <a:effectLst>
            <a:outerShdw blurRad="50800" dist="38100" dir="2700000" algn="tl" rotWithShape="0">
              <a:prstClr val="black">
                <a:alpha val="40000"/>
              </a:prstClr>
            </a:outerShdw>
          </a:effectLst>
        </p:grpSpPr>
        <p:sp>
          <p:nvSpPr>
            <p:cNvPr id="246"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252"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258"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pic>
        <p:nvPicPr>
          <p:cNvPr id="222" name="Picture 2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9494" y="3798818"/>
            <a:ext cx="689915" cy="696773"/>
          </a:xfrm>
          <a:prstGeom prst="rect">
            <a:avLst/>
          </a:prstGeom>
        </p:spPr>
      </p:pic>
      <p:grpSp>
        <p:nvGrpSpPr>
          <p:cNvPr id="224" name="Group 4"/>
          <p:cNvGrpSpPr>
            <a:grpSpLocks noChangeAspect="1"/>
          </p:cNvGrpSpPr>
          <p:nvPr/>
        </p:nvGrpSpPr>
        <p:grpSpPr bwMode="auto">
          <a:xfrm>
            <a:off x="7402212" y="4242939"/>
            <a:ext cx="664370" cy="678656"/>
            <a:chOff x="6473" y="2824"/>
            <a:chExt cx="558" cy="570"/>
          </a:xfrm>
        </p:grpSpPr>
        <p:sp>
          <p:nvSpPr>
            <p:cNvPr id="226" name="Freeform 5"/>
            <p:cNvSpPr>
              <a:spLocks noEditPoints="1"/>
            </p:cNvSpPr>
            <p:nvPr/>
          </p:nvSpPr>
          <p:spPr bwMode="auto">
            <a:xfrm>
              <a:off x="6829" y="3178"/>
              <a:ext cx="202" cy="216"/>
            </a:xfrm>
            <a:custGeom>
              <a:avLst/>
              <a:gdLst>
                <a:gd name="T0" fmla="*/ 383 w 403"/>
                <a:gd name="T1" fmla="*/ 198 h 432"/>
                <a:gd name="T2" fmla="*/ 350 w 403"/>
                <a:gd name="T3" fmla="*/ 137 h 432"/>
                <a:gd name="T4" fmla="*/ 306 w 403"/>
                <a:gd name="T5" fmla="*/ 81 h 432"/>
                <a:gd name="T6" fmla="*/ 254 w 403"/>
                <a:gd name="T7" fmla="*/ 35 h 432"/>
                <a:gd name="T8" fmla="*/ 203 w 403"/>
                <a:gd name="T9" fmla="*/ 7 h 432"/>
                <a:gd name="T10" fmla="*/ 156 w 403"/>
                <a:gd name="T11" fmla="*/ 0 h 432"/>
                <a:gd name="T12" fmla="*/ 113 w 403"/>
                <a:gd name="T13" fmla="*/ 9 h 432"/>
                <a:gd name="T14" fmla="*/ 72 w 403"/>
                <a:gd name="T15" fmla="*/ 30 h 432"/>
                <a:gd name="T16" fmla="*/ 39 w 403"/>
                <a:gd name="T17" fmla="*/ 62 h 432"/>
                <a:gd name="T18" fmla="*/ 15 w 403"/>
                <a:gd name="T19" fmla="*/ 102 h 432"/>
                <a:gd name="T20" fmla="*/ 2 w 403"/>
                <a:gd name="T21" fmla="*/ 147 h 432"/>
                <a:gd name="T22" fmla="*/ 2 w 403"/>
                <a:gd name="T23" fmla="*/ 193 h 432"/>
                <a:gd name="T24" fmla="*/ 12 w 403"/>
                <a:gd name="T25" fmla="*/ 231 h 432"/>
                <a:gd name="T26" fmla="*/ 25 w 403"/>
                <a:gd name="T27" fmla="*/ 258 h 432"/>
                <a:gd name="T28" fmla="*/ 41 w 403"/>
                <a:gd name="T29" fmla="*/ 286 h 432"/>
                <a:gd name="T30" fmla="*/ 60 w 403"/>
                <a:gd name="T31" fmla="*/ 310 h 432"/>
                <a:gd name="T32" fmla="*/ 81 w 403"/>
                <a:gd name="T33" fmla="*/ 331 h 432"/>
                <a:gd name="T34" fmla="*/ 104 w 403"/>
                <a:gd name="T35" fmla="*/ 351 h 432"/>
                <a:gd name="T36" fmla="*/ 130 w 403"/>
                <a:gd name="T37" fmla="*/ 372 h 432"/>
                <a:gd name="T38" fmla="*/ 156 w 403"/>
                <a:gd name="T39" fmla="*/ 391 h 432"/>
                <a:gd name="T40" fmla="*/ 184 w 403"/>
                <a:gd name="T41" fmla="*/ 407 h 432"/>
                <a:gd name="T42" fmla="*/ 213 w 403"/>
                <a:gd name="T43" fmla="*/ 421 h 432"/>
                <a:gd name="T44" fmla="*/ 243 w 403"/>
                <a:gd name="T45" fmla="*/ 429 h 432"/>
                <a:gd name="T46" fmla="*/ 273 w 403"/>
                <a:gd name="T47" fmla="*/ 432 h 432"/>
                <a:gd name="T48" fmla="*/ 322 w 403"/>
                <a:gd name="T49" fmla="*/ 424 h 432"/>
                <a:gd name="T50" fmla="*/ 372 w 403"/>
                <a:gd name="T51" fmla="*/ 384 h 432"/>
                <a:gd name="T52" fmla="*/ 398 w 403"/>
                <a:gd name="T53" fmla="*/ 325 h 432"/>
                <a:gd name="T54" fmla="*/ 401 w 403"/>
                <a:gd name="T55" fmla="*/ 259 h 432"/>
                <a:gd name="T56" fmla="*/ 229 w 403"/>
                <a:gd name="T57" fmla="*/ 270 h 432"/>
                <a:gd name="T58" fmla="*/ 216 w 403"/>
                <a:gd name="T59" fmla="*/ 267 h 432"/>
                <a:gd name="T60" fmla="*/ 202 w 403"/>
                <a:gd name="T61" fmla="*/ 261 h 432"/>
                <a:gd name="T62" fmla="*/ 190 w 403"/>
                <a:gd name="T63" fmla="*/ 252 h 432"/>
                <a:gd name="T64" fmla="*/ 177 w 403"/>
                <a:gd name="T65" fmla="*/ 242 h 432"/>
                <a:gd name="T66" fmla="*/ 162 w 403"/>
                <a:gd name="T67" fmla="*/ 227 h 432"/>
                <a:gd name="T68" fmla="*/ 148 w 403"/>
                <a:gd name="T69" fmla="*/ 210 h 432"/>
                <a:gd name="T70" fmla="*/ 140 w 403"/>
                <a:gd name="T71" fmla="*/ 193 h 432"/>
                <a:gd name="T72" fmla="*/ 140 w 403"/>
                <a:gd name="T73" fmla="*/ 172 h 432"/>
                <a:gd name="T74" fmla="*/ 148 w 403"/>
                <a:gd name="T75" fmla="*/ 155 h 432"/>
                <a:gd name="T76" fmla="*/ 160 w 403"/>
                <a:gd name="T77" fmla="*/ 145 h 432"/>
                <a:gd name="T78" fmla="*/ 175 w 403"/>
                <a:gd name="T79" fmla="*/ 145 h 432"/>
                <a:gd name="T80" fmla="*/ 192 w 403"/>
                <a:gd name="T81" fmla="*/ 152 h 432"/>
                <a:gd name="T82" fmla="*/ 216 w 403"/>
                <a:gd name="T83" fmla="*/ 175 h 432"/>
                <a:gd name="T84" fmla="*/ 246 w 403"/>
                <a:gd name="T85" fmla="*/ 217 h 432"/>
                <a:gd name="T86" fmla="*/ 258 w 403"/>
                <a:gd name="T87" fmla="*/ 255 h 432"/>
                <a:gd name="T88" fmla="*/ 229 w 403"/>
                <a:gd name="T89" fmla="*/ 27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3" h="432">
                  <a:moveTo>
                    <a:pt x="395" y="228"/>
                  </a:moveTo>
                  <a:lnTo>
                    <a:pt x="383" y="198"/>
                  </a:lnTo>
                  <a:lnTo>
                    <a:pt x="368" y="167"/>
                  </a:lnTo>
                  <a:lnTo>
                    <a:pt x="350" y="137"/>
                  </a:lnTo>
                  <a:lnTo>
                    <a:pt x="329" y="108"/>
                  </a:lnTo>
                  <a:lnTo>
                    <a:pt x="306" y="81"/>
                  </a:lnTo>
                  <a:lnTo>
                    <a:pt x="281" y="56"/>
                  </a:lnTo>
                  <a:lnTo>
                    <a:pt x="254" y="35"/>
                  </a:lnTo>
                  <a:lnTo>
                    <a:pt x="226" y="18"/>
                  </a:lnTo>
                  <a:lnTo>
                    <a:pt x="203" y="7"/>
                  </a:lnTo>
                  <a:lnTo>
                    <a:pt x="179" y="3"/>
                  </a:lnTo>
                  <a:lnTo>
                    <a:pt x="156" y="0"/>
                  </a:lnTo>
                  <a:lnTo>
                    <a:pt x="134" y="4"/>
                  </a:lnTo>
                  <a:lnTo>
                    <a:pt x="113" y="9"/>
                  </a:lnTo>
                  <a:lnTo>
                    <a:pt x="92" y="19"/>
                  </a:lnTo>
                  <a:lnTo>
                    <a:pt x="72" y="30"/>
                  </a:lnTo>
                  <a:lnTo>
                    <a:pt x="55" y="45"/>
                  </a:lnTo>
                  <a:lnTo>
                    <a:pt x="39" y="62"/>
                  </a:lnTo>
                  <a:lnTo>
                    <a:pt x="26" y="81"/>
                  </a:lnTo>
                  <a:lnTo>
                    <a:pt x="15" y="102"/>
                  </a:lnTo>
                  <a:lnTo>
                    <a:pt x="7" y="123"/>
                  </a:lnTo>
                  <a:lnTo>
                    <a:pt x="2" y="147"/>
                  </a:lnTo>
                  <a:lnTo>
                    <a:pt x="0" y="170"/>
                  </a:lnTo>
                  <a:lnTo>
                    <a:pt x="2" y="193"/>
                  </a:lnTo>
                  <a:lnTo>
                    <a:pt x="8" y="217"/>
                  </a:lnTo>
                  <a:lnTo>
                    <a:pt x="12" y="231"/>
                  </a:lnTo>
                  <a:lnTo>
                    <a:pt x="19" y="244"/>
                  </a:lnTo>
                  <a:lnTo>
                    <a:pt x="25" y="258"/>
                  </a:lnTo>
                  <a:lnTo>
                    <a:pt x="33" y="272"/>
                  </a:lnTo>
                  <a:lnTo>
                    <a:pt x="41" y="286"/>
                  </a:lnTo>
                  <a:lnTo>
                    <a:pt x="50" y="299"/>
                  </a:lnTo>
                  <a:lnTo>
                    <a:pt x="60" y="310"/>
                  </a:lnTo>
                  <a:lnTo>
                    <a:pt x="70" y="320"/>
                  </a:lnTo>
                  <a:lnTo>
                    <a:pt x="81" y="331"/>
                  </a:lnTo>
                  <a:lnTo>
                    <a:pt x="93" y="341"/>
                  </a:lnTo>
                  <a:lnTo>
                    <a:pt x="104" y="351"/>
                  </a:lnTo>
                  <a:lnTo>
                    <a:pt x="117" y="362"/>
                  </a:lnTo>
                  <a:lnTo>
                    <a:pt x="130" y="372"/>
                  </a:lnTo>
                  <a:lnTo>
                    <a:pt x="142" y="381"/>
                  </a:lnTo>
                  <a:lnTo>
                    <a:pt x="156" y="391"/>
                  </a:lnTo>
                  <a:lnTo>
                    <a:pt x="170" y="399"/>
                  </a:lnTo>
                  <a:lnTo>
                    <a:pt x="184" y="407"/>
                  </a:lnTo>
                  <a:lnTo>
                    <a:pt x="198" y="414"/>
                  </a:lnTo>
                  <a:lnTo>
                    <a:pt x="213" y="421"/>
                  </a:lnTo>
                  <a:lnTo>
                    <a:pt x="228" y="425"/>
                  </a:lnTo>
                  <a:lnTo>
                    <a:pt x="243" y="429"/>
                  </a:lnTo>
                  <a:lnTo>
                    <a:pt x="258" y="431"/>
                  </a:lnTo>
                  <a:lnTo>
                    <a:pt x="273" y="432"/>
                  </a:lnTo>
                  <a:lnTo>
                    <a:pt x="287" y="432"/>
                  </a:lnTo>
                  <a:lnTo>
                    <a:pt x="322" y="424"/>
                  </a:lnTo>
                  <a:lnTo>
                    <a:pt x="350" y="407"/>
                  </a:lnTo>
                  <a:lnTo>
                    <a:pt x="372" y="384"/>
                  </a:lnTo>
                  <a:lnTo>
                    <a:pt x="388" y="356"/>
                  </a:lnTo>
                  <a:lnTo>
                    <a:pt x="398" y="325"/>
                  </a:lnTo>
                  <a:lnTo>
                    <a:pt x="403" y="293"/>
                  </a:lnTo>
                  <a:lnTo>
                    <a:pt x="401" y="259"/>
                  </a:lnTo>
                  <a:lnTo>
                    <a:pt x="395" y="228"/>
                  </a:lnTo>
                  <a:close/>
                  <a:moveTo>
                    <a:pt x="229" y="270"/>
                  </a:moveTo>
                  <a:lnTo>
                    <a:pt x="223" y="269"/>
                  </a:lnTo>
                  <a:lnTo>
                    <a:pt x="216" y="267"/>
                  </a:lnTo>
                  <a:lnTo>
                    <a:pt x="209" y="264"/>
                  </a:lnTo>
                  <a:lnTo>
                    <a:pt x="202" y="261"/>
                  </a:lnTo>
                  <a:lnTo>
                    <a:pt x="195" y="257"/>
                  </a:lnTo>
                  <a:lnTo>
                    <a:pt x="190" y="252"/>
                  </a:lnTo>
                  <a:lnTo>
                    <a:pt x="183" y="248"/>
                  </a:lnTo>
                  <a:lnTo>
                    <a:pt x="177" y="242"/>
                  </a:lnTo>
                  <a:lnTo>
                    <a:pt x="169" y="235"/>
                  </a:lnTo>
                  <a:lnTo>
                    <a:pt x="162" y="227"/>
                  </a:lnTo>
                  <a:lnTo>
                    <a:pt x="155" y="219"/>
                  </a:lnTo>
                  <a:lnTo>
                    <a:pt x="148" y="210"/>
                  </a:lnTo>
                  <a:lnTo>
                    <a:pt x="144" y="202"/>
                  </a:lnTo>
                  <a:lnTo>
                    <a:pt x="140" y="193"/>
                  </a:lnTo>
                  <a:lnTo>
                    <a:pt x="139" y="182"/>
                  </a:lnTo>
                  <a:lnTo>
                    <a:pt x="140" y="172"/>
                  </a:lnTo>
                  <a:lnTo>
                    <a:pt x="144" y="163"/>
                  </a:lnTo>
                  <a:lnTo>
                    <a:pt x="148" y="155"/>
                  </a:lnTo>
                  <a:lnTo>
                    <a:pt x="153" y="149"/>
                  </a:lnTo>
                  <a:lnTo>
                    <a:pt x="160" y="145"/>
                  </a:lnTo>
                  <a:lnTo>
                    <a:pt x="167" y="144"/>
                  </a:lnTo>
                  <a:lnTo>
                    <a:pt x="175" y="145"/>
                  </a:lnTo>
                  <a:lnTo>
                    <a:pt x="183" y="148"/>
                  </a:lnTo>
                  <a:lnTo>
                    <a:pt x="192" y="152"/>
                  </a:lnTo>
                  <a:lnTo>
                    <a:pt x="202" y="160"/>
                  </a:lnTo>
                  <a:lnTo>
                    <a:pt x="216" y="175"/>
                  </a:lnTo>
                  <a:lnTo>
                    <a:pt x="232" y="196"/>
                  </a:lnTo>
                  <a:lnTo>
                    <a:pt x="246" y="217"/>
                  </a:lnTo>
                  <a:lnTo>
                    <a:pt x="255" y="237"/>
                  </a:lnTo>
                  <a:lnTo>
                    <a:pt x="258" y="255"/>
                  </a:lnTo>
                  <a:lnTo>
                    <a:pt x="249" y="266"/>
                  </a:lnTo>
                  <a:lnTo>
                    <a:pt x="229" y="270"/>
                  </a:lnTo>
                  <a:close/>
                </a:path>
              </a:pathLst>
            </a:custGeom>
            <a:solidFill>
              <a:srgbClr val="C9D6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27" name="Freeform 6"/>
            <p:cNvSpPr>
              <a:spLocks noEditPoints="1"/>
            </p:cNvSpPr>
            <p:nvPr/>
          </p:nvSpPr>
          <p:spPr bwMode="auto">
            <a:xfrm>
              <a:off x="6646" y="2999"/>
              <a:ext cx="202" cy="206"/>
            </a:xfrm>
            <a:custGeom>
              <a:avLst/>
              <a:gdLst>
                <a:gd name="T0" fmla="*/ 365 w 404"/>
                <a:gd name="T1" fmla="*/ 126 h 411"/>
                <a:gd name="T2" fmla="*/ 344 w 404"/>
                <a:gd name="T3" fmla="*/ 97 h 411"/>
                <a:gd name="T4" fmla="*/ 319 w 404"/>
                <a:gd name="T5" fmla="*/ 69 h 411"/>
                <a:gd name="T6" fmla="*/ 291 w 404"/>
                <a:gd name="T7" fmla="*/ 46 h 411"/>
                <a:gd name="T8" fmla="*/ 261 w 404"/>
                <a:gd name="T9" fmla="*/ 27 h 411"/>
                <a:gd name="T10" fmla="*/ 229 w 404"/>
                <a:gd name="T11" fmla="*/ 12 h 411"/>
                <a:gd name="T12" fmla="*/ 194 w 404"/>
                <a:gd name="T13" fmla="*/ 3 h 411"/>
                <a:gd name="T14" fmla="*/ 160 w 404"/>
                <a:gd name="T15" fmla="*/ 0 h 411"/>
                <a:gd name="T16" fmla="*/ 110 w 404"/>
                <a:gd name="T17" fmla="*/ 8 h 411"/>
                <a:gd name="T18" fmla="*/ 57 w 404"/>
                <a:gd name="T19" fmla="*/ 36 h 411"/>
                <a:gd name="T20" fmla="*/ 19 w 404"/>
                <a:gd name="T21" fmla="*/ 80 h 411"/>
                <a:gd name="T22" fmla="*/ 0 w 404"/>
                <a:gd name="T23" fmla="*/ 136 h 411"/>
                <a:gd name="T24" fmla="*/ 5 w 404"/>
                <a:gd name="T25" fmla="*/ 198 h 411"/>
                <a:gd name="T26" fmla="*/ 30 w 404"/>
                <a:gd name="T27" fmla="*/ 259 h 411"/>
                <a:gd name="T28" fmla="*/ 70 w 404"/>
                <a:gd name="T29" fmla="*/ 312 h 411"/>
                <a:gd name="T30" fmla="*/ 119 w 404"/>
                <a:gd name="T31" fmla="*/ 357 h 411"/>
                <a:gd name="T32" fmla="*/ 160 w 404"/>
                <a:gd name="T33" fmla="*/ 384 h 411"/>
                <a:gd name="T34" fmla="*/ 186 w 404"/>
                <a:gd name="T35" fmla="*/ 398 h 411"/>
                <a:gd name="T36" fmla="*/ 213 w 404"/>
                <a:gd name="T37" fmla="*/ 406 h 411"/>
                <a:gd name="T38" fmla="*/ 239 w 404"/>
                <a:gd name="T39" fmla="*/ 410 h 411"/>
                <a:gd name="T40" fmla="*/ 264 w 404"/>
                <a:gd name="T41" fmla="*/ 411 h 411"/>
                <a:gd name="T42" fmla="*/ 290 w 404"/>
                <a:gd name="T43" fmla="*/ 408 h 411"/>
                <a:gd name="T44" fmla="*/ 317 w 404"/>
                <a:gd name="T45" fmla="*/ 401 h 411"/>
                <a:gd name="T46" fmla="*/ 345 w 404"/>
                <a:gd name="T47" fmla="*/ 391 h 411"/>
                <a:gd name="T48" fmla="*/ 380 w 404"/>
                <a:gd name="T49" fmla="*/ 365 h 411"/>
                <a:gd name="T50" fmla="*/ 397 w 404"/>
                <a:gd name="T51" fmla="*/ 308 h 411"/>
                <a:gd name="T52" fmla="*/ 404 w 404"/>
                <a:gd name="T53" fmla="*/ 252 h 411"/>
                <a:gd name="T54" fmla="*/ 397 w 404"/>
                <a:gd name="T55" fmla="*/ 197 h 411"/>
                <a:gd name="T56" fmla="*/ 374 w 404"/>
                <a:gd name="T57" fmla="*/ 142 h 411"/>
                <a:gd name="T58" fmla="*/ 253 w 404"/>
                <a:gd name="T59" fmla="*/ 284 h 411"/>
                <a:gd name="T60" fmla="*/ 236 w 404"/>
                <a:gd name="T61" fmla="*/ 277 h 411"/>
                <a:gd name="T62" fmla="*/ 221 w 404"/>
                <a:gd name="T63" fmla="*/ 266 h 411"/>
                <a:gd name="T64" fmla="*/ 207 w 404"/>
                <a:gd name="T65" fmla="*/ 254 h 411"/>
                <a:gd name="T66" fmla="*/ 191 w 404"/>
                <a:gd name="T67" fmla="*/ 239 h 411"/>
                <a:gd name="T68" fmla="*/ 165 w 404"/>
                <a:gd name="T69" fmla="*/ 213 h 411"/>
                <a:gd name="T70" fmla="*/ 147 w 404"/>
                <a:gd name="T71" fmla="*/ 185 h 411"/>
                <a:gd name="T72" fmla="*/ 154 w 404"/>
                <a:gd name="T73" fmla="*/ 164 h 411"/>
                <a:gd name="T74" fmla="*/ 194 w 404"/>
                <a:gd name="T75" fmla="*/ 164 h 411"/>
                <a:gd name="T76" fmla="*/ 229 w 404"/>
                <a:gd name="T77" fmla="*/ 186 h 411"/>
                <a:gd name="T78" fmla="*/ 253 w 404"/>
                <a:gd name="T79" fmla="*/ 223 h 411"/>
                <a:gd name="T80" fmla="*/ 268 w 404"/>
                <a:gd name="T81" fmla="*/ 263 h 411"/>
                <a:gd name="T82" fmla="*/ 262 w 404"/>
                <a:gd name="T83" fmla="*/ 287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4" h="411">
                  <a:moveTo>
                    <a:pt x="374" y="142"/>
                  </a:moveTo>
                  <a:lnTo>
                    <a:pt x="365" y="126"/>
                  </a:lnTo>
                  <a:lnTo>
                    <a:pt x="354" y="111"/>
                  </a:lnTo>
                  <a:lnTo>
                    <a:pt x="344" y="97"/>
                  </a:lnTo>
                  <a:lnTo>
                    <a:pt x="331" y="83"/>
                  </a:lnTo>
                  <a:lnTo>
                    <a:pt x="319" y="69"/>
                  </a:lnTo>
                  <a:lnTo>
                    <a:pt x="306" y="58"/>
                  </a:lnTo>
                  <a:lnTo>
                    <a:pt x="291" y="46"/>
                  </a:lnTo>
                  <a:lnTo>
                    <a:pt x="277" y="36"/>
                  </a:lnTo>
                  <a:lnTo>
                    <a:pt x="261" y="27"/>
                  </a:lnTo>
                  <a:lnTo>
                    <a:pt x="245" y="19"/>
                  </a:lnTo>
                  <a:lnTo>
                    <a:pt x="229" y="12"/>
                  </a:lnTo>
                  <a:lnTo>
                    <a:pt x="211" y="7"/>
                  </a:lnTo>
                  <a:lnTo>
                    <a:pt x="194" y="3"/>
                  </a:lnTo>
                  <a:lnTo>
                    <a:pt x="177" y="0"/>
                  </a:lnTo>
                  <a:lnTo>
                    <a:pt x="160" y="0"/>
                  </a:lnTo>
                  <a:lnTo>
                    <a:pt x="141" y="1"/>
                  </a:lnTo>
                  <a:lnTo>
                    <a:pt x="110" y="8"/>
                  </a:lnTo>
                  <a:lnTo>
                    <a:pt x="83" y="20"/>
                  </a:lnTo>
                  <a:lnTo>
                    <a:pt x="57" y="36"/>
                  </a:lnTo>
                  <a:lnTo>
                    <a:pt x="36" y="56"/>
                  </a:lnTo>
                  <a:lnTo>
                    <a:pt x="19" y="80"/>
                  </a:lnTo>
                  <a:lnTo>
                    <a:pt x="7" y="106"/>
                  </a:lnTo>
                  <a:lnTo>
                    <a:pt x="0" y="136"/>
                  </a:lnTo>
                  <a:lnTo>
                    <a:pt x="0" y="167"/>
                  </a:lnTo>
                  <a:lnTo>
                    <a:pt x="5" y="198"/>
                  </a:lnTo>
                  <a:lnTo>
                    <a:pt x="16" y="229"/>
                  </a:lnTo>
                  <a:lnTo>
                    <a:pt x="30" y="259"/>
                  </a:lnTo>
                  <a:lnTo>
                    <a:pt x="49" y="287"/>
                  </a:lnTo>
                  <a:lnTo>
                    <a:pt x="70" y="312"/>
                  </a:lnTo>
                  <a:lnTo>
                    <a:pt x="94" y="337"/>
                  </a:lnTo>
                  <a:lnTo>
                    <a:pt x="119" y="357"/>
                  </a:lnTo>
                  <a:lnTo>
                    <a:pt x="146" y="376"/>
                  </a:lnTo>
                  <a:lnTo>
                    <a:pt x="160" y="384"/>
                  </a:lnTo>
                  <a:lnTo>
                    <a:pt x="173" y="391"/>
                  </a:lnTo>
                  <a:lnTo>
                    <a:pt x="186" y="398"/>
                  </a:lnTo>
                  <a:lnTo>
                    <a:pt x="200" y="402"/>
                  </a:lnTo>
                  <a:lnTo>
                    <a:pt x="213" y="406"/>
                  </a:lnTo>
                  <a:lnTo>
                    <a:pt x="225" y="409"/>
                  </a:lnTo>
                  <a:lnTo>
                    <a:pt x="239" y="410"/>
                  </a:lnTo>
                  <a:lnTo>
                    <a:pt x="252" y="411"/>
                  </a:lnTo>
                  <a:lnTo>
                    <a:pt x="264" y="411"/>
                  </a:lnTo>
                  <a:lnTo>
                    <a:pt x="277" y="410"/>
                  </a:lnTo>
                  <a:lnTo>
                    <a:pt x="290" y="408"/>
                  </a:lnTo>
                  <a:lnTo>
                    <a:pt x="304" y="406"/>
                  </a:lnTo>
                  <a:lnTo>
                    <a:pt x="317" y="401"/>
                  </a:lnTo>
                  <a:lnTo>
                    <a:pt x="330" y="396"/>
                  </a:lnTo>
                  <a:lnTo>
                    <a:pt x="345" y="391"/>
                  </a:lnTo>
                  <a:lnTo>
                    <a:pt x="359" y="385"/>
                  </a:lnTo>
                  <a:lnTo>
                    <a:pt x="380" y="365"/>
                  </a:lnTo>
                  <a:lnTo>
                    <a:pt x="390" y="337"/>
                  </a:lnTo>
                  <a:lnTo>
                    <a:pt x="397" y="308"/>
                  </a:lnTo>
                  <a:lnTo>
                    <a:pt x="401" y="280"/>
                  </a:lnTo>
                  <a:lnTo>
                    <a:pt x="404" y="252"/>
                  </a:lnTo>
                  <a:lnTo>
                    <a:pt x="401" y="225"/>
                  </a:lnTo>
                  <a:lnTo>
                    <a:pt x="397" y="197"/>
                  </a:lnTo>
                  <a:lnTo>
                    <a:pt x="388" y="170"/>
                  </a:lnTo>
                  <a:lnTo>
                    <a:pt x="374" y="142"/>
                  </a:lnTo>
                  <a:close/>
                  <a:moveTo>
                    <a:pt x="262" y="287"/>
                  </a:moveTo>
                  <a:lnTo>
                    <a:pt x="253" y="284"/>
                  </a:lnTo>
                  <a:lnTo>
                    <a:pt x="244" y="280"/>
                  </a:lnTo>
                  <a:lnTo>
                    <a:pt x="236" y="277"/>
                  </a:lnTo>
                  <a:lnTo>
                    <a:pt x="229" y="271"/>
                  </a:lnTo>
                  <a:lnTo>
                    <a:pt x="221" y="266"/>
                  </a:lnTo>
                  <a:lnTo>
                    <a:pt x="214" y="259"/>
                  </a:lnTo>
                  <a:lnTo>
                    <a:pt x="207" y="254"/>
                  </a:lnTo>
                  <a:lnTo>
                    <a:pt x="199" y="247"/>
                  </a:lnTo>
                  <a:lnTo>
                    <a:pt x="191" y="239"/>
                  </a:lnTo>
                  <a:lnTo>
                    <a:pt x="179" y="227"/>
                  </a:lnTo>
                  <a:lnTo>
                    <a:pt x="165" y="213"/>
                  </a:lnTo>
                  <a:lnTo>
                    <a:pt x="154" y="198"/>
                  </a:lnTo>
                  <a:lnTo>
                    <a:pt x="147" y="185"/>
                  </a:lnTo>
                  <a:lnTo>
                    <a:pt x="146" y="172"/>
                  </a:lnTo>
                  <a:lnTo>
                    <a:pt x="154" y="164"/>
                  </a:lnTo>
                  <a:lnTo>
                    <a:pt x="173" y="160"/>
                  </a:lnTo>
                  <a:lnTo>
                    <a:pt x="194" y="164"/>
                  </a:lnTo>
                  <a:lnTo>
                    <a:pt x="213" y="173"/>
                  </a:lnTo>
                  <a:lnTo>
                    <a:pt x="229" y="186"/>
                  </a:lnTo>
                  <a:lnTo>
                    <a:pt x="241" y="203"/>
                  </a:lnTo>
                  <a:lnTo>
                    <a:pt x="253" y="223"/>
                  </a:lnTo>
                  <a:lnTo>
                    <a:pt x="261" y="242"/>
                  </a:lnTo>
                  <a:lnTo>
                    <a:pt x="268" y="263"/>
                  </a:lnTo>
                  <a:lnTo>
                    <a:pt x="272" y="281"/>
                  </a:lnTo>
                  <a:lnTo>
                    <a:pt x="262" y="287"/>
                  </a:lnTo>
                  <a:close/>
                </a:path>
              </a:pathLst>
            </a:custGeom>
            <a:solidFill>
              <a:srgbClr val="C9D6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29" name="Freeform 8"/>
            <p:cNvSpPr>
              <a:spLocks/>
            </p:cNvSpPr>
            <p:nvPr/>
          </p:nvSpPr>
          <p:spPr bwMode="auto">
            <a:xfrm>
              <a:off x="6744" y="3107"/>
              <a:ext cx="180" cy="171"/>
            </a:xfrm>
            <a:custGeom>
              <a:avLst/>
              <a:gdLst>
                <a:gd name="T0" fmla="*/ 130 w 360"/>
                <a:gd name="T1" fmla="*/ 8 h 341"/>
                <a:gd name="T2" fmla="*/ 110 w 360"/>
                <a:gd name="T3" fmla="*/ 3 h 341"/>
                <a:gd name="T4" fmla="*/ 88 w 360"/>
                <a:gd name="T5" fmla="*/ 0 h 341"/>
                <a:gd name="T6" fmla="*/ 66 w 360"/>
                <a:gd name="T7" fmla="*/ 0 h 341"/>
                <a:gd name="T8" fmla="*/ 45 w 360"/>
                <a:gd name="T9" fmla="*/ 2 h 341"/>
                <a:gd name="T10" fmla="*/ 27 w 360"/>
                <a:gd name="T11" fmla="*/ 9 h 341"/>
                <a:gd name="T12" fmla="*/ 12 w 360"/>
                <a:gd name="T13" fmla="*/ 20 h 341"/>
                <a:gd name="T14" fmla="*/ 2 w 360"/>
                <a:gd name="T15" fmla="*/ 37 h 341"/>
                <a:gd name="T16" fmla="*/ 0 w 360"/>
                <a:gd name="T17" fmla="*/ 60 h 341"/>
                <a:gd name="T18" fmla="*/ 6 w 360"/>
                <a:gd name="T19" fmla="*/ 87 h 341"/>
                <a:gd name="T20" fmla="*/ 17 w 360"/>
                <a:gd name="T21" fmla="*/ 114 h 341"/>
                <a:gd name="T22" fmla="*/ 36 w 360"/>
                <a:gd name="T23" fmla="*/ 140 h 341"/>
                <a:gd name="T24" fmla="*/ 57 w 360"/>
                <a:gd name="T25" fmla="*/ 166 h 341"/>
                <a:gd name="T26" fmla="*/ 81 w 360"/>
                <a:gd name="T27" fmla="*/ 190 h 341"/>
                <a:gd name="T28" fmla="*/ 106 w 360"/>
                <a:gd name="T29" fmla="*/ 214 h 341"/>
                <a:gd name="T30" fmla="*/ 131 w 360"/>
                <a:gd name="T31" fmla="*/ 237 h 341"/>
                <a:gd name="T32" fmla="*/ 154 w 360"/>
                <a:gd name="T33" fmla="*/ 259 h 341"/>
                <a:gd name="T34" fmla="*/ 171 w 360"/>
                <a:gd name="T35" fmla="*/ 275 h 341"/>
                <a:gd name="T36" fmla="*/ 189 w 360"/>
                <a:gd name="T37" fmla="*/ 291 h 341"/>
                <a:gd name="T38" fmla="*/ 210 w 360"/>
                <a:gd name="T39" fmla="*/ 307 h 341"/>
                <a:gd name="T40" fmla="*/ 233 w 360"/>
                <a:gd name="T41" fmla="*/ 321 h 341"/>
                <a:gd name="T42" fmla="*/ 256 w 360"/>
                <a:gd name="T43" fmla="*/ 333 h 341"/>
                <a:gd name="T44" fmla="*/ 280 w 360"/>
                <a:gd name="T45" fmla="*/ 338 h 341"/>
                <a:gd name="T46" fmla="*/ 304 w 360"/>
                <a:gd name="T47" fmla="*/ 341 h 341"/>
                <a:gd name="T48" fmla="*/ 328 w 360"/>
                <a:gd name="T49" fmla="*/ 335 h 341"/>
                <a:gd name="T50" fmla="*/ 346 w 360"/>
                <a:gd name="T51" fmla="*/ 325 h 341"/>
                <a:gd name="T52" fmla="*/ 356 w 360"/>
                <a:gd name="T53" fmla="*/ 311 h 341"/>
                <a:gd name="T54" fmla="*/ 360 w 360"/>
                <a:gd name="T55" fmla="*/ 295 h 341"/>
                <a:gd name="T56" fmla="*/ 360 w 360"/>
                <a:gd name="T57" fmla="*/ 276 h 341"/>
                <a:gd name="T58" fmla="*/ 357 w 360"/>
                <a:gd name="T59" fmla="*/ 257 h 341"/>
                <a:gd name="T60" fmla="*/ 351 w 360"/>
                <a:gd name="T61" fmla="*/ 237 h 341"/>
                <a:gd name="T62" fmla="*/ 344 w 360"/>
                <a:gd name="T63" fmla="*/ 220 h 341"/>
                <a:gd name="T64" fmla="*/ 337 w 360"/>
                <a:gd name="T65" fmla="*/ 204 h 341"/>
                <a:gd name="T66" fmla="*/ 327 w 360"/>
                <a:gd name="T67" fmla="*/ 184 h 341"/>
                <a:gd name="T68" fmla="*/ 316 w 360"/>
                <a:gd name="T69" fmla="*/ 167 h 341"/>
                <a:gd name="T70" fmla="*/ 302 w 360"/>
                <a:gd name="T71" fmla="*/ 149 h 341"/>
                <a:gd name="T72" fmla="*/ 288 w 360"/>
                <a:gd name="T73" fmla="*/ 133 h 341"/>
                <a:gd name="T74" fmla="*/ 274 w 360"/>
                <a:gd name="T75" fmla="*/ 118 h 341"/>
                <a:gd name="T76" fmla="*/ 258 w 360"/>
                <a:gd name="T77" fmla="*/ 103 h 341"/>
                <a:gd name="T78" fmla="*/ 243 w 360"/>
                <a:gd name="T79" fmla="*/ 88 h 341"/>
                <a:gd name="T80" fmla="*/ 227 w 360"/>
                <a:gd name="T81" fmla="*/ 73 h 341"/>
                <a:gd name="T82" fmla="*/ 217 w 360"/>
                <a:gd name="T83" fmla="*/ 63 h 341"/>
                <a:gd name="T84" fmla="*/ 206 w 360"/>
                <a:gd name="T85" fmla="*/ 53 h 341"/>
                <a:gd name="T86" fmla="*/ 195 w 360"/>
                <a:gd name="T87" fmla="*/ 44 h 341"/>
                <a:gd name="T88" fmla="*/ 183 w 360"/>
                <a:gd name="T89" fmla="*/ 34 h 341"/>
                <a:gd name="T90" fmla="*/ 171 w 360"/>
                <a:gd name="T91" fmla="*/ 26 h 341"/>
                <a:gd name="T92" fmla="*/ 158 w 360"/>
                <a:gd name="T93" fmla="*/ 18 h 341"/>
                <a:gd name="T94" fmla="*/ 144 w 360"/>
                <a:gd name="T95" fmla="*/ 12 h 341"/>
                <a:gd name="T96" fmla="*/ 130 w 360"/>
                <a:gd name="T97" fmla="*/ 8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0" h="341">
                  <a:moveTo>
                    <a:pt x="130" y="8"/>
                  </a:moveTo>
                  <a:lnTo>
                    <a:pt x="110" y="3"/>
                  </a:lnTo>
                  <a:lnTo>
                    <a:pt x="88" y="0"/>
                  </a:lnTo>
                  <a:lnTo>
                    <a:pt x="66" y="0"/>
                  </a:lnTo>
                  <a:lnTo>
                    <a:pt x="45" y="2"/>
                  </a:lnTo>
                  <a:lnTo>
                    <a:pt x="27" y="9"/>
                  </a:lnTo>
                  <a:lnTo>
                    <a:pt x="12" y="20"/>
                  </a:lnTo>
                  <a:lnTo>
                    <a:pt x="2" y="37"/>
                  </a:lnTo>
                  <a:lnTo>
                    <a:pt x="0" y="60"/>
                  </a:lnTo>
                  <a:lnTo>
                    <a:pt x="6" y="87"/>
                  </a:lnTo>
                  <a:lnTo>
                    <a:pt x="17" y="114"/>
                  </a:lnTo>
                  <a:lnTo>
                    <a:pt x="36" y="140"/>
                  </a:lnTo>
                  <a:lnTo>
                    <a:pt x="57" y="166"/>
                  </a:lnTo>
                  <a:lnTo>
                    <a:pt x="81" y="190"/>
                  </a:lnTo>
                  <a:lnTo>
                    <a:pt x="106" y="214"/>
                  </a:lnTo>
                  <a:lnTo>
                    <a:pt x="131" y="237"/>
                  </a:lnTo>
                  <a:lnTo>
                    <a:pt x="154" y="259"/>
                  </a:lnTo>
                  <a:lnTo>
                    <a:pt x="171" y="275"/>
                  </a:lnTo>
                  <a:lnTo>
                    <a:pt x="189" y="291"/>
                  </a:lnTo>
                  <a:lnTo>
                    <a:pt x="210" y="307"/>
                  </a:lnTo>
                  <a:lnTo>
                    <a:pt x="233" y="321"/>
                  </a:lnTo>
                  <a:lnTo>
                    <a:pt x="256" y="333"/>
                  </a:lnTo>
                  <a:lnTo>
                    <a:pt x="280" y="338"/>
                  </a:lnTo>
                  <a:lnTo>
                    <a:pt x="304" y="341"/>
                  </a:lnTo>
                  <a:lnTo>
                    <a:pt x="328" y="335"/>
                  </a:lnTo>
                  <a:lnTo>
                    <a:pt x="346" y="325"/>
                  </a:lnTo>
                  <a:lnTo>
                    <a:pt x="356" y="311"/>
                  </a:lnTo>
                  <a:lnTo>
                    <a:pt x="360" y="295"/>
                  </a:lnTo>
                  <a:lnTo>
                    <a:pt x="360" y="276"/>
                  </a:lnTo>
                  <a:lnTo>
                    <a:pt x="357" y="257"/>
                  </a:lnTo>
                  <a:lnTo>
                    <a:pt x="351" y="237"/>
                  </a:lnTo>
                  <a:lnTo>
                    <a:pt x="344" y="220"/>
                  </a:lnTo>
                  <a:lnTo>
                    <a:pt x="337" y="204"/>
                  </a:lnTo>
                  <a:lnTo>
                    <a:pt x="327" y="184"/>
                  </a:lnTo>
                  <a:lnTo>
                    <a:pt x="316" y="167"/>
                  </a:lnTo>
                  <a:lnTo>
                    <a:pt x="302" y="149"/>
                  </a:lnTo>
                  <a:lnTo>
                    <a:pt x="288" y="133"/>
                  </a:lnTo>
                  <a:lnTo>
                    <a:pt x="274" y="118"/>
                  </a:lnTo>
                  <a:lnTo>
                    <a:pt x="258" y="103"/>
                  </a:lnTo>
                  <a:lnTo>
                    <a:pt x="243" y="88"/>
                  </a:lnTo>
                  <a:lnTo>
                    <a:pt x="227" y="73"/>
                  </a:lnTo>
                  <a:lnTo>
                    <a:pt x="217" y="63"/>
                  </a:lnTo>
                  <a:lnTo>
                    <a:pt x="206" y="53"/>
                  </a:lnTo>
                  <a:lnTo>
                    <a:pt x="195" y="44"/>
                  </a:lnTo>
                  <a:lnTo>
                    <a:pt x="183" y="34"/>
                  </a:lnTo>
                  <a:lnTo>
                    <a:pt x="171" y="26"/>
                  </a:lnTo>
                  <a:lnTo>
                    <a:pt x="158" y="18"/>
                  </a:lnTo>
                  <a:lnTo>
                    <a:pt x="144" y="12"/>
                  </a:lnTo>
                  <a:lnTo>
                    <a:pt x="130" y="8"/>
                  </a:lnTo>
                  <a:close/>
                </a:path>
              </a:pathLst>
            </a:custGeom>
            <a:solidFill>
              <a:srgbClr val="A3C6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0" name="Freeform 9"/>
            <p:cNvSpPr>
              <a:spLocks/>
            </p:cNvSpPr>
            <p:nvPr/>
          </p:nvSpPr>
          <p:spPr bwMode="auto">
            <a:xfrm>
              <a:off x="6564" y="2924"/>
              <a:ext cx="178" cy="174"/>
            </a:xfrm>
            <a:custGeom>
              <a:avLst/>
              <a:gdLst>
                <a:gd name="T0" fmla="*/ 97 w 357"/>
                <a:gd name="T1" fmla="*/ 4 h 347"/>
                <a:gd name="T2" fmla="*/ 85 w 357"/>
                <a:gd name="T3" fmla="*/ 2 h 347"/>
                <a:gd name="T4" fmla="*/ 74 w 357"/>
                <a:gd name="T5" fmla="*/ 0 h 347"/>
                <a:gd name="T6" fmla="*/ 61 w 357"/>
                <a:gd name="T7" fmla="*/ 0 h 347"/>
                <a:gd name="T8" fmla="*/ 48 w 357"/>
                <a:gd name="T9" fmla="*/ 0 h 347"/>
                <a:gd name="T10" fmla="*/ 37 w 357"/>
                <a:gd name="T11" fmla="*/ 2 h 347"/>
                <a:gd name="T12" fmla="*/ 25 w 357"/>
                <a:gd name="T13" fmla="*/ 5 h 347"/>
                <a:gd name="T14" fmla="*/ 16 w 357"/>
                <a:gd name="T15" fmla="*/ 12 h 347"/>
                <a:gd name="T16" fmla="*/ 8 w 357"/>
                <a:gd name="T17" fmla="*/ 21 h 347"/>
                <a:gd name="T18" fmla="*/ 0 w 357"/>
                <a:gd name="T19" fmla="*/ 43 h 347"/>
                <a:gd name="T20" fmla="*/ 1 w 357"/>
                <a:gd name="T21" fmla="*/ 69 h 347"/>
                <a:gd name="T22" fmla="*/ 7 w 357"/>
                <a:gd name="T23" fmla="*/ 93 h 347"/>
                <a:gd name="T24" fmla="*/ 17 w 357"/>
                <a:gd name="T25" fmla="*/ 114 h 347"/>
                <a:gd name="T26" fmla="*/ 33 w 357"/>
                <a:gd name="T27" fmla="*/ 139 h 347"/>
                <a:gd name="T28" fmla="*/ 50 w 357"/>
                <a:gd name="T29" fmla="*/ 163 h 347"/>
                <a:gd name="T30" fmla="*/ 67 w 357"/>
                <a:gd name="T31" fmla="*/ 186 h 347"/>
                <a:gd name="T32" fmla="*/ 84 w 357"/>
                <a:gd name="T33" fmla="*/ 208 h 347"/>
                <a:gd name="T34" fmla="*/ 101 w 357"/>
                <a:gd name="T35" fmla="*/ 229 h 347"/>
                <a:gd name="T36" fmla="*/ 121 w 357"/>
                <a:gd name="T37" fmla="*/ 248 h 347"/>
                <a:gd name="T38" fmla="*/ 142 w 357"/>
                <a:gd name="T39" fmla="*/ 267 h 347"/>
                <a:gd name="T40" fmla="*/ 165 w 357"/>
                <a:gd name="T41" fmla="*/ 284 h 347"/>
                <a:gd name="T42" fmla="*/ 182 w 357"/>
                <a:gd name="T43" fmla="*/ 297 h 347"/>
                <a:gd name="T44" fmla="*/ 201 w 357"/>
                <a:gd name="T45" fmla="*/ 310 h 347"/>
                <a:gd name="T46" fmla="*/ 223 w 357"/>
                <a:gd name="T47" fmla="*/ 324 h 347"/>
                <a:gd name="T48" fmla="*/ 246 w 357"/>
                <a:gd name="T49" fmla="*/ 336 h 347"/>
                <a:gd name="T50" fmla="*/ 269 w 357"/>
                <a:gd name="T51" fmla="*/ 345 h 347"/>
                <a:gd name="T52" fmla="*/ 292 w 357"/>
                <a:gd name="T53" fmla="*/ 347 h 347"/>
                <a:gd name="T54" fmla="*/ 314 w 357"/>
                <a:gd name="T55" fmla="*/ 343 h 347"/>
                <a:gd name="T56" fmla="*/ 335 w 357"/>
                <a:gd name="T57" fmla="*/ 330 h 347"/>
                <a:gd name="T58" fmla="*/ 351 w 357"/>
                <a:gd name="T59" fmla="*/ 307 h 347"/>
                <a:gd name="T60" fmla="*/ 357 w 357"/>
                <a:gd name="T61" fmla="*/ 282 h 347"/>
                <a:gd name="T62" fmla="*/ 353 w 357"/>
                <a:gd name="T63" fmla="*/ 254 h 347"/>
                <a:gd name="T64" fmla="*/ 344 w 357"/>
                <a:gd name="T65" fmla="*/ 226 h 347"/>
                <a:gd name="T66" fmla="*/ 330 w 357"/>
                <a:gd name="T67" fmla="*/ 200 h 347"/>
                <a:gd name="T68" fmla="*/ 314 w 357"/>
                <a:gd name="T69" fmla="*/ 175 h 347"/>
                <a:gd name="T70" fmla="*/ 297 w 357"/>
                <a:gd name="T71" fmla="*/ 152 h 347"/>
                <a:gd name="T72" fmla="*/ 281 w 357"/>
                <a:gd name="T73" fmla="*/ 132 h 347"/>
                <a:gd name="T74" fmla="*/ 272 w 357"/>
                <a:gd name="T75" fmla="*/ 122 h 347"/>
                <a:gd name="T76" fmla="*/ 262 w 357"/>
                <a:gd name="T77" fmla="*/ 111 h 347"/>
                <a:gd name="T78" fmla="*/ 252 w 357"/>
                <a:gd name="T79" fmla="*/ 102 h 347"/>
                <a:gd name="T80" fmla="*/ 242 w 357"/>
                <a:gd name="T81" fmla="*/ 92 h 347"/>
                <a:gd name="T82" fmla="*/ 231 w 357"/>
                <a:gd name="T83" fmla="*/ 82 h 347"/>
                <a:gd name="T84" fmla="*/ 220 w 357"/>
                <a:gd name="T85" fmla="*/ 72 h 347"/>
                <a:gd name="T86" fmla="*/ 210 w 357"/>
                <a:gd name="T87" fmla="*/ 64 h 347"/>
                <a:gd name="T88" fmla="*/ 198 w 357"/>
                <a:gd name="T89" fmla="*/ 55 h 347"/>
                <a:gd name="T90" fmla="*/ 185 w 357"/>
                <a:gd name="T91" fmla="*/ 47 h 347"/>
                <a:gd name="T92" fmla="*/ 174 w 357"/>
                <a:gd name="T93" fmla="*/ 39 h 347"/>
                <a:gd name="T94" fmla="*/ 161 w 357"/>
                <a:gd name="T95" fmla="*/ 31 h 347"/>
                <a:gd name="T96" fmla="*/ 149 w 357"/>
                <a:gd name="T97" fmla="*/ 24 h 347"/>
                <a:gd name="T98" fmla="*/ 136 w 357"/>
                <a:gd name="T99" fmla="*/ 18 h 347"/>
                <a:gd name="T100" fmla="*/ 123 w 357"/>
                <a:gd name="T101" fmla="*/ 12 h 347"/>
                <a:gd name="T102" fmla="*/ 109 w 357"/>
                <a:gd name="T103" fmla="*/ 8 h 347"/>
                <a:gd name="T104" fmla="*/ 97 w 357"/>
                <a:gd name="T105" fmla="*/ 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7" h="347">
                  <a:moveTo>
                    <a:pt x="97" y="4"/>
                  </a:moveTo>
                  <a:lnTo>
                    <a:pt x="85" y="2"/>
                  </a:lnTo>
                  <a:lnTo>
                    <a:pt x="74" y="0"/>
                  </a:lnTo>
                  <a:lnTo>
                    <a:pt x="61" y="0"/>
                  </a:lnTo>
                  <a:lnTo>
                    <a:pt x="48" y="0"/>
                  </a:lnTo>
                  <a:lnTo>
                    <a:pt x="37" y="2"/>
                  </a:lnTo>
                  <a:lnTo>
                    <a:pt x="25" y="5"/>
                  </a:lnTo>
                  <a:lnTo>
                    <a:pt x="16" y="12"/>
                  </a:lnTo>
                  <a:lnTo>
                    <a:pt x="8" y="21"/>
                  </a:lnTo>
                  <a:lnTo>
                    <a:pt x="0" y="43"/>
                  </a:lnTo>
                  <a:lnTo>
                    <a:pt x="1" y="69"/>
                  </a:lnTo>
                  <a:lnTo>
                    <a:pt x="7" y="93"/>
                  </a:lnTo>
                  <a:lnTo>
                    <a:pt x="17" y="114"/>
                  </a:lnTo>
                  <a:lnTo>
                    <a:pt x="33" y="139"/>
                  </a:lnTo>
                  <a:lnTo>
                    <a:pt x="50" y="163"/>
                  </a:lnTo>
                  <a:lnTo>
                    <a:pt x="67" y="186"/>
                  </a:lnTo>
                  <a:lnTo>
                    <a:pt x="84" y="208"/>
                  </a:lnTo>
                  <a:lnTo>
                    <a:pt x="101" y="229"/>
                  </a:lnTo>
                  <a:lnTo>
                    <a:pt x="121" y="248"/>
                  </a:lnTo>
                  <a:lnTo>
                    <a:pt x="142" y="267"/>
                  </a:lnTo>
                  <a:lnTo>
                    <a:pt x="165" y="284"/>
                  </a:lnTo>
                  <a:lnTo>
                    <a:pt x="182" y="297"/>
                  </a:lnTo>
                  <a:lnTo>
                    <a:pt x="201" y="310"/>
                  </a:lnTo>
                  <a:lnTo>
                    <a:pt x="223" y="324"/>
                  </a:lnTo>
                  <a:lnTo>
                    <a:pt x="246" y="336"/>
                  </a:lnTo>
                  <a:lnTo>
                    <a:pt x="269" y="345"/>
                  </a:lnTo>
                  <a:lnTo>
                    <a:pt x="292" y="347"/>
                  </a:lnTo>
                  <a:lnTo>
                    <a:pt x="314" y="343"/>
                  </a:lnTo>
                  <a:lnTo>
                    <a:pt x="335" y="330"/>
                  </a:lnTo>
                  <a:lnTo>
                    <a:pt x="351" y="307"/>
                  </a:lnTo>
                  <a:lnTo>
                    <a:pt x="357" y="282"/>
                  </a:lnTo>
                  <a:lnTo>
                    <a:pt x="353" y="254"/>
                  </a:lnTo>
                  <a:lnTo>
                    <a:pt x="344" y="226"/>
                  </a:lnTo>
                  <a:lnTo>
                    <a:pt x="330" y="200"/>
                  </a:lnTo>
                  <a:lnTo>
                    <a:pt x="314" y="175"/>
                  </a:lnTo>
                  <a:lnTo>
                    <a:pt x="297" y="152"/>
                  </a:lnTo>
                  <a:lnTo>
                    <a:pt x="281" y="132"/>
                  </a:lnTo>
                  <a:lnTo>
                    <a:pt x="272" y="122"/>
                  </a:lnTo>
                  <a:lnTo>
                    <a:pt x="262" y="111"/>
                  </a:lnTo>
                  <a:lnTo>
                    <a:pt x="252" y="102"/>
                  </a:lnTo>
                  <a:lnTo>
                    <a:pt x="242" y="92"/>
                  </a:lnTo>
                  <a:lnTo>
                    <a:pt x="231" y="82"/>
                  </a:lnTo>
                  <a:lnTo>
                    <a:pt x="220" y="72"/>
                  </a:lnTo>
                  <a:lnTo>
                    <a:pt x="210" y="64"/>
                  </a:lnTo>
                  <a:lnTo>
                    <a:pt x="198" y="55"/>
                  </a:lnTo>
                  <a:lnTo>
                    <a:pt x="185" y="47"/>
                  </a:lnTo>
                  <a:lnTo>
                    <a:pt x="174" y="39"/>
                  </a:lnTo>
                  <a:lnTo>
                    <a:pt x="161" y="31"/>
                  </a:lnTo>
                  <a:lnTo>
                    <a:pt x="149" y="24"/>
                  </a:lnTo>
                  <a:lnTo>
                    <a:pt x="136" y="18"/>
                  </a:lnTo>
                  <a:lnTo>
                    <a:pt x="123" y="12"/>
                  </a:lnTo>
                  <a:lnTo>
                    <a:pt x="109" y="8"/>
                  </a:lnTo>
                  <a:lnTo>
                    <a:pt x="97" y="4"/>
                  </a:lnTo>
                  <a:close/>
                </a:path>
              </a:pathLst>
            </a:custGeom>
            <a:solidFill>
              <a:srgbClr val="A3C6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2" name="Freeform 11"/>
            <p:cNvSpPr>
              <a:spLocks/>
            </p:cNvSpPr>
            <p:nvPr/>
          </p:nvSpPr>
          <p:spPr bwMode="auto">
            <a:xfrm>
              <a:off x="6836" y="3185"/>
              <a:ext cx="184" cy="196"/>
            </a:xfrm>
            <a:custGeom>
              <a:avLst/>
              <a:gdLst>
                <a:gd name="T0" fmla="*/ 130 w 369"/>
                <a:gd name="T1" fmla="*/ 14 h 392"/>
                <a:gd name="T2" fmla="*/ 136 w 369"/>
                <a:gd name="T3" fmla="*/ 22 h 392"/>
                <a:gd name="T4" fmla="*/ 158 w 369"/>
                <a:gd name="T5" fmla="*/ 28 h 392"/>
                <a:gd name="T6" fmla="*/ 193 w 369"/>
                <a:gd name="T7" fmla="*/ 44 h 392"/>
                <a:gd name="T8" fmla="*/ 226 w 369"/>
                <a:gd name="T9" fmla="*/ 67 h 392"/>
                <a:gd name="T10" fmla="*/ 257 w 369"/>
                <a:gd name="T11" fmla="*/ 96 h 392"/>
                <a:gd name="T12" fmla="*/ 285 w 369"/>
                <a:gd name="T13" fmla="*/ 128 h 392"/>
                <a:gd name="T14" fmla="*/ 309 w 369"/>
                <a:gd name="T15" fmla="*/ 163 h 392"/>
                <a:gd name="T16" fmla="*/ 327 w 369"/>
                <a:gd name="T17" fmla="*/ 196 h 392"/>
                <a:gd name="T18" fmla="*/ 340 w 369"/>
                <a:gd name="T19" fmla="*/ 227 h 392"/>
                <a:gd name="T20" fmla="*/ 345 w 369"/>
                <a:gd name="T21" fmla="*/ 270 h 392"/>
                <a:gd name="T22" fmla="*/ 332 w 369"/>
                <a:gd name="T23" fmla="*/ 322 h 392"/>
                <a:gd name="T24" fmla="*/ 313 w 369"/>
                <a:gd name="T25" fmla="*/ 347 h 392"/>
                <a:gd name="T26" fmla="*/ 302 w 369"/>
                <a:gd name="T27" fmla="*/ 356 h 392"/>
                <a:gd name="T28" fmla="*/ 286 w 369"/>
                <a:gd name="T29" fmla="*/ 364 h 392"/>
                <a:gd name="T30" fmla="*/ 267 w 369"/>
                <a:gd name="T31" fmla="*/ 369 h 392"/>
                <a:gd name="T32" fmla="*/ 243 w 369"/>
                <a:gd name="T33" fmla="*/ 366 h 392"/>
                <a:gd name="T34" fmla="*/ 216 w 369"/>
                <a:gd name="T35" fmla="*/ 358 h 392"/>
                <a:gd name="T36" fmla="*/ 189 w 369"/>
                <a:gd name="T37" fmla="*/ 343 h 392"/>
                <a:gd name="T38" fmla="*/ 163 w 369"/>
                <a:gd name="T39" fmla="*/ 325 h 392"/>
                <a:gd name="T40" fmla="*/ 137 w 369"/>
                <a:gd name="T41" fmla="*/ 304 h 392"/>
                <a:gd name="T42" fmla="*/ 113 w 369"/>
                <a:gd name="T43" fmla="*/ 282 h 392"/>
                <a:gd name="T44" fmla="*/ 94 w 369"/>
                <a:gd name="T45" fmla="*/ 262 h 392"/>
                <a:gd name="T46" fmla="*/ 76 w 369"/>
                <a:gd name="T47" fmla="*/ 243 h 392"/>
                <a:gd name="T48" fmla="*/ 61 w 369"/>
                <a:gd name="T49" fmla="*/ 225 h 392"/>
                <a:gd name="T50" fmla="*/ 46 w 369"/>
                <a:gd name="T51" fmla="*/ 203 h 392"/>
                <a:gd name="T52" fmla="*/ 35 w 369"/>
                <a:gd name="T53" fmla="*/ 180 h 392"/>
                <a:gd name="T54" fmla="*/ 27 w 369"/>
                <a:gd name="T55" fmla="*/ 157 h 392"/>
                <a:gd name="T56" fmla="*/ 22 w 369"/>
                <a:gd name="T57" fmla="*/ 141 h 392"/>
                <a:gd name="T58" fmla="*/ 14 w 369"/>
                <a:gd name="T59" fmla="*/ 136 h 392"/>
                <a:gd name="T60" fmla="*/ 5 w 369"/>
                <a:gd name="T61" fmla="*/ 138 h 392"/>
                <a:gd name="T62" fmla="*/ 0 w 369"/>
                <a:gd name="T63" fmla="*/ 145 h 392"/>
                <a:gd name="T64" fmla="*/ 4 w 369"/>
                <a:gd name="T65" fmla="*/ 163 h 392"/>
                <a:gd name="T66" fmla="*/ 13 w 369"/>
                <a:gd name="T67" fmla="*/ 189 h 392"/>
                <a:gd name="T68" fmla="*/ 26 w 369"/>
                <a:gd name="T69" fmla="*/ 214 h 392"/>
                <a:gd name="T70" fmla="*/ 42 w 369"/>
                <a:gd name="T71" fmla="*/ 240 h 392"/>
                <a:gd name="T72" fmla="*/ 60 w 369"/>
                <a:gd name="T73" fmla="*/ 262 h 392"/>
                <a:gd name="T74" fmla="*/ 80 w 369"/>
                <a:gd name="T75" fmla="*/ 282 h 392"/>
                <a:gd name="T76" fmla="*/ 103 w 369"/>
                <a:gd name="T77" fmla="*/ 305 h 392"/>
                <a:gd name="T78" fmla="*/ 127 w 369"/>
                <a:gd name="T79" fmla="*/ 328 h 392"/>
                <a:gd name="T80" fmla="*/ 155 w 369"/>
                <a:gd name="T81" fmla="*/ 349 h 392"/>
                <a:gd name="T82" fmla="*/ 182 w 369"/>
                <a:gd name="T83" fmla="*/ 368 h 392"/>
                <a:gd name="T84" fmla="*/ 211 w 369"/>
                <a:gd name="T85" fmla="*/ 381 h 392"/>
                <a:gd name="T86" fmla="*/ 241 w 369"/>
                <a:gd name="T87" fmla="*/ 391 h 392"/>
                <a:gd name="T88" fmla="*/ 266 w 369"/>
                <a:gd name="T89" fmla="*/ 392 h 392"/>
                <a:gd name="T90" fmla="*/ 288 w 369"/>
                <a:gd name="T91" fmla="*/ 388 h 392"/>
                <a:gd name="T92" fmla="*/ 309 w 369"/>
                <a:gd name="T93" fmla="*/ 380 h 392"/>
                <a:gd name="T94" fmla="*/ 328 w 369"/>
                <a:gd name="T95" fmla="*/ 366 h 392"/>
                <a:gd name="T96" fmla="*/ 346 w 369"/>
                <a:gd name="T97" fmla="*/ 346 h 392"/>
                <a:gd name="T98" fmla="*/ 360 w 369"/>
                <a:gd name="T99" fmla="*/ 318 h 392"/>
                <a:gd name="T100" fmla="*/ 368 w 369"/>
                <a:gd name="T101" fmla="*/ 287 h 392"/>
                <a:gd name="T102" fmla="*/ 369 w 369"/>
                <a:gd name="T103" fmla="*/ 254 h 392"/>
                <a:gd name="T104" fmla="*/ 363 w 369"/>
                <a:gd name="T105" fmla="*/ 222 h 392"/>
                <a:gd name="T106" fmla="*/ 349 w 369"/>
                <a:gd name="T107" fmla="*/ 188 h 392"/>
                <a:gd name="T108" fmla="*/ 330 w 369"/>
                <a:gd name="T109" fmla="*/ 151 h 392"/>
                <a:gd name="T110" fmla="*/ 304 w 369"/>
                <a:gd name="T111" fmla="*/ 114 h 392"/>
                <a:gd name="T112" fmla="*/ 274 w 369"/>
                <a:gd name="T113" fmla="*/ 80 h 392"/>
                <a:gd name="T114" fmla="*/ 240 w 369"/>
                <a:gd name="T115" fmla="*/ 47 h 392"/>
                <a:gd name="T116" fmla="*/ 203 w 369"/>
                <a:gd name="T117" fmla="*/ 22 h 392"/>
                <a:gd name="T118" fmla="*/ 165 w 369"/>
                <a:gd name="T119" fmla="*/ 5 h 392"/>
                <a:gd name="T120" fmla="*/ 141 w 369"/>
                <a:gd name="T121" fmla="*/ 0 h 392"/>
                <a:gd name="T122" fmla="*/ 133 w 369"/>
                <a:gd name="T123" fmla="*/ 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9" h="392">
                  <a:moveTo>
                    <a:pt x="130" y="9"/>
                  </a:moveTo>
                  <a:lnTo>
                    <a:pt x="130" y="14"/>
                  </a:lnTo>
                  <a:lnTo>
                    <a:pt x="133" y="19"/>
                  </a:lnTo>
                  <a:lnTo>
                    <a:pt x="136" y="22"/>
                  </a:lnTo>
                  <a:lnTo>
                    <a:pt x="141" y="23"/>
                  </a:lnTo>
                  <a:lnTo>
                    <a:pt x="158" y="28"/>
                  </a:lnTo>
                  <a:lnTo>
                    <a:pt x="175" y="35"/>
                  </a:lnTo>
                  <a:lnTo>
                    <a:pt x="193" y="44"/>
                  </a:lnTo>
                  <a:lnTo>
                    <a:pt x="210" y="54"/>
                  </a:lnTo>
                  <a:lnTo>
                    <a:pt x="226" y="67"/>
                  </a:lnTo>
                  <a:lnTo>
                    <a:pt x="242" y="81"/>
                  </a:lnTo>
                  <a:lnTo>
                    <a:pt x="257" y="96"/>
                  </a:lnTo>
                  <a:lnTo>
                    <a:pt x="272" y="112"/>
                  </a:lnTo>
                  <a:lnTo>
                    <a:pt x="285" y="128"/>
                  </a:lnTo>
                  <a:lnTo>
                    <a:pt x="297" y="145"/>
                  </a:lnTo>
                  <a:lnTo>
                    <a:pt x="309" y="163"/>
                  </a:lnTo>
                  <a:lnTo>
                    <a:pt x="319" y="179"/>
                  </a:lnTo>
                  <a:lnTo>
                    <a:pt x="327" y="196"/>
                  </a:lnTo>
                  <a:lnTo>
                    <a:pt x="334" y="212"/>
                  </a:lnTo>
                  <a:lnTo>
                    <a:pt x="340" y="227"/>
                  </a:lnTo>
                  <a:lnTo>
                    <a:pt x="343" y="242"/>
                  </a:lnTo>
                  <a:lnTo>
                    <a:pt x="345" y="270"/>
                  </a:lnTo>
                  <a:lnTo>
                    <a:pt x="341" y="296"/>
                  </a:lnTo>
                  <a:lnTo>
                    <a:pt x="332" y="322"/>
                  </a:lnTo>
                  <a:lnTo>
                    <a:pt x="318" y="342"/>
                  </a:lnTo>
                  <a:lnTo>
                    <a:pt x="313" y="347"/>
                  </a:lnTo>
                  <a:lnTo>
                    <a:pt x="308" y="351"/>
                  </a:lnTo>
                  <a:lnTo>
                    <a:pt x="302" y="356"/>
                  </a:lnTo>
                  <a:lnTo>
                    <a:pt x="294" y="361"/>
                  </a:lnTo>
                  <a:lnTo>
                    <a:pt x="286" y="364"/>
                  </a:lnTo>
                  <a:lnTo>
                    <a:pt x="277" y="366"/>
                  </a:lnTo>
                  <a:lnTo>
                    <a:pt x="267" y="369"/>
                  </a:lnTo>
                  <a:lnTo>
                    <a:pt x="256" y="369"/>
                  </a:lnTo>
                  <a:lnTo>
                    <a:pt x="243" y="366"/>
                  </a:lnTo>
                  <a:lnTo>
                    <a:pt x="229" y="363"/>
                  </a:lnTo>
                  <a:lnTo>
                    <a:pt x="216" y="358"/>
                  </a:lnTo>
                  <a:lnTo>
                    <a:pt x="202" y="351"/>
                  </a:lnTo>
                  <a:lnTo>
                    <a:pt x="189" y="343"/>
                  </a:lnTo>
                  <a:lnTo>
                    <a:pt x="175" y="335"/>
                  </a:lnTo>
                  <a:lnTo>
                    <a:pt x="163" y="325"/>
                  </a:lnTo>
                  <a:lnTo>
                    <a:pt x="149" y="315"/>
                  </a:lnTo>
                  <a:lnTo>
                    <a:pt x="137" y="304"/>
                  </a:lnTo>
                  <a:lnTo>
                    <a:pt x="125" y="294"/>
                  </a:lnTo>
                  <a:lnTo>
                    <a:pt x="113" y="282"/>
                  </a:lnTo>
                  <a:lnTo>
                    <a:pt x="103" y="272"/>
                  </a:lnTo>
                  <a:lnTo>
                    <a:pt x="94" y="262"/>
                  </a:lnTo>
                  <a:lnTo>
                    <a:pt x="84" y="252"/>
                  </a:lnTo>
                  <a:lnTo>
                    <a:pt x="76" y="243"/>
                  </a:lnTo>
                  <a:lnTo>
                    <a:pt x="69" y="235"/>
                  </a:lnTo>
                  <a:lnTo>
                    <a:pt x="61" y="225"/>
                  </a:lnTo>
                  <a:lnTo>
                    <a:pt x="53" y="213"/>
                  </a:lnTo>
                  <a:lnTo>
                    <a:pt x="46" y="203"/>
                  </a:lnTo>
                  <a:lnTo>
                    <a:pt x="41" y="191"/>
                  </a:lnTo>
                  <a:lnTo>
                    <a:pt x="35" y="180"/>
                  </a:lnTo>
                  <a:lnTo>
                    <a:pt x="30" y="168"/>
                  </a:lnTo>
                  <a:lnTo>
                    <a:pt x="27" y="157"/>
                  </a:lnTo>
                  <a:lnTo>
                    <a:pt x="23" y="145"/>
                  </a:lnTo>
                  <a:lnTo>
                    <a:pt x="22" y="141"/>
                  </a:lnTo>
                  <a:lnTo>
                    <a:pt x="19" y="138"/>
                  </a:lnTo>
                  <a:lnTo>
                    <a:pt x="14" y="136"/>
                  </a:lnTo>
                  <a:lnTo>
                    <a:pt x="10" y="136"/>
                  </a:lnTo>
                  <a:lnTo>
                    <a:pt x="5" y="138"/>
                  </a:lnTo>
                  <a:lnTo>
                    <a:pt x="2" y="141"/>
                  </a:lnTo>
                  <a:lnTo>
                    <a:pt x="0" y="145"/>
                  </a:lnTo>
                  <a:lnTo>
                    <a:pt x="0" y="150"/>
                  </a:lnTo>
                  <a:lnTo>
                    <a:pt x="4" y="163"/>
                  </a:lnTo>
                  <a:lnTo>
                    <a:pt x="7" y="176"/>
                  </a:lnTo>
                  <a:lnTo>
                    <a:pt x="13" y="189"/>
                  </a:lnTo>
                  <a:lnTo>
                    <a:pt x="19" y="202"/>
                  </a:lnTo>
                  <a:lnTo>
                    <a:pt x="26" y="214"/>
                  </a:lnTo>
                  <a:lnTo>
                    <a:pt x="34" y="227"/>
                  </a:lnTo>
                  <a:lnTo>
                    <a:pt x="42" y="240"/>
                  </a:lnTo>
                  <a:lnTo>
                    <a:pt x="51" y="251"/>
                  </a:lnTo>
                  <a:lnTo>
                    <a:pt x="60" y="262"/>
                  </a:lnTo>
                  <a:lnTo>
                    <a:pt x="69" y="272"/>
                  </a:lnTo>
                  <a:lnTo>
                    <a:pt x="80" y="282"/>
                  </a:lnTo>
                  <a:lnTo>
                    <a:pt x="90" y="294"/>
                  </a:lnTo>
                  <a:lnTo>
                    <a:pt x="103" y="305"/>
                  </a:lnTo>
                  <a:lnTo>
                    <a:pt x="114" y="317"/>
                  </a:lnTo>
                  <a:lnTo>
                    <a:pt x="127" y="328"/>
                  </a:lnTo>
                  <a:lnTo>
                    <a:pt x="141" y="339"/>
                  </a:lnTo>
                  <a:lnTo>
                    <a:pt x="155" y="349"/>
                  </a:lnTo>
                  <a:lnTo>
                    <a:pt x="168" y="360"/>
                  </a:lnTo>
                  <a:lnTo>
                    <a:pt x="182" y="368"/>
                  </a:lnTo>
                  <a:lnTo>
                    <a:pt x="197" y="376"/>
                  </a:lnTo>
                  <a:lnTo>
                    <a:pt x="211" y="381"/>
                  </a:lnTo>
                  <a:lnTo>
                    <a:pt x="226" y="387"/>
                  </a:lnTo>
                  <a:lnTo>
                    <a:pt x="241" y="391"/>
                  </a:lnTo>
                  <a:lnTo>
                    <a:pt x="255" y="392"/>
                  </a:lnTo>
                  <a:lnTo>
                    <a:pt x="266" y="392"/>
                  </a:lnTo>
                  <a:lnTo>
                    <a:pt x="278" y="391"/>
                  </a:lnTo>
                  <a:lnTo>
                    <a:pt x="288" y="388"/>
                  </a:lnTo>
                  <a:lnTo>
                    <a:pt x="300" y="385"/>
                  </a:lnTo>
                  <a:lnTo>
                    <a:pt x="309" y="380"/>
                  </a:lnTo>
                  <a:lnTo>
                    <a:pt x="319" y="374"/>
                  </a:lnTo>
                  <a:lnTo>
                    <a:pt x="328" y="366"/>
                  </a:lnTo>
                  <a:lnTo>
                    <a:pt x="336" y="358"/>
                  </a:lnTo>
                  <a:lnTo>
                    <a:pt x="346" y="346"/>
                  </a:lnTo>
                  <a:lnTo>
                    <a:pt x="354" y="333"/>
                  </a:lnTo>
                  <a:lnTo>
                    <a:pt x="360" y="318"/>
                  </a:lnTo>
                  <a:lnTo>
                    <a:pt x="364" y="303"/>
                  </a:lnTo>
                  <a:lnTo>
                    <a:pt x="368" y="287"/>
                  </a:lnTo>
                  <a:lnTo>
                    <a:pt x="369" y="271"/>
                  </a:lnTo>
                  <a:lnTo>
                    <a:pt x="369" y="254"/>
                  </a:lnTo>
                  <a:lnTo>
                    <a:pt x="366" y="237"/>
                  </a:lnTo>
                  <a:lnTo>
                    <a:pt x="363" y="222"/>
                  </a:lnTo>
                  <a:lnTo>
                    <a:pt x="357" y="205"/>
                  </a:lnTo>
                  <a:lnTo>
                    <a:pt x="349" y="188"/>
                  </a:lnTo>
                  <a:lnTo>
                    <a:pt x="340" y="170"/>
                  </a:lnTo>
                  <a:lnTo>
                    <a:pt x="330" y="151"/>
                  </a:lnTo>
                  <a:lnTo>
                    <a:pt x="318" y="133"/>
                  </a:lnTo>
                  <a:lnTo>
                    <a:pt x="304" y="114"/>
                  </a:lnTo>
                  <a:lnTo>
                    <a:pt x="289" y="96"/>
                  </a:lnTo>
                  <a:lnTo>
                    <a:pt x="274" y="80"/>
                  </a:lnTo>
                  <a:lnTo>
                    <a:pt x="257" y="62"/>
                  </a:lnTo>
                  <a:lnTo>
                    <a:pt x="240" y="47"/>
                  </a:lnTo>
                  <a:lnTo>
                    <a:pt x="223" y="35"/>
                  </a:lnTo>
                  <a:lnTo>
                    <a:pt x="203" y="22"/>
                  </a:lnTo>
                  <a:lnTo>
                    <a:pt x="185" y="13"/>
                  </a:lnTo>
                  <a:lnTo>
                    <a:pt x="165" y="5"/>
                  </a:lnTo>
                  <a:lnTo>
                    <a:pt x="145" y="0"/>
                  </a:lnTo>
                  <a:lnTo>
                    <a:pt x="141" y="0"/>
                  </a:lnTo>
                  <a:lnTo>
                    <a:pt x="136" y="3"/>
                  </a:lnTo>
                  <a:lnTo>
                    <a:pt x="133" y="5"/>
                  </a:lnTo>
                  <a:lnTo>
                    <a:pt x="13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3" name="Freeform 12"/>
            <p:cNvSpPr>
              <a:spLocks noEditPoints="1"/>
            </p:cNvSpPr>
            <p:nvPr/>
          </p:nvSpPr>
          <p:spPr bwMode="auto">
            <a:xfrm>
              <a:off x="6473" y="2824"/>
              <a:ext cx="322" cy="323"/>
            </a:xfrm>
            <a:custGeom>
              <a:avLst/>
              <a:gdLst>
                <a:gd name="T0" fmla="*/ 460 w 645"/>
                <a:gd name="T1" fmla="*/ 575 h 646"/>
                <a:gd name="T2" fmla="*/ 496 w 645"/>
                <a:gd name="T3" fmla="*/ 614 h 646"/>
                <a:gd name="T4" fmla="*/ 525 w 645"/>
                <a:gd name="T5" fmla="*/ 637 h 646"/>
                <a:gd name="T6" fmla="*/ 550 w 645"/>
                <a:gd name="T7" fmla="*/ 644 h 646"/>
                <a:gd name="T8" fmla="*/ 549 w 645"/>
                <a:gd name="T9" fmla="*/ 624 h 646"/>
                <a:gd name="T10" fmla="*/ 523 w 645"/>
                <a:gd name="T11" fmla="*/ 605 h 646"/>
                <a:gd name="T12" fmla="*/ 494 w 645"/>
                <a:gd name="T13" fmla="*/ 578 h 646"/>
                <a:gd name="T14" fmla="*/ 470 w 645"/>
                <a:gd name="T15" fmla="*/ 542 h 646"/>
                <a:gd name="T16" fmla="*/ 483 w 645"/>
                <a:gd name="T17" fmla="*/ 536 h 646"/>
                <a:gd name="T18" fmla="*/ 520 w 645"/>
                <a:gd name="T19" fmla="*/ 515 h 646"/>
                <a:gd name="T20" fmla="*/ 527 w 645"/>
                <a:gd name="T21" fmla="*/ 484 h 646"/>
                <a:gd name="T22" fmla="*/ 547 w 645"/>
                <a:gd name="T23" fmla="*/ 485 h 646"/>
                <a:gd name="T24" fmla="*/ 586 w 645"/>
                <a:gd name="T25" fmla="*/ 517 h 646"/>
                <a:gd name="T26" fmla="*/ 626 w 645"/>
                <a:gd name="T27" fmla="*/ 569 h 646"/>
                <a:gd name="T28" fmla="*/ 645 w 645"/>
                <a:gd name="T29" fmla="*/ 563 h 646"/>
                <a:gd name="T30" fmla="*/ 615 w 645"/>
                <a:gd name="T31" fmla="*/ 514 h 646"/>
                <a:gd name="T32" fmla="*/ 564 w 645"/>
                <a:gd name="T33" fmla="*/ 468 h 646"/>
                <a:gd name="T34" fmla="*/ 538 w 645"/>
                <a:gd name="T35" fmla="*/ 456 h 646"/>
                <a:gd name="T36" fmla="*/ 496 w 645"/>
                <a:gd name="T37" fmla="*/ 410 h 646"/>
                <a:gd name="T38" fmla="*/ 393 w 645"/>
                <a:gd name="T39" fmla="*/ 299 h 646"/>
                <a:gd name="T40" fmla="*/ 370 w 645"/>
                <a:gd name="T41" fmla="*/ 240 h 646"/>
                <a:gd name="T42" fmla="*/ 280 w 645"/>
                <a:gd name="T43" fmla="*/ 84 h 646"/>
                <a:gd name="T44" fmla="*/ 152 w 645"/>
                <a:gd name="T45" fmla="*/ 3 h 646"/>
                <a:gd name="T46" fmla="*/ 74 w 645"/>
                <a:gd name="T47" fmla="*/ 10 h 646"/>
                <a:gd name="T48" fmla="*/ 21 w 645"/>
                <a:gd name="T49" fmla="*/ 54 h 646"/>
                <a:gd name="T50" fmla="*/ 0 w 645"/>
                <a:gd name="T51" fmla="*/ 120 h 646"/>
                <a:gd name="T52" fmla="*/ 29 w 645"/>
                <a:gd name="T53" fmla="*/ 215 h 646"/>
                <a:gd name="T54" fmla="*/ 94 w 645"/>
                <a:gd name="T55" fmla="*/ 295 h 646"/>
                <a:gd name="T56" fmla="*/ 158 w 645"/>
                <a:gd name="T57" fmla="*/ 349 h 646"/>
                <a:gd name="T58" fmla="*/ 215 w 645"/>
                <a:gd name="T59" fmla="*/ 379 h 646"/>
                <a:gd name="T60" fmla="*/ 262 w 645"/>
                <a:gd name="T61" fmla="*/ 384 h 646"/>
                <a:gd name="T62" fmla="*/ 297 w 645"/>
                <a:gd name="T63" fmla="*/ 409 h 646"/>
                <a:gd name="T64" fmla="*/ 335 w 645"/>
                <a:gd name="T65" fmla="*/ 449 h 646"/>
                <a:gd name="T66" fmla="*/ 393 w 645"/>
                <a:gd name="T67" fmla="*/ 498 h 646"/>
                <a:gd name="T68" fmla="*/ 498 w 645"/>
                <a:gd name="T69" fmla="*/ 465 h 646"/>
                <a:gd name="T70" fmla="*/ 500 w 645"/>
                <a:gd name="T71" fmla="*/ 469 h 646"/>
                <a:gd name="T72" fmla="*/ 502 w 645"/>
                <a:gd name="T73" fmla="*/ 474 h 646"/>
                <a:gd name="T74" fmla="*/ 496 w 645"/>
                <a:gd name="T75" fmla="*/ 507 h 646"/>
                <a:gd name="T76" fmla="*/ 471 w 645"/>
                <a:gd name="T77" fmla="*/ 511 h 646"/>
                <a:gd name="T78" fmla="*/ 384 w 645"/>
                <a:gd name="T79" fmla="*/ 461 h 646"/>
                <a:gd name="T80" fmla="*/ 328 w 645"/>
                <a:gd name="T81" fmla="*/ 408 h 646"/>
                <a:gd name="T82" fmla="*/ 294 w 645"/>
                <a:gd name="T83" fmla="*/ 365 h 646"/>
                <a:gd name="T84" fmla="*/ 287 w 645"/>
                <a:gd name="T85" fmla="*/ 357 h 646"/>
                <a:gd name="T86" fmla="*/ 228 w 645"/>
                <a:gd name="T87" fmla="*/ 283 h 646"/>
                <a:gd name="T88" fmla="*/ 231 w 645"/>
                <a:gd name="T89" fmla="*/ 248 h 646"/>
                <a:gd name="T90" fmla="*/ 274 w 645"/>
                <a:gd name="T91" fmla="*/ 245 h 646"/>
                <a:gd name="T92" fmla="*/ 330 w 645"/>
                <a:gd name="T93" fmla="*/ 279 h 646"/>
                <a:gd name="T94" fmla="*/ 412 w 645"/>
                <a:gd name="T95" fmla="*/ 350 h 646"/>
                <a:gd name="T96" fmla="*/ 483 w 645"/>
                <a:gd name="T97" fmla="*/ 434 h 646"/>
                <a:gd name="T98" fmla="*/ 50 w 645"/>
                <a:gd name="T99" fmla="*/ 205 h 646"/>
                <a:gd name="T100" fmla="*/ 24 w 645"/>
                <a:gd name="T101" fmla="*/ 121 h 646"/>
                <a:gd name="T102" fmla="*/ 40 w 645"/>
                <a:gd name="T103" fmla="*/ 68 h 646"/>
                <a:gd name="T104" fmla="*/ 84 w 645"/>
                <a:gd name="T105" fmla="*/ 32 h 646"/>
                <a:gd name="T106" fmla="*/ 149 w 645"/>
                <a:gd name="T107" fmla="*/ 28 h 646"/>
                <a:gd name="T108" fmla="*/ 262 w 645"/>
                <a:gd name="T109" fmla="*/ 100 h 646"/>
                <a:gd name="T110" fmla="*/ 347 w 645"/>
                <a:gd name="T111" fmla="*/ 244 h 646"/>
                <a:gd name="T112" fmla="*/ 340 w 645"/>
                <a:gd name="T113" fmla="*/ 256 h 646"/>
                <a:gd name="T114" fmla="*/ 304 w 645"/>
                <a:gd name="T115" fmla="*/ 231 h 646"/>
                <a:gd name="T116" fmla="*/ 253 w 645"/>
                <a:gd name="T117" fmla="*/ 219 h 646"/>
                <a:gd name="T118" fmla="*/ 203 w 645"/>
                <a:gd name="T119" fmla="*/ 241 h 646"/>
                <a:gd name="T120" fmla="*/ 259 w 645"/>
                <a:gd name="T121" fmla="*/ 360 h 646"/>
                <a:gd name="T122" fmla="*/ 230 w 645"/>
                <a:gd name="T123" fmla="*/ 357 h 646"/>
                <a:gd name="T124" fmla="*/ 121 w 645"/>
                <a:gd name="T125" fmla="*/ 289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5" h="646">
                  <a:moveTo>
                    <a:pt x="445" y="527"/>
                  </a:moveTo>
                  <a:lnTo>
                    <a:pt x="445" y="541"/>
                  </a:lnTo>
                  <a:lnTo>
                    <a:pt x="449" y="553"/>
                  </a:lnTo>
                  <a:lnTo>
                    <a:pt x="454" y="564"/>
                  </a:lnTo>
                  <a:lnTo>
                    <a:pt x="460" y="575"/>
                  </a:lnTo>
                  <a:lnTo>
                    <a:pt x="467" y="585"/>
                  </a:lnTo>
                  <a:lnTo>
                    <a:pt x="475" y="594"/>
                  </a:lnTo>
                  <a:lnTo>
                    <a:pt x="483" y="602"/>
                  </a:lnTo>
                  <a:lnTo>
                    <a:pt x="492" y="609"/>
                  </a:lnTo>
                  <a:lnTo>
                    <a:pt x="496" y="614"/>
                  </a:lnTo>
                  <a:lnTo>
                    <a:pt x="502" y="620"/>
                  </a:lnTo>
                  <a:lnTo>
                    <a:pt x="508" y="624"/>
                  </a:lnTo>
                  <a:lnTo>
                    <a:pt x="513" y="629"/>
                  </a:lnTo>
                  <a:lnTo>
                    <a:pt x="519" y="633"/>
                  </a:lnTo>
                  <a:lnTo>
                    <a:pt x="525" y="637"/>
                  </a:lnTo>
                  <a:lnTo>
                    <a:pt x="532" y="641"/>
                  </a:lnTo>
                  <a:lnTo>
                    <a:pt x="538" y="645"/>
                  </a:lnTo>
                  <a:lnTo>
                    <a:pt x="541" y="646"/>
                  </a:lnTo>
                  <a:lnTo>
                    <a:pt x="546" y="646"/>
                  </a:lnTo>
                  <a:lnTo>
                    <a:pt x="550" y="644"/>
                  </a:lnTo>
                  <a:lnTo>
                    <a:pt x="554" y="640"/>
                  </a:lnTo>
                  <a:lnTo>
                    <a:pt x="555" y="636"/>
                  </a:lnTo>
                  <a:lnTo>
                    <a:pt x="555" y="631"/>
                  </a:lnTo>
                  <a:lnTo>
                    <a:pt x="553" y="626"/>
                  </a:lnTo>
                  <a:lnTo>
                    <a:pt x="549" y="624"/>
                  </a:lnTo>
                  <a:lnTo>
                    <a:pt x="543" y="621"/>
                  </a:lnTo>
                  <a:lnTo>
                    <a:pt x="539" y="617"/>
                  </a:lnTo>
                  <a:lnTo>
                    <a:pt x="533" y="613"/>
                  </a:lnTo>
                  <a:lnTo>
                    <a:pt x="528" y="609"/>
                  </a:lnTo>
                  <a:lnTo>
                    <a:pt x="523" y="605"/>
                  </a:lnTo>
                  <a:lnTo>
                    <a:pt x="518" y="600"/>
                  </a:lnTo>
                  <a:lnTo>
                    <a:pt x="512" y="597"/>
                  </a:lnTo>
                  <a:lnTo>
                    <a:pt x="508" y="592"/>
                  </a:lnTo>
                  <a:lnTo>
                    <a:pt x="501" y="585"/>
                  </a:lnTo>
                  <a:lnTo>
                    <a:pt x="494" y="578"/>
                  </a:lnTo>
                  <a:lnTo>
                    <a:pt x="487" y="571"/>
                  </a:lnTo>
                  <a:lnTo>
                    <a:pt x="481" y="564"/>
                  </a:lnTo>
                  <a:lnTo>
                    <a:pt x="477" y="557"/>
                  </a:lnTo>
                  <a:lnTo>
                    <a:pt x="473" y="549"/>
                  </a:lnTo>
                  <a:lnTo>
                    <a:pt x="470" y="542"/>
                  </a:lnTo>
                  <a:lnTo>
                    <a:pt x="469" y="534"/>
                  </a:lnTo>
                  <a:lnTo>
                    <a:pt x="473" y="536"/>
                  </a:lnTo>
                  <a:lnTo>
                    <a:pt x="477" y="536"/>
                  </a:lnTo>
                  <a:lnTo>
                    <a:pt x="480" y="536"/>
                  </a:lnTo>
                  <a:lnTo>
                    <a:pt x="483" y="536"/>
                  </a:lnTo>
                  <a:lnTo>
                    <a:pt x="493" y="534"/>
                  </a:lnTo>
                  <a:lnTo>
                    <a:pt x="501" y="532"/>
                  </a:lnTo>
                  <a:lnTo>
                    <a:pt x="508" y="529"/>
                  </a:lnTo>
                  <a:lnTo>
                    <a:pt x="515" y="523"/>
                  </a:lnTo>
                  <a:lnTo>
                    <a:pt x="520" y="515"/>
                  </a:lnTo>
                  <a:lnTo>
                    <a:pt x="524" y="507"/>
                  </a:lnTo>
                  <a:lnTo>
                    <a:pt x="526" y="498"/>
                  </a:lnTo>
                  <a:lnTo>
                    <a:pt x="527" y="487"/>
                  </a:lnTo>
                  <a:lnTo>
                    <a:pt x="527" y="485"/>
                  </a:lnTo>
                  <a:lnTo>
                    <a:pt x="527" y="484"/>
                  </a:lnTo>
                  <a:lnTo>
                    <a:pt x="527" y="481"/>
                  </a:lnTo>
                  <a:lnTo>
                    <a:pt x="526" y="479"/>
                  </a:lnTo>
                  <a:lnTo>
                    <a:pt x="533" y="481"/>
                  </a:lnTo>
                  <a:lnTo>
                    <a:pt x="540" y="483"/>
                  </a:lnTo>
                  <a:lnTo>
                    <a:pt x="547" y="485"/>
                  </a:lnTo>
                  <a:lnTo>
                    <a:pt x="553" y="488"/>
                  </a:lnTo>
                  <a:lnTo>
                    <a:pt x="559" y="493"/>
                  </a:lnTo>
                  <a:lnTo>
                    <a:pt x="568" y="499"/>
                  </a:lnTo>
                  <a:lnTo>
                    <a:pt x="577" y="508"/>
                  </a:lnTo>
                  <a:lnTo>
                    <a:pt x="586" y="517"/>
                  </a:lnTo>
                  <a:lnTo>
                    <a:pt x="596" y="527"/>
                  </a:lnTo>
                  <a:lnTo>
                    <a:pt x="605" y="540"/>
                  </a:lnTo>
                  <a:lnTo>
                    <a:pt x="615" y="553"/>
                  </a:lnTo>
                  <a:lnTo>
                    <a:pt x="623" y="565"/>
                  </a:lnTo>
                  <a:lnTo>
                    <a:pt x="626" y="569"/>
                  </a:lnTo>
                  <a:lnTo>
                    <a:pt x="630" y="571"/>
                  </a:lnTo>
                  <a:lnTo>
                    <a:pt x="634" y="571"/>
                  </a:lnTo>
                  <a:lnTo>
                    <a:pt x="639" y="570"/>
                  </a:lnTo>
                  <a:lnTo>
                    <a:pt x="642" y="568"/>
                  </a:lnTo>
                  <a:lnTo>
                    <a:pt x="645" y="563"/>
                  </a:lnTo>
                  <a:lnTo>
                    <a:pt x="645" y="559"/>
                  </a:lnTo>
                  <a:lnTo>
                    <a:pt x="643" y="554"/>
                  </a:lnTo>
                  <a:lnTo>
                    <a:pt x="635" y="540"/>
                  </a:lnTo>
                  <a:lnTo>
                    <a:pt x="625" y="526"/>
                  </a:lnTo>
                  <a:lnTo>
                    <a:pt x="615" y="514"/>
                  </a:lnTo>
                  <a:lnTo>
                    <a:pt x="604" y="501"/>
                  </a:lnTo>
                  <a:lnTo>
                    <a:pt x="593" y="491"/>
                  </a:lnTo>
                  <a:lnTo>
                    <a:pt x="582" y="480"/>
                  </a:lnTo>
                  <a:lnTo>
                    <a:pt x="573" y="473"/>
                  </a:lnTo>
                  <a:lnTo>
                    <a:pt x="564" y="468"/>
                  </a:lnTo>
                  <a:lnTo>
                    <a:pt x="558" y="465"/>
                  </a:lnTo>
                  <a:lnTo>
                    <a:pt x="554" y="462"/>
                  </a:lnTo>
                  <a:lnTo>
                    <a:pt x="548" y="460"/>
                  </a:lnTo>
                  <a:lnTo>
                    <a:pt x="542" y="458"/>
                  </a:lnTo>
                  <a:lnTo>
                    <a:pt x="538" y="456"/>
                  </a:lnTo>
                  <a:lnTo>
                    <a:pt x="532" y="455"/>
                  </a:lnTo>
                  <a:lnTo>
                    <a:pt x="526" y="455"/>
                  </a:lnTo>
                  <a:lnTo>
                    <a:pt x="520" y="454"/>
                  </a:lnTo>
                  <a:lnTo>
                    <a:pt x="510" y="432"/>
                  </a:lnTo>
                  <a:lnTo>
                    <a:pt x="496" y="410"/>
                  </a:lnTo>
                  <a:lnTo>
                    <a:pt x="479" y="387"/>
                  </a:lnTo>
                  <a:lnTo>
                    <a:pt x="459" y="364"/>
                  </a:lnTo>
                  <a:lnTo>
                    <a:pt x="437" y="342"/>
                  </a:lnTo>
                  <a:lnTo>
                    <a:pt x="416" y="320"/>
                  </a:lnTo>
                  <a:lnTo>
                    <a:pt x="393" y="299"/>
                  </a:lnTo>
                  <a:lnTo>
                    <a:pt x="371" y="280"/>
                  </a:lnTo>
                  <a:lnTo>
                    <a:pt x="372" y="271"/>
                  </a:lnTo>
                  <a:lnTo>
                    <a:pt x="372" y="260"/>
                  </a:lnTo>
                  <a:lnTo>
                    <a:pt x="371" y="250"/>
                  </a:lnTo>
                  <a:lnTo>
                    <a:pt x="370" y="240"/>
                  </a:lnTo>
                  <a:lnTo>
                    <a:pt x="361" y="211"/>
                  </a:lnTo>
                  <a:lnTo>
                    <a:pt x="348" y="179"/>
                  </a:lnTo>
                  <a:lnTo>
                    <a:pt x="329" y="146"/>
                  </a:lnTo>
                  <a:lnTo>
                    <a:pt x="306" y="114"/>
                  </a:lnTo>
                  <a:lnTo>
                    <a:pt x="280" y="84"/>
                  </a:lnTo>
                  <a:lnTo>
                    <a:pt x="251" y="55"/>
                  </a:lnTo>
                  <a:lnTo>
                    <a:pt x="219" y="32"/>
                  </a:lnTo>
                  <a:lnTo>
                    <a:pt x="186" y="14"/>
                  </a:lnTo>
                  <a:lnTo>
                    <a:pt x="169" y="7"/>
                  </a:lnTo>
                  <a:lnTo>
                    <a:pt x="152" y="3"/>
                  </a:lnTo>
                  <a:lnTo>
                    <a:pt x="136" y="0"/>
                  </a:lnTo>
                  <a:lnTo>
                    <a:pt x="120" y="0"/>
                  </a:lnTo>
                  <a:lnTo>
                    <a:pt x="104" y="1"/>
                  </a:lnTo>
                  <a:lnTo>
                    <a:pt x="89" y="5"/>
                  </a:lnTo>
                  <a:lnTo>
                    <a:pt x="74" y="10"/>
                  </a:lnTo>
                  <a:lnTo>
                    <a:pt x="60" y="17"/>
                  </a:lnTo>
                  <a:lnTo>
                    <a:pt x="48" y="25"/>
                  </a:lnTo>
                  <a:lnTo>
                    <a:pt x="38" y="35"/>
                  </a:lnTo>
                  <a:lnTo>
                    <a:pt x="29" y="44"/>
                  </a:lnTo>
                  <a:lnTo>
                    <a:pt x="21" y="54"/>
                  </a:lnTo>
                  <a:lnTo>
                    <a:pt x="14" y="65"/>
                  </a:lnTo>
                  <a:lnTo>
                    <a:pt x="9" y="76"/>
                  </a:lnTo>
                  <a:lnTo>
                    <a:pt x="5" y="89"/>
                  </a:lnTo>
                  <a:lnTo>
                    <a:pt x="2" y="101"/>
                  </a:lnTo>
                  <a:lnTo>
                    <a:pt x="0" y="120"/>
                  </a:lnTo>
                  <a:lnTo>
                    <a:pt x="1" y="138"/>
                  </a:lnTo>
                  <a:lnTo>
                    <a:pt x="5" y="158"/>
                  </a:lnTo>
                  <a:lnTo>
                    <a:pt x="10" y="176"/>
                  </a:lnTo>
                  <a:lnTo>
                    <a:pt x="18" y="196"/>
                  </a:lnTo>
                  <a:lnTo>
                    <a:pt x="29" y="215"/>
                  </a:lnTo>
                  <a:lnTo>
                    <a:pt x="40" y="234"/>
                  </a:lnTo>
                  <a:lnTo>
                    <a:pt x="55" y="252"/>
                  </a:lnTo>
                  <a:lnTo>
                    <a:pt x="69" y="267"/>
                  </a:lnTo>
                  <a:lnTo>
                    <a:pt x="82" y="282"/>
                  </a:lnTo>
                  <a:lnTo>
                    <a:pt x="94" y="295"/>
                  </a:lnTo>
                  <a:lnTo>
                    <a:pt x="107" y="308"/>
                  </a:lnTo>
                  <a:lnTo>
                    <a:pt x="120" y="319"/>
                  </a:lnTo>
                  <a:lnTo>
                    <a:pt x="132" y="331"/>
                  </a:lnTo>
                  <a:lnTo>
                    <a:pt x="145" y="340"/>
                  </a:lnTo>
                  <a:lnTo>
                    <a:pt x="158" y="349"/>
                  </a:lnTo>
                  <a:lnTo>
                    <a:pt x="169" y="357"/>
                  </a:lnTo>
                  <a:lnTo>
                    <a:pt x="181" y="364"/>
                  </a:lnTo>
                  <a:lnTo>
                    <a:pt x="192" y="370"/>
                  </a:lnTo>
                  <a:lnTo>
                    <a:pt x="204" y="374"/>
                  </a:lnTo>
                  <a:lnTo>
                    <a:pt x="215" y="379"/>
                  </a:lnTo>
                  <a:lnTo>
                    <a:pt x="227" y="381"/>
                  </a:lnTo>
                  <a:lnTo>
                    <a:pt x="238" y="384"/>
                  </a:lnTo>
                  <a:lnTo>
                    <a:pt x="249" y="385"/>
                  </a:lnTo>
                  <a:lnTo>
                    <a:pt x="256" y="385"/>
                  </a:lnTo>
                  <a:lnTo>
                    <a:pt x="262" y="384"/>
                  </a:lnTo>
                  <a:lnTo>
                    <a:pt x="269" y="384"/>
                  </a:lnTo>
                  <a:lnTo>
                    <a:pt x="276" y="382"/>
                  </a:lnTo>
                  <a:lnTo>
                    <a:pt x="283" y="392"/>
                  </a:lnTo>
                  <a:lnTo>
                    <a:pt x="290" y="400"/>
                  </a:lnTo>
                  <a:lnTo>
                    <a:pt x="297" y="409"/>
                  </a:lnTo>
                  <a:lnTo>
                    <a:pt x="305" y="417"/>
                  </a:lnTo>
                  <a:lnTo>
                    <a:pt x="312" y="425"/>
                  </a:lnTo>
                  <a:lnTo>
                    <a:pt x="320" y="434"/>
                  </a:lnTo>
                  <a:lnTo>
                    <a:pt x="327" y="441"/>
                  </a:lnTo>
                  <a:lnTo>
                    <a:pt x="335" y="449"/>
                  </a:lnTo>
                  <a:lnTo>
                    <a:pt x="341" y="455"/>
                  </a:lnTo>
                  <a:lnTo>
                    <a:pt x="350" y="463"/>
                  </a:lnTo>
                  <a:lnTo>
                    <a:pt x="363" y="473"/>
                  </a:lnTo>
                  <a:lnTo>
                    <a:pt x="376" y="485"/>
                  </a:lnTo>
                  <a:lnTo>
                    <a:pt x="393" y="498"/>
                  </a:lnTo>
                  <a:lnTo>
                    <a:pt x="410" y="509"/>
                  </a:lnTo>
                  <a:lnTo>
                    <a:pt x="428" y="519"/>
                  </a:lnTo>
                  <a:lnTo>
                    <a:pt x="445" y="527"/>
                  </a:lnTo>
                  <a:close/>
                  <a:moveTo>
                    <a:pt x="498" y="465"/>
                  </a:moveTo>
                  <a:lnTo>
                    <a:pt x="498" y="465"/>
                  </a:lnTo>
                  <a:lnTo>
                    <a:pt x="498" y="465"/>
                  </a:lnTo>
                  <a:lnTo>
                    <a:pt x="498" y="465"/>
                  </a:lnTo>
                  <a:lnTo>
                    <a:pt x="498" y="465"/>
                  </a:lnTo>
                  <a:lnTo>
                    <a:pt x="498" y="468"/>
                  </a:lnTo>
                  <a:lnTo>
                    <a:pt x="500" y="469"/>
                  </a:lnTo>
                  <a:lnTo>
                    <a:pt x="500" y="471"/>
                  </a:lnTo>
                  <a:lnTo>
                    <a:pt x="501" y="472"/>
                  </a:lnTo>
                  <a:lnTo>
                    <a:pt x="501" y="473"/>
                  </a:lnTo>
                  <a:lnTo>
                    <a:pt x="502" y="473"/>
                  </a:lnTo>
                  <a:lnTo>
                    <a:pt x="502" y="474"/>
                  </a:lnTo>
                  <a:lnTo>
                    <a:pt x="502" y="476"/>
                  </a:lnTo>
                  <a:lnTo>
                    <a:pt x="503" y="485"/>
                  </a:lnTo>
                  <a:lnTo>
                    <a:pt x="503" y="493"/>
                  </a:lnTo>
                  <a:lnTo>
                    <a:pt x="501" y="501"/>
                  </a:lnTo>
                  <a:lnTo>
                    <a:pt x="496" y="507"/>
                  </a:lnTo>
                  <a:lnTo>
                    <a:pt x="494" y="509"/>
                  </a:lnTo>
                  <a:lnTo>
                    <a:pt x="490" y="510"/>
                  </a:lnTo>
                  <a:lnTo>
                    <a:pt x="487" y="511"/>
                  </a:lnTo>
                  <a:lnTo>
                    <a:pt x="483" y="512"/>
                  </a:lnTo>
                  <a:lnTo>
                    <a:pt x="471" y="511"/>
                  </a:lnTo>
                  <a:lnTo>
                    <a:pt x="456" y="506"/>
                  </a:lnTo>
                  <a:lnTo>
                    <a:pt x="439" y="498"/>
                  </a:lnTo>
                  <a:lnTo>
                    <a:pt x="421" y="487"/>
                  </a:lnTo>
                  <a:lnTo>
                    <a:pt x="403" y="474"/>
                  </a:lnTo>
                  <a:lnTo>
                    <a:pt x="384" y="461"/>
                  </a:lnTo>
                  <a:lnTo>
                    <a:pt x="367" y="447"/>
                  </a:lnTo>
                  <a:lnTo>
                    <a:pt x="351" y="432"/>
                  </a:lnTo>
                  <a:lnTo>
                    <a:pt x="343" y="424"/>
                  </a:lnTo>
                  <a:lnTo>
                    <a:pt x="336" y="417"/>
                  </a:lnTo>
                  <a:lnTo>
                    <a:pt x="328" y="408"/>
                  </a:lnTo>
                  <a:lnTo>
                    <a:pt x="321" y="400"/>
                  </a:lnTo>
                  <a:lnTo>
                    <a:pt x="314" y="392"/>
                  </a:lnTo>
                  <a:lnTo>
                    <a:pt x="307" y="382"/>
                  </a:lnTo>
                  <a:lnTo>
                    <a:pt x="300" y="374"/>
                  </a:lnTo>
                  <a:lnTo>
                    <a:pt x="294" y="365"/>
                  </a:lnTo>
                  <a:lnTo>
                    <a:pt x="292" y="364"/>
                  </a:lnTo>
                  <a:lnTo>
                    <a:pt x="291" y="362"/>
                  </a:lnTo>
                  <a:lnTo>
                    <a:pt x="290" y="360"/>
                  </a:lnTo>
                  <a:lnTo>
                    <a:pt x="289" y="359"/>
                  </a:lnTo>
                  <a:lnTo>
                    <a:pt x="287" y="357"/>
                  </a:lnTo>
                  <a:lnTo>
                    <a:pt x="285" y="354"/>
                  </a:lnTo>
                  <a:lnTo>
                    <a:pt x="283" y="351"/>
                  </a:lnTo>
                  <a:lnTo>
                    <a:pt x="281" y="349"/>
                  </a:lnTo>
                  <a:lnTo>
                    <a:pt x="233" y="289"/>
                  </a:lnTo>
                  <a:lnTo>
                    <a:pt x="228" y="283"/>
                  </a:lnTo>
                  <a:lnTo>
                    <a:pt x="222" y="274"/>
                  </a:lnTo>
                  <a:lnTo>
                    <a:pt x="220" y="264"/>
                  </a:lnTo>
                  <a:lnTo>
                    <a:pt x="222" y="255"/>
                  </a:lnTo>
                  <a:lnTo>
                    <a:pt x="226" y="251"/>
                  </a:lnTo>
                  <a:lnTo>
                    <a:pt x="231" y="248"/>
                  </a:lnTo>
                  <a:lnTo>
                    <a:pt x="238" y="244"/>
                  </a:lnTo>
                  <a:lnTo>
                    <a:pt x="245" y="243"/>
                  </a:lnTo>
                  <a:lnTo>
                    <a:pt x="254" y="243"/>
                  </a:lnTo>
                  <a:lnTo>
                    <a:pt x="264" y="243"/>
                  </a:lnTo>
                  <a:lnTo>
                    <a:pt x="274" y="245"/>
                  </a:lnTo>
                  <a:lnTo>
                    <a:pt x="284" y="249"/>
                  </a:lnTo>
                  <a:lnTo>
                    <a:pt x="292" y="253"/>
                  </a:lnTo>
                  <a:lnTo>
                    <a:pt x="304" y="259"/>
                  </a:lnTo>
                  <a:lnTo>
                    <a:pt x="317" y="268"/>
                  </a:lnTo>
                  <a:lnTo>
                    <a:pt x="330" y="279"/>
                  </a:lnTo>
                  <a:lnTo>
                    <a:pt x="345" y="290"/>
                  </a:lnTo>
                  <a:lnTo>
                    <a:pt x="361" y="304"/>
                  </a:lnTo>
                  <a:lnTo>
                    <a:pt x="379" y="318"/>
                  </a:lnTo>
                  <a:lnTo>
                    <a:pt x="396" y="334"/>
                  </a:lnTo>
                  <a:lnTo>
                    <a:pt x="412" y="350"/>
                  </a:lnTo>
                  <a:lnTo>
                    <a:pt x="429" y="366"/>
                  </a:lnTo>
                  <a:lnTo>
                    <a:pt x="444" y="384"/>
                  </a:lnTo>
                  <a:lnTo>
                    <a:pt x="459" y="401"/>
                  </a:lnTo>
                  <a:lnTo>
                    <a:pt x="472" y="418"/>
                  </a:lnTo>
                  <a:lnTo>
                    <a:pt x="483" y="434"/>
                  </a:lnTo>
                  <a:lnTo>
                    <a:pt x="492" y="450"/>
                  </a:lnTo>
                  <a:lnTo>
                    <a:pt x="498" y="465"/>
                  </a:lnTo>
                  <a:close/>
                  <a:moveTo>
                    <a:pt x="73" y="237"/>
                  </a:moveTo>
                  <a:lnTo>
                    <a:pt x="60" y="221"/>
                  </a:lnTo>
                  <a:lnTo>
                    <a:pt x="50" y="205"/>
                  </a:lnTo>
                  <a:lnTo>
                    <a:pt x="41" y="188"/>
                  </a:lnTo>
                  <a:lnTo>
                    <a:pt x="33" y="170"/>
                  </a:lnTo>
                  <a:lnTo>
                    <a:pt x="29" y="154"/>
                  </a:lnTo>
                  <a:lnTo>
                    <a:pt x="25" y="137"/>
                  </a:lnTo>
                  <a:lnTo>
                    <a:pt x="24" y="121"/>
                  </a:lnTo>
                  <a:lnTo>
                    <a:pt x="25" y="106"/>
                  </a:lnTo>
                  <a:lnTo>
                    <a:pt x="28" y="96"/>
                  </a:lnTo>
                  <a:lnTo>
                    <a:pt x="31" y="85"/>
                  </a:lnTo>
                  <a:lnTo>
                    <a:pt x="36" y="76"/>
                  </a:lnTo>
                  <a:lnTo>
                    <a:pt x="40" y="68"/>
                  </a:lnTo>
                  <a:lnTo>
                    <a:pt x="47" y="60"/>
                  </a:lnTo>
                  <a:lnTo>
                    <a:pt x="54" y="52"/>
                  </a:lnTo>
                  <a:lnTo>
                    <a:pt x="63" y="45"/>
                  </a:lnTo>
                  <a:lnTo>
                    <a:pt x="73" y="38"/>
                  </a:lnTo>
                  <a:lnTo>
                    <a:pt x="84" y="32"/>
                  </a:lnTo>
                  <a:lnTo>
                    <a:pt x="97" y="28"/>
                  </a:lnTo>
                  <a:lnTo>
                    <a:pt x="109" y="25"/>
                  </a:lnTo>
                  <a:lnTo>
                    <a:pt x="122" y="24"/>
                  </a:lnTo>
                  <a:lnTo>
                    <a:pt x="135" y="25"/>
                  </a:lnTo>
                  <a:lnTo>
                    <a:pt x="149" y="28"/>
                  </a:lnTo>
                  <a:lnTo>
                    <a:pt x="162" y="31"/>
                  </a:lnTo>
                  <a:lnTo>
                    <a:pt x="177" y="37"/>
                  </a:lnTo>
                  <a:lnTo>
                    <a:pt x="207" y="53"/>
                  </a:lnTo>
                  <a:lnTo>
                    <a:pt x="236" y="75"/>
                  </a:lnTo>
                  <a:lnTo>
                    <a:pt x="262" y="100"/>
                  </a:lnTo>
                  <a:lnTo>
                    <a:pt x="287" y="128"/>
                  </a:lnTo>
                  <a:lnTo>
                    <a:pt x="309" y="158"/>
                  </a:lnTo>
                  <a:lnTo>
                    <a:pt x="326" y="189"/>
                  </a:lnTo>
                  <a:lnTo>
                    <a:pt x="338" y="218"/>
                  </a:lnTo>
                  <a:lnTo>
                    <a:pt x="347" y="244"/>
                  </a:lnTo>
                  <a:lnTo>
                    <a:pt x="348" y="249"/>
                  </a:lnTo>
                  <a:lnTo>
                    <a:pt x="348" y="253"/>
                  </a:lnTo>
                  <a:lnTo>
                    <a:pt x="348" y="258"/>
                  </a:lnTo>
                  <a:lnTo>
                    <a:pt x="348" y="263"/>
                  </a:lnTo>
                  <a:lnTo>
                    <a:pt x="340" y="256"/>
                  </a:lnTo>
                  <a:lnTo>
                    <a:pt x="332" y="250"/>
                  </a:lnTo>
                  <a:lnTo>
                    <a:pt x="323" y="244"/>
                  </a:lnTo>
                  <a:lnTo>
                    <a:pt x="317" y="240"/>
                  </a:lnTo>
                  <a:lnTo>
                    <a:pt x="310" y="235"/>
                  </a:lnTo>
                  <a:lnTo>
                    <a:pt x="304" y="231"/>
                  </a:lnTo>
                  <a:lnTo>
                    <a:pt x="298" y="229"/>
                  </a:lnTo>
                  <a:lnTo>
                    <a:pt x="294" y="227"/>
                  </a:lnTo>
                  <a:lnTo>
                    <a:pt x="280" y="222"/>
                  </a:lnTo>
                  <a:lnTo>
                    <a:pt x="266" y="220"/>
                  </a:lnTo>
                  <a:lnTo>
                    <a:pt x="253" y="219"/>
                  </a:lnTo>
                  <a:lnTo>
                    <a:pt x="241" y="220"/>
                  </a:lnTo>
                  <a:lnTo>
                    <a:pt x="229" y="222"/>
                  </a:lnTo>
                  <a:lnTo>
                    <a:pt x="219" y="227"/>
                  </a:lnTo>
                  <a:lnTo>
                    <a:pt x="210" y="233"/>
                  </a:lnTo>
                  <a:lnTo>
                    <a:pt x="203" y="241"/>
                  </a:lnTo>
                  <a:lnTo>
                    <a:pt x="198" y="250"/>
                  </a:lnTo>
                  <a:lnTo>
                    <a:pt x="196" y="264"/>
                  </a:lnTo>
                  <a:lnTo>
                    <a:pt x="200" y="283"/>
                  </a:lnTo>
                  <a:lnTo>
                    <a:pt x="215" y="305"/>
                  </a:lnTo>
                  <a:lnTo>
                    <a:pt x="259" y="360"/>
                  </a:lnTo>
                  <a:lnTo>
                    <a:pt x="257" y="360"/>
                  </a:lnTo>
                  <a:lnTo>
                    <a:pt x="254" y="360"/>
                  </a:lnTo>
                  <a:lnTo>
                    <a:pt x="252" y="360"/>
                  </a:lnTo>
                  <a:lnTo>
                    <a:pt x="250" y="360"/>
                  </a:lnTo>
                  <a:lnTo>
                    <a:pt x="230" y="357"/>
                  </a:lnTo>
                  <a:lnTo>
                    <a:pt x="211" y="350"/>
                  </a:lnTo>
                  <a:lnTo>
                    <a:pt x="190" y="340"/>
                  </a:lnTo>
                  <a:lnTo>
                    <a:pt x="168" y="326"/>
                  </a:lnTo>
                  <a:lnTo>
                    <a:pt x="145" y="310"/>
                  </a:lnTo>
                  <a:lnTo>
                    <a:pt x="121" y="289"/>
                  </a:lnTo>
                  <a:lnTo>
                    <a:pt x="98" y="265"/>
                  </a:lnTo>
                  <a:lnTo>
                    <a:pt x="73" y="2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4" name="Freeform 13"/>
            <p:cNvSpPr>
              <a:spLocks noEditPoints="1"/>
            </p:cNvSpPr>
            <p:nvPr/>
          </p:nvSpPr>
          <p:spPr bwMode="auto">
            <a:xfrm>
              <a:off x="6658" y="3007"/>
              <a:ext cx="323" cy="326"/>
            </a:xfrm>
            <a:custGeom>
              <a:avLst/>
              <a:gdLst>
                <a:gd name="T0" fmla="*/ 529 w 644"/>
                <a:gd name="T1" fmla="*/ 447 h 652"/>
                <a:gd name="T2" fmla="*/ 498 w 644"/>
                <a:gd name="T3" fmla="*/ 422 h 652"/>
                <a:gd name="T4" fmla="*/ 407 w 644"/>
                <a:gd name="T5" fmla="*/ 315 h 652"/>
                <a:gd name="T6" fmla="*/ 361 w 644"/>
                <a:gd name="T7" fmla="*/ 219 h 652"/>
                <a:gd name="T8" fmla="*/ 319 w 644"/>
                <a:gd name="T9" fmla="*/ 124 h 652"/>
                <a:gd name="T10" fmla="*/ 238 w 644"/>
                <a:gd name="T11" fmla="*/ 43 h 652"/>
                <a:gd name="T12" fmla="*/ 140 w 644"/>
                <a:gd name="T13" fmla="*/ 0 h 652"/>
                <a:gd name="T14" fmla="*/ 126 w 644"/>
                <a:gd name="T15" fmla="*/ 15 h 652"/>
                <a:gd name="T16" fmla="*/ 172 w 644"/>
                <a:gd name="T17" fmla="*/ 35 h 652"/>
                <a:gd name="T18" fmla="*/ 258 w 644"/>
                <a:gd name="T19" fmla="*/ 90 h 652"/>
                <a:gd name="T20" fmla="*/ 320 w 644"/>
                <a:gd name="T21" fmla="*/ 171 h 652"/>
                <a:gd name="T22" fmla="*/ 341 w 644"/>
                <a:gd name="T23" fmla="*/ 241 h 652"/>
                <a:gd name="T24" fmla="*/ 332 w 644"/>
                <a:gd name="T25" fmla="*/ 253 h 652"/>
                <a:gd name="T26" fmla="*/ 298 w 644"/>
                <a:gd name="T27" fmla="*/ 230 h 652"/>
                <a:gd name="T28" fmla="*/ 247 w 644"/>
                <a:gd name="T29" fmla="*/ 217 h 652"/>
                <a:gd name="T30" fmla="*/ 197 w 644"/>
                <a:gd name="T31" fmla="*/ 239 h 652"/>
                <a:gd name="T32" fmla="*/ 240 w 644"/>
                <a:gd name="T33" fmla="*/ 338 h 652"/>
                <a:gd name="T34" fmla="*/ 257 w 644"/>
                <a:gd name="T35" fmla="*/ 359 h 652"/>
                <a:gd name="T36" fmla="*/ 233 w 644"/>
                <a:gd name="T37" fmla="*/ 357 h 652"/>
                <a:gd name="T38" fmla="*/ 172 w 644"/>
                <a:gd name="T39" fmla="*/ 334 h 652"/>
                <a:gd name="T40" fmla="*/ 111 w 644"/>
                <a:gd name="T41" fmla="*/ 291 h 652"/>
                <a:gd name="T42" fmla="*/ 60 w 644"/>
                <a:gd name="T43" fmla="*/ 238 h 652"/>
                <a:gd name="T44" fmla="*/ 32 w 644"/>
                <a:gd name="T45" fmla="*/ 186 h 652"/>
                <a:gd name="T46" fmla="*/ 18 w 644"/>
                <a:gd name="T47" fmla="*/ 143 h 652"/>
                <a:gd name="T48" fmla="*/ 0 w 644"/>
                <a:gd name="T49" fmla="*/ 151 h 652"/>
                <a:gd name="T50" fmla="*/ 15 w 644"/>
                <a:gd name="T51" fmla="*/ 207 h 652"/>
                <a:gd name="T52" fmla="*/ 50 w 644"/>
                <a:gd name="T53" fmla="*/ 263 h 652"/>
                <a:gd name="T54" fmla="*/ 107 w 644"/>
                <a:gd name="T55" fmla="*/ 318 h 652"/>
                <a:gd name="T56" fmla="*/ 174 w 644"/>
                <a:gd name="T57" fmla="*/ 362 h 652"/>
                <a:gd name="T58" fmla="*/ 243 w 644"/>
                <a:gd name="T59" fmla="*/ 382 h 652"/>
                <a:gd name="T60" fmla="*/ 278 w 644"/>
                <a:gd name="T61" fmla="*/ 380 h 652"/>
                <a:gd name="T62" fmla="*/ 311 w 644"/>
                <a:gd name="T63" fmla="*/ 415 h 652"/>
                <a:gd name="T64" fmla="*/ 346 w 644"/>
                <a:gd name="T65" fmla="*/ 449 h 652"/>
                <a:gd name="T66" fmla="*/ 402 w 644"/>
                <a:gd name="T67" fmla="*/ 498 h 652"/>
                <a:gd name="T68" fmla="*/ 433 w 644"/>
                <a:gd name="T69" fmla="*/ 544 h 652"/>
                <a:gd name="T70" fmla="*/ 474 w 644"/>
                <a:gd name="T71" fmla="*/ 599 h 652"/>
                <a:gd name="T72" fmla="*/ 541 w 644"/>
                <a:gd name="T73" fmla="*/ 643 h 652"/>
                <a:gd name="T74" fmla="*/ 624 w 644"/>
                <a:gd name="T75" fmla="*/ 640 h 652"/>
                <a:gd name="T76" fmla="*/ 643 w 644"/>
                <a:gd name="T77" fmla="*/ 608 h 652"/>
                <a:gd name="T78" fmla="*/ 610 w 644"/>
                <a:gd name="T79" fmla="*/ 515 h 652"/>
                <a:gd name="T80" fmla="*/ 347 w 644"/>
                <a:gd name="T81" fmla="*/ 417 h 652"/>
                <a:gd name="T82" fmla="*/ 290 w 644"/>
                <a:gd name="T83" fmla="*/ 359 h 652"/>
                <a:gd name="T84" fmla="*/ 222 w 644"/>
                <a:gd name="T85" fmla="*/ 280 h 652"/>
                <a:gd name="T86" fmla="*/ 225 w 644"/>
                <a:gd name="T87" fmla="*/ 246 h 652"/>
                <a:gd name="T88" fmla="*/ 268 w 644"/>
                <a:gd name="T89" fmla="*/ 243 h 652"/>
                <a:gd name="T90" fmla="*/ 323 w 644"/>
                <a:gd name="T91" fmla="*/ 276 h 652"/>
                <a:gd name="T92" fmla="*/ 403 w 644"/>
                <a:gd name="T93" fmla="*/ 344 h 652"/>
                <a:gd name="T94" fmla="*/ 473 w 644"/>
                <a:gd name="T95" fmla="*/ 425 h 652"/>
                <a:gd name="T96" fmla="*/ 490 w 644"/>
                <a:gd name="T97" fmla="*/ 459 h 652"/>
                <a:gd name="T98" fmla="*/ 496 w 644"/>
                <a:gd name="T99" fmla="*/ 474 h 652"/>
                <a:gd name="T100" fmla="*/ 497 w 644"/>
                <a:gd name="T101" fmla="*/ 491 h 652"/>
                <a:gd name="T102" fmla="*/ 486 w 644"/>
                <a:gd name="T103" fmla="*/ 507 h 652"/>
                <a:gd name="T104" fmla="*/ 430 w 644"/>
                <a:gd name="T105" fmla="*/ 489 h 652"/>
                <a:gd name="T106" fmla="*/ 352 w 644"/>
                <a:gd name="T107" fmla="*/ 422 h 652"/>
                <a:gd name="T108" fmla="*/ 558 w 644"/>
                <a:gd name="T109" fmla="*/ 623 h 652"/>
                <a:gd name="T110" fmla="*/ 491 w 644"/>
                <a:gd name="T111" fmla="*/ 581 h 652"/>
                <a:gd name="T112" fmla="*/ 463 w 644"/>
                <a:gd name="T113" fmla="*/ 550 h 652"/>
                <a:gd name="T114" fmla="*/ 466 w 644"/>
                <a:gd name="T115" fmla="*/ 531 h 652"/>
                <a:gd name="T116" fmla="*/ 503 w 644"/>
                <a:gd name="T117" fmla="*/ 526 h 652"/>
                <a:gd name="T118" fmla="*/ 519 w 644"/>
                <a:gd name="T119" fmla="*/ 469 h 652"/>
                <a:gd name="T120" fmla="*/ 549 w 644"/>
                <a:gd name="T121" fmla="*/ 485 h 652"/>
                <a:gd name="T122" fmla="*/ 613 w 644"/>
                <a:gd name="T123" fmla="*/ 566 h 652"/>
                <a:gd name="T124" fmla="*/ 609 w 644"/>
                <a:gd name="T125" fmla="*/ 621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4" h="652">
                  <a:moveTo>
                    <a:pt x="549" y="455"/>
                  </a:moveTo>
                  <a:lnTo>
                    <a:pt x="544" y="453"/>
                  </a:lnTo>
                  <a:lnTo>
                    <a:pt x="540" y="451"/>
                  </a:lnTo>
                  <a:lnTo>
                    <a:pt x="535" y="449"/>
                  </a:lnTo>
                  <a:lnTo>
                    <a:pt x="529" y="447"/>
                  </a:lnTo>
                  <a:lnTo>
                    <a:pt x="525" y="446"/>
                  </a:lnTo>
                  <a:lnTo>
                    <a:pt x="520" y="445"/>
                  </a:lnTo>
                  <a:lnTo>
                    <a:pt x="514" y="444"/>
                  </a:lnTo>
                  <a:lnTo>
                    <a:pt x="510" y="443"/>
                  </a:lnTo>
                  <a:lnTo>
                    <a:pt x="498" y="422"/>
                  </a:lnTo>
                  <a:lnTo>
                    <a:pt x="484" y="400"/>
                  </a:lnTo>
                  <a:lnTo>
                    <a:pt x="467" y="378"/>
                  </a:lnTo>
                  <a:lnTo>
                    <a:pt x="449" y="356"/>
                  </a:lnTo>
                  <a:lnTo>
                    <a:pt x="428" y="335"/>
                  </a:lnTo>
                  <a:lnTo>
                    <a:pt x="407" y="315"/>
                  </a:lnTo>
                  <a:lnTo>
                    <a:pt x="385" y="295"/>
                  </a:lnTo>
                  <a:lnTo>
                    <a:pt x="365" y="278"/>
                  </a:lnTo>
                  <a:lnTo>
                    <a:pt x="365" y="248"/>
                  </a:lnTo>
                  <a:lnTo>
                    <a:pt x="364" y="239"/>
                  </a:lnTo>
                  <a:lnTo>
                    <a:pt x="361" y="219"/>
                  </a:lnTo>
                  <a:lnTo>
                    <a:pt x="357" y="200"/>
                  </a:lnTo>
                  <a:lnTo>
                    <a:pt x="350" y="181"/>
                  </a:lnTo>
                  <a:lnTo>
                    <a:pt x="342" y="162"/>
                  </a:lnTo>
                  <a:lnTo>
                    <a:pt x="331" y="142"/>
                  </a:lnTo>
                  <a:lnTo>
                    <a:pt x="319" y="124"/>
                  </a:lnTo>
                  <a:lnTo>
                    <a:pt x="305" y="105"/>
                  </a:lnTo>
                  <a:lnTo>
                    <a:pt x="290" y="88"/>
                  </a:lnTo>
                  <a:lnTo>
                    <a:pt x="274" y="72"/>
                  </a:lnTo>
                  <a:lnTo>
                    <a:pt x="257" y="57"/>
                  </a:lnTo>
                  <a:lnTo>
                    <a:pt x="238" y="43"/>
                  </a:lnTo>
                  <a:lnTo>
                    <a:pt x="220" y="31"/>
                  </a:lnTo>
                  <a:lnTo>
                    <a:pt x="200" y="21"/>
                  </a:lnTo>
                  <a:lnTo>
                    <a:pt x="181" y="12"/>
                  </a:lnTo>
                  <a:lnTo>
                    <a:pt x="160" y="5"/>
                  </a:lnTo>
                  <a:lnTo>
                    <a:pt x="140" y="0"/>
                  </a:lnTo>
                  <a:lnTo>
                    <a:pt x="136" y="0"/>
                  </a:lnTo>
                  <a:lnTo>
                    <a:pt x="132" y="3"/>
                  </a:lnTo>
                  <a:lnTo>
                    <a:pt x="129" y="6"/>
                  </a:lnTo>
                  <a:lnTo>
                    <a:pt x="126" y="11"/>
                  </a:lnTo>
                  <a:lnTo>
                    <a:pt x="126" y="15"/>
                  </a:lnTo>
                  <a:lnTo>
                    <a:pt x="129" y="20"/>
                  </a:lnTo>
                  <a:lnTo>
                    <a:pt x="132" y="23"/>
                  </a:lnTo>
                  <a:lnTo>
                    <a:pt x="137" y="25"/>
                  </a:lnTo>
                  <a:lnTo>
                    <a:pt x="155" y="29"/>
                  </a:lnTo>
                  <a:lnTo>
                    <a:pt x="172" y="35"/>
                  </a:lnTo>
                  <a:lnTo>
                    <a:pt x="191" y="43"/>
                  </a:lnTo>
                  <a:lnTo>
                    <a:pt x="208" y="52"/>
                  </a:lnTo>
                  <a:lnTo>
                    <a:pt x="225" y="64"/>
                  </a:lnTo>
                  <a:lnTo>
                    <a:pt x="242" y="76"/>
                  </a:lnTo>
                  <a:lnTo>
                    <a:pt x="258" y="90"/>
                  </a:lnTo>
                  <a:lnTo>
                    <a:pt x="273" y="104"/>
                  </a:lnTo>
                  <a:lnTo>
                    <a:pt x="286" y="120"/>
                  </a:lnTo>
                  <a:lnTo>
                    <a:pt x="299" y="136"/>
                  </a:lnTo>
                  <a:lnTo>
                    <a:pt x="309" y="154"/>
                  </a:lnTo>
                  <a:lnTo>
                    <a:pt x="320" y="171"/>
                  </a:lnTo>
                  <a:lnTo>
                    <a:pt x="328" y="188"/>
                  </a:lnTo>
                  <a:lnTo>
                    <a:pt x="334" y="205"/>
                  </a:lnTo>
                  <a:lnTo>
                    <a:pt x="338" y="223"/>
                  </a:lnTo>
                  <a:lnTo>
                    <a:pt x="341" y="240"/>
                  </a:lnTo>
                  <a:lnTo>
                    <a:pt x="341" y="241"/>
                  </a:lnTo>
                  <a:lnTo>
                    <a:pt x="341" y="245"/>
                  </a:lnTo>
                  <a:lnTo>
                    <a:pt x="341" y="249"/>
                  </a:lnTo>
                  <a:lnTo>
                    <a:pt x="341" y="250"/>
                  </a:lnTo>
                  <a:lnTo>
                    <a:pt x="341" y="258"/>
                  </a:lnTo>
                  <a:lnTo>
                    <a:pt x="332" y="253"/>
                  </a:lnTo>
                  <a:lnTo>
                    <a:pt x="324" y="247"/>
                  </a:lnTo>
                  <a:lnTo>
                    <a:pt x="318" y="242"/>
                  </a:lnTo>
                  <a:lnTo>
                    <a:pt x="311" y="238"/>
                  </a:lnTo>
                  <a:lnTo>
                    <a:pt x="304" y="233"/>
                  </a:lnTo>
                  <a:lnTo>
                    <a:pt x="298" y="230"/>
                  </a:lnTo>
                  <a:lnTo>
                    <a:pt x="292" y="227"/>
                  </a:lnTo>
                  <a:lnTo>
                    <a:pt x="288" y="225"/>
                  </a:lnTo>
                  <a:lnTo>
                    <a:pt x="274" y="220"/>
                  </a:lnTo>
                  <a:lnTo>
                    <a:pt x="260" y="218"/>
                  </a:lnTo>
                  <a:lnTo>
                    <a:pt x="247" y="217"/>
                  </a:lnTo>
                  <a:lnTo>
                    <a:pt x="235" y="218"/>
                  </a:lnTo>
                  <a:lnTo>
                    <a:pt x="223" y="220"/>
                  </a:lnTo>
                  <a:lnTo>
                    <a:pt x="213" y="225"/>
                  </a:lnTo>
                  <a:lnTo>
                    <a:pt x="204" y="231"/>
                  </a:lnTo>
                  <a:lnTo>
                    <a:pt x="197" y="239"/>
                  </a:lnTo>
                  <a:lnTo>
                    <a:pt x="192" y="248"/>
                  </a:lnTo>
                  <a:lnTo>
                    <a:pt x="190" y="262"/>
                  </a:lnTo>
                  <a:lnTo>
                    <a:pt x="194" y="280"/>
                  </a:lnTo>
                  <a:lnTo>
                    <a:pt x="209" y="303"/>
                  </a:lnTo>
                  <a:lnTo>
                    <a:pt x="240" y="338"/>
                  </a:lnTo>
                  <a:lnTo>
                    <a:pt x="245" y="342"/>
                  </a:lnTo>
                  <a:lnTo>
                    <a:pt x="250" y="348"/>
                  </a:lnTo>
                  <a:lnTo>
                    <a:pt x="254" y="353"/>
                  </a:lnTo>
                  <a:lnTo>
                    <a:pt x="259" y="359"/>
                  </a:lnTo>
                  <a:lnTo>
                    <a:pt x="257" y="359"/>
                  </a:lnTo>
                  <a:lnTo>
                    <a:pt x="255" y="359"/>
                  </a:lnTo>
                  <a:lnTo>
                    <a:pt x="253" y="359"/>
                  </a:lnTo>
                  <a:lnTo>
                    <a:pt x="251" y="359"/>
                  </a:lnTo>
                  <a:lnTo>
                    <a:pt x="245" y="359"/>
                  </a:lnTo>
                  <a:lnTo>
                    <a:pt x="233" y="357"/>
                  </a:lnTo>
                  <a:lnTo>
                    <a:pt x="222" y="355"/>
                  </a:lnTo>
                  <a:lnTo>
                    <a:pt x="209" y="350"/>
                  </a:lnTo>
                  <a:lnTo>
                    <a:pt x="197" y="346"/>
                  </a:lnTo>
                  <a:lnTo>
                    <a:pt x="185" y="340"/>
                  </a:lnTo>
                  <a:lnTo>
                    <a:pt x="172" y="334"/>
                  </a:lnTo>
                  <a:lnTo>
                    <a:pt x="160" y="326"/>
                  </a:lnTo>
                  <a:lnTo>
                    <a:pt x="147" y="318"/>
                  </a:lnTo>
                  <a:lnTo>
                    <a:pt x="136" y="310"/>
                  </a:lnTo>
                  <a:lnTo>
                    <a:pt x="123" y="300"/>
                  </a:lnTo>
                  <a:lnTo>
                    <a:pt x="111" y="291"/>
                  </a:lnTo>
                  <a:lnTo>
                    <a:pt x="100" y="280"/>
                  </a:lnTo>
                  <a:lnTo>
                    <a:pt x="90" y="270"/>
                  </a:lnTo>
                  <a:lnTo>
                    <a:pt x="79" y="259"/>
                  </a:lnTo>
                  <a:lnTo>
                    <a:pt x="69" y="248"/>
                  </a:lnTo>
                  <a:lnTo>
                    <a:pt x="60" y="238"/>
                  </a:lnTo>
                  <a:lnTo>
                    <a:pt x="53" y="228"/>
                  </a:lnTo>
                  <a:lnTo>
                    <a:pt x="46" y="218"/>
                  </a:lnTo>
                  <a:lnTo>
                    <a:pt x="41" y="208"/>
                  </a:lnTo>
                  <a:lnTo>
                    <a:pt x="37" y="197"/>
                  </a:lnTo>
                  <a:lnTo>
                    <a:pt x="32" y="186"/>
                  </a:lnTo>
                  <a:lnTo>
                    <a:pt x="29" y="174"/>
                  </a:lnTo>
                  <a:lnTo>
                    <a:pt x="26" y="162"/>
                  </a:lnTo>
                  <a:lnTo>
                    <a:pt x="23" y="150"/>
                  </a:lnTo>
                  <a:lnTo>
                    <a:pt x="21" y="147"/>
                  </a:lnTo>
                  <a:lnTo>
                    <a:pt x="18" y="143"/>
                  </a:lnTo>
                  <a:lnTo>
                    <a:pt x="14" y="142"/>
                  </a:lnTo>
                  <a:lnTo>
                    <a:pt x="9" y="142"/>
                  </a:lnTo>
                  <a:lnTo>
                    <a:pt x="4" y="144"/>
                  </a:lnTo>
                  <a:lnTo>
                    <a:pt x="1" y="147"/>
                  </a:lnTo>
                  <a:lnTo>
                    <a:pt x="0" y="151"/>
                  </a:lnTo>
                  <a:lnTo>
                    <a:pt x="0" y="156"/>
                  </a:lnTo>
                  <a:lnTo>
                    <a:pt x="3" y="169"/>
                  </a:lnTo>
                  <a:lnTo>
                    <a:pt x="7" y="181"/>
                  </a:lnTo>
                  <a:lnTo>
                    <a:pt x="10" y="194"/>
                  </a:lnTo>
                  <a:lnTo>
                    <a:pt x="15" y="207"/>
                  </a:lnTo>
                  <a:lnTo>
                    <a:pt x="19" y="219"/>
                  </a:lnTo>
                  <a:lnTo>
                    <a:pt x="26" y="231"/>
                  </a:lnTo>
                  <a:lnTo>
                    <a:pt x="33" y="242"/>
                  </a:lnTo>
                  <a:lnTo>
                    <a:pt x="41" y="253"/>
                  </a:lnTo>
                  <a:lnTo>
                    <a:pt x="50" y="263"/>
                  </a:lnTo>
                  <a:lnTo>
                    <a:pt x="61" y="274"/>
                  </a:lnTo>
                  <a:lnTo>
                    <a:pt x="71" y="286"/>
                  </a:lnTo>
                  <a:lnTo>
                    <a:pt x="83" y="296"/>
                  </a:lnTo>
                  <a:lnTo>
                    <a:pt x="95" y="308"/>
                  </a:lnTo>
                  <a:lnTo>
                    <a:pt x="107" y="318"/>
                  </a:lnTo>
                  <a:lnTo>
                    <a:pt x="121" y="327"/>
                  </a:lnTo>
                  <a:lnTo>
                    <a:pt x="133" y="338"/>
                  </a:lnTo>
                  <a:lnTo>
                    <a:pt x="147" y="346"/>
                  </a:lnTo>
                  <a:lnTo>
                    <a:pt x="160" y="354"/>
                  </a:lnTo>
                  <a:lnTo>
                    <a:pt x="174" y="362"/>
                  </a:lnTo>
                  <a:lnTo>
                    <a:pt x="187" y="368"/>
                  </a:lnTo>
                  <a:lnTo>
                    <a:pt x="201" y="373"/>
                  </a:lnTo>
                  <a:lnTo>
                    <a:pt x="215" y="377"/>
                  </a:lnTo>
                  <a:lnTo>
                    <a:pt x="229" y="380"/>
                  </a:lnTo>
                  <a:lnTo>
                    <a:pt x="243" y="382"/>
                  </a:lnTo>
                  <a:lnTo>
                    <a:pt x="250" y="383"/>
                  </a:lnTo>
                  <a:lnTo>
                    <a:pt x="257" y="383"/>
                  </a:lnTo>
                  <a:lnTo>
                    <a:pt x="263" y="383"/>
                  </a:lnTo>
                  <a:lnTo>
                    <a:pt x="270" y="383"/>
                  </a:lnTo>
                  <a:lnTo>
                    <a:pt x="278" y="380"/>
                  </a:lnTo>
                  <a:lnTo>
                    <a:pt x="284" y="387"/>
                  </a:lnTo>
                  <a:lnTo>
                    <a:pt x="291" y="394"/>
                  </a:lnTo>
                  <a:lnTo>
                    <a:pt x="297" y="401"/>
                  </a:lnTo>
                  <a:lnTo>
                    <a:pt x="304" y="408"/>
                  </a:lnTo>
                  <a:lnTo>
                    <a:pt x="311" y="415"/>
                  </a:lnTo>
                  <a:lnTo>
                    <a:pt x="318" y="422"/>
                  </a:lnTo>
                  <a:lnTo>
                    <a:pt x="323" y="428"/>
                  </a:lnTo>
                  <a:lnTo>
                    <a:pt x="330" y="435"/>
                  </a:lnTo>
                  <a:lnTo>
                    <a:pt x="336" y="439"/>
                  </a:lnTo>
                  <a:lnTo>
                    <a:pt x="346" y="449"/>
                  </a:lnTo>
                  <a:lnTo>
                    <a:pt x="358" y="460"/>
                  </a:lnTo>
                  <a:lnTo>
                    <a:pt x="368" y="470"/>
                  </a:lnTo>
                  <a:lnTo>
                    <a:pt x="380" y="479"/>
                  </a:lnTo>
                  <a:lnTo>
                    <a:pt x="391" y="489"/>
                  </a:lnTo>
                  <a:lnTo>
                    <a:pt x="402" y="498"/>
                  </a:lnTo>
                  <a:lnTo>
                    <a:pt x="413" y="506"/>
                  </a:lnTo>
                  <a:lnTo>
                    <a:pt x="423" y="513"/>
                  </a:lnTo>
                  <a:lnTo>
                    <a:pt x="425" y="523"/>
                  </a:lnTo>
                  <a:lnTo>
                    <a:pt x="428" y="534"/>
                  </a:lnTo>
                  <a:lnTo>
                    <a:pt x="433" y="544"/>
                  </a:lnTo>
                  <a:lnTo>
                    <a:pt x="438" y="554"/>
                  </a:lnTo>
                  <a:lnTo>
                    <a:pt x="445" y="565"/>
                  </a:lnTo>
                  <a:lnTo>
                    <a:pt x="453" y="576"/>
                  </a:lnTo>
                  <a:lnTo>
                    <a:pt x="463" y="588"/>
                  </a:lnTo>
                  <a:lnTo>
                    <a:pt x="474" y="599"/>
                  </a:lnTo>
                  <a:lnTo>
                    <a:pt x="480" y="604"/>
                  </a:lnTo>
                  <a:lnTo>
                    <a:pt x="490" y="612"/>
                  </a:lnTo>
                  <a:lnTo>
                    <a:pt x="504" y="622"/>
                  </a:lnTo>
                  <a:lnTo>
                    <a:pt x="521" y="634"/>
                  </a:lnTo>
                  <a:lnTo>
                    <a:pt x="541" y="643"/>
                  </a:lnTo>
                  <a:lnTo>
                    <a:pt x="562" y="650"/>
                  </a:lnTo>
                  <a:lnTo>
                    <a:pt x="583" y="652"/>
                  </a:lnTo>
                  <a:lnTo>
                    <a:pt x="604" y="649"/>
                  </a:lnTo>
                  <a:lnTo>
                    <a:pt x="615" y="644"/>
                  </a:lnTo>
                  <a:lnTo>
                    <a:pt x="624" y="640"/>
                  </a:lnTo>
                  <a:lnTo>
                    <a:pt x="631" y="634"/>
                  </a:lnTo>
                  <a:lnTo>
                    <a:pt x="635" y="627"/>
                  </a:lnTo>
                  <a:lnTo>
                    <a:pt x="640" y="621"/>
                  </a:lnTo>
                  <a:lnTo>
                    <a:pt x="642" y="614"/>
                  </a:lnTo>
                  <a:lnTo>
                    <a:pt x="643" y="608"/>
                  </a:lnTo>
                  <a:lnTo>
                    <a:pt x="644" y="603"/>
                  </a:lnTo>
                  <a:lnTo>
                    <a:pt x="643" y="581"/>
                  </a:lnTo>
                  <a:lnTo>
                    <a:pt x="635" y="559"/>
                  </a:lnTo>
                  <a:lnTo>
                    <a:pt x="624" y="536"/>
                  </a:lnTo>
                  <a:lnTo>
                    <a:pt x="610" y="515"/>
                  </a:lnTo>
                  <a:lnTo>
                    <a:pt x="594" y="494"/>
                  </a:lnTo>
                  <a:lnTo>
                    <a:pt x="578" y="478"/>
                  </a:lnTo>
                  <a:lnTo>
                    <a:pt x="562" y="464"/>
                  </a:lnTo>
                  <a:lnTo>
                    <a:pt x="549" y="455"/>
                  </a:lnTo>
                  <a:close/>
                  <a:moveTo>
                    <a:pt x="347" y="417"/>
                  </a:moveTo>
                  <a:lnTo>
                    <a:pt x="336" y="406"/>
                  </a:lnTo>
                  <a:lnTo>
                    <a:pt x="324" y="394"/>
                  </a:lnTo>
                  <a:lnTo>
                    <a:pt x="313" y="383"/>
                  </a:lnTo>
                  <a:lnTo>
                    <a:pt x="301" y="370"/>
                  </a:lnTo>
                  <a:lnTo>
                    <a:pt x="290" y="359"/>
                  </a:lnTo>
                  <a:lnTo>
                    <a:pt x="280" y="346"/>
                  </a:lnTo>
                  <a:lnTo>
                    <a:pt x="268" y="334"/>
                  </a:lnTo>
                  <a:lnTo>
                    <a:pt x="258" y="322"/>
                  </a:lnTo>
                  <a:lnTo>
                    <a:pt x="227" y="287"/>
                  </a:lnTo>
                  <a:lnTo>
                    <a:pt x="222" y="280"/>
                  </a:lnTo>
                  <a:lnTo>
                    <a:pt x="216" y="271"/>
                  </a:lnTo>
                  <a:lnTo>
                    <a:pt x="214" y="262"/>
                  </a:lnTo>
                  <a:lnTo>
                    <a:pt x="216" y="253"/>
                  </a:lnTo>
                  <a:lnTo>
                    <a:pt x="220" y="249"/>
                  </a:lnTo>
                  <a:lnTo>
                    <a:pt x="225" y="246"/>
                  </a:lnTo>
                  <a:lnTo>
                    <a:pt x="232" y="242"/>
                  </a:lnTo>
                  <a:lnTo>
                    <a:pt x="240" y="241"/>
                  </a:lnTo>
                  <a:lnTo>
                    <a:pt x="248" y="241"/>
                  </a:lnTo>
                  <a:lnTo>
                    <a:pt x="258" y="241"/>
                  </a:lnTo>
                  <a:lnTo>
                    <a:pt x="268" y="243"/>
                  </a:lnTo>
                  <a:lnTo>
                    <a:pt x="278" y="247"/>
                  </a:lnTo>
                  <a:lnTo>
                    <a:pt x="286" y="251"/>
                  </a:lnTo>
                  <a:lnTo>
                    <a:pt x="297" y="257"/>
                  </a:lnTo>
                  <a:lnTo>
                    <a:pt x="309" y="265"/>
                  </a:lnTo>
                  <a:lnTo>
                    <a:pt x="323" y="276"/>
                  </a:lnTo>
                  <a:lnTo>
                    <a:pt x="337" y="287"/>
                  </a:lnTo>
                  <a:lnTo>
                    <a:pt x="353" y="300"/>
                  </a:lnTo>
                  <a:lnTo>
                    <a:pt x="369" y="314"/>
                  </a:lnTo>
                  <a:lnTo>
                    <a:pt x="387" y="327"/>
                  </a:lnTo>
                  <a:lnTo>
                    <a:pt x="403" y="344"/>
                  </a:lnTo>
                  <a:lnTo>
                    <a:pt x="419" y="360"/>
                  </a:lnTo>
                  <a:lnTo>
                    <a:pt x="434" y="376"/>
                  </a:lnTo>
                  <a:lnTo>
                    <a:pt x="449" y="392"/>
                  </a:lnTo>
                  <a:lnTo>
                    <a:pt x="461" y="409"/>
                  </a:lnTo>
                  <a:lnTo>
                    <a:pt x="473" y="425"/>
                  </a:lnTo>
                  <a:lnTo>
                    <a:pt x="483" y="441"/>
                  </a:lnTo>
                  <a:lnTo>
                    <a:pt x="490" y="456"/>
                  </a:lnTo>
                  <a:lnTo>
                    <a:pt x="490" y="458"/>
                  </a:lnTo>
                  <a:lnTo>
                    <a:pt x="490" y="458"/>
                  </a:lnTo>
                  <a:lnTo>
                    <a:pt x="490" y="459"/>
                  </a:lnTo>
                  <a:lnTo>
                    <a:pt x="491" y="460"/>
                  </a:lnTo>
                  <a:lnTo>
                    <a:pt x="492" y="463"/>
                  </a:lnTo>
                  <a:lnTo>
                    <a:pt x="494" y="467"/>
                  </a:lnTo>
                  <a:lnTo>
                    <a:pt x="495" y="470"/>
                  </a:lnTo>
                  <a:lnTo>
                    <a:pt x="496" y="474"/>
                  </a:lnTo>
                  <a:lnTo>
                    <a:pt x="497" y="477"/>
                  </a:lnTo>
                  <a:lnTo>
                    <a:pt x="497" y="479"/>
                  </a:lnTo>
                  <a:lnTo>
                    <a:pt x="497" y="483"/>
                  </a:lnTo>
                  <a:lnTo>
                    <a:pt x="497" y="485"/>
                  </a:lnTo>
                  <a:lnTo>
                    <a:pt x="497" y="491"/>
                  </a:lnTo>
                  <a:lnTo>
                    <a:pt x="496" y="496"/>
                  </a:lnTo>
                  <a:lnTo>
                    <a:pt x="494" y="500"/>
                  </a:lnTo>
                  <a:lnTo>
                    <a:pt x="490" y="505"/>
                  </a:lnTo>
                  <a:lnTo>
                    <a:pt x="488" y="506"/>
                  </a:lnTo>
                  <a:lnTo>
                    <a:pt x="486" y="507"/>
                  </a:lnTo>
                  <a:lnTo>
                    <a:pt x="483" y="508"/>
                  </a:lnTo>
                  <a:lnTo>
                    <a:pt x="480" y="509"/>
                  </a:lnTo>
                  <a:lnTo>
                    <a:pt x="466" y="507"/>
                  </a:lnTo>
                  <a:lnTo>
                    <a:pt x="449" y="499"/>
                  </a:lnTo>
                  <a:lnTo>
                    <a:pt x="430" y="489"/>
                  </a:lnTo>
                  <a:lnTo>
                    <a:pt x="413" y="475"/>
                  </a:lnTo>
                  <a:lnTo>
                    <a:pt x="395" y="461"/>
                  </a:lnTo>
                  <a:lnTo>
                    <a:pt x="377" y="446"/>
                  </a:lnTo>
                  <a:lnTo>
                    <a:pt x="364" y="432"/>
                  </a:lnTo>
                  <a:lnTo>
                    <a:pt x="352" y="422"/>
                  </a:lnTo>
                  <a:lnTo>
                    <a:pt x="347" y="417"/>
                  </a:lnTo>
                  <a:close/>
                  <a:moveTo>
                    <a:pt x="596" y="627"/>
                  </a:moveTo>
                  <a:lnTo>
                    <a:pt x="585" y="629"/>
                  </a:lnTo>
                  <a:lnTo>
                    <a:pt x="572" y="628"/>
                  </a:lnTo>
                  <a:lnTo>
                    <a:pt x="558" y="623"/>
                  </a:lnTo>
                  <a:lnTo>
                    <a:pt x="544" y="618"/>
                  </a:lnTo>
                  <a:lnTo>
                    <a:pt x="530" y="611"/>
                  </a:lnTo>
                  <a:lnTo>
                    <a:pt x="517" y="602"/>
                  </a:lnTo>
                  <a:lnTo>
                    <a:pt x="503" y="591"/>
                  </a:lnTo>
                  <a:lnTo>
                    <a:pt x="491" y="581"/>
                  </a:lnTo>
                  <a:lnTo>
                    <a:pt x="486" y="575"/>
                  </a:lnTo>
                  <a:lnTo>
                    <a:pt x="480" y="569"/>
                  </a:lnTo>
                  <a:lnTo>
                    <a:pt x="474" y="564"/>
                  </a:lnTo>
                  <a:lnTo>
                    <a:pt x="468" y="557"/>
                  </a:lnTo>
                  <a:lnTo>
                    <a:pt x="463" y="550"/>
                  </a:lnTo>
                  <a:lnTo>
                    <a:pt x="458" y="542"/>
                  </a:lnTo>
                  <a:lnTo>
                    <a:pt x="455" y="535"/>
                  </a:lnTo>
                  <a:lnTo>
                    <a:pt x="451" y="527"/>
                  </a:lnTo>
                  <a:lnTo>
                    <a:pt x="459" y="530"/>
                  </a:lnTo>
                  <a:lnTo>
                    <a:pt x="466" y="531"/>
                  </a:lnTo>
                  <a:lnTo>
                    <a:pt x="474" y="532"/>
                  </a:lnTo>
                  <a:lnTo>
                    <a:pt x="481" y="532"/>
                  </a:lnTo>
                  <a:lnTo>
                    <a:pt x="489" y="531"/>
                  </a:lnTo>
                  <a:lnTo>
                    <a:pt x="496" y="529"/>
                  </a:lnTo>
                  <a:lnTo>
                    <a:pt x="503" y="526"/>
                  </a:lnTo>
                  <a:lnTo>
                    <a:pt x="509" y="520"/>
                  </a:lnTo>
                  <a:lnTo>
                    <a:pt x="516" y="509"/>
                  </a:lnTo>
                  <a:lnTo>
                    <a:pt x="520" y="498"/>
                  </a:lnTo>
                  <a:lnTo>
                    <a:pt x="521" y="484"/>
                  </a:lnTo>
                  <a:lnTo>
                    <a:pt x="519" y="469"/>
                  </a:lnTo>
                  <a:lnTo>
                    <a:pt x="524" y="471"/>
                  </a:lnTo>
                  <a:lnTo>
                    <a:pt x="528" y="473"/>
                  </a:lnTo>
                  <a:lnTo>
                    <a:pt x="533" y="475"/>
                  </a:lnTo>
                  <a:lnTo>
                    <a:pt x="537" y="477"/>
                  </a:lnTo>
                  <a:lnTo>
                    <a:pt x="549" y="485"/>
                  </a:lnTo>
                  <a:lnTo>
                    <a:pt x="562" y="497"/>
                  </a:lnTo>
                  <a:lnTo>
                    <a:pt x="577" y="512"/>
                  </a:lnTo>
                  <a:lnTo>
                    <a:pt x="590" y="528"/>
                  </a:lnTo>
                  <a:lnTo>
                    <a:pt x="603" y="546"/>
                  </a:lnTo>
                  <a:lnTo>
                    <a:pt x="613" y="566"/>
                  </a:lnTo>
                  <a:lnTo>
                    <a:pt x="619" y="584"/>
                  </a:lnTo>
                  <a:lnTo>
                    <a:pt x="620" y="600"/>
                  </a:lnTo>
                  <a:lnTo>
                    <a:pt x="619" y="607"/>
                  </a:lnTo>
                  <a:lnTo>
                    <a:pt x="616" y="614"/>
                  </a:lnTo>
                  <a:lnTo>
                    <a:pt x="609" y="621"/>
                  </a:lnTo>
                  <a:lnTo>
                    <a:pt x="596" y="6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244" name="Group 16"/>
          <p:cNvGrpSpPr>
            <a:grpSpLocks noChangeAspect="1"/>
          </p:cNvGrpSpPr>
          <p:nvPr/>
        </p:nvGrpSpPr>
        <p:grpSpPr bwMode="auto">
          <a:xfrm>
            <a:off x="6956540" y="3793521"/>
            <a:ext cx="689372" cy="696516"/>
            <a:chOff x="4611" y="3124"/>
            <a:chExt cx="579" cy="585"/>
          </a:xfrm>
        </p:grpSpPr>
        <p:sp>
          <p:nvSpPr>
            <p:cNvPr id="245" name="AutoShape 15"/>
            <p:cNvSpPr>
              <a:spLocks noChangeAspect="1" noChangeArrowheads="1" noTextEdit="1"/>
            </p:cNvSpPr>
            <p:nvPr/>
          </p:nvSpPr>
          <p:spPr bwMode="auto">
            <a:xfrm>
              <a:off x="4611" y="3124"/>
              <a:ext cx="579"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7" name="Freeform 18"/>
            <p:cNvSpPr>
              <a:spLocks noEditPoints="1"/>
            </p:cNvSpPr>
            <p:nvPr/>
          </p:nvSpPr>
          <p:spPr bwMode="auto">
            <a:xfrm>
              <a:off x="4796" y="3311"/>
              <a:ext cx="202" cy="206"/>
            </a:xfrm>
            <a:custGeom>
              <a:avLst/>
              <a:gdLst>
                <a:gd name="T0" fmla="*/ 365 w 404"/>
                <a:gd name="T1" fmla="*/ 126 h 411"/>
                <a:gd name="T2" fmla="*/ 344 w 404"/>
                <a:gd name="T3" fmla="*/ 97 h 411"/>
                <a:gd name="T4" fmla="*/ 319 w 404"/>
                <a:gd name="T5" fmla="*/ 69 h 411"/>
                <a:gd name="T6" fmla="*/ 291 w 404"/>
                <a:gd name="T7" fmla="*/ 46 h 411"/>
                <a:gd name="T8" fmla="*/ 261 w 404"/>
                <a:gd name="T9" fmla="*/ 27 h 411"/>
                <a:gd name="T10" fmla="*/ 229 w 404"/>
                <a:gd name="T11" fmla="*/ 12 h 411"/>
                <a:gd name="T12" fmla="*/ 194 w 404"/>
                <a:gd name="T13" fmla="*/ 3 h 411"/>
                <a:gd name="T14" fmla="*/ 160 w 404"/>
                <a:gd name="T15" fmla="*/ 0 h 411"/>
                <a:gd name="T16" fmla="*/ 110 w 404"/>
                <a:gd name="T17" fmla="*/ 8 h 411"/>
                <a:gd name="T18" fmla="*/ 57 w 404"/>
                <a:gd name="T19" fmla="*/ 36 h 411"/>
                <a:gd name="T20" fmla="*/ 19 w 404"/>
                <a:gd name="T21" fmla="*/ 80 h 411"/>
                <a:gd name="T22" fmla="*/ 0 w 404"/>
                <a:gd name="T23" fmla="*/ 136 h 411"/>
                <a:gd name="T24" fmla="*/ 5 w 404"/>
                <a:gd name="T25" fmla="*/ 198 h 411"/>
                <a:gd name="T26" fmla="*/ 30 w 404"/>
                <a:gd name="T27" fmla="*/ 259 h 411"/>
                <a:gd name="T28" fmla="*/ 70 w 404"/>
                <a:gd name="T29" fmla="*/ 312 h 411"/>
                <a:gd name="T30" fmla="*/ 119 w 404"/>
                <a:gd name="T31" fmla="*/ 357 h 411"/>
                <a:gd name="T32" fmla="*/ 160 w 404"/>
                <a:gd name="T33" fmla="*/ 384 h 411"/>
                <a:gd name="T34" fmla="*/ 186 w 404"/>
                <a:gd name="T35" fmla="*/ 398 h 411"/>
                <a:gd name="T36" fmla="*/ 213 w 404"/>
                <a:gd name="T37" fmla="*/ 406 h 411"/>
                <a:gd name="T38" fmla="*/ 239 w 404"/>
                <a:gd name="T39" fmla="*/ 410 h 411"/>
                <a:gd name="T40" fmla="*/ 264 w 404"/>
                <a:gd name="T41" fmla="*/ 411 h 411"/>
                <a:gd name="T42" fmla="*/ 290 w 404"/>
                <a:gd name="T43" fmla="*/ 408 h 411"/>
                <a:gd name="T44" fmla="*/ 317 w 404"/>
                <a:gd name="T45" fmla="*/ 401 h 411"/>
                <a:gd name="T46" fmla="*/ 345 w 404"/>
                <a:gd name="T47" fmla="*/ 391 h 411"/>
                <a:gd name="T48" fmla="*/ 380 w 404"/>
                <a:gd name="T49" fmla="*/ 365 h 411"/>
                <a:gd name="T50" fmla="*/ 397 w 404"/>
                <a:gd name="T51" fmla="*/ 308 h 411"/>
                <a:gd name="T52" fmla="*/ 404 w 404"/>
                <a:gd name="T53" fmla="*/ 252 h 411"/>
                <a:gd name="T54" fmla="*/ 397 w 404"/>
                <a:gd name="T55" fmla="*/ 197 h 411"/>
                <a:gd name="T56" fmla="*/ 374 w 404"/>
                <a:gd name="T57" fmla="*/ 142 h 411"/>
                <a:gd name="T58" fmla="*/ 253 w 404"/>
                <a:gd name="T59" fmla="*/ 284 h 411"/>
                <a:gd name="T60" fmla="*/ 236 w 404"/>
                <a:gd name="T61" fmla="*/ 277 h 411"/>
                <a:gd name="T62" fmla="*/ 221 w 404"/>
                <a:gd name="T63" fmla="*/ 266 h 411"/>
                <a:gd name="T64" fmla="*/ 207 w 404"/>
                <a:gd name="T65" fmla="*/ 254 h 411"/>
                <a:gd name="T66" fmla="*/ 191 w 404"/>
                <a:gd name="T67" fmla="*/ 239 h 411"/>
                <a:gd name="T68" fmla="*/ 165 w 404"/>
                <a:gd name="T69" fmla="*/ 213 h 411"/>
                <a:gd name="T70" fmla="*/ 147 w 404"/>
                <a:gd name="T71" fmla="*/ 185 h 411"/>
                <a:gd name="T72" fmla="*/ 154 w 404"/>
                <a:gd name="T73" fmla="*/ 164 h 411"/>
                <a:gd name="T74" fmla="*/ 194 w 404"/>
                <a:gd name="T75" fmla="*/ 164 h 411"/>
                <a:gd name="T76" fmla="*/ 229 w 404"/>
                <a:gd name="T77" fmla="*/ 186 h 411"/>
                <a:gd name="T78" fmla="*/ 253 w 404"/>
                <a:gd name="T79" fmla="*/ 223 h 411"/>
                <a:gd name="T80" fmla="*/ 268 w 404"/>
                <a:gd name="T81" fmla="*/ 263 h 411"/>
                <a:gd name="T82" fmla="*/ 262 w 404"/>
                <a:gd name="T83" fmla="*/ 287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4" h="411">
                  <a:moveTo>
                    <a:pt x="374" y="142"/>
                  </a:moveTo>
                  <a:lnTo>
                    <a:pt x="365" y="126"/>
                  </a:lnTo>
                  <a:lnTo>
                    <a:pt x="354" y="111"/>
                  </a:lnTo>
                  <a:lnTo>
                    <a:pt x="344" y="97"/>
                  </a:lnTo>
                  <a:lnTo>
                    <a:pt x="331" y="83"/>
                  </a:lnTo>
                  <a:lnTo>
                    <a:pt x="319" y="69"/>
                  </a:lnTo>
                  <a:lnTo>
                    <a:pt x="306" y="58"/>
                  </a:lnTo>
                  <a:lnTo>
                    <a:pt x="291" y="46"/>
                  </a:lnTo>
                  <a:lnTo>
                    <a:pt x="277" y="36"/>
                  </a:lnTo>
                  <a:lnTo>
                    <a:pt x="261" y="27"/>
                  </a:lnTo>
                  <a:lnTo>
                    <a:pt x="245" y="19"/>
                  </a:lnTo>
                  <a:lnTo>
                    <a:pt x="229" y="12"/>
                  </a:lnTo>
                  <a:lnTo>
                    <a:pt x="211" y="7"/>
                  </a:lnTo>
                  <a:lnTo>
                    <a:pt x="194" y="3"/>
                  </a:lnTo>
                  <a:lnTo>
                    <a:pt x="177" y="0"/>
                  </a:lnTo>
                  <a:lnTo>
                    <a:pt x="160" y="0"/>
                  </a:lnTo>
                  <a:lnTo>
                    <a:pt x="141" y="1"/>
                  </a:lnTo>
                  <a:lnTo>
                    <a:pt x="110" y="8"/>
                  </a:lnTo>
                  <a:lnTo>
                    <a:pt x="83" y="20"/>
                  </a:lnTo>
                  <a:lnTo>
                    <a:pt x="57" y="36"/>
                  </a:lnTo>
                  <a:lnTo>
                    <a:pt x="36" y="56"/>
                  </a:lnTo>
                  <a:lnTo>
                    <a:pt x="19" y="80"/>
                  </a:lnTo>
                  <a:lnTo>
                    <a:pt x="7" y="106"/>
                  </a:lnTo>
                  <a:lnTo>
                    <a:pt x="0" y="136"/>
                  </a:lnTo>
                  <a:lnTo>
                    <a:pt x="0" y="167"/>
                  </a:lnTo>
                  <a:lnTo>
                    <a:pt x="5" y="198"/>
                  </a:lnTo>
                  <a:lnTo>
                    <a:pt x="16" y="229"/>
                  </a:lnTo>
                  <a:lnTo>
                    <a:pt x="30" y="259"/>
                  </a:lnTo>
                  <a:lnTo>
                    <a:pt x="49" y="287"/>
                  </a:lnTo>
                  <a:lnTo>
                    <a:pt x="70" y="312"/>
                  </a:lnTo>
                  <a:lnTo>
                    <a:pt x="94" y="337"/>
                  </a:lnTo>
                  <a:lnTo>
                    <a:pt x="119" y="357"/>
                  </a:lnTo>
                  <a:lnTo>
                    <a:pt x="146" y="376"/>
                  </a:lnTo>
                  <a:lnTo>
                    <a:pt x="160" y="384"/>
                  </a:lnTo>
                  <a:lnTo>
                    <a:pt x="173" y="391"/>
                  </a:lnTo>
                  <a:lnTo>
                    <a:pt x="186" y="398"/>
                  </a:lnTo>
                  <a:lnTo>
                    <a:pt x="200" y="402"/>
                  </a:lnTo>
                  <a:lnTo>
                    <a:pt x="213" y="406"/>
                  </a:lnTo>
                  <a:lnTo>
                    <a:pt x="225" y="409"/>
                  </a:lnTo>
                  <a:lnTo>
                    <a:pt x="239" y="410"/>
                  </a:lnTo>
                  <a:lnTo>
                    <a:pt x="252" y="411"/>
                  </a:lnTo>
                  <a:lnTo>
                    <a:pt x="264" y="411"/>
                  </a:lnTo>
                  <a:lnTo>
                    <a:pt x="277" y="410"/>
                  </a:lnTo>
                  <a:lnTo>
                    <a:pt x="290" y="408"/>
                  </a:lnTo>
                  <a:lnTo>
                    <a:pt x="304" y="406"/>
                  </a:lnTo>
                  <a:lnTo>
                    <a:pt x="317" y="401"/>
                  </a:lnTo>
                  <a:lnTo>
                    <a:pt x="330" y="396"/>
                  </a:lnTo>
                  <a:lnTo>
                    <a:pt x="345" y="391"/>
                  </a:lnTo>
                  <a:lnTo>
                    <a:pt x="359" y="385"/>
                  </a:lnTo>
                  <a:lnTo>
                    <a:pt x="380" y="365"/>
                  </a:lnTo>
                  <a:lnTo>
                    <a:pt x="390" y="337"/>
                  </a:lnTo>
                  <a:lnTo>
                    <a:pt x="397" y="308"/>
                  </a:lnTo>
                  <a:lnTo>
                    <a:pt x="401" y="280"/>
                  </a:lnTo>
                  <a:lnTo>
                    <a:pt x="404" y="252"/>
                  </a:lnTo>
                  <a:lnTo>
                    <a:pt x="401" y="225"/>
                  </a:lnTo>
                  <a:lnTo>
                    <a:pt x="397" y="197"/>
                  </a:lnTo>
                  <a:lnTo>
                    <a:pt x="388" y="170"/>
                  </a:lnTo>
                  <a:lnTo>
                    <a:pt x="374" y="142"/>
                  </a:lnTo>
                  <a:close/>
                  <a:moveTo>
                    <a:pt x="262" y="287"/>
                  </a:moveTo>
                  <a:lnTo>
                    <a:pt x="253" y="284"/>
                  </a:lnTo>
                  <a:lnTo>
                    <a:pt x="244" y="280"/>
                  </a:lnTo>
                  <a:lnTo>
                    <a:pt x="236" y="277"/>
                  </a:lnTo>
                  <a:lnTo>
                    <a:pt x="229" y="271"/>
                  </a:lnTo>
                  <a:lnTo>
                    <a:pt x="221" y="266"/>
                  </a:lnTo>
                  <a:lnTo>
                    <a:pt x="214" y="259"/>
                  </a:lnTo>
                  <a:lnTo>
                    <a:pt x="207" y="254"/>
                  </a:lnTo>
                  <a:lnTo>
                    <a:pt x="199" y="247"/>
                  </a:lnTo>
                  <a:lnTo>
                    <a:pt x="191" y="239"/>
                  </a:lnTo>
                  <a:lnTo>
                    <a:pt x="179" y="227"/>
                  </a:lnTo>
                  <a:lnTo>
                    <a:pt x="165" y="213"/>
                  </a:lnTo>
                  <a:lnTo>
                    <a:pt x="154" y="198"/>
                  </a:lnTo>
                  <a:lnTo>
                    <a:pt x="147" y="185"/>
                  </a:lnTo>
                  <a:lnTo>
                    <a:pt x="146" y="172"/>
                  </a:lnTo>
                  <a:lnTo>
                    <a:pt x="154" y="164"/>
                  </a:lnTo>
                  <a:lnTo>
                    <a:pt x="173" y="160"/>
                  </a:lnTo>
                  <a:lnTo>
                    <a:pt x="194" y="164"/>
                  </a:lnTo>
                  <a:lnTo>
                    <a:pt x="213" y="173"/>
                  </a:lnTo>
                  <a:lnTo>
                    <a:pt x="229" y="186"/>
                  </a:lnTo>
                  <a:lnTo>
                    <a:pt x="241" y="203"/>
                  </a:lnTo>
                  <a:lnTo>
                    <a:pt x="253" y="223"/>
                  </a:lnTo>
                  <a:lnTo>
                    <a:pt x="261" y="242"/>
                  </a:lnTo>
                  <a:lnTo>
                    <a:pt x="268" y="263"/>
                  </a:lnTo>
                  <a:lnTo>
                    <a:pt x="272" y="281"/>
                  </a:lnTo>
                  <a:lnTo>
                    <a:pt x="262" y="287"/>
                  </a:lnTo>
                  <a:close/>
                </a:path>
              </a:pathLst>
            </a:custGeom>
            <a:solidFill>
              <a:srgbClr val="C9D6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8" name="Freeform 19"/>
            <p:cNvSpPr>
              <a:spLocks noEditPoints="1"/>
            </p:cNvSpPr>
            <p:nvPr/>
          </p:nvSpPr>
          <p:spPr bwMode="auto">
            <a:xfrm>
              <a:off x="4613" y="3124"/>
              <a:ext cx="203" cy="207"/>
            </a:xfrm>
            <a:custGeom>
              <a:avLst/>
              <a:gdLst>
                <a:gd name="T0" fmla="*/ 262 w 405"/>
                <a:gd name="T1" fmla="*/ 41 h 413"/>
                <a:gd name="T2" fmla="*/ 228 w 405"/>
                <a:gd name="T3" fmla="*/ 22 h 413"/>
                <a:gd name="T4" fmla="*/ 191 w 405"/>
                <a:gd name="T5" fmla="*/ 8 h 413"/>
                <a:gd name="T6" fmla="*/ 152 w 405"/>
                <a:gd name="T7" fmla="*/ 1 h 413"/>
                <a:gd name="T8" fmla="*/ 99 w 405"/>
                <a:gd name="T9" fmla="*/ 3 h 413"/>
                <a:gd name="T10" fmla="*/ 48 w 405"/>
                <a:gd name="T11" fmla="*/ 30 h 413"/>
                <a:gd name="T12" fmla="*/ 15 w 405"/>
                <a:gd name="T13" fmla="*/ 75 h 413"/>
                <a:gd name="T14" fmla="*/ 1 w 405"/>
                <a:gd name="T15" fmla="*/ 132 h 413"/>
                <a:gd name="T16" fmla="*/ 5 w 405"/>
                <a:gd name="T17" fmla="*/ 198 h 413"/>
                <a:gd name="T18" fmla="*/ 32 w 405"/>
                <a:gd name="T19" fmla="*/ 263 h 413"/>
                <a:gd name="T20" fmla="*/ 76 w 405"/>
                <a:gd name="T21" fmla="*/ 319 h 413"/>
                <a:gd name="T22" fmla="*/ 129 w 405"/>
                <a:gd name="T23" fmla="*/ 365 h 413"/>
                <a:gd name="T24" fmla="*/ 172 w 405"/>
                <a:gd name="T25" fmla="*/ 393 h 413"/>
                <a:gd name="T26" fmla="*/ 204 w 405"/>
                <a:gd name="T27" fmla="*/ 405 h 413"/>
                <a:gd name="T28" fmla="*/ 240 w 405"/>
                <a:gd name="T29" fmla="*/ 412 h 413"/>
                <a:gd name="T30" fmla="*/ 276 w 405"/>
                <a:gd name="T31" fmla="*/ 413 h 413"/>
                <a:gd name="T32" fmla="*/ 310 w 405"/>
                <a:gd name="T33" fmla="*/ 408 h 413"/>
                <a:gd name="T34" fmla="*/ 343 w 405"/>
                <a:gd name="T35" fmla="*/ 395 h 413"/>
                <a:gd name="T36" fmla="*/ 369 w 405"/>
                <a:gd name="T37" fmla="*/ 375 h 413"/>
                <a:gd name="T38" fmla="*/ 390 w 405"/>
                <a:gd name="T39" fmla="*/ 348 h 413"/>
                <a:gd name="T40" fmla="*/ 405 w 405"/>
                <a:gd name="T41" fmla="*/ 295 h 413"/>
                <a:gd name="T42" fmla="*/ 392 w 405"/>
                <a:gd name="T43" fmla="*/ 218 h 413"/>
                <a:gd name="T44" fmla="*/ 354 w 405"/>
                <a:gd name="T45" fmla="*/ 142 h 413"/>
                <a:gd name="T46" fmla="*/ 305 w 405"/>
                <a:gd name="T47" fmla="*/ 77 h 413"/>
                <a:gd name="T48" fmla="*/ 256 w 405"/>
                <a:gd name="T49" fmla="*/ 272 h 413"/>
                <a:gd name="T50" fmla="*/ 229 w 405"/>
                <a:gd name="T51" fmla="*/ 280 h 413"/>
                <a:gd name="T52" fmla="*/ 196 w 405"/>
                <a:gd name="T53" fmla="*/ 260 h 413"/>
                <a:gd name="T54" fmla="*/ 168 w 405"/>
                <a:gd name="T55" fmla="*/ 231 h 413"/>
                <a:gd name="T56" fmla="*/ 149 w 405"/>
                <a:gd name="T57" fmla="*/ 208 h 413"/>
                <a:gd name="T58" fmla="*/ 141 w 405"/>
                <a:gd name="T59" fmla="*/ 188 h 413"/>
                <a:gd name="T60" fmla="*/ 145 w 405"/>
                <a:gd name="T61" fmla="*/ 173 h 413"/>
                <a:gd name="T62" fmla="*/ 158 w 405"/>
                <a:gd name="T63" fmla="*/ 165 h 413"/>
                <a:gd name="T64" fmla="*/ 177 w 405"/>
                <a:gd name="T65" fmla="*/ 166 h 413"/>
                <a:gd name="T66" fmla="*/ 196 w 405"/>
                <a:gd name="T67" fmla="*/ 174 h 413"/>
                <a:gd name="T68" fmla="*/ 213 w 405"/>
                <a:gd name="T69" fmla="*/ 187 h 413"/>
                <a:gd name="T70" fmla="*/ 226 w 405"/>
                <a:gd name="T71" fmla="*/ 202 h 413"/>
                <a:gd name="T72" fmla="*/ 240 w 405"/>
                <a:gd name="T73" fmla="*/ 218 h 413"/>
                <a:gd name="T74" fmla="*/ 251 w 405"/>
                <a:gd name="T75" fmla="*/ 230 h 413"/>
                <a:gd name="T76" fmla="*/ 260 w 405"/>
                <a:gd name="T77" fmla="*/ 243 h 413"/>
                <a:gd name="T78" fmla="*/ 263 w 405"/>
                <a:gd name="T79" fmla="*/ 257 h 413"/>
                <a:gd name="T80" fmla="*/ 256 w 405"/>
                <a:gd name="T81" fmla="*/ 272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5" h="413">
                  <a:moveTo>
                    <a:pt x="278" y="53"/>
                  </a:moveTo>
                  <a:lnTo>
                    <a:pt x="262" y="41"/>
                  </a:lnTo>
                  <a:lnTo>
                    <a:pt x="245" y="31"/>
                  </a:lnTo>
                  <a:lnTo>
                    <a:pt x="228" y="22"/>
                  </a:lnTo>
                  <a:lnTo>
                    <a:pt x="209" y="14"/>
                  </a:lnTo>
                  <a:lnTo>
                    <a:pt x="191" y="8"/>
                  </a:lnTo>
                  <a:lnTo>
                    <a:pt x="171" y="3"/>
                  </a:lnTo>
                  <a:lnTo>
                    <a:pt x="152" y="1"/>
                  </a:lnTo>
                  <a:lnTo>
                    <a:pt x="131" y="0"/>
                  </a:lnTo>
                  <a:lnTo>
                    <a:pt x="99" y="3"/>
                  </a:lnTo>
                  <a:lnTo>
                    <a:pt x="71" y="14"/>
                  </a:lnTo>
                  <a:lnTo>
                    <a:pt x="48" y="30"/>
                  </a:lnTo>
                  <a:lnTo>
                    <a:pt x="30" y="51"/>
                  </a:lnTo>
                  <a:lnTo>
                    <a:pt x="15" y="75"/>
                  </a:lnTo>
                  <a:lnTo>
                    <a:pt x="5" y="102"/>
                  </a:lnTo>
                  <a:lnTo>
                    <a:pt x="1" y="132"/>
                  </a:lnTo>
                  <a:lnTo>
                    <a:pt x="0" y="164"/>
                  </a:lnTo>
                  <a:lnTo>
                    <a:pt x="5" y="198"/>
                  </a:lnTo>
                  <a:lnTo>
                    <a:pt x="16" y="231"/>
                  </a:lnTo>
                  <a:lnTo>
                    <a:pt x="32" y="263"/>
                  </a:lnTo>
                  <a:lnTo>
                    <a:pt x="51" y="291"/>
                  </a:lnTo>
                  <a:lnTo>
                    <a:pt x="76" y="319"/>
                  </a:lnTo>
                  <a:lnTo>
                    <a:pt x="101" y="343"/>
                  </a:lnTo>
                  <a:lnTo>
                    <a:pt x="129" y="365"/>
                  </a:lnTo>
                  <a:lnTo>
                    <a:pt x="157" y="385"/>
                  </a:lnTo>
                  <a:lnTo>
                    <a:pt x="172" y="393"/>
                  </a:lnTo>
                  <a:lnTo>
                    <a:pt x="188" y="400"/>
                  </a:lnTo>
                  <a:lnTo>
                    <a:pt x="204" y="405"/>
                  </a:lnTo>
                  <a:lnTo>
                    <a:pt x="222" y="410"/>
                  </a:lnTo>
                  <a:lnTo>
                    <a:pt x="240" y="412"/>
                  </a:lnTo>
                  <a:lnTo>
                    <a:pt x="257" y="413"/>
                  </a:lnTo>
                  <a:lnTo>
                    <a:pt x="276" y="413"/>
                  </a:lnTo>
                  <a:lnTo>
                    <a:pt x="293" y="411"/>
                  </a:lnTo>
                  <a:lnTo>
                    <a:pt x="310" y="408"/>
                  </a:lnTo>
                  <a:lnTo>
                    <a:pt x="327" y="402"/>
                  </a:lnTo>
                  <a:lnTo>
                    <a:pt x="343" y="395"/>
                  </a:lnTo>
                  <a:lnTo>
                    <a:pt x="356" y="386"/>
                  </a:lnTo>
                  <a:lnTo>
                    <a:pt x="369" y="375"/>
                  </a:lnTo>
                  <a:lnTo>
                    <a:pt x="381" y="363"/>
                  </a:lnTo>
                  <a:lnTo>
                    <a:pt x="390" y="348"/>
                  </a:lnTo>
                  <a:lnTo>
                    <a:pt x="398" y="331"/>
                  </a:lnTo>
                  <a:lnTo>
                    <a:pt x="405" y="295"/>
                  </a:lnTo>
                  <a:lnTo>
                    <a:pt x="402" y="257"/>
                  </a:lnTo>
                  <a:lnTo>
                    <a:pt x="392" y="218"/>
                  </a:lnTo>
                  <a:lnTo>
                    <a:pt x="376" y="180"/>
                  </a:lnTo>
                  <a:lnTo>
                    <a:pt x="354" y="142"/>
                  </a:lnTo>
                  <a:lnTo>
                    <a:pt x="330" y="107"/>
                  </a:lnTo>
                  <a:lnTo>
                    <a:pt x="305" y="77"/>
                  </a:lnTo>
                  <a:lnTo>
                    <a:pt x="278" y="53"/>
                  </a:lnTo>
                  <a:close/>
                  <a:moveTo>
                    <a:pt x="256" y="272"/>
                  </a:moveTo>
                  <a:lnTo>
                    <a:pt x="244" y="280"/>
                  </a:lnTo>
                  <a:lnTo>
                    <a:pt x="229" y="280"/>
                  </a:lnTo>
                  <a:lnTo>
                    <a:pt x="213" y="273"/>
                  </a:lnTo>
                  <a:lnTo>
                    <a:pt x="196" y="260"/>
                  </a:lnTo>
                  <a:lnTo>
                    <a:pt x="181" y="246"/>
                  </a:lnTo>
                  <a:lnTo>
                    <a:pt x="168" y="231"/>
                  </a:lnTo>
                  <a:lnTo>
                    <a:pt x="157" y="219"/>
                  </a:lnTo>
                  <a:lnTo>
                    <a:pt x="149" y="208"/>
                  </a:lnTo>
                  <a:lnTo>
                    <a:pt x="143" y="197"/>
                  </a:lnTo>
                  <a:lnTo>
                    <a:pt x="141" y="188"/>
                  </a:lnTo>
                  <a:lnTo>
                    <a:pt x="141" y="180"/>
                  </a:lnTo>
                  <a:lnTo>
                    <a:pt x="145" y="173"/>
                  </a:lnTo>
                  <a:lnTo>
                    <a:pt x="150" y="168"/>
                  </a:lnTo>
                  <a:lnTo>
                    <a:pt x="158" y="165"/>
                  </a:lnTo>
                  <a:lnTo>
                    <a:pt x="168" y="164"/>
                  </a:lnTo>
                  <a:lnTo>
                    <a:pt x="177" y="166"/>
                  </a:lnTo>
                  <a:lnTo>
                    <a:pt x="187" y="169"/>
                  </a:lnTo>
                  <a:lnTo>
                    <a:pt x="196" y="174"/>
                  </a:lnTo>
                  <a:lnTo>
                    <a:pt x="204" y="180"/>
                  </a:lnTo>
                  <a:lnTo>
                    <a:pt x="213" y="187"/>
                  </a:lnTo>
                  <a:lnTo>
                    <a:pt x="219" y="193"/>
                  </a:lnTo>
                  <a:lnTo>
                    <a:pt x="226" y="202"/>
                  </a:lnTo>
                  <a:lnTo>
                    <a:pt x="233" y="210"/>
                  </a:lnTo>
                  <a:lnTo>
                    <a:pt x="240" y="218"/>
                  </a:lnTo>
                  <a:lnTo>
                    <a:pt x="245" y="223"/>
                  </a:lnTo>
                  <a:lnTo>
                    <a:pt x="251" y="230"/>
                  </a:lnTo>
                  <a:lnTo>
                    <a:pt x="255" y="236"/>
                  </a:lnTo>
                  <a:lnTo>
                    <a:pt x="260" y="243"/>
                  </a:lnTo>
                  <a:lnTo>
                    <a:pt x="263" y="249"/>
                  </a:lnTo>
                  <a:lnTo>
                    <a:pt x="263" y="257"/>
                  </a:lnTo>
                  <a:lnTo>
                    <a:pt x="261" y="264"/>
                  </a:lnTo>
                  <a:lnTo>
                    <a:pt x="256" y="272"/>
                  </a:lnTo>
                  <a:close/>
                </a:path>
              </a:pathLst>
            </a:custGeom>
            <a:solidFill>
              <a:srgbClr val="C9D6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9" name="Freeform 20"/>
            <p:cNvSpPr>
              <a:spLocks/>
            </p:cNvSpPr>
            <p:nvPr/>
          </p:nvSpPr>
          <p:spPr bwMode="auto">
            <a:xfrm>
              <a:off x="4894" y="3419"/>
              <a:ext cx="180" cy="171"/>
            </a:xfrm>
            <a:custGeom>
              <a:avLst/>
              <a:gdLst>
                <a:gd name="T0" fmla="*/ 130 w 360"/>
                <a:gd name="T1" fmla="*/ 8 h 341"/>
                <a:gd name="T2" fmla="*/ 110 w 360"/>
                <a:gd name="T3" fmla="*/ 3 h 341"/>
                <a:gd name="T4" fmla="*/ 88 w 360"/>
                <a:gd name="T5" fmla="*/ 0 h 341"/>
                <a:gd name="T6" fmla="*/ 66 w 360"/>
                <a:gd name="T7" fmla="*/ 0 h 341"/>
                <a:gd name="T8" fmla="*/ 45 w 360"/>
                <a:gd name="T9" fmla="*/ 2 h 341"/>
                <a:gd name="T10" fmla="*/ 27 w 360"/>
                <a:gd name="T11" fmla="*/ 9 h 341"/>
                <a:gd name="T12" fmla="*/ 12 w 360"/>
                <a:gd name="T13" fmla="*/ 20 h 341"/>
                <a:gd name="T14" fmla="*/ 2 w 360"/>
                <a:gd name="T15" fmla="*/ 37 h 341"/>
                <a:gd name="T16" fmla="*/ 0 w 360"/>
                <a:gd name="T17" fmla="*/ 60 h 341"/>
                <a:gd name="T18" fmla="*/ 6 w 360"/>
                <a:gd name="T19" fmla="*/ 87 h 341"/>
                <a:gd name="T20" fmla="*/ 17 w 360"/>
                <a:gd name="T21" fmla="*/ 114 h 341"/>
                <a:gd name="T22" fmla="*/ 36 w 360"/>
                <a:gd name="T23" fmla="*/ 140 h 341"/>
                <a:gd name="T24" fmla="*/ 57 w 360"/>
                <a:gd name="T25" fmla="*/ 166 h 341"/>
                <a:gd name="T26" fmla="*/ 81 w 360"/>
                <a:gd name="T27" fmla="*/ 190 h 341"/>
                <a:gd name="T28" fmla="*/ 106 w 360"/>
                <a:gd name="T29" fmla="*/ 214 h 341"/>
                <a:gd name="T30" fmla="*/ 131 w 360"/>
                <a:gd name="T31" fmla="*/ 237 h 341"/>
                <a:gd name="T32" fmla="*/ 154 w 360"/>
                <a:gd name="T33" fmla="*/ 259 h 341"/>
                <a:gd name="T34" fmla="*/ 171 w 360"/>
                <a:gd name="T35" fmla="*/ 275 h 341"/>
                <a:gd name="T36" fmla="*/ 189 w 360"/>
                <a:gd name="T37" fmla="*/ 291 h 341"/>
                <a:gd name="T38" fmla="*/ 210 w 360"/>
                <a:gd name="T39" fmla="*/ 307 h 341"/>
                <a:gd name="T40" fmla="*/ 233 w 360"/>
                <a:gd name="T41" fmla="*/ 321 h 341"/>
                <a:gd name="T42" fmla="*/ 256 w 360"/>
                <a:gd name="T43" fmla="*/ 333 h 341"/>
                <a:gd name="T44" fmla="*/ 280 w 360"/>
                <a:gd name="T45" fmla="*/ 338 h 341"/>
                <a:gd name="T46" fmla="*/ 304 w 360"/>
                <a:gd name="T47" fmla="*/ 341 h 341"/>
                <a:gd name="T48" fmla="*/ 328 w 360"/>
                <a:gd name="T49" fmla="*/ 335 h 341"/>
                <a:gd name="T50" fmla="*/ 346 w 360"/>
                <a:gd name="T51" fmla="*/ 325 h 341"/>
                <a:gd name="T52" fmla="*/ 356 w 360"/>
                <a:gd name="T53" fmla="*/ 311 h 341"/>
                <a:gd name="T54" fmla="*/ 360 w 360"/>
                <a:gd name="T55" fmla="*/ 295 h 341"/>
                <a:gd name="T56" fmla="*/ 360 w 360"/>
                <a:gd name="T57" fmla="*/ 276 h 341"/>
                <a:gd name="T58" fmla="*/ 357 w 360"/>
                <a:gd name="T59" fmla="*/ 257 h 341"/>
                <a:gd name="T60" fmla="*/ 351 w 360"/>
                <a:gd name="T61" fmla="*/ 237 h 341"/>
                <a:gd name="T62" fmla="*/ 344 w 360"/>
                <a:gd name="T63" fmla="*/ 220 h 341"/>
                <a:gd name="T64" fmla="*/ 337 w 360"/>
                <a:gd name="T65" fmla="*/ 204 h 341"/>
                <a:gd name="T66" fmla="*/ 327 w 360"/>
                <a:gd name="T67" fmla="*/ 184 h 341"/>
                <a:gd name="T68" fmla="*/ 316 w 360"/>
                <a:gd name="T69" fmla="*/ 167 h 341"/>
                <a:gd name="T70" fmla="*/ 302 w 360"/>
                <a:gd name="T71" fmla="*/ 149 h 341"/>
                <a:gd name="T72" fmla="*/ 288 w 360"/>
                <a:gd name="T73" fmla="*/ 133 h 341"/>
                <a:gd name="T74" fmla="*/ 274 w 360"/>
                <a:gd name="T75" fmla="*/ 118 h 341"/>
                <a:gd name="T76" fmla="*/ 258 w 360"/>
                <a:gd name="T77" fmla="*/ 103 h 341"/>
                <a:gd name="T78" fmla="*/ 243 w 360"/>
                <a:gd name="T79" fmla="*/ 88 h 341"/>
                <a:gd name="T80" fmla="*/ 227 w 360"/>
                <a:gd name="T81" fmla="*/ 73 h 341"/>
                <a:gd name="T82" fmla="*/ 217 w 360"/>
                <a:gd name="T83" fmla="*/ 63 h 341"/>
                <a:gd name="T84" fmla="*/ 206 w 360"/>
                <a:gd name="T85" fmla="*/ 53 h 341"/>
                <a:gd name="T86" fmla="*/ 195 w 360"/>
                <a:gd name="T87" fmla="*/ 44 h 341"/>
                <a:gd name="T88" fmla="*/ 183 w 360"/>
                <a:gd name="T89" fmla="*/ 34 h 341"/>
                <a:gd name="T90" fmla="*/ 171 w 360"/>
                <a:gd name="T91" fmla="*/ 26 h 341"/>
                <a:gd name="T92" fmla="*/ 158 w 360"/>
                <a:gd name="T93" fmla="*/ 18 h 341"/>
                <a:gd name="T94" fmla="*/ 144 w 360"/>
                <a:gd name="T95" fmla="*/ 12 h 341"/>
                <a:gd name="T96" fmla="*/ 130 w 360"/>
                <a:gd name="T97" fmla="*/ 8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0" h="341">
                  <a:moveTo>
                    <a:pt x="130" y="8"/>
                  </a:moveTo>
                  <a:lnTo>
                    <a:pt x="110" y="3"/>
                  </a:lnTo>
                  <a:lnTo>
                    <a:pt x="88" y="0"/>
                  </a:lnTo>
                  <a:lnTo>
                    <a:pt x="66" y="0"/>
                  </a:lnTo>
                  <a:lnTo>
                    <a:pt x="45" y="2"/>
                  </a:lnTo>
                  <a:lnTo>
                    <a:pt x="27" y="9"/>
                  </a:lnTo>
                  <a:lnTo>
                    <a:pt x="12" y="20"/>
                  </a:lnTo>
                  <a:lnTo>
                    <a:pt x="2" y="37"/>
                  </a:lnTo>
                  <a:lnTo>
                    <a:pt x="0" y="60"/>
                  </a:lnTo>
                  <a:lnTo>
                    <a:pt x="6" y="87"/>
                  </a:lnTo>
                  <a:lnTo>
                    <a:pt x="17" y="114"/>
                  </a:lnTo>
                  <a:lnTo>
                    <a:pt x="36" y="140"/>
                  </a:lnTo>
                  <a:lnTo>
                    <a:pt x="57" y="166"/>
                  </a:lnTo>
                  <a:lnTo>
                    <a:pt x="81" y="190"/>
                  </a:lnTo>
                  <a:lnTo>
                    <a:pt x="106" y="214"/>
                  </a:lnTo>
                  <a:lnTo>
                    <a:pt x="131" y="237"/>
                  </a:lnTo>
                  <a:lnTo>
                    <a:pt x="154" y="259"/>
                  </a:lnTo>
                  <a:lnTo>
                    <a:pt x="171" y="275"/>
                  </a:lnTo>
                  <a:lnTo>
                    <a:pt x="189" y="291"/>
                  </a:lnTo>
                  <a:lnTo>
                    <a:pt x="210" y="307"/>
                  </a:lnTo>
                  <a:lnTo>
                    <a:pt x="233" y="321"/>
                  </a:lnTo>
                  <a:lnTo>
                    <a:pt x="256" y="333"/>
                  </a:lnTo>
                  <a:lnTo>
                    <a:pt x="280" y="338"/>
                  </a:lnTo>
                  <a:lnTo>
                    <a:pt x="304" y="341"/>
                  </a:lnTo>
                  <a:lnTo>
                    <a:pt x="328" y="335"/>
                  </a:lnTo>
                  <a:lnTo>
                    <a:pt x="346" y="325"/>
                  </a:lnTo>
                  <a:lnTo>
                    <a:pt x="356" y="311"/>
                  </a:lnTo>
                  <a:lnTo>
                    <a:pt x="360" y="295"/>
                  </a:lnTo>
                  <a:lnTo>
                    <a:pt x="360" y="276"/>
                  </a:lnTo>
                  <a:lnTo>
                    <a:pt x="357" y="257"/>
                  </a:lnTo>
                  <a:lnTo>
                    <a:pt x="351" y="237"/>
                  </a:lnTo>
                  <a:lnTo>
                    <a:pt x="344" y="220"/>
                  </a:lnTo>
                  <a:lnTo>
                    <a:pt x="337" y="204"/>
                  </a:lnTo>
                  <a:lnTo>
                    <a:pt x="327" y="184"/>
                  </a:lnTo>
                  <a:lnTo>
                    <a:pt x="316" y="167"/>
                  </a:lnTo>
                  <a:lnTo>
                    <a:pt x="302" y="149"/>
                  </a:lnTo>
                  <a:lnTo>
                    <a:pt x="288" y="133"/>
                  </a:lnTo>
                  <a:lnTo>
                    <a:pt x="274" y="118"/>
                  </a:lnTo>
                  <a:lnTo>
                    <a:pt x="258" y="103"/>
                  </a:lnTo>
                  <a:lnTo>
                    <a:pt x="243" y="88"/>
                  </a:lnTo>
                  <a:lnTo>
                    <a:pt x="227" y="73"/>
                  </a:lnTo>
                  <a:lnTo>
                    <a:pt x="217" y="63"/>
                  </a:lnTo>
                  <a:lnTo>
                    <a:pt x="206" y="53"/>
                  </a:lnTo>
                  <a:lnTo>
                    <a:pt x="195" y="44"/>
                  </a:lnTo>
                  <a:lnTo>
                    <a:pt x="183" y="34"/>
                  </a:lnTo>
                  <a:lnTo>
                    <a:pt x="171" y="26"/>
                  </a:lnTo>
                  <a:lnTo>
                    <a:pt x="158" y="18"/>
                  </a:lnTo>
                  <a:lnTo>
                    <a:pt x="144" y="12"/>
                  </a:lnTo>
                  <a:lnTo>
                    <a:pt x="130" y="8"/>
                  </a:lnTo>
                  <a:close/>
                </a:path>
              </a:pathLst>
            </a:custGeom>
            <a:solidFill>
              <a:srgbClr val="A3C6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0" name="Freeform 21"/>
            <p:cNvSpPr>
              <a:spLocks/>
            </p:cNvSpPr>
            <p:nvPr/>
          </p:nvSpPr>
          <p:spPr bwMode="auto">
            <a:xfrm>
              <a:off x="4714" y="3236"/>
              <a:ext cx="178" cy="174"/>
            </a:xfrm>
            <a:custGeom>
              <a:avLst/>
              <a:gdLst>
                <a:gd name="T0" fmla="*/ 97 w 357"/>
                <a:gd name="T1" fmla="*/ 4 h 347"/>
                <a:gd name="T2" fmla="*/ 85 w 357"/>
                <a:gd name="T3" fmla="*/ 2 h 347"/>
                <a:gd name="T4" fmla="*/ 74 w 357"/>
                <a:gd name="T5" fmla="*/ 0 h 347"/>
                <a:gd name="T6" fmla="*/ 61 w 357"/>
                <a:gd name="T7" fmla="*/ 0 h 347"/>
                <a:gd name="T8" fmla="*/ 48 w 357"/>
                <a:gd name="T9" fmla="*/ 0 h 347"/>
                <a:gd name="T10" fmla="*/ 37 w 357"/>
                <a:gd name="T11" fmla="*/ 2 h 347"/>
                <a:gd name="T12" fmla="*/ 25 w 357"/>
                <a:gd name="T13" fmla="*/ 5 h 347"/>
                <a:gd name="T14" fmla="*/ 16 w 357"/>
                <a:gd name="T15" fmla="*/ 12 h 347"/>
                <a:gd name="T16" fmla="*/ 8 w 357"/>
                <a:gd name="T17" fmla="*/ 21 h 347"/>
                <a:gd name="T18" fmla="*/ 0 w 357"/>
                <a:gd name="T19" fmla="*/ 43 h 347"/>
                <a:gd name="T20" fmla="*/ 1 w 357"/>
                <a:gd name="T21" fmla="*/ 69 h 347"/>
                <a:gd name="T22" fmla="*/ 7 w 357"/>
                <a:gd name="T23" fmla="*/ 93 h 347"/>
                <a:gd name="T24" fmla="*/ 17 w 357"/>
                <a:gd name="T25" fmla="*/ 114 h 347"/>
                <a:gd name="T26" fmla="*/ 33 w 357"/>
                <a:gd name="T27" fmla="*/ 139 h 347"/>
                <a:gd name="T28" fmla="*/ 50 w 357"/>
                <a:gd name="T29" fmla="*/ 163 h 347"/>
                <a:gd name="T30" fmla="*/ 67 w 357"/>
                <a:gd name="T31" fmla="*/ 186 h 347"/>
                <a:gd name="T32" fmla="*/ 84 w 357"/>
                <a:gd name="T33" fmla="*/ 208 h 347"/>
                <a:gd name="T34" fmla="*/ 101 w 357"/>
                <a:gd name="T35" fmla="*/ 229 h 347"/>
                <a:gd name="T36" fmla="*/ 121 w 357"/>
                <a:gd name="T37" fmla="*/ 248 h 347"/>
                <a:gd name="T38" fmla="*/ 142 w 357"/>
                <a:gd name="T39" fmla="*/ 267 h 347"/>
                <a:gd name="T40" fmla="*/ 165 w 357"/>
                <a:gd name="T41" fmla="*/ 284 h 347"/>
                <a:gd name="T42" fmla="*/ 182 w 357"/>
                <a:gd name="T43" fmla="*/ 297 h 347"/>
                <a:gd name="T44" fmla="*/ 201 w 357"/>
                <a:gd name="T45" fmla="*/ 310 h 347"/>
                <a:gd name="T46" fmla="*/ 223 w 357"/>
                <a:gd name="T47" fmla="*/ 324 h 347"/>
                <a:gd name="T48" fmla="*/ 246 w 357"/>
                <a:gd name="T49" fmla="*/ 336 h 347"/>
                <a:gd name="T50" fmla="*/ 269 w 357"/>
                <a:gd name="T51" fmla="*/ 345 h 347"/>
                <a:gd name="T52" fmla="*/ 292 w 357"/>
                <a:gd name="T53" fmla="*/ 347 h 347"/>
                <a:gd name="T54" fmla="*/ 314 w 357"/>
                <a:gd name="T55" fmla="*/ 343 h 347"/>
                <a:gd name="T56" fmla="*/ 335 w 357"/>
                <a:gd name="T57" fmla="*/ 330 h 347"/>
                <a:gd name="T58" fmla="*/ 351 w 357"/>
                <a:gd name="T59" fmla="*/ 307 h 347"/>
                <a:gd name="T60" fmla="*/ 357 w 357"/>
                <a:gd name="T61" fmla="*/ 282 h 347"/>
                <a:gd name="T62" fmla="*/ 353 w 357"/>
                <a:gd name="T63" fmla="*/ 254 h 347"/>
                <a:gd name="T64" fmla="*/ 344 w 357"/>
                <a:gd name="T65" fmla="*/ 226 h 347"/>
                <a:gd name="T66" fmla="*/ 330 w 357"/>
                <a:gd name="T67" fmla="*/ 200 h 347"/>
                <a:gd name="T68" fmla="*/ 314 w 357"/>
                <a:gd name="T69" fmla="*/ 175 h 347"/>
                <a:gd name="T70" fmla="*/ 297 w 357"/>
                <a:gd name="T71" fmla="*/ 152 h 347"/>
                <a:gd name="T72" fmla="*/ 281 w 357"/>
                <a:gd name="T73" fmla="*/ 132 h 347"/>
                <a:gd name="T74" fmla="*/ 272 w 357"/>
                <a:gd name="T75" fmla="*/ 122 h 347"/>
                <a:gd name="T76" fmla="*/ 262 w 357"/>
                <a:gd name="T77" fmla="*/ 111 h 347"/>
                <a:gd name="T78" fmla="*/ 252 w 357"/>
                <a:gd name="T79" fmla="*/ 102 h 347"/>
                <a:gd name="T80" fmla="*/ 242 w 357"/>
                <a:gd name="T81" fmla="*/ 92 h 347"/>
                <a:gd name="T82" fmla="*/ 231 w 357"/>
                <a:gd name="T83" fmla="*/ 82 h 347"/>
                <a:gd name="T84" fmla="*/ 220 w 357"/>
                <a:gd name="T85" fmla="*/ 72 h 347"/>
                <a:gd name="T86" fmla="*/ 210 w 357"/>
                <a:gd name="T87" fmla="*/ 64 h 347"/>
                <a:gd name="T88" fmla="*/ 198 w 357"/>
                <a:gd name="T89" fmla="*/ 55 h 347"/>
                <a:gd name="T90" fmla="*/ 185 w 357"/>
                <a:gd name="T91" fmla="*/ 47 h 347"/>
                <a:gd name="T92" fmla="*/ 174 w 357"/>
                <a:gd name="T93" fmla="*/ 39 h 347"/>
                <a:gd name="T94" fmla="*/ 161 w 357"/>
                <a:gd name="T95" fmla="*/ 31 h 347"/>
                <a:gd name="T96" fmla="*/ 149 w 357"/>
                <a:gd name="T97" fmla="*/ 24 h 347"/>
                <a:gd name="T98" fmla="*/ 136 w 357"/>
                <a:gd name="T99" fmla="*/ 18 h 347"/>
                <a:gd name="T100" fmla="*/ 123 w 357"/>
                <a:gd name="T101" fmla="*/ 12 h 347"/>
                <a:gd name="T102" fmla="*/ 109 w 357"/>
                <a:gd name="T103" fmla="*/ 8 h 347"/>
                <a:gd name="T104" fmla="*/ 97 w 357"/>
                <a:gd name="T105" fmla="*/ 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7" h="347">
                  <a:moveTo>
                    <a:pt x="97" y="4"/>
                  </a:moveTo>
                  <a:lnTo>
                    <a:pt x="85" y="2"/>
                  </a:lnTo>
                  <a:lnTo>
                    <a:pt x="74" y="0"/>
                  </a:lnTo>
                  <a:lnTo>
                    <a:pt x="61" y="0"/>
                  </a:lnTo>
                  <a:lnTo>
                    <a:pt x="48" y="0"/>
                  </a:lnTo>
                  <a:lnTo>
                    <a:pt x="37" y="2"/>
                  </a:lnTo>
                  <a:lnTo>
                    <a:pt x="25" y="5"/>
                  </a:lnTo>
                  <a:lnTo>
                    <a:pt x="16" y="12"/>
                  </a:lnTo>
                  <a:lnTo>
                    <a:pt x="8" y="21"/>
                  </a:lnTo>
                  <a:lnTo>
                    <a:pt x="0" y="43"/>
                  </a:lnTo>
                  <a:lnTo>
                    <a:pt x="1" y="69"/>
                  </a:lnTo>
                  <a:lnTo>
                    <a:pt x="7" y="93"/>
                  </a:lnTo>
                  <a:lnTo>
                    <a:pt x="17" y="114"/>
                  </a:lnTo>
                  <a:lnTo>
                    <a:pt x="33" y="139"/>
                  </a:lnTo>
                  <a:lnTo>
                    <a:pt x="50" y="163"/>
                  </a:lnTo>
                  <a:lnTo>
                    <a:pt x="67" y="186"/>
                  </a:lnTo>
                  <a:lnTo>
                    <a:pt x="84" y="208"/>
                  </a:lnTo>
                  <a:lnTo>
                    <a:pt x="101" y="229"/>
                  </a:lnTo>
                  <a:lnTo>
                    <a:pt x="121" y="248"/>
                  </a:lnTo>
                  <a:lnTo>
                    <a:pt x="142" y="267"/>
                  </a:lnTo>
                  <a:lnTo>
                    <a:pt x="165" y="284"/>
                  </a:lnTo>
                  <a:lnTo>
                    <a:pt x="182" y="297"/>
                  </a:lnTo>
                  <a:lnTo>
                    <a:pt x="201" y="310"/>
                  </a:lnTo>
                  <a:lnTo>
                    <a:pt x="223" y="324"/>
                  </a:lnTo>
                  <a:lnTo>
                    <a:pt x="246" y="336"/>
                  </a:lnTo>
                  <a:lnTo>
                    <a:pt x="269" y="345"/>
                  </a:lnTo>
                  <a:lnTo>
                    <a:pt x="292" y="347"/>
                  </a:lnTo>
                  <a:lnTo>
                    <a:pt x="314" y="343"/>
                  </a:lnTo>
                  <a:lnTo>
                    <a:pt x="335" y="330"/>
                  </a:lnTo>
                  <a:lnTo>
                    <a:pt x="351" y="307"/>
                  </a:lnTo>
                  <a:lnTo>
                    <a:pt x="357" y="282"/>
                  </a:lnTo>
                  <a:lnTo>
                    <a:pt x="353" y="254"/>
                  </a:lnTo>
                  <a:lnTo>
                    <a:pt x="344" y="226"/>
                  </a:lnTo>
                  <a:lnTo>
                    <a:pt x="330" y="200"/>
                  </a:lnTo>
                  <a:lnTo>
                    <a:pt x="314" y="175"/>
                  </a:lnTo>
                  <a:lnTo>
                    <a:pt x="297" y="152"/>
                  </a:lnTo>
                  <a:lnTo>
                    <a:pt x="281" y="132"/>
                  </a:lnTo>
                  <a:lnTo>
                    <a:pt x="272" y="122"/>
                  </a:lnTo>
                  <a:lnTo>
                    <a:pt x="262" y="111"/>
                  </a:lnTo>
                  <a:lnTo>
                    <a:pt x="252" y="102"/>
                  </a:lnTo>
                  <a:lnTo>
                    <a:pt x="242" y="92"/>
                  </a:lnTo>
                  <a:lnTo>
                    <a:pt x="231" y="82"/>
                  </a:lnTo>
                  <a:lnTo>
                    <a:pt x="220" y="72"/>
                  </a:lnTo>
                  <a:lnTo>
                    <a:pt x="210" y="64"/>
                  </a:lnTo>
                  <a:lnTo>
                    <a:pt x="198" y="55"/>
                  </a:lnTo>
                  <a:lnTo>
                    <a:pt x="185" y="47"/>
                  </a:lnTo>
                  <a:lnTo>
                    <a:pt x="174" y="39"/>
                  </a:lnTo>
                  <a:lnTo>
                    <a:pt x="161" y="31"/>
                  </a:lnTo>
                  <a:lnTo>
                    <a:pt x="149" y="24"/>
                  </a:lnTo>
                  <a:lnTo>
                    <a:pt x="136" y="18"/>
                  </a:lnTo>
                  <a:lnTo>
                    <a:pt x="123" y="12"/>
                  </a:lnTo>
                  <a:lnTo>
                    <a:pt x="109" y="8"/>
                  </a:lnTo>
                  <a:lnTo>
                    <a:pt x="97" y="4"/>
                  </a:lnTo>
                  <a:close/>
                </a:path>
              </a:pathLst>
            </a:custGeom>
            <a:solidFill>
              <a:srgbClr val="A3C6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1" name="Freeform 22"/>
            <p:cNvSpPr>
              <a:spLocks/>
            </p:cNvSpPr>
            <p:nvPr/>
          </p:nvSpPr>
          <p:spPr bwMode="auto">
            <a:xfrm>
              <a:off x="4659" y="3182"/>
              <a:ext cx="100" cy="92"/>
            </a:xfrm>
            <a:custGeom>
              <a:avLst/>
              <a:gdLst>
                <a:gd name="T0" fmla="*/ 29 w 201"/>
                <a:gd name="T1" fmla="*/ 7 h 185"/>
                <a:gd name="T2" fmla="*/ 13 w 201"/>
                <a:gd name="T3" fmla="*/ 21 h 185"/>
                <a:gd name="T4" fmla="*/ 2 w 201"/>
                <a:gd name="T5" fmla="*/ 45 h 185"/>
                <a:gd name="T6" fmla="*/ 1 w 201"/>
                <a:gd name="T7" fmla="*/ 73 h 185"/>
                <a:gd name="T8" fmla="*/ 11 w 201"/>
                <a:gd name="T9" fmla="*/ 103 h 185"/>
                <a:gd name="T10" fmla="*/ 34 w 201"/>
                <a:gd name="T11" fmla="*/ 135 h 185"/>
                <a:gd name="T12" fmla="*/ 54 w 201"/>
                <a:gd name="T13" fmla="*/ 153 h 185"/>
                <a:gd name="T14" fmla="*/ 62 w 201"/>
                <a:gd name="T15" fmla="*/ 162 h 185"/>
                <a:gd name="T16" fmla="*/ 72 w 201"/>
                <a:gd name="T17" fmla="*/ 170 h 185"/>
                <a:gd name="T18" fmla="*/ 85 w 201"/>
                <a:gd name="T19" fmla="*/ 179 h 185"/>
                <a:gd name="T20" fmla="*/ 96 w 201"/>
                <a:gd name="T21" fmla="*/ 185 h 185"/>
                <a:gd name="T22" fmla="*/ 104 w 201"/>
                <a:gd name="T23" fmla="*/ 182 h 185"/>
                <a:gd name="T24" fmla="*/ 110 w 201"/>
                <a:gd name="T25" fmla="*/ 174 h 185"/>
                <a:gd name="T26" fmla="*/ 108 w 201"/>
                <a:gd name="T27" fmla="*/ 166 h 185"/>
                <a:gd name="T28" fmla="*/ 99 w 201"/>
                <a:gd name="T29" fmla="*/ 159 h 185"/>
                <a:gd name="T30" fmla="*/ 87 w 201"/>
                <a:gd name="T31" fmla="*/ 151 h 185"/>
                <a:gd name="T32" fmla="*/ 77 w 201"/>
                <a:gd name="T33" fmla="*/ 143 h 185"/>
                <a:gd name="T34" fmla="*/ 70 w 201"/>
                <a:gd name="T35" fmla="*/ 136 h 185"/>
                <a:gd name="T36" fmla="*/ 57 w 201"/>
                <a:gd name="T37" fmla="*/ 125 h 185"/>
                <a:gd name="T38" fmla="*/ 39 w 201"/>
                <a:gd name="T39" fmla="*/ 103 h 185"/>
                <a:gd name="T40" fmla="*/ 27 w 201"/>
                <a:gd name="T41" fmla="*/ 79 h 185"/>
                <a:gd name="T42" fmla="*/ 24 w 201"/>
                <a:gd name="T43" fmla="*/ 53 h 185"/>
                <a:gd name="T44" fmla="*/ 32 w 201"/>
                <a:gd name="T45" fmla="*/ 36 h 185"/>
                <a:gd name="T46" fmla="*/ 41 w 201"/>
                <a:gd name="T47" fmla="*/ 28 h 185"/>
                <a:gd name="T48" fmla="*/ 52 w 201"/>
                <a:gd name="T49" fmla="*/ 24 h 185"/>
                <a:gd name="T50" fmla="*/ 66 w 201"/>
                <a:gd name="T51" fmla="*/ 24 h 185"/>
                <a:gd name="T52" fmla="*/ 82 w 201"/>
                <a:gd name="T53" fmla="*/ 28 h 185"/>
                <a:gd name="T54" fmla="*/ 100 w 201"/>
                <a:gd name="T55" fmla="*/ 35 h 185"/>
                <a:gd name="T56" fmla="*/ 115 w 201"/>
                <a:gd name="T57" fmla="*/ 43 h 185"/>
                <a:gd name="T58" fmla="*/ 131 w 201"/>
                <a:gd name="T59" fmla="*/ 52 h 185"/>
                <a:gd name="T60" fmla="*/ 150 w 201"/>
                <a:gd name="T61" fmla="*/ 67 h 185"/>
                <a:gd name="T62" fmla="*/ 171 w 201"/>
                <a:gd name="T63" fmla="*/ 88 h 185"/>
                <a:gd name="T64" fmla="*/ 183 w 201"/>
                <a:gd name="T65" fmla="*/ 103 h 185"/>
                <a:gd name="T66" fmla="*/ 191 w 201"/>
                <a:gd name="T67" fmla="*/ 104 h 185"/>
                <a:gd name="T68" fmla="*/ 199 w 201"/>
                <a:gd name="T69" fmla="*/ 99 h 185"/>
                <a:gd name="T70" fmla="*/ 201 w 201"/>
                <a:gd name="T71" fmla="*/ 91 h 185"/>
                <a:gd name="T72" fmla="*/ 189 w 201"/>
                <a:gd name="T73" fmla="*/ 73 h 185"/>
                <a:gd name="T74" fmla="*/ 168 w 201"/>
                <a:gd name="T75" fmla="*/ 50 h 185"/>
                <a:gd name="T76" fmla="*/ 145 w 201"/>
                <a:gd name="T77" fmla="*/ 34 h 185"/>
                <a:gd name="T78" fmla="*/ 126 w 201"/>
                <a:gd name="T79" fmla="*/ 22 h 185"/>
                <a:gd name="T80" fmla="*/ 111 w 201"/>
                <a:gd name="T81" fmla="*/ 14 h 185"/>
                <a:gd name="T82" fmla="*/ 92 w 201"/>
                <a:gd name="T83" fmla="*/ 6 h 185"/>
                <a:gd name="T84" fmla="*/ 71 w 201"/>
                <a:gd name="T85" fmla="*/ 0 h 185"/>
                <a:gd name="T86" fmla="*/ 50 w 201"/>
                <a:gd name="T87"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1" h="185">
                  <a:moveTo>
                    <a:pt x="40" y="3"/>
                  </a:moveTo>
                  <a:lnTo>
                    <a:pt x="29" y="7"/>
                  </a:lnTo>
                  <a:lnTo>
                    <a:pt x="20" y="13"/>
                  </a:lnTo>
                  <a:lnTo>
                    <a:pt x="13" y="21"/>
                  </a:lnTo>
                  <a:lnTo>
                    <a:pt x="6" y="31"/>
                  </a:lnTo>
                  <a:lnTo>
                    <a:pt x="2" y="45"/>
                  </a:lnTo>
                  <a:lnTo>
                    <a:pt x="0" y="59"/>
                  </a:lnTo>
                  <a:lnTo>
                    <a:pt x="1" y="73"/>
                  </a:lnTo>
                  <a:lnTo>
                    <a:pt x="4" y="88"/>
                  </a:lnTo>
                  <a:lnTo>
                    <a:pt x="11" y="103"/>
                  </a:lnTo>
                  <a:lnTo>
                    <a:pt x="21" y="119"/>
                  </a:lnTo>
                  <a:lnTo>
                    <a:pt x="34" y="135"/>
                  </a:lnTo>
                  <a:lnTo>
                    <a:pt x="50" y="151"/>
                  </a:lnTo>
                  <a:lnTo>
                    <a:pt x="54" y="153"/>
                  </a:lnTo>
                  <a:lnTo>
                    <a:pt x="57" y="157"/>
                  </a:lnTo>
                  <a:lnTo>
                    <a:pt x="62" y="162"/>
                  </a:lnTo>
                  <a:lnTo>
                    <a:pt x="66" y="165"/>
                  </a:lnTo>
                  <a:lnTo>
                    <a:pt x="72" y="170"/>
                  </a:lnTo>
                  <a:lnTo>
                    <a:pt x="78" y="174"/>
                  </a:lnTo>
                  <a:lnTo>
                    <a:pt x="85" y="179"/>
                  </a:lnTo>
                  <a:lnTo>
                    <a:pt x="92" y="183"/>
                  </a:lnTo>
                  <a:lnTo>
                    <a:pt x="96" y="185"/>
                  </a:lnTo>
                  <a:lnTo>
                    <a:pt x="101" y="185"/>
                  </a:lnTo>
                  <a:lnTo>
                    <a:pt x="104" y="182"/>
                  </a:lnTo>
                  <a:lnTo>
                    <a:pt x="108" y="179"/>
                  </a:lnTo>
                  <a:lnTo>
                    <a:pt x="110" y="174"/>
                  </a:lnTo>
                  <a:lnTo>
                    <a:pt x="110" y="170"/>
                  </a:lnTo>
                  <a:lnTo>
                    <a:pt x="108" y="166"/>
                  </a:lnTo>
                  <a:lnTo>
                    <a:pt x="104" y="163"/>
                  </a:lnTo>
                  <a:lnTo>
                    <a:pt x="99" y="159"/>
                  </a:lnTo>
                  <a:lnTo>
                    <a:pt x="92" y="155"/>
                  </a:lnTo>
                  <a:lnTo>
                    <a:pt x="87" y="151"/>
                  </a:lnTo>
                  <a:lnTo>
                    <a:pt x="81" y="147"/>
                  </a:lnTo>
                  <a:lnTo>
                    <a:pt x="77" y="143"/>
                  </a:lnTo>
                  <a:lnTo>
                    <a:pt x="73" y="140"/>
                  </a:lnTo>
                  <a:lnTo>
                    <a:pt x="70" y="136"/>
                  </a:lnTo>
                  <a:lnTo>
                    <a:pt x="67" y="134"/>
                  </a:lnTo>
                  <a:lnTo>
                    <a:pt x="57" y="125"/>
                  </a:lnTo>
                  <a:lnTo>
                    <a:pt x="48" y="113"/>
                  </a:lnTo>
                  <a:lnTo>
                    <a:pt x="39" y="103"/>
                  </a:lnTo>
                  <a:lnTo>
                    <a:pt x="32" y="90"/>
                  </a:lnTo>
                  <a:lnTo>
                    <a:pt x="27" y="79"/>
                  </a:lnTo>
                  <a:lnTo>
                    <a:pt x="24" y="66"/>
                  </a:lnTo>
                  <a:lnTo>
                    <a:pt x="24" y="53"/>
                  </a:lnTo>
                  <a:lnTo>
                    <a:pt x="28" y="42"/>
                  </a:lnTo>
                  <a:lnTo>
                    <a:pt x="32" y="36"/>
                  </a:lnTo>
                  <a:lnTo>
                    <a:pt x="36" y="31"/>
                  </a:lnTo>
                  <a:lnTo>
                    <a:pt x="41" y="28"/>
                  </a:lnTo>
                  <a:lnTo>
                    <a:pt x="47" y="26"/>
                  </a:lnTo>
                  <a:lnTo>
                    <a:pt x="52" y="24"/>
                  </a:lnTo>
                  <a:lnTo>
                    <a:pt x="59" y="23"/>
                  </a:lnTo>
                  <a:lnTo>
                    <a:pt x="66" y="24"/>
                  </a:lnTo>
                  <a:lnTo>
                    <a:pt x="74" y="26"/>
                  </a:lnTo>
                  <a:lnTo>
                    <a:pt x="82" y="28"/>
                  </a:lnTo>
                  <a:lnTo>
                    <a:pt x="90" y="30"/>
                  </a:lnTo>
                  <a:lnTo>
                    <a:pt x="100" y="35"/>
                  </a:lnTo>
                  <a:lnTo>
                    <a:pt x="109" y="39"/>
                  </a:lnTo>
                  <a:lnTo>
                    <a:pt x="115" y="43"/>
                  </a:lnTo>
                  <a:lnTo>
                    <a:pt x="122" y="48"/>
                  </a:lnTo>
                  <a:lnTo>
                    <a:pt x="131" y="52"/>
                  </a:lnTo>
                  <a:lnTo>
                    <a:pt x="141" y="59"/>
                  </a:lnTo>
                  <a:lnTo>
                    <a:pt x="150" y="67"/>
                  </a:lnTo>
                  <a:lnTo>
                    <a:pt x="161" y="76"/>
                  </a:lnTo>
                  <a:lnTo>
                    <a:pt x="171" y="88"/>
                  </a:lnTo>
                  <a:lnTo>
                    <a:pt x="179" y="99"/>
                  </a:lnTo>
                  <a:lnTo>
                    <a:pt x="183" y="103"/>
                  </a:lnTo>
                  <a:lnTo>
                    <a:pt x="186" y="104"/>
                  </a:lnTo>
                  <a:lnTo>
                    <a:pt x="191" y="104"/>
                  </a:lnTo>
                  <a:lnTo>
                    <a:pt x="195" y="103"/>
                  </a:lnTo>
                  <a:lnTo>
                    <a:pt x="199" y="99"/>
                  </a:lnTo>
                  <a:lnTo>
                    <a:pt x="201" y="96"/>
                  </a:lnTo>
                  <a:lnTo>
                    <a:pt x="201" y="91"/>
                  </a:lnTo>
                  <a:lnTo>
                    <a:pt x="199" y="87"/>
                  </a:lnTo>
                  <a:lnTo>
                    <a:pt x="189" y="73"/>
                  </a:lnTo>
                  <a:lnTo>
                    <a:pt x="178" y="61"/>
                  </a:lnTo>
                  <a:lnTo>
                    <a:pt x="168" y="50"/>
                  </a:lnTo>
                  <a:lnTo>
                    <a:pt x="156" y="41"/>
                  </a:lnTo>
                  <a:lnTo>
                    <a:pt x="145" y="34"/>
                  </a:lnTo>
                  <a:lnTo>
                    <a:pt x="134" y="27"/>
                  </a:lnTo>
                  <a:lnTo>
                    <a:pt x="126" y="22"/>
                  </a:lnTo>
                  <a:lnTo>
                    <a:pt x="119" y="19"/>
                  </a:lnTo>
                  <a:lnTo>
                    <a:pt x="111" y="14"/>
                  </a:lnTo>
                  <a:lnTo>
                    <a:pt x="102" y="10"/>
                  </a:lnTo>
                  <a:lnTo>
                    <a:pt x="92" y="6"/>
                  </a:lnTo>
                  <a:lnTo>
                    <a:pt x="81" y="3"/>
                  </a:lnTo>
                  <a:lnTo>
                    <a:pt x="71" y="0"/>
                  </a:lnTo>
                  <a:lnTo>
                    <a:pt x="61" y="0"/>
                  </a:lnTo>
                  <a:lnTo>
                    <a:pt x="50" y="0"/>
                  </a:lnTo>
                  <a:lnTo>
                    <a:pt x="4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3" name="Freeform 24"/>
            <p:cNvSpPr>
              <a:spLocks noEditPoints="1"/>
            </p:cNvSpPr>
            <p:nvPr/>
          </p:nvSpPr>
          <p:spPr bwMode="auto">
            <a:xfrm>
              <a:off x="4623" y="3136"/>
              <a:ext cx="322" cy="323"/>
            </a:xfrm>
            <a:custGeom>
              <a:avLst/>
              <a:gdLst>
                <a:gd name="T0" fmla="*/ 460 w 645"/>
                <a:gd name="T1" fmla="*/ 575 h 646"/>
                <a:gd name="T2" fmla="*/ 496 w 645"/>
                <a:gd name="T3" fmla="*/ 614 h 646"/>
                <a:gd name="T4" fmla="*/ 525 w 645"/>
                <a:gd name="T5" fmla="*/ 637 h 646"/>
                <a:gd name="T6" fmla="*/ 550 w 645"/>
                <a:gd name="T7" fmla="*/ 644 h 646"/>
                <a:gd name="T8" fmla="*/ 549 w 645"/>
                <a:gd name="T9" fmla="*/ 624 h 646"/>
                <a:gd name="T10" fmla="*/ 523 w 645"/>
                <a:gd name="T11" fmla="*/ 605 h 646"/>
                <a:gd name="T12" fmla="*/ 494 w 645"/>
                <a:gd name="T13" fmla="*/ 578 h 646"/>
                <a:gd name="T14" fmla="*/ 470 w 645"/>
                <a:gd name="T15" fmla="*/ 542 h 646"/>
                <a:gd name="T16" fmla="*/ 483 w 645"/>
                <a:gd name="T17" fmla="*/ 536 h 646"/>
                <a:gd name="T18" fmla="*/ 520 w 645"/>
                <a:gd name="T19" fmla="*/ 515 h 646"/>
                <a:gd name="T20" fmla="*/ 527 w 645"/>
                <a:gd name="T21" fmla="*/ 484 h 646"/>
                <a:gd name="T22" fmla="*/ 547 w 645"/>
                <a:gd name="T23" fmla="*/ 485 h 646"/>
                <a:gd name="T24" fmla="*/ 586 w 645"/>
                <a:gd name="T25" fmla="*/ 517 h 646"/>
                <a:gd name="T26" fmla="*/ 626 w 645"/>
                <a:gd name="T27" fmla="*/ 569 h 646"/>
                <a:gd name="T28" fmla="*/ 645 w 645"/>
                <a:gd name="T29" fmla="*/ 563 h 646"/>
                <a:gd name="T30" fmla="*/ 615 w 645"/>
                <a:gd name="T31" fmla="*/ 514 h 646"/>
                <a:gd name="T32" fmla="*/ 564 w 645"/>
                <a:gd name="T33" fmla="*/ 468 h 646"/>
                <a:gd name="T34" fmla="*/ 538 w 645"/>
                <a:gd name="T35" fmla="*/ 456 h 646"/>
                <a:gd name="T36" fmla="*/ 496 w 645"/>
                <a:gd name="T37" fmla="*/ 410 h 646"/>
                <a:gd name="T38" fmla="*/ 393 w 645"/>
                <a:gd name="T39" fmla="*/ 299 h 646"/>
                <a:gd name="T40" fmla="*/ 370 w 645"/>
                <a:gd name="T41" fmla="*/ 240 h 646"/>
                <a:gd name="T42" fmla="*/ 280 w 645"/>
                <a:gd name="T43" fmla="*/ 84 h 646"/>
                <a:gd name="T44" fmla="*/ 152 w 645"/>
                <a:gd name="T45" fmla="*/ 3 h 646"/>
                <a:gd name="T46" fmla="*/ 74 w 645"/>
                <a:gd name="T47" fmla="*/ 10 h 646"/>
                <a:gd name="T48" fmla="*/ 21 w 645"/>
                <a:gd name="T49" fmla="*/ 54 h 646"/>
                <a:gd name="T50" fmla="*/ 0 w 645"/>
                <a:gd name="T51" fmla="*/ 120 h 646"/>
                <a:gd name="T52" fmla="*/ 29 w 645"/>
                <a:gd name="T53" fmla="*/ 215 h 646"/>
                <a:gd name="T54" fmla="*/ 94 w 645"/>
                <a:gd name="T55" fmla="*/ 295 h 646"/>
                <a:gd name="T56" fmla="*/ 158 w 645"/>
                <a:gd name="T57" fmla="*/ 349 h 646"/>
                <a:gd name="T58" fmla="*/ 215 w 645"/>
                <a:gd name="T59" fmla="*/ 379 h 646"/>
                <a:gd name="T60" fmla="*/ 262 w 645"/>
                <a:gd name="T61" fmla="*/ 384 h 646"/>
                <a:gd name="T62" fmla="*/ 297 w 645"/>
                <a:gd name="T63" fmla="*/ 409 h 646"/>
                <a:gd name="T64" fmla="*/ 335 w 645"/>
                <a:gd name="T65" fmla="*/ 449 h 646"/>
                <a:gd name="T66" fmla="*/ 393 w 645"/>
                <a:gd name="T67" fmla="*/ 498 h 646"/>
                <a:gd name="T68" fmla="*/ 498 w 645"/>
                <a:gd name="T69" fmla="*/ 465 h 646"/>
                <a:gd name="T70" fmla="*/ 500 w 645"/>
                <a:gd name="T71" fmla="*/ 469 h 646"/>
                <a:gd name="T72" fmla="*/ 502 w 645"/>
                <a:gd name="T73" fmla="*/ 474 h 646"/>
                <a:gd name="T74" fmla="*/ 496 w 645"/>
                <a:gd name="T75" fmla="*/ 507 h 646"/>
                <a:gd name="T76" fmla="*/ 471 w 645"/>
                <a:gd name="T77" fmla="*/ 511 h 646"/>
                <a:gd name="T78" fmla="*/ 384 w 645"/>
                <a:gd name="T79" fmla="*/ 461 h 646"/>
                <a:gd name="T80" fmla="*/ 328 w 645"/>
                <a:gd name="T81" fmla="*/ 408 h 646"/>
                <a:gd name="T82" fmla="*/ 294 w 645"/>
                <a:gd name="T83" fmla="*/ 365 h 646"/>
                <a:gd name="T84" fmla="*/ 287 w 645"/>
                <a:gd name="T85" fmla="*/ 357 h 646"/>
                <a:gd name="T86" fmla="*/ 228 w 645"/>
                <a:gd name="T87" fmla="*/ 283 h 646"/>
                <a:gd name="T88" fmla="*/ 231 w 645"/>
                <a:gd name="T89" fmla="*/ 248 h 646"/>
                <a:gd name="T90" fmla="*/ 274 w 645"/>
                <a:gd name="T91" fmla="*/ 245 h 646"/>
                <a:gd name="T92" fmla="*/ 330 w 645"/>
                <a:gd name="T93" fmla="*/ 279 h 646"/>
                <a:gd name="T94" fmla="*/ 412 w 645"/>
                <a:gd name="T95" fmla="*/ 350 h 646"/>
                <a:gd name="T96" fmla="*/ 483 w 645"/>
                <a:gd name="T97" fmla="*/ 434 h 646"/>
                <a:gd name="T98" fmla="*/ 50 w 645"/>
                <a:gd name="T99" fmla="*/ 205 h 646"/>
                <a:gd name="T100" fmla="*/ 24 w 645"/>
                <a:gd name="T101" fmla="*/ 121 h 646"/>
                <a:gd name="T102" fmla="*/ 40 w 645"/>
                <a:gd name="T103" fmla="*/ 68 h 646"/>
                <a:gd name="T104" fmla="*/ 84 w 645"/>
                <a:gd name="T105" fmla="*/ 32 h 646"/>
                <a:gd name="T106" fmla="*/ 149 w 645"/>
                <a:gd name="T107" fmla="*/ 28 h 646"/>
                <a:gd name="T108" fmla="*/ 262 w 645"/>
                <a:gd name="T109" fmla="*/ 100 h 646"/>
                <a:gd name="T110" fmla="*/ 347 w 645"/>
                <a:gd name="T111" fmla="*/ 244 h 646"/>
                <a:gd name="T112" fmla="*/ 340 w 645"/>
                <a:gd name="T113" fmla="*/ 256 h 646"/>
                <a:gd name="T114" fmla="*/ 304 w 645"/>
                <a:gd name="T115" fmla="*/ 231 h 646"/>
                <a:gd name="T116" fmla="*/ 253 w 645"/>
                <a:gd name="T117" fmla="*/ 219 h 646"/>
                <a:gd name="T118" fmla="*/ 203 w 645"/>
                <a:gd name="T119" fmla="*/ 241 h 646"/>
                <a:gd name="T120" fmla="*/ 259 w 645"/>
                <a:gd name="T121" fmla="*/ 360 h 646"/>
                <a:gd name="T122" fmla="*/ 230 w 645"/>
                <a:gd name="T123" fmla="*/ 357 h 646"/>
                <a:gd name="T124" fmla="*/ 121 w 645"/>
                <a:gd name="T125" fmla="*/ 289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5" h="646">
                  <a:moveTo>
                    <a:pt x="445" y="527"/>
                  </a:moveTo>
                  <a:lnTo>
                    <a:pt x="445" y="541"/>
                  </a:lnTo>
                  <a:lnTo>
                    <a:pt x="449" y="553"/>
                  </a:lnTo>
                  <a:lnTo>
                    <a:pt x="454" y="564"/>
                  </a:lnTo>
                  <a:lnTo>
                    <a:pt x="460" y="575"/>
                  </a:lnTo>
                  <a:lnTo>
                    <a:pt x="467" y="585"/>
                  </a:lnTo>
                  <a:lnTo>
                    <a:pt x="475" y="594"/>
                  </a:lnTo>
                  <a:lnTo>
                    <a:pt x="483" y="602"/>
                  </a:lnTo>
                  <a:lnTo>
                    <a:pt x="492" y="609"/>
                  </a:lnTo>
                  <a:lnTo>
                    <a:pt x="496" y="614"/>
                  </a:lnTo>
                  <a:lnTo>
                    <a:pt x="502" y="620"/>
                  </a:lnTo>
                  <a:lnTo>
                    <a:pt x="508" y="624"/>
                  </a:lnTo>
                  <a:lnTo>
                    <a:pt x="513" y="629"/>
                  </a:lnTo>
                  <a:lnTo>
                    <a:pt x="519" y="633"/>
                  </a:lnTo>
                  <a:lnTo>
                    <a:pt x="525" y="637"/>
                  </a:lnTo>
                  <a:lnTo>
                    <a:pt x="532" y="641"/>
                  </a:lnTo>
                  <a:lnTo>
                    <a:pt x="538" y="645"/>
                  </a:lnTo>
                  <a:lnTo>
                    <a:pt x="541" y="646"/>
                  </a:lnTo>
                  <a:lnTo>
                    <a:pt x="546" y="646"/>
                  </a:lnTo>
                  <a:lnTo>
                    <a:pt x="550" y="644"/>
                  </a:lnTo>
                  <a:lnTo>
                    <a:pt x="554" y="640"/>
                  </a:lnTo>
                  <a:lnTo>
                    <a:pt x="555" y="636"/>
                  </a:lnTo>
                  <a:lnTo>
                    <a:pt x="555" y="631"/>
                  </a:lnTo>
                  <a:lnTo>
                    <a:pt x="553" y="626"/>
                  </a:lnTo>
                  <a:lnTo>
                    <a:pt x="549" y="624"/>
                  </a:lnTo>
                  <a:lnTo>
                    <a:pt x="543" y="621"/>
                  </a:lnTo>
                  <a:lnTo>
                    <a:pt x="539" y="617"/>
                  </a:lnTo>
                  <a:lnTo>
                    <a:pt x="533" y="613"/>
                  </a:lnTo>
                  <a:lnTo>
                    <a:pt x="528" y="609"/>
                  </a:lnTo>
                  <a:lnTo>
                    <a:pt x="523" y="605"/>
                  </a:lnTo>
                  <a:lnTo>
                    <a:pt x="518" y="600"/>
                  </a:lnTo>
                  <a:lnTo>
                    <a:pt x="512" y="597"/>
                  </a:lnTo>
                  <a:lnTo>
                    <a:pt x="508" y="592"/>
                  </a:lnTo>
                  <a:lnTo>
                    <a:pt x="501" y="585"/>
                  </a:lnTo>
                  <a:lnTo>
                    <a:pt x="494" y="578"/>
                  </a:lnTo>
                  <a:lnTo>
                    <a:pt x="487" y="571"/>
                  </a:lnTo>
                  <a:lnTo>
                    <a:pt x="481" y="564"/>
                  </a:lnTo>
                  <a:lnTo>
                    <a:pt x="477" y="557"/>
                  </a:lnTo>
                  <a:lnTo>
                    <a:pt x="473" y="549"/>
                  </a:lnTo>
                  <a:lnTo>
                    <a:pt x="470" y="542"/>
                  </a:lnTo>
                  <a:lnTo>
                    <a:pt x="469" y="534"/>
                  </a:lnTo>
                  <a:lnTo>
                    <a:pt x="473" y="536"/>
                  </a:lnTo>
                  <a:lnTo>
                    <a:pt x="477" y="536"/>
                  </a:lnTo>
                  <a:lnTo>
                    <a:pt x="480" y="536"/>
                  </a:lnTo>
                  <a:lnTo>
                    <a:pt x="483" y="536"/>
                  </a:lnTo>
                  <a:lnTo>
                    <a:pt x="493" y="534"/>
                  </a:lnTo>
                  <a:lnTo>
                    <a:pt x="501" y="532"/>
                  </a:lnTo>
                  <a:lnTo>
                    <a:pt x="508" y="529"/>
                  </a:lnTo>
                  <a:lnTo>
                    <a:pt x="515" y="523"/>
                  </a:lnTo>
                  <a:lnTo>
                    <a:pt x="520" y="515"/>
                  </a:lnTo>
                  <a:lnTo>
                    <a:pt x="524" y="507"/>
                  </a:lnTo>
                  <a:lnTo>
                    <a:pt x="526" y="498"/>
                  </a:lnTo>
                  <a:lnTo>
                    <a:pt x="527" y="487"/>
                  </a:lnTo>
                  <a:lnTo>
                    <a:pt x="527" y="485"/>
                  </a:lnTo>
                  <a:lnTo>
                    <a:pt x="527" y="484"/>
                  </a:lnTo>
                  <a:lnTo>
                    <a:pt x="527" y="481"/>
                  </a:lnTo>
                  <a:lnTo>
                    <a:pt x="526" y="479"/>
                  </a:lnTo>
                  <a:lnTo>
                    <a:pt x="533" y="481"/>
                  </a:lnTo>
                  <a:lnTo>
                    <a:pt x="540" y="483"/>
                  </a:lnTo>
                  <a:lnTo>
                    <a:pt x="547" y="485"/>
                  </a:lnTo>
                  <a:lnTo>
                    <a:pt x="553" y="488"/>
                  </a:lnTo>
                  <a:lnTo>
                    <a:pt x="559" y="493"/>
                  </a:lnTo>
                  <a:lnTo>
                    <a:pt x="568" y="499"/>
                  </a:lnTo>
                  <a:lnTo>
                    <a:pt x="577" y="508"/>
                  </a:lnTo>
                  <a:lnTo>
                    <a:pt x="586" y="517"/>
                  </a:lnTo>
                  <a:lnTo>
                    <a:pt x="596" y="527"/>
                  </a:lnTo>
                  <a:lnTo>
                    <a:pt x="605" y="540"/>
                  </a:lnTo>
                  <a:lnTo>
                    <a:pt x="615" y="553"/>
                  </a:lnTo>
                  <a:lnTo>
                    <a:pt x="623" y="565"/>
                  </a:lnTo>
                  <a:lnTo>
                    <a:pt x="626" y="569"/>
                  </a:lnTo>
                  <a:lnTo>
                    <a:pt x="630" y="571"/>
                  </a:lnTo>
                  <a:lnTo>
                    <a:pt x="634" y="571"/>
                  </a:lnTo>
                  <a:lnTo>
                    <a:pt x="639" y="570"/>
                  </a:lnTo>
                  <a:lnTo>
                    <a:pt x="642" y="568"/>
                  </a:lnTo>
                  <a:lnTo>
                    <a:pt x="645" y="563"/>
                  </a:lnTo>
                  <a:lnTo>
                    <a:pt x="645" y="559"/>
                  </a:lnTo>
                  <a:lnTo>
                    <a:pt x="643" y="554"/>
                  </a:lnTo>
                  <a:lnTo>
                    <a:pt x="635" y="540"/>
                  </a:lnTo>
                  <a:lnTo>
                    <a:pt x="625" y="526"/>
                  </a:lnTo>
                  <a:lnTo>
                    <a:pt x="615" y="514"/>
                  </a:lnTo>
                  <a:lnTo>
                    <a:pt x="604" y="501"/>
                  </a:lnTo>
                  <a:lnTo>
                    <a:pt x="593" y="491"/>
                  </a:lnTo>
                  <a:lnTo>
                    <a:pt x="582" y="480"/>
                  </a:lnTo>
                  <a:lnTo>
                    <a:pt x="573" y="473"/>
                  </a:lnTo>
                  <a:lnTo>
                    <a:pt x="564" y="468"/>
                  </a:lnTo>
                  <a:lnTo>
                    <a:pt x="558" y="465"/>
                  </a:lnTo>
                  <a:lnTo>
                    <a:pt x="554" y="462"/>
                  </a:lnTo>
                  <a:lnTo>
                    <a:pt x="548" y="460"/>
                  </a:lnTo>
                  <a:lnTo>
                    <a:pt x="542" y="458"/>
                  </a:lnTo>
                  <a:lnTo>
                    <a:pt x="538" y="456"/>
                  </a:lnTo>
                  <a:lnTo>
                    <a:pt x="532" y="455"/>
                  </a:lnTo>
                  <a:lnTo>
                    <a:pt x="526" y="455"/>
                  </a:lnTo>
                  <a:lnTo>
                    <a:pt x="520" y="454"/>
                  </a:lnTo>
                  <a:lnTo>
                    <a:pt x="510" y="432"/>
                  </a:lnTo>
                  <a:lnTo>
                    <a:pt x="496" y="410"/>
                  </a:lnTo>
                  <a:lnTo>
                    <a:pt x="479" y="387"/>
                  </a:lnTo>
                  <a:lnTo>
                    <a:pt x="459" y="364"/>
                  </a:lnTo>
                  <a:lnTo>
                    <a:pt x="437" y="342"/>
                  </a:lnTo>
                  <a:lnTo>
                    <a:pt x="416" y="320"/>
                  </a:lnTo>
                  <a:lnTo>
                    <a:pt x="393" y="299"/>
                  </a:lnTo>
                  <a:lnTo>
                    <a:pt x="371" y="280"/>
                  </a:lnTo>
                  <a:lnTo>
                    <a:pt x="372" y="271"/>
                  </a:lnTo>
                  <a:lnTo>
                    <a:pt x="372" y="260"/>
                  </a:lnTo>
                  <a:lnTo>
                    <a:pt x="371" y="250"/>
                  </a:lnTo>
                  <a:lnTo>
                    <a:pt x="370" y="240"/>
                  </a:lnTo>
                  <a:lnTo>
                    <a:pt x="361" y="211"/>
                  </a:lnTo>
                  <a:lnTo>
                    <a:pt x="348" y="179"/>
                  </a:lnTo>
                  <a:lnTo>
                    <a:pt x="329" y="146"/>
                  </a:lnTo>
                  <a:lnTo>
                    <a:pt x="306" y="114"/>
                  </a:lnTo>
                  <a:lnTo>
                    <a:pt x="280" y="84"/>
                  </a:lnTo>
                  <a:lnTo>
                    <a:pt x="251" y="55"/>
                  </a:lnTo>
                  <a:lnTo>
                    <a:pt x="219" y="32"/>
                  </a:lnTo>
                  <a:lnTo>
                    <a:pt x="186" y="14"/>
                  </a:lnTo>
                  <a:lnTo>
                    <a:pt x="169" y="7"/>
                  </a:lnTo>
                  <a:lnTo>
                    <a:pt x="152" y="3"/>
                  </a:lnTo>
                  <a:lnTo>
                    <a:pt x="136" y="0"/>
                  </a:lnTo>
                  <a:lnTo>
                    <a:pt x="120" y="0"/>
                  </a:lnTo>
                  <a:lnTo>
                    <a:pt x="104" y="1"/>
                  </a:lnTo>
                  <a:lnTo>
                    <a:pt x="89" y="5"/>
                  </a:lnTo>
                  <a:lnTo>
                    <a:pt x="74" y="10"/>
                  </a:lnTo>
                  <a:lnTo>
                    <a:pt x="60" y="17"/>
                  </a:lnTo>
                  <a:lnTo>
                    <a:pt x="48" y="25"/>
                  </a:lnTo>
                  <a:lnTo>
                    <a:pt x="38" y="35"/>
                  </a:lnTo>
                  <a:lnTo>
                    <a:pt x="29" y="44"/>
                  </a:lnTo>
                  <a:lnTo>
                    <a:pt x="21" y="54"/>
                  </a:lnTo>
                  <a:lnTo>
                    <a:pt x="14" y="65"/>
                  </a:lnTo>
                  <a:lnTo>
                    <a:pt x="9" y="76"/>
                  </a:lnTo>
                  <a:lnTo>
                    <a:pt x="5" y="89"/>
                  </a:lnTo>
                  <a:lnTo>
                    <a:pt x="2" y="101"/>
                  </a:lnTo>
                  <a:lnTo>
                    <a:pt x="0" y="120"/>
                  </a:lnTo>
                  <a:lnTo>
                    <a:pt x="1" y="138"/>
                  </a:lnTo>
                  <a:lnTo>
                    <a:pt x="5" y="158"/>
                  </a:lnTo>
                  <a:lnTo>
                    <a:pt x="10" y="176"/>
                  </a:lnTo>
                  <a:lnTo>
                    <a:pt x="18" y="196"/>
                  </a:lnTo>
                  <a:lnTo>
                    <a:pt x="29" y="215"/>
                  </a:lnTo>
                  <a:lnTo>
                    <a:pt x="40" y="234"/>
                  </a:lnTo>
                  <a:lnTo>
                    <a:pt x="55" y="252"/>
                  </a:lnTo>
                  <a:lnTo>
                    <a:pt x="69" y="267"/>
                  </a:lnTo>
                  <a:lnTo>
                    <a:pt x="82" y="282"/>
                  </a:lnTo>
                  <a:lnTo>
                    <a:pt x="94" y="295"/>
                  </a:lnTo>
                  <a:lnTo>
                    <a:pt x="107" y="308"/>
                  </a:lnTo>
                  <a:lnTo>
                    <a:pt x="120" y="319"/>
                  </a:lnTo>
                  <a:lnTo>
                    <a:pt x="132" y="331"/>
                  </a:lnTo>
                  <a:lnTo>
                    <a:pt x="145" y="340"/>
                  </a:lnTo>
                  <a:lnTo>
                    <a:pt x="158" y="349"/>
                  </a:lnTo>
                  <a:lnTo>
                    <a:pt x="169" y="357"/>
                  </a:lnTo>
                  <a:lnTo>
                    <a:pt x="181" y="364"/>
                  </a:lnTo>
                  <a:lnTo>
                    <a:pt x="192" y="370"/>
                  </a:lnTo>
                  <a:lnTo>
                    <a:pt x="204" y="374"/>
                  </a:lnTo>
                  <a:lnTo>
                    <a:pt x="215" y="379"/>
                  </a:lnTo>
                  <a:lnTo>
                    <a:pt x="227" y="381"/>
                  </a:lnTo>
                  <a:lnTo>
                    <a:pt x="238" y="384"/>
                  </a:lnTo>
                  <a:lnTo>
                    <a:pt x="249" y="385"/>
                  </a:lnTo>
                  <a:lnTo>
                    <a:pt x="256" y="385"/>
                  </a:lnTo>
                  <a:lnTo>
                    <a:pt x="262" y="384"/>
                  </a:lnTo>
                  <a:lnTo>
                    <a:pt x="269" y="384"/>
                  </a:lnTo>
                  <a:lnTo>
                    <a:pt x="276" y="382"/>
                  </a:lnTo>
                  <a:lnTo>
                    <a:pt x="283" y="392"/>
                  </a:lnTo>
                  <a:lnTo>
                    <a:pt x="290" y="400"/>
                  </a:lnTo>
                  <a:lnTo>
                    <a:pt x="297" y="409"/>
                  </a:lnTo>
                  <a:lnTo>
                    <a:pt x="305" y="417"/>
                  </a:lnTo>
                  <a:lnTo>
                    <a:pt x="312" y="425"/>
                  </a:lnTo>
                  <a:lnTo>
                    <a:pt x="320" y="434"/>
                  </a:lnTo>
                  <a:lnTo>
                    <a:pt x="327" y="441"/>
                  </a:lnTo>
                  <a:lnTo>
                    <a:pt x="335" y="449"/>
                  </a:lnTo>
                  <a:lnTo>
                    <a:pt x="341" y="455"/>
                  </a:lnTo>
                  <a:lnTo>
                    <a:pt x="350" y="463"/>
                  </a:lnTo>
                  <a:lnTo>
                    <a:pt x="363" y="473"/>
                  </a:lnTo>
                  <a:lnTo>
                    <a:pt x="376" y="485"/>
                  </a:lnTo>
                  <a:lnTo>
                    <a:pt x="393" y="498"/>
                  </a:lnTo>
                  <a:lnTo>
                    <a:pt x="410" y="509"/>
                  </a:lnTo>
                  <a:lnTo>
                    <a:pt x="428" y="519"/>
                  </a:lnTo>
                  <a:lnTo>
                    <a:pt x="445" y="527"/>
                  </a:lnTo>
                  <a:close/>
                  <a:moveTo>
                    <a:pt x="498" y="465"/>
                  </a:moveTo>
                  <a:lnTo>
                    <a:pt x="498" y="465"/>
                  </a:lnTo>
                  <a:lnTo>
                    <a:pt x="498" y="465"/>
                  </a:lnTo>
                  <a:lnTo>
                    <a:pt x="498" y="465"/>
                  </a:lnTo>
                  <a:lnTo>
                    <a:pt x="498" y="465"/>
                  </a:lnTo>
                  <a:lnTo>
                    <a:pt x="498" y="468"/>
                  </a:lnTo>
                  <a:lnTo>
                    <a:pt x="500" y="469"/>
                  </a:lnTo>
                  <a:lnTo>
                    <a:pt x="500" y="471"/>
                  </a:lnTo>
                  <a:lnTo>
                    <a:pt x="501" y="472"/>
                  </a:lnTo>
                  <a:lnTo>
                    <a:pt x="501" y="473"/>
                  </a:lnTo>
                  <a:lnTo>
                    <a:pt x="502" y="473"/>
                  </a:lnTo>
                  <a:lnTo>
                    <a:pt x="502" y="474"/>
                  </a:lnTo>
                  <a:lnTo>
                    <a:pt x="502" y="476"/>
                  </a:lnTo>
                  <a:lnTo>
                    <a:pt x="503" y="485"/>
                  </a:lnTo>
                  <a:lnTo>
                    <a:pt x="503" y="493"/>
                  </a:lnTo>
                  <a:lnTo>
                    <a:pt x="501" y="501"/>
                  </a:lnTo>
                  <a:lnTo>
                    <a:pt x="496" y="507"/>
                  </a:lnTo>
                  <a:lnTo>
                    <a:pt x="494" y="509"/>
                  </a:lnTo>
                  <a:lnTo>
                    <a:pt x="490" y="510"/>
                  </a:lnTo>
                  <a:lnTo>
                    <a:pt x="487" y="511"/>
                  </a:lnTo>
                  <a:lnTo>
                    <a:pt x="483" y="512"/>
                  </a:lnTo>
                  <a:lnTo>
                    <a:pt x="471" y="511"/>
                  </a:lnTo>
                  <a:lnTo>
                    <a:pt x="456" y="506"/>
                  </a:lnTo>
                  <a:lnTo>
                    <a:pt x="439" y="498"/>
                  </a:lnTo>
                  <a:lnTo>
                    <a:pt x="421" y="487"/>
                  </a:lnTo>
                  <a:lnTo>
                    <a:pt x="403" y="474"/>
                  </a:lnTo>
                  <a:lnTo>
                    <a:pt x="384" y="461"/>
                  </a:lnTo>
                  <a:lnTo>
                    <a:pt x="367" y="447"/>
                  </a:lnTo>
                  <a:lnTo>
                    <a:pt x="351" y="432"/>
                  </a:lnTo>
                  <a:lnTo>
                    <a:pt x="343" y="424"/>
                  </a:lnTo>
                  <a:lnTo>
                    <a:pt x="336" y="417"/>
                  </a:lnTo>
                  <a:lnTo>
                    <a:pt x="328" y="408"/>
                  </a:lnTo>
                  <a:lnTo>
                    <a:pt x="321" y="400"/>
                  </a:lnTo>
                  <a:lnTo>
                    <a:pt x="314" y="392"/>
                  </a:lnTo>
                  <a:lnTo>
                    <a:pt x="307" y="382"/>
                  </a:lnTo>
                  <a:lnTo>
                    <a:pt x="300" y="374"/>
                  </a:lnTo>
                  <a:lnTo>
                    <a:pt x="294" y="365"/>
                  </a:lnTo>
                  <a:lnTo>
                    <a:pt x="292" y="364"/>
                  </a:lnTo>
                  <a:lnTo>
                    <a:pt x="291" y="362"/>
                  </a:lnTo>
                  <a:lnTo>
                    <a:pt x="290" y="360"/>
                  </a:lnTo>
                  <a:lnTo>
                    <a:pt x="289" y="359"/>
                  </a:lnTo>
                  <a:lnTo>
                    <a:pt x="287" y="357"/>
                  </a:lnTo>
                  <a:lnTo>
                    <a:pt x="285" y="354"/>
                  </a:lnTo>
                  <a:lnTo>
                    <a:pt x="283" y="351"/>
                  </a:lnTo>
                  <a:lnTo>
                    <a:pt x="281" y="349"/>
                  </a:lnTo>
                  <a:lnTo>
                    <a:pt x="233" y="289"/>
                  </a:lnTo>
                  <a:lnTo>
                    <a:pt x="228" y="283"/>
                  </a:lnTo>
                  <a:lnTo>
                    <a:pt x="222" y="274"/>
                  </a:lnTo>
                  <a:lnTo>
                    <a:pt x="220" y="264"/>
                  </a:lnTo>
                  <a:lnTo>
                    <a:pt x="222" y="255"/>
                  </a:lnTo>
                  <a:lnTo>
                    <a:pt x="226" y="251"/>
                  </a:lnTo>
                  <a:lnTo>
                    <a:pt x="231" y="248"/>
                  </a:lnTo>
                  <a:lnTo>
                    <a:pt x="238" y="244"/>
                  </a:lnTo>
                  <a:lnTo>
                    <a:pt x="245" y="243"/>
                  </a:lnTo>
                  <a:lnTo>
                    <a:pt x="254" y="243"/>
                  </a:lnTo>
                  <a:lnTo>
                    <a:pt x="264" y="243"/>
                  </a:lnTo>
                  <a:lnTo>
                    <a:pt x="274" y="245"/>
                  </a:lnTo>
                  <a:lnTo>
                    <a:pt x="284" y="249"/>
                  </a:lnTo>
                  <a:lnTo>
                    <a:pt x="292" y="253"/>
                  </a:lnTo>
                  <a:lnTo>
                    <a:pt x="304" y="259"/>
                  </a:lnTo>
                  <a:lnTo>
                    <a:pt x="317" y="268"/>
                  </a:lnTo>
                  <a:lnTo>
                    <a:pt x="330" y="279"/>
                  </a:lnTo>
                  <a:lnTo>
                    <a:pt x="345" y="290"/>
                  </a:lnTo>
                  <a:lnTo>
                    <a:pt x="361" y="304"/>
                  </a:lnTo>
                  <a:lnTo>
                    <a:pt x="379" y="318"/>
                  </a:lnTo>
                  <a:lnTo>
                    <a:pt x="396" y="334"/>
                  </a:lnTo>
                  <a:lnTo>
                    <a:pt x="412" y="350"/>
                  </a:lnTo>
                  <a:lnTo>
                    <a:pt x="429" y="366"/>
                  </a:lnTo>
                  <a:lnTo>
                    <a:pt x="444" y="384"/>
                  </a:lnTo>
                  <a:lnTo>
                    <a:pt x="459" y="401"/>
                  </a:lnTo>
                  <a:lnTo>
                    <a:pt x="472" y="418"/>
                  </a:lnTo>
                  <a:lnTo>
                    <a:pt x="483" y="434"/>
                  </a:lnTo>
                  <a:lnTo>
                    <a:pt x="492" y="450"/>
                  </a:lnTo>
                  <a:lnTo>
                    <a:pt x="498" y="465"/>
                  </a:lnTo>
                  <a:close/>
                  <a:moveTo>
                    <a:pt x="73" y="237"/>
                  </a:moveTo>
                  <a:lnTo>
                    <a:pt x="60" y="221"/>
                  </a:lnTo>
                  <a:lnTo>
                    <a:pt x="50" y="205"/>
                  </a:lnTo>
                  <a:lnTo>
                    <a:pt x="41" y="188"/>
                  </a:lnTo>
                  <a:lnTo>
                    <a:pt x="33" y="170"/>
                  </a:lnTo>
                  <a:lnTo>
                    <a:pt x="29" y="154"/>
                  </a:lnTo>
                  <a:lnTo>
                    <a:pt x="25" y="137"/>
                  </a:lnTo>
                  <a:lnTo>
                    <a:pt x="24" y="121"/>
                  </a:lnTo>
                  <a:lnTo>
                    <a:pt x="25" y="106"/>
                  </a:lnTo>
                  <a:lnTo>
                    <a:pt x="28" y="96"/>
                  </a:lnTo>
                  <a:lnTo>
                    <a:pt x="31" y="85"/>
                  </a:lnTo>
                  <a:lnTo>
                    <a:pt x="36" y="76"/>
                  </a:lnTo>
                  <a:lnTo>
                    <a:pt x="40" y="68"/>
                  </a:lnTo>
                  <a:lnTo>
                    <a:pt x="47" y="60"/>
                  </a:lnTo>
                  <a:lnTo>
                    <a:pt x="54" y="52"/>
                  </a:lnTo>
                  <a:lnTo>
                    <a:pt x="63" y="45"/>
                  </a:lnTo>
                  <a:lnTo>
                    <a:pt x="73" y="38"/>
                  </a:lnTo>
                  <a:lnTo>
                    <a:pt x="84" y="32"/>
                  </a:lnTo>
                  <a:lnTo>
                    <a:pt x="97" y="28"/>
                  </a:lnTo>
                  <a:lnTo>
                    <a:pt x="109" y="25"/>
                  </a:lnTo>
                  <a:lnTo>
                    <a:pt x="122" y="24"/>
                  </a:lnTo>
                  <a:lnTo>
                    <a:pt x="135" y="25"/>
                  </a:lnTo>
                  <a:lnTo>
                    <a:pt x="149" y="28"/>
                  </a:lnTo>
                  <a:lnTo>
                    <a:pt x="162" y="31"/>
                  </a:lnTo>
                  <a:lnTo>
                    <a:pt x="177" y="37"/>
                  </a:lnTo>
                  <a:lnTo>
                    <a:pt x="207" y="53"/>
                  </a:lnTo>
                  <a:lnTo>
                    <a:pt x="236" y="75"/>
                  </a:lnTo>
                  <a:lnTo>
                    <a:pt x="262" y="100"/>
                  </a:lnTo>
                  <a:lnTo>
                    <a:pt x="287" y="128"/>
                  </a:lnTo>
                  <a:lnTo>
                    <a:pt x="309" y="158"/>
                  </a:lnTo>
                  <a:lnTo>
                    <a:pt x="326" y="189"/>
                  </a:lnTo>
                  <a:lnTo>
                    <a:pt x="338" y="218"/>
                  </a:lnTo>
                  <a:lnTo>
                    <a:pt x="347" y="244"/>
                  </a:lnTo>
                  <a:lnTo>
                    <a:pt x="348" y="249"/>
                  </a:lnTo>
                  <a:lnTo>
                    <a:pt x="348" y="253"/>
                  </a:lnTo>
                  <a:lnTo>
                    <a:pt x="348" y="258"/>
                  </a:lnTo>
                  <a:lnTo>
                    <a:pt x="348" y="263"/>
                  </a:lnTo>
                  <a:lnTo>
                    <a:pt x="340" y="256"/>
                  </a:lnTo>
                  <a:lnTo>
                    <a:pt x="332" y="250"/>
                  </a:lnTo>
                  <a:lnTo>
                    <a:pt x="323" y="244"/>
                  </a:lnTo>
                  <a:lnTo>
                    <a:pt x="317" y="240"/>
                  </a:lnTo>
                  <a:lnTo>
                    <a:pt x="310" y="235"/>
                  </a:lnTo>
                  <a:lnTo>
                    <a:pt x="304" y="231"/>
                  </a:lnTo>
                  <a:lnTo>
                    <a:pt x="298" y="229"/>
                  </a:lnTo>
                  <a:lnTo>
                    <a:pt x="294" y="227"/>
                  </a:lnTo>
                  <a:lnTo>
                    <a:pt x="280" y="222"/>
                  </a:lnTo>
                  <a:lnTo>
                    <a:pt x="266" y="220"/>
                  </a:lnTo>
                  <a:lnTo>
                    <a:pt x="253" y="219"/>
                  </a:lnTo>
                  <a:lnTo>
                    <a:pt x="241" y="220"/>
                  </a:lnTo>
                  <a:lnTo>
                    <a:pt x="229" y="222"/>
                  </a:lnTo>
                  <a:lnTo>
                    <a:pt x="219" y="227"/>
                  </a:lnTo>
                  <a:lnTo>
                    <a:pt x="210" y="233"/>
                  </a:lnTo>
                  <a:lnTo>
                    <a:pt x="203" y="241"/>
                  </a:lnTo>
                  <a:lnTo>
                    <a:pt x="198" y="250"/>
                  </a:lnTo>
                  <a:lnTo>
                    <a:pt x="196" y="264"/>
                  </a:lnTo>
                  <a:lnTo>
                    <a:pt x="200" y="283"/>
                  </a:lnTo>
                  <a:lnTo>
                    <a:pt x="215" y="305"/>
                  </a:lnTo>
                  <a:lnTo>
                    <a:pt x="259" y="360"/>
                  </a:lnTo>
                  <a:lnTo>
                    <a:pt x="257" y="360"/>
                  </a:lnTo>
                  <a:lnTo>
                    <a:pt x="254" y="360"/>
                  </a:lnTo>
                  <a:lnTo>
                    <a:pt x="252" y="360"/>
                  </a:lnTo>
                  <a:lnTo>
                    <a:pt x="250" y="360"/>
                  </a:lnTo>
                  <a:lnTo>
                    <a:pt x="230" y="357"/>
                  </a:lnTo>
                  <a:lnTo>
                    <a:pt x="211" y="350"/>
                  </a:lnTo>
                  <a:lnTo>
                    <a:pt x="190" y="340"/>
                  </a:lnTo>
                  <a:lnTo>
                    <a:pt x="168" y="326"/>
                  </a:lnTo>
                  <a:lnTo>
                    <a:pt x="145" y="310"/>
                  </a:lnTo>
                  <a:lnTo>
                    <a:pt x="121" y="289"/>
                  </a:lnTo>
                  <a:lnTo>
                    <a:pt x="98" y="265"/>
                  </a:lnTo>
                  <a:lnTo>
                    <a:pt x="73" y="2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4" name="Freeform 25"/>
            <p:cNvSpPr>
              <a:spLocks noEditPoints="1"/>
            </p:cNvSpPr>
            <p:nvPr/>
          </p:nvSpPr>
          <p:spPr bwMode="auto">
            <a:xfrm>
              <a:off x="4808" y="3319"/>
              <a:ext cx="323" cy="326"/>
            </a:xfrm>
            <a:custGeom>
              <a:avLst/>
              <a:gdLst>
                <a:gd name="T0" fmla="*/ 529 w 644"/>
                <a:gd name="T1" fmla="*/ 447 h 652"/>
                <a:gd name="T2" fmla="*/ 498 w 644"/>
                <a:gd name="T3" fmla="*/ 422 h 652"/>
                <a:gd name="T4" fmla="*/ 407 w 644"/>
                <a:gd name="T5" fmla="*/ 315 h 652"/>
                <a:gd name="T6" fmla="*/ 361 w 644"/>
                <a:gd name="T7" fmla="*/ 219 h 652"/>
                <a:gd name="T8" fmla="*/ 319 w 644"/>
                <a:gd name="T9" fmla="*/ 124 h 652"/>
                <a:gd name="T10" fmla="*/ 238 w 644"/>
                <a:gd name="T11" fmla="*/ 43 h 652"/>
                <a:gd name="T12" fmla="*/ 140 w 644"/>
                <a:gd name="T13" fmla="*/ 0 h 652"/>
                <a:gd name="T14" fmla="*/ 126 w 644"/>
                <a:gd name="T15" fmla="*/ 15 h 652"/>
                <a:gd name="T16" fmla="*/ 172 w 644"/>
                <a:gd name="T17" fmla="*/ 35 h 652"/>
                <a:gd name="T18" fmla="*/ 258 w 644"/>
                <a:gd name="T19" fmla="*/ 90 h 652"/>
                <a:gd name="T20" fmla="*/ 320 w 644"/>
                <a:gd name="T21" fmla="*/ 171 h 652"/>
                <a:gd name="T22" fmla="*/ 341 w 644"/>
                <a:gd name="T23" fmla="*/ 241 h 652"/>
                <a:gd name="T24" fmla="*/ 332 w 644"/>
                <a:gd name="T25" fmla="*/ 253 h 652"/>
                <a:gd name="T26" fmla="*/ 298 w 644"/>
                <a:gd name="T27" fmla="*/ 230 h 652"/>
                <a:gd name="T28" fmla="*/ 247 w 644"/>
                <a:gd name="T29" fmla="*/ 217 h 652"/>
                <a:gd name="T30" fmla="*/ 197 w 644"/>
                <a:gd name="T31" fmla="*/ 239 h 652"/>
                <a:gd name="T32" fmla="*/ 240 w 644"/>
                <a:gd name="T33" fmla="*/ 338 h 652"/>
                <a:gd name="T34" fmla="*/ 257 w 644"/>
                <a:gd name="T35" fmla="*/ 359 h 652"/>
                <a:gd name="T36" fmla="*/ 233 w 644"/>
                <a:gd name="T37" fmla="*/ 357 h 652"/>
                <a:gd name="T38" fmla="*/ 172 w 644"/>
                <a:gd name="T39" fmla="*/ 334 h 652"/>
                <a:gd name="T40" fmla="*/ 111 w 644"/>
                <a:gd name="T41" fmla="*/ 291 h 652"/>
                <a:gd name="T42" fmla="*/ 60 w 644"/>
                <a:gd name="T43" fmla="*/ 238 h 652"/>
                <a:gd name="T44" fmla="*/ 32 w 644"/>
                <a:gd name="T45" fmla="*/ 186 h 652"/>
                <a:gd name="T46" fmla="*/ 18 w 644"/>
                <a:gd name="T47" fmla="*/ 143 h 652"/>
                <a:gd name="T48" fmla="*/ 0 w 644"/>
                <a:gd name="T49" fmla="*/ 151 h 652"/>
                <a:gd name="T50" fmla="*/ 15 w 644"/>
                <a:gd name="T51" fmla="*/ 207 h 652"/>
                <a:gd name="T52" fmla="*/ 50 w 644"/>
                <a:gd name="T53" fmla="*/ 263 h 652"/>
                <a:gd name="T54" fmla="*/ 107 w 644"/>
                <a:gd name="T55" fmla="*/ 318 h 652"/>
                <a:gd name="T56" fmla="*/ 174 w 644"/>
                <a:gd name="T57" fmla="*/ 362 h 652"/>
                <a:gd name="T58" fmla="*/ 243 w 644"/>
                <a:gd name="T59" fmla="*/ 382 h 652"/>
                <a:gd name="T60" fmla="*/ 278 w 644"/>
                <a:gd name="T61" fmla="*/ 380 h 652"/>
                <a:gd name="T62" fmla="*/ 311 w 644"/>
                <a:gd name="T63" fmla="*/ 415 h 652"/>
                <a:gd name="T64" fmla="*/ 346 w 644"/>
                <a:gd name="T65" fmla="*/ 449 h 652"/>
                <a:gd name="T66" fmla="*/ 402 w 644"/>
                <a:gd name="T67" fmla="*/ 498 h 652"/>
                <a:gd name="T68" fmla="*/ 433 w 644"/>
                <a:gd name="T69" fmla="*/ 544 h 652"/>
                <a:gd name="T70" fmla="*/ 474 w 644"/>
                <a:gd name="T71" fmla="*/ 599 h 652"/>
                <a:gd name="T72" fmla="*/ 541 w 644"/>
                <a:gd name="T73" fmla="*/ 643 h 652"/>
                <a:gd name="T74" fmla="*/ 624 w 644"/>
                <a:gd name="T75" fmla="*/ 640 h 652"/>
                <a:gd name="T76" fmla="*/ 643 w 644"/>
                <a:gd name="T77" fmla="*/ 608 h 652"/>
                <a:gd name="T78" fmla="*/ 610 w 644"/>
                <a:gd name="T79" fmla="*/ 515 h 652"/>
                <a:gd name="T80" fmla="*/ 347 w 644"/>
                <a:gd name="T81" fmla="*/ 417 h 652"/>
                <a:gd name="T82" fmla="*/ 290 w 644"/>
                <a:gd name="T83" fmla="*/ 359 h 652"/>
                <a:gd name="T84" fmla="*/ 222 w 644"/>
                <a:gd name="T85" fmla="*/ 280 h 652"/>
                <a:gd name="T86" fmla="*/ 225 w 644"/>
                <a:gd name="T87" fmla="*/ 246 h 652"/>
                <a:gd name="T88" fmla="*/ 268 w 644"/>
                <a:gd name="T89" fmla="*/ 243 h 652"/>
                <a:gd name="T90" fmla="*/ 323 w 644"/>
                <a:gd name="T91" fmla="*/ 276 h 652"/>
                <a:gd name="T92" fmla="*/ 403 w 644"/>
                <a:gd name="T93" fmla="*/ 344 h 652"/>
                <a:gd name="T94" fmla="*/ 473 w 644"/>
                <a:gd name="T95" fmla="*/ 425 h 652"/>
                <a:gd name="T96" fmla="*/ 490 w 644"/>
                <a:gd name="T97" fmla="*/ 459 h 652"/>
                <a:gd name="T98" fmla="*/ 496 w 644"/>
                <a:gd name="T99" fmla="*/ 474 h 652"/>
                <a:gd name="T100" fmla="*/ 497 w 644"/>
                <a:gd name="T101" fmla="*/ 491 h 652"/>
                <a:gd name="T102" fmla="*/ 486 w 644"/>
                <a:gd name="T103" fmla="*/ 507 h 652"/>
                <a:gd name="T104" fmla="*/ 430 w 644"/>
                <a:gd name="T105" fmla="*/ 489 h 652"/>
                <a:gd name="T106" fmla="*/ 352 w 644"/>
                <a:gd name="T107" fmla="*/ 422 h 652"/>
                <a:gd name="T108" fmla="*/ 558 w 644"/>
                <a:gd name="T109" fmla="*/ 623 h 652"/>
                <a:gd name="T110" fmla="*/ 491 w 644"/>
                <a:gd name="T111" fmla="*/ 581 h 652"/>
                <a:gd name="T112" fmla="*/ 463 w 644"/>
                <a:gd name="T113" fmla="*/ 550 h 652"/>
                <a:gd name="T114" fmla="*/ 466 w 644"/>
                <a:gd name="T115" fmla="*/ 531 h 652"/>
                <a:gd name="T116" fmla="*/ 503 w 644"/>
                <a:gd name="T117" fmla="*/ 526 h 652"/>
                <a:gd name="T118" fmla="*/ 519 w 644"/>
                <a:gd name="T119" fmla="*/ 469 h 652"/>
                <a:gd name="T120" fmla="*/ 549 w 644"/>
                <a:gd name="T121" fmla="*/ 485 h 652"/>
                <a:gd name="T122" fmla="*/ 613 w 644"/>
                <a:gd name="T123" fmla="*/ 566 h 652"/>
                <a:gd name="T124" fmla="*/ 609 w 644"/>
                <a:gd name="T125" fmla="*/ 621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4" h="652">
                  <a:moveTo>
                    <a:pt x="549" y="455"/>
                  </a:moveTo>
                  <a:lnTo>
                    <a:pt x="544" y="453"/>
                  </a:lnTo>
                  <a:lnTo>
                    <a:pt x="540" y="451"/>
                  </a:lnTo>
                  <a:lnTo>
                    <a:pt x="535" y="449"/>
                  </a:lnTo>
                  <a:lnTo>
                    <a:pt x="529" y="447"/>
                  </a:lnTo>
                  <a:lnTo>
                    <a:pt x="525" y="446"/>
                  </a:lnTo>
                  <a:lnTo>
                    <a:pt x="520" y="445"/>
                  </a:lnTo>
                  <a:lnTo>
                    <a:pt x="514" y="444"/>
                  </a:lnTo>
                  <a:lnTo>
                    <a:pt x="510" y="443"/>
                  </a:lnTo>
                  <a:lnTo>
                    <a:pt x="498" y="422"/>
                  </a:lnTo>
                  <a:lnTo>
                    <a:pt x="484" y="400"/>
                  </a:lnTo>
                  <a:lnTo>
                    <a:pt x="467" y="378"/>
                  </a:lnTo>
                  <a:lnTo>
                    <a:pt x="449" y="356"/>
                  </a:lnTo>
                  <a:lnTo>
                    <a:pt x="428" y="335"/>
                  </a:lnTo>
                  <a:lnTo>
                    <a:pt x="407" y="315"/>
                  </a:lnTo>
                  <a:lnTo>
                    <a:pt x="385" y="295"/>
                  </a:lnTo>
                  <a:lnTo>
                    <a:pt x="365" y="278"/>
                  </a:lnTo>
                  <a:lnTo>
                    <a:pt x="365" y="248"/>
                  </a:lnTo>
                  <a:lnTo>
                    <a:pt x="364" y="239"/>
                  </a:lnTo>
                  <a:lnTo>
                    <a:pt x="361" y="219"/>
                  </a:lnTo>
                  <a:lnTo>
                    <a:pt x="357" y="200"/>
                  </a:lnTo>
                  <a:lnTo>
                    <a:pt x="350" y="181"/>
                  </a:lnTo>
                  <a:lnTo>
                    <a:pt x="342" y="162"/>
                  </a:lnTo>
                  <a:lnTo>
                    <a:pt x="331" y="142"/>
                  </a:lnTo>
                  <a:lnTo>
                    <a:pt x="319" y="124"/>
                  </a:lnTo>
                  <a:lnTo>
                    <a:pt x="305" y="105"/>
                  </a:lnTo>
                  <a:lnTo>
                    <a:pt x="290" y="88"/>
                  </a:lnTo>
                  <a:lnTo>
                    <a:pt x="274" y="72"/>
                  </a:lnTo>
                  <a:lnTo>
                    <a:pt x="257" y="57"/>
                  </a:lnTo>
                  <a:lnTo>
                    <a:pt x="238" y="43"/>
                  </a:lnTo>
                  <a:lnTo>
                    <a:pt x="220" y="31"/>
                  </a:lnTo>
                  <a:lnTo>
                    <a:pt x="200" y="21"/>
                  </a:lnTo>
                  <a:lnTo>
                    <a:pt x="181" y="12"/>
                  </a:lnTo>
                  <a:lnTo>
                    <a:pt x="160" y="5"/>
                  </a:lnTo>
                  <a:lnTo>
                    <a:pt x="140" y="0"/>
                  </a:lnTo>
                  <a:lnTo>
                    <a:pt x="136" y="0"/>
                  </a:lnTo>
                  <a:lnTo>
                    <a:pt x="132" y="3"/>
                  </a:lnTo>
                  <a:lnTo>
                    <a:pt x="129" y="6"/>
                  </a:lnTo>
                  <a:lnTo>
                    <a:pt x="126" y="11"/>
                  </a:lnTo>
                  <a:lnTo>
                    <a:pt x="126" y="15"/>
                  </a:lnTo>
                  <a:lnTo>
                    <a:pt x="129" y="20"/>
                  </a:lnTo>
                  <a:lnTo>
                    <a:pt x="132" y="23"/>
                  </a:lnTo>
                  <a:lnTo>
                    <a:pt x="137" y="25"/>
                  </a:lnTo>
                  <a:lnTo>
                    <a:pt x="155" y="29"/>
                  </a:lnTo>
                  <a:lnTo>
                    <a:pt x="172" y="35"/>
                  </a:lnTo>
                  <a:lnTo>
                    <a:pt x="191" y="43"/>
                  </a:lnTo>
                  <a:lnTo>
                    <a:pt x="208" y="52"/>
                  </a:lnTo>
                  <a:lnTo>
                    <a:pt x="225" y="64"/>
                  </a:lnTo>
                  <a:lnTo>
                    <a:pt x="242" y="76"/>
                  </a:lnTo>
                  <a:lnTo>
                    <a:pt x="258" y="90"/>
                  </a:lnTo>
                  <a:lnTo>
                    <a:pt x="273" y="104"/>
                  </a:lnTo>
                  <a:lnTo>
                    <a:pt x="286" y="120"/>
                  </a:lnTo>
                  <a:lnTo>
                    <a:pt x="299" y="136"/>
                  </a:lnTo>
                  <a:lnTo>
                    <a:pt x="309" y="154"/>
                  </a:lnTo>
                  <a:lnTo>
                    <a:pt x="320" y="171"/>
                  </a:lnTo>
                  <a:lnTo>
                    <a:pt x="328" y="188"/>
                  </a:lnTo>
                  <a:lnTo>
                    <a:pt x="334" y="205"/>
                  </a:lnTo>
                  <a:lnTo>
                    <a:pt x="338" y="223"/>
                  </a:lnTo>
                  <a:lnTo>
                    <a:pt x="341" y="240"/>
                  </a:lnTo>
                  <a:lnTo>
                    <a:pt x="341" y="241"/>
                  </a:lnTo>
                  <a:lnTo>
                    <a:pt x="341" y="245"/>
                  </a:lnTo>
                  <a:lnTo>
                    <a:pt x="341" y="249"/>
                  </a:lnTo>
                  <a:lnTo>
                    <a:pt x="341" y="250"/>
                  </a:lnTo>
                  <a:lnTo>
                    <a:pt x="341" y="258"/>
                  </a:lnTo>
                  <a:lnTo>
                    <a:pt x="332" y="253"/>
                  </a:lnTo>
                  <a:lnTo>
                    <a:pt x="324" y="247"/>
                  </a:lnTo>
                  <a:lnTo>
                    <a:pt x="318" y="242"/>
                  </a:lnTo>
                  <a:lnTo>
                    <a:pt x="311" y="238"/>
                  </a:lnTo>
                  <a:lnTo>
                    <a:pt x="304" y="233"/>
                  </a:lnTo>
                  <a:lnTo>
                    <a:pt x="298" y="230"/>
                  </a:lnTo>
                  <a:lnTo>
                    <a:pt x="292" y="227"/>
                  </a:lnTo>
                  <a:lnTo>
                    <a:pt x="288" y="225"/>
                  </a:lnTo>
                  <a:lnTo>
                    <a:pt x="274" y="220"/>
                  </a:lnTo>
                  <a:lnTo>
                    <a:pt x="260" y="218"/>
                  </a:lnTo>
                  <a:lnTo>
                    <a:pt x="247" y="217"/>
                  </a:lnTo>
                  <a:lnTo>
                    <a:pt x="235" y="218"/>
                  </a:lnTo>
                  <a:lnTo>
                    <a:pt x="223" y="220"/>
                  </a:lnTo>
                  <a:lnTo>
                    <a:pt x="213" y="225"/>
                  </a:lnTo>
                  <a:lnTo>
                    <a:pt x="204" y="231"/>
                  </a:lnTo>
                  <a:lnTo>
                    <a:pt x="197" y="239"/>
                  </a:lnTo>
                  <a:lnTo>
                    <a:pt x="192" y="248"/>
                  </a:lnTo>
                  <a:lnTo>
                    <a:pt x="190" y="262"/>
                  </a:lnTo>
                  <a:lnTo>
                    <a:pt x="194" y="280"/>
                  </a:lnTo>
                  <a:lnTo>
                    <a:pt x="209" y="303"/>
                  </a:lnTo>
                  <a:lnTo>
                    <a:pt x="240" y="338"/>
                  </a:lnTo>
                  <a:lnTo>
                    <a:pt x="245" y="342"/>
                  </a:lnTo>
                  <a:lnTo>
                    <a:pt x="250" y="348"/>
                  </a:lnTo>
                  <a:lnTo>
                    <a:pt x="254" y="353"/>
                  </a:lnTo>
                  <a:lnTo>
                    <a:pt x="259" y="359"/>
                  </a:lnTo>
                  <a:lnTo>
                    <a:pt x="257" y="359"/>
                  </a:lnTo>
                  <a:lnTo>
                    <a:pt x="255" y="359"/>
                  </a:lnTo>
                  <a:lnTo>
                    <a:pt x="253" y="359"/>
                  </a:lnTo>
                  <a:lnTo>
                    <a:pt x="251" y="359"/>
                  </a:lnTo>
                  <a:lnTo>
                    <a:pt x="245" y="359"/>
                  </a:lnTo>
                  <a:lnTo>
                    <a:pt x="233" y="357"/>
                  </a:lnTo>
                  <a:lnTo>
                    <a:pt x="222" y="355"/>
                  </a:lnTo>
                  <a:lnTo>
                    <a:pt x="209" y="350"/>
                  </a:lnTo>
                  <a:lnTo>
                    <a:pt x="197" y="346"/>
                  </a:lnTo>
                  <a:lnTo>
                    <a:pt x="185" y="340"/>
                  </a:lnTo>
                  <a:lnTo>
                    <a:pt x="172" y="334"/>
                  </a:lnTo>
                  <a:lnTo>
                    <a:pt x="160" y="326"/>
                  </a:lnTo>
                  <a:lnTo>
                    <a:pt x="147" y="318"/>
                  </a:lnTo>
                  <a:lnTo>
                    <a:pt x="136" y="310"/>
                  </a:lnTo>
                  <a:lnTo>
                    <a:pt x="123" y="300"/>
                  </a:lnTo>
                  <a:lnTo>
                    <a:pt x="111" y="291"/>
                  </a:lnTo>
                  <a:lnTo>
                    <a:pt x="100" y="280"/>
                  </a:lnTo>
                  <a:lnTo>
                    <a:pt x="90" y="270"/>
                  </a:lnTo>
                  <a:lnTo>
                    <a:pt x="79" y="259"/>
                  </a:lnTo>
                  <a:lnTo>
                    <a:pt x="69" y="248"/>
                  </a:lnTo>
                  <a:lnTo>
                    <a:pt x="60" y="238"/>
                  </a:lnTo>
                  <a:lnTo>
                    <a:pt x="53" y="228"/>
                  </a:lnTo>
                  <a:lnTo>
                    <a:pt x="46" y="218"/>
                  </a:lnTo>
                  <a:lnTo>
                    <a:pt x="41" y="208"/>
                  </a:lnTo>
                  <a:lnTo>
                    <a:pt x="37" y="197"/>
                  </a:lnTo>
                  <a:lnTo>
                    <a:pt x="32" y="186"/>
                  </a:lnTo>
                  <a:lnTo>
                    <a:pt x="29" y="174"/>
                  </a:lnTo>
                  <a:lnTo>
                    <a:pt x="26" y="162"/>
                  </a:lnTo>
                  <a:lnTo>
                    <a:pt x="23" y="150"/>
                  </a:lnTo>
                  <a:lnTo>
                    <a:pt x="21" y="147"/>
                  </a:lnTo>
                  <a:lnTo>
                    <a:pt x="18" y="143"/>
                  </a:lnTo>
                  <a:lnTo>
                    <a:pt x="14" y="142"/>
                  </a:lnTo>
                  <a:lnTo>
                    <a:pt x="9" y="142"/>
                  </a:lnTo>
                  <a:lnTo>
                    <a:pt x="4" y="144"/>
                  </a:lnTo>
                  <a:lnTo>
                    <a:pt x="1" y="147"/>
                  </a:lnTo>
                  <a:lnTo>
                    <a:pt x="0" y="151"/>
                  </a:lnTo>
                  <a:lnTo>
                    <a:pt x="0" y="156"/>
                  </a:lnTo>
                  <a:lnTo>
                    <a:pt x="3" y="169"/>
                  </a:lnTo>
                  <a:lnTo>
                    <a:pt x="7" y="181"/>
                  </a:lnTo>
                  <a:lnTo>
                    <a:pt x="10" y="194"/>
                  </a:lnTo>
                  <a:lnTo>
                    <a:pt x="15" y="207"/>
                  </a:lnTo>
                  <a:lnTo>
                    <a:pt x="19" y="219"/>
                  </a:lnTo>
                  <a:lnTo>
                    <a:pt x="26" y="231"/>
                  </a:lnTo>
                  <a:lnTo>
                    <a:pt x="33" y="242"/>
                  </a:lnTo>
                  <a:lnTo>
                    <a:pt x="41" y="253"/>
                  </a:lnTo>
                  <a:lnTo>
                    <a:pt x="50" y="263"/>
                  </a:lnTo>
                  <a:lnTo>
                    <a:pt x="61" y="274"/>
                  </a:lnTo>
                  <a:lnTo>
                    <a:pt x="71" y="286"/>
                  </a:lnTo>
                  <a:lnTo>
                    <a:pt x="83" y="296"/>
                  </a:lnTo>
                  <a:lnTo>
                    <a:pt x="95" y="308"/>
                  </a:lnTo>
                  <a:lnTo>
                    <a:pt x="107" y="318"/>
                  </a:lnTo>
                  <a:lnTo>
                    <a:pt x="121" y="327"/>
                  </a:lnTo>
                  <a:lnTo>
                    <a:pt x="133" y="338"/>
                  </a:lnTo>
                  <a:lnTo>
                    <a:pt x="147" y="346"/>
                  </a:lnTo>
                  <a:lnTo>
                    <a:pt x="160" y="354"/>
                  </a:lnTo>
                  <a:lnTo>
                    <a:pt x="174" y="362"/>
                  </a:lnTo>
                  <a:lnTo>
                    <a:pt x="187" y="368"/>
                  </a:lnTo>
                  <a:lnTo>
                    <a:pt x="201" y="373"/>
                  </a:lnTo>
                  <a:lnTo>
                    <a:pt x="215" y="377"/>
                  </a:lnTo>
                  <a:lnTo>
                    <a:pt x="229" y="380"/>
                  </a:lnTo>
                  <a:lnTo>
                    <a:pt x="243" y="382"/>
                  </a:lnTo>
                  <a:lnTo>
                    <a:pt x="250" y="383"/>
                  </a:lnTo>
                  <a:lnTo>
                    <a:pt x="257" y="383"/>
                  </a:lnTo>
                  <a:lnTo>
                    <a:pt x="263" y="383"/>
                  </a:lnTo>
                  <a:lnTo>
                    <a:pt x="270" y="383"/>
                  </a:lnTo>
                  <a:lnTo>
                    <a:pt x="278" y="380"/>
                  </a:lnTo>
                  <a:lnTo>
                    <a:pt x="284" y="387"/>
                  </a:lnTo>
                  <a:lnTo>
                    <a:pt x="291" y="394"/>
                  </a:lnTo>
                  <a:lnTo>
                    <a:pt x="297" y="401"/>
                  </a:lnTo>
                  <a:lnTo>
                    <a:pt x="304" y="408"/>
                  </a:lnTo>
                  <a:lnTo>
                    <a:pt x="311" y="415"/>
                  </a:lnTo>
                  <a:lnTo>
                    <a:pt x="318" y="422"/>
                  </a:lnTo>
                  <a:lnTo>
                    <a:pt x="323" y="428"/>
                  </a:lnTo>
                  <a:lnTo>
                    <a:pt x="330" y="435"/>
                  </a:lnTo>
                  <a:lnTo>
                    <a:pt x="336" y="439"/>
                  </a:lnTo>
                  <a:lnTo>
                    <a:pt x="346" y="449"/>
                  </a:lnTo>
                  <a:lnTo>
                    <a:pt x="358" y="460"/>
                  </a:lnTo>
                  <a:lnTo>
                    <a:pt x="368" y="470"/>
                  </a:lnTo>
                  <a:lnTo>
                    <a:pt x="380" y="479"/>
                  </a:lnTo>
                  <a:lnTo>
                    <a:pt x="391" y="489"/>
                  </a:lnTo>
                  <a:lnTo>
                    <a:pt x="402" y="498"/>
                  </a:lnTo>
                  <a:lnTo>
                    <a:pt x="413" y="506"/>
                  </a:lnTo>
                  <a:lnTo>
                    <a:pt x="423" y="513"/>
                  </a:lnTo>
                  <a:lnTo>
                    <a:pt x="425" y="523"/>
                  </a:lnTo>
                  <a:lnTo>
                    <a:pt x="428" y="534"/>
                  </a:lnTo>
                  <a:lnTo>
                    <a:pt x="433" y="544"/>
                  </a:lnTo>
                  <a:lnTo>
                    <a:pt x="438" y="554"/>
                  </a:lnTo>
                  <a:lnTo>
                    <a:pt x="445" y="565"/>
                  </a:lnTo>
                  <a:lnTo>
                    <a:pt x="453" y="576"/>
                  </a:lnTo>
                  <a:lnTo>
                    <a:pt x="463" y="588"/>
                  </a:lnTo>
                  <a:lnTo>
                    <a:pt x="474" y="599"/>
                  </a:lnTo>
                  <a:lnTo>
                    <a:pt x="480" y="604"/>
                  </a:lnTo>
                  <a:lnTo>
                    <a:pt x="490" y="612"/>
                  </a:lnTo>
                  <a:lnTo>
                    <a:pt x="504" y="622"/>
                  </a:lnTo>
                  <a:lnTo>
                    <a:pt x="521" y="634"/>
                  </a:lnTo>
                  <a:lnTo>
                    <a:pt x="541" y="643"/>
                  </a:lnTo>
                  <a:lnTo>
                    <a:pt x="562" y="650"/>
                  </a:lnTo>
                  <a:lnTo>
                    <a:pt x="583" y="652"/>
                  </a:lnTo>
                  <a:lnTo>
                    <a:pt x="604" y="649"/>
                  </a:lnTo>
                  <a:lnTo>
                    <a:pt x="615" y="644"/>
                  </a:lnTo>
                  <a:lnTo>
                    <a:pt x="624" y="640"/>
                  </a:lnTo>
                  <a:lnTo>
                    <a:pt x="631" y="634"/>
                  </a:lnTo>
                  <a:lnTo>
                    <a:pt x="635" y="627"/>
                  </a:lnTo>
                  <a:lnTo>
                    <a:pt x="640" y="621"/>
                  </a:lnTo>
                  <a:lnTo>
                    <a:pt x="642" y="614"/>
                  </a:lnTo>
                  <a:lnTo>
                    <a:pt x="643" y="608"/>
                  </a:lnTo>
                  <a:lnTo>
                    <a:pt x="644" y="603"/>
                  </a:lnTo>
                  <a:lnTo>
                    <a:pt x="643" y="581"/>
                  </a:lnTo>
                  <a:lnTo>
                    <a:pt x="635" y="559"/>
                  </a:lnTo>
                  <a:lnTo>
                    <a:pt x="624" y="536"/>
                  </a:lnTo>
                  <a:lnTo>
                    <a:pt x="610" y="515"/>
                  </a:lnTo>
                  <a:lnTo>
                    <a:pt x="594" y="494"/>
                  </a:lnTo>
                  <a:lnTo>
                    <a:pt x="578" y="478"/>
                  </a:lnTo>
                  <a:lnTo>
                    <a:pt x="562" y="464"/>
                  </a:lnTo>
                  <a:lnTo>
                    <a:pt x="549" y="455"/>
                  </a:lnTo>
                  <a:close/>
                  <a:moveTo>
                    <a:pt x="347" y="417"/>
                  </a:moveTo>
                  <a:lnTo>
                    <a:pt x="336" y="406"/>
                  </a:lnTo>
                  <a:lnTo>
                    <a:pt x="324" y="394"/>
                  </a:lnTo>
                  <a:lnTo>
                    <a:pt x="313" y="383"/>
                  </a:lnTo>
                  <a:lnTo>
                    <a:pt x="301" y="370"/>
                  </a:lnTo>
                  <a:lnTo>
                    <a:pt x="290" y="359"/>
                  </a:lnTo>
                  <a:lnTo>
                    <a:pt x="280" y="346"/>
                  </a:lnTo>
                  <a:lnTo>
                    <a:pt x="268" y="334"/>
                  </a:lnTo>
                  <a:lnTo>
                    <a:pt x="258" y="322"/>
                  </a:lnTo>
                  <a:lnTo>
                    <a:pt x="227" y="287"/>
                  </a:lnTo>
                  <a:lnTo>
                    <a:pt x="222" y="280"/>
                  </a:lnTo>
                  <a:lnTo>
                    <a:pt x="216" y="271"/>
                  </a:lnTo>
                  <a:lnTo>
                    <a:pt x="214" y="262"/>
                  </a:lnTo>
                  <a:lnTo>
                    <a:pt x="216" y="253"/>
                  </a:lnTo>
                  <a:lnTo>
                    <a:pt x="220" y="249"/>
                  </a:lnTo>
                  <a:lnTo>
                    <a:pt x="225" y="246"/>
                  </a:lnTo>
                  <a:lnTo>
                    <a:pt x="232" y="242"/>
                  </a:lnTo>
                  <a:lnTo>
                    <a:pt x="240" y="241"/>
                  </a:lnTo>
                  <a:lnTo>
                    <a:pt x="248" y="241"/>
                  </a:lnTo>
                  <a:lnTo>
                    <a:pt x="258" y="241"/>
                  </a:lnTo>
                  <a:lnTo>
                    <a:pt x="268" y="243"/>
                  </a:lnTo>
                  <a:lnTo>
                    <a:pt x="278" y="247"/>
                  </a:lnTo>
                  <a:lnTo>
                    <a:pt x="286" y="251"/>
                  </a:lnTo>
                  <a:lnTo>
                    <a:pt x="297" y="257"/>
                  </a:lnTo>
                  <a:lnTo>
                    <a:pt x="309" y="265"/>
                  </a:lnTo>
                  <a:lnTo>
                    <a:pt x="323" y="276"/>
                  </a:lnTo>
                  <a:lnTo>
                    <a:pt x="337" y="287"/>
                  </a:lnTo>
                  <a:lnTo>
                    <a:pt x="353" y="300"/>
                  </a:lnTo>
                  <a:lnTo>
                    <a:pt x="369" y="314"/>
                  </a:lnTo>
                  <a:lnTo>
                    <a:pt x="387" y="327"/>
                  </a:lnTo>
                  <a:lnTo>
                    <a:pt x="403" y="344"/>
                  </a:lnTo>
                  <a:lnTo>
                    <a:pt x="419" y="360"/>
                  </a:lnTo>
                  <a:lnTo>
                    <a:pt x="434" y="376"/>
                  </a:lnTo>
                  <a:lnTo>
                    <a:pt x="449" y="392"/>
                  </a:lnTo>
                  <a:lnTo>
                    <a:pt x="461" y="409"/>
                  </a:lnTo>
                  <a:lnTo>
                    <a:pt x="473" y="425"/>
                  </a:lnTo>
                  <a:lnTo>
                    <a:pt x="483" y="441"/>
                  </a:lnTo>
                  <a:lnTo>
                    <a:pt x="490" y="456"/>
                  </a:lnTo>
                  <a:lnTo>
                    <a:pt x="490" y="458"/>
                  </a:lnTo>
                  <a:lnTo>
                    <a:pt x="490" y="458"/>
                  </a:lnTo>
                  <a:lnTo>
                    <a:pt x="490" y="459"/>
                  </a:lnTo>
                  <a:lnTo>
                    <a:pt x="491" y="460"/>
                  </a:lnTo>
                  <a:lnTo>
                    <a:pt x="492" y="463"/>
                  </a:lnTo>
                  <a:lnTo>
                    <a:pt x="494" y="467"/>
                  </a:lnTo>
                  <a:lnTo>
                    <a:pt x="495" y="470"/>
                  </a:lnTo>
                  <a:lnTo>
                    <a:pt x="496" y="474"/>
                  </a:lnTo>
                  <a:lnTo>
                    <a:pt x="497" y="477"/>
                  </a:lnTo>
                  <a:lnTo>
                    <a:pt x="497" y="479"/>
                  </a:lnTo>
                  <a:lnTo>
                    <a:pt x="497" y="483"/>
                  </a:lnTo>
                  <a:lnTo>
                    <a:pt x="497" y="485"/>
                  </a:lnTo>
                  <a:lnTo>
                    <a:pt x="497" y="491"/>
                  </a:lnTo>
                  <a:lnTo>
                    <a:pt x="496" y="496"/>
                  </a:lnTo>
                  <a:lnTo>
                    <a:pt x="494" y="500"/>
                  </a:lnTo>
                  <a:lnTo>
                    <a:pt x="490" y="505"/>
                  </a:lnTo>
                  <a:lnTo>
                    <a:pt x="488" y="506"/>
                  </a:lnTo>
                  <a:lnTo>
                    <a:pt x="486" y="507"/>
                  </a:lnTo>
                  <a:lnTo>
                    <a:pt x="483" y="508"/>
                  </a:lnTo>
                  <a:lnTo>
                    <a:pt x="480" y="509"/>
                  </a:lnTo>
                  <a:lnTo>
                    <a:pt x="466" y="507"/>
                  </a:lnTo>
                  <a:lnTo>
                    <a:pt x="449" y="499"/>
                  </a:lnTo>
                  <a:lnTo>
                    <a:pt x="430" y="489"/>
                  </a:lnTo>
                  <a:lnTo>
                    <a:pt x="413" y="475"/>
                  </a:lnTo>
                  <a:lnTo>
                    <a:pt x="395" y="461"/>
                  </a:lnTo>
                  <a:lnTo>
                    <a:pt x="377" y="446"/>
                  </a:lnTo>
                  <a:lnTo>
                    <a:pt x="364" y="432"/>
                  </a:lnTo>
                  <a:lnTo>
                    <a:pt x="352" y="422"/>
                  </a:lnTo>
                  <a:lnTo>
                    <a:pt x="347" y="417"/>
                  </a:lnTo>
                  <a:close/>
                  <a:moveTo>
                    <a:pt x="596" y="627"/>
                  </a:moveTo>
                  <a:lnTo>
                    <a:pt x="585" y="629"/>
                  </a:lnTo>
                  <a:lnTo>
                    <a:pt x="572" y="628"/>
                  </a:lnTo>
                  <a:lnTo>
                    <a:pt x="558" y="623"/>
                  </a:lnTo>
                  <a:lnTo>
                    <a:pt x="544" y="618"/>
                  </a:lnTo>
                  <a:lnTo>
                    <a:pt x="530" y="611"/>
                  </a:lnTo>
                  <a:lnTo>
                    <a:pt x="517" y="602"/>
                  </a:lnTo>
                  <a:lnTo>
                    <a:pt x="503" y="591"/>
                  </a:lnTo>
                  <a:lnTo>
                    <a:pt x="491" y="581"/>
                  </a:lnTo>
                  <a:lnTo>
                    <a:pt x="486" y="575"/>
                  </a:lnTo>
                  <a:lnTo>
                    <a:pt x="480" y="569"/>
                  </a:lnTo>
                  <a:lnTo>
                    <a:pt x="474" y="564"/>
                  </a:lnTo>
                  <a:lnTo>
                    <a:pt x="468" y="557"/>
                  </a:lnTo>
                  <a:lnTo>
                    <a:pt x="463" y="550"/>
                  </a:lnTo>
                  <a:lnTo>
                    <a:pt x="458" y="542"/>
                  </a:lnTo>
                  <a:lnTo>
                    <a:pt x="455" y="535"/>
                  </a:lnTo>
                  <a:lnTo>
                    <a:pt x="451" y="527"/>
                  </a:lnTo>
                  <a:lnTo>
                    <a:pt x="459" y="530"/>
                  </a:lnTo>
                  <a:lnTo>
                    <a:pt x="466" y="531"/>
                  </a:lnTo>
                  <a:lnTo>
                    <a:pt x="474" y="532"/>
                  </a:lnTo>
                  <a:lnTo>
                    <a:pt x="481" y="532"/>
                  </a:lnTo>
                  <a:lnTo>
                    <a:pt x="489" y="531"/>
                  </a:lnTo>
                  <a:lnTo>
                    <a:pt x="496" y="529"/>
                  </a:lnTo>
                  <a:lnTo>
                    <a:pt x="503" y="526"/>
                  </a:lnTo>
                  <a:lnTo>
                    <a:pt x="509" y="520"/>
                  </a:lnTo>
                  <a:lnTo>
                    <a:pt x="516" y="509"/>
                  </a:lnTo>
                  <a:lnTo>
                    <a:pt x="520" y="498"/>
                  </a:lnTo>
                  <a:lnTo>
                    <a:pt x="521" y="484"/>
                  </a:lnTo>
                  <a:lnTo>
                    <a:pt x="519" y="469"/>
                  </a:lnTo>
                  <a:lnTo>
                    <a:pt x="524" y="471"/>
                  </a:lnTo>
                  <a:lnTo>
                    <a:pt x="528" y="473"/>
                  </a:lnTo>
                  <a:lnTo>
                    <a:pt x="533" y="475"/>
                  </a:lnTo>
                  <a:lnTo>
                    <a:pt x="537" y="477"/>
                  </a:lnTo>
                  <a:lnTo>
                    <a:pt x="549" y="485"/>
                  </a:lnTo>
                  <a:lnTo>
                    <a:pt x="562" y="497"/>
                  </a:lnTo>
                  <a:lnTo>
                    <a:pt x="577" y="512"/>
                  </a:lnTo>
                  <a:lnTo>
                    <a:pt x="590" y="528"/>
                  </a:lnTo>
                  <a:lnTo>
                    <a:pt x="603" y="546"/>
                  </a:lnTo>
                  <a:lnTo>
                    <a:pt x="613" y="566"/>
                  </a:lnTo>
                  <a:lnTo>
                    <a:pt x="619" y="584"/>
                  </a:lnTo>
                  <a:lnTo>
                    <a:pt x="620" y="600"/>
                  </a:lnTo>
                  <a:lnTo>
                    <a:pt x="619" y="607"/>
                  </a:lnTo>
                  <a:lnTo>
                    <a:pt x="616" y="614"/>
                  </a:lnTo>
                  <a:lnTo>
                    <a:pt x="609" y="621"/>
                  </a:lnTo>
                  <a:lnTo>
                    <a:pt x="596" y="6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0830" y="4694217"/>
            <a:ext cx="259115" cy="259115"/>
          </a:xfrm>
          <a:prstGeom prst="rect">
            <a:avLst/>
          </a:prstGeom>
        </p:spPr>
      </p:pic>
      <p:grpSp>
        <p:nvGrpSpPr>
          <p:cNvPr id="237" name="Group 236"/>
          <p:cNvGrpSpPr/>
          <p:nvPr/>
        </p:nvGrpSpPr>
        <p:grpSpPr>
          <a:xfrm>
            <a:off x="5086353" y="2867563"/>
            <a:ext cx="662710" cy="755301"/>
            <a:chOff x="5638801" y="3253876"/>
            <a:chExt cx="3162300" cy="3604124"/>
          </a:xfrm>
        </p:grpSpPr>
        <p:pic>
          <p:nvPicPr>
            <p:cNvPr id="238" name="Picture 237"/>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0971" t="13942" r="12323" b="19226"/>
            <a:stretch/>
          </p:blipFill>
          <p:spPr>
            <a:xfrm>
              <a:off x="5638801" y="5003800"/>
              <a:ext cx="3162300" cy="1854200"/>
            </a:xfrm>
            <a:prstGeom prst="rect">
              <a:avLst/>
            </a:prstGeom>
          </p:spPr>
        </p:pic>
        <p:grpSp>
          <p:nvGrpSpPr>
            <p:cNvPr id="239" name="Group 10"/>
            <p:cNvGrpSpPr>
              <a:grpSpLocks noChangeAspect="1"/>
            </p:cNvGrpSpPr>
            <p:nvPr/>
          </p:nvGrpSpPr>
          <p:grpSpPr bwMode="auto">
            <a:xfrm flipH="1">
              <a:off x="6375070" y="3253876"/>
              <a:ext cx="1240906" cy="1962434"/>
              <a:chOff x="3182" y="734"/>
              <a:chExt cx="399" cy="631"/>
            </a:xfrm>
            <a:effectLst>
              <a:outerShdw blurRad="50800" dist="38100" dir="2700000" algn="tl" rotWithShape="0">
                <a:prstClr val="black">
                  <a:alpha val="40000"/>
                </a:prstClr>
              </a:outerShdw>
            </a:effectLst>
          </p:grpSpPr>
          <p:sp>
            <p:nvSpPr>
              <p:cNvPr id="240"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241"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242"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grpSp>
      <p:grpSp>
        <p:nvGrpSpPr>
          <p:cNvPr id="221" name="Group 220"/>
          <p:cNvGrpSpPr/>
          <p:nvPr/>
        </p:nvGrpSpPr>
        <p:grpSpPr>
          <a:xfrm>
            <a:off x="7811608" y="2435692"/>
            <a:ext cx="707067" cy="868034"/>
            <a:chOff x="6189496" y="2762957"/>
            <a:chExt cx="3214688" cy="3946524"/>
          </a:xfrm>
        </p:grpSpPr>
        <p:grpSp>
          <p:nvGrpSpPr>
            <p:cNvPr id="223" name="Group 10"/>
            <p:cNvGrpSpPr>
              <a:grpSpLocks noChangeAspect="1"/>
            </p:cNvGrpSpPr>
            <p:nvPr/>
          </p:nvGrpSpPr>
          <p:grpSpPr bwMode="auto">
            <a:xfrm flipH="1">
              <a:off x="6618413" y="2831245"/>
              <a:ext cx="1428407" cy="2258959"/>
              <a:chOff x="3182" y="734"/>
              <a:chExt cx="399" cy="631"/>
            </a:xfrm>
            <a:effectLst>
              <a:outerShdw blurRad="50800" dist="38100" dir="2700000" algn="tl" rotWithShape="0">
                <a:prstClr val="black">
                  <a:alpha val="40000"/>
                </a:prstClr>
              </a:outerShdw>
            </a:effectLst>
          </p:grpSpPr>
          <p:sp>
            <p:nvSpPr>
              <p:cNvPr id="297"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298"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299"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grpSp>
          <p:nvGrpSpPr>
            <p:cNvPr id="225" name="Group 4"/>
            <p:cNvGrpSpPr>
              <a:grpSpLocks noChangeAspect="1"/>
            </p:cNvGrpSpPr>
            <p:nvPr/>
          </p:nvGrpSpPr>
          <p:grpSpPr bwMode="auto">
            <a:xfrm>
              <a:off x="6189496" y="2762957"/>
              <a:ext cx="3214688" cy="3946524"/>
              <a:chOff x="4761" y="1862"/>
              <a:chExt cx="2025" cy="2486"/>
            </a:xfrm>
          </p:grpSpPr>
          <p:grpSp>
            <p:nvGrpSpPr>
              <p:cNvPr id="228" name="Group 9"/>
              <p:cNvGrpSpPr>
                <a:grpSpLocks/>
              </p:cNvGrpSpPr>
              <p:nvPr/>
            </p:nvGrpSpPr>
            <p:grpSpPr bwMode="auto">
              <a:xfrm>
                <a:off x="5661" y="3043"/>
                <a:ext cx="322" cy="455"/>
                <a:chOff x="5661" y="3043"/>
                <a:chExt cx="322" cy="455"/>
              </a:xfrm>
            </p:grpSpPr>
            <p:sp>
              <p:nvSpPr>
                <p:cNvPr id="295" name="Freeform 5"/>
                <p:cNvSpPr>
                  <a:spLocks/>
                </p:cNvSpPr>
                <p:nvPr/>
              </p:nvSpPr>
              <p:spPr bwMode="auto">
                <a:xfrm>
                  <a:off x="5772" y="3043"/>
                  <a:ext cx="211" cy="401"/>
                </a:xfrm>
                <a:custGeom>
                  <a:avLst/>
                  <a:gdLst>
                    <a:gd name="T0" fmla="*/ 71 w 211"/>
                    <a:gd name="T1" fmla="*/ 16 h 401"/>
                    <a:gd name="T2" fmla="*/ 46 w 211"/>
                    <a:gd name="T3" fmla="*/ 0 h 401"/>
                    <a:gd name="T4" fmla="*/ 13 w 211"/>
                    <a:gd name="T5" fmla="*/ 0 h 401"/>
                    <a:gd name="T6" fmla="*/ 0 w 211"/>
                    <a:gd name="T7" fmla="*/ 21 h 401"/>
                    <a:gd name="T8" fmla="*/ 6 w 211"/>
                    <a:gd name="T9" fmla="*/ 54 h 401"/>
                    <a:gd name="T10" fmla="*/ 35 w 211"/>
                    <a:gd name="T11" fmla="*/ 86 h 401"/>
                    <a:gd name="T12" fmla="*/ 94 w 211"/>
                    <a:gd name="T13" fmla="*/ 115 h 401"/>
                    <a:gd name="T14" fmla="*/ 162 w 211"/>
                    <a:gd name="T15" fmla="*/ 177 h 401"/>
                    <a:gd name="T16" fmla="*/ 173 w 211"/>
                    <a:gd name="T17" fmla="*/ 204 h 401"/>
                    <a:gd name="T18" fmla="*/ 168 w 211"/>
                    <a:gd name="T19" fmla="*/ 217 h 401"/>
                    <a:gd name="T20" fmla="*/ 116 w 211"/>
                    <a:gd name="T21" fmla="*/ 258 h 401"/>
                    <a:gd name="T22" fmla="*/ 55 w 211"/>
                    <a:gd name="T23" fmla="*/ 307 h 401"/>
                    <a:gd name="T24" fmla="*/ 40 w 211"/>
                    <a:gd name="T25" fmla="*/ 328 h 401"/>
                    <a:gd name="T26" fmla="*/ 40 w 211"/>
                    <a:gd name="T27" fmla="*/ 350 h 401"/>
                    <a:gd name="T28" fmla="*/ 87 w 211"/>
                    <a:gd name="T29" fmla="*/ 373 h 401"/>
                    <a:gd name="T30" fmla="*/ 159 w 211"/>
                    <a:gd name="T31" fmla="*/ 401 h 401"/>
                    <a:gd name="T32" fmla="*/ 184 w 211"/>
                    <a:gd name="T33" fmla="*/ 401 h 401"/>
                    <a:gd name="T34" fmla="*/ 211 w 211"/>
                    <a:gd name="T35" fmla="*/ 383 h 401"/>
                    <a:gd name="T36" fmla="*/ 211 w 211"/>
                    <a:gd name="T37" fmla="*/ 368 h 401"/>
                    <a:gd name="T38" fmla="*/ 191 w 211"/>
                    <a:gd name="T39" fmla="*/ 360 h 401"/>
                    <a:gd name="T40" fmla="*/ 100 w 211"/>
                    <a:gd name="T41" fmla="*/ 350 h 401"/>
                    <a:gd name="T42" fmla="*/ 66 w 211"/>
                    <a:gd name="T43" fmla="*/ 341 h 401"/>
                    <a:gd name="T44" fmla="*/ 62 w 211"/>
                    <a:gd name="T45" fmla="*/ 325 h 401"/>
                    <a:gd name="T46" fmla="*/ 121 w 211"/>
                    <a:gd name="T47" fmla="*/ 280 h 401"/>
                    <a:gd name="T48" fmla="*/ 186 w 211"/>
                    <a:gd name="T49" fmla="*/ 237 h 401"/>
                    <a:gd name="T50" fmla="*/ 200 w 211"/>
                    <a:gd name="T51" fmla="*/ 221 h 401"/>
                    <a:gd name="T52" fmla="*/ 206 w 211"/>
                    <a:gd name="T53" fmla="*/ 199 h 401"/>
                    <a:gd name="T54" fmla="*/ 200 w 211"/>
                    <a:gd name="T55" fmla="*/ 169 h 401"/>
                    <a:gd name="T56" fmla="*/ 180 w 211"/>
                    <a:gd name="T57" fmla="*/ 145 h 401"/>
                    <a:gd name="T58" fmla="*/ 116 w 211"/>
                    <a:gd name="T59" fmla="*/ 66 h 401"/>
                    <a:gd name="T60" fmla="*/ 71 w 211"/>
                    <a:gd name="T61" fmla="*/ 16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1" h="401">
                      <a:moveTo>
                        <a:pt x="71" y="16"/>
                      </a:moveTo>
                      <a:lnTo>
                        <a:pt x="46" y="0"/>
                      </a:lnTo>
                      <a:lnTo>
                        <a:pt x="13" y="0"/>
                      </a:lnTo>
                      <a:lnTo>
                        <a:pt x="0" y="21"/>
                      </a:lnTo>
                      <a:lnTo>
                        <a:pt x="6" y="54"/>
                      </a:lnTo>
                      <a:lnTo>
                        <a:pt x="35" y="86"/>
                      </a:lnTo>
                      <a:lnTo>
                        <a:pt x="94" y="115"/>
                      </a:lnTo>
                      <a:lnTo>
                        <a:pt x="162" y="177"/>
                      </a:lnTo>
                      <a:lnTo>
                        <a:pt x="173" y="204"/>
                      </a:lnTo>
                      <a:lnTo>
                        <a:pt x="168" y="217"/>
                      </a:lnTo>
                      <a:lnTo>
                        <a:pt x="116" y="258"/>
                      </a:lnTo>
                      <a:lnTo>
                        <a:pt x="55" y="307"/>
                      </a:lnTo>
                      <a:lnTo>
                        <a:pt x="40" y="328"/>
                      </a:lnTo>
                      <a:lnTo>
                        <a:pt x="40" y="350"/>
                      </a:lnTo>
                      <a:lnTo>
                        <a:pt x="87" y="373"/>
                      </a:lnTo>
                      <a:lnTo>
                        <a:pt x="159" y="401"/>
                      </a:lnTo>
                      <a:lnTo>
                        <a:pt x="184" y="401"/>
                      </a:lnTo>
                      <a:lnTo>
                        <a:pt x="211" y="383"/>
                      </a:lnTo>
                      <a:lnTo>
                        <a:pt x="211" y="368"/>
                      </a:lnTo>
                      <a:lnTo>
                        <a:pt x="191" y="360"/>
                      </a:lnTo>
                      <a:lnTo>
                        <a:pt x="100" y="350"/>
                      </a:lnTo>
                      <a:lnTo>
                        <a:pt x="66" y="341"/>
                      </a:lnTo>
                      <a:lnTo>
                        <a:pt x="62" y="325"/>
                      </a:lnTo>
                      <a:lnTo>
                        <a:pt x="121" y="280"/>
                      </a:lnTo>
                      <a:lnTo>
                        <a:pt x="186" y="237"/>
                      </a:lnTo>
                      <a:lnTo>
                        <a:pt x="200" y="221"/>
                      </a:lnTo>
                      <a:lnTo>
                        <a:pt x="206" y="199"/>
                      </a:lnTo>
                      <a:lnTo>
                        <a:pt x="200" y="169"/>
                      </a:lnTo>
                      <a:lnTo>
                        <a:pt x="180" y="145"/>
                      </a:lnTo>
                      <a:lnTo>
                        <a:pt x="116" y="66"/>
                      </a:lnTo>
                      <a:lnTo>
                        <a:pt x="71"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6" name="Freeform 7"/>
                <p:cNvSpPr>
                  <a:spLocks/>
                </p:cNvSpPr>
                <p:nvPr/>
              </p:nvSpPr>
              <p:spPr bwMode="auto">
                <a:xfrm>
                  <a:off x="5661" y="3097"/>
                  <a:ext cx="211" cy="401"/>
                </a:xfrm>
                <a:custGeom>
                  <a:avLst/>
                  <a:gdLst>
                    <a:gd name="T0" fmla="*/ 70 w 211"/>
                    <a:gd name="T1" fmla="*/ 16 h 401"/>
                    <a:gd name="T2" fmla="*/ 45 w 211"/>
                    <a:gd name="T3" fmla="*/ 0 h 401"/>
                    <a:gd name="T4" fmla="*/ 12 w 211"/>
                    <a:gd name="T5" fmla="*/ 0 h 401"/>
                    <a:gd name="T6" fmla="*/ 0 w 211"/>
                    <a:gd name="T7" fmla="*/ 21 h 401"/>
                    <a:gd name="T8" fmla="*/ 5 w 211"/>
                    <a:gd name="T9" fmla="*/ 54 h 401"/>
                    <a:gd name="T10" fmla="*/ 34 w 211"/>
                    <a:gd name="T11" fmla="*/ 86 h 401"/>
                    <a:gd name="T12" fmla="*/ 93 w 211"/>
                    <a:gd name="T13" fmla="*/ 115 h 401"/>
                    <a:gd name="T14" fmla="*/ 162 w 211"/>
                    <a:gd name="T15" fmla="*/ 177 h 401"/>
                    <a:gd name="T16" fmla="*/ 173 w 211"/>
                    <a:gd name="T17" fmla="*/ 204 h 401"/>
                    <a:gd name="T18" fmla="*/ 168 w 211"/>
                    <a:gd name="T19" fmla="*/ 217 h 401"/>
                    <a:gd name="T20" fmla="*/ 116 w 211"/>
                    <a:gd name="T21" fmla="*/ 258 h 401"/>
                    <a:gd name="T22" fmla="*/ 54 w 211"/>
                    <a:gd name="T23" fmla="*/ 307 h 401"/>
                    <a:gd name="T24" fmla="*/ 39 w 211"/>
                    <a:gd name="T25" fmla="*/ 329 h 401"/>
                    <a:gd name="T26" fmla="*/ 39 w 211"/>
                    <a:gd name="T27" fmla="*/ 351 h 401"/>
                    <a:gd name="T28" fmla="*/ 86 w 211"/>
                    <a:gd name="T29" fmla="*/ 374 h 401"/>
                    <a:gd name="T30" fmla="*/ 159 w 211"/>
                    <a:gd name="T31" fmla="*/ 401 h 401"/>
                    <a:gd name="T32" fmla="*/ 184 w 211"/>
                    <a:gd name="T33" fmla="*/ 401 h 401"/>
                    <a:gd name="T34" fmla="*/ 211 w 211"/>
                    <a:gd name="T35" fmla="*/ 383 h 401"/>
                    <a:gd name="T36" fmla="*/ 211 w 211"/>
                    <a:gd name="T37" fmla="*/ 369 h 401"/>
                    <a:gd name="T38" fmla="*/ 191 w 211"/>
                    <a:gd name="T39" fmla="*/ 361 h 401"/>
                    <a:gd name="T40" fmla="*/ 99 w 211"/>
                    <a:gd name="T41" fmla="*/ 351 h 401"/>
                    <a:gd name="T42" fmla="*/ 65 w 211"/>
                    <a:gd name="T43" fmla="*/ 342 h 401"/>
                    <a:gd name="T44" fmla="*/ 61 w 211"/>
                    <a:gd name="T45" fmla="*/ 326 h 401"/>
                    <a:gd name="T46" fmla="*/ 121 w 211"/>
                    <a:gd name="T47" fmla="*/ 280 h 401"/>
                    <a:gd name="T48" fmla="*/ 186 w 211"/>
                    <a:gd name="T49" fmla="*/ 237 h 401"/>
                    <a:gd name="T50" fmla="*/ 200 w 211"/>
                    <a:gd name="T51" fmla="*/ 221 h 401"/>
                    <a:gd name="T52" fmla="*/ 206 w 211"/>
                    <a:gd name="T53" fmla="*/ 199 h 401"/>
                    <a:gd name="T54" fmla="*/ 200 w 211"/>
                    <a:gd name="T55" fmla="*/ 169 h 401"/>
                    <a:gd name="T56" fmla="*/ 180 w 211"/>
                    <a:gd name="T57" fmla="*/ 145 h 401"/>
                    <a:gd name="T58" fmla="*/ 116 w 211"/>
                    <a:gd name="T59" fmla="*/ 66 h 401"/>
                    <a:gd name="T60" fmla="*/ 70 w 211"/>
                    <a:gd name="T61" fmla="*/ 16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1" h="401">
                      <a:moveTo>
                        <a:pt x="70" y="16"/>
                      </a:moveTo>
                      <a:lnTo>
                        <a:pt x="45" y="0"/>
                      </a:lnTo>
                      <a:lnTo>
                        <a:pt x="12" y="0"/>
                      </a:lnTo>
                      <a:lnTo>
                        <a:pt x="0" y="21"/>
                      </a:lnTo>
                      <a:lnTo>
                        <a:pt x="5" y="54"/>
                      </a:lnTo>
                      <a:lnTo>
                        <a:pt x="34" y="86"/>
                      </a:lnTo>
                      <a:lnTo>
                        <a:pt x="93" y="115"/>
                      </a:lnTo>
                      <a:lnTo>
                        <a:pt x="162" y="177"/>
                      </a:lnTo>
                      <a:lnTo>
                        <a:pt x="173" y="204"/>
                      </a:lnTo>
                      <a:lnTo>
                        <a:pt x="168" y="217"/>
                      </a:lnTo>
                      <a:lnTo>
                        <a:pt x="116" y="258"/>
                      </a:lnTo>
                      <a:lnTo>
                        <a:pt x="54" y="307"/>
                      </a:lnTo>
                      <a:lnTo>
                        <a:pt x="39" y="329"/>
                      </a:lnTo>
                      <a:lnTo>
                        <a:pt x="39" y="351"/>
                      </a:lnTo>
                      <a:lnTo>
                        <a:pt x="86" y="374"/>
                      </a:lnTo>
                      <a:lnTo>
                        <a:pt x="159" y="401"/>
                      </a:lnTo>
                      <a:lnTo>
                        <a:pt x="184" y="401"/>
                      </a:lnTo>
                      <a:lnTo>
                        <a:pt x="211" y="383"/>
                      </a:lnTo>
                      <a:lnTo>
                        <a:pt x="211" y="369"/>
                      </a:lnTo>
                      <a:lnTo>
                        <a:pt x="191" y="361"/>
                      </a:lnTo>
                      <a:lnTo>
                        <a:pt x="99" y="351"/>
                      </a:lnTo>
                      <a:lnTo>
                        <a:pt x="65" y="342"/>
                      </a:lnTo>
                      <a:lnTo>
                        <a:pt x="61" y="326"/>
                      </a:lnTo>
                      <a:lnTo>
                        <a:pt x="121" y="280"/>
                      </a:lnTo>
                      <a:lnTo>
                        <a:pt x="186" y="237"/>
                      </a:lnTo>
                      <a:lnTo>
                        <a:pt x="200" y="221"/>
                      </a:lnTo>
                      <a:lnTo>
                        <a:pt x="206" y="199"/>
                      </a:lnTo>
                      <a:lnTo>
                        <a:pt x="200" y="169"/>
                      </a:lnTo>
                      <a:lnTo>
                        <a:pt x="180" y="145"/>
                      </a:lnTo>
                      <a:lnTo>
                        <a:pt x="116" y="66"/>
                      </a:lnTo>
                      <a:lnTo>
                        <a:pt x="7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231" name="Group 15"/>
              <p:cNvGrpSpPr>
                <a:grpSpLocks/>
              </p:cNvGrpSpPr>
              <p:nvPr/>
            </p:nvGrpSpPr>
            <p:grpSpPr bwMode="auto">
              <a:xfrm>
                <a:off x="4761" y="2678"/>
                <a:ext cx="2025" cy="1670"/>
                <a:chOff x="4761" y="2678"/>
                <a:chExt cx="2025" cy="1670"/>
              </a:xfrm>
            </p:grpSpPr>
            <p:grpSp>
              <p:nvGrpSpPr>
                <p:cNvPr id="290" name="Group 12"/>
                <p:cNvGrpSpPr>
                  <a:grpSpLocks/>
                </p:cNvGrpSpPr>
                <p:nvPr/>
              </p:nvGrpSpPr>
              <p:grpSpPr bwMode="auto">
                <a:xfrm>
                  <a:off x="4761" y="2678"/>
                  <a:ext cx="2025" cy="1670"/>
                  <a:chOff x="4761" y="2678"/>
                  <a:chExt cx="2025" cy="1670"/>
                </a:xfrm>
              </p:grpSpPr>
              <p:sp>
                <p:nvSpPr>
                  <p:cNvPr id="293" name="Freeform 10"/>
                  <p:cNvSpPr>
                    <a:spLocks/>
                  </p:cNvSpPr>
                  <p:nvPr/>
                </p:nvSpPr>
                <p:spPr bwMode="auto">
                  <a:xfrm>
                    <a:off x="4761" y="2678"/>
                    <a:ext cx="2025" cy="1670"/>
                  </a:xfrm>
                  <a:custGeom>
                    <a:avLst/>
                    <a:gdLst>
                      <a:gd name="T0" fmla="*/ 11 w 2025"/>
                      <a:gd name="T1" fmla="*/ 1062 h 1670"/>
                      <a:gd name="T2" fmla="*/ 27 w 2025"/>
                      <a:gd name="T3" fmla="*/ 863 h 1670"/>
                      <a:gd name="T4" fmla="*/ 0 w 2025"/>
                      <a:gd name="T5" fmla="*/ 652 h 1670"/>
                      <a:gd name="T6" fmla="*/ 27 w 2025"/>
                      <a:gd name="T7" fmla="*/ 496 h 1670"/>
                      <a:gd name="T8" fmla="*/ 161 w 2025"/>
                      <a:gd name="T9" fmla="*/ 399 h 1670"/>
                      <a:gd name="T10" fmla="*/ 517 w 2025"/>
                      <a:gd name="T11" fmla="*/ 297 h 1670"/>
                      <a:gd name="T12" fmla="*/ 802 w 2025"/>
                      <a:gd name="T13" fmla="*/ 265 h 1670"/>
                      <a:gd name="T14" fmla="*/ 1035 w 2025"/>
                      <a:gd name="T15" fmla="*/ 200 h 1670"/>
                      <a:gd name="T16" fmla="*/ 1174 w 2025"/>
                      <a:gd name="T17" fmla="*/ 152 h 1670"/>
                      <a:gd name="T18" fmla="*/ 1320 w 2025"/>
                      <a:gd name="T19" fmla="*/ 49 h 1670"/>
                      <a:gd name="T20" fmla="*/ 1502 w 2025"/>
                      <a:gd name="T21" fmla="*/ 0 h 1670"/>
                      <a:gd name="T22" fmla="*/ 1594 w 2025"/>
                      <a:gd name="T23" fmla="*/ 44 h 1670"/>
                      <a:gd name="T24" fmla="*/ 1874 w 2025"/>
                      <a:gd name="T25" fmla="*/ 303 h 1670"/>
                      <a:gd name="T26" fmla="*/ 2025 w 2025"/>
                      <a:gd name="T27" fmla="*/ 459 h 1670"/>
                      <a:gd name="T28" fmla="*/ 2003 w 2025"/>
                      <a:gd name="T29" fmla="*/ 539 h 1670"/>
                      <a:gd name="T30" fmla="*/ 1982 w 2025"/>
                      <a:gd name="T31" fmla="*/ 788 h 1670"/>
                      <a:gd name="T32" fmla="*/ 1955 w 2025"/>
                      <a:gd name="T33" fmla="*/ 1030 h 1670"/>
                      <a:gd name="T34" fmla="*/ 1880 w 2025"/>
                      <a:gd name="T35" fmla="*/ 1121 h 1670"/>
                      <a:gd name="T36" fmla="*/ 1869 w 2025"/>
                      <a:gd name="T37" fmla="*/ 1062 h 1670"/>
                      <a:gd name="T38" fmla="*/ 1756 w 2025"/>
                      <a:gd name="T39" fmla="*/ 1024 h 1670"/>
                      <a:gd name="T40" fmla="*/ 1594 w 2025"/>
                      <a:gd name="T41" fmla="*/ 1083 h 1670"/>
                      <a:gd name="T42" fmla="*/ 1438 w 2025"/>
                      <a:gd name="T43" fmla="*/ 1175 h 1670"/>
                      <a:gd name="T44" fmla="*/ 1233 w 2025"/>
                      <a:gd name="T45" fmla="*/ 1277 h 1670"/>
                      <a:gd name="T46" fmla="*/ 1035 w 2025"/>
                      <a:gd name="T47" fmla="*/ 1358 h 1670"/>
                      <a:gd name="T48" fmla="*/ 802 w 2025"/>
                      <a:gd name="T49" fmla="*/ 1412 h 1670"/>
                      <a:gd name="T50" fmla="*/ 641 w 2025"/>
                      <a:gd name="T51" fmla="*/ 1466 h 1670"/>
                      <a:gd name="T52" fmla="*/ 614 w 2025"/>
                      <a:gd name="T53" fmla="*/ 1601 h 1670"/>
                      <a:gd name="T54" fmla="*/ 550 w 2025"/>
                      <a:gd name="T55" fmla="*/ 1670 h 1670"/>
                      <a:gd name="T56" fmla="*/ 453 w 2025"/>
                      <a:gd name="T57" fmla="*/ 1563 h 1670"/>
                      <a:gd name="T58" fmla="*/ 463 w 2025"/>
                      <a:gd name="T59" fmla="*/ 1477 h 1670"/>
                      <a:gd name="T60" fmla="*/ 215 w 2025"/>
                      <a:gd name="T61" fmla="*/ 1229 h 1670"/>
                      <a:gd name="T62" fmla="*/ 86 w 2025"/>
                      <a:gd name="T63" fmla="*/ 1121 h 1670"/>
                      <a:gd name="T64" fmla="*/ 86 w 2025"/>
                      <a:gd name="T65" fmla="*/ 1229 h 1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25" h="1670">
                        <a:moveTo>
                          <a:pt x="16" y="1180"/>
                        </a:moveTo>
                        <a:lnTo>
                          <a:pt x="11" y="1062"/>
                        </a:lnTo>
                        <a:lnTo>
                          <a:pt x="27" y="960"/>
                        </a:lnTo>
                        <a:lnTo>
                          <a:pt x="27" y="863"/>
                        </a:lnTo>
                        <a:lnTo>
                          <a:pt x="5" y="745"/>
                        </a:lnTo>
                        <a:lnTo>
                          <a:pt x="0" y="652"/>
                        </a:lnTo>
                        <a:lnTo>
                          <a:pt x="5" y="555"/>
                        </a:lnTo>
                        <a:lnTo>
                          <a:pt x="27" y="496"/>
                        </a:lnTo>
                        <a:lnTo>
                          <a:pt x="86" y="453"/>
                        </a:lnTo>
                        <a:lnTo>
                          <a:pt x="161" y="399"/>
                        </a:lnTo>
                        <a:lnTo>
                          <a:pt x="340" y="340"/>
                        </a:lnTo>
                        <a:lnTo>
                          <a:pt x="517" y="297"/>
                        </a:lnTo>
                        <a:lnTo>
                          <a:pt x="673" y="270"/>
                        </a:lnTo>
                        <a:lnTo>
                          <a:pt x="802" y="265"/>
                        </a:lnTo>
                        <a:lnTo>
                          <a:pt x="926" y="227"/>
                        </a:lnTo>
                        <a:lnTo>
                          <a:pt x="1035" y="200"/>
                        </a:lnTo>
                        <a:lnTo>
                          <a:pt x="1088" y="179"/>
                        </a:lnTo>
                        <a:lnTo>
                          <a:pt x="1174" y="152"/>
                        </a:lnTo>
                        <a:lnTo>
                          <a:pt x="1250" y="113"/>
                        </a:lnTo>
                        <a:lnTo>
                          <a:pt x="1320" y="49"/>
                        </a:lnTo>
                        <a:lnTo>
                          <a:pt x="1400" y="27"/>
                        </a:lnTo>
                        <a:lnTo>
                          <a:pt x="1502" y="0"/>
                        </a:lnTo>
                        <a:lnTo>
                          <a:pt x="1551" y="6"/>
                        </a:lnTo>
                        <a:lnTo>
                          <a:pt x="1594" y="44"/>
                        </a:lnTo>
                        <a:lnTo>
                          <a:pt x="1724" y="152"/>
                        </a:lnTo>
                        <a:lnTo>
                          <a:pt x="1874" y="303"/>
                        </a:lnTo>
                        <a:lnTo>
                          <a:pt x="1977" y="394"/>
                        </a:lnTo>
                        <a:lnTo>
                          <a:pt x="2025" y="459"/>
                        </a:lnTo>
                        <a:lnTo>
                          <a:pt x="2025" y="502"/>
                        </a:lnTo>
                        <a:lnTo>
                          <a:pt x="2003" y="539"/>
                        </a:lnTo>
                        <a:lnTo>
                          <a:pt x="1982" y="609"/>
                        </a:lnTo>
                        <a:lnTo>
                          <a:pt x="1982" y="788"/>
                        </a:lnTo>
                        <a:lnTo>
                          <a:pt x="1971" y="927"/>
                        </a:lnTo>
                        <a:lnTo>
                          <a:pt x="1955" y="1030"/>
                        </a:lnTo>
                        <a:lnTo>
                          <a:pt x="1928" y="1105"/>
                        </a:lnTo>
                        <a:lnTo>
                          <a:pt x="1880" y="1121"/>
                        </a:lnTo>
                        <a:lnTo>
                          <a:pt x="1858" y="1099"/>
                        </a:lnTo>
                        <a:lnTo>
                          <a:pt x="1869" y="1062"/>
                        </a:lnTo>
                        <a:lnTo>
                          <a:pt x="1874" y="970"/>
                        </a:lnTo>
                        <a:lnTo>
                          <a:pt x="1756" y="1024"/>
                        </a:lnTo>
                        <a:lnTo>
                          <a:pt x="1685" y="1062"/>
                        </a:lnTo>
                        <a:lnTo>
                          <a:pt x="1594" y="1083"/>
                        </a:lnTo>
                        <a:lnTo>
                          <a:pt x="1524" y="1116"/>
                        </a:lnTo>
                        <a:lnTo>
                          <a:pt x="1438" y="1175"/>
                        </a:lnTo>
                        <a:lnTo>
                          <a:pt x="1357" y="1218"/>
                        </a:lnTo>
                        <a:lnTo>
                          <a:pt x="1233" y="1277"/>
                        </a:lnTo>
                        <a:lnTo>
                          <a:pt x="1153" y="1304"/>
                        </a:lnTo>
                        <a:lnTo>
                          <a:pt x="1035" y="1358"/>
                        </a:lnTo>
                        <a:lnTo>
                          <a:pt x="899" y="1385"/>
                        </a:lnTo>
                        <a:lnTo>
                          <a:pt x="802" y="1412"/>
                        </a:lnTo>
                        <a:lnTo>
                          <a:pt x="695" y="1439"/>
                        </a:lnTo>
                        <a:lnTo>
                          <a:pt x="641" y="1466"/>
                        </a:lnTo>
                        <a:lnTo>
                          <a:pt x="619" y="1520"/>
                        </a:lnTo>
                        <a:lnTo>
                          <a:pt x="614" y="1601"/>
                        </a:lnTo>
                        <a:lnTo>
                          <a:pt x="598" y="1644"/>
                        </a:lnTo>
                        <a:lnTo>
                          <a:pt x="550" y="1670"/>
                        </a:lnTo>
                        <a:lnTo>
                          <a:pt x="474" y="1627"/>
                        </a:lnTo>
                        <a:lnTo>
                          <a:pt x="453" y="1563"/>
                        </a:lnTo>
                        <a:lnTo>
                          <a:pt x="480" y="1509"/>
                        </a:lnTo>
                        <a:lnTo>
                          <a:pt x="463" y="1477"/>
                        </a:lnTo>
                        <a:lnTo>
                          <a:pt x="361" y="1364"/>
                        </a:lnTo>
                        <a:lnTo>
                          <a:pt x="215" y="1229"/>
                        </a:lnTo>
                        <a:lnTo>
                          <a:pt x="124" y="1143"/>
                        </a:lnTo>
                        <a:lnTo>
                          <a:pt x="86" y="1121"/>
                        </a:lnTo>
                        <a:lnTo>
                          <a:pt x="70" y="1159"/>
                        </a:lnTo>
                        <a:lnTo>
                          <a:pt x="86" y="1229"/>
                        </a:lnTo>
                        <a:lnTo>
                          <a:pt x="16" y="1180"/>
                        </a:lnTo>
                        <a:close/>
                      </a:path>
                    </a:pathLst>
                  </a:custGeom>
                  <a:solidFill>
                    <a:srgbClr val="996633"/>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94" name="Freeform 11"/>
                  <p:cNvSpPr>
                    <a:spLocks/>
                  </p:cNvSpPr>
                  <p:nvPr/>
                </p:nvSpPr>
                <p:spPr bwMode="auto">
                  <a:xfrm>
                    <a:off x="4789" y="3165"/>
                    <a:ext cx="1987" cy="1180"/>
                  </a:xfrm>
                  <a:custGeom>
                    <a:avLst/>
                    <a:gdLst>
                      <a:gd name="T0" fmla="*/ 506 w 1987"/>
                      <a:gd name="T1" fmla="*/ 1158 h 1180"/>
                      <a:gd name="T2" fmla="*/ 512 w 1987"/>
                      <a:gd name="T3" fmla="*/ 1045 h 1180"/>
                      <a:gd name="T4" fmla="*/ 506 w 1987"/>
                      <a:gd name="T5" fmla="*/ 797 h 1180"/>
                      <a:gd name="T6" fmla="*/ 506 w 1987"/>
                      <a:gd name="T7" fmla="*/ 614 h 1180"/>
                      <a:gd name="T8" fmla="*/ 479 w 1987"/>
                      <a:gd name="T9" fmla="*/ 566 h 1180"/>
                      <a:gd name="T10" fmla="*/ 279 w 1987"/>
                      <a:gd name="T11" fmla="*/ 356 h 1180"/>
                      <a:gd name="T12" fmla="*/ 150 w 1987"/>
                      <a:gd name="T13" fmla="*/ 226 h 1180"/>
                      <a:gd name="T14" fmla="*/ 43 w 1987"/>
                      <a:gd name="T15" fmla="*/ 134 h 1180"/>
                      <a:gd name="T16" fmla="*/ 0 w 1987"/>
                      <a:gd name="T17" fmla="*/ 86 h 1180"/>
                      <a:gd name="T18" fmla="*/ 11 w 1987"/>
                      <a:gd name="T19" fmla="*/ 59 h 1180"/>
                      <a:gd name="T20" fmla="*/ 27 w 1987"/>
                      <a:gd name="T21" fmla="*/ 59 h 1180"/>
                      <a:gd name="T22" fmla="*/ 102 w 1987"/>
                      <a:gd name="T23" fmla="*/ 140 h 1180"/>
                      <a:gd name="T24" fmla="*/ 204 w 1987"/>
                      <a:gd name="T25" fmla="*/ 220 h 1180"/>
                      <a:gd name="T26" fmla="*/ 301 w 1987"/>
                      <a:gd name="T27" fmla="*/ 351 h 1180"/>
                      <a:gd name="T28" fmla="*/ 393 w 1987"/>
                      <a:gd name="T29" fmla="*/ 447 h 1180"/>
                      <a:gd name="T30" fmla="*/ 479 w 1987"/>
                      <a:gd name="T31" fmla="*/ 512 h 1180"/>
                      <a:gd name="T32" fmla="*/ 533 w 1987"/>
                      <a:gd name="T33" fmla="*/ 560 h 1180"/>
                      <a:gd name="T34" fmla="*/ 571 w 1987"/>
                      <a:gd name="T35" fmla="*/ 550 h 1180"/>
                      <a:gd name="T36" fmla="*/ 608 w 1987"/>
                      <a:gd name="T37" fmla="*/ 523 h 1180"/>
                      <a:gd name="T38" fmla="*/ 727 w 1987"/>
                      <a:gd name="T39" fmla="*/ 496 h 1180"/>
                      <a:gd name="T40" fmla="*/ 942 w 1987"/>
                      <a:gd name="T41" fmla="*/ 437 h 1180"/>
                      <a:gd name="T42" fmla="*/ 1072 w 1987"/>
                      <a:gd name="T43" fmla="*/ 367 h 1180"/>
                      <a:gd name="T44" fmla="*/ 1222 w 1987"/>
                      <a:gd name="T45" fmla="*/ 302 h 1180"/>
                      <a:gd name="T46" fmla="*/ 1378 w 1987"/>
                      <a:gd name="T47" fmla="*/ 242 h 1180"/>
                      <a:gd name="T48" fmla="*/ 1540 w 1987"/>
                      <a:gd name="T49" fmla="*/ 172 h 1180"/>
                      <a:gd name="T50" fmla="*/ 1653 w 1987"/>
                      <a:gd name="T51" fmla="*/ 134 h 1180"/>
                      <a:gd name="T52" fmla="*/ 1788 w 1987"/>
                      <a:gd name="T53" fmla="*/ 75 h 1180"/>
                      <a:gd name="T54" fmla="*/ 1895 w 1987"/>
                      <a:gd name="T55" fmla="*/ 48 h 1180"/>
                      <a:gd name="T56" fmla="*/ 1987 w 1987"/>
                      <a:gd name="T57" fmla="*/ 0 h 1180"/>
                      <a:gd name="T58" fmla="*/ 1955 w 1987"/>
                      <a:gd name="T59" fmla="*/ 86 h 1180"/>
                      <a:gd name="T60" fmla="*/ 1901 w 1987"/>
                      <a:gd name="T61" fmla="*/ 86 h 1180"/>
                      <a:gd name="T62" fmla="*/ 1831 w 1987"/>
                      <a:gd name="T63" fmla="*/ 102 h 1180"/>
                      <a:gd name="T64" fmla="*/ 1707 w 1987"/>
                      <a:gd name="T65" fmla="*/ 140 h 1180"/>
                      <a:gd name="T66" fmla="*/ 1615 w 1987"/>
                      <a:gd name="T67" fmla="*/ 177 h 1180"/>
                      <a:gd name="T68" fmla="*/ 1502 w 1987"/>
                      <a:gd name="T69" fmla="*/ 215 h 1180"/>
                      <a:gd name="T70" fmla="*/ 1427 w 1987"/>
                      <a:gd name="T71" fmla="*/ 254 h 1180"/>
                      <a:gd name="T72" fmla="*/ 1303 w 1987"/>
                      <a:gd name="T73" fmla="*/ 302 h 1180"/>
                      <a:gd name="T74" fmla="*/ 1222 w 1987"/>
                      <a:gd name="T75" fmla="*/ 302 h 1180"/>
                      <a:gd name="T76" fmla="*/ 1104 w 1987"/>
                      <a:gd name="T77" fmla="*/ 388 h 1180"/>
                      <a:gd name="T78" fmla="*/ 1023 w 1987"/>
                      <a:gd name="T79" fmla="*/ 426 h 1180"/>
                      <a:gd name="T80" fmla="*/ 920 w 1987"/>
                      <a:gd name="T81" fmla="*/ 463 h 1180"/>
                      <a:gd name="T82" fmla="*/ 791 w 1987"/>
                      <a:gd name="T83" fmla="*/ 507 h 1180"/>
                      <a:gd name="T84" fmla="*/ 689 w 1987"/>
                      <a:gd name="T85" fmla="*/ 533 h 1180"/>
                      <a:gd name="T86" fmla="*/ 619 w 1987"/>
                      <a:gd name="T87" fmla="*/ 566 h 1180"/>
                      <a:gd name="T88" fmla="*/ 555 w 1987"/>
                      <a:gd name="T89" fmla="*/ 598 h 1180"/>
                      <a:gd name="T90" fmla="*/ 539 w 1987"/>
                      <a:gd name="T91" fmla="*/ 684 h 1180"/>
                      <a:gd name="T92" fmla="*/ 539 w 1987"/>
                      <a:gd name="T93" fmla="*/ 889 h 1180"/>
                      <a:gd name="T94" fmla="*/ 539 w 1987"/>
                      <a:gd name="T95" fmla="*/ 1029 h 1180"/>
                      <a:gd name="T96" fmla="*/ 549 w 1987"/>
                      <a:gd name="T97" fmla="*/ 1148 h 1180"/>
                      <a:gd name="T98" fmla="*/ 517 w 1987"/>
                      <a:gd name="T99" fmla="*/ 1180 h 1180"/>
                      <a:gd name="T100" fmla="*/ 506 w 1987"/>
                      <a:gd name="T101" fmla="*/ 1158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87" h="1180">
                        <a:moveTo>
                          <a:pt x="506" y="1158"/>
                        </a:moveTo>
                        <a:lnTo>
                          <a:pt x="512" y="1045"/>
                        </a:lnTo>
                        <a:lnTo>
                          <a:pt x="506" y="797"/>
                        </a:lnTo>
                        <a:lnTo>
                          <a:pt x="506" y="614"/>
                        </a:lnTo>
                        <a:lnTo>
                          <a:pt x="479" y="566"/>
                        </a:lnTo>
                        <a:lnTo>
                          <a:pt x="279" y="356"/>
                        </a:lnTo>
                        <a:lnTo>
                          <a:pt x="150" y="226"/>
                        </a:lnTo>
                        <a:lnTo>
                          <a:pt x="43" y="134"/>
                        </a:lnTo>
                        <a:lnTo>
                          <a:pt x="0" y="86"/>
                        </a:lnTo>
                        <a:lnTo>
                          <a:pt x="11" y="59"/>
                        </a:lnTo>
                        <a:lnTo>
                          <a:pt x="27" y="59"/>
                        </a:lnTo>
                        <a:lnTo>
                          <a:pt x="102" y="140"/>
                        </a:lnTo>
                        <a:lnTo>
                          <a:pt x="204" y="220"/>
                        </a:lnTo>
                        <a:lnTo>
                          <a:pt x="301" y="351"/>
                        </a:lnTo>
                        <a:lnTo>
                          <a:pt x="393" y="447"/>
                        </a:lnTo>
                        <a:lnTo>
                          <a:pt x="479" y="512"/>
                        </a:lnTo>
                        <a:lnTo>
                          <a:pt x="533" y="560"/>
                        </a:lnTo>
                        <a:lnTo>
                          <a:pt x="571" y="550"/>
                        </a:lnTo>
                        <a:lnTo>
                          <a:pt x="608" y="523"/>
                        </a:lnTo>
                        <a:lnTo>
                          <a:pt x="727" y="496"/>
                        </a:lnTo>
                        <a:lnTo>
                          <a:pt x="942" y="437"/>
                        </a:lnTo>
                        <a:lnTo>
                          <a:pt x="1072" y="367"/>
                        </a:lnTo>
                        <a:lnTo>
                          <a:pt x="1222" y="302"/>
                        </a:lnTo>
                        <a:lnTo>
                          <a:pt x="1378" y="242"/>
                        </a:lnTo>
                        <a:lnTo>
                          <a:pt x="1540" y="172"/>
                        </a:lnTo>
                        <a:lnTo>
                          <a:pt x="1653" y="134"/>
                        </a:lnTo>
                        <a:lnTo>
                          <a:pt x="1788" y="75"/>
                        </a:lnTo>
                        <a:lnTo>
                          <a:pt x="1895" y="48"/>
                        </a:lnTo>
                        <a:lnTo>
                          <a:pt x="1987" y="0"/>
                        </a:lnTo>
                        <a:lnTo>
                          <a:pt x="1955" y="86"/>
                        </a:lnTo>
                        <a:lnTo>
                          <a:pt x="1901" y="86"/>
                        </a:lnTo>
                        <a:lnTo>
                          <a:pt x="1831" y="102"/>
                        </a:lnTo>
                        <a:lnTo>
                          <a:pt x="1707" y="140"/>
                        </a:lnTo>
                        <a:lnTo>
                          <a:pt x="1615" y="177"/>
                        </a:lnTo>
                        <a:lnTo>
                          <a:pt x="1502" y="215"/>
                        </a:lnTo>
                        <a:lnTo>
                          <a:pt x="1427" y="254"/>
                        </a:lnTo>
                        <a:lnTo>
                          <a:pt x="1303" y="302"/>
                        </a:lnTo>
                        <a:lnTo>
                          <a:pt x="1222" y="302"/>
                        </a:lnTo>
                        <a:lnTo>
                          <a:pt x="1104" y="388"/>
                        </a:lnTo>
                        <a:lnTo>
                          <a:pt x="1023" y="426"/>
                        </a:lnTo>
                        <a:lnTo>
                          <a:pt x="920" y="463"/>
                        </a:lnTo>
                        <a:lnTo>
                          <a:pt x="791" y="507"/>
                        </a:lnTo>
                        <a:lnTo>
                          <a:pt x="689" y="533"/>
                        </a:lnTo>
                        <a:lnTo>
                          <a:pt x="619" y="566"/>
                        </a:lnTo>
                        <a:lnTo>
                          <a:pt x="555" y="598"/>
                        </a:lnTo>
                        <a:lnTo>
                          <a:pt x="539" y="684"/>
                        </a:lnTo>
                        <a:lnTo>
                          <a:pt x="539" y="889"/>
                        </a:lnTo>
                        <a:lnTo>
                          <a:pt x="539" y="1029"/>
                        </a:lnTo>
                        <a:lnTo>
                          <a:pt x="549" y="1148"/>
                        </a:lnTo>
                        <a:lnTo>
                          <a:pt x="517" y="1180"/>
                        </a:lnTo>
                        <a:lnTo>
                          <a:pt x="506" y="1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291" name="Freeform 13"/>
                <p:cNvSpPr>
                  <a:spLocks/>
                </p:cNvSpPr>
                <p:nvPr/>
              </p:nvSpPr>
              <p:spPr bwMode="auto">
                <a:xfrm>
                  <a:off x="5601" y="2948"/>
                  <a:ext cx="480" cy="333"/>
                </a:xfrm>
                <a:custGeom>
                  <a:avLst/>
                  <a:gdLst>
                    <a:gd name="T0" fmla="*/ 6 w 480"/>
                    <a:gd name="T1" fmla="*/ 97 h 333"/>
                    <a:gd name="T2" fmla="*/ 124 w 480"/>
                    <a:gd name="T3" fmla="*/ 70 h 333"/>
                    <a:gd name="T4" fmla="*/ 195 w 480"/>
                    <a:gd name="T5" fmla="*/ 38 h 333"/>
                    <a:gd name="T6" fmla="*/ 244 w 480"/>
                    <a:gd name="T7" fmla="*/ 0 h 333"/>
                    <a:gd name="T8" fmla="*/ 292 w 480"/>
                    <a:gd name="T9" fmla="*/ 49 h 333"/>
                    <a:gd name="T10" fmla="*/ 367 w 480"/>
                    <a:gd name="T11" fmla="*/ 119 h 333"/>
                    <a:gd name="T12" fmla="*/ 432 w 480"/>
                    <a:gd name="T13" fmla="*/ 156 h 333"/>
                    <a:gd name="T14" fmla="*/ 480 w 480"/>
                    <a:gd name="T15" fmla="*/ 205 h 333"/>
                    <a:gd name="T16" fmla="*/ 453 w 480"/>
                    <a:gd name="T17" fmla="*/ 248 h 333"/>
                    <a:gd name="T18" fmla="*/ 357 w 480"/>
                    <a:gd name="T19" fmla="*/ 291 h 333"/>
                    <a:gd name="T20" fmla="*/ 260 w 480"/>
                    <a:gd name="T21" fmla="*/ 333 h 333"/>
                    <a:gd name="T22" fmla="*/ 217 w 480"/>
                    <a:gd name="T23" fmla="*/ 333 h 333"/>
                    <a:gd name="T24" fmla="*/ 156 w 480"/>
                    <a:gd name="T25" fmla="*/ 258 h 333"/>
                    <a:gd name="T26" fmla="*/ 97 w 480"/>
                    <a:gd name="T27" fmla="*/ 210 h 333"/>
                    <a:gd name="T28" fmla="*/ 38 w 480"/>
                    <a:gd name="T29" fmla="*/ 178 h 333"/>
                    <a:gd name="T30" fmla="*/ 0 w 480"/>
                    <a:gd name="T31" fmla="*/ 124 h 333"/>
                    <a:gd name="T32" fmla="*/ 6 w 480"/>
                    <a:gd name="T33" fmla="*/ 97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0" h="333">
                      <a:moveTo>
                        <a:pt x="6" y="97"/>
                      </a:moveTo>
                      <a:lnTo>
                        <a:pt x="124" y="70"/>
                      </a:lnTo>
                      <a:lnTo>
                        <a:pt x="195" y="38"/>
                      </a:lnTo>
                      <a:lnTo>
                        <a:pt x="244" y="0"/>
                      </a:lnTo>
                      <a:lnTo>
                        <a:pt x="292" y="49"/>
                      </a:lnTo>
                      <a:lnTo>
                        <a:pt x="367" y="119"/>
                      </a:lnTo>
                      <a:lnTo>
                        <a:pt x="432" y="156"/>
                      </a:lnTo>
                      <a:lnTo>
                        <a:pt x="480" y="205"/>
                      </a:lnTo>
                      <a:lnTo>
                        <a:pt x="453" y="248"/>
                      </a:lnTo>
                      <a:lnTo>
                        <a:pt x="357" y="291"/>
                      </a:lnTo>
                      <a:lnTo>
                        <a:pt x="260" y="333"/>
                      </a:lnTo>
                      <a:lnTo>
                        <a:pt x="217" y="333"/>
                      </a:lnTo>
                      <a:lnTo>
                        <a:pt x="156" y="258"/>
                      </a:lnTo>
                      <a:lnTo>
                        <a:pt x="97" y="210"/>
                      </a:lnTo>
                      <a:lnTo>
                        <a:pt x="38" y="178"/>
                      </a:lnTo>
                      <a:lnTo>
                        <a:pt x="0" y="124"/>
                      </a:lnTo>
                      <a:lnTo>
                        <a:pt x="6" y="97"/>
                      </a:lnTo>
                      <a:close/>
                    </a:path>
                  </a:pathLst>
                </a:custGeom>
                <a:solidFill>
                  <a:srgbClr val="F8F8F8"/>
                </a:solidFill>
                <a:ln w="1270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92" name="Freeform 14"/>
                <p:cNvSpPr>
                  <a:spLocks/>
                </p:cNvSpPr>
                <p:nvPr/>
              </p:nvSpPr>
              <p:spPr bwMode="auto">
                <a:xfrm>
                  <a:off x="5692" y="2949"/>
                  <a:ext cx="104" cy="167"/>
                </a:xfrm>
                <a:custGeom>
                  <a:avLst/>
                  <a:gdLst>
                    <a:gd name="T0" fmla="*/ 99 w 104"/>
                    <a:gd name="T1" fmla="*/ 140 h 167"/>
                    <a:gd name="T2" fmla="*/ 17 w 104"/>
                    <a:gd name="T3" fmla="*/ 0 h 167"/>
                    <a:gd name="T4" fmla="*/ 0 w 104"/>
                    <a:gd name="T5" fmla="*/ 11 h 167"/>
                    <a:gd name="T6" fmla="*/ 6 w 104"/>
                    <a:gd name="T7" fmla="*/ 27 h 167"/>
                    <a:gd name="T8" fmla="*/ 83 w 104"/>
                    <a:gd name="T9" fmla="*/ 162 h 167"/>
                    <a:gd name="T10" fmla="*/ 104 w 104"/>
                    <a:gd name="T11" fmla="*/ 167 h 167"/>
                    <a:gd name="T12" fmla="*/ 99 w 104"/>
                    <a:gd name="T13" fmla="*/ 140 h 167"/>
                  </a:gdLst>
                  <a:ahLst/>
                  <a:cxnLst>
                    <a:cxn ang="0">
                      <a:pos x="T0" y="T1"/>
                    </a:cxn>
                    <a:cxn ang="0">
                      <a:pos x="T2" y="T3"/>
                    </a:cxn>
                    <a:cxn ang="0">
                      <a:pos x="T4" y="T5"/>
                    </a:cxn>
                    <a:cxn ang="0">
                      <a:pos x="T6" y="T7"/>
                    </a:cxn>
                    <a:cxn ang="0">
                      <a:pos x="T8" y="T9"/>
                    </a:cxn>
                    <a:cxn ang="0">
                      <a:pos x="T10" y="T11"/>
                    </a:cxn>
                    <a:cxn ang="0">
                      <a:pos x="T12" y="T13"/>
                    </a:cxn>
                  </a:cxnLst>
                  <a:rect l="0" t="0" r="r" b="b"/>
                  <a:pathLst>
                    <a:path w="104" h="167">
                      <a:moveTo>
                        <a:pt x="99" y="140"/>
                      </a:moveTo>
                      <a:lnTo>
                        <a:pt x="17" y="0"/>
                      </a:lnTo>
                      <a:lnTo>
                        <a:pt x="0" y="11"/>
                      </a:lnTo>
                      <a:lnTo>
                        <a:pt x="6" y="27"/>
                      </a:lnTo>
                      <a:lnTo>
                        <a:pt x="83" y="162"/>
                      </a:lnTo>
                      <a:lnTo>
                        <a:pt x="104" y="167"/>
                      </a:lnTo>
                      <a:lnTo>
                        <a:pt x="99" y="1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235" name="Group 36"/>
              <p:cNvGrpSpPr>
                <a:grpSpLocks/>
              </p:cNvGrpSpPr>
              <p:nvPr/>
            </p:nvGrpSpPr>
            <p:grpSpPr bwMode="auto">
              <a:xfrm>
                <a:off x="6102" y="1862"/>
                <a:ext cx="592" cy="1335"/>
                <a:chOff x="6102" y="1862"/>
                <a:chExt cx="592" cy="1335"/>
              </a:xfrm>
            </p:grpSpPr>
            <p:sp>
              <p:nvSpPr>
                <p:cNvPr id="273" name="Freeform 19"/>
                <p:cNvSpPr>
                  <a:spLocks/>
                </p:cNvSpPr>
                <p:nvPr/>
              </p:nvSpPr>
              <p:spPr bwMode="auto">
                <a:xfrm>
                  <a:off x="6114" y="1921"/>
                  <a:ext cx="310" cy="1258"/>
                </a:xfrm>
                <a:custGeom>
                  <a:avLst/>
                  <a:gdLst>
                    <a:gd name="T0" fmla="*/ 305 w 310"/>
                    <a:gd name="T1" fmla="*/ 226 h 1258"/>
                    <a:gd name="T2" fmla="*/ 310 w 310"/>
                    <a:gd name="T3" fmla="*/ 273 h 1258"/>
                    <a:gd name="T4" fmla="*/ 310 w 310"/>
                    <a:gd name="T5" fmla="*/ 522 h 1258"/>
                    <a:gd name="T6" fmla="*/ 288 w 310"/>
                    <a:gd name="T7" fmla="*/ 856 h 1258"/>
                    <a:gd name="T8" fmla="*/ 290 w 310"/>
                    <a:gd name="T9" fmla="*/ 1070 h 1258"/>
                    <a:gd name="T10" fmla="*/ 301 w 310"/>
                    <a:gd name="T11" fmla="*/ 1217 h 1258"/>
                    <a:gd name="T12" fmla="*/ 290 w 310"/>
                    <a:gd name="T13" fmla="*/ 1258 h 1258"/>
                    <a:gd name="T14" fmla="*/ 272 w 310"/>
                    <a:gd name="T15" fmla="*/ 1249 h 1258"/>
                    <a:gd name="T16" fmla="*/ 167 w 310"/>
                    <a:gd name="T17" fmla="*/ 1168 h 1258"/>
                    <a:gd name="T18" fmla="*/ 140 w 310"/>
                    <a:gd name="T19" fmla="*/ 1152 h 1258"/>
                    <a:gd name="T20" fmla="*/ 124 w 310"/>
                    <a:gd name="T21" fmla="*/ 1129 h 1258"/>
                    <a:gd name="T22" fmla="*/ 97 w 310"/>
                    <a:gd name="T23" fmla="*/ 1098 h 1258"/>
                    <a:gd name="T24" fmla="*/ 61 w 310"/>
                    <a:gd name="T25" fmla="*/ 1066 h 1258"/>
                    <a:gd name="T26" fmla="*/ 43 w 310"/>
                    <a:gd name="T27" fmla="*/ 1023 h 1258"/>
                    <a:gd name="T28" fmla="*/ 0 w 310"/>
                    <a:gd name="T29" fmla="*/ 986 h 1258"/>
                    <a:gd name="T30" fmla="*/ 0 w 310"/>
                    <a:gd name="T31" fmla="*/ 964 h 1258"/>
                    <a:gd name="T32" fmla="*/ 23 w 310"/>
                    <a:gd name="T33" fmla="*/ 935 h 1258"/>
                    <a:gd name="T34" fmla="*/ 32 w 310"/>
                    <a:gd name="T35" fmla="*/ 898 h 1258"/>
                    <a:gd name="T36" fmla="*/ 27 w 310"/>
                    <a:gd name="T37" fmla="*/ 878 h 1258"/>
                    <a:gd name="T38" fmla="*/ 16 w 310"/>
                    <a:gd name="T39" fmla="*/ 845 h 1258"/>
                    <a:gd name="T40" fmla="*/ 12 w 310"/>
                    <a:gd name="T41" fmla="*/ 822 h 1258"/>
                    <a:gd name="T42" fmla="*/ 29 w 310"/>
                    <a:gd name="T43" fmla="*/ 786 h 1258"/>
                    <a:gd name="T44" fmla="*/ 29 w 310"/>
                    <a:gd name="T45" fmla="*/ 762 h 1258"/>
                    <a:gd name="T46" fmla="*/ 11 w 310"/>
                    <a:gd name="T47" fmla="*/ 714 h 1258"/>
                    <a:gd name="T48" fmla="*/ 11 w 310"/>
                    <a:gd name="T49" fmla="*/ 687 h 1258"/>
                    <a:gd name="T50" fmla="*/ 21 w 310"/>
                    <a:gd name="T51" fmla="*/ 666 h 1258"/>
                    <a:gd name="T52" fmla="*/ 39 w 310"/>
                    <a:gd name="T53" fmla="*/ 641 h 1258"/>
                    <a:gd name="T54" fmla="*/ 38 w 310"/>
                    <a:gd name="T55" fmla="*/ 598 h 1258"/>
                    <a:gd name="T56" fmla="*/ 27 w 310"/>
                    <a:gd name="T57" fmla="*/ 563 h 1258"/>
                    <a:gd name="T58" fmla="*/ 38 w 310"/>
                    <a:gd name="T59" fmla="*/ 522 h 1258"/>
                    <a:gd name="T60" fmla="*/ 48 w 310"/>
                    <a:gd name="T61" fmla="*/ 512 h 1258"/>
                    <a:gd name="T62" fmla="*/ 39 w 310"/>
                    <a:gd name="T63" fmla="*/ 474 h 1258"/>
                    <a:gd name="T64" fmla="*/ 16 w 310"/>
                    <a:gd name="T65" fmla="*/ 434 h 1258"/>
                    <a:gd name="T66" fmla="*/ 11 w 310"/>
                    <a:gd name="T67" fmla="*/ 408 h 1258"/>
                    <a:gd name="T68" fmla="*/ 16 w 310"/>
                    <a:gd name="T69" fmla="*/ 383 h 1258"/>
                    <a:gd name="T70" fmla="*/ 45 w 310"/>
                    <a:gd name="T71" fmla="*/ 361 h 1258"/>
                    <a:gd name="T72" fmla="*/ 43 w 310"/>
                    <a:gd name="T73" fmla="*/ 343 h 1258"/>
                    <a:gd name="T74" fmla="*/ 12 w 310"/>
                    <a:gd name="T75" fmla="*/ 286 h 1258"/>
                    <a:gd name="T76" fmla="*/ 2 w 310"/>
                    <a:gd name="T77" fmla="*/ 240 h 1258"/>
                    <a:gd name="T78" fmla="*/ 11 w 310"/>
                    <a:gd name="T79" fmla="*/ 215 h 1258"/>
                    <a:gd name="T80" fmla="*/ 39 w 310"/>
                    <a:gd name="T81" fmla="*/ 192 h 1258"/>
                    <a:gd name="T82" fmla="*/ 32 w 310"/>
                    <a:gd name="T83" fmla="*/ 172 h 1258"/>
                    <a:gd name="T84" fmla="*/ 12 w 310"/>
                    <a:gd name="T85" fmla="*/ 149 h 1258"/>
                    <a:gd name="T86" fmla="*/ 12 w 310"/>
                    <a:gd name="T87" fmla="*/ 124 h 1258"/>
                    <a:gd name="T88" fmla="*/ 45 w 310"/>
                    <a:gd name="T89" fmla="*/ 107 h 1258"/>
                    <a:gd name="T90" fmla="*/ 59 w 310"/>
                    <a:gd name="T91" fmla="*/ 89 h 1258"/>
                    <a:gd name="T92" fmla="*/ 32 w 310"/>
                    <a:gd name="T93" fmla="*/ 52 h 1258"/>
                    <a:gd name="T94" fmla="*/ 32 w 310"/>
                    <a:gd name="T95" fmla="*/ 32 h 1258"/>
                    <a:gd name="T96" fmla="*/ 64 w 310"/>
                    <a:gd name="T97" fmla="*/ 20 h 1258"/>
                    <a:gd name="T98" fmla="*/ 66 w 310"/>
                    <a:gd name="T99" fmla="*/ 0 h 1258"/>
                    <a:gd name="T100" fmla="*/ 102 w 310"/>
                    <a:gd name="T101" fmla="*/ 52 h 1258"/>
                    <a:gd name="T102" fmla="*/ 145 w 310"/>
                    <a:gd name="T103" fmla="*/ 106 h 1258"/>
                    <a:gd name="T104" fmla="*/ 199 w 310"/>
                    <a:gd name="T105" fmla="*/ 149 h 1258"/>
                    <a:gd name="T106" fmla="*/ 242 w 310"/>
                    <a:gd name="T107" fmla="*/ 183 h 1258"/>
                    <a:gd name="T108" fmla="*/ 288 w 310"/>
                    <a:gd name="T109" fmla="*/ 210 h 1258"/>
                    <a:gd name="T110" fmla="*/ 305 w 310"/>
                    <a:gd name="T111" fmla="*/ 226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1258">
                      <a:moveTo>
                        <a:pt x="305" y="226"/>
                      </a:moveTo>
                      <a:lnTo>
                        <a:pt x="310" y="273"/>
                      </a:lnTo>
                      <a:lnTo>
                        <a:pt x="310" y="522"/>
                      </a:lnTo>
                      <a:lnTo>
                        <a:pt x="288" y="856"/>
                      </a:lnTo>
                      <a:lnTo>
                        <a:pt x="290" y="1070"/>
                      </a:lnTo>
                      <a:lnTo>
                        <a:pt x="301" y="1217"/>
                      </a:lnTo>
                      <a:lnTo>
                        <a:pt x="290" y="1258"/>
                      </a:lnTo>
                      <a:lnTo>
                        <a:pt x="272" y="1249"/>
                      </a:lnTo>
                      <a:lnTo>
                        <a:pt x="167" y="1168"/>
                      </a:lnTo>
                      <a:lnTo>
                        <a:pt x="140" y="1152"/>
                      </a:lnTo>
                      <a:lnTo>
                        <a:pt x="124" y="1129"/>
                      </a:lnTo>
                      <a:lnTo>
                        <a:pt x="97" y="1098"/>
                      </a:lnTo>
                      <a:lnTo>
                        <a:pt x="61" y="1066"/>
                      </a:lnTo>
                      <a:lnTo>
                        <a:pt x="43" y="1023"/>
                      </a:lnTo>
                      <a:lnTo>
                        <a:pt x="0" y="986"/>
                      </a:lnTo>
                      <a:lnTo>
                        <a:pt x="0" y="964"/>
                      </a:lnTo>
                      <a:lnTo>
                        <a:pt x="23" y="935"/>
                      </a:lnTo>
                      <a:lnTo>
                        <a:pt x="32" y="898"/>
                      </a:lnTo>
                      <a:lnTo>
                        <a:pt x="27" y="878"/>
                      </a:lnTo>
                      <a:lnTo>
                        <a:pt x="16" y="845"/>
                      </a:lnTo>
                      <a:lnTo>
                        <a:pt x="12" y="822"/>
                      </a:lnTo>
                      <a:lnTo>
                        <a:pt x="29" y="786"/>
                      </a:lnTo>
                      <a:lnTo>
                        <a:pt x="29" y="762"/>
                      </a:lnTo>
                      <a:lnTo>
                        <a:pt x="11" y="714"/>
                      </a:lnTo>
                      <a:lnTo>
                        <a:pt x="11" y="687"/>
                      </a:lnTo>
                      <a:lnTo>
                        <a:pt x="21" y="666"/>
                      </a:lnTo>
                      <a:lnTo>
                        <a:pt x="39" y="641"/>
                      </a:lnTo>
                      <a:lnTo>
                        <a:pt x="38" y="598"/>
                      </a:lnTo>
                      <a:lnTo>
                        <a:pt x="27" y="563"/>
                      </a:lnTo>
                      <a:lnTo>
                        <a:pt x="38" y="522"/>
                      </a:lnTo>
                      <a:lnTo>
                        <a:pt x="48" y="512"/>
                      </a:lnTo>
                      <a:lnTo>
                        <a:pt x="39" y="474"/>
                      </a:lnTo>
                      <a:lnTo>
                        <a:pt x="16" y="434"/>
                      </a:lnTo>
                      <a:lnTo>
                        <a:pt x="11" y="408"/>
                      </a:lnTo>
                      <a:lnTo>
                        <a:pt x="16" y="383"/>
                      </a:lnTo>
                      <a:lnTo>
                        <a:pt x="45" y="361"/>
                      </a:lnTo>
                      <a:lnTo>
                        <a:pt x="43" y="343"/>
                      </a:lnTo>
                      <a:lnTo>
                        <a:pt x="12" y="286"/>
                      </a:lnTo>
                      <a:lnTo>
                        <a:pt x="2" y="240"/>
                      </a:lnTo>
                      <a:lnTo>
                        <a:pt x="11" y="215"/>
                      </a:lnTo>
                      <a:lnTo>
                        <a:pt x="39" y="192"/>
                      </a:lnTo>
                      <a:lnTo>
                        <a:pt x="32" y="172"/>
                      </a:lnTo>
                      <a:lnTo>
                        <a:pt x="12" y="149"/>
                      </a:lnTo>
                      <a:lnTo>
                        <a:pt x="12" y="124"/>
                      </a:lnTo>
                      <a:lnTo>
                        <a:pt x="45" y="107"/>
                      </a:lnTo>
                      <a:lnTo>
                        <a:pt x="59" y="89"/>
                      </a:lnTo>
                      <a:lnTo>
                        <a:pt x="32" y="52"/>
                      </a:lnTo>
                      <a:lnTo>
                        <a:pt x="32" y="32"/>
                      </a:lnTo>
                      <a:lnTo>
                        <a:pt x="64" y="20"/>
                      </a:lnTo>
                      <a:lnTo>
                        <a:pt x="66" y="0"/>
                      </a:lnTo>
                      <a:lnTo>
                        <a:pt x="102" y="52"/>
                      </a:lnTo>
                      <a:lnTo>
                        <a:pt x="145" y="106"/>
                      </a:lnTo>
                      <a:lnTo>
                        <a:pt x="199" y="149"/>
                      </a:lnTo>
                      <a:lnTo>
                        <a:pt x="242" y="183"/>
                      </a:lnTo>
                      <a:lnTo>
                        <a:pt x="288" y="210"/>
                      </a:lnTo>
                      <a:lnTo>
                        <a:pt x="305" y="226"/>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4" name="Freeform 20"/>
                <p:cNvSpPr>
                  <a:spLocks/>
                </p:cNvSpPr>
                <p:nvPr/>
              </p:nvSpPr>
              <p:spPr bwMode="auto">
                <a:xfrm>
                  <a:off x="6102" y="1940"/>
                  <a:ext cx="90" cy="959"/>
                </a:xfrm>
                <a:custGeom>
                  <a:avLst/>
                  <a:gdLst>
                    <a:gd name="T0" fmla="*/ 61 w 90"/>
                    <a:gd name="T1" fmla="*/ 32 h 959"/>
                    <a:gd name="T2" fmla="*/ 90 w 90"/>
                    <a:gd name="T3" fmla="*/ 66 h 959"/>
                    <a:gd name="T4" fmla="*/ 72 w 90"/>
                    <a:gd name="T5" fmla="*/ 93 h 959"/>
                    <a:gd name="T6" fmla="*/ 34 w 90"/>
                    <a:gd name="T7" fmla="*/ 112 h 959"/>
                    <a:gd name="T8" fmla="*/ 49 w 90"/>
                    <a:gd name="T9" fmla="*/ 139 h 959"/>
                    <a:gd name="T10" fmla="*/ 67 w 90"/>
                    <a:gd name="T11" fmla="*/ 173 h 959"/>
                    <a:gd name="T12" fmla="*/ 45 w 90"/>
                    <a:gd name="T13" fmla="*/ 195 h 959"/>
                    <a:gd name="T14" fmla="*/ 27 w 90"/>
                    <a:gd name="T15" fmla="*/ 222 h 959"/>
                    <a:gd name="T16" fmla="*/ 45 w 90"/>
                    <a:gd name="T17" fmla="*/ 271 h 959"/>
                    <a:gd name="T18" fmla="*/ 67 w 90"/>
                    <a:gd name="T19" fmla="*/ 314 h 959"/>
                    <a:gd name="T20" fmla="*/ 61 w 90"/>
                    <a:gd name="T21" fmla="*/ 352 h 959"/>
                    <a:gd name="T22" fmla="*/ 34 w 90"/>
                    <a:gd name="T23" fmla="*/ 384 h 959"/>
                    <a:gd name="T24" fmla="*/ 65 w 90"/>
                    <a:gd name="T25" fmla="*/ 452 h 959"/>
                    <a:gd name="T26" fmla="*/ 77 w 90"/>
                    <a:gd name="T27" fmla="*/ 495 h 959"/>
                    <a:gd name="T28" fmla="*/ 54 w 90"/>
                    <a:gd name="T29" fmla="*/ 527 h 959"/>
                    <a:gd name="T30" fmla="*/ 59 w 90"/>
                    <a:gd name="T31" fmla="*/ 576 h 959"/>
                    <a:gd name="T32" fmla="*/ 76 w 90"/>
                    <a:gd name="T33" fmla="*/ 624 h 959"/>
                    <a:gd name="T34" fmla="*/ 56 w 90"/>
                    <a:gd name="T35" fmla="*/ 651 h 959"/>
                    <a:gd name="T36" fmla="*/ 29 w 90"/>
                    <a:gd name="T37" fmla="*/ 683 h 959"/>
                    <a:gd name="T38" fmla="*/ 56 w 90"/>
                    <a:gd name="T39" fmla="*/ 742 h 959"/>
                    <a:gd name="T40" fmla="*/ 67 w 90"/>
                    <a:gd name="T41" fmla="*/ 782 h 959"/>
                    <a:gd name="T42" fmla="*/ 43 w 90"/>
                    <a:gd name="T43" fmla="*/ 791 h 959"/>
                    <a:gd name="T44" fmla="*/ 49 w 90"/>
                    <a:gd name="T45" fmla="*/ 856 h 959"/>
                    <a:gd name="T46" fmla="*/ 61 w 90"/>
                    <a:gd name="T47" fmla="*/ 890 h 959"/>
                    <a:gd name="T48" fmla="*/ 43 w 90"/>
                    <a:gd name="T49" fmla="*/ 928 h 959"/>
                    <a:gd name="T50" fmla="*/ 2 w 90"/>
                    <a:gd name="T51" fmla="*/ 948 h 959"/>
                    <a:gd name="T52" fmla="*/ 32 w 90"/>
                    <a:gd name="T53" fmla="*/ 883 h 959"/>
                    <a:gd name="T54" fmla="*/ 18 w 90"/>
                    <a:gd name="T55" fmla="*/ 828 h 959"/>
                    <a:gd name="T56" fmla="*/ 22 w 90"/>
                    <a:gd name="T57" fmla="*/ 782 h 959"/>
                    <a:gd name="T58" fmla="*/ 34 w 90"/>
                    <a:gd name="T59" fmla="*/ 759 h 959"/>
                    <a:gd name="T60" fmla="*/ 7 w 90"/>
                    <a:gd name="T61" fmla="*/ 701 h 959"/>
                    <a:gd name="T62" fmla="*/ 7 w 90"/>
                    <a:gd name="T63" fmla="*/ 642 h 959"/>
                    <a:gd name="T64" fmla="*/ 40 w 90"/>
                    <a:gd name="T65" fmla="*/ 615 h 959"/>
                    <a:gd name="T66" fmla="*/ 32 w 90"/>
                    <a:gd name="T67" fmla="*/ 572 h 959"/>
                    <a:gd name="T68" fmla="*/ 23 w 90"/>
                    <a:gd name="T69" fmla="*/ 522 h 959"/>
                    <a:gd name="T70" fmla="*/ 49 w 90"/>
                    <a:gd name="T71" fmla="*/ 490 h 959"/>
                    <a:gd name="T72" fmla="*/ 38 w 90"/>
                    <a:gd name="T73" fmla="*/ 454 h 959"/>
                    <a:gd name="T74" fmla="*/ 7 w 90"/>
                    <a:gd name="T75" fmla="*/ 398 h 959"/>
                    <a:gd name="T76" fmla="*/ 13 w 90"/>
                    <a:gd name="T77" fmla="*/ 361 h 959"/>
                    <a:gd name="T78" fmla="*/ 40 w 90"/>
                    <a:gd name="T79" fmla="*/ 330 h 959"/>
                    <a:gd name="T80" fmla="*/ 11 w 90"/>
                    <a:gd name="T81" fmla="*/ 259 h 959"/>
                    <a:gd name="T82" fmla="*/ 0 w 90"/>
                    <a:gd name="T83" fmla="*/ 216 h 959"/>
                    <a:gd name="T84" fmla="*/ 23 w 90"/>
                    <a:gd name="T85" fmla="*/ 184 h 959"/>
                    <a:gd name="T86" fmla="*/ 34 w 90"/>
                    <a:gd name="T87" fmla="*/ 163 h 959"/>
                    <a:gd name="T88" fmla="*/ 7 w 90"/>
                    <a:gd name="T89" fmla="*/ 129 h 959"/>
                    <a:gd name="T90" fmla="*/ 18 w 90"/>
                    <a:gd name="T91" fmla="*/ 96 h 959"/>
                    <a:gd name="T92" fmla="*/ 49 w 90"/>
                    <a:gd name="T93" fmla="*/ 75 h 959"/>
                    <a:gd name="T94" fmla="*/ 50 w 90"/>
                    <a:gd name="T95" fmla="*/ 50 h 959"/>
                    <a:gd name="T96" fmla="*/ 34 w 90"/>
                    <a:gd name="T97" fmla="*/ 17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 h="959">
                      <a:moveTo>
                        <a:pt x="45" y="0"/>
                      </a:moveTo>
                      <a:lnTo>
                        <a:pt x="61" y="32"/>
                      </a:lnTo>
                      <a:lnTo>
                        <a:pt x="76" y="53"/>
                      </a:lnTo>
                      <a:lnTo>
                        <a:pt x="90" y="66"/>
                      </a:lnTo>
                      <a:lnTo>
                        <a:pt x="86" y="82"/>
                      </a:lnTo>
                      <a:lnTo>
                        <a:pt x="72" y="93"/>
                      </a:lnTo>
                      <a:lnTo>
                        <a:pt x="50" y="98"/>
                      </a:lnTo>
                      <a:lnTo>
                        <a:pt x="34" y="112"/>
                      </a:lnTo>
                      <a:lnTo>
                        <a:pt x="38" y="129"/>
                      </a:lnTo>
                      <a:lnTo>
                        <a:pt x="49" y="139"/>
                      </a:lnTo>
                      <a:lnTo>
                        <a:pt x="67" y="161"/>
                      </a:lnTo>
                      <a:lnTo>
                        <a:pt x="67" y="173"/>
                      </a:lnTo>
                      <a:lnTo>
                        <a:pt x="61" y="184"/>
                      </a:lnTo>
                      <a:lnTo>
                        <a:pt x="45" y="195"/>
                      </a:lnTo>
                      <a:lnTo>
                        <a:pt x="29" y="206"/>
                      </a:lnTo>
                      <a:lnTo>
                        <a:pt x="27" y="222"/>
                      </a:lnTo>
                      <a:lnTo>
                        <a:pt x="32" y="239"/>
                      </a:lnTo>
                      <a:lnTo>
                        <a:pt x="45" y="271"/>
                      </a:lnTo>
                      <a:lnTo>
                        <a:pt x="56" y="296"/>
                      </a:lnTo>
                      <a:lnTo>
                        <a:pt x="67" y="314"/>
                      </a:lnTo>
                      <a:lnTo>
                        <a:pt x="67" y="334"/>
                      </a:lnTo>
                      <a:lnTo>
                        <a:pt x="61" y="352"/>
                      </a:lnTo>
                      <a:lnTo>
                        <a:pt x="45" y="368"/>
                      </a:lnTo>
                      <a:lnTo>
                        <a:pt x="34" y="384"/>
                      </a:lnTo>
                      <a:lnTo>
                        <a:pt x="38" y="411"/>
                      </a:lnTo>
                      <a:lnTo>
                        <a:pt x="65" y="452"/>
                      </a:lnTo>
                      <a:lnTo>
                        <a:pt x="76" y="474"/>
                      </a:lnTo>
                      <a:lnTo>
                        <a:pt x="77" y="495"/>
                      </a:lnTo>
                      <a:lnTo>
                        <a:pt x="67" y="511"/>
                      </a:lnTo>
                      <a:lnTo>
                        <a:pt x="54" y="527"/>
                      </a:lnTo>
                      <a:lnTo>
                        <a:pt x="50" y="549"/>
                      </a:lnTo>
                      <a:lnTo>
                        <a:pt x="59" y="576"/>
                      </a:lnTo>
                      <a:lnTo>
                        <a:pt x="70" y="604"/>
                      </a:lnTo>
                      <a:lnTo>
                        <a:pt x="76" y="624"/>
                      </a:lnTo>
                      <a:lnTo>
                        <a:pt x="70" y="637"/>
                      </a:lnTo>
                      <a:lnTo>
                        <a:pt x="56" y="651"/>
                      </a:lnTo>
                      <a:lnTo>
                        <a:pt x="38" y="667"/>
                      </a:lnTo>
                      <a:lnTo>
                        <a:pt x="29" y="683"/>
                      </a:lnTo>
                      <a:lnTo>
                        <a:pt x="38" y="712"/>
                      </a:lnTo>
                      <a:lnTo>
                        <a:pt x="56" y="742"/>
                      </a:lnTo>
                      <a:lnTo>
                        <a:pt x="65" y="764"/>
                      </a:lnTo>
                      <a:lnTo>
                        <a:pt x="67" y="782"/>
                      </a:lnTo>
                      <a:lnTo>
                        <a:pt x="61" y="791"/>
                      </a:lnTo>
                      <a:lnTo>
                        <a:pt x="43" y="791"/>
                      </a:lnTo>
                      <a:lnTo>
                        <a:pt x="38" y="830"/>
                      </a:lnTo>
                      <a:lnTo>
                        <a:pt x="49" y="856"/>
                      </a:lnTo>
                      <a:lnTo>
                        <a:pt x="59" y="874"/>
                      </a:lnTo>
                      <a:lnTo>
                        <a:pt x="61" y="890"/>
                      </a:lnTo>
                      <a:lnTo>
                        <a:pt x="61" y="905"/>
                      </a:lnTo>
                      <a:lnTo>
                        <a:pt x="43" y="928"/>
                      </a:lnTo>
                      <a:lnTo>
                        <a:pt x="18" y="959"/>
                      </a:lnTo>
                      <a:lnTo>
                        <a:pt x="2" y="948"/>
                      </a:lnTo>
                      <a:lnTo>
                        <a:pt x="7" y="923"/>
                      </a:lnTo>
                      <a:lnTo>
                        <a:pt x="32" y="883"/>
                      </a:lnTo>
                      <a:lnTo>
                        <a:pt x="29" y="858"/>
                      </a:lnTo>
                      <a:lnTo>
                        <a:pt x="18" y="828"/>
                      </a:lnTo>
                      <a:lnTo>
                        <a:pt x="11" y="803"/>
                      </a:lnTo>
                      <a:lnTo>
                        <a:pt x="22" y="782"/>
                      </a:lnTo>
                      <a:lnTo>
                        <a:pt x="32" y="775"/>
                      </a:lnTo>
                      <a:lnTo>
                        <a:pt x="34" y="759"/>
                      </a:lnTo>
                      <a:lnTo>
                        <a:pt x="22" y="728"/>
                      </a:lnTo>
                      <a:lnTo>
                        <a:pt x="7" y="701"/>
                      </a:lnTo>
                      <a:lnTo>
                        <a:pt x="0" y="674"/>
                      </a:lnTo>
                      <a:lnTo>
                        <a:pt x="7" y="642"/>
                      </a:lnTo>
                      <a:lnTo>
                        <a:pt x="32" y="630"/>
                      </a:lnTo>
                      <a:lnTo>
                        <a:pt x="40" y="615"/>
                      </a:lnTo>
                      <a:lnTo>
                        <a:pt x="38" y="594"/>
                      </a:lnTo>
                      <a:lnTo>
                        <a:pt x="32" y="572"/>
                      </a:lnTo>
                      <a:lnTo>
                        <a:pt x="23" y="544"/>
                      </a:lnTo>
                      <a:lnTo>
                        <a:pt x="23" y="522"/>
                      </a:lnTo>
                      <a:lnTo>
                        <a:pt x="34" y="508"/>
                      </a:lnTo>
                      <a:lnTo>
                        <a:pt x="49" y="490"/>
                      </a:lnTo>
                      <a:lnTo>
                        <a:pt x="49" y="479"/>
                      </a:lnTo>
                      <a:lnTo>
                        <a:pt x="38" y="454"/>
                      </a:lnTo>
                      <a:lnTo>
                        <a:pt x="16" y="422"/>
                      </a:lnTo>
                      <a:lnTo>
                        <a:pt x="7" y="398"/>
                      </a:lnTo>
                      <a:lnTo>
                        <a:pt x="7" y="379"/>
                      </a:lnTo>
                      <a:lnTo>
                        <a:pt x="13" y="361"/>
                      </a:lnTo>
                      <a:lnTo>
                        <a:pt x="27" y="346"/>
                      </a:lnTo>
                      <a:lnTo>
                        <a:pt x="40" y="330"/>
                      </a:lnTo>
                      <a:lnTo>
                        <a:pt x="40" y="318"/>
                      </a:lnTo>
                      <a:lnTo>
                        <a:pt x="11" y="259"/>
                      </a:lnTo>
                      <a:lnTo>
                        <a:pt x="5" y="237"/>
                      </a:lnTo>
                      <a:lnTo>
                        <a:pt x="0" y="216"/>
                      </a:lnTo>
                      <a:lnTo>
                        <a:pt x="11" y="198"/>
                      </a:lnTo>
                      <a:lnTo>
                        <a:pt x="23" y="184"/>
                      </a:lnTo>
                      <a:lnTo>
                        <a:pt x="34" y="173"/>
                      </a:lnTo>
                      <a:lnTo>
                        <a:pt x="34" y="163"/>
                      </a:lnTo>
                      <a:lnTo>
                        <a:pt x="23" y="146"/>
                      </a:lnTo>
                      <a:lnTo>
                        <a:pt x="7" y="129"/>
                      </a:lnTo>
                      <a:lnTo>
                        <a:pt x="7" y="112"/>
                      </a:lnTo>
                      <a:lnTo>
                        <a:pt x="18" y="96"/>
                      </a:lnTo>
                      <a:lnTo>
                        <a:pt x="34" y="82"/>
                      </a:lnTo>
                      <a:lnTo>
                        <a:pt x="49" y="75"/>
                      </a:lnTo>
                      <a:lnTo>
                        <a:pt x="56" y="64"/>
                      </a:lnTo>
                      <a:lnTo>
                        <a:pt x="50" y="50"/>
                      </a:lnTo>
                      <a:lnTo>
                        <a:pt x="40" y="34"/>
                      </a:lnTo>
                      <a:lnTo>
                        <a:pt x="34" y="17"/>
                      </a:lnTo>
                      <a:lnTo>
                        <a:pt x="4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5" name="Freeform 21"/>
                <p:cNvSpPr>
                  <a:spLocks/>
                </p:cNvSpPr>
                <p:nvPr/>
              </p:nvSpPr>
              <p:spPr bwMode="auto">
                <a:xfrm>
                  <a:off x="6345" y="2174"/>
                  <a:ext cx="84" cy="775"/>
                </a:xfrm>
                <a:custGeom>
                  <a:avLst/>
                  <a:gdLst>
                    <a:gd name="T0" fmla="*/ 75 w 84"/>
                    <a:gd name="T1" fmla="*/ 21 h 775"/>
                    <a:gd name="T2" fmla="*/ 79 w 84"/>
                    <a:gd name="T3" fmla="*/ 75 h 775"/>
                    <a:gd name="T4" fmla="*/ 43 w 84"/>
                    <a:gd name="T5" fmla="*/ 97 h 775"/>
                    <a:gd name="T6" fmla="*/ 54 w 84"/>
                    <a:gd name="T7" fmla="*/ 156 h 775"/>
                    <a:gd name="T8" fmla="*/ 70 w 84"/>
                    <a:gd name="T9" fmla="*/ 213 h 775"/>
                    <a:gd name="T10" fmla="*/ 48 w 84"/>
                    <a:gd name="T11" fmla="*/ 242 h 775"/>
                    <a:gd name="T12" fmla="*/ 54 w 84"/>
                    <a:gd name="T13" fmla="*/ 290 h 775"/>
                    <a:gd name="T14" fmla="*/ 70 w 84"/>
                    <a:gd name="T15" fmla="*/ 342 h 775"/>
                    <a:gd name="T16" fmla="*/ 59 w 84"/>
                    <a:gd name="T17" fmla="*/ 380 h 775"/>
                    <a:gd name="T18" fmla="*/ 41 w 84"/>
                    <a:gd name="T19" fmla="*/ 414 h 775"/>
                    <a:gd name="T20" fmla="*/ 64 w 84"/>
                    <a:gd name="T21" fmla="*/ 482 h 775"/>
                    <a:gd name="T22" fmla="*/ 70 w 84"/>
                    <a:gd name="T23" fmla="*/ 527 h 775"/>
                    <a:gd name="T24" fmla="*/ 30 w 84"/>
                    <a:gd name="T25" fmla="*/ 559 h 775"/>
                    <a:gd name="T26" fmla="*/ 41 w 84"/>
                    <a:gd name="T27" fmla="*/ 628 h 775"/>
                    <a:gd name="T28" fmla="*/ 52 w 84"/>
                    <a:gd name="T29" fmla="*/ 687 h 775"/>
                    <a:gd name="T30" fmla="*/ 30 w 84"/>
                    <a:gd name="T31" fmla="*/ 721 h 775"/>
                    <a:gd name="T32" fmla="*/ 20 w 84"/>
                    <a:gd name="T33" fmla="*/ 768 h 775"/>
                    <a:gd name="T34" fmla="*/ 9 w 84"/>
                    <a:gd name="T35" fmla="*/ 748 h 775"/>
                    <a:gd name="T36" fmla="*/ 30 w 84"/>
                    <a:gd name="T37" fmla="*/ 694 h 775"/>
                    <a:gd name="T38" fmla="*/ 20 w 84"/>
                    <a:gd name="T39" fmla="*/ 613 h 775"/>
                    <a:gd name="T40" fmla="*/ 14 w 84"/>
                    <a:gd name="T41" fmla="*/ 554 h 775"/>
                    <a:gd name="T42" fmla="*/ 43 w 84"/>
                    <a:gd name="T43" fmla="*/ 514 h 775"/>
                    <a:gd name="T44" fmla="*/ 20 w 84"/>
                    <a:gd name="T45" fmla="*/ 457 h 775"/>
                    <a:gd name="T46" fmla="*/ 14 w 84"/>
                    <a:gd name="T47" fmla="*/ 403 h 775"/>
                    <a:gd name="T48" fmla="*/ 36 w 84"/>
                    <a:gd name="T49" fmla="*/ 360 h 775"/>
                    <a:gd name="T50" fmla="*/ 46 w 84"/>
                    <a:gd name="T51" fmla="*/ 328 h 775"/>
                    <a:gd name="T52" fmla="*/ 25 w 84"/>
                    <a:gd name="T53" fmla="*/ 274 h 775"/>
                    <a:gd name="T54" fmla="*/ 30 w 84"/>
                    <a:gd name="T55" fmla="*/ 229 h 775"/>
                    <a:gd name="T56" fmla="*/ 43 w 84"/>
                    <a:gd name="T57" fmla="*/ 197 h 775"/>
                    <a:gd name="T58" fmla="*/ 27 w 84"/>
                    <a:gd name="T59" fmla="*/ 149 h 775"/>
                    <a:gd name="T60" fmla="*/ 21 w 84"/>
                    <a:gd name="T61" fmla="*/ 95 h 775"/>
                    <a:gd name="T62" fmla="*/ 46 w 84"/>
                    <a:gd name="T63" fmla="*/ 59 h 775"/>
                    <a:gd name="T64" fmla="*/ 48 w 84"/>
                    <a:gd name="T65" fmla="*/ 25 h 775"/>
                    <a:gd name="T66" fmla="*/ 64 w 84"/>
                    <a:gd name="T67" fmla="*/ 0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 h="775">
                      <a:moveTo>
                        <a:pt x="64" y="0"/>
                      </a:moveTo>
                      <a:lnTo>
                        <a:pt x="75" y="21"/>
                      </a:lnTo>
                      <a:lnTo>
                        <a:pt x="84" y="59"/>
                      </a:lnTo>
                      <a:lnTo>
                        <a:pt x="79" y="75"/>
                      </a:lnTo>
                      <a:lnTo>
                        <a:pt x="57" y="86"/>
                      </a:lnTo>
                      <a:lnTo>
                        <a:pt x="43" y="97"/>
                      </a:lnTo>
                      <a:lnTo>
                        <a:pt x="43" y="127"/>
                      </a:lnTo>
                      <a:lnTo>
                        <a:pt x="54" y="156"/>
                      </a:lnTo>
                      <a:lnTo>
                        <a:pt x="68" y="176"/>
                      </a:lnTo>
                      <a:lnTo>
                        <a:pt x="70" y="213"/>
                      </a:lnTo>
                      <a:lnTo>
                        <a:pt x="62" y="226"/>
                      </a:lnTo>
                      <a:lnTo>
                        <a:pt x="48" y="242"/>
                      </a:lnTo>
                      <a:lnTo>
                        <a:pt x="46" y="267"/>
                      </a:lnTo>
                      <a:lnTo>
                        <a:pt x="54" y="290"/>
                      </a:lnTo>
                      <a:lnTo>
                        <a:pt x="64" y="310"/>
                      </a:lnTo>
                      <a:lnTo>
                        <a:pt x="70" y="342"/>
                      </a:lnTo>
                      <a:lnTo>
                        <a:pt x="70" y="360"/>
                      </a:lnTo>
                      <a:lnTo>
                        <a:pt x="59" y="380"/>
                      </a:lnTo>
                      <a:lnTo>
                        <a:pt x="41" y="398"/>
                      </a:lnTo>
                      <a:lnTo>
                        <a:pt x="41" y="414"/>
                      </a:lnTo>
                      <a:lnTo>
                        <a:pt x="46" y="462"/>
                      </a:lnTo>
                      <a:lnTo>
                        <a:pt x="64" y="482"/>
                      </a:lnTo>
                      <a:lnTo>
                        <a:pt x="75" y="503"/>
                      </a:lnTo>
                      <a:lnTo>
                        <a:pt x="70" y="527"/>
                      </a:lnTo>
                      <a:lnTo>
                        <a:pt x="43" y="543"/>
                      </a:lnTo>
                      <a:lnTo>
                        <a:pt x="30" y="559"/>
                      </a:lnTo>
                      <a:lnTo>
                        <a:pt x="27" y="589"/>
                      </a:lnTo>
                      <a:lnTo>
                        <a:pt x="41" y="628"/>
                      </a:lnTo>
                      <a:lnTo>
                        <a:pt x="52" y="666"/>
                      </a:lnTo>
                      <a:lnTo>
                        <a:pt x="52" y="687"/>
                      </a:lnTo>
                      <a:lnTo>
                        <a:pt x="46" y="716"/>
                      </a:lnTo>
                      <a:lnTo>
                        <a:pt x="30" y="721"/>
                      </a:lnTo>
                      <a:lnTo>
                        <a:pt x="20" y="743"/>
                      </a:lnTo>
                      <a:lnTo>
                        <a:pt x="20" y="768"/>
                      </a:lnTo>
                      <a:lnTo>
                        <a:pt x="0" y="775"/>
                      </a:lnTo>
                      <a:lnTo>
                        <a:pt x="9" y="748"/>
                      </a:lnTo>
                      <a:lnTo>
                        <a:pt x="25" y="716"/>
                      </a:lnTo>
                      <a:lnTo>
                        <a:pt x="30" y="694"/>
                      </a:lnTo>
                      <a:lnTo>
                        <a:pt x="30" y="651"/>
                      </a:lnTo>
                      <a:lnTo>
                        <a:pt x="20" y="613"/>
                      </a:lnTo>
                      <a:lnTo>
                        <a:pt x="16" y="584"/>
                      </a:lnTo>
                      <a:lnTo>
                        <a:pt x="14" y="554"/>
                      </a:lnTo>
                      <a:lnTo>
                        <a:pt x="32" y="530"/>
                      </a:lnTo>
                      <a:lnTo>
                        <a:pt x="43" y="514"/>
                      </a:lnTo>
                      <a:lnTo>
                        <a:pt x="36" y="482"/>
                      </a:lnTo>
                      <a:lnTo>
                        <a:pt x="20" y="457"/>
                      </a:lnTo>
                      <a:lnTo>
                        <a:pt x="16" y="435"/>
                      </a:lnTo>
                      <a:lnTo>
                        <a:pt x="14" y="403"/>
                      </a:lnTo>
                      <a:lnTo>
                        <a:pt x="21" y="382"/>
                      </a:lnTo>
                      <a:lnTo>
                        <a:pt x="36" y="360"/>
                      </a:lnTo>
                      <a:lnTo>
                        <a:pt x="46" y="344"/>
                      </a:lnTo>
                      <a:lnTo>
                        <a:pt x="46" y="328"/>
                      </a:lnTo>
                      <a:lnTo>
                        <a:pt x="36" y="310"/>
                      </a:lnTo>
                      <a:lnTo>
                        <a:pt x="25" y="274"/>
                      </a:lnTo>
                      <a:lnTo>
                        <a:pt x="25" y="251"/>
                      </a:lnTo>
                      <a:lnTo>
                        <a:pt x="30" y="229"/>
                      </a:lnTo>
                      <a:lnTo>
                        <a:pt x="41" y="213"/>
                      </a:lnTo>
                      <a:lnTo>
                        <a:pt x="43" y="197"/>
                      </a:lnTo>
                      <a:lnTo>
                        <a:pt x="41" y="177"/>
                      </a:lnTo>
                      <a:lnTo>
                        <a:pt x="27" y="149"/>
                      </a:lnTo>
                      <a:lnTo>
                        <a:pt x="20" y="129"/>
                      </a:lnTo>
                      <a:lnTo>
                        <a:pt x="21" y="95"/>
                      </a:lnTo>
                      <a:lnTo>
                        <a:pt x="32" y="81"/>
                      </a:lnTo>
                      <a:lnTo>
                        <a:pt x="46" y="59"/>
                      </a:lnTo>
                      <a:lnTo>
                        <a:pt x="54" y="41"/>
                      </a:lnTo>
                      <a:lnTo>
                        <a:pt x="48" y="25"/>
                      </a:lnTo>
                      <a:lnTo>
                        <a:pt x="52" y="9"/>
                      </a:lnTo>
                      <a:lnTo>
                        <a:pt x="6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6" name="Freeform 22"/>
                <p:cNvSpPr>
                  <a:spLocks/>
                </p:cNvSpPr>
                <p:nvPr/>
              </p:nvSpPr>
              <p:spPr bwMode="auto">
                <a:xfrm>
                  <a:off x="6210" y="2081"/>
                  <a:ext cx="193" cy="167"/>
                </a:xfrm>
                <a:custGeom>
                  <a:avLst/>
                  <a:gdLst>
                    <a:gd name="T0" fmla="*/ 193 w 193"/>
                    <a:gd name="T1" fmla="*/ 135 h 167"/>
                    <a:gd name="T2" fmla="*/ 134 w 193"/>
                    <a:gd name="T3" fmla="*/ 86 h 167"/>
                    <a:gd name="T4" fmla="*/ 85 w 193"/>
                    <a:gd name="T5" fmla="*/ 43 h 167"/>
                    <a:gd name="T6" fmla="*/ 41 w 193"/>
                    <a:gd name="T7" fmla="*/ 0 h 167"/>
                    <a:gd name="T8" fmla="*/ 0 w 193"/>
                    <a:gd name="T9" fmla="*/ 0 h 167"/>
                    <a:gd name="T10" fmla="*/ 96 w 193"/>
                    <a:gd name="T11" fmla="*/ 70 h 167"/>
                    <a:gd name="T12" fmla="*/ 142 w 193"/>
                    <a:gd name="T13" fmla="*/ 113 h 167"/>
                    <a:gd name="T14" fmla="*/ 182 w 193"/>
                    <a:gd name="T15" fmla="*/ 167 h 167"/>
                    <a:gd name="T16" fmla="*/ 193 w 193"/>
                    <a:gd name="T17" fmla="*/ 13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67">
                      <a:moveTo>
                        <a:pt x="193" y="135"/>
                      </a:moveTo>
                      <a:lnTo>
                        <a:pt x="134" y="86"/>
                      </a:lnTo>
                      <a:lnTo>
                        <a:pt x="85" y="43"/>
                      </a:lnTo>
                      <a:lnTo>
                        <a:pt x="41" y="0"/>
                      </a:lnTo>
                      <a:lnTo>
                        <a:pt x="0" y="0"/>
                      </a:lnTo>
                      <a:lnTo>
                        <a:pt x="96" y="70"/>
                      </a:lnTo>
                      <a:lnTo>
                        <a:pt x="142" y="113"/>
                      </a:lnTo>
                      <a:lnTo>
                        <a:pt x="182" y="167"/>
                      </a:lnTo>
                      <a:lnTo>
                        <a:pt x="193" y="1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7" name="Freeform 23"/>
                <p:cNvSpPr>
                  <a:spLocks/>
                </p:cNvSpPr>
                <p:nvPr/>
              </p:nvSpPr>
              <p:spPr bwMode="auto">
                <a:xfrm>
                  <a:off x="6208" y="2177"/>
                  <a:ext cx="167" cy="137"/>
                </a:xfrm>
                <a:custGeom>
                  <a:avLst/>
                  <a:gdLst>
                    <a:gd name="T0" fmla="*/ 167 w 167"/>
                    <a:gd name="T1" fmla="*/ 86 h 137"/>
                    <a:gd name="T2" fmla="*/ 124 w 167"/>
                    <a:gd name="T3" fmla="*/ 70 h 137"/>
                    <a:gd name="T4" fmla="*/ 92 w 167"/>
                    <a:gd name="T5" fmla="*/ 43 h 137"/>
                    <a:gd name="T6" fmla="*/ 33 w 167"/>
                    <a:gd name="T7" fmla="*/ 0 h 137"/>
                    <a:gd name="T8" fmla="*/ 0 w 167"/>
                    <a:gd name="T9" fmla="*/ 0 h 137"/>
                    <a:gd name="T10" fmla="*/ 76 w 167"/>
                    <a:gd name="T11" fmla="*/ 43 h 137"/>
                    <a:gd name="T12" fmla="*/ 105 w 167"/>
                    <a:gd name="T13" fmla="*/ 72 h 137"/>
                    <a:gd name="T14" fmla="*/ 167 w 167"/>
                    <a:gd name="T15" fmla="*/ 137 h 137"/>
                    <a:gd name="T16" fmla="*/ 164 w 167"/>
                    <a:gd name="T17" fmla="*/ 97 h 137"/>
                    <a:gd name="T18" fmla="*/ 167 w 167"/>
                    <a:gd name="T19" fmla="*/ 86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137">
                      <a:moveTo>
                        <a:pt x="167" y="86"/>
                      </a:moveTo>
                      <a:lnTo>
                        <a:pt x="124" y="70"/>
                      </a:lnTo>
                      <a:lnTo>
                        <a:pt x="92" y="43"/>
                      </a:lnTo>
                      <a:lnTo>
                        <a:pt x="33" y="0"/>
                      </a:lnTo>
                      <a:lnTo>
                        <a:pt x="0" y="0"/>
                      </a:lnTo>
                      <a:lnTo>
                        <a:pt x="76" y="43"/>
                      </a:lnTo>
                      <a:lnTo>
                        <a:pt x="105" y="72"/>
                      </a:lnTo>
                      <a:lnTo>
                        <a:pt x="167" y="137"/>
                      </a:lnTo>
                      <a:lnTo>
                        <a:pt x="164" y="97"/>
                      </a:lnTo>
                      <a:lnTo>
                        <a:pt x="167"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8" name="Freeform 24"/>
                <p:cNvSpPr>
                  <a:spLocks/>
                </p:cNvSpPr>
                <p:nvPr/>
              </p:nvSpPr>
              <p:spPr bwMode="auto">
                <a:xfrm>
                  <a:off x="6183" y="2258"/>
                  <a:ext cx="197" cy="212"/>
                </a:xfrm>
                <a:custGeom>
                  <a:avLst/>
                  <a:gdLst>
                    <a:gd name="T0" fmla="*/ 193 w 197"/>
                    <a:gd name="T1" fmla="*/ 158 h 212"/>
                    <a:gd name="T2" fmla="*/ 139 w 197"/>
                    <a:gd name="T3" fmla="*/ 110 h 212"/>
                    <a:gd name="T4" fmla="*/ 118 w 197"/>
                    <a:gd name="T5" fmla="*/ 77 h 212"/>
                    <a:gd name="T6" fmla="*/ 75 w 197"/>
                    <a:gd name="T7" fmla="*/ 45 h 212"/>
                    <a:gd name="T8" fmla="*/ 37 w 197"/>
                    <a:gd name="T9" fmla="*/ 16 h 212"/>
                    <a:gd name="T10" fmla="*/ 10 w 197"/>
                    <a:gd name="T11" fmla="*/ 0 h 212"/>
                    <a:gd name="T12" fmla="*/ 0 w 197"/>
                    <a:gd name="T13" fmla="*/ 0 h 212"/>
                    <a:gd name="T14" fmla="*/ 0 w 197"/>
                    <a:gd name="T15" fmla="*/ 16 h 212"/>
                    <a:gd name="T16" fmla="*/ 32 w 197"/>
                    <a:gd name="T17" fmla="*/ 38 h 212"/>
                    <a:gd name="T18" fmla="*/ 91 w 197"/>
                    <a:gd name="T19" fmla="*/ 75 h 212"/>
                    <a:gd name="T20" fmla="*/ 134 w 197"/>
                    <a:gd name="T21" fmla="*/ 119 h 212"/>
                    <a:gd name="T22" fmla="*/ 164 w 197"/>
                    <a:gd name="T23" fmla="*/ 167 h 212"/>
                    <a:gd name="T24" fmla="*/ 197 w 197"/>
                    <a:gd name="T25" fmla="*/ 212 h 212"/>
                    <a:gd name="T26" fmla="*/ 193 w 197"/>
                    <a:gd name="T27" fmla="*/ 15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7" h="212">
                      <a:moveTo>
                        <a:pt x="193" y="158"/>
                      </a:moveTo>
                      <a:lnTo>
                        <a:pt x="139" y="110"/>
                      </a:lnTo>
                      <a:lnTo>
                        <a:pt x="118" y="77"/>
                      </a:lnTo>
                      <a:lnTo>
                        <a:pt x="75" y="45"/>
                      </a:lnTo>
                      <a:lnTo>
                        <a:pt x="37" y="16"/>
                      </a:lnTo>
                      <a:lnTo>
                        <a:pt x="10" y="0"/>
                      </a:lnTo>
                      <a:lnTo>
                        <a:pt x="0" y="0"/>
                      </a:lnTo>
                      <a:lnTo>
                        <a:pt x="0" y="16"/>
                      </a:lnTo>
                      <a:lnTo>
                        <a:pt x="32" y="38"/>
                      </a:lnTo>
                      <a:lnTo>
                        <a:pt x="91" y="75"/>
                      </a:lnTo>
                      <a:lnTo>
                        <a:pt x="134" y="119"/>
                      </a:lnTo>
                      <a:lnTo>
                        <a:pt x="164" y="167"/>
                      </a:lnTo>
                      <a:lnTo>
                        <a:pt x="197" y="212"/>
                      </a:lnTo>
                      <a:lnTo>
                        <a:pt x="193"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9" name="Freeform 25"/>
                <p:cNvSpPr>
                  <a:spLocks/>
                </p:cNvSpPr>
                <p:nvPr/>
              </p:nvSpPr>
              <p:spPr bwMode="auto">
                <a:xfrm>
                  <a:off x="6202" y="2431"/>
                  <a:ext cx="153" cy="124"/>
                </a:xfrm>
                <a:custGeom>
                  <a:avLst/>
                  <a:gdLst>
                    <a:gd name="T0" fmla="*/ 153 w 153"/>
                    <a:gd name="T1" fmla="*/ 102 h 124"/>
                    <a:gd name="T2" fmla="*/ 110 w 153"/>
                    <a:gd name="T3" fmla="*/ 56 h 124"/>
                    <a:gd name="T4" fmla="*/ 65 w 153"/>
                    <a:gd name="T5" fmla="*/ 27 h 124"/>
                    <a:gd name="T6" fmla="*/ 27 w 153"/>
                    <a:gd name="T7" fmla="*/ 7 h 124"/>
                    <a:gd name="T8" fmla="*/ 0 w 153"/>
                    <a:gd name="T9" fmla="*/ 0 h 124"/>
                    <a:gd name="T10" fmla="*/ 17 w 153"/>
                    <a:gd name="T11" fmla="*/ 27 h 124"/>
                    <a:gd name="T12" fmla="*/ 65 w 153"/>
                    <a:gd name="T13" fmla="*/ 54 h 124"/>
                    <a:gd name="T14" fmla="*/ 103 w 153"/>
                    <a:gd name="T15" fmla="*/ 93 h 124"/>
                    <a:gd name="T16" fmla="*/ 121 w 153"/>
                    <a:gd name="T17" fmla="*/ 119 h 124"/>
                    <a:gd name="T18" fmla="*/ 137 w 153"/>
                    <a:gd name="T19" fmla="*/ 124 h 124"/>
                    <a:gd name="T20" fmla="*/ 152 w 153"/>
                    <a:gd name="T21" fmla="*/ 115 h 124"/>
                    <a:gd name="T22" fmla="*/ 153 w 153"/>
                    <a:gd name="T23" fmla="*/ 10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124">
                      <a:moveTo>
                        <a:pt x="153" y="102"/>
                      </a:moveTo>
                      <a:lnTo>
                        <a:pt x="110" y="56"/>
                      </a:lnTo>
                      <a:lnTo>
                        <a:pt x="65" y="27"/>
                      </a:lnTo>
                      <a:lnTo>
                        <a:pt x="27" y="7"/>
                      </a:lnTo>
                      <a:lnTo>
                        <a:pt x="0" y="0"/>
                      </a:lnTo>
                      <a:lnTo>
                        <a:pt x="17" y="27"/>
                      </a:lnTo>
                      <a:lnTo>
                        <a:pt x="65" y="54"/>
                      </a:lnTo>
                      <a:lnTo>
                        <a:pt x="103" y="93"/>
                      </a:lnTo>
                      <a:lnTo>
                        <a:pt x="121" y="119"/>
                      </a:lnTo>
                      <a:lnTo>
                        <a:pt x="137" y="124"/>
                      </a:lnTo>
                      <a:lnTo>
                        <a:pt x="152" y="115"/>
                      </a:lnTo>
                      <a:lnTo>
                        <a:pt x="153"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0" name="Freeform 26"/>
                <p:cNvSpPr>
                  <a:spLocks/>
                </p:cNvSpPr>
                <p:nvPr/>
              </p:nvSpPr>
              <p:spPr bwMode="auto">
                <a:xfrm>
                  <a:off x="6184" y="2518"/>
                  <a:ext cx="169" cy="154"/>
                </a:xfrm>
                <a:custGeom>
                  <a:avLst/>
                  <a:gdLst>
                    <a:gd name="T0" fmla="*/ 169 w 169"/>
                    <a:gd name="T1" fmla="*/ 143 h 154"/>
                    <a:gd name="T2" fmla="*/ 125 w 169"/>
                    <a:gd name="T3" fmla="*/ 97 h 154"/>
                    <a:gd name="T4" fmla="*/ 71 w 169"/>
                    <a:gd name="T5" fmla="*/ 41 h 154"/>
                    <a:gd name="T6" fmla="*/ 39 w 169"/>
                    <a:gd name="T7" fmla="*/ 14 h 154"/>
                    <a:gd name="T8" fmla="*/ 14 w 169"/>
                    <a:gd name="T9" fmla="*/ 0 h 154"/>
                    <a:gd name="T10" fmla="*/ 0 w 169"/>
                    <a:gd name="T11" fmla="*/ 9 h 154"/>
                    <a:gd name="T12" fmla="*/ 28 w 169"/>
                    <a:gd name="T13" fmla="*/ 32 h 154"/>
                    <a:gd name="T14" fmla="*/ 77 w 169"/>
                    <a:gd name="T15" fmla="*/ 81 h 154"/>
                    <a:gd name="T16" fmla="*/ 122 w 169"/>
                    <a:gd name="T17" fmla="*/ 129 h 154"/>
                    <a:gd name="T18" fmla="*/ 152 w 169"/>
                    <a:gd name="T19" fmla="*/ 154 h 154"/>
                    <a:gd name="T20" fmla="*/ 160 w 169"/>
                    <a:gd name="T21" fmla="*/ 154 h 154"/>
                    <a:gd name="T22" fmla="*/ 169 w 169"/>
                    <a:gd name="T23" fmla="*/ 14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 h="154">
                      <a:moveTo>
                        <a:pt x="169" y="143"/>
                      </a:moveTo>
                      <a:lnTo>
                        <a:pt x="125" y="97"/>
                      </a:lnTo>
                      <a:lnTo>
                        <a:pt x="71" y="41"/>
                      </a:lnTo>
                      <a:lnTo>
                        <a:pt x="39" y="14"/>
                      </a:lnTo>
                      <a:lnTo>
                        <a:pt x="14" y="0"/>
                      </a:lnTo>
                      <a:lnTo>
                        <a:pt x="0" y="9"/>
                      </a:lnTo>
                      <a:lnTo>
                        <a:pt x="28" y="32"/>
                      </a:lnTo>
                      <a:lnTo>
                        <a:pt x="77" y="81"/>
                      </a:lnTo>
                      <a:lnTo>
                        <a:pt x="122" y="129"/>
                      </a:lnTo>
                      <a:lnTo>
                        <a:pt x="152" y="154"/>
                      </a:lnTo>
                      <a:lnTo>
                        <a:pt x="160" y="154"/>
                      </a:lnTo>
                      <a:lnTo>
                        <a:pt x="169" y="1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1" name="Freeform 27"/>
                <p:cNvSpPr>
                  <a:spLocks/>
                </p:cNvSpPr>
                <p:nvPr/>
              </p:nvSpPr>
              <p:spPr bwMode="auto">
                <a:xfrm>
                  <a:off x="6204" y="2647"/>
                  <a:ext cx="119" cy="122"/>
                </a:xfrm>
                <a:custGeom>
                  <a:avLst/>
                  <a:gdLst>
                    <a:gd name="T0" fmla="*/ 117 w 119"/>
                    <a:gd name="T1" fmla="*/ 102 h 122"/>
                    <a:gd name="T2" fmla="*/ 68 w 119"/>
                    <a:gd name="T3" fmla="*/ 31 h 122"/>
                    <a:gd name="T4" fmla="*/ 21 w 119"/>
                    <a:gd name="T5" fmla="*/ 4 h 122"/>
                    <a:gd name="T6" fmla="*/ 0 w 119"/>
                    <a:gd name="T7" fmla="*/ 0 h 122"/>
                    <a:gd name="T8" fmla="*/ 5 w 119"/>
                    <a:gd name="T9" fmla="*/ 14 h 122"/>
                    <a:gd name="T10" fmla="*/ 59 w 119"/>
                    <a:gd name="T11" fmla="*/ 54 h 122"/>
                    <a:gd name="T12" fmla="*/ 111 w 119"/>
                    <a:gd name="T13" fmla="*/ 117 h 122"/>
                    <a:gd name="T14" fmla="*/ 119 w 119"/>
                    <a:gd name="T15" fmla="*/ 122 h 122"/>
                    <a:gd name="T16" fmla="*/ 117 w 119"/>
                    <a:gd name="T17" fmla="*/ 10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22">
                      <a:moveTo>
                        <a:pt x="117" y="102"/>
                      </a:moveTo>
                      <a:lnTo>
                        <a:pt x="68" y="31"/>
                      </a:lnTo>
                      <a:lnTo>
                        <a:pt x="21" y="4"/>
                      </a:lnTo>
                      <a:lnTo>
                        <a:pt x="0" y="0"/>
                      </a:lnTo>
                      <a:lnTo>
                        <a:pt x="5" y="14"/>
                      </a:lnTo>
                      <a:lnTo>
                        <a:pt x="59" y="54"/>
                      </a:lnTo>
                      <a:lnTo>
                        <a:pt x="111" y="117"/>
                      </a:lnTo>
                      <a:lnTo>
                        <a:pt x="119" y="122"/>
                      </a:lnTo>
                      <a:lnTo>
                        <a:pt x="117"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2" name="Freeform 28"/>
                <p:cNvSpPr>
                  <a:spLocks/>
                </p:cNvSpPr>
                <p:nvPr/>
              </p:nvSpPr>
              <p:spPr bwMode="auto">
                <a:xfrm>
                  <a:off x="6209" y="2766"/>
                  <a:ext cx="80" cy="93"/>
                </a:xfrm>
                <a:custGeom>
                  <a:avLst/>
                  <a:gdLst>
                    <a:gd name="T0" fmla="*/ 76 w 80"/>
                    <a:gd name="T1" fmla="*/ 71 h 93"/>
                    <a:gd name="T2" fmla="*/ 37 w 80"/>
                    <a:gd name="T3" fmla="*/ 16 h 93"/>
                    <a:gd name="T4" fmla="*/ 2 w 80"/>
                    <a:gd name="T5" fmla="*/ 0 h 93"/>
                    <a:gd name="T6" fmla="*/ 0 w 80"/>
                    <a:gd name="T7" fmla="*/ 16 h 93"/>
                    <a:gd name="T8" fmla="*/ 16 w 80"/>
                    <a:gd name="T9" fmla="*/ 44 h 93"/>
                    <a:gd name="T10" fmla="*/ 59 w 80"/>
                    <a:gd name="T11" fmla="*/ 80 h 93"/>
                    <a:gd name="T12" fmla="*/ 71 w 80"/>
                    <a:gd name="T13" fmla="*/ 93 h 93"/>
                    <a:gd name="T14" fmla="*/ 80 w 80"/>
                    <a:gd name="T15" fmla="*/ 87 h 93"/>
                    <a:gd name="T16" fmla="*/ 76 w 80"/>
                    <a:gd name="T17" fmla="*/ 7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93">
                      <a:moveTo>
                        <a:pt x="76" y="71"/>
                      </a:moveTo>
                      <a:lnTo>
                        <a:pt x="37" y="16"/>
                      </a:lnTo>
                      <a:lnTo>
                        <a:pt x="2" y="0"/>
                      </a:lnTo>
                      <a:lnTo>
                        <a:pt x="0" y="16"/>
                      </a:lnTo>
                      <a:lnTo>
                        <a:pt x="16" y="44"/>
                      </a:lnTo>
                      <a:lnTo>
                        <a:pt x="59" y="80"/>
                      </a:lnTo>
                      <a:lnTo>
                        <a:pt x="71" y="93"/>
                      </a:lnTo>
                      <a:lnTo>
                        <a:pt x="80" y="87"/>
                      </a:lnTo>
                      <a:lnTo>
                        <a:pt x="76"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3" name="Freeform 29"/>
                <p:cNvSpPr>
                  <a:spLocks/>
                </p:cNvSpPr>
                <p:nvPr/>
              </p:nvSpPr>
              <p:spPr bwMode="auto">
                <a:xfrm>
                  <a:off x="6214" y="2888"/>
                  <a:ext cx="102" cy="104"/>
                </a:xfrm>
                <a:custGeom>
                  <a:avLst/>
                  <a:gdLst>
                    <a:gd name="T0" fmla="*/ 102 w 102"/>
                    <a:gd name="T1" fmla="*/ 104 h 104"/>
                    <a:gd name="T2" fmla="*/ 88 w 102"/>
                    <a:gd name="T3" fmla="*/ 88 h 104"/>
                    <a:gd name="T4" fmla="*/ 59 w 102"/>
                    <a:gd name="T5" fmla="*/ 45 h 104"/>
                    <a:gd name="T6" fmla="*/ 18 w 102"/>
                    <a:gd name="T7" fmla="*/ 0 h 104"/>
                    <a:gd name="T8" fmla="*/ 0 w 102"/>
                    <a:gd name="T9" fmla="*/ 0 h 104"/>
                    <a:gd name="T10" fmla="*/ 7 w 102"/>
                    <a:gd name="T11" fmla="*/ 16 h 104"/>
                    <a:gd name="T12" fmla="*/ 39 w 102"/>
                    <a:gd name="T13" fmla="*/ 59 h 104"/>
                    <a:gd name="T14" fmla="*/ 71 w 102"/>
                    <a:gd name="T15" fmla="*/ 102 h 104"/>
                    <a:gd name="T16" fmla="*/ 102 w 102"/>
                    <a:gd name="T17"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104">
                      <a:moveTo>
                        <a:pt x="102" y="104"/>
                      </a:moveTo>
                      <a:lnTo>
                        <a:pt x="88" y="88"/>
                      </a:lnTo>
                      <a:lnTo>
                        <a:pt x="59" y="45"/>
                      </a:lnTo>
                      <a:lnTo>
                        <a:pt x="18" y="0"/>
                      </a:lnTo>
                      <a:lnTo>
                        <a:pt x="0" y="0"/>
                      </a:lnTo>
                      <a:lnTo>
                        <a:pt x="7" y="16"/>
                      </a:lnTo>
                      <a:lnTo>
                        <a:pt x="39" y="59"/>
                      </a:lnTo>
                      <a:lnTo>
                        <a:pt x="71" y="102"/>
                      </a:lnTo>
                      <a:lnTo>
                        <a:pt x="102"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4" name="Freeform 30"/>
                <p:cNvSpPr>
                  <a:spLocks/>
                </p:cNvSpPr>
                <p:nvPr/>
              </p:nvSpPr>
              <p:spPr bwMode="auto">
                <a:xfrm>
                  <a:off x="6353" y="2021"/>
                  <a:ext cx="313" cy="1159"/>
                </a:xfrm>
                <a:custGeom>
                  <a:avLst/>
                  <a:gdLst>
                    <a:gd name="T0" fmla="*/ 45 w 313"/>
                    <a:gd name="T1" fmla="*/ 141 h 1159"/>
                    <a:gd name="T2" fmla="*/ 56 w 313"/>
                    <a:gd name="T3" fmla="*/ 206 h 1159"/>
                    <a:gd name="T4" fmla="*/ 29 w 313"/>
                    <a:gd name="T5" fmla="*/ 249 h 1159"/>
                    <a:gd name="T6" fmla="*/ 32 w 313"/>
                    <a:gd name="T7" fmla="*/ 309 h 1159"/>
                    <a:gd name="T8" fmla="*/ 48 w 313"/>
                    <a:gd name="T9" fmla="*/ 357 h 1159"/>
                    <a:gd name="T10" fmla="*/ 23 w 313"/>
                    <a:gd name="T11" fmla="*/ 405 h 1159"/>
                    <a:gd name="T12" fmla="*/ 50 w 313"/>
                    <a:gd name="T13" fmla="*/ 489 h 1159"/>
                    <a:gd name="T14" fmla="*/ 18 w 313"/>
                    <a:gd name="T15" fmla="*/ 559 h 1159"/>
                    <a:gd name="T16" fmla="*/ 34 w 313"/>
                    <a:gd name="T17" fmla="*/ 629 h 1159"/>
                    <a:gd name="T18" fmla="*/ 43 w 313"/>
                    <a:gd name="T19" fmla="*/ 679 h 1159"/>
                    <a:gd name="T20" fmla="*/ 11 w 313"/>
                    <a:gd name="T21" fmla="*/ 722 h 1159"/>
                    <a:gd name="T22" fmla="*/ 29 w 313"/>
                    <a:gd name="T23" fmla="*/ 813 h 1159"/>
                    <a:gd name="T24" fmla="*/ 27 w 313"/>
                    <a:gd name="T25" fmla="*/ 861 h 1159"/>
                    <a:gd name="T26" fmla="*/ 0 w 313"/>
                    <a:gd name="T27" fmla="*/ 920 h 1159"/>
                    <a:gd name="T28" fmla="*/ 16 w 313"/>
                    <a:gd name="T29" fmla="*/ 970 h 1159"/>
                    <a:gd name="T30" fmla="*/ 18 w 313"/>
                    <a:gd name="T31" fmla="*/ 1017 h 1159"/>
                    <a:gd name="T32" fmla="*/ 23 w 313"/>
                    <a:gd name="T33" fmla="*/ 1065 h 1159"/>
                    <a:gd name="T34" fmla="*/ 45 w 313"/>
                    <a:gd name="T35" fmla="*/ 1108 h 1159"/>
                    <a:gd name="T36" fmla="*/ 48 w 313"/>
                    <a:gd name="T37" fmla="*/ 1159 h 1159"/>
                    <a:gd name="T38" fmla="*/ 119 w 313"/>
                    <a:gd name="T39" fmla="*/ 1116 h 1159"/>
                    <a:gd name="T40" fmla="*/ 202 w 313"/>
                    <a:gd name="T41" fmla="*/ 1105 h 1159"/>
                    <a:gd name="T42" fmla="*/ 259 w 313"/>
                    <a:gd name="T43" fmla="*/ 1081 h 1159"/>
                    <a:gd name="T44" fmla="*/ 277 w 313"/>
                    <a:gd name="T45" fmla="*/ 1049 h 1159"/>
                    <a:gd name="T46" fmla="*/ 283 w 313"/>
                    <a:gd name="T47" fmla="*/ 985 h 1159"/>
                    <a:gd name="T48" fmla="*/ 270 w 313"/>
                    <a:gd name="T49" fmla="*/ 901 h 1159"/>
                    <a:gd name="T50" fmla="*/ 256 w 313"/>
                    <a:gd name="T51" fmla="*/ 856 h 1159"/>
                    <a:gd name="T52" fmla="*/ 265 w 313"/>
                    <a:gd name="T53" fmla="*/ 802 h 1159"/>
                    <a:gd name="T54" fmla="*/ 239 w 313"/>
                    <a:gd name="T55" fmla="*/ 742 h 1159"/>
                    <a:gd name="T56" fmla="*/ 275 w 313"/>
                    <a:gd name="T57" fmla="*/ 695 h 1159"/>
                    <a:gd name="T58" fmla="*/ 248 w 313"/>
                    <a:gd name="T59" fmla="*/ 629 h 1159"/>
                    <a:gd name="T60" fmla="*/ 234 w 313"/>
                    <a:gd name="T61" fmla="*/ 566 h 1159"/>
                    <a:gd name="T62" fmla="*/ 288 w 313"/>
                    <a:gd name="T63" fmla="*/ 518 h 1159"/>
                    <a:gd name="T64" fmla="*/ 270 w 313"/>
                    <a:gd name="T65" fmla="*/ 484 h 1159"/>
                    <a:gd name="T66" fmla="*/ 270 w 313"/>
                    <a:gd name="T67" fmla="*/ 425 h 1159"/>
                    <a:gd name="T68" fmla="*/ 245 w 313"/>
                    <a:gd name="T69" fmla="*/ 387 h 1159"/>
                    <a:gd name="T70" fmla="*/ 265 w 313"/>
                    <a:gd name="T71" fmla="*/ 341 h 1159"/>
                    <a:gd name="T72" fmla="*/ 248 w 313"/>
                    <a:gd name="T73" fmla="*/ 303 h 1159"/>
                    <a:gd name="T74" fmla="*/ 248 w 313"/>
                    <a:gd name="T75" fmla="*/ 271 h 1159"/>
                    <a:gd name="T76" fmla="*/ 266 w 313"/>
                    <a:gd name="T77" fmla="*/ 242 h 1159"/>
                    <a:gd name="T78" fmla="*/ 243 w 313"/>
                    <a:gd name="T79" fmla="*/ 205 h 1159"/>
                    <a:gd name="T80" fmla="*/ 239 w 313"/>
                    <a:gd name="T81" fmla="*/ 150 h 1159"/>
                    <a:gd name="T82" fmla="*/ 299 w 313"/>
                    <a:gd name="T83" fmla="*/ 82 h 1159"/>
                    <a:gd name="T84" fmla="*/ 313 w 313"/>
                    <a:gd name="T85" fmla="*/ 10 h 1159"/>
                    <a:gd name="T86" fmla="*/ 277 w 313"/>
                    <a:gd name="T87" fmla="*/ 10 h 1159"/>
                    <a:gd name="T88" fmla="*/ 173 w 313"/>
                    <a:gd name="T89" fmla="*/ 66 h 1159"/>
                    <a:gd name="T90" fmla="*/ 86 w 313"/>
                    <a:gd name="T91" fmla="*/ 9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3" h="1159">
                      <a:moveTo>
                        <a:pt x="56" y="109"/>
                      </a:moveTo>
                      <a:lnTo>
                        <a:pt x="45" y="141"/>
                      </a:lnTo>
                      <a:lnTo>
                        <a:pt x="54" y="174"/>
                      </a:lnTo>
                      <a:lnTo>
                        <a:pt x="56" y="206"/>
                      </a:lnTo>
                      <a:lnTo>
                        <a:pt x="45" y="226"/>
                      </a:lnTo>
                      <a:lnTo>
                        <a:pt x="29" y="249"/>
                      </a:lnTo>
                      <a:lnTo>
                        <a:pt x="22" y="285"/>
                      </a:lnTo>
                      <a:lnTo>
                        <a:pt x="32" y="309"/>
                      </a:lnTo>
                      <a:lnTo>
                        <a:pt x="48" y="335"/>
                      </a:lnTo>
                      <a:lnTo>
                        <a:pt x="48" y="357"/>
                      </a:lnTo>
                      <a:lnTo>
                        <a:pt x="38" y="378"/>
                      </a:lnTo>
                      <a:lnTo>
                        <a:pt x="23" y="405"/>
                      </a:lnTo>
                      <a:lnTo>
                        <a:pt x="29" y="432"/>
                      </a:lnTo>
                      <a:lnTo>
                        <a:pt x="50" y="489"/>
                      </a:lnTo>
                      <a:lnTo>
                        <a:pt x="48" y="513"/>
                      </a:lnTo>
                      <a:lnTo>
                        <a:pt x="18" y="559"/>
                      </a:lnTo>
                      <a:lnTo>
                        <a:pt x="18" y="599"/>
                      </a:lnTo>
                      <a:lnTo>
                        <a:pt x="34" y="629"/>
                      </a:lnTo>
                      <a:lnTo>
                        <a:pt x="45" y="656"/>
                      </a:lnTo>
                      <a:lnTo>
                        <a:pt x="43" y="679"/>
                      </a:lnTo>
                      <a:lnTo>
                        <a:pt x="16" y="704"/>
                      </a:lnTo>
                      <a:lnTo>
                        <a:pt x="11" y="722"/>
                      </a:lnTo>
                      <a:lnTo>
                        <a:pt x="16" y="765"/>
                      </a:lnTo>
                      <a:lnTo>
                        <a:pt x="29" y="813"/>
                      </a:lnTo>
                      <a:lnTo>
                        <a:pt x="29" y="840"/>
                      </a:lnTo>
                      <a:lnTo>
                        <a:pt x="27" y="861"/>
                      </a:lnTo>
                      <a:lnTo>
                        <a:pt x="7" y="893"/>
                      </a:lnTo>
                      <a:lnTo>
                        <a:pt x="0" y="920"/>
                      </a:lnTo>
                      <a:lnTo>
                        <a:pt x="2" y="949"/>
                      </a:lnTo>
                      <a:lnTo>
                        <a:pt x="16" y="970"/>
                      </a:lnTo>
                      <a:lnTo>
                        <a:pt x="32" y="990"/>
                      </a:lnTo>
                      <a:lnTo>
                        <a:pt x="18" y="1017"/>
                      </a:lnTo>
                      <a:lnTo>
                        <a:pt x="11" y="1044"/>
                      </a:lnTo>
                      <a:lnTo>
                        <a:pt x="23" y="1065"/>
                      </a:lnTo>
                      <a:lnTo>
                        <a:pt x="43" y="1081"/>
                      </a:lnTo>
                      <a:lnTo>
                        <a:pt x="45" y="1108"/>
                      </a:lnTo>
                      <a:lnTo>
                        <a:pt x="45" y="1130"/>
                      </a:lnTo>
                      <a:lnTo>
                        <a:pt x="48" y="1159"/>
                      </a:lnTo>
                      <a:lnTo>
                        <a:pt x="82" y="1135"/>
                      </a:lnTo>
                      <a:lnTo>
                        <a:pt x="119" y="1116"/>
                      </a:lnTo>
                      <a:lnTo>
                        <a:pt x="152" y="1105"/>
                      </a:lnTo>
                      <a:lnTo>
                        <a:pt x="202" y="1105"/>
                      </a:lnTo>
                      <a:lnTo>
                        <a:pt x="238" y="1099"/>
                      </a:lnTo>
                      <a:lnTo>
                        <a:pt x="259" y="1081"/>
                      </a:lnTo>
                      <a:lnTo>
                        <a:pt x="297" y="1071"/>
                      </a:lnTo>
                      <a:lnTo>
                        <a:pt x="277" y="1049"/>
                      </a:lnTo>
                      <a:lnTo>
                        <a:pt x="270" y="1019"/>
                      </a:lnTo>
                      <a:lnTo>
                        <a:pt x="283" y="985"/>
                      </a:lnTo>
                      <a:lnTo>
                        <a:pt x="281" y="936"/>
                      </a:lnTo>
                      <a:lnTo>
                        <a:pt x="270" y="901"/>
                      </a:lnTo>
                      <a:lnTo>
                        <a:pt x="259" y="883"/>
                      </a:lnTo>
                      <a:lnTo>
                        <a:pt x="256" y="856"/>
                      </a:lnTo>
                      <a:lnTo>
                        <a:pt x="270" y="824"/>
                      </a:lnTo>
                      <a:lnTo>
                        <a:pt x="265" y="802"/>
                      </a:lnTo>
                      <a:lnTo>
                        <a:pt x="238" y="763"/>
                      </a:lnTo>
                      <a:lnTo>
                        <a:pt x="239" y="742"/>
                      </a:lnTo>
                      <a:lnTo>
                        <a:pt x="250" y="722"/>
                      </a:lnTo>
                      <a:lnTo>
                        <a:pt x="275" y="695"/>
                      </a:lnTo>
                      <a:lnTo>
                        <a:pt x="266" y="674"/>
                      </a:lnTo>
                      <a:lnTo>
                        <a:pt x="248" y="629"/>
                      </a:lnTo>
                      <a:lnTo>
                        <a:pt x="234" y="599"/>
                      </a:lnTo>
                      <a:lnTo>
                        <a:pt x="234" y="566"/>
                      </a:lnTo>
                      <a:lnTo>
                        <a:pt x="283" y="549"/>
                      </a:lnTo>
                      <a:lnTo>
                        <a:pt x="288" y="518"/>
                      </a:lnTo>
                      <a:lnTo>
                        <a:pt x="283" y="500"/>
                      </a:lnTo>
                      <a:lnTo>
                        <a:pt x="270" y="484"/>
                      </a:lnTo>
                      <a:lnTo>
                        <a:pt x="272" y="457"/>
                      </a:lnTo>
                      <a:lnTo>
                        <a:pt x="270" y="425"/>
                      </a:lnTo>
                      <a:lnTo>
                        <a:pt x="256" y="409"/>
                      </a:lnTo>
                      <a:lnTo>
                        <a:pt x="245" y="387"/>
                      </a:lnTo>
                      <a:lnTo>
                        <a:pt x="254" y="366"/>
                      </a:lnTo>
                      <a:lnTo>
                        <a:pt x="265" y="341"/>
                      </a:lnTo>
                      <a:lnTo>
                        <a:pt x="265" y="325"/>
                      </a:lnTo>
                      <a:lnTo>
                        <a:pt x="248" y="303"/>
                      </a:lnTo>
                      <a:lnTo>
                        <a:pt x="243" y="285"/>
                      </a:lnTo>
                      <a:lnTo>
                        <a:pt x="248" y="271"/>
                      </a:lnTo>
                      <a:lnTo>
                        <a:pt x="265" y="260"/>
                      </a:lnTo>
                      <a:lnTo>
                        <a:pt x="266" y="242"/>
                      </a:lnTo>
                      <a:lnTo>
                        <a:pt x="261" y="232"/>
                      </a:lnTo>
                      <a:lnTo>
                        <a:pt x="243" y="205"/>
                      </a:lnTo>
                      <a:lnTo>
                        <a:pt x="238" y="174"/>
                      </a:lnTo>
                      <a:lnTo>
                        <a:pt x="239" y="150"/>
                      </a:lnTo>
                      <a:lnTo>
                        <a:pt x="256" y="128"/>
                      </a:lnTo>
                      <a:lnTo>
                        <a:pt x="299" y="82"/>
                      </a:lnTo>
                      <a:lnTo>
                        <a:pt x="313" y="42"/>
                      </a:lnTo>
                      <a:lnTo>
                        <a:pt x="313" y="10"/>
                      </a:lnTo>
                      <a:lnTo>
                        <a:pt x="299" y="0"/>
                      </a:lnTo>
                      <a:lnTo>
                        <a:pt x="277" y="10"/>
                      </a:lnTo>
                      <a:lnTo>
                        <a:pt x="223" y="44"/>
                      </a:lnTo>
                      <a:lnTo>
                        <a:pt x="173" y="66"/>
                      </a:lnTo>
                      <a:lnTo>
                        <a:pt x="121" y="87"/>
                      </a:lnTo>
                      <a:lnTo>
                        <a:pt x="86" y="98"/>
                      </a:lnTo>
                      <a:lnTo>
                        <a:pt x="56" y="109"/>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5" name="Freeform 31"/>
                <p:cNvSpPr>
                  <a:spLocks/>
                </p:cNvSpPr>
                <p:nvPr/>
              </p:nvSpPr>
              <p:spPr bwMode="auto">
                <a:xfrm>
                  <a:off x="6135" y="2011"/>
                  <a:ext cx="559" cy="1186"/>
                </a:xfrm>
                <a:custGeom>
                  <a:avLst/>
                  <a:gdLst>
                    <a:gd name="T0" fmla="*/ 365 w 559"/>
                    <a:gd name="T1" fmla="*/ 1114 h 1186"/>
                    <a:gd name="T2" fmla="*/ 256 w 559"/>
                    <a:gd name="T3" fmla="*/ 1152 h 1186"/>
                    <a:gd name="T4" fmla="*/ 45 w 559"/>
                    <a:gd name="T5" fmla="*/ 960 h 1186"/>
                    <a:gd name="T6" fmla="*/ 34 w 559"/>
                    <a:gd name="T7" fmla="*/ 992 h 1186"/>
                    <a:gd name="T8" fmla="*/ 264 w 559"/>
                    <a:gd name="T9" fmla="*/ 1186 h 1186"/>
                    <a:gd name="T10" fmla="*/ 376 w 559"/>
                    <a:gd name="T11" fmla="*/ 1127 h 1186"/>
                    <a:gd name="T12" fmla="*/ 528 w 559"/>
                    <a:gd name="T13" fmla="*/ 1077 h 1186"/>
                    <a:gd name="T14" fmla="*/ 521 w 559"/>
                    <a:gd name="T15" fmla="*/ 992 h 1186"/>
                    <a:gd name="T16" fmla="*/ 491 w 559"/>
                    <a:gd name="T17" fmla="*/ 899 h 1186"/>
                    <a:gd name="T18" fmla="*/ 505 w 559"/>
                    <a:gd name="T19" fmla="*/ 824 h 1186"/>
                    <a:gd name="T20" fmla="*/ 473 w 559"/>
                    <a:gd name="T21" fmla="*/ 750 h 1186"/>
                    <a:gd name="T22" fmla="*/ 489 w 559"/>
                    <a:gd name="T23" fmla="*/ 664 h 1186"/>
                    <a:gd name="T24" fmla="*/ 501 w 559"/>
                    <a:gd name="T25" fmla="*/ 578 h 1186"/>
                    <a:gd name="T26" fmla="*/ 505 w 559"/>
                    <a:gd name="T27" fmla="*/ 470 h 1186"/>
                    <a:gd name="T28" fmla="*/ 484 w 559"/>
                    <a:gd name="T29" fmla="*/ 379 h 1186"/>
                    <a:gd name="T30" fmla="*/ 473 w 559"/>
                    <a:gd name="T31" fmla="*/ 307 h 1186"/>
                    <a:gd name="T32" fmla="*/ 500 w 559"/>
                    <a:gd name="T33" fmla="*/ 245 h 1186"/>
                    <a:gd name="T34" fmla="*/ 485 w 559"/>
                    <a:gd name="T35" fmla="*/ 140 h 1186"/>
                    <a:gd name="T36" fmla="*/ 554 w 559"/>
                    <a:gd name="T37" fmla="*/ 12 h 1186"/>
                    <a:gd name="T38" fmla="*/ 523 w 559"/>
                    <a:gd name="T39" fmla="*/ 39 h 1186"/>
                    <a:gd name="T40" fmla="*/ 453 w 559"/>
                    <a:gd name="T41" fmla="*/ 156 h 1186"/>
                    <a:gd name="T42" fmla="*/ 351 w 559"/>
                    <a:gd name="T43" fmla="*/ 253 h 1186"/>
                    <a:gd name="T44" fmla="*/ 457 w 559"/>
                    <a:gd name="T45" fmla="*/ 218 h 1186"/>
                    <a:gd name="T46" fmla="*/ 448 w 559"/>
                    <a:gd name="T47" fmla="*/ 286 h 1186"/>
                    <a:gd name="T48" fmla="*/ 397 w 559"/>
                    <a:gd name="T49" fmla="*/ 357 h 1186"/>
                    <a:gd name="T50" fmla="*/ 469 w 559"/>
                    <a:gd name="T51" fmla="*/ 341 h 1186"/>
                    <a:gd name="T52" fmla="*/ 451 w 559"/>
                    <a:gd name="T53" fmla="*/ 395 h 1186"/>
                    <a:gd name="T54" fmla="*/ 446 w 559"/>
                    <a:gd name="T55" fmla="*/ 454 h 1186"/>
                    <a:gd name="T56" fmla="*/ 340 w 559"/>
                    <a:gd name="T57" fmla="*/ 533 h 1186"/>
                    <a:gd name="T58" fmla="*/ 458 w 559"/>
                    <a:gd name="T59" fmla="*/ 479 h 1186"/>
                    <a:gd name="T60" fmla="*/ 501 w 559"/>
                    <a:gd name="T61" fmla="*/ 533 h 1186"/>
                    <a:gd name="T62" fmla="*/ 430 w 559"/>
                    <a:gd name="T63" fmla="*/ 583 h 1186"/>
                    <a:gd name="T64" fmla="*/ 296 w 559"/>
                    <a:gd name="T65" fmla="*/ 648 h 1186"/>
                    <a:gd name="T66" fmla="*/ 448 w 559"/>
                    <a:gd name="T67" fmla="*/ 621 h 1186"/>
                    <a:gd name="T68" fmla="*/ 478 w 559"/>
                    <a:gd name="T69" fmla="*/ 721 h 1186"/>
                    <a:gd name="T70" fmla="*/ 300 w 559"/>
                    <a:gd name="T71" fmla="*/ 769 h 1186"/>
                    <a:gd name="T72" fmla="*/ 397 w 559"/>
                    <a:gd name="T73" fmla="*/ 766 h 1186"/>
                    <a:gd name="T74" fmla="*/ 458 w 559"/>
                    <a:gd name="T75" fmla="*/ 797 h 1186"/>
                    <a:gd name="T76" fmla="*/ 457 w 559"/>
                    <a:gd name="T77" fmla="*/ 856 h 1186"/>
                    <a:gd name="T78" fmla="*/ 285 w 559"/>
                    <a:gd name="T79" fmla="*/ 890 h 1186"/>
                    <a:gd name="T80" fmla="*/ 371 w 559"/>
                    <a:gd name="T81" fmla="*/ 890 h 1186"/>
                    <a:gd name="T82" fmla="*/ 467 w 559"/>
                    <a:gd name="T83" fmla="*/ 874 h 1186"/>
                    <a:gd name="T84" fmla="*/ 383 w 559"/>
                    <a:gd name="T85" fmla="*/ 955 h 1186"/>
                    <a:gd name="T86" fmla="*/ 285 w 559"/>
                    <a:gd name="T87" fmla="*/ 1001 h 1186"/>
                    <a:gd name="T88" fmla="*/ 408 w 559"/>
                    <a:gd name="T89" fmla="*/ 958 h 1186"/>
                    <a:gd name="T90" fmla="*/ 480 w 559"/>
                    <a:gd name="T91" fmla="*/ 942 h 1186"/>
                    <a:gd name="T92" fmla="*/ 478 w 559"/>
                    <a:gd name="T93" fmla="*/ 1012 h 1186"/>
                    <a:gd name="T94" fmla="*/ 489 w 559"/>
                    <a:gd name="T95" fmla="*/ 1071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59" h="1186">
                      <a:moveTo>
                        <a:pt x="475" y="1073"/>
                      </a:moveTo>
                      <a:lnTo>
                        <a:pt x="451" y="1100"/>
                      </a:lnTo>
                      <a:lnTo>
                        <a:pt x="414" y="1109"/>
                      </a:lnTo>
                      <a:lnTo>
                        <a:pt x="365" y="1114"/>
                      </a:lnTo>
                      <a:lnTo>
                        <a:pt x="312" y="1125"/>
                      </a:lnTo>
                      <a:lnTo>
                        <a:pt x="278" y="1146"/>
                      </a:lnTo>
                      <a:lnTo>
                        <a:pt x="267" y="1157"/>
                      </a:lnTo>
                      <a:lnTo>
                        <a:pt x="256" y="1152"/>
                      </a:lnTo>
                      <a:lnTo>
                        <a:pt x="194" y="1105"/>
                      </a:lnTo>
                      <a:lnTo>
                        <a:pt x="113" y="1041"/>
                      </a:lnTo>
                      <a:lnTo>
                        <a:pt x="86" y="1001"/>
                      </a:lnTo>
                      <a:lnTo>
                        <a:pt x="45" y="960"/>
                      </a:lnTo>
                      <a:lnTo>
                        <a:pt x="32" y="928"/>
                      </a:lnTo>
                      <a:lnTo>
                        <a:pt x="0" y="923"/>
                      </a:lnTo>
                      <a:lnTo>
                        <a:pt x="16" y="958"/>
                      </a:lnTo>
                      <a:lnTo>
                        <a:pt x="34" y="992"/>
                      </a:lnTo>
                      <a:lnTo>
                        <a:pt x="86" y="1030"/>
                      </a:lnTo>
                      <a:lnTo>
                        <a:pt x="122" y="1077"/>
                      </a:lnTo>
                      <a:lnTo>
                        <a:pt x="210" y="1132"/>
                      </a:lnTo>
                      <a:lnTo>
                        <a:pt x="264" y="1186"/>
                      </a:lnTo>
                      <a:lnTo>
                        <a:pt x="285" y="1181"/>
                      </a:lnTo>
                      <a:lnTo>
                        <a:pt x="307" y="1154"/>
                      </a:lnTo>
                      <a:lnTo>
                        <a:pt x="338" y="1138"/>
                      </a:lnTo>
                      <a:lnTo>
                        <a:pt x="376" y="1127"/>
                      </a:lnTo>
                      <a:lnTo>
                        <a:pt x="457" y="1120"/>
                      </a:lnTo>
                      <a:lnTo>
                        <a:pt x="480" y="1105"/>
                      </a:lnTo>
                      <a:lnTo>
                        <a:pt x="521" y="1095"/>
                      </a:lnTo>
                      <a:lnTo>
                        <a:pt x="528" y="1077"/>
                      </a:lnTo>
                      <a:lnTo>
                        <a:pt x="516" y="1055"/>
                      </a:lnTo>
                      <a:lnTo>
                        <a:pt x="501" y="1034"/>
                      </a:lnTo>
                      <a:lnTo>
                        <a:pt x="510" y="1007"/>
                      </a:lnTo>
                      <a:lnTo>
                        <a:pt x="521" y="992"/>
                      </a:lnTo>
                      <a:lnTo>
                        <a:pt x="521" y="969"/>
                      </a:lnTo>
                      <a:lnTo>
                        <a:pt x="510" y="933"/>
                      </a:lnTo>
                      <a:lnTo>
                        <a:pt x="505" y="915"/>
                      </a:lnTo>
                      <a:lnTo>
                        <a:pt x="491" y="899"/>
                      </a:lnTo>
                      <a:lnTo>
                        <a:pt x="484" y="880"/>
                      </a:lnTo>
                      <a:lnTo>
                        <a:pt x="491" y="862"/>
                      </a:lnTo>
                      <a:lnTo>
                        <a:pt x="507" y="847"/>
                      </a:lnTo>
                      <a:lnTo>
                        <a:pt x="505" y="824"/>
                      </a:lnTo>
                      <a:lnTo>
                        <a:pt x="496" y="808"/>
                      </a:lnTo>
                      <a:lnTo>
                        <a:pt x="478" y="782"/>
                      </a:lnTo>
                      <a:lnTo>
                        <a:pt x="467" y="769"/>
                      </a:lnTo>
                      <a:lnTo>
                        <a:pt x="473" y="750"/>
                      </a:lnTo>
                      <a:lnTo>
                        <a:pt x="500" y="734"/>
                      </a:lnTo>
                      <a:lnTo>
                        <a:pt x="510" y="712"/>
                      </a:lnTo>
                      <a:lnTo>
                        <a:pt x="507" y="694"/>
                      </a:lnTo>
                      <a:lnTo>
                        <a:pt x="489" y="664"/>
                      </a:lnTo>
                      <a:lnTo>
                        <a:pt x="469" y="626"/>
                      </a:lnTo>
                      <a:lnTo>
                        <a:pt x="462" y="599"/>
                      </a:lnTo>
                      <a:lnTo>
                        <a:pt x="473" y="588"/>
                      </a:lnTo>
                      <a:lnTo>
                        <a:pt x="501" y="578"/>
                      </a:lnTo>
                      <a:lnTo>
                        <a:pt x="518" y="567"/>
                      </a:lnTo>
                      <a:lnTo>
                        <a:pt x="521" y="533"/>
                      </a:lnTo>
                      <a:lnTo>
                        <a:pt x="501" y="495"/>
                      </a:lnTo>
                      <a:lnTo>
                        <a:pt x="505" y="470"/>
                      </a:lnTo>
                      <a:lnTo>
                        <a:pt x="512" y="447"/>
                      </a:lnTo>
                      <a:lnTo>
                        <a:pt x="494" y="420"/>
                      </a:lnTo>
                      <a:lnTo>
                        <a:pt x="478" y="395"/>
                      </a:lnTo>
                      <a:lnTo>
                        <a:pt x="484" y="379"/>
                      </a:lnTo>
                      <a:lnTo>
                        <a:pt x="494" y="363"/>
                      </a:lnTo>
                      <a:lnTo>
                        <a:pt x="494" y="336"/>
                      </a:lnTo>
                      <a:lnTo>
                        <a:pt x="484" y="320"/>
                      </a:lnTo>
                      <a:lnTo>
                        <a:pt x="473" y="307"/>
                      </a:lnTo>
                      <a:lnTo>
                        <a:pt x="475" y="287"/>
                      </a:lnTo>
                      <a:lnTo>
                        <a:pt x="494" y="277"/>
                      </a:lnTo>
                      <a:lnTo>
                        <a:pt x="505" y="266"/>
                      </a:lnTo>
                      <a:lnTo>
                        <a:pt x="500" y="245"/>
                      </a:lnTo>
                      <a:lnTo>
                        <a:pt x="478" y="218"/>
                      </a:lnTo>
                      <a:lnTo>
                        <a:pt x="469" y="194"/>
                      </a:lnTo>
                      <a:lnTo>
                        <a:pt x="467" y="167"/>
                      </a:lnTo>
                      <a:lnTo>
                        <a:pt x="485" y="140"/>
                      </a:lnTo>
                      <a:lnTo>
                        <a:pt x="523" y="98"/>
                      </a:lnTo>
                      <a:lnTo>
                        <a:pt x="543" y="66"/>
                      </a:lnTo>
                      <a:lnTo>
                        <a:pt x="559" y="39"/>
                      </a:lnTo>
                      <a:lnTo>
                        <a:pt x="554" y="12"/>
                      </a:lnTo>
                      <a:lnTo>
                        <a:pt x="539" y="0"/>
                      </a:lnTo>
                      <a:lnTo>
                        <a:pt x="528" y="2"/>
                      </a:lnTo>
                      <a:lnTo>
                        <a:pt x="510" y="23"/>
                      </a:lnTo>
                      <a:lnTo>
                        <a:pt x="523" y="39"/>
                      </a:lnTo>
                      <a:lnTo>
                        <a:pt x="521" y="66"/>
                      </a:lnTo>
                      <a:lnTo>
                        <a:pt x="496" y="113"/>
                      </a:lnTo>
                      <a:lnTo>
                        <a:pt x="464" y="140"/>
                      </a:lnTo>
                      <a:lnTo>
                        <a:pt x="453" y="156"/>
                      </a:lnTo>
                      <a:lnTo>
                        <a:pt x="446" y="178"/>
                      </a:lnTo>
                      <a:lnTo>
                        <a:pt x="442" y="191"/>
                      </a:lnTo>
                      <a:lnTo>
                        <a:pt x="394" y="228"/>
                      </a:lnTo>
                      <a:lnTo>
                        <a:pt x="351" y="253"/>
                      </a:lnTo>
                      <a:lnTo>
                        <a:pt x="345" y="271"/>
                      </a:lnTo>
                      <a:lnTo>
                        <a:pt x="360" y="275"/>
                      </a:lnTo>
                      <a:lnTo>
                        <a:pt x="424" y="228"/>
                      </a:lnTo>
                      <a:lnTo>
                        <a:pt x="457" y="218"/>
                      </a:lnTo>
                      <a:lnTo>
                        <a:pt x="473" y="248"/>
                      </a:lnTo>
                      <a:lnTo>
                        <a:pt x="478" y="261"/>
                      </a:lnTo>
                      <a:lnTo>
                        <a:pt x="462" y="275"/>
                      </a:lnTo>
                      <a:lnTo>
                        <a:pt x="448" y="286"/>
                      </a:lnTo>
                      <a:lnTo>
                        <a:pt x="446" y="304"/>
                      </a:lnTo>
                      <a:lnTo>
                        <a:pt x="451" y="323"/>
                      </a:lnTo>
                      <a:lnTo>
                        <a:pt x="437" y="339"/>
                      </a:lnTo>
                      <a:lnTo>
                        <a:pt x="397" y="357"/>
                      </a:lnTo>
                      <a:lnTo>
                        <a:pt x="338" y="382"/>
                      </a:lnTo>
                      <a:lnTo>
                        <a:pt x="360" y="390"/>
                      </a:lnTo>
                      <a:lnTo>
                        <a:pt x="421" y="366"/>
                      </a:lnTo>
                      <a:lnTo>
                        <a:pt x="469" y="341"/>
                      </a:lnTo>
                      <a:lnTo>
                        <a:pt x="478" y="347"/>
                      </a:lnTo>
                      <a:lnTo>
                        <a:pt x="473" y="363"/>
                      </a:lnTo>
                      <a:lnTo>
                        <a:pt x="457" y="379"/>
                      </a:lnTo>
                      <a:lnTo>
                        <a:pt x="451" y="395"/>
                      </a:lnTo>
                      <a:lnTo>
                        <a:pt x="458" y="416"/>
                      </a:lnTo>
                      <a:lnTo>
                        <a:pt x="478" y="433"/>
                      </a:lnTo>
                      <a:lnTo>
                        <a:pt x="478" y="447"/>
                      </a:lnTo>
                      <a:lnTo>
                        <a:pt x="446" y="454"/>
                      </a:lnTo>
                      <a:lnTo>
                        <a:pt x="419" y="490"/>
                      </a:lnTo>
                      <a:lnTo>
                        <a:pt x="387" y="511"/>
                      </a:lnTo>
                      <a:lnTo>
                        <a:pt x="344" y="522"/>
                      </a:lnTo>
                      <a:lnTo>
                        <a:pt x="340" y="533"/>
                      </a:lnTo>
                      <a:lnTo>
                        <a:pt x="367" y="529"/>
                      </a:lnTo>
                      <a:lnTo>
                        <a:pt x="424" y="511"/>
                      </a:lnTo>
                      <a:lnTo>
                        <a:pt x="446" y="495"/>
                      </a:lnTo>
                      <a:lnTo>
                        <a:pt x="458" y="479"/>
                      </a:lnTo>
                      <a:lnTo>
                        <a:pt x="478" y="476"/>
                      </a:lnTo>
                      <a:lnTo>
                        <a:pt x="478" y="495"/>
                      </a:lnTo>
                      <a:lnTo>
                        <a:pt x="491" y="513"/>
                      </a:lnTo>
                      <a:lnTo>
                        <a:pt x="501" y="533"/>
                      </a:lnTo>
                      <a:lnTo>
                        <a:pt x="494" y="549"/>
                      </a:lnTo>
                      <a:lnTo>
                        <a:pt x="469" y="560"/>
                      </a:lnTo>
                      <a:lnTo>
                        <a:pt x="446" y="567"/>
                      </a:lnTo>
                      <a:lnTo>
                        <a:pt x="430" y="583"/>
                      </a:lnTo>
                      <a:lnTo>
                        <a:pt x="356" y="605"/>
                      </a:lnTo>
                      <a:lnTo>
                        <a:pt x="301" y="624"/>
                      </a:lnTo>
                      <a:lnTo>
                        <a:pt x="280" y="635"/>
                      </a:lnTo>
                      <a:lnTo>
                        <a:pt x="296" y="648"/>
                      </a:lnTo>
                      <a:lnTo>
                        <a:pt x="329" y="640"/>
                      </a:lnTo>
                      <a:lnTo>
                        <a:pt x="394" y="615"/>
                      </a:lnTo>
                      <a:lnTo>
                        <a:pt x="437" y="603"/>
                      </a:lnTo>
                      <a:lnTo>
                        <a:pt x="448" y="621"/>
                      </a:lnTo>
                      <a:lnTo>
                        <a:pt x="458" y="653"/>
                      </a:lnTo>
                      <a:lnTo>
                        <a:pt x="478" y="680"/>
                      </a:lnTo>
                      <a:lnTo>
                        <a:pt x="480" y="701"/>
                      </a:lnTo>
                      <a:lnTo>
                        <a:pt x="478" y="721"/>
                      </a:lnTo>
                      <a:lnTo>
                        <a:pt x="457" y="728"/>
                      </a:lnTo>
                      <a:lnTo>
                        <a:pt x="419" y="737"/>
                      </a:lnTo>
                      <a:lnTo>
                        <a:pt x="371" y="759"/>
                      </a:lnTo>
                      <a:lnTo>
                        <a:pt x="300" y="769"/>
                      </a:lnTo>
                      <a:lnTo>
                        <a:pt x="273" y="782"/>
                      </a:lnTo>
                      <a:lnTo>
                        <a:pt x="291" y="792"/>
                      </a:lnTo>
                      <a:lnTo>
                        <a:pt x="354" y="782"/>
                      </a:lnTo>
                      <a:lnTo>
                        <a:pt x="397" y="766"/>
                      </a:lnTo>
                      <a:lnTo>
                        <a:pt x="426" y="755"/>
                      </a:lnTo>
                      <a:lnTo>
                        <a:pt x="451" y="750"/>
                      </a:lnTo>
                      <a:lnTo>
                        <a:pt x="448" y="769"/>
                      </a:lnTo>
                      <a:lnTo>
                        <a:pt x="458" y="797"/>
                      </a:lnTo>
                      <a:lnTo>
                        <a:pt x="475" y="813"/>
                      </a:lnTo>
                      <a:lnTo>
                        <a:pt x="478" y="831"/>
                      </a:lnTo>
                      <a:lnTo>
                        <a:pt x="478" y="847"/>
                      </a:lnTo>
                      <a:lnTo>
                        <a:pt x="457" y="856"/>
                      </a:lnTo>
                      <a:lnTo>
                        <a:pt x="415" y="858"/>
                      </a:lnTo>
                      <a:lnTo>
                        <a:pt x="387" y="867"/>
                      </a:lnTo>
                      <a:lnTo>
                        <a:pt x="322" y="889"/>
                      </a:lnTo>
                      <a:lnTo>
                        <a:pt x="285" y="890"/>
                      </a:lnTo>
                      <a:lnTo>
                        <a:pt x="273" y="906"/>
                      </a:lnTo>
                      <a:lnTo>
                        <a:pt x="289" y="912"/>
                      </a:lnTo>
                      <a:lnTo>
                        <a:pt x="322" y="905"/>
                      </a:lnTo>
                      <a:lnTo>
                        <a:pt x="371" y="890"/>
                      </a:lnTo>
                      <a:lnTo>
                        <a:pt x="397" y="880"/>
                      </a:lnTo>
                      <a:lnTo>
                        <a:pt x="432" y="872"/>
                      </a:lnTo>
                      <a:lnTo>
                        <a:pt x="458" y="874"/>
                      </a:lnTo>
                      <a:lnTo>
                        <a:pt x="467" y="874"/>
                      </a:lnTo>
                      <a:lnTo>
                        <a:pt x="467" y="899"/>
                      </a:lnTo>
                      <a:lnTo>
                        <a:pt x="475" y="912"/>
                      </a:lnTo>
                      <a:lnTo>
                        <a:pt x="426" y="923"/>
                      </a:lnTo>
                      <a:lnTo>
                        <a:pt x="383" y="955"/>
                      </a:lnTo>
                      <a:lnTo>
                        <a:pt x="335" y="971"/>
                      </a:lnTo>
                      <a:lnTo>
                        <a:pt x="301" y="976"/>
                      </a:lnTo>
                      <a:lnTo>
                        <a:pt x="274" y="991"/>
                      </a:lnTo>
                      <a:lnTo>
                        <a:pt x="285" y="1001"/>
                      </a:lnTo>
                      <a:lnTo>
                        <a:pt x="312" y="992"/>
                      </a:lnTo>
                      <a:lnTo>
                        <a:pt x="344" y="982"/>
                      </a:lnTo>
                      <a:lnTo>
                        <a:pt x="378" y="976"/>
                      </a:lnTo>
                      <a:lnTo>
                        <a:pt x="408" y="958"/>
                      </a:lnTo>
                      <a:lnTo>
                        <a:pt x="424" y="942"/>
                      </a:lnTo>
                      <a:lnTo>
                        <a:pt x="446" y="939"/>
                      </a:lnTo>
                      <a:lnTo>
                        <a:pt x="473" y="939"/>
                      </a:lnTo>
                      <a:lnTo>
                        <a:pt x="480" y="942"/>
                      </a:lnTo>
                      <a:lnTo>
                        <a:pt x="489" y="960"/>
                      </a:lnTo>
                      <a:lnTo>
                        <a:pt x="494" y="982"/>
                      </a:lnTo>
                      <a:lnTo>
                        <a:pt x="489" y="1001"/>
                      </a:lnTo>
                      <a:lnTo>
                        <a:pt x="478" y="1012"/>
                      </a:lnTo>
                      <a:lnTo>
                        <a:pt x="469" y="1039"/>
                      </a:lnTo>
                      <a:lnTo>
                        <a:pt x="478" y="1050"/>
                      </a:lnTo>
                      <a:lnTo>
                        <a:pt x="489" y="1061"/>
                      </a:lnTo>
                      <a:lnTo>
                        <a:pt x="489" y="1071"/>
                      </a:lnTo>
                      <a:lnTo>
                        <a:pt x="475" y="10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6" name="Freeform 32"/>
                <p:cNvSpPr>
                  <a:spLocks/>
                </p:cNvSpPr>
                <p:nvPr/>
              </p:nvSpPr>
              <p:spPr bwMode="auto">
                <a:xfrm>
                  <a:off x="6430" y="3029"/>
                  <a:ext cx="162" cy="53"/>
                </a:xfrm>
                <a:custGeom>
                  <a:avLst/>
                  <a:gdLst>
                    <a:gd name="T0" fmla="*/ 0 w 162"/>
                    <a:gd name="T1" fmla="*/ 43 h 53"/>
                    <a:gd name="T2" fmla="*/ 65 w 162"/>
                    <a:gd name="T3" fmla="*/ 41 h 53"/>
                    <a:gd name="T4" fmla="*/ 90 w 162"/>
                    <a:gd name="T5" fmla="*/ 27 h 53"/>
                    <a:gd name="T6" fmla="*/ 111 w 162"/>
                    <a:gd name="T7" fmla="*/ 11 h 53"/>
                    <a:gd name="T8" fmla="*/ 151 w 162"/>
                    <a:gd name="T9" fmla="*/ 0 h 53"/>
                    <a:gd name="T10" fmla="*/ 162 w 162"/>
                    <a:gd name="T11" fmla="*/ 11 h 53"/>
                    <a:gd name="T12" fmla="*/ 145 w 162"/>
                    <a:gd name="T13" fmla="*/ 16 h 53"/>
                    <a:gd name="T14" fmla="*/ 117 w 162"/>
                    <a:gd name="T15" fmla="*/ 31 h 53"/>
                    <a:gd name="T16" fmla="*/ 102 w 162"/>
                    <a:gd name="T17" fmla="*/ 41 h 53"/>
                    <a:gd name="T18" fmla="*/ 76 w 162"/>
                    <a:gd name="T19" fmla="*/ 48 h 53"/>
                    <a:gd name="T20" fmla="*/ 36 w 162"/>
                    <a:gd name="T21" fmla="*/ 52 h 53"/>
                    <a:gd name="T22" fmla="*/ 3 w 162"/>
                    <a:gd name="T23" fmla="*/ 53 h 53"/>
                    <a:gd name="T24" fmla="*/ 0 w 162"/>
                    <a:gd name="T25" fmla="*/ 4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53">
                      <a:moveTo>
                        <a:pt x="0" y="43"/>
                      </a:moveTo>
                      <a:lnTo>
                        <a:pt x="65" y="41"/>
                      </a:lnTo>
                      <a:lnTo>
                        <a:pt x="90" y="27"/>
                      </a:lnTo>
                      <a:lnTo>
                        <a:pt x="111" y="11"/>
                      </a:lnTo>
                      <a:lnTo>
                        <a:pt x="151" y="0"/>
                      </a:lnTo>
                      <a:lnTo>
                        <a:pt x="162" y="11"/>
                      </a:lnTo>
                      <a:lnTo>
                        <a:pt x="145" y="16"/>
                      </a:lnTo>
                      <a:lnTo>
                        <a:pt x="117" y="31"/>
                      </a:lnTo>
                      <a:lnTo>
                        <a:pt x="102" y="41"/>
                      </a:lnTo>
                      <a:lnTo>
                        <a:pt x="76" y="48"/>
                      </a:lnTo>
                      <a:lnTo>
                        <a:pt x="36" y="52"/>
                      </a:lnTo>
                      <a:lnTo>
                        <a:pt x="3" y="53"/>
                      </a:lnTo>
                      <a:lnTo>
                        <a:pt x="0"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7" name="Freeform 33"/>
                <p:cNvSpPr>
                  <a:spLocks/>
                </p:cNvSpPr>
                <p:nvPr/>
              </p:nvSpPr>
              <p:spPr bwMode="auto">
                <a:xfrm>
                  <a:off x="6184" y="1870"/>
                  <a:ext cx="469" cy="254"/>
                </a:xfrm>
                <a:custGeom>
                  <a:avLst/>
                  <a:gdLst>
                    <a:gd name="T0" fmla="*/ 14 w 469"/>
                    <a:gd name="T1" fmla="*/ 29 h 254"/>
                    <a:gd name="T2" fmla="*/ 70 w 469"/>
                    <a:gd name="T3" fmla="*/ 32 h 254"/>
                    <a:gd name="T4" fmla="*/ 129 w 469"/>
                    <a:gd name="T5" fmla="*/ 34 h 254"/>
                    <a:gd name="T6" fmla="*/ 167 w 469"/>
                    <a:gd name="T7" fmla="*/ 34 h 254"/>
                    <a:gd name="T8" fmla="*/ 197 w 469"/>
                    <a:gd name="T9" fmla="*/ 27 h 254"/>
                    <a:gd name="T10" fmla="*/ 246 w 469"/>
                    <a:gd name="T11" fmla="*/ 13 h 254"/>
                    <a:gd name="T12" fmla="*/ 270 w 469"/>
                    <a:gd name="T13" fmla="*/ 0 h 254"/>
                    <a:gd name="T14" fmla="*/ 302 w 469"/>
                    <a:gd name="T15" fmla="*/ 18 h 254"/>
                    <a:gd name="T16" fmla="*/ 354 w 469"/>
                    <a:gd name="T17" fmla="*/ 54 h 254"/>
                    <a:gd name="T18" fmla="*/ 392 w 469"/>
                    <a:gd name="T19" fmla="*/ 80 h 254"/>
                    <a:gd name="T20" fmla="*/ 440 w 469"/>
                    <a:gd name="T21" fmla="*/ 114 h 254"/>
                    <a:gd name="T22" fmla="*/ 469 w 469"/>
                    <a:gd name="T23" fmla="*/ 140 h 254"/>
                    <a:gd name="T24" fmla="*/ 442 w 469"/>
                    <a:gd name="T25" fmla="*/ 163 h 254"/>
                    <a:gd name="T26" fmla="*/ 415 w 469"/>
                    <a:gd name="T27" fmla="*/ 188 h 254"/>
                    <a:gd name="T28" fmla="*/ 372 w 469"/>
                    <a:gd name="T29" fmla="*/ 206 h 254"/>
                    <a:gd name="T30" fmla="*/ 327 w 469"/>
                    <a:gd name="T31" fmla="*/ 225 h 254"/>
                    <a:gd name="T32" fmla="*/ 286 w 469"/>
                    <a:gd name="T33" fmla="*/ 241 h 254"/>
                    <a:gd name="T34" fmla="*/ 247 w 469"/>
                    <a:gd name="T35" fmla="*/ 247 h 254"/>
                    <a:gd name="T36" fmla="*/ 208 w 469"/>
                    <a:gd name="T37" fmla="*/ 254 h 254"/>
                    <a:gd name="T38" fmla="*/ 159 w 469"/>
                    <a:gd name="T39" fmla="*/ 220 h 254"/>
                    <a:gd name="T40" fmla="*/ 122 w 469"/>
                    <a:gd name="T41" fmla="*/ 190 h 254"/>
                    <a:gd name="T42" fmla="*/ 79 w 469"/>
                    <a:gd name="T43" fmla="*/ 152 h 254"/>
                    <a:gd name="T44" fmla="*/ 43 w 469"/>
                    <a:gd name="T45" fmla="*/ 114 h 254"/>
                    <a:gd name="T46" fmla="*/ 16 w 469"/>
                    <a:gd name="T47" fmla="*/ 88 h 254"/>
                    <a:gd name="T48" fmla="*/ 0 w 469"/>
                    <a:gd name="T49" fmla="*/ 50 h 254"/>
                    <a:gd name="T50" fmla="*/ 14 w 469"/>
                    <a:gd name="T51" fmla="*/ 2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9" h="254">
                      <a:moveTo>
                        <a:pt x="14" y="29"/>
                      </a:moveTo>
                      <a:lnTo>
                        <a:pt x="70" y="32"/>
                      </a:lnTo>
                      <a:lnTo>
                        <a:pt x="129" y="34"/>
                      </a:lnTo>
                      <a:lnTo>
                        <a:pt x="167" y="34"/>
                      </a:lnTo>
                      <a:lnTo>
                        <a:pt x="197" y="27"/>
                      </a:lnTo>
                      <a:lnTo>
                        <a:pt x="246" y="13"/>
                      </a:lnTo>
                      <a:lnTo>
                        <a:pt x="270" y="0"/>
                      </a:lnTo>
                      <a:lnTo>
                        <a:pt x="302" y="18"/>
                      </a:lnTo>
                      <a:lnTo>
                        <a:pt x="354" y="54"/>
                      </a:lnTo>
                      <a:lnTo>
                        <a:pt x="392" y="80"/>
                      </a:lnTo>
                      <a:lnTo>
                        <a:pt x="440" y="114"/>
                      </a:lnTo>
                      <a:lnTo>
                        <a:pt x="469" y="140"/>
                      </a:lnTo>
                      <a:lnTo>
                        <a:pt x="442" y="163"/>
                      </a:lnTo>
                      <a:lnTo>
                        <a:pt x="415" y="188"/>
                      </a:lnTo>
                      <a:lnTo>
                        <a:pt x="372" y="206"/>
                      </a:lnTo>
                      <a:lnTo>
                        <a:pt x="327" y="225"/>
                      </a:lnTo>
                      <a:lnTo>
                        <a:pt x="286" y="241"/>
                      </a:lnTo>
                      <a:lnTo>
                        <a:pt x="247" y="247"/>
                      </a:lnTo>
                      <a:lnTo>
                        <a:pt x="208" y="254"/>
                      </a:lnTo>
                      <a:lnTo>
                        <a:pt x="159" y="220"/>
                      </a:lnTo>
                      <a:lnTo>
                        <a:pt x="122" y="190"/>
                      </a:lnTo>
                      <a:lnTo>
                        <a:pt x="79" y="152"/>
                      </a:lnTo>
                      <a:lnTo>
                        <a:pt x="43" y="114"/>
                      </a:lnTo>
                      <a:lnTo>
                        <a:pt x="16" y="88"/>
                      </a:lnTo>
                      <a:lnTo>
                        <a:pt x="0" y="50"/>
                      </a:lnTo>
                      <a:lnTo>
                        <a:pt x="14" y="29"/>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8" name="Freeform 34"/>
                <p:cNvSpPr>
                  <a:spLocks/>
                </p:cNvSpPr>
                <p:nvPr/>
              </p:nvSpPr>
              <p:spPr bwMode="auto">
                <a:xfrm>
                  <a:off x="6172" y="1862"/>
                  <a:ext cx="506" cy="296"/>
                </a:xfrm>
                <a:custGeom>
                  <a:avLst/>
                  <a:gdLst>
                    <a:gd name="T0" fmla="*/ 247 w 506"/>
                    <a:gd name="T1" fmla="*/ 253 h 296"/>
                    <a:gd name="T2" fmla="*/ 328 w 506"/>
                    <a:gd name="T3" fmla="*/ 231 h 296"/>
                    <a:gd name="T4" fmla="*/ 393 w 506"/>
                    <a:gd name="T5" fmla="*/ 203 h 296"/>
                    <a:gd name="T6" fmla="*/ 439 w 506"/>
                    <a:gd name="T7" fmla="*/ 170 h 296"/>
                    <a:gd name="T8" fmla="*/ 457 w 506"/>
                    <a:gd name="T9" fmla="*/ 151 h 296"/>
                    <a:gd name="T10" fmla="*/ 391 w 506"/>
                    <a:gd name="T11" fmla="*/ 90 h 296"/>
                    <a:gd name="T12" fmla="*/ 337 w 506"/>
                    <a:gd name="T13" fmla="*/ 57 h 296"/>
                    <a:gd name="T14" fmla="*/ 285 w 506"/>
                    <a:gd name="T15" fmla="*/ 25 h 296"/>
                    <a:gd name="T16" fmla="*/ 273 w 506"/>
                    <a:gd name="T17" fmla="*/ 25 h 296"/>
                    <a:gd name="T18" fmla="*/ 241 w 506"/>
                    <a:gd name="T19" fmla="*/ 36 h 296"/>
                    <a:gd name="T20" fmla="*/ 198 w 506"/>
                    <a:gd name="T21" fmla="*/ 48 h 296"/>
                    <a:gd name="T22" fmla="*/ 121 w 506"/>
                    <a:gd name="T23" fmla="*/ 54 h 296"/>
                    <a:gd name="T24" fmla="*/ 46 w 506"/>
                    <a:gd name="T25" fmla="*/ 52 h 296"/>
                    <a:gd name="T26" fmla="*/ 26 w 506"/>
                    <a:gd name="T27" fmla="*/ 54 h 296"/>
                    <a:gd name="T28" fmla="*/ 26 w 506"/>
                    <a:gd name="T29" fmla="*/ 68 h 296"/>
                    <a:gd name="T30" fmla="*/ 42 w 506"/>
                    <a:gd name="T31" fmla="*/ 90 h 296"/>
                    <a:gd name="T32" fmla="*/ 73 w 506"/>
                    <a:gd name="T33" fmla="*/ 129 h 296"/>
                    <a:gd name="T34" fmla="*/ 112 w 506"/>
                    <a:gd name="T35" fmla="*/ 161 h 296"/>
                    <a:gd name="T36" fmla="*/ 161 w 506"/>
                    <a:gd name="T37" fmla="*/ 208 h 296"/>
                    <a:gd name="T38" fmla="*/ 207 w 506"/>
                    <a:gd name="T39" fmla="*/ 242 h 296"/>
                    <a:gd name="T40" fmla="*/ 236 w 506"/>
                    <a:gd name="T41" fmla="*/ 262 h 296"/>
                    <a:gd name="T42" fmla="*/ 245 w 506"/>
                    <a:gd name="T43" fmla="*/ 283 h 296"/>
                    <a:gd name="T44" fmla="*/ 234 w 506"/>
                    <a:gd name="T45" fmla="*/ 296 h 296"/>
                    <a:gd name="T46" fmla="*/ 218 w 506"/>
                    <a:gd name="T47" fmla="*/ 289 h 296"/>
                    <a:gd name="T48" fmla="*/ 171 w 506"/>
                    <a:gd name="T49" fmla="*/ 246 h 296"/>
                    <a:gd name="T50" fmla="*/ 112 w 506"/>
                    <a:gd name="T51" fmla="*/ 197 h 296"/>
                    <a:gd name="T52" fmla="*/ 69 w 506"/>
                    <a:gd name="T53" fmla="*/ 161 h 296"/>
                    <a:gd name="T54" fmla="*/ 41 w 506"/>
                    <a:gd name="T55" fmla="*/ 129 h 296"/>
                    <a:gd name="T56" fmla="*/ 16 w 506"/>
                    <a:gd name="T57" fmla="*/ 95 h 296"/>
                    <a:gd name="T58" fmla="*/ 5 w 506"/>
                    <a:gd name="T59" fmla="*/ 73 h 296"/>
                    <a:gd name="T60" fmla="*/ 0 w 506"/>
                    <a:gd name="T61" fmla="*/ 48 h 296"/>
                    <a:gd name="T62" fmla="*/ 7 w 506"/>
                    <a:gd name="T63" fmla="*/ 32 h 296"/>
                    <a:gd name="T64" fmla="*/ 25 w 506"/>
                    <a:gd name="T65" fmla="*/ 25 h 296"/>
                    <a:gd name="T66" fmla="*/ 57 w 506"/>
                    <a:gd name="T67" fmla="*/ 27 h 296"/>
                    <a:gd name="T68" fmla="*/ 118 w 506"/>
                    <a:gd name="T69" fmla="*/ 36 h 296"/>
                    <a:gd name="T70" fmla="*/ 170 w 506"/>
                    <a:gd name="T71" fmla="*/ 36 h 296"/>
                    <a:gd name="T72" fmla="*/ 207 w 506"/>
                    <a:gd name="T73" fmla="*/ 25 h 296"/>
                    <a:gd name="T74" fmla="*/ 250 w 506"/>
                    <a:gd name="T75" fmla="*/ 16 h 296"/>
                    <a:gd name="T76" fmla="*/ 268 w 506"/>
                    <a:gd name="T77" fmla="*/ 0 h 296"/>
                    <a:gd name="T78" fmla="*/ 289 w 506"/>
                    <a:gd name="T79" fmla="*/ 0 h 296"/>
                    <a:gd name="T80" fmla="*/ 334 w 506"/>
                    <a:gd name="T81" fmla="*/ 27 h 296"/>
                    <a:gd name="T82" fmla="*/ 382 w 506"/>
                    <a:gd name="T83" fmla="*/ 64 h 296"/>
                    <a:gd name="T84" fmla="*/ 434 w 506"/>
                    <a:gd name="T85" fmla="*/ 97 h 296"/>
                    <a:gd name="T86" fmla="*/ 463 w 506"/>
                    <a:gd name="T87" fmla="*/ 118 h 296"/>
                    <a:gd name="T88" fmla="*/ 493 w 506"/>
                    <a:gd name="T89" fmla="*/ 138 h 296"/>
                    <a:gd name="T90" fmla="*/ 506 w 506"/>
                    <a:gd name="T91" fmla="*/ 145 h 296"/>
                    <a:gd name="T92" fmla="*/ 498 w 506"/>
                    <a:gd name="T93" fmla="*/ 160 h 296"/>
                    <a:gd name="T94" fmla="*/ 477 w 506"/>
                    <a:gd name="T95" fmla="*/ 172 h 296"/>
                    <a:gd name="T96" fmla="*/ 452 w 506"/>
                    <a:gd name="T97" fmla="*/ 194 h 296"/>
                    <a:gd name="T98" fmla="*/ 428 w 506"/>
                    <a:gd name="T99" fmla="*/ 203 h 296"/>
                    <a:gd name="T100" fmla="*/ 386 w 506"/>
                    <a:gd name="T101" fmla="*/ 221 h 296"/>
                    <a:gd name="T102" fmla="*/ 355 w 506"/>
                    <a:gd name="T103" fmla="*/ 235 h 296"/>
                    <a:gd name="T104" fmla="*/ 321 w 506"/>
                    <a:gd name="T105" fmla="*/ 256 h 296"/>
                    <a:gd name="T106" fmla="*/ 285 w 506"/>
                    <a:gd name="T107" fmla="*/ 262 h 296"/>
                    <a:gd name="T108" fmla="*/ 256 w 506"/>
                    <a:gd name="T109" fmla="*/ 264 h 296"/>
                    <a:gd name="T110" fmla="*/ 247 w 506"/>
                    <a:gd name="T111" fmla="*/ 25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6" h="296">
                      <a:moveTo>
                        <a:pt x="247" y="253"/>
                      </a:moveTo>
                      <a:lnTo>
                        <a:pt x="328" y="231"/>
                      </a:lnTo>
                      <a:lnTo>
                        <a:pt x="393" y="203"/>
                      </a:lnTo>
                      <a:lnTo>
                        <a:pt x="439" y="170"/>
                      </a:lnTo>
                      <a:lnTo>
                        <a:pt x="457" y="151"/>
                      </a:lnTo>
                      <a:lnTo>
                        <a:pt x="391" y="90"/>
                      </a:lnTo>
                      <a:lnTo>
                        <a:pt x="337" y="57"/>
                      </a:lnTo>
                      <a:lnTo>
                        <a:pt x="285" y="25"/>
                      </a:lnTo>
                      <a:lnTo>
                        <a:pt x="273" y="25"/>
                      </a:lnTo>
                      <a:lnTo>
                        <a:pt x="241" y="36"/>
                      </a:lnTo>
                      <a:lnTo>
                        <a:pt x="198" y="48"/>
                      </a:lnTo>
                      <a:lnTo>
                        <a:pt x="121" y="54"/>
                      </a:lnTo>
                      <a:lnTo>
                        <a:pt x="46" y="52"/>
                      </a:lnTo>
                      <a:lnTo>
                        <a:pt x="26" y="54"/>
                      </a:lnTo>
                      <a:lnTo>
                        <a:pt x="26" y="68"/>
                      </a:lnTo>
                      <a:lnTo>
                        <a:pt x="42" y="90"/>
                      </a:lnTo>
                      <a:lnTo>
                        <a:pt x="73" y="129"/>
                      </a:lnTo>
                      <a:lnTo>
                        <a:pt x="112" y="161"/>
                      </a:lnTo>
                      <a:lnTo>
                        <a:pt x="161" y="208"/>
                      </a:lnTo>
                      <a:lnTo>
                        <a:pt x="207" y="242"/>
                      </a:lnTo>
                      <a:lnTo>
                        <a:pt x="236" y="262"/>
                      </a:lnTo>
                      <a:lnTo>
                        <a:pt x="245" y="283"/>
                      </a:lnTo>
                      <a:lnTo>
                        <a:pt x="234" y="296"/>
                      </a:lnTo>
                      <a:lnTo>
                        <a:pt x="218" y="289"/>
                      </a:lnTo>
                      <a:lnTo>
                        <a:pt x="171" y="246"/>
                      </a:lnTo>
                      <a:lnTo>
                        <a:pt x="112" y="197"/>
                      </a:lnTo>
                      <a:lnTo>
                        <a:pt x="69" y="161"/>
                      </a:lnTo>
                      <a:lnTo>
                        <a:pt x="41" y="129"/>
                      </a:lnTo>
                      <a:lnTo>
                        <a:pt x="16" y="95"/>
                      </a:lnTo>
                      <a:lnTo>
                        <a:pt x="5" y="73"/>
                      </a:lnTo>
                      <a:lnTo>
                        <a:pt x="0" y="48"/>
                      </a:lnTo>
                      <a:lnTo>
                        <a:pt x="7" y="32"/>
                      </a:lnTo>
                      <a:lnTo>
                        <a:pt x="25" y="25"/>
                      </a:lnTo>
                      <a:lnTo>
                        <a:pt x="57" y="27"/>
                      </a:lnTo>
                      <a:lnTo>
                        <a:pt x="118" y="36"/>
                      </a:lnTo>
                      <a:lnTo>
                        <a:pt x="170" y="36"/>
                      </a:lnTo>
                      <a:lnTo>
                        <a:pt x="207" y="25"/>
                      </a:lnTo>
                      <a:lnTo>
                        <a:pt x="250" y="16"/>
                      </a:lnTo>
                      <a:lnTo>
                        <a:pt x="268" y="0"/>
                      </a:lnTo>
                      <a:lnTo>
                        <a:pt x="289" y="0"/>
                      </a:lnTo>
                      <a:lnTo>
                        <a:pt x="334" y="27"/>
                      </a:lnTo>
                      <a:lnTo>
                        <a:pt x="382" y="64"/>
                      </a:lnTo>
                      <a:lnTo>
                        <a:pt x="434" y="97"/>
                      </a:lnTo>
                      <a:lnTo>
                        <a:pt x="463" y="118"/>
                      </a:lnTo>
                      <a:lnTo>
                        <a:pt x="493" y="138"/>
                      </a:lnTo>
                      <a:lnTo>
                        <a:pt x="506" y="145"/>
                      </a:lnTo>
                      <a:lnTo>
                        <a:pt x="498" y="160"/>
                      </a:lnTo>
                      <a:lnTo>
                        <a:pt x="477" y="172"/>
                      </a:lnTo>
                      <a:lnTo>
                        <a:pt x="452" y="194"/>
                      </a:lnTo>
                      <a:lnTo>
                        <a:pt x="428" y="203"/>
                      </a:lnTo>
                      <a:lnTo>
                        <a:pt x="386" y="221"/>
                      </a:lnTo>
                      <a:lnTo>
                        <a:pt x="355" y="235"/>
                      </a:lnTo>
                      <a:lnTo>
                        <a:pt x="321" y="256"/>
                      </a:lnTo>
                      <a:lnTo>
                        <a:pt x="285" y="262"/>
                      </a:lnTo>
                      <a:lnTo>
                        <a:pt x="256" y="264"/>
                      </a:lnTo>
                      <a:lnTo>
                        <a:pt x="247" y="2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9" name="Freeform 35"/>
                <p:cNvSpPr>
                  <a:spLocks/>
                </p:cNvSpPr>
                <p:nvPr/>
              </p:nvSpPr>
              <p:spPr bwMode="auto">
                <a:xfrm>
                  <a:off x="6459" y="2086"/>
                  <a:ext cx="160" cy="103"/>
                </a:xfrm>
                <a:custGeom>
                  <a:avLst/>
                  <a:gdLst>
                    <a:gd name="T0" fmla="*/ 135 w 160"/>
                    <a:gd name="T1" fmla="*/ 12 h 103"/>
                    <a:gd name="T2" fmla="*/ 101 w 160"/>
                    <a:gd name="T3" fmla="*/ 39 h 103"/>
                    <a:gd name="T4" fmla="*/ 70 w 160"/>
                    <a:gd name="T5" fmla="*/ 64 h 103"/>
                    <a:gd name="T6" fmla="*/ 25 w 160"/>
                    <a:gd name="T7" fmla="*/ 80 h 103"/>
                    <a:gd name="T8" fmla="*/ 0 w 160"/>
                    <a:gd name="T9" fmla="*/ 89 h 103"/>
                    <a:gd name="T10" fmla="*/ 20 w 160"/>
                    <a:gd name="T11" fmla="*/ 103 h 103"/>
                    <a:gd name="T12" fmla="*/ 52 w 160"/>
                    <a:gd name="T13" fmla="*/ 98 h 103"/>
                    <a:gd name="T14" fmla="*/ 102 w 160"/>
                    <a:gd name="T15" fmla="*/ 64 h 103"/>
                    <a:gd name="T16" fmla="*/ 160 w 160"/>
                    <a:gd name="T17" fmla="*/ 0 h 103"/>
                    <a:gd name="T18" fmla="*/ 135 w 160"/>
                    <a:gd name="T19" fmla="*/ 1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103">
                      <a:moveTo>
                        <a:pt x="135" y="12"/>
                      </a:moveTo>
                      <a:lnTo>
                        <a:pt x="101" y="39"/>
                      </a:lnTo>
                      <a:lnTo>
                        <a:pt x="70" y="64"/>
                      </a:lnTo>
                      <a:lnTo>
                        <a:pt x="25" y="80"/>
                      </a:lnTo>
                      <a:lnTo>
                        <a:pt x="0" y="89"/>
                      </a:lnTo>
                      <a:lnTo>
                        <a:pt x="20" y="103"/>
                      </a:lnTo>
                      <a:lnTo>
                        <a:pt x="52" y="98"/>
                      </a:lnTo>
                      <a:lnTo>
                        <a:pt x="102" y="64"/>
                      </a:lnTo>
                      <a:lnTo>
                        <a:pt x="160" y="0"/>
                      </a:lnTo>
                      <a:lnTo>
                        <a:pt x="135"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236" name="Group 54"/>
              <p:cNvGrpSpPr>
                <a:grpSpLocks/>
              </p:cNvGrpSpPr>
              <p:nvPr/>
            </p:nvGrpSpPr>
            <p:grpSpPr bwMode="auto">
              <a:xfrm>
                <a:off x="4930" y="2131"/>
                <a:ext cx="590" cy="1336"/>
                <a:chOff x="4930" y="2131"/>
                <a:chExt cx="590" cy="1336"/>
              </a:xfrm>
            </p:grpSpPr>
            <p:sp>
              <p:nvSpPr>
                <p:cNvPr id="255" name="Freeform 37"/>
                <p:cNvSpPr>
                  <a:spLocks/>
                </p:cNvSpPr>
                <p:nvPr/>
              </p:nvSpPr>
              <p:spPr bwMode="auto">
                <a:xfrm>
                  <a:off x="4941" y="2191"/>
                  <a:ext cx="311" cy="1258"/>
                </a:xfrm>
                <a:custGeom>
                  <a:avLst/>
                  <a:gdLst>
                    <a:gd name="T0" fmla="*/ 306 w 311"/>
                    <a:gd name="T1" fmla="*/ 226 h 1258"/>
                    <a:gd name="T2" fmla="*/ 311 w 311"/>
                    <a:gd name="T3" fmla="*/ 272 h 1258"/>
                    <a:gd name="T4" fmla="*/ 311 w 311"/>
                    <a:gd name="T5" fmla="*/ 521 h 1258"/>
                    <a:gd name="T6" fmla="*/ 289 w 311"/>
                    <a:gd name="T7" fmla="*/ 856 h 1258"/>
                    <a:gd name="T8" fmla="*/ 291 w 311"/>
                    <a:gd name="T9" fmla="*/ 1069 h 1258"/>
                    <a:gd name="T10" fmla="*/ 302 w 311"/>
                    <a:gd name="T11" fmla="*/ 1216 h 1258"/>
                    <a:gd name="T12" fmla="*/ 291 w 311"/>
                    <a:gd name="T13" fmla="*/ 1258 h 1258"/>
                    <a:gd name="T14" fmla="*/ 273 w 311"/>
                    <a:gd name="T15" fmla="*/ 1249 h 1258"/>
                    <a:gd name="T16" fmla="*/ 168 w 311"/>
                    <a:gd name="T17" fmla="*/ 1167 h 1258"/>
                    <a:gd name="T18" fmla="*/ 140 w 311"/>
                    <a:gd name="T19" fmla="*/ 1151 h 1258"/>
                    <a:gd name="T20" fmla="*/ 124 w 311"/>
                    <a:gd name="T21" fmla="*/ 1128 h 1258"/>
                    <a:gd name="T22" fmla="*/ 97 w 311"/>
                    <a:gd name="T23" fmla="*/ 1097 h 1258"/>
                    <a:gd name="T24" fmla="*/ 61 w 311"/>
                    <a:gd name="T25" fmla="*/ 1065 h 1258"/>
                    <a:gd name="T26" fmla="*/ 43 w 311"/>
                    <a:gd name="T27" fmla="*/ 1022 h 1258"/>
                    <a:gd name="T28" fmla="*/ 0 w 311"/>
                    <a:gd name="T29" fmla="*/ 985 h 1258"/>
                    <a:gd name="T30" fmla="*/ 0 w 311"/>
                    <a:gd name="T31" fmla="*/ 963 h 1258"/>
                    <a:gd name="T32" fmla="*/ 23 w 311"/>
                    <a:gd name="T33" fmla="*/ 934 h 1258"/>
                    <a:gd name="T34" fmla="*/ 32 w 311"/>
                    <a:gd name="T35" fmla="*/ 897 h 1258"/>
                    <a:gd name="T36" fmla="*/ 27 w 311"/>
                    <a:gd name="T37" fmla="*/ 877 h 1258"/>
                    <a:gd name="T38" fmla="*/ 16 w 311"/>
                    <a:gd name="T39" fmla="*/ 845 h 1258"/>
                    <a:gd name="T40" fmla="*/ 12 w 311"/>
                    <a:gd name="T41" fmla="*/ 822 h 1258"/>
                    <a:gd name="T42" fmla="*/ 29 w 311"/>
                    <a:gd name="T43" fmla="*/ 786 h 1258"/>
                    <a:gd name="T44" fmla="*/ 29 w 311"/>
                    <a:gd name="T45" fmla="*/ 762 h 1258"/>
                    <a:gd name="T46" fmla="*/ 11 w 311"/>
                    <a:gd name="T47" fmla="*/ 714 h 1258"/>
                    <a:gd name="T48" fmla="*/ 11 w 311"/>
                    <a:gd name="T49" fmla="*/ 687 h 1258"/>
                    <a:gd name="T50" fmla="*/ 21 w 311"/>
                    <a:gd name="T51" fmla="*/ 666 h 1258"/>
                    <a:gd name="T52" fmla="*/ 39 w 311"/>
                    <a:gd name="T53" fmla="*/ 641 h 1258"/>
                    <a:gd name="T54" fmla="*/ 38 w 311"/>
                    <a:gd name="T55" fmla="*/ 597 h 1258"/>
                    <a:gd name="T56" fmla="*/ 27 w 311"/>
                    <a:gd name="T57" fmla="*/ 562 h 1258"/>
                    <a:gd name="T58" fmla="*/ 38 w 311"/>
                    <a:gd name="T59" fmla="*/ 521 h 1258"/>
                    <a:gd name="T60" fmla="*/ 48 w 311"/>
                    <a:gd name="T61" fmla="*/ 511 h 1258"/>
                    <a:gd name="T62" fmla="*/ 39 w 311"/>
                    <a:gd name="T63" fmla="*/ 473 h 1258"/>
                    <a:gd name="T64" fmla="*/ 16 w 311"/>
                    <a:gd name="T65" fmla="*/ 433 h 1258"/>
                    <a:gd name="T66" fmla="*/ 11 w 311"/>
                    <a:gd name="T67" fmla="*/ 407 h 1258"/>
                    <a:gd name="T68" fmla="*/ 16 w 311"/>
                    <a:gd name="T69" fmla="*/ 382 h 1258"/>
                    <a:gd name="T70" fmla="*/ 45 w 311"/>
                    <a:gd name="T71" fmla="*/ 360 h 1258"/>
                    <a:gd name="T72" fmla="*/ 43 w 311"/>
                    <a:gd name="T73" fmla="*/ 342 h 1258"/>
                    <a:gd name="T74" fmla="*/ 12 w 311"/>
                    <a:gd name="T75" fmla="*/ 285 h 1258"/>
                    <a:gd name="T76" fmla="*/ 2 w 311"/>
                    <a:gd name="T77" fmla="*/ 240 h 1258"/>
                    <a:gd name="T78" fmla="*/ 11 w 311"/>
                    <a:gd name="T79" fmla="*/ 215 h 1258"/>
                    <a:gd name="T80" fmla="*/ 39 w 311"/>
                    <a:gd name="T81" fmla="*/ 192 h 1258"/>
                    <a:gd name="T82" fmla="*/ 32 w 311"/>
                    <a:gd name="T83" fmla="*/ 172 h 1258"/>
                    <a:gd name="T84" fmla="*/ 12 w 311"/>
                    <a:gd name="T85" fmla="*/ 149 h 1258"/>
                    <a:gd name="T86" fmla="*/ 12 w 311"/>
                    <a:gd name="T87" fmla="*/ 124 h 1258"/>
                    <a:gd name="T88" fmla="*/ 45 w 311"/>
                    <a:gd name="T89" fmla="*/ 107 h 1258"/>
                    <a:gd name="T90" fmla="*/ 59 w 311"/>
                    <a:gd name="T91" fmla="*/ 89 h 1258"/>
                    <a:gd name="T92" fmla="*/ 32 w 311"/>
                    <a:gd name="T93" fmla="*/ 52 h 1258"/>
                    <a:gd name="T94" fmla="*/ 32 w 311"/>
                    <a:gd name="T95" fmla="*/ 32 h 1258"/>
                    <a:gd name="T96" fmla="*/ 64 w 311"/>
                    <a:gd name="T97" fmla="*/ 20 h 1258"/>
                    <a:gd name="T98" fmla="*/ 66 w 311"/>
                    <a:gd name="T99" fmla="*/ 0 h 1258"/>
                    <a:gd name="T100" fmla="*/ 102 w 311"/>
                    <a:gd name="T101" fmla="*/ 52 h 1258"/>
                    <a:gd name="T102" fmla="*/ 145 w 311"/>
                    <a:gd name="T103" fmla="*/ 106 h 1258"/>
                    <a:gd name="T104" fmla="*/ 200 w 311"/>
                    <a:gd name="T105" fmla="*/ 149 h 1258"/>
                    <a:gd name="T106" fmla="*/ 243 w 311"/>
                    <a:gd name="T107" fmla="*/ 183 h 1258"/>
                    <a:gd name="T108" fmla="*/ 289 w 311"/>
                    <a:gd name="T109" fmla="*/ 210 h 1258"/>
                    <a:gd name="T110" fmla="*/ 306 w 311"/>
                    <a:gd name="T111" fmla="*/ 226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1" h="1258">
                      <a:moveTo>
                        <a:pt x="306" y="226"/>
                      </a:moveTo>
                      <a:lnTo>
                        <a:pt x="311" y="272"/>
                      </a:lnTo>
                      <a:lnTo>
                        <a:pt x="311" y="521"/>
                      </a:lnTo>
                      <a:lnTo>
                        <a:pt x="289" y="856"/>
                      </a:lnTo>
                      <a:lnTo>
                        <a:pt x="291" y="1069"/>
                      </a:lnTo>
                      <a:lnTo>
                        <a:pt x="302" y="1216"/>
                      </a:lnTo>
                      <a:lnTo>
                        <a:pt x="291" y="1258"/>
                      </a:lnTo>
                      <a:lnTo>
                        <a:pt x="273" y="1249"/>
                      </a:lnTo>
                      <a:lnTo>
                        <a:pt x="168" y="1167"/>
                      </a:lnTo>
                      <a:lnTo>
                        <a:pt x="140" y="1151"/>
                      </a:lnTo>
                      <a:lnTo>
                        <a:pt x="124" y="1128"/>
                      </a:lnTo>
                      <a:lnTo>
                        <a:pt x="97" y="1097"/>
                      </a:lnTo>
                      <a:lnTo>
                        <a:pt x="61" y="1065"/>
                      </a:lnTo>
                      <a:lnTo>
                        <a:pt x="43" y="1022"/>
                      </a:lnTo>
                      <a:lnTo>
                        <a:pt x="0" y="985"/>
                      </a:lnTo>
                      <a:lnTo>
                        <a:pt x="0" y="963"/>
                      </a:lnTo>
                      <a:lnTo>
                        <a:pt x="23" y="934"/>
                      </a:lnTo>
                      <a:lnTo>
                        <a:pt x="32" y="897"/>
                      </a:lnTo>
                      <a:lnTo>
                        <a:pt x="27" y="877"/>
                      </a:lnTo>
                      <a:lnTo>
                        <a:pt x="16" y="845"/>
                      </a:lnTo>
                      <a:lnTo>
                        <a:pt x="12" y="822"/>
                      </a:lnTo>
                      <a:lnTo>
                        <a:pt x="29" y="786"/>
                      </a:lnTo>
                      <a:lnTo>
                        <a:pt x="29" y="762"/>
                      </a:lnTo>
                      <a:lnTo>
                        <a:pt x="11" y="714"/>
                      </a:lnTo>
                      <a:lnTo>
                        <a:pt x="11" y="687"/>
                      </a:lnTo>
                      <a:lnTo>
                        <a:pt x="21" y="666"/>
                      </a:lnTo>
                      <a:lnTo>
                        <a:pt x="39" y="641"/>
                      </a:lnTo>
                      <a:lnTo>
                        <a:pt x="38" y="597"/>
                      </a:lnTo>
                      <a:lnTo>
                        <a:pt x="27" y="562"/>
                      </a:lnTo>
                      <a:lnTo>
                        <a:pt x="38" y="521"/>
                      </a:lnTo>
                      <a:lnTo>
                        <a:pt x="48" y="511"/>
                      </a:lnTo>
                      <a:lnTo>
                        <a:pt x="39" y="473"/>
                      </a:lnTo>
                      <a:lnTo>
                        <a:pt x="16" y="433"/>
                      </a:lnTo>
                      <a:lnTo>
                        <a:pt x="11" y="407"/>
                      </a:lnTo>
                      <a:lnTo>
                        <a:pt x="16" y="382"/>
                      </a:lnTo>
                      <a:lnTo>
                        <a:pt x="45" y="360"/>
                      </a:lnTo>
                      <a:lnTo>
                        <a:pt x="43" y="342"/>
                      </a:lnTo>
                      <a:lnTo>
                        <a:pt x="12" y="285"/>
                      </a:lnTo>
                      <a:lnTo>
                        <a:pt x="2" y="240"/>
                      </a:lnTo>
                      <a:lnTo>
                        <a:pt x="11" y="215"/>
                      </a:lnTo>
                      <a:lnTo>
                        <a:pt x="39" y="192"/>
                      </a:lnTo>
                      <a:lnTo>
                        <a:pt x="32" y="172"/>
                      </a:lnTo>
                      <a:lnTo>
                        <a:pt x="12" y="149"/>
                      </a:lnTo>
                      <a:lnTo>
                        <a:pt x="12" y="124"/>
                      </a:lnTo>
                      <a:lnTo>
                        <a:pt x="45" y="107"/>
                      </a:lnTo>
                      <a:lnTo>
                        <a:pt x="59" y="89"/>
                      </a:lnTo>
                      <a:lnTo>
                        <a:pt x="32" y="52"/>
                      </a:lnTo>
                      <a:lnTo>
                        <a:pt x="32" y="32"/>
                      </a:lnTo>
                      <a:lnTo>
                        <a:pt x="64" y="20"/>
                      </a:lnTo>
                      <a:lnTo>
                        <a:pt x="66" y="0"/>
                      </a:lnTo>
                      <a:lnTo>
                        <a:pt x="102" y="52"/>
                      </a:lnTo>
                      <a:lnTo>
                        <a:pt x="145" y="106"/>
                      </a:lnTo>
                      <a:lnTo>
                        <a:pt x="200" y="149"/>
                      </a:lnTo>
                      <a:lnTo>
                        <a:pt x="243" y="183"/>
                      </a:lnTo>
                      <a:lnTo>
                        <a:pt x="289" y="210"/>
                      </a:lnTo>
                      <a:lnTo>
                        <a:pt x="306" y="226"/>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6" name="Freeform 38"/>
                <p:cNvSpPr>
                  <a:spLocks/>
                </p:cNvSpPr>
                <p:nvPr/>
              </p:nvSpPr>
              <p:spPr bwMode="auto">
                <a:xfrm>
                  <a:off x="4930" y="2210"/>
                  <a:ext cx="89" cy="958"/>
                </a:xfrm>
                <a:custGeom>
                  <a:avLst/>
                  <a:gdLst>
                    <a:gd name="T0" fmla="*/ 60 w 89"/>
                    <a:gd name="T1" fmla="*/ 32 h 958"/>
                    <a:gd name="T2" fmla="*/ 89 w 89"/>
                    <a:gd name="T3" fmla="*/ 66 h 958"/>
                    <a:gd name="T4" fmla="*/ 71 w 89"/>
                    <a:gd name="T5" fmla="*/ 93 h 958"/>
                    <a:gd name="T6" fmla="*/ 33 w 89"/>
                    <a:gd name="T7" fmla="*/ 112 h 958"/>
                    <a:gd name="T8" fmla="*/ 48 w 89"/>
                    <a:gd name="T9" fmla="*/ 139 h 958"/>
                    <a:gd name="T10" fmla="*/ 65 w 89"/>
                    <a:gd name="T11" fmla="*/ 173 h 958"/>
                    <a:gd name="T12" fmla="*/ 44 w 89"/>
                    <a:gd name="T13" fmla="*/ 195 h 958"/>
                    <a:gd name="T14" fmla="*/ 26 w 89"/>
                    <a:gd name="T15" fmla="*/ 222 h 958"/>
                    <a:gd name="T16" fmla="*/ 44 w 89"/>
                    <a:gd name="T17" fmla="*/ 270 h 958"/>
                    <a:gd name="T18" fmla="*/ 65 w 89"/>
                    <a:gd name="T19" fmla="*/ 313 h 958"/>
                    <a:gd name="T20" fmla="*/ 60 w 89"/>
                    <a:gd name="T21" fmla="*/ 351 h 958"/>
                    <a:gd name="T22" fmla="*/ 33 w 89"/>
                    <a:gd name="T23" fmla="*/ 383 h 958"/>
                    <a:gd name="T24" fmla="*/ 64 w 89"/>
                    <a:gd name="T25" fmla="*/ 451 h 958"/>
                    <a:gd name="T26" fmla="*/ 76 w 89"/>
                    <a:gd name="T27" fmla="*/ 494 h 958"/>
                    <a:gd name="T28" fmla="*/ 53 w 89"/>
                    <a:gd name="T29" fmla="*/ 526 h 958"/>
                    <a:gd name="T30" fmla="*/ 58 w 89"/>
                    <a:gd name="T31" fmla="*/ 575 h 958"/>
                    <a:gd name="T32" fmla="*/ 74 w 89"/>
                    <a:gd name="T33" fmla="*/ 624 h 958"/>
                    <a:gd name="T34" fmla="*/ 55 w 89"/>
                    <a:gd name="T35" fmla="*/ 651 h 958"/>
                    <a:gd name="T36" fmla="*/ 28 w 89"/>
                    <a:gd name="T37" fmla="*/ 683 h 958"/>
                    <a:gd name="T38" fmla="*/ 55 w 89"/>
                    <a:gd name="T39" fmla="*/ 742 h 958"/>
                    <a:gd name="T40" fmla="*/ 65 w 89"/>
                    <a:gd name="T41" fmla="*/ 782 h 958"/>
                    <a:gd name="T42" fmla="*/ 42 w 89"/>
                    <a:gd name="T43" fmla="*/ 791 h 958"/>
                    <a:gd name="T44" fmla="*/ 48 w 89"/>
                    <a:gd name="T45" fmla="*/ 855 h 958"/>
                    <a:gd name="T46" fmla="*/ 60 w 89"/>
                    <a:gd name="T47" fmla="*/ 889 h 958"/>
                    <a:gd name="T48" fmla="*/ 42 w 89"/>
                    <a:gd name="T49" fmla="*/ 927 h 958"/>
                    <a:gd name="T50" fmla="*/ 1 w 89"/>
                    <a:gd name="T51" fmla="*/ 947 h 958"/>
                    <a:gd name="T52" fmla="*/ 32 w 89"/>
                    <a:gd name="T53" fmla="*/ 882 h 958"/>
                    <a:gd name="T54" fmla="*/ 17 w 89"/>
                    <a:gd name="T55" fmla="*/ 828 h 958"/>
                    <a:gd name="T56" fmla="*/ 21 w 89"/>
                    <a:gd name="T57" fmla="*/ 782 h 958"/>
                    <a:gd name="T58" fmla="*/ 33 w 89"/>
                    <a:gd name="T59" fmla="*/ 759 h 958"/>
                    <a:gd name="T60" fmla="*/ 7 w 89"/>
                    <a:gd name="T61" fmla="*/ 701 h 958"/>
                    <a:gd name="T62" fmla="*/ 7 w 89"/>
                    <a:gd name="T63" fmla="*/ 642 h 958"/>
                    <a:gd name="T64" fmla="*/ 39 w 89"/>
                    <a:gd name="T65" fmla="*/ 615 h 958"/>
                    <a:gd name="T66" fmla="*/ 32 w 89"/>
                    <a:gd name="T67" fmla="*/ 571 h 958"/>
                    <a:gd name="T68" fmla="*/ 23 w 89"/>
                    <a:gd name="T69" fmla="*/ 521 h 958"/>
                    <a:gd name="T70" fmla="*/ 48 w 89"/>
                    <a:gd name="T71" fmla="*/ 489 h 958"/>
                    <a:gd name="T72" fmla="*/ 37 w 89"/>
                    <a:gd name="T73" fmla="*/ 453 h 958"/>
                    <a:gd name="T74" fmla="*/ 7 w 89"/>
                    <a:gd name="T75" fmla="*/ 397 h 958"/>
                    <a:gd name="T76" fmla="*/ 12 w 89"/>
                    <a:gd name="T77" fmla="*/ 360 h 958"/>
                    <a:gd name="T78" fmla="*/ 39 w 89"/>
                    <a:gd name="T79" fmla="*/ 329 h 958"/>
                    <a:gd name="T80" fmla="*/ 10 w 89"/>
                    <a:gd name="T81" fmla="*/ 258 h 958"/>
                    <a:gd name="T82" fmla="*/ 0 w 89"/>
                    <a:gd name="T83" fmla="*/ 216 h 958"/>
                    <a:gd name="T84" fmla="*/ 23 w 89"/>
                    <a:gd name="T85" fmla="*/ 184 h 958"/>
                    <a:gd name="T86" fmla="*/ 33 w 89"/>
                    <a:gd name="T87" fmla="*/ 163 h 958"/>
                    <a:gd name="T88" fmla="*/ 7 w 89"/>
                    <a:gd name="T89" fmla="*/ 129 h 958"/>
                    <a:gd name="T90" fmla="*/ 17 w 89"/>
                    <a:gd name="T91" fmla="*/ 96 h 958"/>
                    <a:gd name="T92" fmla="*/ 48 w 89"/>
                    <a:gd name="T93" fmla="*/ 75 h 958"/>
                    <a:gd name="T94" fmla="*/ 49 w 89"/>
                    <a:gd name="T95" fmla="*/ 50 h 958"/>
                    <a:gd name="T96" fmla="*/ 33 w 89"/>
                    <a:gd name="T97" fmla="*/ 17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9" h="958">
                      <a:moveTo>
                        <a:pt x="44" y="0"/>
                      </a:moveTo>
                      <a:lnTo>
                        <a:pt x="60" y="32"/>
                      </a:lnTo>
                      <a:lnTo>
                        <a:pt x="74" y="53"/>
                      </a:lnTo>
                      <a:lnTo>
                        <a:pt x="89" y="66"/>
                      </a:lnTo>
                      <a:lnTo>
                        <a:pt x="85" y="82"/>
                      </a:lnTo>
                      <a:lnTo>
                        <a:pt x="71" y="93"/>
                      </a:lnTo>
                      <a:lnTo>
                        <a:pt x="49" y="98"/>
                      </a:lnTo>
                      <a:lnTo>
                        <a:pt x="33" y="112"/>
                      </a:lnTo>
                      <a:lnTo>
                        <a:pt x="37" y="129"/>
                      </a:lnTo>
                      <a:lnTo>
                        <a:pt x="48" y="139"/>
                      </a:lnTo>
                      <a:lnTo>
                        <a:pt x="65" y="161"/>
                      </a:lnTo>
                      <a:lnTo>
                        <a:pt x="65" y="173"/>
                      </a:lnTo>
                      <a:lnTo>
                        <a:pt x="60" y="184"/>
                      </a:lnTo>
                      <a:lnTo>
                        <a:pt x="44" y="195"/>
                      </a:lnTo>
                      <a:lnTo>
                        <a:pt x="28" y="206"/>
                      </a:lnTo>
                      <a:lnTo>
                        <a:pt x="26" y="222"/>
                      </a:lnTo>
                      <a:lnTo>
                        <a:pt x="32" y="238"/>
                      </a:lnTo>
                      <a:lnTo>
                        <a:pt x="44" y="270"/>
                      </a:lnTo>
                      <a:lnTo>
                        <a:pt x="55" y="295"/>
                      </a:lnTo>
                      <a:lnTo>
                        <a:pt x="65" y="313"/>
                      </a:lnTo>
                      <a:lnTo>
                        <a:pt x="65" y="333"/>
                      </a:lnTo>
                      <a:lnTo>
                        <a:pt x="60" y="351"/>
                      </a:lnTo>
                      <a:lnTo>
                        <a:pt x="44" y="367"/>
                      </a:lnTo>
                      <a:lnTo>
                        <a:pt x="33" y="383"/>
                      </a:lnTo>
                      <a:lnTo>
                        <a:pt x="37" y="410"/>
                      </a:lnTo>
                      <a:lnTo>
                        <a:pt x="64" y="451"/>
                      </a:lnTo>
                      <a:lnTo>
                        <a:pt x="74" y="473"/>
                      </a:lnTo>
                      <a:lnTo>
                        <a:pt x="76" y="494"/>
                      </a:lnTo>
                      <a:lnTo>
                        <a:pt x="65" y="510"/>
                      </a:lnTo>
                      <a:lnTo>
                        <a:pt x="53" y="526"/>
                      </a:lnTo>
                      <a:lnTo>
                        <a:pt x="49" y="548"/>
                      </a:lnTo>
                      <a:lnTo>
                        <a:pt x="58" y="575"/>
                      </a:lnTo>
                      <a:lnTo>
                        <a:pt x="69" y="604"/>
                      </a:lnTo>
                      <a:lnTo>
                        <a:pt x="74" y="624"/>
                      </a:lnTo>
                      <a:lnTo>
                        <a:pt x="69" y="637"/>
                      </a:lnTo>
                      <a:lnTo>
                        <a:pt x="55" y="651"/>
                      </a:lnTo>
                      <a:lnTo>
                        <a:pt x="37" y="667"/>
                      </a:lnTo>
                      <a:lnTo>
                        <a:pt x="28" y="683"/>
                      </a:lnTo>
                      <a:lnTo>
                        <a:pt x="37" y="712"/>
                      </a:lnTo>
                      <a:lnTo>
                        <a:pt x="55" y="742"/>
                      </a:lnTo>
                      <a:lnTo>
                        <a:pt x="64" y="764"/>
                      </a:lnTo>
                      <a:lnTo>
                        <a:pt x="65" y="782"/>
                      </a:lnTo>
                      <a:lnTo>
                        <a:pt x="60" y="791"/>
                      </a:lnTo>
                      <a:lnTo>
                        <a:pt x="42" y="791"/>
                      </a:lnTo>
                      <a:lnTo>
                        <a:pt x="37" y="830"/>
                      </a:lnTo>
                      <a:lnTo>
                        <a:pt x="48" y="855"/>
                      </a:lnTo>
                      <a:lnTo>
                        <a:pt x="58" y="873"/>
                      </a:lnTo>
                      <a:lnTo>
                        <a:pt x="60" y="889"/>
                      </a:lnTo>
                      <a:lnTo>
                        <a:pt x="60" y="904"/>
                      </a:lnTo>
                      <a:lnTo>
                        <a:pt x="42" y="927"/>
                      </a:lnTo>
                      <a:lnTo>
                        <a:pt x="17" y="958"/>
                      </a:lnTo>
                      <a:lnTo>
                        <a:pt x="1" y="947"/>
                      </a:lnTo>
                      <a:lnTo>
                        <a:pt x="7" y="922"/>
                      </a:lnTo>
                      <a:lnTo>
                        <a:pt x="32" y="882"/>
                      </a:lnTo>
                      <a:lnTo>
                        <a:pt x="28" y="857"/>
                      </a:lnTo>
                      <a:lnTo>
                        <a:pt x="17" y="828"/>
                      </a:lnTo>
                      <a:lnTo>
                        <a:pt x="10" y="803"/>
                      </a:lnTo>
                      <a:lnTo>
                        <a:pt x="21" y="782"/>
                      </a:lnTo>
                      <a:lnTo>
                        <a:pt x="32" y="775"/>
                      </a:lnTo>
                      <a:lnTo>
                        <a:pt x="33" y="759"/>
                      </a:lnTo>
                      <a:lnTo>
                        <a:pt x="21" y="728"/>
                      </a:lnTo>
                      <a:lnTo>
                        <a:pt x="7" y="701"/>
                      </a:lnTo>
                      <a:lnTo>
                        <a:pt x="0" y="674"/>
                      </a:lnTo>
                      <a:lnTo>
                        <a:pt x="7" y="642"/>
                      </a:lnTo>
                      <a:lnTo>
                        <a:pt x="32" y="630"/>
                      </a:lnTo>
                      <a:lnTo>
                        <a:pt x="39" y="615"/>
                      </a:lnTo>
                      <a:lnTo>
                        <a:pt x="37" y="594"/>
                      </a:lnTo>
                      <a:lnTo>
                        <a:pt x="32" y="571"/>
                      </a:lnTo>
                      <a:lnTo>
                        <a:pt x="23" y="543"/>
                      </a:lnTo>
                      <a:lnTo>
                        <a:pt x="23" y="521"/>
                      </a:lnTo>
                      <a:lnTo>
                        <a:pt x="33" y="507"/>
                      </a:lnTo>
                      <a:lnTo>
                        <a:pt x="48" y="489"/>
                      </a:lnTo>
                      <a:lnTo>
                        <a:pt x="48" y="478"/>
                      </a:lnTo>
                      <a:lnTo>
                        <a:pt x="37" y="453"/>
                      </a:lnTo>
                      <a:lnTo>
                        <a:pt x="16" y="421"/>
                      </a:lnTo>
                      <a:lnTo>
                        <a:pt x="7" y="397"/>
                      </a:lnTo>
                      <a:lnTo>
                        <a:pt x="7" y="378"/>
                      </a:lnTo>
                      <a:lnTo>
                        <a:pt x="12" y="360"/>
                      </a:lnTo>
                      <a:lnTo>
                        <a:pt x="26" y="345"/>
                      </a:lnTo>
                      <a:lnTo>
                        <a:pt x="39" y="329"/>
                      </a:lnTo>
                      <a:lnTo>
                        <a:pt x="39" y="317"/>
                      </a:lnTo>
                      <a:lnTo>
                        <a:pt x="10" y="258"/>
                      </a:lnTo>
                      <a:lnTo>
                        <a:pt x="5" y="236"/>
                      </a:lnTo>
                      <a:lnTo>
                        <a:pt x="0" y="216"/>
                      </a:lnTo>
                      <a:lnTo>
                        <a:pt x="10" y="198"/>
                      </a:lnTo>
                      <a:lnTo>
                        <a:pt x="23" y="184"/>
                      </a:lnTo>
                      <a:lnTo>
                        <a:pt x="33" y="173"/>
                      </a:lnTo>
                      <a:lnTo>
                        <a:pt x="33" y="163"/>
                      </a:lnTo>
                      <a:lnTo>
                        <a:pt x="23" y="146"/>
                      </a:lnTo>
                      <a:lnTo>
                        <a:pt x="7" y="129"/>
                      </a:lnTo>
                      <a:lnTo>
                        <a:pt x="7" y="112"/>
                      </a:lnTo>
                      <a:lnTo>
                        <a:pt x="17" y="96"/>
                      </a:lnTo>
                      <a:lnTo>
                        <a:pt x="33" y="82"/>
                      </a:lnTo>
                      <a:lnTo>
                        <a:pt x="48" y="75"/>
                      </a:lnTo>
                      <a:lnTo>
                        <a:pt x="55" y="64"/>
                      </a:lnTo>
                      <a:lnTo>
                        <a:pt x="49" y="50"/>
                      </a:lnTo>
                      <a:lnTo>
                        <a:pt x="39" y="34"/>
                      </a:lnTo>
                      <a:lnTo>
                        <a:pt x="33" y="17"/>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7" name="Freeform 39"/>
                <p:cNvSpPr>
                  <a:spLocks/>
                </p:cNvSpPr>
                <p:nvPr/>
              </p:nvSpPr>
              <p:spPr bwMode="auto">
                <a:xfrm>
                  <a:off x="5172" y="2443"/>
                  <a:ext cx="85" cy="775"/>
                </a:xfrm>
                <a:custGeom>
                  <a:avLst/>
                  <a:gdLst>
                    <a:gd name="T0" fmla="*/ 76 w 85"/>
                    <a:gd name="T1" fmla="*/ 21 h 775"/>
                    <a:gd name="T2" fmla="*/ 80 w 85"/>
                    <a:gd name="T3" fmla="*/ 75 h 775"/>
                    <a:gd name="T4" fmla="*/ 44 w 85"/>
                    <a:gd name="T5" fmla="*/ 97 h 775"/>
                    <a:gd name="T6" fmla="*/ 55 w 85"/>
                    <a:gd name="T7" fmla="*/ 156 h 775"/>
                    <a:gd name="T8" fmla="*/ 71 w 85"/>
                    <a:gd name="T9" fmla="*/ 213 h 775"/>
                    <a:gd name="T10" fmla="*/ 49 w 85"/>
                    <a:gd name="T11" fmla="*/ 242 h 775"/>
                    <a:gd name="T12" fmla="*/ 55 w 85"/>
                    <a:gd name="T13" fmla="*/ 290 h 775"/>
                    <a:gd name="T14" fmla="*/ 71 w 85"/>
                    <a:gd name="T15" fmla="*/ 342 h 775"/>
                    <a:gd name="T16" fmla="*/ 60 w 85"/>
                    <a:gd name="T17" fmla="*/ 381 h 775"/>
                    <a:gd name="T18" fmla="*/ 42 w 85"/>
                    <a:gd name="T19" fmla="*/ 415 h 775"/>
                    <a:gd name="T20" fmla="*/ 66 w 85"/>
                    <a:gd name="T21" fmla="*/ 483 h 775"/>
                    <a:gd name="T22" fmla="*/ 71 w 85"/>
                    <a:gd name="T23" fmla="*/ 528 h 775"/>
                    <a:gd name="T24" fmla="*/ 31 w 85"/>
                    <a:gd name="T25" fmla="*/ 560 h 775"/>
                    <a:gd name="T26" fmla="*/ 42 w 85"/>
                    <a:gd name="T27" fmla="*/ 628 h 775"/>
                    <a:gd name="T28" fmla="*/ 53 w 85"/>
                    <a:gd name="T29" fmla="*/ 687 h 775"/>
                    <a:gd name="T30" fmla="*/ 31 w 85"/>
                    <a:gd name="T31" fmla="*/ 721 h 775"/>
                    <a:gd name="T32" fmla="*/ 20 w 85"/>
                    <a:gd name="T33" fmla="*/ 768 h 775"/>
                    <a:gd name="T34" fmla="*/ 9 w 85"/>
                    <a:gd name="T35" fmla="*/ 748 h 775"/>
                    <a:gd name="T36" fmla="*/ 31 w 85"/>
                    <a:gd name="T37" fmla="*/ 694 h 775"/>
                    <a:gd name="T38" fmla="*/ 20 w 85"/>
                    <a:gd name="T39" fmla="*/ 614 h 775"/>
                    <a:gd name="T40" fmla="*/ 15 w 85"/>
                    <a:gd name="T41" fmla="*/ 555 h 775"/>
                    <a:gd name="T42" fmla="*/ 44 w 85"/>
                    <a:gd name="T43" fmla="*/ 515 h 775"/>
                    <a:gd name="T44" fmla="*/ 20 w 85"/>
                    <a:gd name="T45" fmla="*/ 458 h 775"/>
                    <a:gd name="T46" fmla="*/ 15 w 85"/>
                    <a:gd name="T47" fmla="*/ 404 h 775"/>
                    <a:gd name="T48" fmla="*/ 37 w 85"/>
                    <a:gd name="T49" fmla="*/ 361 h 775"/>
                    <a:gd name="T50" fmla="*/ 47 w 85"/>
                    <a:gd name="T51" fmla="*/ 328 h 775"/>
                    <a:gd name="T52" fmla="*/ 26 w 85"/>
                    <a:gd name="T53" fmla="*/ 274 h 775"/>
                    <a:gd name="T54" fmla="*/ 31 w 85"/>
                    <a:gd name="T55" fmla="*/ 229 h 775"/>
                    <a:gd name="T56" fmla="*/ 44 w 85"/>
                    <a:gd name="T57" fmla="*/ 197 h 775"/>
                    <a:gd name="T58" fmla="*/ 28 w 85"/>
                    <a:gd name="T59" fmla="*/ 149 h 775"/>
                    <a:gd name="T60" fmla="*/ 22 w 85"/>
                    <a:gd name="T61" fmla="*/ 95 h 775"/>
                    <a:gd name="T62" fmla="*/ 47 w 85"/>
                    <a:gd name="T63" fmla="*/ 59 h 775"/>
                    <a:gd name="T64" fmla="*/ 49 w 85"/>
                    <a:gd name="T65" fmla="*/ 25 h 775"/>
                    <a:gd name="T66" fmla="*/ 66 w 85"/>
                    <a:gd name="T67" fmla="*/ 0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775">
                      <a:moveTo>
                        <a:pt x="66" y="0"/>
                      </a:moveTo>
                      <a:lnTo>
                        <a:pt x="76" y="21"/>
                      </a:lnTo>
                      <a:lnTo>
                        <a:pt x="85" y="59"/>
                      </a:lnTo>
                      <a:lnTo>
                        <a:pt x="80" y="75"/>
                      </a:lnTo>
                      <a:lnTo>
                        <a:pt x="58" y="86"/>
                      </a:lnTo>
                      <a:lnTo>
                        <a:pt x="44" y="97"/>
                      </a:lnTo>
                      <a:lnTo>
                        <a:pt x="44" y="127"/>
                      </a:lnTo>
                      <a:lnTo>
                        <a:pt x="55" y="156"/>
                      </a:lnTo>
                      <a:lnTo>
                        <a:pt x="69" y="176"/>
                      </a:lnTo>
                      <a:lnTo>
                        <a:pt x="71" y="213"/>
                      </a:lnTo>
                      <a:lnTo>
                        <a:pt x="64" y="226"/>
                      </a:lnTo>
                      <a:lnTo>
                        <a:pt x="49" y="242"/>
                      </a:lnTo>
                      <a:lnTo>
                        <a:pt x="47" y="267"/>
                      </a:lnTo>
                      <a:lnTo>
                        <a:pt x="55" y="290"/>
                      </a:lnTo>
                      <a:lnTo>
                        <a:pt x="66" y="310"/>
                      </a:lnTo>
                      <a:lnTo>
                        <a:pt x="71" y="342"/>
                      </a:lnTo>
                      <a:lnTo>
                        <a:pt x="71" y="361"/>
                      </a:lnTo>
                      <a:lnTo>
                        <a:pt x="60" y="381"/>
                      </a:lnTo>
                      <a:lnTo>
                        <a:pt x="42" y="399"/>
                      </a:lnTo>
                      <a:lnTo>
                        <a:pt x="42" y="415"/>
                      </a:lnTo>
                      <a:lnTo>
                        <a:pt x="47" y="463"/>
                      </a:lnTo>
                      <a:lnTo>
                        <a:pt x="66" y="483"/>
                      </a:lnTo>
                      <a:lnTo>
                        <a:pt x="76" y="504"/>
                      </a:lnTo>
                      <a:lnTo>
                        <a:pt x="71" y="528"/>
                      </a:lnTo>
                      <a:lnTo>
                        <a:pt x="44" y="544"/>
                      </a:lnTo>
                      <a:lnTo>
                        <a:pt x="31" y="560"/>
                      </a:lnTo>
                      <a:lnTo>
                        <a:pt x="28" y="590"/>
                      </a:lnTo>
                      <a:lnTo>
                        <a:pt x="42" y="628"/>
                      </a:lnTo>
                      <a:lnTo>
                        <a:pt x="53" y="666"/>
                      </a:lnTo>
                      <a:lnTo>
                        <a:pt x="53" y="687"/>
                      </a:lnTo>
                      <a:lnTo>
                        <a:pt x="47" y="716"/>
                      </a:lnTo>
                      <a:lnTo>
                        <a:pt x="31" y="721"/>
                      </a:lnTo>
                      <a:lnTo>
                        <a:pt x="20" y="743"/>
                      </a:lnTo>
                      <a:lnTo>
                        <a:pt x="20" y="768"/>
                      </a:lnTo>
                      <a:lnTo>
                        <a:pt x="0" y="775"/>
                      </a:lnTo>
                      <a:lnTo>
                        <a:pt x="9" y="748"/>
                      </a:lnTo>
                      <a:lnTo>
                        <a:pt x="26" y="716"/>
                      </a:lnTo>
                      <a:lnTo>
                        <a:pt x="31" y="694"/>
                      </a:lnTo>
                      <a:lnTo>
                        <a:pt x="31" y="651"/>
                      </a:lnTo>
                      <a:lnTo>
                        <a:pt x="20" y="614"/>
                      </a:lnTo>
                      <a:lnTo>
                        <a:pt x="17" y="585"/>
                      </a:lnTo>
                      <a:lnTo>
                        <a:pt x="15" y="555"/>
                      </a:lnTo>
                      <a:lnTo>
                        <a:pt x="33" y="531"/>
                      </a:lnTo>
                      <a:lnTo>
                        <a:pt x="44" y="515"/>
                      </a:lnTo>
                      <a:lnTo>
                        <a:pt x="37" y="483"/>
                      </a:lnTo>
                      <a:lnTo>
                        <a:pt x="20" y="458"/>
                      </a:lnTo>
                      <a:lnTo>
                        <a:pt x="17" y="436"/>
                      </a:lnTo>
                      <a:lnTo>
                        <a:pt x="15" y="404"/>
                      </a:lnTo>
                      <a:lnTo>
                        <a:pt x="22" y="383"/>
                      </a:lnTo>
                      <a:lnTo>
                        <a:pt x="37" y="361"/>
                      </a:lnTo>
                      <a:lnTo>
                        <a:pt x="47" y="344"/>
                      </a:lnTo>
                      <a:lnTo>
                        <a:pt x="47" y="328"/>
                      </a:lnTo>
                      <a:lnTo>
                        <a:pt x="37" y="310"/>
                      </a:lnTo>
                      <a:lnTo>
                        <a:pt x="26" y="274"/>
                      </a:lnTo>
                      <a:lnTo>
                        <a:pt x="26" y="251"/>
                      </a:lnTo>
                      <a:lnTo>
                        <a:pt x="31" y="229"/>
                      </a:lnTo>
                      <a:lnTo>
                        <a:pt x="42" y="213"/>
                      </a:lnTo>
                      <a:lnTo>
                        <a:pt x="44" y="197"/>
                      </a:lnTo>
                      <a:lnTo>
                        <a:pt x="42" y="177"/>
                      </a:lnTo>
                      <a:lnTo>
                        <a:pt x="28" y="149"/>
                      </a:lnTo>
                      <a:lnTo>
                        <a:pt x="20" y="129"/>
                      </a:lnTo>
                      <a:lnTo>
                        <a:pt x="22" y="95"/>
                      </a:lnTo>
                      <a:lnTo>
                        <a:pt x="33" y="81"/>
                      </a:lnTo>
                      <a:lnTo>
                        <a:pt x="47" y="59"/>
                      </a:lnTo>
                      <a:lnTo>
                        <a:pt x="55" y="41"/>
                      </a:lnTo>
                      <a:lnTo>
                        <a:pt x="49" y="25"/>
                      </a:lnTo>
                      <a:lnTo>
                        <a:pt x="53" y="9"/>
                      </a:lnTo>
                      <a:lnTo>
                        <a:pt x="6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9" name="Freeform 40"/>
                <p:cNvSpPr>
                  <a:spLocks/>
                </p:cNvSpPr>
                <p:nvPr/>
              </p:nvSpPr>
              <p:spPr bwMode="auto">
                <a:xfrm>
                  <a:off x="5037" y="2349"/>
                  <a:ext cx="195" cy="167"/>
                </a:xfrm>
                <a:custGeom>
                  <a:avLst/>
                  <a:gdLst>
                    <a:gd name="T0" fmla="*/ 195 w 195"/>
                    <a:gd name="T1" fmla="*/ 135 h 167"/>
                    <a:gd name="T2" fmla="*/ 136 w 195"/>
                    <a:gd name="T3" fmla="*/ 87 h 167"/>
                    <a:gd name="T4" fmla="*/ 87 w 195"/>
                    <a:gd name="T5" fmla="*/ 43 h 167"/>
                    <a:gd name="T6" fmla="*/ 41 w 195"/>
                    <a:gd name="T7" fmla="*/ 0 h 167"/>
                    <a:gd name="T8" fmla="*/ 0 w 195"/>
                    <a:gd name="T9" fmla="*/ 0 h 167"/>
                    <a:gd name="T10" fmla="*/ 98 w 195"/>
                    <a:gd name="T11" fmla="*/ 70 h 167"/>
                    <a:gd name="T12" fmla="*/ 145 w 195"/>
                    <a:gd name="T13" fmla="*/ 114 h 167"/>
                    <a:gd name="T14" fmla="*/ 184 w 195"/>
                    <a:gd name="T15" fmla="*/ 167 h 167"/>
                    <a:gd name="T16" fmla="*/ 195 w 195"/>
                    <a:gd name="T17" fmla="*/ 13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167">
                      <a:moveTo>
                        <a:pt x="195" y="135"/>
                      </a:moveTo>
                      <a:lnTo>
                        <a:pt x="136" y="87"/>
                      </a:lnTo>
                      <a:lnTo>
                        <a:pt x="87" y="43"/>
                      </a:lnTo>
                      <a:lnTo>
                        <a:pt x="41" y="0"/>
                      </a:lnTo>
                      <a:lnTo>
                        <a:pt x="0" y="0"/>
                      </a:lnTo>
                      <a:lnTo>
                        <a:pt x="98" y="70"/>
                      </a:lnTo>
                      <a:lnTo>
                        <a:pt x="145" y="114"/>
                      </a:lnTo>
                      <a:lnTo>
                        <a:pt x="184" y="167"/>
                      </a:lnTo>
                      <a:lnTo>
                        <a:pt x="195" y="1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0" name="Freeform 41"/>
                <p:cNvSpPr>
                  <a:spLocks/>
                </p:cNvSpPr>
                <p:nvPr/>
              </p:nvSpPr>
              <p:spPr bwMode="auto">
                <a:xfrm>
                  <a:off x="5035" y="2446"/>
                  <a:ext cx="168" cy="136"/>
                </a:xfrm>
                <a:custGeom>
                  <a:avLst/>
                  <a:gdLst>
                    <a:gd name="T0" fmla="*/ 168 w 168"/>
                    <a:gd name="T1" fmla="*/ 86 h 136"/>
                    <a:gd name="T2" fmla="*/ 125 w 168"/>
                    <a:gd name="T3" fmla="*/ 70 h 136"/>
                    <a:gd name="T4" fmla="*/ 93 w 168"/>
                    <a:gd name="T5" fmla="*/ 43 h 136"/>
                    <a:gd name="T6" fmla="*/ 33 w 168"/>
                    <a:gd name="T7" fmla="*/ 0 h 136"/>
                    <a:gd name="T8" fmla="*/ 0 w 168"/>
                    <a:gd name="T9" fmla="*/ 0 h 136"/>
                    <a:gd name="T10" fmla="*/ 77 w 168"/>
                    <a:gd name="T11" fmla="*/ 43 h 136"/>
                    <a:gd name="T12" fmla="*/ 106 w 168"/>
                    <a:gd name="T13" fmla="*/ 72 h 136"/>
                    <a:gd name="T14" fmla="*/ 168 w 168"/>
                    <a:gd name="T15" fmla="*/ 136 h 136"/>
                    <a:gd name="T16" fmla="*/ 165 w 168"/>
                    <a:gd name="T17" fmla="*/ 97 h 136"/>
                    <a:gd name="T18" fmla="*/ 168 w 168"/>
                    <a:gd name="T19" fmla="*/ 8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36">
                      <a:moveTo>
                        <a:pt x="168" y="86"/>
                      </a:moveTo>
                      <a:lnTo>
                        <a:pt x="125" y="70"/>
                      </a:lnTo>
                      <a:lnTo>
                        <a:pt x="93" y="43"/>
                      </a:lnTo>
                      <a:lnTo>
                        <a:pt x="33" y="0"/>
                      </a:lnTo>
                      <a:lnTo>
                        <a:pt x="0" y="0"/>
                      </a:lnTo>
                      <a:lnTo>
                        <a:pt x="77" y="43"/>
                      </a:lnTo>
                      <a:lnTo>
                        <a:pt x="106" y="72"/>
                      </a:lnTo>
                      <a:lnTo>
                        <a:pt x="168" y="136"/>
                      </a:lnTo>
                      <a:lnTo>
                        <a:pt x="165" y="97"/>
                      </a:lnTo>
                      <a:lnTo>
                        <a:pt x="168"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1" name="Freeform 42"/>
                <p:cNvSpPr>
                  <a:spLocks/>
                </p:cNvSpPr>
                <p:nvPr/>
              </p:nvSpPr>
              <p:spPr bwMode="auto">
                <a:xfrm>
                  <a:off x="5010" y="2526"/>
                  <a:ext cx="198" cy="211"/>
                </a:xfrm>
                <a:custGeom>
                  <a:avLst/>
                  <a:gdLst>
                    <a:gd name="T0" fmla="*/ 194 w 198"/>
                    <a:gd name="T1" fmla="*/ 158 h 211"/>
                    <a:gd name="T2" fmla="*/ 140 w 198"/>
                    <a:gd name="T3" fmla="*/ 110 h 211"/>
                    <a:gd name="T4" fmla="*/ 119 w 198"/>
                    <a:gd name="T5" fmla="*/ 77 h 211"/>
                    <a:gd name="T6" fmla="*/ 75 w 198"/>
                    <a:gd name="T7" fmla="*/ 45 h 211"/>
                    <a:gd name="T8" fmla="*/ 37 w 198"/>
                    <a:gd name="T9" fmla="*/ 17 h 211"/>
                    <a:gd name="T10" fmla="*/ 10 w 198"/>
                    <a:gd name="T11" fmla="*/ 0 h 211"/>
                    <a:gd name="T12" fmla="*/ 0 w 198"/>
                    <a:gd name="T13" fmla="*/ 0 h 211"/>
                    <a:gd name="T14" fmla="*/ 0 w 198"/>
                    <a:gd name="T15" fmla="*/ 17 h 211"/>
                    <a:gd name="T16" fmla="*/ 32 w 198"/>
                    <a:gd name="T17" fmla="*/ 38 h 211"/>
                    <a:gd name="T18" fmla="*/ 92 w 198"/>
                    <a:gd name="T19" fmla="*/ 76 h 211"/>
                    <a:gd name="T20" fmla="*/ 135 w 198"/>
                    <a:gd name="T21" fmla="*/ 119 h 211"/>
                    <a:gd name="T22" fmla="*/ 165 w 198"/>
                    <a:gd name="T23" fmla="*/ 167 h 211"/>
                    <a:gd name="T24" fmla="*/ 198 w 198"/>
                    <a:gd name="T25" fmla="*/ 211 h 211"/>
                    <a:gd name="T26" fmla="*/ 194 w 198"/>
                    <a:gd name="T27" fmla="*/ 15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8" h="211">
                      <a:moveTo>
                        <a:pt x="194" y="158"/>
                      </a:moveTo>
                      <a:lnTo>
                        <a:pt x="140" y="110"/>
                      </a:lnTo>
                      <a:lnTo>
                        <a:pt x="119" y="77"/>
                      </a:lnTo>
                      <a:lnTo>
                        <a:pt x="75" y="45"/>
                      </a:lnTo>
                      <a:lnTo>
                        <a:pt x="37" y="17"/>
                      </a:lnTo>
                      <a:lnTo>
                        <a:pt x="10" y="0"/>
                      </a:lnTo>
                      <a:lnTo>
                        <a:pt x="0" y="0"/>
                      </a:lnTo>
                      <a:lnTo>
                        <a:pt x="0" y="17"/>
                      </a:lnTo>
                      <a:lnTo>
                        <a:pt x="32" y="38"/>
                      </a:lnTo>
                      <a:lnTo>
                        <a:pt x="92" y="76"/>
                      </a:lnTo>
                      <a:lnTo>
                        <a:pt x="135" y="119"/>
                      </a:lnTo>
                      <a:lnTo>
                        <a:pt x="165" y="167"/>
                      </a:lnTo>
                      <a:lnTo>
                        <a:pt x="198" y="211"/>
                      </a:lnTo>
                      <a:lnTo>
                        <a:pt x="194"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2" name="Freeform 43"/>
                <p:cNvSpPr>
                  <a:spLocks/>
                </p:cNvSpPr>
                <p:nvPr/>
              </p:nvSpPr>
              <p:spPr bwMode="auto">
                <a:xfrm>
                  <a:off x="5031" y="2700"/>
                  <a:ext cx="153" cy="125"/>
                </a:xfrm>
                <a:custGeom>
                  <a:avLst/>
                  <a:gdLst>
                    <a:gd name="T0" fmla="*/ 153 w 153"/>
                    <a:gd name="T1" fmla="*/ 103 h 125"/>
                    <a:gd name="T2" fmla="*/ 110 w 153"/>
                    <a:gd name="T3" fmla="*/ 56 h 125"/>
                    <a:gd name="T4" fmla="*/ 64 w 153"/>
                    <a:gd name="T5" fmla="*/ 27 h 125"/>
                    <a:gd name="T6" fmla="*/ 27 w 153"/>
                    <a:gd name="T7" fmla="*/ 7 h 125"/>
                    <a:gd name="T8" fmla="*/ 0 w 153"/>
                    <a:gd name="T9" fmla="*/ 0 h 125"/>
                    <a:gd name="T10" fmla="*/ 16 w 153"/>
                    <a:gd name="T11" fmla="*/ 27 h 125"/>
                    <a:gd name="T12" fmla="*/ 64 w 153"/>
                    <a:gd name="T13" fmla="*/ 54 h 125"/>
                    <a:gd name="T14" fmla="*/ 103 w 153"/>
                    <a:gd name="T15" fmla="*/ 93 h 125"/>
                    <a:gd name="T16" fmla="*/ 121 w 153"/>
                    <a:gd name="T17" fmla="*/ 120 h 125"/>
                    <a:gd name="T18" fmla="*/ 137 w 153"/>
                    <a:gd name="T19" fmla="*/ 125 h 125"/>
                    <a:gd name="T20" fmla="*/ 151 w 153"/>
                    <a:gd name="T21" fmla="*/ 116 h 125"/>
                    <a:gd name="T22" fmla="*/ 153 w 153"/>
                    <a:gd name="T23" fmla="*/ 10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125">
                      <a:moveTo>
                        <a:pt x="153" y="103"/>
                      </a:moveTo>
                      <a:lnTo>
                        <a:pt x="110" y="56"/>
                      </a:lnTo>
                      <a:lnTo>
                        <a:pt x="64" y="27"/>
                      </a:lnTo>
                      <a:lnTo>
                        <a:pt x="27" y="7"/>
                      </a:lnTo>
                      <a:lnTo>
                        <a:pt x="0" y="0"/>
                      </a:lnTo>
                      <a:lnTo>
                        <a:pt x="16" y="27"/>
                      </a:lnTo>
                      <a:lnTo>
                        <a:pt x="64" y="54"/>
                      </a:lnTo>
                      <a:lnTo>
                        <a:pt x="103" y="93"/>
                      </a:lnTo>
                      <a:lnTo>
                        <a:pt x="121" y="120"/>
                      </a:lnTo>
                      <a:lnTo>
                        <a:pt x="137" y="125"/>
                      </a:lnTo>
                      <a:lnTo>
                        <a:pt x="151" y="116"/>
                      </a:lnTo>
                      <a:lnTo>
                        <a:pt x="153" y="1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3" name="Freeform 44"/>
                <p:cNvSpPr>
                  <a:spLocks/>
                </p:cNvSpPr>
                <p:nvPr/>
              </p:nvSpPr>
              <p:spPr bwMode="auto">
                <a:xfrm>
                  <a:off x="5012" y="2787"/>
                  <a:ext cx="169" cy="155"/>
                </a:xfrm>
                <a:custGeom>
                  <a:avLst/>
                  <a:gdLst>
                    <a:gd name="T0" fmla="*/ 169 w 169"/>
                    <a:gd name="T1" fmla="*/ 144 h 155"/>
                    <a:gd name="T2" fmla="*/ 126 w 169"/>
                    <a:gd name="T3" fmla="*/ 98 h 155"/>
                    <a:gd name="T4" fmla="*/ 71 w 169"/>
                    <a:gd name="T5" fmla="*/ 42 h 155"/>
                    <a:gd name="T6" fmla="*/ 39 w 169"/>
                    <a:gd name="T7" fmla="*/ 15 h 155"/>
                    <a:gd name="T8" fmla="*/ 14 w 169"/>
                    <a:gd name="T9" fmla="*/ 0 h 155"/>
                    <a:gd name="T10" fmla="*/ 0 w 169"/>
                    <a:gd name="T11" fmla="*/ 10 h 155"/>
                    <a:gd name="T12" fmla="*/ 29 w 169"/>
                    <a:gd name="T13" fmla="*/ 33 h 155"/>
                    <a:gd name="T14" fmla="*/ 77 w 169"/>
                    <a:gd name="T15" fmla="*/ 82 h 155"/>
                    <a:gd name="T16" fmla="*/ 123 w 169"/>
                    <a:gd name="T17" fmla="*/ 130 h 155"/>
                    <a:gd name="T18" fmla="*/ 153 w 169"/>
                    <a:gd name="T19" fmla="*/ 155 h 155"/>
                    <a:gd name="T20" fmla="*/ 160 w 169"/>
                    <a:gd name="T21" fmla="*/ 155 h 155"/>
                    <a:gd name="T22" fmla="*/ 169 w 169"/>
                    <a:gd name="T23" fmla="*/ 1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 h="155">
                      <a:moveTo>
                        <a:pt x="169" y="144"/>
                      </a:moveTo>
                      <a:lnTo>
                        <a:pt x="126" y="98"/>
                      </a:lnTo>
                      <a:lnTo>
                        <a:pt x="71" y="42"/>
                      </a:lnTo>
                      <a:lnTo>
                        <a:pt x="39" y="15"/>
                      </a:lnTo>
                      <a:lnTo>
                        <a:pt x="14" y="0"/>
                      </a:lnTo>
                      <a:lnTo>
                        <a:pt x="0" y="10"/>
                      </a:lnTo>
                      <a:lnTo>
                        <a:pt x="29" y="33"/>
                      </a:lnTo>
                      <a:lnTo>
                        <a:pt x="77" y="82"/>
                      </a:lnTo>
                      <a:lnTo>
                        <a:pt x="123" y="130"/>
                      </a:lnTo>
                      <a:lnTo>
                        <a:pt x="153" y="155"/>
                      </a:lnTo>
                      <a:lnTo>
                        <a:pt x="160" y="155"/>
                      </a:lnTo>
                      <a:lnTo>
                        <a:pt x="169" y="1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4" name="Freeform 45"/>
                <p:cNvSpPr>
                  <a:spLocks/>
                </p:cNvSpPr>
                <p:nvPr/>
              </p:nvSpPr>
              <p:spPr bwMode="auto">
                <a:xfrm>
                  <a:off x="5032" y="2917"/>
                  <a:ext cx="119" cy="122"/>
                </a:xfrm>
                <a:custGeom>
                  <a:avLst/>
                  <a:gdLst>
                    <a:gd name="T0" fmla="*/ 117 w 119"/>
                    <a:gd name="T1" fmla="*/ 102 h 122"/>
                    <a:gd name="T2" fmla="*/ 69 w 119"/>
                    <a:gd name="T3" fmla="*/ 31 h 122"/>
                    <a:gd name="T4" fmla="*/ 21 w 119"/>
                    <a:gd name="T5" fmla="*/ 4 h 122"/>
                    <a:gd name="T6" fmla="*/ 0 w 119"/>
                    <a:gd name="T7" fmla="*/ 0 h 122"/>
                    <a:gd name="T8" fmla="*/ 5 w 119"/>
                    <a:gd name="T9" fmla="*/ 14 h 122"/>
                    <a:gd name="T10" fmla="*/ 59 w 119"/>
                    <a:gd name="T11" fmla="*/ 54 h 122"/>
                    <a:gd name="T12" fmla="*/ 112 w 119"/>
                    <a:gd name="T13" fmla="*/ 117 h 122"/>
                    <a:gd name="T14" fmla="*/ 119 w 119"/>
                    <a:gd name="T15" fmla="*/ 122 h 122"/>
                    <a:gd name="T16" fmla="*/ 117 w 119"/>
                    <a:gd name="T17" fmla="*/ 10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22">
                      <a:moveTo>
                        <a:pt x="117" y="102"/>
                      </a:moveTo>
                      <a:lnTo>
                        <a:pt x="69" y="31"/>
                      </a:lnTo>
                      <a:lnTo>
                        <a:pt x="21" y="4"/>
                      </a:lnTo>
                      <a:lnTo>
                        <a:pt x="0" y="0"/>
                      </a:lnTo>
                      <a:lnTo>
                        <a:pt x="5" y="14"/>
                      </a:lnTo>
                      <a:lnTo>
                        <a:pt x="59" y="54"/>
                      </a:lnTo>
                      <a:lnTo>
                        <a:pt x="112" y="117"/>
                      </a:lnTo>
                      <a:lnTo>
                        <a:pt x="119" y="122"/>
                      </a:lnTo>
                      <a:lnTo>
                        <a:pt x="117"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5" name="Freeform 46"/>
                <p:cNvSpPr>
                  <a:spLocks/>
                </p:cNvSpPr>
                <p:nvPr/>
              </p:nvSpPr>
              <p:spPr bwMode="auto">
                <a:xfrm>
                  <a:off x="5035" y="3036"/>
                  <a:ext cx="82" cy="92"/>
                </a:xfrm>
                <a:custGeom>
                  <a:avLst/>
                  <a:gdLst>
                    <a:gd name="T0" fmla="*/ 79 w 82"/>
                    <a:gd name="T1" fmla="*/ 70 h 92"/>
                    <a:gd name="T2" fmla="*/ 38 w 82"/>
                    <a:gd name="T3" fmla="*/ 16 h 92"/>
                    <a:gd name="T4" fmla="*/ 2 w 82"/>
                    <a:gd name="T5" fmla="*/ 0 h 92"/>
                    <a:gd name="T6" fmla="*/ 0 w 82"/>
                    <a:gd name="T7" fmla="*/ 16 h 92"/>
                    <a:gd name="T8" fmla="*/ 17 w 82"/>
                    <a:gd name="T9" fmla="*/ 43 h 92"/>
                    <a:gd name="T10" fmla="*/ 60 w 82"/>
                    <a:gd name="T11" fmla="*/ 79 h 92"/>
                    <a:gd name="T12" fmla="*/ 73 w 82"/>
                    <a:gd name="T13" fmla="*/ 92 h 92"/>
                    <a:gd name="T14" fmla="*/ 82 w 82"/>
                    <a:gd name="T15" fmla="*/ 86 h 92"/>
                    <a:gd name="T16" fmla="*/ 79 w 82"/>
                    <a:gd name="T17" fmla="*/ 7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92">
                      <a:moveTo>
                        <a:pt x="79" y="70"/>
                      </a:moveTo>
                      <a:lnTo>
                        <a:pt x="38" y="16"/>
                      </a:lnTo>
                      <a:lnTo>
                        <a:pt x="2" y="0"/>
                      </a:lnTo>
                      <a:lnTo>
                        <a:pt x="0" y="16"/>
                      </a:lnTo>
                      <a:lnTo>
                        <a:pt x="17" y="43"/>
                      </a:lnTo>
                      <a:lnTo>
                        <a:pt x="60" y="79"/>
                      </a:lnTo>
                      <a:lnTo>
                        <a:pt x="73" y="92"/>
                      </a:lnTo>
                      <a:lnTo>
                        <a:pt x="82" y="86"/>
                      </a:lnTo>
                      <a:lnTo>
                        <a:pt x="79"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6" name="Freeform 47"/>
                <p:cNvSpPr>
                  <a:spLocks/>
                </p:cNvSpPr>
                <p:nvPr/>
              </p:nvSpPr>
              <p:spPr bwMode="auto">
                <a:xfrm>
                  <a:off x="5042" y="3157"/>
                  <a:ext cx="103" cy="104"/>
                </a:xfrm>
                <a:custGeom>
                  <a:avLst/>
                  <a:gdLst>
                    <a:gd name="T0" fmla="*/ 103 w 103"/>
                    <a:gd name="T1" fmla="*/ 104 h 104"/>
                    <a:gd name="T2" fmla="*/ 89 w 103"/>
                    <a:gd name="T3" fmla="*/ 88 h 104"/>
                    <a:gd name="T4" fmla="*/ 60 w 103"/>
                    <a:gd name="T5" fmla="*/ 45 h 104"/>
                    <a:gd name="T6" fmla="*/ 18 w 103"/>
                    <a:gd name="T7" fmla="*/ 0 h 104"/>
                    <a:gd name="T8" fmla="*/ 0 w 103"/>
                    <a:gd name="T9" fmla="*/ 0 h 104"/>
                    <a:gd name="T10" fmla="*/ 7 w 103"/>
                    <a:gd name="T11" fmla="*/ 16 h 104"/>
                    <a:gd name="T12" fmla="*/ 39 w 103"/>
                    <a:gd name="T13" fmla="*/ 59 h 104"/>
                    <a:gd name="T14" fmla="*/ 72 w 103"/>
                    <a:gd name="T15" fmla="*/ 102 h 104"/>
                    <a:gd name="T16" fmla="*/ 103 w 103"/>
                    <a:gd name="T17"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04">
                      <a:moveTo>
                        <a:pt x="103" y="104"/>
                      </a:moveTo>
                      <a:lnTo>
                        <a:pt x="89" y="88"/>
                      </a:lnTo>
                      <a:lnTo>
                        <a:pt x="60" y="45"/>
                      </a:lnTo>
                      <a:lnTo>
                        <a:pt x="18" y="0"/>
                      </a:lnTo>
                      <a:lnTo>
                        <a:pt x="0" y="0"/>
                      </a:lnTo>
                      <a:lnTo>
                        <a:pt x="7" y="16"/>
                      </a:lnTo>
                      <a:lnTo>
                        <a:pt x="39" y="59"/>
                      </a:lnTo>
                      <a:lnTo>
                        <a:pt x="72" y="102"/>
                      </a:lnTo>
                      <a:lnTo>
                        <a:pt x="103"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7" name="Freeform 48"/>
                <p:cNvSpPr>
                  <a:spLocks/>
                </p:cNvSpPr>
                <p:nvPr/>
              </p:nvSpPr>
              <p:spPr bwMode="auto">
                <a:xfrm>
                  <a:off x="5181" y="2290"/>
                  <a:ext cx="312" cy="1160"/>
                </a:xfrm>
                <a:custGeom>
                  <a:avLst/>
                  <a:gdLst>
                    <a:gd name="T0" fmla="*/ 45 w 312"/>
                    <a:gd name="T1" fmla="*/ 142 h 1160"/>
                    <a:gd name="T2" fmla="*/ 56 w 312"/>
                    <a:gd name="T3" fmla="*/ 206 h 1160"/>
                    <a:gd name="T4" fmla="*/ 29 w 312"/>
                    <a:gd name="T5" fmla="*/ 249 h 1160"/>
                    <a:gd name="T6" fmla="*/ 32 w 312"/>
                    <a:gd name="T7" fmla="*/ 308 h 1160"/>
                    <a:gd name="T8" fmla="*/ 48 w 312"/>
                    <a:gd name="T9" fmla="*/ 357 h 1160"/>
                    <a:gd name="T10" fmla="*/ 23 w 312"/>
                    <a:gd name="T11" fmla="*/ 405 h 1160"/>
                    <a:gd name="T12" fmla="*/ 50 w 312"/>
                    <a:gd name="T13" fmla="*/ 489 h 1160"/>
                    <a:gd name="T14" fmla="*/ 18 w 312"/>
                    <a:gd name="T15" fmla="*/ 560 h 1160"/>
                    <a:gd name="T16" fmla="*/ 34 w 312"/>
                    <a:gd name="T17" fmla="*/ 630 h 1160"/>
                    <a:gd name="T18" fmla="*/ 43 w 312"/>
                    <a:gd name="T19" fmla="*/ 680 h 1160"/>
                    <a:gd name="T20" fmla="*/ 11 w 312"/>
                    <a:gd name="T21" fmla="*/ 723 h 1160"/>
                    <a:gd name="T22" fmla="*/ 29 w 312"/>
                    <a:gd name="T23" fmla="*/ 813 h 1160"/>
                    <a:gd name="T24" fmla="*/ 27 w 312"/>
                    <a:gd name="T25" fmla="*/ 861 h 1160"/>
                    <a:gd name="T26" fmla="*/ 0 w 312"/>
                    <a:gd name="T27" fmla="*/ 921 h 1160"/>
                    <a:gd name="T28" fmla="*/ 16 w 312"/>
                    <a:gd name="T29" fmla="*/ 971 h 1160"/>
                    <a:gd name="T30" fmla="*/ 18 w 312"/>
                    <a:gd name="T31" fmla="*/ 1017 h 1160"/>
                    <a:gd name="T32" fmla="*/ 23 w 312"/>
                    <a:gd name="T33" fmla="*/ 1066 h 1160"/>
                    <a:gd name="T34" fmla="*/ 45 w 312"/>
                    <a:gd name="T35" fmla="*/ 1109 h 1160"/>
                    <a:gd name="T36" fmla="*/ 48 w 312"/>
                    <a:gd name="T37" fmla="*/ 1160 h 1160"/>
                    <a:gd name="T38" fmla="*/ 118 w 312"/>
                    <a:gd name="T39" fmla="*/ 1116 h 1160"/>
                    <a:gd name="T40" fmla="*/ 201 w 312"/>
                    <a:gd name="T41" fmla="*/ 1105 h 1160"/>
                    <a:gd name="T42" fmla="*/ 258 w 312"/>
                    <a:gd name="T43" fmla="*/ 1082 h 1160"/>
                    <a:gd name="T44" fmla="*/ 276 w 312"/>
                    <a:gd name="T45" fmla="*/ 1050 h 1160"/>
                    <a:gd name="T46" fmla="*/ 282 w 312"/>
                    <a:gd name="T47" fmla="*/ 985 h 1160"/>
                    <a:gd name="T48" fmla="*/ 269 w 312"/>
                    <a:gd name="T49" fmla="*/ 901 h 1160"/>
                    <a:gd name="T50" fmla="*/ 255 w 312"/>
                    <a:gd name="T51" fmla="*/ 856 h 1160"/>
                    <a:gd name="T52" fmla="*/ 264 w 312"/>
                    <a:gd name="T53" fmla="*/ 802 h 1160"/>
                    <a:gd name="T54" fmla="*/ 238 w 312"/>
                    <a:gd name="T55" fmla="*/ 743 h 1160"/>
                    <a:gd name="T56" fmla="*/ 274 w 312"/>
                    <a:gd name="T57" fmla="*/ 697 h 1160"/>
                    <a:gd name="T58" fmla="*/ 247 w 312"/>
                    <a:gd name="T59" fmla="*/ 630 h 1160"/>
                    <a:gd name="T60" fmla="*/ 233 w 312"/>
                    <a:gd name="T61" fmla="*/ 567 h 1160"/>
                    <a:gd name="T62" fmla="*/ 287 w 312"/>
                    <a:gd name="T63" fmla="*/ 519 h 1160"/>
                    <a:gd name="T64" fmla="*/ 269 w 312"/>
                    <a:gd name="T65" fmla="*/ 484 h 1160"/>
                    <a:gd name="T66" fmla="*/ 269 w 312"/>
                    <a:gd name="T67" fmla="*/ 425 h 1160"/>
                    <a:gd name="T68" fmla="*/ 244 w 312"/>
                    <a:gd name="T69" fmla="*/ 387 h 1160"/>
                    <a:gd name="T70" fmla="*/ 264 w 312"/>
                    <a:gd name="T71" fmla="*/ 341 h 1160"/>
                    <a:gd name="T72" fmla="*/ 247 w 312"/>
                    <a:gd name="T73" fmla="*/ 303 h 1160"/>
                    <a:gd name="T74" fmla="*/ 247 w 312"/>
                    <a:gd name="T75" fmla="*/ 271 h 1160"/>
                    <a:gd name="T76" fmla="*/ 265 w 312"/>
                    <a:gd name="T77" fmla="*/ 242 h 1160"/>
                    <a:gd name="T78" fmla="*/ 242 w 312"/>
                    <a:gd name="T79" fmla="*/ 204 h 1160"/>
                    <a:gd name="T80" fmla="*/ 238 w 312"/>
                    <a:gd name="T81" fmla="*/ 151 h 1160"/>
                    <a:gd name="T82" fmla="*/ 298 w 312"/>
                    <a:gd name="T83" fmla="*/ 82 h 1160"/>
                    <a:gd name="T84" fmla="*/ 312 w 312"/>
                    <a:gd name="T85" fmla="*/ 11 h 1160"/>
                    <a:gd name="T86" fmla="*/ 276 w 312"/>
                    <a:gd name="T87" fmla="*/ 11 h 1160"/>
                    <a:gd name="T88" fmla="*/ 172 w 312"/>
                    <a:gd name="T89" fmla="*/ 66 h 1160"/>
                    <a:gd name="T90" fmla="*/ 86 w 312"/>
                    <a:gd name="T91" fmla="*/ 99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2" h="1160">
                      <a:moveTo>
                        <a:pt x="56" y="109"/>
                      </a:moveTo>
                      <a:lnTo>
                        <a:pt x="45" y="142"/>
                      </a:lnTo>
                      <a:lnTo>
                        <a:pt x="54" y="174"/>
                      </a:lnTo>
                      <a:lnTo>
                        <a:pt x="56" y="206"/>
                      </a:lnTo>
                      <a:lnTo>
                        <a:pt x="45" y="226"/>
                      </a:lnTo>
                      <a:lnTo>
                        <a:pt x="29" y="249"/>
                      </a:lnTo>
                      <a:lnTo>
                        <a:pt x="22" y="285"/>
                      </a:lnTo>
                      <a:lnTo>
                        <a:pt x="32" y="308"/>
                      </a:lnTo>
                      <a:lnTo>
                        <a:pt x="48" y="335"/>
                      </a:lnTo>
                      <a:lnTo>
                        <a:pt x="48" y="357"/>
                      </a:lnTo>
                      <a:lnTo>
                        <a:pt x="38" y="378"/>
                      </a:lnTo>
                      <a:lnTo>
                        <a:pt x="23" y="405"/>
                      </a:lnTo>
                      <a:lnTo>
                        <a:pt x="29" y="432"/>
                      </a:lnTo>
                      <a:lnTo>
                        <a:pt x="50" y="489"/>
                      </a:lnTo>
                      <a:lnTo>
                        <a:pt x="48" y="514"/>
                      </a:lnTo>
                      <a:lnTo>
                        <a:pt x="18" y="560"/>
                      </a:lnTo>
                      <a:lnTo>
                        <a:pt x="18" y="600"/>
                      </a:lnTo>
                      <a:lnTo>
                        <a:pt x="34" y="630"/>
                      </a:lnTo>
                      <a:lnTo>
                        <a:pt x="45" y="657"/>
                      </a:lnTo>
                      <a:lnTo>
                        <a:pt x="43" y="680"/>
                      </a:lnTo>
                      <a:lnTo>
                        <a:pt x="16" y="705"/>
                      </a:lnTo>
                      <a:lnTo>
                        <a:pt x="11" y="723"/>
                      </a:lnTo>
                      <a:lnTo>
                        <a:pt x="16" y="766"/>
                      </a:lnTo>
                      <a:lnTo>
                        <a:pt x="29" y="813"/>
                      </a:lnTo>
                      <a:lnTo>
                        <a:pt x="29" y="840"/>
                      </a:lnTo>
                      <a:lnTo>
                        <a:pt x="27" y="861"/>
                      </a:lnTo>
                      <a:lnTo>
                        <a:pt x="7" y="894"/>
                      </a:lnTo>
                      <a:lnTo>
                        <a:pt x="0" y="921"/>
                      </a:lnTo>
                      <a:lnTo>
                        <a:pt x="2" y="949"/>
                      </a:lnTo>
                      <a:lnTo>
                        <a:pt x="16" y="971"/>
                      </a:lnTo>
                      <a:lnTo>
                        <a:pt x="32" y="990"/>
                      </a:lnTo>
                      <a:lnTo>
                        <a:pt x="18" y="1017"/>
                      </a:lnTo>
                      <a:lnTo>
                        <a:pt x="11" y="1044"/>
                      </a:lnTo>
                      <a:lnTo>
                        <a:pt x="23" y="1066"/>
                      </a:lnTo>
                      <a:lnTo>
                        <a:pt x="43" y="1082"/>
                      </a:lnTo>
                      <a:lnTo>
                        <a:pt x="45" y="1109"/>
                      </a:lnTo>
                      <a:lnTo>
                        <a:pt x="45" y="1131"/>
                      </a:lnTo>
                      <a:lnTo>
                        <a:pt x="48" y="1160"/>
                      </a:lnTo>
                      <a:lnTo>
                        <a:pt x="82" y="1137"/>
                      </a:lnTo>
                      <a:lnTo>
                        <a:pt x="118" y="1116"/>
                      </a:lnTo>
                      <a:lnTo>
                        <a:pt x="151" y="1105"/>
                      </a:lnTo>
                      <a:lnTo>
                        <a:pt x="201" y="1105"/>
                      </a:lnTo>
                      <a:lnTo>
                        <a:pt x="237" y="1100"/>
                      </a:lnTo>
                      <a:lnTo>
                        <a:pt x="258" y="1082"/>
                      </a:lnTo>
                      <a:lnTo>
                        <a:pt x="296" y="1071"/>
                      </a:lnTo>
                      <a:lnTo>
                        <a:pt x="276" y="1050"/>
                      </a:lnTo>
                      <a:lnTo>
                        <a:pt x="269" y="1019"/>
                      </a:lnTo>
                      <a:lnTo>
                        <a:pt x="282" y="985"/>
                      </a:lnTo>
                      <a:lnTo>
                        <a:pt x="280" y="937"/>
                      </a:lnTo>
                      <a:lnTo>
                        <a:pt x="269" y="901"/>
                      </a:lnTo>
                      <a:lnTo>
                        <a:pt x="258" y="883"/>
                      </a:lnTo>
                      <a:lnTo>
                        <a:pt x="255" y="856"/>
                      </a:lnTo>
                      <a:lnTo>
                        <a:pt x="269" y="824"/>
                      </a:lnTo>
                      <a:lnTo>
                        <a:pt x="264" y="802"/>
                      </a:lnTo>
                      <a:lnTo>
                        <a:pt x="237" y="765"/>
                      </a:lnTo>
                      <a:lnTo>
                        <a:pt x="238" y="743"/>
                      </a:lnTo>
                      <a:lnTo>
                        <a:pt x="249" y="723"/>
                      </a:lnTo>
                      <a:lnTo>
                        <a:pt x="274" y="697"/>
                      </a:lnTo>
                      <a:lnTo>
                        <a:pt x="265" y="675"/>
                      </a:lnTo>
                      <a:lnTo>
                        <a:pt x="247" y="630"/>
                      </a:lnTo>
                      <a:lnTo>
                        <a:pt x="233" y="600"/>
                      </a:lnTo>
                      <a:lnTo>
                        <a:pt x="233" y="567"/>
                      </a:lnTo>
                      <a:lnTo>
                        <a:pt x="282" y="550"/>
                      </a:lnTo>
                      <a:lnTo>
                        <a:pt x="287" y="519"/>
                      </a:lnTo>
                      <a:lnTo>
                        <a:pt x="282" y="500"/>
                      </a:lnTo>
                      <a:lnTo>
                        <a:pt x="269" y="484"/>
                      </a:lnTo>
                      <a:lnTo>
                        <a:pt x="271" y="457"/>
                      </a:lnTo>
                      <a:lnTo>
                        <a:pt x="269" y="425"/>
                      </a:lnTo>
                      <a:lnTo>
                        <a:pt x="255" y="409"/>
                      </a:lnTo>
                      <a:lnTo>
                        <a:pt x="244" y="387"/>
                      </a:lnTo>
                      <a:lnTo>
                        <a:pt x="253" y="366"/>
                      </a:lnTo>
                      <a:lnTo>
                        <a:pt x="264" y="341"/>
                      </a:lnTo>
                      <a:lnTo>
                        <a:pt x="264" y="324"/>
                      </a:lnTo>
                      <a:lnTo>
                        <a:pt x="247" y="303"/>
                      </a:lnTo>
                      <a:lnTo>
                        <a:pt x="242" y="285"/>
                      </a:lnTo>
                      <a:lnTo>
                        <a:pt x="247" y="271"/>
                      </a:lnTo>
                      <a:lnTo>
                        <a:pt x="264" y="260"/>
                      </a:lnTo>
                      <a:lnTo>
                        <a:pt x="265" y="242"/>
                      </a:lnTo>
                      <a:lnTo>
                        <a:pt x="260" y="231"/>
                      </a:lnTo>
                      <a:lnTo>
                        <a:pt x="242" y="204"/>
                      </a:lnTo>
                      <a:lnTo>
                        <a:pt x="237" y="174"/>
                      </a:lnTo>
                      <a:lnTo>
                        <a:pt x="238" y="151"/>
                      </a:lnTo>
                      <a:lnTo>
                        <a:pt x="255" y="129"/>
                      </a:lnTo>
                      <a:lnTo>
                        <a:pt x="298" y="82"/>
                      </a:lnTo>
                      <a:lnTo>
                        <a:pt x="312" y="43"/>
                      </a:lnTo>
                      <a:lnTo>
                        <a:pt x="312" y="11"/>
                      </a:lnTo>
                      <a:lnTo>
                        <a:pt x="298" y="0"/>
                      </a:lnTo>
                      <a:lnTo>
                        <a:pt x="276" y="11"/>
                      </a:lnTo>
                      <a:lnTo>
                        <a:pt x="222" y="45"/>
                      </a:lnTo>
                      <a:lnTo>
                        <a:pt x="172" y="66"/>
                      </a:lnTo>
                      <a:lnTo>
                        <a:pt x="120" y="88"/>
                      </a:lnTo>
                      <a:lnTo>
                        <a:pt x="86" y="99"/>
                      </a:lnTo>
                      <a:lnTo>
                        <a:pt x="56" y="109"/>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8" name="Freeform 49"/>
                <p:cNvSpPr>
                  <a:spLocks/>
                </p:cNvSpPr>
                <p:nvPr/>
              </p:nvSpPr>
              <p:spPr bwMode="auto">
                <a:xfrm>
                  <a:off x="4962" y="2281"/>
                  <a:ext cx="558" cy="1186"/>
                </a:xfrm>
                <a:custGeom>
                  <a:avLst/>
                  <a:gdLst>
                    <a:gd name="T0" fmla="*/ 365 w 558"/>
                    <a:gd name="T1" fmla="*/ 1113 h 1186"/>
                    <a:gd name="T2" fmla="*/ 258 w 558"/>
                    <a:gd name="T3" fmla="*/ 1152 h 1186"/>
                    <a:gd name="T4" fmla="*/ 45 w 558"/>
                    <a:gd name="T5" fmla="*/ 959 h 1186"/>
                    <a:gd name="T6" fmla="*/ 34 w 558"/>
                    <a:gd name="T7" fmla="*/ 991 h 1186"/>
                    <a:gd name="T8" fmla="*/ 265 w 558"/>
                    <a:gd name="T9" fmla="*/ 1186 h 1186"/>
                    <a:gd name="T10" fmla="*/ 376 w 558"/>
                    <a:gd name="T11" fmla="*/ 1126 h 1186"/>
                    <a:gd name="T12" fmla="*/ 528 w 558"/>
                    <a:gd name="T13" fmla="*/ 1076 h 1186"/>
                    <a:gd name="T14" fmla="*/ 521 w 558"/>
                    <a:gd name="T15" fmla="*/ 991 h 1186"/>
                    <a:gd name="T16" fmla="*/ 490 w 558"/>
                    <a:gd name="T17" fmla="*/ 898 h 1186"/>
                    <a:gd name="T18" fmla="*/ 505 w 558"/>
                    <a:gd name="T19" fmla="*/ 823 h 1186"/>
                    <a:gd name="T20" fmla="*/ 472 w 558"/>
                    <a:gd name="T21" fmla="*/ 750 h 1186"/>
                    <a:gd name="T22" fmla="*/ 489 w 558"/>
                    <a:gd name="T23" fmla="*/ 664 h 1186"/>
                    <a:gd name="T24" fmla="*/ 501 w 558"/>
                    <a:gd name="T25" fmla="*/ 578 h 1186"/>
                    <a:gd name="T26" fmla="*/ 505 w 558"/>
                    <a:gd name="T27" fmla="*/ 469 h 1186"/>
                    <a:gd name="T28" fmla="*/ 483 w 558"/>
                    <a:gd name="T29" fmla="*/ 378 h 1186"/>
                    <a:gd name="T30" fmla="*/ 472 w 558"/>
                    <a:gd name="T31" fmla="*/ 306 h 1186"/>
                    <a:gd name="T32" fmla="*/ 499 w 558"/>
                    <a:gd name="T33" fmla="*/ 244 h 1186"/>
                    <a:gd name="T34" fmla="*/ 485 w 558"/>
                    <a:gd name="T35" fmla="*/ 140 h 1186"/>
                    <a:gd name="T36" fmla="*/ 553 w 558"/>
                    <a:gd name="T37" fmla="*/ 12 h 1186"/>
                    <a:gd name="T38" fmla="*/ 523 w 558"/>
                    <a:gd name="T39" fmla="*/ 39 h 1186"/>
                    <a:gd name="T40" fmla="*/ 453 w 558"/>
                    <a:gd name="T41" fmla="*/ 156 h 1186"/>
                    <a:gd name="T42" fmla="*/ 351 w 558"/>
                    <a:gd name="T43" fmla="*/ 252 h 1186"/>
                    <a:gd name="T44" fmla="*/ 456 w 558"/>
                    <a:gd name="T45" fmla="*/ 217 h 1186"/>
                    <a:gd name="T46" fmla="*/ 447 w 558"/>
                    <a:gd name="T47" fmla="*/ 285 h 1186"/>
                    <a:gd name="T48" fmla="*/ 397 w 558"/>
                    <a:gd name="T49" fmla="*/ 356 h 1186"/>
                    <a:gd name="T50" fmla="*/ 469 w 558"/>
                    <a:gd name="T51" fmla="*/ 340 h 1186"/>
                    <a:gd name="T52" fmla="*/ 451 w 558"/>
                    <a:gd name="T53" fmla="*/ 394 h 1186"/>
                    <a:gd name="T54" fmla="*/ 446 w 558"/>
                    <a:gd name="T55" fmla="*/ 453 h 1186"/>
                    <a:gd name="T56" fmla="*/ 340 w 558"/>
                    <a:gd name="T57" fmla="*/ 533 h 1186"/>
                    <a:gd name="T58" fmla="*/ 458 w 558"/>
                    <a:gd name="T59" fmla="*/ 478 h 1186"/>
                    <a:gd name="T60" fmla="*/ 501 w 558"/>
                    <a:gd name="T61" fmla="*/ 533 h 1186"/>
                    <a:gd name="T62" fmla="*/ 429 w 558"/>
                    <a:gd name="T63" fmla="*/ 583 h 1186"/>
                    <a:gd name="T64" fmla="*/ 297 w 558"/>
                    <a:gd name="T65" fmla="*/ 648 h 1186"/>
                    <a:gd name="T66" fmla="*/ 447 w 558"/>
                    <a:gd name="T67" fmla="*/ 621 h 1186"/>
                    <a:gd name="T68" fmla="*/ 478 w 558"/>
                    <a:gd name="T69" fmla="*/ 721 h 1186"/>
                    <a:gd name="T70" fmla="*/ 300 w 558"/>
                    <a:gd name="T71" fmla="*/ 769 h 1186"/>
                    <a:gd name="T72" fmla="*/ 397 w 558"/>
                    <a:gd name="T73" fmla="*/ 766 h 1186"/>
                    <a:gd name="T74" fmla="*/ 458 w 558"/>
                    <a:gd name="T75" fmla="*/ 796 h 1186"/>
                    <a:gd name="T76" fmla="*/ 456 w 558"/>
                    <a:gd name="T77" fmla="*/ 855 h 1186"/>
                    <a:gd name="T78" fmla="*/ 286 w 558"/>
                    <a:gd name="T79" fmla="*/ 889 h 1186"/>
                    <a:gd name="T80" fmla="*/ 370 w 558"/>
                    <a:gd name="T81" fmla="*/ 889 h 1186"/>
                    <a:gd name="T82" fmla="*/ 467 w 558"/>
                    <a:gd name="T83" fmla="*/ 873 h 1186"/>
                    <a:gd name="T84" fmla="*/ 383 w 558"/>
                    <a:gd name="T85" fmla="*/ 954 h 1186"/>
                    <a:gd name="T86" fmla="*/ 286 w 558"/>
                    <a:gd name="T87" fmla="*/ 1000 h 1186"/>
                    <a:gd name="T88" fmla="*/ 408 w 558"/>
                    <a:gd name="T89" fmla="*/ 957 h 1186"/>
                    <a:gd name="T90" fmla="*/ 480 w 558"/>
                    <a:gd name="T91" fmla="*/ 941 h 1186"/>
                    <a:gd name="T92" fmla="*/ 478 w 558"/>
                    <a:gd name="T93" fmla="*/ 1011 h 1186"/>
                    <a:gd name="T94" fmla="*/ 489 w 558"/>
                    <a:gd name="T95" fmla="*/ 1070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58" h="1186">
                      <a:moveTo>
                        <a:pt x="474" y="1072"/>
                      </a:moveTo>
                      <a:lnTo>
                        <a:pt x="451" y="1099"/>
                      </a:lnTo>
                      <a:lnTo>
                        <a:pt x="413" y="1108"/>
                      </a:lnTo>
                      <a:lnTo>
                        <a:pt x="365" y="1113"/>
                      </a:lnTo>
                      <a:lnTo>
                        <a:pt x="313" y="1124"/>
                      </a:lnTo>
                      <a:lnTo>
                        <a:pt x="279" y="1146"/>
                      </a:lnTo>
                      <a:lnTo>
                        <a:pt x="268" y="1157"/>
                      </a:lnTo>
                      <a:lnTo>
                        <a:pt x="258" y="1152"/>
                      </a:lnTo>
                      <a:lnTo>
                        <a:pt x="195" y="1104"/>
                      </a:lnTo>
                      <a:lnTo>
                        <a:pt x="113" y="1040"/>
                      </a:lnTo>
                      <a:lnTo>
                        <a:pt x="86" y="1000"/>
                      </a:lnTo>
                      <a:lnTo>
                        <a:pt x="45" y="959"/>
                      </a:lnTo>
                      <a:lnTo>
                        <a:pt x="33" y="927"/>
                      </a:lnTo>
                      <a:lnTo>
                        <a:pt x="0" y="922"/>
                      </a:lnTo>
                      <a:lnTo>
                        <a:pt x="17" y="957"/>
                      </a:lnTo>
                      <a:lnTo>
                        <a:pt x="34" y="991"/>
                      </a:lnTo>
                      <a:lnTo>
                        <a:pt x="86" y="1029"/>
                      </a:lnTo>
                      <a:lnTo>
                        <a:pt x="122" y="1076"/>
                      </a:lnTo>
                      <a:lnTo>
                        <a:pt x="211" y="1131"/>
                      </a:lnTo>
                      <a:lnTo>
                        <a:pt x="265" y="1186"/>
                      </a:lnTo>
                      <a:lnTo>
                        <a:pt x="286" y="1181"/>
                      </a:lnTo>
                      <a:lnTo>
                        <a:pt x="308" y="1154"/>
                      </a:lnTo>
                      <a:lnTo>
                        <a:pt x="338" y="1138"/>
                      </a:lnTo>
                      <a:lnTo>
                        <a:pt x="376" y="1126"/>
                      </a:lnTo>
                      <a:lnTo>
                        <a:pt x="456" y="1119"/>
                      </a:lnTo>
                      <a:lnTo>
                        <a:pt x="480" y="1104"/>
                      </a:lnTo>
                      <a:lnTo>
                        <a:pt x="521" y="1094"/>
                      </a:lnTo>
                      <a:lnTo>
                        <a:pt x="528" y="1076"/>
                      </a:lnTo>
                      <a:lnTo>
                        <a:pt x="515" y="1054"/>
                      </a:lnTo>
                      <a:lnTo>
                        <a:pt x="501" y="1033"/>
                      </a:lnTo>
                      <a:lnTo>
                        <a:pt x="510" y="1006"/>
                      </a:lnTo>
                      <a:lnTo>
                        <a:pt x="521" y="991"/>
                      </a:lnTo>
                      <a:lnTo>
                        <a:pt x="521" y="968"/>
                      </a:lnTo>
                      <a:lnTo>
                        <a:pt x="510" y="932"/>
                      </a:lnTo>
                      <a:lnTo>
                        <a:pt x="505" y="914"/>
                      </a:lnTo>
                      <a:lnTo>
                        <a:pt x="490" y="898"/>
                      </a:lnTo>
                      <a:lnTo>
                        <a:pt x="483" y="879"/>
                      </a:lnTo>
                      <a:lnTo>
                        <a:pt x="490" y="861"/>
                      </a:lnTo>
                      <a:lnTo>
                        <a:pt x="506" y="846"/>
                      </a:lnTo>
                      <a:lnTo>
                        <a:pt x="505" y="823"/>
                      </a:lnTo>
                      <a:lnTo>
                        <a:pt x="496" y="807"/>
                      </a:lnTo>
                      <a:lnTo>
                        <a:pt x="478" y="782"/>
                      </a:lnTo>
                      <a:lnTo>
                        <a:pt x="467" y="769"/>
                      </a:lnTo>
                      <a:lnTo>
                        <a:pt x="472" y="750"/>
                      </a:lnTo>
                      <a:lnTo>
                        <a:pt x="499" y="734"/>
                      </a:lnTo>
                      <a:lnTo>
                        <a:pt x="510" y="712"/>
                      </a:lnTo>
                      <a:lnTo>
                        <a:pt x="506" y="694"/>
                      </a:lnTo>
                      <a:lnTo>
                        <a:pt x="489" y="664"/>
                      </a:lnTo>
                      <a:lnTo>
                        <a:pt x="469" y="626"/>
                      </a:lnTo>
                      <a:lnTo>
                        <a:pt x="462" y="599"/>
                      </a:lnTo>
                      <a:lnTo>
                        <a:pt x="472" y="588"/>
                      </a:lnTo>
                      <a:lnTo>
                        <a:pt x="501" y="578"/>
                      </a:lnTo>
                      <a:lnTo>
                        <a:pt x="517" y="567"/>
                      </a:lnTo>
                      <a:lnTo>
                        <a:pt x="521" y="533"/>
                      </a:lnTo>
                      <a:lnTo>
                        <a:pt x="501" y="494"/>
                      </a:lnTo>
                      <a:lnTo>
                        <a:pt x="505" y="469"/>
                      </a:lnTo>
                      <a:lnTo>
                        <a:pt x="512" y="446"/>
                      </a:lnTo>
                      <a:lnTo>
                        <a:pt x="494" y="419"/>
                      </a:lnTo>
                      <a:lnTo>
                        <a:pt x="478" y="394"/>
                      </a:lnTo>
                      <a:lnTo>
                        <a:pt x="483" y="378"/>
                      </a:lnTo>
                      <a:lnTo>
                        <a:pt x="494" y="362"/>
                      </a:lnTo>
                      <a:lnTo>
                        <a:pt x="494" y="335"/>
                      </a:lnTo>
                      <a:lnTo>
                        <a:pt x="483" y="319"/>
                      </a:lnTo>
                      <a:lnTo>
                        <a:pt x="472" y="306"/>
                      </a:lnTo>
                      <a:lnTo>
                        <a:pt x="474" y="286"/>
                      </a:lnTo>
                      <a:lnTo>
                        <a:pt x="494" y="276"/>
                      </a:lnTo>
                      <a:lnTo>
                        <a:pt x="505" y="265"/>
                      </a:lnTo>
                      <a:lnTo>
                        <a:pt x="499" y="244"/>
                      </a:lnTo>
                      <a:lnTo>
                        <a:pt x="478" y="217"/>
                      </a:lnTo>
                      <a:lnTo>
                        <a:pt x="469" y="193"/>
                      </a:lnTo>
                      <a:lnTo>
                        <a:pt x="467" y="166"/>
                      </a:lnTo>
                      <a:lnTo>
                        <a:pt x="485" y="140"/>
                      </a:lnTo>
                      <a:lnTo>
                        <a:pt x="523" y="98"/>
                      </a:lnTo>
                      <a:lnTo>
                        <a:pt x="542" y="66"/>
                      </a:lnTo>
                      <a:lnTo>
                        <a:pt x="558" y="39"/>
                      </a:lnTo>
                      <a:lnTo>
                        <a:pt x="553" y="12"/>
                      </a:lnTo>
                      <a:lnTo>
                        <a:pt x="539" y="0"/>
                      </a:lnTo>
                      <a:lnTo>
                        <a:pt x="528" y="2"/>
                      </a:lnTo>
                      <a:lnTo>
                        <a:pt x="510" y="23"/>
                      </a:lnTo>
                      <a:lnTo>
                        <a:pt x="523" y="39"/>
                      </a:lnTo>
                      <a:lnTo>
                        <a:pt x="521" y="66"/>
                      </a:lnTo>
                      <a:lnTo>
                        <a:pt x="496" y="113"/>
                      </a:lnTo>
                      <a:lnTo>
                        <a:pt x="463" y="140"/>
                      </a:lnTo>
                      <a:lnTo>
                        <a:pt x="453" y="156"/>
                      </a:lnTo>
                      <a:lnTo>
                        <a:pt x="446" y="177"/>
                      </a:lnTo>
                      <a:lnTo>
                        <a:pt x="442" y="190"/>
                      </a:lnTo>
                      <a:lnTo>
                        <a:pt x="394" y="227"/>
                      </a:lnTo>
                      <a:lnTo>
                        <a:pt x="351" y="252"/>
                      </a:lnTo>
                      <a:lnTo>
                        <a:pt x="345" y="270"/>
                      </a:lnTo>
                      <a:lnTo>
                        <a:pt x="360" y="274"/>
                      </a:lnTo>
                      <a:lnTo>
                        <a:pt x="424" y="227"/>
                      </a:lnTo>
                      <a:lnTo>
                        <a:pt x="456" y="217"/>
                      </a:lnTo>
                      <a:lnTo>
                        <a:pt x="472" y="247"/>
                      </a:lnTo>
                      <a:lnTo>
                        <a:pt x="478" y="260"/>
                      </a:lnTo>
                      <a:lnTo>
                        <a:pt x="462" y="274"/>
                      </a:lnTo>
                      <a:lnTo>
                        <a:pt x="447" y="285"/>
                      </a:lnTo>
                      <a:lnTo>
                        <a:pt x="446" y="303"/>
                      </a:lnTo>
                      <a:lnTo>
                        <a:pt x="451" y="322"/>
                      </a:lnTo>
                      <a:lnTo>
                        <a:pt x="437" y="338"/>
                      </a:lnTo>
                      <a:lnTo>
                        <a:pt x="397" y="356"/>
                      </a:lnTo>
                      <a:lnTo>
                        <a:pt x="338" y="381"/>
                      </a:lnTo>
                      <a:lnTo>
                        <a:pt x="360" y="389"/>
                      </a:lnTo>
                      <a:lnTo>
                        <a:pt x="420" y="365"/>
                      </a:lnTo>
                      <a:lnTo>
                        <a:pt x="469" y="340"/>
                      </a:lnTo>
                      <a:lnTo>
                        <a:pt x="478" y="346"/>
                      </a:lnTo>
                      <a:lnTo>
                        <a:pt x="472" y="362"/>
                      </a:lnTo>
                      <a:lnTo>
                        <a:pt x="456" y="378"/>
                      </a:lnTo>
                      <a:lnTo>
                        <a:pt x="451" y="394"/>
                      </a:lnTo>
                      <a:lnTo>
                        <a:pt x="458" y="415"/>
                      </a:lnTo>
                      <a:lnTo>
                        <a:pt x="478" y="432"/>
                      </a:lnTo>
                      <a:lnTo>
                        <a:pt x="478" y="446"/>
                      </a:lnTo>
                      <a:lnTo>
                        <a:pt x="446" y="453"/>
                      </a:lnTo>
                      <a:lnTo>
                        <a:pt x="419" y="489"/>
                      </a:lnTo>
                      <a:lnTo>
                        <a:pt x="386" y="510"/>
                      </a:lnTo>
                      <a:lnTo>
                        <a:pt x="343" y="522"/>
                      </a:lnTo>
                      <a:lnTo>
                        <a:pt x="340" y="533"/>
                      </a:lnTo>
                      <a:lnTo>
                        <a:pt x="367" y="529"/>
                      </a:lnTo>
                      <a:lnTo>
                        <a:pt x="424" y="510"/>
                      </a:lnTo>
                      <a:lnTo>
                        <a:pt x="446" y="494"/>
                      </a:lnTo>
                      <a:lnTo>
                        <a:pt x="458" y="478"/>
                      </a:lnTo>
                      <a:lnTo>
                        <a:pt x="478" y="475"/>
                      </a:lnTo>
                      <a:lnTo>
                        <a:pt x="478" y="494"/>
                      </a:lnTo>
                      <a:lnTo>
                        <a:pt x="490" y="512"/>
                      </a:lnTo>
                      <a:lnTo>
                        <a:pt x="501" y="533"/>
                      </a:lnTo>
                      <a:lnTo>
                        <a:pt x="494" y="549"/>
                      </a:lnTo>
                      <a:lnTo>
                        <a:pt x="469" y="560"/>
                      </a:lnTo>
                      <a:lnTo>
                        <a:pt x="446" y="567"/>
                      </a:lnTo>
                      <a:lnTo>
                        <a:pt x="429" y="583"/>
                      </a:lnTo>
                      <a:lnTo>
                        <a:pt x="356" y="605"/>
                      </a:lnTo>
                      <a:lnTo>
                        <a:pt x="302" y="624"/>
                      </a:lnTo>
                      <a:lnTo>
                        <a:pt x="281" y="635"/>
                      </a:lnTo>
                      <a:lnTo>
                        <a:pt x="297" y="648"/>
                      </a:lnTo>
                      <a:lnTo>
                        <a:pt x="329" y="640"/>
                      </a:lnTo>
                      <a:lnTo>
                        <a:pt x="394" y="615"/>
                      </a:lnTo>
                      <a:lnTo>
                        <a:pt x="437" y="603"/>
                      </a:lnTo>
                      <a:lnTo>
                        <a:pt x="447" y="621"/>
                      </a:lnTo>
                      <a:lnTo>
                        <a:pt x="458" y="653"/>
                      </a:lnTo>
                      <a:lnTo>
                        <a:pt x="478" y="680"/>
                      </a:lnTo>
                      <a:lnTo>
                        <a:pt x="480" y="701"/>
                      </a:lnTo>
                      <a:lnTo>
                        <a:pt x="478" y="721"/>
                      </a:lnTo>
                      <a:lnTo>
                        <a:pt x="456" y="728"/>
                      </a:lnTo>
                      <a:lnTo>
                        <a:pt x="419" y="737"/>
                      </a:lnTo>
                      <a:lnTo>
                        <a:pt x="370" y="759"/>
                      </a:lnTo>
                      <a:lnTo>
                        <a:pt x="300" y="769"/>
                      </a:lnTo>
                      <a:lnTo>
                        <a:pt x="274" y="782"/>
                      </a:lnTo>
                      <a:lnTo>
                        <a:pt x="292" y="791"/>
                      </a:lnTo>
                      <a:lnTo>
                        <a:pt x="354" y="782"/>
                      </a:lnTo>
                      <a:lnTo>
                        <a:pt x="397" y="766"/>
                      </a:lnTo>
                      <a:lnTo>
                        <a:pt x="426" y="755"/>
                      </a:lnTo>
                      <a:lnTo>
                        <a:pt x="451" y="750"/>
                      </a:lnTo>
                      <a:lnTo>
                        <a:pt x="447" y="769"/>
                      </a:lnTo>
                      <a:lnTo>
                        <a:pt x="458" y="796"/>
                      </a:lnTo>
                      <a:lnTo>
                        <a:pt x="474" y="812"/>
                      </a:lnTo>
                      <a:lnTo>
                        <a:pt x="478" y="830"/>
                      </a:lnTo>
                      <a:lnTo>
                        <a:pt x="478" y="846"/>
                      </a:lnTo>
                      <a:lnTo>
                        <a:pt x="456" y="855"/>
                      </a:lnTo>
                      <a:lnTo>
                        <a:pt x="415" y="857"/>
                      </a:lnTo>
                      <a:lnTo>
                        <a:pt x="386" y="866"/>
                      </a:lnTo>
                      <a:lnTo>
                        <a:pt x="322" y="888"/>
                      </a:lnTo>
                      <a:lnTo>
                        <a:pt x="286" y="889"/>
                      </a:lnTo>
                      <a:lnTo>
                        <a:pt x="274" y="905"/>
                      </a:lnTo>
                      <a:lnTo>
                        <a:pt x="290" y="911"/>
                      </a:lnTo>
                      <a:lnTo>
                        <a:pt x="322" y="904"/>
                      </a:lnTo>
                      <a:lnTo>
                        <a:pt x="370" y="889"/>
                      </a:lnTo>
                      <a:lnTo>
                        <a:pt x="397" y="879"/>
                      </a:lnTo>
                      <a:lnTo>
                        <a:pt x="431" y="871"/>
                      </a:lnTo>
                      <a:lnTo>
                        <a:pt x="458" y="873"/>
                      </a:lnTo>
                      <a:lnTo>
                        <a:pt x="467" y="873"/>
                      </a:lnTo>
                      <a:lnTo>
                        <a:pt x="467" y="898"/>
                      </a:lnTo>
                      <a:lnTo>
                        <a:pt x="474" y="911"/>
                      </a:lnTo>
                      <a:lnTo>
                        <a:pt x="426" y="922"/>
                      </a:lnTo>
                      <a:lnTo>
                        <a:pt x="383" y="954"/>
                      </a:lnTo>
                      <a:lnTo>
                        <a:pt x="335" y="970"/>
                      </a:lnTo>
                      <a:lnTo>
                        <a:pt x="302" y="975"/>
                      </a:lnTo>
                      <a:lnTo>
                        <a:pt x="275" y="990"/>
                      </a:lnTo>
                      <a:lnTo>
                        <a:pt x="286" y="1000"/>
                      </a:lnTo>
                      <a:lnTo>
                        <a:pt x="313" y="991"/>
                      </a:lnTo>
                      <a:lnTo>
                        <a:pt x="343" y="981"/>
                      </a:lnTo>
                      <a:lnTo>
                        <a:pt x="378" y="975"/>
                      </a:lnTo>
                      <a:lnTo>
                        <a:pt x="408" y="957"/>
                      </a:lnTo>
                      <a:lnTo>
                        <a:pt x="424" y="941"/>
                      </a:lnTo>
                      <a:lnTo>
                        <a:pt x="446" y="938"/>
                      </a:lnTo>
                      <a:lnTo>
                        <a:pt x="472" y="938"/>
                      </a:lnTo>
                      <a:lnTo>
                        <a:pt x="480" y="941"/>
                      </a:lnTo>
                      <a:lnTo>
                        <a:pt x="489" y="959"/>
                      </a:lnTo>
                      <a:lnTo>
                        <a:pt x="494" y="981"/>
                      </a:lnTo>
                      <a:lnTo>
                        <a:pt x="489" y="1000"/>
                      </a:lnTo>
                      <a:lnTo>
                        <a:pt x="478" y="1011"/>
                      </a:lnTo>
                      <a:lnTo>
                        <a:pt x="469" y="1038"/>
                      </a:lnTo>
                      <a:lnTo>
                        <a:pt x="478" y="1049"/>
                      </a:lnTo>
                      <a:lnTo>
                        <a:pt x="489" y="1060"/>
                      </a:lnTo>
                      <a:lnTo>
                        <a:pt x="489" y="1070"/>
                      </a:lnTo>
                      <a:lnTo>
                        <a:pt x="474" y="10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9" name="Freeform 50"/>
                <p:cNvSpPr>
                  <a:spLocks/>
                </p:cNvSpPr>
                <p:nvPr/>
              </p:nvSpPr>
              <p:spPr bwMode="auto">
                <a:xfrm>
                  <a:off x="5259" y="3298"/>
                  <a:ext cx="161" cy="53"/>
                </a:xfrm>
                <a:custGeom>
                  <a:avLst/>
                  <a:gdLst>
                    <a:gd name="T0" fmla="*/ 0 w 161"/>
                    <a:gd name="T1" fmla="*/ 43 h 53"/>
                    <a:gd name="T2" fmla="*/ 64 w 161"/>
                    <a:gd name="T3" fmla="*/ 41 h 53"/>
                    <a:gd name="T4" fmla="*/ 89 w 161"/>
                    <a:gd name="T5" fmla="*/ 27 h 53"/>
                    <a:gd name="T6" fmla="*/ 110 w 161"/>
                    <a:gd name="T7" fmla="*/ 11 h 53"/>
                    <a:gd name="T8" fmla="*/ 150 w 161"/>
                    <a:gd name="T9" fmla="*/ 0 h 53"/>
                    <a:gd name="T10" fmla="*/ 161 w 161"/>
                    <a:gd name="T11" fmla="*/ 11 h 53"/>
                    <a:gd name="T12" fmla="*/ 144 w 161"/>
                    <a:gd name="T13" fmla="*/ 16 h 53"/>
                    <a:gd name="T14" fmla="*/ 116 w 161"/>
                    <a:gd name="T15" fmla="*/ 31 h 53"/>
                    <a:gd name="T16" fmla="*/ 101 w 161"/>
                    <a:gd name="T17" fmla="*/ 41 h 53"/>
                    <a:gd name="T18" fmla="*/ 75 w 161"/>
                    <a:gd name="T19" fmla="*/ 48 h 53"/>
                    <a:gd name="T20" fmla="*/ 35 w 161"/>
                    <a:gd name="T21" fmla="*/ 52 h 53"/>
                    <a:gd name="T22" fmla="*/ 3 w 161"/>
                    <a:gd name="T23" fmla="*/ 53 h 53"/>
                    <a:gd name="T24" fmla="*/ 0 w 161"/>
                    <a:gd name="T25" fmla="*/ 4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 h="53">
                      <a:moveTo>
                        <a:pt x="0" y="43"/>
                      </a:moveTo>
                      <a:lnTo>
                        <a:pt x="64" y="41"/>
                      </a:lnTo>
                      <a:lnTo>
                        <a:pt x="89" y="27"/>
                      </a:lnTo>
                      <a:lnTo>
                        <a:pt x="110" y="11"/>
                      </a:lnTo>
                      <a:lnTo>
                        <a:pt x="150" y="0"/>
                      </a:lnTo>
                      <a:lnTo>
                        <a:pt x="161" y="11"/>
                      </a:lnTo>
                      <a:lnTo>
                        <a:pt x="144" y="16"/>
                      </a:lnTo>
                      <a:lnTo>
                        <a:pt x="116" y="31"/>
                      </a:lnTo>
                      <a:lnTo>
                        <a:pt x="101" y="41"/>
                      </a:lnTo>
                      <a:lnTo>
                        <a:pt x="75" y="48"/>
                      </a:lnTo>
                      <a:lnTo>
                        <a:pt x="35" y="52"/>
                      </a:lnTo>
                      <a:lnTo>
                        <a:pt x="3" y="53"/>
                      </a:lnTo>
                      <a:lnTo>
                        <a:pt x="0"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0" name="Freeform 51"/>
                <p:cNvSpPr>
                  <a:spLocks/>
                </p:cNvSpPr>
                <p:nvPr/>
              </p:nvSpPr>
              <p:spPr bwMode="auto">
                <a:xfrm>
                  <a:off x="5011" y="2139"/>
                  <a:ext cx="469" cy="255"/>
                </a:xfrm>
                <a:custGeom>
                  <a:avLst/>
                  <a:gdLst>
                    <a:gd name="T0" fmla="*/ 14 w 469"/>
                    <a:gd name="T1" fmla="*/ 29 h 255"/>
                    <a:gd name="T2" fmla="*/ 70 w 469"/>
                    <a:gd name="T3" fmla="*/ 32 h 255"/>
                    <a:gd name="T4" fmla="*/ 130 w 469"/>
                    <a:gd name="T5" fmla="*/ 35 h 255"/>
                    <a:gd name="T6" fmla="*/ 168 w 469"/>
                    <a:gd name="T7" fmla="*/ 35 h 255"/>
                    <a:gd name="T8" fmla="*/ 198 w 469"/>
                    <a:gd name="T9" fmla="*/ 27 h 255"/>
                    <a:gd name="T10" fmla="*/ 247 w 469"/>
                    <a:gd name="T11" fmla="*/ 13 h 255"/>
                    <a:gd name="T12" fmla="*/ 270 w 469"/>
                    <a:gd name="T13" fmla="*/ 0 h 255"/>
                    <a:gd name="T14" fmla="*/ 302 w 469"/>
                    <a:gd name="T15" fmla="*/ 18 h 255"/>
                    <a:gd name="T16" fmla="*/ 354 w 469"/>
                    <a:gd name="T17" fmla="*/ 55 h 255"/>
                    <a:gd name="T18" fmla="*/ 392 w 469"/>
                    <a:gd name="T19" fmla="*/ 81 h 255"/>
                    <a:gd name="T20" fmla="*/ 440 w 469"/>
                    <a:gd name="T21" fmla="*/ 115 h 255"/>
                    <a:gd name="T22" fmla="*/ 469 w 469"/>
                    <a:gd name="T23" fmla="*/ 141 h 255"/>
                    <a:gd name="T24" fmla="*/ 442 w 469"/>
                    <a:gd name="T25" fmla="*/ 164 h 255"/>
                    <a:gd name="T26" fmla="*/ 415 w 469"/>
                    <a:gd name="T27" fmla="*/ 189 h 255"/>
                    <a:gd name="T28" fmla="*/ 372 w 469"/>
                    <a:gd name="T29" fmla="*/ 207 h 255"/>
                    <a:gd name="T30" fmla="*/ 327 w 469"/>
                    <a:gd name="T31" fmla="*/ 226 h 255"/>
                    <a:gd name="T32" fmla="*/ 286 w 469"/>
                    <a:gd name="T33" fmla="*/ 242 h 255"/>
                    <a:gd name="T34" fmla="*/ 248 w 469"/>
                    <a:gd name="T35" fmla="*/ 248 h 255"/>
                    <a:gd name="T36" fmla="*/ 209 w 469"/>
                    <a:gd name="T37" fmla="*/ 255 h 255"/>
                    <a:gd name="T38" fmla="*/ 160 w 469"/>
                    <a:gd name="T39" fmla="*/ 221 h 255"/>
                    <a:gd name="T40" fmla="*/ 123 w 469"/>
                    <a:gd name="T41" fmla="*/ 191 h 255"/>
                    <a:gd name="T42" fmla="*/ 79 w 469"/>
                    <a:gd name="T43" fmla="*/ 153 h 255"/>
                    <a:gd name="T44" fmla="*/ 43 w 469"/>
                    <a:gd name="T45" fmla="*/ 115 h 255"/>
                    <a:gd name="T46" fmla="*/ 16 w 469"/>
                    <a:gd name="T47" fmla="*/ 89 h 255"/>
                    <a:gd name="T48" fmla="*/ 0 w 469"/>
                    <a:gd name="T49" fmla="*/ 51 h 255"/>
                    <a:gd name="T50" fmla="*/ 14 w 469"/>
                    <a:gd name="T51" fmla="*/ 29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9" h="255">
                      <a:moveTo>
                        <a:pt x="14" y="29"/>
                      </a:moveTo>
                      <a:lnTo>
                        <a:pt x="70" y="32"/>
                      </a:lnTo>
                      <a:lnTo>
                        <a:pt x="130" y="35"/>
                      </a:lnTo>
                      <a:lnTo>
                        <a:pt x="168" y="35"/>
                      </a:lnTo>
                      <a:lnTo>
                        <a:pt x="198" y="27"/>
                      </a:lnTo>
                      <a:lnTo>
                        <a:pt x="247" y="13"/>
                      </a:lnTo>
                      <a:lnTo>
                        <a:pt x="270" y="0"/>
                      </a:lnTo>
                      <a:lnTo>
                        <a:pt x="302" y="18"/>
                      </a:lnTo>
                      <a:lnTo>
                        <a:pt x="354" y="55"/>
                      </a:lnTo>
                      <a:lnTo>
                        <a:pt x="392" y="81"/>
                      </a:lnTo>
                      <a:lnTo>
                        <a:pt x="440" y="115"/>
                      </a:lnTo>
                      <a:lnTo>
                        <a:pt x="469" y="141"/>
                      </a:lnTo>
                      <a:lnTo>
                        <a:pt x="442" y="164"/>
                      </a:lnTo>
                      <a:lnTo>
                        <a:pt x="415" y="189"/>
                      </a:lnTo>
                      <a:lnTo>
                        <a:pt x="372" y="207"/>
                      </a:lnTo>
                      <a:lnTo>
                        <a:pt x="327" y="226"/>
                      </a:lnTo>
                      <a:lnTo>
                        <a:pt x="286" y="242"/>
                      </a:lnTo>
                      <a:lnTo>
                        <a:pt x="248" y="248"/>
                      </a:lnTo>
                      <a:lnTo>
                        <a:pt x="209" y="255"/>
                      </a:lnTo>
                      <a:lnTo>
                        <a:pt x="160" y="221"/>
                      </a:lnTo>
                      <a:lnTo>
                        <a:pt x="123" y="191"/>
                      </a:lnTo>
                      <a:lnTo>
                        <a:pt x="79" y="153"/>
                      </a:lnTo>
                      <a:lnTo>
                        <a:pt x="43" y="115"/>
                      </a:lnTo>
                      <a:lnTo>
                        <a:pt x="16" y="89"/>
                      </a:lnTo>
                      <a:lnTo>
                        <a:pt x="0" y="51"/>
                      </a:lnTo>
                      <a:lnTo>
                        <a:pt x="14" y="29"/>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1" name="Freeform 52"/>
                <p:cNvSpPr>
                  <a:spLocks/>
                </p:cNvSpPr>
                <p:nvPr/>
              </p:nvSpPr>
              <p:spPr bwMode="auto">
                <a:xfrm>
                  <a:off x="4999" y="2131"/>
                  <a:ext cx="507" cy="297"/>
                </a:xfrm>
                <a:custGeom>
                  <a:avLst/>
                  <a:gdLst>
                    <a:gd name="T0" fmla="*/ 249 w 507"/>
                    <a:gd name="T1" fmla="*/ 254 h 297"/>
                    <a:gd name="T2" fmla="*/ 329 w 507"/>
                    <a:gd name="T3" fmla="*/ 232 h 297"/>
                    <a:gd name="T4" fmla="*/ 394 w 507"/>
                    <a:gd name="T5" fmla="*/ 204 h 297"/>
                    <a:gd name="T6" fmla="*/ 441 w 507"/>
                    <a:gd name="T7" fmla="*/ 171 h 297"/>
                    <a:gd name="T8" fmla="*/ 459 w 507"/>
                    <a:gd name="T9" fmla="*/ 152 h 297"/>
                    <a:gd name="T10" fmla="*/ 392 w 507"/>
                    <a:gd name="T11" fmla="*/ 91 h 297"/>
                    <a:gd name="T12" fmla="*/ 338 w 507"/>
                    <a:gd name="T13" fmla="*/ 58 h 297"/>
                    <a:gd name="T14" fmla="*/ 286 w 507"/>
                    <a:gd name="T15" fmla="*/ 25 h 297"/>
                    <a:gd name="T16" fmla="*/ 276 w 507"/>
                    <a:gd name="T17" fmla="*/ 25 h 297"/>
                    <a:gd name="T18" fmla="*/ 243 w 507"/>
                    <a:gd name="T19" fmla="*/ 36 h 297"/>
                    <a:gd name="T20" fmla="*/ 200 w 507"/>
                    <a:gd name="T21" fmla="*/ 49 h 297"/>
                    <a:gd name="T22" fmla="*/ 123 w 507"/>
                    <a:gd name="T23" fmla="*/ 55 h 297"/>
                    <a:gd name="T24" fmla="*/ 47 w 507"/>
                    <a:gd name="T25" fmla="*/ 53 h 297"/>
                    <a:gd name="T26" fmla="*/ 27 w 507"/>
                    <a:gd name="T27" fmla="*/ 55 h 297"/>
                    <a:gd name="T28" fmla="*/ 27 w 507"/>
                    <a:gd name="T29" fmla="*/ 69 h 297"/>
                    <a:gd name="T30" fmla="*/ 43 w 507"/>
                    <a:gd name="T31" fmla="*/ 91 h 297"/>
                    <a:gd name="T32" fmla="*/ 74 w 507"/>
                    <a:gd name="T33" fmla="*/ 130 h 297"/>
                    <a:gd name="T34" fmla="*/ 114 w 507"/>
                    <a:gd name="T35" fmla="*/ 162 h 297"/>
                    <a:gd name="T36" fmla="*/ 162 w 507"/>
                    <a:gd name="T37" fmla="*/ 209 h 297"/>
                    <a:gd name="T38" fmla="*/ 209 w 507"/>
                    <a:gd name="T39" fmla="*/ 243 h 297"/>
                    <a:gd name="T40" fmla="*/ 238 w 507"/>
                    <a:gd name="T41" fmla="*/ 263 h 297"/>
                    <a:gd name="T42" fmla="*/ 247 w 507"/>
                    <a:gd name="T43" fmla="*/ 284 h 297"/>
                    <a:gd name="T44" fmla="*/ 236 w 507"/>
                    <a:gd name="T45" fmla="*/ 297 h 297"/>
                    <a:gd name="T46" fmla="*/ 220 w 507"/>
                    <a:gd name="T47" fmla="*/ 290 h 297"/>
                    <a:gd name="T48" fmla="*/ 173 w 507"/>
                    <a:gd name="T49" fmla="*/ 247 h 297"/>
                    <a:gd name="T50" fmla="*/ 114 w 507"/>
                    <a:gd name="T51" fmla="*/ 198 h 297"/>
                    <a:gd name="T52" fmla="*/ 70 w 507"/>
                    <a:gd name="T53" fmla="*/ 162 h 297"/>
                    <a:gd name="T54" fmla="*/ 41 w 507"/>
                    <a:gd name="T55" fmla="*/ 130 h 297"/>
                    <a:gd name="T56" fmla="*/ 16 w 507"/>
                    <a:gd name="T57" fmla="*/ 96 h 297"/>
                    <a:gd name="T58" fmla="*/ 5 w 507"/>
                    <a:gd name="T59" fmla="*/ 74 h 297"/>
                    <a:gd name="T60" fmla="*/ 0 w 507"/>
                    <a:gd name="T61" fmla="*/ 49 h 297"/>
                    <a:gd name="T62" fmla="*/ 7 w 507"/>
                    <a:gd name="T63" fmla="*/ 32 h 297"/>
                    <a:gd name="T64" fmla="*/ 25 w 507"/>
                    <a:gd name="T65" fmla="*/ 25 h 297"/>
                    <a:gd name="T66" fmla="*/ 57 w 507"/>
                    <a:gd name="T67" fmla="*/ 27 h 297"/>
                    <a:gd name="T68" fmla="*/ 119 w 507"/>
                    <a:gd name="T69" fmla="*/ 36 h 297"/>
                    <a:gd name="T70" fmla="*/ 171 w 507"/>
                    <a:gd name="T71" fmla="*/ 36 h 297"/>
                    <a:gd name="T72" fmla="*/ 209 w 507"/>
                    <a:gd name="T73" fmla="*/ 25 h 297"/>
                    <a:gd name="T74" fmla="*/ 252 w 507"/>
                    <a:gd name="T75" fmla="*/ 16 h 297"/>
                    <a:gd name="T76" fmla="*/ 270 w 507"/>
                    <a:gd name="T77" fmla="*/ 0 h 297"/>
                    <a:gd name="T78" fmla="*/ 290 w 507"/>
                    <a:gd name="T79" fmla="*/ 0 h 297"/>
                    <a:gd name="T80" fmla="*/ 335 w 507"/>
                    <a:gd name="T81" fmla="*/ 27 h 297"/>
                    <a:gd name="T82" fmla="*/ 383 w 507"/>
                    <a:gd name="T83" fmla="*/ 65 h 297"/>
                    <a:gd name="T84" fmla="*/ 435 w 507"/>
                    <a:gd name="T85" fmla="*/ 98 h 297"/>
                    <a:gd name="T86" fmla="*/ 464 w 507"/>
                    <a:gd name="T87" fmla="*/ 119 h 297"/>
                    <a:gd name="T88" fmla="*/ 494 w 507"/>
                    <a:gd name="T89" fmla="*/ 139 h 297"/>
                    <a:gd name="T90" fmla="*/ 507 w 507"/>
                    <a:gd name="T91" fmla="*/ 146 h 297"/>
                    <a:gd name="T92" fmla="*/ 500 w 507"/>
                    <a:gd name="T93" fmla="*/ 161 h 297"/>
                    <a:gd name="T94" fmla="*/ 478 w 507"/>
                    <a:gd name="T95" fmla="*/ 173 h 297"/>
                    <a:gd name="T96" fmla="*/ 453 w 507"/>
                    <a:gd name="T97" fmla="*/ 195 h 297"/>
                    <a:gd name="T98" fmla="*/ 430 w 507"/>
                    <a:gd name="T99" fmla="*/ 204 h 297"/>
                    <a:gd name="T100" fmla="*/ 387 w 507"/>
                    <a:gd name="T101" fmla="*/ 222 h 297"/>
                    <a:gd name="T102" fmla="*/ 356 w 507"/>
                    <a:gd name="T103" fmla="*/ 236 h 297"/>
                    <a:gd name="T104" fmla="*/ 322 w 507"/>
                    <a:gd name="T105" fmla="*/ 257 h 297"/>
                    <a:gd name="T106" fmla="*/ 286 w 507"/>
                    <a:gd name="T107" fmla="*/ 263 h 297"/>
                    <a:gd name="T108" fmla="*/ 258 w 507"/>
                    <a:gd name="T109" fmla="*/ 265 h 297"/>
                    <a:gd name="T110" fmla="*/ 249 w 507"/>
                    <a:gd name="T111" fmla="*/ 25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7" h="297">
                      <a:moveTo>
                        <a:pt x="249" y="254"/>
                      </a:moveTo>
                      <a:lnTo>
                        <a:pt x="329" y="232"/>
                      </a:lnTo>
                      <a:lnTo>
                        <a:pt x="394" y="204"/>
                      </a:lnTo>
                      <a:lnTo>
                        <a:pt x="441" y="171"/>
                      </a:lnTo>
                      <a:lnTo>
                        <a:pt x="459" y="152"/>
                      </a:lnTo>
                      <a:lnTo>
                        <a:pt x="392" y="91"/>
                      </a:lnTo>
                      <a:lnTo>
                        <a:pt x="338" y="58"/>
                      </a:lnTo>
                      <a:lnTo>
                        <a:pt x="286" y="25"/>
                      </a:lnTo>
                      <a:lnTo>
                        <a:pt x="276" y="25"/>
                      </a:lnTo>
                      <a:lnTo>
                        <a:pt x="243" y="36"/>
                      </a:lnTo>
                      <a:lnTo>
                        <a:pt x="200" y="49"/>
                      </a:lnTo>
                      <a:lnTo>
                        <a:pt x="123" y="55"/>
                      </a:lnTo>
                      <a:lnTo>
                        <a:pt x="47" y="53"/>
                      </a:lnTo>
                      <a:lnTo>
                        <a:pt x="27" y="55"/>
                      </a:lnTo>
                      <a:lnTo>
                        <a:pt x="27" y="69"/>
                      </a:lnTo>
                      <a:lnTo>
                        <a:pt x="43" y="91"/>
                      </a:lnTo>
                      <a:lnTo>
                        <a:pt x="74" y="130"/>
                      </a:lnTo>
                      <a:lnTo>
                        <a:pt x="114" y="162"/>
                      </a:lnTo>
                      <a:lnTo>
                        <a:pt x="162" y="209"/>
                      </a:lnTo>
                      <a:lnTo>
                        <a:pt x="209" y="243"/>
                      </a:lnTo>
                      <a:lnTo>
                        <a:pt x="238" y="263"/>
                      </a:lnTo>
                      <a:lnTo>
                        <a:pt x="247" y="284"/>
                      </a:lnTo>
                      <a:lnTo>
                        <a:pt x="236" y="297"/>
                      </a:lnTo>
                      <a:lnTo>
                        <a:pt x="220" y="290"/>
                      </a:lnTo>
                      <a:lnTo>
                        <a:pt x="173" y="247"/>
                      </a:lnTo>
                      <a:lnTo>
                        <a:pt x="114" y="198"/>
                      </a:lnTo>
                      <a:lnTo>
                        <a:pt x="70" y="162"/>
                      </a:lnTo>
                      <a:lnTo>
                        <a:pt x="41" y="130"/>
                      </a:lnTo>
                      <a:lnTo>
                        <a:pt x="16" y="96"/>
                      </a:lnTo>
                      <a:lnTo>
                        <a:pt x="5" y="74"/>
                      </a:lnTo>
                      <a:lnTo>
                        <a:pt x="0" y="49"/>
                      </a:lnTo>
                      <a:lnTo>
                        <a:pt x="7" y="32"/>
                      </a:lnTo>
                      <a:lnTo>
                        <a:pt x="25" y="25"/>
                      </a:lnTo>
                      <a:lnTo>
                        <a:pt x="57" y="27"/>
                      </a:lnTo>
                      <a:lnTo>
                        <a:pt x="119" y="36"/>
                      </a:lnTo>
                      <a:lnTo>
                        <a:pt x="171" y="36"/>
                      </a:lnTo>
                      <a:lnTo>
                        <a:pt x="209" y="25"/>
                      </a:lnTo>
                      <a:lnTo>
                        <a:pt x="252" y="16"/>
                      </a:lnTo>
                      <a:lnTo>
                        <a:pt x="270" y="0"/>
                      </a:lnTo>
                      <a:lnTo>
                        <a:pt x="290" y="0"/>
                      </a:lnTo>
                      <a:lnTo>
                        <a:pt x="335" y="27"/>
                      </a:lnTo>
                      <a:lnTo>
                        <a:pt x="383" y="65"/>
                      </a:lnTo>
                      <a:lnTo>
                        <a:pt x="435" y="98"/>
                      </a:lnTo>
                      <a:lnTo>
                        <a:pt x="464" y="119"/>
                      </a:lnTo>
                      <a:lnTo>
                        <a:pt x="494" y="139"/>
                      </a:lnTo>
                      <a:lnTo>
                        <a:pt x="507" y="146"/>
                      </a:lnTo>
                      <a:lnTo>
                        <a:pt x="500" y="161"/>
                      </a:lnTo>
                      <a:lnTo>
                        <a:pt x="478" y="173"/>
                      </a:lnTo>
                      <a:lnTo>
                        <a:pt x="453" y="195"/>
                      </a:lnTo>
                      <a:lnTo>
                        <a:pt x="430" y="204"/>
                      </a:lnTo>
                      <a:lnTo>
                        <a:pt x="387" y="222"/>
                      </a:lnTo>
                      <a:lnTo>
                        <a:pt x="356" y="236"/>
                      </a:lnTo>
                      <a:lnTo>
                        <a:pt x="322" y="257"/>
                      </a:lnTo>
                      <a:lnTo>
                        <a:pt x="286" y="263"/>
                      </a:lnTo>
                      <a:lnTo>
                        <a:pt x="258" y="265"/>
                      </a:lnTo>
                      <a:lnTo>
                        <a:pt x="249" y="2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2" name="Freeform 53"/>
                <p:cNvSpPr>
                  <a:spLocks/>
                </p:cNvSpPr>
                <p:nvPr/>
              </p:nvSpPr>
              <p:spPr bwMode="auto">
                <a:xfrm>
                  <a:off x="5286" y="2356"/>
                  <a:ext cx="160" cy="102"/>
                </a:xfrm>
                <a:custGeom>
                  <a:avLst/>
                  <a:gdLst>
                    <a:gd name="T0" fmla="*/ 135 w 160"/>
                    <a:gd name="T1" fmla="*/ 12 h 102"/>
                    <a:gd name="T2" fmla="*/ 101 w 160"/>
                    <a:gd name="T3" fmla="*/ 39 h 102"/>
                    <a:gd name="T4" fmla="*/ 70 w 160"/>
                    <a:gd name="T5" fmla="*/ 64 h 102"/>
                    <a:gd name="T6" fmla="*/ 25 w 160"/>
                    <a:gd name="T7" fmla="*/ 80 h 102"/>
                    <a:gd name="T8" fmla="*/ 0 w 160"/>
                    <a:gd name="T9" fmla="*/ 88 h 102"/>
                    <a:gd name="T10" fmla="*/ 20 w 160"/>
                    <a:gd name="T11" fmla="*/ 102 h 102"/>
                    <a:gd name="T12" fmla="*/ 52 w 160"/>
                    <a:gd name="T13" fmla="*/ 97 h 102"/>
                    <a:gd name="T14" fmla="*/ 102 w 160"/>
                    <a:gd name="T15" fmla="*/ 64 h 102"/>
                    <a:gd name="T16" fmla="*/ 160 w 160"/>
                    <a:gd name="T17" fmla="*/ 0 h 102"/>
                    <a:gd name="T18" fmla="*/ 135 w 160"/>
                    <a:gd name="T19" fmla="*/ 1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102">
                      <a:moveTo>
                        <a:pt x="135" y="12"/>
                      </a:moveTo>
                      <a:lnTo>
                        <a:pt x="101" y="39"/>
                      </a:lnTo>
                      <a:lnTo>
                        <a:pt x="70" y="64"/>
                      </a:lnTo>
                      <a:lnTo>
                        <a:pt x="25" y="80"/>
                      </a:lnTo>
                      <a:lnTo>
                        <a:pt x="0" y="88"/>
                      </a:lnTo>
                      <a:lnTo>
                        <a:pt x="20" y="102"/>
                      </a:lnTo>
                      <a:lnTo>
                        <a:pt x="52" y="97"/>
                      </a:lnTo>
                      <a:lnTo>
                        <a:pt x="102" y="64"/>
                      </a:lnTo>
                      <a:lnTo>
                        <a:pt x="160" y="0"/>
                      </a:lnTo>
                      <a:lnTo>
                        <a:pt x="135"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grpSp>
    </p:spTree>
    <p:extLst>
      <p:ext uri="{BB962C8B-B14F-4D97-AF65-F5344CB8AC3E}">
        <p14:creationId xmlns:p14="http://schemas.microsoft.com/office/powerpoint/2010/main" val="34253402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Proof assistant </a:t>
            </a:r>
            <a:r>
              <a:rPr lang="en-US" dirty="0" smtClean="0"/>
              <a:t>performance</a:t>
            </a:r>
            <a:endParaRPr lang="en-US" dirty="0"/>
          </a:p>
        </p:txBody>
      </p:sp>
      <p:sp>
        <p:nvSpPr>
          <p:cNvPr id="3" name="Content Placeholder 2"/>
          <p:cNvSpPr>
            <a:spLocks noGrp="1"/>
          </p:cNvSpPr>
          <p:nvPr>
            <p:ph idx="1"/>
          </p:nvPr>
        </p:nvSpPr>
        <p:spPr/>
        <p:txBody>
          <a:bodyPr>
            <a:noAutofit/>
          </a:bodyPr>
          <a:lstStyle/>
          <a:p>
            <a:r>
              <a:rPr lang="en-US" sz="2400" dirty="0" smtClean="0"/>
              <a:t>What kinds of things does Coq do?</a:t>
            </a:r>
          </a:p>
          <a:p>
            <a:endParaRPr lang="en-US" sz="2400" dirty="0" smtClean="0"/>
          </a:p>
          <a:p>
            <a:pPr lvl="1"/>
            <a:r>
              <a:rPr lang="en-US" sz="2000" dirty="0"/>
              <a:t>Type </a:t>
            </a:r>
            <a:r>
              <a:rPr lang="en-US" sz="2000" dirty="0" smtClean="0"/>
              <a:t>checking</a:t>
            </a:r>
          </a:p>
          <a:p>
            <a:pPr lvl="1"/>
            <a:endParaRPr lang="en-US" sz="2800" dirty="0"/>
          </a:p>
          <a:p>
            <a:pPr lvl="1"/>
            <a:r>
              <a:rPr lang="en-US" sz="2000" dirty="0" smtClean="0"/>
              <a:t>Term building</a:t>
            </a:r>
          </a:p>
          <a:p>
            <a:pPr lvl="1"/>
            <a:endParaRPr lang="en-US" sz="2800" dirty="0"/>
          </a:p>
          <a:p>
            <a:pPr lvl="1"/>
            <a:r>
              <a:rPr lang="en-US" sz="2000" dirty="0" smtClean="0"/>
              <a:t>Unification</a:t>
            </a:r>
          </a:p>
          <a:p>
            <a:pPr lvl="1"/>
            <a:endParaRPr lang="en-US" sz="2800" dirty="0"/>
          </a:p>
          <a:p>
            <a:pPr lvl="1"/>
            <a:r>
              <a:rPr lang="en-US" sz="2000" dirty="0" smtClean="0"/>
              <a:t>Normalization</a:t>
            </a:r>
            <a:endParaRPr lang="en-US" sz="2800" dirty="0"/>
          </a:p>
        </p:txBody>
      </p:sp>
      <p:sp>
        <p:nvSpPr>
          <p:cNvPr id="4" name="Slide Number Placeholder 3"/>
          <p:cNvSpPr>
            <a:spLocks noGrp="1"/>
          </p:cNvSpPr>
          <p:nvPr>
            <p:ph type="sldNum" sz="quarter" idx="12"/>
          </p:nvPr>
        </p:nvSpPr>
        <p:spPr/>
        <p:txBody>
          <a:bodyPr/>
          <a:lstStyle/>
          <a:p>
            <a:fld id="{E64EF21E-4A1E-457A-A908-FECEBBB6594B}" type="slidenum">
              <a:rPr lang="en-US" smtClean="0"/>
              <a:t>25</a:t>
            </a:fld>
            <a:endParaRPr lang="en-US"/>
          </a:p>
        </p:txBody>
      </p:sp>
    </p:spTree>
    <p:extLst>
      <p:ext uri="{BB962C8B-B14F-4D97-AF65-F5344CB8AC3E}">
        <p14:creationId xmlns:p14="http://schemas.microsoft.com/office/powerpoint/2010/main" val="228015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(pain)</a:t>
            </a:r>
            <a:endParaRPr lang="en-US" dirty="0"/>
          </a:p>
        </p:txBody>
      </p:sp>
      <p:sp>
        <p:nvSpPr>
          <p:cNvPr id="3" name="Content Placeholder 2"/>
          <p:cNvSpPr>
            <a:spLocks noGrp="1"/>
          </p:cNvSpPr>
          <p:nvPr>
            <p:ph idx="1"/>
          </p:nvPr>
        </p:nvSpPr>
        <p:spPr/>
        <p:txBody>
          <a:bodyPr>
            <a:normAutofit/>
          </a:bodyPr>
          <a:lstStyle/>
          <a:p>
            <a:r>
              <a:rPr lang="en-US" sz="2400" dirty="0"/>
              <a:t>When are these slow</a:t>
            </a:r>
            <a:r>
              <a:rPr lang="en-US" sz="2400" dirty="0" smtClean="0"/>
              <a:t>?</a:t>
            </a:r>
          </a:p>
          <a:p>
            <a:endParaRPr lang="en-US" sz="2400" dirty="0" smtClean="0"/>
          </a:p>
          <a:p>
            <a:pPr lvl="1"/>
            <a:r>
              <a:rPr lang="en-US" sz="2100" dirty="0"/>
              <a:t>when you duplicate work</a:t>
            </a:r>
            <a:endParaRPr lang="en-US" sz="2800" dirty="0"/>
          </a:p>
          <a:p>
            <a:pPr lvl="1"/>
            <a:endParaRPr lang="en-US" sz="2800" dirty="0"/>
          </a:p>
          <a:p>
            <a:pPr lvl="1"/>
            <a:r>
              <a:rPr lang="en-US" sz="2100" dirty="0"/>
              <a:t>when you do work on a part of a term you end up not caring about</a:t>
            </a:r>
            <a:endParaRPr lang="en-US" sz="2800" dirty="0"/>
          </a:p>
          <a:p>
            <a:pPr lvl="1"/>
            <a:endParaRPr lang="en-US" sz="2800" dirty="0"/>
          </a:p>
          <a:p>
            <a:pPr lvl="1"/>
            <a:r>
              <a:rPr lang="en-US" sz="2100" dirty="0"/>
              <a:t>when you do them too many times</a:t>
            </a:r>
            <a:endParaRPr lang="en-US" sz="2800" dirty="0"/>
          </a:p>
          <a:p>
            <a:pPr lvl="1"/>
            <a:endParaRPr lang="en-US" sz="2800" dirty="0"/>
          </a:p>
          <a:p>
            <a:pPr lvl="1"/>
            <a:r>
              <a:rPr lang="en-US" sz="2100" dirty="0"/>
              <a:t>when your term is large</a:t>
            </a:r>
            <a:endParaRPr lang="en-US" sz="2800" dirty="0"/>
          </a:p>
          <a:p>
            <a:endParaRPr lang="en-US" sz="3200" dirty="0"/>
          </a:p>
        </p:txBody>
      </p:sp>
      <p:sp>
        <p:nvSpPr>
          <p:cNvPr id="4" name="Slide Number Placeholder 3"/>
          <p:cNvSpPr>
            <a:spLocks noGrp="1"/>
          </p:cNvSpPr>
          <p:nvPr>
            <p:ph type="sldNum" sz="quarter" idx="12"/>
          </p:nvPr>
        </p:nvSpPr>
        <p:spPr/>
        <p:txBody>
          <a:bodyPr/>
          <a:lstStyle/>
          <a:p>
            <a:fld id="{E64EF21E-4A1E-457A-A908-FECEBBB6594B}" type="slidenum">
              <a:rPr lang="en-US" smtClean="0"/>
              <a:t>26</a:t>
            </a:fld>
            <a:endParaRPr lang="en-US"/>
          </a:p>
        </p:txBody>
      </p:sp>
    </p:spTree>
    <p:extLst>
      <p:ext uri="{BB962C8B-B14F-4D97-AF65-F5344CB8AC3E}">
        <p14:creationId xmlns:p14="http://schemas.microsoft.com/office/powerpoint/2010/main" val="856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a:t>performance (</a:t>
            </a:r>
            <a:r>
              <a:rPr lang="en-US" smtClean="0"/>
              <a:t>size)</a:t>
            </a:r>
            <a:endParaRPr lang="en-US" dirty="0"/>
          </a:p>
        </p:txBody>
      </p:sp>
      <p:sp>
        <p:nvSpPr>
          <p:cNvPr id="3" name="Content Placeholder 2"/>
          <p:cNvSpPr>
            <a:spLocks noGrp="1"/>
          </p:cNvSpPr>
          <p:nvPr>
            <p:ph idx="1"/>
          </p:nvPr>
        </p:nvSpPr>
        <p:spPr/>
        <p:txBody>
          <a:bodyPr>
            <a:normAutofit/>
          </a:bodyPr>
          <a:lstStyle/>
          <a:p>
            <a:r>
              <a:rPr lang="en-US" sz="2400" dirty="0"/>
              <a:t>How large is slow?</a:t>
            </a:r>
          </a:p>
          <a:p>
            <a:pPr lvl="1"/>
            <a:endParaRPr lang="en-US" sz="2100" dirty="0"/>
          </a:p>
          <a:p>
            <a:pPr lvl="1"/>
            <a:endParaRPr lang="en-US" sz="2100" dirty="0"/>
          </a:p>
        </p:txBody>
      </p:sp>
      <p:sp>
        <p:nvSpPr>
          <p:cNvPr id="4" name="Slide Number Placeholder 3"/>
          <p:cNvSpPr>
            <a:spLocks noGrp="1"/>
          </p:cNvSpPr>
          <p:nvPr>
            <p:ph type="sldNum" sz="quarter" idx="12"/>
          </p:nvPr>
        </p:nvSpPr>
        <p:spPr/>
        <p:txBody>
          <a:bodyPr/>
          <a:lstStyle/>
          <a:p>
            <a:fld id="{E64EF21E-4A1E-457A-A908-FECEBBB6594B}" type="slidenum">
              <a:rPr lang="en-US" smtClean="0"/>
              <a:t>27</a:t>
            </a:fld>
            <a:endParaRPr lang="en-US"/>
          </a:p>
        </p:txBody>
      </p:sp>
    </p:spTree>
    <p:extLst>
      <p:ext uri="{BB962C8B-B14F-4D97-AF65-F5344CB8AC3E}">
        <p14:creationId xmlns:p14="http://schemas.microsoft.com/office/powerpoint/2010/main" val="223260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Proof assistant </a:t>
            </a:r>
            <a:r>
              <a:rPr lang="en-US" dirty="0" smtClean="0"/>
              <a:t>performance (size)</a:t>
            </a:r>
            <a:endParaRPr lang="en-US" dirty="0"/>
          </a:p>
        </p:txBody>
      </p:sp>
      <p:sp>
        <p:nvSpPr>
          <p:cNvPr id="3" name="Content Placeholder 2"/>
          <p:cNvSpPr>
            <a:spLocks noGrp="1"/>
          </p:cNvSpPr>
          <p:nvPr>
            <p:ph idx="1"/>
          </p:nvPr>
        </p:nvSpPr>
        <p:spPr/>
        <p:txBody>
          <a:bodyPr>
            <a:normAutofit/>
          </a:bodyPr>
          <a:lstStyle/>
          <a:p>
            <a:r>
              <a:rPr lang="en-US" sz="2400" dirty="0"/>
              <a:t>How large is slow?</a:t>
            </a:r>
            <a:endParaRPr lang="en-US" sz="3200" dirty="0"/>
          </a:p>
          <a:p>
            <a:pPr lvl="1"/>
            <a:r>
              <a:rPr lang="en-US" dirty="0"/>
              <a:t>Around 150,000—500,000 words</a:t>
            </a:r>
            <a:endParaRPr lang="en-US" dirty="0" smtClean="0"/>
          </a:p>
          <a:p>
            <a:pPr lvl="1"/>
            <a:endParaRPr lang="en-US" sz="2800" dirty="0"/>
          </a:p>
          <a:p>
            <a:pPr lvl="1"/>
            <a:endParaRPr lang="en-US" sz="2800" dirty="0"/>
          </a:p>
        </p:txBody>
      </p:sp>
      <p:sp>
        <p:nvSpPr>
          <p:cNvPr id="4" name="Slide Number Placeholder 3"/>
          <p:cNvSpPr>
            <a:spLocks noGrp="1"/>
          </p:cNvSpPr>
          <p:nvPr>
            <p:ph type="sldNum" sz="quarter" idx="12"/>
          </p:nvPr>
        </p:nvSpPr>
        <p:spPr/>
        <p:txBody>
          <a:bodyPr/>
          <a:lstStyle/>
          <a:p>
            <a:fld id="{E64EF21E-4A1E-457A-A908-FECEBBB6594B}" type="slidenum">
              <a:rPr lang="en-US" smtClean="0"/>
              <a:t>28</a:t>
            </a:fld>
            <a:endParaRPr lang="en-US"/>
          </a:p>
        </p:txBody>
      </p:sp>
    </p:spTree>
    <p:extLst>
      <p:ext uri="{BB962C8B-B14F-4D97-AF65-F5344CB8AC3E}">
        <p14:creationId xmlns:p14="http://schemas.microsoft.com/office/powerpoint/2010/main" val="40417620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4EF21E-4A1E-457A-A908-FECEBBB6594B}" type="slidenum">
              <a:rPr lang="en-US" smtClean="0"/>
              <a:t>29</a:t>
            </a:fld>
            <a:endParaRPr lang="en-US"/>
          </a:p>
        </p:txBody>
      </p:sp>
      <p:graphicFrame>
        <p:nvGraphicFramePr>
          <p:cNvPr id="7" name="Chart 6"/>
          <p:cNvGraphicFramePr>
            <a:graphicFrameLocks/>
          </p:cNvGraphicFramePr>
          <p:nvPr>
            <p:extLst>
              <p:ext uri="{D42A27DB-BD31-4B8C-83A1-F6EECF244321}">
                <p14:modId xmlns:p14="http://schemas.microsoft.com/office/powerpoint/2010/main" val="4211553461"/>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291914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64EF21E-4A1E-457A-A908-FECEBBB6594B}" type="slidenum">
              <a:rPr lang="en-US" smtClean="0"/>
              <a:t>3</a:t>
            </a:fld>
            <a:endParaRPr lang="en-US"/>
          </a:p>
        </p:txBody>
      </p:sp>
      <p:grpSp>
        <p:nvGrpSpPr>
          <p:cNvPr id="17" name="Group 16"/>
          <p:cNvGrpSpPr/>
          <p:nvPr/>
        </p:nvGrpSpPr>
        <p:grpSpPr>
          <a:xfrm>
            <a:off x="-88362" y="734259"/>
            <a:ext cx="9326879" cy="2254756"/>
            <a:chOff x="7412020" y="892859"/>
            <a:chExt cx="5389580" cy="3111851"/>
          </a:xfrm>
        </p:grpSpPr>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9672" b="89964" l="5822" r="91667">
                          <a14:foregroundMark x1="8904" y1="77920" x2="8904" y2="77920"/>
                          <a14:foregroundMark x1="9247" y1="79380" x2="9247" y2="79380"/>
                          <a14:foregroundMark x1="8904" y1="81204" x2="8904" y2="74635"/>
                        </a14:backgroundRemoval>
                      </a14:imgEffect>
                    </a14:imgLayer>
                  </a14:imgProps>
                </a:ext>
                <a:ext uri="{28A0092B-C50C-407E-A947-70E740481C1C}">
                  <a14:useLocalDpi xmlns:a14="http://schemas.microsoft.com/office/drawing/2010/main" val="0"/>
                </a:ext>
              </a:extLst>
            </a:blip>
            <a:srcRect l="5507" t="6870" r="7458" b="12400"/>
            <a:stretch/>
          </p:blipFill>
          <p:spPr>
            <a:xfrm>
              <a:off x="7412020" y="892859"/>
              <a:ext cx="5389580" cy="3111851"/>
            </a:xfrm>
            <a:prstGeom prst="rect">
              <a:avLst/>
            </a:prstGeom>
          </p:spPr>
        </p:pic>
        <p:sp>
          <p:nvSpPr>
            <p:cNvPr id="15" name="TextBox 14"/>
            <p:cNvSpPr txBox="1"/>
            <p:nvPr/>
          </p:nvSpPr>
          <p:spPr>
            <a:xfrm>
              <a:off x="7785399" y="1228899"/>
              <a:ext cx="4655820" cy="414151"/>
            </a:xfrm>
            <a:prstGeom prst="rect">
              <a:avLst/>
            </a:prstGeom>
            <a:solidFill>
              <a:srgbClr val="4E7548"/>
            </a:solidFill>
          </p:spPr>
          <p:txBody>
            <a:bodyPr wrap="square" rtlCol="0">
              <a:spAutoFit/>
            </a:bodyPr>
            <a:lstStyle/>
            <a:p>
              <a:endParaRPr lang="en-GB" sz="1350" dirty="0"/>
            </a:p>
          </p:txBody>
        </p:sp>
      </p:grpSp>
      <p:sp>
        <p:nvSpPr>
          <p:cNvPr id="22" name="Title 1"/>
          <p:cNvSpPr>
            <a:spLocks noGrp="1"/>
          </p:cNvSpPr>
          <p:nvPr>
            <p:ph type="title"/>
          </p:nvPr>
        </p:nvSpPr>
        <p:spPr>
          <a:xfrm>
            <a:off x="628650" y="6198"/>
            <a:ext cx="8318500" cy="753964"/>
          </a:xfrm>
        </p:spPr>
        <p:txBody>
          <a:bodyPr/>
          <a:lstStyle/>
          <a:p>
            <a:r>
              <a:rPr lang="en-US" dirty="0" smtClean="0"/>
              <a:t>How theorem </a:t>
            </a:r>
            <a:r>
              <a:rPr lang="en-US" dirty="0" err="1" smtClean="0"/>
              <a:t>provers</a:t>
            </a:r>
            <a:r>
              <a:rPr lang="en-US" dirty="0" smtClean="0"/>
              <a:t> should work:</a:t>
            </a:r>
            <a:endParaRPr lang="en-US" dirty="0"/>
          </a:p>
        </p:txBody>
      </p:sp>
      <p:sp>
        <p:nvSpPr>
          <p:cNvPr id="2" name="Rectangle 1"/>
          <p:cNvSpPr/>
          <p:nvPr/>
        </p:nvSpPr>
        <p:spPr>
          <a:xfrm>
            <a:off x="1786071" y="1495514"/>
            <a:ext cx="5324030" cy="1051133"/>
          </a:xfrm>
          <a:prstGeom prst="rect">
            <a:avLst/>
          </a:prstGeom>
          <a:solidFill>
            <a:srgbClr val="4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621285" y="1180881"/>
            <a:ext cx="7790561" cy="1323439"/>
          </a:xfrm>
          <a:prstGeom prst="rect">
            <a:avLst/>
          </a:prstGeom>
          <a:solidFill>
            <a:srgbClr val="4E7548"/>
          </a:solidFill>
        </p:spPr>
        <p:txBody>
          <a:bodyPr wrap="square" rtlCol="0">
            <a:spAutoFit/>
          </a:bodyPr>
          <a:lstStyle/>
          <a:p>
            <a:pPr algn="ctr"/>
            <a:r>
              <a:rPr lang="en-US" sz="8000" b="1" dirty="0" smtClean="0">
                <a:solidFill>
                  <a:schemeClr val="bg1"/>
                </a:solidFill>
                <a:latin typeface="Bradley Hand ITC" panose="03070402050302030203" pitchFamily="66" charset="0"/>
              </a:rPr>
              <a:t>1 = 0</a:t>
            </a:r>
            <a:endParaRPr lang="en-GB" sz="8000" b="1" dirty="0">
              <a:solidFill>
                <a:schemeClr val="bg1"/>
              </a:solidFill>
              <a:latin typeface="Bradley Hand ITC" panose="03070402050302030203" pitchFamily="66" charset="0"/>
            </a:endParaRPr>
          </a:p>
        </p:txBody>
      </p:sp>
      <p:grpSp>
        <p:nvGrpSpPr>
          <p:cNvPr id="16" name="Group 10"/>
          <p:cNvGrpSpPr>
            <a:grpSpLocks noChangeAspect="1"/>
          </p:cNvGrpSpPr>
          <p:nvPr/>
        </p:nvGrpSpPr>
        <p:grpSpPr bwMode="auto">
          <a:xfrm>
            <a:off x="6696398" y="2638505"/>
            <a:ext cx="1580503" cy="2499490"/>
            <a:chOff x="3182" y="734"/>
            <a:chExt cx="399" cy="631"/>
          </a:xfrm>
          <a:effectLst>
            <a:outerShdw blurRad="50800" dist="38100" dir="2700000" algn="tl" rotWithShape="0">
              <a:prstClr val="black">
                <a:alpha val="40000"/>
              </a:prstClr>
            </a:outerShdw>
          </a:effectLst>
        </p:grpSpPr>
        <p:sp>
          <p:nvSpPr>
            <p:cNvPr id="18"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19"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20"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grpSp>
        <p:nvGrpSpPr>
          <p:cNvPr id="97" name="Group 96"/>
          <p:cNvGrpSpPr/>
          <p:nvPr/>
        </p:nvGrpSpPr>
        <p:grpSpPr>
          <a:xfrm flipH="1">
            <a:off x="1786071" y="1955462"/>
            <a:ext cx="2762240" cy="3097217"/>
            <a:chOff x="1897627" y="3624259"/>
            <a:chExt cx="2762240" cy="3097217"/>
          </a:xfrm>
        </p:grpSpPr>
        <p:sp>
          <p:nvSpPr>
            <p:cNvPr id="28" name="Freeform 10"/>
            <p:cNvSpPr>
              <a:spLocks/>
            </p:cNvSpPr>
            <p:nvPr/>
          </p:nvSpPr>
          <p:spPr bwMode="auto">
            <a:xfrm>
              <a:off x="2162739" y="4221160"/>
              <a:ext cx="206374" cy="165100"/>
            </a:xfrm>
            <a:custGeom>
              <a:avLst/>
              <a:gdLst>
                <a:gd name="T0" fmla="*/ 96 w 130"/>
                <a:gd name="T1" fmla="*/ 0 h 104"/>
                <a:gd name="T2" fmla="*/ 0 w 130"/>
                <a:gd name="T3" fmla="*/ 104 h 104"/>
                <a:gd name="T4" fmla="*/ 20 w 130"/>
                <a:gd name="T5" fmla="*/ 104 h 104"/>
                <a:gd name="T6" fmla="*/ 130 w 130"/>
                <a:gd name="T7" fmla="*/ 8 h 104"/>
                <a:gd name="T8" fmla="*/ 96 w 130"/>
                <a:gd name="T9" fmla="*/ 0 h 104"/>
              </a:gdLst>
              <a:ahLst/>
              <a:cxnLst>
                <a:cxn ang="0">
                  <a:pos x="T0" y="T1"/>
                </a:cxn>
                <a:cxn ang="0">
                  <a:pos x="T2" y="T3"/>
                </a:cxn>
                <a:cxn ang="0">
                  <a:pos x="T4" y="T5"/>
                </a:cxn>
                <a:cxn ang="0">
                  <a:pos x="T6" y="T7"/>
                </a:cxn>
                <a:cxn ang="0">
                  <a:pos x="T8" y="T9"/>
                </a:cxn>
              </a:cxnLst>
              <a:rect l="0" t="0" r="r" b="b"/>
              <a:pathLst>
                <a:path w="130" h="104">
                  <a:moveTo>
                    <a:pt x="96" y="0"/>
                  </a:moveTo>
                  <a:lnTo>
                    <a:pt x="0" y="104"/>
                  </a:lnTo>
                  <a:lnTo>
                    <a:pt x="20" y="104"/>
                  </a:lnTo>
                  <a:lnTo>
                    <a:pt x="130" y="8"/>
                  </a:lnTo>
                  <a:lnTo>
                    <a:pt x="96" y="0"/>
                  </a:lnTo>
                  <a:close/>
                </a:path>
              </a:pathLst>
            </a:custGeom>
            <a:solidFill>
              <a:srgbClr val="E2C9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11"/>
            <p:cNvSpPr>
              <a:spLocks/>
            </p:cNvSpPr>
            <p:nvPr/>
          </p:nvSpPr>
          <p:spPr bwMode="auto">
            <a:xfrm>
              <a:off x="2162739" y="4221160"/>
              <a:ext cx="206374" cy="165100"/>
            </a:xfrm>
            <a:custGeom>
              <a:avLst/>
              <a:gdLst>
                <a:gd name="T0" fmla="*/ 96 w 130"/>
                <a:gd name="T1" fmla="*/ 0 h 104"/>
                <a:gd name="T2" fmla="*/ 0 w 130"/>
                <a:gd name="T3" fmla="*/ 104 h 104"/>
                <a:gd name="T4" fmla="*/ 20 w 130"/>
                <a:gd name="T5" fmla="*/ 104 h 104"/>
                <a:gd name="T6" fmla="*/ 130 w 130"/>
                <a:gd name="T7" fmla="*/ 8 h 104"/>
                <a:gd name="T8" fmla="*/ 96 w 130"/>
                <a:gd name="T9" fmla="*/ 0 h 104"/>
              </a:gdLst>
              <a:ahLst/>
              <a:cxnLst>
                <a:cxn ang="0">
                  <a:pos x="T0" y="T1"/>
                </a:cxn>
                <a:cxn ang="0">
                  <a:pos x="T2" y="T3"/>
                </a:cxn>
                <a:cxn ang="0">
                  <a:pos x="T4" y="T5"/>
                </a:cxn>
                <a:cxn ang="0">
                  <a:pos x="T6" y="T7"/>
                </a:cxn>
                <a:cxn ang="0">
                  <a:pos x="T8" y="T9"/>
                </a:cxn>
              </a:cxnLst>
              <a:rect l="0" t="0" r="r" b="b"/>
              <a:pathLst>
                <a:path w="130" h="104">
                  <a:moveTo>
                    <a:pt x="96" y="0"/>
                  </a:moveTo>
                  <a:lnTo>
                    <a:pt x="0" y="104"/>
                  </a:lnTo>
                  <a:lnTo>
                    <a:pt x="20" y="104"/>
                  </a:lnTo>
                  <a:lnTo>
                    <a:pt x="130" y="8"/>
                  </a:lnTo>
                  <a:lnTo>
                    <a:pt x="96" y="0"/>
                  </a:lnTo>
                  <a:close/>
                </a:path>
              </a:pathLst>
            </a:custGeom>
            <a:solidFill>
              <a:srgbClr val="E2C9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12"/>
            <p:cNvSpPr>
              <a:spLocks/>
            </p:cNvSpPr>
            <p:nvPr/>
          </p:nvSpPr>
          <p:spPr bwMode="auto">
            <a:xfrm>
              <a:off x="2183376" y="4221160"/>
              <a:ext cx="195262" cy="185738"/>
            </a:xfrm>
            <a:custGeom>
              <a:avLst/>
              <a:gdLst>
                <a:gd name="T0" fmla="*/ 28 w 123"/>
                <a:gd name="T1" fmla="*/ 0 h 117"/>
                <a:gd name="T2" fmla="*/ 123 w 123"/>
                <a:gd name="T3" fmla="*/ 96 h 117"/>
                <a:gd name="T4" fmla="*/ 109 w 123"/>
                <a:gd name="T5" fmla="*/ 117 h 117"/>
                <a:gd name="T6" fmla="*/ 0 w 123"/>
                <a:gd name="T7" fmla="*/ 8 h 117"/>
                <a:gd name="T8" fmla="*/ 28 w 123"/>
                <a:gd name="T9" fmla="*/ 0 h 117"/>
              </a:gdLst>
              <a:ahLst/>
              <a:cxnLst>
                <a:cxn ang="0">
                  <a:pos x="T0" y="T1"/>
                </a:cxn>
                <a:cxn ang="0">
                  <a:pos x="T2" y="T3"/>
                </a:cxn>
                <a:cxn ang="0">
                  <a:pos x="T4" y="T5"/>
                </a:cxn>
                <a:cxn ang="0">
                  <a:pos x="T6" y="T7"/>
                </a:cxn>
                <a:cxn ang="0">
                  <a:pos x="T8" y="T9"/>
                </a:cxn>
              </a:cxnLst>
              <a:rect l="0" t="0" r="r" b="b"/>
              <a:pathLst>
                <a:path w="123" h="117">
                  <a:moveTo>
                    <a:pt x="28" y="0"/>
                  </a:moveTo>
                  <a:lnTo>
                    <a:pt x="123" y="96"/>
                  </a:lnTo>
                  <a:lnTo>
                    <a:pt x="109" y="117"/>
                  </a:lnTo>
                  <a:lnTo>
                    <a:pt x="0" y="8"/>
                  </a:lnTo>
                  <a:lnTo>
                    <a:pt x="28" y="0"/>
                  </a:lnTo>
                  <a:close/>
                </a:path>
              </a:pathLst>
            </a:custGeom>
            <a:solidFill>
              <a:srgbClr val="E2C9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13"/>
            <p:cNvSpPr>
              <a:spLocks/>
            </p:cNvSpPr>
            <p:nvPr/>
          </p:nvSpPr>
          <p:spPr bwMode="auto">
            <a:xfrm>
              <a:off x="2183376" y="4221160"/>
              <a:ext cx="195262" cy="185738"/>
            </a:xfrm>
            <a:custGeom>
              <a:avLst/>
              <a:gdLst>
                <a:gd name="T0" fmla="*/ 28 w 123"/>
                <a:gd name="T1" fmla="*/ 0 h 117"/>
                <a:gd name="T2" fmla="*/ 123 w 123"/>
                <a:gd name="T3" fmla="*/ 96 h 117"/>
                <a:gd name="T4" fmla="*/ 109 w 123"/>
                <a:gd name="T5" fmla="*/ 117 h 117"/>
                <a:gd name="T6" fmla="*/ 0 w 123"/>
                <a:gd name="T7" fmla="*/ 8 h 117"/>
                <a:gd name="T8" fmla="*/ 28 w 123"/>
                <a:gd name="T9" fmla="*/ 0 h 117"/>
              </a:gdLst>
              <a:ahLst/>
              <a:cxnLst>
                <a:cxn ang="0">
                  <a:pos x="T0" y="T1"/>
                </a:cxn>
                <a:cxn ang="0">
                  <a:pos x="T2" y="T3"/>
                </a:cxn>
                <a:cxn ang="0">
                  <a:pos x="T4" y="T5"/>
                </a:cxn>
                <a:cxn ang="0">
                  <a:pos x="T6" y="T7"/>
                </a:cxn>
                <a:cxn ang="0">
                  <a:pos x="T8" y="T9"/>
                </a:cxn>
              </a:cxnLst>
              <a:rect l="0" t="0" r="r" b="b"/>
              <a:pathLst>
                <a:path w="123" h="117">
                  <a:moveTo>
                    <a:pt x="28" y="0"/>
                  </a:moveTo>
                  <a:lnTo>
                    <a:pt x="123" y="96"/>
                  </a:lnTo>
                  <a:lnTo>
                    <a:pt x="109" y="117"/>
                  </a:lnTo>
                  <a:lnTo>
                    <a:pt x="0" y="8"/>
                  </a:lnTo>
                  <a:lnTo>
                    <a:pt x="28" y="0"/>
                  </a:lnTo>
                  <a:close/>
                </a:path>
              </a:pathLst>
            </a:custGeom>
            <a:solidFill>
              <a:srgbClr val="E2C9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21"/>
            <p:cNvSpPr>
              <a:spLocks/>
            </p:cNvSpPr>
            <p:nvPr/>
          </p:nvSpPr>
          <p:spPr bwMode="auto">
            <a:xfrm>
              <a:off x="3127935" y="6042025"/>
              <a:ext cx="1187446" cy="679451"/>
            </a:xfrm>
            <a:custGeom>
              <a:avLst/>
              <a:gdLst>
                <a:gd name="T0" fmla="*/ 9 w 748"/>
                <a:gd name="T1" fmla="*/ 67 h 428"/>
                <a:gd name="T2" fmla="*/ 0 w 748"/>
                <a:gd name="T3" fmla="*/ 200 h 428"/>
                <a:gd name="T4" fmla="*/ 0 w 748"/>
                <a:gd name="T5" fmla="*/ 352 h 428"/>
                <a:gd name="T6" fmla="*/ 0 w 748"/>
                <a:gd name="T7" fmla="*/ 428 h 428"/>
                <a:gd name="T8" fmla="*/ 711 w 748"/>
                <a:gd name="T9" fmla="*/ 428 h 428"/>
                <a:gd name="T10" fmla="*/ 748 w 748"/>
                <a:gd name="T11" fmla="*/ 315 h 428"/>
                <a:gd name="T12" fmla="*/ 711 w 748"/>
                <a:gd name="T13" fmla="*/ 123 h 428"/>
                <a:gd name="T14" fmla="*/ 635 w 748"/>
                <a:gd name="T15" fmla="*/ 18 h 428"/>
                <a:gd name="T16" fmla="*/ 285 w 748"/>
                <a:gd name="T17" fmla="*/ 0 h 428"/>
                <a:gd name="T18" fmla="*/ 85 w 748"/>
                <a:gd name="T19" fmla="*/ 0 h 428"/>
                <a:gd name="T20" fmla="*/ 9 w 748"/>
                <a:gd name="T21" fmla="*/ 67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8" h="428">
                  <a:moveTo>
                    <a:pt x="9" y="67"/>
                  </a:moveTo>
                  <a:lnTo>
                    <a:pt x="0" y="200"/>
                  </a:lnTo>
                  <a:lnTo>
                    <a:pt x="0" y="352"/>
                  </a:lnTo>
                  <a:lnTo>
                    <a:pt x="0" y="428"/>
                  </a:lnTo>
                  <a:lnTo>
                    <a:pt x="711" y="428"/>
                  </a:lnTo>
                  <a:lnTo>
                    <a:pt x="748" y="315"/>
                  </a:lnTo>
                  <a:lnTo>
                    <a:pt x="711" y="123"/>
                  </a:lnTo>
                  <a:lnTo>
                    <a:pt x="635" y="18"/>
                  </a:lnTo>
                  <a:lnTo>
                    <a:pt x="285" y="0"/>
                  </a:lnTo>
                  <a:lnTo>
                    <a:pt x="85" y="0"/>
                  </a:lnTo>
                  <a:lnTo>
                    <a:pt x="9" y="67"/>
                  </a:lnTo>
                  <a:close/>
                </a:path>
              </a:pathLst>
            </a:custGeom>
            <a:solidFill>
              <a:srgbClr val="14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22"/>
            <p:cNvSpPr>
              <a:spLocks/>
            </p:cNvSpPr>
            <p:nvPr/>
          </p:nvSpPr>
          <p:spPr bwMode="auto">
            <a:xfrm>
              <a:off x="1897627" y="3817934"/>
              <a:ext cx="360361" cy="493713"/>
            </a:xfrm>
            <a:custGeom>
              <a:avLst/>
              <a:gdLst>
                <a:gd name="T0" fmla="*/ 221 w 227"/>
                <a:gd name="T1" fmla="*/ 204 h 311"/>
                <a:gd name="T2" fmla="*/ 204 w 227"/>
                <a:gd name="T3" fmla="*/ 139 h 311"/>
                <a:gd name="T4" fmla="*/ 191 w 227"/>
                <a:gd name="T5" fmla="*/ 66 h 311"/>
                <a:gd name="T6" fmla="*/ 153 w 227"/>
                <a:gd name="T7" fmla="*/ 44 h 311"/>
                <a:gd name="T8" fmla="*/ 125 w 227"/>
                <a:gd name="T9" fmla="*/ 24 h 311"/>
                <a:gd name="T10" fmla="*/ 76 w 227"/>
                <a:gd name="T11" fmla="*/ 0 h 311"/>
                <a:gd name="T12" fmla="*/ 65 w 227"/>
                <a:gd name="T13" fmla="*/ 29 h 311"/>
                <a:gd name="T14" fmla="*/ 16 w 227"/>
                <a:gd name="T15" fmla="*/ 2 h 311"/>
                <a:gd name="T16" fmla="*/ 2 w 227"/>
                <a:gd name="T17" fmla="*/ 36 h 311"/>
                <a:gd name="T18" fmla="*/ 33 w 227"/>
                <a:gd name="T19" fmla="*/ 62 h 311"/>
                <a:gd name="T20" fmla="*/ 26 w 227"/>
                <a:gd name="T21" fmla="*/ 84 h 311"/>
                <a:gd name="T22" fmla="*/ 10 w 227"/>
                <a:gd name="T23" fmla="*/ 100 h 311"/>
                <a:gd name="T24" fmla="*/ 2 w 227"/>
                <a:gd name="T25" fmla="*/ 115 h 311"/>
                <a:gd name="T26" fmla="*/ 0 w 227"/>
                <a:gd name="T27" fmla="*/ 131 h 311"/>
                <a:gd name="T28" fmla="*/ 7 w 227"/>
                <a:gd name="T29" fmla="*/ 152 h 311"/>
                <a:gd name="T30" fmla="*/ 15 w 227"/>
                <a:gd name="T31" fmla="*/ 188 h 311"/>
                <a:gd name="T32" fmla="*/ 21 w 227"/>
                <a:gd name="T33" fmla="*/ 204 h 311"/>
                <a:gd name="T34" fmla="*/ 28 w 227"/>
                <a:gd name="T35" fmla="*/ 217 h 311"/>
                <a:gd name="T36" fmla="*/ 38 w 227"/>
                <a:gd name="T37" fmla="*/ 228 h 311"/>
                <a:gd name="T38" fmla="*/ 51 w 227"/>
                <a:gd name="T39" fmla="*/ 238 h 311"/>
                <a:gd name="T40" fmla="*/ 63 w 227"/>
                <a:gd name="T41" fmla="*/ 248 h 311"/>
                <a:gd name="T42" fmla="*/ 80 w 227"/>
                <a:gd name="T43" fmla="*/ 253 h 311"/>
                <a:gd name="T44" fmla="*/ 99 w 227"/>
                <a:gd name="T45" fmla="*/ 258 h 311"/>
                <a:gd name="T46" fmla="*/ 120 w 227"/>
                <a:gd name="T47" fmla="*/ 261 h 311"/>
                <a:gd name="T48" fmla="*/ 154 w 227"/>
                <a:gd name="T49" fmla="*/ 311 h 311"/>
                <a:gd name="T50" fmla="*/ 227 w 227"/>
                <a:gd name="T51" fmla="*/ 222 h 311"/>
                <a:gd name="T52" fmla="*/ 221 w 227"/>
                <a:gd name="T53" fmla="*/ 20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7" h="311">
                  <a:moveTo>
                    <a:pt x="221" y="204"/>
                  </a:moveTo>
                  <a:lnTo>
                    <a:pt x="204" y="139"/>
                  </a:lnTo>
                  <a:lnTo>
                    <a:pt x="191" y="66"/>
                  </a:lnTo>
                  <a:lnTo>
                    <a:pt x="153" y="44"/>
                  </a:lnTo>
                  <a:lnTo>
                    <a:pt x="125" y="24"/>
                  </a:lnTo>
                  <a:lnTo>
                    <a:pt x="76" y="0"/>
                  </a:lnTo>
                  <a:lnTo>
                    <a:pt x="65" y="29"/>
                  </a:lnTo>
                  <a:lnTo>
                    <a:pt x="16" y="2"/>
                  </a:lnTo>
                  <a:lnTo>
                    <a:pt x="2" y="36"/>
                  </a:lnTo>
                  <a:lnTo>
                    <a:pt x="33" y="62"/>
                  </a:lnTo>
                  <a:lnTo>
                    <a:pt x="26" y="84"/>
                  </a:lnTo>
                  <a:lnTo>
                    <a:pt x="10" y="100"/>
                  </a:lnTo>
                  <a:lnTo>
                    <a:pt x="2" y="115"/>
                  </a:lnTo>
                  <a:lnTo>
                    <a:pt x="0" y="131"/>
                  </a:lnTo>
                  <a:lnTo>
                    <a:pt x="7" y="152"/>
                  </a:lnTo>
                  <a:lnTo>
                    <a:pt x="15" y="188"/>
                  </a:lnTo>
                  <a:lnTo>
                    <a:pt x="21" y="204"/>
                  </a:lnTo>
                  <a:lnTo>
                    <a:pt x="28" y="217"/>
                  </a:lnTo>
                  <a:lnTo>
                    <a:pt x="38" y="228"/>
                  </a:lnTo>
                  <a:lnTo>
                    <a:pt x="51" y="238"/>
                  </a:lnTo>
                  <a:lnTo>
                    <a:pt x="63" y="248"/>
                  </a:lnTo>
                  <a:lnTo>
                    <a:pt x="80" y="253"/>
                  </a:lnTo>
                  <a:lnTo>
                    <a:pt x="99" y="258"/>
                  </a:lnTo>
                  <a:lnTo>
                    <a:pt x="120" y="261"/>
                  </a:lnTo>
                  <a:lnTo>
                    <a:pt x="154" y="311"/>
                  </a:lnTo>
                  <a:lnTo>
                    <a:pt x="227" y="222"/>
                  </a:lnTo>
                  <a:lnTo>
                    <a:pt x="221" y="204"/>
                  </a:lnTo>
                  <a:close/>
                </a:path>
              </a:pathLst>
            </a:custGeom>
            <a:solidFill>
              <a:srgbClr val="722B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23"/>
            <p:cNvSpPr>
              <a:spLocks/>
            </p:cNvSpPr>
            <p:nvPr/>
          </p:nvSpPr>
          <p:spPr bwMode="auto">
            <a:xfrm>
              <a:off x="2126226" y="4141784"/>
              <a:ext cx="2528878" cy="2268541"/>
            </a:xfrm>
            <a:custGeom>
              <a:avLst/>
              <a:gdLst>
                <a:gd name="T0" fmla="*/ 1292 w 1593"/>
                <a:gd name="T1" fmla="*/ 233 h 1429"/>
                <a:gd name="T2" fmla="*/ 1364 w 1593"/>
                <a:gd name="T3" fmla="*/ 269 h 1429"/>
                <a:gd name="T4" fmla="*/ 1428 w 1593"/>
                <a:gd name="T5" fmla="*/ 306 h 1429"/>
                <a:gd name="T6" fmla="*/ 1476 w 1593"/>
                <a:gd name="T7" fmla="*/ 356 h 1429"/>
                <a:gd name="T8" fmla="*/ 1505 w 1593"/>
                <a:gd name="T9" fmla="*/ 429 h 1429"/>
                <a:gd name="T10" fmla="*/ 1556 w 1593"/>
                <a:gd name="T11" fmla="*/ 727 h 1429"/>
                <a:gd name="T12" fmla="*/ 1578 w 1593"/>
                <a:gd name="T13" fmla="*/ 1042 h 1429"/>
                <a:gd name="T14" fmla="*/ 1517 w 1593"/>
                <a:gd name="T15" fmla="*/ 1260 h 1429"/>
                <a:gd name="T16" fmla="*/ 1499 w 1593"/>
                <a:gd name="T17" fmla="*/ 1324 h 1429"/>
                <a:gd name="T18" fmla="*/ 1463 w 1593"/>
                <a:gd name="T19" fmla="*/ 1367 h 1429"/>
                <a:gd name="T20" fmla="*/ 1408 w 1593"/>
                <a:gd name="T21" fmla="*/ 1384 h 1429"/>
                <a:gd name="T22" fmla="*/ 1342 w 1593"/>
                <a:gd name="T23" fmla="*/ 1429 h 1429"/>
                <a:gd name="T24" fmla="*/ 1217 w 1593"/>
                <a:gd name="T25" fmla="*/ 1267 h 1429"/>
                <a:gd name="T26" fmla="*/ 1016 w 1593"/>
                <a:gd name="T27" fmla="*/ 1257 h 1429"/>
                <a:gd name="T28" fmla="*/ 705 w 1593"/>
                <a:gd name="T29" fmla="*/ 1283 h 1429"/>
                <a:gd name="T30" fmla="*/ 629 w 1593"/>
                <a:gd name="T31" fmla="*/ 1295 h 1429"/>
                <a:gd name="T32" fmla="*/ 571 w 1593"/>
                <a:gd name="T33" fmla="*/ 1264 h 1429"/>
                <a:gd name="T34" fmla="*/ 546 w 1593"/>
                <a:gd name="T35" fmla="*/ 1188 h 1429"/>
                <a:gd name="T36" fmla="*/ 577 w 1593"/>
                <a:gd name="T37" fmla="*/ 1069 h 1429"/>
                <a:gd name="T38" fmla="*/ 621 w 1593"/>
                <a:gd name="T39" fmla="*/ 708 h 1429"/>
                <a:gd name="T40" fmla="*/ 464 w 1593"/>
                <a:gd name="T41" fmla="*/ 574 h 1429"/>
                <a:gd name="T42" fmla="*/ 219 w 1593"/>
                <a:gd name="T43" fmla="*/ 420 h 1429"/>
                <a:gd name="T44" fmla="*/ 83 w 1593"/>
                <a:gd name="T45" fmla="*/ 235 h 1429"/>
                <a:gd name="T46" fmla="*/ 0 w 1593"/>
                <a:gd name="T47" fmla="*/ 102 h 1429"/>
                <a:gd name="T48" fmla="*/ 140 w 1593"/>
                <a:gd name="T49" fmla="*/ 5 h 1429"/>
                <a:gd name="T50" fmla="*/ 337 w 1593"/>
                <a:gd name="T51" fmla="*/ 180 h 1429"/>
                <a:gd name="T52" fmla="*/ 441 w 1593"/>
                <a:gd name="T53" fmla="*/ 230 h 1429"/>
                <a:gd name="T54" fmla="*/ 485 w 1593"/>
                <a:gd name="T55" fmla="*/ 280 h 1429"/>
                <a:gd name="T56" fmla="*/ 509 w 1593"/>
                <a:gd name="T57" fmla="*/ 284 h 1429"/>
                <a:gd name="T58" fmla="*/ 535 w 1593"/>
                <a:gd name="T59" fmla="*/ 290 h 1429"/>
                <a:gd name="T60" fmla="*/ 559 w 1593"/>
                <a:gd name="T61" fmla="*/ 293 h 1429"/>
                <a:gd name="T62" fmla="*/ 597 w 1593"/>
                <a:gd name="T63" fmla="*/ 280 h 1429"/>
                <a:gd name="T64" fmla="*/ 650 w 1593"/>
                <a:gd name="T65" fmla="*/ 254 h 1429"/>
                <a:gd name="T66" fmla="*/ 704 w 1593"/>
                <a:gd name="T67" fmla="*/ 233 h 1429"/>
                <a:gd name="T68" fmla="*/ 762 w 1593"/>
                <a:gd name="T69" fmla="*/ 220 h 1429"/>
                <a:gd name="T70" fmla="*/ 854 w 1593"/>
                <a:gd name="T71" fmla="*/ 190 h 1429"/>
                <a:gd name="T72" fmla="*/ 934 w 1593"/>
                <a:gd name="T73" fmla="*/ 173 h 1429"/>
                <a:gd name="T74" fmla="*/ 956 w 1593"/>
                <a:gd name="T75" fmla="*/ 173 h 1429"/>
                <a:gd name="T76" fmla="*/ 997 w 1593"/>
                <a:gd name="T77" fmla="*/ 173 h 1429"/>
                <a:gd name="T78" fmla="*/ 1047 w 1593"/>
                <a:gd name="T79" fmla="*/ 175 h 1429"/>
                <a:gd name="T80" fmla="*/ 1099 w 1593"/>
                <a:gd name="T81" fmla="*/ 175 h 1429"/>
                <a:gd name="T82" fmla="*/ 1147 w 1593"/>
                <a:gd name="T83" fmla="*/ 177 h 1429"/>
                <a:gd name="T84" fmla="*/ 1186 w 1593"/>
                <a:gd name="T85" fmla="*/ 177 h 1429"/>
                <a:gd name="T86" fmla="*/ 1206 w 1593"/>
                <a:gd name="T87" fmla="*/ 177 h 1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93" h="1429">
                  <a:moveTo>
                    <a:pt x="1207" y="177"/>
                  </a:moveTo>
                  <a:lnTo>
                    <a:pt x="1292" y="233"/>
                  </a:lnTo>
                  <a:lnTo>
                    <a:pt x="1329" y="251"/>
                  </a:lnTo>
                  <a:lnTo>
                    <a:pt x="1364" y="269"/>
                  </a:lnTo>
                  <a:lnTo>
                    <a:pt x="1397" y="287"/>
                  </a:lnTo>
                  <a:lnTo>
                    <a:pt x="1428" y="306"/>
                  </a:lnTo>
                  <a:lnTo>
                    <a:pt x="1455" y="329"/>
                  </a:lnTo>
                  <a:lnTo>
                    <a:pt x="1476" y="356"/>
                  </a:lnTo>
                  <a:lnTo>
                    <a:pt x="1494" y="391"/>
                  </a:lnTo>
                  <a:lnTo>
                    <a:pt x="1505" y="429"/>
                  </a:lnTo>
                  <a:lnTo>
                    <a:pt x="1551" y="583"/>
                  </a:lnTo>
                  <a:lnTo>
                    <a:pt x="1556" y="727"/>
                  </a:lnTo>
                  <a:lnTo>
                    <a:pt x="1593" y="881"/>
                  </a:lnTo>
                  <a:lnTo>
                    <a:pt x="1578" y="1042"/>
                  </a:lnTo>
                  <a:lnTo>
                    <a:pt x="1518" y="1225"/>
                  </a:lnTo>
                  <a:lnTo>
                    <a:pt x="1517" y="1260"/>
                  </a:lnTo>
                  <a:lnTo>
                    <a:pt x="1510" y="1295"/>
                  </a:lnTo>
                  <a:lnTo>
                    <a:pt x="1499" y="1324"/>
                  </a:lnTo>
                  <a:lnTo>
                    <a:pt x="1484" y="1348"/>
                  </a:lnTo>
                  <a:lnTo>
                    <a:pt x="1463" y="1367"/>
                  </a:lnTo>
                  <a:lnTo>
                    <a:pt x="1439" y="1379"/>
                  </a:lnTo>
                  <a:lnTo>
                    <a:pt x="1408" y="1384"/>
                  </a:lnTo>
                  <a:lnTo>
                    <a:pt x="1373" y="1379"/>
                  </a:lnTo>
                  <a:lnTo>
                    <a:pt x="1342" y="1429"/>
                  </a:lnTo>
                  <a:lnTo>
                    <a:pt x="1259" y="1335"/>
                  </a:lnTo>
                  <a:lnTo>
                    <a:pt x="1217" y="1267"/>
                  </a:lnTo>
                  <a:lnTo>
                    <a:pt x="1138" y="1269"/>
                  </a:lnTo>
                  <a:lnTo>
                    <a:pt x="1016" y="1257"/>
                  </a:lnTo>
                  <a:lnTo>
                    <a:pt x="906" y="1283"/>
                  </a:lnTo>
                  <a:lnTo>
                    <a:pt x="705" y="1283"/>
                  </a:lnTo>
                  <a:lnTo>
                    <a:pt x="666" y="1295"/>
                  </a:lnTo>
                  <a:lnTo>
                    <a:pt x="629" y="1295"/>
                  </a:lnTo>
                  <a:lnTo>
                    <a:pt x="597" y="1285"/>
                  </a:lnTo>
                  <a:lnTo>
                    <a:pt x="571" y="1264"/>
                  </a:lnTo>
                  <a:lnTo>
                    <a:pt x="553" y="1231"/>
                  </a:lnTo>
                  <a:lnTo>
                    <a:pt x="546" y="1188"/>
                  </a:lnTo>
                  <a:lnTo>
                    <a:pt x="553" y="1134"/>
                  </a:lnTo>
                  <a:lnTo>
                    <a:pt x="577" y="1069"/>
                  </a:lnTo>
                  <a:lnTo>
                    <a:pt x="624" y="864"/>
                  </a:lnTo>
                  <a:lnTo>
                    <a:pt x="621" y="708"/>
                  </a:lnTo>
                  <a:lnTo>
                    <a:pt x="619" y="624"/>
                  </a:lnTo>
                  <a:lnTo>
                    <a:pt x="464" y="574"/>
                  </a:lnTo>
                  <a:lnTo>
                    <a:pt x="315" y="515"/>
                  </a:lnTo>
                  <a:lnTo>
                    <a:pt x="219" y="420"/>
                  </a:lnTo>
                  <a:lnTo>
                    <a:pt x="146" y="327"/>
                  </a:lnTo>
                  <a:lnTo>
                    <a:pt x="83" y="235"/>
                  </a:lnTo>
                  <a:lnTo>
                    <a:pt x="0" y="190"/>
                  </a:lnTo>
                  <a:lnTo>
                    <a:pt x="0" y="102"/>
                  </a:lnTo>
                  <a:lnTo>
                    <a:pt x="98" y="0"/>
                  </a:lnTo>
                  <a:lnTo>
                    <a:pt x="140" y="5"/>
                  </a:lnTo>
                  <a:lnTo>
                    <a:pt x="302" y="149"/>
                  </a:lnTo>
                  <a:lnTo>
                    <a:pt x="337" y="180"/>
                  </a:lnTo>
                  <a:lnTo>
                    <a:pt x="396" y="204"/>
                  </a:lnTo>
                  <a:lnTo>
                    <a:pt x="441" y="230"/>
                  </a:lnTo>
                  <a:lnTo>
                    <a:pt x="475" y="284"/>
                  </a:lnTo>
                  <a:lnTo>
                    <a:pt x="485" y="280"/>
                  </a:lnTo>
                  <a:lnTo>
                    <a:pt x="498" y="282"/>
                  </a:lnTo>
                  <a:lnTo>
                    <a:pt x="509" y="284"/>
                  </a:lnTo>
                  <a:lnTo>
                    <a:pt x="522" y="287"/>
                  </a:lnTo>
                  <a:lnTo>
                    <a:pt x="535" y="290"/>
                  </a:lnTo>
                  <a:lnTo>
                    <a:pt x="548" y="293"/>
                  </a:lnTo>
                  <a:lnTo>
                    <a:pt x="559" y="293"/>
                  </a:lnTo>
                  <a:lnTo>
                    <a:pt x="569" y="292"/>
                  </a:lnTo>
                  <a:lnTo>
                    <a:pt x="597" y="280"/>
                  </a:lnTo>
                  <a:lnTo>
                    <a:pt x="624" y="267"/>
                  </a:lnTo>
                  <a:lnTo>
                    <a:pt x="650" y="254"/>
                  </a:lnTo>
                  <a:lnTo>
                    <a:pt x="676" y="243"/>
                  </a:lnTo>
                  <a:lnTo>
                    <a:pt x="704" y="233"/>
                  </a:lnTo>
                  <a:lnTo>
                    <a:pt x="733" y="225"/>
                  </a:lnTo>
                  <a:lnTo>
                    <a:pt x="762" y="220"/>
                  </a:lnTo>
                  <a:lnTo>
                    <a:pt x="793" y="220"/>
                  </a:lnTo>
                  <a:lnTo>
                    <a:pt x="854" y="190"/>
                  </a:lnTo>
                  <a:lnTo>
                    <a:pt x="930" y="173"/>
                  </a:lnTo>
                  <a:lnTo>
                    <a:pt x="934" y="173"/>
                  </a:lnTo>
                  <a:lnTo>
                    <a:pt x="943" y="173"/>
                  </a:lnTo>
                  <a:lnTo>
                    <a:pt x="956" y="173"/>
                  </a:lnTo>
                  <a:lnTo>
                    <a:pt x="976" y="173"/>
                  </a:lnTo>
                  <a:lnTo>
                    <a:pt x="997" y="173"/>
                  </a:lnTo>
                  <a:lnTo>
                    <a:pt x="1021" y="175"/>
                  </a:lnTo>
                  <a:lnTo>
                    <a:pt x="1047" y="175"/>
                  </a:lnTo>
                  <a:lnTo>
                    <a:pt x="1073" y="175"/>
                  </a:lnTo>
                  <a:lnTo>
                    <a:pt x="1099" y="175"/>
                  </a:lnTo>
                  <a:lnTo>
                    <a:pt x="1125" y="175"/>
                  </a:lnTo>
                  <a:lnTo>
                    <a:pt x="1147" y="177"/>
                  </a:lnTo>
                  <a:lnTo>
                    <a:pt x="1168" y="177"/>
                  </a:lnTo>
                  <a:lnTo>
                    <a:pt x="1186" y="177"/>
                  </a:lnTo>
                  <a:lnTo>
                    <a:pt x="1199" y="177"/>
                  </a:lnTo>
                  <a:lnTo>
                    <a:pt x="1206" y="177"/>
                  </a:lnTo>
                  <a:lnTo>
                    <a:pt x="1207" y="177"/>
                  </a:lnTo>
                  <a:close/>
                </a:path>
              </a:pathLst>
            </a:custGeom>
            <a:solidFill>
              <a:srgbClr val="0000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24"/>
            <p:cNvSpPr>
              <a:spLocks/>
            </p:cNvSpPr>
            <p:nvPr/>
          </p:nvSpPr>
          <p:spPr bwMode="auto">
            <a:xfrm>
              <a:off x="3456546" y="3694109"/>
              <a:ext cx="604835" cy="815976"/>
            </a:xfrm>
            <a:custGeom>
              <a:avLst/>
              <a:gdLst>
                <a:gd name="T0" fmla="*/ 351 w 381"/>
                <a:gd name="T1" fmla="*/ 222 h 514"/>
                <a:gd name="T2" fmla="*/ 376 w 381"/>
                <a:gd name="T3" fmla="*/ 235 h 514"/>
                <a:gd name="T4" fmla="*/ 381 w 381"/>
                <a:gd name="T5" fmla="*/ 267 h 514"/>
                <a:gd name="T6" fmla="*/ 377 w 381"/>
                <a:gd name="T7" fmla="*/ 285 h 514"/>
                <a:gd name="T8" fmla="*/ 374 w 381"/>
                <a:gd name="T9" fmla="*/ 298 h 514"/>
                <a:gd name="T10" fmla="*/ 373 w 381"/>
                <a:gd name="T11" fmla="*/ 308 h 514"/>
                <a:gd name="T12" fmla="*/ 371 w 381"/>
                <a:gd name="T13" fmla="*/ 316 h 514"/>
                <a:gd name="T14" fmla="*/ 366 w 381"/>
                <a:gd name="T15" fmla="*/ 321 h 514"/>
                <a:gd name="T16" fmla="*/ 360 w 381"/>
                <a:gd name="T17" fmla="*/ 327 h 514"/>
                <a:gd name="T18" fmla="*/ 348 w 381"/>
                <a:gd name="T19" fmla="*/ 336 h 514"/>
                <a:gd name="T20" fmla="*/ 332 w 381"/>
                <a:gd name="T21" fmla="*/ 345 h 514"/>
                <a:gd name="T22" fmla="*/ 329 w 381"/>
                <a:gd name="T23" fmla="*/ 371 h 514"/>
                <a:gd name="T24" fmla="*/ 321 w 381"/>
                <a:gd name="T25" fmla="*/ 436 h 514"/>
                <a:gd name="T26" fmla="*/ 269 w 381"/>
                <a:gd name="T27" fmla="*/ 470 h 514"/>
                <a:gd name="T28" fmla="*/ 194 w 381"/>
                <a:gd name="T29" fmla="*/ 514 h 514"/>
                <a:gd name="T30" fmla="*/ 104 w 381"/>
                <a:gd name="T31" fmla="*/ 499 h 514"/>
                <a:gd name="T32" fmla="*/ 65 w 381"/>
                <a:gd name="T33" fmla="*/ 423 h 514"/>
                <a:gd name="T34" fmla="*/ 37 w 381"/>
                <a:gd name="T35" fmla="*/ 371 h 514"/>
                <a:gd name="T36" fmla="*/ 37 w 381"/>
                <a:gd name="T37" fmla="*/ 357 h 514"/>
                <a:gd name="T38" fmla="*/ 21 w 381"/>
                <a:gd name="T39" fmla="*/ 344 h 514"/>
                <a:gd name="T40" fmla="*/ 10 w 381"/>
                <a:gd name="T41" fmla="*/ 329 h 514"/>
                <a:gd name="T42" fmla="*/ 3 w 381"/>
                <a:gd name="T43" fmla="*/ 313 h 514"/>
                <a:gd name="T44" fmla="*/ 0 w 381"/>
                <a:gd name="T45" fmla="*/ 295 h 514"/>
                <a:gd name="T46" fmla="*/ 0 w 381"/>
                <a:gd name="T47" fmla="*/ 277 h 514"/>
                <a:gd name="T48" fmla="*/ 3 w 381"/>
                <a:gd name="T49" fmla="*/ 258 h 514"/>
                <a:gd name="T50" fmla="*/ 6 w 381"/>
                <a:gd name="T51" fmla="*/ 238 h 514"/>
                <a:gd name="T52" fmla="*/ 13 w 381"/>
                <a:gd name="T53" fmla="*/ 217 h 514"/>
                <a:gd name="T54" fmla="*/ 40 w 381"/>
                <a:gd name="T55" fmla="*/ 229 h 514"/>
                <a:gd name="T56" fmla="*/ 40 w 381"/>
                <a:gd name="T57" fmla="*/ 170 h 514"/>
                <a:gd name="T58" fmla="*/ 32 w 381"/>
                <a:gd name="T59" fmla="*/ 83 h 514"/>
                <a:gd name="T60" fmla="*/ 123 w 381"/>
                <a:gd name="T61" fmla="*/ 3 h 514"/>
                <a:gd name="T62" fmla="*/ 230 w 381"/>
                <a:gd name="T63" fmla="*/ 0 h 514"/>
                <a:gd name="T64" fmla="*/ 348 w 381"/>
                <a:gd name="T65" fmla="*/ 80 h 514"/>
                <a:gd name="T66" fmla="*/ 351 w 381"/>
                <a:gd name="T67" fmla="*/ 222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1" h="514">
                  <a:moveTo>
                    <a:pt x="351" y="222"/>
                  </a:moveTo>
                  <a:lnTo>
                    <a:pt x="376" y="235"/>
                  </a:lnTo>
                  <a:lnTo>
                    <a:pt x="381" y="267"/>
                  </a:lnTo>
                  <a:lnTo>
                    <a:pt x="377" y="285"/>
                  </a:lnTo>
                  <a:lnTo>
                    <a:pt x="374" y="298"/>
                  </a:lnTo>
                  <a:lnTo>
                    <a:pt x="373" y="308"/>
                  </a:lnTo>
                  <a:lnTo>
                    <a:pt x="371" y="316"/>
                  </a:lnTo>
                  <a:lnTo>
                    <a:pt x="366" y="321"/>
                  </a:lnTo>
                  <a:lnTo>
                    <a:pt x="360" y="327"/>
                  </a:lnTo>
                  <a:lnTo>
                    <a:pt x="348" y="336"/>
                  </a:lnTo>
                  <a:lnTo>
                    <a:pt x="332" y="345"/>
                  </a:lnTo>
                  <a:lnTo>
                    <a:pt x="329" y="371"/>
                  </a:lnTo>
                  <a:lnTo>
                    <a:pt x="321" y="436"/>
                  </a:lnTo>
                  <a:lnTo>
                    <a:pt x="269" y="470"/>
                  </a:lnTo>
                  <a:lnTo>
                    <a:pt x="194" y="514"/>
                  </a:lnTo>
                  <a:lnTo>
                    <a:pt x="104" y="499"/>
                  </a:lnTo>
                  <a:lnTo>
                    <a:pt x="65" y="423"/>
                  </a:lnTo>
                  <a:lnTo>
                    <a:pt x="37" y="371"/>
                  </a:lnTo>
                  <a:lnTo>
                    <a:pt x="37" y="357"/>
                  </a:lnTo>
                  <a:lnTo>
                    <a:pt x="21" y="344"/>
                  </a:lnTo>
                  <a:lnTo>
                    <a:pt x="10" y="329"/>
                  </a:lnTo>
                  <a:lnTo>
                    <a:pt x="3" y="313"/>
                  </a:lnTo>
                  <a:lnTo>
                    <a:pt x="0" y="295"/>
                  </a:lnTo>
                  <a:lnTo>
                    <a:pt x="0" y="277"/>
                  </a:lnTo>
                  <a:lnTo>
                    <a:pt x="3" y="258"/>
                  </a:lnTo>
                  <a:lnTo>
                    <a:pt x="6" y="238"/>
                  </a:lnTo>
                  <a:lnTo>
                    <a:pt x="13" y="217"/>
                  </a:lnTo>
                  <a:lnTo>
                    <a:pt x="40" y="229"/>
                  </a:lnTo>
                  <a:lnTo>
                    <a:pt x="40" y="170"/>
                  </a:lnTo>
                  <a:lnTo>
                    <a:pt x="32" y="83"/>
                  </a:lnTo>
                  <a:lnTo>
                    <a:pt x="123" y="3"/>
                  </a:lnTo>
                  <a:lnTo>
                    <a:pt x="230" y="0"/>
                  </a:lnTo>
                  <a:lnTo>
                    <a:pt x="348" y="80"/>
                  </a:lnTo>
                  <a:lnTo>
                    <a:pt x="351" y="222"/>
                  </a:lnTo>
                  <a:close/>
                </a:path>
              </a:pathLst>
            </a:custGeom>
            <a:solidFill>
              <a:srgbClr val="722B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25"/>
            <p:cNvSpPr>
              <a:spLocks/>
            </p:cNvSpPr>
            <p:nvPr/>
          </p:nvSpPr>
          <p:spPr bwMode="auto">
            <a:xfrm>
              <a:off x="3451784" y="3624259"/>
              <a:ext cx="606423" cy="479426"/>
            </a:xfrm>
            <a:custGeom>
              <a:avLst/>
              <a:gdLst>
                <a:gd name="T0" fmla="*/ 252 w 382"/>
                <a:gd name="T1" fmla="*/ 31 h 302"/>
                <a:gd name="T2" fmla="*/ 319 w 382"/>
                <a:gd name="T3" fmla="*/ 72 h 302"/>
                <a:gd name="T4" fmla="*/ 343 w 382"/>
                <a:gd name="T5" fmla="*/ 88 h 302"/>
                <a:gd name="T6" fmla="*/ 361 w 382"/>
                <a:gd name="T7" fmla="*/ 104 h 302"/>
                <a:gd name="T8" fmla="*/ 374 w 382"/>
                <a:gd name="T9" fmla="*/ 120 h 302"/>
                <a:gd name="T10" fmla="*/ 380 w 382"/>
                <a:gd name="T11" fmla="*/ 138 h 302"/>
                <a:gd name="T12" fmla="*/ 382 w 382"/>
                <a:gd name="T13" fmla="*/ 158 h 302"/>
                <a:gd name="T14" fmla="*/ 380 w 382"/>
                <a:gd name="T15" fmla="*/ 180 h 302"/>
                <a:gd name="T16" fmla="*/ 372 w 382"/>
                <a:gd name="T17" fmla="*/ 203 h 302"/>
                <a:gd name="T18" fmla="*/ 363 w 382"/>
                <a:gd name="T19" fmla="*/ 230 h 302"/>
                <a:gd name="T20" fmla="*/ 359 w 382"/>
                <a:gd name="T21" fmla="*/ 266 h 302"/>
                <a:gd name="T22" fmla="*/ 359 w 382"/>
                <a:gd name="T23" fmla="*/ 297 h 302"/>
                <a:gd name="T24" fmla="*/ 332 w 382"/>
                <a:gd name="T25" fmla="*/ 302 h 302"/>
                <a:gd name="T26" fmla="*/ 312 w 382"/>
                <a:gd name="T27" fmla="*/ 250 h 302"/>
                <a:gd name="T28" fmla="*/ 303 w 382"/>
                <a:gd name="T29" fmla="*/ 209 h 302"/>
                <a:gd name="T30" fmla="*/ 304 w 382"/>
                <a:gd name="T31" fmla="*/ 167 h 302"/>
                <a:gd name="T32" fmla="*/ 317 w 382"/>
                <a:gd name="T33" fmla="*/ 115 h 302"/>
                <a:gd name="T34" fmla="*/ 261 w 382"/>
                <a:gd name="T35" fmla="*/ 80 h 302"/>
                <a:gd name="T36" fmla="*/ 181 w 382"/>
                <a:gd name="T37" fmla="*/ 80 h 302"/>
                <a:gd name="T38" fmla="*/ 167 w 382"/>
                <a:gd name="T39" fmla="*/ 86 h 302"/>
                <a:gd name="T40" fmla="*/ 154 w 382"/>
                <a:gd name="T41" fmla="*/ 93 h 302"/>
                <a:gd name="T42" fmla="*/ 139 w 382"/>
                <a:gd name="T43" fmla="*/ 99 h 302"/>
                <a:gd name="T44" fmla="*/ 126 w 382"/>
                <a:gd name="T45" fmla="*/ 106 h 302"/>
                <a:gd name="T46" fmla="*/ 112 w 382"/>
                <a:gd name="T47" fmla="*/ 111 h 302"/>
                <a:gd name="T48" fmla="*/ 99 w 382"/>
                <a:gd name="T49" fmla="*/ 115 h 302"/>
                <a:gd name="T50" fmla="*/ 82 w 382"/>
                <a:gd name="T51" fmla="*/ 120 h 302"/>
                <a:gd name="T52" fmla="*/ 68 w 382"/>
                <a:gd name="T53" fmla="*/ 124 h 302"/>
                <a:gd name="T54" fmla="*/ 48 w 382"/>
                <a:gd name="T55" fmla="*/ 138 h 302"/>
                <a:gd name="T56" fmla="*/ 58 w 382"/>
                <a:gd name="T57" fmla="*/ 171 h 302"/>
                <a:gd name="T58" fmla="*/ 63 w 382"/>
                <a:gd name="T59" fmla="*/ 196 h 302"/>
                <a:gd name="T60" fmla="*/ 63 w 382"/>
                <a:gd name="T61" fmla="*/ 222 h 302"/>
                <a:gd name="T62" fmla="*/ 56 w 382"/>
                <a:gd name="T63" fmla="*/ 253 h 302"/>
                <a:gd name="T64" fmla="*/ 56 w 382"/>
                <a:gd name="T65" fmla="*/ 302 h 302"/>
                <a:gd name="T66" fmla="*/ 29 w 382"/>
                <a:gd name="T67" fmla="*/ 273 h 302"/>
                <a:gd name="T68" fmla="*/ 13 w 382"/>
                <a:gd name="T69" fmla="*/ 230 h 302"/>
                <a:gd name="T70" fmla="*/ 8 w 382"/>
                <a:gd name="T71" fmla="*/ 211 h 302"/>
                <a:gd name="T72" fmla="*/ 3 w 382"/>
                <a:gd name="T73" fmla="*/ 192 h 302"/>
                <a:gd name="T74" fmla="*/ 0 w 382"/>
                <a:gd name="T75" fmla="*/ 172 h 302"/>
                <a:gd name="T76" fmla="*/ 0 w 382"/>
                <a:gd name="T77" fmla="*/ 153 h 302"/>
                <a:gd name="T78" fmla="*/ 3 w 382"/>
                <a:gd name="T79" fmla="*/ 137 h 302"/>
                <a:gd name="T80" fmla="*/ 9 w 382"/>
                <a:gd name="T81" fmla="*/ 124 h 302"/>
                <a:gd name="T82" fmla="*/ 22 w 382"/>
                <a:gd name="T83" fmla="*/ 112 h 302"/>
                <a:gd name="T84" fmla="*/ 43 w 382"/>
                <a:gd name="T85" fmla="*/ 107 h 302"/>
                <a:gd name="T86" fmla="*/ 48 w 382"/>
                <a:gd name="T87" fmla="*/ 67 h 302"/>
                <a:gd name="T88" fmla="*/ 87 w 382"/>
                <a:gd name="T89" fmla="*/ 20 h 302"/>
                <a:gd name="T90" fmla="*/ 170 w 382"/>
                <a:gd name="T91" fmla="*/ 0 h 302"/>
                <a:gd name="T92" fmla="*/ 252 w 382"/>
                <a:gd name="T93"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2" h="302">
                  <a:moveTo>
                    <a:pt x="252" y="31"/>
                  </a:moveTo>
                  <a:lnTo>
                    <a:pt x="319" y="72"/>
                  </a:lnTo>
                  <a:lnTo>
                    <a:pt x="343" y="88"/>
                  </a:lnTo>
                  <a:lnTo>
                    <a:pt x="361" y="104"/>
                  </a:lnTo>
                  <a:lnTo>
                    <a:pt x="374" y="120"/>
                  </a:lnTo>
                  <a:lnTo>
                    <a:pt x="380" y="138"/>
                  </a:lnTo>
                  <a:lnTo>
                    <a:pt x="382" y="158"/>
                  </a:lnTo>
                  <a:lnTo>
                    <a:pt x="380" y="180"/>
                  </a:lnTo>
                  <a:lnTo>
                    <a:pt x="372" y="203"/>
                  </a:lnTo>
                  <a:lnTo>
                    <a:pt x="363" y="230"/>
                  </a:lnTo>
                  <a:lnTo>
                    <a:pt x="359" y="266"/>
                  </a:lnTo>
                  <a:lnTo>
                    <a:pt x="359" y="297"/>
                  </a:lnTo>
                  <a:lnTo>
                    <a:pt x="332" y="302"/>
                  </a:lnTo>
                  <a:lnTo>
                    <a:pt x="312" y="250"/>
                  </a:lnTo>
                  <a:lnTo>
                    <a:pt x="303" y="209"/>
                  </a:lnTo>
                  <a:lnTo>
                    <a:pt x="304" y="167"/>
                  </a:lnTo>
                  <a:lnTo>
                    <a:pt x="317" y="115"/>
                  </a:lnTo>
                  <a:lnTo>
                    <a:pt x="261" y="80"/>
                  </a:lnTo>
                  <a:lnTo>
                    <a:pt x="181" y="80"/>
                  </a:lnTo>
                  <a:lnTo>
                    <a:pt x="167" y="86"/>
                  </a:lnTo>
                  <a:lnTo>
                    <a:pt x="154" y="93"/>
                  </a:lnTo>
                  <a:lnTo>
                    <a:pt x="139" y="99"/>
                  </a:lnTo>
                  <a:lnTo>
                    <a:pt x="126" y="106"/>
                  </a:lnTo>
                  <a:lnTo>
                    <a:pt x="112" y="111"/>
                  </a:lnTo>
                  <a:lnTo>
                    <a:pt x="99" y="115"/>
                  </a:lnTo>
                  <a:lnTo>
                    <a:pt x="82" y="120"/>
                  </a:lnTo>
                  <a:lnTo>
                    <a:pt x="68" y="124"/>
                  </a:lnTo>
                  <a:lnTo>
                    <a:pt x="48" y="138"/>
                  </a:lnTo>
                  <a:lnTo>
                    <a:pt x="58" y="171"/>
                  </a:lnTo>
                  <a:lnTo>
                    <a:pt x="63" y="196"/>
                  </a:lnTo>
                  <a:lnTo>
                    <a:pt x="63" y="222"/>
                  </a:lnTo>
                  <a:lnTo>
                    <a:pt x="56" y="253"/>
                  </a:lnTo>
                  <a:lnTo>
                    <a:pt x="56" y="302"/>
                  </a:lnTo>
                  <a:lnTo>
                    <a:pt x="29" y="273"/>
                  </a:lnTo>
                  <a:lnTo>
                    <a:pt x="13" y="230"/>
                  </a:lnTo>
                  <a:lnTo>
                    <a:pt x="8" y="211"/>
                  </a:lnTo>
                  <a:lnTo>
                    <a:pt x="3" y="192"/>
                  </a:lnTo>
                  <a:lnTo>
                    <a:pt x="0" y="172"/>
                  </a:lnTo>
                  <a:lnTo>
                    <a:pt x="0" y="153"/>
                  </a:lnTo>
                  <a:lnTo>
                    <a:pt x="3" y="137"/>
                  </a:lnTo>
                  <a:lnTo>
                    <a:pt x="9" y="124"/>
                  </a:lnTo>
                  <a:lnTo>
                    <a:pt x="22" y="112"/>
                  </a:lnTo>
                  <a:lnTo>
                    <a:pt x="43" y="107"/>
                  </a:lnTo>
                  <a:lnTo>
                    <a:pt x="48" y="67"/>
                  </a:lnTo>
                  <a:lnTo>
                    <a:pt x="87" y="20"/>
                  </a:lnTo>
                  <a:lnTo>
                    <a:pt x="170" y="0"/>
                  </a:lnTo>
                  <a:lnTo>
                    <a:pt x="252" y="31"/>
                  </a:lnTo>
                  <a:close/>
                </a:path>
              </a:pathLst>
            </a:custGeom>
            <a:solidFill>
              <a:srgbClr val="1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26"/>
            <p:cNvSpPr>
              <a:spLocks/>
            </p:cNvSpPr>
            <p:nvPr/>
          </p:nvSpPr>
          <p:spPr bwMode="auto">
            <a:xfrm>
              <a:off x="3737533" y="3768721"/>
              <a:ext cx="220662" cy="679451"/>
            </a:xfrm>
            <a:custGeom>
              <a:avLst/>
              <a:gdLst>
                <a:gd name="T0" fmla="*/ 111 w 139"/>
                <a:gd name="T1" fmla="*/ 104 h 428"/>
                <a:gd name="T2" fmla="*/ 111 w 139"/>
                <a:gd name="T3" fmla="*/ 170 h 428"/>
                <a:gd name="T4" fmla="*/ 139 w 139"/>
                <a:gd name="T5" fmla="*/ 214 h 428"/>
                <a:gd name="T6" fmla="*/ 137 w 139"/>
                <a:gd name="T7" fmla="*/ 269 h 428"/>
                <a:gd name="T8" fmla="*/ 137 w 139"/>
                <a:gd name="T9" fmla="*/ 348 h 428"/>
                <a:gd name="T10" fmla="*/ 111 w 139"/>
                <a:gd name="T11" fmla="*/ 373 h 428"/>
                <a:gd name="T12" fmla="*/ 76 w 139"/>
                <a:gd name="T13" fmla="*/ 395 h 428"/>
                <a:gd name="T14" fmla="*/ 64 w 139"/>
                <a:gd name="T15" fmla="*/ 428 h 428"/>
                <a:gd name="T16" fmla="*/ 17 w 139"/>
                <a:gd name="T17" fmla="*/ 428 h 428"/>
                <a:gd name="T18" fmla="*/ 0 w 139"/>
                <a:gd name="T19" fmla="*/ 395 h 428"/>
                <a:gd name="T20" fmla="*/ 48 w 139"/>
                <a:gd name="T21" fmla="*/ 389 h 428"/>
                <a:gd name="T22" fmla="*/ 21 w 139"/>
                <a:gd name="T23" fmla="*/ 376 h 428"/>
                <a:gd name="T24" fmla="*/ 1 w 139"/>
                <a:gd name="T25" fmla="*/ 376 h 428"/>
                <a:gd name="T26" fmla="*/ 1 w 139"/>
                <a:gd name="T27" fmla="*/ 348 h 428"/>
                <a:gd name="T28" fmla="*/ 25 w 139"/>
                <a:gd name="T29" fmla="*/ 357 h 428"/>
                <a:gd name="T30" fmla="*/ 72 w 139"/>
                <a:gd name="T31" fmla="*/ 353 h 428"/>
                <a:gd name="T32" fmla="*/ 72 w 139"/>
                <a:gd name="T33" fmla="*/ 329 h 428"/>
                <a:gd name="T34" fmla="*/ 34 w 139"/>
                <a:gd name="T35" fmla="*/ 329 h 428"/>
                <a:gd name="T36" fmla="*/ 0 w 139"/>
                <a:gd name="T37" fmla="*/ 321 h 428"/>
                <a:gd name="T38" fmla="*/ 0 w 139"/>
                <a:gd name="T39" fmla="*/ 289 h 428"/>
                <a:gd name="T40" fmla="*/ 29 w 139"/>
                <a:gd name="T41" fmla="*/ 285 h 428"/>
                <a:gd name="T42" fmla="*/ 61 w 139"/>
                <a:gd name="T43" fmla="*/ 313 h 428"/>
                <a:gd name="T44" fmla="*/ 84 w 139"/>
                <a:gd name="T45" fmla="*/ 301 h 428"/>
                <a:gd name="T46" fmla="*/ 64 w 139"/>
                <a:gd name="T47" fmla="*/ 269 h 428"/>
                <a:gd name="T48" fmla="*/ 89 w 139"/>
                <a:gd name="T49" fmla="*/ 258 h 428"/>
                <a:gd name="T50" fmla="*/ 72 w 139"/>
                <a:gd name="T51" fmla="*/ 238 h 428"/>
                <a:gd name="T52" fmla="*/ 84 w 139"/>
                <a:gd name="T53" fmla="*/ 211 h 428"/>
                <a:gd name="T54" fmla="*/ 48 w 139"/>
                <a:gd name="T55" fmla="*/ 211 h 428"/>
                <a:gd name="T56" fmla="*/ 64 w 139"/>
                <a:gd name="T57" fmla="*/ 190 h 428"/>
                <a:gd name="T58" fmla="*/ 89 w 139"/>
                <a:gd name="T59" fmla="*/ 190 h 428"/>
                <a:gd name="T60" fmla="*/ 111 w 139"/>
                <a:gd name="T61" fmla="*/ 195 h 428"/>
                <a:gd name="T62" fmla="*/ 97 w 139"/>
                <a:gd name="T63" fmla="*/ 154 h 428"/>
                <a:gd name="T64" fmla="*/ 64 w 139"/>
                <a:gd name="T65" fmla="*/ 143 h 428"/>
                <a:gd name="T66" fmla="*/ 17 w 139"/>
                <a:gd name="T67" fmla="*/ 143 h 428"/>
                <a:gd name="T68" fmla="*/ 9 w 139"/>
                <a:gd name="T69" fmla="*/ 118 h 428"/>
                <a:gd name="T70" fmla="*/ 9 w 139"/>
                <a:gd name="T71" fmla="*/ 75 h 428"/>
                <a:gd name="T72" fmla="*/ 6 w 139"/>
                <a:gd name="T73" fmla="*/ 33 h 428"/>
                <a:gd name="T74" fmla="*/ 34 w 139"/>
                <a:gd name="T75" fmla="*/ 0 h 428"/>
                <a:gd name="T76" fmla="*/ 66 w 139"/>
                <a:gd name="T77" fmla="*/ 5 h 428"/>
                <a:gd name="T78" fmla="*/ 90 w 139"/>
                <a:gd name="T79" fmla="*/ 8 h 428"/>
                <a:gd name="T80" fmla="*/ 108 w 139"/>
                <a:gd name="T81" fmla="*/ 15 h 428"/>
                <a:gd name="T82" fmla="*/ 119 w 139"/>
                <a:gd name="T83" fmla="*/ 23 h 428"/>
                <a:gd name="T84" fmla="*/ 124 w 139"/>
                <a:gd name="T85" fmla="*/ 34 h 428"/>
                <a:gd name="T86" fmla="*/ 124 w 139"/>
                <a:gd name="T87" fmla="*/ 50 h 428"/>
                <a:gd name="T88" fmla="*/ 119 w 139"/>
                <a:gd name="T89" fmla="*/ 73 h 428"/>
                <a:gd name="T90" fmla="*/ 111 w 139"/>
                <a:gd name="T91" fmla="*/ 104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9" h="428">
                  <a:moveTo>
                    <a:pt x="111" y="104"/>
                  </a:moveTo>
                  <a:lnTo>
                    <a:pt x="111" y="170"/>
                  </a:lnTo>
                  <a:lnTo>
                    <a:pt x="139" y="214"/>
                  </a:lnTo>
                  <a:lnTo>
                    <a:pt x="137" y="269"/>
                  </a:lnTo>
                  <a:lnTo>
                    <a:pt x="137" y="348"/>
                  </a:lnTo>
                  <a:lnTo>
                    <a:pt x="111" y="373"/>
                  </a:lnTo>
                  <a:lnTo>
                    <a:pt x="76" y="395"/>
                  </a:lnTo>
                  <a:lnTo>
                    <a:pt x="64" y="428"/>
                  </a:lnTo>
                  <a:lnTo>
                    <a:pt x="17" y="428"/>
                  </a:lnTo>
                  <a:lnTo>
                    <a:pt x="0" y="395"/>
                  </a:lnTo>
                  <a:lnTo>
                    <a:pt x="48" y="389"/>
                  </a:lnTo>
                  <a:lnTo>
                    <a:pt x="21" y="376"/>
                  </a:lnTo>
                  <a:lnTo>
                    <a:pt x="1" y="376"/>
                  </a:lnTo>
                  <a:lnTo>
                    <a:pt x="1" y="348"/>
                  </a:lnTo>
                  <a:lnTo>
                    <a:pt x="25" y="357"/>
                  </a:lnTo>
                  <a:lnTo>
                    <a:pt x="72" y="353"/>
                  </a:lnTo>
                  <a:lnTo>
                    <a:pt x="72" y="329"/>
                  </a:lnTo>
                  <a:lnTo>
                    <a:pt x="34" y="329"/>
                  </a:lnTo>
                  <a:lnTo>
                    <a:pt x="0" y="321"/>
                  </a:lnTo>
                  <a:lnTo>
                    <a:pt x="0" y="289"/>
                  </a:lnTo>
                  <a:lnTo>
                    <a:pt x="29" y="285"/>
                  </a:lnTo>
                  <a:lnTo>
                    <a:pt x="61" y="313"/>
                  </a:lnTo>
                  <a:lnTo>
                    <a:pt x="84" y="301"/>
                  </a:lnTo>
                  <a:lnTo>
                    <a:pt x="64" y="269"/>
                  </a:lnTo>
                  <a:lnTo>
                    <a:pt x="89" y="258"/>
                  </a:lnTo>
                  <a:lnTo>
                    <a:pt x="72" y="238"/>
                  </a:lnTo>
                  <a:lnTo>
                    <a:pt x="84" y="211"/>
                  </a:lnTo>
                  <a:lnTo>
                    <a:pt x="48" y="211"/>
                  </a:lnTo>
                  <a:lnTo>
                    <a:pt x="64" y="190"/>
                  </a:lnTo>
                  <a:lnTo>
                    <a:pt x="89" y="190"/>
                  </a:lnTo>
                  <a:lnTo>
                    <a:pt x="111" y="195"/>
                  </a:lnTo>
                  <a:lnTo>
                    <a:pt x="97" y="154"/>
                  </a:lnTo>
                  <a:lnTo>
                    <a:pt x="64" y="143"/>
                  </a:lnTo>
                  <a:lnTo>
                    <a:pt x="17" y="143"/>
                  </a:lnTo>
                  <a:lnTo>
                    <a:pt x="9" y="118"/>
                  </a:lnTo>
                  <a:lnTo>
                    <a:pt x="9" y="75"/>
                  </a:lnTo>
                  <a:lnTo>
                    <a:pt x="6" y="33"/>
                  </a:lnTo>
                  <a:lnTo>
                    <a:pt x="34" y="0"/>
                  </a:lnTo>
                  <a:lnTo>
                    <a:pt x="66" y="5"/>
                  </a:lnTo>
                  <a:lnTo>
                    <a:pt x="90" y="8"/>
                  </a:lnTo>
                  <a:lnTo>
                    <a:pt x="108" y="15"/>
                  </a:lnTo>
                  <a:lnTo>
                    <a:pt x="119" y="23"/>
                  </a:lnTo>
                  <a:lnTo>
                    <a:pt x="124" y="34"/>
                  </a:lnTo>
                  <a:lnTo>
                    <a:pt x="124" y="50"/>
                  </a:lnTo>
                  <a:lnTo>
                    <a:pt x="119" y="73"/>
                  </a:lnTo>
                  <a:lnTo>
                    <a:pt x="111" y="104"/>
                  </a:lnTo>
                  <a:close/>
                </a:path>
              </a:pathLst>
            </a:custGeom>
            <a:solidFill>
              <a:srgbClr val="DB6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27"/>
            <p:cNvSpPr>
              <a:spLocks/>
            </p:cNvSpPr>
            <p:nvPr/>
          </p:nvSpPr>
          <p:spPr bwMode="auto">
            <a:xfrm>
              <a:off x="3708958" y="4033834"/>
              <a:ext cx="74612" cy="182563"/>
            </a:xfrm>
            <a:custGeom>
              <a:avLst/>
              <a:gdLst>
                <a:gd name="T0" fmla="*/ 24 w 47"/>
                <a:gd name="T1" fmla="*/ 8 h 115"/>
                <a:gd name="T2" fmla="*/ 43 w 47"/>
                <a:gd name="T3" fmla="*/ 36 h 115"/>
                <a:gd name="T4" fmla="*/ 32 w 47"/>
                <a:gd name="T5" fmla="*/ 66 h 115"/>
                <a:gd name="T6" fmla="*/ 47 w 47"/>
                <a:gd name="T7" fmla="*/ 86 h 115"/>
                <a:gd name="T8" fmla="*/ 47 w 47"/>
                <a:gd name="T9" fmla="*/ 115 h 115"/>
                <a:gd name="T10" fmla="*/ 24 w 47"/>
                <a:gd name="T11" fmla="*/ 107 h 115"/>
                <a:gd name="T12" fmla="*/ 0 w 47"/>
                <a:gd name="T13" fmla="*/ 110 h 115"/>
                <a:gd name="T14" fmla="*/ 0 w 47"/>
                <a:gd name="T15" fmla="*/ 71 h 115"/>
                <a:gd name="T16" fmla="*/ 8 w 47"/>
                <a:gd name="T17" fmla="*/ 36 h 115"/>
                <a:gd name="T18" fmla="*/ 5 w 47"/>
                <a:gd name="T19" fmla="*/ 0 h 115"/>
                <a:gd name="T20" fmla="*/ 6 w 47"/>
                <a:gd name="T21" fmla="*/ 2 h 115"/>
                <a:gd name="T22" fmla="*/ 13 w 47"/>
                <a:gd name="T23" fmla="*/ 3 h 115"/>
                <a:gd name="T24" fmla="*/ 19 w 47"/>
                <a:gd name="T25" fmla="*/ 7 h 115"/>
                <a:gd name="T26" fmla="*/ 24 w 47"/>
                <a:gd name="T27" fmla="*/ 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115">
                  <a:moveTo>
                    <a:pt x="24" y="8"/>
                  </a:moveTo>
                  <a:lnTo>
                    <a:pt x="43" y="36"/>
                  </a:lnTo>
                  <a:lnTo>
                    <a:pt x="32" y="66"/>
                  </a:lnTo>
                  <a:lnTo>
                    <a:pt x="47" y="86"/>
                  </a:lnTo>
                  <a:lnTo>
                    <a:pt x="47" y="115"/>
                  </a:lnTo>
                  <a:lnTo>
                    <a:pt x="24" y="107"/>
                  </a:lnTo>
                  <a:lnTo>
                    <a:pt x="0" y="110"/>
                  </a:lnTo>
                  <a:lnTo>
                    <a:pt x="0" y="71"/>
                  </a:lnTo>
                  <a:lnTo>
                    <a:pt x="8" y="36"/>
                  </a:lnTo>
                  <a:lnTo>
                    <a:pt x="5" y="0"/>
                  </a:lnTo>
                  <a:lnTo>
                    <a:pt x="6" y="2"/>
                  </a:lnTo>
                  <a:lnTo>
                    <a:pt x="13" y="3"/>
                  </a:lnTo>
                  <a:lnTo>
                    <a:pt x="19" y="7"/>
                  </a:lnTo>
                  <a:lnTo>
                    <a:pt x="24" y="8"/>
                  </a:lnTo>
                  <a:close/>
                </a:path>
              </a:pathLst>
            </a:custGeom>
            <a:solidFill>
              <a:srgbClr val="DB6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28"/>
            <p:cNvSpPr>
              <a:spLocks/>
            </p:cNvSpPr>
            <p:nvPr/>
          </p:nvSpPr>
          <p:spPr bwMode="auto">
            <a:xfrm>
              <a:off x="3978832" y="4051297"/>
              <a:ext cx="66675" cy="188913"/>
            </a:xfrm>
            <a:custGeom>
              <a:avLst/>
              <a:gdLst>
                <a:gd name="T0" fmla="*/ 39 w 42"/>
                <a:gd name="T1" fmla="*/ 0 h 119"/>
                <a:gd name="T2" fmla="*/ 11 w 42"/>
                <a:gd name="T3" fmla="*/ 8 h 119"/>
                <a:gd name="T4" fmla="*/ 0 w 42"/>
                <a:gd name="T5" fmla="*/ 44 h 119"/>
                <a:gd name="T6" fmla="*/ 27 w 42"/>
                <a:gd name="T7" fmla="*/ 25 h 119"/>
                <a:gd name="T8" fmla="*/ 19 w 42"/>
                <a:gd name="T9" fmla="*/ 68 h 119"/>
                <a:gd name="T10" fmla="*/ 0 w 42"/>
                <a:gd name="T11" fmla="*/ 72 h 119"/>
                <a:gd name="T12" fmla="*/ 0 w 42"/>
                <a:gd name="T13" fmla="*/ 115 h 119"/>
                <a:gd name="T14" fmla="*/ 19 w 42"/>
                <a:gd name="T15" fmla="*/ 119 h 119"/>
                <a:gd name="T16" fmla="*/ 27 w 42"/>
                <a:gd name="T17" fmla="*/ 88 h 119"/>
                <a:gd name="T18" fmla="*/ 42 w 42"/>
                <a:gd name="T19" fmla="*/ 47 h 119"/>
                <a:gd name="T20" fmla="*/ 39 w 42"/>
                <a:gd name="T21"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119">
                  <a:moveTo>
                    <a:pt x="39" y="0"/>
                  </a:moveTo>
                  <a:lnTo>
                    <a:pt x="11" y="8"/>
                  </a:lnTo>
                  <a:lnTo>
                    <a:pt x="0" y="44"/>
                  </a:lnTo>
                  <a:lnTo>
                    <a:pt x="27" y="25"/>
                  </a:lnTo>
                  <a:lnTo>
                    <a:pt x="19" y="68"/>
                  </a:lnTo>
                  <a:lnTo>
                    <a:pt x="0" y="72"/>
                  </a:lnTo>
                  <a:lnTo>
                    <a:pt x="0" y="115"/>
                  </a:lnTo>
                  <a:lnTo>
                    <a:pt x="19" y="119"/>
                  </a:lnTo>
                  <a:lnTo>
                    <a:pt x="27" y="88"/>
                  </a:lnTo>
                  <a:lnTo>
                    <a:pt x="42" y="47"/>
                  </a:lnTo>
                  <a:lnTo>
                    <a:pt x="39" y="0"/>
                  </a:lnTo>
                  <a:close/>
                </a:path>
              </a:pathLst>
            </a:custGeom>
            <a:solidFill>
              <a:srgbClr val="DB6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29"/>
            <p:cNvSpPr>
              <a:spLocks/>
            </p:cNvSpPr>
            <p:nvPr/>
          </p:nvSpPr>
          <p:spPr bwMode="auto">
            <a:xfrm>
              <a:off x="3237472" y="4337047"/>
              <a:ext cx="787397" cy="1501777"/>
            </a:xfrm>
            <a:custGeom>
              <a:avLst/>
              <a:gdLst>
                <a:gd name="T0" fmla="*/ 472 w 496"/>
                <a:gd name="T1" fmla="*/ 0 h 946"/>
                <a:gd name="T2" fmla="*/ 438 w 496"/>
                <a:gd name="T3" fmla="*/ 81 h 946"/>
                <a:gd name="T4" fmla="*/ 358 w 496"/>
                <a:gd name="T5" fmla="*/ 123 h 946"/>
                <a:gd name="T6" fmla="*/ 297 w 496"/>
                <a:gd name="T7" fmla="*/ 138 h 946"/>
                <a:gd name="T8" fmla="*/ 250 w 496"/>
                <a:gd name="T9" fmla="*/ 107 h 946"/>
                <a:gd name="T10" fmla="*/ 230 w 496"/>
                <a:gd name="T11" fmla="*/ 71 h 946"/>
                <a:gd name="T12" fmla="*/ 200 w 496"/>
                <a:gd name="T13" fmla="*/ 154 h 946"/>
                <a:gd name="T14" fmla="*/ 81 w 496"/>
                <a:gd name="T15" fmla="*/ 370 h 946"/>
                <a:gd name="T16" fmla="*/ 26 w 496"/>
                <a:gd name="T17" fmla="*/ 705 h 946"/>
                <a:gd name="T18" fmla="*/ 0 w 496"/>
                <a:gd name="T19" fmla="*/ 946 h 946"/>
                <a:gd name="T20" fmla="*/ 138 w 496"/>
                <a:gd name="T21" fmla="*/ 710 h 946"/>
                <a:gd name="T22" fmla="*/ 297 w 496"/>
                <a:gd name="T23" fmla="*/ 303 h 946"/>
                <a:gd name="T24" fmla="*/ 332 w 496"/>
                <a:gd name="T25" fmla="*/ 216 h 946"/>
                <a:gd name="T26" fmla="*/ 408 w 496"/>
                <a:gd name="T27" fmla="*/ 143 h 946"/>
                <a:gd name="T28" fmla="*/ 465 w 496"/>
                <a:gd name="T29" fmla="*/ 97 h 946"/>
                <a:gd name="T30" fmla="*/ 496 w 496"/>
                <a:gd name="T31" fmla="*/ 67 h 946"/>
                <a:gd name="T32" fmla="*/ 472 w 496"/>
                <a:gd name="T33" fmla="*/ 0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6" h="946">
                  <a:moveTo>
                    <a:pt x="472" y="0"/>
                  </a:moveTo>
                  <a:lnTo>
                    <a:pt x="438" y="81"/>
                  </a:lnTo>
                  <a:lnTo>
                    <a:pt x="358" y="123"/>
                  </a:lnTo>
                  <a:lnTo>
                    <a:pt x="297" y="138"/>
                  </a:lnTo>
                  <a:lnTo>
                    <a:pt x="250" y="107"/>
                  </a:lnTo>
                  <a:lnTo>
                    <a:pt x="230" y="71"/>
                  </a:lnTo>
                  <a:lnTo>
                    <a:pt x="200" y="154"/>
                  </a:lnTo>
                  <a:lnTo>
                    <a:pt x="81" y="370"/>
                  </a:lnTo>
                  <a:lnTo>
                    <a:pt x="26" y="705"/>
                  </a:lnTo>
                  <a:lnTo>
                    <a:pt x="0" y="946"/>
                  </a:lnTo>
                  <a:lnTo>
                    <a:pt x="138" y="710"/>
                  </a:lnTo>
                  <a:lnTo>
                    <a:pt x="297" y="303"/>
                  </a:lnTo>
                  <a:lnTo>
                    <a:pt x="332" y="216"/>
                  </a:lnTo>
                  <a:lnTo>
                    <a:pt x="408" y="143"/>
                  </a:lnTo>
                  <a:lnTo>
                    <a:pt x="465" y="97"/>
                  </a:lnTo>
                  <a:lnTo>
                    <a:pt x="496" y="67"/>
                  </a:lnTo>
                  <a:lnTo>
                    <a:pt x="472" y="0"/>
                  </a:lnTo>
                  <a:close/>
                </a:path>
              </a:pathLst>
            </a:custGeom>
            <a:solidFill>
              <a:srgbClr val="BFB7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0"/>
            <p:cNvSpPr>
              <a:spLocks/>
            </p:cNvSpPr>
            <p:nvPr/>
          </p:nvSpPr>
          <p:spPr bwMode="auto">
            <a:xfrm>
              <a:off x="3764520" y="4373560"/>
              <a:ext cx="230187" cy="314325"/>
            </a:xfrm>
            <a:custGeom>
              <a:avLst/>
              <a:gdLst>
                <a:gd name="T0" fmla="*/ 81 w 145"/>
                <a:gd name="T1" fmla="*/ 115 h 198"/>
                <a:gd name="T2" fmla="*/ 0 w 145"/>
                <a:gd name="T3" fmla="*/ 198 h 198"/>
                <a:gd name="T4" fmla="*/ 0 w 145"/>
                <a:gd name="T5" fmla="*/ 136 h 198"/>
                <a:gd name="T6" fmla="*/ 98 w 145"/>
                <a:gd name="T7" fmla="*/ 65 h 198"/>
                <a:gd name="T8" fmla="*/ 141 w 145"/>
                <a:gd name="T9" fmla="*/ 0 h 198"/>
                <a:gd name="T10" fmla="*/ 145 w 145"/>
                <a:gd name="T11" fmla="*/ 61 h 198"/>
                <a:gd name="T12" fmla="*/ 81 w 145"/>
                <a:gd name="T13" fmla="*/ 115 h 198"/>
              </a:gdLst>
              <a:ahLst/>
              <a:cxnLst>
                <a:cxn ang="0">
                  <a:pos x="T0" y="T1"/>
                </a:cxn>
                <a:cxn ang="0">
                  <a:pos x="T2" y="T3"/>
                </a:cxn>
                <a:cxn ang="0">
                  <a:pos x="T4" y="T5"/>
                </a:cxn>
                <a:cxn ang="0">
                  <a:pos x="T6" y="T7"/>
                </a:cxn>
                <a:cxn ang="0">
                  <a:pos x="T8" y="T9"/>
                </a:cxn>
                <a:cxn ang="0">
                  <a:pos x="T10" y="T11"/>
                </a:cxn>
                <a:cxn ang="0">
                  <a:pos x="T12" y="T13"/>
                </a:cxn>
              </a:cxnLst>
              <a:rect l="0" t="0" r="r" b="b"/>
              <a:pathLst>
                <a:path w="145" h="198">
                  <a:moveTo>
                    <a:pt x="81" y="115"/>
                  </a:moveTo>
                  <a:lnTo>
                    <a:pt x="0" y="198"/>
                  </a:lnTo>
                  <a:lnTo>
                    <a:pt x="0" y="136"/>
                  </a:lnTo>
                  <a:lnTo>
                    <a:pt x="98" y="65"/>
                  </a:lnTo>
                  <a:lnTo>
                    <a:pt x="141" y="0"/>
                  </a:lnTo>
                  <a:lnTo>
                    <a:pt x="145" y="61"/>
                  </a:lnTo>
                  <a:lnTo>
                    <a:pt x="81" y="115"/>
                  </a:lnTo>
                  <a:close/>
                </a:path>
              </a:pathLst>
            </a:custGeom>
            <a:solidFill>
              <a:srgbClr val="FFFF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31"/>
            <p:cNvSpPr>
              <a:spLocks/>
            </p:cNvSpPr>
            <p:nvPr/>
          </p:nvSpPr>
          <p:spPr bwMode="auto">
            <a:xfrm>
              <a:off x="3286684" y="4622798"/>
              <a:ext cx="430211" cy="1133477"/>
            </a:xfrm>
            <a:custGeom>
              <a:avLst/>
              <a:gdLst>
                <a:gd name="T0" fmla="*/ 271 w 271"/>
                <a:gd name="T1" fmla="*/ 5 h 714"/>
                <a:gd name="T2" fmla="*/ 271 w 271"/>
                <a:gd name="T3" fmla="*/ 66 h 714"/>
                <a:gd name="T4" fmla="*/ 133 w 271"/>
                <a:gd name="T5" fmla="*/ 459 h 714"/>
                <a:gd name="T6" fmla="*/ 71 w 271"/>
                <a:gd name="T7" fmla="*/ 570 h 714"/>
                <a:gd name="T8" fmla="*/ 0 w 271"/>
                <a:gd name="T9" fmla="*/ 714 h 714"/>
                <a:gd name="T10" fmla="*/ 0 w 271"/>
                <a:gd name="T11" fmla="*/ 515 h 714"/>
                <a:gd name="T12" fmla="*/ 66 w 271"/>
                <a:gd name="T13" fmla="*/ 376 h 714"/>
                <a:gd name="T14" fmla="*/ 117 w 271"/>
                <a:gd name="T15" fmla="*/ 371 h 714"/>
                <a:gd name="T16" fmla="*/ 117 w 271"/>
                <a:gd name="T17" fmla="*/ 298 h 714"/>
                <a:gd name="T18" fmla="*/ 117 w 271"/>
                <a:gd name="T19" fmla="*/ 204 h 714"/>
                <a:gd name="T20" fmla="*/ 123 w 271"/>
                <a:gd name="T21" fmla="*/ 133 h 714"/>
                <a:gd name="T22" fmla="*/ 178 w 271"/>
                <a:gd name="T23" fmla="*/ 55 h 714"/>
                <a:gd name="T24" fmla="*/ 214 w 271"/>
                <a:gd name="T25" fmla="*/ 41 h 714"/>
                <a:gd name="T26" fmla="*/ 225 w 271"/>
                <a:gd name="T27" fmla="*/ 0 h 714"/>
                <a:gd name="T28" fmla="*/ 271 w 271"/>
                <a:gd name="T29" fmla="*/ 5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1" h="714">
                  <a:moveTo>
                    <a:pt x="271" y="5"/>
                  </a:moveTo>
                  <a:lnTo>
                    <a:pt x="271" y="66"/>
                  </a:lnTo>
                  <a:lnTo>
                    <a:pt x="133" y="459"/>
                  </a:lnTo>
                  <a:lnTo>
                    <a:pt x="71" y="570"/>
                  </a:lnTo>
                  <a:lnTo>
                    <a:pt x="0" y="714"/>
                  </a:lnTo>
                  <a:lnTo>
                    <a:pt x="0" y="515"/>
                  </a:lnTo>
                  <a:lnTo>
                    <a:pt x="66" y="376"/>
                  </a:lnTo>
                  <a:lnTo>
                    <a:pt x="117" y="371"/>
                  </a:lnTo>
                  <a:lnTo>
                    <a:pt x="117" y="298"/>
                  </a:lnTo>
                  <a:lnTo>
                    <a:pt x="117" y="204"/>
                  </a:lnTo>
                  <a:lnTo>
                    <a:pt x="123" y="133"/>
                  </a:lnTo>
                  <a:lnTo>
                    <a:pt x="178" y="55"/>
                  </a:lnTo>
                  <a:lnTo>
                    <a:pt x="214" y="41"/>
                  </a:lnTo>
                  <a:lnTo>
                    <a:pt x="225" y="0"/>
                  </a:lnTo>
                  <a:lnTo>
                    <a:pt x="271" y="5"/>
                  </a:lnTo>
                  <a:close/>
                </a:path>
              </a:pathLst>
            </a:custGeom>
            <a:solidFill>
              <a:srgbClr val="FFFF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32"/>
            <p:cNvSpPr>
              <a:spLocks/>
            </p:cNvSpPr>
            <p:nvPr/>
          </p:nvSpPr>
          <p:spPr bwMode="auto">
            <a:xfrm>
              <a:off x="3518459" y="4484685"/>
              <a:ext cx="146049" cy="200025"/>
            </a:xfrm>
            <a:custGeom>
              <a:avLst/>
              <a:gdLst>
                <a:gd name="T0" fmla="*/ 92 w 92"/>
                <a:gd name="T1" fmla="*/ 40 h 126"/>
                <a:gd name="T2" fmla="*/ 44 w 92"/>
                <a:gd name="T3" fmla="*/ 72 h 126"/>
                <a:gd name="T4" fmla="*/ 0 w 92"/>
                <a:gd name="T5" fmla="*/ 126 h 126"/>
                <a:gd name="T6" fmla="*/ 27 w 92"/>
                <a:gd name="T7" fmla="*/ 14 h 126"/>
                <a:gd name="T8" fmla="*/ 58 w 92"/>
                <a:gd name="T9" fmla="*/ 0 h 126"/>
                <a:gd name="T10" fmla="*/ 92 w 92"/>
                <a:gd name="T11" fmla="*/ 40 h 126"/>
              </a:gdLst>
              <a:ahLst/>
              <a:cxnLst>
                <a:cxn ang="0">
                  <a:pos x="T0" y="T1"/>
                </a:cxn>
                <a:cxn ang="0">
                  <a:pos x="T2" y="T3"/>
                </a:cxn>
                <a:cxn ang="0">
                  <a:pos x="T4" y="T5"/>
                </a:cxn>
                <a:cxn ang="0">
                  <a:pos x="T6" y="T7"/>
                </a:cxn>
                <a:cxn ang="0">
                  <a:pos x="T8" y="T9"/>
                </a:cxn>
                <a:cxn ang="0">
                  <a:pos x="T10" y="T11"/>
                </a:cxn>
              </a:cxnLst>
              <a:rect l="0" t="0" r="r" b="b"/>
              <a:pathLst>
                <a:path w="92" h="126">
                  <a:moveTo>
                    <a:pt x="92" y="40"/>
                  </a:moveTo>
                  <a:lnTo>
                    <a:pt x="44" y="72"/>
                  </a:lnTo>
                  <a:lnTo>
                    <a:pt x="0" y="126"/>
                  </a:lnTo>
                  <a:lnTo>
                    <a:pt x="27" y="14"/>
                  </a:lnTo>
                  <a:lnTo>
                    <a:pt x="58" y="0"/>
                  </a:lnTo>
                  <a:lnTo>
                    <a:pt x="92" y="40"/>
                  </a:lnTo>
                  <a:close/>
                </a:path>
              </a:pathLst>
            </a:custGeom>
            <a:solidFill>
              <a:srgbClr val="FFFF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33"/>
            <p:cNvSpPr>
              <a:spLocks/>
            </p:cNvSpPr>
            <p:nvPr/>
          </p:nvSpPr>
          <p:spPr bwMode="auto">
            <a:xfrm>
              <a:off x="3227947" y="4592635"/>
              <a:ext cx="503236" cy="1327152"/>
            </a:xfrm>
            <a:custGeom>
              <a:avLst/>
              <a:gdLst>
                <a:gd name="T0" fmla="*/ 317 w 317"/>
                <a:gd name="T1" fmla="*/ 21 h 836"/>
                <a:gd name="T2" fmla="*/ 231 w 317"/>
                <a:gd name="T3" fmla="*/ 0 h 836"/>
                <a:gd name="T4" fmla="*/ 209 w 317"/>
                <a:gd name="T5" fmla="*/ 61 h 836"/>
                <a:gd name="T6" fmla="*/ 215 w 317"/>
                <a:gd name="T7" fmla="*/ 102 h 836"/>
                <a:gd name="T8" fmla="*/ 120 w 317"/>
                <a:gd name="T9" fmla="*/ 270 h 836"/>
                <a:gd name="T10" fmla="*/ 22 w 317"/>
                <a:gd name="T11" fmla="*/ 549 h 836"/>
                <a:gd name="T12" fmla="*/ 0 w 317"/>
                <a:gd name="T13" fmla="*/ 836 h 836"/>
                <a:gd name="T14" fmla="*/ 133 w 317"/>
                <a:gd name="T15" fmla="*/ 614 h 836"/>
                <a:gd name="T16" fmla="*/ 256 w 317"/>
                <a:gd name="T17" fmla="*/ 105 h 836"/>
                <a:gd name="T18" fmla="*/ 285 w 317"/>
                <a:gd name="T19" fmla="*/ 84 h 836"/>
                <a:gd name="T20" fmla="*/ 317 w 317"/>
                <a:gd name="T21" fmla="*/ 21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7" h="836">
                  <a:moveTo>
                    <a:pt x="317" y="21"/>
                  </a:moveTo>
                  <a:lnTo>
                    <a:pt x="231" y="0"/>
                  </a:lnTo>
                  <a:lnTo>
                    <a:pt x="209" y="61"/>
                  </a:lnTo>
                  <a:lnTo>
                    <a:pt x="215" y="102"/>
                  </a:lnTo>
                  <a:lnTo>
                    <a:pt x="120" y="270"/>
                  </a:lnTo>
                  <a:lnTo>
                    <a:pt x="22" y="549"/>
                  </a:lnTo>
                  <a:lnTo>
                    <a:pt x="0" y="836"/>
                  </a:lnTo>
                  <a:lnTo>
                    <a:pt x="133" y="614"/>
                  </a:lnTo>
                  <a:lnTo>
                    <a:pt x="256" y="105"/>
                  </a:lnTo>
                  <a:lnTo>
                    <a:pt x="285" y="84"/>
                  </a:lnTo>
                  <a:lnTo>
                    <a:pt x="317" y="21"/>
                  </a:lnTo>
                  <a:close/>
                </a:path>
              </a:pathLst>
            </a:custGeom>
            <a:solidFill>
              <a:srgbClr val="8719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34"/>
            <p:cNvSpPr>
              <a:spLocks/>
            </p:cNvSpPr>
            <p:nvPr/>
          </p:nvSpPr>
          <p:spPr bwMode="auto">
            <a:xfrm>
              <a:off x="2162739" y="4141784"/>
              <a:ext cx="658810" cy="468313"/>
            </a:xfrm>
            <a:custGeom>
              <a:avLst/>
              <a:gdLst>
                <a:gd name="T0" fmla="*/ 274 w 415"/>
                <a:gd name="T1" fmla="*/ 157 h 295"/>
                <a:gd name="T2" fmla="*/ 190 w 415"/>
                <a:gd name="T3" fmla="*/ 65 h 295"/>
                <a:gd name="T4" fmla="*/ 146 w 415"/>
                <a:gd name="T5" fmla="*/ 55 h 295"/>
                <a:gd name="T6" fmla="*/ 102 w 415"/>
                <a:gd name="T7" fmla="*/ 0 h 295"/>
                <a:gd name="T8" fmla="*/ 54 w 415"/>
                <a:gd name="T9" fmla="*/ 0 h 295"/>
                <a:gd name="T10" fmla="*/ 0 w 415"/>
                <a:gd name="T11" fmla="*/ 70 h 295"/>
                <a:gd name="T12" fmla="*/ 24 w 415"/>
                <a:gd name="T13" fmla="*/ 89 h 295"/>
                <a:gd name="T14" fmla="*/ 78 w 415"/>
                <a:gd name="T15" fmla="*/ 79 h 295"/>
                <a:gd name="T16" fmla="*/ 102 w 415"/>
                <a:gd name="T17" fmla="*/ 44 h 295"/>
                <a:gd name="T18" fmla="*/ 122 w 415"/>
                <a:gd name="T19" fmla="*/ 75 h 295"/>
                <a:gd name="T20" fmla="*/ 122 w 415"/>
                <a:gd name="T21" fmla="*/ 147 h 295"/>
                <a:gd name="T22" fmla="*/ 156 w 415"/>
                <a:gd name="T23" fmla="*/ 157 h 295"/>
                <a:gd name="T24" fmla="*/ 156 w 415"/>
                <a:gd name="T25" fmla="*/ 94 h 295"/>
                <a:gd name="T26" fmla="*/ 206 w 415"/>
                <a:gd name="T27" fmla="*/ 123 h 295"/>
                <a:gd name="T28" fmla="*/ 195 w 415"/>
                <a:gd name="T29" fmla="*/ 203 h 295"/>
                <a:gd name="T30" fmla="*/ 206 w 415"/>
                <a:gd name="T31" fmla="*/ 232 h 295"/>
                <a:gd name="T32" fmla="*/ 230 w 415"/>
                <a:gd name="T33" fmla="*/ 188 h 295"/>
                <a:gd name="T34" fmla="*/ 254 w 415"/>
                <a:gd name="T35" fmla="*/ 203 h 295"/>
                <a:gd name="T36" fmla="*/ 250 w 415"/>
                <a:gd name="T37" fmla="*/ 251 h 295"/>
                <a:gd name="T38" fmla="*/ 279 w 415"/>
                <a:gd name="T39" fmla="*/ 275 h 295"/>
                <a:gd name="T40" fmla="*/ 279 w 415"/>
                <a:gd name="T41" fmla="*/ 217 h 295"/>
                <a:gd name="T42" fmla="*/ 313 w 415"/>
                <a:gd name="T43" fmla="*/ 227 h 295"/>
                <a:gd name="T44" fmla="*/ 313 w 415"/>
                <a:gd name="T45" fmla="*/ 295 h 295"/>
                <a:gd name="T46" fmla="*/ 337 w 415"/>
                <a:gd name="T47" fmla="*/ 275 h 295"/>
                <a:gd name="T48" fmla="*/ 323 w 415"/>
                <a:gd name="T49" fmla="*/ 203 h 295"/>
                <a:gd name="T50" fmla="*/ 366 w 415"/>
                <a:gd name="T51" fmla="*/ 237 h 295"/>
                <a:gd name="T52" fmla="*/ 371 w 415"/>
                <a:gd name="T53" fmla="*/ 290 h 295"/>
                <a:gd name="T54" fmla="*/ 415 w 415"/>
                <a:gd name="T55" fmla="*/ 290 h 295"/>
                <a:gd name="T56" fmla="*/ 405 w 415"/>
                <a:gd name="T57" fmla="*/ 222 h 295"/>
                <a:gd name="T58" fmla="*/ 342 w 415"/>
                <a:gd name="T59" fmla="*/ 177 h 295"/>
                <a:gd name="T60" fmla="*/ 339 w 415"/>
                <a:gd name="T61" fmla="*/ 175 h 295"/>
                <a:gd name="T62" fmla="*/ 331 w 415"/>
                <a:gd name="T63" fmla="*/ 173 h 295"/>
                <a:gd name="T64" fmla="*/ 319 w 415"/>
                <a:gd name="T65" fmla="*/ 170 h 295"/>
                <a:gd name="T66" fmla="*/ 306 w 415"/>
                <a:gd name="T67" fmla="*/ 167 h 295"/>
                <a:gd name="T68" fmla="*/ 293 w 415"/>
                <a:gd name="T69" fmla="*/ 164 h 295"/>
                <a:gd name="T70" fmla="*/ 282 w 415"/>
                <a:gd name="T71" fmla="*/ 160 h 295"/>
                <a:gd name="T72" fmla="*/ 276 w 415"/>
                <a:gd name="T73" fmla="*/ 159 h 295"/>
                <a:gd name="T74" fmla="*/ 274 w 415"/>
                <a:gd name="T75" fmla="*/ 157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5" h="295">
                  <a:moveTo>
                    <a:pt x="274" y="157"/>
                  </a:moveTo>
                  <a:lnTo>
                    <a:pt x="190" y="65"/>
                  </a:lnTo>
                  <a:lnTo>
                    <a:pt x="146" y="55"/>
                  </a:lnTo>
                  <a:lnTo>
                    <a:pt x="102" y="0"/>
                  </a:lnTo>
                  <a:lnTo>
                    <a:pt x="54" y="0"/>
                  </a:lnTo>
                  <a:lnTo>
                    <a:pt x="0" y="70"/>
                  </a:lnTo>
                  <a:lnTo>
                    <a:pt x="24" y="89"/>
                  </a:lnTo>
                  <a:lnTo>
                    <a:pt x="78" y="79"/>
                  </a:lnTo>
                  <a:lnTo>
                    <a:pt x="102" y="44"/>
                  </a:lnTo>
                  <a:lnTo>
                    <a:pt x="122" y="75"/>
                  </a:lnTo>
                  <a:lnTo>
                    <a:pt x="122" y="147"/>
                  </a:lnTo>
                  <a:lnTo>
                    <a:pt x="156" y="157"/>
                  </a:lnTo>
                  <a:lnTo>
                    <a:pt x="156" y="94"/>
                  </a:lnTo>
                  <a:lnTo>
                    <a:pt x="206" y="123"/>
                  </a:lnTo>
                  <a:lnTo>
                    <a:pt x="195" y="203"/>
                  </a:lnTo>
                  <a:lnTo>
                    <a:pt x="206" y="232"/>
                  </a:lnTo>
                  <a:lnTo>
                    <a:pt x="230" y="188"/>
                  </a:lnTo>
                  <a:lnTo>
                    <a:pt x="254" y="203"/>
                  </a:lnTo>
                  <a:lnTo>
                    <a:pt x="250" y="251"/>
                  </a:lnTo>
                  <a:lnTo>
                    <a:pt x="279" y="275"/>
                  </a:lnTo>
                  <a:lnTo>
                    <a:pt x="279" y="217"/>
                  </a:lnTo>
                  <a:lnTo>
                    <a:pt x="313" y="227"/>
                  </a:lnTo>
                  <a:lnTo>
                    <a:pt x="313" y="295"/>
                  </a:lnTo>
                  <a:lnTo>
                    <a:pt x="337" y="275"/>
                  </a:lnTo>
                  <a:lnTo>
                    <a:pt x="323" y="203"/>
                  </a:lnTo>
                  <a:lnTo>
                    <a:pt x="366" y="237"/>
                  </a:lnTo>
                  <a:lnTo>
                    <a:pt x="371" y="290"/>
                  </a:lnTo>
                  <a:lnTo>
                    <a:pt x="415" y="290"/>
                  </a:lnTo>
                  <a:lnTo>
                    <a:pt x="405" y="222"/>
                  </a:lnTo>
                  <a:lnTo>
                    <a:pt x="342" y="177"/>
                  </a:lnTo>
                  <a:lnTo>
                    <a:pt x="339" y="175"/>
                  </a:lnTo>
                  <a:lnTo>
                    <a:pt x="331" y="173"/>
                  </a:lnTo>
                  <a:lnTo>
                    <a:pt x="319" y="170"/>
                  </a:lnTo>
                  <a:lnTo>
                    <a:pt x="306" y="167"/>
                  </a:lnTo>
                  <a:lnTo>
                    <a:pt x="293" y="164"/>
                  </a:lnTo>
                  <a:lnTo>
                    <a:pt x="282" y="160"/>
                  </a:lnTo>
                  <a:lnTo>
                    <a:pt x="276" y="159"/>
                  </a:lnTo>
                  <a:lnTo>
                    <a:pt x="274" y="157"/>
                  </a:lnTo>
                  <a:close/>
                </a:path>
              </a:pathLst>
            </a:custGeom>
            <a:solidFill>
              <a:srgbClr val="3A2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35"/>
            <p:cNvSpPr>
              <a:spLocks/>
            </p:cNvSpPr>
            <p:nvPr/>
          </p:nvSpPr>
          <p:spPr bwMode="auto">
            <a:xfrm>
              <a:off x="1991289" y="3841746"/>
              <a:ext cx="258762" cy="354013"/>
            </a:xfrm>
            <a:custGeom>
              <a:avLst/>
              <a:gdLst>
                <a:gd name="T0" fmla="*/ 123 w 163"/>
                <a:gd name="T1" fmla="*/ 56 h 223"/>
                <a:gd name="T2" fmla="*/ 95 w 163"/>
                <a:gd name="T3" fmla="*/ 47 h 223"/>
                <a:gd name="T4" fmla="*/ 71 w 163"/>
                <a:gd name="T5" fmla="*/ 22 h 223"/>
                <a:gd name="T6" fmla="*/ 43 w 163"/>
                <a:gd name="T7" fmla="*/ 19 h 223"/>
                <a:gd name="T8" fmla="*/ 19 w 163"/>
                <a:gd name="T9" fmla="*/ 0 h 223"/>
                <a:gd name="T10" fmla="*/ 19 w 163"/>
                <a:gd name="T11" fmla="*/ 37 h 223"/>
                <a:gd name="T12" fmla="*/ 43 w 163"/>
                <a:gd name="T13" fmla="*/ 47 h 223"/>
                <a:gd name="T14" fmla="*/ 81 w 163"/>
                <a:gd name="T15" fmla="*/ 56 h 223"/>
                <a:gd name="T16" fmla="*/ 76 w 163"/>
                <a:gd name="T17" fmla="*/ 132 h 223"/>
                <a:gd name="T18" fmla="*/ 76 w 163"/>
                <a:gd name="T19" fmla="*/ 157 h 223"/>
                <a:gd name="T20" fmla="*/ 105 w 163"/>
                <a:gd name="T21" fmla="*/ 186 h 223"/>
                <a:gd name="T22" fmla="*/ 89 w 163"/>
                <a:gd name="T23" fmla="*/ 191 h 223"/>
                <a:gd name="T24" fmla="*/ 56 w 163"/>
                <a:gd name="T25" fmla="*/ 170 h 223"/>
                <a:gd name="T26" fmla="*/ 0 w 163"/>
                <a:gd name="T27" fmla="*/ 170 h 223"/>
                <a:gd name="T28" fmla="*/ 9 w 163"/>
                <a:gd name="T29" fmla="*/ 202 h 223"/>
                <a:gd name="T30" fmla="*/ 71 w 163"/>
                <a:gd name="T31" fmla="*/ 223 h 223"/>
                <a:gd name="T32" fmla="*/ 108 w 163"/>
                <a:gd name="T33" fmla="*/ 223 h 223"/>
                <a:gd name="T34" fmla="*/ 163 w 163"/>
                <a:gd name="T35" fmla="*/ 184 h 223"/>
                <a:gd name="T36" fmla="*/ 137 w 163"/>
                <a:gd name="T37" fmla="*/ 150 h 223"/>
                <a:gd name="T38" fmla="*/ 137 w 163"/>
                <a:gd name="T39" fmla="*/ 113 h 223"/>
                <a:gd name="T40" fmla="*/ 128 w 163"/>
                <a:gd name="T41" fmla="*/ 74 h 223"/>
                <a:gd name="T42" fmla="*/ 123 w 163"/>
                <a:gd name="T43" fmla="*/ 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3" h="223">
                  <a:moveTo>
                    <a:pt x="123" y="56"/>
                  </a:moveTo>
                  <a:lnTo>
                    <a:pt x="95" y="47"/>
                  </a:lnTo>
                  <a:lnTo>
                    <a:pt x="71" y="22"/>
                  </a:lnTo>
                  <a:lnTo>
                    <a:pt x="43" y="19"/>
                  </a:lnTo>
                  <a:lnTo>
                    <a:pt x="19" y="0"/>
                  </a:lnTo>
                  <a:lnTo>
                    <a:pt x="19" y="37"/>
                  </a:lnTo>
                  <a:lnTo>
                    <a:pt x="43" y="47"/>
                  </a:lnTo>
                  <a:lnTo>
                    <a:pt x="81" y="56"/>
                  </a:lnTo>
                  <a:lnTo>
                    <a:pt x="76" y="132"/>
                  </a:lnTo>
                  <a:lnTo>
                    <a:pt x="76" y="157"/>
                  </a:lnTo>
                  <a:lnTo>
                    <a:pt x="105" y="186"/>
                  </a:lnTo>
                  <a:lnTo>
                    <a:pt x="89" y="191"/>
                  </a:lnTo>
                  <a:lnTo>
                    <a:pt x="56" y="170"/>
                  </a:lnTo>
                  <a:lnTo>
                    <a:pt x="0" y="170"/>
                  </a:lnTo>
                  <a:lnTo>
                    <a:pt x="9" y="202"/>
                  </a:lnTo>
                  <a:lnTo>
                    <a:pt x="71" y="223"/>
                  </a:lnTo>
                  <a:lnTo>
                    <a:pt x="108" y="223"/>
                  </a:lnTo>
                  <a:lnTo>
                    <a:pt x="163" y="184"/>
                  </a:lnTo>
                  <a:lnTo>
                    <a:pt x="137" y="150"/>
                  </a:lnTo>
                  <a:lnTo>
                    <a:pt x="137" y="113"/>
                  </a:lnTo>
                  <a:lnTo>
                    <a:pt x="128" y="74"/>
                  </a:lnTo>
                  <a:lnTo>
                    <a:pt x="123" y="56"/>
                  </a:lnTo>
                  <a:close/>
                </a:path>
              </a:pathLst>
            </a:custGeom>
            <a:solidFill>
              <a:srgbClr val="DB6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36"/>
            <p:cNvSpPr>
              <a:spLocks/>
            </p:cNvSpPr>
            <p:nvPr/>
          </p:nvSpPr>
          <p:spPr bwMode="auto">
            <a:xfrm>
              <a:off x="1929377" y="3908422"/>
              <a:ext cx="104775" cy="88900"/>
            </a:xfrm>
            <a:custGeom>
              <a:avLst/>
              <a:gdLst>
                <a:gd name="T0" fmla="*/ 63 w 66"/>
                <a:gd name="T1" fmla="*/ 14 h 56"/>
                <a:gd name="T2" fmla="*/ 13 w 66"/>
                <a:gd name="T3" fmla="*/ 0 h 56"/>
                <a:gd name="T4" fmla="*/ 0 w 66"/>
                <a:gd name="T5" fmla="*/ 14 h 56"/>
                <a:gd name="T6" fmla="*/ 13 w 66"/>
                <a:gd name="T7" fmla="*/ 32 h 56"/>
                <a:gd name="T8" fmla="*/ 61 w 66"/>
                <a:gd name="T9" fmla="*/ 56 h 56"/>
                <a:gd name="T10" fmla="*/ 66 w 66"/>
                <a:gd name="T11" fmla="*/ 39 h 56"/>
                <a:gd name="T12" fmla="*/ 66 w 66"/>
                <a:gd name="T13" fmla="*/ 34 h 56"/>
                <a:gd name="T14" fmla="*/ 65 w 66"/>
                <a:gd name="T15" fmla="*/ 24 h 56"/>
                <a:gd name="T16" fmla="*/ 63 w 66"/>
                <a:gd name="T17" fmla="*/ 16 h 56"/>
                <a:gd name="T18" fmla="*/ 63 w 66"/>
                <a:gd name="T19" fmla="*/ 1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6">
                  <a:moveTo>
                    <a:pt x="63" y="14"/>
                  </a:moveTo>
                  <a:lnTo>
                    <a:pt x="13" y="0"/>
                  </a:lnTo>
                  <a:lnTo>
                    <a:pt x="0" y="14"/>
                  </a:lnTo>
                  <a:lnTo>
                    <a:pt x="13" y="32"/>
                  </a:lnTo>
                  <a:lnTo>
                    <a:pt x="61" y="56"/>
                  </a:lnTo>
                  <a:lnTo>
                    <a:pt x="66" y="39"/>
                  </a:lnTo>
                  <a:lnTo>
                    <a:pt x="66" y="34"/>
                  </a:lnTo>
                  <a:lnTo>
                    <a:pt x="65" y="24"/>
                  </a:lnTo>
                  <a:lnTo>
                    <a:pt x="63" y="16"/>
                  </a:lnTo>
                  <a:lnTo>
                    <a:pt x="63" y="14"/>
                  </a:lnTo>
                  <a:close/>
                </a:path>
              </a:pathLst>
            </a:custGeom>
            <a:solidFill>
              <a:srgbClr val="DB6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37"/>
            <p:cNvSpPr>
              <a:spLocks/>
            </p:cNvSpPr>
            <p:nvPr/>
          </p:nvSpPr>
          <p:spPr bwMode="auto">
            <a:xfrm>
              <a:off x="1913502" y="3827459"/>
              <a:ext cx="90487" cy="80963"/>
            </a:xfrm>
            <a:custGeom>
              <a:avLst/>
              <a:gdLst>
                <a:gd name="T0" fmla="*/ 49 w 57"/>
                <a:gd name="T1" fmla="*/ 31 h 51"/>
                <a:gd name="T2" fmla="*/ 10 w 57"/>
                <a:gd name="T3" fmla="*/ 0 h 51"/>
                <a:gd name="T4" fmla="*/ 0 w 57"/>
                <a:gd name="T5" fmla="*/ 23 h 51"/>
                <a:gd name="T6" fmla="*/ 19 w 57"/>
                <a:gd name="T7" fmla="*/ 47 h 51"/>
                <a:gd name="T8" fmla="*/ 57 w 57"/>
                <a:gd name="T9" fmla="*/ 51 h 51"/>
                <a:gd name="T10" fmla="*/ 55 w 57"/>
                <a:gd name="T11" fmla="*/ 47 h 51"/>
                <a:gd name="T12" fmla="*/ 53 w 57"/>
                <a:gd name="T13" fmla="*/ 39 h 51"/>
                <a:gd name="T14" fmla="*/ 50 w 57"/>
                <a:gd name="T15" fmla="*/ 33 h 51"/>
                <a:gd name="T16" fmla="*/ 49 w 57"/>
                <a:gd name="T17" fmla="*/ 3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1">
                  <a:moveTo>
                    <a:pt x="49" y="31"/>
                  </a:moveTo>
                  <a:lnTo>
                    <a:pt x="10" y="0"/>
                  </a:lnTo>
                  <a:lnTo>
                    <a:pt x="0" y="23"/>
                  </a:lnTo>
                  <a:lnTo>
                    <a:pt x="19" y="47"/>
                  </a:lnTo>
                  <a:lnTo>
                    <a:pt x="57" y="51"/>
                  </a:lnTo>
                  <a:lnTo>
                    <a:pt x="55" y="47"/>
                  </a:lnTo>
                  <a:lnTo>
                    <a:pt x="53" y="39"/>
                  </a:lnTo>
                  <a:lnTo>
                    <a:pt x="50" y="33"/>
                  </a:lnTo>
                  <a:lnTo>
                    <a:pt x="49" y="31"/>
                  </a:lnTo>
                  <a:close/>
                </a:path>
              </a:pathLst>
            </a:custGeom>
            <a:solidFill>
              <a:srgbClr val="DB6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38"/>
            <p:cNvSpPr>
              <a:spLocks/>
            </p:cNvSpPr>
            <p:nvPr/>
          </p:nvSpPr>
          <p:spPr bwMode="auto">
            <a:xfrm>
              <a:off x="1913502" y="3967159"/>
              <a:ext cx="84137" cy="71438"/>
            </a:xfrm>
            <a:custGeom>
              <a:avLst/>
              <a:gdLst>
                <a:gd name="T0" fmla="*/ 42 w 53"/>
                <a:gd name="T1" fmla="*/ 19 h 45"/>
                <a:gd name="T2" fmla="*/ 5 w 53"/>
                <a:gd name="T3" fmla="*/ 0 h 45"/>
                <a:gd name="T4" fmla="*/ 0 w 53"/>
                <a:gd name="T5" fmla="*/ 19 h 45"/>
                <a:gd name="T6" fmla="*/ 24 w 53"/>
                <a:gd name="T7" fmla="*/ 40 h 45"/>
                <a:gd name="T8" fmla="*/ 53 w 53"/>
                <a:gd name="T9" fmla="*/ 45 h 45"/>
                <a:gd name="T10" fmla="*/ 53 w 53"/>
                <a:gd name="T11" fmla="*/ 26 h 45"/>
                <a:gd name="T12" fmla="*/ 42 w 53"/>
                <a:gd name="T13" fmla="*/ 19 h 45"/>
              </a:gdLst>
              <a:ahLst/>
              <a:cxnLst>
                <a:cxn ang="0">
                  <a:pos x="T0" y="T1"/>
                </a:cxn>
                <a:cxn ang="0">
                  <a:pos x="T2" y="T3"/>
                </a:cxn>
                <a:cxn ang="0">
                  <a:pos x="T4" y="T5"/>
                </a:cxn>
                <a:cxn ang="0">
                  <a:pos x="T6" y="T7"/>
                </a:cxn>
                <a:cxn ang="0">
                  <a:pos x="T8" y="T9"/>
                </a:cxn>
                <a:cxn ang="0">
                  <a:pos x="T10" y="T11"/>
                </a:cxn>
                <a:cxn ang="0">
                  <a:pos x="T12" y="T13"/>
                </a:cxn>
              </a:cxnLst>
              <a:rect l="0" t="0" r="r" b="b"/>
              <a:pathLst>
                <a:path w="53" h="45">
                  <a:moveTo>
                    <a:pt x="42" y="19"/>
                  </a:moveTo>
                  <a:lnTo>
                    <a:pt x="5" y="0"/>
                  </a:lnTo>
                  <a:lnTo>
                    <a:pt x="0" y="19"/>
                  </a:lnTo>
                  <a:lnTo>
                    <a:pt x="24" y="40"/>
                  </a:lnTo>
                  <a:lnTo>
                    <a:pt x="53" y="45"/>
                  </a:lnTo>
                  <a:lnTo>
                    <a:pt x="53" y="26"/>
                  </a:lnTo>
                  <a:lnTo>
                    <a:pt x="42" y="19"/>
                  </a:lnTo>
                  <a:close/>
                </a:path>
              </a:pathLst>
            </a:custGeom>
            <a:solidFill>
              <a:srgbClr val="DB6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39"/>
            <p:cNvSpPr>
              <a:spLocks/>
            </p:cNvSpPr>
            <p:nvPr/>
          </p:nvSpPr>
          <p:spPr bwMode="auto">
            <a:xfrm>
              <a:off x="1929377" y="4024309"/>
              <a:ext cx="76200" cy="66675"/>
            </a:xfrm>
            <a:custGeom>
              <a:avLst/>
              <a:gdLst>
                <a:gd name="T0" fmla="*/ 37 w 48"/>
                <a:gd name="T1" fmla="*/ 21 h 42"/>
                <a:gd name="T2" fmla="*/ 0 w 48"/>
                <a:gd name="T3" fmla="*/ 0 h 42"/>
                <a:gd name="T4" fmla="*/ 0 w 48"/>
                <a:gd name="T5" fmla="*/ 40 h 42"/>
                <a:gd name="T6" fmla="*/ 32 w 48"/>
                <a:gd name="T7" fmla="*/ 42 h 42"/>
                <a:gd name="T8" fmla="*/ 48 w 48"/>
                <a:gd name="T9" fmla="*/ 35 h 42"/>
                <a:gd name="T10" fmla="*/ 37 w 48"/>
                <a:gd name="T11" fmla="*/ 21 h 42"/>
              </a:gdLst>
              <a:ahLst/>
              <a:cxnLst>
                <a:cxn ang="0">
                  <a:pos x="T0" y="T1"/>
                </a:cxn>
                <a:cxn ang="0">
                  <a:pos x="T2" y="T3"/>
                </a:cxn>
                <a:cxn ang="0">
                  <a:pos x="T4" y="T5"/>
                </a:cxn>
                <a:cxn ang="0">
                  <a:pos x="T6" y="T7"/>
                </a:cxn>
                <a:cxn ang="0">
                  <a:pos x="T8" y="T9"/>
                </a:cxn>
                <a:cxn ang="0">
                  <a:pos x="T10" y="T11"/>
                </a:cxn>
              </a:cxnLst>
              <a:rect l="0" t="0" r="r" b="b"/>
              <a:pathLst>
                <a:path w="48" h="42">
                  <a:moveTo>
                    <a:pt x="37" y="21"/>
                  </a:moveTo>
                  <a:lnTo>
                    <a:pt x="0" y="0"/>
                  </a:lnTo>
                  <a:lnTo>
                    <a:pt x="0" y="40"/>
                  </a:lnTo>
                  <a:lnTo>
                    <a:pt x="32" y="42"/>
                  </a:lnTo>
                  <a:lnTo>
                    <a:pt x="48" y="35"/>
                  </a:lnTo>
                  <a:lnTo>
                    <a:pt x="37" y="21"/>
                  </a:lnTo>
                  <a:close/>
                </a:path>
              </a:pathLst>
            </a:custGeom>
            <a:solidFill>
              <a:srgbClr val="DB6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40"/>
            <p:cNvSpPr>
              <a:spLocks/>
            </p:cNvSpPr>
            <p:nvPr/>
          </p:nvSpPr>
          <p:spPr bwMode="auto">
            <a:xfrm>
              <a:off x="3850245" y="4024309"/>
              <a:ext cx="179387" cy="128588"/>
            </a:xfrm>
            <a:custGeom>
              <a:avLst/>
              <a:gdLst>
                <a:gd name="T0" fmla="*/ 0 w 113"/>
                <a:gd name="T1" fmla="*/ 63 h 81"/>
                <a:gd name="T2" fmla="*/ 0 w 113"/>
                <a:gd name="T3" fmla="*/ 81 h 81"/>
                <a:gd name="T4" fmla="*/ 10 w 113"/>
                <a:gd name="T5" fmla="*/ 79 h 81"/>
                <a:gd name="T6" fmla="*/ 19 w 113"/>
                <a:gd name="T7" fmla="*/ 74 h 81"/>
                <a:gd name="T8" fmla="*/ 31 w 113"/>
                <a:gd name="T9" fmla="*/ 66 h 81"/>
                <a:gd name="T10" fmla="*/ 44 w 113"/>
                <a:gd name="T11" fmla="*/ 58 h 81"/>
                <a:gd name="T12" fmla="*/ 52 w 113"/>
                <a:gd name="T13" fmla="*/ 30 h 81"/>
                <a:gd name="T14" fmla="*/ 89 w 113"/>
                <a:gd name="T15" fmla="*/ 25 h 81"/>
                <a:gd name="T16" fmla="*/ 113 w 113"/>
                <a:gd name="T17" fmla="*/ 14 h 81"/>
                <a:gd name="T18" fmla="*/ 48 w 113"/>
                <a:gd name="T19" fmla="*/ 1 h 81"/>
                <a:gd name="T20" fmla="*/ 0 w 113"/>
                <a:gd name="T21" fmla="*/ 0 h 81"/>
                <a:gd name="T22" fmla="*/ 0 w 113"/>
                <a:gd name="T23" fmla="*/ 16 h 81"/>
                <a:gd name="T24" fmla="*/ 40 w 113"/>
                <a:gd name="T25" fmla="*/ 22 h 81"/>
                <a:gd name="T26" fmla="*/ 29 w 113"/>
                <a:gd name="T27" fmla="*/ 48 h 81"/>
                <a:gd name="T28" fmla="*/ 21 w 113"/>
                <a:gd name="T29" fmla="*/ 53 h 81"/>
                <a:gd name="T30" fmla="*/ 13 w 113"/>
                <a:gd name="T31" fmla="*/ 58 h 81"/>
                <a:gd name="T32" fmla="*/ 6 w 113"/>
                <a:gd name="T33" fmla="*/ 61 h 81"/>
                <a:gd name="T34" fmla="*/ 0 w 113"/>
                <a:gd name="T35" fmla="*/ 6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3" h="81">
                  <a:moveTo>
                    <a:pt x="0" y="63"/>
                  </a:moveTo>
                  <a:lnTo>
                    <a:pt x="0" y="81"/>
                  </a:lnTo>
                  <a:lnTo>
                    <a:pt x="10" y="79"/>
                  </a:lnTo>
                  <a:lnTo>
                    <a:pt x="19" y="74"/>
                  </a:lnTo>
                  <a:lnTo>
                    <a:pt x="31" y="66"/>
                  </a:lnTo>
                  <a:lnTo>
                    <a:pt x="44" y="58"/>
                  </a:lnTo>
                  <a:lnTo>
                    <a:pt x="52" y="30"/>
                  </a:lnTo>
                  <a:lnTo>
                    <a:pt x="89" y="25"/>
                  </a:lnTo>
                  <a:lnTo>
                    <a:pt x="113" y="14"/>
                  </a:lnTo>
                  <a:lnTo>
                    <a:pt x="48" y="1"/>
                  </a:lnTo>
                  <a:lnTo>
                    <a:pt x="0" y="0"/>
                  </a:lnTo>
                  <a:lnTo>
                    <a:pt x="0" y="16"/>
                  </a:lnTo>
                  <a:lnTo>
                    <a:pt x="40" y="22"/>
                  </a:lnTo>
                  <a:lnTo>
                    <a:pt x="29" y="48"/>
                  </a:lnTo>
                  <a:lnTo>
                    <a:pt x="21" y="53"/>
                  </a:lnTo>
                  <a:lnTo>
                    <a:pt x="13" y="58"/>
                  </a:lnTo>
                  <a:lnTo>
                    <a:pt x="6" y="61"/>
                  </a:lnTo>
                  <a:lnTo>
                    <a:pt x="0" y="63"/>
                  </a:lnTo>
                  <a:close/>
                </a:path>
              </a:pathLst>
            </a:custGeom>
            <a:solidFill>
              <a:srgbClr val="1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41"/>
            <p:cNvSpPr>
              <a:spLocks/>
            </p:cNvSpPr>
            <p:nvPr/>
          </p:nvSpPr>
          <p:spPr bwMode="auto">
            <a:xfrm>
              <a:off x="3605771" y="4017959"/>
              <a:ext cx="244474" cy="136525"/>
            </a:xfrm>
            <a:custGeom>
              <a:avLst/>
              <a:gdLst>
                <a:gd name="T0" fmla="*/ 154 w 154"/>
                <a:gd name="T1" fmla="*/ 20 h 86"/>
                <a:gd name="T2" fmla="*/ 154 w 154"/>
                <a:gd name="T3" fmla="*/ 4 h 86"/>
                <a:gd name="T4" fmla="*/ 120 w 154"/>
                <a:gd name="T5" fmla="*/ 0 h 86"/>
                <a:gd name="T6" fmla="*/ 58 w 154"/>
                <a:gd name="T7" fmla="*/ 0 h 86"/>
                <a:gd name="T8" fmla="*/ 26 w 154"/>
                <a:gd name="T9" fmla="*/ 0 h 86"/>
                <a:gd name="T10" fmla="*/ 0 w 154"/>
                <a:gd name="T11" fmla="*/ 2 h 86"/>
                <a:gd name="T12" fmla="*/ 0 w 154"/>
                <a:gd name="T13" fmla="*/ 17 h 86"/>
                <a:gd name="T14" fmla="*/ 40 w 154"/>
                <a:gd name="T15" fmla="*/ 20 h 86"/>
                <a:gd name="T16" fmla="*/ 32 w 154"/>
                <a:gd name="T17" fmla="*/ 52 h 86"/>
                <a:gd name="T18" fmla="*/ 23 w 154"/>
                <a:gd name="T19" fmla="*/ 57 h 86"/>
                <a:gd name="T20" fmla="*/ 15 w 154"/>
                <a:gd name="T21" fmla="*/ 62 h 86"/>
                <a:gd name="T22" fmla="*/ 8 w 154"/>
                <a:gd name="T23" fmla="*/ 65 h 86"/>
                <a:gd name="T24" fmla="*/ 0 w 154"/>
                <a:gd name="T25" fmla="*/ 67 h 86"/>
                <a:gd name="T26" fmla="*/ 0 w 154"/>
                <a:gd name="T27" fmla="*/ 85 h 86"/>
                <a:gd name="T28" fmla="*/ 10 w 154"/>
                <a:gd name="T29" fmla="*/ 83 h 86"/>
                <a:gd name="T30" fmla="*/ 19 w 154"/>
                <a:gd name="T31" fmla="*/ 78 h 86"/>
                <a:gd name="T32" fmla="*/ 31 w 154"/>
                <a:gd name="T33" fmla="*/ 73 h 86"/>
                <a:gd name="T34" fmla="*/ 42 w 154"/>
                <a:gd name="T35" fmla="*/ 65 h 86"/>
                <a:gd name="T36" fmla="*/ 63 w 154"/>
                <a:gd name="T37" fmla="*/ 26 h 86"/>
                <a:gd name="T38" fmla="*/ 94 w 154"/>
                <a:gd name="T39" fmla="*/ 29 h 86"/>
                <a:gd name="T40" fmla="*/ 100 w 154"/>
                <a:gd name="T41" fmla="*/ 44 h 86"/>
                <a:gd name="T42" fmla="*/ 107 w 154"/>
                <a:gd name="T43" fmla="*/ 55 h 86"/>
                <a:gd name="T44" fmla="*/ 113 w 154"/>
                <a:gd name="T45" fmla="*/ 67 h 86"/>
                <a:gd name="T46" fmla="*/ 120 w 154"/>
                <a:gd name="T47" fmla="*/ 75 h 86"/>
                <a:gd name="T48" fmla="*/ 126 w 154"/>
                <a:gd name="T49" fmla="*/ 81 h 86"/>
                <a:gd name="T50" fmla="*/ 134 w 154"/>
                <a:gd name="T51" fmla="*/ 85 h 86"/>
                <a:gd name="T52" fmla="*/ 144 w 154"/>
                <a:gd name="T53" fmla="*/ 86 h 86"/>
                <a:gd name="T54" fmla="*/ 154 w 154"/>
                <a:gd name="T55" fmla="*/ 85 h 86"/>
                <a:gd name="T56" fmla="*/ 154 w 154"/>
                <a:gd name="T57" fmla="*/ 67 h 86"/>
                <a:gd name="T58" fmla="*/ 138 w 154"/>
                <a:gd name="T59" fmla="*/ 70 h 86"/>
                <a:gd name="T60" fmla="*/ 125 w 154"/>
                <a:gd name="T61" fmla="*/ 63 h 86"/>
                <a:gd name="T62" fmla="*/ 118 w 154"/>
                <a:gd name="T63" fmla="*/ 47 h 86"/>
                <a:gd name="T64" fmla="*/ 113 w 154"/>
                <a:gd name="T65" fmla="*/ 20 h 86"/>
                <a:gd name="T66" fmla="*/ 142 w 154"/>
                <a:gd name="T67" fmla="*/ 18 h 86"/>
                <a:gd name="T68" fmla="*/ 154 w 154"/>
                <a:gd name="T69" fmla="*/ 2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4" h="86">
                  <a:moveTo>
                    <a:pt x="154" y="20"/>
                  </a:moveTo>
                  <a:lnTo>
                    <a:pt x="154" y="4"/>
                  </a:lnTo>
                  <a:lnTo>
                    <a:pt x="120" y="0"/>
                  </a:lnTo>
                  <a:lnTo>
                    <a:pt x="58" y="0"/>
                  </a:lnTo>
                  <a:lnTo>
                    <a:pt x="26" y="0"/>
                  </a:lnTo>
                  <a:lnTo>
                    <a:pt x="0" y="2"/>
                  </a:lnTo>
                  <a:lnTo>
                    <a:pt x="0" y="17"/>
                  </a:lnTo>
                  <a:lnTo>
                    <a:pt x="40" y="20"/>
                  </a:lnTo>
                  <a:lnTo>
                    <a:pt x="32" y="52"/>
                  </a:lnTo>
                  <a:lnTo>
                    <a:pt x="23" y="57"/>
                  </a:lnTo>
                  <a:lnTo>
                    <a:pt x="15" y="62"/>
                  </a:lnTo>
                  <a:lnTo>
                    <a:pt x="8" y="65"/>
                  </a:lnTo>
                  <a:lnTo>
                    <a:pt x="0" y="67"/>
                  </a:lnTo>
                  <a:lnTo>
                    <a:pt x="0" y="85"/>
                  </a:lnTo>
                  <a:lnTo>
                    <a:pt x="10" y="83"/>
                  </a:lnTo>
                  <a:lnTo>
                    <a:pt x="19" y="78"/>
                  </a:lnTo>
                  <a:lnTo>
                    <a:pt x="31" y="73"/>
                  </a:lnTo>
                  <a:lnTo>
                    <a:pt x="42" y="65"/>
                  </a:lnTo>
                  <a:lnTo>
                    <a:pt x="63" y="26"/>
                  </a:lnTo>
                  <a:lnTo>
                    <a:pt x="94" y="29"/>
                  </a:lnTo>
                  <a:lnTo>
                    <a:pt x="100" y="44"/>
                  </a:lnTo>
                  <a:lnTo>
                    <a:pt x="107" y="55"/>
                  </a:lnTo>
                  <a:lnTo>
                    <a:pt x="113" y="67"/>
                  </a:lnTo>
                  <a:lnTo>
                    <a:pt x="120" y="75"/>
                  </a:lnTo>
                  <a:lnTo>
                    <a:pt x="126" y="81"/>
                  </a:lnTo>
                  <a:lnTo>
                    <a:pt x="134" y="85"/>
                  </a:lnTo>
                  <a:lnTo>
                    <a:pt x="144" y="86"/>
                  </a:lnTo>
                  <a:lnTo>
                    <a:pt x="154" y="85"/>
                  </a:lnTo>
                  <a:lnTo>
                    <a:pt x="154" y="67"/>
                  </a:lnTo>
                  <a:lnTo>
                    <a:pt x="138" y="70"/>
                  </a:lnTo>
                  <a:lnTo>
                    <a:pt x="125" y="63"/>
                  </a:lnTo>
                  <a:lnTo>
                    <a:pt x="118" y="47"/>
                  </a:lnTo>
                  <a:lnTo>
                    <a:pt x="113" y="20"/>
                  </a:lnTo>
                  <a:lnTo>
                    <a:pt x="142" y="18"/>
                  </a:lnTo>
                  <a:lnTo>
                    <a:pt x="154" y="20"/>
                  </a:lnTo>
                  <a:close/>
                </a:path>
              </a:pathLst>
            </a:custGeom>
            <a:solidFill>
              <a:srgbClr val="1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42"/>
            <p:cNvSpPr>
              <a:spLocks/>
            </p:cNvSpPr>
            <p:nvPr/>
          </p:nvSpPr>
          <p:spPr bwMode="auto">
            <a:xfrm>
              <a:off x="3510521" y="4021134"/>
              <a:ext cx="95250" cy="133350"/>
            </a:xfrm>
            <a:custGeom>
              <a:avLst/>
              <a:gdLst>
                <a:gd name="T0" fmla="*/ 60 w 60"/>
                <a:gd name="T1" fmla="*/ 15 h 84"/>
                <a:gd name="T2" fmla="*/ 60 w 60"/>
                <a:gd name="T3" fmla="*/ 0 h 84"/>
                <a:gd name="T4" fmla="*/ 0 w 60"/>
                <a:gd name="T5" fmla="*/ 3 h 84"/>
                <a:gd name="T6" fmla="*/ 6 w 60"/>
                <a:gd name="T7" fmla="*/ 32 h 84"/>
                <a:gd name="T8" fmla="*/ 16 w 60"/>
                <a:gd name="T9" fmla="*/ 55 h 84"/>
                <a:gd name="T10" fmla="*/ 26 w 60"/>
                <a:gd name="T11" fmla="*/ 71 h 84"/>
                <a:gd name="T12" fmla="*/ 40 w 60"/>
                <a:gd name="T13" fmla="*/ 81 h 84"/>
                <a:gd name="T14" fmla="*/ 44 w 60"/>
                <a:gd name="T15" fmla="*/ 83 h 84"/>
                <a:gd name="T16" fmla="*/ 49 w 60"/>
                <a:gd name="T17" fmla="*/ 84 h 84"/>
                <a:gd name="T18" fmla="*/ 53 w 60"/>
                <a:gd name="T19" fmla="*/ 84 h 84"/>
                <a:gd name="T20" fmla="*/ 60 w 60"/>
                <a:gd name="T21" fmla="*/ 83 h 84"/>
                <a:gd name="T22" fmla="*/ 60 w 60"/>
                <a:gd name="T23" fmla="*/ 65 h 84"/>
                <a:gd name="T24" fmla="*/ 44 w 60"/>
                <a:gd name="T25" fmla="*/ 65 h 84"/>
                <a:gd name="T26" fmla="*/ 32 w 60"/>
                <a:gd name="T27" fmla="*/ 58 h 84"/>
                <a:gd name="T28" fmla="*/ 24 w 60"/>
                <a:gd name="T29" fmla="*/ 40 h 84"/>
                <a:gd name="T30" fmla="*/ 19 w 60"/>
                <a:gd name="T31" fmla="*/ 15 h 84"/>
                <a:gd name="T32" fmla="*/ 49 w 60"/>
                <a:gd name="T33" fmla="*/ 13 h 84"/>
                <a:gd name="T34" fmla="*/ 60 w 60"/>
                <a:gd name="T35" fmla="*/ 1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 h="84">
                  <a:moveTo>
                    <a:pt x="60" y="15"/>
                  </a:moveTo>
                  <a:lnTo>
                    <a:pt x="60" y="0"/>
                  </a:lnTo>
                  <a:lnTo>
                    <a:pt x="0" y="3"/>
                  </a:lnTo>
                  <a:lnTo>
                    <a:pt x="6" y="32"/>
                  </a:lnTo>
                  <a:lnTo>
                    <a:pt x="16" y="55"/>
                  </a:lnTo>
                  <a:lnTo>
                    <a:pt x="26" y="71"/>
                  </a:lnTo>
                  <a:lnTo>
                    <a:pt x="40" y="81"/>
                  </a:lnTo>
                  <a:lnTo>
                    <a:pt x="44" y="83"/>
                  </a:lnTo>
                  <a:lnTo>
                    <a:pt x="49" y="84"/>
                  </a:lnTo>
                  <a:lnTo>
                    <a:pt x="53" y="84"/>
                  </a:lnTo>
                  <a:lnTo>
                    <a:pt x="60" y="83"/>
                  </a:lnTo>
                  <a:lnTo>
                    <a:pt x="60" y="65"/>
                  </a:lnTo>
                  <a:lnTo>
                    <a:pt x="44" y="65"/>
                  </a:lnTo>
                  <a:lnTo>
                    <a:pt x="32" y="58"/>
                  </a:lnTo>
                  <a:lnTo>
                    <a:pt x="24" y="40"/>
                  </a:lnTo>
                  <a:lnTo>
                    <a:pt x="19" y="15"/>
                  </a:lnTo>
                  <a:lnTo>
                    <a:pt x="49" y="13"/>
                  </a:lnTo>
                  <a:lnTo>
                    <a:pt x="60" y="15"/>
                  </a:lnTo>
                  <a:close/>
                </a:path>
              </a:pathLst>
            </a:custGeom>
            <a:solidFill>
              <a:srgbClr val="1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43"/>
            <p:cNvSpPr>
              <a:spLocks/>
            </p:cNvSpPr>
            <p:nvPr/>
          </p:nvSpPr>
          <p:spPr bwMode="auto">
            <a:xfrm>
              <a:off x="3507346" y="4033834"/>
              <a:ext cx="492123" cy="493713"/>
            </a:xfrm>
            <a:custGeom>
              <a:avLst/>
              <a:gdLst>
                <a:gd name="T0" fmla="*/ 153 w 310"/>
                <a:gd name="T1" fmla="*/ 118 h 311"/>
                <a:gd name="T2" fmla="*/ 183 w 310"/>
                <a:gd name="T3" fmla="*/ 130 h 311"/>
                <a:gd name="T4" fmla="*/ 204 w 310"/>
                <a:gd name="T5" fmla="*/ 138 h 311"/>
                <a:gd name="T6" fmla="*/ 216 w 310"/>
                <a:gd name="T7" fmla="*/ 146 h 311"/>
                <a:gd name="T8" fmla="*/ 222 w 310"/>
                <a:gd name="T9" fmla="*/ 152 h 311"/>
                <a:gd name="T10" fmla="*/ 227 w 310"/>
                <a:gd name="T11" fmla="*/ 162 h 311"/>
                <a:gd name="T12" fmla="*/ 230 w 310"/>
                <a:gd name="T13" fmla="*/ 173 h 311"/>
                <a:gd name="T14" fmla="*/ 238 w 310"/>
                <a:gd name="T15" fmla="*/ 190 h 311"/>
                <a:gd name="T16" fmla="*/ 251 w 310"/>
                <a:gd name="T17" fmla="*/ 212 h 311"/>
                <a:gd name="T18" fmla="*/ 276 w 310"/>
                <a:gd name="T19" fmla="*/ 164 h 311"/>
                <a:gd name="T20" fmla="*/ 281 w 310"/>
                <a:gd name="T21" fmla="*/ 110 h 311"/>
                <a:gd name="T22" fmla="*/ 277 w 310"/>
                <a:gd name="T23" fmla="*/ 55 h 311"/>
                <a:gd name="T24" fmla="*/ 273 w 310"/>
                <a:gd name="T25" fmla="*/ 0 h 311"/>
                <a:gd name="T26" fmla="*/ 310 w 310"/>
                <a:gd name="T27" fmla="*/ 70 h 311"/>
                <a:gd name="T28" fmla="*/ 307 w 310"/>
                <a:gd name="T29" fmla="*/ 120 h 311"/>
                <a:gd name="T30" fmla="*/ 303 w 310"/>
                <a:gd name="T31" fmla="*/ 164 h 311"/>
                <a:gd name="T32" fmla="*/ 295 w 310"/>
                <a:gd name="T33" fmla="*/ 206 h 311"/>
                <a:gd name="T34" fmla="*/ 282 w 310"/>
                <a:gd name="T35" fmla="*/ 254 h 311"/>
                <a:gd name="T36" fmla="*/ 243 w 310"/>
                <a:gd name="T37" fmla="*/ 262 h 311"/>
                <a:gd name="T38" fmla="*/ 187 w 310"/>
                <a:gd name="T39" fmla="*/ 311 h 311"/>
                <a:gd name="T40" fmla="*/ 104 w 310"/>
                <a:gd name="T41" fmla="*/ 311 h 311"/>
                <a:gd name="T42" fmla="*/ 46 w 310"/>
                <a:gd name="T43" fmla="*/ 271 h 311"/>
                <a:gd name="T44" fmla="*/ 18 w 310"/>
                <a:gd name="T45" fmla="*/ 225 h 311"/>
                <a:gd name="T46" fmla="*/ 4 w 310"/>
                <a:gd name="T47" fmla="*/ 169 h 311"/>
                <a:gd name="T48" fmla="*/ 0 w 310"/>
                <a:gd name="T49" fmla="*/ 120 h 311"/>
                <a:gd name="T50" fmla="*/ 4 w 310"/>
                <a:gd name="T51" fmla="*/ 76 h 311"/>
                <a:gd name="T52" fmla="*/ 15 w 310"/>
                <a:gd name="T53" fmla="*/ 36 h 311"/>
                <a:gd name="T54" fmla="*/ 25 w 310"/>
                <a:gd name="T55" fmla="*/ 81 h 311"/>
                <a:gd name="T56" fmla="*/ 30 w 310"/>
                <a:gd name="T57" fmla="*/ 125 h 311"/>
                <a:gd name="T58" fmla="*/ 36 w 310"/>
                <a:gd name="T59" fmla="*/ 167 h 311"/>
                <a:gd name="T60" fmla="*/ 47 w 310"/>
                <a:gd name="T61" fmla="*/ 209 h 311"/>
                <a:gd name="T62" fmla="*/ 54 w 310"/>
                <a:gd name="T63" fmla="*/ 188 h 311"/>
                <a:gd name="T64" fmla="*/ 59 w 310"/>
                <a:gd name="T65" fmla="*/ 170 h 311"/>
                <a:gd name="T66" fmla="*/ 65 w 310"/>
                <a:gd name="T67" fmla="*/ 157 h 311"/>
                <a:gd name="T68" fmla="*/ 70 w 310"/>
                <a:gd name="T69" fmla="*/ 147 h 311"/>
                <a:gd name="T70" fmla="*/ 80 w 310"/>
                <a:gd name="T71" fmla="*/ 139 h 311"/>
                <a:gd name="T72" fmla="*/ 91 w 310"/>
                <a:gd name="T73" fmla="*/ 133 h 311"/>
                <a:gd name="T74" fmla="*/ 109 w 310"/>
                <a:gd name="T75" fmla="*/ 128 h 311"/>
                <a:gd name="T76" fmla="*/ 132 w 310"/>
                <a:gd name="T77" fmla="*/ 123 h 311"/>
                <a:gd name="T78" fmla="*/ 132 w 310"/>
                <a:gd name="T79" fmla="*/ 143 h 311"/>
                <a:gd name="T80" fmla="*/ 115 w 310"/>
                <a:gd name="T81" fmla="*/ 152 h 311"/>
                <a:gd name="T82" fmla="*/ 104 w 310"/>
                <a:gd name="T83" fmla="*/ 162 h 311"/>
                <a:gd name="T84" fmla="*/ 96 w 310"/>
                <a:gd name="T85" fmla="*/ 170 h 311"/>
                <a:gd name="T86" fmla="*/ 93 w 310"/>
                <a:gd name="T87" fmla="*/ 180 h 311"/>
                <a:gd name="T88" fmla="*/ 91 w 310"/>
                <a:gd name="T89" fmla="*/ 190 h 311"/>
                <a:gd name="T90" fmla="*/ 94 w 310"/>
                <a:gd name="T91" fmla="*/ 203 h 311"/>
                <a:gd name="T92" fmla="*/ 96 w 310"/>
                <a:gd name="T93" fmla="*/ 219 h 311"/>
                <a:gd name="T94" fmla="*/ 101 w 310"/>
                <a:gd name="T95" fmla="*/ 238 h 311"/>
                <a:gd name="T96" fmla="*/ 130 w 310"/>
                <a:gd name="T97" fmla="*/ 238 h 311"/>
                <a:gd name="T98" fmla="*/ 130 w 310"/>
                <a:gd name="T99" fmla="*/ 209 h 311"/>
                <a:gd name="T100" fmla="*/ 149 w 310"/>
                <a:gd name="T101" fmla="*/ 212 h 311"/>
                <a:gd name="T102" fmla="*/ 157 w 310"/>
                <a:gd name="T103" fmla="*/ 246 h 311"/>
                <a:gd name="T104" fmla="*/ 190 w 310"/>
                <a:gd name="T105" fmla="*/ 246 h 311"/>
                <a:gd name="T106" fmla="*/ 206 w 310"/>
                <a:gd name="T107" fmla="*/ 212 h 311"/>
                <a:gd name="T108" fmla="*/ 203 w 310"/>
                <a:gd name="T109" fmla="*/ 196 h 311"/>
                <a:gd name="T110" fmla="*/ 198 w 310"/>
                <a:gd name="T111" fmla="*/ 183 h 311"/>
                <a:gd name="T112" fmla="*/ 195 w 310"/>
                <a:gd name="T113" fmla="*/ 173 h 311"/>
                <a:gd name="T114" fmla="*/ 188 w 310"/>
                <a:gd name="T115" fmla="*/ 167 h 311"/>
                <a:gd name="T116" fmla="*/ 182 w 310"/>
                <a:gd name="T117" fmla="*/ 160 h 311"/>
                <a:gd name="T118" fmla="*/ 174 w 310"/>
                <a:gd name="T119" fmla="*/ 156 h 311"/>
                <a:gd name="T120" fmla="*/ 161 w 310"/>
                <a:gd name="T121" fmla="*/ 149 h 311"/>
                <a:gd name="T122" fmla="*/ 146 w 310"/>
                <a:gd name="T123" fmla="*/ 143 h 311"/>
                <a:gd name="T124" fmla="*/ 153 w 310"/>
                <a:gd name="T125" fmla="*/ 118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0" h="311">
                  <a:moveTo>
                    <a:pt x="153" y="118"/>
                  </a:moveTo>
                  <a:lnTo>
                    <a:pt x="183" y="130"/>
                  </a:lnTo>
                  <a:lnTo>
                    <a:pt x="204" y="138"/>
                  </a:lnTo>
                  <a:lnTo>
                    <a:pt x="216" y="146"/>
                  </a:lnTo>
                  <a:lnTo>
                    <a:pt x="222" y="152"/>
                  </a:lnTo>
                  <a:lnTo>
                    <a:pt x="227" y="162"/>
                  </a:lnTo>
                  <a:lnTo>
                    <a:pt x="230" y="173"/>
                  </a:lnTo>
                  <a:lnTo>
                    <a:pt x="238" y="190"/>
                  </a:lnTo>
                  <a:lnTo>
                    <a:pt x="251" y="212"/>
                  </a:lnTo>
                  <a:lnTo>
                    <a:pt x="276" y="164"/>
                  </a:lnTo>
                  <a:lnTo>
                    <a:pt x="281" y="110"/>
                  </a:lnTo>
                  <a:lnTo>
                    <a:pt x="277" y="55"/>
                  </a:lnTo>
                  <a:lnTo>
                    <a:pt x="273" y="0"/>
                  </a:lnTo>
                  <a:lnTo>
                    <a:pt x="310" y="70"/>
                  </a:lnTo>
                  <a:lnTo>
                    <a:pt x="307" y="120"/>
                  </a:lnTo>
                  <a:lnTo>
                    <a:pt x="303" y="164"/>
                  </a:lnTo>
                  <a:lnTo>
                    <a:pt x="295" y="206"/>
                  </a:lnTo>
                  <a:lnTo>
                    <a:pt x="282" y="254"/>
                  </a:lnTo>
                  <a:lnTo>
                    <a:pt x="243" y="262"/>
                  </a:lnTo>
                  <a:lnTo>
                    <a:pt x="187" y="311"/>
                  </a:lnTo>
                  <a:lnTo>
                    <a:pt x="104" y="311"/>
                  </a:lnTo>
                  <a:lnTo>
                    <a:pt x="46" y="271"/>
                  </a:lnTo>
                  <a:lnTo>
                    <a:pt x="18" y="225"/>
                  </a:lnTo>
                  <a:lnTo>
                    <a:pt x="4" y="169"/>
                  </a:lnTo>
                  <a:lnTo>
                    <a:pt x="0" y="120"/>
                  </a:lnTo>
                  <a:lnTo>
                    <a:pt x="4" y="76"/>
                  </a:lnTo>
                  <a:lnTo>
                    <a:pt x="15" y="36"/>
                  </a:lnTo>
                  <a:lnTo>
                    <a:pt x="25" y="81"/>
                  </a:lnTo>
                  <a:lnTo>
                    <a:pt x="30" y="125"/>
                  </a:lnTo>
                  <a:lnTo>
                    <a:pt x="36" y="167"/>
                  </a:lnTo>
                  <a:lnTo>
                    <a:pt x="47" y="209"/>
                  </a:lnTo>
                  <a:lnTo>
                    <a:pt x="54" y="188"/>
                  </a:lnTo>
                  <a:lnTo>
                    <a:pt x="59" y="170"/>
                  </a:lnTo>
                  <a:lnTo>
                    <a:pt x="65" y="157"/>
                  </a:lnTo>
                  <a:lnTo>
                    <a:pt x="70" y="147"/>
                  </a:lnTo>
                  <a:lnTo>
                    <a:pt x="80" y="139"/>
                  </a:lnTo>
                  <a:lnTo>
                    <a:pt x="91" y="133"/>
                  </a:lnTo>
                  <a:lnTo>
                    <a:pt x="109" y="128"/>
                  </a:lnTo>
                  <a:lnTo>
                    <a:pt x="132" y="123"/>
                  </a:lnTo>
                  <a:lnTo>
                    <a:pt x="132" y="143"/>
                  </a:lnTo>
                  <a:lnTo>
                    <a:pt x="115" y="152"/>
                  </a:lnTo>
                  <a:lnTo>
                    <a:pt x="104" y="162"/>
                  </a:lnTo>
                  <a:lnTo>
                    <a:pt x="96" y="170"/>
                  </a:lnTo>
                  <a:lnTo>
                    <a:pt x="93" y="180"/>
                  </a:lnTo>
                  <a:lnTo>
                    <a:pt x="91" y="190"/>
                  </a:lnTo>
                  <a:lnTo>
                    <a:pt x="94" y="203"/>
                  </a:lnTo>
                  <a:lnTo>
                    <a:pt x="96" y="219"/>
                  </a:lnTo>
                  <a:lnTo>
                    <a:pt x="101" y="238"/>
                  </a:lnTo>
                  <a:lnTo>
                    <a:pt x="130" y="238"/>
                  </a:lnTo>
                  <a:lnTo>
                    <a:pt x="130" y="209"/>
                  </a:lnTo>
                  <a:lnTo>
                    <a:pt x="149" y="212"/>
                  </a:lnTo>
                  <a:lnTo>
                    <a:pt x="157" y="246"/>
                  </a:lnTo>
                  <a:lnTo>
                    <a:pt x="190" y="246"/>
                  </a:lnTo>
                  <a:lnTo>
                    <a:pt x="206" y="212"/>
                  </a:lnTo>
                  <a:lnTo>
                    <a:pt x="203" y="196"/>
                  </a:lnTo>
                  <a:lnTo>
                    <a:pt x="198" y="183"/>
                  </a:lnTo>
                  <a:lnTo>
                    <a:pt x="195" y="173"/>
                  </a:lnTo>
                  <a:lnTo>
                    <a:pt x="188" y="167"/>
                  </a:lnTo>
                  <a:lnTo>
                    <a:pt x="182" y="160"/>
                  </a:lnTo>
                  <a:lnTo>
                    <a:pt x="174" y="156"/>
                  </a:lnTo>
                  <a:lnTo>
                    <a:pt x="161" y="149"/>
                  </a:lnTo>
                  <a:lnTo>
                    <a:pt x="146" y="143"/>
                  </a:lnTo>
                  <a:lnTo>
                    <a:pt x="153" y="118"/>
                  </a:lnTo>
                  <a:close/>
                </a:path>
              </a:pathLst>
            </a:custGeom>
            <a:solidFill>
              <a:srgbClr val="1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4"/>
            <p:cNvSpPr>
              <a:spLocks/>
            </p:cNvSpPr>
            <p:nvPr/>
          </p:nvSpPr>
          <p:spPr bwMode="auto">
            <a:xfrm>
              <a:off x="3983594" y="6191250"/>
              <a:ext cx="265112" cy="350838"/>
            </a:xfrm>
            <a:custGeom>
              <a:avLst/>
              <a:gdLst>
                <a:gd name="T0" fmla="*/ 167 w 167"/>
                <a:gd name="T1" fmla="*/ 128 h 221"/>
                <a:gd name="T2" fmla="*/ 146 w 167"/>
                <a:gd name="T3" fmla="*/ 187 h 221"/>
                <a:gd name="T4" fmla="*/ 86 w 167"/>
                <a:gd name="T5" fmla="*/ 221 h 221"/>
                <a:gd name="T6" fmla="*/ 0 w 167"/>
                <a:gd name="T7" fmla="*/ 86 h 221"/>
                <a:gd name="T8" fmla="*/ 39 w 167"/>
                <a:gd name="T9" fmla="*/ 49 h 221"/>
                <a:gd name="T10" fmla="*/ 66 w 167"/>
                <a:gd name="T11" fmla="*/ 0 h 221"/>
                <a:gd name="T12" fmla="*/ 167 w 167"/>
                <a:gd name="T13" fmla="*/ 128 h 221"/>
              </a:gdLst>
              <a:ahLst/>
              <a:cxnLst>
                <a:cxn ang="0">
                  <a:pos x="T0" y="T1"/>
                </a:cxn>
                <a:cxn ang="0">
                  <a:pos x="T2" y="T3"/>
                </a:cxn>
                <a:cxn ang="0">
                  <a:pos x="T4" y="T5"/>
                </a:cxn>
                <a:cxn ang="0">
                  <a:pos x="T6" y="T7"/>
                </a:cxn>
                <a:cxn ang="0">
                  <a:pos x="T8" y="T9"/>
                </a:cxn>
                <a:cxn ang="0">
                  <a:pos x="T10" y="T11"/>
                </a:cxn>
                <a:cxn ang="0">
                  <a:pos x="T12" y="T13"/>
                </a:cxn>
              </a:cxnLst>
              <a:rect l="0" t="0" r="r" b="b"/>
              <a:pathLst>
                <a:path w="167" h="221">
                  <a:moveTo>
                    <a:pt x="167" y="128"/>
                  </a:moveTo>
                  <a:lnTo>
                    <a:pt x="146" y="187"/>
                  </a:lnTo>
                  <a:lnTo>
                    <a:pt x="86" y="221"/>
                  </a:lnTo>
                  <a:lnTo>
                    <a:pt x="0" y="86"/>
                  </a:lnTo>
                  <a:lnTo>
                    <a:pt x="39" y="49"/>
                  </a:lnTo>
                  <a:lnTo>
                    <a:pt x="66" y="0"/>
                  </a:lnTo>
                  <a:lnTo>
                    <a:pt x="167" y="128"/>
                  </a:lnTo>
                  <a:close/>
                </a:path>
              </a:pathLst>
            </a:custGeom>
            <a:solidFill>
              <a:srgbClr val="722B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5"/>
            <p:cNvSpPr>
              <a:spLocks/>
            </p:cNvSpPr>
            <p:nvPr/>
          </p:nvSpPr>
          <p:spPr bwMode="auto">
            <a:xfrm>
              <a:off x="1951602" y="3713159"/>
              <a:ext cx="61912" cy="171450"/>
            </a:xfrm>
            <a:custGeom>
              <a:avLst/>
              <a:gdLst>
                <a:gd name="T0" fmla="*/ 39 w 39"/>
                <a:gd name="T1" fmla="*/ 90 h 108"/>
                <a:gd name="T2" fmla="*/ 21 w 39"/>
                <a:gd name="T3" fmla="*/ 0 h 108"/>
                <a:gd name="T4" fmla="*/ 0 w 39"/>
                <a:gd name="T5" fmla="*/ 8 h 108"/>
                <a:gd name="T6" fmla="*/ 7 w 39"/>
                <a:gd name="T7" fmla="*/ 87 h 108"/>
                <a:gd name="T8" fmla="*/ 34 w 39"/>
                <a:gd name="T9" fmla="*/ 108 h 108"/>
                <a:gd name="T10" fmla="*/ 39 w 39"/>
                <a:gd name="T11" fmla="*/ 90 h 108"/>
              </a:gdLst>
              <a:ahLst/>
              <a:cxnLst>
                <a:cxn ang="0">
                  <a:pos x="T0" y="T1"/>
                </a:cxn>
                <a:cxn ang="0">
                  <a:pos x="T2" y="T3"/>
                </a:cxn>
                <a:cxn ang="0">
                  <a:pos x="T4" y="T5"/>
                </a:cxn>
                <a:cxn ang="0">
                  <a:pos x="T6" y="T7"/>
                </a:cxn>
                <a:cxn ang="0">
                  <a:pos x="T8" y="T9"/>
                </a:cxn>
                <a:cxn ang="0">
                  <a:pos x="T10" y="T11"/>
                </a:cxn>
              </a:cxnLst>
              <a:rect l="0" t="0" r="r" b="b"/>
              <a:pathLst>
                <a:path w="39" h="108">
                  <a:moveTo>
                    <a:pt x="39" y="90"/>
                  </a:moveTo>
                  <a:lnTo>
                    <a:pt x="21" y="0"/>
                  </a:lnTo>
                  <a:lnTo>
                    <a:pt x="0" y="8"/>
                  </a:lnTo>
                  <a:lnTo>
                    <a:pt x="7" y="87"/>
                  </a:lnTo>
                  <a:lnTo>
                    <a:pt x="34" y="108"/>
                  </a:lnTo>
                  <a:lnTo>
                    <a:pt x="39" y="90"/>
                  </a:lnTo>
                  <a:close/>
                </a:path>
              </a:pathLst>
            </a:custGeom>
            <a:solidFill>
              <a:srgbClr val="D8CC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46"/>
            <p:cNvSpPr>
              <a:spLocks/>
            </p:cNvSpPr>
            <p:nvPr/>
          </p:nvSpPr>
          <p:spPr bwMode="auto">
            <a:xfrm>
              <a:off x="3677208" y="4411660"/>
              <a:ext cx="982659" cy="1914528"/>
            </a:xfrm>
            <a:custGeom>
              <a:avLst/>
              <a:gdLst>
                <a:gd name="T0" fmla="*/ 297 w 619"/>
                <a:gd name="T1" fmla="*/ 46 h 1206"/>
                <a:gd name="T2" fmla="*/ 397 w 619"/>
                <a:gd name="T3" fmla="*/ 104 h 1206"/>
                <a:gd name="T4" fmla="*/ 464 w 619"/>
                <a:gd name="T5" fmla="*/ 149 h 1206"/>
                <a:gd name="T6" fmla="*/ 507 w 619"/>
                <a:gd name="T7" fmla="*/ 203 h 1206"/>
                <a:gd name="T8" fmla="*/ 541 w 619"/>
                <a:gd name="T9" fmla="*/ 284 h 1206"/>
                <a:gd name="T10" fmla="*/ 598 w 619"/>
                <a:gd name="T11" fmla="*/ 572 h 1206"/>
                <a:gd name="T12" fmla="*/ 619 w 619"/>
                <a:gd name="T13" fmla="*/ 776 h 1206"/>
                <a:gd name="T14" fmla="*/ 541 w 619"/>
                <a:gd name="T15" fmla="*/ 1069 h 1206"/>
                <a:gd name="T16" fmla="*/ 486 w 619"/>
                <a:gd name="T17" fmla="*/ 1206 h 1206"/>
                <a:gd name="T18" fmla="*/ 386 w 619"/>
                <a:gd name="T19" fmla="*/ 1159 h 1206"/>
                <a:gd name="T20" fmla="*/ 433 w 619"/>
                <a:gd name="T21" fmla="*/ 1131 h 1206"/>
                <a:gd name="T22" fmla="*/ 486 w 619"/>
                <a:gd name="T23" fmla="*/ 1035 h 1206"/>
                <a:gd name="T24" fmla="*/ 460 w 619"/>
                <a:gd name="T25" fmla="*/ 933 h 1206"/>
                <a:gd name="T26" fmla="*/ 558 w 619"/>
                <a:gd name="T27" fmla="*/ 852 h 1206"/>
                <a:gd name="T28" fmla="*/ 527 w 619"/>
                <a:gd name="T29" fmla="*/ 716 h 1206"/>
                <a:gd name="T30" fmla="*/ 473 w 619"/>
                <a:gd name="T31" fmla="*/ 695 h 1206"/>
                <a:gd name="T32" fmla="*/ 527 w 619"/>
                <a:gd name="T33" fmla="*/ 553 h 1206"/>
                <a:gd name="T34" fmla="*/ 467 w 619"/>
                <a:gd name="T35" fmla="*/ 436 h 1206"/>
                <a:gd name="T36" fmla="*/ 447 w 619"/>
                <a:gd name="T37" fmla="*/ 415 h 1206"/>
                <a:gd name="T38" fmla="*/ 426 w 619"/>
                <a:gd name="T39" fmla="*/ 400 h 1206"/>
                <a:gd name="T40" fmla="*/ 409 w 619"/>
                <a:gd name="T41" fmla="*/ 386 h 1206"/>
                <a:gd name="T42" fmla="*/ 405 w 619"/>
                <a:gd name="T43" fmla="*/ 361 h 1206"/>
                <a:gd name="T44" fmla="*/ 386 w 619"/>
                <a:gd name="T45" fmla="*/ 250 h 1206"/>
                <a:gd name="T46" fmla="*/ 305 w 619"/>
                <a:gd name="T47" fmla="*/ 546 h 1206"/>
                <a:gd name="T48" fmla="*/ 237 w 619"/>
                <a:gd name="T49" fmla="*/ 572 h 1206"/>
                <a:gd name="T50" fmla="*/ 305 w 619"/>
                <a:gd name="T51" fmla="*/ 689 h 1206"/>
                <a:gd name="T52" fmla="*/ 263 w 619"/>
                <a:gd name="T53" fmla="*/ 736 h 1206"/>
                <a:gd name="T54" fmla="*/ 290 w 619"/>
                <a:gd name="T55" fmla="*/ 844 h 1206"/>
                <a:gd name="T56" fmla="*/ 263 w 619"/>
                <a:gd name="T57" fmla="*/ 988 h 1206"/>
                <a:gd name="T58" fmla="*/ 162 w 619"/>
                <a:gd name="T59" fmla="*/ 818 h 1206"/>
                <a:gd name="T60" fmla="*/ 162 w 619"/>
                <a:gd name="T61" fmla="*/ 478 h 1206"/>
                <a:gd name="T62" fmla="*/ 122 w 619"/>
                <a:gd name="T63" fmla="*/ 729 h 1206"/>
                <a:gd name="T64" fmla="*/ 0 w 619"/>
                <a:gd name="T65" fmla="*/ 831 h 1206"/>
                <a:gd name="T66" fmla="*/ 94 w 619"/>
                <a:gd name="T67" fmla="*/ 358 h 1206"/>
                <a:gd name="T68" fmla="*/ 104 w 619"/>
                <a:gd name="T69" fmla="*/ 250 h 1206"/>
                <a:gd name="T70" fmla="*/ 130 w 619"/>
                <a:gd name="T71" fmla="*/ 167 h 1206"/>
                <a:gd name="T72" fmla="*/ 174 w 619"/>
                <a:gd name="T73" fmla="*/ 91 h 1206"/>
                <a:gd name="T74" fmla="*/ 234 w 619"/>
                <a:gd name="T75" fmla="*/ 0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1206">
                  <a:moveTo>
                    <a:pt x="234" y="0"/>
                  </a:moveTo>
                  <a:lnTo>
                    <a:pt x="297" y="46"/>
                  </a:lnTo>
                  <a:lnTo>
                    <a:pt x="352" y="78"/>
                  </a:lnTo>
                  <a:lnTo>
                    <a:pt x="397" y="104"/>
                  </a:lnTo>
                  <a:lnTo>
                    <a:pt x="434" y="127"/>
                  </a:lnTo>
                  <a:lnTo>
                    <a:pt x="464" y="149"/>
                  </a:lnTo>
                  <a:lnTo>
                    <a:pt x="488" y="174"/>
                  </a:lnTo>
                  <a:lnTo>
                    <a:pt x="507" y="203"/>
                  </a:lnTo>
                  <a:lnTo>
                    <a:pt x="525" y="238"/>
                  </a:lnTo>
                  <a:lnTo>
                    <a:pt x="541" y="284"/>
                  </a:lnTo>
                  <a:lnTo>
                    <a:pt x="585" y="436"/>
                  </a:lnTo>
                  <a:lnTo>
                    <a:pt x="598" y="572"/>
                  </a:lnTo>
                  <a:lnTo>
                    <a:pt x="619" y="708"/>
                  </a:lnTo>
                  <a:lnTo>
                    <a:pt x="619" y="776"/>
                  </a:lnTo>
                  <a:lnTo>
                    <a:pt x="585" y="940"/>
                  </a:lnTo>
                  <a:lnTo>
                    <a:pt x="541" y="1069"/>
                  </a:lnTo>
                  <a:lnTo>
                    <a:pt x="541" y="1137"/>
                  </a:lnTo>
                  <a:lnTo>
                    <a:pt x="486" y="1206"/>
                  </a:lnTo>
                  <a:lnTo>
                    <a:pt x="433" y="1206"/>
                  </a:lnTo>
                  <a:lnTo>
                    <a:pt x="386" y="1159"/>
                  </a:lnTo>
                  <a:lnTo>
                    <a:pt x="371" y="1110"/>
                  </a:lnTo>
                  <a:lnTo>
                    <a:pt x="433" y="1131"/>
                  </a:lnTo>
                  <a:lnTo>
                    <a:pt x="486" y="1090"/>
                  </a:lnTo>
                  <a:lnTo>
                    <a:pt x="486" y="1035"/>
                  </a:lnTo>
                  <a:lnTo>
                    <a:pt x="460" y="974"/>
                  </a:lnTo>
                  <a:lnTo>
                    <a:pt x="460" y="933"/>
                  </a:lnTo>
                  <a:lnTo>
                    <a:pt x="520" y="927"/>
                  </a:lnTo>
                  <a:lnTo>
                    <a:pt x="558" y="852"/>
                  </a:lnTo>
                  <a:lnTo>
                    <a:pt x="558" y="695"/>
                  </a:lnTo>
                  <a:lnTo>
                    <a:pt x="527" y="716"/>
                  </a:lnTo>
                  <a:lnTo>
                    <a:pt x="473" y="757"/>
                  </a:lnTo>
                  <a:lnTo>
                    <a:pt x="473" y="695"/>
                  </a:lnTo>
                  <a:lnTo>
                    <a:pt x="527" y="648"/>
                  </a:lnTo>
                  <a:lnTo>
                    <a:pt x="527" y="553"/>
                  </a:lnTo>
                  <a:lnTo>
                    <a:pt x="527" y="423"/>
                  </a:lnTo>
                  <a:lnTo>
                    <a:pt x="467" y="436"/>
                  </a:lnTo>
                  <a:lnTo>
                    <a:pt x="457" y="423"/>
                  </a:lnTo>
                  <a:lnTo>
                    <a:pt x="447" y="415"/>
                  </a:lnTo>
                  <a:lnTo>
                    <a:pt x="436" y="407"/>
                  </a:lnTo>
                  <a:lnTo>
                    <a:pt x="426" y="400"/>
                  </a:lnTo>
                  <a:lnTo>
                    <a:pt x="417" y="394"/>
                  </a:lnTo>
                  <a:lnTo>
                    <a:pt x="409" y="386"/>
                  </a:lnTo>
                  <a:lnTo>
                    <a:pt x="405" y="374"/>
                  </a:lnTo>
                  <a:lnTo>
                    <a:pt x="405" y="361"/>
                  </a:lnTo>
                  <a:lnTo>
                    <a:pt x="430" y="196"/>
                  </a:lnTo>
                  <a:lnTo>
                    <a:pt x="386" y="250"/>
                  </a:lnTo>
                  <a:lnTo>
                    <a:pt x="305" y="451"/>
                  </a:lnTo>
                  <a:lnTo>
                    <a:pt x="305" y="546"/>
                  </a:lnTo>
                  <a:lnTo>
                    <a:pt x="250" y="519"/>
                  </a:lnTo>
                  <a:lnTo>
                    <a:pt x="237" y="572"/>
                  </a:lnTo>
                  <a:lnTo>
                    <a:pt x="271" y="606"/>
                  </a:lnTo>
                  <a:lnTo>
                    <a:pt x="305" y="689"/>
                  </a:lnTo>
                  <a:lnTo>
                    <a:pt x="305" y="770"/>
                  </a:lnTo>
                  <a:lnTo>
                    <a:pt x="263" y="736"/>
                  </a:lnTo>
                  <a:lnTo>
                    <a:pt x="263" y="791"/>
                  </a:lnTo>
                  <a:lnTo>
                    <a:pt x="290" y="844"/>
                  </a:lnTo>
                  <a:lnTo>
                    <a:pt x="290" y="927"/>
                  </a:lnTo>
                  <a:lnTo>
                    <a:pt x="263" y="988"/>
                  </a:lnTo>
                  <a:lnTo>
                    <a:pt x="190" y="920"/>
                  </a:lnTo>
                  <a:lnTo>
                    <a:pt x="162" y="818"/>
                  </a:lnTo>
                  <a:lnTo>
                    <a:pt x="162" y="587"/>
                  </a:lnTo>
                  <a:lnTo>
                    <a:pt x="162" y="478"/>
                  </a:lnTo>
                  <a:lnTo>
                    <a:pt x="122" y="559"/>
                  </a:lnTo>
                  <a:lnTo>
                    <a:pt x="122" y="729"/>
                  </a:lnTo>
                  <a:lnTo>
                    <a:pt x="47" y="852"/>
                  </a:lnTo>
                  <a:lnTo>
                    <a:pt x="0" y="831"/>
                  </a:lnTo>
                  <a:lnTo>
                    <a:pt x="0" y="689"/>
                  </a:lnTo>
                  <a:lnTo>
                    <a:pt x="94" y="358"/>
                  </a:lnTo>
                  <a:lnTo>
                    <a:pt x="96" y="300"/>
                  </a:lnTo>
                  <a:lnTo>
                    <a:pt x="104" y="250"/>
                  </a:lnTo>
                  <a:lnTo>
                    <a:pt x="114" y="206"/>
                  </a:lnTo>
                  <a:lnTo>
                    <a:pt x="130" y="167"/>
                  </a:lnTo>
                  <a:lnTo>
                    <a:pt x="149" y="130"/>
                  </a:lnTo>
                  <a:lnTo>
                    <a:pt x="174" y="91"/>
                  </a:lnTo>
                  <a:lnTo>
                    <a:pt x="201" y="49"/>
                  </a:lnTo>
                  <a:lnTo>
                    <a:pt x="234" y="0"/>
                  </a:lnTo>
                  <a:close/>
                </a:path>
              </a:pathLst>
            </a:custGeom>
            <a:solidFill>
              <a:srgbClr val="3A2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47"/>
            <p:cNvSpPr>
              <a:spLocks/>
            </p:cNvSpPr>
            <p:nvPr/>
          </p:nvSpPr>
          <p:spPr bwMode="auto">
            <a:xfrm>
              <a:off x="3353359" y="4689473"/>
              <a:ext cx="728660" cy="1398590"/>
            </a:xfrm>
            <a:custGeom>
              <a:avLst/>
              <a:gdLst>
                <a:gd name="T0" fmla="*/ 256 w 459"/>
                <a:gd name="T1" fmla="*/ 162 h 881"/>
                <a:gd name="T2" fmla="*/ 156 w 459"/>
                <a:gd name="T3" fmla="*/ 452 h 881"/>
                <a:gd name="T4" fmla="*/ 101 w 459"/>
                <a:gd name="T5" fmla="*/ 567 h 881"/>
                <a:gd name="T6" fmla="*/ 13 w 459"/>
                <a:gd name="T7" fmla="*/ 711 h 881"/>
                <a:gd name="T8" fmla="*/ 0 w 459"/>
                <a:gd name="T9" fmla="*/ 820 h 881"/>
                <a:gd name="T10" fmla="*/ 41 w 459"/>
                <a:gd name="T11" fmla="*/ 860 h 881"/>
                <a:gd name="T12" fmla="*/ 107 w 459"/>
                <a:gd name="T13" fmla="*/ 860 h 881"/>
                <a:gd name="T14" fmla="*/ 196 w 459"/>
                <a:gd name="T15" fmla="*/ 867 h 881"/>
                <a:gd name="T16" fmla="*/ 324 w 459"/>
                <a:gd name="T17" fmla="*/ 854 h 881"/>
                <a:gd name="T18" fmla="*/ 459 w 459"/>
                <a:gd name="T19" fmla="*/ 881 h 881"/>
                <a:gd name="T20" fmla="*/ 446 w 459"/>
                <a:gd name="T21" fmla="*/ 826 h 881"/>
                <a:gd name="T22" fmla="*/ 230 w 459"/>
                <a:gd name="T23" fmla="*/ 820 h 881"/>
                <a:gd name="T24" fmla="*/ 143 w 459"/>
                <a:gd name="T25" fmla="*/ 731 h 881"/>
                <a:gd name="T26" fmla="*/ 188 w 459"/>
                <a:gd name="T27" fmla="*/ 561 h 881"/>
                <a:gd name="T28" fmla="*/ 290 w 459"/>
                <a:gd name="T29" fmla="*/ 242 h 881"/>
                <a:gd name="T30" fmla="*/ 337 w 459"/>
                <a:gd name="T31" fmla="*/ 0 h 881"/>
                <a:gd name="T32" fmla="*/ 256 w 459"/>
                <a:gd name="T33" fmla="*/ 162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9" h="881">
                  <a:moveTo>
                    <a:pt x="256" y="162"/>
                  </a:moveTo>
                  <a:lnTo>
                    <a:pt x="156" y="452"/>
                  </a:lnTo>
                  <a:lnTo>
                    <a:pt x="101" y="567"/>
                  </a:lnTo>
                  <a:lnTo>
                    <a:pt x="13" y="711"/>
                  </a:lnTo>
                  <a:lnTo>
                    <a:pt x="0" y="820"/>
                  </a:lnTo>
                  <a:lnTo>
                    <a:pt x="41" y="860"/>
                  </a:lnTo>
                  <a:lnTo>
                    <a:pt x="107" y="860"/>
                  </a:lnTo>
                  <a:lnTo>
                    <a:pt x="196" y="867"/>
                  </a:lnTo>
                  <a:lnTo>
                    <a:pt x="324" y="854"/>
                  </a:lnTo>
                  <a:lnTo>
                    <a:pt x="459" y="881"/>
                  </a:lnTo>
                  <a:lnTo>
                    <a:pt x="446" y="826"/>
                  </a:lnTo>
                  <a:lnTo>
                    <a:pt x="230" y="820"/>
                  </a:lnTo>
                  <a:lnTo>
                    <a:pt x="143" y="731"/>
                  </a:lnTo>
                  <a:lnTo>
                    <a:pt x="188" y="561"/>
                  </a:lnTo>
                  <a:lnTo>
                    <a:pt x="290" y="242"/>
                  </a:lnTo>
                  <a:lnTo>
                    <a:pt x="337" y="0"/>
                  </a:lnTo>
                  <a:lnTo>
                    <a:pt x="256" y="162"/>
                  </a:lnTo>
                  <a:close/>
                </a:path>
              </a:pathLst>
            </a:custGeom>
            <a:solidFill>
              <a:srgbClr val="3A2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48"/>
            <p:cNvSpPr>
              <a:spLocks/>
            </p:cNvSpPr>
            <p:nvPr/>
          </p:nvSpPr>
          <p:spPr bwMode="auto">
            <a:xfrm>
              <a:off x="4166156" y="6394450"/>
              <a:ext cx="165099" cy="327026"/>
            </a:xfrm>
            <a:custGeom>
              <a:avLst/>
              <a:gdLst>
                <a:gd name="T0" fmla="*/ 76 w 104"/>
                <a:gd name="T1" fmla="*/ 0 h 206"/>
                <a:gd name="T2" fmla="*/ 104 w 104"/>
                <a:gd name="T3" fmla="*/ 93 h 206"/>
                <a:gd name="T4" fmla="*/ 104 w 104"/>
                <a:gd name="T5" fmla="*/ 206 h 206"/>
                <a:gd name="T6" fmla="*/ 0 w 104"/>
                <a:gd name="T7" fmla="*/ 206 h 206"/>
                <a:gd name="T8" fmla="*/ 0 w 104"/>
                <a:gd name="T9" fmla="*/ 112 h 206"/>
                <a:gd name="T10" fmla="*/ 57 w 104"/>
                <a:gd name="T11" fmla="*/ 63 h 206"/>
                <a:gd name="T12" fmla="*/ 76 w 104"/>
                <a:gd name="T13" fmla="*/ 0 h 206"/>
              </a:gdLst>
              <a:ahLst/>
              <a:cxnLst>
                <a:cxn ang="0">
                  <a:pos x="T0" y="T1"/>
                </a:cxn>
                <a:cxn ang="0">
                  <a:pos x="T2" y="T3"/>
                </a:cxn>
                <a:cxn ang="0">
                  <a:pos x="T4" y="T5"/>
                </a:cxn>
                <a:cxn ang="0">
                  <a:pos x="T6" y="T7"/>
                </a:cxn>
                <a:cxn ang="0">
                  <a:pos x="T8" y="T9"/>
                </a:cxn>
                <a:cxn ang="0">
                  <a:pos x="T10" y="T11"/>
                </a:cxn>
                <a:cxn ang="0">
                  <a:pos x="T12" y="T13"/>
                </a:cxn>
              </a:cxnLst>
              <a:rect l="0" t="0" r="r" b="b"/>
              <a:pathLst>
                <a:path w="104" h="206">
                  <a:moveTo>
                    <a:pt x="76" y="0"/>
                  </a:moveTo>
                  <a:lnTo>
                    <a:pt x="104" y="93"/>
                  </a:lnTo>
                  <a:lnTo>
                    <a:pt x="104" y="206"/>
                  </a:lnTo>
                  <a:lnTo>
                    <a:pt x="0" y="206"/>
                  </a:lnTo>
                  <a:lnTo>
                    <a:pt x="0" y="112"/>
                  </a:lnTo>
                  <a:lnTo>
                    <a:pt x="57" y="63"/>
                  </a:lnTo>
                  <a:lnTo>
                    <a:pt x="76" y="0"/>
                  </a:lnTo>
                  <a:close/>
                </a:path>
              </a:pathLst>
            </a:custGeom>
            <a:solidFill>
              <a:srgbClr val="7F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98" name="Cloud Callout 97"/>
          <p:cNvSpPr/>
          <p:nvPr/>
        </p:nvSpPr>
        <p:spPr>
          <a:xfrm>
            <a:off x="47710" y="4709357"/>
            <a:ext cx="4019590" cy="2064085"/>
          </a:xfrm>
          <a:prstGeom prst="cloudCallout">
            <a:avLst>
              <a:gd name="adj1" fmla="val 14046"/>
              <a:gd name="adj2" fmla="val -1397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Coq, is this correct?</a:t>
            </a:r>
            <a:endParaRPr lang="en-GB" sz="4000" dirty="0"/>
          </a:p>
        </p:txBody>
      </p:sp>
      <mc:AlternateContent xmlns:mc="http://schemas.openxmlformats.org/markup-compatibility/2006" xmlns:a14="http://schemas.microsoft.com/office/drawing/2010/main">
        <mc:Choice Requires="a14">
          <p:sp>
            <p:nvSpPr>
              <p:cNvPr id="99" name="Cloud Callout 98"/>
              <p:cNvSpPr/>
              <p:nvPr/>
            </p:nvSpPr>
            <p:spPr>
              <a:xfrm>
                <a:off x="4532436" y="4780708"/>
                <a:ext cx="4602057" cy="1992733"/>
              </a:xfrm>
              <a:prstGeom prst="cloudCallout">
                <a:avLst>
                  <a:gd name="adj1" fmla="val 2691"/>
                  <a:gd name="adj2" fmla="val -1101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No; here’s a proof of</a:t>
                </a:r>
              </a:p>
              <a:p>
                <a:pPr algn="ct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1=0→</m:t>
                      </m:r>
                      <m:r>
                        <m:rPr>
                          <m:nor/>
                        </m:rPr>
                        <a:rPr lang="en-US" sz="3200" b="0" i="0" smtClean="0">
                          <a:latin typeface="Cambria Math" panose="02040503050406030204" pitchFamily="18" charset="0"/>
                        </a:rPr>
                        <m:t>False</m:t>
                      </m:r>
                    </m:oMath>
                  </m:oMathPara>
                </a14:m>
                <a:endParaRPr lang="en-GB" sz="3200" dirty="0"/>
              </a:p>
            </p:txBody>
          </p:sp>
        </mc:Choice>
        <mc:Fallback xmlns="">
          <p:sp>
            <p:nvSpPr>
              <p:cNvPr id="99" name="Cloud Callout 98"/>
              <p:cNvSpPr>
                <a:spLocks noRot="1" noChangeAspect="1" noMove="1" noResize="1" noEditPoints="1" noAdjustHandles="1" noChangeArrowheads="1" noChangeShapeType="1" noTextEdit="1"/>
              </p:cNvSpPr>
              <p:nvPr/>
            </p:nvSpPr>
            <p:spPr>
              <a:xfrm>
                <a:off x="4532436" y="4780708"/>
                <a:ext cx="4602057" cy="1992733"/>
              </a:xfrm>
              <a:prstGeom prst="cloudCallout">
                <a:avLst>
                  <a:gd name="adj1" fmla="val 2691"/>
                  <a:gd name="adj2" fmla="val -110120"/>
                </a:avLst>
              </a:prstGeom>
              <a:blipFill rotWithShape="0">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720799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97424"/>
          </a:xfrm>
        </p:spPr>
        <p:txBody>
          <a:bodyPr/>
          <a:lstStyle/>
          <a:p>
            <a:r>
              <a:rPr lang="en-US" dirty="0"/>
              <a:t>Proof assistant </a:t>
            </a:r>
            <a:r>
              <a:rPr lang="en-US"/>
              <a:t>performance (</a:t>
            </a:r>
            <a:r>
              <a:rPr lang="en-US" smtClean="0"/>
              <a:t>size)</a:t>
            </a:r>
            <a:endParaRPr lang="en-US" dirty="0"/>
          </a:p>
        </p:txBody>
      </p:sp>
      <p:sp>
        <p:nvSpPr>
          <p:cNvPr id="3" name="Content Placeholder 2"/>
          <p:cNvSpPr>
            <a:spLocks noGrp="1"/>
          </p:cNvSpPr>
          <p:nvPr>
            <p:ph idx="1"/>
          </p:nvPr>
        </p:nvSpPr>
        <p:spPr>
          <a:xfrm>
            <a:off x="628650" y="697425"/>
            <a:ext cx="7886700" cy="4351338"/>
          </a:xfrm>
        </p:spPr>
        <p:txBody>
          <a:bodyPr>
            <a:normAutofit/>
          </a:bodyPr>
          <a:lstStyle/>
          <a:p>
            <a:r>
              <a:rPr lang="en-US" sz="2400" dirty="0"/>
              <a:t>How large is slow?</a:t>
            </a:r>
          </a:p>
          <a:p>
            <a:pPr lvl="1"/>
            <a:r>
              <a:rPr lang="en-US" sz="2100" dirty="0"/>
              <a:t>Around 150,000—500,000 words</a:t>
            </a:r>
          </a:p>
          <a:p>
            <a:pPr lvl="1"/>
            <a:endParaRPr lang="en-US" sz="2100" dirty="0"/>
          </a:p>
        </p:txBody>
      </p:sp>
      <p:sp>
        <p:nvSpPr>
          <p:cNvPr id="4" name="Slide Number Placeholder 3"/>
          <p:cNvSpPr>
            <a:spLocks noGrp="1"/>
          </p:cNvSpPr>
          <p:nvPr>
            <p:ph type="sldNum" sz="quarter" idx="12"/>
          </p:nvPr>
        </p:nvSpPr>
        <p:spPr/>
        <p:txBody>
          <a:bodyPr/>
          <a:lstStyle/>
          <a:p>
            <a:fld id="{E64EF21E-4A1E-457A-A908-FECEBBB6594B}" type="slidenum">
              <a:rPr lang="en-US" smtClean="0"/>
              <a:t>30</a:t>
            </a:fld>
            <a:endParaRPr lang="en-US"/>
          </a:p>
        </p:txBody>
      </p:sp>
      <p:graphicFrame>
        <p:nvGraphicFramePr>
          <p:cNvPr id="6" name="Chart 4"/>
          <p:cNvGraphicFramePr>
            <a:graphicFrameLocks/>
          </p:cNvGraphicFramePr>
          <p:nvPr>
            <p:extLst>
              <p:ext uri="{D42A27DB-BD31-4B8C-83A1-F6EECF244321}">
                <p14:modId xmlns:p14="http://schemas.microsoft.com/office/powerpoint/2010/main" val="3941150880"/>
              </p:ext>
            </p:extLst>
          </p:nvPr>
        </p:nvGraphicFramePr>
        <p:xfrm>
          <a:off x="0" y="1472824"/>
          <a:ext cx="9144000" cy="54006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96138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Proof assistant </a:t>
            </a:r>
            <a:r>
              <a:rPr lang="en-US" dirty="0" smtClean="0"/>
              <a:t>performance (size)</a:t>
            </a:r>
            <a:endParaRPr lang="en-US" dirty="0"/>
          </a:p>
        </p:txBody>
      </p:sp>
      <p:sp>
        <p:nvSpPr>
          <p:cNvPr id="3" name="Content Placeholder 2"/>
          <p:cNvSpPr>
            <a:spLocks noGrp="1"/>
          </p:cNvSpPr>
          <p:nvPr>
            <p:ph idx="1"/>
          </p:nvPr>
        </p:nvSpPr>
        <p:spPr/>
        <p:txBody>
          <a:bodyPr>
            <a:normAutofit/>
          </a:bodyPr>
          <a:lstStyle/>
          <a:p>
            <a:r>
              <a:rPr lang="en-US" sz="2400" dirty="0"/>
              <a:t>How large is slow?</a:t>
            </a:r>
            <a:endParaRPr lang="en-US" sz="3200" dirty="0"/>
          </a:p>
          <a:p>
            <a:pPr lvl="1"/>
            <a:r>
              <a:rPr lang="en-US" dirty="0"/>
              <a:t>Around 150,000—500,000 words</a:t>
            </a:r>
            <a:endParaRPr lang="en-US" dirty="0" smtClean="0"/>
          </a:p>
          <a:p>
            <a:pPr marL="0" indent="0">
              <a:buNone/>
            </a:pPr>
            <a:endParaRPr lang="en-US" dirty="0" smtClean="0"/>
          </a:p>
          <a:p>
            <a:pPr marL="0" indent="0">
              <a:buNone/>
            </a:pPr>
            <a:r>
              <a:rPr lang="en-US" dirty="0" smtClean="0"/>
              <a:t>Do terms actually get this large?</a:t>
            </a:r>
            <a:endParaRPr lang="en-US" dirty="0"/>
          </a:p>
          <a:p>
            <a:pPr lvl="1"/>
            <a:endParaRPr lang="en-US" sz="2800" dirty="0"/>
          </a:p>
          <a:p>
            <a:pPr lvl="1"/>
            <a:endParaRPr lang="en-US" sz="2800" dirty="0"/>
          </a:p>
        </p:txBody>
      </p:sp>
      <p:sp>
        <p:nvSpPr>
          <p:cNvPr id="4" name="Slide Number Placeholder 3"/>
          <p:cNvSpPr>
            <a:spLocks noGrp="1"/>
          </p:cNvSpPr>
          <p:nvPr>
            <p:ph type="sldNum" sz="quarter" idx="12"/>
          </p:nvPr>
        </p:nvSpPr>
        <p:spPr/>
        <p:txBody>
          <a:bodyPr/>
          <a:lstStyle/>
          <a:p>
            <a:fld id="{E64EF21E-4A1E-457A-A908-FECEBBB6594B}" type="slidenum">
              <a:rPr lang="en-US" smtClean="0"/>
              <a:t>31</a:t>
            </a:fld>
            <a:endParaRPr lang="en-US"/>
          </a:p>
        </p:txBody>
      </p:sp>
    </p:spTree>
    <p:extLst>
      <p:ext uri="{BB962C8B-B14F-4D97-AF65-F5344CB8AC3E}">
        <p14:creationId xmlns:p14="http://schemas.microsoft.com/office/powerpoint/2010/main" val="9996423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Proof assistant </a:t>
            </a:r>
            <a:r>
              <a:rPr lang="en-US" dirty="0" smtClean="0"/>
              <a:t>performance (size)</a:t>
            </a:r>
            <a:endParaRPr lang="en-US" dirty="0"/>
          </a:p>
        </p:txBody>
      </p:sp>
      <p:sp>
        <p:nvSpPr>
          <p:cNvPr id="3" name="Content Placeholder 2"/>
          <p:cNvSpPr>
            <a:spLocks noGrp="1"/>
          </p:cNvSpPr>
          <p:nvPr>
            <p:ph idx="1"/>
          </p:nvPr>
        </p:nvSpPr>
        <p:spPr/>
        <p:txBody>
          <a:bodyPr>
            <a:normAutofit/>
          </a:bodyPr>
          <a:lstStyle/>
          <a:p>
            <a:r>
              <a:rPr lang="en-US" sz="2400" dirty="0"/>
              <a:t>How large is slow?</a:t>
            </a:r>
            <a:endParaRPr lang="en-US" sz="3200" dirty="0"/>
          </a:p>
          <a:p>
            <a:pPr lvl="1"/>
            <a:r>
              <a:rPr lang="en-US" dirty="0"/>
              <a:t>Around 150,000—500,000 words</a:t>
            </a:r>
            <a:endParaRPr lang="en-US" dirty="0" smtClean="0"/>
          </a:p>
          <a:p>
            <a:pPr marL="0" indent="0">
              <a:buNone/>
            </a:pPr>
            <a:endParaRPr lang="en-US" dirty="0" smtClean="0"/>
          </a:p>
          <a:p>
            <a:pPr marL="0" indent="0">
              <a:buNone/>
            </a:pPr>
            <a:r>
              <a:rPr lang="en-US" dirty="0" smtClean="0"/>
              <a:t>Do terms actually get this large?</a:t>
            </a:r>
          </a:p>
          <a:p>
            <a:pPr marL="0" indent="0">
              <a:buNone/>
            </a:pPr>
            <a:endParaRPr lang="en-US" dirty="0"/>
          </a:p>
          <a:p>
            <a:pPr marL="0" indent="0" algn="ctr">
              <a:buNone/>
            </a:pPr>
            <a:r>
              <a:rPr lang="en-US" sz="4950" b="1" dirty="0"/>
              <a:t>YES!</a:t>
            </a:r>
            <a:endParaRPr lang="en-US" sz="6600" b="1" dirty="0"/>
          </a:p>
          <a:p>
            <a:pPr lvl="1"/>
            <a:endParaRPr lang="en-US" sz="2800" dirty="0"/>
          </a:p>
          <a:p>
            <a:pPr lvl="1"/>
            <a:endParaRPr lang="en-US" sz="2800" dirty="0"/>
          </a:p>
        </p:txBody>
      </p:sp>
      <p:sp>
        <p:nvSpPr>
          <p:cNvPr id="4" name="Slide Number Placeholder 3"/>
          <p:cNvSpPr>
            <a:spLocks noGrp="1"/>
          </p:cNvSpPr>
          <p:nvPr>
            <p:ph type="sldNum" sz="quarter" idx="12"/>
          </p:nvPr>
        </p:nvSpPr>
        <p:spPr/>
        <p:txBody>
          <a:bodyPr/>
          <a:lstStyle/>
          <a:p>
            <a:fld id="{E64EF21E-4A1E-457A-A908-FECEBBB6594B}" type="slidenum">
              <a:rPr lang="en-US" smtClean="0"/>
              <a:t>32</a:t>
            </a:fld>
            <a:endParaRPr lang="en-US"/>
          </a:p>
        </p:txBody>
      </p:sp>
    </p:spTree>
    <p:extLst>
      <p:ext uri="{BB962C8B-B14F-4D97-AF65-F5344CB8AC3E}">
        <p14:creationId xmlns:p14="http://schemas.microsoft.com/office/powerpoint/2010/main" val="41825501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Proof assistant </a:t>
            </a:r>
            <a:r>
              <a:rPr lang="en-US"/>
              <a:t>performance (</a:t>
            </a:r>
            <a:r>
              <a:rPr lang="en-US" smtClean="0"/>
              <a:t>size)</a:t>
            </a:r>
            <a:endParaRPr lang="en-US" dirty="0"/>
          </a:p>
        </p:txBody>
      </p:sp>
      <p:sp>
        <p:nvSpPr>
          <p:cNvPr id="3" name="Content Placeholder 2"/>
          <p:cNvSpPr>
            <a:spLocks noGrp="1"/>
          </p:cNvSpPr>
          <p:nvPr>
            <p:ph idx="1"/>
          </p:nvPr>
        </p:nvSpPr>
        <p:spPr/>
        <p:txBody>
          <a:bodyPr>
            <a:normAutofit/>
          </a:bodyPr>
          <a:lstStyle/>
          <a:p>
            <a:pPr marL="342892" lvl="1" indent="0">
              <a:buNone/>
            </a:pPr>
            <a:endParaRPr lang="en-US" sz="2100" dirty="0"/>
          </a:p>
          <a:p>
            <a:pPr lvl="1"/>
            <a:endParaRPr lang="en-US" sz="2100" dirty="0"/>
          </a:p>
        </p:txBody>
      </p:sp>
      <p:sp>
        <p:nvSpPr>
          <p:cNvPr id="11" name="Slide Number Placeholder 10"/>
          <p:cNvSpPr>
            <a:spLocks noGrp="1"/>
          </p:cNvSpPr>
          <p:nvPr>
            <p:ph type="sldNum" sz="quarter" idx="12"/>
          </p:nvPr>
        </p:nvSpPr>
        <p:spPr/>
        <p:txBody>
          <a:bodyPr/>
          <a:lstStyle/>
          <a:p>
            <a:fld id="{E64EF21E-4A1E-457A-A908-FECEBBB6594B}" type="slidenum">
              <a:rPr lang="en-US" smtClean="0"/>
              <a:t>33</a:t>
            </a:fld>
            <a:endParaRPr lang="en-US"/>
          </a:p>
        </p:txBody>
      </p:sp>
      <p:sp>
        <p:nvSpPr>
          <p:cNvPr id="9" name="Content Placeholder 2"/>
          <p:cNvSpPr txBox="1">
            <a:spLocks/>
          </p:cNvSpPr>
          <p:nvPr/>
        </p:nvSpPr>
        <p:spPr>
          <a:xfrm>
            <a:off x="742950" y="2340771"/>
            <a:ext cx="788670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 </a:t>
            </a:r>
            <a:r>
              <a:rPr lang="en-US" sz="2400" b="1" dirty="0"/>
              <a:t>directed graph</a:t>
            </a:r>
            <a:r>
              <a:rPr lang="en-US" sz="2400" dirty="0"/>
              <a:t> has:</a:t>
            </a:r>
            <a:endParaRPr lang="en-US" sz="2100" dirty="0"/>
          </a:p>
          <a:p>
            <a:pPr lvl="1"/>
            <a:r>
              <a:rPr lang="en-US" sz="2100" dirty="0"/>
              <a:t>a type of vertices (points)</a:t>
            </a:r>
          </a:p>
          <a:p>
            <a:pPr lvl="1"/>
            <a:r>
              <a:rPr lang="en-US" sz="2100" dirty="0"/>
              <a:t>for every ordered pair of vertices, a type of arrows</a:t>
            </a:r>
          </a:p>
          <a:p>
            <a:pPr lvl="1"/>
            <a:endParaRPr lang="en-US" sz="2100" dirty="0"/>
          </a:p>
        </p:txBody>
      </p:sp>
      <p:grpSp>
        <p:nvGrpSpPr>
          <p:cNvPr id="31" name="Group 11"/>
          <p:cNvGrpSpPr/>
          <p:nvPr/>
        </p:nvGrpSpPr>
        <p:grpSpPr>
          <a:xfrm>
            <a:off x="2657475" y="4243788"/>
            <a:ext cx="3429000" cy="2684594"/>
            <a:chOff x="3543300" y="3657600"/>
            <a:chExt cx="4572000" cy="3579459"/>
          </a:xfrm>
        </p:grpSpPr>
        <p:sp>
          <p:nvSpPr>
            <p:cNvPr id="24" name="Arc 12"/>
            <p:cNvSpPr/>
            <p:nvPr/>
          </p:nvSpPr>
          <p:spPr>
            <a:xfrm rot="19377795">
              <a:off x="5022952" y="4820005"/>
              <a:ext cx="482600" cy="2417054"/>
            </a:xfrm>
            <a:prstGeom prst="arc">
              <a:avLst>
                <a:gd name="adj1" fmla="val 16252513"/>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 name="Oval 13"/>
            <p:cNvSpPr/>
            <p:nvPr/>
          </p:nvSpPr>
          <p:spPr>
            <a:xfrm>
              <a:off x="4254500" y="4991100"/>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Oval 14"/>
            <p:cNvSpPr/>
            <p:nvPr/>
          </p:nvSpPr>
          <p:spPr>
            <a:xfrm>
              <a:off x="5448300" y="5918994"/>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15"/>
            <p:cNvSpPr/>
            <p:nvPr/>
          </p:nvSpPr>
          <p:spPr>
            <a:xfrm>
              <a:off x="7366000" y="4368800"/>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16"/>
            <p:cNvSpPr/>
            <p:nvPr/>
          </p:nvSpPr>
          <p:spPr>
            <a:xfrm>
              <a:off x="6946900" y="5638800"/>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17"/>
            <p:cNvSpPr/>
            <p:nvPr/>
          </p:nvSpPr>
          <p:spPr>
            <a:xfrm>
              <a:off x="5575300" y="4001294"/>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18"/>
            <p:cNvSpPr/>
            <p:nvPr/>
          </p:nvSpPr>
          <p:spPr>
            <a:xfrm>
              <a:off x="5803900" y="5144294"/>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Arc 19"/>
            <p:cNvSpPr/>
            <p:nvPr/>
          </p:nvSpPr>
          <p:spPr>
            <a:xfrm>
              <a:off x="5448300" y="4128295"/>
              <a:ext cx="482600" cy="1716880"/>
            </a:xfrm>
            <a:prstGeom prst="arc">
              <a:avLst>
                <a:gd name="adj1" fmla="val 16450370"/>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3" name="Arc 21"/>
            <p:cNvSpPr/>
            <p:nvPr/>
          </p:nvSpPr>
          <p:spPr>
            <a:xfrm rot="8323859">
              <a:off x="5819775" y="4224689"/>
              <a:ext cx="857250" cy="1716880"/>
            </a:xfrm>
            <a:prstGeom prst="arc">
              <a:avLst>
                <a:gd name="adj1" fmla="val 16450370"/>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5" name="Arc 29"/>
            <p:cNvSpPr/>
            <p:nvPr/>
          </p:nvSpPr>
          <p:spPr>
            <a:xfrm rot="6884085" flipV="1">
              <a:off x="5207000" y="4585803"/>
              <a:ext cx="482600" cy="2417054"/>
            </a:xfrm>
            <a:prstGeom prst="arc">
              <a:avLst>
                <a:gd name="adj1" fmla="val 16252513"/>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6" name="Arc 31"/>
            <p:cNvSpPr/>
            <p:nvPr/>
          </p:nvSpPr>
          <p:spPr>
            <a:xfrm rot="7500712">
              <a:off x="3874249" y="4690674"/>
              <a:ext cx="277659" cy="354249"/>
            </a:xfrm>
            <a:prstGeom prst="arc">
              <a:avLst>
                <a:gd name="adj1" fmla="val 16450370"/>
                <a:gd name="adj2" fmla="val 15387124"/>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7" name="Arc 32"/>
            <p:cNvSpPr/>
            <p:nvPr/>
          </p:nvSpPr>
          <p:spPr>
            <a:xfrm rot="18288612">
              <a:off x="6455969" y="4917694"/>
              <a:ext cx="482600" cy="1716880"/>
            </a:xfrm>
            <a:prstGeom prst="arc">
              <a:avLst>
                <a:gd name="adj1" fmla="val 16450370"/>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8" name="Arc 33"/>
            <p:cNvSpPr/>
            <p:nvPr/>
          </p:nvSpPr>
          <p:spPr>
            <a:xfrm rot="17791818">
              <a:off x="6216224" y="4823693"/>
              <a:ext cx="568533" cy="1035665"/>
            </a:xfrm>
            <a:prstGeom prst="arc">
              <a:avLst>
                <a:gd name="adj1" fmla="val 16242190"/>
                <a:gd name="adj2" fmla="val 5336835"/>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9" name="Rectangle 34"/>
            <p:cNvSpPr/>
            <p:nvPr/>
          </p:nvSpPr>
          <p:spPr>
            <a:xfrm>
              <a:off x="3543300" y="3657600"/>
              <a:ext cx="4572000" cy="26543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2" name="Group 50"/>
          <p:cNvGrpSpPr/>
          <p:nvPr/>
        </p:nvGrpSpPr>
        <p:grpSpPr>
          <a:xfrm>
            <a:off x="-99156" y="5681974"/>
            <a:ext cx="1787349" cy="1105078"/>
            <a:chOff x="3627393" y="2199271"/>
            <a:chExt cx="4786035" cy="2959100"/>
          </a:xfrm>
        </p:grpSpPr>
        <p:grpSp>
          <p:nvGrpSpPr>
            <p:cNvPr id="54" name="Group 4"/>
            <p:cNvGrpSpPr>
              <a:grpSpLocks noChangeAspect="1"/>
            </p:cNvGrpSpPr>
            <p:nvPr/>
          </p:nvGrpSpPr>
          <p:grpSpPr bwMode="auto">
            <a:xfrm>
              <a:off x="4752023" y="2199271"/>
              <a:ext cx="2260600" cy="2959100"/>
              <a:chOff x="1354" y="1310"/>
              <a:chExt cx="1424" cy="1864"/>
            </a:xfrm>
          </p:grpSpPr>
          <p:sp>
            <p:nvSpPr>
              <p:cNvPr id="56" name="AutoShape 3"/>
              <p:cNvSpPr>
                <a:spLocks noChangeAspect="1" noChangeArrowheads="1" noTextEdit="1"/>
              </p:cNvSpPr>
              <p:nvPr/>
            </p:nvSpPr>
            <p:spPr bwMode="auto">
              <a:xfrm>
                <a:off x="1354" y="1310"/>
                <a:ext cx="1424" cy="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7" name="Freeform 5"/>
              <p:cNvSpPr>
                <a:spLocks/>
              </p:cNvSpPr>
              <p:nvPr/>
            </p:nvSpPr>
            <p:spPr bwMode="auto">
              <a:xfrm>
                <a:off x="1414" y="1377"/>
                <a:ext cx="1176" cy="661"/>
              </a:xfrm>
              <a:custGeom>
                <a:avLst/>
                <a:gdLst>
                  <a:gd name="T0" fmla="*/ 915 w 1176"/>
                  <a:gd name="T1" fmla="*/ 80 h 661"/>
                  <a:gd name="T2" fmla="*/ 939 w 1176"/>
                  <a:gd name="T3" fmla="*/ 76 h 661"/>
                  <a:gd name="T4" fmla="*/ 964 w 1176"/>
                  <a:gd name="T5" fmla="*/ 74 h 661"/>
                  <a:gd name="T6" fmla="*/ 988 w 1176"/>
                  <a:gd name="T7" fmla="*/ 78 h 661"/>
                  <a:gd name="T8" fmla="*/ 1006 w 1176"/>
                  <a:gd name="T9" fmla="*/ 96 h 661"/>
                  <a:gd name="T10" fmla="*/ 1000 w 1176"/>
                  <a:gd name="T11" fmla="*/ 128 h 661"/>
                  <a:gd name="T12" fmla="*/ 1000 w 1176"/>
                  <a:gd name="T13" fmla="*/ 137 h 661"/>
                  <a:gd name="T14" fmla="*/ 1033 w 1176"/>
                  <a:gd name="T15" fmla="*/ 137 h 661"/>
                  <a:gd name="T16" fmla="*/ 1058 w 1176"/>
                  <a:gd name="T17" fmla="*/ 148 h 661"/>
                  <a:gd name="T18" fmla="*/ 1062 w 1176"/>
                  <a:gd name="T19" fmla="*/ 166 h 661"/>
                  <a:gd name="T20" fmla="*/ 1064 w 1176"/>
                  <a:gd name="T21" fmla="*/ 179 h 661"/>
                  <a:gd name="T22" fmla="*/ 1091 w 1176"/>
                  <a:gd name="T23" fmla="*/ 177 h 661"/>
                  <a:gd name="T24" fmla="*/ 1111 w 1176"/>
                  <a:gd name="T25" fmla="*/ 179 h 661"/>
                  <a:gd name="T26" fmla="*/ 1129 w 1176"/>
                  <a:gd name="T27" fmla="*/ 195 h 661"/>
                  <a:gd name="T28" fmla="*/ 1150 w 1176"/>
                  <a:gd name="T29" fmla="*/ 239 h 661"/>
                  <a:gd name="T30" fmla="*/ 1169 w 1176"/>
                  <a:gd name="T31" fmla="*/ 297 h 661"/>
                  <a:gd name="T32" fmla="*/ 1145 w 1176"/>
                  <a:gd name="T33" fmla="*/ 337 h 661"/>
                  <a:gd name="T34" fmla="*/ 1084 w 1176"/>
                  <a:gd name="T35" fmla="*/ 355 h 661"/>
                  <a:gd name="T36" fmla="*/ 1022 w 1176"/>
                  <a:gd name="T37" fmla="*/ 375 h 661"/>
                  <a:gd name="T38" fmla="*/ 961 w 1176"/>
                  <a:gd name="T39" fmla="*/ 393 h 661"/>
                  <a:gd name="T40" fmla="*/ 897 w 1176"/>
                  <a:gd name="T41" fmla="*/ 413 h 661"/>
                  <a:gd name="T42" fmla="*/ 836 w 1176"/>
                  <a:gd name="T43" fmla="*/ 431 h 661"/>
                  <a:gd name="T44" fmla="*/ 774 w 1176"/>
                  <a:gd name="T45" fmla="*/ 451 h 661"/>
                  <a:gd name="T46" fmla="*/ 713 w 1176"/>
                  <a:gd name="T47" fmla="*/ 472 h 661"/>
                  <a:gd name="T48" fmla="*/ 653 w 1176"/>
                  <a:gd name="T49" fmla="*/ 494 h 661"/>
                  <a:gd name="T50" fmla="*/ 595 w 1176"/>
                  <a:gd name="T51" fmla="*/ 519 h 661"/>
                  <a:gd name="T52" fmla="*/ 537 w 1176"/>
                  <a:gd name="T53" fmla="*/ 548 h 661"/>
                  <a:gd name="T54" fmla="*/ 477 w 1176"/>
                  <a:gd name="T55" fmla="*/ 577 h 661"/>
                  <a:gd name="T56" fmla="*/ 416 w 1176"/>
                  <a:gd name="T57" fmla="*/ 604 h 661"/>
                  <a:gd name="T58" fmla="*/ 354 w 1176"/>
                  <a:gd name="T59" fmla="*/ 628 h 661"/>
                  <a:gd name="T60" fmla="*/ 293 w 1176"/>
                  <a:gd name="T61" fmla="*/ 648 h 661"/>
                  <a:gd name="T62" fmla="*/ 231 w 1176"/>
                  <a:gd name="T63" fmla="*/ 659 h 661"/>
                  <a:gd name="T64" fmla="*/ 161 w 1176"/>
                  <a:gd name="T65" fmla="*/ 657 h 661"/>
                  <a:gd name="T66" fmla="*/ 78 w 1176"/>
                  <a:gd name="T67" fmla="*/ 630 h 661"/>
                  <a:gd name="T68" fmla="*/ 16 w 1176"/>
                  <a:gd name="T69" fmla="*/ 575 h 661"/>
                  <a:gd name="T70" fmla="*/ 2 w 1176"/>
                  <a:gd name="T71" fmla="*/ 501 h 661"/>
                  <a:gd name="T72" fmla="*/ 38 w 1176"/>
                  <a:gd name="T73" fmla="*/ 436 h 661"/>
                  <a:gd name="T74" fmla="*/ 81 w 1176"/>
                  <a:gd name="T75" fmla="*/ 396 h 661"/>
                  <a:gd name="T76" fmla="*/ 130 w 1176"/>
                  <a:gd name="T77" fmla="*/ 362 h 661"/>
                  <a:gd name="T78" fmla="*/ 186 w 1176"/>
                  <a:gd name="T79" fmla="*/ 333 h 661"/>
                  <a:gd name="T80" fmla="*/ 246 w 1176"/>
                  <a:gd name="T81" fmla="*/ 308 h 661"/>
                  <a:gd name="T82" fmla="*/ 307 w 1176"/>
                  <a:gd name="T83" fmla="*/ 286 h 661"/>
                  <a:gd name="T84" fmla="*/ 365 w 1176"/>
                  <a:gd name="T85" fmla="*/ 262 h 661"/>
                  <a:gd name="T86" fmla="*/ 419 w 1176"/>
                  <a:gd name="T87" fmla="*/ 241 h 661"/>
                  <a:gd name="T88" fmla="*/ 463 w 1176"/>
                  <a:gd name="T89" fmla="*/ 219 h 661"/>
                  <a:gd name="T90" fmla="*/ 501 w 1176"/>
                  <a:gd name="T91" fmla="*/ 199 h 661"/>
                  <a:gd name="T92" fmla="*/ 539 w 1176"/>
                  <a:gd name="T93" fmla="*/ 177 h 661"/>
                  <a:gd name="T94" fmla="*/ 577 w 1176"/>
                  <a:gd name="T95" fmla="*/ 157 h 661"/>
                  <a:gd name="T96" fmla="*/ 613 w 1176"/>
                  <a:gd name="T97" fmla="*/ 136 h 661"/>
                  <a:gd name="T98" fmla="*/ 651 w 1176"/>
                  <a:gd name="T99" fmla="*/ 116 h 661"/>
                  <a:gd name="T100" fmla="*/ 689 w 1176"/>
                  <a:gd name="T101" fmla="*/ 96 h 661"/>
                  <a:gd name="T102" fmla="*/ 727 w 1176"/>
                  <a:gd name="T103" fmla="*/ 76 h 661"/>
                  <a:gd name="T104" fmla="*/ 760 w 1176"/>
                  <a:gd name="T105" fmla="*/ 60 h 661"/>
                  <a:gd name="T106" fmla="*/ 790 w 1176"/>
                  <a:gd name="T107" fmla="*/ 40 h 661"/>
                  <a:gd name="T108" fmla="*/ 821 w 1176"/>
                  <a:gd name="T109" fmla="*/ 20 h 661"/>
                  <a:gd name="T110" fmla="*/ 852 w 1176"/>
                  <a:gd name="T111" fmla="*/ 4 h 661"/>
                  <a:gd name="T112" fmla="*/ 883 w 1176"/>
                  <a:gd name="T113" fmla="*/ 0 h 661"/>
                  <a:gd name="T114" fmla="*/ 910 w 1176"/>
                  <a:gd name="T115" fmla="*/ 13 h 661"/>
                  <a:gd name="T116" fmla="*/ 921 w 1176"/>
                  <a:gd name="T117" fmla="*/ 38 h 661"/>
                  <a:gd name="T118" fmla="*/ 915 w 1176"/>
                  <a:gd name="T119" fmla="*/ 67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76" h="661">
                    <a:moveTo>
                      <a:pt x="906" y="81"/>
                    </a:moveTo>
                    <a:lnTo>
                      <a:pt x="915" y="80"/>
                    </a:lnTo>
                    <a:lnTo>
                      <a:pt x="926" y="78"/>
                    </a:lnTo>
                    <a:lnTo>
                      <a:pt x="939" y="76"/>
                    </a:lnTo>
                    <a:lnTo>
                      <a:pt x="951" y="76"/>
                    </a:lnTo>
                    <a:lnTo>
                      <a:pt x="964" y="74"/>
                    </a:lnTo>
                    <a:lnTo>
                      <a:pt x="977" y="76"/>
                    </a:lnTo>
                    <a:lnTo>
                      <a:pt x="988" y="78"/>
                    </a:lnTo>
                    <a:lnTo>
                      <a:pt x="995" y="81"/>
                    </a:lnTo>
                    <a:lnTo>
                      <a:pt x="1006" y="96"/>
                    </a:lnTo>
                    <a:lnTo>
                      <a:pt x="1008" y="112"/>
                    </a:lnTo>
                    <a:lnTo>
                      <a:pt x="1000" y="128"/>
                    </a:lnTo>
                    <a:lnTo>
                      <a:pt x="988" y="141"/>
                    </a:lnTo>
                    <a:lnTo>
                      <a:pt x="1000" y="137"/>
                    </a:lnTo>
                    <a:lnTo>
                      <a:pt x="1017" y="136"/>
                    </a:lnTo>
                    <a:lnTo>
                      <a:pt x="1033" y="137"/>
                    </a:lnTo>
                    <a:lnTo>
                      <a:pt x="1047" y="141"/>
                    </a:lnTo>
                    <a:lnTo>
                      <a:pt x="1058" y="148"/>
                    </a:lnTo>
                    <a:lnTo>
                      <a:pt x="1064" y="156"/>
                    </a:lnTo>
                    <a:lnTo>
                      <a:pt x="1062" y="166"/>
                    </a:lnTo>
                    <a:lnTo>
                      <a:pt x="1047" y="181"/>
                    </a:lnTo>
                    <a:lnTo>
                      <a:pt x="1064" y="179"/>
                    </a:lnTo>
                    <a:lnTo>
                      <a:pt x="1078" y="177"/>
                    </a:lnTo>
                    <a:lnTo>
                      <a:pt x="1091" y="177"/>
                    </a:lnTo>
                    <a:lnTo>
                      <a:pt x="1102" y="177"/>
                    </a:lnTo>
                    <a:lnTo>
                      <a:pt x="1111" y="179"/>
                    </a:lnTo>
                    <a:lnTo>
                      <a:pt x="1120" y="186"/>
                    </a:lnTo>
                    <a:lnTo>
                      <a:pt x="1129" y="195"/>
                    </a:lnTo>
                    <a:lnTo>
                      <a:pt x="1138" y="212"/>
                    </a:lnTo>
                    <a:lnTo>
                      <a:pt x="1150" y="239"/>
                    </a:lnTo>
                    <a:lnTo>
                      <a:pt x="1161" y="268"/>
                    </a:lnTo>
                    <a:lnTo>
                      <a:pt x="1169" y="297"/>
                    </a:lnTo>
                    <a:lnTo>
                      <a:pt x="1176" y="326"/>
                    </a:lnTo>
                    <a:lnTo>
                      <a:pt x="1145" y="337"/>
                    </a:lnTo>
                    <a:lnTo>
                      <a:pt x="1114" y="346"/>
                    </a:lnTo>
                    <a:lnTo>
                      <a:pt x="1084" y="355"/>
                    </a:lnTo>
                    <a:lnTo>
                      <a:pt x="1053" y="366"/>
                    </a:lnTo>
                    <a:lnTo>
                      <a:pt x="1022" y="375"/>
                    </a:lnTo>
                    <a:lnTo>
                      <a:pt x="991" y="384"/>
                    </a:lnTo>
                    <a:lnTo>
                      <a:pt x="961" y="393"/>
                    </a:lnTo>
                    <a:lnTo>
                      <a:pt x="930" y="402"/>
                    </a:lnTo>
                    <a:lnTo>
                      <a:pt x="897" y="413"/>
                    </a:lnTo>
                    <a:lnTo>
                      <a:pt x="866" y="422"/>
                    </a:lnTo>
                    <a:lnTo>
                      <a:pt x="836" y="431"/>
                    </a:lnTo>
                    <a:lnTo>
                      <a:pt x="805" y="442"/>
                    </a:lnTo>
                    <a:lnTo>
                      <a:pt x="774" y="451"/>
                    </a:lnTo>
                    <a:lnTo>
                      <a:pt x="743" y="461"/>
                    </a:lnTo>
                    <a:lnTo>
                      <a:pt x="713" y="472"/>
                    </a:lnTo>
                    <a:lnTo>
                      <a:pt x="682" y="483"/>
                    </a:lnTo>
                    <a:lnTo>
                      <a:pt x="653" y="494"/>
                    </a:lnTo>
                    <a:lnTo>
                      <a:pt x="624" y="507"/>
                    </a:lnTo>
                    <a:lnTo>
                      <a:pt x="595" y="519"/>
                    </a:lnTo>
                    <a:lnTo>
                      <a:pt x="566" y="534"/>
                    </a:lnTo>
                    <a:lnTo>
                      <a:pt x="537" y="548"/>
                    </a:lnTo>
                    <a:lnTo>
                      <a:pt x="506" y="563"/>
                    </a:lnTo>
                    <a:lnTo>
                      <a:pt x="477" y="577"/>
                    </a:lnTo>
                    <a:lnTo>
                      <a:pt x="447" y="590"/>
                    </a:lnTo>
                    <a:lnTo>
                      <a:pt x="416" y="604"/>
                    </a:lnTo>
                    <a:lnTo>
                      <a:pt x="385" y="617"/>
                    </a:lnTo>
                    <a:lnTo>
                      <a:pt x="354" y="628"/>
                    </a:lnTo>
                    <a:lnTo>
                      <a:pt x="324" y="639"/>
                    </a:lnTo>
                    <a:lnTo>
                      <a:pt x="293" y="648"/>
                    </a:lnTo>
                    <a:lnTo>
                      <a:pt x="262" y="653"/>
                    </a:lnTo>
                    <a:lnTo>
                      <a:pt x="231" y="659"/>
                    </a:lnTo>
                    <a:lnTo>
                      <a:pt x="201" y="661"/>
                    </a:lnTo>
                    <a:lnTo>
                      <a:pt x="161" y="657"/>
                    </a:lnTo>
                    <a:lnTo>
                      <a:pt x="117" y="646"/>
                    </a:lnTo>
                    <a:lnTo>
                      <a:pt x="78" y="630"/>
                    </a:lnTo>
                    <a:lnTo>
                      <a:pt x="41" y="604"/>
                    </a:lnTo>
                    <a:lnTo>
                      <a:pt x="16" y="575"/>
                    </a:lnTo>
                    <a:lnTo>
                      <a:pt x="0" y="541"/>
                    </a:lnTo>
                    <a:lnTo>
                      <a:pt x="2" y="501"/>
                    </a:lnTo>
                    <a:lnTo>
                      <a:pt x="21" y="458"/>
                    </a:lnTo>
                    <a:lnTo>
                      <a:pt x="38" y="436"/>
                    </a:lnTo>
                    <a:lnTo>
                      <a:pt x="58" y="414"/>
                    </a:lnTo>
                    <a:lnTo>
                      <a:pt x="81" y="396"/>
                    </a:lnTo>
                    <a:lnTo>
                      <a:pt x="105" y="378"/>
                    </a:lnTo>
                    <a:lnTo>
                      <a:pt x="130" y="362"/>
                    </a:lnTo>
                    <a:lnTo>
                      <a:pt x="159" y="347"/>
                    </a:lnTo>
                    <a:lnTo>
                      <a:pt x="186" y="333"/>
                    </a:lnTo>
                    <a:lnTo>
                      <a:pt x="217" y="320"/>
                    </a:lnTo>
                    <a:lnTo>
                      <a:pt x="246" y="308"/>
                    </a:lnTo>
                    <a:lnTo>
                      <a:pt x="277" y="297"/>
                    </a:lnTo>
                    <a:lnTo>
                      <a:pt x="307" y="286"/>
                    </a:lnTo>
                    <a:lnTo>
                      <a:pt x="336" y="273"/>
                    </a:lnTo>
                    <a:lnTo>
                      <a:pt x="365" y="262"/>
                    </a:lnTo>
                    <a:lnTo>
                      <a:pt x="392" y="252"/>
                    </a:lnTo>
                    <a:lnTo>
                      <a:pt x="419" y="241"/>
                    </a:lnTo>
                    <a:lnTo>
                      <a:pt x="445" y="228"/>
                    </a:lnTo>
                    <a:lnTo>
                      <a:pt x="463" y="219"/>
                    </a:lnTo>
                    <a:lnTo>
                      <a:pt x="483" y="208"/>
                    </a:lnTo>
                    <a:lnTo>
                      <a:pt x="501" y="199"/>
                    </a:lnTo>
                    <a:lnTo>
                      <a:pt x="521" y="188"/>
                    </a:lnTo>
                    <a:lnTo>
                      <a:pt x="539" y="177"/>
                    </a:lnTo>
                    <a:lnTo>
                      <a:pt x="557" y="168"/>
                    </a:lnTo>
                    <a:lnTo>
                      <a:pt x="577" y="157"/>
                    </a:lnTo>
                    <a:lnTo>
                      <a:pt x="595" y="147"/>
                    </a:lnTo>
                    <a:lnTo>
                      <a:pt x="613" y="136"/>
                    </a:lnTo>
                    <a:lnTo>
                      <a:pt x="633" y="127"/>
                    </a:lnTo>
                    <a:lnTo>
                      <a:pt x="651" y="116"/>
                    </a:lnTo>
                    <a:lnTo>
                      <a:pt x="669" y="105"/>
                    </a:lnTo>
                    <a:lnTo>
                      <a:pt x="689" y="96"/>
                    </a:lnTo>
                    <a:lnTo>
                      <a:pt x="707" y="85"/>
                    </a:lnTo>
                    <a:lnTo>
                      <a:pt x="727" y="76"/>
                    </a:lnTo>
                    <a:lnTo>
                      <a:pt x="745" y="67"/>
                    </a:lnTo>
                    <a:lnTo>
                      <a:pt x="760" y="60"/>
                    </a:lnTo>
                    <a:lnTo>
                      <a:pt x="774" y="51"/>
                    </a:lnTo>
                    <a:lnTo>
                      <a:pt x="790" y="40"/>
                    </a:lnTo>
                    <a:lnTo>
                      <a:pt x="807" y="29"/>
                    </a:lnTo>
                    <a:lnTo>
                      <a:pt x="821" y="20"/>
                    </a:lnTo>
                    <a:lnTo>
                      <a:pt x="837" y="11"/>
                    </a:lnTo>
                    <a:lnTo>
                      <a:pt x="852" y="4"/>
                    </a:lnTo>
                    <a:lnTo>
                      <a:pt x="866" y="0"/>
                    </a:lnTo>
                    <a:lnTo>
                      <a:pt x="883" y="0"/>
                    </a:lnTo>
                    <a:lnTo>
                      <a:pt x="897" y="4"/>
                    </a:lnTo>
                    <a:lnTo>
                      <a:pt x="910" y="13"/>
                    </a:lnTo>
                    <a:lnTo>
                      <a:pt x="917" y="23"/>
                    </a:lnTo>
                    <a:lnTo>
                      <a:pt x="921" y="38"/>
                    </a:lnTo>
                    <a:lnTo>
                      <a:pt x="921" y="52"/>
                    </a:lnTo>
                    <a:lnTo>
                      <a:pt x="915" y="67"/>
                    </a:lnTo>
                    <a:lnTo>
                      <a:pt x="906" y="81"/>
                    </a:lnTo>
                    <a:close/>
                  </a:path>
                </a:pathLst>
              </a:custGeom>
              <a:solidFill>
                <a:srgbClr val="D8E5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8" name="Freeform 6"/>
              <p:cNvSpPr>
                <a:spLocks/>
              </p:cNvSpPr>
              <p:nvPr/>
            </p:nvSpPr>
            <p:spPr bwMode="auto">
              <a:xfrm>
                <a:off x="1363" y="1343"/>
                <a:ext cx="1408" cy="1809"/>
              </a:xfrm>
              <a:custGeom>
                <a:avLst/>
                <a:gdLst>
                  <a:gd name="T0" fmla="*/ 885 w 1408"/>
                  <a:gd name="T1" fmla="*/ 0 h 1809"/>
                  <a:gd name="T2" fmla="*/ 907 w 1408"/>
                  <a:gd name="T3" fmla="*/ 19 h 1809"/>
                  <a:gd name="T4" fmla="*/ 898 w 1408"/>
                  <a:gd name="T5" fmla="*/ 54 h 1809"/>
                  <a:gd name="T6" fmla="*/ 809 w 1408"/>
                  <a:gd name="T7" fmla="*/ 123 h 1809"/>
                  <a:gd name="T8" fmla="*/ 688 w 1408"/>
                  <a:gd name="T9" fmla="*/ 186 h 1809"/>
                  <a:gd name="T10" fmla="*/ 612 w 1408"/>
                  <a:gd name="T11" fmla="*/ 224 h 1809"/>
                  <a:gd name="T12" fmla="*/ 536 w 1408"/>
                  <a:gd name="T13" fmla="*/ 271 h 1809"/>
                  <a:gd name="T14" fmla="*/ 458 w 1408"/>
                  <a:gd name="T15" fmla="*/ 320 h 1809"/>
                  <a:gd name="T16" fmla="*/ 380 w 1408"/>
                  <a:gd name="T17" fmla="*/ 362 h 1809"/>
                  <a:gd name="T18" fmla="*/ 297 w 1408"/>
                  <a:gd name="T19" fmla="*/ 400 h 1809"/>
                  <a:gd name="T20" fmla="*/ 214 w 1408"/>
                  <a:gd name="T21" fmla="*/ 438 h 1809"/>
                  <a:gd name="T22" fmla="*/ 152 w 1408"/>
                  <a:gd name="T23" fmla="*/ 474 h 1809"/>
                  <a:gd name="T24" fmla="*/ 100 w 1408"/>
                  <a:gd name="T25" fmla="*/ 526 h 1809"/>
                  <a:gd name="T26" fmla="*/ 96 w 1408"/>
                  <a:gd name="T27" fmla="*/ 593 h 1809"/>
                  <a:gd name="T28" fmla="*/ 143 w 1408"/>
                  <a:gd name="T29" fmla="*/ 642 h 1809"/>
                  <a:gd name="T30" fmla="*/ 210 w 1408"/>
                  <a:gd name="T31" fmla="*/ 664 h 1809"/>
                  <a:gd name="T32" fmla="*/ 297 w 1408"/>
                  <a:gd name="T33" fmla="*/ 662 h 1809"/>
                  <a:gd name="T34" fmla="*/ 393 w 1408"/>
                  <a:gd name="T35" fmla="*/ 637 h 1809"/>
                  <a:gd name="T36" fmla="*/ 485 w 1408"/>
                  <a:gd name="T37" fmla="*/ 600 h 1809"/>
                  <a:gd name="T38" fmla="*/ 590 w 1408"/>
                  <a:gd name="T39" fmla="*/ 559 h 1809"/>
                  <a:gd name="T40" fmla="*/ 695 w 1408"/>
                  <a:gd name="T41" fmla="*/ 519 h 1809"/>
                  <a:gd name="T42" fmla="*/ 802 w 1408"/>
                  <a:gd name="T43" fmla="*/ 485 h 1809"/>
                  <a:gd name="T44" fmla="*/ 905 w 1408"/>
                  <a:gd name="T45" fmla="*/ 447 h 1809"/>
                  <a:gd name="T46" fmla="*/ 1008 w 1408"/>
                  <a:gd name="T47" fmla="*/ 409 h 1809"/>
                  <a:gd name="T48" fmla="*/ 1113 w 1408"/>
                  <a:gd name="T49" fmla="*/ 372 h 1809"/>
                  <a:gd name="T50" fmla="*/ 1218 w 1408"/>
                  <a:gd name="T51" fmla="*/ 342 h 1809"/>
                  <a:gd name="T52" fmla="*/ 1325 w 1408"/>
                  <a:gd name="T53" fmla="*/ 316 h 1809"/>
                  <a:gd name="T54" fmla="*/ 1328 w 1408"/>
                  <a:gd name="T55" fmla="*/ 394 h 1809"/>
                  <a:gd name="T56" fmla="*/ 1337 w 1408"/>
                  <a:gd name="T57" fmla="*/ 486 h 1809"/>
                  <a:gd name="T58" fmla="*/ 1343 w 1408"/>
                  <a:gd name="T59" fmla="*/ 618 h 1809"/>
                  <a:gd name="T60" fmla="*/ 1350 w 1408"/>
                  <a:gd name="T61" fmla="*/ 809 h 1809"/>
                  <a:gd name="T62" fmla="*/ 1368 w 1408"/>
                  <a:gd name="T63" fmla="*/ 1205 h 1809"/>
                  <a:gd name="T64" fmla="*/ 1384 w 1408"/>
                  <a:gd name="T65" fmla="*/ 1415 h 1809"/>
                  <a:gd name="T66" fmla="*/ 1393 w 1408"/>
                  <a:gd name="T67" fmla="*/ 1531 h 1809"/>
                  <a:gd name="T68" fmla="*/ 1408 w 1408"/>
                  <a:gd name="T69" fmla="*/ 1659 h 1809"/>
                  <a:gd name="T70" fmla="*/ 1238 w 1408"/>
                  <a:gd name="T71" fmla="*/ 1690 h 1809"/>
                  <a:gd name="T72" fmla="*/ 1037 w 1408"/>
                  <a:gd name="T73" fmla="*/ 1717 h 1809"/>
                  <a:gd name="T74" fmla="*/ 825 w 1408"/>
                  <a:gd name="T75" fmla="*/ 1742 h 1809"/>
                  <a:gd name="T76" fmla="*/ 622 w 1408"/>
                  <a:gd name="T77" fmla="*/ 1768 h 1809"/>
                  <a:gd name="T78" fmla="*/ 451 w 1408"/>
                  <a:gd name="T79" fmla="*/ 1793 h 1809"/>
                  <a:gd name="T80" fmla="*/ 349 w 1408"/>
                  <a:gd name="T81" fmla="*/ 1809 h 1809"/>
                  <a:gd name="T82" fmla="*/ 270 w 1408"/>
                  <a:gd name="T83" fmla="*/ 1802 h 1809"/>
                  <a:gd name="T84" fmla="*/ 194 w 1408"/>
                  <a:gd name="T85" fmla="*/ 1769 h 1809"/>
                  <a:gd name="T86" fmla="*/ 130 w 1408"/>
                  <a:gd name="T87" fmla="*/ 1704 h 1809"/>
                  <a:gd name="T88" fmla="*/ 83 w 1408"/>
                  <a:gd name="T89" fmla="*/ 1603 h 1809"/>
                  <a:gd name="T90" fmla="*/ 51 w 1408"/>
                  <a:gd name="T91" fmla="*/ 1418 h 1809"/>
                  <a:gd name="T92" fmla="*/ 25 w 1408"/>
                  <a:gd name="T93" fmla="*/ 1198 h 1809"/>
                  <a:gd name="T94" fmla="*/ 7 w 1408"/>
                  <a:gd name="T95" fmla="*/ 765 h 1809"/>
                  <a:gd name="T96" fmla="*/ 4 w 1408"/>
                  <a:gd name="T97" fmla="*/ 526 h 1809"/>
                  <a:gd name="T98" fmla="*/ 62 w 1408"/>
                  <a:gd name="T99" fmla="*/ 441 h 1809"/>
                  <a:gd name="T100" fmla="*/ 210 w 1408"/>
                  <a:gd name="T101" fmla="*/ 356 h 1809"/>
                  <a:gd name="T102" fmla="*/ 311 w 1408"/>
                  <a:gd name="T103" fmla="*/ 298 h 1809"/>
                  <a:gd name="T104" fmla="*/ 400 w 1408"/>
                  <a:gd name="T105" fmla="*/ 253 h 1809"/>
                  <a:gd name="T106" fmla="*/ 485 w 1408"/>
                  <a:gd name="T107" fmla="*/ 213 h 1809"/>
                  <a:gd name="T108" fmla="*/ 572 w 1408"/>
                  <a:gd name="T109" fmla="*/ 170 h 1809"/>
                  <a:gd name="T110" fmla="*/ 668 w 1408"/>
                  <a:gd name="T111" fmla="*/ 119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8" h="1809">
                    <a:moveTo>
                      <a:pt x="840" y="18"/>
                    </a:moveTo>
                    <a:lnTo>
                      <a:pt x="867" y="3"/>
                    </a:lnTo>
                    <a:lnTo>
                      <a:pt x="885" y="0"/>
                    </a:lnTo>
                    <a:lnTo>
                      <a:pt x="898" y="1"/>
                    </a:lnTo>
                    <a:lnTo>
                      <a:pt x="905" y="9"/>
                    </a:lnTo>
                    <a:lnTo>
                      <a:pt x="907" y="19"/>
                    </a:lnTo>
                    <a:lnTo>
                      <a:pt x="907" y="32"/>
                    </a:lnTo>
                    <a:lnTo>
                      <a:pt x="903" y="45"/>
                    </a:lnTo>
                    <a:lnTo>
                      <a:pt x="898" y="54"/>
                    </a:lnTo>
                    <a:lnTo>
                      <a:pt x="878" y="76"/>
                    </a:lnTo>
                    <a:lnTo>
                      <a:pt x="847" y="99"/>
                    </a:lnTo>
                    <a:lnTo>
                      <a:pt x="809" y="123"/>
                    </a:lnTo>
                    <a:lnTo>
                      <a:pt x="767" y="146"/>
                    </a:lnTo>
                    <a:lnTo>
                      <a:pt x="726" y="168"/>
                    </a:lnTo>
                    <a:lnTo>
                      <a:pt x="688" y="186"/>
                    </a:lnTo>
                    <a:lnTo>
                      <a:pt x="657" y="200"/>
                    </a:lnTo>
                    <a:lnTo>
                      <a:pt x="637" y="210"/>
                    </a:lnTo>
                    <a:lnTo>
                      <a:pt x="612" y="224"/>
                    </a:lnTo>
                    <a:lnTo>
                      <a:pt x="586" y="240"/>
                    </a:lnTo>
                    <a:lnTo>
                      <a:pt x="561" y="255"/>
                    </a:lnTo>
                    <a:lnTo>
                      <a:pt x="536" y="271"/>
                    </a:lnTo>
                    <a:lnTo>
                      <a:pt x="510" y="287"/>
                    </a:lnTo>
                    <a:lnTo>
                      <a:pt x="485" y="304"/>
                    </a:lnTo>
                    <a:lnTo>
                      <a:pt x="458" y="320"/>
                    </a:lnTo>
                    <a:lnTo>
                      <a:pt x="432" y="334"/>
                    </a:lnTo>
                    <a:lnTo>
                      <a:pt x="407" y="349"/>
                    </a:lnTo>
                    <a:lnTo>
                      <a:pt x="380" y="362"/>
                    </a:lnTo>
                    <a:lnTo>
                      <a:pt x="353" y="374"/>
                    </a:lnTo>
                    <a:lnTo>
                      <a:pt x="324" y="387"/>
                    </a:lnTo>
                    <a:lnTo>
                      <a:pt x="297" y="400"/>
                    </a:lnTo>
                    <a:lnTo>
                      <a:pt x="268" y="412"/>
                    </a:lnTo>
                    <a:lnTo>
                      <a:pt x="241" y="425"/>
                    </a:lnTo>
                    <a:lnTo>
                      <a:pt x="214" y="438"/>
                    </a:lnTo>
                    <a:lnTo>
                      <a:pt x="194" y="448"/>
                    </a:lnTo>
                    <a:lnTo>
                      <a:pt x="172" y="459"/>
                    </a:lnTo>
                    <a:lnTo>
                      <a:pt x="152" y="474"/>
                    </a:lnTo>
                    <a:lnTo>
                      <a:pt x="130" y="488"/>
                    </a:lnTo>
                    <a:lnTo>
                      <a:pt x="114" y="506"/>
                    </a:lnTo>
                    <a:lnTo>
                      <a:pt x="100" y="526"/>
                    </a:lnTo>
                    <a:lnTo>
                      <a:pt x="92" y="548"/>
                    </a:lnTo>
                    <a:lnTo>
                      <a:pt x="91" y="571"/>
                    </a:lnTo>
                    <a:lnTo>
                      <a:pt x="96" y="593"/>
                    </a:lnTo>
                    <a:lnTo>
                      <a:pt x="109" y="613"/>
                    </a:lnTo>
                    <a:lnTo>
                      <a:pt x="125" y="629"/>
                    </a:lnTo>
                    <a:lnTo>
                      <a:pt x="143" y="642"/>
                    </a:lnTo>
                    <a:lnTo>
                      <a:pt x="165" y="651"/>
                    </a:lnTo>
                    <a:lnTo>
                      <a:pt x="188" y="658"/>
                    </a:lnTo>
                    <a:lnTo>
                      <a:pt x="210" y="664"/>
                    </a:lnTo>
                    <a:lnTo>
                      <a:pt x="232" y="666"/>
                    </a:lnTo>
                    <a:lnTo>
                      <a:pt x="264" y="666"/>
                    </a:lnTo>
                    <a:lnTo>
                      <a:pt x="297" y="662"/>
                    </a:lnTo>
                    <a:lnTo>
                      <a:pt x="329" y="655"/>
                    </a:lnTo>
                    <a:lnTo>
                      <a:pt x="362" y="646"/>
                    </a:lnTo>
                    <a:lnTo>
                      <a:pt x="393" y="637"/>
                    </a:lnTo>
                    <a:lnTo>
                      <a:pt x="423" y="624"/>
                    </a:lnTo>
                    <a:lnTo>
                      <a:pt x="454" y="613"/>
                    </a:lnTo>
                    <a:lnTo>
                      <a:pt x="485" y="600"/>
                    </a:lnTo>
                    <a:lnTo>
                      <a:pt x="519" y="586"/>
                    </a:lnTo>
                    <a:lnTo>
                      <a:pt x="554" y="571"/>
                    </a:lnTo>
                    <a:lnTo>
                      <a:pt x="590" y="559"/>
                    </a:lnTo>
                    <a:lnTo>
                      <a:pt x="624" y="544"/>
                    </a:lnTo>
                    <a:lnTo>
                      <a:pt x="660" y="532"/>
                    </a:lnTo>
                    <a:lnTo>
                      <a:pt x="695" y="519"/>
                    </a:lnTo>
                    <a:lnTo>
                      <a:pt x="731" y="508"/>
                    </a:lnTo>
                    <a:lnTo>
                      <a:pt x="767" y="495"/>
                    </a:lnTo>
                    <a:lnTo>
                      <a:pt x="802" y="485"/>
                    </a:lnTo>
                    <a:lnTo>
                      <a:pt x="836" y="472"/>
                    </a:lnTo>
                    <a:lnTo>
                      <a:pt x="870" y="459"/>
                    </a:lnTo>
                    <a:lnTo>
                      <a:pt x="905" y="447"/>
                    </a:lnTo>
                    <a:lnTo>
                      <a:pt x="939" y="434"/>
                    </a:lnTo>
                    <a:lnTo>
                      <a:pt x="974" y="421"/>
                    </a:lnTo>
                    <a:lnTo>
                      <a:pt x="1008" y="409"/>
                    </a:lnTo>
                    <a:lnTo>
                      <a:pt x="1044" y="396"/>
                    </a:lnTo>
                    <a:lnTo>
                      <a:pt x="1078" y="385"/>
                    </a:lnTo>
                    <a:lnTo>
                      <a:pt x="1113" y="372"/>
                    </a:lnTo>
                    <a:lnTo>
                      <a:pt x="1147" y="362"/>
                    </a:lnTo>
                    <a:lnTo>
                      <a:pt x="1183" y="351"/>
                    </a:lnTo>
                    <a:lnTo>
                      <a:pt x="1218" y="342"/>
                    </a:lnTo>
                    <a:lnTo>
                      <a:pt x="1254" y="333"/>
                    </a:lnTo>
                    <a:lnTo>
                      <a:pt x="1288" y="324"/>
                    </a:lnTo>
                    <a:lnTo>
                      <a:pt x="1325" y="316"/>
                    </a:lnTo>
                    <a:lnTo>
                      <a:pt x="1321" y="342"/>
                    </a:lnTo>
                    <a:lnTo>
                      <a:pt x="1325" y="367"/>
                    </a:lnTo>
                    <a:lnTo>
                      <a:pt x="1328" y="394"/>
                    </a:lnTo>
                    <a:lnTo>
                      <a:pt x="1332" y="421"/>
                    </a:lnTo>
                    <a:lnTo>
                      <a:pt x="1334" y="452"/>
                    </a:lnTo>
                    <a:lnTo>
                      <a:pt x="1337" y="486"/>
                    </a:lnTo>
                    <a:lnTo>
                      <a:pt x="1339" y="523"/>
                    </a:lnTo>
                    <a:lnTo>
                      <a:pt x="1341" y="553"/>
                    </a:lnTo>
                    <a:lnTo>
                      <a:pt x="1343" y="618"/>
                    </a:lnTo>
                    <a:lnTo>
                      <a:pt x="1344" y="680"/>
                    </a:lnTo>
                    <a:lnTo>
                      <a:pt x="1346" y="743"/>
                    </a:lnTo>
                    <a:lnTo>
                      <a:pt x="1350" y="809"/>
                    </a:lnTo>
                    <a:lnTo>
                      <a:pt x="1355" y="944"/>
                    </a:lnTo>
                    <a:lnTo>
                      <a:pt x="1361" y="1075"/>
                    </a:lnTo>
                    <a:lnTo>
                      <a:pt x="1368" y="1205"/>
                    </a:lnTo>
                    <a:lnTo>
                      <a:pt x="1379" y="1339"/>
                    </a:lnTo>
                    <a:lnTo>
                      <a:pt x="1382" y="1377"/>
                    </a:lnTo>
                    <a:lnTo>
                      <a:pt x="1384" y="1415"/>
                    </a:lnTo>
                    <a:lnTo>
                      <a:pt x="1386" y="1453"/>
                    </a:lnTo>
                    <a:lnTo>
                      <a:pt x="1388" y="1491"/>
                    </a:lnTo>
                    <a:lnTo>
                      <a:pt x="1393" y="1531"/>
                    </a:lnTo>
                    <a:lnTo>
                      <a:pt x="1402" y="1576"/>
                    </a:lnTo>
                    <a:lnTo>
                      <a:pt x="1408" y="1623"/>
                    </a:lnTo>
                    <a:lnTo>
                      <a:pt x="1408" y="1659"/>
                    </a:lnTo>
                    <a:lnTo>
                      <a:pt x="1355" y="1670"/>
                    </a:lnTo>
                    <a:lnTo>
                      <a:pt x="1299" y="1681"/>
                    </a:lnTo>
                    <a:lnTo>
                      <a:pt x="1238" y="1690"/>
                    </a:lnTo>
                    <a:lnTo>
                      <a:pt x="1173" y="1699"/>
                    </a:lnTo>
                    <a:lnTo>
                      <a:pt x="1106" y="1708"/>
                    </a:lnTo>
                    <a:lnTo>
                      <a:pt x="1037" y="1717"/>
                    </a:lnTo>
                    <a:lnTo>
                      <a:pt x="966" y="1726"/>
                    </a:lnTo>
                    <a:lnTo>
                      <a:pt x="896" y="1735"/>
                    </a:lnTo>
                    <a:lnTo>
                      <a:pt x="825" y="1742"/>
                    </a:lnTo>
                    <a:lnTo>
                      <a:pt x="755" y="1751"/>
                    </a:lnTo>
                    <a:lnTo>
                      <a:pt x="688" y="1760"/>
                    </a:lnTo>
                    <a:lnTo>
                      <a:pt x="622" y="1768"/>
                    </a:lnTo>
                    <a:lnTo>
                      <a:pt x="561" y="1777"/>
                    </a:lnTo>
                    <a:lnTo>
                      <a:pt x="503" y="1784"/>
                    </a:lnTo>
                    <a:lnTo>
                      <a:pt x="451" y="1793"/>
                    </a:lnTo>
                    <a:lnTo>
                      <a:pt x="404" y="1802"/>
                    </a:lnTo>
                    <a:lnTo>
                      <a:pt x="376" y="1806"/>
                    </a:lnTo>
                    <a:lnTo>
                      <a:pt x="349" y="1809"/>
                    </a:lnTo>
                    <a:lnTo>
                      <a:pt x="322" y="1809"/>
                    </a:lnTo>
                    <a:lnTo>
                      <a:pt x="295" y="1807"/>
                    </a:lnTo>
                    <a:lnTo>
                      <a:pt x="270" y="1802"/>
                    </a:lnTo>
                    <a:lnTo>
                      <a:pt x="243" y="1795"/>
                    </a:lnTo>
                    <a:lnTo>
                      <a:pt x="219" y="1784"/>
                    </a:lnTo>
                    <a:lnTo>
                      <a:pt x="194" y="1769"/>
                    </a:lnTo>
                    <a:lnTo>
                      <a:pt x="172" y="1751"/>
                    </a:lnTo>
                    <a:lnTo>
                      <a:pt x="150" y="1730"/>
                    </a:lnTo>
                    <a:lnTo>
                      <a:pt x="130" y="1704"/>
                    </a:lnTo>
                    <a:lnTo>
                      <a:pt x="112" y="1675"/>
                    </a:lnTo>
                    <a:lnTo>
                      <a:pt x="96" y="1641"/>
                    </a:lnTo>
                    <a:lnTo>
                      <a:pt x="83" y="1603"/>
                    </a:lnTo>
                    <a:lnTo>
                      <a:pt x="72" y="1560"/>
                    </a:lnTo>
                    <a:lnTo>
                      <a:pt x="63" y="1511"/>
                    </a:lnTo>
                    <a:lnTo>
                      <a:pt x="51" y="1418"/>
                    </a:lnTo>
                    <a:lnTo>
                      <a:pt x="40" y="1348"/>
                    </a:lnTo>
                    <a:lnTo>
                      <a:pt x="31" y="1279"/>
                    </a:lnTo>
                    <a:lnTo>
                      <a:pt x="25" y="1198"/>
                    </a:lnTo>
                    <a:lnTo>
                      <a:pt x="22" y="1076"/>
                    </a:lnTo>
                    <a:lnTo>
                      <a:pt x="15" y="921"/>
                    </a:lnTo>
                    <a:lnTo>
                      <a:pt x="7" y="765"/>
                    </a:lnTo>
                    <a:lnTo>
                      <a:pt x="2" y="644"/>
                    </a:lnTo>
                    <a:lnTo>
                      <a:pt x="0" y="575"/>
                    </a:lnTo>
                    <a:lnTo>
                      <a:pt x="4" y="526"/>
                    </a:lnTo>
                    <a:lnTo>
                      <a:pt x="15" y="490"/>
                    </a:lnTo>
                    <a:lnTo>
                      <a:pt x="33" y="463"/>
                    </a:lnTo>
                    <a:lnTo>
                      <a:pt x="62" y="441"/>
                    </a:lnTo>
                    <a:lnTo>
                      <a:pt x="100" y="419"/>
                    </a:lnTo>
                    <a:lnTo>
                      <a:pt x="148" y="392"/>
                    </a:lnTo>
                    <a:lnTo>
                      <a:pt x="210" y="356"/>
                    </a:lnTo>
                    <a:lnTo>
                      <a:pt x="246" y="334"/>
                    </a:lnTo>
                    <a:lnTo>
                      <a:pt x="279" y="316"/>
                    </a:lnTo>
                    <a:lnTo>
                      <a:pt x="311" y="298"/>
                    </a:lnTo>
                    <a:lnTo>
                      <a:pt x="342" y="282"/>
                    </a:lnTo>
                    <a:lnTo>
                      <a:pt x="371" y="267"/>
                    </a:lnTo>
                    <a:lnTo>
                      <a:pt x="400" y="253"/>
                    </a:lnTo>
                    <a:lnTo>
                      <a:pt x="429" y="238"/>
                    </a:lnTo>
                    <a:lnTo>
                      <a:pt x="458" y="226"/>
                    </a:lnTo>
                    <a:lnTo>
                      <a:pt x="485" y="213"/>
                    </a:lnTo>
                    <a:lnTo>
                      <a:pt x="514" y="199"/>
                    </a:lnTo>
                    <a:lnTo>
                      <a:pt x="543" y="186"/>
                    </a:lnTo>
                    <a:lnTo>
                      <a:pt x="572" y="170"/>
                    </a:lnTo>
                    <a:lnTo>
                      <a:pt x="603" y="155"/>
                    </a:lnTo>
                    <a:lnTo>
                      <a:pt x="635" y="137"/>
                    </a:lnTo>
                    <a:lnTo>
                      <a:pt x="668" y="119"/>
                    </a:lnTo>
                    <a:lnTo>
                      <a:pt x="704" y="97"/>
                    </a:lnTo>
                    <a:lnTo>
                      <a:pt x="840" y="18"/>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9" name="Freeform 8"/>
              <p:cNvSpPr>
                <a:spLocks/>
              </p:cNvSpPr>
              <p:nvPr/>
            </p:nvSpPr>
            <p:spPr bwMode="auto">
              <a:xfrm>
                <a:off x="1385" y="1364"/>
                <a:ext cx="1350" cy="1767"/>
              </a:xfrm>
              <a:custGeom>
                <a:avLst/>
                <a:gdLst>
                  <a:gd name="T0" fmla="*/ 722 w 1350"/>
                  <a:gd name="T1" fmla="*/ 80 h 1767"/>
                  <a:gd name="T2" fmla="*/ 552 w 1350"/>
                  <a:gd name="T3" fmla="*/ 176 h 1767"/>
                  <a:gd name="T4" fmla="*/ 374 w 1350"/>
                  <a:gd name="T5" fmla="*/ 272 h 1767"/>
                  <a:gd name="T6" fmla="*/ 41 w 1350"/>
                  <a:gd name="T7" fmla="*/ 453 h 1767"/>
                  <a:gd name="T8" fmla="*/ 0 w 1350"/>
                  <a:gd name="T9" fmla="*/ 525 h 1767"/>
                  <a:gd name="T10" fmla="*/ 38 w 1350"/>
                  <a:gd name="T11" fmla="*/ 619 h 1767"/>
                  <a:gd name="T12" fmla="*/ 139 w 1350"/>
                  <a:gd name="T13" fmla="*/ 683 h 1767"/>
                  <a:gd name="T14" fmla="*/ 192 w 1350"/>
                  <a:gd name="T15" fmla="*/ 704 h 1767"/>
                  <a:gd name="T16" fmla="*/ 287 w 1350"/>
                  <a:gd name="T17" fmla="*/ 704 h 1767"/>
                  <a:gd name="T18" fmla="*/ 599 w 1350"/>
                  <a:gd name="T19" fmla="*/ 587 h 1767"/>
                  <a:gd name="T20" fmla="*/ 838 w 1350"/>
                  <a:gd name="T21" fmla="*/ 500 h 1767"/>
                  <a:gd name="T22" fmla="*/ 1071 w 1350"/>
                  <a:gd name="T23" fmla="*/ 418 h 1767"/>
                  <a:gd name="T24" fmla="*/ 1254 w 1350"/>
                  <a:gd name="T25" fmla="*/ 491 h 1767"/>
                  <a:gd name="T26" fmla="*/ 1261 w 1350"/>
                  <a:gd name="T27" fmla="*/ 849 h 1767"/>
                  <a:gd name="T28" fmla="*/ 1274 w 1350"/>
                  <a:gd name="T29" fmla="*/ 1097 h 1767"/>
                  <a:gd name="T30" fmla="*/ 1299 w 1350"/>
                  <a:gd name="T31" fmla="*/ 1405 h 1767"/>
                  <a:gd name="T32" fmla="*/ 1299 w 1350"/>
                  <a:gd name="T33" fmla="*/ 1497 h 1767"/>
                  <a:gd name="T34" fmla="*/ 1292 w 1350"/>
                  <a:gd name="T35" fmla="*/ 1591 h 1767"/>
                  <a:gd name="T36" fmla="*/ 1172 w 1350"/>
                  <a:gd name="T37" fmla="*/ 1611 h 1767"/>
                  <a:gd name="T38" fmla="*/ 1073 w 1350"/>
                  <a:gd name="T39" fmla="*/ 1629 h 1767"/>
                  <a:gd name="T40" fmla="*/ 942 w 1350"/>
                  <a:gd name="T41" fmla="*/ 1649 h 1767"/>
                  <a:gd name="T42" fmla="*/ 816 w 1350"/>
                  <a:gd name="T43" fmla="*/ 1663 h 1767"/>
                  <a:gd name="T44" fmla="*/ 675 w 1350"/>
                  <a:gd name="T45" fmla="*/ 1669 h 1767"/>
                  <a:gd name="T46" fmla="*/ 497 w 1350"/>
                  <a:gd name="T47" fmla="*/ 1698 h 1767"/>
                  <a:gd name="T48" fmla="*/ 298 w 1350"/>
                  <a:gd name="T49" fmla="*/ 1723 h 1767"/>
                  <a:gd name="T50" fmla="*/ 215 w 1350"/>
                  <a:gd name="T51" fmla="*/ 1678 h 1767"/>
                  <a:gd name="T52" fmla="*/ 130 w 1350"/>
                  <a:gd name="T53" fmla="*/ 1580 h 1767"/>
                  <a:gd name="T54" fmla="*/ 88 w 1350"/>
                  <a:gd name="T55" fmla="*/ 1330 h 1767"/>
                  <a:gd name="T56" fmla="*/ 41 w 1350"/>
                  <a:gd name="T57" fmla="*/ 688 h 1767"/>
                  <a:gd name="T58" fmla="*/ 14 w 1350"/>
                  <a:gd name="T59" fmla="*/ 672 h 1767"/>
                  <a:gd name="T60" fmla="*/ 40 w 1350"/>
                  <a:gd name="T61" fmla="*/ 1198 h 1767"/>
                  <a:gd name="T62" fmla="*/ 69 w 1350"/>
                  <a:gd name="T63" fmla="*/ 1508 h 1767"/>
                  <a:gd name="T64" fmla="*/ 123 w 1350"/>
                  <a:gd name="T65" fmla="*/ 1638 h 1767"/>
                  <a:gd name="T66" fmla="*/ 233 w 1350"/>
                  <a:gd name="T67" fmla="*/ 1736 h 1767"/>
                  <a:gd name="T68" fmla="*/ 329 w 1350"/>
                  <a:gd name="T69" fmla="*/ 1767 h 1767"/>
                  <a:gd name="T70" fmla="*/ 573 w 1350"/>
                  <a:gd name="T71" fmla="*/ 1721 h 1767"/>
                  <a:gd name="T72" fmla="*/ 747 w 1350"/>
                  <a:gd name="T73" fmla="*/ 1703 h 1767"/>
                  <a:gd name="T74" fmla="*/ 868 w 1350"/>
                  <a:gd name="T75" fmla="*/ 1696 h 1767"/>
                  <a:gd name="T76" fmla="*/ 999 w 1350"/>
                  <a:gd name="T77" fmla="*/ 1680 h 1767"/>
                  <a:gd name="T78" fmla="*/ 1131 w 1350"/>
                  <a:gd name="T79" fmla="*/ 1656 h 1767"/>
                  <a:gd name="T80" fmla="*/ 1344 w 1350"/>
                  <a:gd name="T81" fmla="*/ 1616 h 1767"/>
                  <a:gd name="T82" fmla="*/ 1348 w 1350"/>
                  <a:gd name="T83" fmla="*/ 1596 h 1767"/>
                  <a:gd name="T84" fmla="*/ 1337 w 1350"/>
                  <a:gd name="T85" fmla="*/ 1403 h 1767"/>
                  <a:gd name="T86" fmla="*/ 1310 w 1350"/>
                  <a:gd name="T87" fmla="*/ 1093 h 1767"/>
                  <a:gd name="T88" fmla="*/ 1293 w 1350"/>
                  <a:gd name="T89" fmla="*/ 603 h 1767"/>
                  <a:gd name="T90" fmla="*/ 1279 w 1350"/>
                  <a:gd name="T91" fmla="*/ 324 h 1767"/>
                  <a:gd name="T92" fmla="*/ 1261 w 1350"/>
                  <a:gd name="T93" fmla="*/ 319 h 1767"/>
                  <a:gd name="T94" fmla="*/ 1031 w 1350"/>
                  <a:gd name="T95" fmla="*/ 393 h 1767"/>
                  <a:gd name="T96" fmla="*/ 789 w 1350"/>
                  <a:gd name="T97" fmla="*/ 478 h 1767"/>
                  <a:gd name="T98" fmla="*/ 541 w 1350"/>
                  <a:gd name="T99" fmla="*/ 569 h 1767"/>
                  <a:gd name="T100" fmla="*/ 262 w 1350"/>
                  <a:gd name="T101" fmla="*/ 672 h 1767"/>
                  <a:gd name="T102" fmla="*/ 184 w 1350"/>
                  <a:gd name="T103" fmla="*/ 661 h 1767"/>
                  <a:gd name="T104" fmla="*/ 85 w 1350"/>
                  <a:gd name="T105" fmla="*/ 612 h 1767"/>
                  <a:gd name="T106" fmla="*/ 38 w 1350"/>
                  <a:gd name="T107" fmla="*/ 540 h 1767"/>
                  <a:gd name="T108" fmla="*/ 58 w 1350"/>
                  <a:gd name="T109" fmla="*/ 489 h 1767"/>
                  <a:gd name="T110" fmla="*/ 356 w 1350"/>
                  <a:gd name="T111" fmla="*/ 322 h 1767"/>
                  <a:gd name="T112" fmla="*/ 535 w 1350"/>
                  <a:gd name="T113" fmla="*/ 228 h 1767"/>
                  <a:gd name="T114" fmla="*/ 709 w 1350"/>
                  <a:gd name="T115" fmla="*/ 131 h 1767"/>
                  <a:gd name="T116" fmla="*/ 861 w 1350"/>
                  <a:gd name="T117" fmla="*/ 35 h 1767"/>
                  <a:gd name="T118" fmla="*/ 861 w 1350"/>
                  <a:gd name="T119" fmla="*/ 4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50" h="1767">
                    <a:moveTo>
                      <a:pt x="841" y="4"/>
                    </a:moveTo>
                    <a:lnTo>
                      <a:pt x="814" y="22"/>
                    </a:lnTo>
                    <a:lnTo>
                      <a:pt x="783" y="42"/>
                    </a:lnTo>
                    <a:lnTo>
                      <a:pt x="754" y="60"/>
                    </a:lnTo>
                    <a:lnTo>
                      <a:pt x="722" y="80"/>
                    </a:lnTo>
                    <a:lnTo>
                      <a:pt x="689" y="100"/>
                    </a:lnTo>
                    <a:lnTo>
                      <a:pt x="657" y="118"/>
                    </a:lnTo>
                    <a:lnTo>
                      <a:pt x="622" y="138"/>
                    </a:lnTo>
                    <a:lnTo>
                      <a:pt x="588" y="158"/>
                    </a:lnTo>
                    <a:lnTo>
                      <a:pt x="552" y="176"/>
                    </a:lnTo>
                    <a:lnTo>
                      <a:pt x="517" y="196"/>
                    </a:lnTo>
                    <a:lnTo>
                      <a:pt x="481" y="216"/>
                    </a:lnTo>
                    <a:lnTo>
                      <a:pt x="445" y="234"/>
                    </a:lnTo>
                    <a:lnTo>
                      <a:pt x="409" y="254"/>
                    </a:lnTo>
                    <a:lnTo>
                      <a:pt x="374" y="272"/>
                    </a:lnTo>
                    <a:lnTo>
                      <a:pt x="338" y="290"/>
                    </a:lnTo>
                    <a:lnTo>
                      <a:pt x="304" y="308"/>
                    </a:lnTo>
                    <a:lnTo>
                      <a:pt x="76" y="429"/>
                    </a:lnTo>
                    <a:lnTo>
                      <a:pt x="58" y="440"/>
                    </a:lnTo>
                    <a:lnTo>
                      <a:pt x="41" y="453"/>
                    </a:lnTo>
                    <a:lnTo>
                      <a:pt x="29" y="465"/>
                    </a:lnTo>
                    <a:lnTo>
                      <a:pt x="18" y="480"/>
                    </a:lnTo>
                    <a:lnTo>
                      <a:pt x="9" y="494"/>
                    </a:lnTo>
                    <a:lnTo>
                      <a:pt x="3" y="509"/>
                    </a:lnTo>
                    <a:lnTo>
                      <a:pt x="0" y="525"/>
                    </a:lnTo>
                    <a:lnTo>
                      <a:pt x="0" y="541"/>
                    </a:lnTo>
                    <a:lnTo>
                      <a:pt x="3" y="561"/>
                    </a:lnTo>
                    <a:lnTo>
                      <a:pt x="11" y="583"/>
                    </a:lnTo>
                    <a:lnTo>
                      <a:pt x="23" y="601"/>
                    </a:lnTo>
                    <a:lnTo>
                      <a:pt x="38" y="619"/>
                    </a:lnTo>
                    <a:lnTo>
                      <a:pt x="58" y="637"/>
                    </a:lnTo>
                    <a:lnTo>
                      <a:pt x="81" y="654"/>
                    </a:lnTo>
                    <a:lnTo>
                      <a:pt x="107" y="668"/>
                    </a:lnTo>
                    <a:lnTo>
                      <a:pt x="137" y="683"/>
                    </a:lnTo>
                    <a:lnTo>
                      <a:pt x="139" y="683"/>
                    </a:lnTo>
                    <a:lnTo>
                      <a:pt x="143" y="684"/>
                    </a:lnTo>
                    <a:lnTo>
                      <a:pt x="145" y="686"/>
                    </a:lnTo>
                    <a:lnTo>
                      <a:pt x="146" y="686"/>
                    </a:lnTo>
                    <a:lnTo>
                      <a:pt x="170" y="695"/>
                    </a:lnTo>
                    <a:lnTo>
                      <a:pt x="192" y="704"/>
                    </a:lnTo>
                    <a:lnTo>
                      <a:pt x="210" y="710"/>
                    </a:lnTo>
                    <a:lnTo>
                      <a:pt x="228" y="712"/>
                    </a:lnTo>
                    <a:lnTo>
                      <a:pt x="246" y="713"/>
                    </a:lnTo>
                    <a:lnTo>
                      <a:pt x="266" y="710"/>
                    </a:lnTo>
                    <a:lnTo>
                      <a:pt x="287" y="704"/>
                    </a:lnTo>
                    <a:lnTo>
                      <a:pt x="315" y="695"/>
                    </a:lnTo>
                    <a:lnTo>
                      <a:pt x="441" y="648"/>
                    </a:lnTo>
                    <a:lnTo>
                      <a:pt x="505" y="623"/>
                    </a:lnTo>
                    <a:lnTo>
                      <a:pt x="552" y="605"/>
                    </a:lnTo>
                    <a:lnTo>
                      <a:pt x="599" y="587"/>
                    </a:lnTo>
                    <a:lnTo>
                      <a:pt x="648" y="570"/>
                    </a:lnTo>
                    <a:lnTo>
                      <a:pt x="695" y="552"/>
                    </a:lnTo>
                    <a:lnTo>
                      <a:pt x="743" y="534"/>
                    </a:lnTo>
                    <a:lnTo>
                      <a:pt x="790" y="518"/>
                    </a:lnTo>
                    <a:lnTo>
                      <a:pt x="838" y="500"/>
                    </a:lnTo>
                    <a:lnTo>
                      <a:pt x="885" y="483"/>
                    </a:lnTo>
                    <a:lnTo>
                      <a:pt x="932" y="467"/>
                    </a:lnTo>
                    <a:lnTo>
                      <a:pt x="979" y="451"/>
                    </a:lnTo>
                    <a:lnTo>
                      <a:pt x="1026" y="435"/>
                    </a:lnTo>
                    <a:lnTo>
                      <a:pt x="1071" y="418"/>
                    </a:lnTo>
                    <a:lnTo>
                      <a:pt x="1116" y="404"/>
                    </a:lnTo>
                    <a:lnTo>
                      <a:pt x="1161" y="389"/>
                    </a:lnTo>
                    <a:lnTo>
                      <a:pt x="1205" y="375"/>
                    </a:lnTo>
                    <a:lnTo>
                      <a:pt x="1248" y="362"/>
                    </a:lnTo>
                    <a:lnTo>
                      <a:pt x="1254" y="491"/>
                    </a:lnTo>
                    <a:lnTo>
                      <a:pt x="1257" y="612"/>
                    </a:lnTo>
                    <a:lnTo>
                      <a:pt x="1259" y="730"/>
                    </a:lnTo>
                    <a:lnTo>
                      <a:pt x="1261" y="845"/>
                    </a:lnTo>
                    <a:lnTo>
                      <a:pt x="1261" y="847"/>
                    </a:lnTo>
                    <a:lnTo>
                      <a:pt x="1261" y="849"/>
                    </a:lnTo>
                    <a:lnTo>
                      <a:pt x="1261" y="851"/>
                    </a:lnTo>
                    <a:lnTo>
                      <a:pt x="1261" y="851"/>
                    </a:lnTo>
                    <a:lnTo>
                      <a:pt x="1263" y="938"/>
                    </a:lnTo>
                    <a:lnTo>
                      <a:pt x="1266" y="1019"/>
                    </a:lnTo>
                    <a:lnTo>
                      <a:pt x="1274" y="1097"/>
                    </a:lnTo>
                    <a:lnTo>
                      <a:pt x="1281" y="1173"/>
                    </a:lnTo>
                    <a:lnTo>
                      <a:pt x="1286" y="1227"/>
                    </a:lnTo>
                    <a:lnTo>
                      <a:pt x="1292" y="1283"/>
                    </a:lnTo>
                    <a:lnTo>
                      <a:pt x="1295" y="1343"/>
                    </a:lnTo>
                    <a:lnTo>
                      <a:pt x="1299" y="1405"/>
                    </a:lnTo>
                    <a:lnTo>
                      <a:pt x="1299" y="1466"/>
                    </a:lnTo>
                    <a:lnTo>
                      <a:pt x="1299" y="1473"/>
                    </a:lnTo>
                    <a:lnTo>
                      <a:pt x="1299" y="1481"/>
                    </a:lnTo>
                    <a:lnTo>
                      <a:pt x="1299" y="1490"/>
                    </a:lnTo>
                    <a:lnTo>
                      <a:pt x="1299" y="1497"/>
                    </a:lnTo>
                    <a:lnTo>
                      <a:pt x="1299" y="1520"/>
                    </a:lnTo>
                    <a:lnTo>
                      <a:pt x="1301" y="1544"/>
                    </a:lnTo>
                    <a:lnTo>
                      <a:pt x="1304" y="1566"/>
                    </a:lnTo>
                    <a:lnTo>
                      <a:pt x="1308" y="1587"/>
                    </a:lnTo>
                    <a:lnTo>
                      <a:pt x="1292" y="1591"/>
                    </a:lnTo>
                    <a:lnTo>
                      <a:pt x="1270" y="1595"/>
                    </a:lnTo>
                    <a:lnTo>
                      <a:pt x="1245" y="1598"/>
                    </a:lnTo>
                    <a:lnTo>
                      <a:pt x="1219" y="1604"/>
                    </a:lnTo>
                    <a:lnTo>
                      <a:pt x="1194" y="1607"/>
                    </a:lnTo>
                    <a:lnTo>
                      <a:pt x="1172" y="1611"/>
                    </a:lnTo>
                    <a:lnTo>
                      <a:pt x="1158" y="1613"/>
                    </a:lnTo>
                    <a:lnTo>
                      <a:pt x="1152" y="1615"/>
                    </a:lnTo>
                    <a:lnTo>
                      <a:pt x="1125" y="1620"/>
                    </a:lnTo>
                    <a:lnTo>
                      <a:pt x="1100" y="1624"/>
                    </a:lnTo>
                    <a:lnTo>
                      <a:pt x="1073" y="1629"/>
                    </a:lnTo>
                    <a:lnTo>
                      <a:pt x="1046" y="1633"/>
                    </a:lnTo>
                    <a:lnTo>
                      <a:pt x="1020" y="1638"/>
                    </a:lnTo>
                    <a:lnTo>
                      <a:pt x="993" y="1642"/>
                    </a:lnTo>
                    <a:lnTo>
                      <a:pt x="968" y="1645"/>
                    </a:lnTo>
                    <a:lnTo>
                      <a:pt x="942" y="1649"/>
                    </a:lnTo>
                    <a:lnTo>
                      <a:pt x="915" y="1653"/>
                    </a:lnTo>
                    <a:lnTo>
                      <a:pt x="890" y="1656"/>
                    </a:lnTo>
                    <a:lnTo>
                      <a:pt x="865" y="1658"/>
                    </a:lnTo>
                    <a:lnTo>
                      <a:pt x="841" y="1662"/>
                    </a:lnTo>
                    <a:lnTo>
                      <a:pt x="816" y="1663"/>
                    </a:lnTo>
                    <a:lnTo>
                      <a:pt x="792" y="1663"/>
                    </a:lnTo>
                    <a:lnTo>
                      <a:pt x="771" y="1665"/>
                    </a:lnTo>
                    <a:lnTo>
                      <a:pt x="747" y="1665"/>
                    </a:lnTo>
                    <a:lnTo>
                      <a:pt x="711" y="1665"/>
                    </a:lnTo>
                    <a:lnTo>
                      <a:pt x="675" y="1669"/>
                    </a:lnTo>
                    <a:lnTo>
                      <a:pt x="638" y="1672"/>
                    </a:lnTo>
                    <a:lnTo>
                      <a:pt x="604" y="1678"/>
                    </a:lnTo>
                    <a:lnTo>
                      <a:pt x="568" y="1683"/>
                    </a:lnTo>
                    <a:lnTo>
                      <a:pt x="534" y="1691"/>
                    </a:lnTo>
                    <a:lnTo>
                      <a:pt x="497" y="1698"/>
                    </a:lnTo>
                    <a:lnTo>
                      <a:pt x="463" y="1705"/>
                    </a:lnTo>
                    <a:lnTo>
                      <a:pt x="340" y="1729"/>
                    </a:lnTo>
                    <a:lnTo>
                      <a:pt x="327" y="1729"/>
                    </a:lnTo>
                    <a:lnTo>
                      <a:pt x="313" y="1727"/>
                    </a:lnTo>
                    <a:lnTo>
                      <a:pt x="298" y="1723"/>
                    </a:lnTo>
                    <a:lnTo>
                      <a:pt x="282" y="1718"/>
                    </a:lnTo>
                    <a:lnTo>
                      <a:pt x="266" y="1710"/>
                    </a:lnTo>
                    <a:lnTo>
                      <a:pt x="249" y="1701"/>
                    </a:lnTo>
                    <a:lnTo>
                      <a:pt x="231" y="1691"/>
                    </a:lnTo>
                    <a:lnTo>
                      <a:pt x="215" y="1678"/>
                    </a:lnTo>
                    <a:lnTo>
                      <a:pt x="197" y="1662"/>
                    </a:lnTo>
                    <a:lnTo>
                      <a:pt x="179" y="1644"/>
                    </a:lnTo>
                    <a:lnTo>
                      <a:pt x="161" y="1624"/>
                    </a:lnTo>
                    <a:lnTo>
                      <a:pt x="145" y="1602"/>
                    </a:lnTo>
                    <a:lnTo>
                      <a:pt x="130" y="1580"/>
                    </a:lnTo>
                    <a:lnTo>
                      <a:pt x="117" y="1555"/>
                    </a:lnTo>
                    <a:lnTo>
                      <a:pt x="108" y="1529"/>
                    </a:lnTo>
                    <a:lnTo>
                      <a:pt x="105" y="1504"/>
                    </a:lnTo>
                    <a:lnTo>
                      <a:pt x="92" y="1370"/>
                    </a:lnTo>
                    <a:lnTo>
                      <a:pt x="88" y="1330"/>
                    </a:lnTo>
                    <a:lnTo>
                      <a:pt x="85" y="1291"/>
                    </a:lnTo>
                    <a:lnTo>
                      <a:pt x="81" y="1245"/>
                    </a:lnTo>
                    <a:lnTo>
                      <a:pt x="78" y="1197"/>
                    </a:lnTo>
                    <a:lnTo>
                      <a:pt x="59" y="932"/>
                    </a:lnTo>
                    <a:lnTo>
                      <a:pt x="41" y="688"/>
                    </a:lnTo>
                    <a:lnTo>
                      <a:pt x="40" y="681"/>
                    </a:lnTo>
                    <a:lnTo>
                      <a:pt x="36" y="675"/>
                    </a:lnTo>
                    <a:lnTo>
                      <a:pt x="29" y="672"/>
                    </a:lnTo>
                    <a:lnTo>
                      <a:pt x="21" y="670"/>
                    </a:lnTo>
                    <a:lnTo>
                      <a:pt x="14" y="672"/>
                    </a:lnTo>
                    <a:lnTo>
                      <a:pt x="9" y="675"/>
                    </a:lnTo>
                    <a:lnTo>
                      <a:pt x="5" y="683"/>
                    </a:lnTo>
                    <a:lnTo>
                      <a:pt x="3" y="690"/>
                    </a:lnTo>
                    <a:lnTo>
                      <a:pt x="21" y="934"/>
                    </a:lnTo>
                    <a:lnTo>
                      <a:pt x="40" y="1198"/>
                    </a:lnTo>
                    <a:lnTo>
                      <a:pt x="43" y="1249"/>
                    </a:lnTo>
                    <a:lnTo>
                      <a:pt x="47" y="1294"/>
                    </a:lnTo>
                    <a:lnTo>
                      <a:pt x="50" y="1336"/>
                    </a:lnTo>
                    <a:lnTo>
                      <a:pt x="56" y="1376"/>
                    </a:lnTo>
                    <a:lnTo>
                      <a:pt x="69" y="1508"/>
                    </a:lnTo>
                    <a:lnTo>
                      <a:pt x="72" y="1533"/>
                    </a:lnTo>
                    <a:lnTo>
                      <a:pt x="81" y="1560"/>
                    </a:lnTo>
                    <a:lnTo>
                      <a:pt x="92" y="1586"/>
                    </a:lnTo>
                    <a:lnTo>
                      <a:pt x="107" y="1613"/>
                    </a:lnTo>
                    <a:lnTo>
                      <a:pt x="123" y="1638"/>
                    </a:lnTo>
                    <a:lnTo>
                      <a:pt x="143" y="1662"/>
                    </a:lnTo>
                    <a:lnTo>
                      <a:pt x="166" y="1687"/>
                    </a:lnTo>
                    <a:lnTo>
                      <a:pt x="192" y="1709"/>
                    </a:lnTo>
                    <a:lnTo>
                      <a:pt x="211" y="1723"/>
                    </a:lnTo>
                    <a:lnTo>
                      <a:pt x="233" y="1736"/>
                    </a:lnTo>
                    <a:lnTo>
                      <a:pt x="253" y="1747"/>
                    </a:lnTo>
                    <a:lnTo>
                      <a:pt x="273" y="1756"/>
                    </a:lnTo>
                    <a:lnTo>
                      <a:pt x="293" y="1761"/>
                    </a:lnTo>
                    <a:lnTo>
                      <a:pt x="311" y="1765"/>
                    </a:lnTo>
                    <a:lnTo>
                      <a:pt x="329" y="1767"/>
                    </a:lnTo>
                    <a:lnTo>
                      <a:pt x="345" y="1765"/>
                    </a:lnTo>
                    <a:lnTo>
                      <a:pt x="470" y="1741"/>
                    </a:lnTo>
                    <a:lnTo>
                      <a:pt x="505" y="1734"/>
                    </a:lnTo>
                    <a:lnTo>
                      <a:pt x="539" y="1727"/>
                    </a:lnTo>
                    <a:lnTo>
                      <a:pt x="573" y="1721"/>
                    </a:lnTo>
                    <a:lnTo>
                      <a:pt x="608" y="1716"/>
                    </a:lnTo>
                    <a:lnTo>
                      <a:pt x="642" y="1710"/>
                    </a:lnTo>
                    <a:lnTo>
                      <a:pt x="678" y="1707"/>
                    </a:lnTo>
                    <a:lnTo>
                      <a:pt x="713" y="1703"/>
                    </a:lnTo>
                    <a:lnTo>
                      <a:pt x="747" y="1703"/>
                    </a:lnTo>
                    <a:lnTo>
                      <a:pt x="771" y="1703"/>
                    </a:lnTo>
                    <a:lnTo>
                      <a:pt x="794" y="1701"/>
                    </a:lnTo>
                    <a:lnTo>
                      <a:pt x="819" y="1701"/>
                    </a:lnTo>
                    <a:lnTo>
                      <a:pt x="843" y="1700"/>
                    </a:lnTo>
                    <a:lnTo>
                      <a:pt x="868" y="1696"/>
                    </a:lnTo>
                    <a:lnTo>
                      <a:pt x="894" y="1694"/>
                    </a:lnTo>
                    <a:lnTo>
                      <a:pt x="919" y="1691"/>
                    </a:lnTo>
                    <a:lnTo>
                      <a:pt x="946" y="1687"/>
                    </a:lnTo>
                    <a:lnTo>
                      <a:pt x="971" y="1683"/>
                    </a:lnTo>
                    <a:lnTo>
                      <a:pt x="999" y="1680"/>
                    </a:lnTo>
                    <a:lnTo>
                      <a:pt x="1024" y="1674"/>
                    </a:lnTo>
                    <a:lnTo>
                      <a:pt x="1051" y="1671"/>
                    </a:lnTo>
                    <a:lnTo>
                      <a:pt x="1078" y="1665"/>
                    </a:lnTo>
                    <a:lnTo>
                      <a:pt x="1105" y="1662"/>
                    </a:lnTo>
                    <a:lnTo>
                      <a:pt x="1131" y="1656"/>
                    </a:lnTo>
                    <a:lnTo>
                      <a:pt x="1158" y="1651"/>
                    </a:lnTo>
                    <a:lnTo>
                      <a:pt x="1333" y="1622"/>
                    </a:lnTo>
                    <a:lnTo>
                      <a:pt x="1337" y="1620"/>
                    </a:lnTo>
                    <a:lnTo>
                      <a:pt x="1341" y="1618"/>
                    </a:lnTo>
                    <a:lnTo>
                      <a:pt x="1344" y="1616"/>
                    </a:lnTo>
                    <a:lnTo>
                      <a:pt x="1346" y="1613"/>
                    </a:lnTo>
                    <a:lnTo>
                      <a:pt x="1348" y="1609"/>
                    </a:lnTo>
                    <a:lnTo>
                      <a:pt x="1350" y="1606"/>
                    </a:lnTo>
                    <a:lnTo>
                      <a:pt x="1350" y="1600"/>
                    </a:lnTo>
                    <a:lnTo>
                      <a:pt x="1348" y="1596"/>
                    </a:lnTo>
                    <a:lnTo>
                      <a:pt x="1342" y="1567"/>
                    </a:lnTo>
                    <a:lnTo>
                      <a:pt x="1339" y="1535"/>
                    </a:lnTo>
                    <a:lnTo>
                      <a:pt x="1337" y="1501"/>
                    </a:lnTo>
                    <a:lnTo>
                      <a:pt x="1337" y="1466"/>
                    </a:lnTo>
                    <a:lnTo>
                      <a:pt x="1337" y="1403"/>
                    </a:lnTo>
                    <a:lnTo>
                      <a:pt x="1333" y="1339"/>
                    </a:lnTo>
                    <a:lnTo>
                      <a:pt x="1330" y="1280"/>
                    </a:lnTo>
                    <a:lnTo>
                      <a:pt x="1324" y="1224"/>
                    </a:lnTo>
                    <a:lnTo>
                      <a:pt x="1317" y="1169"/>
                    </a:lnTo>
                    <a:lnTo>
                      <a:pt x="1310" y="1093"/>
                    </a:lnTo>
                    <a:lnTo>
                      <a:pt x="1304" y="1016"/>
                    </a:lnTo>
                    <a:lnTo>
                      <a:pt x="1299" y="936"/>
                    </a:lnTo>
                    <a:lnTo>
                      <a:pt x="1297" y="849"/>
                    </a:lnTo>
                    <a:lnTo>
                      <a:pt x="1295" y="726"/>
                    </a:lnTo>
                    <a:lnTo>
                      <a:pt x="1293" y="603"/>
                    </a:lnTo>
                    <a:lnTo>
                      <a:pt x="1290" y="473"/>
                    </a:lnTo>
                    <a:lnTo>
                      <a:pt x="1284" y="335"/>
                    </a:lnTo>
                    <a:lnTo>
                      <a:pt x="1284" y="331"/>
                    </a:lnTo>
                    <a:lnTo>
                      <a:pt x="1283" y="328"/>
                    </a:lnTo>
                    <a:lnTo>
                      <a:pt x="1279" y="324"/>
                    </a:lnTo>
                    <a:lnTo>
                      <a:pt x="1277" y="321"/>
                    </a:lnTo>
                    <a:lnTo>
                      <a:pt x="1274" y="319"/>
                    </a:lnTo>
                    <a:lnTo>
                      <a:pt x="1270" y="317"/>
                    </a:lnTo>
                    <a:lnTo>
                      <a:pt x="1265" y="317"/>
                    </a:lnTo>
                    <a:lnTo>
                      <a:pt x="1261" y="319"/>
                    </a:lnTo>
                    <a:lnTo>
                      <a:pt x="1217" y="331"/>
                    </a:lnTo>
                    <a:lnTo>
                      <a:pt x="1172" y="346"/>
                    </a:lnTo>
                    <a:lnTo>
                      <a:pt x="1125" y="362"/>
                    </a:lnTo>
                    <a:lnTo>
                      <a:pt x="1078" y="377"/>
                    </a:lnTo>
                    <a:lnTo>
                      <a:pt x="1031" y="393"/>
                    </a:lnTo>
                    <a:lnTo>
                      <a:pt x="984" y="409"/>
                    </a:lnTo>
                    <a:lnTo>
                      <a:pt x="935" y="426"/>
                    </a:lnTo>
                    <a:lnTo>
                      <a:pt x="886" y="442"/>
                    </a:lnTo>
                    <a:lnTo>
                      <a:pt x="838" y="460"/>
                    </a:lnTo>
                    <a:lnTo>
                      <a:pt x="789" y="478"/>
                    </a:lnTo>
                    <a:lnTo>
                      <a:pt x="738" y="496"/>
                    </a:lnTo>
                    <a:lnTo>
                      <a:pt x="689" y="514"/>
                    </a:lnTo>
                    <a:lnTo>
                      <a:pt x="640" y="532"/>
                    </a:lnTo>
                    <a:lnTo>
                      <a:pt x="590" y="550"/>
                    </a:lnTo>
                    <a:lnTo>
                      <a:pt x="541" y="569"/>
                    </a:lnTo>
                    <a:lnTo>
                      <a:pt x="492" y="587"/>
                    </a:lnTo>
                    <a:lnTo>
                      <a:pt x="427" y="612"/>
                    </a:lnTo>
                    <a:lnTo>
                      <a:pt x="302" y="661"/>
                    </a:lnTo>
                    <a:lnTo>
                      <a:pt x="280" y="668"/>
                    </a:lnTo>
                    <a:lnTo>
                      <a:pt x="262" y="672"/>
                    </a:lnTo>
                    <a:lnTo>
                      <a:pt x="248" y="675"/>
                    </a:lnTo>
                    <a:lnTo>
                      <a:pt x="233" y="675"/>
                    </a:lnTo>
                    <a:lnTo>
                      <a:pt x="219" y="672"/>
                    </a:lnTo>
                    <a:lnTo>
                      <a:pt x="202" y="668"/>
                    </a:lnTo>
                    <a:lnTo>
                      <a:pt x="184" y="661"/>
                    </a:lnTo>
                    <a:lnTo>
                      <a:pt x="161" y="652"/>
                    </a:lnTo>
                    <a:lnTo>
                      <a:pt x="152" y="648"/>
                    </a:lnTo>
                    <a:lnTo>
                      <a:pt x="126" y="637"/>
                    </a:lnTo>
                    <a:lnTo>
                      <a:pt x="105" y="625"/>
                    </a:lnTo>
                    <a:lnTo>
                      <a:pt x="85" y="612"/>
                    </a:lnTo>
                    <a:lnTo>
                      <a:pt x="69" y="597"/>
                    </a:lnTo>
                    <a:lnTo>
                      <a:pt x="56" y="583"/>
                    </a:lnTo>
                    <a:lnTo>
                      <a:pt x="47" y="569"/>
                    </a:lnTo>
                    <a:lnTo>
                      <a:pt x="40" y="554"/>
                    </a:lnTo>
                    <a:lnTo>
                      <a:pt x="38" y="540"/>
                    </a:lnTo>
                    <a:lnTo>
                      <a:pt x="38" y="529"/>
                    </a:lnTo>
                    <a:lnTo>
                      <a:pt x="40" y="518"/>
                    </a:lnTo>
                    <a:lnTo>
                      <a:pt x="45" y="509"/>
                    </a:lnTo>
                    <a:lnTo>
                      <a:pt x="50" y="498"/>
                    </a:lnTo>
                    <a:lnTo>
                      <a:pt x="58" y="489"/>
                    </a:lnTo>
                    <a:lnTo>
                      <a:pt x="69" y="480"/>
                    </a:lnTo>
                    <a:lnTo>
                      <a:pt x="79" y="471"/>
                    </a:lnTo>
                    <a:lnTo>
                      <a:pt x="92" y="462"/>
                    </a:lnTo>
                    <a:lnTo>
                      <a:pt x="322" y="341"/>
                    </a:lnTo>
                    <a:lnTo>
                      <a:pt x="356" y="322"/>
                    </a:lnTo>
                    <a:lnTo>
                      <a:pt x="392" y="304"/>
                    </a:lnTo>
                    <a:lnTo>
                      <a:pt x="429" y="286"/>
                    </a:lnTo>
                    <a:lnTo>
                      <a:pt x="463" y="266"/>
                    </a:lnTo>
                    <a:lnTo>
                      <a:pt x="499" y="248"/>
                    </a:lnTo>
                    <a:lnTo>
                      <a:pt x="535" y="228"/>
                    </a:lnTo>
                    <a:lnTo>
                      <a:pt x="572" y="208"/>
                    </a:lnTo>
                    <a:lnTo>
                      <a:pt x="606" y="190"/>
                    </a:lnTo>
                    <a:lnTo>
                      <a:pt x="642" y="170"/>
                    </a:lnTo>
                    <a:lnTo>
                      <a:pt x="675" y="150"/>
                    </a:lnTo>
                    <a:lnTo>
                      <a:pt x="709" y="131"/>
                    </a:lnTo>
                    <a:lnTo>
                      <a:pt x="742" y="112"/>
                    </a:lnTo>
                    <a:lnTo>
                      <a:pt x="774" y="93"/>
                    </a:lnTo>
                    <a:lnTo>
                      <a:pt x="803" y="73"/>
                    </a:lnTo>
                    <a:lnTo>
                      <a:pt x="834" y="55"/>
                    </a:lnTo>
                    <a:lnTo>
                      <a:pt x="861" y="35"/>
                    </a:lnTo>
                    <a:lnTo>
                      <a:pt x="866" y="29"/>
                    </a:lnTo>
                    <a:lnTo>
                      <a:pt x="870" y="22"/>
                    </a:lnTo>
                    <a:lnTo>
                      <a:pt x="870" y="15"/>
                    </a:lnTo>
                    <a:lnTo>
                      <a:pt x="866" y="9"/>
                    </a:lnTo>
                    <a:lnTo>
                      <a:pt x="861" y="4"/>
                    </a:lnTo>
                    <a:lnTo>
                      <a:pt x="854" y="0"/>
                    </a:lnTo>
                    <a:lnTo>
                      <a:pt x="847" y="0"/>
                    </a:lnTo>
                    <a:lnTo>
                      <a:pt x="84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0" name="Freeform 9"/>
              <p:cNvSpPr>
                <a:spLocks/>
              </p:cNvSpPr>
              <p:nvPr/>
            </p:nvSpPr>
            <p:spPr bwMode="auto">
              <a:xfrm>
                <a:off x="1663" y="1574"/>
                <a:ext cx="883" cy="425"/>
              </a:xfrm>
              <a:custGeom>
                <a:avLst/>
                <a:gdLst>
                  <a:gd name="T0" fmla="*/ 800 w 883"/>
                  <a:gd name="T1" fmla="*/ 24 h 425"/>
                  <a:gd name="T2" fmla="*/ 592 w 883"/>
                  <a:gd name="T3" fmla="*/ 127 h 425"/>
                  <a:gd name="T4" fmla="*/ 532 w 883"/>
                  <a:gd name="T5" fmla="*/ 154 h 425"/>
                  <a:gd name="T6" fmla="*/ 471 w 883"/>
                  <a:gd name="T7" fmla="*/ 179 h 425"/>
                  <a:gd name="T8" fmla="*/ 411 w 883"/>
                  <a:gd name="T9" fmla="*/ 203 h 425"/>
                  <a:gd name="T10" fmla="*/ 335 w 883"/>
                  <a:gd name="T11" fmla="*/ 235 h 425"/>
                  <a:gd name="T12" fmla="*/ 297 w 883"/>
                  <a:gd name="T13" fmla="*/ 250 h 425"/>
                  <a:gd name="T14" fmla="*/ 257 w 883"/>
                  <a:gd name="T15" fmla="*/ 266 h 425"/>
                  <a:gd name="T16" fmla="*/ 218 w 883"/>
                  <a:gd name="T17" fmla="*/ 284 h 425"/>
                  <a:gd name="T18" fmla="*/ 178 w 883"/>
                  <a:gd name="T19" fmla="*/ 302 h 425"/>
                  <a:gd name="T20" fmla="*/ 9 w 883"/>
                  <a:gd name="T21" fmla="*/ 391 h 425"/>
                  <a:gd name="T22" fmla="*/ 0 w 883"/>
                  <a:gd name="T23" fmla="*/ 402 h 425"/>
                  <a:gd name="T24" fmla="*/ 2 w 883"/>
                  <a:gd name="T25" fmla="*/ 416 h 425"/>
                  <a:gd name="T26" fmla="*/ 15 w 883"/>
                  <a:gd name="T27" fmla="*/ 425 h 425"/>
                  <a:gd name="T28" fmla="*/ 29 w 883"/>
                  <a:gd name="T29" fmla="*/ 424 h 425"/>
                  <a:gd name="T30" fmla="*/ 194 w 883"/>
                  <a:gd name="T31" fmla="*/ 337 h 425"/>
                  <a:gd name="T32" fmla="*/ 234 w 883"/>
                  <a:gd name="T33" fmla="*/ 319 h 425"/>
                  <a:gd name="T34" fmla="*/ 272 w 883"/>
                  <a:gd name="T35" fmla="*/ 301 h 425"/>
                  <a:gd name="T36" fmla="*/ 312 w 883"/>
                  <a:gd name="T37" fmla="*/ 284 h 425"/>
                  <a:gd name="T38" fmla="*/ 350 w 883"/>
                  <a:gd name="T39" fmla="*/ 270 h 425"/>
                  <a:gd name="T40" fmla="*/ 427 w 883"/>
                  <a:gd name="T41" fmla="*/ 239 h 425"/>
                  <a:gd name="T42" fmla="*/ 487 w 883"/>
                  <a:gd name="T43" fmla="*/ 214 h 425"/>
                  <a:gd name="T44" fmla="*/ 549 w 883"/>
                  <a:gd name="T45" fmla="*/ 188 h 425"/>
                  <a:gd name="T46" fmla="*/ 608 w 883"/>
                  <a:gd name="T47" fmla="*/ 161 h 425"/>
                  <a:gd name="T48" fmla="*/ 816 w 883"/>
                  <a:gd name="T49" fmla="*/ 56 h 425"/>
                  <a:gd name="T50" fmla="*/ 822 w 883"/>
                  <a:gd name="T51" fmla="*/ 55 h 425"/>
                  <a:gd name="T52" fmla="*/ 835 w 883"/>
                  <a:gd name="T53" fmla="*/ 47 h 425"/>
                  <a:gd name="T54" fmla="*/ 844 w 883"/>
                  <a:gd name="T55" fmla="*/ 82 h 425"/>
                  <a:gd name="T56" fmla="*/ 845 w 883"/>
                  <a:gd name="T57" fmla="*/ 96 h 425"/>
                  <a:gd name="T58" fmla="*/ 849 w 883"/>
                  <a:gd name="T59" fmla="*/ 112 h 425"/>
                  <a:gd name="T60" fmla="*/ 858 w 883"/>
                  <a:gd name="T61" fmla="*/ 121 h 425"/>
                  <a:gd name="T62" fmla="*/ 873 w 883"/>
                  <a:gd name="T63" fmla="*/ 121 h 425"/>
                  <a:gd name="T64" fmla="*/ 883 w 883"/>
                  <a:gd name="T65" fmla="*/ 111 h 425"/>
                  <a:gd name="T66" fmla="*/ 883 w 883"/>
                  <a:gd name="T67" fmla="*/ 94 h 425"/>
                  <a:gd name="T68" fmla="*/ 882 w 883"/>
                  <a:gd name="T69" fmla="*/ 73 h 425"/>
                  <a:gd name="T70" fmla="*/ 863 w 883"/>
                  <a:gd name="T71" fmla="*/ 15 h 425"/>
                  <a:gd name="T72" fmla="*/ 860 w 883"/>
                  <a:gd name="T73" fmla="*/ 7 h 425"/>
                  <a:gd name="T74" fmla="*/ 853 w 883"/>
                  <a:gd name="T75" fmla="*/ 2 h 425"/>
                  <a:gd name="T76" fmla="*/ 845 w 883"/>
                  <a:gd name="T77" fmla="*/ 0 h 425"/>
                  <a:gd name="T78" fmla="*/ 836 w 883"/>
                  <a:gd name="T79" fmla="*/ 4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3" h="425">
                    <a:moveTo>
                      <a:pt x="836" y="4"/>
                    </a:moveTo>
                    <a:lnTo>
                      <a:pt x="800" y="24"/>
                    </a:lnTo>
                    <a:lnTo>
                      <a:pt x="621" y="114"/>
                    </a:lnTo>
                    <a:lnTo>
                      <a:pt x="592" y="127"/>
                    </a:lnTo>
                    <a:lnTo>
                      <a:pt x="561" y="140"/>
                    </a:lnTo>
                    <a:lnTo>
                      <a:pt x="532" y="154"/>
                    </a:lnTo>
                    <a:lnTo>
                      <a:pt x="502" y="167"/>
                    </a:lnTo>
                    <a:lnTo>
                      <a:pt x="471" y="179"/>
                    </a:lnTo>
                    <a:lnTo>
                      <a:pt x="442" y="192"/>
                    </a:lnTo>
                    <a:lnTo>
                      <a:pt x="411" y="203"/>
                    </a:lnTo>
                    <a:lnTo>
                      <a:pt x="382" y="216"/>
                    </a:lnTo>
                    <a:lnTo>
                      <a:pt x="335" y="235"/>
                    </a:lnTo>
                    <a:lnTo>
                      <a:pt x="315" y="243"/>
                    </a:lnTo>
                    <a:lnTo>
                      <a:pt x="297" y="250"/>
                    </a:lnTo>
                    <a:lnTo>
                      <a:pt x="277" y="259"/>
                    </a:lnTo>
                    <a:lnTo>
                      <a:pt x="257" y="266"/>
                    </a:lnTo>
                    <a:lnTo>
                      <a:pt x="237" y="275"/>
                    </a:lnTo>
                    <a:lnTo>
                      <a:pt x="218" y="284"/>
                    </a:lnTo>
                    <a:lnTo>
                      <a:pt x="198" y="293"/>
                    </a:lnTo>
                    <a:lnTo>
                      <a:pt x="178" y="302"/>
                    </a:lnTo>
                    <a:lnTo>
                      <a:pt x="165" y="310"/>
                    </a:lnTo>
                    <a:lnTo>
                      <a:pt x="9" y="391"/>
                    </a:lnTo>
                    <a:lnTo>
                      <a:pt x="4" y="397"/>
                    </a:lnTo>
                    <a:lnTo>
                      <a:pt x="0" y="402"/>
                    </a:lnTo>
                    <a:lnTo>
                      <a:pt x="0" y="409"/>
                    </a:lnTo>
                    <a:lnTo>
                      <a:pt x="2" y="416"/>
                    </a:lnTo>
                    <a:lnTo>
                      <a:pt x="8" y="422"/>
                    </a:lnTo>
                    <a:lnTo>
                      <a:pt x="15" y="425"/>
                    </a:lnTo>
                    <a:lnTo>
                      <a:pt x="22" y="425"/>
                    </a:lnTo>
                    <a:lnTo>
                      <a:pt x="29" y="424"/>
                    </a:lnTo>
                    <a:lnTo>
                      <a:pt x="183" y="342"/>
                    </a:lnTo>
                    <a:lnTo>
                      <a:pt x="194" y="337"/>
                    </a:lnTo>
                    <a:lnTo>
                      <a:pt x="214" y="328"/>
                    </a:lnTo>
                    <a:lnTo>
                      <a:pt x="234" y="319"/>
                    </a:lnTo>
                    <a:lnTo>
                      <a:pt x="254" y="310"/>
                    </a:lnTo>
                    <a:lnTo>
                      <a:pt x="272" y="301"/>
                    </a:lnTo>
                    <a:lnTo>
                      <a:pt x="292" y="293"/>
                    </a:lnTo>
                    <a:lnTo>
                      <a:pt x="312" y="284"/>
                    </a:lnTo>
                    <a:lnTo>
                      <a:pt x="330" y="277"/>
                    </a:lnTo>
                    <a:lnTo>
                      <a:pt x="350" y="270"/>
                    </a:lnTo>
                    <a:lnTo>
                      <a:pt x="397" y="250"/>
                    </a:lnTo>
                    <a:lnTo>
                      <a:pt x="427" y="239"/>
                    </a:lnTo>
                    <a:lnTo>
                      <a:pt x="456" y="226"/>
                    </a:lnTo>
                    <a:lnTo>
                      <a:pt x="487" y="214"/>
                    </a:lnTo>
                    <a:lnTo>
                      <a:pt x="518" y="201"/>
                    </a:lnTo>
                    <a:lnTo>
                      <a:pt x="549" y="188"/>
                    </a:lnTo>
                    <a:lnTo>
                      <a:pt x="578" y="174"/>
                    </a:lnTo>
                    <a:lnTo>
                      <a:pt x="608" y="161"/>
                    </a:lnTo>
                    <a:lnTo>
                      <a:pt x="637" y="147"/>
                    </a:lnTo>
                    <a:lnTo>
                      <a:pt x="816" y="56"/>
                    </a:lnTo>
                    <a:lnTo>
                      <a:pt x="818" y="56"/>
                    </a:lnTo>
                    <a:lnTo>
                      <a:pt x="822" y="55"/>
                    </a:lnTo>
                    <a:lnTo>
                      <a:pt x="827" y="51"/>
                    </a:lnTo>
                    <a:lnTo>
                      <a:pt x="835" y="47"/>
                    </a:lnTo>
                    <a:lnTo>
                      <a:pt x="840" y="69"/>
                    </a:lnTo>
                    <a:lnTo>
                      <a:pt x="844" y="82"/>
                    </a:lnTo>
                    <a:lnTo>
                      <a:pt x="845" y="89"/>
                    </a:lnTo>
                    <a:lnTo>
                      <a:pt x="845" y="96"/>
                    </a:lnTo>
                    <a:lnTo>
                      <a:pt x="847" y="105"/>
                    </a:lnTo>
                    <a:lnTo>
                      <a:pt x="849" y="112"/>
                    </a:lnTo>
                    <a:lnTo>
                      <a:pt x="853" y="118"/>
                    </a:lnTo>
                    <a:lnTo>
                      <a:pt x="858" y="121"/>
                    </a:lnTo>
                    <a:lnTo>
                      <a:pt x="865" y="123"/>
                    </a:lnTo>
                    <a:lnTo>
                      <a:pt x="873" y="121"/>
                    </a:lnTo>
                    <a:lnTo>
                      <a:pt x="880" y="118"/>
                    </a:lnTo>
                    <a:lnTo>
                      <a:pt x="883" y="111"/>
                    </a:lnTo>
                    <a:lnTo>
                      <a:pt x="883" y="103"/>
                    </a:lnTo>
                    <a:lnTo>
                      <a:pt x="883" y="94"/>
                    </a:lnTo>
                    <a:lnTo>
                      <a:pt x="883" y="85"/>
                    </a:lnTo>
                    <a:lnTo>
                      <a:pt x="882" y="73"/>
                    </a:lnTo>
                    <a:lnTo>
                      <a:pt x="874" y="53"/>
                    </a:lnTo>
                    <a:lnTo>
                      <a:pt x="863" y="15"/>
                    </a:lnTo>
                    <a:lnTo>
                      <a:pt x="862" y="11"/>
                    </a:lnTo>
                    <a:lnTo>
                      <a:pt x="860" y="7"/>
                    </a:lnTo>
                    <a:lnTo>
                      <a:pt x="856" y="6"/>
                    </a:lnTo>
                    <a:lnTo>
                      <a:pt x="853" y="2"/>
                    </a:lnTo>
                    <a:lnTo>
                      <a:pt x="849" y="0"/>
                    </a:lnTo>
                    <a:lnTo>
                      <a:pt x="845" y="0"/>
                    </a:lnTo>
                    <a:lnTo>
                      <a:pt x="840" y="2"/>
                    </a:lnTo>
                    <a:lnTo>
                      <a:pt x="83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1" name="Freeform 10"/>
              <p:cNvSpPr>
                <a:spLocks/>
              </p:cNvSpPr>
              <p:nvPr/>
            </p:nvSpPr>
            <p:spPr bwMode="auto">
              <a:xfrm>
                <a:off x="1616" y="1542"/>
                <a:ext cx="825" cy="425"/>
              </a:xfrm>
              <a:custGeom>
                <a:avLst/>
                <a:gdLst>
                  <a:gd name="T0" fmla="*/ 798 w 825"/>
                  <a:gd name="T1" fmla="*/ 1 h 425"/>
                  <a:gd name="T2" fmla="*/ 693 w 825"/>
                  <a:gd name="T3" fmla="*/ 49 h 425"/>
                  <a:gd name="T4" fmla="*/ 661 w 825"/>
                  <a:gd name="T5" fmla="*/ 63 h 425"/>
                  <a:gd name="T6" fmla="*/ 626 w 825"/>
                  <a:gd name="T7" fmla="*/ 79 h 425"/>
                  <a:gd name="T8" fmla="*/ 592 w 825"/>
                  <a:gd name="T9" fmla="*/ 94 h 425"/>
                  <a:gd name="T10" fmla="*/ 559 w 825"/>
                  <a:gd name="T11" fmla="*/ 108 h 425"/>
                  <a:gd name="T12" fmla="*/ 525 w 825"/>
                  <a:gd name="T13" fmla="*/ 125 h 425"/>
                  <a:gd name="T14" fmla="*/ 491 w 825"/>
                  <a:gd name="T15" fmla="*/ 141 h 425"/>
                  <a:gd name="T16" fmla="*/ 456 w 825"/>
                  <a:gd name="T17" fmla="*/ 157 h 425"/>
                  <a:gd name="T18" fmla="*/ 422 w 825"/>
                  <a:gd name="T19" fmla="*/ 175 h 425"/>
                  <a:gd name="T20" fmla="*/ 227 w 825"/>
                  <a:gd name="T21" fmla="*/ 269 h 425"/>
                  <a:gd name="T22" fmla="*/ 185 w 825"/>
                  <a:gd name="T23" fmla="*/ 289 h 425"/>
                  <a:gd name="T24" fmla="*/ 167 w 825"/>
                  <a:gd name="T25" fmla="*/ 298 h 425"/>
                  <a:gd name="T26" fmla="*/ 145 w 825"/>
                  <a:gd name="T27" fmla="*/ 309 h 425"/>
                  <a:gd name="T28" fmla="*/ 122 w 825"/>
                  <a:gd name="T29" fmla="*/ 320 h 425"/>
                  <a:gd name="T30" fmla="*/ 96 w 825"/>
                  <a:gd name="T31" fmla="*/ 334 h 425"/>
                  <a:gd name="T32" fmla="*/ 71 w 825"/>
                  <a:gd name="T33" fmla="*/ 347 h 425"/>
                  <a:gd name="T34" fmla="*/ 47 w 825"/>
                  <a:gd name="T35" fmla="*/ 362 h 425"/>
                  <a:gd name="T36" fmla="*/ 26 w 825"/>
                  <a:gd name="T37" fmla="*/ 376 h 425"/>
                  <a:gd name="T38" fmla="*/ 6 w 825"/>
                  <a:gd name="T39" fmla="*/ 391 h 425"/>
                  <a:gd name="T40" fmla="*/ 2 w 825"/>
                  <a:gd name="T41" fmla="*/ 396 h 425"/>
                  <a:gd name="T42" fmla="*/ 0 w 825"/>
                  <a:gd name="T43" fmla="*/ 403 h 425"/>
                  <a:gd name="T44" fmla="*/ 0 w 825"/>
                  <a:gd name="T45" fmla="*/ 412 h 425"/>
                  <a:gd name="T46" fmla="*/ 4 w 825"/>
                  <a:gd name="T47" fmla="*/ 418 h 425"/>
                  <a:gd name="T48" fmla="*/ 9 w 825"/>
                  <a:gd name="T49" fmla="*/ 423 h 425"/>
                  <a:gd name="T50" fmla="*/ 17 w 825"/>
                  <a:gd name="T51" fmla="*/ 425 h 425"/>
                  <a:gd name="T52" fmla="*/ 24 w 825"/>
                  <a:gd name="T53" fmla="*/ 425 h 425"/>
                  <a:gd name="T54" fmla="*/ 29 w 825"/>
                  <a:gd name="T55" fmla="*/ 421 h 425"/>
                  <a:gd name="T56" fmla="*/ 46 w 825"/>
                  <a:gd name="T57" fmla="*/ 409 h 425"/>
                  <a:gd name="T58" fmla="*/ 66 w 825"/>
                  <a:gd name="T59" fmla="*/ 396 h 425"/>
                  <a:gd name="T60" fmla="*/ 87 w 825"/>
                  <a:gd name="T61" fmla="*/ 383 h 425"/>
                  <a:gd name="T62" fmla="*/ 109 w 825"/>
                  <a:gd name="T63" fmla="*/ 371 h 425"/>
                  <a:gd name="T64" fmla="*/ 132 w 825"/>
                  <a:gd name="T65" fmla="*/ 358 h 425"/>
                  <a:gd name="T66" fmla="*/ 156 w 825"/>
                  <a:gd name="T67" fmla="*/ 345 h 425"/>
                  <a:gd name="T68" fmla="*/ 179 w 825"/>
                  <a:gd name="T69" fmla="*/ 334 h 425"/>
                  <a:gd name="T70" fmla="*/ 201 w 825"/>
                  <a:gd name="T71" fmla="*/ 324 h 425"/>
                  <a:gd name="T72" fmla="*/ 243 w 825"/>
                  <a:gd name="T73" fmla="*/ 304 h 425"/>
                  <a:gd name="T74" fmla="*/ 440 w 825"/>
                  <a:gd name="T75" fmla="*/ 210 h 425"/>
                  <a:gd name="T76" fmla="*/ 474 w 825"/>
                  <a:gd name="T77" fmla="*/ 191 h 425"/>
                  <a:gd name="T78" fmla="*/ 507 w 825"/>
                  <a:gd name="T79" fmla="*/ 175 h 425"/>
                  <a:gd name="T80" fmla="*/ 541 w 825"/>
                  <a:gd name="T81" fmla="*/ 159 h 425"/>
                  <a:gd name="T82" fmla="*/ 574 w 825"/>
                  <a:gd name="T83" fmla="*/ 144 h 425"/>
                  <a:gd name="T84" fmla="*/ 608 w 825"/>
                  <a:gd name="T85" fmla="*/ 128 h 425"/>
                  <a:gd name="T86" fmla="*/ 641 w 825"/>
                  <a:gd name="T87" fmla="*/ 114 h 425"/>
                  <a:gd name="T88" fmla="*/ 675 w 825"/>
                  <a:gd name="T89" fmla="*/ 99 h 425"/>
                  <a:gd name="T90" fmla="*/ 710 w 825"/>
                  <a:gd name="T91" fmla="*/ 83 h 425"/>
                  <a:gd name="T92" fmla="*/ 813 w 825"/>
                  <a:gd name="T93" fmla="*/ 36 h 425"/>
                  <a:gd name="T94" fmla="*/ 820 w 825"/>
                  <a:gd name="T95" fmla="*/ 32 h 425"/>
                  <a:gd name="T96" fmla="*/ 824 w 825"/>
                  <a:gd name="T97" fmla="*/ 25 h 425"/>
                  <a:gd name="T98" fmla="*/ 825 w 825"/>
                  <a:gd name="T99" fmla="*/ 18 h 425"/>
                  <a:gd name="T100" fmla="*/ 824 w 825"/>
                  <a:gd name="T101" fmla="*/ 11 h 425"/>
                  <a:gd name="T102" fmla="*/ 818 w 825"/>
                  <a:gd name="T103" fmla="*/ 5 h 425"/>
                  <a:gd name="T104" fmla="*/ 813 w 825"/>
                  <a:gd name="T105" fmla="*/ 1 h 425"/>
                  <a:gd name="T106" fmla="*/ 806 w 825"/>
                  <a:gd name="T107" fmla="*/ 0 h 425"/>
                  <a:gd name="T108" fmla="*/ 798 w 825"/>
                  <a:gd name="T109" fmla="*/ 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5" h="425">
                    <a:moveTo>
                      <a:pt x="798" y="1"/>
                    </a:moveTo>
                    <a:lnTo>
                      <a:pt x="693" y="49"/>
                    </a:lnTo>
                    <a:lnTo>
                      <a:pt x="661" y="63"/>
                    </a:lnTo>
                    <a:lnTo>
                      <a:pt x="626" y="79"/>
                    </a:lnTo>
                    <a:lnTo>
                      <a:pt x="592" y="94"/>
                    </a:lnTo>
                    <a:lnTo>
                      <a:pt x="559" y="108"/>
                    </a:lnTo>
                    <a:lnTo>
                      <a:pt x="525" y="125"/>
                    </a:lnTo>
                    <a:lnTo>
                      <a:pt x="491" y="141"/>
                    </a:lnTo>
                    <a:lnTo>
                      <a:pt x="456" y="157"/>
                    </a:lnTo>
                    <a:lnTo>
                      <a:pt x="422" y="175"/>
                    </a:lnTo>
                    <a:lnTo>
                      <a:pt x="227" y="269"/>
                    </a:lnTo>
                    <a:lnTo>
                      <a:pt x="185" y="289"/>
                    </a:lnTo>
                    <a:lnTo>
                      <a:pt x="167" y="298"/>
                    </a:lnTo>
                    <a:lnTo>
                      <a:pt x="145" y="309"/>
                    </a:lnTo>
                    <a:lnTo>
                      <a:pt x="122" y="320"/>
                    </a:lnTo>
                    <a:lnTo>
                      <a:pt x="96" y="334"/>
                    </a:lnTo>
                    <a:lnTo>
                      <a:pt x="71" y="347"/>
                    </a:lnTo>
                    <a:lnTo>
                      <a:pt x="47" y="362"/>
                    </a:lnTo>
                    <a:lnTo>
                      <a:pt x="26" y="376"/>
                    </a:lnTo>
                    <a:lnTo>
                      <a:pt x="6" y="391"/>
                    </a:lnTo>
                    <a:lnTo>
                      <a:pt x="2" y="396"/>
                    </a:lnTo>
                    <a:lnTo>
                      <a:pt x="0" y="403"/>
                    </a:lnTo>
                    <a:lnTo>
                      <a:pt x="0" y="412"/>
                    </a:lnTo>
                    <a:lnTo>
                      <a:pt x="4" y="418"/>
                    </a:lnTo>
                    <a:lnTo>
                      <a:pt x="9" y="423"/>
                    </a:lnTo>
                    <a:lnTo>
                      <a:pt x="17" y="425"/>
                    </a:lnTo>
                    <a:lnTo>
                      <a:pt x="24" y="425"/>
                    </a:lnTo>
                    <a:lnTo>
                      <a:pt x="29" y="421"/>
                    </a:lnTo>
                    <a:lnTo>
                      <a:pt x="46" y="409"/>
                    </a:lnTo>
                    <a:lnTo>
                      <a:pt x="66" y="396"/>
                    </a:lnTo>
                    <a:lnTo>
                      <a:pt x="87" y="383"/>
                    </a:lnTo>
                    <a:lnTo>
                      <a:pt x="109" y="371"/>
                    </a:lnTo>
                    <a:lnTo>
                      <a:pt x="132" y="358"/>
                    </a:lnTo>
                    <a:lnTo>
                      <a:pt x="156" y="345"/>
                    </a:lnTo>
                    <a:lnTo>
                      <a:pt x="179" y="334"/>
                    </a:lnTo>
                    <a:lnTo>
                      <a:pt x="201" y="324"/>
                    </a:lnTo>
                    <a:lnTo>
                      <a:pt x="243" y="304"/>
                    </a:lnTo>
                    <a:lnTo>
                      <a:pt x="440" y="210"/>
                    </a:lnTo>
                    <a:lnTo>
                      <a:pt x="474" y="191"/>
                    </a:lnTo>
                    <a:lnTo>
                      <a:pt x="507" y="175"/>
                    </a:lnTo>
                    <a:lnTo>
                      <a:pt x="541" y="159"/>
                    </a:lnTo>
                    <a:lnTo>
                      <a:pt x="574" y="144"/>
                    </a:lnTo>
                    <a:lnTo>
                      <a:pt x="608" y="128"/>
                    </a:lnTo>
                    <a:lnTo>
                      <a:pt x="641" y="114"/>
                    </a:lnTo>
                    <a:lnTo>
                      <a:pt x="675" y="99"/>
                    </a:lnTo>
                    <a:lnTo>
                      <a:pt x="710" y="83"/>
                    </a:lnTo>
                    <a:lnTo>
                      <a:pt x="813" y="36"/>
                    </a:lnTo>
                    <a:lnTo>
                      <a:pt x="820" y="32"/>
                    </a:lnTo>
                    <a:lnTo>
                      <a:pt x="824" y="25"/>
                    </a:lnTo>
                    <a:lnTo>
                      <a:pt x="825" y="18"/>
                    </a:lnTo>
                    <a:lnTo>
                      <a:pt x="824" y="11"/>
                    </a:lnTo>
                    <a:lnTo>
                      <a:pt x="818" y="5"/>
                    </a:lnTo>
                    <a:lnTo>
                      <a:pt x="813" y="1"/>
                    </a:lnTo>
                    <a:lnTo>
                      <a:pt x="806" y="0"/>
                    </a:lnTo>
                    <a:lnTo>
                      <a:pt x="79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2" name="Freeform 11"/>
              <p:cNvSpPr>
                <a:spLocks/>
              </p:cNvSpPr>
              <p:nvPr/>
            </p:nvSpPr>
            <p:spPr bwMode="auto">
              <a:xfrm>
                <a:off x="1542" y="1475"/>
                <a:ext cx="851" cy="472"/>
              </a:xfrm>
              <a:custGeom>
                <a:avLst/>
                <a:gdLst>
                  <a:gd name="T0" fmla="*/ 805 w 851"/>
                  <a:gd name="T1" fmla="*/ 11 h 472"/>
                  <a:gd name="T2" fmla="*/ 767 w 851"/>
                  <a:gd name="T3" fmla="*/ 27 h 472"/>
                  <a:gd name="T4" fmla="*/ 729 w 851"/>
                  <a:gd name="T5" fmla="*/ 45 h 472"/>
                  <a:gd name="T6" fmla="*/ 691 w 851"/>
                  <a:gd name="T7" fmla="*/ 63 h 472"/>
                  <a:gd name="T8" fmla="*/ 655 w 851"/>
                  <a:gd name="T9" fmla="*/ 83 h 472"/>
                  <a:gd name="T10" fmla="*/ 619 w 851"/>
                  <a:gd name="T11" fmla="*/ 103 h 472"/>
                  <a:gd name="T12" fmla="*/ 585 w 851"/>
                  <a:gd name="T13" fmla="*/ 123 h 472"/>
                  <a:gd name="T14" fmla="*/ 548 w 851"/>
                  <a:gd name="T15" fmla="*/ 143 h 472"/>
                  <a:gd name="T16" fmla="*/ 346 w 851"/>
                  <a:gd name="T17" fmla="*/ 251 h 472"/>
                  <a:gd name="T18" fmla="*/ 152 w 851"/>
                  <a:gd name="T19" fmla="*/ 356 h 472"/>
                  <a:gd name="T20" fmla="*/ 114 w 851"/>
                  <a:gd name="T21" fmla="*/ 376 h 472"/>
                  <a:gd name="T22" fmla="*/ 78 w 851"/>
                  <a:gd name="T23" fmla="*/ 396 h 472"/>
                  <a:gd name="T24" fmla="*/ 40 w 851"/>
                  <a:gd name="T25" fmla="*/ 418 h 472"/>
                  <a:gd name="T26" fmla="*/ 7 w 851"/>
                  <a:gd name="T27" fmla="*/ 439 h 472"/>
                  <a:gd name="T28" fmla="*/ 0 w 851"/>
                  <a:gd name="T29" fmla="*/ 450 h 472"/>
                  <a:gd name="T30" fmla="*/ 4 w 851"/>
                  <a:gd name="T31" fmla="*/ 465 h 472"/>
                  <a:gd name="T32" fmla="*/ 15 w 851"/>
                  <a:gd name="T33" fmla="*/ 472 h 472"/>
                  <a:gd name="T34" fmla="*/ 29 w 851"/>
                  <a:gd name="T35" fmla="*/ 470 h 472"/>
                  <a:gd name="T36" fmla="*/ 62 w 851"/>
                  <a:gd name="T37" fmla="*/ 450 h 472"/>
                  <a:gd name="T38" fmla="*/ 98 w 851"/>
                  <a:gd name="T39" fmla="*/ 429 h 472"/>
                  <a:gd name="T40" fmla="*/ 134 w 851"/>
                  <a:gd name="T41" fmla="*/ 409 h 472"/>
                  <a:gd name="T42" fmla="*/ 170 w 851"/>
                  <a:gd name="T43" fmla="*/ 389 h 472"/>
                  <a:gd name="T44" fmla="*/ 223 w 851"/>
                  <a:gd name="T45" fmla="*/ 360 h 472"/>
                  <a:gd name="T46" fmla="*/ 264 w 851"/>
                  <a:gd name="T47" fmla="*/ 338 h 472"/>
                  <a:gd name="T48" fmla="*/ 317 w 851"/>
                  <a:gd name="T49" fmla="*/ 311 h 472"/>
                  <a:gd name="T50" fmla="*/ 358 w 851"/>
                  <a:gd name="T51" fmla="*/ 289 h 472"/>
                  <a:gd name="T52" fmla="*/ 550 w 851"/>
                  <a:gd name="T53" fmla="*/ 184 h 472"/>
                  <a:gd name="T54" fmla="*/ 619 w 851"/>
                  <a:gd name="T55" fmla="*/ 144 h 472"/>
                  <a:gd name="T56" fmla="*/ 691 w 851"/>
                  <a:gd name="T57" fmla="*/ 106 h 472"/>
                  <a:gd name="T58" fmla="*/ 764 w 851"/>
                  <a:gd name="T59" fmla="*/ 68 h 472"/>
                  <a:gd name="T60" fmla="*/ 838 w 851"/>
                  <a:gd name="T61" fmla="*/ 36 h 472"/>
                  <a:gd name="T62" fmla="*/ 849 w 851"/>
                  <a:gd name="T63" fmla="*/ 27 h 472"/>
                  <a:gd name="T64" fmla="*/ 849 w 851"/>
                  <a:gd name="T65" fmla="*/ 12 h 472"/>
                  <a:gd name="T66" fmla="*/ 840 w 851"/>
                  <a:gd name="T67" fmla="*/ 1 h 472"/>
                  <a:gd name="T68" fmla="*/ 823 w 851"/>
                  <a:gd name="T69" fmla="*/ 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1" h="472">
                    <a:moveTo>
                      <a:pt x="823" y="1"/>
                    </a:moveTo>
                    <a:lnTo>
                      <a:pt x="805" y="11"/>
                    </a:lnTo>
                    <a:lnTo>
                      <a:pt x="785" y="18"/>
                    </a:lnTo>
                    <a:lnTo>
                      <a:pt x="767" y="27"/>
                    </a:lnTo>
                    <a:lnTo>
                      <a:pt x="747" y="36"/>
                    </a:lnTo>
                    <a:lnTo>
                      <a:pt x="729" y="45"/>
                    </a:lnTo>
                    <a:lnTo>
                      <a:pt x="711" y="54"/>
                    </a:lnTo>
                    <a:lnTo>
                      <a:pt x="691" y="63"/>
                    </a:lnTo>
                    <a:lnTo>
                      <a:pt x="673" y="74"/>
                    </a:lnTo>
                    <a:lnTo>
                      <a:pt x="655" y="83"/>
                    </a:lnTo>
                    <a:lnTo>
                      <a:pt x="637" y="92"/>
                    </a:lnTo>
                    <a:lnTo>
                      <a:pt x="619" y="103"/>
                    </a:lnTo>
                    <a:lnTo>
                      <a:pt x="601" y="112"/>
                    </a:lnTo>
                    <a:lnTo>
                      <a:pt x="585" y="123"/>
                    </a:lnTo>
                    <a:lnTo>
                      <a:pt x="567" y="132"/>
                    </a:lnTo>
                    <a:lnTo>
                      <a:pt x="548" y="143"/>
                    </a:lnTo>
                    <a:lnTo>
                      <a:pt x="532" y="152"/>
                    </a:lnTo>
                    <a:lnTo>
                      <a:pt x="346" y="251"/>
                    </a:lnTo>
                    <a:lnTo>
                      <a:pt x="199" y="331"/>
                    </a:lnTo>
                    <a:lnTo>
                      <a:pt x="152" y="356"/>
                    </a:lnTo>
                    <a:lnTo>
                      <a:pt x="134" y="365"/>
                    </a:lnTo>
                    <a:lnTo>
                      <a:pt x="114" y="376"/>
                    </a:lnTo>
                    <a:lnTo>
                      <a:pt x="96" y="385"/>
                    </a:lnTo>
                    <a:lnTo>
                      <a:pt x="78" y="396"/>
                    </a:lnTo>
                    <a:lnTo>
                      <a:pt x="58" y="407"/>
                    </a:lnTo>
                    <a:lnTo>
                      <a:pt x="40" y="418"/>
                    </a:lnTo>
                    <a:lnTo>
                      <a:pt x="24" y="429"/>
                    </a:lnTo>
                    <a:lnTo>
                      <a:pt x="7" y="439"/>
                    </a:lnTo>
                    <a:lnTo>
                      <a:pt x="4" y="445"/>
                    </a:lnTo>
                    <a:lnTo>
                      <a:pt x="0" y="450"/>
                    </a:lnTo>
                    <a:lnTo>
                      <a:pt x="0" y="458"/>
                    </a:lnTo>
                    <a:lnTo>
                      <a:pt x="4" y="465"/>
                    </a:lnTo>
                    <a:lnTo>
                      <a:pt x="9" y="470"/>
                    </a:lnTo>
                    <a:lnTo>
                      <a:pt x="15" y="472"/>
                    </a:lnTo>
                    <a:lnTo>
                      <a:pt x="22" y="472"/>
                    </a:lnTo>
                    <a:lnTo>
                      <a:pt x="29" y="470"/>
                    </a:lnTo>
                    <a:lnTo>
                      <a:pt x="45" y="459"/>
                    </a:lnTo>
                    <a:lnTo>
                      <a:pt x="62" y="450"/>
                    </a:lnTo>
                    <a:lnTo>
                      <a:pt x="78" y="439"/>
                    </a:lnTo>
                    <a:lnTo>
                      <a:pt x="98" y="429"/>
                    </a:lnTo>
                    <a:lnTo>
                      <a:pt x="116" y="418"/>
                    </a:lnTo>
                    <a:lnTo>
                      <a:pt x="134" y="409"/>
                    </a:lnTo>
                    <a:lnTo>
                      <a:pt x="152" y="398"/>
                    </a:lnTo>
                    <a:lnTo>
                      <a:pt x="170" y="389"/>
                    </a:lnTo>
                    <a:lnTo>
                      <a:pt x="217" y="363"/>
                    </a:lnTo>
                    <a:lnTo>
                      <a:pt x="223" y="360"/>
                    </a:lnTo>
                    <a:lnTo>
                      <a:pt x="241" y="351"/>
                    </a:lnTo>
                    <a:lnTo>
                      <a:pt x="264" y="338"/>
                    </a:lnTo>
                    <a:lnTo>
                      <a:pt x="291" y="324"/>
                    </a:lnTo>
                    <a:lnTo>
                      <a:pt x="317" y="311"/>
                    </a:lnTo>
                    <a:lnTo>
                      <a:pt x="340" y="298"/>
                    </a:lnTo>
                    <a:lnTo>
                      <a:pt x="358" y="289"/>
                    </a:lnTo>
                    <a:lnTo>
                      <a:pt x="364" y="286"/>
                    </a:lnTo>
                    <a:lnTo>
                      <a:pt x="550" y="184"/>
                    </a:lnTo>
                    <a:lnTo>
                      <a:pt x="585" y="164"/>
                    </a:lnTo>
                    <a:lnTo>
                      <a:pt x="619" y="144"/>
                    </a:lnTo>
                    <a:lnTo>
                      <a:pt x="655" y="125"/>
                    </a:lnTo>
                    <a:lnTo>
                      <a:pt x="691" y="106"/>
                    </a:lnTo>
                    <a:lnTo>
                      <a:pt x="728" y="87"/>
                    </a:lnTo>
                    <a:lnTo>
                      <a:pt x="764" y="68"/>
                    </a:lnTo>
                    <a:lnTo>
                      <a:pt x="800" y="52"/>
                    </a:lnTo>
                    <a:lnTo>
                      <a:pt x="838" y="36"/>
                    </a:lnTo>
                    <a:lnTo>
                      <a:pt x="843" y="32"/>
                    </a:lnTo>
                    <a:lnTo>
                      <a:pt x="849" y="27"/>
                    </a:lnTo>
                    <a:lnTo>
                      <a:pt x="851" y="20"/>
                    </a:lnTo>
                    <a:lnTo>
                      <a:pt x="849" y="12"/>
                    </a:lnTo>
                    <a:lnTo>
                      <a:pt x="845" y="7"/>
                    </a:lnTo>
                    <a:lnTo>
                      <a:pt x="840" y="1"/>
                    </a:lnTo>
                    <a:lnTo>
                      <a:pt x="831" y="0"/>
                    </a:lnTo>
                    <a:lnTo>
                      <a:pt x="82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3" name="Freeform 12"/>
              <p:cNvSpPr>
                <a:spLocks/>
              </p:cNvSpPr>
              <p:nvPr/>
            </p:nvSpPr>
            <p:spPr bwMode="auto">
              <a:xfrm>
                <a:off x="1497" y="1415"/>
                <a:ext cx="809" cy="499"/>
              </a:xfrm>
              <a:custGeom>
                <a:avLst/>
                <a:gdLst>
                  <a:gd name="T0" fmla="*/ 769 w 809"/>
                  <a:gd name="T1" fmla="*/ 13 h 499"/>
                  <a:gd name="T2" fmla="*/ 751 w 809"/>
                  <a:gd name="T3" fmla="*/ 25 h 499"/>
                  <a:gd name="T4" fmla="*/ 731 w 809"/>
                  <a:gd name="T5" fmla="*/ 38 h 499"/>
                  <a:gd name="T6" fmla="*/ 709 w 809"/>
                  <a:gd name="T7" fmla="*/ 51 h 499"/>
                  <a:gd name="T8" fmla="*/ 669 w 809"/>
                  <a:gd name="T9" fmla="*/ 71 h 499"/>
                  <a:gd name="T10" fmla="*/ 536 w 809"/>
                  <a:gd name="T11" fmla="*/ 161 h 499"/>
                  <a:gd name="T12" fmla="*/ 523 w 809"/>
                  <a:gd name="T13" fmla="*/ 168 h 499"/>
                  <a:gd name="T14" fmla="*/ 496 w 809"/>
                  <a:gd name="T15" fmla="*/ 185 h 499"/>
                  <a:gd name="T16" fmla="*/ 467 w 809"/>
                  <a:gd name="T17" fmla="*/ 201 h 499"/>
                  <a:gd name="T18" fmla="*/ 454 w 809"/>
                  <a:gd name="T19" fmla="*/ 208 h 499"/>
                  <a:gd name="T20" fmla="*/ 355 w 809"/>
                  <a:gd name="T21" fmla="*/ 268 h 499"/>
                  <a:gd name="T22" fmla="*/ 331 w 809"/>
                  <a:gd name="T23" fmla="*/ 280 h 499"/>
                  <a:gd name="T24" fmla="*/ 306 w 809"/>
                  <a:gd name="T25" fmla="*/ 291 h 499"/>
                  <a:gd name="T26" fmla="*/ 282 w 809"/>
                  <a:gd name="T27" fmla="*/ 302 h 499"/>
                  <a:gd name="T28" fmla="*/ 257 w 809"/>
                  <a:gd name="T29" fmla="*/ 315 h 499"/>
                  <a:gd name="T30" fmla="*/ 226 w 809"/>
                  <a:gd name="T31" fmla="*/ 329 h 499"/>
                  <a:gd name="T32" fmla="*/ 197 w 809"/>
                  <a:gd name="T33" fmla="*/ 346 h 499"/>
                  <a:gd name="T34" fmla="*/ 168 w 809"/>
                  <a:gd name="T35" fmla="*/ 362 h 499"/>
                  <a:gd name="T36" fmla="*/ 118 w 809"/>
                  <a:gd name="T37" fmla="*/ 396 h 499"/>
                  <a:gd name="T38" fmla="*/ 90 w 809"/>
                  <a:gd name="T39" fmla="*/ 416 h 499"/>
                  <a:gd name="T40" fmla="*/ 63 w 809"/>
                  <a:gd name="T41" fmla="*/ 434 h 499"/>
                  <a:gd name="T42" fmla="*/ 36 w 809"/>
                  <a:gd name="T43" fmla="*/ 451 h 499"/>
                  <a:gd name="T44" fmla="*/ 11 w 809"/>
                  <a:gd name="T45" fmla="*/ 463 h 499"/>
                  <a:gd name="T46" fmla="*/ 2 w 809"/>
                  <a:gd name="T47" fmla="*/ 472 h 499"/>
                  <a:gd name="T48" fmla="*/ 2 w 809"/>
                  <a:gd name="T49" fmla="*/ 489 h 499"/>
                  <a:gd name="T50" fmla="*/ 11 w 809"/>
                  <a:gd name="T51" fmla="*/ 498 h 499"/>
                  <a:gd name="T52" fmla="*/ 25 w 809"/>
                  <a:gd name="T53" fmla="*/ 498 h 499"/>
                  <a:gd name="T54" fmla="*/ 52 w 809"/>
                  <a:gd name="T55" fmla="*/ 485 h 499"/>
                  <a:gd name="T56" fmla="*/ 81 w 809"/>
                  <a:gd name="T57" fmla="*/ 467 h 499"/>
                  <a:gd name="T58" fmla="*/ 110 w 809"/>
                  <a:gd name="T59" fmla="*/ 447 h 499"/>
                  <a:gd name="T60" fmla="*/ 139 w 809"/>
                  <a:gd name="T61" fmla="*/ 427 h 499"/>
                  <a:gd name="T62" fmla="*/ 188 w 809"/>
                  <a:gd name="T63" fmla="*/ 393 h 499"/>
                  <a:gd name="T64" fmla="*/ 213 w 809"/>
                  <a:gd name="T65" fmla="*/ 378 h 499"/>
                  <a:gd name="T66" fmla="*/ 242 w 809"/>
                  <a:gd name="T67" fmla="*/ 364 h 499"/>
                  <a:gd name="T68" fmla="*/ 271 w 809"/>
                  <a:gd name="T69" fmla="*/ 349 h 499"/>
                  <a:gd name="T70" fmla="*/ 298 w 809"/>
                  <a:gd name="T71" fmla="*/ 337 h 499"/>
                  <a:gd name="T72" fmla="*/ 324 w 809"/>
                  <a:gd name="T73" fmla="*/ 326 h 499"/>
                  <a:gd name="T74" fmla="*/ 347 w 809"/>
                  <a:gd name="T75" fmla="*/ 313 h 499"/>
                  <a:gd name="T76" fmla="*/ 373 w 809"/>
                  <a:gd name="T77" fmla="*/ 300 h 499"/>
                  <a:gd name="T78" fmla="*/ 387 w 809"/>
                  <a:gd name="T79" fmla="*/ 291 h 499"/>
                  <a:gd name="T80" fmla="*/ 412 w 809"/>
                  <a:gd name="T81" fmla="*/ 277 h 499"/>
                  <a:gd name="T82" fmla="*/ 445 w 809"/>
                  <a:gd name="T83" fmla="*/ 257 h 499"/>
                  <a:gd name="T84" fmla="*/ 470 w 809"/>
                  <a:gd name="T85" fmla="*/ 242 h 499"/>
                  <a:gd name="T86" fmla="*/ 554 w 809"/>
                  <a:gd name="T87" fmla="*/ 194 h 499"/>
                  <a:gd name="T88" fmla="*/ 689 w 809"/>
                  <a:gd name="T89" fmla="*/ 105 h 499"/>
                  <a:gd name="T90" fmla="*/ 704 w 809"/>
                  <a:gd name="T91" fmla="*/ 96 h 499"/>
                  <a:gd name="T92" fmla="*/ 716 w 809"/>
                  <a:gd name="T93" fmla="*/ 89 h 499"/>
                  <a:gd name="T94" fmla="*/ 738 w 809"/>
                  <a:gd name="T95" fmla="*/ 78 h 499"/>
                  <a:gd name="T96" fmla="*/ 762 w 809"/>
                  <a:gd name="T97" fmla="*/ 63 h 499"/>
                  <a:gd name="T98" fmla="*/ 783 w 809"/>
                  <a:gd name="T99" fmla="*/ 51 h 499"/>
                  <a:gd name="T100" fmla="*/ 803 w 809"/>
                  <a:gd name="T101" fmla="*/ 34 h 499"/>
                  <a:gd name="T102" fmla="*/ 809 w 809"/>
                  <a:gd name="T103" fmla="*/ 20 h 499"/>
                  <a:gd name="T104" fmla="*/ 803 w 809"/>
                  <a:gd name="T105" fmla="*/ 7 h 499"/>
                  <a:gd name="T106" fmla="*/ 791 w 809"/>
                  <a:gd name="T107" fmla="*/ 0 h 499"/>
                  <a:gd name="T108" fmla="*/ 776 w 809"/>
                  <a:gd name="T109" fmla="*/ 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9" h="499">
                    <a:moveTo>
                      <a:pt x="776" y="5"/>
                    </a:moveTo>
                    <a:lnTo>
                      <a:pt x="769" y="13"/>
                    </a:lnTo>
                    <a:lnTo>
                      <a:pt x="760" y="20"/>
                    </a:lnTo>
                    <a:lnTo>
                      <a:pt x="751" y="25"/>
                    </a:lnTo>
                    <a:lnTo>
                      <a:pt x="740" y="33"/>
                    </a:lnTo>
                    <a:lnTo>
                      <a:pt x="731" y="38"/>
                    </a:lnTo>
                    <a:lnTo>
                      <a:pt x="720" y="43"/>
                    </a:lnTo>
                    <a:lnTo>
                      <a:pt x="709" y="51"/>
                    </a:lnTo>
                    <a:lnTo>
                      <a:pt x="698" y="56"/>
                    </a:lnTo>
                    <a:lnTo>
                      <a:pt x="669" y="71"/>
                    </a:lnTo>
                    <a:lnTo>
                      <a:pt x="597" y="119"/>
                    </a:lnTo>
                    <a:lnTo>
                      <a:pt x="536" y="161"/>
                    </a:lnTo>
                    <a:lnTo>
                      <a:pt x="532" y="163"/>
                    </a:lnTo>
                    <a:lnTo>
                      <a:pt x="523" y="168"/>
                    </a:lnTo>
                    <a:lnTo>
                      <a:pt x="510" y="176"/>
                    </a:lnTo>
                    <a:lnTo>
                      <a:pt x="496" y="185"/>
                    </a:lnTo>
                    <a:lnTo>
                      <a:pt x="479" y="194"/>
                    </a:lnTo>
                    <a:lnTo>
                      <a:pt x="467" y="201"/>
                    </a:lnTo>
                    <a:lnTo>
                      <a:pt x="458" y="206"/>
                    </a:lnTo>
                    <a:lnTo>
                      <a:pt x="454" y="208"/>
                    </a:lnTo>
                    <a:lnTo>
                      <a:pt x="365" y="261"/>
                    </a:lnTo>
                    <a:lnTo>
                      <a:pt x="355" y="268"/>
                    </a:lnTo>
                    <a:lnTo>
                      <a:pt x="342" y="273"/>
                    </a:lnTo>
                    <a:lnTo>
                      <a:pt x="331" y="280"/>
                    </a:lnTo>
                    <a:lnTo>
                      <a:pt x="318" y="286"/>
                    </a:lnTo>
                    <a:lnTo>
                      <a:pt x="306" y="291"/>
                    </a:lnTo>
                    <a:lnTo>
                      <a:pt x="295" y="297"/>
                    </a:lnTo>
                    <a:lnTo>
                      <a:pt x="282" y="302"/>
                    </a:lnTo>
                    <a:lnTo>
                      <a:pt x="271" y="308"/>
                    </a:lnTo>
                    <a:lnTo>
                      <a:pt x="257" y="315"/>
                    </a:lnTo>
                    <a:lnTo>
                      <a:pt x="241" y="322"/>
                    </a:lnTo>
                    <a:lnTo>
                      <a:pt x="226" y="329"/>
                    </a:lnTo>
                    <a:lnTo>
                      <a:pt x="212" y="337"/>
                    </a:lnTo>
                    <a:lnTo>
                      <a:pt x="197" y="346"/>
                    </a:lnTo>
                    <a:lnTo>
                      <a:pt x="183" y="353"/>
                    </a:lnTo>
                    <a:lnTo>
                      <a:pt x="168" y="362"/>
                    </a:lnTo>
                    <a:lnTo>
                      <a:pt x="154" y="371"/>
                    </a:lnTo>
                    <a:lnTo>
                      <a:pt x="118" y="396"/>
                    </a:lnTo>
                    <a:lnTo>
                      <a:pt x="103" y="405"/>
                    </a:lnTo>
                    <a:lnTo>
                      <a:pt x="90" y="416"/>
                    </a:lnTo>
                    <a:lnTo>
                      <a:pt x="76" y="425"/>
                    </a:lnTo>
                    <a:lnTo>
                      <a:pt x="63" y="434"/>
                    </a:lnTo>
                    <a:lnTo>
                      <a:pt x="49" y="443"/>
                    </a:lnTo>
                    <a:lnTo>
                      <a:pt x="36" y="451"/>
                    </a:lnTo>
                    <a:lnTo>
                      <a:pt x="23" y="458"/>
                    </a:lnTo>
                    <a:lnTo>
                      <a:pt x="11" y="463"/>
                    </a:lnTo>
                    <a:lnTo>
                      <a:pt x="5" y="467"/>
                    </a:lnTo>
                    <a:lnTo>
                      <a:pt x="2" y="472"/>
                    </a:lnTo>
                    <a:lnTo>
                      <a:pt x="0" y="481"/>
                    </a:lnTo>
                    <a:lnTo>
                      <a:pt x="2" y="489"/>
                    </a:lnTo>
                    <a:lnTo>
                      <a:pt x="5" y="494"/>
                    </a:lnTo>
                    <a:lnTo>
                      <a:pt x="11" y="498"/>
                    </a:lnTo>
                    <a:lnTo>
                      <a:pt x="18" y="499"/>
                    </a:lnTo>
                    <a:lnTo>
                      <a:pt x="25" y="498"/>
                    </a:lnTo>
                    <a:lnTo>
                      <a:pt x="40" y="492"/>
                    </a:lnTo>
                    <a:lnTo>
                      <a:pt x="52" y="485"/>
                    </a:lnTo>
                    <a:lnTo>
                      <a:pt x="67" y="476"/>
                    </a:lnTo>
                    <a:lnTo>
                      <a:pt x="81" y="467"/>
                    </a:lnTo>
                    <a:lnTo>
                      <a:pt x="96" y="458"/>
                    </a:lnTo>
                    <a:lnTo>
                      <a:pt x="110" y="447"/>
                    </a:lnTo>
                    <a:lnTo>
                      <a:pt x="125" y="438"/>
                    </a:lnTo>
                    <a:lnTo>
                      <a:pt x="139" y="427"/>
                    </a:lnTo>
                    <a:lnTo>
                      <a:pt x="175" y="402"/>
                    </a:lnTo>
                    <a:lnTo>
                      <a:pt x="188" y="393"/>
                    </a:lnTo>
                    <a:lnTo>
                      <a:pt x="201" y="385"/>
                    </a:lnTo>
                    <a:lnTo>
                      <a:pt x="213" y="378"/>
                    </a:lnTo>
                    <a:lnTo>
                      <a:pt x="228" y="371"/>
                    </a:lnTo>
                    <a:lnTo>
                      <a:pt x="242" y="364"/>
                    </a:lnTo>
                    <a:lnTo>
                      <a:pt x="257" y="356"/>
                    </a:lnTo>
                    <a:lnTo>
                      <a:pt x="271" y="349"/>
                    </a:lnTo>
                    <a:lnTo>
                      <a:pt x="286" y="342"/>
                    </a:lnTo>
                    <a:lnTo>
                      <a:pt x="298" y="337"/>
                    </a:lnTo>
                    <a:lnTo>
                      <a:pt x="311" y="331"/>
                    </a:lnTo>
                    <a:lnTo>
                      <a:pt x="324" y="326"/>
                    </a:lnTo>
                    <a:lnTo>
                      <a:pt x="335" y="318"/>
                    </a:lnTo>
                    <a:lnTo>
                      <a:pt x="347" y="313"/>
                    </a:lnTo>
                    <a:lnTo>
                      <a:pt x="360" y="306"/>
                    </a:lnTo>
                    <a:lnTo>
                      <a:pt x="373" y="300"/>
                    </a:lnTo>
                    <a:lnTo>
                      <a:pt x="384" y="293"/>
                    </a:lnTo>
                    <a:lnTo>
                      <a:pt x="387" y="291"/>
                    </a:lnTo>
                    <a:lnTo>
                      <a:pt x="398" y="284"/>
                    </a:lnTo>
                    <a:lnTo>
                      <a:pt x="412" y="277"/>
                    </a:lnTo>
                    <a:lnTo>
                      <a:pt x="429" y="266"/>
                    </a:lnTo>
                    <a:lnTo>
                      <a:pt x="445" y="257"/>
                    </a:lnTo>
                    <a:lnTo>
                      <a:pt x="460" y="250"/>
                    </a:lnTo>
                    <a:lnTo>
                      <a:pt x="470" y="242"/>
                    </a:lnTo>
                    <a:lnTo>
                      <a:pt x="474" y="241"/>
                    </a:lnTo>
                    <a:lnTo>
                      <a:pt x="554" y="194"/>
                    </a:lnTo>
                    <a:lnTo>
                      <a:pt x="619" y="150"/>
                    </a:lnTo>
                    <a:lnTo>
                      <a:pt x="689" y="105"/>
                    </a:lnTo>
                    <a:lnTo>
                      <a:pt x="693" y="103"/>
                    </a:lnTo>
                    <a:lnTo>
                      <a:pt x="704" y="96"/>
                    </a:lnTo>
                    <a:lnTo>
                      <a:pt x="713" y="90"/>
                    </a:lnTo>
                    <a:lnTo>
                      <a:pt x="716" y="89"/>
                    </a:lnTo>
                    <a:lnTo>
                      <a:pt x="727" y="83"/>
                    </a:lnTo>
                    <a:lnTo>
                      <a:pt x="738" y="78"/>
                    </a:lnTo>
                    <a:lnTo>
                      <a:pt x="751" y="71"/>
                    </a:lnTo>
                    <a:lnTo>
                      <a:pt x="762" y="63"/>
                    </a:lnTo>
                    <a:lnTo>
                      <a:pt x="773" y="58"/>
                    </a:lnTo>
                    <a:lnTo>
                      <a:pt x="783" y="51"/>
                    </a:lnTo>
                    <a:lnTo>
                      <a:pt x="794" y="42"/>
                    </a:lnTo>
                    <a:lnTo>
                      <a:pt x="803" y="34"/>
                    </a:lnTo>
                    <a:lnTo>
                      <a:pt x="807" y="29"/>
                    </a:lnTo>
                    <a:lnTo>
                      <a:pt x="809" y="20"/>
                    </a:lnTo>
                    <a:lnTo>
                      <a:pt x="807" y="13"/>
                    </a:lnTo>
                    <a:lnTo>
                      <a:pt x="803" y="7"/>
                    </a:lnTo>
                    <a:lnTo>
                      <a:pt x="798" y="4"/>
                    </a:lnTo>
                    <a:lnTo>
                      <a:pt x="791" y="0"/>
                    </a:lnTo>
                    <a:lnTo>
                      <a:pt x="782" y="2"/>
                    </a:lnTo>
                    <a:lnTo>
                      <a:pt x="77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4" name="Freeform 14"/>
              <p:cNvSpPr>
                <a:spLocks/>
              </p:cNvSpPr>
              <p:nvPr/>
            </p:nvSpPr>
            <p:spPr bwMode="auto">
              <a:xfrm>
                <a:off x="1622" y="2133"/>
                <a:ext cx="103" cy="938"/>
              </a:xfrm>
              <a:custGeom>
                <a:avLst/>
                <a:gdLst>
                  <a:gd name="T0" fmla="*/ 14 w 103"/>
                  <a:gd name="T1" fmla="*/ 0 h 938"/>
                  <a:gd name="T2" fmla="*/ 9 w 103"/>
                  <a:gd name="T3" fmla="*/ 2 h 938"/>
                  <a:gd name="T4" fmla="*/ 3 w 103"/>
                  <a:gd name="T5" fmla="*/ 8 h 938"/>
                  <a:gd name="T6" fmla="*/ 0 w 103"/>
                  <a:gd name="T7" fmla="*/ 15 h 938"/>
                  <a:gd name="T8" fmla="*/ 0 w 103"/>
                  <a:gd name="T9" fmla="*/ 22 h 938"/>
                  <a:gd name="T10" fmla="*/ 12 w 103"/>
                  <a:gd name="T11" fmla="*/ 133 h 938"/>
                  <a:gd name="T12" fmla="*/ 22 w 103"/>
                  <a:gd name="T13" fmla="*/ 245 h 938"/>
                  <a:gd name="T14" fmla="*/ 27 w 103"/>
                  <a:gd name="T15" fmla="*/ 357 h 938"/>
                  <a:gd name="T16" fmla="*/ 32 w 103"/>
                  <a:gd name="T17" fmla="*/ 467 h 938"/>
                  <a:gd name="T18" fmla="*/ 36 w 103"/>
                  <a:gd name="T19" fmla="*/ 581 h 938"/>
                  <a:gd name="T20" fmla="*/ 43 w 103"/>
                  <a:gd name="T21" fmla="*/ 695 h 938"/>
                  <a:gd name="T22" fmla="*/ 52 w 103"/>
                  <a:gd name="T23" fmla="*/ 809 h 938"/>
                  <a:gd name="T24" fmla="*/ 65 w 103"/>
                  <a:gd name="T25" fmla="*/ 922 h 938"/>
                  <a:gd name="T26" fmla="*/ 69 w 103"/>
                  <a:gd name="T27" fmla="*/ 929 h 938"/>
                  <a:gd name="T28" fmla="*/ 74 w 103"/>
                  <a:gd name="T29" fmla="*/ 934 h 938"/>
                  <a:gd name="T30" fmla="*/ 79 w 103"/>
                  <a:gd name="T31" fmla="*/ 938 h 938"/>
                  <a:gd name="T32" fmla="*/ 87 w 103"/>
                  <a:gd name="T33" fmla="*/ 938 h 938"/>
                  <a:gd name="T34" fmla="*/ 94 w 103"/>
                  <a:gd name="T35" fmla="*/ 936 h 938"/>
                  <a:gd name="T36" fmla="*/ 99 w 103"/>
                  <a:gd name="T37" fmla="*/ 931 h 938"/>
                  <a:gd name="T38" fmla="*/ 103 w 103"/>
                  <a:gd name="T39" fmla="*/ 923 h 938"/>
                  <a:gd name="T40" fmla="*/ 103 w 103"/>
                  <a:gd name="T41" fmla="*/ 916 h 938"/>
                  <a:gd name="T42" fmla="*/ 90 w 103"/>
                  <a:gd name="T43" fmla="*/ 804 h 938"/>
                  <a:gd name="T44" fmla="*/ 81 w 103"/>
                  <a:gd name="T45" fmla="*/ 692 h 938"/>
                  <a:gd name="T46" fmla="*/ 74 w 103"/>
                  <a:gd name="T47" fmla="*/ 578 h 938"/>
                  <a:gd name="T48" fmla="*/ 69 w 103"/>
                  <a:gd name="T49" fmla="*/ 466 h 938"/>
                  <a:gd name="T50" fmla="*/ 65 w 103"/>
                  <a:gd name="T51" fmla="*/ 353 h 938"/>
                  <a:gd name="T52" fmla="*/ 58 w 103"/>
                  <a:gd name="T53" fmla="*/ 241 h 938"/>
                  <a:gd name="T54" fmla="*/ 49 w 103"/>
                  <a:gd name="T55" fmla="*/ 129 h 938"/>
                  <a:gd name="T56" fmla="*/ 36 w 103"/>
                  <a:gd name="T57" fmla="*/ 17 h 938"/>
                  <a:gd name="T58" fmla="*/ 34 w 103"/>
                  <a:gd name="T59" fmla="*/ 9 h 938"/>
                  <a:gd name="T60" fmla="*/ 29 w 103"/>
                  <a:gd name="T61" fmla="*/ 4 h 938"/>
                  <a:gd name="T62" fmla="*/ 22 w 103"/>
                  <a:gd name="T63" fmla="*/ 0 h 938"/>
                  <a:gd name="T64" fmla="*/ 14 w 103"/>
                  <a:gd name="T65" fmla="*/ 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938">
                    <a:moveTo>
                      <a:pt x="14" y="0"/>
                    </a:moveTo>
                    <a:lnTo>
                      <a:pt x="9" y="2"/>
                    </a:lnTo>
                    <a:lnTo>
                      <a:pt x="3" y="8"/>
                    </a:lnTo>
                    <a:lnTo>
                      <a:pt x="0" y="15"/>
                    </a:lnTo>
                    <a:lnTo>
                      <a:pt x="0" y="22"/>
                    </a:lnTo>
                    <a:lnTo>
                      <a:pt x="12" y="133"/>
                    </a:lnTo>
                    <a:lnTo>
                      <a:pt x="22" y="245"/>
                    </a:lnTo>
                    <a:lnTo>
                      <a:pt x="27" y="357"/>
                    </a:lnTo>
                    <a:lnTo>
                      <a:pt x="32" y="467"/>
                    </a:lnTo>
                    <a:lnTo>
                      <a:pt x="36" y="581"/>
                    </a:lnTo>
                    <a:lnTo>
                      <a:pt x="43" y="695"/>
                    </a:lnTo>
                    <a:lnTo>
                      <a:pt x="52" y="809"/>
                    </a:lnTo>
                    <a:lnTo>
                      <a:pt x="65" y="922"/>
                    </a:lnTo>
                    <a:lnTo>
                      <a:pt x="69" y="929"/>
                    </a:lnTo>
                    <a:lnTo>
                      <a:pt x="74" y="934"/>
                    </a:lnTo>
                    <a:lnTo>
                      <a:pt x="79" y="938"/>
                    </a:lnTo>
                    <a:lnTo>
                      <a:pt x="87" y="938"/>
                    </a:lnTo>
                    <a:lnTo>
                      <a:pt x="94" y="936"/>
                    </a:lnTo>
                    <a:lnTo>
                      <a:pt x="99" y="931"/>
                    </a:lnTo>
                    <a:lnTo>
                      <a:pt x="103" y="923"/>
                    </a:lnTo>
                    <a:lnTo>
                      <a:pt x="103" y="916"/>
                    </a:lnTo>
                    <a:lnTo>
                      <a:pt x="90" y="804"/>
                    </a:lnTo>
                    <a:lnTo>
                      <a:pt x="81" y="692"/>
                    </a:lnTo>
                    <a:lnTo>
                      <a:pt x="74" y="578"/>
                    </a:lnTo>
                    <a:lnTo>
                      <a:pt x="69" y="466"/>
                    </a:lnTo>
                    <a:lnTo>
                      <a:pt x="65" y="353"/>
                    </a:lnTo>
                    <a:lnTo>
                      <a:pt x="58" y="241"/>
                    </a:lnTo>
                    <a:lnTo>
                      <a:pt x="49" y="129"/>
                    </a:lnTo>
                    <a:lnTo>
                      <a:pt x="36" y="17"/>
                    </a:lnTo>
                    <a:lnTo>
                      <a:pt x="34" y="9"/>
                    </a:lnTo>
                    <a:lnTo>
                      <a:pt x="29" y="4"/>
                    </a:lnTo>
                    <a:lnTo>
                      <a:pt x="22"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sp>
          <p:nvSpPr>
            <p:cNvPr id="55" name="Rectangle 54"/>
            <p:cNvSpPr/>
            <p:nvPr/>
          </p:nvSpPr>
          <p:spPr>
            <a:xfrm rot="20700000">
              <a:off x="3627393" y="2833264"/>
              <a:ext cx="4786035" cy="1668890"/>
            </a:xfrm>
            <a:prstGeom prst="rect">
              <a:avLst/>
            </a:prstGeom>
            <a:noFill/>
          </p:spPr>
          <p:txBody>
            <a:bodyPr wrap="none" lIns="68580" tIns="34290" rIns="68580" bIns="34290">
              <a:spAutoFit/>
            </a:bodyPr>
            <a:lstStyle/>
            <a:p>
              <a:pPr algn="ctr"/>
              <a:r>
                <a:rPr lang="en-US" sz="3600" b="1" dirty="0" smtClean="0">
                  <a:ln w="22225">
                    <a:solidFill>
                      <a:schemeClr val="accent5"/>
                    </a:solidFill>
                    <a:prstDash val="solid"/>
                  </a:ln>
                  <a:solidFill>
                    <a:srgbClr val="FFFFFF"/>
                  </a:solidFill>
                  <a:effectLst>
                    <a:outerShdw blurRad="38100" dist="22860" dir="5400000" algn="tl" rotWithShape="0">
                      <a:srgbClr val="000000">
                        <a:alpha val="30000"/>
                      </a:srgbClr>
                    </a:outerShdw>
                  </a:effectLst>
                </a:rPr>
                <a:t>category</a:t>
              </a:r>
              <a:endParaRPr lang="en-US" sz="3600" b="1" dirty="0">
                <a:ln w="22225">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Tree>
    <p:extLst>
      <p:ext uri="{BB962C8B-B14F-4D97-AF65-F5344CB8AC3E}">
        <p14:creationId xmlns:p14="http://schemas.microsoft.com/office/powerpoint/2010/main" val="22157845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Proof assistant </a:t>
            </a:r>
            <a:r>
              <a:rPr lang="en-US"/>
              <a:t>performance (</a:t>
            </a:r>
            <a:r>
              <a:rPr lang="en-US" smtClean="0"/>
              <a:t>size)</a:t>
            </a:r>
            <a:endParaRPr lang="en-US" dirty="0"/>
          </a:p>
        </p:txBody>
      </p:sp>
      <p:sp>
        <p:nvSpPr>
          <p:cNvPr id="3" name="Content Placeholder 2"/>
          <p:cNvSpPr>
            <a:spLocks noGrp="1"/>
          </p:cNvSpPr>
          <p:nvPr>
            <p:ph idx="1"/>
          </p:nvPr>
        </p:nvSpPr>
        <p:spPr/>
        <p:txBody>
          <a:bodyPr>
            <a:normAutofit/>
          </a:bodyPr>
          <a:lstStyle/>
          <a:p>
            <a:pPr marL="342892" lvl="1" indent="0">
              <a:buNone/>
            </a:pPr>
            <a:endParaRPr lang="en-US" sz="2100" dirty="0"/>
          </a:p>
          <a:p>
            <a:pPr lvl="1"/>
            <a:endParaRPr lang="en-US" sz="2100" dirty="0"/>
          </a:p>
        </p:txBody>
      </p:sp>
      <p:sp>
        <p:nvSpPr>
          <p:cNvPr id="4" name="Slide Number Placeholder 3"/>
          <p:cNvSpPr>
            <a:spLocks noGrp="1"/>
          </p:cNvSpPr>
          <p:nvPr>
            <p:ph type="sldNum" sz="quarter" idx="12"/>
          </p:nvPr>
        </p:nvSpPr>
        <p:spPr/>
        <p:txBody>
          <a:bodyPr/>
          <a:lstStyle/>
          <a:p>
            <a:fld id="{E64EF21E-4A1E-457A-A908-FECEBBB6594B}" type="slidenum">
              <a:rPr lang="en-US" smtClean="0"/>
              <a:t>34</a:t>
            </a:fld>
            <a:endParaRPr lang="en-US"/>
          </a:p>
        </p:txBody>
      </p:sp>
      <p:sp>
        <p:nvSpPr>
          <p:cNvPr id="9" name="Content Placeholder 2"/>
          <p:cNvSpPr txBox="1">
            <a:spLocks/>
          </p:cNvSpPr>
          <p:nvPr/>
        </p:nvSpPr>
        <p:spPr>
          <a:xfrm>
            <a:off x="742950" y="2340771"/>
            <a:ext cx="788670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 </a:t>
            </a:r>
            <a:r>
              <a:rPr lang="en-US" sz="2400" b="1" dirty="0"/>
              <a:t>directed 2-graph</a:t>
            </a:r>
            <a:r>
              <a:rPr lang="en-US" sz="2400" dirty="0"/>
              <a:t> has:</a:t>
            </a:r>
            <a:endParaRPr lang="en-US" sz="2100" dirty="0"/>
          </a:p>
          <a:p>
            <a:pPr lvl="1"/>
            <a:r>
              <a:rPr lang="en-US" sz="2100" dirty="0"/>
              <a:t>a type of vertices (0-arrows)</a:t>
            </a:r>
          </a:p>
          <a:p>
            <a:pPr lvl="1"/>
            <a:r>
              <a:rPr lang="en-US" sz="2100" dirty="0"/>
              <a:t>for every ordered pair of vertices, a type of arrows (1-arrows)</a:t>
            </a:r>
          </a:p>
          <a:p>
            <a:pPr lvl="1"/>
            <a:r>
              <a:rPr lang="en-US" sz="2100" dirty="0"/>
              <a:t>for every ordered pair of 1-arrows between the same vertices, a type of 2-arrows</a:t>
            </a:r>
          </a:p>
          <a:p>
            <a:pPr lvl="1"/>
            <a:endParaRPr lang="en-US" sz="2100" dirty="0"/>
          </a:p>
          <a:p>
            <a:pPr lvl="1"/>
            <a:endParaRPr lang="en-US" sz="2100" dirty="0"/>
          </a:p>
        </p:txBody>
      </p:sp>
      <p:grpSp>
        <p:nvGrpSpPr>
          <p:cNvPr id="12" name="Group 4"/>
          <p:cNvGrpSpPr/>
          <p:nvPr/>
        </p:nvGrpSpPr>
        <p:grpSpPr>
          <a:xfrm>
            <a:off x="2657475" y="4243788"/>
            <a:ext cx="3429000" cy="2684594"/>
            <a:chOff x="3543300" y="4102100"/>
            <a:chExt cx="4572000" cy="3579459"/>
          </a:xfrm>
        </p:grpSpPr>
        <p:grpSp>
          <p:nvGrpSpPr>
            <p:cNvPr id="20" name="Group 5"/>
            <p:cNvGrpSpPr/>
            <p:nvPr/>
          </p:nvGrpSpPr>
          <p:grpSpPr>
            <a:xfrm>
              <a:off x="3543300" y="4102100"/>
              <a:ext cx="4572000" cy="3579459"/>
              <a:chOff x="3543300" y="3657600"/>
              <a:chExt cx="4572000" cy="3579459"/>
            </a:xfrm>
          </p:grpSpPr>
          <p:sp>
            <p:nvSpPr>
              <p:cNvPr id="22" name="Arc 13"/>
              <p:cNvSpPr/>
              <p:nvPr/>
            </p:nvSpPr>
            <p:spPr>
              <a:xfrm rot="19377795">
                <a:off x="5022952" y="4820005"/>
                <a:ext cx="482600" cy="2417054"/>
              </a:xfrm>
              <a:prstGeom prst="arc">
                <a:avLst>
                  <a:gd name="adj1" fmla="val 16252513"/>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0" name="Oval 14"/>
              <p:cNvSpPr/>
              <p:nvPr/>
            </p:nvSpPr>
            <p:spPr>
              <a:xfrm>
                <a:off x="4254500" y="4991100"/>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Oval 15"/>
              <p:cNvSpPr/>
              <p:nvPr/>
            </p:nvSpPr>
            <p:spPr>
              <a:xfrm>
                <a:off x="5448300" y="5918994"/>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16"/>
              <p:cNvSpPr/>
              <p:nvPr/>
            </p:nvSpPr>
            <p:spPr>
              <a:xfrm>
                <a:off x="7366000" y="4368800"/>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Oval 17"/>
              <p:cNvSpPr/>
              <p:nvPr/>
            </p:nvSpPr>
            <p:spPr>
              <a:xfrm>
                <a:off x="6946900" y="5638800"/>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Oval 18"/>
              <p:cNvSpPr/>
              <p:nvPr/>
            </p:nvSpPr>
            <p:spPr>
              <a:xfrm>
                <a:off x="5575300" y="4001294"/>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Oval 20"/>
              <p:cNvSpPr/>
              <p:nvPr/>
            </p:nvSpPr>
            <p:spPr>
              <a:xfrm>
                <a:off x="5803900" y="5144294"/>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Arc 22"/>
              <p:cNvSpPr/>
              <p:nvPr/>
            </p:nvSpPr>
            <p:spPr>
              <a:xfrm>
                <a:off x="5448300" y="4128295"/>
                <a:ext cx="482600" cy="1716880"/>
              </a:xfrm>
              <a:prstGeom prst="arc">
                <a:avLst>
                  <a:gd name="adj1" fmla="val 16450370"/>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8" name="Arc 23"/>
              <p:cNvSpPr/>
              <p:nvPr/>
            </p:nvSpPr>
            <p:spPr>
              <a:xfrm rot="8323859">
                <a:off x="5819775" y="4224689"/>
                <a:ext cx="857250" cy="1716880"/>
              </a:xfrm>
              <a:prstGeom prst="arc">
                <a:avLst>
                  <a:gd name="adj1" fmla="val 16450370"/>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9" name="Arc 24"/>
              <p:cNvSpPr/>
              <p:nvPr/>
            </p:nvSpPr>
            <p:spPr>
              <a:xfrm rot="6884085" flipV="1">
                <a:off x="5207000" y="4585803"/>
                <a:ext cx="482600" cy="2417054"/>
              </a:xfrm>
              <a:prstGeom prst="arc">
                <a:avLst>
                  <a:gd name="adj1" fmla="val 16252513"/>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0" name="Arc 25"/>
              <p:cNvSpPr/>
              <p:nvPr/>
            </p:nvSpPr>
            <p:spPr>
              <a:xfrm rot="7500712">
                <a:off x="3874249" y="4690674"/>
                <a:ext cx="277659" cy="354249"/>
              </a:xfrm>
              <a:prstGeom prst="arc">
                <a:avLst>
                  <a:gd name="adj1" fmla="val 16450370"/>
                  <a:gd name="adj2" fmla="val 15387124"/>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1" name="Arc 26"/>
              <p:cNvSpPr/>
              <p:nvPr/>
            </p:nvSpPr>
            <p:spPr>
              <a:xfrm rot="18288612">
                <a:off x="6455969" y="4917694"/>
                <a:ext cx="482600" cy="1716880"/>
              </a:xfrm>
              <a:prstGeom prst="arc">
                <a:avLst>
                  <a:gd name="adj1" fmla="val 16450370"/>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2" name="Arc 27"/>
              <p:cNvSpPr/>
              <p:nvPr/>
            </p:nvSpPr>
            <p:spPr>
              <a:xfrm rot="17791818">
                <a:off x="6216224" y="4823693"/>
                <a:ext cx="568533" cy="1035665"/>
              </a:xfrm>
              <a:prstGeom prst="arc">
                <a:avLst>
                  <a:gd name="adj1" fmla="val 16242190"/>
                  <a:gd name="adj2" fmla="val 5336835"/>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3" name="Rectangle 28"/>
              <p:cNvSpPr/>
              <p:nvPr/>
            </p:nvSpPr>
            <p:spPr>
              <a:xfrm>
                <a:off x="3543300" y="3657600"/>
                <a:ext cx="4572000" cy="26543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1" name="Right Arrow 6"/>
            <p:cNvSpPr/>
            <p:nvPr/>
          </p:nvSpPr>
          <p:spPr>
            <a:xfrm rot="18554065">
              <a:off x="4493471" y="5638961"/>
              <a:ext cx="280783" cy="294129"/>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Right Arrow 7"/>
            <p:cNvSpPr/>
            <p:nvPr/>
          </p:nvSpPr>
          <p:spPr>
            <a:xfrm rot="18554065">
              <a:off x="4810785" y="5892962"/>
              <a:ext cx="280783" cy="294129"/>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Right Arrow 9"/>
            <p:cNvSpPr/>
            <p:nvPr/>
          </p:nvSpPr>
          <p:spPr>
            <a:xfrm rot="18554065">
              <a:off x="6348636" y="5514378"/>
              <a:ext cx="188769" cy="197741"/>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Right Arrow 12"/>
            <p:cNvSpPr/>
            <p:nvPr/>
          </p:nvSpPr>
          <p:spPr>
            <a:xfrm rot="7200000">
              <a:off x="6602969" y="5676472"/>
              <a:ext cx="165191" cy="181771"/>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66" name="Group 66"/>
          <p:cNvGrpSpPr/>
          <p:nvPr/>
        </p:nvGrpSpPr>
        <p:grpSpPr>
          <a:xfrm>
            <a:off x="-296147" y="5681974"/>
            <a:ext cx="2716538" cy="1105078"/>
            <a:chOff x="3099904" y="2199271"/>
            <a:chExt cx="7274150" cy="2959100"/>
          </a:xfrm>
        </p:grpSpPr>
        <p:grpSp>
          <p:nvGrpSpPr>
            <p:cNvPr id="67" name="Group 4"/>
            <p:cNvGrpSpPr>
              <a:grpSpLocks noChangeAspect="1"/>
            </p:cNvGrpSpPr>
            <p:nvPr/>
          </p:nvGrpSpPr>
          <p:grpSpPr bwMode="auto">
            <a:xfrm>
              <a:off x="4752023" y="2199271"/>
              <a:ext cx="2260600" cy="2959100"/>
              <a:chOff x="1354" y="1310"/>
              <a:chExt cx="1424" cy="1864"/>
            </a:xfrm>
          </p:grpSpPr>
          <p:sp>
            <p:nvSpPr>
              <p:cNvPr id="69" name="AutoShape 3"/>
              <p:cNvSpPr>
                <a:spLocks noChangeAspect="1" noChangeArrowheads="1" noTextEdit="1"/>
              </p:cNvSpPr>
              <p:nvPr/>
            </p:nvSpPr>
            <p:spPr bwMode="auto">
              <a:xfrm>
                <a:off x="1354" y="1310"/>
                <a:ext cx="1424" cy="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0" name="Freeform 5"/>
              <p:cNvSpPr>
                <a:spLocks/>
              </p:cNvSpPr>
              <p:nvPr/>
            </p:nvSpPr>
            <p:spPr bwMode="auto">
              <a:xfrm>
                <a:off x="1414" y="1377"/>
                <a:ext cx="1176" cy="661"/>
              </a:xfrm>
              <a:custGeom>
                <a:avLst/>
                <a:gdLst>
                  <a:gd name="T0" fmla="*/ 915 w 1176"/>
                  <a:gd name="T1" fmla="*/ 80 h 661"/>
                  <a:gd name="T2" fmla="*/ 939 w 1176"/>
                  <a:gd name="T3" fmla="*/ 76 h 661"/>
                  <a:gd name="T4" fmla="*/ 964 w 1176"/>
                  <a:gd name="T5" fmla="*/ 74 h 661"/>
                  <a:gd name="T6" fmla="*/ 988 w 1176"/>
                  <a:gd name="T7" fmla="*/ 78 h 661"/>
                  <a:gd name="T8" fmla="*/ 1006 w 1176"/>
                  <a:gd name="T9" fmla="*/ 96 h 661"/>
                  <a:gd name="T10" fmla="*/ 1000 w 1176"/>
                  <a:gd name="T11" fmla="*/ 128 h 661"/>
                  <a:gd name="T12" fmla="*/ 1000 w 1176"/>
                  <a:gd name="T13" fmla="*/ 137 h 661"/>
                  <a:gd name="T14" fmla="*/ 1033 w 1176"/>
                  <a:gd name="T15" fmla="*/ 137 h 661"/>
                  <a:gd name="T16" fmla="*/ 1058 w 1176"/>
                  <a:gd name="T17" fmla="*/ 148 h 661"/>
                  <a:gd name="T18" fmla="*/ 1062 w 1176"/>
                  <a:gd name="T19" fmla="*/ 166 h 661"/>
                  <a:gd name="T20" fmla="*/ 1064 w 1176"/>
                  <a:gd name="T21" fmla="*/ 179 h 661"/>
                  <a:gd name="T22" fmla="*/ 1091 w 1176"/>
                  <a:gd name="T23" fmla="*/ 177 h 661"/>
                  <a:gd name="T24" fmla="*/ 1111 w 1176"/>
                  <a:gd name="T25" fmla="*/ 179 h 661"/>
                  <a:gd name="T26" fmla="*/ 1129 w 1176"/>
                  <a:gd name="T27" fmla="*/ 195 h 661"/>
                  <a:gd name="T28" fmla="*/ 1150 w 1176"/>
                  <a:gd name="T29" fmla="*/ 239 h 661"/>
                  <a:gd name="T30" fmla="*/ 1169 w 1176"/>
                  <a:gd name="T31" fmla="*/ 297 h 661"/>
                  <a:gd name="T32" fmla="*/ 1145 w 1176"/>
                  <a:gd name="T33" fmla="*/ 337 h 661"/>
                  <a:gd name="T34" fmla="*/ 1084 w 1176"/>
                  <a:gd name="T35" fmla="*/ 355 h 661"/>
                  <a:gd name="T36" fmla="*/ 1022 w 1176"/>
                  <a:gd name="T37" fmla="*/ 375 h 661"/>
                  <a:gd name="T38" fmla="*/ 961 w 1176"/>
                  <a:gd name="T39" fmla="*/ 393 h 661"/>
                  <a:gd name="T40" fmla="*/ 897 w 1176"/>
                  <a:gd name="T41" fmla="*/ 413 h 661"/>
                  <a:gd name="T42" fmla="*/ 836 w 1176"/>
                  <a:gd name="T43" fmla="*/ 431 h 661"/>
                  <a:gd name="T44" fmla="*/ 774 w 1176"/>
                  <a:gd name="T45" fmla="*/ 451 h 661"/>
                  <a:gd name="T46" fmla="*/ 713 w 1176"/>
                  <a:gd name="T47" fmla="*/ 472 h 661"/>
                  <a:gd name="T48" fmla="*/ 653 w 1176"/>
                  <a:gd name="T49" fmla="*/ 494 h 661"/>
                  <a:gd name="T50" fmla="*/ 595 w 1176"/>
                  <a:gd name="T51" fmla="*/ 519 h 661"/>
                  <a:gd name="T52" fmla="*/ 537 w 1176"/>
                  <a:gd name="T53" fmla="*/ 548 h 661"/>
                  <a:gd name="T54" fmla="*/ 477 w 1176"/>
                  <a:gd name="T55" fmla="*/ 577 h 661"/>
                  <a:gd name="T56" fmla="*/ 416 w 1176"/>
                  <a:gd name="T57" fmla="*/ 604 h 661"/>
                  <a:gd name="T58" fmla="*/ 354 w 1176"/>
                  <a:gd name="T59" fmla="*/ 628 h 661"/>
                  <a:gd name="T60" fmla="*/ 293 w 1176"/>
                  <a:gd name="T61" fmla="*/ 648 h 661"/>
                  <a:gd name="T62" fmla="*/ 231 w 1176"/>
                  <a:gd name="T63" fmla="*/ 659 h 661"/>
                  <a:gd name="T64" fmla="*/ 161 w 1176"/>
                  <a:gd name="T65" fmla="*/ 657 h 661"/>
                  <a:gd name="T66" fmla="*/ 78 w 1176"/>
                  <a:gd name="T67" fmla="*/ 630 h 661"/>
                  <a:gd name="T68" fmla="*/ 16 w 1176"/>
                  <a:gd name="T69" fmla="*/ 575 h 661"/>
                  <a:gd name="T70" fmla="*/ 2 w 1176"/>
                  <a:gd name="T71" fmla="*/ 501 h 661"/>
                  <a:gd name="T72" fmla="*/ 38 w 1176"/>
                  <a:gd name="T73" fmla="*/ 436 h 661"/>
                  <a:gd name="T74" fmla="*/ 81 w 1176"/>
                  <a:gd name="T75" fmla="*/ 396 h 661"/>
                  <a:gd name="T76" fmla="*/ 130 w 1176"/>
                  <a:gd name="T77" fmla="*/ 362 h 661"/>
                  <a:gd name="T78" fmla="*/ 186 w 1176"/>
                  <a:gd name="T79" fmla="*/ 333 h 661"/>
                  <a:gd name="T80" fmla="*/ 246 w 1176"/>
                  <a:gd name="T81" fmla="*/ 308 h 661"/>
                  <a:gd name="T82" fmla="*/ 307 w 1176"/>
                  <a:gd name="T83" fmla="*/ 286 h 661"/>
                  <a:gd name="T84" fmla="*/ 365 w 1176"/>
                  <a:gd name="T85" fmla="*/ 262 h 661"/>
                  <a:gd name="T86" fmla="*/ 419 w 1176"/>
                  <a:gd name="T87" fmla="*/ 241 h 661"/>
                  <a:gd name="T88" fmla="*/ 463 w 1176"/>
                  <a:gd name="T89" fmla="*/ 219 h 661"/>
                  <a:gd name="T90" fmla="*/ 501 w 1176"/>
                  <a:gd name="T91" fmla="*/ 199 h 661"/>
                  <a:gd name="T92" fmla="*/ 539 w 1176"/>
                  <a:gd name="T93" fmla="*/ 177 h 661"/>
                  <a:gd name="T94" fmla="*/ 577 w 1176"/>
                  <a:gd name="T95" fmla="*/ 157 h 661"/>
                  <a:gd name="T96" fmla="*/ 613 w 1176"/>
                  <a:gd name="T97" fmla="*/ 136 h 661"/>
                  <a:gd name="T98" fmla="*/ 651 w 1176"/>
                  <a:gd name="T99" fmla="*/ 116 h 661"/>
                  <a:gd name="T100" fmla="*/ 689 w 1176"/>
                  <a:gd name="T101" fmla="*/ 96 h 661"/>
                  <a:gd name="T102" fmla="*/ 727 w 1176"/>
                  <a:gd name="T103" fmla="*/ 76 h 661"/>
                  <a:gd name="T104" fmla="*/ 760 w 1176"/>
                  <a:gd name="T105" fmla="*/ 60 h 661"/>
                  <a:gd name="T106" fmla="*/ 790 w 1176"/>
                  <a:gd name="T107" fmla="*/ 40 h 661"/>
                  <a:gd name="T108" fmla="*/ 821 w 1176"/>
                  <a:gd name="T109" fmla="*/ 20 h 661"/>
                  <a:gd name="T110" fmla="*/ 852 w 1176"/>
                  <a:gd name="T111" fmla="*/ 4 h 661"/>
                  <a:gd name="T112" fmla="*/ 883 w 1176"/>
                  <a:gd name="T113" fmla="*/ 0 h 661"/>
                  <a:gd name="T114" fmla="*/ 910 w 1176"/>
                  <a:gd name="T115" fmla="*/ 13 h 661"/>
                  <a:gd name="T116" fmla="*/ 921 w 1176"/>
                  <a:gd name="T117" fmla="*/ 38 h 661"/>
                  <a:gd name="T118" fmla="*/ 915 w 1176"/>
                  <a:gd name="T119" fmla="*/ 67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76" h="661">
                    <a:moveTo>
                      <a:pt x="906" y="81"/>
                    </a:moveTo>
                    <a:lnTo>
                      <a:pt x="915" y="80"/>
                    </a:lnTo>
                    <a:lnTo>
                      <a:pt x="926" y="78"/>
                    </a:lnTo>
                    <a:lnTo>
                      <a:pt x="939" y="76"/>
                    </a:lnTo>
                    <a:lnTo>
                      <a:pt x="951" y="76"/>
                    </a:lnTo>
                    <a:lnTo>
                      <a:pt x="964" y="74"/>
                    </a:lnTo>
                    <a:lnTo>
                      <a:pt x="977" y="76"/>
                    </a:lnTo>
                    <a:lnTo>
                      <a:pt x="988" y="78"/>
                    </a:lnTo>
                    <a:lnTo>
                      <a:pt x="995" y="81"/>
                    </a:lnTo>
                    <a:lnTo>
                      <a:pt x="1006" y="96"/>
                    </a:lnTo>
                    <a:lnTo>
                      <a:pt x="1008" y="112"/>
                    </a:lnTo>
                    <a:lnTo>
                      <a:pt x="1000" y="128"/>
                    </a:lnTo>
                    <a:lnTo>
                      <a:pt x="988" y="141"/>
                    </a:lnTo>
                    <a:lnTo>
                      <a:pt x="1000" y="137"/>
                    </a:lnTo>
                    <a:lnTo>
                      <a:pt x="1017" y="136"/>
                    </a:lnTo>
                    <a:lnTo>
                      <a:pt x="1033" y="137"/>
                    </a:lnTo>
                    <a:lnTo>
                      <a:pt x="1047" y="141"/>
                    </a:lnTo>
                    <a:lnTo>
                      <a:pt x="1058" y="148"/>
                    </a:lnTo>
                    <a:lnTo>
                      <a:pt x="1064" y="156"/>
                    </a:lnTo>
                    <a:lnTo>
                      <a:pt x="1062" y="166"/>
                    </a:lnTo>
                    <a:lnTo>
                      <a:pt x="1047" y="181"/>
                    </a:lnTo>
                    <a:lnTo>
                      <a:pt x="1064" y="179"/>
                    </a:lnTo>
                    <a:lnTo>
                      <a:pt x="1078" y="177"/>
                    </a:lnTo>
                    <a:lnTo>
                      <a:pt x="1091" y="177"/>
                    </a:lnTo>
                    <a:lnTo>
                      <a:pt x="1102" y="177"/>
                    </a:lnTo>
                    <a:lnTo>
                      <a:pt x="1111" y="179"/>
                    </a:lnTo>
                    <a:lnTo>
                      <a:pt x="1120" y="186"/>
                    </a:lnTo>
                    <a:lnTo>
                      <a:pt x="1129" y="195"/>
                    </a:lnTo>
                    <a:lnTo>
                      <a:pt x="1138" y="212"/>
                    </a:lnTo>
                    <a:lnTo>
                      <a:pt x="1150" y="239"/>
                    </a:lnTo>
                    <a:lnTo>
                      <a:pt x="1161" y="268"/>
                    </a:lnTo>
                    <a:lnTo>
                      <a:pt x="1169" y="297"/>
                    </a:lnTo>
                    <a:lnTo>
                      <a:pt x="1176" y="326"/>
                    </a:lnTo>
                    <a:lnTo>
                      <a:pt x="1145" y="337"/>
                    </a:lnTo>
                    <a:lnTo>
                      <a:pt x="1114" y="346"/>
                    </a:lnTo>
                    <a:lnTo>
                      <a:pt x="1084" y="355"/>
                    </a:lnTo>
                    <a:lnTo>
                      <a:pt x="1053" y="366"/>
                    </a:lnTo>
                    <a:lnTo>
                      <a:pt x="1022" y="375"/>
                    </a:lnTo>
                    <a:lnTo>
                      <a:pt x="991" y="384"/>
                    </a:lnTo>
                    <a:lnTo>
                      <a:pt x="961" y="393"/>
                    </a:lnTo>
                    <a:lnTo>
                      <a:pt x="930" y="402"/>
                    </a:lnTo>
                    <a:lnTo>
                      <a:pt x="897" y="413"/>
                    </a:lnTo>
                    <a:lnTo>
                      <a:pt x="866" y="422"/>
                    </a:lnTo>
                    <a:lnTo>
                      <a:pt x="836" y="431"/>
                    </a:lnTo>
                    <a:lnTo>
                      <a:pt x="805" y="442"/>
                    </a:lnTo>
                    <a:lnTo>
                      <a:pt x="774" y="451"/>
                    </a:lnTo>
                    <a:lnTo>
                      <a:pt x="743" y="461"/>
                    </a:lnTo>
                    <a:lnTo>
                      <a:pt x="713" y="472"/>
                    </a:lnTo>
                    <a:lnTo>
                      <a:pt x="682" y="483"/>
                    </a:lnTo>
                    <a:lnTo>
                      <a:pt x="653" y="494"/>
                    </a:lnTo>
                    <a:lnTo>
                      <a:pt x="624" y="507"/>
                    </a:lnTo>
                    <a:lnTo>
                      <a:pt x="595" y="519"/>
                    </a:lnTo>
                    <a:lnTo>
                      <a:pt x="566" y="534"/>
                    </a:lnTo>
                    <a:lnTo>
                      <a:pt x="537" y="548"/>
                    </a:lnTo>
                    <a:lnTo>
                      <a:pt x="506" y="563"/>
                    </a:lnTo>
                    <a:lnTo>
                      <a:pt x="477" y="577"/>
                    </a:lnTo>
                    <a:lnTo>
                      <a:pt x="447" y="590"/>
                    </a:lnTo>
                    <a:lnTo>
                      <a:pt x="416" y="604"/>
                    </a:lnTo>
                    <a:lnTo>
                      <a:pt x="385" y="617"/>
                    </a:lnTo>
                    <a:lnTo>
                      <a:pt x="354" y="628"/>
                    </a:lnTo>
                    <a:lnTo>
                      <a:pt x="324" y="639"/>
                    </a:lnTo>
                    <a:lnTo>
                      <a:pt x="293" y="648"/>
                    </a:lnTo>
                    <a:lnTo>
                      <a:pt x="262" y="653"/>
                    </a:lnTo>
                    <a:lnTo>
                      <a:pt x="231" y="659"/>
                    </a:lnTo>
                    <a:lnTo>
                      <a:pt x="201" y="661"/>
                    </a:lnTo>
                    <a:lnTo>
                      <a:pt x="161" y="657"/>
                    </a:lnTo>
                    <a:lnTo>
                      <a:pt x="117" y="646"/>
                    </a:lnTo>
                    <a:lnTo>
                      <a:pt x="78" y="630"/>
                    </a:lnTo>
                    <a:lnTo>
                      <a:pt x="41" y="604"/>
                    </a:lnTo>
                    <a:lnTo>
                      <a:pt x="16" y="575"/>
                    </a:lnTo>
                    <a:lnTo>
                      <a:pt x="0" y="541"/>
                    </a:lnTo>
                    <a:lnTo>
                      <a:pt x="2" y="501"/>
                    </a:lnTo>
                    <a:lnTo>
                      <a:pt x="21" y="458"/>
                    </a:lnTo>
                    <a:lnTo>
                      <a:pt x="38" y="436"/>
                    </a:lnTo>
                    <a:lnTo>
                      <a:pt x="58" y="414"/>
                    </a:lnTo>
                    <a:lnTo>
                      <a:pt x="81" y="396"/>
                    </a:lnTo>
                    <a:lnTo>
                      <a:pt x="105" y="378"/>
                    </a:lnTo>
                    <a:lnTo>
                      <a:pt x="130" y="362"/>
                    </a:lnTo>
                    <a:lnTo>
                      <a:pt x="159" y="347"/>
                    </a:lnTo>
                    <a:lnTo>
                      <a:pt x="186" y="333"/>
                    </a:lnTo>
                    <a:lnTo>
                      <a:pt x="217" y="320"/>
                    </a:lnTo>
                    <a:lnTo>
                      <a:pt x="246" y="308"/>
                    </a:lnTo>
                    <a:lnTo>
                      <a:pt x="277" y="297"/>
                    </a:lnTo>
                    <a:lnTo>
                      <a:pt x="307" y="286"/>
                    </a:lnTo>
                    <a:lnTo>
                      <a:pt x="336" y="273"/>
                    </a:lnTo>
                    <a:lnTo>
                      <a:pt x="365" y="262"/>
                    </a:lnTo>
                    <a:lnTo>
                      <a:pt x="392" y="252"/>
                    </a:lnTo>
                    <a:lnTo>
                      <a:pt x="419" y="241"/>
                    </a:lnTo>
                    <a:lnTo>
                      <a:pt x="445" y="228"/>
                    </a:lnTo>
                    <a:lnTo>
                      <a:pt x="463" y="219"/>
                    </a:lnTo>
                    <a:lnTo>
                      <a:pt x="483" y="208"/>
                    </a:lnTo>
                    <a:lnTo>
                      <a:pt x="501" y="199"/>
                    </a:lnTo>
                    <a:lnTo>
                      <a:pt x="521" y="188"/>
                    </a:lnTo>
                    <a:lnTo>
                      <a:pt x="539" y="177"/>
                    </a:lnTo>
                    <a:lnTo>
                      <a:pt x="557" y="168"/>
                    </a:lnTo>
                    <a:lnTo>
                      <a:pt x="577" y="157"/>
                    </a:lnTo>
                    <a:lnTo>
                      <a:pt x="595" y="147"/>
                    </a:lnTo>
                    <a:lnTo>
                      <a:pt x="613" y="136"/>
                    </a:lnTo>
                    <a:lnTo>
                      <a:pt x="633" y="127"/>
                    </a:lnTo>
                    <a:lnTo>
                      <a:pt x="651" y="116"/>
                    </a:lnTo>
                    <a:lnTo>
                      <a:pt x="669" y="105"/>
                    </a:lnTo>
                    <a:lnTo>
                      <a:pt x="689" y="96"/>
                    </a:lnTo>
                    <a:lnTo>
                      <a:pt x="707" y="85"/>
                    </a:lnTo>
                    <a:lnTo>
                      <a:pt x="727" y="76"/>
                    </a:lnTo>
                    <a:lnTo>
                      <a:pt x="745" y="67"/>
                    </a:lnTo>
                    <a:lnTo>
                      <a:pt x="760" y="60"/>
                    </a:lnTo>
                    <a:lnTo>
                      <a:pt x="774" y="51"/>
                    </a:lnTo>
                    <a:lnTo>
                      <a:pt x="790" y="40"/>
                    </a:lnTo>
                    <a:lnTo>
                      <a:pt x="807" y="29"/>
                    </a:lnTo>
                    <a:lnTo>
                      <a:pt x="821" y="20"/>
                    </a:lnTo>
                    <a:lnTo>
                      <a:pt x="837" y="11"/>
                    </a:lnTo>
                    <a:lnTo>
                      <a:pt x="852" y="4"/>
                    </a:lnTo>
                    <a:lnTo>
                      <a:pt x="866" y="0"/>
                    </a:lnTo>
                    <a:lnTo>
                      <a:pt x="883" y="0"/>
                    </a:lnTo>
                    <a:lnTo>
                      <a:pt x="897" y="4"/>
                    </a:lnTo>
                    <a:lnTo>
                      <a:pt x="910" y="13"/>
                    </a:lnTo>
                    <a:lnTo>
                      <a:pt x="917" y="23"/>
                    </a:lnTo>
                    <a:lnTo>
                      <a:pt x="921" y="38"/>
                    </a:lnTo>
                    <a:lnTo>
                      <a:pt x="921" y="52"/>
                    </a:lnTo>
                    <a:lnTo>
                      <a:pt x="915" y="67"/>
                    </a:lnTo>
                    <a:lnTo>
                      <a:pt x="906" y="81"/>
                    </a:lnTo>
                    <a:close/>
                  </a:path>
                </a:pathLst>
              </a:custGeom>
              <a:solidFill>
                <a:srgbClr val="D8E5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1" name="Freeform 6"/>
              <p:cNvSpPr>
                <a:spLocks/>
              </p:cNvSpPr>
              <p:nvPr/>
            </p:nvSpPr>
            <p:spPr bwMode="auto">
              <a:xfrm>
                <a:off x="1363" y="1343"/>
                <a:ext cx="1408" cy="1809"/>
              </a:xfrm>
              <a:custGeom>
                <a:avLst/>
                <a:gdLst>
                  <a:gd name="T0" fmla="*/ 885 w 1408"/>
                  <a:gd name="T1" fmla="*/ 0 h 1809"/>
                  <a:gd name="T2" fmla="*/ 907 w 1408"/>
                  <a:gd name="T3" fmla="*/ 19 h 1809"/>
                  <a:gd name="T4" fmla="*/ 898 w 1408"/>
                  <a:gd name="T5" fmla="*/ 54 h 1809"/>
                  <a:gd name="T6" fmla="*/ 809 w 1408"/>
                  <a:gd name="T7" fmla="*/ 123 h 1809"/>
                  <a:gd name="T8" fmla="*/ 688 w 1408"/>
                  <a:gd name="T9" fmla="*/ 186 h 1809"/>
                  <a:gd name="T10" fmla="*/ 612 w 1408"/>
                  <a:gd name="T11" fmla="*/ 224 h 1809"/>
                  <a:gd name="T12" fmla="*/ 536 w 1408"/>
                  <a:gd name="T13" fmla="*/ 271 h 1809"/>
                  <a:gd name="T14" fmla="*/ 458 w 1408"/>
                  <a:gd name="T15" fmla="*/ 320 h 1809"/>
                  <a:gd name="T16" fmla="*/ 380 w 1408"/>
                  <a:gd name="T17" fmla="*/ 362 h 1809"/>
                  <a:gd name="T18" fmla="*/ 297 w 1408"/>
                  <a:gd name="T19" fmla="*/ 400 h 1809"/>
                  <a:gd name="T20" fmla="*/ 214 w 1408"/>
                  <a:gd name="T21" fmla="*/ 438 h 1809"/>
                  <a:gd name="T22" fmla="*/ 152 w 1408"/>
                  <a:gd name="T23" fmla="*/ 474 h 1809"/>
                  <a:gd name="T24" fmla="*/ 100 w 1408"/>
                  <a:gd name="T25" fmla="*/ 526 h 1809"/>
                  <a:gd name="T26" fmla="*/ 96 w 1408"/>
                  <a:gd name="T27" fmla="*/ 593 h 1809"/>
                  <a:gd name="T28" fmla="*/ 143 w 1408"/>
                  <a:gd name="T29" fmla="*/ 642 h 1809"/>
                  <a:gd name="T30" fmla="*/ 210 w 1408"/>
                  <a:gd name="T31" fmla="*/ 664 h 1809"/>
                  <a:gd name="T32" fmla="*/ 297 w 1408"/>
                  <a:gd name="T33" fmla="*/ 662 h 1809"/>
                  <a:gd name="T34" fmla="*/ 393 w 1408"/>
                  <a:gd name="T35" fmla="*/ 637 h 1809"/>
                  <a:gd name="T36" fmla="*/ 485 w 1408"/>
                  <a:gd name="T37" fmla="*/ 600 h 1809"/>
                  <a:gd name="T38" fmla="*/ 590 w 1408"/>
                  <a:gd name="T39" fmla="*/ 559 h 1809"/>
                  <a:gd name="T40" fmla="*/ 695 w 1408"/>
                  <a:gd name="T41" fmla="*/ 519 h 1809"/>
                  <a:gd name="T42" fmla="*/ 802 w 1408"/>
                  <a:gd name="T43" fmla="*/ 485 h 1809"/>
                  <a:gd name="T44" fmla="*/ 905 w 1408"/>
                  <a:gd name="T45" fmla="*/ 447 h 1809"/>
                  <a:gd name="T46" fmla="*/ 1008 w 1408"/>
                  <a:gd name="T47" fmla="*/ 409 h 1809"/>
                  <a:gd name="T48" fmla="*/ 1113 w 1408"/>
                  <a:gd name="T49" fmla="*/ 372 h 1809"/>
                  <a:gd name="T50" fmla="*/ 1218 w 1408"/>
                  <a:gd name="T51" fmla="*/ 342 h 1809"/>
                  <a:gd name="T52" fmla="*/ 1325 w 1408"/>
                  <a:gd name="T53" fmla="*/ 316 h 1809"/>
                  <a:gd name="T54" fmla="*/ 1328 w 1408"/>
                  <a:gd name="T55" fmla="*/ 394 h 1809"/>
                  <a:gd name="T56" fmla="*/ 1337 w 1408"/>
                  <a:gd name="T57" fmla="*/ 486 h 1809"/>
                  <a:gd name="T58" fmla="*/ 1343 w 1408"/>
                  <a:gd name="T59" fmla="*/ 618 h 1809"/>
                  <a:gd name="T60" fmla="*/ 1350 w 1408"/>
                  <a:gd name="T61" fmla="*/ 809 h 1809"/>
                  <a:gd name="T62" fmla="*/ 1368 w 1408"/>
                  <a:gd name="T63" fmla="*/ 1205 h 1809"/>
                  <a:gd name="T64" fmla="*/ 1384 w 1408"/>
                  <a:gd name="T65" fmla="*/ 1415 h 1809"/>
                  <a:gd name="T66" fmla="*/ 1393 w 1408"/>
                  <a:gd name="T67" fmla="*/ 1531 h 1809"/>
                  <a:gd name="T68" fmla="*/ 1408 w 1408"/>
                  <a:gd name="T69" fmla="*/ 1659 h 1809"/>
                  <a:gd name="T70" fmla="*/ 1238 w 1408"/>
                  <a:gd name="T71" fmla="*/ 1690 h 1809"/>
                  <a:gd name="T72" fmla="*/ 1037 w 1408"/>
                  <a:gd name="T73" fmla="*/ 1717 h 1809"/>
                  <a:gd name="T74" fmla="*/ 825 w 1408"/>
                  <a:gd name="T75" fmla="*/ 1742 h 1809"/>
                  <a:gd name="T76" fmla="*/ 622 w 1408"/>
                  <a:gd name="T77" fmla="*/ 1768 h 1809"/>
                  <a:gd name="T78" fmla="*/ 451 w 1408"/>
                  <a:gd name="T79" fmla="*/ 1793 h 1809"/>
                  <a:gd name="T80" fmla="*/ 349 w 1408"/>
                  <a:gd name="T81" fmla="*/ 1809 h 1809"/>
                  <a:gd name="T82" fmla="*/ 270 w 1408"/>
                  <a:gd name="T83" fmla="*/ 1802 h 1809"/>
                  <a:gd name="T84" fmla="*/ 194 w 1408"/>
                  <a:gd name="T85" fmla="*/ 1769 h 1809"/>
                  <a:gd name="T86" fmla="*/ 130 w 1408"/>
                  <a:gd name="T87" fmla="*/ 1704 h 1809"/>
                  <a:gd name="T88" fmla="*/ 83 w 1408"/>
                  <a:gd name="T89" fmla="*/ 1603 h 1809"/>
                  <a:gd name="T90" fmla="*/ 51 w 1408"/>
                  <a:gd name="T91" fmla="*/ 1418 h 1809"/>
                  <a:gd name="T92" fmla="*/ 25 w 1408"/>
                  <a:gd name="T93" fmla="*/ 1198 h 1809"/>
                  <a:gd name="T94" fmla="*/ 7 w 1408"/>
                  <a:gd name="T95" fmla="*/ 765 h 1809"/>
                  <a:gd name="T96" fmla="*/ 4 w 1408"/>
                  <a:gd name="T97" fmla="*/ 526 h 1809"/>
                  <a:gd name="T98" fmla="*/ 62 w 1408"/>
                  <a:gd name="T99" fmla="*/ 441 h 1809"/>
                  <a:gd name="T100" fmla="*/ 210 w 1408"/>
                  <a:gd name="T101" fmla="*/ 356 h 1809"/>
                  <a:gd name="T102" fmla="*/ 311 w 1408"/>
                  <a:gd name="T103" fmla="*/ 298 h 1809"/>
                  <a:gd name="T104" fmla="*/ 400 w 1408"/>
                  <a:gd name="T105" fmla="*/ 253 h 1809"/>
                  <a:gd name="T106" fmla="*/ 485 w 1408"/>
                  <a:gd name="T107" fmla="*/ 213 h 1809"/>
                  <a:gd name="T108" fmla="*/ 572 w 1408"/>
                  <a:gd name="T109" fmla="*/ 170 h 1809"/>
                  <a:gd name="T110" fmla="*/ 668 w 1408"/>
                  <a:gd name="T111" fmla="*/ 119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8" h="1809">
                    <a:moveTo>
                      <a:pt x="840" y="18"/>
                    </a:moveTo>
                    <a:lnTo>
                      <a:pt x="867" y="3"/>
                    </a:lnTo>
                    <a:lnTo>
                      <a:pt x="885" y="0"/>
                    </a:lnTo>
                    <a:lnTo>
                      <a:pt x="898" y="1"/>
                    </a:lnTo>
                    <a:lnTo>
                      <a:pt x="905" y="9"/>
                    </a:lnTo>
                    <a:lnTo>
                      <a:pt x="907" y="19"/>
                    </a:lnTo>
                    <a:lnTo>
                      <a:pt x="907" y="32"/>
                    </a:lnTo>
                    <a:lnTo>
                      <a:pt x="903" y="45"/>
                    </a:lnTo>
                    <a:lnTo>
                      <a:pt x="898" y="54"/>
                    </a:lnTo>
                    <a:lnTo>
                      <a:pt x="878" y="76"/>
                    </a:lnTo>
                    <a:lnTo>
                      <a:pt x="847" y="99"/>
                    </a:lnTo>
                    <a:lnTo>
                      <a:pt x="809" y="123"/>
                    </a:lnTo>
                    <a:lnTo>
                      <a:pt x="767" y="146"/>
                    </a:lnTo>
                    <a:lnTo>
                      <a:pt x="726" y="168"/>
                    </a:lnTo>
                    <a:lnTo>
                      <a:pt x="688" y="186"/>
                    </a:lnTo>
                    <a:lnTo>
                      <a:pt x="657" y="200"/>
                    </a:lnTo>
                    <a:lnTo>
                      <a:pt x="637" y="210"/>
                    </a:lnTo>
                    <a:lnTo>
                      <a:pt x="612" y="224"/>
                    </a:lnTo>
                    <a:lnTo>
                      <a:pt x="586" y="240"/>
                    </a:lnTo>
                    <a:lnTo>
                      <a:pt x="561" y="255"/>
                    </a:lnTo>
                    <a:lnTo>
                      <a:pt x="536" y="271"/>
                    </a:lnTo>
                    <a:lnTo>
                      <a:pt x="510" y="287"/>
                    </a:lnTo>
                    <a:lnTo>
                      <a:pt x="485" y="304"/>
                    </a:lnTo>
                    <a:lnTo>
                      <a:pt x="458" y="320"/>
                    </a:lnTo>
                    <a:lnTo>
                      <a:pt x="432" y="334"/>
                    </a:lnTo>
                    <a:lnTo>
                      <a:pt x="407" y="349"/>
                    </a:lnTo>
                    <a:lnTo>
                      <a:pt x="380" y="362"/>
                    </a:lnTo>
                    <a:lnTo>
                      <a:pt x="353" y="374"/>
                    </a:lnTo>
                    <a:lnTo>
                      <a:pt x="324" y="387"/>
                    </a:lnTo>
                    <a:lnTo>
                      <a:pt x="297" y="400"/>
                    </a:lnTo>
                    <a:lnTo>
                      <a:pt x="268" y="412"/>
                    </a:lnTo>
                    <a:lnTo>
                      <a:pt x="241" y="425"/>
                    </a:lnTo>
                    <a:lnTo>
                      <a:pt x="214" y="438"/>
                    </a:lnTo>
                    <a:lnTo>
                      <a:pt x="194" y="448"/>
                    </a:lnTo>
                    <a:lnTo>
                      <a:pt x="172" y="459"/>
                    </a:lnTo>
                    <a:lnTo>
                      <a:pt x="152" y="474"/>
                    </a:lnTo>
                    <a:lnTo>
                      <a:pt x="130" y="488"/>
                    </a:lnTo>
                    <a:lnTo>
                      <a:pt x="114" y="506"/>
                    </a:lnTo>
                    <a:lnTo>
                      <a:pt x="100" y="526"/>
                    </a:lnTo>
                    <a:lnTo>
                      <a:pt x="92" y="548"/>
                    </a:lnTo>
                    <a:lnTo>
                      <a:pt x="91" y="571"/>
                    </a:lnTo>
                    <a:lnTo>
                      <a:pt x="96" y="593"/>
                    </a:lnTo>
                    <a:lnTo>
                      <a:pt x="109" y="613"/>
                    </a:lnTo>
                    <a:lnTo>
                      <a:pt x="125" y="629"/>
                    </a:lnTo>
                    <a:lnTo>
                      <a:pt x="143" y="642"/>
                    </a:lnTo>
                    <a:lnTo>
                      <a:pt x="165" y="651"/>
                    </a:lnTo>
                    <a:lnTo>
                      <a:pt x="188" y="658"/>
                    </a:lnTo>
                    <a:lnTo>
                      <a:pt x="210" y="664"/>
                    </a:lnTo>
                    <a:lnTo>
                      <a:pt x="232" y="666"/>
                    </a:lnTo>
                    <a:lnTo>
                      <a:pt x="264" y="666"/>
                    </a:lnTo>
                    <a:lnTo>
                      <a:pt x="297" y="662"/>
                    </a:lnTo>
                    <a:lnTo>
                      <a:pt x="329" y="655"/>
                    </a:lnTo>
                    <a:lnTo>
                      <a:pt x="362" y="646"/>
                    </a:lnTo>
                    <a:lnTo>
                      <a:pt x="393" y="637"/>
                    </a:lnTo>
                    <a:lnTo>
                      <a:pt x="423" y="624"/>
                    </a:lnTo>
                    <a:lnTo>
                      <a:pt x="454" y="613"/>
                    </a:lnTo>
                    <a:lnTo>
                      <a:pt x="485" y="600"/>
                    </a:lnTo>
                    <a:lnTo>
                      <a:pt x="519" y="586"/>
                    </a:lnTo>
                    <a:lnTo>
                      <a:pt x="554" y="571"/>
                    </a:lnTo>
                    <a:lnTo>
                      <a:pt x="590" y="559"/>
                    </a:lnTo>
                    <a:lnTo>
                      <a:pt x="624" y="544"/>
                    </a:lnTo>
                    <a:lnTo>
                      <a:pt x="660" y="532"/>
                    </a:lnTo>
                    <a:lnTo>
                      <a:pt x="695" y="519"/>
                    </a:lnTo>
                    <a:lnTo>
                      <a:pt x="731" y="508"/>
                    </a:lnTo>
                    <a:lnTo>
                      <a:pt x="767" y="495"/>
                    </a:lnTo>
                    <a:lnTo>
                      <a:pt x="802" y="485"/>
                    </a:lnTo>
                    <a:lnTo>
                      <a:pt x="836" y="472"/>
                    </a:lnTo>
                    <a:lnTo>
                      <a:pt x="870" y="459"/>
                    </a:lnTo>
                    <a:lnTo>
                      <a:pt x="905" y="447"/>
                    </a:lnTo>
                    <a:lnTo>
                      <a:pt x="939" y="434"/>
                    </a:lnTo>
                    <a:lnTo>
                      <a:pt x="974" y="421"/>
                    </a:lnTo>
                    <a:lnTo>
                      <a:pt x="1008" y="409"/>
                    </a:lnTo>
                    <a:lnTo>
                      <a:pt x="1044" y="396"/>
                    </a:lnTo>
                    <a:lnTo>
                      <a:pt x="1078" y="385"/>
                    </a:lnTo>
                    <a:lnTo>
                      <a:pt x="1113" y="372"/>
                    </a:lnTo>
                    <a:lnTo>
                      <a:pt x="1147" y="362"/>
                    </a:lnTo>
                    <a:lnTo>
                      <a:pt x="1183" y="351"/>
                    </a:lnTo>
                    <a:lnTo>
                      <a:pt x="1218" y="342"/>
                    </a:lnTo>
                    <a:lnTo>
                      <a:pt x="1254" y="333"/>
                    </a:lnTo>
                    <a:lnTo>
                      <a:pt x="1288" y="324"/>
                    </a:lnTo>
                    <a:lnTo>
                      <a:pt x="1325" y="316"/>
                    </a:lnTo>
                    <a:lnTo>
                      <a:pt x="1321" y="342"/>
                    </a:lnTo>
                    <a:lnTo>
                      <a:pt x="1325" y="367"/>
                    </a:lnTo>
                    <a:lnTo>
                      <a:pt x="1328" y="394"/>
                    </a:lnTo>
                    <a:lnTo>
                      <a:pt x="1332" y="421"/>
                    </a:lnTo>
                    <a:lnTo>
                      <a:pt x="1334" y="452"/>
                    </a:lnTo>
                    <a:lnTo>
                      <a:pt x="1337" y="486"/>
                    </a:lnTo>
                    <a:lnTo>
                      <a:pt x="1339" y="523"/>
                    </a:lnTo>
                    <a:lnTo>
                      <a:pt x="1341" y="553"/>
                    </a:lnTo>
                    <a:lnTo>
                      <a:pt x="1343" y="618"/>
                    </a:lnTo>
                    <a:lnTo>
                      <a:pt x="1344" y="680"/>
                    </a:lnTo>
                    <a:lnTo>
                      <a:pt x="1346" y="743"/>
                    </a:lnTo>
                    <a:lnTo>
                      <a:pt x="1350" y="809"/>
                    </a:lnTo>
                    <a:lnTo>
                      <a:pt x="1355" y="944"/>
                    </a:lnTo>
                    <a:lnTo>
                      <a:pt x="1361" y="1075"/>
                    </a:lnTo>
                    <a:lnTo>
                      <a:pt x="1368" y="1205"/>
                    </a:lnTo>
                    <a:lnTo>
                      <a:pt x="1379" y="1339"/>
                    </a:lnTo>
                    <a:lnTo>
                      <a:pt x="1382" y="1377"/>
                    </a:lnTo>
                    <a:lnTo>
                      <a:pt x="1384" y="1415"/>
                    </a:lnTo>
                    <a:lnTo>
                      <a:pt x="1386" y="1453"/>
                    </a:lnTo>
                    <a:lnTo>
                      <a:pt x="1388" y="1491"/>
                    </a:lnTo>
                    <a:lnTo>
                      <a:pt x="1393" y="1531"/>
                    </a:lnTo>
                    <a:lnTo>
                      <a:pt x="1402" y="1576"/>
                    </a:lnTo>
                    <a:lnTo>
                      <a:pt x="1408" y="1623"/>
                    </a:lnTo>
                    <a:lnTo>
                      <a:pt x="1408" y="1659"/>
                    </a:lnTo>
                    <a:lnTo>
                      <a:pt x="1355" y="1670"/>
                    </a:lnTo>
                    <a:lnTo>
                      <a:pt x="1299" y="1681"/>
                    </a:lnTo>
                    <a:lnTo>
                      <a:pt x="1238" y="1690"/>
                    </a:lnTo>
                    <a:lnTo>
                      <a:pt x="1173" y="1699"/>
                    </a:lnTo>
                    <a:lnTo>
                      <a:pt x="1106" y="1708"/>
                    </a:lnTo>
                    <a:lnTo>
                      <a:pt x="1037" y="1717"/>
                    </a:lnTo>
                    <a:lnTo>
                      <a:pt x="966" y="1726"/>
                    </a:lnTo>
                    <a:lnTo>
                      <a:pt x="896" y="1735"/>
                    </a:lnTo>
                    <a:lnTo>
                      <a:pt x="825" y="1742"/>
                    </a:lnTo>
                    <a:lnTo>
                      <a:pt x="755" y="1751"/>
                    </a:lnTo>
                    <a:lnTo>
                      <a:pt x="688" y="1760"/>
                    </a:lnTo>
                    <a:lnTo>
                      <a:pt x="622" y="1768"/>
                    </a:lnTo>
                    <a:lnTo>
                      <a:pt x="561" y="1777"/>
                    </a:lnTo>
                    <a:lnTo>
                      <a:pt x="503" y="1784"/>
                    </a:lnTo>
                    <a:lnTo>
                      <a:pt x="451" y="1793"/>
                    </a:lnTo>
                    <a:lnTo>
                      <a:pt x="404" y="1802"/>
                    </a:lnTo>
                    <a:lnTo>
                      <a:pt x="376" y="1806"/>
                    </a:lnTo>
                    <a:lnTo>
                      <a:pt x="349" y="1809"/>
                    </a:lnTo>
                    <a:lnTo>
                      <a:pt x="322" y="1809"/>
                    </a:lnTo>
                    <a:lnTo>
                      <a:pt x="295" y="1807"/>
                    </a:lnTo>
                    <a:lnTo>
                      <a:pt x="270" y="1802"/>
                    </a:lnTo>
                    <a:lnTo>
                      <a:pt x="243" y="1795"/>
                    </a:lnTo>
                    <a:lnTo>
                      <a:pt x="219" y="1784"/>
                    </a:lnTo>
                    <a:lnTo>
                      <a:pt x="194" y="1769"/>
                    </a:lnTo>
                    <a:lnTo>
                      <a:pt x="172" y="1751"/>
                    </a:lnTo>
                    <a:lnTo>
                      <a:pt x="150" y="1730"/>
                    </a:lnTo>
                    <a:lnTo>
                      <a:pt x="130" y="1704"/>
                    </a:lnTo>
                    <a:lnTo>
                      <a:pt x="112" y="1675"/>
                    </a:lnTo>
                    <a:lnTo>
                      <a:pt x="96" y="1641"/>
                    </a:lnTo>
                    <a:lnTo>
                      <a:pt x="83" y="1603"/>
                    </a:lnTo>
                    <a:lnTo>
                      <a:pt x="72" y="1560"/>
                    </a:lnTo>
                    <a:lnTo>
                      <a:pt x="63" y="1511"/>
                    </a:lnTo>
                    <a:lnTo>
                      <a:pt x="51" y="1418"/>
                    </a:lnTo>
                    <a:lnTo>
                      <a:pt x="40" y="1348"/>
                    </a:lnTo>
                    <a:lnTo>
                      <a:pt x="31" y="1279"/>
                    </a:lnTo>
                    <a:lnTo>
                      <a:pt x="25" y="1198"/>
                    </a:lnTo>
                    <a:lnTo>
                      <a:pt x="22" y="1076"/>
                    </a:lnTo>
                    <a:lnTo>
                      <a:pt x="15" y="921"/>
                    </a:lnTo>
                    <a:lnTo>
                      <a:pt x="7" y="765"/>
                    </a:lnTo>
                    <a:lnTo>
                      <a:pt x="2" y="644"/>
                    </a:lnTo>
                    <a:lnTo>
                      <a:pt x="0" y="575"/>
                    </a:lnTo>
                    <a:lnTo>
                      <a:pt x="4" y="526"/>
                    </a:lnTo>
                    <a:lnTo>
                      <a:pt x="15" y="490"/>
                    </a:lnTo>
                    <a:lnTo>
                      <a:pt x="33" y="463"/>
                    </a:lnTo>
                    <a:lnTo>
                      <a:pt x="62" y="441"/>
                    </a:lnTo>
                    <a:lnTo>
                      <a:pt x="100" y="419"/>
                    </a:lnTo>
                    <a:lnTo>
                      <a:pt x="148" y="392"/>
                    </a:lnTo>
                    <a:lnTo>
                      <a:pt x="210" y="356"/>
                    </a:lnTo>
                    <a:lnTo>
                      <a:pt x="246" y="334"/>
                    </a:lnTo>
                    <a:lnTo>
                      <a:pt x="279" y="316"/>
                    </a:lnTo>
                    <a:lnTo>
                      <a:pt x="311" y="298"/>
                    </a:lnTo>
                    <a:lnTo>
                      <a:pt x="342" y="282"/>
                    </a:lnTo>
                    <a:lnTo>
                      <a:pt x="371" y="267"/>
                    </a:lnTo>
                    <a:lnTo>
                      <a:pt x="400" y="253"/>
                    </a:lnTo>
                    <a:lnTo>
                      <a:pt x="429" y="238"/>
                    </a:lnTo>
                    <a:lnTo>
                      <a:pt x="458" y="226"/>
                    </a:lnTo>
                    <a:lnTo>
                      <a:pt x="485" y="213"/>
                    </a:lnTo>
                    <a:lnTo>
                      <a:pt x="514" y="199"/>
                    </a:lnTo>
                    <a:lnTo>
                      <a:pt x="543" y="186"/>
                    </a:lnTo>
                    <a:lnTo>
                      <a:pt x="572" y="170"/>
                    </a:lnTo>
                    <a:lnTo>
                      <a:pt x="603" y="155"/>
                    </a:lnTo>
                    <a:lnTo>
                      <a:pt x="635" y="137"/>
                    </a:lnTo>
                    <a:lnTo>
                      <a:pt x="668" y="119"/>
                    </a:lnTo>
                    <a:lnTo>
                      <a:pt x="704" y="97"/>
                    </a:lnTo>
                    <a:lnTo>
                      <a:pt x="840" y="18"/>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2" name="Freeform 8"/>
              <p:cNvSpPr>
                <a:spLocks/>
              </p:cNvSpPr>
              <p:nvPr/>
            </p:nvSpPr>
            <p:spPr bwMode="auto">
              <a:xfrm>
                <a:off x="1385" y="1364"/>
                <a:ext cx="1350" cy="1767"/>
              </a:xfrm>
              <a:custGeom>
                <a:avLst/>
                <a:gdLst>
                  <a:gd name="T0" fmla="*/ 722 w 1350"/>
                  <a:gd name="T1" fmla="*/ 80 h 1767"/>
                  <a:gd name="T2" fmla="*/ 552 w 1350"/>
                  <a:gd name="T3" fmla="*/ 176 h 1767"/>
                  <a:gd name="T4" fmla="*/ 374 w 1350"/>
                  <a:gd name="T5" fmla="*/ 272 h 1767"/>
                  <a:gd name="T6" fmla="*/ 41 w 1350"/>
                  <a:gd name="T7" fmla="*/ 453 h 1767"/>
                  <a:gd name="T8" fmla="*/ 0 w 1350"/>
                  <a:gd name="T9" fmla="*/ 525 h 1767"/>
                  <a:gd name="T10" fmla="*/ 38 w 1350"/>
                  <a:gd name="T11" fmla="*/ 619 h 1767"/>
                  <a:gd name="T12" fmla="*/ 139 w 1350"/>
                  <a:gd name="T13" fmla="*/ 683 h 1767"/>
                  <a:gd name="T14" fmla="*/ 192 w 1350"/>
                  <a:gd name="T15" fmla="*/ 704 h 1767"/>
                  <a:gd name="T16" fmla="*/ 287 w 1350"/>
                  <a:gd name="T17" fmla="*/ 704 h 1767"/>
                  <a:gd name="T18" fmla="*/ 599 w 1350"/>
                  <a:gd name="T19" fmla="*/ 587 h 1767"/>
                  <a:gd name="T20" fmla="*/ 838 w 1350"/>
                  <a:gd name="T21" fmla="*/ 500 h 1767"/>
                  <a:gd name="T22" fmla="*/ 1071 w 1350"/>
                  <a:gd name="T23" fmla="*/ 418 h 1767"/>
                  <a:gd name="T24" fmla="*/ 1254 w 1350"/>
                  <a:gd name="T25" fmla="*/ 491 h 1767"/>
                  <a:gd name="T26" fmla="*/ 1261 w 1350"/>
                  <a:gd name="T27" fmla="*/ 849 h 1767"/>
                  <a:gd name="T28" fmla="*/ 1274 w 1350"/>
                  <a:gd name="T29" fmla="*/ 1097 h 1767"/>
                  <a:gd name="T30" fmla="*/ 1299 w 1350"/>
                  <a:gd name="T31" fmla="*/ 1405 h 1767"/>
                  <a:gd name="T32" fmla="*/ 1299 w 1350"/>
                  <a:gd name="T33" fmla="*/ 1497 h 1767"/>
                  <a:gd name="T34" fmla="*/ 1292 w 1350"/>
                  <a:gd name="T35" fmla="*/ 1591 h 1767"/>
                  <a:gd name="T36" fmla="*/ 1172 w 1350"/>
                  <a:gd name="T37" fmla="*/ 1611 h 1767"/>
                  <a:gd name="T38" fmla="*/ 1073 w 1350"/>
                  <a:gd name="T39" fmla="*/ 1629 h 1767"/>
                  <a:gd name="T40" fmla="*/ 942 w 1350"/>
                  <a:gd name="T41" fmla="*/ 1649 h 1767"/>
                  <a:gd name="T42" fmla="*/ 816 w 1350"/>
                  <a:gd name="T43" fmla="*/ 1663 h 1767"/>
                  <a:gd name="T44" fmla="*/ 675 w 1350"/>
                  <a:gd name="T45" fmla="*/ 1669 h 1767"/>
                  <a:gd name="T46" fmla="*/ 497 w 1350"/>
                  <a:gd name="T47" fmla="*/ 1698 h 1767"/>
                  <a:gd name="T48" fmla="*/ 298 w 1350"/>
                  <a:gd name="T49" fmla="*/ 1723 h 1767"/>
                  <a:gd name="T50" fmla="*/ 215 w 1350"/>
                  <a:gd name="T51" fmla="*/ 1678 h 1767"/>
                  <a:gd name="T52" fmla="*/ 130 w 1350"/>
                  <a:gd name="T53" fmla="*/ 1580 h 1767"/>
                  <a:gd name="T54" fmla="*/ 88 w 1350"/>
                  <a:gd name="T55" fmla="*/ 1330 h 1767"/>
                  <a:gd name="T56" fmla="*/ 41 w 1350"/>
                  <a:gd name="T57" fmla="*/ 688 h 1767"/>
                  <a:gd name="T58" fmla="*/ 14 w 1350"/>
                  <a:gd name="T59" fmla="*/ 672 h 1767"/>
                  <a:gd name="T60" fmla="*/ 40 w 1350"/>
                  <a:gd name="T61" fmla="*/ 1198 h 1767"/>
                  <a:gd name="T62" fmla="*/ 69 w 1350"/>
                  <a:gd name="T63" fmla="*/ 1508 h 1767"/>
                  <a:gd name="T64" fmla="*/ 123 w 1350"/>
                  <a:gd name="T65" fmla="*/ 1638 h 1767"/>
                  <a:gd name="T66" fmla="*/ 233 w 1350"/>
                  <a:gd name="T67" fmla="*/ 1736 h 1767"/>
                  <a:gd name="T68" fmla="*/ 329 w 1350"/>
                  <a:gd name="T69" fmla="*/ 1767 h 1767"/>
                  <a:gd name="T70" fmla="*/ 573 w 1350"/>
                  <a:gd name="T71" fmla="*/ 1721 h 1767"/>
                  <a:gd name="T72" fmla="*/ 747 w 1350"/>
                  <a:gd name="T73" fmla="*/ 1703 h 1767"/>
                  <a:gd name="T74" fmla="*/ 868 w 1350"/>
                  <a:gd name="T75" fmla="*/ 1696 h 1767"/>
                  <a:gd name="T76" fmla="*/ 999 w 1350"/>
                  <a:gd name="T77" fmla="*/ 1680 h 1767"/>
                  <a:gd name="T78" fmla="*/ 1131 w 1350"/>
                  <a:gd name="T79" fmla="*/ 1656 h 1767"/>
                  <a:gd name="T80" fmla="*/ 1344 w 1350"/>
                  <a:gd name="T81" fmla="*/ 1616 h 1767"/>
                  <a:gd name="T82" fmla="*/ 1348 w 1350"/>
                  <a:gd name="T83" fmla="*/ 1596 h 1767"/>
                  <a:gd name="T84" fmla="*/ 1337 w 1350"/>
                  <a:gd name="T85" fmla="*/ 1403 h 1767"/>
                  <a:gd name="T86" fmla="*/ 1310 w 1350"/>
                  <a:gd name="T87" fmla="*/ 1093 h 1767"/>
                  <a:gd name="T88" fmla="*/ 1293 w 1350"/>
                  <a:gd name="T89" fmla="*/ 603 h 1767"/>
                  <a:gd name="T90" fmla="*/ 1279 w 1350"/>
                  <a:gd name="T91" fmla="*/ 324 h 1767"/>
                  <a:gd name="T92" fmla="*/ 1261 w 1350"/>
                  <a:gd name="T93" fmla="*/ 319 h 1767"/>
                  <a:gd name="T94" fmla="*/ 1031 w 1350"/>
                  <a:gd name="T95" fmla="*/ 393 h 1767"/>
                  <a:gd name="T96" fmla="*/ 789 w 1350"/>
                  <a:gd name="T97" fmla="*/ 478 h 1767"/>
                  <a:gd name="T98" fmla="*/ 541 w 1350"/>
                  <a:gd name="T99" fmla="*/ 569 h 1767"/>
                  <a:gd name="T100" fmla="*/ 262 w 1350"/>
                  <a:gd name="T101" fmla="*/ 672 h 1767"/>
                  <a:gd name="T102" fmla="*/ 184 w 1350"/>
                  <a:gd name="T103" fmla="*/ 661 h 1767"/>
                  <a:gd name="T104" fmla="*/ 85 w 1350"/>
                  <a:gd name="T105" fmla="*/ 612 h 1767"/>
                  <a:gd name="T106" fmla="*/ 38 w 1350"/>
                  <a:gd name="T107" fmla="*/ 540 h 1767"/>
                  <a:gd name="T108" fmla="*/ 58 w 1350"/>
                  <a:gd name="T109" fmla="*/ 489 h 1767"/>
                  <a:gd name="T110" fmla="*/ 356 w 1350"/>
                  <a:gd name="T111" fmla="*/ 322 h 1767"/>
                  <a:gd name="T112" fmla="*/ 535 w 1350"/>
                  <a:gd name="T113" fmla="*/ 228 h 1767"/>
                  <a:gd name="T114" fmla="*/ 709 w 1350"/>
                  <a:gd name="T115" fmla="*/ 131 h 1767"/>
                  <a:gd name="T116" fmla="*/ 861 w 1350"/>
                  <a:gd name="T117" fmla="*/ 35 h 1767"/>
                  <a:gd name="T118" fmla="*/ 861 w 1350"/>
                  <a:gd name="T119" fmla="*/ 4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50" h="1767">
                    <a:moveTo>
                      <a:pt x="841" y="4"/>
                    </a:moveTo>
                    <a:lnTo>
                      <a:pt x="814" y="22"/>
                    </a:lnTo>
                    <a:lnTo>
                      <a:pt x="783" y="42"/>
                    </a:lnTo>
                    <a:lnTo>
                      <a:pt x="754" y="60"/>
                    </a:lnTo>
                    <a:lnTo>
                      <a:pt x="722" y="80"/>
                    </a:lnTo>
                    <a:lnTo>
                      <a:pt x="689" y="100"/>
                    </a:lnTo>
                    <a:lnTo>
                      <a:pt x="657" y="118"/>
                    </a:lnTo>
                    <a:lnTo>
                      <a:pt x="622" y="138"/>
                    </a:lnTo>
                    <a:lnTo>
                      <a:pt x="588" y="158"/>
                    </a:lnTo>
                    <a:lnTo>
                      <a:pt x="552" y="176"/>
                    </a:lnTo>
                    <a:lnTo>
                      <a:pt x="517" y="196"/>
                    </a:lnTo>
                    <a:lnTo>
                      <a:pt x="481" y="216"/>
                    </a:lnTo>
                    <a:lnTo>
                      <a:pt x="445" y="234"/>
                    </a:lnTo>
                    <a:lnTo>
                      <a:pt x="409" y="254"/>
                    </a:lnTo>
                    <a:lnTo>
                      <a:pt x="374" y="272"/>
                    </a:lnTo>
                    <a:lnTo>
                      <a:pt x="338" y="290"/>
                    </a:lnTo>
                    <a:lnTo>
                      <a:pt x="304" y="308"/>
                    </a:lnTo>
                    <a:lnTo>
                      <a:pt x="76" y="429"/>
                    </a:lnTo>
                    <a:lnTo>
                      <a:pt x="58" y="440"/>
                    </a:lnTo>
                    <a:lnTo>
                      <a:pt x="41" y="453"/>
                    </a:lnTo>
                    <a:lnTo>
                      <a:pt x="29" y="465"/>
                    </a:lnTo>
                    <a:lnTo>
                      <a:pt x="18" y="480"/>
                    </a:lnTo>
                    <a:lnTo>
                      <a:pt x="9" y="494"/>
                    </a:lnTo>
                    <a:lnTo>
                      <a:pt x="3" y="509"/>
                    </a:lnTo>
                    <a:lnTo>
                      <a:pt x="0" y="525"/>
                    </a:lnTo>
                    <a:lnTo>
                      <a:pt x="0" y="541"/>
                    </a:lnTo>
                    <a:lnTo>
                      <a:pt x="3" y="561"/>
                    </a:lnTo>
                    <a:lnTo>
                      <a:pt x="11" y="583"/>
                    </a:lnTo>
                    <a:lnTo>
                      <a:pt x="23" y="601"/>
                    </a:lnTo>
                    <a:lnTo>
                      <a:pt x="38" y="619"/>
                    </a:lnTo>
                    <a:lnTo>
                      <a:pt x="58" y="637"/>
                    </a:lnTo>
                    <a:lnTo>
                      <a:pt x="81" y="654"/>
                    </a:lnTo>
                    <a:lnTo>
                      <a:pt x="107" y="668"/>
                    </a:lnTo>
                    <a:lnTo>
                      <a:pt x="137" y="683"/>
                    </a:lnTo>
                    <a:lnTo>
                      <a:pt x="139" y="683"/>
                    </a:lnTo>
                    <a:lnTo>
                      <a:pt x="143" y="684"/>
                    </a:lnTo>
                    <a:lnTo>
                      <a:pt x="145" y="686"/>
                    </a:lnTo>
                    <a:lnTo>
                      <a:pt x="146" y="686"/>
                    </a:lnTo>
                    <a:lnTo>
                      <a:pt x="170" y="695"/>
                    </a:lnTo>
                    <a:lnTo>
                      <a:pt x="192" y="704"/>
                    </a:lnTo>
                    <a:lnTo>
                      <a:pt x="210" y="710"/>
                    </a:lnTo>
                    <a:lnTo>
                      <a:pt x="228" y="712"/>
                    </a:lnTo>
                    <a:lnTo>
                      <a:pt x="246" y="713"/>
                    </a:lnTo>
                    <a:lnTo>
                      <a:pt x="266" y="710"/>
                    </a:lnTo>
                    <a:lnTo>
                      <a:pt x="287" y="704"/>
                    </a:lnTo>
                    <a:lnTo>
                      <a:pt x="315" y="695"/>
                    </a:lnTo>
                    <a:lnTo>
                      <a:pt x="441" y="648"/>
                    </a:lnTo>
                    <a:lnTo>
                      <a:pt x="505" y="623"/>
                    </a:lnTo>
                    <a:lnTo>
                      <a:pt x="552" y="605"/>
                    </a:lnTo>
                    <a:lnTo>
                      <a:pt x="599" y="587"/>
                    </a:lnTo>
                    <a:lnTo>
                      <a:pt x="648" y="570"/>
                    </a:lnTo>
                    <a:lnTo>
                      <a:pt x="695" y="552"/>
                    </a:lnTo>
                    <a:lnTo>
                      <a:pt x="743" y="534"/>
                    </a:lnTo>
                    <a:lnTo>
                      <a:pt x="790" y="518"/>
                    </a:lnTo>
                    <a:lnTo>
                      <a:pt x="838" y="500"/>
                    </a:lnTo>
                    <a:lnTo>
                      <a:pt x="885" y="483"/>
                    </a:lnTo>
                    <a:lnTo>
                      <a:pt x="932" y="467"/>
                    </a:lnTo>
                    <a:lnTo>
                      <a:pt x="979" y="451"/>
                    </a:lnTo>
                    <a:lnTo>
                      <a:pt x="1026" y="435"/>
                    </a:lnTo>
                    <a:lnTo>
                      <a:pt x="1071" y="418"/>
                    </a:lnTo>
                    <a:lnTo>
                      <a:pt x="1116" y="404"/>
                    </a:lnTo>
                    <a:lnTo>
                      <a:pt x="1161" y="389"/>
                    </a:lnTo>
                    <a:lnTo>
                      <a:pt x="1205" y="375"/>
                    </a:lnTo>
                    <a:lnTo>
                      <a:pt x="1248" y="362"/>
                    </a:lnTo>
                    <a:lnTo>
                      <a:pt x="1254" y="491"/>
                    </a:lnTo>
                    <a:lnTo>
                      <a:pt x="1257" y="612"/>
                    </a:lnTo>
                    <a:lnTo>
                      <a:pt x="1259" y="730"/>
                    </a:lnTo>
                    <a:lnTo>
                      <a:pt x="1261" y="845"/>
                    </a:lnTo>
                    <a:lnTo>
                      <a:pt x="1261" y="847"/>
                    </a:lnTo>
                    <a:lnTo>
                      <a:pt x="1261" y="849"/>
                    </a:lnTo>
                    <a:lnTo>
                      <a:pt x="1261" y="851"/>
                    </a:lnTo>
                    <a:lnTo>
                      <a:pt x="1261" y="851"/>
                    </a:lnTo>
                    <a:lnTo>
                      <a:pt x="1263" y="938"/>
                    </a:lnTo>
                    <a:lnTo>
                      <a:pt x="1266" y="1019"/>
                    </a:lnTo>
                    <a:lnTo>
                      <a:pt x="1274" y="1097"/>
                    </a:lnTo>
                    <a:lnTo>
                      <a:pt x="1281" y="1173"/>
                    </a:lnTo>
                    <a:lnTo>
                      <a:pt x="1286" y="1227"/>
                    </a:lnTo>
                    <a:lnTo>
                      <a:pt x="1292" y="1283"/>
                    </a:lnTo>
                    <a:lnTo>
                      <a:pt x="1295" y="1343"/>
                    </a:lnTo>
                    <a:lnTo>
                      <a:pt x="1299" y="1405"/>
                    </a:lnTo>
                    <a:lnTo>
                      <a:pt x="1299" y="1466"/>
                    </a:lnTo>
                    <a:lnTo>
                      <a:pt x="1299" y="1473"/>
                    </a:lnTo>
                    <a:lnTo>
                      <a:pt x="1299" y="1481"/>
                    </a:lnTo>
                    <a:lnTo>
                      <a:pt x="1299" y="1490"/>
                    </a:lnTo>
                    <a:lnTo>
                      <a:pt x="1299" y="1497"/>
                    </a:lnTo>
                    <a:lnTo>
                      <a:pt x="1299" y="1520"/>
                    </a:lnTo>
                    <a:lnTo>
                      <a:pt x="1301" y="1544"/>
                    </a:lnTo>
                    <a:lnTo>
                      <a:pt x="1304" y="1566"/>
                    </a:lnTo>
                    <a:lnTo>
                      <a:pt x="1308" y="1587"/>
                    </a:lnTo>
                    <a:lnTo>
                      <a:pt x="1292" y="1591"/>
                    </a:lnTo>
                    <a:lnTo>
                      <a:pt x="1270" y="1595"/>
                    </a:lnTo>
                    <a:lnTo>
                      <a:pt x="1245" y="1598"/>
                    </a:lnTo>
                    <a:lnTo>
                      <a:pt x="1219" y="1604"/>
                    </a:lnTo>
                    <a:lnTo>
                      <a:pt x="1194" y="1607"/>
                    </a:lnTo>
                    <a:lnTo>
                      <a:pt x="1172" y="1611"/>
                    </a:lnTo>
                    <a:lnTo>
                      <a:pt x="1158" y="1613"/>
                    </a:lnTo>
                    <a:lnTo>
                      <a:pt x="1152" y="1615"/>
                    </a:lnTo>
                    <a:lnTo>
                      <a:pt x="1125" y="1620"/>
                    </a:lnTo>
                    <a:lnTo>
                      <a:pt x="1100" y="1624"/>
                    </a:lnTo>
                    <a:lnTo>
                      <a:pt x="1073" y="1629"/>
                    </a:lnTo>
                    <a:lnTo>
                      <a:pt x="1046" y="1633"/>
                    </a:lnTo>
                    <a:lnTo>
                      <a:pt x="1020" y="1638"/>
                    </a:lnTo>
                    <a:lnTo>
                      <a:pt x="993" y="1642"/>
                    </a:lnTo>
                    <a:lnTo>
                      <a:pt x="968" y="1645"/>
                    </a:lnTo>
                    <a:lnTo>
                      <a:pt x="942" y="1649"/>
                    </a:lnTo>
                    <a:lnTo>
                      <a:pt x="915" y="1653"/>
                    </a:lnTo>
                    <a:lnTo>
                      <a:pt x="890" y="1656"/>
                    </a:lnTo>
                    <a:lnTo>
                      <a:pt x="865" y="1658"/>
                    </a:lnTo>
                    <a:lnTo>
                      <a:pt x="841" y="1662"/>
                    </a:lnTo>
                    <a:lnTo>
                      <a:pt x="816" y="1663"/>
                    </a:lnTo>
                    <a:lnTo>
                      <a:pt x="792" y="1663"/>
                    </a:lnTo>
                    <a:lnTo>
                      <a:pt x="771" y="1665"/>
                    </a:lnTo>
                    <a:lnTo>
                      <a:pt x="747" y="1665"/>
                    </a:lnTo>
                    <a:lnTo>
                      <a:pt x="711" y="1665"/>
                    </a:lnTo>
                    <a:lnTo>
                      <a:pt x="675" y="1669"/>
                    </a:lnTo>
                    <a:lnTo>
                      <a:pt x="638" y="1672"/>
                    </a:lnTo>
                    <a:lnTo>
                      <a:pt x="604" y="1678"/>
                    </a:lnTo>
                    <a:lnTo>
                      <a:pt x="568" y="1683"/>
                    </a:lnTo>
                    <a:lnTo>
                      <a:pt x="534" y="1691"/>
                    </a:lnTo>
                    <a:lnTo>
                      <a:pt x="497" y="1698"/>
                    </a:lnTo>
                    <a:lnTo>
                      <a:pt x="463" y="1705"/>
                    </a:lnTo>
                    <a:lnTo>
                      <a:pt x="340" y="1729"/>
                    </a:lnTo>
                    <a:lnTo>
                      <a:pt x="327" y="1729"/>
                    </a:lnTo>
                    <a:lnTo>
                      <a:pt x="313" y="1727"/>
                    </a:lnTo>
                    <a:lnTo>
                      <a:pt x="298" y="1723"/>
                    </a:lnTo>
                    <a:lnTo>
                      <a:pt x="282" y="1718"/>
                    </a:lnTo>
                    <a:lnTo>
                      <a:pt x="266" y="1710"/>
                    </a:lnTo>
                    <a:lnTo>
                      <a:pt x="249" y="1701"/>
                    </a:lnTo>
                    <a:lnTo>
                      <a:pt x="231" y="1691"/>
                    </a:lnTo>
                    <a:lnTo>
                      <a:pt x="215" y="1678"/>
                    </a:lnTo>
                    <a:lnTo>
                      <a:pt x="197" y="1662"/>
                    </a:lnTo>
                    <a:lnTo>
                      <a:pt x="179" y="1644"/>
                    </a:lnTo>
                    <a:lnTo>
                      <a:pt x="161" y="1624"/>
                    </a:lnTo>
                    <a:lnTo>
                      <a:pt x="145" y="1602"/>
                    </a:lnTo>
                    <a:lnTo>
                      <a:pt x="130" y="1580"/>
                    </a:lnTo>
                    <a:lnTo>
                      <a:pt x="117" y="1555"/>
                    </a:lnTo>
                    <a:lnTo>
                      <a:pt x="108" y="1529"/>
                    </a:lnTo>
                    <a:lnTo>
                      <a:pt x="105" y="1504"/>
                    </a:lnTo>
                    <a:lnTo>
                      <a:pt x="92" y="1370"/>
                    </a:lnTo>
                    <a:lnTo>
                      <a:pt x="88" y="1330"/>
                    </a:lnTo>
                    <a:lnTo>
                      <a:pt x="85" y="1291"/>
                    </a:lnTo>
                    <a:lnTo>
                      <a:pt x="81" y="1245"/>
                    </a:lnTo>
                    <a:lnTo>
                      <a:pt x="78" y="1197"/>
                    </a:lnTo>
                    <a:lnTo>
                      <a:pt x="59" y="932"/>
                    </a:lnTo>
                    <a:lnTo>
                      <a:pt x="41" y="688"/>
                    </a:lnTo>
                    <a:lnTo>
                      <a:pt x="40" y="681"/>
                    </a:lnTo>
                    <a:lnTo>
                      <a:pt x="36" y="675"/>
                    </a:lnTo>
                    <a:lnTo>
                      <a:pt x="29" y="672"/>
                    </a:lnTo>
                    <a:lnTo>
                      <a:pt x="21" y="670"/>
                    </a:lnTo>
                    <a:lnTo>
                      <a:pt x="14" y="672"/>
                    </a:lnTo>
                    <a:lnTo>
                      <a:pt x="9" y="675"/>
                    </a:lnTo>
                    <a:lnTo>
                      <a:pt x="5" y="683"/>
                    </a:lnTo>
                    <a:lnTo>
                      <a:pt x="3" y="690"/>
                    </a:lnTo>
                    <a:lnTo>
                      <a:pt x="21" y="934"/>
                    </a:lnTo>
                    <a:lnTo>
                      <a:pt x="40" y="1198"/>
                    </a:lnTo>
                    <a:lnTo>
                      <a:pt x="43" y="1249"/>
                    </a:lnTo>
                    <a:lnTo>
                      <a:pt x="47" y="1294"/>
                    </a:lnTo>
                    <a:lnTo>
                      <a:pt x="50" y="1336"/>
                    </a:lnTo>
                    <a:lnTo>
                      <a:pt x="56" y="1376"/>
                    </a:lnTo>
                    <a:lnTo>
                      <a:pt x="69" y="1508"/>
                    </a:lnTo>
                    <a:lnTo>
                      <a:pt x="72" y="1533"/>
                    </a:lnTo>
                    <a:lnTo>
                      <a:pt x="81" y="1560"/>
                    </a:lnTo>
                    <a:lnTo>
                      <a:pt x="92" y="1586"/>
                    </a:lnTo>
                    <a:lnTo>
                      <a:pt x="107" y="1613"/>
                    </a:lnTo>
                    <a:lnTo>
                      <a:pt x="123" y="1638"/>
                    </a:lnTo>
                    <a:lnTo>
                      <a:pt x="143" y="1662"/>
                    </a:lnTo>
                    <a:lnTo>
                      <a:pt x="166" y="1687"/>
                    </a:lnTo>
                    <a:lnTo>
                      <a:pt x="192" y="1709"/>
                    </a:lnTo>
                    <a:lnTo>
                      <a:pt x="211" y="1723"/>
                    </a:lnTo>
                    <a:lnTo>
                      <a:pt x="233" y="1736"/>
                    </a:lnTo>
                    <a:lnTo>
                      <a:pt x="253" y="1747"/>
                    </a:lnTo>
                    <a:lnTo>
                      <a:pt x="273" y="1756"/>
                    </a:lnTo>
                    <a:lnTo>
                      <a:pt x="293" y="1761"/>
                    </a:lnTo>
                    <a:lnTo>
                      <a:pt x="311" y="1765"/>
                    </a:lnTo>
                    <a:lnTo>
                      <a:pt x="329" y="1767"/>
                    </a:lnTo>
                    <a:lnTo>
                      <a:pt x="345" y="1765"/>
                    </a:lnTo>
                    <a:lnTo>
                      <a:pt x="470" y="1741"/>
                    </a:lnTo>
                    <a:lnTo>
                      <a:pt x="505" y="1734"/>
                    </a:lnTo>
                    <a:lnTo>
                      <a:pt x="539" y="1727"/>
                    </a:lnTo>
                    <a:lnTo>
                      <a:pt x="573" y="1721"/>
                    </a:lnTo>
                    <a:lnTo>
                      <a:pt x="608" y="1716"/>
                    </a:lnTo>
                    <a:lnTo>
                      <a:pt x="642" y="1710"/>
                    </a:lnTo>
                    <a:lnTo>
                      <a:pt x="678" y="1707"/>
                    </a:lnTo>
                    <a:lnTo>
                      <a:pt x="713" y="1703"/>
                    </a:lnTo>
                    <a:lnTo>
                      <a:pt x="747" y="1703"/>
                    </a:lnTo>
                    <a:lnTo>
                      <a:pt x="771" y="1703"/>
                    </a:lnTo>
                    <a:lnTo>
                      <a:pt x="794" y="1701"/>
                    </a:lnTo>
                    <a:lnTo>
                      <a:pt x="819" y="1701"/>
                    </a:lnTo>
                    <a:lnTo>
                      <a:pt x="843" y="1700"/>
                    </a:lnTo>
                    <a:lnTo>
                      <a:pt x="868" y="1696"/>
                    </a:lnTo>
                    <a:lnTo>
                      <a:pt x="894" y="1694"/>
                    </a:lnTo>
                    <a:lnTo>
                      <a:pt x="919" y="1691"/>
                    </a:lnTo>
                    <a:lnTo>
                      <a:pt x="946" y="1687"/>
                    </a:lnTo>
                    <a:lnTo>
                      <a:pt x="971" y="1683"/>
                    </a:lnTo>
                    <a:lnTo>
                      <a:pt x="999" y="1680"/>
                    </a:lnTo>
                    <a:lnTo>
                      <a:pt x="1024" y="1674"/>
                    </a:lnTo>
                    <a:lnTo>
                      <a:pt x="1051" y="1671"/>
                    </a:lnTo>
                    <a:lnTo>
                      <a:pt x="1078" y="1665"/>
                    </a:lnTo>
                    <a:lnTo>
                      <a:pt x="1105" y="1662"/>
                    </a:lnTo>
                    <a:lnTo>
                      <a:pt x="1131" y="1656"/>
                    </a:lnTo>
                    <a:lnTo>
                      <a:pt x="1158" y="1651"/>
                    </a:lnTo>
                    <a:lnTo>
                      <a:pt x="1333" y="1622"/>
                    </a:lnTo>
                    <a:lnTo>
                      <a:pt x="1337" y="1620"/>
                    </a:lnTo>
                    <a:lnTo>
                      <a:pt x="1341" y="1618"/>
                    </a:lnTo>
                    <a:lnTo>
                      <a:pt x="1344" y="1616"/>
                    </a:lnTo>
                    <a:lnTo>
                      <a:pt x="1346" y="1613"/>
                    </a:lnTo>
                    <a:lnTo>
                      <a:pt x="1348" y="1609"/>
                    </a:lnTo>
                    <a:lnTo>
                      <a:pt x="1350" y="1606"/>
                    </a:lnTo>
                    <a:lnTo>
                      <a:pt x="1350" y="1600"/>
                    </a:lnTo>
                    <a:lnTo>
                      <a:pt x="1348" y="1596"/>
                    </a:lnTo>
                    <a:lnTo>
                      <a:pt x="1342" y="1567"/>
                    </a:lnTo>
                    <a:lnTo>
                      <a:pt x="1339" y="1535"/>
                    </a:lnTo>
                    <a:lnTo>
                      <a:pt x="1337" y="1501"/>
                    </a:lnTo>
                    <a:lnTo>
                      <a:pt x="1337" y="1466"/>
                    </a:lnTo>
                    <a:lnTo>
                      <a:pt x="1337" y="1403"/>
                    </a:lnTo>
                    <a:lnTo>
                      <a:pt x="1333" y="1339"/>
                    </a:lnTo>
                    <a:lnTo>
                      <a:pt x="1330" y="1280"/>
                    </a:lnTo>
                    <a:lnTo>
                      <a:pt x="1324" y="1224"/>
                    </a:lnTo>
                    <a:lnTo>
                      <a:pt x="1317" y="1169"/>
                    </a:lnTo>
                    <a:lnTo>
                      <a:pt x="1310" y="1093"/>
                    </a:lnTo>
                    <a:lnTo>
                      <a:pt x="1304" y="1016"/>
                    </a:lnTo>
                    <a:lnTo>
                      <a:pt x="1299" y="936"/>
                    </a:lnTo>
                    <a:lnTo>
                      <a:pt x="1297" y="849"/>
                    </a:lnTo>
                    <a:lnTo>
                      <a:pt x="1295" y="726"/>
                    </a:lnTo>
                    <a:lnTo>
                      <a:pt x="1293" y="603"/>
                    </a:lnTo>
                    <a:lnTo>
                      <a:pt x="1290" y="473"/>
                    </a:lnTo>
                    <a:lnTo>
                      <a:pt x="1284" y="335"/>
                    </a:lnTo>
                    <a:lnTo>
                      <a:pt x="1284" y="331"/>
                    </a:lnTo>
                    <a:lnTo>
                      <a:pt x="1283" y="328"/>
                    </a:lnTo>
                    <a:lnTo>
                      <a:pt x="1279" y="324"/>
                    </a:lnTo>
                    <a:lnTo>
                      <a:pt x="1277" y="321"/>
                    </a:lnTo>
                    <a:lnTo>
                      <a:pt x="1274" y="319"/>
                    </a:lnTo>
                    <a:lnTo>
                      <a:pt x="1270" y="317"/>
                    </a:lnTo>
                    <a:lnTo>
                      <a:pt x="1265" y="317"/>
                    </a:lnTo>
                    <a:lnTo>
                      <a:pt x="1261" y="319"/>
                    </a:lnTo>
                    <a:lnTo>
                      <a:pt x="1217" y="331"/>
                    </a:lnTo>
                    <a:lnTo>
                      <a:pt x="1172" y="346"/>
                    </a:lnTo>
                    <a:lnTo>
                      <a:pt x="1125" y="362"/>
                    </a:lnTo>
                    <a:lnTo>
                      <a:pt x="1078" y="377"/>
                    </a:lnTo>
                    <a:lnTo>
                      <a:pt x="1031" y="393"/>
                    </a:lnTo>
                    <a:lnTo>
                      <a:pt x="984" y="409"/>
                    </a:lnTo>
                    <a:lnTo>
                      <a:pt x="935" y="426"/>
                    </a:lnTo>
                    <a:lnTo>
                      <a:pt x="886" y="442"/>
                    </a:lnTo>
                    <a:lnTo>
                      <a:pt x="838" y="460"/>
                    </a:lnTo>
                    <a:lnTo>
                      <a:pt x="789" y="478"/>
                    </a:lnTo>
                    <a:lnTo>
                      <a:pt x="738" y="496"/>
                    </a:lnTo>
                    <a:lnTo>
                      <a:pt x="689" y="514"/>
                    </a:lnTo>
                    <a:lnTo>
                      <a:pt x="640" y="532"/>
                    </a:lnTo>
                    <a:lnTo>
                      <a:pt x="590" y="550"/>
                    </a:lnTo>
                    <a:lnTo>
                      <a:pt x="541" y="569"/>
                    </a:lnTo>
                    <a:lnTo>
                      <a:pt x="492" y="587"/>
                    </a:lnTo>
                    <a:lnTo>
                      <a:pt x="427" y="612"/>
                    </a:lnTo>
                    <a:lnTo>
                      <a:pt x="302" y="661"/>
                    </a:lnTo>
                    <a:lnTo>
                      <a:pt x="280" y="668"/>
                    </a:lnTo>
                    <a:lnTo>
                      <a:pt x="262" y="672"/>
                    </a:lnTo>
                    <a:lnTo>
                      <a:pt x="248" y="675"/>
                    </a:lnTo>
                    <a:lnTo>
                      <a:pt x="233" y="675"/>
                    </a:lnTo>
                    <a:lnTo>
                      <a:pt x="219" y="672"/>
                    </a:lnTo>
                    <a:lnTo>
                      <a:pt x="202" y="668"/>
                    </a:lnTo>
                    <a:lnTo>
                      <a:pt x="184" y="661"/>
                    </a:lnTo>
                    <a:lnTo>
                      <a:pt x="161" y="652"/>
                    </a:lnTo>
                    <a:lnTo>
                      <a:pt x="152" y="648"/>
                    </a:lnTo>
                    <a:lnTo>
                      <a:pt x="126" y="637"/>
                    </a:lnTo>
                    <a:lnTo>
                      <a:pt x="105" y="625"/>
                    </a:lnTo>
                    <a:lnTo>
                      <a:pt x="85" y="612"/>
                    </a:lnTo>
                    <a:lnTo>
                      <a:pt x="69" y="597"/>
                    </a:lnTo>
                    <a:lnTo>
                      <a:pt x="56" y="583"/>
                    </a:lnTo>
                    <a:lnTo>
                      <a:pt x="47" y="569"/>
                    </a:lnTo>
                    <a:lnTo>
                      <a:pt x="40" y="554"/>
                    </a:lnTo>
                    <a:lnTo>
                      <a:pt x="38" y="540"/>
                    </a:lnTo>
                    <a:lnTo>
                      <a:pt x="38" y="529"/>
                    </a:lnTo>
                    <a:lnTo>
                      <a:pt x="40" y="518"/>
                    </a:lnTo>
                    <a:lnTo>
                      <a:pt x="45" y="509"/>
                    </a:lnTo>
                    <a:lnTo>
                      <a:pt x="50" y="498"/>
                    </a:lnTo>
                    <a:lnTo>
                      <a:pt x="58" y="489"/>
                    </a:lnTo>
                    <a:lnTo>
                      <a:pt x="69" y="480"/>
                    </a:lnTo>
                    <a:lnTo>
                      <a:pt x="79" y="471"/>
                    </a:lnTo>
                    <a:lnTo>
                      <a:pt x="92" y="462"/>
                    </a:lnTo>
                    <a:lnTo>
                      <a:pt x="322" y="341"/>
                    </a:lnTo>
                    <a:lnTo>
                      <a:pt x="356" y="322"/>
                    </a:lnTo>
                    <a:lnTo>
                      <a:pt x="392" y="304"/>
                    </a:lnTo>
                    <a:lnTo>
                      <a:pt x="429" y="286"/>
                    </a:lnTo>
                    <a:lnTo>
                      <a:pt x="463" y="266"/>
                    </a:lnTo>
                    <a:lnTo>
                      <a:pt x="499" y="248"/>
                    </a:lnTo>
                    <a:lnTo>
                      <a:pt x="535" y="228"/>
                    </a:lnTo>
                    <a:lnTo>
                      <a:pt x="572" y="208"/>
                    </a:lnTo>
                    <a:lnTo>
                      <a:pt x="606" y="190"/>
                    </a:lnTo>
                    <a:lnTo>
                      <a:pt x="642" y="170"/>
                    </a:lnTo>
                    <a:lnTo>
                      <a:pt x="675" y="150"/>
                    </a:lnTo>
                    <a:lnTo>
                      <a:pt x="709" y="131"/>
                    </a:lnTo>
                    <a:lnTo>
                      <a:pt x="742" y="112"/>
                    </a:lnTo>
                    <a:lnTo>
                      <a:pt x="774" y="93"/>
                    </a:lnTo>
                    <a:lnTo>
                      <a:pt x="803" y="73"/>
                    </a:lnTo>
                    <a:lnTo>
                      <a:pt x="834" y="55"/>
                    </a:lnTo>
                    <a:lnTo>
                      <a:pt x="861" y="35"/>
                    </a:lnTo>
                    <a:lnTo>
                      <a:pt x="866" y="29"/>
                    </a:lnTo>
                    <a:lnTo>
                      <a:pt x="870" y="22"/>
                    </a:lnTo>
                    <a:lnTo>
                      <a:pt x="870" y="15"/>
                    </a:lnTo>
                    <a:lnTo>
                      <a:pt x="866" y="9"/>
                    </a:lnTo>
                    <a:lnTo>
                      <a:pt x="861" y="4"/>
                    </a:lnTo>
                    <a:lnTo>
                      <a:pt x="854" y="0"/>
                    </a:lnTo>
                    <a:lnTo>
                      <a:pt x="847" y="0"/>
                    </a:lnTo>
                    <a:lnTo>
                      <a:pt x="84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3" name="Freeform 9"/>
              <p:cNvSpPr>
                <a:spLocks/>
              </p:cNvSpPr>
              <p:nvPr/>
            </p:nvSpPr>
            <p:spPr bwMode="auto">
              <a:xfrm>
                <a:off x="1663" y="1574"/>
                <a:ext cx="883" cy="425"/>
              </a:xfrm>
              <a:custGeom>
                <a:avLst/>
                <a:gdLst>
                  <a:gd name="T0" fmla="*/ 800 w 883"/>
                  <a:gd name="T1" fmla="*/ 24 h 425"/>
                  <a:gd name="T2" fmla="*/ 592 w 883"/>
                  <a:gd name="T3" fmla="*/ 127 h 425"/>
                  <a:gd name="T4" fmla="*/ 532 w 883"/>
                  <a:gd name="T5" fmla="*/ 154 h 425"/>
                  <a:gd name="T6" fmla="*/ 471 w 883"/>
                  <a:gd name="T7" fmla="*/ 179 h 425"/>
                  <a:gd name="T8" fmla="*/ 411 w 883"/>
                  <a:gd name="T9" fmla="*/ 203 h 425"/>
                  <a:gd name="T10" fmla="*/ 335 w 883"/>
                  <a:gd name="T11" fmla="*/ 235 h 425"/>
                  <a:gd name="T12" fmla="*/ 297 w 883"/>
                  <a:gd name="T13" fmla="*/ 250 h 425"/>
                  <a:gd name="T14" fmla="*/ 257 w 883"/>
                  <a:gd name="T15" fmla="*/ 266 h 425"/>
                  <a:gd name="T16" fmla="*/ 218 w 883"/>
                  <a:gd name="T17" fmla="*/ 284 h 425"/>
                  <a:gd name="T18" fmla="*/ 178 w 883"/>
                  <a:gd name="T19" fmla="*/ 302 h 425"/>
                  <a:gd name="T20" fmla="*/ 9 w 883"/>
                  <a:gd name="T21" fmla="*/ 391 h 425"/>
                  <a:gd name="T22" fmla="*/ 0 w 883"/>
                  <a:gd name="T23" fmla="*/ 402 h 425"/>
                  <a:gd name="T24" fmla="*/ 2 w 883"/>
                  <a:gd name="T25" fmla="*/ 416 h 425"/>
                  <a:gd name="T26" fmla="*/ 15 w 883"/>
                  <a:gd name="T27" fmla="*/ 425 h 425"/>
                  <a:gd name="T28" fmla="*/ 29 w 883"/>
                  <a:gd name="T29" fmla="*/ 424 h 425"/>
                  <a:gd name="T30" fmla="*/ 194 w 883"/>
                  <a:gd name="T31" fmla="*/ 337 h 425"/>
                  <a:gd name="T32" fmla="*/ 234 w 883"/>
                  <a:gd name="T33" fmla="*/ 319 h 425"/>
                  <a:gd name="T34" fmla="*/ 272 w 883"/>
                  <a:gd name="T35" fmla="*/ 301 h 425"/>
                  <a:gd name="T36" fmla="*/ 312 w 883"/>
                  <a:gd name="T37" fmla="*/ 284 h 425"/>
                  <a:gd name="T38" fmla="*/ 350 w 883"/>
                  <a:gd name="T39" fmla="*/ 270 h 425"/>
                  <a:gd name="T40" fmla="*/ 427 w 883"/>
                  <a:gd name="T41" fmla="*/ 239 h 425"/>
                  <a:gd name="T42" fmla="*/ 487 w 883"/>
                  <a:gd name="T43" fmla="*/ 214 h 425"/>
                  <a:gd name="T44" fmla="*/ 549 w 883"/>
                  <a:gd name="T45" fmla="*/ 188 h 425"/>
                  <a:gd name="T46" fmla="*/ 608 w 883"/>
                  <a:gd name="T47" fmla="*/ 161 h 425"/>
                  <a:gd name="T48" fmla="*/ 816 w 883"/>
                  <a:gd name="T49" fmla="*/ 56 h 425"/>
                  <a:gd name="T50" fmla="*/ 822 w 883"/>
                  <a:gd name="T51" fmla="*/ 55 h 425"/>
                  <a:gd name="T52" fmla="*/ 835 w 883"/>
                  <a:gd name="T53" fmla="*/ 47 h 425"/>
                  <a:gd name="T54" fmla="*/ 844 w 883"/>
                  <a:gd name="T55" fmla="*/ 82 h 425"/>
                  <a:gd name="T56" fmla="*/ 845 w 883"/>
                  <a:gd name="T57" fmla="*/ 96 h 425"/>
                  <a:gd name="T58" fmla="*/ 849 w 883"/>
                  <a:gd name="T59" fmla="*/ 112 h 425"/>
                  <a:gd name="T60" fmla="*/ 858 w 883"/>
                  <a:gd name="T61" fmla="*/ 121 h 425"/>
                  <a:gd name="T62" fmla="*/ 873 w 883"/>
                  <a:gd name="T63" fmla="*/ 121 h 425"/>
                  <a:gd name="T64" fmla="*/ 883 w 883"/>
                  <a:gd name="T65" fmla="*/ 111 h 425"/>
                  <a:gd name="T66" fmla="*/ 883 w 883"/>
                  <a:gd name="T67" fmla="*/ 94 h 425"/>
                  <a:gd name="T68" fmla="*/ 882 w 883"/>
                  <a:gd name="T69" fmla="*/ 73 h 425"/>
                  <a:gd name="T70" fmla="*/ 863 w 883"/>
                  <a:gd name="T71" fmla="*/ 15 h 425"/>
                  <a:gd name="T72" fmla="*/ 860 w 883"/>
                  <a:gd name="T73" fmla="*/ 7 h 425"/>
                  <a:gd name="T74" fmla="*/ 853 w 883"/>
                  <a:gd name="T75" fmla="*/ 2 h 425"/>
                  <a:gd name="T76" fmla="*/ 845 w 883"/>
                  <a:gd name="T77" fmla="*/ 0 h 425"/>
                  <a:gd name="T78" fmla="*/ 836 w 883"/>
                  <a:gd name="T79" fmla="*/ 4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3" h="425">
                    <a:moveTo>
                      <a:pt x="836" y="4"/>
                    </a:moveTo>
                    <a:lnTo>
                      <a:pt x="800" y="24"/>
                    </a:lnTo>
                    <a:lnTo>
                      <a:pt x="621" y="114"/>
                    </a:lnTo>
                    <a:lnTo>
                      <a:pt x="592" y="127"/>
                    </a:lnTo>
                    <a:lnTo>
                      <a:pt x="561" y="140"/>
                    </a:lnTo>
                    <a:lnTo>
                      <a:pt x="532" y="154"/>
                    </a:lnTo>
                    <a:lnTo>
                      <a:pt x="502" y="167"/>
                    </a:lnTo>
                    <a:lnTo>
                      <a:pt x="471" y="179"/>
                    </a:lnTo>
                    <a:lnTo>
                      <a:pt x="442" y="192"/>
                    </a:lnTo>
                    <a:lnTo>
                      <a:pt x="411" y="203"/>
                    </a:lnTo>
                    <a:lnTo>
                      <a:pt x="382" y="216"/>
                    </a:lnTo>
                    <a:lnTo>
                      <a:pt x="335" y="235"/>
                    </a:lnTo>
                    <a:lnTo>
                      <a:pt x="315" y="243"/>
                    </a:lnTo>
                    <a:lnTo>
                      <a:pt x="297" y="250"/>
                    </a:lnTo>
                    <a:lnTo>
                      <a:pt x="277" y="259"/>
                    </a:lnTo>
                    <a:lnTo>
                      <a:pt x="257" y="266"/>
                    </a:lnTo>
                    <a:lnTo>
                      <a:pt x="237" y="275"/>
                    </a:lnTo>
                    <a:lnTo>
                      <a:pt x="218" y="284"/>
                    </a:lnTo>
                    <a:lnTo>
                      <a:pt x="198" y="293"/>
                    </a:lnTo>
                    <a:lnTo>
                      <a:pt x="178" y="302"/>
                    </a:lnTo>
                    <a:lnTo>
                      <a:pt x="165" y="310"/>
                    </a:lnTo>
                    <a:lnTo>
                      <a:pt x="9" y="391"/>
                    </a:lnTo>
                    <a:lnTo>
                      <a:pt x="4" y="397"/>
                    </a:lnTo>
                    <a:lnTo>
                      <a:pt x="0" y="402"/>
                    </a:lnTo>
                    <a:lnTo>
                      <a:pt x="0" y="409"/>
                    </a:lnTo>
                    <a:lnTo>
                      <a:pt x="2" y="416"/>
                    </a:lnTo>
                    <a:lnTo>
                      <a:pt x="8" y="422"/>
                    </a:lnTo>
                    <a:lnTo>
                      <a:pt x="15" y="425"/>
                    </a:lnTo>
                    <a:lnTo>
                      <a:pt x="22" y="425"/>
                    </a:lnTo>
                    <a:lnTo>
                      <a:pt x="29" y="424"/>
                    </a:lnTo>
                    <a:lnTo>
                      <a:pt x="183" y="342"/>
                    </a:lnTo>
                    <a:lnTo>
                      <a:pt x="194" y="337"/>
                    </a:lnTo>
                    <a:lnTo>
                      <a:pt x="214" y="328"/>
                    </a:lnTo>
                    <a:lnTo>
                      <a:pt x="234" y="319"/>
                    </a:lnTo>
                    <a:lnTo>
                      <a:pt x="254" y="310"/>
                    </a:lnTo>
                    <a:lnTo>
                      <a:pt x="272" y="301"/>
                    </a:lnTo>
                    <a:lnTo>
                      <a:pt x="292" y="293"/>
                    </a:lnTo>
                    <a:lnTo>
                      <a:pt x="312" y="284"/>
                    </a:lnTo>
                    <a:lnTo>
                      <a:pt x="330" y="277"/>
                    </a:lnTo>
                    <a:lnTo>
                      <a:pt x="350" y="270"/>
                    </a:lnTo>
                    <a:lnTo>
                      <a:pt x="397" y="250"/>
                    </a:lnTo>
                    <a:lnTo>
                      <a:pt x="427" y="239"/>
                    </a:lnTo>
                    <a:lnTo>
                      <a:pt x="456" y="226"/>
                    </a:lnTo>
                    <a:lnTo>
                      <a:pt x="487" y="214"/>
                    </a:lnTo>
                    <a:lnTo>
                      <a:pt x="518" y="201"/>
                    </a:lnTo>
                    <a:lnTo>
                      <a:pt x="549" y="188"/>
                    </a:lnTo>
                    <a:lnTo>
                      <a:pt x="578" y="174"/>
                    </a:lnTo>
                    <a:lnTo>
                      <a:pt x="608" y="161"/>
                    </a:lnTo>
                    <a:lnTo>
                      <a:pt x="637" y="147"/>
                    </a:lnTo>
                    <a:lnTo>
                      <a:pt x="816" y="56"/>
                    </a:lnTo>
                    <a:lnTo>
                      <a:pt x="818" y="56"/>
                    </a:lnTo>
                    <a:lnTo>
                      <a:pt x="822" y="55"/>
                    </a:lnTo>
                    <a:lnTo>
                      <a:pt x="827" y="51"/>
                    </a:lnTo>
                    <a:lnTo>
                      <a:pt x="835" y="47"/>
                    </a:lnTo>
                    <a:lnTo>
                      <a:pt x="840" y="69"/>
                    </a:lnTo>
                    <a:lnTo>
                      <a:pt x="844" y="82"/>
                    </a:lnTo>
                    <a:lnTo>
                      <a:pt x="845" y="89"/>
                    </a:lnTo>
                    <a:lnTo>
                      <a:pt x="845" y="96"/>
                    </a:lnTo>
                    <a:lnTo>
                      <a:pt x="847" y="105"/>
                    </a:lnTo>
                    <a:lnTo>
                      <a:pt x="849" y="112"/>
                    </a:lnTo>
                    <a:lnTo>
                      <a:pt x="853" y="118"/>
                    </a:lnTo>
                    <a:lnTo>
                      <a:pt x="858" y="121"/>
                    </a:lnTo>
                    <a:lnTo>
                      <a:pt x="865" y="123"/>
                    </a:lnTo>
                    <a:lnTo>
                      <a:pt x="873" y="121"/>
                    </a:lnTo>
                    <a:lnTo>
                      <a:pt x="880" y="118"/>
                    </a:lnTo>
                    <a:lnTo>
                      <a:pt x="883" y="111"/>
                    </a:lnTo>
                    <a:lnTo>
                      <a:pt x="883" y="103"/>
                    </a:lnTo>
                    <a:lnTo>
                      <a:pt x="883" y="94"/>
                    </a:lnTo>
                    <a:lnTo>
                      <a:pt x="883" y="85"/>
                    </a:lnTo>
                    <a:lnTo>
                      <a:pt x="882" y="73"/>
                    </a:lnTo>
                    <a:lnTo>
                      <a:pt x="874" y="53"/>
                    </a:lnTo>
                    <a:lnTo>
                      <a:pt x="863" y="15"/>
                    </a:lnTo>
                    <a:lnTo>
                      <a:pt x="862" y="11"/>
                    </a:lnTo>
                    <a:lnTo>
                      <a:pt x="860" y="7"/>
                    </a:lnTo>
                    <a:lnTo>
                      <a:pt x="856" y="6"/>
                    </a:lnTo>
                    <a:lnTo>
                      <a:pt x="853" y="2"/>
                    </a:lnTo>
                    <a:lnTo>
                      <a:pt x="849" y="0"/>
                    </a:lnTo>
                    <a:lnTo>
                      <a:pt x="845" y="0"/>
                    </a:lnTo>
                    <a:lnTo>
                      <a:pt x="840" y="2"/>
                    </a:lnTo>
                    <a:lnTo>
                      <a:pt x="83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4" name="Freeform 10"/>
              <p:cNvSpPr>
                <a:spLocks/>
              </p:cNvSpPr>
              <p:nvPr/>
            </p:nvSpPr>
            <p:spPr bwMode="auto">
              <a:xfrm>
                <a:off x="1616" y="1542"/>
                <a:ext cx="825" cy="425"/>
              </a:xfrm>
              <a:custGeom>
                <a:avLst/>
                <a:gdLst>
                  <a:gd name="T0" fmla="*/ 798 w 825"/>
                  <a:gd name="T1" fmla="*/ 1 h 425"/>
                  <a:gd name="T2" fmla="*/ 693 w 825"/>
                  <a:gd name="T3" fmla="*/ 49 h 425"/>
                  <a:gd name="T4" fmla="*/ 661 w 825"/>
                  <a:gd name="T5" fmla="*/ 63 h 425"/>
                  <a:gd name="T6" fmla="*/ 626 w 825"/>
                  <a:gd name="T7" fmla="*/ 79 h 425"/>
                  <a:gd name="T8" fmla="*/ 592 w 825"/>
                  <a:gd name="T9" fmla="*/ 94 h 425"/>
                  <a:gd name="T10" fmla="*/ 559 w 825"/>
                  <a:gd name="T11" fmla="*/ 108 h 425"/>
                  <a:gd name="T12" fmla="*/ 525 w 825"/>
                  <a:gd name="T13" fmla="*/ 125 h 425"/>
                  <a:gd name="T14" fmla="*/ 491 w 825"/>
                  <a:gd name="T15" fmla="*/ 141 h 425"/>
                  <a:gd name="T16" fmla="*/ 456 w 825"/>
                  <a:gd name="T17" fmla="*/ 157 h 425"/>
                  <a:gd name="T18" fmla="*/ 422 w 825"/>
                  <a:gd name="T19" fmla="*/ 175 h 425"/>
                  <a:gd name="T20" fmla="*/ 227 w 825"/>
                  <a:gd name="T21" fmla="*/ 269 h 425"/>
                  <a:gd name="T22" fmla="*/ 185 w 825"/>
                  <a:gd name="T23" fmla="*/ 289 h 425"/>
                  <a:gd name="T24" fmla="*/ 167 w 825"/>
                  <a:gd name="T25" fmla="*/ 298 h 425"/>
                  <a:gd name="T26" fmla="*/ 145 w 825"/>
                  <a:gd name="T27" fmla="*/ 309 h 425"/>
                  <a:gd name="T28" fmla="*/ 122 w 825"/>
                  <a:gd name="T29" fmla="*/ 320 h 425"/>
                  <a:gd name="T30" fmla="*/ 96 w 825"/>
                  <a:gd name="T31" fmla="*/ 334 h 425"/>
                  <a:gd name="T32" fmla="*/ 71 w 825"/>
                  <a:gd name="T33" fmla="*/ 347 h 425"/>
                  <a:gd name="T34" fmla="*/ 47 w 825"/>
                  <a:gd name="T35" fmla="*/ 362 h 425"/>
                  <a:gd name="T36" fmla="*/ 26 w 825"/>
                  <a:gd name="T37" fmla="*/ 376 h 425"/>
                  <a:gd name="T38" fmla="*/ 6 w 825"/>
                  <a:gd name="T39" fmla="*/ 391 h 425"/>
                  <a:gd name="T40" fmla="*/ 2 w 825"/>
                  <a:gd name="T41" fmla="*/ 396 h 425"/>
                  <a:gd name="T42" fmla="*/ 0 w 825"/>
                  <a:gd name="T43" fmla="*/ 403 h 425"/>
                  <a:gd name="T44" fmla="*/ 0 w 825"/>
                  <a:gd name="T45" fmla="*/ 412 h 425"/>
                  <a:gd name="T46" fmla="*/ 4 w 825"/>
                  <a:gd name="T47" fmla="*/ 418 h 425"/>
                  <a:gd name="T48" fmla="*/ 9 w 825"/>
                  <a:gd name="T49" fmla="*/ 423 h 425"/>
                  <a:gd name="T50" fmla="*/ 17 w 825"/>
                  <a:gd name="T51" fmla="*/ 425 h 425"/>
                  <a:gd name="T52" fmla="*/ 24 w 825"/>
                  <a:gd name="T53" fmla="*/ 425 h 425"/>
                  <a:gd name="T54" fmla="*/ 29 w 825"/>
                  <a:gd name="T55" fmla="*/ 421 h 425"/>
                  <a:gd name="T56" fmla="*/ 46 w 825"/>
                  <a:gd name="T57" fmla="*/ 409 h 425"/>
                  <a:gd name="T58" fmla="*/ 66 w 825"/>
                  <a:gd name="T59" fmla="*/ 396 h 425"/>
                  <a:gd name="T60" fmla="*/ 87 w 825"/>
                  <a:gd name="T61" fmla="*/ 383 h 425"/>
                  <a:gd name="T62" fmla="*/ 109 w 825"/>
                  <a:gd name="T63" fmla="*/ 371 h 425"/>
                  <a:gd name="T64" fmla="*/ 132 w 825"/>
                  <a:gd name="T65" fmla="*/ 358 h 425"/>
                  <a:gd name="T66" fmla="*/ 156 w 825"/>
                  <a:gd name="T67" fmla="*/ 345 h 425"/>
                  <a:gd name="T68" fmla="*/ 179 w 825"/>
                  <a:gd name="T69" fmla="*/ 334 h 425"/>
                  <a:gd name="T70" fmla="*/ 201 w 825"/>
                  <a:gd name="T71" fmla="*/ 324 h 425"/>
                  <a:gd name="T72" fmla="*/ 243 w 825"/>
                  <a:gd name="T73" fmla="*/ 304 h 425"/>
                  <a:gd name="T74" fmla="*/ 440 w 825"/>
                  <a:gd name="T75" fmla="*/ 210 h 425"/>
                  <a:gd name="T76" fmla="*/ 474 w 825"/>
                  <a:gd name="T77" fmla="*/ 191 h 425"/>
                  <a:gd name="T78" fmla="*/ 507 w 825"/>
                  <a:gd name="T79" fmla="*/ 175 h 425"/>
                  <a:gd name="T80" fmla="*/ 541 w 825"/>
                  <a:gd name="T81" fmla="*/ 159 h 425"/>
                  <a:gd name="T82" fmla="*/ 574 w 825"/>
                  <a:gd name="T83" fmla="*/ 144 h 425"/>
                  <a:gd name="T84" fmla="*/ 608 w 825"/>
                  <a:gd name="T85" fmla="*/ 128 h 425"/>
                  <a:gd name="T86" fmla="*/ 641 w 825"/>
                  <a:gd name="T87" fmla="*/ 114 h 425"/>
                  <a:gd name="T88" fmla="*/ 675 w 825"/>
                  <a:gd name="T89" fmla="*/ 99 h 425"/>
                  <a:gd name="T90" fmla="*/ 710 w 825"/>
                  <a:gd name="T91" fmla="*/ 83 h 425"/>
                  <a:gd name="T92" fmla="*/ 813 w 825"/>
                  <a:gd name="T93" fmla="*/ 36 h 425"/>
                  <a:gd name="T94" fmla="*/ 820 w 825"/>
                  <a:gd name="T95" fmla="*/ 32 h 425"/>
                  <a:gd name="T96" fmla="*/ 824 w 825"/>
                  <a:gd name="T97" fmla="*/ 25 h 425"/>
                  <a:gd name="T98" fmla="*/ 825 w 825"/>
                  <a:gd name="T99" fmla="*/ 18 h 425"/>
                  <a:gd name="T100" fmla="*/ 824 w 825"/>
                  <a:gd name="T101" fmla="*/ 11 h 425"/>
                  <a:gd name="T102" fmla="*/ 818 w 825"/>
                  <a:gd name="T103" fmla="*/ 5 h 425"/>
                  <a:gd name="T104" fmla="*/ 813 w 825"/>
                  <a:gd name="T105" fmla="*/ 1 h 425"/>
                  <a:gd name="T106" fmla="*/ 806 w 825"/>
                  <a:gd name="T107" fmla="*/ 0 h 425"/>
                  <a:gd name="T108" fmla="*/ 798 w 825"/>
                  <a:gd name="T109" fmla="*/ 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5" h="425">
                    <a:moveTo>
                      <a:pt x="798" y="1"/>
                    </a:moveTo>
                    <a:lnTo>
                      <a:pt x="693" y="49"/>
                    </a:lnTo>
                    <a:lnTo>
                      <a:pt x="661" y="63"/>
                    </a:lnTo>
                    <a:lnTo>
                      <a:pt x="626" y="79"/>
                    </a:lnTo>
                    <a:lnTo>
                      <a:pt x="592" y="94"/>
                    </a:lnTo>
                    <a:lnTo>
                      <a:pt x="559" y="108"/>
                    </a:lnTo>
                    <a:lnTo>
                      <a:pt x="525" y="125"/>
                    </a:lnTo>
                    <a:lnTo>
                      <a:pt x="491" y="141"/>
                    </a:lnTo>
                    <a:lnTo>
                      <a:pt x="456" y="157"/>
                    </a:lnTo>
                    <a:lnTo>
                      <a:pt x="422" y="175"/>
                    </a:lnTo>
                    <a:lnTo>
                      <a:pt x="227" y="269"/>
                    </a:lnTo>
                    <a:lnTo>
                      <a:pt x="185" y="289"/>
                    </a:lnTo>
                    <a:lnTo>
                      <a:pt x="167" y="298"/>
                    </a:lnTo>
                    <a:lnTo>
                      <a:pt x="145" y="309"/>
                    </a:lnTo>
                    <a:lnTo>
                      <a:pt x="122" y="320"/>
                    </a:lnTo>
                    <a:lnTo>
                      <a:pt x="96" y="334"/>
                    </a:lnTo>
                    <a:lnTo>
                      <a:pt x="71" y="347"/>
                    </a:lnTo>
                    <a:lnTo>
                      <a:pt x="47" y="362"/>
                    </a:lnTo>
                    <a:lnTo>
                      <a:pt x="26" y="376"/>
                    </a:lnTo>
                    <a:lnTo>
                      <a:pt x="6" y="391"/>
                    </a:lnTo>
                    <a:lnTo>
                      <a:pt x="2" y="396"/>
                    </a:lnTo>
                    <a:lnTo>
                      <a:pt x="0" y="403"/>
                    </a:lnTo>
                    <a:lnTo>
                      <a:pt x="0" y="412"/>
                    </a:lnTo>
                    <a:lnTo>
                      <a:pt x="4" y="418"/>
                    </a:lnTo>
                    <a:lnTo>
                      <a:pt x="9" y="423"/>
                    </a:lnTo>
                    <a:lnTo>
                      <a:pt x="17" y="425"/>
                    </a:lnTo>
                    <a:lnTo>
                      <a:pt x="24" y="425"/>
                    </a:lnTo>
                    <a:lnTo>
                      <a:pt x="29" y="421"/>
                    </a:lnTo>
                    <a:lnTo>
                      <a:pt x="46" y="409"/>
                    </a:lnTo>
                    <a:lnTo>
                      <a:pt x="66" y="396"/>
                    </a:lnTo>
                    <a:lnTo>
                      <a:pt x="87" y="383"/>
                    </a:lnTo>
                    <a:lnTo>
                      <a:pt x="109" y="371"/>
                    </a:lnTo>
                    <a:lnTo>
                      <a:pt x="132" y="358"/>
                    </a:lnTo>
                    <a:lnTo>
                      <a:pt x="156" y="345"/>
                    </a:lnTo>
                    <a:lnTo>
                      <a:pt x="179" y="334"/>
                    </a:lnTo>
                    <a:lnTo>
                      <a:pt x="201" y="324"/>
                    </a:lnTo>
                    <a:lnTo>
                      <a:pt x="243" y="304"/>
                    </a:lnTo>
                    <a:lnTo>
                      <a:pt x="440" y="210"/>
                    </a:lnTo>
                    <a:lnTo>
                      <a:pt x="474" y="191"/>
                    </a:lnTo>
                    <a:lnTo>
                      <a:pt x="507" y="175"/>
                    </a:lnTo>
                    <a:lnTo>
                      <a:pt x="541" y="159"/>
                    </a:lnTo>
                    <a:lnTo>
                      <a:pt x="574" y="144"/>
                    </a:lnTo>
                    <a:lnTo>
                      <a:pt x="608" y="128"/>
                    </a:lnTo>
                    <a:lnTo>
                      <a:pt x="641" y="114"/>
                    </a:lnTo>
                    <a:lnTo>
                      <a:pt x="675" y="99"/>
                    </a:lnTo>
                    <a:lnTo>
                      <a:pt x="710" y="83"/>
                    </a:lnTo>
                    <a:lnTo>
                      <a:pt x="813" y="36"/>
                    </a:lnTo>
                    <a:lnTo>
                      <a:pt x="820" y="32"/>
                    </a:lnTo>
                    <a:lnTo>
                      <a:pt x="824" y="25"/>
                    </a:lnTo>
                    <a:lnTo>
                      <a:pt x="825" y="18"/>
                    </a:lnTo>
                    <a:lnTo>
                      <a:pt x="824" y="11"/>
                    </a:lnTo>
                    <a:lnTo>
                      <a:pt x="818" y="5"/>
                    </a:lnTo>
                    <a:lnTo>
                      <a:pt x="813" y="1"/>
                    </a:lnTo>
                    <a:lnTo>
                      <a:pt x="806" y="0"/>
                    </a:lnTo>
                    <a:lnTo>
                      <a:pt x="79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5" name="Freeform 11"/>
              <p:cNvSpPr>
                <a:spLocks/>
              </p:cNvSpPr>
              <p:nvPr/>
            </p:nvSpPr>
            <p:spPr bwMode="auto">
              <a:xfrm>
                <a:off x="1542" y="1475"/>
                <a:ext cx="851" cy="472"/>
              </a:xfrm>
              <a:custGeom>
                <a:avLst/>
                <a:gdLst>
                  <a:gd name="T0" fmla="*/ 805 w 851"/>
                  <a:gd name="T1" fmla="*/ 11 h 472"/>
                  <a:gd name="T2" fmla="*/ 767 w 851"/>
                  <a:gd name="T3" fmla="*/ 27 h 472"/>
                  <a:gd name="T4" fmla="*/ 729 w 851"/>
                  <a:gd name="T5" fmla="*/ 45 h 472"/>
                  <a:gd name="T6" fmla="*/ 691 w 851"/>
                  <a:gd name="T7" fmla="*/ 63 h 472"/>
                  <a:gd name="T8" fmla="*/ 655 w 851"/>
                  <a:gd name="T9" fmla="*/ 83 h 472"/>
                  <a:gd name="T10" fmla="*/ 619 w 851"/>
                  <a:gd name="T11" fmla="*/ 103 h 472"/>
                  <a:gd name="T12" fmla="*/ 585 w 851"/>
                  <a:gd name="T13" fmla="*/ 123 h 472"/>
                  <a:gd name="T14" fmla="*/ 548 w 851"/>
                  <a:gd name="T15" fmla="*/ 143 h 472"/>
                  <a:gd name="T16" fmla="*/ 346 w 851"/>
                  <a:gd name="T17" fmla="*/ 251 h 472"/>
                  <a:gd name="T18" fmla="*/ 152 w 851"/>
                  <a:gd name="T19" fmla="*/ 356 h 472"/>
                  <a:gd name="T20" fmla="*/ 114 w 851"/>
                  <a:gd name="T21" fmla="*/ 376 h 472"/>
                  <a:gd name="T22" fmla="*/ 78 w 851"/>
                  <a:gd name="T23" fmla="*/ 396 h 472"/>
                  <a:gd name="T24" fmla="*/ 40 w 851"/>
                  <a:gd name="T25" fmla="*/ 418 h 472"/>
                  <a:gd name="T26" fmla="*/ 7 w 851"/>
                  <a:gd name="T27" fmla="*/ 439 h 472"/>
                  <a:gd name="T28" fmla="*/ 0 w 851"/>
                  <a:gd name="T29" fmla="*/ 450 h 472"/>
                  <a:gd name="T30" fmla="*/ 4 w 851"/>
                  <a:gd name="T31" fmla="*/ 465 h 472"/>
                  <a:gd name="T32" fmla="*/ 15 w 851"/>
                  <a:gd name="T33" fmla="*/ 472 h 472"/>
                  <a:gd name="T34" fmla="*/ 29 w 851"/>
                  <a:gd name="T35" fmla="*/ 470 h 472"/>
                  <a:gd name="T36" fmla="*/ 62 w 851"/>
                  <a:gd name="T37" fmla="*/ 450 h 472"/>
                  <a:gd name="T38" fmla="*/ 98 w 851"/>
                  <a:gd name="T39" fmla="*/ 429 h 472"/>
                  <a:gd name="T40" fmla="*/ 134 w 851"/>
                  <a:gd name="T41" fmla="*/ 409 h 472"/>
                  <a:gd name="T42" fmla="*/ 170 w 851"/>
                  <a:gd name="T43" fmla="*/ 389 h 472"/>
                  <a:gd name="T44" fmla="*/ 223 w 851"/>
                  <a:gd name="T45" fmla="*/ 360 h 472"/>
                  <a:gd name="T46" fmla="*/ 264 w 851"/>
                  <a:gd name="T47" fmla="*/ 338 h 472"/>
                  <a:gd name="T48" fmla="*/ 317 w 851"/>
                  <a:gd name="T49" fmla="*/ 311 h 472"/>
                  <a:gd name="T50" fmla="*/ 358 w 851"/>
                  <a:gd name="T51" fmla="*/ 289 h 472"/>
                  <a:gd name="T52" fmla="*/ 550 w 851"/>
                  <a:gd name="T53" fmla="*/ 184 h 472"/>
                  <a:gd name="T54" fmla="*/ 619 w 851"/>
                  <a:gd name="T55" fmla="*/ 144 h 472"/>
                  <a:gd name="T56" fmla="*/ 691 w 851"/>
                  <a:gd name="T57" fmla="*/ 106 h 472"/>
                  <a:gd name="T58" fmla="*/ 764 w 851"/>
                  <a:gd name="T59" fmla="*/ 68 h 472"/>
                  <a:gd name="T60" fmla="*/ 838 w 851"/>
                  <a:gd name="T61" fmla="*/ 36 h 472"/>
                  <a:gd name="T62" fmla="*/ 849 w 851"/>
                  <a:gd name="T63" fmla="*/ 27 h 472"/>
                  <a:gd name="T64" fmla="*/ 849 w 851"/>
                  <a:gd name="T65" fmla="*/ 12 h 472"/>
                  <a:gd name="T66" fmla="*/ 840 w 851"/>
                  <a:gd name="T67" fmla="*/ 1 h 472"/>
                  <a:gd name="T68" fmla="*/ 823 w 851"/>
                  <a:gd name="T69" fmla="*/ 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1" h="472">
                    <a:moveTo>
                      <a:pt x="823" y="1"/>
                    </a:moveTo>
                    <a:lnTo>
                      <a:pt x="805" y="11"/>
                    </a:lnTo>
                    <a:lnTo>
                      <a:pt x="785" y="18"/>
                    </a:lnTo>
                    <a:lnTo>
                      <a:pt x="767" y="27"/>
                    </a:lnTo>
                    <a:lnTo>
                      <a:pt x="747" y="36"/>
                    </a:lnTo>
                    <a:lnTo>
                      <a:pt x="729" y="45"/>
                    </a:lnTo>
                    <a:lnTo>
                      <a:pt x="711" y="54"/>
                    </a:lnTo>
                    <a:lnTo>
                      <a:pt x="691" y="63"/>
                    </a:lnTo>
                    <a:lnTo>
                      <a:pt x="673" y="74"/>
                    </a:lnTo>
                    <a:lnTo>
                      <a:pt x="655" y="83"/>
                    </a:lnTo>
                    <a:lnTo>
                      <a:pt x="637" y="92"/>
                    </a:lnTo>
                    <a:lnTo>
                      <a:pt x="619" y="103"/>
                    </a:lnTo>
                    <a:lnTo>
                      <a:pt x="601" y="112"/>
                    </a:lnTo>
                    <a:lnTo>
                      <a:pt x="585" y="123"/>
                    </a:lnTo>
                    <a:lnTo>
                      <a:pt x="567" y="132"/>
                    </a:lnTo>
                    <a:lnTo>
                      <a:pt x="548" y="143"/>
                    </a:lnTo>
                    <a:lnTo>
                      <a:pt x="532" y="152"/>
                    </a:lnTo>
                    <a:lnTo>
                      <a:pt x="346" y="251"/>
                    </a:lnTo>
                    <a:lnTo>
                      <a:pt x="199" y="331"/>
                    </a:lnTo>
                    <a:lnTo>
                      <a:pt x="152" y="356"/>
                    </a:lnTo>
                    <a:lnTo>
                      <a:pt x="134" y="365"/>
                    </a:lnTo>
                    <a:lnTo>
                      <a:pt x="114" y="376"/>
                    </a:lnTo>
                    <a:lnTo>
                      <a:pt x="96" y="385"/>
                    </a:lnTo>
                    <a:lnTo>
                      <a:pt x="78" y="396"/>
                    </a:lnTo>
                    <a:lnTo>
                      <a:pt x="58" y="407"/>
                    </a:lnTo>
                    <a:lnTo>
                      <a:pt x="40" y="418"/>
                    </a:lnTo>
                    <a:lnTo>
                      <a:pt x="24" y="429"/>
                    </a:lnTo>
                    <a:lnTo>
                      <a:pt x="7" y="439"/>
                    </a:lnTo>
                    <a:lnTo>
                      <a:pt x="4" y="445"/>
                    </a:lnTo>
                    <a:lnTo>
                      <a:pt x="0" y="450"/>
                    </a:lnTo>
                    <a:lnTo>
                      <a:pt x="0" y="458"/>
                    </a:lnTo>
                    <a:lnTo>
                      <a:pt x="4" y="465"/>
                    </a:lnTo>
                    <a:lnTo>
                      <a:pt x="9" y="470"/>
                    </a:lnTo>
                    <a:lnTo>
                      <a:pt x="15" y="472"/>
                    </a:lnTo>
                    <a:lnTo>
                      <a:pt x="22" y="472"/>
                    </a:lnTo>
                    <a:lnTo>
                      <a:pt x="29" y="470"/>
                    </a:lnTo>
                    <a:lnTo>
                      <a:pt x="45" y="459"/>
                    </a:lnTo>
                    <a:lnTo>
                      <a:pt x="62" y="450"/>
                    </a:lnTo>
                    <a:lnTo>
                      <a:pt x="78" y="439"/>
                    </a:lnTo>
                    <a:lnTo>
                      <a:pt x="98" y="429"/>
                    </a:lnTo>
                    <a:lnTo>
                      <a:pt x="116" y="418"/>
                    </a:lnTo>
                    <a:lnTo>
                      <a:pt x="134" y="409"/>
                    </a:lnTo>
                    <a:lnTo>
                      <a:pt x="152" y="398"/>
                    </a:lnTo>
                    <a:lnTo>
                      <a:pt x="170" y="389"/>
                    </a:lnTo>
                    <a:lnTo>
                      <a:pt x="217" y="363"/>
                    </a:lnTo>
                    <a:lnTo>
                      <a:pt x="223" y="360"/>
                    </a:lnTo>
                    <a:lnTo>
                      <a:pt x="241" y="351"/>
                    </a:lnTo>
                    <a:lnTo>
                      <a:pt x="264" y="338"/>
                    </a:lnTo>
                    <a:lnTo>
                      <a:pt x="291" y="324"/>
                    </a:lnTo>
                    <a:lnTo>
                      <a:pt x="317" y="311"/>
                    </a:lnTo>
                    <a:lnTo>
                      <a:pt x="340" y="298"/>
                    </a:lnTo>
                    <a:lnTo>
                      <a:pt x="358" y="289"/>
                    </a:lnTo>
                    <a:lnTo>
                      <a:pt x="364" y="286"/>
                    </a:lnTo>
                    <a:lnTo>
                      <a:pt x="550" y="184"/>
                    </a:lnTo>
                    <a:lnTo>
                      <a:pt x="585" y="164"/>
                    </a:lnTo>
                    <a:lnTo>
                      <a:pt x="619" y="144"/>
                    </a:lnTo>
                    <a:lnTo>
                      <a:pt x="655" y="125"/>
                    </a:lnTo>
                    <a:lnTo>
                      <a:pt x="691" y="106"/>
                    </a:lnTo>
                    <a:lnTo>
                      <a:pt x="728" y="87"/>
                    </a:lnTo>
                    <a:lnTo>
                      <a:pt x="764" y="68"/>
                    </a:lnTo>
                    <a:lnTo>
                      <a:pt x="800" y="52"/>
                    </a:lnTo>
                    <a:lnTo>
                      <a:pt x="838" y="36"/>
                    </a:lnTo>
                    <a:lnTo>
                      <a:pt x="843" y="32"/>
                    </a:lnTo>
                    <a:lnTo>
                      <a:pt x="849" y="27"/>
                    </a:lnTo>
                    <a:lnTo>
                      <a:pt x="851" y="20"/>
                    </a:lnTo>
                    <a:lnTo>
                      <a:pt x="849" y="12"/>
                    </a:lnTo>
                    <a:lnTo>
                      <a:pt x="845" y="7"/>
                    </a:lnTo>
                    <a:lnTo>
                      <a:pt x="840" y="1"/>
                    </a:lnTo>
                    <a:lnTo>
                      <a:pt x="831" y="0"/>
                    </a:lnTo>
                    <a:lnTo>
                      <a:pt x="82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6" name="Freeform 12"/>
              <p:cNvSpPr>
                <a:spLocks/>
              </p:cNvSpPr>
              <p:nvPr/>
            </p:nvSpPr>
            <p:spPr bwMode="auto">
              <a:xfrm>
                <a:off x="1497" y="1415"/>
                <a:ext cx="809" cy="499"/>
              </a:xfrm>
              <a:custGeom>
                <a:avLst/>
                <a:gdLst>
                  <a:gd name="T0" fmla="*/ 769 w 809"/>
                  <a:gd name="T1" fmla="*/ 13 h 499"/>
                  <a:gd name="T2" fmla="*/ 751 w 809"/>
                  <a:gd name="T3" fmla="*/ 25 h 499"/>
                  <a:gd name="T4" fmla="*/ 731 w 809"/>
                  <a:gd name="T5" fmla="*/ 38 h 499"/>
                  <a:gd name="T6" fmla="*/ 709 w 809"/>
                  <a:gd name="T7" fmla="*/ 51 h 499"/>
                  <a:gd name="T8" fmla="*/ 669 w 809"/>
                  <a:gd name="T9" fmla="*/ 71 h 499"/>
                  <a:gd name="T10" fmla="*/ 536 w 809"/>
                  <a:gd name="T11" fmla="*/ 161 h 499"/>
                  <a:gd name="T12" fmla="*/ 523 w 809"/>
                  <a:gd name="T13" fmla="*/ 168 h 499"/>
                  <a:gd name="T14" fmla="*/ 496 w 809"/>
                  <a:gd name="T15" fmla="*/ 185 h 499"/>
                  <a:gd name="T16" fmla="*/ 467 w 809"/>
                  <a:gd name="T17" fmla="*/ 201 h 499"/>
                  <a:gd name="T18" fmla="*/ 454 w 809"/>
                  <a:gd name="T19" fmla="*/ 208 h 499"/>
                  <a:gd name="T20" fmla="*/ 355 w 809"/>
                  <a:gd name="T21" fmla="*/ 268 h 499"/>
                  <a:gd name="T22" fmla="*/ 331 w 809"/>
                  <a:gd name="T23" fmla="*/ 280 h 499"/>
                  <a:gd name="T24" fmla="*/ 306 w 809"/>
                  <a:gd name="T25" fmla="*/ 291 h 499"/>
                  <a:gd name="T26" fmla="*/ 282 w 809"/>
                  <a:gd name="T27" fmla="*/ 302 h 499"/>
                  <a:gd name="T28" fmla="*/ 257 w 809"/>
                  <a:gd name="T29" fmla="*/ 315 h 499"/>
                  <a:gd name="T30" fmla="*/ 226 w 809"/>
                  <a:gd name="T31" fmla="*/ 329 h 499"/>
                  <a:gd name="T32" fmla="*/ 197 w 809"/>
                  <a:gd name="T33" fmla="*/ 346 h 499"/>
                  <a:gd name="T34" fmla="*/ 168 w 809"/>
                  <a:gd name="T35" fmla="*/ 362 h 499"/>
                  <a:gd name="T36" fmla="*/ 118 w 809"/>
                  <a:gd name="T37" fmla="*/ 396 h 499"/>
                  <a:gd name="T38" fmla="*/ 90 w 809"/>
                  <a:gd name="T39" fmla="*/ 416 h 499"/>
                  <a:gd name="T40" fmla="*/ 63 w 809"/>
                  <a:gd name="T41" fmla="*/ 434 h 499"/>
                  <a:gd name="T42" fmla="*/ 36 w 809"/>
                  <a:gd name="T43" fmla="*/ 451 h 499"/>
                  <a:gd name="T44" fmla="*/ 11 w 809"/>
                  <a:gd name="T45" fmla="*/ 463 h 499"/>
                  <a:gd name="T46" fmla="*/ 2 w 809"/>
                  <a:gd name="T47" fmla="*/ 472 h 499"/>
                  <a:gd name="T48" fmla="*/ 2 w 809"/>
                  <a:gd name="T49" fmla="*/ 489 h 499"/>
                  <a:gd name="T50" fmla="*/ 11 w 809"/>
                  <a:gd name="T51" fmla="*/ 498 h 499"/>
                  <a:gd name="T52" fmla="*/ 25 w 809"/>
                  <a:gd name="T53" fmla="*/ 498 h 499"/>
                  <a:gd name="T54" fmla="*/ 52 w 809"/>
                  <a:gd name="T55" fmla="*/ 485 h 499"/>
                  <a:gd name="T56" fmla="*/ 81 w 809"/>
                  <a:gd name="T57" fmla="*/ 467 h 499"/>
                  <a:gd name="T58" fmla="*/ 110 w 809"/>
                  <a:gd name="T59" fmla="*/ 447 h 499"/>
                  <a:gd name="T60" fmla="*/ 139 w 809"/>
                  <a:gd name="T61" fmla="*/ 427 h 499"/>
                  <a:gd name="T62" fmla="*/ 188 w 809"/>
                  <a:gd name="T63" fmla="*/ 393 h 499"/>
                  <a:gd name="T64" fmla="*/ 213 w 809"/>
                  <a:gd name="T65" fmla="*/ 378 h 499"/>
                  <a:gd name="T66" fmla="*/ 242 w 809"/>
                  <a:gd name="T67" fmla="*/ 364 h 499"/>
                  <a:gd name="T68" fmla="*/ 271 w 809"/>
                  <a:gd name="T69" fmla="*/ 349 h 499"/>
                  <a:gd name="T70" fmla="*/ 298 w 809"/>
                  <a:gd name="T71" fmla="*/ 337 h 499"/>
                  <a:gd name="T72" fmla="*/ 324 w 809"/>
                  <a:gd name="T73" fmla="*/ 326 h 499"/>
                  <a:gd name="T74" fmla="*/ 347 w 809"/>
                  <a:gd name="T75" fmla="*/ 313 h 499"/>
                  <a:gd name="T76" fmla="*/ 373 w 809"/>
                  <a:gd name="T77" fmla="*/ 300 h 499"/>
                  <a:gd name="T78" fmla="*/ 387 w 809"/>
                  <a:gd name="T79" fmla="*/ 291 h 499"/>
                  <a:gd name="T80" fmla="*/ 412 w 809"/>
                  <a:gd name="T81" fmla="*/ 277 h 499"/>
                  <a:gd name="T82" fmla="*/ 445 w 809"/>
                  <a:gd name="T83" fmla="*/ 257 h 499"/>
                  <a:gd name="T84" fmla="*/ 470 w 809"/>
                  <a:gd name="T85" fmla="*/ 242 h 499"/>
                  <a:gd name="T86" fmla="*/ 554 w 809"/>
                  <a:gd name="T87" fmla="*/ 194 h 499"/>
                  <a:gd name="T88" fmla="*/ 689 w 809"/>
                  <a:gd name="T89" fmla="*/ 105 h 499"/>
                  <a:gd name="T90" fmla="*/ 704 w 809"/>
                  <a:gd name="T91" fmla="*/ 96 h 499"/>
                  <a:gd name="T92" fmla="*/ 716 w 809"/>
                  <a:gd name="T93" fmla="*/ 89 h 499"/>
                  <a:gd name="T94" fmla="*/ 738 w 809"/>
                  <a:gd name="T95" fmla="*/ 78 h 499"/>
                  <a:gd name="T96" fmla="*/ 762 w 809"/>
                  <a:gd name="T97" fmla="*/ 63 h 499"/>
                  <a:gd name="T98" fmla="*/ 783 w 809"/>
                  <a:gd name="T99" fmla="*/ 51 h 499"/>
                  <a:gd name="T100" fmla="*/ 803 w 809"/>
                  <a:gd name="T101" fmla="*/ 34 h 499"/>
                  <a:gd name="T102" fmla="*/ 809 w 809"/>
                  <a:gd name="T103" fmla="*/ 20 h 499"/>
                  <a:gd name="T104" fmla="*/ 803 w 809"/>
                  <a:gd name="T105" fmla="*/ 7 h 499"/>
                  <a:gd name="T106" fmla="*/ 791 w 809"/>
                  <a:gd name="T107" fmla="*/ 0 h 499"/>
                  <a:gd name="T108" fmla="*/ 776 w 809"/>
                  <a:gd name="T109" fmla="*/ 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9" h="499">
                    <a:moveTo>
                      <a:pt x="776" y="5"/>
                    </a:moveTo>
                    <a:lnTo>
                      <a:pt x="769" y="13"/>
                    </a:lnTo>
                    <a:lnTo>
                      <a:pt x="760" y="20"/>
                    </a:lnTo>
                    <a:lnTo>
                      <a:pt x="751" y="25"/>
                    </a:lnTo>
                    <a:lnTo>
                      <a:pt x="740" y="33"/>
                    </a:lnTo>
                    <a:lnTo>
                      <a:pt x="731" y="38"/>
                    </a:lnTo>
                    <a:lnTo>
                      <a:pt x="720" y="43"/>
                    </a:lnTo>
                    <a:lnTo>
                      <a:pt x="709" y="51"/>
                    </a:lnTo>
                    <a:lnTo>
                      <a:pt x="698" y="56"/>
                    </a:lnTo>
                    <a:lnTo>
                      <a:pt x="669" y="71"/>
                    </a:lnTo>
                    <a:lnTo>
                      <a:pt x="597" y="119"/>
                    </a:lnTo>
                    <a:lnTo>
                      <a:pt x="536" y="161"/>
                    </a:lnTo>
                    <a:lnTo>
                      <a:pt x="532" y="163"/>
                    </a:lnTo>
                    <a:lnTo>
                      <a:pt x="523" y="168"/>
                    </a:lnTo>
                    <a:lnTo>
                      <a:pt x="510" y="176"/>
                    </a:lnTo>
                    <a:lnTo>
                      <a:pt x="496" y="185"/>
                    </a:lnTo>
                    <a:lnTo>
                      <a:pt x="479" y="194"/>
                    </a:lnTo>
                    <a:lnTo>
                      <a:pt x="467" y="201"/>
                    </a:lnTo>
                    <a:lnTo>
                      <a:pt x="458" y="206"/>
                    </a:lnTo>
                    <a:lnTo>
                      <a:pt x="454" y="208"/>
                    </a:lnTo>
                    <a:lnTo>
                      <a:pt x="365" y="261"/>
                    </a:lnTo>
                    <a:lnTo>
                      <a:pt x="355" y="268"/>
                    </a:lnTo>
                    <a:lnTo>
                      <a:pt x="342" y="273"/>
                    </a:lnTo>
                    <a:lnTo>
                      <a:pt x="331" y="280"/>
                    </a:lnTo>
                    <a:lnTo>
                      <a:pt x="318" y="286"/>
                    </a:lnTo>
                    <a:lnTo>
                      <a:pt x="306" y="291"/>
                    </a:lnTo>
                    <a:lnTo>
                      <a:pt x="295" y="297"/>
                    </a:lnTo>
                    <a:lnTo>
                      <a:pt x="282" y="302"/>
                    </a:lnTo>
                    <a:lnTo>
                      <a:pt x="271" y="308"/>
                    </a:lnTo>
                    <a:lnTo>
                      <a:pt x="257" y="315"/>
                    </a:lnTo>
                    <a:lnTo>
                      <a:pt x="241" y="322"/>
                    </a:lnTo>
                    <a:lnTo>
                      <a:pt x="226" y="329"/>
                    </a:lnTo>
                    <a:lnTo>
                      <a:pt x="212" y="337"/>
                    </a:lnTo>
                    <a:lnTo>
                      <a:pt x="197" y="346"/>
                    </a:lnTo>
                    <a:lnTo>
                      <a:pt x="183" y="353"/>
                    </a:lnTo>
                    <a:lnTo>
                      <a:pt x="168" y="362"/>
                    </a:lnTo>
                    <a:lnTo>
                      <a:pt x="154" y="371"/>
                    </a:lnTo>
                    <a:lnTo>
                      <a:pt x="118" y="396"/>
                    </a:lnTo>
                    <a:lnTo>
                      <a:pt x="103" y="405"/>
                    </a:lnTo>
                    <a:lnTo>
                      <a:pt x="90" y="416"/>
                    </a:lnTo>
                    <a:lnTo>
                      <a:pt x="76" y="425"/>
                    </a:lnTo>
                    <a:lnTo>
                      <a:pt x="63" y="434"/>
                    </a:lnTo>
                    <a:lnTo>
                      <a:pt x="49" y="443"/>
                    </a:lnTo>
                    <a:lnTo>
                      <a:pt x="36" y="451"/>
                    </a:lnTo>
                    <a:lnTo>
                      <a:pt x="23" y="458"/>
                    </a:lnTo>
                    <a:lnTo>
                      <a:pt x="11" y="463"/>
                    </a:lnTo>
                    <a:lnTo>
                      <a:pt x="5" y="467"/>
                    </a:lnTo>
                    <a:lnTo>
                      <a:pt x="2" y="472"/>
                    </a:lnTo>
                    <a:lnTo>
                      <a:pt x="0" y="481"/>
                    </a:lnTo>
                    <a:lnTo>
                      <a:pt x="2" y="489"/>
                    </a:lnTo>
                    <a:lnTo>
                      <a:pt x="5" y="494"/>
                    </a:lnTo>
                    <a:lnTo>
                      <a:pt x="11" y="498"/>
                    </a:lnTo>
                    <a:lnTo>
                      <a:pt x="18" y="499"/>
                    </a:lnTo>
                    <a:lnTo>
                      <a:pt x="25" y="498"/>
                    </a:lnTo>
                    <a:lnTo>
                      <a:pt x="40" y="492"/>
                    </a:lnTo>
                    <a:lnTo>
                      <a:pt x="52" y="485"/>
                    </a:lnTo>
                    <a:lnTo>
                      <a:pt x="67" y="476"/>
                    </a:lnTo>
                    <a:lnTo>
                      <a:pt x="81" y="467"/>
                    </a:lnTo>
                    <a:lnTo>
                      <a:pt x="96" y="458"/>
                    </a:lnTo>
                    <a:lnTo>
                      <a:pt x="110" y="447"/>
                    </a:lnTo>
                    <a:lnTo>
                      <a:pt x="125" y="438"/>
                    </a:lnTo>
                    <a:lnTo>
                      <a:pt x="139" y="427"/>
                    </a:lnTo>
                    <a:lnTo>
                      <a:pt x="175" y="402"/>
                    </a:lnTo>
                    <a:lnTo>
                      <a:pt x="188" y="393"/>
                    </a:lnTo>
                    <a:lnTo>
                      <a:pt x="201" y="385"/>
                    </a:lnTo>
                    <a:lnTo>
                      <a:pt x="213" y="378"/>
                    </a:lnTo>
                    <a:lnTo>
                      <a:pt x="228" y="371"/>
                    </a:lnTo>
                    <a:lnTo>
                      <a:pt x="242" y="364"/>
                    </a:lnTo>
                    <a:lnTo>
                      <a:pt x="257" y="356"/>
                    </a:lnTo>
                    <a:lnTo>
                      <a:pt x="271" y="349"/>
                    </a:lnTo>
                    <a:lnTo>
                      <a:pt x="286" y="342"/>
                    </a:lnTo>
                    <a:lnTo>
                      <a:pt x="298" y="337"/>
                    </a:lnTo>
                    <a:lnTo>
                      <a:pt x="311" y="331"/>
                    </a:lnTo>
                    <a:lnTo>
                      <a:pt x="324" y="326"/>
                    </a:lnTo>
                    <a:lnTo>
                      <a:pt x="335" y="318"/>
                    </a:lnTo>
                    <a:lnTo>
                      <a:pt x="347" y="313"/>
                    </a:lnTo>
                    <a:lnTo>
                      <a:pt x="360" y="306"/>
                    </a:lnTo>
                    <a:lnTo>
                      <a:pt x="373" y="300"/>
                    </a:lnTo>
                    <a:lnTo>
                      <a:pt x="384" y="293"/>
                    </a:lnTo>
                    <a:lnTo>
                      <a:pt x="387" y="291"/>
                    </a:lnTo>
                    <a:lnTo>
                      <a:pt x="398" y="284"/>
                    </a:lnTo>
                    <a:lnTo>
                      <a:pt x="412" y="277"/>
                    </a:lnTo>
                    <a:lnTo>
                      <a:pt x="429" y="266"/>
                    </a:lnTo>
                    <a:lnTo>
                      <a:pt x="445" y="257"/>
                    </a:lnTo>
                    <a:lnTo>
                      <a:pt x="460" y="250"/>
                    </a:lnTo>
                    <a:lnTo>
                      <a:pt x="470" y="242"/>
                    </a:lnTo>
                    <a:lnTo>
                      <a:pt x="474" y="241"/>
                    </a:lnTo>
                    <a:lnTo>
                      <a:pt x="554" y="194"/>
                    </a:lnTo>
                    <a:lnTo>
                      <a:pt x="619" y="150"/>
                    </a:lnTo>
                    <a:lnTo>
                      <a:pt x="689" y="105"/>
                    </a:lnTo>
                    <a:lnTo>
                      <a:pt x="693" y="103"/>
                    </a:lnTo>
                    <a:lnTo>
                      <a:pt x="704" y="96"/>
                    </a:lnTo>
                    <a:lnTo>
                      <a:pt x="713" y="90"/>
                    </a:lnTo>
                    <a:lnTo>
                      <a:pt x="716" y="89"/>
                    </a:lnTo>
                    <a:lnTo>
                      <a:pt x="727" y="83"/>
                    </a:lnTo>
                    <a:lnTo>
                      <a:pt x="738" y="78"/>
                    </a:lnTo>
                    <a:lnTo>
                      <a:pt x="751" y="71"/>
                    </a:lnTo>
                    <a:lnTo>
                      <a:pt x="762" y="63"/>
                    </a:lnTo>
                    <a:lnTo>
                      <a:pt x="773" y="58"/>
                    </a:lnTo>
                    <a:lnTo>
                      <a:pt x="783" y="51"/>
                    </a:lnTo>
                    <a:lnTo>
                      <a:pt x="794" y="42"/>
                    </a:lnTo>
                    <a:lnTo>
                      <a:pt x="803" y="34"/>
                    </a:lnTo>
                    <a:lnTo>
                      <a:pt x="807" y="29"/>
                    </a:lnTo>
                    <a:lnTo>
                      <a:pt x="809" y="20"/>
                    </a:lnTo>
                    <a:lnTo>
                      <a:pt x="807" y="13"/>
                    </a:lnTo>
                    <a:lnTo>
                      <a:pt x="803" y="7"/>
                    </a:lnTo>
                    <a:lnTo>
                      <a:pt x="798" y="4"/>
                    </a:lnTo>
                    <a:lnTo>
                      <a:pt x="791" y="0"/>
                    </a:lnTo>
                    <a:lnTo>
                      <a:pt x="782" y="2"/>
                    </a:lnTo>
                    <a:lnTo>
                      <a:pt x="77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7" name="Freeform 14"/>
              <p:cNvSpPr>
                <a:spLocks/>
              </p:cNvSpPr>
              <p:nvPr/>
            </p:nvSpPr>
            <p:spPr bwMode="auto">
              <a:xfrm>
                <a:off x="1622" y="2133"/>
                <a:ext cx="103" cy="938"/>
              </a:xfrm>
              <a:custGeom>
                <a:avLst/>
                <a:gdLst>
                  <a:gd name="T0" fmla="*/ 14 w 103"/>
                  <a:gd name="T1" fmla="*/ 0 h 938"/>
                  <a:gd name="T2" fmla="*/ 9 w 103"/>
                  <a:gd name="T3" fmla="*/ 2 h 938"/>
                  <a:gd name="T4" fmla="*/ 3 w 103"/>
                  <a:gd name="T5" fmla="*/ 8 h 938"/>
                  <a:gd name="T6" fmla="*/ 0 w 103"/>
                  <a:gd name="T7" fmla="*/ 15 h 938"/>
                  <a:gd name="T8" fmla="*/ 0 w 103"/>
                  <a:gd name="T9" fmla="*/ 22 h 938"/>
                  <a:gd name="T10" fmla="*/ 12 w 103"/>
                  <a:gd name="T11" fmla="*/ 133 h 938"/>
                  <a:gd name="T12" fmla="*/ 22 w 103"/>
                  <a:gd name="T13" fmla="*/ 245 h 938"/>
                  <a:gd name="T14" fmla="*/ 27 w 103"/>
                  <a:gd name="T15" fmla="*/ 357 h 938"/>
                  <a:gd name="T16" fmla="*/ 32 w 103"/>
                  <a:gd name="T17" fmla="*/ 467 h 938"/>
                  <a:gd name="T18" fmla="*/ 36 w 103"/>
                  <a:gd name="T19" fmla="*/ 581 h 938"/>
                  <a:gd name="T20" fmla="*/ 43 w 103"/>
                  <a:gd name="T21" fmla="*/ 695 h 938"/>
                  <a:gd name="T22" fmla="*/ 52 w 103"/>
                  <a:gd name="T23" fmla="*/ 809 h 938"/>
                  <a:gd name="T24" fmla="*/ 65 w 103"/>
                  <a:gd name="T25" fmla="*/ 922 h 938"/>
                  <a:gd name="T26" fmla="*/ 69 w 103"/>
                  <a:gd name="T27" fmla="*/ 929 h 938"/>
                  <a:gd name="T28" fmla="*/ 74 w 103"/>
                  <a:gd name="T29" fmla="*/ 934 h 938"/>
                  <a:gd name="T30" fmla="*/ 79 w 103"/>
                  <a:gd name="T31" fmla="*/ 938 h 938"/>
                  <a:gd name="T32" fmla="*/ 87 w 103"/>
                  <a:gd name="T33" fmla="*/ 938 h 938"/>
                  <a:gd name="T34" fmla="*/ 94 w 103"/>
                  <a:gd name="T35" fmla="*/ 936 h 938"/>
                  <a:gd name="T36" fmla="*/ 99 w 103"/>
                  <a:gd name="T37" fmla="*/ 931 h 938"/>
                  <a:gd name="T38" fmla="*/ 103 w 103"/>
                  <a:gd name="T39" fmla="*/ 923 h 938"/>
                  <a:gd name="T40" fmla="*/ 103 w 103"/>
                  <a:gd name="T41" fmla="*/ 916 h 938"/>
                  <a:gd name="T42" fmla="*/ 90 w 103"/>
                  <a:gd name="T43" fmla="*/ 804 h 938"/>
                  <a:gd name="T44" fmla="*/ 81 w 103"/>
                  <a:gd name="T45" fmla="*/ 692 h 938"/>
                  <a:gd name="T46" fmla="*/ 74 w 103"/>
                  <a:gd name="T47" fmla="*/ 578 h 938"/>
                  <a:gd name="T48" fmla="*/ 69 w 103"/>
                  <a:gd name="T49" fmla="*/ 466 h 938"/>
                  <a:gd name="T50" fmla="*/ 65 w 103"/>
                  <a:gd name="T51" fmla="*/ 353 h 938"/>
                  <a:gd name="T52" fmla="*/ 58 w 103"/>
                  <a:gd name="T53" fmla="*/ 241 h 938"/>
                  <a:gd name="T54" fmla="*/ 49 w 103"/>
                  <a:gd name="T55" fmla="*/ 129 h 938"/>
                  <a:gd name="T56" fmla="*/ 36 w 103"/>
                  <a:gd name="T57" fmla="*/ 17 h 938"/>
                  <a:gd name="T58" fmla="*/ 34 w 103"/>
                  <a:gd name="T59" fmla="*/ 9 h 938"/>
                  <a:gd name="T60" fmla="*/ 29 w 103"/>
                  <a:gd name="T61" fmla="*/ 4 h 938"/>
                  <a:gd name="T62" fmla="*/ 22 w 103"/>
                  <a:gd name="T63" fmla="*/ 0 h 938"/>
                  <a:gd name="T64" fmla="*/ 14 w 103"/>
                  <a:gd name="T65" fmla="*/ 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938">
                    <a:moveTo>
                      <a:pt x="14" y="0"/>
                    </a:moveTo>
                    <a:lnTo>
                      <a:pt x="9" y="2"/>
                    </a:lnTo>
                    <a:lnTo>
                      <a:pt x="3" y="8"/>
                    </a:lnTo>
                    <a:lnTo>
                      <a:pt x="0" y="15"/>
                    </a:lnTo>
                    <a:lnTo>
                      <a:pt x="0" y="22"/>
                    </a:lnTo>
                    <a:lnTo>
                      <a:pt x="12" y="133"/>
                    </a:lnTo>
                    <a:lnTo>
                      <a:pt x="22" y="245"/>
                    </a:lnTo>
                    <a:lnTo>
                      <a:pt x="27" y="357"/>
                    </a:lnTo>
                    <a:lnTo>
                      <a:pt x="32" y="467"/>
                    </a:lnTo>
                    <a:lnTo>
                      <a:pt x="36" y="581"/>
                    </a:lnTo>
                    <a:lnTo>
                      <a:pt x="43" y="695"/>
                    </a:lnTo>
                    <a:lnTo>
                      <a:pt x="52" y="809"/>
                    </a:lnTo>
                    <a:lnTo>
                      <a:pt x="65" y="922"/>
                    </a:lnTo>
                    <a:lnTo>
                      <a:pt x="69" y="929"/>
                    </a:lnTo>
                    <a:lnTo>
                      <a:pt x="74" y="934"/>
                    </a:lnTo>
                    <a:lnTo>
                      <a:pt x="79" y="938"/>
                    </a:lnTo>
                    <a:lnTo>
                      <a:pt x="87" y="938"/>
                    </a:lnTo>
                    <a:lnTo>
                      <a:pt x="94" y="936"/>
                    </a:lnTo>
                    <a:lnTo>
                      <a:pt x="99" y="931"/>
                    </a:lnTo>
                    <a:lnTo>
                      <a:pt x="103" y="923"/>
                    </a:lnTo>
                    <a:lnTo>
                      <a:pt x="103" y="916"/>
                    </a:lnTo>
                    <a:lnTo>
                      <a:pt x="90" y="804"/>
                    </a:lnTo>
                    <a:lnTo>
                      <a:pt x="81" y="692"/>
                    </a:lnTo>
                    <a:lnTo>
                      <a:pt x="74" y="578"/>
                    </a:lnTo>
                    <a:lnTo>
                      <a:pt x="69" y="466"/>
                    </a:lnTo>
                    <a:lnTo>
                      <a:pt x="65" y="353"/>
                    </a:lnTo>
                    <a:lnTo>
                      <a:pt x="58" y="241"/>
                    </a:lnTo>
                    <a:lnTo>
                      <a:pt x="49" y="129"/>
                    </a:lnTo>
                    <a:lnTo>
                      <a:pt x="36" y="17"/>
                    </a:lnTo>
                    <a:lnTo>
                      <a:pt x="34" y="9"/>
                    </a:lnTo>
                    <a:lnTo>
                      <a:pt x="29" y="4"/>
                    </a:lnTo>
                    <a:lnTo>
                      <a:pt x="22"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sp>
          <p:nvSpPr>
            <p:cNvPr id="68" name="Rectangle 68"/>
            <p:cNvSpPr/>
            <p:nvPr/>
          </p:nvSpPr>
          <p:spPr>
            <a:xfrm rot="20700000">
              <a:off x="3099904" y="2641260"/>
              <a:ext cx="7274150" cy="1668890"/>
            </a:xfrm>
            <a:prstGeom prst="rect">
              <a:avLst/>
            </a:prstGeom>
            <a:noFill/>
          </p:spPr>
          <p:txBody>
            <a:bodyPr wrap="square" lIns="68580" tIns="34290" rIns="68580" bIns="34290">
              <a:spAutoFit/>
            </a:bodyPr>
            <a:lstStyle/>
            <a:p>
              <a:pPr algn="ctr"/>
              <a:r>
                <a:rPr lang="en-US" sz="3600" b="1" dirty="0" smtClean="0">
                  <a:ln w="22225">
                    <a:solidFill>
                      <a:schemeClr val="accent5"/>
                    </a:solidFill>
                    <a:prstDash val="solid"/>
                  </a:ln>
                  <a:solidFill>
                    <a:srgbClr val="FFFFFF"/>
                  </a:solidFill>
                  <a:effectLst>
                    <a:outerShdw blurRad="38100" dist="22860" dir="5400000" algn="tl" rotWithShape="0">
                      <a:srgbClr val="000000">
                        <a:alpha val="30000"/>
                      </a:srgbClr>
                    </a:outerShdw>
                  </a:effectLst>
                </a:rPr>
                <a:t>2-category</a:t>
              </a:r>
              <a:endParaRPr lang="en-US" sz="3600" b="1" dirty="0">
                <a:ln w="22225">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Tree>
    <p:extLst>
      <p:ext uri="{BB962C8B-B14F-4D97-AF65-F5344CB8AC3E}">
        <p14:creationId xmlns:p14="http://schemas.microsoft.com/office/powerpoint/2010/main" val="26887921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Proof assistant </a:t>
            </a:r>
            <a:r>
              <a:rPr lang="en-US"/>
              <a:t>performance (</a:t>
            </a:r>
            <a:r>
              <a:rPr lang="en-US" smtClean="0"/>
              <a:t>size)</a:t>
            </a:r>
            <a:endParaRPr lang="en-US" dirty="0"/>
          </a:p>
        </p:txBody>
      </p:sp>
      <p:sp>
        <p:nvSpPr>
          <p:cNvPr id="3" name="Content Placeholder 2"/>
          <p:cNvSpPr>
            <a:spLocks noGrp="1"/>
          </p:cNvSpPr>
          <p:nvPr>
            <p:ph idx="1"/>
          </p:nvPr>
        </p:nvSpPr>
        <p:spPr/>
        <p:txBody>
          <a:bodyPr>
            <a:normAutofit/>
          </a:bodyPr>
          <a:lstStyle/>
          <a:p>
            <a:pPr marL="342892" lvl="1" indent="0">
              <a:buNone/>
            </a:pPr>
            <a:endParaRPr lang="en-US" sz="2100" dirty="0"/>
          </a:p>
          <a:p>
            <a:pPr lvl="1"/>
            <a:endParaRPr lang="en-US" sz="2100" dirty="0"/>
          </a:p>
        </p:txBody>
      </p:sp>
      <p:sp>
        <p:nvSpPr>
          <p:cNvPr id="7" name="Slide Number Placeholder 6"/>
          <p:cNvSpPr>
            <a:spLocks noGrp="1"/>
          </p:cNvSpPr>
          <p:nvPr>
            <p:ph type="sldNum" sz="quarter" idx="12"/>
          </p:nvPr>
        </p:nvSpPr>
        <p:spPr/>
        <p:txBody>
          <a:bodyPr/>
          <a:lstStyle/>
          <a:p>
            <a:fld id="{E64EF21E-4A1E-457A-A908-FECEBBB6594B}" type="slidenum">
              <a:rPr lang="en-US" smtClean="0"/>
              <a:t>35</a:t>
            </a:fld>
            <a:endParaRPr lang="en-US"/>
          </a:p>
        </p:txBody>
      </p:sp>
      <p:sp>
        <p:nvSpPr>
          <p:cNvPr id="9" name="Content Placeholder 2"/>
          <p:cNvSpPr txBox="1">
            <a:spLocks/>
          </p:cNvSpPr>
          <p:nvPr/>
        </p:nvSpPr>
        <p:spPr>
          <a:xfrm>
            <a:off x="742950" y="2340771"/>
            <a:ext cx="788670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 </a:t>
            </a:r>
            <a:r>
              <a:rPr lang="en-US" sz="2400" b="1" dirty="0"/>
              <a:t>directed arrow-graph</a:t>
            </a:r>
            <a:r>
              <a:rPr lang="en-US" sz="2400" dirty="0"/>
              <a:t> comes </a:t>
            </a:r>
            <a:r>
              <a:rPr lang="en-US" sz="2400"/>
              <a:t>from </a:t>
            </a:r>
            <a:r>
              <a:rPr lang="en-US" sz="2400" dirty="0"/>
              <a:t>turning</a:t>
            </a:r>
            <a:r>
              <a:rPr lang="en-US" sz="2400"/>
              <a:t> arrows into </a:t>
            </a:r>
            <a:r>
              <a:rPr lang="en-US" sz="2400" smtClean="0"/>
              <a:t>vertices:</a:t>
            </a:r>
            <a:endParaRPr lang="en-US" sz="2100" dirty="0"/>
          </a:p>
          <a:p>
            <a:pPr lvl="1"/>
            <a:endParaRPr lang="en-US" sz="2100" dirty="0"/>
          </a:p>
        </p:txBody>
      </p:sp>
      <p:grpSp>
        <p:nvGrpSpPr>
          <p:cNvPr id="10" name="Group 11"/>
          <p:cNvGrpSpPr/>
          <p:nvPr/>
        </p:nvGrpSpPr>
        <p:grpSpPr>
          <a:xfrm>
            <a:off x="152401" y="3408771"/>
            <a:ext cx="8780822" cy="2684594"/>
            <a:chOff x="203200" y="4001295"/>
            <a:chExt cx="11707763" cy="3579459"/>
          </a:xfrm>
        </p:grpSpPr>
        <p:grpSp>
          <p:nvGrpSpPr>
            <p:cNvPr id="4" name="Group 7"/>
            <p:cNvGrpSpPr/>
            <p:nvPr/>
          </p:nvGrpSpPr>
          <p:grpSpPr>
            <a:xfrm>
              <a:off x="203200" y="4001295"/>
              <a:ext cx="4572000" cy="3579459"/>
              <a:chOff x="3543300" y="4102100"/>
              <a:chExt cx="4572000" cy="3579459"/>
            </a:xfrm>
          </p:grpSpPr>
          <p:grpSp>
            <p:nvGrpSpPr>
              <p:cNvPr id="20" name="Group 26"/>
              <p:cNvGrpSpPr/>
              <p:nvPr/>
            </p:nvGrpSpPr>
            <p:grpSpPr>
              <a:xfrm>
                <a:off x="3543300" y="4102100"/>
                <a:ext cx="4572000" cy="3579459"/>
                <a:chOff x="3543300" y="3657600"/>
                <a:chExt cx="4572000" cy="3579459"/>
              </a:xfrm>
            </p:grpSpPr>
            <p:sp>
              <p:nvSpPr>
                <p:cNvPr id="22" name="Arc 50"/>
                <p:cNvSpPr/>
                <p:nvPr/>
              </p:nvSpPr>
              <p:spPr>
                <a:xfrm rot="19377795">
                  <a:off x="5022952" y="4820005"/>
                  <a:ext cx="482600" cy="2417054"/>
                </a:xfrm>
                <a:prstGeom prst="arc">
                  <a:avLst>
                    <a:gd name="adj1" fmla="val 16252513"/>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0" name="Oval 51"/>
                <p:cNvSpPr/>
                <p:nvPr/>
              </p:nvSpPr>
              <p:spPr>
                <a:xfrm>
                  <a:off x="4254500" y="4991100"/>
                  <a:ext cx="127000" cy="127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B050"/>
                    </a:solidFill>
                  </a:endParaRPr>
                </a:p>
              </p:txBody>
            </p:sp>
            <p:sp>
              <p:nvSpPr>
                <p:cNvPr id="32" name="Oval 52"/>
                <p:cNvSpPr/>
                <p:nvPr/>
              </p:nvSpPr>
              <p:spPr>
                <a:xfrm>
                  <a:off x="5448300" y="5918994"/>
                  <a:ext cx="127000" cy="127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53"/>
                <p:cNvSpPr/>
                <p:nvPr/>
              </p:nvSpPr>
              <p:spPr>
                <a:xfrm>
                  <a:off x="7366000" y="4368800"/>
                  <a:ext cx="127000" cy="127000"/>
                </a:xfrm>
                <a:prstGeom prst="ellipse">
                  <a:avLst/>
                </a:prstGeom>
                <a:solidFill>
                  <a:schemeClr val="accent1">
                    <a:alpha val="25000"/>
                  </a:schemeClr>
                </a:solidFill>
                <a:ln>
                  <a:solidFill>
                    <a:schemeClr val="accent1">
                      <a:shade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Oval 54"/>
                <p:cNvSpPr/>
                <p:nvPr/>
              </p:nvSpPr>
              <p:spPr>
                <a:xfrm>
                  <a:off x="6946900" y="5638800"/>
                  <a:ext cx="127000" cy="127000"/>
                </a:xfrm>
                <a:prstGeom prst="ellipse">
                  <a:avLst/>
                </a:prstGeom>
                <a:solidFill>
                  <a:schemeClr val="accent1">
                    <a:alpha val="25000"/>
                  </a:schemeClr>
                </a:solidFill>
                <a:ln>
                  <a:solidFill>
                    <a:schemeClr val="accent1">
                      <a:shade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Oval 55"/>
                <p:cNvSpPr/>
                <p:nvPr/>
              </p:nvSpPr>
              <p:spPr>
                <a:xfrm>
                  <a:off x="5575300" y="4001294"/>
                  <a:ext cx="127000" cy="127000"/>
                </a:xfrm>
                <a:prstGeom prst="ellipse">
                  <a:avLst/>
                </a:prstGeom>
                <a:solidFill>
                  <a:schemeClr val="accent1">
                    <a:alpha val="25000"/>
                  </a:schemeClr>
                </a:solidFill>
                <a:ln>
                  <a:solidFill>
                    <a:schemeClr val="accent1">
                      <a:shade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Oval 58"/>
                <p:cNvSpPr/>
                <p:nvPr/>
              </p:nvSpPr>
              <p:spPr>
                <a:xfrm>
                  <a:off x="5803900" y="5144294"/>
                  <a:ext cx="127000" cy="127000"/>
                </a:xfrm>
                <a:prstGeom prst="ellipse">
                  <a:avLst/>
                </a:prstGeom>
                <a:solidFill>
                  <a:schemeClr val="accent1">
                    <a:alpha val="25000"/>
                  </a:schemeClr>
                </a:solidFill>
                <a:ln>
                  <a:solidFill>
                    <a:schemeClr val="accent1">
                      <a:shade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Arc 59"/>
                <p:cNvSpPr/>
                <p:nvPr/>
              </p:nvSpPr>
              <p:spPr>
                <a:xfrm>
                  <a:off x="5448300" y="4128295"/>
                  <a:ext cx="482600" cy="1716880"/>
                </a:xfrm>
                <a:prstGeom prst="arc">
                  <a:avLst>
                    <a:gd name="adj1" fmla="val 16450370"/>
                    <a:gd name="adj2" fmla="val 0"/>
                  </a:avLst>
                </a:prstGeom>
                <a:ln w="63500">
                  <a:solidFill>
                    <a:schemeClr val="tx1">
                      <a:alpha val="2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8" name="Arc 65"/>
                <p:cNvSpPr/>
                <p:nvPr/>
              </p:nvSpPr>
              <p:spPr>
                <a:xfrm rot="8323859">
                  <a:off x="5819775" y="4224689"/>
                  <a:ext cx="857250" cy="1716880"/>
                </a:xfrm>
                <a:prstGeom prst="arc">
                  <a:avLst>
                    <a:gd name="adj1" fmla="val 16450370"/>
                    <a:gd name="adj2" fmla="val 0"/>
                  </a:avLst>
                </a:prstGeom>
                <a:ln w="63500">
                  <a:solidFill>
                    <a:schemeClr val="tx1">
                      <a:alpha val="2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9" name="Arc 66"/>
                <p:cNvSpPr/>
                <p:nvPr/>
              </p:nvSpPr>
              <p:spPr>
                <a:xfrm rot="6884085" flipV="1">
                  <a:off x="5207000" y="4585803"/>
                  <a:ext cx="482600" cy="2417054"/>
                </a:xfrm>
                <a:prstGeom prst="arc">
                  <a:avLst>
                    <a:gd name="adj1" fmla="val 16252513"/>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0" name="Arc 67"/>
                <p:cNvSpPr/>
                <p:nvPr/>
              </p:nvSpPr>
              <p:spPr>
                <a:xfrm rot="7500712">
                  <a:off x="3874249" y="4690674"/>
                  <a:ext cx="277659" cy="354249"/>
                </a:xfrm>
                <a:prstGeom prst="arc">
                  <a:avLst>
                    <a:gd name="adj1" fmla="val 16450370"/>
                    <a:gd name="adj2" fmla="val 15387124"/>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1" name="Arc 68"/>
                <p:cNvSpPr/>
                <p:nvPr/>
              </p:nvSpPr>
              <p:spPr>
                <a:xfrm rot="18288612">
                  <a:off x="6455969" y="4917694"/>
                  <a:ext cx="482600" cy="1716880"/>
                </a:xfrm>
                <a:prstGeom prst="arc">
                  <a:avLst>
                    <a:gd name="adj1" fmla="val 16450370"/>
                    <a:gd name="adj2" fmla="val 0"/>
                  </a:avLst>
                </a:prstGeom>
                <a:ln w="63500">
                  <a:solidFill>
                    <a:schemeClr val="tx1">
                      <a:alpha val="2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2" name="Arc 69"/>
                <p:cNvSpPr/>
                <p:nvPr/>
              </p:nvSpPr>
              <p:spPr>
                <a:xfrm rot="17791818">
                  <a:off x="6216224" y="4823693"/>
                  <a:ext cx="568533" cy="1035665"/>
                </a:xfrm>
                <a:prstGeom prst="arc">
                  <a:avLst>
                    <a:gd name="adj1" fmla="val 16242190"/>
                    <a:gd name="adj2" fmla="val 5336835"/>
                  </a:avLst>
                </a:prstGeom>
                <a:ln w="63500">
                  <a:solidFill>
                    <a:schemeClr val="tx1">
                      <a:alpha val="2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3" name="Rectangle 70"/>
                <p:cNvSpPr/>
                <p:nvPr/>
              </p:nvSpPr>
              <p:spPr>
                <a:xfrm>
                  <a:off x="3543300" y="3657600"/>
                  <a:ext cx="4572000" cy="26543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1" name="Right Arrow 30"/>
              <p:cNvSpPr/>
              <p:nvPr/>
            </p:nvSpPr>
            <p:spPr>
              <a:xfrm rot="18554065">
                <a:off x="4493471" y="5638961"/>
                <a:ext cx="280783" cy="294129"/>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Right Arrow 46"/>
              <p:cNvSpPr/>
              <p:nvPr/>
            </p:nvSpPr>
            <p:spPr>
              <a:xfrm rot="18554065">
                <a:off x="4810785" y="5892962"/>
                <a:ext cx="280783" cy="294129"/>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Right Arrow 48"/>
              <p:cNvSpPr/>
              <p:nvPr/>
            </p:nvSpPr>
            <p:spPr>
              <a:xfrm rot="18554065">
                <a:off x="6348636" y="5514378"/>
                <a:ext cx="188769" cy="197741"/>
              </a:xfrm>
              <a:prstGeom prst="rightArrow">
                <a:avLst/>
              </a:prstGeom>
              <a:solidFill>
                <a:schemeClr val="accent4">
                  <a:alpha val="25000"/>
                </a:schemeClr>
              </a:solidFill>
              <a:ln>
                <a:solidFill>
                  <a:schemeClr val="accent1">
                    <a:shade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Right Arrow 49"/>
              <p:cNvSpPr/>
              <p:nvPr/>
            </p:nvSpPr>
            <p:spPr>
              <a:xfrm rot="7200000">
                <a:off x="6602969" y="5676472"/>
                <a:ext cx="165191" cy="181771"/>
              </a:xfrm>
              <a:prstGeom prst="rightArrow">
                <a:avLst/>
              </a:prstGeom>
              <a:solidFill>
                <a:schemeClr val="accent4">
                  <a:alpha val="25000"/>
                </a:schemeClr>
              </a:solidFill>
              <a:ln>
                <a:solidFill>
                  <a:schemeClr val="accent1">
                    <a:shade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 name="Right Arrow 11"/>
            <p:cNvSpPr/>
            <p:nvPr/>
          </p:nvSpPr>
          <p:spPr>
            <a:xfrm>
              <a:off x="5041287" y="4344989"/>
              <a:ext cx="1943100" cy="1943100"/>
            </a:xfrm>
            <a:prstGeom prst="rightArrow">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8" name="Group 12"/>
            <p:cNvGrpSpPr/>
            <p:nvPr/>
          </p:nvGrpSpPr>
          <p:grpSpPr>
            <a:xfrm>
              <a:off x="7338963" y="4001295"/>
              <a:ext cx="4572000" cy="2654300"/>
              <a:chOff x="7338963" y="4001295"/>
              <a:chExt cx="4572000" cy="2654300"/>
            </a:xfrm>
          </p:grpSpPr>
          <p:sp>
            <p:nvSpPr>
              <p:cNvPr id="65" name="Arc 13"/>
              <p:cNvSpPr/>
              <p:nvPr/>
            </p:nvSpPr>
            <p:spPr>
              <a:xfrm rot="12817731" flipH="1">
                <a:off x="9755535" y="4168274"/>
                <a:ext cx="482600" cy="2417055"/>
              </a:xfrm>
              <a:prstGeom prst="arc">
                <a:avLst>
                  <a:gd name="adj1" fmla="val 16318485"/>
                  <a:gd name="adj2" fmla="val 2168610"/>
                </a:avLst>
              </a:prstGeom>
              <a:ln w="3365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63" name="Oval 14"/>
              <p:cNvSpPr/>
              <p:nvPr/>
            </p:nvSpPr>
            <p:spPr>
              <a:xfrm rot="2530764">
                <a:off x="7968375" y="5729977"/>
                <a:ext cx="1415952" cy="7163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Oval 15"/>
              <p:cNvSpPr/>
              <p:nvPr/>
            </p:nvSpPr>
            <p:spPr>
              <a:xfrm rot="2530764">
                <a:off x="9301087" y="4436713"/>
                <a:ext cx="1415952" cy="7163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16"/>
              <p:cNvSpPr/>
              <p:nvPr/>
            </p:nvSpPr>
            <p:spPr>
              <a:xfrm>
                <a:off x="7626117" y="4177433"/>
                <a:ext cx="514793" cy="5637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Arc 17"/>
              <p:cNvSpPr/>
              <p:nvPr/>
            </p:nvSpPr>
            <p:spPr>
              <a:xfrm rot="19377795">
                <a:off x="10035836" y="4187427"/>
                <a:ext cx="482600" cy="2417055"/>
              </a:xfrm>
              <a:prstGeom prst="arc">
                <a:avLst>
                  <a:gd name="adj1" fmla="val 16252513"/>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57" name="Arc 18"/>
              <p:cNvSpPr/>
              <p:nvPr/>
            </p:nvSpPr>
            <p:spPr>
              <a:xfrm rot="6884085" flipV="1">
                <a:off x="9053268" y="4993650"/>
                <a:ext cx="482600" cy="2417055"/>
              </a:xfrm>
              <a:prstGeom prst="arc">
                <a:avLst>
                  <a:gd name="adj1" fmla="val 16252513"/>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58" name="Arc 20"/>
              <p:cNvSpPr/>
              <p:nvPr/>
            </p:nvSpPr>
            <p:spPr>
              <a:xfrm rot="7500712">
                <a:off x="7750111" y="4294865"/>
                <a:ext cx="277659" cy="354249"/>
              </a:xfrm>
              <a:prstGeom prst="arc">
                <a:avLst>
                  <a:gd name="adj1" fmla="val 16450370"/>
                  <a:gd name="adj2" fmla="val 15387124"/>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61" name="Rectangle 22"/>
              <p:cNvSpPr/>
              <p:nvPr/>
            </p:nvSpPr>
            <p:spPr>
              <a:xfrm>
                <a:off x="7338963" y="4001295"/>
                <a:ext cx="4572000" cy="26543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ight Arrow 23"/>
              <p:cNvSpPr/>
              <p:nvPr/>
            </p:nvSpPr>
            <p:spPr>
              <a:xfrm rot="18554065">
                <a:off x="9683355" y="5900521"/>
                <a:ext cx="280783" cy="294129"/>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Arc 24"/>
              <p:cNvSpPr/>
              <p:nvPr/>
            </p:nvSpPr>
            <p:spPr>
              <a:xfrm rot="13839163">
                <a:off x="9112328" y="3501665"/>
                <a:ext cx="482600" cy="2417055"/>
              </a:xfrm>
              <a:prstGeom prst="arc">
                <a:avLst>
                  <a:gd name="adj1" fmla="val 16318485"/>
                  <a:gd name="adj2" fmla="val 2168610"/>
                </a:avLst>
              </a:prstGeom>
              <a:ln w="336550">
                <a:solidFill>
                  <a:schemeClr val="tx1"/>
                </a:solidFill>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8" name="Right Arrow 25"/>
              <p:cNvSpPr/>
              <p:nvPr/>
            </p:nvSpPr>
            <p:spPr>
              <a:xfrm rot="18554065">
                <a:off x="8572286" y="4846133"/>
                <a:ext cx="280783" cy="294129"/>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nvGrpSpPr>
          <p:cNvPr id="104" name="Group 108"/>
          <p:cNvGrpSpPr/>
          <p:nvPr/>
        </p:nvGrpSpPr>
        <p:grpSpPr>
          <a:xfrm>
            <a:off x="-99154" y="5641741"/>
            <a:ext cx="1787349" cy="1177245"/>
            <a:chOff x="3627398" y="2091538"/>
            <a:chExt cx="4786034" cy="3152344"/>
          </a:xfrm>
        </p:grpSpPr>
        <p:grpSp>
          <p:nvGrpSpPr>
            <p:cNvPr id="105" name="Group 4"/>
            <p:cNvGrpSpPr>
              <a:grpSpLocks noChangeAspect="1"/>
            </p:cNvGrpSpPr>
            <p:nvPr/>
          </p:nvGrpSpPr>
          <p:grpSpPr bwMode="auto">
            <a:xfrm>
              <a:off x="4752023" y="2199271"/>
              <a:ext cx="2260600" cy="2959100"/>
              <a:chOff x="1354" y="1310"/>
              <a:chExt cx="1424" cy="1864"/>
            </a:xfrm>
          </p:grpSpPr>
          <p:sp>
            <p:nvSpPr>
              <p:cNvPr id="107" name="AutoShape 3"/>
              <p:cNvSpPr>
                <a:spLocks noChangeAspect="1" noChangeArrowheads="1" noTextEdit="1"/>
              </p:cNvSpPr>
              <p:nvPr/>
            </p:nvSpPr>
            <p:spPr bwMode="auto">
              <a:xfrm>
                <a:off x="1354" y="1310"/>
                <a:ext cx="1424" cy="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8" name="Freeform 5"/>
              <p:cNvSpPr>
                <a:spLocks/>
              </p:cNvSpPr>
              <p:nvPr/>
            </p:nvSpPr>
            <p:spPr bwMode="auto">
              <a:xfrm>
                <a:off x="1414" y="1377"/>
                <a:ext cx="1176" cy="661"/>
              </a:xfrm>
              <a:custGeom>
                <a:avLst/>
                <a:gdLst>
                  <a:gd name="T0" fmla="*/ 915 w 1176"/>
                  <a:gd name="T1" fmla="*/ 80 h 661"/>
                  <a:gd name="T2" fmla="*/ 939 w 1176"/>
                  <a:gd name="T3" fmla="*/ 76 h 661"/>
                  <a:gd name="T4" fmla="*/ 964 w 1176"/>
                  <a:gd name="T5" fmla="*/ 74 h 661"/>
                  <a:gd name="T6" fmla="*/ 988 w 1176"/>
                  <a:gd name="T7" fmla="*/ 78 h 661"/>
                  <a:gd name="T8" fmla="*/ 1006 w 1176"/>
                  <a:gd name="T9" fmla="*/ 96 h 661"/>
                  <a:gd name="T10" fmla="*/ 1000 w 1176"/>
                  <a:gd name="T11" fmla="*/ 128 h 661"/>
                  <a:gd name="T12" fmla="*/ 1000 w 1176"/>
                  <a:gd name="T13" fmla="*/ 137 h 661"/>
                  <a:gd name="T14" fmla="*/ 1033 w 1176"/>
                  <a:gd name="T15" fmla="*/ 137 h 661"/>
                  <a:gd name="T16" fmla="*/ 1058 w 1176"/>
                  <a:gd name="T17" fmla="*/ 148 h 661"/>
                  <a:gd name="T18" fmla="*/ 1062 w 1176"/>
                  <a:gd name="T19" fmla="*/ 166 h 661"/>
                  <a:gd name="T20" fmla="*/ 1064 w 1176"/>
                  <a:gd name="T21" fmla="*/ 179 h 661"/>
                  <a:gd name="T22" fmla="*/ 1091 w 1176"/>
                  <a:gd name="T23" fmla="*/ 177 h 661"/>
                  <a:gd name="T24" fmla="*/ 1111 w 1176"/>
                  <a:gd name="T25" fmla="*/ 179 h 661"/>
                  <a:gd name="T26" fmla="*/ 1129 w 1176"/>
                  <a:gd name="T27" fmla="*/ 195 h 661"/>
                  <a:gd name="T28" fmla="*/ 1150 w 1176"/>
                  <a:gd name="T29" fmla="*/ 239 h 661"/>
                  <a:gd name="T30" fmla="*/ 1169 w 1176"/>
                  <a:gd name="T31" fmla="*/ 297 h 661"/>
                  <a:gd name="T32" fmla="*/ 1145 w 1176"/>
                  <a:gd name="T33" fmla="*/ 337 h 661"/>
                  <a:gd name="T34" fmla="*/ 1084 w 1176"/>
                  <a:gd name="T35" fmla="*/ 355 h 661"/>
                  <a:gd name="T36" fmla="*/ 1022 w 1176"/>
                  <a:gd name="T37" fmla="*/ 375 h 661"/>
                  <a:gd name="T38" fmla="*/ 961 w 1176"/>
                  <a:gd name="T39" fmla="*/ 393 h 661"/>
                  <a:gd name="T40" fmla="*/ 897 w 1176"/>
                  <a:gd name="T41" fmla="*/ 413 h 661"/>
                  <a:gd name="T42" fmla="*/ 836 w 1176"/>
                  <a:gd name="T43" fmla="*/ 431 h 661"/>
                  <a:gd name="T44" fmla="*/ 774 w 1176"/>
                  <a:gd name="T45" fmla="*/ 451 h 661"/>
                  <a:gd name="T46" fmla="*/ 713 w 1176"/>
                  <a:gd name="T47" fmla="*/ 472 h 661"/>
                  <a:gd name="T48" fmla="*/ 653 w 1176"/>
                  <a:gd name="T49" fmla="*/ 494 h 661"/>
                  <a:gd name="T50" fmla="*/ 595 w 1176"/>
                  <a:gd name="T51" fmla="*/ 519 h 661"/>
                  <a:gd name="T52" fmla="*/ 537 w 1176"/>
                  <a:gd name="T53" fmla="*/ 548 h 661"/>
                  <a:gd name="T54" fmla="*/ 477 w 1176"/>
                  <a:gd name="T55" fmla="*/ 577 h 661"/>
                  <a:gd name="T56" fmla="*/ 416 w 1176"/>
                  <a:gd name="T57" fmla="*/ 604 h 661"/>
                  <a:gd name="T58" fmla="*/ 354 w 1176"/>
                  <a:gd name="T59" fmla="*/ 628 h 661"/>
                  <a:gd name="T60" fmla="*/ 293 w 1176"/>
                  <a:gd name="T61" fmla="*/ 648 h 661"/>
                  <a:gd name="T62" fmla="*/ 231 w 1176"/>
                  <a:gd name="T63" fmla="*/ 659 h 661"/>
                  <a:gd name="T64" fmla="*/ 161 w 1176"/>
                  <a:gd name="T65" fmla="*/ 657 h 661"/>
                  <a:gd name="T66" fmla="*/ 78 w 1176"/>
                  <a:gd name="T67" fmla="*/ 630 h 661"/>
                  <a:gd name="T68" fmla="*/ 16 w 1176"/>
                  <a:gd name="T69" fmla="*/ 575 h 661"/>
                  <a:gd name="T70" fmla="*/ 2 w 1176"/>
                  <a:gd name="T71" fmla="*/ 501 h 661"/>
                  <a:gd name="T72" fmla="*/ 38 w 1176"/>
                  <a:gd name="T73" fmla="*/ 436 h 661"/>
                  <a:gd name="T74" fmla="*/ 81 w 1176"/>
                  <a:gd name="T75" fmla="*/ 396 h 661"/>
                  <a:gd name="T76" fmla="*/ 130 w 1176"/>
                  <a:gd name="T77" fmla="*/ 362 h 661"/>
                  <a:gd name="T78" fmla="*/ 186 w 1176"/>
                  <a:gd name="T79" fmla="*/ 333 h 661"/>
                  <a:gd name="T80" fmla="*/ 246 w 1176"/>
                  <a:gd name="T81" fmla="*/ 308 h 661"/>
                  <a:gd name="T82" fmla="*/ 307 w 1176"/>
                  <a:gd name="T83" fmla="*/ 286 h 661"/>
                  <a:gd name="T84" fmla="*/ 365 w 1176"/>
                  <a:gd name="T85" fmla="*/ 262 h 661"/>
                  <a:gd name="T86" fmla="*/ 419 w 1176"/>
                  <a:gd name="T87" fmla="*/ 241 h 661"/>
                  <a:gd name="T88" fmla="*/ 463 w 1176"/>
                  <a:gd name="T89" fmla="*/ 219 h 661"/>
                  <a:gd name="T90" fmla="*/ 501 w 1176"/>
                  <a:gd name="T91" fmla="*/ 199 h 661"/>
                  <a:gd name="T92" fmla="*/ 539 w 1176"/>
                  <a:gd name="T93" fmla="*/ 177 h 661"/>
                  <a:gd name="T94" fmla="*/ 577 w 1176"/>
                  <a:gd name="T95" fmla="*/ 157 h 661"/>
                  <a:gd name="T96" fmla="*/ 613 w 1176"/>
                  <a:gd name="T97" fmla="*/ 136 h 661"/>
                  <a:gd name="T98" fmla="*/ 651 w 1176"/>
                  <a:gd name="T99" fmla="*/ 116 h 661"/>
                  <a:gd name="T100" fmla="*/ 689 w 1176"/>
                  <a:gd name="T101" fmla="*/ 96 h 661"/>
                  <a:gd name="T102" fmla="*/ 727 w 1176"/>
                  <a:gd name="T103" fmla="*/ 76 h 661"/>
                  <a:gd name="T104" fmla="*/ 760 w 1176"/>
                  <a:gd name="T105" fmla="*/ 60 h 661"/>
                  <a:gd name="T106" fmla="*/ 790 w 1176"/>
                  <a:gd name="T107" fmla="*/ 40 h 661"/>
                  <a:gd name="T108" fmla="*/ 821 w 1176"/>
                  <a:gd name="T109" fmla="*/ 20 h 661"/>
                  <a:gd name="T110" fmla="*/ 852 w 1176"/>
                  <a:gd name="T111" fmla="*/ 4 h 661"/>
                  <a:gd name="T112" fmla="*/ 883 w 1176"/>
                  <a:gd name="T113" fmla="*/ 0 h 661"/>
                  <a:gd name="T114" fmla="*/ 910 w 1176"/>
                  <a:gd name="T115" fmla="*/ 13 h 661"/>
                  <a:gd name="T116" fmla="*/ 921 w 1176"/>
                  <a:gd name="T117" fmla="*/ 38 h 661"/>
                  <a:gd name="T118" fmla="*/ 915 w 1176"/>
                  <a:gd name="T119" fmla="*/ 67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76" h="661">
                    <a:moveTo>
                      <a:pt x="906" y="81"/>
                    </a:moveTo>
                    <a:lnTo>
                      <a:pt x="915" y="80"/>
                    </a:lnTo>
                    <a:lnTo>
                      <a:pt x="926" y="78"/>
                    </a:lnTo>
                    <a:lnTo>
                      <a:pt x="939" y="76"/>
                    </a:lnTo>
                    <a:lnTo>
                      <a:pt x="951" y="76"/>
                    </a:lnTo>
                    <a:lnTo>
                      <a:pt x="964" y="74"/>
                    </a:lnTo>
                    <a:lnTo>
                      <a:pt x="977" y="76"/>
                    </a:lnTo>
                    <a:lnTo>
                      <a:pt x="988" y="78"/>
                    </a:lnTo>
                    <a:lnTo>
                      <a:pt x="995" y="81"/>
                    </a:lnTo>
                    <a:lnTo>
                      <a:pt x="1006" y="96"/>
                    </a:lnTo>
                    <a:lnTo>
                      <a:pt x="1008" y="112"/>
                    </a:lnTo>
                    <a:lnTo>
                      <a:pt x="1000" y="128"/>
                    </a:lnTo>
                    <a:lnTo>
                      <a:pt x="988" y="141"/>
                    </a:lnTo>
                    <a:lnTo>
                      <a:pt x="1000" y="137"/>
                    </a:lnTo>
                    <a:lnTo>
                      <a:pt x="1017" y="136"/>
                    </a:lnTo>
                    <a:lnTo>
                      <a:pt x="1033" y="137"/>
                    </a:lnTo>
                    <a:lnTo>
                      <a:pt x="1047" y="141"/>
                    </a:lnTo>
                    <a:lnTo>
                      <a:pt x="1058" y="148"/>
                    </a:lnTo>
                    <a:lnTo>
                      <a:pt x="1064" y="156"/>
                    </a:lnTo>
                    <a:lnTo>
                      <a:pt x="1062" y="166"/>
                    </a:lnTo>
                    <a:lnTo>
                      <a:pt x="1047" y="181"/>
                    </a:lnTo>
                    <a:lnTo>
                      <a:pt x="1064" y="179"/>
                    </a:lnTo>
                    <a:lnTo>
                      <a:pt x="1078" y="177"/>
                    </a:lnTo>
                    <a:lnTo>
                      <a:pt x="1091" y="177"/>
                    </a:lnTo>
                    <a:lnTo>
                      <a:pt x="1102" y="177"/>
                    </a:lnTo>
                    <a:lnTo>
                      <a:pt x="1111" y="179"/>
                    </a:lnTo>
                    <a:lnTo>
                      <a:pt x="1120" y="186"/>
                    </a:lnTo>
                    <a:lnTo>
                      <a:pt x="1129" y="195"/>
                    </a:lnTo>
                    <a:lnTo>
                      <a:pt x="1138" y="212"/>
                    </a:lnTo>
                    <a:lnTo>
                      <a:pt x="1150" y="239"/>
                    </a:lnTo>
                    <a:lnTo>
                      <a:pt x="1161" y="268"/>
                    </a:lnTo>
                    <a:lnTo>
                      <a:pt x="1169" y="297"/>
                    </a:lnTo>
                    <a:lnTo>
                      <a:pt x="1176" y="326"/>
                    </a:lnTo>
                    <a:lnTo>
                      <a:pt x="1145" y="337"/>
                    </a:lnTo>
                    <a:lnTo>
                      <a:pt x="1114" y="346"/>
                    </a:lnTo>
                    <a:lnTo>
                      <a:pt x="1084" y="355"/>
                    </a:lnTo>
                    <a:lnTo>
                      <a:pt x="1053" y="366"/>
                    </a:lnTo>
                    <a:lnTo>
                      <a:pt x="1022" y="375"/>
                    </a:lnTo>
                    <a:lnTo>
                      <a:pt x="991" y="384"/>
                    </a:lnTo>
                    <a:lnTo>
                      <a:pt x="961" y="393"/>
                    </a:lnTo>
                    <a:lnTo>
                      <a:pt x="930" y="402"/>
                    </a:lnTo>
                    <a:lnTo>
                      <a:pt x="897" y="413"/>
                    </a:lnTo>
                    <a:lnTo>
                      <a:pt x="866" y="422"/>
                    </a:lnTo>
                    <a:lnTo>
                      <a:pt x="836" y="431"/>
                    </a:lnTo>
                    <a:lnTo>
                      <a:pt x="805" y="442"/>
                    </a:lnTo>
                    <a:lnTo>
                      <a:pt x="774" y="451"/>
                    </a:lnTo>
                    <a:lnTo>
                      <a:pt x="743" y="461"/>
                    </a:lnTo>
                    <a:lnTo>
                      <a:pt x="713" y="472"/>
                    </a:lnTo>
                    <a:lnTo>
                      <a:pt x="682" y="483"/>
                    </a:lnTo>
                    <a:lnTo>
                      <a:pt x="653" y="494"/>
                    </a:lnTo>
                    <a:lnTo>
                      <a:pt x="624" y="507"/>
                    </a:lnTo>
                    <a:lnTo>
                      <a:pt x="595" y="519"/>
                    </a:lnTo>
                    <a:lnTo>
                      <a:pt x="566" y="534"/>
                    </a:lnTo>
                    <a:lnTo>
                      <a:pt x="537" y="548"/>
                    </a:lnTo>
                    <a:lnTo>
                      <a:pt x="506" y="563"/>
                    </a:lnTo>
                    <a:lnTo>
                      <a:pt x="477" y="577"/>
                    </a:lnTo>
                    <a:lnTo>
                      <a:pt x="447" y="590"/>
                    </a:lnTo>
                    <a:lnTo>
                      <a:pt x="416" y="604"/>
                    </a:lnTo>
                    <a:lnTo>
                      <a:pt x="385" y="617"/>
                    </a:lnTo>
                    <a:lnTo>
                      <a:pt x="354" y="628"/>
                    </a:lnTo>
                    <a:lnTo>
                      <a:pt x="324" y="639"/>
                    </a:lnTo>
                    <a:lnTo>
                      <a:pt x="293" y="648"/>
                    </a:lnTo>
                    <a:lnTo>
                      <a:pt x="262" y="653"/>
                    </a:lnTo>
                    <a:lnTo>
                      <a:pt x="231" y="659"/>
                    </a:lnTo>
                    <a:lnTo>
                      <a:pt x="201" y="661"/>
                    </a:lnTo>
                    <a:lnTo>
                      <a:pt x="161" y="657"/>
                    </a:lnTo>
                    <a:lnTo>
                      <a:pt x="117" y="646"/>
                    </a:lnTo>
                    <a:lnTo>
                      <a:pt x="78" y="630"/>
                    </a:lnTo>
                    <a:lnTo>
                      <a:pt x="41" y="604"/>
                    </a:lnTo>
                    <a:lnTo>
                      <a:pt x="16" y="575"/>
                    </a:lnTo>
                    <a:lnTo>
                      <a:pt x="0" y="541"/>
                    </a:lnTo>
                    <a:lnTo>
                      <a:pt x="2" y="501"/>
                    </a:lnTo>
                    <a:lnTo>
                      <a:pt x="21" y="458"/>
                    </a:lnTo>
                    <a:lnTo>
                      <a:pt x="38" y="436"/>
                    </a:lnTo>
                    <a:lnTo>
                      <a:pt x="58" y="414"/>
                    </a:lnTo>
                    <a:lnTo>
                      <a:pt x="81" y="396"/>
                    </a:lnTo>
                    <a:lnTo>
                      <a:pt x="105" y="378"/>
                    </a:lnTo>
                    <a:lnTo>
                      <a:pt x="130" y="362"/>
                    </a:lnTo>
                    <a:lnTo>
                      <a:pt x="159" y="347"/>
                    </a:lnTo>
                    <a:lnTo>
                      <a:pt x="186" y="333"/>
                    </a:lnTo>
                    <a:lnTo>
                      <a:pt x="217" y="320"/>
                    </a:lnTo>
                    <a:lnTo>
                      <a:pt x="246" y="308"/>
                    </a:lnTo>
                    <a:lnTo>
                      <a:pt x="277" y="297"/>
                    </a:lnTo>
                    <a:lnTo>
                      <a:pt x="307" y="286"/>
                    </a:lnTo>
                    <a:lnTo>
                      <a:pt x="336" y="273"/>
                    </a:lnTo>
                    <a:lnTo>
                      <a:pt x="365" y="262"/>
                    </a:lnTo>
                    <a:lnTo>
                      <a:pt x="392" y="252"/>
                    </a:lnTo>
                    <a:lnTo>
                      <a:pt x="419" y="241"/>
                    </a:lnTo>
                    <a:lnTo>
                      <a:pt x="445" y="228"/>
                    </a:lnTo>
                    <a:lnTo>
                      <a:pt x="463" y="219"/>
                    </a:lnTo>
                    <a:lnTo>
                      <a:pt x="483" y="208"/>
                    </a:lnTo>
                    <a:lnTo>
                      <a:pt x="501" y="199"/>
                    </a:lnTo>
                    <a:lnTo>
                      <a:pt x="521" y="188"/>
                    </a:lnTo>
                    <a:lnTo>
                      <a:pt x="539" y="177"/>
                    </a:lnTo>
                    <a:lnTo>
                      <a:pt x="557" y="168"/>
                    </a:lnTo>
                    <a:lnTo>
                      <a:pt x="577" y="157"/>
                    </a:lnTo>
                    <a:lnTo>
                      <a:pt x="595" y="147"/>
                    </a:lnTo>
                    <a:lnTo>
                      <a:pt x="613" y="136"/>
                    </a:lnTo>
                    <a:lnTo>
                      <a:pt x="633" y="127"/>
                    </a:lnTo>
                    <a:lnTo>
                      <a:pt x="651" y="116"/>
                    </a:lnTo>
                    <a:lnTo>
                      <a:pt x="669" y="105"/>
                    </a:lnTo>
                    <a:lnTo>
                      <a:pt x="689" y="96"/>
                    </a:lnTo>
                    <a:lnTo>
                      <a:pt x="707" y="85"/>
                    </a:lnTo>
                    <a:lnTo>
                      <a:pt x="727" y="76"/>
                    </a:lnTo>
                    <a:lnTo>
                      <a:pt x="745" y="67"/>
                    </a:lnTo>
                    <a:lnTo>
                      <a:pt x="760" y="60"/>
                    </a:lnTo>
                    <a:lnTo>
                      <a:pt x="774" y="51"/>
                    </a:lnTo>
                    <a:lnTo>
                      <a:pt x="790" y="40"/>
                    </a:lnTo>
                    <a:lnTo>
                      <a:pt x="807" y="29"/>
                    </a:lnTo>
                    <a:lnTo>
                      <a:pt x="821" y="20"/>
                    </a:lnTo>
                    <a:lnTo>
                      <a:pt x="837" y="11"/>
                    </a:lnTo>
                    <a:lnTo>
                      <a:pt x="852" y="4"/>
                    </a:lnTo>
                    <a:lnTo>
                      <a:pt x="866" y="0"/>
                    </a:lnTo>
                    <a:lnTo>
                      <a:pt x="883" y="0"/>
                    </a:lnTo>
                    <a:lnTo>
                      <a:pt x="897" y="4"/>
                    </a:lnTo>
                    <a:lnTo>
                      <a:pt x="910" y="13"/>
                    </a:lnTo>
                    <a:lnTo>
                      <a:pt x="917" y="23"/>
                    </a:lnTo>
                    <a:lnTo>
                      <a:pt x="921" y="38"/>
                    </a:lnTo>
                    <a:lnTo>
                      <a:pt x="921" y="52"/>
                    </a:lnTo>
                    <a:lnTo>
                      <a:pt x="915" y="67"/>
                    </a:lnTo>
                    <a:lnTo>
                      <a:pt x="906" y="81"/>
                    </a:lnTo>
                    <a:close/>
                  </a:path>
                </a:pathLst>
              </a:custGeom>
              <a:solidFill>
                <a:srgbClr val="D8E5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9" name="Freeform 6"/>
              <p:cNvSpPr>
                <a:spLocks/>
              </p:cNvSpPr>
              <p:nvPr/>
            </p:nvSpPr>
            <p:spPr bwMode="auto">
              <a:xfrm>
                <a:off x="1363" y="1343"/>
                <a:ext cx="1408" cy="1809"/>
              </a:xfrm>
              <a:custGeom>
                <a:avLst/>
                <a:gdLst>
                  <a:gd name="T0" fmla="*/ 885 w 1408"/>
                  <a:gd name="T1" fmla="*/ 0 h 1809"/>
                  <a:gd name="T2" fmla="*/ 907 w 1408"/>
                  <a:gd name="T3" fmla="*/ 19 h 1809"/>
                  <a:gd name="T4" fmla="*/ 898 w 1408"/>
                  <a:gd name="T5" fmla="*/ 54 h 1809"/>
                  <a:gd name="T6" fmla="*/ 809 w 1408"/>
                  <a:gd name="T7" fmla="*/ 123 h 1809"/>
                  <a:gd name="T8" fmla="*/ 688 w 1408"/>
                  <a:gd name="T9" fmla="*/ 186 h 1809"/>
                  <a:gd name="T10" fmla="*/ 612 w 1408"/>
                  <a:gd name="T11" fmla="*/ 224 h 1809"/>
                  <a:gd name="T12" fmla="*/ 536 w 1408"/>
                  <a:gd name="T13" fmla="*/ 271 h 1809"/>
                  <a:gd name="T14" fmla="*/ 458 w 1408"/>
                  <a:gd name="T15" fmla="*/ 320 h 1809"/>
                  <a:gd name="T16" fmla="*/ 380 w 1408"/>
                  <a:gd name="T17" fmla="*/ 362 h 1809"/>
                  <a:gd name="T18" fmla="*/ 297 w 1408"/>
                  <a:gd name="T19" fmla="*/ 400 h 1809"/>
                  <a:gd name="T20" fmla="*/ 214 w 1408"/>
                  <a:gd name="T21" fmla="*/ 438 h 1809"/>
                  <a:gd name="T22" fmla="*/ 152 w 1408"/>
                  <a:gd name="T23" fmla="*/ 474 h 1809"/>
                  <a:gd name="T24" fmla="*/ 100 w 1408"/>
                  <a:gd name="T25" fmla="*/ 526 h 1809"/>
                  <a:gd name="T26" fmla="*/ 96 w 1408"/>
                  <a:gd name="T27" fmla="*/ 593 h 1809"/>
                  <a:gd name="T28" fmla="*/ 143 w 1408"/>
                  <a:gd name="T29" fmla="*/ 642 h 1809"/>
                  <a:gd name="T30" fmla="*/ 210 w 1408"/>
                  <a:gd name="T31" fmla="*/ 664 h 1809"/>
                  <a:gd name="T32" fmla="*/ 297 w 1408"/>
                  <a:gd name="T33" fmla="*/ 662 h 1809"/>
                  <a:gd name="T34" fmla="*/ 393 w 1408"/>
                  <a:gd name="T35" fmla="*/ 637 h 1809"/>
                  <a:gd name="T36" fmla="*/ 485 w 1408"/>
                  <a:gd name="T37" fmla="*/ 600 h 1809"/>
                  <a:gd name="T38" fmla="*/ 590 w 1408"/>
                  <a:gd name="T39" fmla="*/ 559 h 1809"/>
                  <a:gd name="T40" fmla="*/ 695 w 1408"/>
                  <a:gd name="T41" fmla="*/ 519 h 1809"/>
                  <a:gd name="T42" fmla="*/ 802 w 1408"/>
                  <a:gd name="T43" fmla="*/ 485 h 1809"/>
                  <a:gd name="T44" fmla="*/ 905 w 1408"/>
                  <a:gd name="T45" fmla="*/ 447 h 1809"/>
                  <a:gd name="T46" fmla="*/ 1008 w 1408"/>
                  <a:gd name="T47" fmla="*/ 409 h 1809"/>
                  <a:gd name="T48" fmla="*/ 1113 w 1408"/>
                  <a:gd name="T49" fmla="*/ 372 h 1809"/>
                  <a:gd name="T50" fmla="*/ 1218 w 1408"/>
                  <a:gd name="T51" fmla="*/ 342 h 1809"/>
                  <a:gd name="T52" fmla="*/ 1325 w 1408"/>
                  <a:gd name="T53" fmla="*/ 316 h 1809"/>
                  <a:gd name="T54" fmla="*/ 1328 w 1408"/>
                  <a:gd name="T55" fmla="*/ 394 h 1809"/>
                  <a:gd name="T56" fmla="*/ 1337 w 1408"/>
                  <a:gd name="T57" fmla="*/ 486 h 1809"/>
                  <a:gd name="T58" fmla="*/ 1343 w 1408"/>
                  <a:gd name="T59" fmla="*/ 618 h 1809"/>
                  <a:gd name="T60" fmla="*/ 1350 w 1408"/>
                  <a:gd name="T61" fmla="*/ 809 h 1809"/>
                  <a:gd name="T62" fmla="*/ 1368 w 1408"/>
                  <a:gd name="T63" fmla="*/ 1205 h 1809"/>
                  <a:gd name="T64" fmla="*/ 1384 w 1408"/>
                  <a:gd name="T65" fmla="*/ 1415 h 1809"/>
                  <a:gd name="T66" fmla="*/ 1393 w 1408"/>
                  <a:gd name="T67" fmla="*/ 1531 h 1809"/>
                  <a:gd name="T68" fmla="*/ 1408 w 1408"/>
                  <a:gd name="T69" fmla="*/ 1659 h 1809"/>
                  <a:gd name="T70" fmla="*/ 1238 w 1408"/>
                  <a:gd name="T71" fmla="*/ 1690 h 1809"/>
                  <a:gd name="T72" fmla="*/ 1037 w 1408"/>
                  <a:gd name="T73" fmla="*/ 1717 h 1809"/>
                  <a:gd name="T74" fmla="*/ 825 w 1408"/>
                  <a:gd name="T75" fmla="*/ 1742 h 1809"/>
                  <a:gd name="T76" fmla="*/ 622 w 1408"/>
                  <a:gd name="T77" fmla="*/ 1768 h 1809"/>
                  <a:gd name="T78" fmla="*/ 451 w 1408"/>
                  <a:gd name="T79" fmla="*/ 1793 h 1809"/>
                  <a:gd name="T80" fmla="*/ 349 w 1408"/>
                  <a:gd name="T81" fmla="*/ 1809 h 1809"/>
                  <a:gd name="T82" fmla="*/ 270 w 1408"/>
                  <a:gd name="T83" fmla="*/ 1802 h 1809"/>
                  <a:gd name="T84" fmla="*/ 194 w 1408"/>
                  <a:gd name="T85" fmla="*/ 1769 h 1809"/>
                  <a:gd name="T86" fmla="*/ 130 w 1408"/>
                  <a:gd name="T87" fmla="*/ 1704 h 1809"/>
                  <a:gd name="T88" fmla="*/ 83 w 1408"/>
                  <a:gd name="T89" fmla="*/ 1603 h 1809"/>
                  <a:gd name="T90" fmla="*/ 51 w 1408"/>
                  <a:gd name="T91" fmla="*/ 1418 h 1809"/>
                  <a:gd name="T92" fmla="*/ 25 w 1408"/>
                  <a:gd name="T93" fmla="*/ 1198 h 1809"/>
                  <a:gd name="T94" fmla="*/ 7 w 1408"/>
                  <a:gd name="T95" fmla="*/ 765 h 1809"/>
                  <a:gd name="T96" fmla="*/ 4 w 1408"/>
                  <a:gd name="T97" fmla="*/ 526 h 1809"/>
                  <a:gd name="T98" fmla="*/ 62 w 1408"/>
                  <a:gd name="T99" fmla="*/ 441 h 1809"/>
                  <a:gd name="T100" fmla="*/ 210 w 1408"/>
                  <a:gd name="T101" fmla="*/ 356 h 1809"/>
                  <a:gd name="T102" fmla="*/ 311 w 1408"/>
                  <a:gd name="T103" fmla="*/ 298 h 1809"/>
                  <a:gd name="T104" fmla="*/ 400 w 1408"/>
                  <a:gd name="T105" fmla="*/ 253 h 1809"/>
                  <a:gd name="T106" fmla="*/ 485 w 1408"/>
                  <a:gd name="T107" fmla="*/ 213 h 1809"/>
                  <a:gd name="T108" fmla="*/ 572 w 1408"/>
                  <a:gd name="T109" fmla="*/ 170 h 1809"/>
                  <a:gd name="T110" fmla="*/ 668 w 1408"/>
                  <a:gd name="T111" fmla="*/ 119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8" h="1809">
                    <a:moveTo>
                      <a:pt x="840" y="18"/>
                    </a:moveTo>
                    <a:lnTo>
                      <a:pt x="867" y="3"/>
                    </a:lnTo>
                    <a:lnTo>
                      <a:pt x="885" y="0"/>
                    </a:lnTo>
                    <a:lnTo>
                      <a:pt x="898" y="1"/>
                    </a:lnTo>
                    <a:lnTo>
                      <a:pt x="905" y="9"/>
                    </a:lnTo>
                    <a:lnTo>
                      <a:pt x="907" y="19"/>
                    </a:lnTo>
                    <a:lnTo>
                      <a:pt x="907" y="32"/>
                    </a:lnTo>
                    <a:lnTo>
                      <a:pt x="903" y="45"/>
                    </a:lnTo>
                    <a:lnTo>
                      <a:pt x="898" y="54"/>
                    </a:lnTo>
                    <a:lnTo>
                      <a:pt x="878" y="76"/>
                    </a:lnTo>
                    <a:lnTo>
                      <a:pt x="847" y="99"/>
                    </a:lnTo>
                    <a:lnTo>
                      <a:pt x="809" y="123"/>
                    </a:lnTo>
                    <a:lnTo>
                      <a:pt x="767" y="146"/>
                    </a:lnTo>
                    <a:lnTo>
                      <a:pt x="726" y="168"/>
                    </a:lnTo>
                    <a:lnTo>
                      <a:pt x="688" y="186"/>
                    </a:lnTo>
                    <a:lnTo>
                      <a:pt x="657" y="200"/>
                    </a:lnTo>
                    <a:lnTo>
                      <a:pt x="637" y="210"/>
                    </a:lnTo>
                    <a:lnTo>
                      <a:pt x="612" y="224"/>
                    </a:lnTo>
                    <a:lnTo>
                      <a:pt x="586" y="240"/>
                    </a:lnTo>
                    <a:lnTo>
                      <a:pt x="561" y="255"/>
                    </a:lnTo>
                    <a:lnTo>
                      <a:pt x="536" y="271"/>
                    </a:lnTo>
                    <a:lnTo>
                      <a:pt x="510" y="287"/>
                    </a:lnTo>
                    <a:lnTo>
                      <a:pt x="485" y="304"/>
                    </a:lnTo>
                    <a:lnTo>
                      <a:pt x="458" y="320"/>
                    </a:lnTo>
                    <a:lnTo>
                      <a:pt x="432" y="334"/>
                    </a:lnTo>
                    <a:lnTo>
                      <a:pt x="407" y="349"/>
                    </a:lnTo>
                    <a:lnTo>
                      <a:pt x="380" y="362"/>
                    </a:lnTo>
                    <a:lnTo>
                      <a:pt x="353" y="374"/>
                    </a:lnTo>
                    <a:lnTo>
                      <a:pt x="324" y="387"/>
                    </a:lnTo>
                    <a:lnTo>
                      <a:pt x="297" y="400"/>
                    </a:lnTo>
                    <a:lnTo>
                      <a:pt x="268" y="412"/>
                    </a:lnTo>
                    <a:lnTo>
                      <a:pt x="241" y="425"/>
                    </a:lnTo>
                    <a:lnTo>
                      <a:pt x="214" y="438"/>
                    </a:lnTo>
                    <a:lnTo>
                      <a:pt x="194" y="448"/>
                    </a:lnTo>
                    <a:lnTo>
                      <a:pt x="172" y="459"/>
                    </a:lnTo>
                    <a:lnTo>
                      <a:pt x="152" y="474"/>
                    </a:lnTo>
                    <a:lnTo>
                      <a:pt x="130" y="488"/>
                    </a:lnTo>
                    <a:lnTo>
                      <a:pt x="114" y="506"/>
                    </a:lnTo>
                    <a:lnTo>
                      <a:pt x="100" y="526"/>
                    </a:lnTo>
                    <a:lnTo>
                      <a:pt x="92" y="548"/>
                    </a:lnTo>
                    <a:lnTo>
                      <a:pt x="91" y="571"/>
                    </a:lnTo>
                    <a:lnTo>
                      <a:pt x="96" y="593"/>
                    </a:lnTo>
                    <a:lnTo>
                      <a:pt x="109" y="613"/>
                    </a:lnTo>
                    <a:lnTo>
                      <a:pt x="125" y="629"/>
                    </a:lnTo>
                    <a:lnTo>
                      <a:pt x="143" y="642"/>
                    </a:lnTo>
                    <a:lnTo>
                      <a:pt x="165" y="651"/>
                    </a:lnTo>
                    <a:lnTo>
                      <a:pt x="188" y="658"/>
                    </a:lnTo>
                    <a:lnTo>
                      <a:pt x="210" y="664"/>
                    </a:lnTo>
                    <a:lnTo>
                      <a:pt x="232" y="666"/>
                    </a:lnTo>
                    <a:lnTo>
                      <a:pt x="264" y="666"/>
                    </a:lnTo>
                    <a:lnTo>
                      <a:pt x="297" y="662"/>
                    </a:lnTo>
                    <a:lnTo>
                      <a:pt x="329" y="655"/>
                    </a:lnTo>
                    <a:lnTo>
                      <a:pt x="362" y="646"/>
                    </a:lnTo>
                    <a:lnTo>
                      <a:pt x="393" y="637"/>
                    </a:lnTo>
                    <a:lnTo>
                      <a:pt x="423" y="624"/>
                    </a:lnTo>
                    <a:lnTo>
                      <a:pt x="454" y="613"/>
                    </a:lnTo>
                    <a:lnTo>
                      <a:pt x="485" y="600"/>
                    </a:lnTo>
                    <a:lnTo>
                      <a:pt x="519" y="586"/>
                    </a:lnTo>
                    <a:lnTo>
                      <a:pt x="554" y="571"/>
                    </a:lnTo>
                    <a:lnTo>
                      <a:pt x="590" y="559"/>
                    </a:lnTo>
                    <a:lnTo>
                      <a:pt x="624" y="544"/>
                    </a:lnTo>
                    <a:lnTo>
                      <a:pt x="660" y="532"/>
                    </a:lnTo>
                    <a:lnTo>
                      <a:pt x="695" y="519"/>
                    </a:lnTo>
                    <a:lnTo>
                      <a:pt x="731" y="508"/>
                    </a:lnTo>
                    <a:lnTo>
                      <a:pt x="767" y="495"/>
                    </a:lnTo>
                    <a:lnTo>
                      <a:pt x="802" y="485"/>
                    </a:lnTo>
                    <a:lnTo>
                      <a:pt x="836" y="472"/>
                    </a:lnTo>
                    <a:lnTo>
                      <a:pt x="870" y="459"/>
                    </a:lnTo>
                    <a:lnTo>
                      <a:pt x="905" y="447"/>
                    </a:lnTo>
                    <a:lnTo>
                      <a:pt x="939" y="434"/>
                    </a:lnTo>
                    <a:lnTo>
                      <a:pt x="974" y="421"/>
                    </a:lnTo>
                    <a:lnTo>
                      <a:pt x="1008" y="409"/>
                    </a:lnTo>
                    <a:lnTo>
                      <a:pt x="1044" y="396"/>
                    </a:lnTo>
                    <a:lnTo>
                      <a:pt x="1078" y="385"/>
                    </a:lnTo>
                    <a:lnTo>
                      <a:pt x="1113" y="372"/>
                    </a:lnTo>
                    <a:lnTo>
                      <a:pt x="1147" y="362"/>
                    </a:lnTo>
                    <a:lnTo>
                      <a:pt x="1183" y="351"/>
                    </a:lnTo>
                    <a:lnTo>
                      <a:pt x="1218" y="342"/>
                    </a:lnTo>
                    <a:lnTo>
                      <a:pt x="1254" y="333"/>
                    </a:lnTo>
                    <a:lnTo>
                      <a:pt x="1288" y="324"/>
                    </a:lnTo>
                    <a:lnTo>
                      <a:pt x="1325" y="316"/>
                    </a:lnTo>
                    <a:lnTo>
                      <a:pt x="1321" y="342"/>
                    </a:lnTo>
                    <a:lnTo>
                      <a:pt x="1325" y="367"/>
                    </a:lnTo>
                    <a:lnTo>
                      <a:pt x="1328" y="394"/>
                    </a:lnTo>
                    <a:lnTo>
                      <a:pt x="1332" y="421"/>
                    </a:lnTo>
                    <a:lnTo>
                      <a:pt x="1334" y="452"/>
                    </a:lnTo>
                    <a:lnTo>
                      <a:pt x="1337" y="486"/>
                    </a:lnTo>
                    <a:lnTo>
                      <a:pt x="1339" y="523"/>
                    </a:lnTo>
                    <a:lnTo>
                      <a:pt x="1341" y="553"/>
                    </a:lnTo>
                    <a:lnTo>
                      <a:pt x="1343" y="618"/>
                    </a:lnTo>
                    <a:lnTo>
                      <a:pt x="1344" y="680"/>
                    </a:lnTo>
                    <a:lnTo>
                      <a:pt x="1346" y="743"/>
                    </a:lnTo>
                    <a:lnTo>
                      <a:pt x="1350" y="809"/>
                    </a:lnTo>
                    <a:lnTo>
                      <a:pt x="1355" y="944"/>
                    </a:lnTo>
                    <a:lnTo>
                      <a:pt x="1361" y="1075"/>
                    </a:lnTo>
                    <a:lnTo>
                      <a:pt x="1368" y="1205"/>
                    </a:lnTo>
                    <a:lnTo>
                      <a:pt x="1379" y="1339"/>
                    </a:lnTo>
                    <a:lnTo>
                      <a:pt x="1382" y="1377"/>
                    </a:lnTo>
                    <a:lnTo>
                      <a:pt x="1384" y="1415"/>
                    </a:lnTo>
                    <a:lnTo>
                      <a:pt x="1386" y="1453"/>
                    </a:lnTo>
                    <a:lnTo>
                      <a:pt x="1388" y="1491"/>
                    </a:lnTo>
                    <a:lnTo>
                      <a:pt x="1393" y="1531"/>
                    </a:lnTo>
                    <a:lnTo>
                      <a:pt x="1402" y="1576"/>
                    </a:lnTo>
                    <a:lnTo>
                      <a:pt x="1408" y="1623"/>
                    </a:lnTo>
                    <a:lnTo>
                      <a:pt x="1408" y="1659"/>
                    </a:lnTo>
                    <a:lnTo>
                      <a:pt x="1355" y="1670"/>
                    </a:lnTo>
                    <a:lnTo>
                      <a:pt x="1299" y="1681"/>
                    </a:lnTo>
                    <a:lnTo>
                      <a:pt x="1238" y="1690"/>
                    </a:lnTo>
                    <a:lnTo>
                      <a:pt x="1173" y="1699"/>
                    </a:lnTo>
                    <a:lnTo>
                      <a:pt x="1106" y="1708"/>
                    </a:lnTo>
                    <a:lnTo>
                      <a:pt x="1037" y="1717"/>
                    </a:lnTo>
                    <a:lnTo>
                      <a:pt x="966" y="1726"/>
                    </a:lnTo>
                    <a:lnTo>
                      <a:pt x="896" y="1735"/>
                    </a:lnTo>
                    <a:lnTo>
                      <a:pt x="825" y="1742"/>
                    </a:lnTo>
                    <a:lnTo>
                      <a:pt x="755" y="1751"/>
                    </a:lnTo>
                    <a:lnTo>
                      <a:pt x="688" y="1760"/>
                    </a:lnTo>
                    <a:lnTo>
                      <a:pt x="622" y="1768"/>
                    </a:lnTo>
                    <a:lnTo>
                      <a:pt x="561" y="1777"/>
                    </a:lnTo>
                    <a:lnTo>
                      <a:pt x="503" y="1784"/>
                    </a:lnTo>
                    <a:lnTo>
                      <a:pt x="451" y="1793"/>
                    </a:lnTo>
                    <a:lnTo>
                      <a:pt x="404" y="1802"/>
                    </a:lnTo>
                    <a:lnTo>
                      <a:pt x="376" y="1806"/>
                    </a:lnTo>
                    <a:lnTo>
                      <a:pt x="349" y="1809"/>
                    </a:lnTo>
                    <a:lnTo>
                      <a:pt x="322" y="1809"/>
                    </a:lnTo>
                    <a:lnTo>
                      <a:pt x="295" y="1807"/>
                    </a:lnTo>
                    <a:lnTo>
                      <a:pt x="270" y="1802"/>
                    </a:lnTo>
                    <a:lnTo>
                      <a:pt x="243" y="1795"/>
                    </a:lnTo>
                    <a:lnTo>
                      <a:pt x="219" y="1784"/>
                    </a:lnTo>
                    <a:lnTo>
                      <a:pt x="194" y="1769"/>
                    </a:lnTo>
                    <a:lnTo>
                      <a:pt x="172" y="1751"/>
                    </a:lnTo>
                    <a:lnTo>
                      <a:pt x="150" y="1730"/>
                    </a:lnTo>
                    <a:lnTo>
                      <a:pt x="130" y="1704"/>
                    </a:lnTo>
                    <a:lnTo>
                      <a:pt x="112" y="1675"/>
                    </a:lnTo>
                    <a:lnTo>
                      <a:pt x="96" y="1641"/>
                    </a:lnTo>
                    <a:lnTo>
                      <a:pt x="83" y="1603"/>
                    </a:lnTo>
                    <a:lnTo>
                      <a:pt x="72" y="1560"/>
                    </a:lnTo>
                    <a:lnTo>
                      <a:pt x="63" y="1511"/>
                    </a:lnTo>
                    <a:lnTo>
                      <a:pt x="51" y="1418"/>
                    </a:lnTo>
                    <a:lnTo>
                      <a:pt x="40" y="1348"/>
                    </a:lnTo>
                    <a:lnTo>
                      <a:pt x="31" y="1279"/>
                    </a:lnTo>
                    <a:lnTo>
                      <a:pt x="25" y="1198"/>
                    </a:lnTo>
                    <a:lnTo>
                      <a:pt x="22" y="1076"/>
                    </a:lnTo>
                    <a:lnTo>
                      <a:pt x="15" y="921"/>
                    </a:lnTo>
                    <a:lnTo>
                      <a:pt x="7" y="765"/>
                    </a:lnTo>
                    <a:lnTo>
                      <a:pt x="2" y="644"/>
                    </a:lnTo>
                    <a:lnTo>
                      <a:pt x="0" y="575"/>
                    </a:lnTo>
                    <a:lnTo>
                      <a:pt x="4" y="526"/>
                    </a:lnTo>
                    <a:lnTo>
                      <a:pt x="15" y="490"/>
                    </a:lnTo>
                    <a:lnTo>
                      <a:pt x="33" y="463"/>
                    </a:lnTo>
                    <a:lnTo>
                      <a:pt x="62" y="441"/>
                    </a:lnTo>
                    <a:lnTo>
                      <a:pt x="100" y="419"/>
                    </a:lnTo>
                    <a:lnTo>
                      <a:pt x="148" y="392"/>
                    </a:lnTo>
                    <a:lnTo>
                      <a:pt x="210" y="356"/>
                    </a:lnTo>
                    <a:lnTo>
                      <a:pt x="246" y="334"/>
                    </a:lnTo>
                    <a:lnTo>
                      <a:pt x="279" y="316"/>
                    </a:lnTo>
                    <a:lnTo>
                      <a:pt x="311" y="298"/>
                    </a:lnTo>
                    <a:lnTo>
                      <a:pt x="342" y="282"/>
                    </a:lnTo>
                    <a:lnTo>
                      <a:pt x="371" y="267"/>
                    </a:lnTo>
                    <a:lnTo>
                      <a:pt x="400" y="253"/>
                    </a:lnTo>
                    <a:lnTo>
                      <a:pt x="429" y="238"/>
                    </a:lnTo>
                    <a:lnTo>
                      <a:pt x="458" y="226"/>
                    </a:lnTo>
                    <a:lnTo>
                      <a:pt x="485" y="213"/>
                    </a:lnTo>
                    <a:lnTo>
                      <a:pt x="514" y="199"/>
                    </a:lnTo>
                    <a:lnTo>
                      <a:pt x="543" y="186"/>
                    </a:lnTo>
                    <a:lnTo>
                      <a:pt x="572" y="170"/>
                    </a:lnTo>
                    <a:lnTo>
                      <a:pt x="603" y="155"/>
                    </a:lnTo>
                    <a:lnTo>
                      <a:pt x="635" y="137"/>
                    </a:lnTo>
                    <a:lnTo>
                      <a:pt x="668" y="119"/>
                    </a:lnTo>
                    <a:lnTo>
                      <a:pt x="704" y="97"/>
                    </a:lnTo>
                    <a:lnTo>
                      <a:pt x="840" y="18"/>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0" name="Freeform 8"/>
              <p:cNvSpPr>
                <a:spLocks/>
              </p:cNvSpPr>
              <p:nvPr/>
            </p:nvSpPr>
            <p:spPr bwMode="auto">
              <a:xfrm>
                <a:off x="1385" y="1364"/>
                <a:ext cx="1350" cy="1767"/>
              </a:xfrm>
              <a:custGeom>
                <a:avLst/>
                <a:gdLst>
                  <a:gd name="T0" fmla="*/ 722 w 1350"/>
                  <a:gd name="T1" fmla="*/ 80 h 1767"/>
                  <a:gd name="T2" fmla="*/ 552 w 1350"/>
                  <a:gd name="T3" fmla="*/ 176 h 1767"/>
                  <a:gd name="T4" fmla="*/ 374 w 1350"/>
                  <a:gd name="T5" fmla="*/ 272 h 1767"/>
                  <a:gd name="T6" fmla="*/ 41 w 1350"/>
                  <a:gd name="T7" fmla="*/ 453 h 1767"/>
                  <a:gd name="T8" fmla="*/ 0 w 1350"/>
                  <a:gd name="T9" fmla="*/ 525 h 1767"/>
                  <a:gd name="T10" fmla="*/ 38 w 1350"/>
                  <a:gd name="T11" fmla="*/ 619 h 1767"/>
                  <a:gd name="T12" fmla="*/ 139 w 1350"/>
                  <a:gd name="T13" fmla="*/ 683 h 1767"/>
                  <a:gd name="T14" fmla="*/ 192 w 1350"/>
                  <a:gd name="T15" fmla="*/ 704 h 1767"/>
                  <a:gd name="T16" fmla="*/ 287 w 1350"/>
                  <a:gd name="T17" fmla="*/ 704 h 1767"/>
                  <a:gd name="T18" fmla="*/ 599 w 1350"/>
                  <a:gd name="T19" fmla="*/ 587 h 1767"/>
                  <a:gd name="T20" fmla="*/ 838 w 1350"/>
                  <a:gd name="T21" fmla="*/ 500 h 1767"/>
                  <a:gd name="T22" fmla="*/ 1071 w 1350"/>
                  <a:gd name="T23" fmla="*/ 418 h 1767"/>
                  <a:gd name="T24" fmla="*/ 1254 w 1350"/>
                  <a:gd name="T25" fmla="*/ 491 h 1767"/>
                  <a:gd name="T26" fmla="*/ 1261 w 1350"/>
                  <a:gd name="T27" fmla="*/ 849 h 1767"/>
                  <a:gd name="T28" fmla="*/ 1274 w 1350"/>
                  <a:gd name="T29" fmla="*/ 1097 h 1767"/>
                  <a:gd name="T30" fmla="*/ 1299 w 1350"/>
                  <a:gd name="T31" fmla="*/ 1405 h 1767"/>
                  <a:gd name="T32" fmla="*/ 1299 w 1350"/>
                  <a:gd name="T33" fmla="*/ 1497 h 1767"/>
                  <a:gd name="T34" fmla="*/ 1292 w 1350"/>
                  <a:gd name="T35" fmla="*/ 1591 h 1767"/>
                  <a:gd name="T36" fmla="*/ 1172 w 1350"/>
                  <a:gd name="T37" fmla="*/ 1611 h 1767"/>
                  <a:gd name="T38" fmla="*/ 1073 w 1350"/>
                  <a:gd name="T39" fmla="*/ 1629 h 1767"/>
                  <a:gd name="T40" fmla="*/ 942 w 1350"/>
                  <a:gd name="T41" fmla="*/ 1649 h 1767"/>
                  <a:gd name="T42" fmla="*/ 816 w 1350"/>
                  <a:gd name="T43" fmla="*/ 1663 h 1767"/>
                  <a:gd name="T44" fmla="*/ 675 w 1350"/>
                  <a:gd name="T45" fmla="*/ 1669 h 1767"/>
                  <a:gd name="T46" fmla="*/ 497 w 1350"/>
                  <a:gd name="T47" fmla="*/ 1698 h 1767"/>
                  <a:gd name="T48" fmla="*/ 298 w 1350"/>
                  <a:gd name="T49" fmla="*/ 1723 h 1767"/>
                  <a:gd name="T50" fmla="*/ 215 w 1350"/>
                  <a:gd name="T51" fmla="*/ 1678 h 1767"/>
                  <a:gd name="T52" fmla="*/ 130 w 1350"/>
                  <a:gd name="T53" fmla="*/ 1580 h 1767"/>
                  <a:gd name="T54" fmla="*/ 88 w 1350"/>
                  <a:gd name="T55" fmla="*/ 1330 h 1767"/>
                  <a:gd name="T56" fmla="*/ 41 w 1350"/>
                  <a:gd name="T57" fmla="*/ 688 h 1767"/>
                  <a:gd name="T58" fmla="*/ 14 w 1350"/>
                  <a:gd name="T59" fmla="*/ 672 h 1767"/>
                  <a:gd name="T60" fmla="*/ 40 w 1350"/>
                  <a:gd name="T61" fmla="*/ 1198 h 1767"/>
                  <a:gd name="T62" fmla="*/ 69 w 1350"/>
                  <a:gd name="T63" fmla="*/ 1508 h 1767"/>
                  <a:gd name="T64" fmla="*/ 123 w 1350"/>
                  <a:gd name="T65" fmla="*/ 1638 h 1767"/>
                  <a:gd name="T66" fmla="*/ 233 w 1350"/>
                  <a:gd name="T67" fmla="*/ 1736 h 1767"/>
                  <a:gd name="T68" fmla="*/ 329 w 1350"/>
                  <a:gd name="T69" fmla="*/ 1767 h 1767"/>
                  <a:gd name="T70" fmla="*/ 573 w 1350"/>
                  <a:gd name="T71" fmla="*/ 1721 h 1767"/>
                  <a:gd name="T72" fmla="*/ 747 w 1350"/>
                  <a:gd name="T73" fmla="*/ 1703 h 1767"/>
                  <a:gd name="T74" fmla="*/ 868 w 1350"/>
                  <a:gd name="T75" fmla="*/ 1696 h 1767"/>
                  <a:gd name="T76" fmla="*/ 999 w 1350"/>
                  <a:gd name="T77" fmla="*/ 1680 h 1767"/>
                  <a:gd name="T78" fmla="*/ 1131 w 1350"/>
                  <a:gd name="T79" fmla="*/ 1656 h 1767"/>
                  <a:gd name="T80" fmla="*/ 1344 w 1350"/>
                  <a:gd name="T81" fmla="*/ 1616 h 1767"/>
                  <a:gd name="T82" fmla="*/ 1348 w 1350"/>
                  <a:gd name="T83" fmla="*/ 1596 h 1767"/>
                  <a:gd name="T84" fmla="*/ 1337 w 1350"/>
                  <a:gd name="T85" fmla="*/ 1403 h 1767"/>
                  <a:gd name="T86" fmla="*/ 1310 w 1350"/>
                  <a:gd name="T87" fmla="*/ 1093 h 1767"/>
                  <a:gd name="T88" fmla="*/ 1293 w 1350"/>
                  <a:gd name="T89" fmla="*/ 603 h 1767"/>
                  <a:gd name="T90" fmla="*/ 1279 w 1350"/>
                  <a:gd name="T91" fmla="*/ 324 h 1767"/>
                  <a:gd name="T92" fmla="*/ 1261 w 1350"/>
                  <a:gd name="T93" fmla="*/ 319 h 1767"/>
                  <a:gd name="T94" fmla="*/ 1031 w 1350"/>
                  <a:gd name="T95" fmla="*/ 393 h 1767"/>
                  <a:gd name="T96" fmla="*/ 789 w 1350"/>
                  <a:gd name="T97" fmla="*/ 478 h 1767"/>
                  <a:gd name="T98" fmla="*/ 541 w 1350"/>
                  <a:gd name="T99" fmla="*/ 569 h 1767"/>
                  <a:gd name="T100" fmla="*/ 262 w 1350"/>
                  <a:gd name="T101" fmla="*/ 672 h 1767"/>
                  <a:gd name="T102" fmla="*/ 184 w 1350"/>
                  <a:gd name="T103" fmla="*/ 661 h 1767"/>
                  <a:gd name="T104" fmla="*/ 85 w 1350"/>
                  <a:gd name="T105" fmla="*/ 612 h 1767"/>
                  <a:gd name="T106" fmla="*/ 38 w 1350"/>
                  <a:gd name="T107" fmla="*/ 540 h 1767"/>
                  <a:gd name="T108" fmla="*/ 58 w 1350"/>
                  <a:gd name="T109" fmla="*/ 489 h 1767"/>
                  <a:gd name="T110" fmla="*/ 356 w 1350"/>
                  <a:gd name="T111" fmla="*/ 322 h 1767"/>
                  <a:gd name="T112" fmla="*/ 535 w 1350"/>
                  <a:gd name="T113" fmla="*/ 228 h 1767"/>
                  <a:gd name="T114" fmla="*/ 709 w 1350"/>
                  <a:gd name="T115" fmla="*/ 131 h 1767"/>
                  <a:gd name="T116" fmla="*/ 861 w 1350"/>
                  <a:gd name="T117" fmla="*/ 35 h 1767"/>
                  <a:gd name="T118" fmla="*/ 861 w 1350"/>
                  <a:gd name="T119" fmla="*/ 4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50" h="1767">
                    <a:moveTo>
                      <a:pt x="841" y="4"/>
                    </a:moveTo>
                    <a:lnTo>
                      <a:pt x="814" y="22"/>
                    </a:lnTo>
                    <a:lnTo>
                      <a:pt x="783" y="42"/>
                    </a:lnTo>
                    <a:lnTo>
                      <a:pt x="754" y="60"/>
                    </a:lnTo>
                    <a:lnTo>
                      <a:pt x="722" y="80"/>
                    </a:lnTo>
                    <a:lnTo>
                      <a:pt x="689" y="100"/>
                    </a:lnTo>
                    <a:lnTo>
                      <a:pt x="657" y="118"/>
                    </a:lnTo>
                    <a:lnTo>
                      <a:pt x="622" y="138"/>
                    </a:lnTo>
                    <a:lnTo>
                      <a:pt x="588" y="158"/>
                    </a:lnTo>
                    <a:lnTo>
                      <a:pt x="552" y="176"/>
                    </a:lnTo>
                    <a:lnTo>
                      <a:pt x="517" y="196"/>
                    </a:lnTo>
                    <a:lnTo>
                      <a:pt x="481" y="216"/>
                    </a:lnTo>
                    <a:lnTo>
                      <a:pt x="445" y="234"/>
                    </a:lnTo>
                    <a:lnTo>
                      <a:pt x="409" y="254"/>
                    </a:lnTo>
                    <a:lnTo>
                      <a:pt x="374" y="272"/>
                    </a:lnTo>
                    <a:lnTo>
                      <a:pt x="338" y="290"/>
                    </a:lnTo>
                    <a:lnTo>
                      <a:pt x="304" y="308"/>
                    </a:lnTo>
                    <a:lnTo>
                      <a:pt x="76" y="429"/>
                    </a:lnTo>
                    <a:lnTo>
                      <a:pt x="58" y="440"/>
                    </a:lnTo>
                    <a:lnTo>
                      <a:pt x="41" y="453"/>
                    </a:lnTo>
                    <a:lnTo>
                      <a:pt x="29" y="465"/>
                    </a:lnTo>
                    <a:lnTo>
                      <a:pt x="18" y="480"/>
                    </a:lnTo>
                    <a:lnTo>
                      <a:pt x="9" y="494"/>
                    </a:lnTo>
                    <a:lnTo>
                      <a:pt x="3" y="509"/>
                    </a:lnTo>
                    <a:lnTo>
                      <a:pt x="0" y="525"/>
                    </a:lnTo>
                    <a:lnTo>
                      <a:pt x="0" y="541"/>
                    </a:lnTo>
                    <a:lnTo>
                      <a:pt x="3" y="561"/>
                    </a:lnTo>
                    <a:lnTo>
                      <a:pt x="11" y="583"/>
                    </a:lnTo>
                    <a:lnTo>
                      <a:pt x="23" y="601"/>
                    </a:lnTo>
                    <a:lnTo>
                      <a:pt x="38" y="619"/>
                    </a:lnTo>
                    <a:lnTo>
                      <a:pt x="58" y="637"/>
                    </a:lnTo>
                    <a:lnTo>
                      <a:pt x="81" y="654"/>
                    </a:lnTo>
                    <a:lnTo>
                      <a:pt x="107" y="668"/>
                    </a:lnTo>
                    <a:lnTo>
                      <a:pt x="137" y="683"/>
                    </a:lnTo>
                    <a:lnTo>
                      <a:pt x="139" y="683"/>
                    </a:lnTo>
                    <a:lnTo>
                      <a:pt x="143" y="684"/>
                    </a:lnTo>
                    <a:lnTo>
                      <a:pt x="145" y="686"/>
                    </a:lnTo>
                    <a:lnTo>
                      <a:pt x="146" y="686"/>
                    </a:lnTo>
                    <a:lnTo>
                      <a:pt x="170" y="695"/>
                    </a:lnTo>
                    <a:lnTo>
                      <a:pt x="192" y="704"/>
                    </a:lnTo>
                    <a:lnTo>
                      <a:pt x="210" y="710"/>
                    </a:lnTo>
                    <a:lnTo>
                      <a:pt x="228" y="712"/>
                    </a:lnTo>
                    <a:lnTo>
                      <a:pt x="246" y="713"/>
                    </a:lnTo>
                    <a:lnTo>
                      <a:pt x="266" y="710"/>
                    </a:lnTo>
                    <a:lnTo>
                      <a:pt x="287" y="704"/>
                    </a:lnTo>
                    <a:lnTo>
                      <a:pt x="315" y="695"/>
                    </a:lnTo>
                    <a:lnTo>
                      <a:pt x="441" y="648"/>
                    </a:lnTo>
                    <a:lnTo>
                      <a:pt x="505" y="623"/>
                    </a:lnTo>
                    <a:lnTo>
                      <a:pt x="552" y="605"/>
                    </a:lnTo>
                    <a:lnTo>
                      <a:pt x="599" y="587"/>
                    </a:lnTo>
                    <a:lnTo>
                      <a:pt x="648" y="570"/>
                    </a:lnTo>
                    <a:lnTo>
                      <a:pt x="695" y="552"/>
                    </a:lnTo>
                    <a:lnTo>
                      <a:pt x="743" y="534"/>
                    </a:lnTo>
                    <a:lnTo>
                      <a:pt x="790" y="518"/>
                    </a:lnTo>
                    <a:lnTo>
                      <a:pt x="838" y="500"/>
                    </a:lnTo>
                    <a:lnTo>
                      <a:pt x="885" y="483"/>
                    </a:lnTo>
                    <a:lnTo>
                      <a:pt x="932" y="467"/>
                    </a:lnTo>
                    <a:lnTo>
                      <a:pt x="979" y="451"/>
                    </a:lnTo>
                    <a:lnTo>
                      <a:pt x="1026" y="435"/>
                    </a:lnTo>
                    <a:lnTo>
                      <a:pt x="1071" y="418"/>
                    </a:lnTo>
                    <a:lnTo>
                      <a:pt x="1116" y="404"/>
                    </a:lnTo>
                    <a:lnTo>
                      <a:pt x="1161" y="389"/>
                    </a:lnTo>
                    <a:lnTo>
                      <a:pt x="1205" y="375"/>
                    </a:lnTo>
                    <a:lnTo>
                      <a:pt x="1248" y="362"/>
                    </a:lnTo>
                    <a:lnTo>
                      <a:pt x="1254" y="491"/>
                    </a:lnTo>
                    <a:lnTo>
                      <a:pt x="1257" y="612"/>
                    </a:lnTo>
                    <a:lnTo>
                      <a:pt x="1259" y="730"/>
                    </a:lnTo>
                    <a:lnTo>
                      <a:pt x="1261" y="845"/>
                    </a:lnTo>
                    <a:lnTo>
                      <a:pt x="1261" y="847"/>
                    </a:lnTo>
                    <a:lnTo>
                      <a:pt x="1261" y="849"/>
                    </a:lnTo>
                    <a:lnTo>
                      <a:pt x="1261" y="851"/>
                    </a:lnTo>
                    <a:lnTo>
                      <a:pt x="1261" y="851"/>
                    </a:lnTo>
                    <a:lnTo>
                      <a:pt x="1263" y="938"/>
                    </a:lnTo>
                    <a:lnTo>
                      <a:pt x="1266" y="1019"/>
                    </a:lnTo>
                    <a:lnTo>
                      <a:pt x="1274" y="1097"/>
                    </a:lnTo>
                    <a:lnTo>
                      <a:pt x="1281" y="1173"/>
                    </a:lnTo>
                    <a:lnTo>
                      <a:pt x="1286" y="1227"/>
                    </a:lnTo>
                    <a:lnTo>
                      <a:pt x="1292" y="1283"/>
                    </a:lnTo>
                    <a:lnTo>
                      <a:pt x="1295" y="1343"/>
                    </a:lnTo>
                    <a:lnTo>
                      <a:pt x="1299" y="1405"/>
                    </a:lnTo>
                    <a:lnTo>
                      <a:pt x="1299" y="1466"/>
                    </a:lnTo>
                    <a:lnTo>
                      <a:pt x="1299" y="1473"/>
                    </a:lnTo>
                    <a:lnTo>
                      <a:pt x="1299" y="1481"/>
                    </a:lnTo>
                    <a:lnTo>
                      <a:pt x="1299" y="1490"/>
                    </a:lnTo>
                    <a:lnTo>
                      <a:pt x="1299" y="1497"/>
                    </a:lnTo>
                    <a:lnTo>
                      <a:pt x="1299" y="1520"/>
                    </a:lnTo>
                    <a:lnTo>
                      <a:pt x="1301" y="1544"/>
                    </a:lnTo>
                    <a:lnTo>
                      <a:pt x="1304" y="1566"/>
                    </a:lnTo>
                    <a:lnTo>
                      <a:pt x="1308" y="1587"/>
                    </a:lnTo>
                    <a:lnTo>
                      <a:pt x="1292" y="1591"/>
                    </a:lnTo>
                    <a:lnTo>
                      <a:pt x="1270" y="1595"/>
                    </a:lnTo>
                    <a:lnTo>
                      <a:pt x="1245" y="1598"/>
                    </a:lnTo>
                    <a:lnTo>
                      <a:pt x="1219" y="1604"/>
                    </a:lnTo>
                    <a:lnTo>
                      <a:pt x="1194" y="1607"/>
                    </a:lnTo>
                    <a:lnTo>
                      <a:pt x="1172" y="1611"/>
                    </a:lnTo>
                    <a:lnTo>
                      <a:pt x="1158" y="1613"/>
                    </a:lnTo>
                    <a:lnTo>
                      <a:pt x="1152" y="1615"/>
                    </a:lnTo>
                    <a:lnTo>
                      <a:pt x="1125" y="1620"/>
                    </a:lnTo>
                    <a:lnTo>
                      <a:pt x="1100" y="1624"/>
                    </a:lnTo>
                    <a:lnTo>
                      <a:pt x="1073" y="1629"/>
                    </a:lnTo>
                    <a:lnTo>
                      <a:pt x="1046" y="1633"/>
                    </a:lnTo>
                    <a:lnTo>
                      <a:pt x="1020" y="1638"/>
                    </a:lnTo>
                    <a:lnTo>
                      <a:pt x="993" y="1642"/>
                    </a:lnTo>
                    <a:lnTo>
                      <a:pt x="968" y="1645"/>
                    </a:lnTo>
                    <a:lnTo>
                      <a:pt x="942" y="1649"/>
                    </a:lnTo>
                    <a:lnTo>
                      <a:pt x="915" y="1653"/>
                    </a:lnTo>
                    <a:lnTo>
                      <a:pt x="890" y="1656"/>
                    </a:lnTo>
                    <a:lnTo>
                      <a:pt x="865" y="1658"/>
                    </a:lnTo>
                    <a:lnTo>
                      <a:pt x="841" y="1662"/>
                    </a:lnTo>
                    <a:lnTo>
                      <a:pt x="816" y="1663"/>
                    </a:lnTo>
                    <a:lnTo>
                      <a:pt x="792" y="1663"/>
                    </a:lnTo>
                    <a:lnTo>
                      <a:pt x="771" y="1665"/>
                    </a:lnTo>
                    <a:lnTo>
                      <a:pt x="747" y="1665"/>
                    </a:lnTo>
                    <a:lnTo>
                      <a:pt x="711" y="1665"/>
                    </a:lnTo>
                    <a:lnTo>
                      <a:pt x="675" y="1669"/>
                    </a:lnTo>
                    <a:lnTo>
                      <a:pt x="638" y="1672"/>
                    </a:lnTo>
                    <a:lnTo>
                      <a:pt x="604" y="1678"/>
                    </a:lnTo>
                    <a:lnTo>
                      <a:pt x="568" y="1683"/>
                    </a:lnTo>
                    <a:lnTo>
                      <a:pt x="534" y="1691"/>
                    </a:lnTo>
                    <a:lnTo>
                      <a:pt x="497" y="1698"/>
                    </a:lnTo>
                    <a:lnTo>
                      <a:pt x="463" y="1705"/>
                    </a:lnTo>
                    <a:lnTo>
                      <a:pt x="340" y="1729"/>
                    </a:lnTo>
                    <a:lnTo>
                      <a:pt x="327" y="1729"/>
                    </a:lnTo>
                    <a:lnTo>
                      <a:pt x="313" y="1727"/>
                    </a:lnTo>
                    <a:lnTo>
                      <a:pt x="298" y="1723"/>
                    </a:lnTo>
                    <a:lnTo>
                      <a:pt x="282" y="1718"/>
                    </a:lnTo>
                    <a:lnTo>
                      <a:pt x="266" y="1710"/>
                    </a:lnTo>
                    <a:lnTo>
                      <a:pt x="249" y="1701"/>
                    </a:lnTo>
                    <a:lnTo>
                      <a:pt x="231" y="1691"/>
                    </a:lnTo>
                    <a:lnTo>
                      <a:pt x="215" y="1678"/>
                    </a:lnTo>
                    <a:lnTo>
                      <a:pt x="197" y="1662"/>
                    </a:lnTo>
                    <a:lnTo>
                      <a:pt x="179" y="1644"/>
                    </a:lnTo>
                    <a:lnTo>
                      <a:pt x="161" y="1624"/>
                    </a:lnTo>
                    <a:lnTo>
                      <a:pt x="145" y="1602"/>
                    </a:lnTo>
                    <a:lnTo>
                      <a:pt x="130" y="1580"/>
                    </a:lnTo>
                    <a:lnTo>
                      <a:pt x="117" y="1555"/>
                    </a:lnTo>
                    <a:lnTo>
                      <a:pt x="108" y="1529"/>
                    </a:lnTo>
                    <a:lnTo>
                      <a:pt x="105" y="1504"/>
                    </a:lnTo>
                    <a:lnTo>
                      <a:pt x="92" y="1370"/>
                    </a:lnTo>
                    <a:lnTo>
                      <a:pt x="88" y="1330"/>
                    </a:lnTo>
                    <a:lnTo>
                      <a:pt x="85" y="1291"/>
                    </a:lnTo>
                    <a:lnTo>
                      <a:pt x="81" y="1245"/>
                    </a:lnTo>
                    <a:lnTo>
                      <a:pt x="78" y="1197"/>
                    </a:lnTo>
                    <a:lnTo>
                      <a:pt x="59" y="932"/>
                    </a:lnTo>
                    <a:lnTo>
                      <a:pt x="41" y="688"/>
                    </a:lnTo>
                    <a:lnTo>
                      <a:pt x="40" y="681"/>
                    </a:lnTo>
                    <a:lnTo>
                      <a:pt x="36" y="675"/>
                    </a:lnTo>
                    <a:lnTo>
                      <a:pt x="29" y="672"/>
                    </a:lnTo>
                    <a:lnTo>
                      <a:pt x="21" y="670"/>
                    </a:lnTo>
                    <a:lnTo>
                      <a:pt x="14" y="672"/>
                    </a:lnTo>
                    <a:lnTo>
                      <a:pt x="9" y="675"/>
                    </a:lnTo>
                    <a:lnTo>
                      <a:pt x="5" y="683"/>
                    </a:lnTo>
                    <a:lnTo>
                      <a:pt x="3" y="690"/>
                    </a:lnTo>
                    <a:lnTo>
                      <a:pt x="21" y="934"/>
                    </a:lnTo>
                    <a:lnTo>
                      <a:pt x="40" y="1198"/>
                    </a:lnTo>
                    <a:lnTo>
                      <a:pt x="43" y="1249"/>
                    </a:lnTo>
                    <a:lnTo>
                      <a:pt x="47" y="1294"/>
                    </a:lnTo>
                    <a:lnTo>
                      <a:pt x="50" y="1336"/>
                    </a:lnTo>
                    <a:lnTo>
                      <a:pt x="56" y="1376"/>
                    </a:lnTo>
                    <a:lnTo>
                      <a:pt x="69" y="1508"/>
                    </a:lnTo>
                    <a:lnTo>
                      <a:pt x="72" y="1533"/>
                    </a:lnTo>
                    <a:lnTo>
                      <a:pt x="81" y="1560"/>
                    </a:lnTo>
                    <a:lnTo>
                      <a:pt x="92" y="1586"/>
                    </a:lnTo>
                    <a:lnTo>
                      <a:pt x="107" y="1613"/>
                    </a:lnTo>
                    <a:lnTo>
                      <a:pt x="123" y="1638"/>
                    </a:lnTo>
                    <a:lnTo>
                      <a:pt x="143" y="1662"/>
                    </a:lnTo>
                    <a:lnTo>
                      <a:pt x="166" y="1687"/>
                    </a:lnTo>
                    <a:lnTo>
                      <a:pt x="192" y="1709"/>
                    </a:lnTo>
                    <a:lnTo>
                      <a:pt x="211" y="1723"/>
                    </a:lnTo>
                    <a:lnTo>
                      <a:pt x="233" y="1736"/>
                    </a:lnTo>
                    <a:lnTo>
                      <a:pt x="253" y="1747"/>
                    </a:lnTo>
                    <a:lnTo>
                      <a:pt x="273" y="1756"/>
                    </a:lnTo>
                    <a:lnTo>
                      <a:pt x="293" y="1761"/>
                    </a:lnTo>
                    <a:lnTo>
                      <a:pt x="311" y="1765"/>
                    </a:lnTo>
                    <a:lnTo>
                      <a:pt x="329" y="1767"/>
                    </a:lnTo>
                    <a:lnTo>
                      <a:pt x="345" y="1765"/>
                    </a:lnTo>
                    <a:lnTo>
                      <a:pt x="470" y="1741"/>
                    </a:lnTo>
                    <a:lnTo>
                      <a:pt x="505" y="1734"/>
                    </a:lnTo>
                    <a:lnTo>
                      <a:pt x="539" y="1727"/>
                    </a:lnTo>
                    <a:lnTo>
                      <a:pt x="573" y="1721"/>
                    </a:lnTo>
                    <a:lnTo>
                      <a:pt x="608" y="1716"/>
                    </a:lnTo>
                    <a:lnTo>
                      <a:pt x="642" y="1710"/>
                    </a:lnTo>
                    <a:lnTo>
                      <a:pt x="678" y="1707"/>
                    </a:lnTo>
                    <a:lnTo>
                      <a:pt x="713" y="1703"/>
                    </a:lnTo>
                    <a:lnTo>
                      <a:pt x="747" y="1703"/>
                    </a:lnTo>
                    <a:lnTo>
                      <a:pt x="771" y="1703"/>
                    </a:lnTo>
                    <a:lnTo>
                      <a:pt x="794" y="1701"/>
                    </a:lnTo>
                    <a:lnTo>
                      <a:pt x="819" y="1701"/>
                    </a:lnTo>
                    <a:lnTo>
                      <a:pt x="843" y="1700"/>
                    </a:lnTo>
                    <a:lnTo>
                      <a:pt x="868" y="1696"/>
                    </a:lnTo>
                    <a:lnTo>
                      <a:pt x="894" y="1694"/>
                    </a:lnTo>
                    <a:lnTo>
                      <a:pt x="919" y="1691"/>
                    </a:lnTo>
                    <a:lnTo>
                      <a:pt x="946" y="1687"/>
                    </a:lnTo>
                    <a:lnTo>
                      <a:pt x="971" y="1683"/>
                    </a:lnTo>
                    <a:lnTo>
                      <a:pt x="999" y="1680"/>
                    </a:lnTo>
                    <a:lnTo>
                      <a:pt x="1024" y="1674"/>
                    </a:lnTo>
                    <a:lnTo>
                      <a:pt x="1051" y="1671"/>
                    </a:lnTo>
                    <a:lnTo>
                      <a:pt x="1078" y="1665"/>
                    </a:lnTo>
                    <a:lnTo>
                      <a:pt x="1105" y="1662"/>
                    </a:lnTo>
                    <a:lnTo>
                      <a:pt x="1131" y="1656"/>
                    </a:lnTo>
                    <a:lnTo>
                      <a:pt x="1158" y="1651"/>
                    </a:lnTo>
                    <a:lnTo>
                      <a:pt x="1333" y="1622"/>
                    </a:lnTo>
                    <a:lnTo>
                      <a:pt x="1337" y="1620"/>
                    </a:lnTo>
                    <a:lnTo>
                      <a:pt x="1341" y="1618"/>
                    </a:lnTo>
                    <a:lnTo>
                      <a:pt x="1344" y="1616"/>
                    </a:lnTo>
                    <a:lnTo>
                      <a:pt x="1346" y="1613"/>
                    </a:lnTo>
                    <a:lnTo>
                      <a:pt x="1348" y="1609"/>
                    </a:lnTo>
                    <a:lnTo>
                      <a:pt x="1350" y="1606"/>
                    </a:lnTo>
                    <a:lnTo>
                      <a:pt x="1350" y="1600"/>
                    </a:lnTo>
                    <a:lnTo>
                      <a:pt x="1348" y="1596"/>
                    </a:lnTo>
                    <a:lnTo>
                      <a:pt x="1342" y="1567"/>
                    </a:lnTo>
                    <a:lnTo>
                      <a:pt x="1339" y="1535"/>
                    </a:lnTo>
                    <a:lnTo>
                      <a:pt x="1337" y="1501"/>
                    </a:lnTo>
                    <a:lnTo>
                      <a:pt x="1337" y="1466"/>
                    </a:lnTo>
                    <a:lnTo>
                      <a:pt x="1337" y="1403"/>
                    </a:lnTo>
                    <a:lnTo>
                      <a:pt x="1333" y="1339"/>
                    </a:lnTo>
                    <a:lnTo>
                      <a:pt x="1330" y="1280"/>
                    </a:lnTo>
                    <a:lnTo>
                      <a:pt x="1324" y="1224"/>
                    </a:lnTo>
                    <a:lnTo>
                      <a:pt x="1317" y="1169"/>
                    </a:lnTo>
                    <a:lnTo>
                      <a:pt x="1310" y="1093"/>
                    </a:lnTo>
                    <a:lnTo>
                      <a:pt x="1304" y="1016"/>
                    </a:lnTo>
                    <a:lnTo>
                      <a:pt x="1299" y="936"/>
                    </a:lnTo>
                    <a:lnTo>
                      <a:pt x="1297" y="849"/>
                    </a:lnTo>
                    <a:lnTo>
                      <a:pt x="1295" y="726"/>
                    </a:lnTo>
                    <a:lnTo>
                      <a:pt x="1293" y="603"/>
                    </a:lnTo>
                    <a:lnTo>
                      <a:pt x="1290" y="473"/>
                    </a:lnTo>
                    <a:lnTo>
                      <a:pt x="1284" y="335"/>
                    </a:lnTo>
                    <a:lnTo>
                      <a:pt x="1284" y="331"/>
                    </a:lnTo>
                    <a:lnTo>
                      <a:pt x="1283" y="328"/>
                    </a:lnTo>
                    <a:lnTo>
                      <a:pt x="1279" y="324"/>
                    </a:lnTo>
                    <a:lnTo>
                      <a:pt x="1277" y="321"/>
                    </a:lnTo>
                    <a:lnTo>
                      <a:pt x="1274" y="319"/>
                    </a:lnTo>
                    <a:lnTo>
                      <a:pt x="1270" y="317"/>
                    </a:lnTo>
                    <a:lnTo>
                      <a:pt x="1265" y="317"/>
                    </a:lnTo>
                    <a:lnTo>
                      <a:pt x="1261" y="319"/>
                    </a:lnTo>
                    <a:lnTo>
                      <a:pt x="1217" y="331"/>
                    </a:lnTo>
                    <a:lnTo>
                      <a:pt x="1172" y="346"/>
                    </a:lnTo>
                    <a:lnTo>
                      <a:pt x="1125" y="362"/>
                    </a:lnTo>
                    <a:lnTo>
                      <a:pt x="1078" y="377"/>
                    </a:lnTo>
                    <a:lnTo>
                      <a:pt x="1031" y="393"/>
                    </a:lnTo>
                    <a:lnTo>
                      <a:pt x="984" y="409"/>
                    </a:lnTo>
                    <a:lnTo>
                      <a:pt x="935" y="426"/>
                    </a:lnTo>
                    <a:lnTo>
                      <a:pt x="886" y="442"/>
                    </a:lnTo>
                    <a:lnTo>
                      <a:pt x="838" y="460"/>
                    </a:lnTo>
                    <a:lnTo>
                      <a:pt x="789" y="478"/>
                    </a:lnTo>
                    <a:lnTo>
                      <a:pt x="738" y="496"/>
                    </a:lnTo>
                    <a:lnTo>
                      <a:pt x="689" y="514"/>
                    </a:lnTo>
                    <a:lnTo>
                      <a:pt x="640" y="532"/>
                    </a:lnTo>
                    <a:lnTo>
                      <a:pt x="590" y="550"/>
                    </a:lnTo>
                    <a:lnTo>
                      <a:pt x="541" y="569"/>
                    </a:lnTo>
                    <a:lnTo>
                      <a:pt x="492" y="587"/>
                    </a:lnTo>
                    <a:lnTo>
                      <a:pt x="427" y="612"/>
                    </a:lnTo>
                    <a:lnTo>
                      <a:pt x="302" y="661"/>
                    </a:lnTo>
                    <a:lnTo>
                      <a:pt x="280" y="668"/>
                    </a:lnTo>
                    <a:lnTo>
                      <a:pt x="262" y="672"/>
                    </a:lnTo>
                    <a:lnTo>
                      <a:pt x="248" y="675"/>
                    </a:lnTo>
                    <a:lnTo>
                      <a:pt x="233" y="675"/>
                    </a:lnTo>
                    <a:lnTo>
                      <a:pt x="219" y="672"/>
                    </a:lnTo>
                    <a:lnTo>
                      <a:pt x="202" y="668"/>
                    </a:lnTo>
                    <a:lnTo>
                      <a:pt x="184" y="661"/>
                    </a:lnTo>
                    <a:lnTo>
                      <a:pt x="161" y="652"/>
                    </a:lnTo>
                    <a:lnTo>
                      <a:pt x="152" y="648"/>
                    </a:lnTo>
                    <a:lnTo>
                      <a:pt x="126" y="637"/>
                    </a:lnTo>
                    <a:lnTo>
                      <a:pt x="105" y="625"/>
                    </a:lnTo>
                    <a:lnTo>
                      <a:pt x="85" y="612"/>
                    </a:lnTo>
                    <a:lnTo>
                      <a:pt x="69" y="597"/>
                    </a:lnTo>
                    <a:lnTo>
                      <a:pt x="56" y="583"/>
                    </a:lnTo>
                    <a:lnTo>
                      <a:pt x="47" y="569"/>
                    </a:lnTo>
                    <a:lnTo>
                      <a:pt x="40" y="554"/>
                    </a:lnTo>
                    <a:lnTo>
                      <a:pt x="38" y="540"/>
                    </a:lnTo>
                    <a:lnTo>
                      <a:pt x="38" y="529"/>
                    </a:lnTo>
                    <a:lnTo>
                      <a:pt x="40" y="518"/>
                    </a:lnTo>
                    <a:lnTo>
                      <a:pt x="45" y="509"/>
                    </a:lnTo>
                    <a:lnTo>
                      <a:pt x="50" y="498"/>
                    </a:lnTo>
                    <a:lnTo>
                      <a:pt x="58" y="489"/>
                    </a:lnTo>
                    <a:lnTo>
                      <a:pt x="69" y="480"/>
                    </a:lnTo>
                    <a:lnTo>
                      <a:pt x="79" y="471"/>
                    </a:lnTo>
                    <a:lnTo>
                      <a:pt x="92" y="462"/>
                    </a:lnTo>
                    <a:lnTo>
                      <a:pt x="322" y="341"/>
                    </a:lnTo>
                    <a:lnTo>
                      <a:pt x="356" y="322"/>
                    </a:lnTo>
                    <a:lnTo>
                      <a:pt x="392" y="304"/>
                    </a:lnTo>
                    <a:lnTo>
                      <a:pt x="429" y="286"/>
                    </a:lnTo>
                    <a:lnTo>
                      <a:pt x="463" y="266"/>
                    </a:lnTo>
                    <a:lnTo>
                      <a:pt x="499" y="248"/>
                    </a:lnTo>
                    <a:lnTo>
                      <a:pt x="535" y="228"/>
                    </a:lnTo>
                    <a:lnTo>
                      <a:pt x="572" y="208"/>
                    </a:lnTo>
                    <a:lnTo>
                      <a:pt x="606" y="190"/>
                    </a:lnTo>
                    <a:lnTo>
                      <a:pt x="642" y="170"/>
                    </a:lnTo>
                    <a:lnTo>
                      <a:pt x="675" y="150"/>
                    </a:lnTo>
                    <a:lnTo>
                      <a:pt x="709" y="131"/>
                    </a:lnTo>
                    <a:lnTo>
                      <a:pt x="742" y="112"/>
                    </a:lnTo>
                    <a:lnTo>
                      <a:pt x="774" y="93"/>
                    </a:lnTo>
                    <a:lnTo>
                      <a:pt x="803" y="73"/>
                    </a:lnTo>
                    <a:lnTo>
                      <a:pt x="834" y="55"/>
                    </a:lnTo>
                    <a:lnTo>
                      <a:pt x="861" y="35"/>
                    </a:lnTo>
                    <a:lnTo>
                      <a:pt x="866" y="29"/>
                    </a:lnTo>
                    <a:lnTo>
                      <a:pt x="870" y="22"/>
                    </a:lnTo>
                    <a:lnTo>
                      <a:pt x="870" y="15"/>
                    </a:lnTo>
                    <a:lnTo>
                      <a:pt x="866" y="9"/>
                    </a:lnTo>
                    <a:lnTo>
                      <a:pt x="861" y="4"/>
                    </a:lnTo>
                    <a:lnTo>
                      <a:pt x="854" y="0"/>
                    </a:lnTo>
                    <a:lnTo>
                      <a:pt x="847" y="0"/>
                    </a:lnTo>
                    <a:lnTo>
                      <a:pt x="84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1" name="Freeform 9"/>
              <p:cNvSpPr>
                <a:spLocks/>
              </p:cNvSpPr>
              <p:nvPr/>
            </p:nvSpPr>
            <p:spPr bwMode="auto">
              <a:xfrm>
                <a:off x="1663" y="1574"/>
                <a:ext cx="883" cy="425"/>
              </a:xfrm>
              <a:custGeom>
                <a:avLst/>
                <a:gdLst>
                  <a:gd name="T0" fmla="*/ 800 w 883"/>
                  <a:gd name="T1" fmla="*/ 24 h 425"/>
                  <a:gd name="T2" fmla="*/ 592 w 883"/>
                  <a:gd name="T3" fmla="*/ 127 h 425"/>
                  <a:gd name="T4" fmla="*/ 532 w 883"/>
                  <a:gd name="T5" fmla="*/ 154 h 425"/>
                  <a:gd name="T6" fmla="*/ 471 w 883"/>
                  <a:gd name="T7" fmla="*/ 179 h 425"/>
                  <a:gd name="T8" fmla="*/ 411 w 883"/>
                  <a:gd name="T9" fmla="*/ 203 h 425"/>
                  <a:gd name="T10" fmla="*/ 335 w 883"/>
                  <a:gd name="T11" fmla="*/ 235 h 425"/>
                  <a:gd name="T12" fmla="*/ 297 w 883"/>
                  <a:gd name="T13" fmla="*/ 250 h 425"/>
                  <a:gd name="T14" fmla="*/ 257 w 883"/>
                  <a:gd name="T15" fmla="*/ 266 h 425"/>
                  <a:gd name="T16" fmla="*/ 218 w 883"/>
                  <a:gd name="T17" fmla="*/ 284 h 425"/>
                  <a:gd name="T18" fmla="*/ 178 w 883"/>
                  <a:gd name="T19" fmla="*/ 302 h 425"/>
                  <a:gd name="T20" fmla="*/ 9 w 883"/>
                  <a:gd name="T21" fmla="*/ 391 h 425"/>
                  <a:gd name="T22" fmla="*/ 0 w 883"/>
                  <a:gd name="T23" fmla="*/ 402 h 425"/>
                  <a:gd name="T24" fmla="*/ 2 w 883"/>
                  <a:gd name="T25" fmla="*/ 416 h 425"/>
                  <a:gd name="T26" fmla="*/ 15 w 883"/>
                  <a:gd name="T27" fmla="*/ 425 h 425"/>
                  <a:gd name="T28" fmla="*/ 29 w 883"/>
                  <a:gd name="T29" fmla="*/ 424 h 425"/>
                  <a:gd name="T30" fmla="*/ 194 w 883"/>
                  <a:gd name="T31" fmla="*/ 337 h 425"/>
                  <a:gd name="T32" fmla="*/ 234 w 883"/>
                  <a:gd name="T33" fmla="*/ 319 h 425"/>
                  <a:gd name="T34" fmla="*/ 272 w 883"/>
                  <a:gd name="T35" fmla="*/ 301 h 425"/>
                  <a:gd name="T36" fmla="*/ 312 w 883"/>
                  <a:gd name="T37" fmla="*/ 284 h 425"/>
                  <a:gd name="T38" fmla="*/ 350 w 883"/>
                  <a:gd name="T39" fmla="*/ 270 h 425"/>
                  <a:gd name="T40" fmla="*/ 427 w 883"/>
                  <a:gd name="T41" fmla="*/ 239 h 425"/>
                  <a:gd name="T42" fmla="*/ 487 w 883"/>
                  <a:gd name="T43" fmla="*/ 214 h 425"/>
                  <a:gd name="T44" fmla="*/ 549 w 883"/>
                  <a:gd name="T45" fmla="*/ 188 h 425"/>
                  <a:gd name="T46" fmla="*/ 608 w 883"/>
                  <a:gd name="T47" fmla="*/ 161 h 425"/>
                  <a:gd name="T48" fmla="*/ 816 w 883"/>
                  <a:gd name="T49" fmla="*/ 56 h 425"/>
                  <a:gd name="T50" fmla="*/ 822 w 883"/>
                  <a:gd name="T51" fmla="*/ 55 h 425"/>
                  <a:gd name="T52" fmla="*/ 835 w 883"/>
                  <a:gd name="T53" fmla="*/ 47 h 425"/>
                  <a:gd name="T54" fmla="*/ 844 w 883"/>
                  <a:gd name="T55" fmla="*/ 82 h 425"/>
                  <a:gd name="T56" fmla="*/ 845 w 883"/>
                  <a:gd name="T57" fmla="*/ 96 h 425"/>
                  <a:gd name="T58" fmla="*/ 849 w 883"/>
                  <a:gd name="T59" fmla="*/ 112 h 425"/>
                  <a:gd name="T60" fmla="*/ 858 w 883"/>
                  <a:gd name="T61" fmla="*/ 121 h 425"/>
                  <a:gd name="T62" fmla="*/ 873 w 883"/>
                  <a:gd name="T63" fmla="*/ 121 h 425"/>
                  <a:gd name="T64" fmla="*/ 883 w 883"/>
                  <a:gd name="T65" fmla="*/ 111 h 425"/>
                  <a:gd name="T66" fmla="*/ 883 w 883"/>
                  <a:gd name="T67" fmla="*/ 94 h 425"/>
                  <a:gd name="T68" fmla="*/ 882 w 883"/>
                  <a:gd name="T69" fmla="*/ 73 h 425"/>
                  <a:gd name="T70" fmla="*/ 863 w 883"/>
                  <a:gd name="T71" fmla="*/ 15 h 425"/>
                  <a:gd name="T72" fmla="*/ 860 w 883"/>
                  <a:gd name="T73" fmla="*/ 7 h 425"/>
                  <a:gd name="T74" fmla="*/ 853 w 883"/>
                  <a:gd name="T75" fmla="*/ 2 h 425"/>
                  <a:gd name="T76" fmla="*/ 845 w 883"/>
                  <a:gd name="T77" fmla="*/ 0 h 425"/>
                  <a:gd name="T78" fmla="*/ 836 w 883"/>
                  <a:gd name="T79" fmla="*/ 4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3" h="425">
                    <a:moveTo>
                      <a:pt x="836" y="4"/>
                    </a:moveTo>
                    <a:lnTo>
                      <a:pt x="800" y="24"/>
                    </a:lnTo>
                    <a:lnTo>
                      <a:pt x="621" y="114"/>
                    </a:lnTo>
                    <a:lnTo>
                      <a:pt x="592" y="127"/>
                    </a:lnTo>
                    <a:lnTo>
                      <a:pt x="561" y="140"/>
                    </a:lnTo>
                    <a:lnTo>
                      <a:pt x="532" y="154"/>
                    </a:lnTo>
                    <a:lnTo>
                      <a:pt x="502" y="167"/>
                    </a:lnTo>
                    <a:lnTo>
                      <a:pt x="471" y="179"/>
                    </a:lnTo>
                    <a:lnTo>
                      <a:pt x="442" y="192"/>
                    </a:lnTo>
                    <a:lnTo>
                      <a:pt x="411" y="203"/>
                    </a:lnTo>
                    <a:lnTo>
                      <a:pt x="382" y="216"/>
                    </a:lnTo>
                    <a:lnTo>
                      <a:pt x="335" y="235"/>
                    </a:lnTo>
                    <a:lnTo>
                      <a:pt x="315" y="243"/>
                    </a:lnTo>
                    <a:lnTo>
                      <a:pt x="297" y="250"/>
                    </a:lnTo>
                    <a:lnTo>
                      <a:pt x="277" y="259"/>
                    </a:lnTo>
                    <a:lnTo>
                      <a:pt x="257" y="266"/>
                    </a:lnTo>
                    <a:lnTo>
                      <a:pt x="237" y="275"/>
                    </a:lnTo>
                    <a:lnTo>
                      <a:pt x="218" y="284"/>
                    </a:lnTo>
                    <a:lnTo>
                      <a:pt x="198" y="293"/>
                    </a:lnTo>
                    <a:lnTo>
                      <a:pt x="178" y="302"/>
                    </a:lnTo>
                    <a:lnTo>
                      <a:pt x="165" y="310"/>
                    </a:lnTo>
                    <a:lnTo>
                      <a:pt x="9" y="391"/>
                    </a:lnTo>
                    <a:lnTo>
                      <a:pt x="4" y="397"/>
                    </a:lnTo>
                    <a:lnTo>
                      <a:pt x="0" y="402"/>
                    </a:lnTo>
                    <a:lnTo>
                      <a:pt x="0" y="409"/>
                    </a:lnTo>
                    <a:lnTo>
                      <a:pt x="2" y="416"/>
                    </a:lnTo>
                    <a:lnTo>
                      <a:pt x="8" y="422"/>
                    </a:lnTo>
                    <a:lnTo>
                      <a:pt x="15" y="425"/>
                    </a:lnTo>
                    <a:lnTo>
                      <a:pt x="22" y="425"/>
                    </a:lnTo>
                    <a:lnTo>
                      <a:pt x="29" y="424"/>
                    </a:lnTo>
                    <a:lnTo>
                      <a:pt x="183" y="342"/>
                    </a:lnTo>
                    <a:lnTo>
                      <a:pt x="194" y="337"/>
                    </a:lnTo>
                    <a:lnTo>
                      <a:pt x="214" y="328"/>
                    </a:lnTo>
                    <a:lnTo>
                      <a:pt x="234" y="319"/>
                    </a:lnTo>
                    <a:lnTo>
                      <a:pt x="254" y="310"/>
                    </a:lnTo>
                    <a:lnTo>
                      <a:pt x="272" y="301"/>
                    </a:lnTo>
                    <a:lnTo>
                      <a:pt x="292" y="293"/>
                    </a:lnTo>
                    <a:lnTo>
                      <a:pt x="312" y="284"/>
                    </a:lnTo>
                    <a:lnTo>
                      <a:pt x="330" y="277"/>
                    </a:lnTo>
                    <a:lnTo>
                      <a:pt x="350" y="270"/>
                    </a:lnTo>
                    <a:lnTo>
                      <a:pt x="397" y="250"/>
                    </a:lnTo>
                    <a:lnTo>
                      <a:pt x="427" y="239"/>
                    </a:lnTo>
                    <a:lnTo>
                      <a:pt x="456" y="226"/>
                    </a:lnTo>
                    <a:lnTo>
                      <a:pt x="487" y="214"/>
                    </a:lnTo>
                    <a:lnTo>
                      <a:pt x="518" y="201"/>
                    </a:lnTo>
                    <a:lnTo>
                      <a:pt x="549" y="188"/>
                    </a:lnTo>
                    <a:lnTo>
                      <a:pt x="578" y="174"/>
                    </a:lnTo>
                    <a:lnTo>
                      <a:pt x="608" y="161"/>
                    </a:lnTo>
                    <a:lnTo>
                      <a:pt x="637" y="147"/>
                    </a:lnTo>
                    <a:lnTo>
                      <a:pt x="816" y="56"/>
                    </a:lnTo>
                    <a:lnTo>
                      <a:pt x="818" y="56"/>
                    </a:lnTo>
                    <a:lnTo>
                      <a:pt x="822" y="55"/>
                    </a:lnTo>
                    <a:lnTo>
                      <a:pt x="827" y="51"/>
                    </a:lnTo>
                    <a:lnTo>
                      <a:pt x="835" y="47"/>
                    </a:lnTo>
                    <a:lnTo>
                      <a:pt x="840" y="69"/>
                    </a:lnTo>
                    <a:lnTo>
                      <a:pt x="844" y="82"/>
                    </a:lnTo>
                    <a:lnTo>
                      <a:pt x="845" y="89"/>
                    </a:lnTo>
                    <a:lnTo>
                      <a:pt x="845" y="96"/>
                    </a:lnTo>
                    <a:lnTo>
                      <a:pt x="847" y="105"/>
                    </a:lnTo>
                    <a:lnTo>
                      <a:pt x="849" y="112"/>
                    </a:lnTo>
                    <a:lnTo>
                      <a:pt x="853" y="118"/>
                    </a:lnTo>
                    <a:lnTo>
                      <a:pt x="858" y="121"/>
                    </a:lnTo>
                    <a:lnTo>
                      <a:pt x="865" y="123"/>
                    </a:lnTo>
                    <a:lnTo>
                      <a:pt x="873" y="121"/>
                    </a:lnTo>
                    <a:lnTo>
                      <a:pt x="880" y="118"/>
                    </a:lnTo>
                    <a:lnTo>
                      <a:pt x="883" y="111"/>
                    </a:lnTo>
                    <a:lnTo>
                      <a:pt x="883" y="103"/>
                    </a:lnTo>
                    <a:lnTo>
                      <a:pt x="883" y="94"/>
                    </a:lnTo>
                    <a:lnTo>
                      <a:pt x="883" y="85"/>
                    </a:lnTo>
                    <a:lnTo>
                      <a:pt x="882" y="73"/>
                    </a:lnTo>
                    <a:lnTo>
                      <a:pt x="874" y="53"/>
                    </a:lnTo>
                    <a:lnTo>
                      <a:pt x="863" y="15"/>
                    </a:lnTo>
                    <a:lnTo>
                      <a:pt x="862" y="11"/>
                    </a:lnTo>
                    <a:lnTo>
                      <a:pt x="860" y="7"/>
                    </a:lnTo>
                    <a:lnTo>
                      <a:pt x="856" y="6"/>
                    </a:lnTo>
                    <a:lnTo>
                      <a:pt x="853" y="2"/>
                    </a:lnTo>
                    <a:lnTo>
                      <a:pt x="849" y="0"/>
                    </a:lnTo>
                    <a:lnTo>
                      <a:pt x="845" y="0"/>
                    </a:lnTo>
                    <a:lnTo>
                      <a:pt x="840" y="2"/>
                    </a:lnTo>
                    <a:lnTo>
                      <a:pt x="83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2" name="Freeform 10"/>
              <p:cNvSpPr>
                <a:spLocks/>
              </p:cNvSpPr>
              <p:nvPr/>
            </p:nvSpPr>
            <p:spPr bwMode="auto">
              <a:xfrm>
                <a:off x="1616" y="1542"/>
                <a:ext cx="825" cy="425"/>
              </a:xfrm>
              <a:custGeom>
                <a:avLst/>
                <a:gdLst>
                  <a:gd name="T0" fmla="*/ 798 w 825"/>
                  <a:gd name="T1" fmla="*/ 1 h 425"/>
                  <a:gd name="T2" fmla="*/ 693 w 825"/>
                  <a:gd name="T3" fmla="*/ 49 h 425"/>
                  <a:gd name="T4" fmla="*/ 661 w 825"/>
                  <a:gd name="T5" fmla="*/ 63 h 425"/>
                  <a:gd name="T6" fmla="*/ 626 w 825"/>
                  <a:gd name="T7" fmla="*/ 79 h 425"/>
                  <a:gd name="T8" fmla="*/ 592 w 825"/>
                  <a:gd name="T9" fmla="*/ 94 h 425"/>
                  <a:gd name="T10" fmla="*/ 559 w 825"/>
                  <a:gd name="T11" fmla="*/ 108 h 425"/>
                  <a:gd name="T12" fmla="*/ 525 w 825"/>
                  <a:gd name="T13" fmla="*/ 125 h 425"/>
                  <a:gd name="T14" fmla="*/ 491 w 825"/>
                  <a:gd name="T15" fmla="*/ 141 h 425"/>
                  <a:gd name="T16" fmla="*/ 456 w 825"/>
                  <a:gd name="T17" fmla="*/ 157 h 425"/>
                  <a:gd name="T18" fmla="*/ 422 w 825"/>
                  <a:gd name="T19" fmla="*/ 175 h 425"/>
                  <a:gd name="T20" fmla="*/ 227 w 825"/>
                  <a:gd name="T21" fmla="*/ 269 h 425"/>
                  <a:gd name="T22" fmla="*/ 185 w 825"/>
                  <a:gd name="T23" fmla="*/ 289 h 425"/>
                  <a:gd name="T24" fmla="*/ 167 w 825"/>
                  <a:gd name="T25" fmla="*/ 298 h 425"/>
                  <a:gd name="T26" fmla="*/ 145 w 825"/>
                  <a:gd name="T27" fmla="*/ 309 h 425"/>
                  <a:gd name="T28" fmla="*/ 122 w 825"/>
                  <a:gd name="T29" fmla="*/ 320 h 425"/>
                  <a:gd name="T30" fmla="*/ 96 w 825"/>
                  <a:gd name="T31" fmla="*/ 334 h 425"/>
                  <a:gd name="T32" fmla="*/ 71 w 825"/>
                  <a:gd name="T33" fmla="*/ 347 h 425"/>
                  <a:gd name="T34" fmla="*/ 47 w 825"/>
                  <a:gd name="T35" fmla="*/ 362 h 425"/>
                  <a:gd name="T36" fmla="*/ 26 w 825"/>
                  <a:gd name="T37" fmla="*/ 376 h 425"/>
                  <a:gd name="T38" fmla="*/ 6 w 825"/>
                  <a:gd name="T39" fmla="*/ 391 h 425"/>
                  <a:gd name="T40" fmla="*/ 2 w 825"/>
                  <a:gd name="T41" fmla="*/ 396 h 425"/>
                  <a:gd name="T42" fmla="*/ 0 w 825"/>
                  <a:gd name="T43" fmla="*/ 403 h 425"/>
                  <a:gd name="T44" fmla="*/ 0 w 825"/>
                  <a:gd name="T45" fmla="*/ 412 h 425"/>
                  <a:gd name="T46" fmla="*/ 4 w 825"/>
                  <a:gd name="T47" fmla="*/ 418 h 425"/>
                  <a:gd name="T48" fmla="*/ 9 w 825"/>
                  <a:gd name="T49" fmla="*/ 423 h 425"/>
                  <a:gd name="T50" fmla="*/ 17 w 825"/>
                  <a:gd name="T51" fmla="*/ 425 h 425"/>
                  <a:gd name="T52" fmla="*/ 24 w 825"/>
                  <a:gd name="T53" fmla="*/ 425 h 425"/>
                  <a:gd name="T54" fmla="*/ 29 w 825"/>
                  <a:gd name="T55" fmla="*/ 421 h 425"/>
                  <a:gd name="T56" fmla="*/ 46 w 825"/>
                  <a:gd name="T57" fmla="*/ 409 h 425"/>
                  <a:gd name="T58" fmla="*/ 66 w 825"/>
                  <a:gd name="T59" fmla="*/ 396 h 425"/>
                  <a:gd name="T60" fmla="*/ 87 w 825"/>
                  <a:gd name="T61" fmla="*/ 383 h 425"/>
                  <a:gd name="T62" fmla="*/ 109 w 825"/>
                  <a:gd name="T63" fmla="*/ 371 h 425"/>
                  <a:gd name="T64" fmla="*/ 132 w 825"/>
                  <a:gd name="T65" fmla="*/ 358 h 425"/>
                  <a:gd name="T66" fmla="*/ 156 w 825"/>
                  <a:gd name="T67" fmla="*/ 345 h 425"/>
                  <a:gd name="T68" fmla="*/ 179 w 825"/>
                  <a:gd name="T69" fmla="*/ 334 h 425"/>
                  <a:gd name="T70" fmla="*/ 201 w 825"/>
                  <a:gd name="T71" fmla="*/ 324 h 425"/>
                  <a:gd name="T72" fmla="*/ 243 w 825"/>
                  <a:gd name="T73" fmla="*/ 304 h 425"/>
                  <a:gd name="T74" fmla="*/ 440 w 825"/>
                  <a:gd name="T75" fmla="*/ 210 h 425"/>
                  <a:gd name="T76" fmla="*/ 474 w 825"/>
                  <a:gd name="T77" fmla="*/ 191 h 425"/>
                  <a:gd name="T78" fmla="*/ 507 w 825"/>
                  <a:gd name="T79" fmla="*/ 175 h 425"/>
                  <a:gd name="T80" fmla="*/ 541 w 825"/>
                  <a:gd name="T81" fmla="*/ 159 h 425"/>
                  <a:gd name="T82" fmla="*/ 574 w 825"/>
                  <a:gd name="T83" fmla="*/ 144 h 425"/>
                  <a:gd name="T84" fmla="*/ 608 w 825"/>
                  <a:gd name="T85" fmla="*/ 128 h 425"/>
                  <a:gd name="T86" fmla="*/ 641 w 825"/>
                  <a:gd name="T87" fmla="*/ 114 h 425"/>
                  <a:gd name="T88" fmla="*/ 675 w 825"/>
                  <a:gd name="T89" fmla="*/ 99 h 425"/>
                  <a:gd name="T90" fmla="*/ 710 w 825"/>
                  <a:gd name="T91" fmla="*/ 83 h 425"/>
                  <a:gd name="T92" fmla="*/ 813 w 825"/>
                  <a:gd name="T93" fmla="*/ 36 h 425"/>
                  <a:gd name="T94" fmla="*/ 820 w 825"/>
                  <a:gd name="T95" fmla="*/ 32 h 425"/>
                  <a:gd name="T96" fmla="*/ 824 w 825"/>
                  <a:gd name="T97" fmla="*/ 25 h 425"/>
                  <a:gd name="T98" fmla="*/ 825 w 825"/>
                  <a:gd name="T99" fmla="*/ 18 h 425"/>
                  <a:gd name="T100" fmla="*/ 824 w 825"/>
                  <a:gd name="T101" fmla="*/ 11 h 425"/>
                  <a:gd name="T102" fmla="*/ 818 w 825"/>
                  <a:gd name="T103" fmla="*/ 5 h 425"/>
                  <a:gd name="T104" fmla="*/ 813 w 825"/>
                  <a:gd name="T105" fmla="*/ 1 h 425"/>
                  <a:gd name="T106" fmla="*/ 806 w 825"/>
                  <a:gd name="T107" fmla="*/ 0 h 425"/>
                  <a:gd name="T108" fmla="*/ 798 w 825"/>
                  <a:gd name="T109" fmla="*/ 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5" h="425">
                    <a:moveTo>
                      <a:pt x="798" y="1"/>
                    </a:moveTo>
                    <a:lnTo>
                      <a:pt x="693" y="49"/>
                    </a:lnTo>
                    <a:lnTo>
                      <a:pt x="661" y="63"/>
                    </a:lnTo>
                    <a:lnTo>
                      <a:pt x="626" y="79"/>
                    </a:lnTo>
                    <a:lnTo>
                      <a:pt x="592" y="94"/>
                    </a:lnTo>
                    <a:lnTo>
                      <a:pt x="559" y="108"/>
                    </a:lnTo>
                    <a:lnTo>
                      <a:pt x="525" y="125"/>
                    </a:lnTo>
                    <a:lnTo>
                      <a:pt x="491" y="141"/>
                    </a:lnTo>
                    <a:lnTo>
                      <a:pt x="456" y="157"/>
                    </a:lnTo>
                    <a:lnTo>
                      <a:pt x="422" y="175"/>
                    </a:lnTo>
                    <a:lnTo>
                      <a:pt x="227" y="269"/>
                    </a:lnTo>
                    <a:lnTo>
                      <a:pt x="185" y="289"/>
                    </a:lnTo>
                    <a:lnTo>
                      <a:pt x="167" y="298"/>
                    </a:lnTo>
                    <a:lnTo>
                      <a:pt x="145" y="309"/>
                    </a:lnTo>
                    <a:lnTo>
                      <a:pt x="122" y="320"/>
                    </a:lnTo>
                    <a:lnTo>
                      <a:pt x="96" y="334"/>
                    </a:lnTo>
                    <a:lnTo>
                      <a:pt x="71" y="347"/>
                    </a:lnTo>
                    <a:lnTo>
                      <a:pt x="47" y="362"/>
                    </a:lnTo>
                    <a:lnTo>
                      <a:pt x="26" y="376"/>
                    </a:lnTo>
                    <a:lnTo>
                      <a:pt x="6" y="391"/>
                    </a:lnTo>
                    <a:lnTo>
                      <a:pt x="2" y="396"/>
                    </a:lnTo>
                    <a:lnTo>
                      <a:pt x="0" y="403"/>
                    </a:lnTo>
                    <a:lnTo>
                      <a:pt x="0" y="412"/>
                    </a:lnTo>
                    <a:lnTo>
                      <a:pt x="4" y="418"/>
                    </a:lnTo>
                    <a:lnTo>
                      <a:pt x="9" y="423"/>
                    </a:lnTo>
                    <a:lnTo>
                      <a:pt x="17" y="425"/>
                    </a:lnTo>
                    <a:lnTo>
                      <a:pt x="24" y="425"/>
                    </a:lnTo>
                    <a:lnTo>
                      <a:pt x="29" y="421"/>
                    </a:lnTo>
                    <a:lnTo>
                      <a:pt x="46" y="409"/>
                    </a:lnTo>
                    <a:lnTo>
                      <a:pt x="66" y="396"/>
                    </a:lnTo>
                    <a:lnTo>
                      <a:pt x="87" y="383"/>
                    </a:lnTo>
                    <a:lnTo>
                      <a:pt x="109" y="371"/>
                    </a:lnTo>
                    <a:lnTo>
                      <a:pt x="132" y="358"/>
                    </a:lnTo>
                    <a:lnTo>
                      <a:pt x="156" y="345"/>
                    </a:lnTo>
                    <a:lnTo>
                      <a:pt x="179" y="334"/>
                    </a:lnTo>
                    <a:lnTo>
                      <a:pt x="201" y="324"/>
                    </a:lnTo>
                    <a:lnTo>
                      <a:pt x="243" y="304"/>
                    </a:lnTo>
                    <a:lnTo>
                      <a:pt x="440" y="210"/>
                    </a:lnTo>
                    <a:lnTo>
                      <a:pt x="474" y="191"/>
                    </a:lnTo>
                    <a:lnTo>
                      <a:pt x="507" y="175"/>
                    </a:lnTo>
                    <a:lnTo>
                      <a:pt x="541" y="159"/>
                    </a:lnTo>
                    <a:lnTo>
                      <a:pt x="574" y="144"/>
                    </a:lnTo>
                    <a:lnTo>
                      <a:pt x="608" y="128"/>
                    </a:lnTo>
                    <a:lnTo>
                      <a:pt x="641" y="114"/>
                    </a:lnTo>
                    <a:lnTo>
                      <a:pt x="675" y="99"/>
                    </a:lnTo>
                    <a:lnTo>
                      <a:pt x="710" y="83"/>
                    </a:lnTo>
                    <a:lnTo>
                      <a:pt x="813" y="36"/>
                    </a:lnTo>
                    <a:lnTo>
                      <a:pt x="820" y="32"/>
                    </a:lnTo>
                    <a:lnTo>
                      <a:pt x="824" y="25"/>
                    </a:lnTo>
                    <a:lnTo>
                      <a:pt x="825" y="18"/>
                    </a:lnTo>
                    <a:lnTo>
                      <a:pt x="824" y="11"/>
                    </a:lnTo>
                    <a:lnTo>
                      <a:pt x="818" y="5"/>
                    </a:lnTo>
                    <a:lnTo>
                      <a:pt x="813" y="1"/>
                    </a:lnTo>
                    <a:lnTo>
                      <a:pt x="806" y="0"/>
                    </a:lnTo>
                    <a:lnTo>
                      <a:pt x="79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3" name="Freeform 11"/>
              <p:cNvSpPr>
                <a:spLocks/>
              </p:cNvSpPr>
              <p:nvPr/>
            </p:nvSpPr>
            <p:spPr bwMode="auto">
              <a:xfrm>
                <a:off x="1542" y="1475"/>
                <a:ext cx="851" cy="472"/>
              </a:xfrm>
              <a:custGeom>
                <a:avLst/>
                <a:gdLst>
                  <a:gd name="T0" fmla="*/ 805 w 851"/>
                  <a:gd name="T1" fmla="*/ 11 h 472"/>
                  <a:gd name="T2" fmla="*/ 767 w 851"/>
                  <a:gd name="T3" fmla="*/ 27 h 472"/>
                  <a:gd name="T4" fmla="*/ 729 w 851"/>
                  <a:gd name="T5" fmla="*/ 45 h 472"/>
                  <a:gd name="T6" fmla="*/ 691 w 851"/>
                  <a:gd name="T7" fmla="*/ 63 h 472"/>
                  <a:gd name="T8" fmla="*/ 655 w 851"/>
                  <a:gd name="T9" fmla="*/ 83 h 472"/>
                  <a:gd name="T10" fmla="*/ 619 w 851"/>
                  <a:gd name="T11" fmla="*/ 103 h 472"/>
                  <a:gd name="T12" fmla="*/ 585 w 851"/>
                  <a:gd name="T13" fmla="*/ 123 h 472"/>
                  <a:gd name="T14" fmla="*/ 548 w 851"/>
                  <a:gd name="T15" fmla="*/ 143 h 472"/>
                  <a:gd name="T16" fmla="*/ 346 w 851"/>
                  <a:gd name="T17" fmla="*/ 251 h 472"/>
                  <a:gd name="T18" fmla="*/ 152 w 851"/>
                  <a:gd name="T19" fmla="*/ 356 h 472"/>
                  <a:gd name="T20" fmla="*/ 114 w 851"/>
                  <a:gd name="T21" fmla="*/ 376 h 472"/>
                  <a:gd name="T22" fmla="*/ 78 w 851"/>
                  <a:gd name="T23" fmla="*/ 396 h 472"/>
                  <a:gd name="T24" fmla="*/ 40 w 851"/>
                  <a:gd name="T25" fmla="*/ 418 h 472"/>
                  <a:gd name="T26" fmla="*/ 7 w 851"/>
                  <a:gd name="T27" fmla="*/ 439 h 472"/>
                  <a:gd name="T28" fmla="*/ 0 w 851"/>
                  <a:gd name="T29" fmla="*/ 450 h 472"/>
                  <a:gd name="T30" fmla="*/ 4 w 851"/>
                  <a:gd name="T31" fmla="*/ 465 h 472"/>
                  <a:gd name="T32" fmla="*/ 15 w 851"/>
                  <a:gd name="T33" fmla="*/ 472 h 472"/>
                  <a:gd name="T34" fmla="*/ 29 w 851"/>
                  <a:gd name="T35" fmla="*/ 470 h 472"/>
                  <a:gd name="T36" fmla="*/ 62 w 851"/>
                  <a:gd name="T37" fmla="*/ 450 h 472"/>
                  <a:gd name="T38" fmla="*/ 98 w 851"/>
                  <a:gd name="T39" fmla="*/ 429 h 472"/>
                  <a:gd name="T40" fmla="*/ 134 w 851"/>
                  <a:gd name="T41" fmla="*/ 409 h 472"/>
                  <a:gd name="T42" fmla="*/ 170 w 851"/>
                  <a:gd name="T43" fmla="*/ 389 h 472"/>
                  <a:gd name="T44" fmla="*/ 223 w 851"/>
                  <a:gd name="T45" fmla="*/ 360 h 472"/>
                  <a:gd name="T46" fmla="*/ 264 w 851"/>
                  <a:gd name="T47" fmla="*/ 338 h 472"/>
                  <a:gd name="T48" fmla="*/ 317 w 851"/>
                  <a:gd name="T49" fmla="*/ 311 h 472"/>
                  <a:gd name="T50" fmla="*/ 358 w 851"/>
                  <a:gd name="T51" fmla="*/ 289 h 472"/>
                  <a:gd name="T52" fmla="*/ 550 w 851"/>
                  <a:gd name="T53" fmla="*/ 184 h 472"/>
                  <a:gd name="T54" fmla="*/ 619 w 851"/>
                  <a:gd name="T55" fmla="*/ 144 h 472"/>
                  <a:gd name="T56" fmla="*/ 691 w 851"/>
                  <a:gd name="T57" fmla="*/ 106 h 472"/>
                  <a:gd name="T58" fmla="*/ 764 w 851"/>
                  <a:gd name="T59" fmla="*/ 68 h 472"/>
                  <a:gd name="T60" fmla="*/ 838 w 851"/>
                  <a:gd name="T61" fmla="*/ 36 h 472"/>
                  <a:gd name="T62" fmla="*/ 849 w 851"/>
                  <a:gd name="T63" fmla="*/ 27 h 472"/>
                  <a:gd name="T64" fmla="*/ 849 w 851"/>
                  <a:gd name="T65" fmla="*/ 12 h 472"/>
                  <a:gd name="T66" fmla="*/ 840 w 851"/>
                  <a:gd name="T67" fmla="*/ 1 h 472"/>
                  <a:gd name="T68" fmla="*/ 823 w 851"/>
                  <a:gd name="T69" fmla="*/ 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1" h="472">
                    <a:moveTo>
                      <a:pt x="823" y="1"/>
                    </a:moveTo>
                    <a:lnTo>
                      <a:pt x="805" y="11"/>
                    </a:lnTo>
                    <a:lnTo>
                      <a:pt x="785" y="18"/>
                    </a:lnTo>
                    <a:lnTo>
                      <a:pt x="767" y="27"/>
                    </a:lnTo>
                    <a:lnTo>
                      <a:pt x="747" y="36"/>
                    </a:lnTo>
                    <a:lnTo>
                      <a:pt x="729" y="45"/>
                    </a:lnTo>
                    <a:lnTo>
                      <a:pt x="711" y="54"/>
                    </a:lnTo>
                    <a:lnTo>
                      <a:pt x="691" y="63"/>
                    </a:lnTo>
                    <a:lnTo>
                      <a:pt x="673" y="74"/>
                    </a:lnTo>
                    <a:lnTo>
                      <a:pt x="655" y="83"/>
                    </a:lnTo>
                    <a:lnTo>
                      <a:pt x="637" y="92"/>
                    </a:lnTo>
                    <a:lnTo>
                      <a:pt x="619" y="103"/>
                    </a:lnTo>
                    <a:lnTo>
                      <a:pt x="601" y="112"/>
                    </a:lnTo>
                    <a:lnTo>
                      <a:pt x="585" y="123"/>
                    </a:lnTo>
                    <a:lnTo>
                      <a:pt x="567" y="132"/>
                    </a:lnTo>
                    <a:lnTo>
                      <a:pt x="548" y="143"/>
                    </a:lnTo>
                    <a:lnTo>
                      <a:pt x="532" y="152"/>
                    </a:lnTo>
                    <a:lnTo>
                      <a:pt x="346" y="251"/>
                    </a:lnTo>
                    <a:lnTo>
                      <a:pt x="199" y="331"/>
                    </a:lnTo>
                    <a:lnTo>
                      <a:pt x="152" y="356"/>
                    </a:lnTo>
                    <a:lnTo>
                      <a:pt x="134" y="365"/>
                    </a:lnTo>
                    <a:lnTo>
                      <a:pt x="114" y="376"/>
                    </a:lnTo>
                    <a:lnTo>
                      <a:pt x="96" y="385"/>
                    </a:lnTo>
                    <a:lnTo>
                      <a:pt x="78" y="396"/>
                    </a:lnTo>
                    <a:lnTo>
                      <a:pt x="58" y="407"/>
                    </a:lnTo>
                    <a:lnTo>
                      <a:pt x="40" y="418"/>
                    </a:lnTo>
                    <a:lnTo>
                      <a:pt x="24" y="429"/>
                    </a:lnTo>
                    <a:lnTo>
                      <a:pt x="7" y="439"/>
                    </a:lnTo>
                    <a:lnTo>
                      <a:pt x="4" y="445"/>
                    </a:lnTo>
                    <a:lnTo>
                      <a:pt x="0" y="450"/>
                    </a:lnTo>
                    <a:lnTo>
                      <a:pt x="0" y="458"/>
                    </a:lnTo>
                    <a:lnTo>
                      <a:pt x="4" y="465"/>
                    </a:lnTo>
                    <a:lnTo>
                      <a:pt x="9" y="470"/>
                    </a:lnTo>
                    <a:lnTo>
                      <a:pt x="15" y="472"/>
                    </a:lnTo>
                    <a:lnTo>
                      <a:pt x="22" y="472"/>
                    </a:lnTo>
                    <a:lnTo>
                      <a:pt x="29" y="470"/>
                    </a:lnTo>
                    <a:lnTo>
                      <a:pt x="45" y="459"/>
                    </a:lnTo>
                    <a:lnTo>
                      <a:pt x="62" y="450"/>
                    </a:lnTo>
                    <a:lnTo>
                      <a:pt x="78" y="439"/>
                    </a:lnTo>
                    <a:lnTo>
                      <a:pt x="98" y="429"/>
                    </a:lnTo>
                    <a:lnTo>
                      <a:pt x="116" y="418"/>
                    </a:lnTo>
                    <a:lnTo>
                      <a:pt x="134" y="409"/>
                    </a:lnTo>
                    <a:lnTo>
                      <a:pt x="152" y="398"/>
                    </a:lnTo>
                    <a:lnTo>
                      <a:pt x="170" y="389"/>
                    </a:lnTo>
                    <a:lnTo>
                      <a:pt x="217" y="363"/>
                    </a:lnTo>
                    <a:lnTo>
                      <a:pt x="223" y="360"/>
                    </a:lnTo>
                    <a:lnTo>
                      <a:pt x="241" y="351"/>
                    </a:lnTo>
                    <a:lnTo>
                      <a:pt x="264" y="338"/>
                    </a:lnTo>
                    <a:lnTo>
                      <a:pt x="291" y="324"/>
                    </a:lnTo>
                    <a:lnTo>
                      <a:pt x="317" y="311"/>
                    </a:lnTo>
                    <a:lnTo>
                      <a:pt x="340" y="298"/>
                    </a:lnTo>
                    <a:lnTo>
                      <a:pt x="358" y="289"/>
                    </a:lnTo>
                    <a:lnTo>
                      <a:pt x="364" y="286"/>
                    </a:lnTo>
                    <a:lnTo>
                      <a:pt x="550" y="184"/>
                    </a:lnTo>
                    <a:lnTo>
                      <a:pt x="585" y="164"/>
                    </a:lnTo>
                    <a:lnTo>
                      <a:pt x="619" y="144"/>
                    </a:lnTo>
                    <a:lnTo>
                      <a:pt x="655" y="125"/>
                    </a:lnTo>
                    <a:lnTo>
                      <a:pt x="691" y="106"/>
                    </a:lnTo>
                    <a:lnTo>
                      <a:pt x="728" y="87"/>
                    </a:lnTo>
                    <a:lnTo>
                      <a:pt x="764" y="68"/>
                    </a:lnTo>
                    <a:lnTo>
                      <a:pt x="800" y="52"/>
                    </a:lnTo>
                    <a:lnTo>
                      <a:pt x="838" y="36"/>
                    </a:lnTo>
                    <a:lnTo>
                      <a:pt x="843" y="32"/>
                    </a:lnTo>
                    <a:lnTo>
                      <a:pt x="849" y="27"/>
                    </a:lnTo>
                    <a:lnTo>
                      <a:pt x="851" y="20"/>
                    </a:lnTo>
                    <a:lnTo>
                      <a:pt x="849" y="12"/>
                    </a:lnTo>
                    <a:lnTo>
                      <a:pt x="845" y="7"/>
                    </a:lnTo>
                    <a:lnTo>
                      <a:pt x="840" y="1"/>
                    </a:lnTo>
                    <a:lnTo>
                      <a:pt x="831" y="0"/>
                    </a:lnTo>
                    <a:lnTo>
                      <a:pt x="82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4" name="Freeform 12"/>
              <p:cNvSpPr>
                <a:spLocks/>
              </p:cNvSpPr>
              <p:nvPr/>
            </p:nvSpPr>
            <p:spPr bwMode="auto">
              <a:xfrm>
                <a:off x="1497" y="1415"/>
                <a:ext cx="809" cy="499"/>
              </a:xfrm>
              <a:custGeom>
                <a:avLst/>
                <a:gdLst>
                  <a:gd name="T0" fmla="*/ 769 w 809"/>
                  <a:gd name="T1" fmla="*/ 13 h 499"/>
                  <a:gd name="T2" fmla="*/ 751 w 809"/>
                  <a:gd name="T3" fmla="*/ 25 h 499"/>
                  <a:gd name="T4" fmla="*/ 731 w 809"/>
                  <a:gd name="T5" fmla="*/ 38 h 499"/>
                  <a:gd name="T6" fmla="*/ 709 w 809"/>
                  <a:gd name="T7" fmla="*/ 51 h 499"/>
                  <a:gd name="T8" fmla="*/ 669 w 809"/>
                  <a:gd name="T9" fmla="*/ 71 h 499"/>
                  <a:gd name="T10" fmla="*/ 536 w 809"/>
                  <a:gd name="T11" fmla="*/ 161 h 499"/>
                  <a:gd name="T12" fmla="*/ 523 w 809"/>
                  <a:gd name="T13" fmla="*/ 168 h 499"/>
                  <a:gd name="T14" fmla="*/ 496 w 809"/>
                  <a:gd name="T15" fmla="*/ 185 h 499"/>
                  <a:gd name="T16" fmla="*/ 467 w 809"/>
                  <a:gd name="T17" fmla="*/ 201 h 499"/>
                  <a:gd name="T18" fmla="*/ 454 w 809"/>
                  <a:gd name="T19" fmla="*/ 208 h 499"/>
                  <a:gd name="T20" fmla="*/ 355 w 809"/>
                  <a:gd name="T21" fmla="*/ 268 h 499"/>
                  <a:gd name="T22" fmla="*/ 331 w 809"/>
                  <a:gd name="T23" fmla="*/ 280 h 499"/>
                  <a:gd name="T24" fmla="*/ 306 w 809"/>
                  <a:gd name="T25" fmla="*/ 291 h 499"/>
                  <a:gd name="T26" fmla="*/ 282 w 809"/>
                  <a:gd name="T27" fmla="*/ 302 h 499"/>
                  <a:gd name="T28" fmla="*/ 257 w 809"/>
                  <a:gd name="T29" fmla="*/ 315 h 499"/>
                  <a:gd name="T30" fmla="*/ 226 w 809"/>
                  <a:gd name="T31" fmla="*/ 329 h 499"/>
                  <a:gd name="T32" fmla="*/ 197 w 809"/>
                  <a:gd name="T33" fmla="*/ 346 h 499"/>
                  <a:gd name="T34" fmla="*/ 168 w 809"/>
                  <a:gd name="T35" fmla="*/ 362 h 499"/>
                  <a:gd name="T36" fmla="*/ 118 w 809"/>
                  <a:gd name="T37" fmla="*/ 396 h 499"/>
                  <a:gd name="T38" fmla="*/ 90 w 809"/>
                  <a:gd name="T39" fmla="*/ 416 h 499"/>
                  <a:gd name="T40" fmla="*/ 63 w 809"/>
                  <a:gd name="T41" fmla="*/ 434 h 499"/>
                  <a:gd name="T42" fmla="*/ 36 w 809"/>
                  <a:gd name="T43" fmla="*/ 451 h 499"/>
                  <a:gd name="T44" fmla="*/ 11 w 809"/>
                  <a:gd name="T45" fmla="*/ 463 h 499"/>
                  <a:gd name="T46" fmla="*/ 2 w 809"/>
                  <a:gd name="T47" fmla="*/ 472 h 499"/>
                  <a:gd name="T48" fmla="*/ 2 w 809"/>
                  <a:gd name="T49" fmla="*/ 489 h 499"/>
                  <a:gd name="T50" fmla="*/ 11 w 809"/>
                  <a:gd name="T51" fmla="*/ 498 h 499"/>
                  <a:gd name="T52" fmla="*/ 25 w 809"/>
                  <a:gd name="T53" fmla="*/ 498 h 499"/>
                  <a:gd name="T54" fmla="*/ 52 w 809"/>
                  <a:gd name="T55" fmla="*/ 485 h 499"/>
                  <a:gd name="T56" fmla="*/ 81 w 809"/>
                  <a:gd name="T57" fmla="*/ 467 h 499"/>
                  <a:gd name="T58" fmla="*/ 110 w 809"/>
                  <a:gd name="T59" fmla="*/ 447 h 499"/>
                  <a:gd name="T60" fmla="*/ 139 w 809"/>
                  <a:gd name="T61" fmla="*/ 427 h 499"/>
                  <a:gd name="T62" fmla="*/ 188 w 809"/>
                  <a:gd name="T63" fmla="*/ 393 h 499"/>
                  <a:gd name="T64" fmla="*/ 213 w 809"/>
                  <a:gd name="T65" fmla="*/ 378 h 499"/>
                  <a:gd name="T66" fmla="*/ 242 w 809"/>
                  <a:gd name="T67" fmla="*/ 364 h 499"/>
                  <a:gd name="T68" fmla="*/ 271 w 809"/>
                  <a:gd name="T69" fmla="*/ 349 h 499"/>
                  <a:gd name="T70" fmla="*/ 298 w 809"/>
                  <a:gd name="T71" fmla="*/ 337 h 499"/>
                  <a:gd name="T72" fmla="*/ 324 w 809"/>
                  <a:gd name="T73" fmla="*/ 326 h 499"/>
                  <a:gd name="T74" fmla="*/ 347 w 809"/>
                  <a:gd name="T75" fmla="*/ 313 h 499"/>
                  <a:gd name="T76" fmla="*/ 373 w 809"/>
                  <a:gd name="T77" fmla="*/ 300 h 499"/>
                  <a:gd name="T78" fmla="*/ 387 w 809"/>
                  <a:gd name="T79" fmla="*/ 291 h 499"/>
                  <a:gd name="T80" fmla="*/ 412 w 809"/>
                  <a:gd name="T81" fmla="*/ 277 h 499"/>
                  <a:gd name="T82" fmla="*/ 445 w 809"/>
                  <a:gd name="T83" fmla="*/ 257 h 499"/>
                  <a:gd name="T84" fmla="*/ 470 w 809"/>
                  <a:gd name="T85" fmla="*/ 242 h 499"/>
                  <a:gd name="T86" fmla="*/ 554 w 809"/>
                  <a:gd name="T87" fmla="*/ 194 h 499"/>
                  <a:gd name="T88" fmla="*/ 689 w 809"/>
                  <a:gd name="T89" fmla="*/ 105 h 499"/>
                  <a:gd name="T90" fmla="*/ 704 w 809"/>
                  <a:gd name="T91" fmla="*/ 96 h 499"/>
                  <a:gd name="T92" fmla="*/ 716 w 809"/>
                  <a:gd name="T93" fmla="*/ 89 h 499"/>
                  <a:gd name="T94" fmla="*/ 738 w 809"/>
                  <a:gd name="T95" fmla="*/ 78 h 499"/>
                  <a:gd name="T96" fmla="*/ 762 w 809"/>
                  <a:gd name="T97" fmla="*/ 63 h 499"/>
                  <a:gd name="T98" fmla="*/ 783 w 809"/>
                  <a:gd name="T99" fmla="*/ 51 h 499"/>
                  <a:gd name="T100" fmla="*/ 803 w 809"/>
                  <a:gd name="T101" fmla="*/ 34 h 499"/>
                  <a:gd name="T102" fmla="*/ 809 w 809"/>
                  <a:gd name="T103" fmla="*/ 20 h 499"/>
                  <a:gd name="T104" fmla="*/ 803 w 809"/>
                  <a:gd name="T105" fmla="*/ 7 h 499"/>
                  <a:gd name="T106" fmla="*/ 791 w 809"/>
                  <a:gd name="T107" fmla="*/ 0 h 499"/>
                  <a:gd name="T108" fmla="*/ 776 w 809"/>
                  <a:gd name="T109" fmla="*/ 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9" h="499">
                    <a:moveTo>
                      <a:pt x="776" y="5"/>
                    </a:moveTo>
                    <a:lnTo>
                      <a:pt x="769" y="13"/>
                    </a:lnTo>
                    <a:lnTo>
                      <a:pt x="760" y="20"/>
                    </a:lnTo>
                    <a:lnTo>
                      <a:pt x="751" y="25"/>
                    </a:lnTo>
                    <a:lnTo>
                      <a:pt x="740" y="33"/>
                    </a:lnTo>
                    <a:lnTo>
                      <a:pt x="731" y="38"/>
                    </a:lnTo>
                    <a:lnTo>
                      <a:pt x="720" y="43"/>
                    </a:lnTo>
                    <a:lnTo>
                      <a:pt x="709" y="51"/>
                    </a:lnTo>
                    <a:lnTo>
                      <a:pt x="698" y="56"/>
                    </a:lnTo>
                    <a:lnTo>
                      <a:pt x="669" y="71"/>
                    </a:lnTo>
                    <a:lnTo>
                      <a:pt x="597" y="119"/>
                    </a:lnTo>
                    <a:lnTo>
                      <a:pt x="536" y="161"/>
                    </a:lnTo>
                    <a:lnTo>
                      <a:pt x="532" y="163"/>
                    </a:lnTo>
                    <a:lnTo>
                      <a:pt x="523" y="168"/>
                    </a:lnTo>
                    <a:lnTo>
                      <a:pt x="510" y="176"/>
                    </a:lnTo>
                    <a:lnTo>
                      <a:pt x="496" y="185"/>
                    </a:lnTo>
                    <a:lnTo>
                      <a:pt x="479" y="194"/>
                    </a:lnTo>
                    <a:lnTo>
                      <a:pt x="467" y="201"/>
                    </a:lnTo>
                    <a:lnTo>
                      <a:pt x="458" y="206"/>
                    </a:lnTo>
                    <a:lnTo>
                      <a:pt x="454" y="208"/>
                    </a:lnTo>
                    <a:lnTo>
                      <a:pt x="365" y="261"/>
                    </a:lnTo>
                    <a:lnTo>
                      <a:pt x="355" y="268"/>
                    </a:lnTo>
                    <a:lnTo>
                      <a:pt x="342" y="273"/>
                    </a:lnTo>
                    <a:lnTo>
                      <a:pt x="331" y="280"/>
                    </a:lnTo>
                    <a:lnTo>
                      <a:pt x="318" y="286"/>
                    </a:lnTo>
                    <a:lnTo>
                      <a:pt x="306" y="291"/>
                    </a:lnTo>
                    <a:lnTo>
                      <a:pt x="295" y="297"/>
                    </a:lnTo>
                    <a:lnTo>
                      <a:pt x="282" y="302"/>
                    </a:lnTo>
                    <a:lnTo>
                      <a:pt x="271" y="308"/>
                    </a:lnTo>
                    <a:lnTo>
                      <a:pt x="257" y="315"/>
                    </a:lnTo>
                    <a:lnTo>
                      <a:pt x="241" y="322"/>
                    </a:lnTo>
                    <a:lnTo>
                      <a:pt x="226" y="329"/>
                    </a:lnTo>
                    <a:lnTo>
                      <a:pt x="212" y="337"/>
                    </a:lnTo>
                    <a:lnTo>
                      <a:pt x="197" y="346"/>
                    </a:lnTo>
                    <a:lnTo>
                      <a:pt x="183" y="353"/>
                    </a:lnTo>
                    <a:lnTo>
                      <a:pt x="168" y="362"/>
                    </a:lnTo>
                    <a:lnTo>
                      <a:pt x="154" y="371"/>
                    </a:lnTo>
                    <a:lnTo>
                      <a:pt x="118" y="396"/>
                    </a:lnTo>
                    <a:lnTo>
                      <a:pt x="103" y="405"/>
                    </a:lnTo>
                    <a:lnTo>
                      <a:pt x="90" y="416"/>
                    </a:lnTo>
                    <a:lnTo>
                      <a:pt x="76" y="425"/>
                    </a:lnTo>
                    <a:lnTo>
                      <a:pt x="63" y="434"/>
                    </a:lnTo>
                    <a:lnTo>
                      <a:pt x="49" y="443"/>
                    </a:lnTo>
                    <a:lnTo>
                      <a:pt x="36" y="451"/>
                    </a:lnTo>
                    <a:lnTo>
                      <a:pt x="23" y="458"/>
                    </a:lnTo>
                    <a:lnTo>
                      <a:pt x="11" y="463"/>
                    </a:lnTo>
                    <a:lnTo>
                      <a:pt x="5" y="467"/>
                    </a:lnTo>
                    <a:lnTo>
                      <a:pt x="2" y="472"/>
                    </a:lnTo>
                    <a:lnTo>
                      <a:pt x="0" y="481"/>
                    </a:lnTo>
                    <a:lnTo>
                      <a:pt x="2" y="489"/>
                    </a:lnTo>
                    <a:lnTo>
                      <a:pt x="5" y="494"/>
                    </a:lnTo>
                    <a:lnTo>
                      <a:pt x="11" y="498"/>
                    </a:lnTo>
                    <a:lnTo>
                      <a:pt x="18" y="499"/>
                    </a:lnTo>
                    <a:lnTo>
                      <a:pt x="25" y="498"/>
                    </a:lnTo>
                    <a:lnTo>
                      <a:pt x="40" y="492"/>
                    </a:lnTo>
                    <a:lnTo>
                      <a:pt x="52" y="485"/>
                    </a:lnTo>
                    <a:lnTo>
                      <a:pt x="67" y="476"/>
                    </a:lnTo>
                    <a:lnTo>
                      <a:pt x="81" y="467"/>
                    </a:lnTo>
                    <a:lnTo>
                      <a:pt x="96" y="458"/>
                    </a:lnTo>
                    <a:lnTo>
                      <a:pt x="110" y="447"/>
                    </a:lnTo>
                    <a:lnTo>
                      <a:pt x="125" y="438"/>
                    </a:lnTo>
                    <a:lnTo>
                      <a:pt x="139" y="427"/>
                    </a:lnTo>
                    <a:lnTo>
                      <a:pt x="175" y="402"/>
                    </a:lnTo>
                    <a:lnTo>
                      <a:pt x="188" y="393"/>
                    </a:lnTo>
                    <a:lnTo>
                      <a:pt x="201" y="385"/>
                    </a:lnTo>
                    <a:lnTo>
                      <a:pt x="213" y="378"/>
                    </a:lnTo>
                    <a:lnTo>
                      <a:pt x="228" y="371"/>
                    </a:lnTo>
                    <a:lnTo>
                      <a:pt x="242" y="364"/>
                    </a:lnTo>
                    <a:lnTo>
                      <a:pt x="257" y="356"/>
                    </a:lnTo>
                    <a:lnTo>
                      <a:pt x="271" y="349"/>
                    </a:lnTo>
                    <a:lnTo>
                      <a:pt x="286" y="342"/>
                    </a:lnTo>
                    <a:lnTo>
                      <a:pt x="298" y="337"/>
                    </a:lnTo>
                    <a:lnTo>
                      <a:pt x="311" y="331"/>
                    </a:lnTo>
                    <a:lnTo>
                      <a:pt x="324" y="326"/>
                    </a:lnTo>
                    <a:lnTo>
                      <a:pt x="335" y="318"/>
                    </a:lnTo>
                    <a:lnTo>
                      <a:pt x="347" y="313"/>
                    </a:lnTo>
                    <a:lnTo>
                      <a:pt x="360" y="306"/>
                    </a:lnTo>
                    <a:lnTo>
                      <a:pt x="373" y="300"/>
                    </a:lnTo>
                    <a:lnTo>
                      <a:pt x="384" y="293"/>
                    </a:lnTo>
                    <a:lnTo>
                      <a:pt x="387" y="291"/>
                    </a:lnTo>
                    <a:lnTo>
                      <a:pt x="398" y="284"/>
                    </a:lnTo>
                    <a:lnTo>
                      <a:pt x="412" y="277"/>
                    </a:lnTo>
                    <a:lnTo>
                      <a:pt x="429" y="266"/>
                    </a:lnTo>
                    <a:lnTo>
                      <a:pt x="445" y="257"/>
                    </a:lnTo>
                    <a:lnTo>
                      <a:pt x="460" y="250"/>
                    </a:lnTo>
                    <a:lnTo>
                      <a:pt x="470" y="242"/>
                    </a:lnTo>
                    <a:lnTo>
                      <a:pt x="474" y="241"/>
                    </a:lnTo>
                    <a:lnTo>
                      <a:pt x="554" y="194"/>
                    </a:lnTo>
                    <a:lnTo>
                      <a:pt x="619" y="150"/>
                    </a:lnTo>
                    <a:lnTo>
                      <a:pt x="689" y="105"/>
                    </a:lnTo>
                    <a:lnTo>
                      <a:pt x="693" y="103"/>
                    </a:lnTo>
                    <a:lnTo>
                      <a:pt x="704" y="96"/>
                    </a:lnTo>
                    <a:lnTo>
                      <a:pt x="713" y="90"/>
                    </a:lnTo>
                    <a:lnTo>
                      <a:pt x="716" y="89"/>
                    </a:lnTo>
                    <a:lnTo>
                      <a:pt x="727" y="83"/>
                    </a:lnTo>
                    <a:lnTo>
                      <a:pt x="738" y="78"/>
                    </a:lnTo>
                    <a:lnTo>
                      <a:pt x="751" y="71"/>
                    </a:lnTo>
                    <a:lnTo>
                      <a:pt x="762" y="63"/>
                    </a:lnTo>
                    <a:lnTo>
                      <a:pt x="773" y="58"/>
                    </a:lnTo>
                    <a:lnTo>
                      <a:pt x="783" y="51"/>
                    </a:lnTo>
                    <a:lnTo>
                      <a:pt x="794" y="42"/>
                    </a:lnTo>
                    <a:lnTo>
                      <a:pt x="803" y="34"/>
                    </a:lnTo>
                    <a:lnTo>
                      <a:pt x="807" y="29"/>
                    </a:lnTo>
                    <a:lnTo>
                      <a:pt x="809" y="20"/>
                    </a:lnTo>
                    <a:lnTo>
                      <a:pt x="807" y="13"/>
                    </a:lnTo>
                    <a:lnTo>
                      <a:pt x="803" y="7"/>
                    </a:lnTo>
                    <a:lnTo>
                      <a:pt x="798" y="4"/>
                    </a:lnTo>
                    <a:lnTo>
                      <a:pt x="791" y="0"/>
                    </a:lnTo>
                    <a:lnTo>
                      <a:pt x="782" y="2"/>
                    </a:lnTo>
                    <a:lnTo>
                      <a:pt x="77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5" name="Freeform 14"/>
              <p:cNvSpPr>
                <a:spLocks/>
              </p:cNvSpPr>
              <p:nvPr/>
            </p:nvSpPr>
            <p:spPr bwMode="auto">
              <a:xfrm>
                <a:off x="1622" y="2133"/>
                <a:ext cx="103" cy="938"/>
              </a:xfrm>
              <a:custGeom>
                <a:avLst/>
                <a:gdLst>
                  <a:gd name="T0" fmla="*/ 14 w 103"/>
                  <a:gd name="T1" fmla="*/ 0 h 938"/>
                  <a:gd name="T2" fmla="*/ 9 w 103"/>
                  <a:gd name="T3" fmla="*/ 2 h 938"/>
                  <a:gd name="T4" fmla="*/ 3 w 103"/>
                  <a:gd name="T5" fmla="*/ 8 h 938"/>
                  <a:gd name="T6" fmla="*/ 0 w 103"/>
                  <a:gd name="T7" fmla="*/ 15 h 938"/>
                  <a:gd name="T8" fmla="*/ 0 w 103"/>
                  <a:gd name="T9" fmla="*/ 22 h 938"/>
                  <a:gd name="T10" fmla="*/ 12 w 103"/>
                  <a:gd name="T11" fmla="*/ 133 h 938"/>
                  <a:gd name="T12" fmla="*/ 22 w 103"/>
                  <a:gd name="T13" fmla="*/ 245 h 938"/>
                  <a:gd name="T14" fmla="*/ 27 w 103"/>
                  <a:gd name="T15" fmla="*/ 357 h 938"/>
                  <a:gd name="T16" fmla="*/ 32 w 103"/>
                  <a:gd name="T17" fmla="*/ 467 h 938"/>
                  <a:gd name="T18" fmla="*/ 36 w 103"/>
                  <a:gd name="T19" fmla="*/ 581 h 938"/>
                  <a:gd name="T20" fmla="*/ 43 w 103"/>
                  <a:gd name="T21" fmla="*/ 695 h 938"/>
                  <a:gd name="T22" fmla="*/ 52 w 103"/>
                  <a:gd name="T23" fmla="*/ 809 h 938"/>
                  <a:gd name="T24" fmla="*/ 65 w 103"/>
                  <a:gd name="T25" fmla="*/ 922 h 938"/>
                  <a:gd name="T26" fmla="*/ 69 w 103"/>
                  <a:gd name="T27" fmla="*/ 929 h 938"/>
                  <a:gd name="T28" fmla="*/ 74 w 103"/>
                  <a:gd name="T29" fmla="*/ 934 h 938"/>
                  <a:gd name="T30" fmla="*/ 79 w 103"/>
                  <a:gd name="T31" fmla="*/ 938 h 938"/>
                  <a:gd name="T32" fmla="*/ 87 w 103"/>
                  <a:gd name="T33" fmla="*/ 938 h 938"/>
                  <a:gd name="T34" fmla="*/ 94 w 103"/>
                  <a:gd name="T35" fmla="*/ 936 h 938"/>
                  <a:gd name="T36" fmla="*/ 99 w 103"/>
                  <a:gd name="T37" fmla="*/ 931 h 938"/>
                  <a:gd name="T38" fmla="*/ 103 w 103"/>
                  <a:gd name="T39" fmla="*/ 923 h 938"/>
                  <a:gd name="T40" fmla="*/ 103 w 103"/>
                  <a:gd name="T41" fmla="*/ 916 h 938"/>
                  <a:gd name="T42" fmla="*/ 90 w 103"/>
                  <a:gd name="T43" fmla="*/ 804 h 938"/>
                  <a:gd name="T44" fmla="*/ 81 w 103"/>
                  <a:gd name="T45" fmla="*/ 692 h 938"/>
                  <a:gd name="T46" fmla="*/ 74 w 103"/>
                  <a:gd name="T47" fmla="*/ 578 h 938"/>
                  <a:gd name="T48" fmla="*/ 69 w 103"/>
                  <a:gd name="T49" fmla="*/ 466 h 938"/>
                  <a:gd name="T50" fmla="*/ 65 w 103"/>
                  <a:gd name="T51" fmla="*/ 353 h 938"/>
                  <a:gd name="T52" fmla="*/ 58 w 103"/>
                  <a:gd name="T53" fmla="*/ 241 h 938"/>
                  <a:gd name="T54" fmla="*/ 49 w 103"/>
                  <a:gd name="T55" fmla="*/ 129 h 938"/>
                  <a:gd name="T56" fmla="*/ 36 w 103"/>
                  <a:gd name="T57" fmla="*/ 17 h 938"/>
                  <a:gd name="T58" fmla="*/ 34 w 103"/>
                  <a:gd name="T59" fmla="*/ 9 h 938"/>
                  <a:gd name="T60" fmla="*/ 29 w 103"/>
                  <a:gd name="T61" fmla="*/ 4 h 938"/>
                  <a:gd name="T62" fmla="*/ 22 w 103"/>
                  <a:gd name="T63" fmla="*/ 0 h 938"/>
                  <a:gd name="T64" fmla="*/ 14 w 103"/>
                  <a:gd name="T65" fmla="*/ 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938">
                    <a:moveTo>
                      <a:pt x="14" y="0"/>
                    </a:moveTo>
                    <a:lnTo>
                      <a:pt x="9" y="2"/>
                    </a:lnTo>
                    <a:lnTo>
                      <a:pt x="3" y="8"/>
                    </a:lnTo>
                    <a:lnTo>
                      <a:pt x="0" y="15"/>
                    </a:lnTo>
                    <a:lnTo>
                      <a:pt x="0" y="22"/>
                    </a:lnTo>
                    <a:lnTo>
                      <a:pt x="12" y="133"/>
                    </a:lnTo>
                    <a:lnTo>
                      <a:pt x="22" y="245"/>
                    </a:lnTo>
                    <a:lnTo>
                      <a:pt x="27" y="357"/>
                    </a:lnTo>
                    <a:lnTo>
                      <a:pt x="32" y="467"/>
                    </a:lnTo>
                    <a:lnTo>
                      <a:pt x="36" y="581"/>
                    </a:lnTo>
                    <a:lnTo>
                      <a:pt x="43" y="695"/>
                    </a:lnTo>
                    <a:lnTo>
                      <a:pt x="52" y="809"/>
                    </a:lnTo>
                    <a:lnTo>
                      <a:pt x="65" y="922"/>
                    </a:lnTo>
                    <a:lnTo>
                      <a:pt x="69" y="929"/>
                    </a:lnTo>
                    <a:lnTo>
                      <a:pt x="74" y="934"/>
                    </a:lnTo>
                    <a:lnTo>
                      <a:pt x="79" y="938"/>
                    </a:lnTo>
                    <a:lnTo>
                      <a:pt x="87" y="938"/>
                    </a:lnTo>
                    <a:lnTo>
                      <a:pt x="94" y="936"/>
                    </a:lnTo>
                    <a:lnTo>
                      <a:pt x="99" y="931"/>
                    </a:lnTo>
                    <a:lnTo>
                      <a:pt x="103" y="923"/>
                    </a:lnTo>
                    <a:lnTo>
                      <a:pt x="103" y="916"/>
                    </a:lnTo>
                    <a:lnTo>
                      <a:pt x="90" y="804"/>
                    </a:lnTo>
                    <a:lnTo>
                      <a:pt x="81" y="692"/>
                    </a:lnTo>
                    <a:lnTo>
                      <a:pt x="74" y="578"/>
                    </a:lnTo>
                    <a:lnTo>
                      <a:pt x="69" y="466"/>
                    </a:lnTo>
                    <a:lnTo>
                      <a:pt x="65" y="353"/>
                    </a:lnTo>
                    <a:lnTo>
                      <a:pt x="58" y="241"/>
                    </a:lnTo>
                    <a:lnTo>
                      <a:pt x="49" y="129"/>
                    </a:lnTo>
                    <a:lnTo>
                      <a:pt x="36" y="17"/>
                    </a:lnTo>
                    <a:lnTo>
                      <a:pt x="34" y="9"/>
                    </a:lnTo>
                    <a:lnTo>
                      <a:pt x="29" y="4"/>
                    </a:lnTo>
                    <a:lnTo>
                      <a:pt x="22"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sp>
          <p:nvSpPr>
            <p:cNvPr id="106" name="Rectangle 110"/>
            <p:cNvSpPr/>
            <p:nvPr/>
          </p:nvSpPr>
          <p:spPr>
            <a:xfrm rot="20700000">
              <a:off x="3627398" y="2091538"/>
              <a:ext cx="4786034" cy="3152344"/>
            </a:xfrm>
            <a:prstGeom prst="rect">
              <a:avLst/>
            </a:prstGeom>
            <a:noFill/>
          </p:spPr>
          <p:txBody>
            <a:bodyPr wrap="none" lIns="68580" tIns="34290" rIns="68580" bIns="34290">
              <a:spAutoFit/>
            </a:bodyPr>
            <a:lstStyle/>
            <a:p>
              <a:pPr algn="ctr"/>
              <a:r>
                <a:rPr lang="en-US" sz="3600" b="1" dirty="0" err="1" smtClean="0">
                  <a:ln w="22225">
                    <a:solidFill>
                      <a:schemeClr val="accent5"/>
                    </a:solidFill>
                    <a:prstDash val="solid"/>
                  </a:ln>
                  <a:solidFill>
                    <a:srgbClr val="FFFFFF"/>
                  </a:solidFill>
                  <a:effectLst>
                    <a:outerShdw blurRad="38100" dist="22860" dir="5400000" algn="tl" rotWithShape="0">
                      <a:srgbClr val="000000">
                        <a:alpha val="30000"/>
                      </a:srgbClr>
                    </a:outerShdw>
                  </a:effectLst>
                </a:rPr>
                <a:t>functor</a:t>
              </a:r>
              <a:endParaRPr lang="en-US" sz="3600" b="1" dirty="0">
                <a:ln w="22225">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en-US" sz="3600" b="1" dirty="0" smtClean="0">
                  <a:ln w="22225">
                    <a:solidFill>
                      <a:schemeClr val="accent5"/>
                    </a:solidFill>
                    <a:prstDash val="solid"/>
                  </a:ln>
                  <a:solidFill>
                    <a:srgbClr val="FFFFFF"/>
                  </a:solidFill>
                  <a:effectLst>
                    <a:outerShdw blurRad="38100" dist="22860" dir="5400000" algn="tl" rotWithShape="0">
                      <a:srgbClr val="000000">
                        <a:alpha val="30000"/>
                      </a:srgbClr>
                    </a:outerShdw>
                  </a:effectLst>
                </a:rPr>
                <a:t>category</a:t>
              </a:r>
              <a:endParaRPr lang="en-US" sz="3600" b="1" dirty="0">
                <a:ln w="22225">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Tree>
    <p:extLst>
      <p:ext uri="{BB962C8B-B14F-4D97-AF65-F5344CB8AC3E}">
        <p14:creationId xmlns:p14="http://schemas.microsoft.com/office/powerpoint/2010/main" val="31811722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a:t>
            </a:r>
            <a:r>
              <a:rPr lang="en-US"/>
              <a:t>(</a:t>
            </a:r>
            <a:r>
              <a:rPr lang="en-US" smtClean="0"/>
              <a:t>pain)</a:t>
            </a:r>
            <a:endParaRPr lang="en-US" dirty="0"/>
          </a:p>
        </p:txBody>
      </p:sp>
      <p:sp>
        <p:nvSpPr>
          <p:cNvPr id="3" name="Content Placeholder 2"/>
          <p:cNvSpPr>
            <a:spLocks noGrp="1"/>
          </p:cNvSpPr>
          <p:nvPr>
            <p:ph idx="1"/>
          </p:nvPr>
        </p:nvSpPr>
        <p:spPr>
          <a:xfrm>
            <a:off x="628650" y="1398905"/>
            <a:ext cx="7886700" cy="4351338"/>
          </a:xfrm>
        </p:spPr>
        <p:txBody>
          <a:bodyPr>
            <a:normAutofit/>
          </a:bodyPr>
          <a:lstStyle/>
          <a:p>
            <a:r>
              <a:rPr lang="en-US" dirty="0"/>
              <a:t>When are these slow?</a:t>
            </a:r>
          </a:p>
          <a:p>
            <a:pPr lvl="1"/>
            <a:r>
              <a:rPr lang="en-US" dirty="0"/>
              <a:t>When your term is large</a:t>
            </a:r>
          </a:p>
          <a:p>
            <a:r>
              <a:rPr lang="en-US" dirty="0"/>
              <a:t>Smallish </a:t>
            </a:r>
            <a:r>
              <a:rPr lang="en-US" dirty="0" smtClean="0"/>
              <a:t>example </a:t>
            </a:r>
            <a:r>
              <a:rPr lang="en-US" dirty="0"/>
              <a:t>(29 000 words): Without </a:t>
            </a:r>
            <a:r>
              <a:rPr lang="en-US" dirty="0" smtClean="0"/>
              <a:t>Proofs:</a:t>
            </a:r>
            <a:endParaRPr lang="en-US" dirty="0"/>
          </a:p>
        </p:txBody>
      </p:sp>
      <p:sp>
        <p:nvSpPr>
          <p:cNvPr id="4" name="Slide Number Placeholder 3"/>
          <p:cNvSpPr>
            <a:spLocks noGrp="1"/>
          </p:cNvSpPr>
          <p:nvPr>
            <p:ph type="sldNum" sz="quarter" idx="12"/>
          </p:nvPr>
        </p:nvSpPr>
        <p:spPr/>
        <p:txBody>
          <a:bodyPr/>
          <a:lstStyle/>
          <a:p>
            <a:fld id="{E64EF21E-4A1E-457A-A908-FECEBBB6594B}" type="slidenum">
              <a:rPr lang="en-US" smtClean="0"/>
              <a:t>36</a:t>
            </a:fld>
            <a:endParaRPr lang="en-US"/>
          </a:p>
        </p:txBody>
      </p:sp>
      <mc:AlternateContent xmlns:mc="http://schemas.openxmlformats.org/markup-compatibility/2006" xmlns:a14="http://schemas.microsoft.com/office/drawing/2010/main">
        <mc:Choice Requires="a14">
          <p:sp>
            <p:nvSpPr>
              <p:cNvPr id="5" name="TextBox 5"/>
              <p:cNvSpPr txBox="1"/>
              <p:nvPr/>
            </p:nvSpPr>
            <p:spPr>
              <a:xfrm>
                <a:off x="0" y="2765931"/>
                <a:ext cx="9144000" cy="1625830"/>
              </a:xfrm>
              <a:prstGeom prst="rect">
                <a:avLst/>
              </a:prstGeom>
              <a:noFill/>
            </p:spPr>
            <p:txBody>
              <a:bodyPr wrap="square" rtlCol="0">
                <a:spAutoFit/>
              </a:bodyPr>
              <a:lstStyle/>
              <a:p>
                <a:pPr>
                  <a:tabLst>
                    <a:tab pos="403225" algn="l"/>
                  </a:tabLst>
                </a:pPr>
                <a:r>
                  <a:rPr lang="en-US" sz="2400" dirty="0" smtClean="0"/>
                  <a:t>{|	</a:t>
                </a:r>
                <a14:m>
                  <m:oMath xmlns:m="http://schemas.openxmlformats.org/officeDocument/2006/math">
                    <m:sSub>
                      <m:sSubPr>
                        <m:ctrlPr>
                          <a:rPr lang="en-US" sz="2400" b="0" i="1" smtClean="0">
                            <a:solidFill>
                              <a:srgbClr val="00B050"/>
                            </a:solidFill>
                            <a:latin typeface="Cambria Math" panose="02040503050406030204" pitchFamily="18" charset="0"/>
                          </a:rPr>
                        </m:ctrlPr>
                      </m:sSubPr>
                      <m:e>
                        <m:r>
                          <m:rPr>
                            <m:nor/>
                          </m:rPr>
                          <a:rPr lang="en-US" sz="2400" b="0" i="0" smtClean="0">
                            <a:solidFill>
                              <a:srgbClr val="00B050"/>
                            </a:solidFill>
                            <a:latin typeface="Cambria Math" panose="02040503050406030204" pitchFamily="18" charset="0"/>
                          </a:rPr>
                          <m:t>LCCM</m:t>
                        </m:r>
                      </m:e>
                      <m:sub>
                        <m:r>
                          <m:rPr>
                            <m:nor/>
                          </m:rPr>
                          <a:rPr lang="en-US" sz="2400" b="0" i="0" smtClean="0">
                            <a:solidFill>
                              <a:srgbClr val="00B050"/>
                            </a:solidFill>
                            <a:latin typeface="Cambria Math" panose="02040503050406030204" pitchFamily="18" charset="0"/>
                          </a:rPr>
                          <m:t>F</m:t>
                        </m:r>
                      </m:sub>
                    </m:sSub>
                    <m:r>
                      <a:rPr lang="en-US" sz="2400" b="0" i="1" smtClean="0">
                        <a:latin typeface="Cambria Math" panose="02040503050406030204" pitchFamily="18" charset="0"/>
                      </a:rPr>
                      <m:t>≔</m:t>
                    </m:r>
                    <m:sSub>
                      <m:sSubPr>
                        <m:ctrlPr>
                          <a:rPr lang="en-US" sz="2400" i="1" smtClean="0">
                            <a:solidFill>
                              <a:srgbClr val="00B0F0"/>
                            </a:solidFill>
                            <a:latin typeface="Cambria Math" panose="02040503050406030204" pitchFamily="18" charset="0"/>
                          </a:rPr>
                        </m:ctrlPr>
                      </m:sSubPr>
                      <m:e>
                        <m:r>
                          <m:rPr>
                            <m:lit/>
                            <m:nor/>
                          </m:rPr>
                          <a:rPr lang="en-US" sz="2400">
                            <a:solidFill>
                              <a:srgbClr val="00B0F0"/>
                            </a:solidFill>
                            <a:latin typeface="Cambria Math" panose="02040503050406030204" pitchFamily="18" charset="0"/>
                          </a:rPr>
                          <m:t>_</m:t>
                        </m:r>
                        <m:r>
                          <m:rPr>
                            <m:nor/>
                          </m:rPr>
                          <a:rPr lang="en-US" sz="2400">
                            <a:solidFill>
                              <a:srgbClr val="00B0F0"/>
                            </a:solidFill>
                            <a:latin typeface="Cambria Math" panose="02040503050406030204" pitchFamily="18" charset="0"/>
                          </a:rPr>
                          <m:t>\</m:t>
                        </m:r>
                        <m:r>
                          <m:rPr>
                            <m:lit/>
                            <m:nor/>
                          </m:rPr>
                          <a:rPr lang="en-US" sz="2400">
                            <a:solidFill>
                              <a:srgbClr val="00B0F0"/>
                            </a:solidFill>
                            <a:latin typeface="Cambria Math" panose="02040503050406030204" pitchFamily="18" charset="0"/>
                          </a:rPr>
                          <m:t>_</m:t>
                        </m:r>
                        <m:r>
                          <m:rPr>
                            <m:nor/>
                          </m:rPr>
                          <a:rPr lang="en-US" sz="2400">
                            <a:solidFill>
                              <a:srgbClr val="00B0F0"/>
                            </a:solidFill>
                            <a:latin typeface="Cambria Math" panose="02040503050406030204" pitchFamily="18" charset="0"/>
                          </a:rPr>
                          <m:t>induced</m:t>
                        </m:r>
                      </m:e>
                      <m:sub>
                        <m:r>
                          <m:rPr>
                            <m:nor/>
                          </m:rPr>
                          <a:rPr lang="en-US" sz="2400">
                            <a:solidFill>
                              <a:srgbClr val="00B0F0"/>
                            </a:solidFill>
                            <a:latin typeface="Cambria Math" panose="02040503050406030204" pitchFamily="18" charset="0"/>
                          </a:rPr>
                          <m:t>F</m:t>
                        </m:r>
                      </m:sub>
                    </m:sSub>
                    <m:r>
                      <a:rPr lang="en-US" sz="2400" b="0" i="1" smtClean="0">
                        <a:latin typeface="Cambria Math" panose="02040503050406030204" pitchFamily="18" charset="0"/>
                      </a:rPr>
                      <m:t> </m:t>
                    </m:r>
                    <m:d>
                      <m:dPr>
                        <m:ctrlPr>
                          <a:rPr lang="en-US" sz="2400" b="0" i="1" dirty="0" smtClean="0">
                            <a:latin typeface="Cambria Math" panose="02040503050406030204" pitchFamily="18" charset="0"/>
                          </a:rPr>
                        </m:ctrlPr>
                      </m:dPr>
                      <m:e>
                        <m:sSub>
                          <m:sSubPr>
                            <m:ctrlPr>
                              <a:rPr lang="en-US" sz="2400" b="0" i="1" dirty="0" smtClean="0">
                                <a:solidFill>
                                  <a:srgbClr val="7030A0"/>
                                </a:solidFill>
                                <a:latin typeface="Cambria Math" panose="02040503050406030204" pitchFamily="18" charset="0"/>
                              </a:rPr>
                            </m:ctrlPr>
                          </m:sSubPr>
                          <m:e>
                            <m:r>
                              <a:rPr lang="en-US" sz="2400" b="0" i="1" dirty="0" smtClean="0">
                                <a:solidFill>
                                  <a:srgbClr val="7030A0"/>
                                </a:solidFill>
                                <a:latin typeface="Cambria Math" panose="02040503050406030204" pitchFamily="18" charset="0"/>
                              </a:rPr>
                              <m:t>𝑚</m:t>
                            </m:r>
                          </m:e>
                          <m:sub>
                            <m:r>
                              <a:rPr lang="en-US" sz="2400" b="0" i="1" dirty="0" smtClean="0">
                                <a:solidFill>
                                  <a:srgbClr val="7030A0"/>
                                </a:solidFill>
                                <a:latin typeface="Cambria Math" panose="02040503050406030204" pitchFamily="18" charset="0"/>
                              </a:rPr>
                              <m:t>22</m:t>
                            </m:r>
                          </m:sub>
                        </m:sSub>
                        <m:r>
                          <a:rPr lang="en-US" sz="2400" b="0" i="1" dirty="0" smtClean="0">
                            <a:latin typeface="Cambria Math" panose="02040503050406030204" pitchFamily="18" charset="0"/>
                          </a:rPr>
                          <m:t>∘</m:t>
                        </m:r>
                        <m:sSub>
                          <m:sSubPr>
                            <m:ctrlPr>
                              <a:rPr lang="en-US" sz="2400" b="0" i="1" dirty="0" smtClean="0">
                                <a:solidFill>
                                  <a:srgbClr val="7030A0"/>
                                </a:solidFill>
                                <a:latin typeface="Cambria Math" panose="02040503050406030204" pitchFamily="18" charset="0"/>
                              </a:rPr>
                            </m:ctrlPr>
                          </m:sSubPr>
                          <m:e>
                            <m:r>
                              <a:rPr lang="en-US" sz="2400" b="0" i="1" dirty="0" smtClean="0">
                                <a:solidFill>
                                  <a:srgbClr val="7030A0"/>
                                </a:solidFill>
                                <a:latin typeface="Cambria Math" panose="02040503050406030204" pitchFamily="18" charset="0"/>
                              </a:rPr>
                              <m:t>𝑚</m:t>
                            </m:r>
                          </m:e>
                          <m:sub>
                            <m:r>
                              <a:rPr lang="en-US" sz="2400" b="0" i="1" dirty="0" smtClean="0">
                                <a:solidFill>
                                  <a:srgbClr val="7030A0"/>
                                </a:solidFill>
                                <a:latin typeface="Cambria Math" panose="02040503050406030204" pitchFamily="18" charset="0"/>
                              </a:rPr>
                              <m:t>12</m:t>
                            </m:r>
                          </m:sub>
                        </m:sSub>
                      </m:e>
                    </m:d>
                  </m:oMath>
                </a14:m>
                <a:r>
                  <a:rPr lang="en-US" sz="2400" dirty="0" smtClean="0"/>
                  <a:t>;</a:t>
                </a:r>
              </a:p>
              <a:p>
                <a:pPr>
                  <a:tabLst>
                    <a:tab pos="403225" algn="l"/>
                  </a:tabLst>
                </a:pPr>
                <a:r>
                  <a:rPr lang="en-US" sz="2400" dirty="0"/>
                  <a:t>	</a:t>
                </a:r>
                <a14:m>
                  <m:oMath xmlns:m="http://schemas.openxmlformats.org/officeDocument/2006/math">
                    <m:sSub>
                      <m:sSubPr>
                        <m:ctrlPr>
                          <a:rPr lang="en-US" sz="2400" i="1" smtClean="0">
                            <a:solidFill>
                              <a:srgbClr val="00B050"/>
                            </a:solidFill>
                            <a:latin typeface="Cambria Math" panose="02040503050406030204" pitchFamily="18" charset="0"/>
                          </a:rPr>
                        </m:ctrlPr>
                      </m:sSubPr>
                      <m:e>
                        <m:r>
                          <m:rPr>
                            <m:nor/>
                          </m:rPr>
                          <a:rPr lang="en-US" sz="2400">
                            <a:solidFill>
                              <a:srgbClr val="00B050"/>
                            </a:solidFill>
                            <a:latin typeface="Cambria Math" panose="02040503050406030204" pitchFamily="18" charset="0"/>
                          </a:rPr>
                          <m:t>LCCM</m:t>
                        </m:r>
                      </m:e>
                      <m:sub>
                        <m:r>
                          <m:rPr>
                            <m:nor/>
                          </m:rPr>
                          <a:rPr lang="en-US" sz="2400" b="0" i="0" smtClean="0">
                            <a:solidFill>
                              <a:srgbClr val="00B050"/>
                            </a:solidFill>
                            <a:latin typeface="Cambria Math" panose="02040503050406030204" pitchFamily="18" charset="0"/>
                          </a:rPr>
                          <m:t>T</m:t>
                        </m:r>
                      </m:sub>
                    </m:sSub>
                    <m:r>
                      <a:rPr lang="en-US" sz="2400" i="1">
                        <a:latin typeface="Cambria Math" panose="02040503050406030204" pitchFamily="18" charset="0"/>
                      </a:rPr>
                      <m:t>≔</m:t>
                    </m:r>
                  </m:oMath>
                </a14:m>
                <a:r>
                  <a:rPr lang="en-US" sz="2400" dirty="0" smtClean="0"/>
                  <a:t> </a:t>
                </a:r>
                <a14:m>
                  <m:oMath xmlns:m="http://schemas.openxmlformats.org/officeDocument/2006/math">
                    <m:sSub>
                      <m:sSubPr>
                        <m:ctrlPr>
                          <a:rPr lang="en-US" sz="2400" b="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𝜆</m:t>
                        </m:r>
                      </m:e>
                      <m:sub>
                        <m:r>
                          <a:rPr lang="en-US" sz="2400" b="0" i="1" dirty="0" smtClean="0">
                            <a:solidFill>
                              <a:schemeClr val="tx1"/>
                            </a:solidFill>
                            <a:latin typeface="Cambria Math" panose="02040503050406030204" pitchFamily="18" charset="0"/>
                          </a:rPr>
                          <m:t>𝑇</m:t>
                        </m:r>
                      </m:sub>
                    </m:sSub>
                    <m:r>
                      <a:rPr lang="en-US" sz="2400" b="0" i="1" dirty="0" smtClean="0">
                        <a:solidFill>
                          <a:schemeClr val="tx1"/>
                        </a:solidFill>
                        <a:latin typeface="Cambria Math" panose="02040503050406030204" pitchFamily="18" charset="0"/>
                      </a:rPr>
                      <m:t> (</m:t>
                    </m:r>
                    <m:r>
                      <a:rPr lang="en-US" sz="2400" b="0" i="1" dirty="0" smtClean="0">
                        <a:solidFill>
                          <a:schemeClr val="tx1"/>
                        </a:solidFill>
                        <a:latin typeface="Cambria Math" panose="02040503050406030204" pitchFamily="18" charset="0"/>
                      </a:rPr>
                      <m:t>𝜆</m:t>
                    </m:r>
                    <m:r>
                      <a:rPr lang="en-US" sz="2400" b="0" i="1" dirty="0" smtClean="0">
                        <a:solidFill>
                          <a:schemeClr val="tx1"/>
                        </a:solidFill>
                        <a:latin typeface="Cambria Math" panose="02040503050406030204" pitchFamily="18" charset="0"/>
                      </a:rPr>
                      <m:t> </m:t>
                    </m:r>
                    <m:d>
                      <m:dPr>
                        <m:ctrlPr>
                          <a:rPr lang="en-US" sz="2400" b="0" i="1" dirty="0" smtClean="0">
                            <a:latin typeface="Cambria Math" panose="02040503050406030204" pitchFamily="18" charset="0"/>
                          </a:rPr>
                        </m:ctrlPr>
                      </m:dPr>
                      <m:e>
                        <m:r>
                          <a:rPr lang="en-US" sz="2400" b="0" i="1" dirty="0" smtClean="0">
                            <a:solidFill>
                              <a:srgbClr val="7030A0"/>
                            </a:solidFill>
                            <a:latin typeface="Cambria Math" panose="02040503050406030204" pitchFamily="18" charset="0"/>
                          </a:rPr>
                          <m:t>𝑐</m:t>
                        </m:r>
                        <m:r>
                          <a:rPr lang="en-US" sz="2400" b="0" i="1" dirty="0" smtClean="0">
                            <a:latin typeface="Cambria Math" panose="02040503050406030204" pitchFamily="18" charset="0"/>
                          </a:rPr>
                          <m:t> :</m:t>
                        </m:r>
                        <m:sSubSup>
                          <m:sSubSupPr>
                            <m:ctrlPr>
                              <a:rPr lang="en-US" sz="2400" b="0" i="1" dirty="0" smtClean="0">
                                <a:solidFill>
                                  <a:srgbClr val="7030A0"/>
                                </a:solidFill>
                                <a:latin typeface="Cambria Math" panose="02040503050406030204" pitchFamily="18" charset="0"/>
                              </a:rPr>
                            </m:ctrlPr>
                          </m:sSubSupPr>
                          <m:e>
                            <m:r>
                              <a:rPr lang="en-US" sz="2400" b="0" i="1" dirty="0" smtClean="0">
                                <a:solidFill>
                                  <a:srgbClr val="7030A0"/>
                                </a:solidFill>
                                <a:latin typeface="Cambria Math" panose="02040503050406030204" pitchFamily="18" charset="0"/>
                              </a:rPr>
                              <m:t>𝑑</m:t>
                            </m:r>
                          </m:e>
                          <m:sub>
                            <m:r>
                              <a:rPr lang="en-US" sz="2400" b="0" i="1" dirty="0" smtClean="0">
                                <a:solidFill>
                                  <a:srgbClr val="7030A0"/>
                                </a:solidFill>
                                <a:latin typeface="Cambria Math" panose="02040503050406030204" pitchFamily="18" charset="0"/>
                              </a:rPr>
                              <m:t>2</m:t>
                            </m:r>
                          </m:sub>
                          <m:sup>
                            <m:r>
                              <a:rPr lang="en-US" sz="2400" b="0" i="1" dirty="0" smtClean="0">
                                <a:solidFill>
                                  <a:srgbClr val="7030A0"/>
                                </a:solidFill>
                                <a:latin typeface="Cambria Math" panose="02040503050406030204" pitchFamily="18" charset="0"/>
                              </a:rPr>
                              <m:t>′</m:t>
                            </m:r>
                          </m:sup>
                        </m:sSubSup>
                        <m:r>
                          <a:rPr lang="en-US" sz="2400" b="0" i="1" dirty="0" smtClean="0">
                            <a:latin typeface="Cambria Math" panose="02040503050406030204" pitchFamily="18" charset="0"/>
                          </a:rPr>
                          <m:t>  </m:t>
                        </m:r>
                        <m:r>
                          <m:rPr>
                            <m:lit/>
                          </m:rPr>
                          <a:rPr lang="en-US" sz="2400" b="0" i="1" dirty="0" smtClean="0">
                            <a:latin typeface="Cambria Math" panose="02040503050406030204" pitchFamily="18" charset="0"/>
                          </a:rPr>
                          <m:t>/</m:t>
                        </m:r>
                        <m:r>
                          <a:rPr lang="en-US" sz="2400" b="0" i="1" dirty="0" smtClean="0">
                            <a:latin typeface="Cambria Math" panose="02040503050406030204" pitchFamily="18" charset="0"/>
                          </a:rPr>
                          <m:t> </m:t>
                        </m:r>
                        <m:r>
                          <a:rPr lang="en-US" sz="2400" b="0" i="1" dirty="0" smtClean="0">
                            <a:solidFill>
                              <a:srgbClr val="7030A0"/>
                            </a:solidFill>
                            <a:latin typeface="Cambria Math" panose="02040503050406030204" pitchFamily="18" charset="0"/>
                          </a:rPr>
                          <m:t>𝐹</m:t>
                        </m:r>
                      </m:e>
                    </m:d>
                    <m:r>
                      <a:rPr lang="en-US" sz="2400" b="0" i="1" dirty="0" smtClean="0">
                        <a:latin typeface="Cambria Math" panose="02040503050406030204" pitchFamily="18" charset="0"/>
                      </a:rPr>
                      <m:t>⇒</m:t>
                    </m:r>
                    <m:sSub>
                      <m:sSubPr>
                        <m:ctrlPr>
                          <a:rPr lang="en-US" sz="2400" b="0" i="1" dirty="0" smtClean="0">
                            <a:solidFill>
                              <a:srgbClr val="7030A0"/>
                            </a:solidFill>
                            <a:latin typeface="Cambria Math" panose="02040503050406030204" pitchFamily="18" charset="0"/>
                          </a:rPr>
                        </m:ctrlPr>
                      </m:sSubPr>
                      <m:e>
                        <m:r>
                          <a:rPr lang="en-US" sz="2400" b="0" i="1" dirty="0" smtClean="0">
                            <a:solidFill>
                              <a:srgbClr val="7030A0"/>
                            </a:solidFill>
                            <a:latin typeface="Cambria Math" panose="02040503050406030204" pitchFamily="18" charset="0"/>
                          </a:rPr>
                          <m:t>𝑚</m:t>
                        </m:r>
                      </m:e>
                      <m:sub>
                        <m:r>
                          <a:rPr lang="en-US" sz="2400" b="0" i="1" dirty="0" smtClean="0">
                            <a:solidFill>
                              <a:srgbClr val="7030A0"/>
                            </a:solidFill>
                            <a:latin typeface="Cambria Math" panose="02040503050406030204" pitchFamily="18" charset="0"/>
                          </a:rPr>
                          <m:t>21</m:t>
                        </m:r>
                      </m:sub>
                    </m:sSub>
                    <m:r>
                      <a:rPr lang="en-US" sz="2400" b="0" i="1" dirty="0" smtClean="0">
                        <a:latin typeface="Cambria Math" panose="02040503050406030204" pitchFamily="18" charset="0"/>
                      </a:rPr>
                      <m:t> </m:t>
                    </m:r>
                    <m:r>
                      <a:rPr lang="en-US" sz="2400" b="0" i="1" dirty="0" smtClean="0">
                        <a:solidFill>
                          <a:srgbClr val="7030A0"/>
                        </a:solidFill>
                        <a:latin typeface="Cambria Math" panose="02040503050406030204" pitchFamily="18" charset="0"/>
                      </a:rPr>
                      <m:t>𝑐</m:t>
                    </m:r>
                    <m:r>
                      <a:rPr lang="en-US" sz="2400" b="0" i="1" dirty="0" smtClean="0">
                        <a:latin typeface="Cambria Math" panose="02040503050406030204" pitchFamily="18" charset="0"/>
                      </a:rPr>
                      <m:t>. </m:t>
                    </m:r>
                    <m:r>
                      <a:rPr lang="en-US" sz="2400" b="0" i="1" dirty="0" smtClean="0">
                        <a:solidFill>
                          <a:srgbClr val="00B050"/>
                        </a:solidFill>
                        <a:latin typeface="Cambria Math" panose="02040503050406030204" pitchFamily="18" charset="0"/>
                      </a:rPr>
                      <m:t>𝛽</m:t>
                    </m:r>
                    <m:r>
                      <a:rPr lang="en-US" sz="2400" b="0" i="1" dirty="0" smtClean="0">
                        <a:latin typeface="Cambria Math" panose="02040503050406030204" pitchFamily="18" charset="0"/>
                      </a:rPr>
                      <m:t>∘</m:t>
                    </m:r>
                    <m:sSub>
                      <m:sSubPr>
                        <m:ctrlPr>
                          <a:rPr lang="en-US" sz="2400" b="0" i="1" dirty="0" smtClean="0">
                            <a:solidFill>
                              <a:srgbClr val="7030A0"/>
                            </a:solidFill>
                            <a:latin typeface="Cambria Math" panose="02040503050406030204" pitchFamily="18" charset="0"/>
                          </a:rPr>
                        </m:ctrlPr>
                      </m:sSubPr>
                      <m:e>
                        <m:r>
                          <a:rPr lang="en-US" sz="2400" b="0" i="1" dirty="0" smtClean="0">
                            <a:solidFill>
                              <a:srgbClr val="7030A0"/>
                            </a:solidFill>
                            <a:latin typeface="Cambria Math" panose="02040503050406030204" pitchFamily="18" charset="0"/>
                          </a:rPr>
                          <m:t>𝑚</m:t>
                        </m:r>
                      </m:e>
                      <m:sub>
                        <m:r>
                          <a:rPr lang="en-US" sz="2400" b="0" i="1" dirty="0" smtClean="0">
                            <a:solidFill>
                              <a:srgbClr val="7030A0"/>
                            </a:solidFill>
                            <a:latin typeface="Cambria Math" panose="02040503050406030204" pitchFamily="18" charset="0"/>
                          </a:rPr>
                          <m:t>11</m:t>
                        </m:r>
                      </m:sub>
                    </m:sSub>
                    <m:r>
                      <a:rPr lang="en-US" sz="2400" b="0" i="1" dirty="0" smtClean="0">
                        <a:latin typeface="Cambria Math" panose="02040503050406030204" pitchFamily="18" charset="0"/>
                      </a:rPr>
                      <m:t> </m:t>
                    </m:r>
                    <m:r>
                      <a:rPr lang="en-US" sz="2400" b="0" i="1" dirty="0" smtClean="0">
                        <a:solidFill>
                          <a:srgbClr val="7030A0"/>
                        </a:solidFill>
                        <a:latin typeface="Cambria Math" panose="02040503050406030204" pitchFamily="18" charset="0"/>
                      </a:rPr>
                      <m:t>𝑐</m:t>
                    </m:r>
                    <m:r>
                      <a:rPr lang="en-US" sz="2400" b="0" i="1" dirty="0" smtClean="0">
                        <a:latin typeface="Cambria Math" panose="02040503050406030204" pitchFamily="18" charset="0"/>
                      </a:rPr>
                      <m:t>. </m:t>
                    </m:r>
                    <m:r>
                      <a:rPr lang="en-US" sz="2400" b="0" i="1" dirty="0" smtClean="0">
                        <a:solidFill>
                          <a:srgbClr val="00B050"/>
                        </a:solidFill>
                        <a:latin typeface="Cambria Math" panose="02040503050406030204" pitchFamily="18" charset="0"/>
                      </a:rPr>
                      <m:t>𝛽</m:t>
                    </m:r>
                    <m:r>
                      <a:rPr lang="en-US" sz="2400" b="0" i="1" dirty="0" smtClean="0">
                        <a:latin typeface="Cambria Math" panose="02040503050406030204" pitchFamily="18" charset="0"/>
                      </a:rPr>
                      <m:t>)</m:t>
                    </m:r>
                  </m:oMath>
                </a14:m>
                <a:r>
                  <a:rPr lang="en-US" sz="2400" dirty="0" smtClean="0"/>
                  <a:t> |} = </a:t>
                </a:r>
              </a:p>
              <a:p>
                <a:pPr>
                  <a:tabLst>
                    <a:tab pos="403225" algn="l"/>
                  </a:tabLst>
                </a:pPr>
                <a:r>
                  <a:rPr lang="en-US" sz="2400" dirty="0" smtClean="0"/>
                  <a:t>{|	</a:t>
                </a:r>
                <a14:m>
                  <m:oMath xmlns:m="http://schemas.openxmlformats.org/officeDocument/2006/math">
                    <m:sSub>
                      <m:sSubPr>
                        <m:ctrlPr>
                          <a:rPr lang="en-US" sz="2400" i="1" smtClean="0">
                            <a:solidFill>
                              <a:srgbClr val="00B050"/>
                            </a:solidFill>
                            <a:latin typeface="Cambria Math" panose="02040503050406030204" pitchFamily="18" charset="0"/>
                          </a:rPr>
                        </m:ctrlPr>
                      </m:sSubPr>
                      <m:e>
                        <m:r>
                          <m:rPr>
                            <m:nor/>
                          </m:rPr>
                          <a:rPr lang="en-US" sz="2400">
                            <a:solidFill>
                              <a:srgbClr val="00B050"/>
                            </a:solidFill>
                            <a:latin typeface="Cambria Math" panose="02040503050406030204" pitchFamily="18" charset="0"/>
                          </a:rPr>
                          <m:t>LCCM</m:t>
                        </m:r>
                      </m:e>
                      <m:sub>
                        <m:r>
                          <m:rPr>
                            <m:nor/>
                          </m:rPr>
                          <a:rPr lang="en-US" sz="2400">
                            <a:solidFill>
                              <a:srgbClr val="00B050"/>
                            </a:solidFill>
                            <a:latin typeface="Cambria Math" panose="02040503050406030204" pitchFamily="18" charset="0"/>
                          </a:rPr>
                          <m:t>F</m:t>
                        </m:r>
                      </m:sub>
                    </m:sSub>
                    <m:r>
                      <a:rPr lang="en-US" sz="2400" i="1">
                        <a:latin typeface="Cambria Math" panose="02040503050406030204" pitchFamily="18" charset="0"/>
                      </a:rPr>
                      <m:t>≔</m:t>
                    </m:r>
                    <m:sSub>
                      <m:sSubPr>
                        <m:ctrlPr>
                          <a:rPr lang="en-US" sz="2400" i="1" smtClean="0">
                            <a:solidFill>
                              <a:srgbClr val="00B0F0"/>
                            </a:solidFill>
                            <a:latin typeface="Cambria Math" panose="02040503050406030204" pitchFamily="18" charset="0"/>
                          </a:rPr>
                        </m:ctrlPr>
                      </m:sSubPr>
                      <m:e>
                        <m:r>
                          <m:rPr>
                            <m:lit/>
                            <m:nor/>
                          </m:rPr>
                          <a:rPr lang="en-US" sz="2400">
                            <a:solidFill>
                              <a:srgbClr val="00B0F0"/>
                            </a:solidFill>
                            <a:latin typeface="Cambria Math" panose="02040503050406030204" pitchFamily="18" charset="0"/>
                          </a:rPr>
                          <m:t>_</m:t>
                        </m:r>
                        <m:r>
                          <m:rPr>
                            <m:nor/>
                          </m:rPr>
                          <a:rPr lang="en-US" sz="2400">
                            <a:solidFill>
                              <a:srgbClr val="00B0F0"/>
                            </a:solidFill>
                            <a:latin typeface="Cambria Math" panose="02040503050406030204" pitchFamily="18" charset="0"/>
                          </a:rPr>
                          <m:t>\</m:t>
                        </m:r>
                        <m:r>
                          <m:rPr>
                            <m:lit/>
                            <m:nor/>
                          </m:rPr>
                          <a:rPr lang="en-US" sz="2400">
                            <a:solidFill>
                              <a:srgbClr val="00B0F0"/>
                            </a:solidFill>
                            <a:latin typeface="Cambria Math" panose="02040503050406030204" pitchFamily="18" charset="0"/>
                          </a:rPr>
                          <m:t>_</m:t>
                        </m:r>
                        <m:r>
                          <m:rPr>
                            <m:nor/>
                          </m:rPr>
                          <a:rPr lang="en-US" sz="2400">
                            <a:solidFill>
                              <a:srgbClr val="00B0F0"/>
                            </a:solidFill>
                            <a:latin typeface="Cambria Math" panose="02040503050406030204" pitchFamily="18" charset="0"/>
                          </a:rPr>
                          <m:t>induced</m:t>
                        </m:r>
                      </m:e>
                      <m:sub>
                        <m:r>
                          <m:rPr>
                            <m:nor/>
                          </m:rPr>
                          <a:rPr lang="en-US" sz="2400" b="0" i="0" smtClean="0">
                            <a:solidFill>
                              <a:srgbClr val="00B0F0"/>
                            </a:solidFill>
                            <a:latin typeface="Cambria Math" panose="02040503050406030204" pitchFamily="18" charset="0"/>
                          </a:rPr>
                          <m:t>F</m:t>
                        </m:r>
                      </m:sub>
                    </m:sSub>
                    <m:r>
                      <a:rPr lang="en-US" sz="2400" b="0" i="0" smtClean="0">
                        <a:latin typeface="Cambria Math" panose="02040503050406030204" pitchFamily="18" charset="0"/>
                      </a:rPr>
                      <m:t> </m:t>
                    </m:r>
                    <m:sSub>
                      <m:sSubPr>
                        <m:ctrlPr>
                          <a:rPr lang="en-US" sz="2400" b="0" i="1" dirty="0" smtClean="0">
                            <a:solidFill>
                              <a:srgbClr val="7030A0"/>
                            </a:solidFill>
                            <a:latin typeface="Cambria Math" panose="02040503050406030204" pitchFamily="18" charset="0"/>
                          </a:rPr>
                        </m:ctrlPr>
                      </m:sSubPr>
                      <m:e>
                        <m:r>
                          <a:rPr lang="en-US" sz="2400" b="0" i="1" dirty="0" smtClean="0">
                            <a:solidFill>
                              <a:srgbClr val="7030A0"/>
                            </a:solidFill>
                            <a:latin typeface="Cambria Math" panose="02040503050406030204" pitchFamily="18" charset="0"/>
                          </a:rPr>
                          <m:t>𝑚</m:t>
                        </m:r>
                      </m:e>
                      <m:sub>
                        <m:r>
                          <a:rPr lang="en-US" sz="2400" b="0" i="1" dirty="0" smtClean="0">
                            <a:solidFill>
                              <a:srgbClr val="7030A0"/>
                            </a:solidFill>
                            <a:latin typeface="Cambria Math" panose="02040503050406030204" pitchFamily="18" charset="0"/>
                          </a:rPr>
                          <m:t>12</m:t>
                        </m:r>
                      </m:sub>
                    </m:sSub>
                    <m:r>
                      <a:rPr lang="en-US" sz="2400" b="0" i="1" dirty="0" smtClean="0">
                        <a:latin typeface="Cambria Math" panose="02040503050406030204" pitchFamily="18" charset="0"/>
                      </a:rPr>
                      <m:t>∘</m:t>
                    </m:r>
                    <m:sSub>
                      <m:sSubPr>
                        <m:ctrlPr>
                          <a:rPr lang="en-US" sz="2400" i="1" smtClean="0">
                            <a:solidFill>
                              <a:srgbClr val="00B0F0"/>
                            </a:solidFill>
                            <a:latin typeface="Cambria Math" panose="02040503050406030204" pitchFamily="18" charset="0"/>
                          </a:rPr>
                        </m:ctrlPr>
                      </m:sSubPr>
                      <m:e>
                        <m:r>
                          <m:rPr>
                            <m:lit/>
                            <m:nor/>
                          </m:rPr>
                          <a:rPr lang="en-US" sz="2400">
                            <a:solidFill>
                              <a:srgbClr val="00B0F0"/>
                            </a:solidFill>
                            <a:latin typeface="Cambria Math" panose="02040503050406030204" pitchFamily="18" charset="0"/>
                          </a:rPr>
                          <m:t>_</m:t>
                        </m:r>
                        <m:r>
                          <m:rPr>
                            <m:nor/>
                          </m:rPr>
                          <a:rPr lang="en-US" sz="2400">
                            <a:solidFill>
                              <a:srgbClr val="00B0F0"/>
                            </a:solidFill>
                            <a:latin typeface="Cambria Math" panose="02040503050406030204" pitchFamily="18" charset="0"/>
                          </a:rPr>
                          <m:t>\</m:t>
                        </m:r>
                        <m:r>
                          <m:rPr>
                            <m:lit/>
                            <m:nor/>
                          </m:rPr>
                          <a:rPr lang="en-US" sz="2400">
                            <a:solidFill>
                              <a:srgbClr val="00B0F0"/>
                            </a:solidFill>
                            <a:latin typeface="Cambria Math" panose="02040503050406030204" pitchFamily="18" charset="0"/>
                          </a:rPr>
                          <m:t>_</m:t>
                        </m:r>
                        <m:r>
                          <m:rPr>
                            <m:nor/>
                          </m:rPr>
                          <a:rPr lang="en-US" sz="2400">
                            <a:solidFill>
                              <a:srgbClr val="00B0F0"/>
                            </a:solidFill>
                            <a:latin typeface="Cambria Math" panose="02040503050406030204" pitchFamily="18" charset="0"/>
                          </a:rPr>
                          <m:t>induced</m:t>
                        </m:r>
                      </m:e>
                      <m:sub>
                        <m:r>
                          <m:rPr>
                            <m:nor/>
                          </m:rPr>
                          <a:rPr lang="en-US" sz="2400">
                            <a:solidFill>
                              <a:srgbClr val="00B0F0"/>
                            </a:solidFill>
                            <a:latin typeface="Cambria Math" panose="02040503050406030204" pitchFamily="18" charset="0"/>
                          </a:rPr>
                          <m:t>F</m:t>
                        </m:r>
                      </m:sub>
                    </m:sSub>
                    <m:r>
                      <a:rPr lang="en-US" sz="2400" b="0" i="1" smtClean="0">
                        <a:latin typeface="Cambria Math" panose="02040503050406030204" pitchFamily="18" charset="0"/>
                      </a:rPr>
                      <m:t> </m:t>
                    </m:r>
                    <m:sSub>
                      <m:sSubPr>
                        <m:ctrlPr>
                          <a:rPr lang="en-US" sz="2400" i="1" dirty="0" smtClean="0">
                            <a:solidFill>
                              <a:srgbClr val="7030A0"/>
                            </a:solidFill>
                            <a:latin typeface="Cambria Math" panose="02040503050406030204" pitchFamily="18" charset="0"/>
                          </a:rPr>
                        </m:ctrlPr>
                      </m:sSubPr>
                      <m:e>
                        <m:r>
                          <a:rPr lang="en-US" sz="2400" i="1" dirty="0">
                            <a:solidFill>
                              <a:srgbClr val="7030A0"/>
                            </a:solidFill>
                            <a:latin typeface="Cambria Math" panose="02040503050406030204" pitchFamily="18" charset="0"/>
                          </a:rPr>
                          <m:t>𝑚</m:t>
                        </m:r>
                      </m:e>
                      <m:sub>
                        <m:r>
                          <a:rPr lang="en-US" sz="2400" b="0" i="1" dirty="0" smtClean="0">
                            <a:solidFill>
                              <a:srgbClr val="7030A0"/>
                            </a:solidFill>
                            <a:latin typeface="Cambria Math" panose="02040503050406030204" pitchFamily="18" charset="0"/>
                          </a:rPr>
                          <m:t>2</m:t>
                        </m:r>
                        <m:r>
                          <a:rPr lang="en-US" sz="2400" i="1" dirty="0">
                            <a:solidFill>
                              <a:srgbClr val="7030A0"/>
                            </a:solidFill>
                            <a:latin typeface="Cambria Math" panose="02040503050406030204" pitchFamily="18" charset="0"/>
                          </a:rPr>
                          <m:t>2</m:t>
                        </m:r>
                      </m:sub>
                    </m:sSub>
                  </m:oMath>
                </a14:m>
                <a:r>
                  <a:rPr lang="en-US" sz="2400" dirty="0" smtClean="0"/>
                  <a:t>;</a:t>
                </a:r>
                <a:endParaRPr lang="en-US" sz="2400" dirty="0"/>
              </a:p>
              <a:p>
                <a:pPr>
                  <a:tabLst>
                    <a:tab pos="403225" algn="l"/>
                    <a:tab pos="2171700" algn="l"/>
                  </a:tabLst>
                </a:pPr>
                <a:r>
                  <a:rPr lang="en-US" sz="2400" dirty="0"/>
                  <a:t>	</a:t>
                </a:r>
                <a14:m>
                  <m:oMath xmlns:m="http://schemas.openxmlformats.org/officeDocument/2006/math">
                    <m:sSub>
                      <m:sSubPr>
                        <m:ctrlPr>
                          <a:rPr lang="en-US" sz="2400" i="1" smtClean="0">
                            <a:solidFill>
                              <a:srgbClr val="00B050"/>
                            </a:solidFill>
                            <a:latin typeface="Cambria Math" panose="02040503050406030204" pitchFamily="18" charset="0"/>
                          </a:rPr>
                        </m:ctrlPr>
                      </m:sSubPr>
                      <m:e>
                        <m:r>
                          <m:rPr>
                            <m:nor/>
                          </m:rPr>
                          <a:rPr lang="en-US" sz="2400">
                            <a:solidFill>
                              <a:srgbClr val="00B050"/>
                            </a:solidFill>
                            <a:latin typeface="Cambria Math" panose="02040503050406030204" pitchFamily="18" charset="0"/>
                          </a:rPr>
                          <m:t>LCCM</m:t>
                        </m:r>
                      </m:e>
                      <m:sub>
                        <m:r>
                          <m:rPr>
                            <m:nor/>
                          </m:rPr>
                          <a:rPr lang="en-US" sz="2400">
                            <a:solidFill>
                              <a:srgbClr val="00B050"/>
                            </a:solidFill>
                            <a:latin typeface="Cambria Math" panose="02040503050406030204" pitchFamily="18" charset="0"/>
                          </a:rPr>
                          <m:t>T</m:t>
                        </m:r>
                      </m:sub>
                    </m:sSub>
                    <m:r>
                      <a:rPr lang="en-US" sz="2400" i="1">
                        <a:latin typeface="Cambria Math" panose="02040503050406030204" pitchFamily="18" charset="0"/>
                      </a:rPr>
                      <m:t>≔</m:t>
                    </m:r>
                  </m:oMath>
                </a14:m>
                <a:r>
                  <a:rPr lang="en-US" sz="2400" dirty="0"/>
                  <a:t> </a:t>
                </a:r>
                <a14:m>
                  <m:oMath xmlns:m="http://schemas.openxmlformats.org/officeDocument/2006/math">
                    <m:sSub>
                      <m:sSubPr>
                        <m:ctrlPr>
                          <a:rPr lang="en-US" sz="2400" i="1" dirty="0" smtClean="0">
                            <a:solidFill>
                              <a:schemeClr val="tx1"/>
                            </a:solidFill>
                            <a:latin typeface="Cambria Math" panose="02040503050406030204" pitchFamily="18" charset="0"/>
                          </a:rPr>
                        </m:ctrlPr>
                      </m:sSubPr>
                      <m:e>
                        <m:r>
                          <a:rPr lang="en-US" sz="2400" i="1" dirty="0">
                            <a:solidFill>
                              <a:schemeClr val="tx1"/>
                            </a:solidFill>
                            <a:latin typeface="Cambria Math" panose="02040503050406030204" pitchFamily="18" charset="0"/>
                          </a:rPr>
                          <m:t>𝜆</m:t>
                        </m:r>
                      </m:e>
                      <m:sub>
                        <m:r>
                          <a:rPr lang="en-US" sz="2400" i="1" dirty="0">
                            <a:solidFill>
                              <a:schemeClr val="tx1"/>
                            </a:solidFill>
                            <a:latin typeface="Cambria Math" panose="02040503050406030204" pitchFamily="18" charset="0"/>
                          </a:rPr>
                          <m:t>𝑇</m:t>
                        </m:r>
                      </m:sub>
                    </m:sSub>
                  </m:oMath>
                </a14:m>
                <a:r>
                  <a:rPr lang="en-US" sz="2400" dirty="0" smtClean="0"/>
                  <a:t>	</a:t>
                </a:r>
                <a14:m>
                  <m:oMath xmlns:m="http://schemas.openxmlformats.org/officeDocument/2006/math">
                    <m:r>
                      <a:rPr lang="en-US" sz="2400" i="1" dirty="0">
                        <a:latin typeface="Cambria Math" panose="02040503050406030204" pitchFamily="18" charset="0"/>
                      </a:rPr>
                      <m:t>(</m:t>
                    </m:r>
                    <m:r>
                      <a:rPr lang="en-US" sz="2400" i="1" dirty="0">
                        <a:latin typeface="Cambria Math" panose="02040503050406030204" pitchFamily="18" charset="0"/>
                      </a:rPr>
                      <m:t>𝜆</m:t>
                    </m:r>
                    <m:r>
                      <a:rPr lang="en-US" sz="2400" i="1" dirty="0">
                        <a:latin typeface="Cambria Math" panose="02040503050406030204" pitchFamily="18" charset="0"/>
                      </a:rPr>
                      <m:t> </m:t>
                    </m:r>
                    <m:d>
                      <m:dPr>
                        <m:ctrlPr>
                          <a:rPr lang="en-US" sz="2400" i="1" dirty="0">
                            <a:latin typeface="Cambria Math" panose="02040503050406030204" pitchFamily="18" charset="0"/>
                          </a:rPr>
                        </m:ctrlPr>
                      </m:dPr>
                      <m:e>
                        <m:r>
                          <a:rPr lang="en-US" sz="2400" i="1" dirty="0">
                            <a:solidFill>
                              <a:srgbClr val="7030A0"/>
                            </a:solidFill>
                            <a:latin typeface="Cambria Math" panose="02040503050406030204" pitchFamily="18" charset="0"/>
                          </a:rPr>
                          <m:t>𝑐</m:t>
                        </m:r>
                        <m:r>
                          <a:rPr lang="en-US" sz="2400" i="1" dirty="0">
                            <a:solidFill>
                              <a:srgbClr val="7030A0"/>
                            </a:solidFill>
                            <a:latin typeface="Cambria Math" panose="02040503050406030204" pitchFamily="18" charset="0"/>
                          </a:rPr>
                          <m:t> :</m:t>
                        </m:r>
                        <m:sSubSup>
                          <m:sSubSupPr>
                            <m:ctrlPr>
                              <a:rPr lang="en-US" sz="2400" i="1" dirty="0">
                                <a:solidFill>
                                  <a:srgbClr val="7030A0"/>
                                </a:solidFill>
                                <a:latin typeface="Cambria Math" panose="02040503050406030204" pitchFamily="18" charset="0"/>
                              </a:rPr>
                            </m:ctrlPr>
                          </m:sSubSupPr>
                          <m:e>
                            <m:r>
                              <a:rPr lang="en-US" sz="2400" i="1" dirty="0">
                                <a:solidFill>
                                  <a:srgbClr val="7030A0"/>
                                </a:solidFill>
                                <a:latin typeface="Cambria Math" panose="02040503050406030204" pitchFamily="18" charset="0"/>
                              </a:rPr>
                              <m:t>𝑑</m:t>
                            </m:r>
                          </m:e>
                          <m:sub>
                            <m:r>
                              <a:rPr lang="en-US" sz="2400" i="1" dirty="0">
                                <a:solidFill>
                                  <a:srgbClr val="7030A0"/>
                                </a:solidFill>
                                <a:latin typeface="Cambria Math" panose="02040503050406030204" pitchFamily="18" charset="0"/>
                              </a:rPr>
                              <m:t>2</m:t>
                            </m:r>
                          </m:sub>
                          <m:sup>
                            <m:r>
                              <a:rPr lang="en-US" sz="2400" i="1" dirty="0">
                                <a:solidFill>
                                  <a:srgbClr val="7030A0"/>
                                </a:solidFill>
                                <a:latin typeface="Cambria Math" panose="02040503050406030204" pitchFamily="18" charset="0"/>
                              </a:rPr>
                              <m:t>′</m:t>
                            </m:r>
                          </m:sup>
                        </m:sSubSup>
                        <m:r>
                          <a:rPr lang="en-US" sz="2400" i="1" dirty="0">
                            <a:latin typeface="Cambria Math" panose="02040503050406030204" pitchFamily="18" charset="0"/>
                          </a:rPr>
                          <m:t>  </m:t>
                        </m:r>
                        <m:r>
                          <m:rPr>
                            <m:lit/>
                          </m:rPr>
                          <a:rPr lang="en-US" sz="2400" i="1" dirty="0">
                            <a:latin typeface="Cambria Math" panose="02040503050406030204" pitchFamily="18" charset="0"/>
                          </a:rPr>
                          <m:t>/</m:t>
                        </m:r>
                        <m:r>
                          <a:rPr lang="en-US" sz="2400" i="1" dirty="0">
                            <a:latin typeface="Cambria Math" panose="02040503050406030204" pitchFamily="18" charset="0"/>
                          </a:rPr>
                          <m:t> </m:t>
                        </m:r>
                        <m:r>
                          <a:rPr lang="en-US" sz="2400" i="1" dirty="0">
                            <a:solidFill>
                              <a:srgbClr val="7030A0"/>
                            </a:solidFill>
                            <a:latin typeface="Cambria Math" panose="02040503050406030204" pitchFamily="18" charset="0"/>
                          </a:rPr>
                          <m:t>𝐹</m:t>
                        </m:r>
                      </m:e>
                    </m:d>
                    <m:r>
                      <a:rPr lang="en-US" sz="2400" i="1" dirty="0">
                        <a:latin typeface="Cambria Math" panose="02040503050406030204" pitchFamily="18" charset="0"/>
                      </a:rPr>
                      <m:t>⇒</m:t>
                    </m:r>
                    <m:sSub>
                      <m:sSubPr>
                        <m:ctrlPr>
                          <a:rPr lang="en-US" sz="2400" i="1" dirty="0">
                            <a:solidFill>
                              <a:srgbClr val="7030A0"/>
                            </a:solidFill>
                            <a:latin typeface="Cambria Math" panose="02040503050406030204" pitchFamily="18" charset="0"/>
                          </a:rPr>
                        </m:ctrlPr>
                      </m:sSubPr>
                      <m:e>
                        <m:r>
                          <a:rPr lang="en-US" sz="2400" i="1" dirty="0">
                            <a:solidFill>
                              <a:srgbClr val="7030A0"/>
                            </a:solidFill>
                            <a:latin typeface="Cambria Math" panose="02040503050406030204" pitchFamily="18" charset="0"/>
                          </a:rPr>
                          <m:t>𝑚</m:t>
                        </m:r>
                      </m:e>
                      <m:sub>
                        <m:r>
                          <a:rPr lang="en-US" sz="2400" i="1" dirty="0">
                            <a:solidFill>
                              <a:srgbClr val="7030A0"/>
                            </a:solidFill>
                            <a:latin typeface="Cambria Math" panose="02040503050406030204" pitchFamily="18" charset="0"/>
                          </a:rPr>
                          <m:t>21</m:t>
                        </m:r>
                      </m:sub>
                    </m:sSub>
                    <m:r>
                      <a:rPr lang="en-US" sz="2400" i="1" dirty="0">
                        <a:latin typeface="Cambria Math" panose="02040503050406030204" pitchFamily="18" charset="0"/>
                      </a:rPr>
                      <m:t> </m:t>
                    </m:r>
                    <m:r>
                      <a:rPr lang="en-US" sz="2400" i="1" dirty="0">
                        <a:solidFill>
                          <a:srgbClr val="7030A0"/>
                        </a:solidFill>
                        <a:latin typeface="Cambria Math" panose="02040503050406030204" pitchFamily="18" charset="0"/>
                      </a:rPr>
                      <m:t>𝑐</m:t>
                    </m:r>
                    <m:r>
                      <a:rPr lang="en-US" sz="2400" i="1" dirty="0">
                        <a:latin typeface="Cambria Math" panose="02040503050406030204" pitchFamily="18" charset="0"/>
                      </a:rPr>
                      <m:t>. </m:t>
                    </m:r>
                    <m:r>
                      <a:rPr lang="en-US" sz="2400" i="1" dirty="0">
                        <a:solidFill>
                          <a:srgbClr val="00B050"/>
                        </a:solidFill>
                        <a:latin typeface="Cambria Math" panose="02040503050406030204" pitchFamily="18" charset="0"/>
                      </a:rPr>
                      <m:t>𝛽</m:t>
                    </m:r>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d>
                          <m:dPr>
                            <m:ctrlPr>
                              <a:rPr lang="en-US" sz="2400" i="1" dirty="0">
                                <a:latin typeface="Cambria Math" panose="02040503050406030204" pitchFamily="18" charset="0"/>
                              </a:rPr>
                            </m:ctrlPr>
                          </m:dPr>
                          <m:e>
                            <m:sSub>
                              <m:sSubPr>
                                <m:ctrlPr>
                                  <a:rPr lang="en-US" sz="2400" i="1" dirty="0">
                                    <a:solidFill>
                                      <a:srgbClr val="7030A0"/>
                                    </a:solidFill>
                                    <a:latin typeface="Cambria Math" panose="02040503050406030204" pitchFamily="18" charset="0"/>
                                  </a:rPr>
                                </m:ctrlPr>
                              </m:sSubPr>
                              <m:e>
                                <m:r>
                                  <a:rPr lang="en-US" sz="2400" i="1" dirty="0">
                                    <a:solidFill>
                                      <a:srgbClr val="7030A0"/>
                                    </a:solidFill>
                                    <a:latin typeface="Cambria Math" panose="02040503050406030204" pitchFamily="18" charset="0"/>
                                  </a:rPr>
                                  <m:t>𝑑</m:t>
                                </m:r>
                              </m:e>
                              <m:sub>
                                <m:r>
                                  <a:rPr lang="en-US" sz="2400" i="1" dirty="0">
                                    <a:solidFill>
                                      <a:srgbClr val="7030A0"/>
                                    </a:solidFill>
                                    <a:latin typeface="Cambria Math" panose="02040503050406030204" pitchFamily="18" charset="0"/>
                                  </a:rPr>
                                  <m:t>1</m:t>
                                </m:r>
                              </m:sub>
                            </m:sSub>
                          </m:e>
                        </m:d>
                      </m:e>
                      <m:sub>
                        <m:r>
                          <a:rPr lang="en-US" sz="2400" i="1" dirty="0">
                            <a:latin typeface="Cambria Math" panose="02040503050406030204" pitchFamily="18" charset="0"/>
                          </a:rPr>
                          <m:t>1</m:t>
                        </m:r>
                      </m:sub>
                    </m:sSub>
                    <m:r>
                      <a:rPr lang="en-US" sz="2400" i="1" dirty="0">
                        <a:latin typeface="Cambria Math" panose="02040503050406030204" pitchFamily="18" charset="0"/>
                      </a:rPr>
                      <m:t> </m:t>
                    </m:r>
                    <m:r>
                      <a:rPr lang="en-US" sz="2400" i="1" dirty="0">
                        <a:solidFill>
                          <a:srgbClr val="00B0F0"/>
                        </a:solidFill>
                        <a:latin typeface="Cambria Math" panose="02040503050406030204" pitchFamily="18" charset="0"/>
                      </a:rPr>
                      <m:t>𝕀</m:t>
                    </m:r>
                    <m:r>
                      <a:rPr lang="en-US" sz="2400" i="1" dirty="0">
                        <a:latin typeface="Cambria Math" panose="02040503050406030204" pitchFamily="18" charset="0"/>
                      </a:rPr>
                      <m:t>∘</m:t>
                    </m:r>
                    <m:sSub>
                      <m:sSubPr>
                        <m:ctrlPr>
                          <a:rPr lang="en-US" sz="2400" i="1" dirty="0">
                            <a:solidFill>
                              <a:srgbClr val="7030A0"/>
                            </a:solidFill>
                            <a:latin typeface="Cambria Math" panose="02040503050406030204" pitchFamily="18" charset="0"/>
                          </a:rPr>
                        </m:ctrlPr>
                      </m:sSubPr>
                      <m:e>
                        <m:r>
                          <a:rPr lang="en-US" sz="2400" i="1" dirty="0">
                            <a:solidFill>
                              <a:srgbClr val="7030A0"/>
                            </a:solidFill>
                            <a:latin typeface="Cambria Math" panose="02040503050406030204" pitchFamily="18" charset="0"/>
                          </a:rPr>
                          <m:t>𝑚</m:t>
                        </m:r>
                      </m:e>
                      <m:sub>
                        <m:r>
                          <a:rPr lang="en-US" sz="2400" i="1" dirty="0">
                            <a:solidFill>
                              <a:srgbClr val="7030A0"/>
                            </a:solidFill>
                            <a:latin typeface="Cambria Math" panose="02040503050406030204" pitchFamily="18" charset="0"/>
                          </a:rPr>
                          <m:t>11</m:t>
                        </m:r>
                      </m:sub>
                    </m:sSub>
                    <m:r>
                      <a:rPr lang="en-US" sz="2400" i="1" dirty="0">
                        <a:latin typeface="Cambria Math" panose="02040503050406030204" pitchFamily="18" charset="0"/>
                      </a:rPr>
                      <m:t> </m:t>
                    </m:r>
                    <m:r>
                      <a:rPr lang="en-US" sz="2400" i="1" dirty="0">
                        <a:solidFill>
                          <a:srgbClr val="7030A0"/>
                        </a:solidFill>
                        <a:latin typeface="Cambria Math" panose="02040503050406030204" pitchFamily="18" charset="0"/>
                      </a:rPr>
                      <m:t>𝑐</m:t>
                    </m:r>
                    <m:r>
                      <a:rPr lang="en-US" sz="2400" i="1" dirty="0">
                        <a:latin typeface="Cambria Math" panose="02040503050406030204" pitchFamily="18" charset="0"/>
                      </a:rPr>
                      <m:t>. </m:t>
                    </m:r>
                    <m:r>
                      <a:rPr lang="en-US" sz="2400" i="1" dirty="0">
                        <a:solidFill>
                          <a:srgbClr val="00B050"/>
                        </a:solidFill>
                        <a:latin typeface="Cambria Math" panose="02040503050406030204" pitchFamily="18" charset="0"/>
                      </a:rPr>
                      <m:t>𝛽</m:t>
                    </m:r>
                    <m:r>
                      <a:rPr lang="en-US" sz="2400" i="1" dirty="0">
                        <a:latin typeface="Cambria Math" panose="02040503050406030204" pitchFamily="18" charset="0"/>
                      </a:rPr>
                      <m:t>∘</m:t>
                    </m:r>
                    <m:r>
                      <a:rPr lang="en-US" sz="2400" i="1" dirty="0">
                        <a:solidFill>
                          <a:srgbClr val="00B0F0"/>
                        </a:solidFill>
                        <a:latin typeface="Cambria Math" panose="02040503050406030204" pitchFamily="18" charset="0"/>
                      </a:rPr>
                      <m:t>𝕀</m:t>
                    </m:r>
                    <m:r>
                      <a:rPr lang="en-US" sz="2400" i="1" dirty="0">
                        <a:latin typeface="Cambria Math" panose="02040503050406030204" pitchFamily="18" charset="0"/>
                      </a:rPr>
                      <m:t>) </m:t>
                    </m:r>
                  </m:oMath>
                </a14:m>
                <a:r>
                  <a:rPr lang="en-US" sz="2400" dirty="0" smtClean="0"/>
                  <a:t>|}</a:t>
                </a:r>
              </a:p>
            </p:txBody>
          </p:sp>
        </mc:Choice>
        <mc:Fallback xmlns="">
          <p:sp>
            <p:nvSpPr>
              <p:cNvPr id="5" name="TextBox 5"/>
              <p:cNvSpPr txBox="1">
                <a:spLocks noRot="1" noChangeAspect="1" noMove="1" noResize="1" noEditPoints="1" noAdjustHandles="1" noChangeArrowheads="1" noChangeShapeType="1" noTextEdit="1"/>
              </p:cNvSpPr>
              <p:nvPr/>
            </p:nvSpPr>
            <p:spPr>
              <a:xfrm>
                <a:off x="0" y="2765931"/>
                <a:ext cx="9144000" cy="1625830"/>
              </a:xfrm>
              <a:prstGeom prst="rect">
                <a:avLst/>
              </a:prstGeom>
              <a:blipFill rotWithShape="0">
                <a:blip r:embed="rId3"/>
                <a:stretch>
                  <a:fillRect l="-1000" t="-2632" b="-7143"/>
                </a:stretch>
              </a:blipFill>
            </p:spPr>
            <p:txBody>
              <a:bodyPr/>
              <a:lstStyle/>
              <a:p>
                <a:r>
                  <a:rPr lang="en-GB">
                    <a:noFill/>
                  </a:rPr>
                  <a:t> </a:t>
                </a:r>
              </a:p>
            </p:txBody>
          </p:sp>
        </mc:Fallback>
      </mc:AlternateContent>
      <p:grpSp>
        <p:nvGrpSpPr>
          <p:cNvPr id="7" name="Group 108"/>
          <p:cNvGrpSpPr/>
          <p:nvPr/>
        </p:nvGrpSpPr>
        <p:grpSpPr>
          <a:xfrm>
            <a:off x="-328232" y="5524948"/>
            <a:ext cx="2586998" cy="1262104"/>
            <a:chOff x="3013991" y="1778798"/>
            <a:chExt cx="6927283" cy="3379573"/>
          </a:xfrm>
        </p:grpSpPr>
        <p:grpSp>
          <p:nvGrpSpPr>
            <p:cNvPr id="8" name="Group 4"/>
            <p:cNvGrpSpPr>
              <a:grpSpLocks noChangeAspect="1"/>
            </p:cNvGrpSpPr>
            <p:nvPr/>
          </p:nvGrpSpPr>
          <p:grpSpPr bwMode="auto">
            <a:xfrm>
              <a:off x="4752023" y="2199271"/>
              <a:ext cx="2260600" cy="2959100"/>
              <a:chOff x="1354" y="1310"/>
              <a:chExt cx="1424" cy="1864"/>
            </a:xfrm>
          </p:grpSpPr>
          <p:sp>
            <p:nvSpPr>
              <p:cNvPr id="10" name="AutoShape 3"/>
              <p:cNvSpPr>
                <a:spLocks noChangeAspect="1" noChangeArrowheads="1" noTextEdit="1"/>
              </p:cNvSpPr>
              <p:nvPr/>
            </p:nvSpPr>
            <p:spPr bwMode="auto">
              <a:xfrm>
                <a:off x="1354" y="1310"/>
                <a:ext cx="1424" cy="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 name="Freeform 5"/>
              <p:cNvSpPr>
                <a:spLocks/>
              </p:cNvSpPr>
              <p:nvPr/>
            </p:nvSpPr>
            <p:spPr bwMode="auto">
              <a:xfrm>
                <a:off x="1414" y="1377"/>
                <a:ext cx="1176" cy="661"/>
              </a:xfrm>
              <a:custGeom>
                <a:avLst/>
                <a:gdLst>
                  <a:gd name="T0" fmla="*/ 915 w 1176"/>
                  <a:gd name="T1" fmla="*/ 80 h 661"/>
                  <a:gd name="T2" fmla="*/ 939 w 1176"/>
                  <a:gd name="T3" fmla="*/ 76 h 661"/>
                  <a:gd name="T4" fmla="*/ 964 w 1176"/>
                  <a:gd name="T5" fmla="*/ 74 h 661"/>
                  <a:gd name="T6" fmla="*/ 988 w 1176"/>
                  <a:gd name="T7" fmla="*/ 78 h 661"/>
                  <a:gd name="T8" fmla="*/ 1006 w 1176"/>
                  <a:gd name="T9" fmla="*/ 96 h 661"/>
                  <a:gd name="T10" fmla="*/ 1000 w 1176"/>
                  <a:gd name="T11" fmla="*/ 128 h 661"/>
                  <a:gd name="T12" fmla="*/ 1000 w 1176"/>
                  <a:gd name="T13" fmla="*/ 137 h 661"/>
                  <a:gd name="T14" fmla="*/ 1033 w 1176"/>
                  <a:gd name="T15" fmla="*/ 137 h 661"/>
                  <a:gd name="T16" fmla="*/ 1058 w 1176"/>
                  <a:gd name="T17" fmla="*/ 148 h 661"/>
                  <a:gd name="T18" fmla="*/ 1062 w 1176"/>
                  <a:gd name="T19" fmla="*/ 166 h 661"/>
                  <a:gd name="T20" fmla="*/ 1064 w 1176"/>
                  <a:gd name="T21" fmla="*/ 179 h 661"/>
                  <a:gd name="T22" fmla="*/ 1091 w 1176"/>
                  <a:gd name="T23" fmla="*/ 177 h 661"/>
                  <a:gd name="T24" fmla="*/ 1111 w 1176"/>
                  <a:gd name="T25" fmla="*/ 179 h 661"/>
                  <a:gd name="T26" fmla="*/ 1129 w 1176"/>
                  <a:gd name="T27" fmla="*/ 195 h 661"/>
                  <a:gd name="T28" fmla="*/ 1150 w 1176"/>
                  <a:gd name="T29" fmla="*/ 239 h 661"/>
                  <a:gd name="T30" fmla="*/ 1169 w 1176"/>
                  <a:gd name="T31" fmla="*/ 297 h 661"/>
                  <a:gd name="T32" fmla="*/ 1145 w 1176"/>
                  <a:gd name="T33" fmla="*/ 337 h 661"/>
                  <a:gd name="T34" fmla="*/ 1084 w 1176"/>
                  <a:gd name="T35" fmla="*/ 355 h 661"/>
                  <a:gd name="T36" fmla="*/ 1022 w 1176"/>
                  <a:gd name="T37" fmla="*/ 375 h 661"/>
                  <a:gd name="T38" fmla="*/ 961 w 1176"/>
                  <a:gd name="T39" fmla="*/ 393 h 661"/>
                  <a:gd name="T40" fmla="*/ 897 w 1176"/>
                  <a:gd name="T41" fmla="*/ 413 h 661"/>
                  <a:gd name="T42" fmla="*/ 836 w 1176"/>
                  <a:gd name="T43" fmla="*/ 431 h 661"/>
                  <a:gd name="T44" fmla="*/ 774 w 1176"/>
                  <a:gd name="T45" fmla="*/ 451 h 661"/>
                  <a:gd name="T46" fmla="*/ 713 w 1176"/>
                  <a:gd name="T47" fmla="*/ 472 h 661"/>
                  <a:gd name="T48" fmla="*/ 653 w 1176"/>
                  <a:gd name="T49" fmla="*/ 494 h 661"/>
                  <a:gd name="T50" fmla="*/ 595 w 1176"/>
                  <a:gd name="T51" fmla="*/ 519 h 661"/>
                  <a:gd name="T52" fmla="*/ 537 w 1176"/>
                  <a:gd name="T53" fmla="*/ 548 h 661"/>
                  <a:gd name="T54" fmla="*/ 477 w 1176"/>
                  <a:gd name="T55" fmla="*/ 577 h 661"/>
                  <a:gd name="T56" fmla="*/ 416 w 1176"/>
                  <a:gd name="T57" fmla="*/ 604 h 661"/>
                  <a:gd name="T58" fmla="*/ 354 w 1176"/>
                  <a:gd name="T59" fmla="*/ 628 h 661"/>
                  <a:gd name="T60" fmla="*/ 293 w 1176"/>
                  <a:gd name="T61" fmla="*/ 648 h 661"/>
                  <a:gd name="T62" fmla="*/ 231 w 1176"/>
                  <a:gd name="T63" fmla="*/ 659 h 661"/>
                  <a:gd name="T64" fmla="*/ 161 w 1176"/>
                  <a:gd name="T65" fmla="*/ 657 h 661"/>
                  <a:gd name="T66" fmla="*/ 78 w 1176"/>
                  <a:gd name="T67" fmla="*/ 630 h 661"/>
                  <a:gd name="T68" fmla="*/ 16 w 1176"/>
                  <a:gd name="T69" fmla="*/ 575 h 661"/>
                  <a:gd name="T70" fmla="*/ 2 w 1176"/>
                  <a:gd name="T71" fmla="*/ 501 h 661"/>
                  <a:gd name="T72" fmla="*/ 38 w 1176"/>
                  <a:gd name="T73" fmla="*/ 436 h 661"/>
                  <a:gd name="T74" fmla="*/ 81 w 1176"/>
                  <a:gd name="T75" fmla="*/ 396 h 661"/>
                  <a:gd name="T76" fmla="*/ 130 w 1176"/>
                  <a:gd name="T77" fmla="*/ 362 h 661"/>
                  <a:gd name="T78" fmla="*/ 186 w 1176"/>
                  <a:gd name="T79" fmla="*/ 333 h 661"/>
                  <a:gd name="T80" fmla="*/ 246 w 1176"/>
                  <a:gd name="T81" fmla="*/ 308 h 661"/>
                  <a:gd name="T82" fmla="*/ 307 w 1176"/>
                  <a:gd name="T83" fmla="*/ 286 h 661"/>
                  <a:gd name="T84" fmla="*/ 365 w 1176"/>
                  <a:gd name="T85" fmla="*/ 262 h 661"/>
                  <a:gd name="T86" fmla="*/ 419 w 1176"/>
                  <a:gd name="T87" fmla="*/ 241 h 661"/>
                  <a:gd name="T88" fmla="*/ 463 w 1176"/>
                  <a:gd name="T89" fmla="*/ 219 h 661"/>
                  <a:gd name="T90" fmla="*/ 501 w 1176"/>
                  <a:gd name="T91" fmla="*/ 199 h 661"/>
                  <a:gd name="T92" fmla="*/ 539 w 1176"/>
                  <a:gd name="T93" fmla="*/ 177 h 661"/>
                  <a:gd name="T94" fmla="*/ 577 w 1176"/>
                  <a:gd name="T95" fmla="*/ 157 h 661"/>
                  <a:gd name="T96" fmla="*/ 613 w 1176"/>
                  <a:gd name="T97" fmla="*/ 136 h 661"/>
                  <a:gd name="T98" fmla="*/ 651 w 1176"/>
                  <a:gd name="T99" fmla="*/ 116 h 661"/>
                  <a:gd name="T100" fmla="*/ 689 w 1176"/>
                  <a:gd name="T101" fmla="*/ 96 h 661"/>
                  <a:gd name="T102" fmla="*/ 727 w 1176"/>
                  <a:gd name="T103" fmla="*/ 76 h 661"/>
                  <a:gd name="T104" fmla="*/ 760 w 1176"/>
                  <a:gd name="T105" fmla="*/ 60 h 661"/>
                  <a:gd name="T106" fmla="*/ 790 w 1176"/>
                  <a:gd name="T107" fmla="*/ 40 h 661"/>
                  <a:gd name="T108" fmla="*/ 821 w 1176"/>
                  <a:gd name="T109" fmla="*/ 20 h 661"/>
                  <a:gd name="T110" fmla="*/ 852 w 1176"/>
                  <a:gd name="T111" fmla="*/ 4 h 661"/>
                  <a:gd name="T112" fmla="*/ 883 w 1176"/>
                  <a:gd name="T113" fmla="*/ 0 h 661"/>
                  <a:gd name="T114" fmla="*/ 910 w 1176"/>
                  <a:gd name="T115" fmla="*/ 13 h 661"/>
                  <a:gd name="T116" fmla="*/ 921 w 1176"/>
                  <a:gd name="T117" fmla="*/ 38 h 661"/>
                  <a:gd name="T118" fmla="*/ 915 w 1176"/>
                  <a:gd name="T119" fmla="*/ 67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76" h="661">
                    <a:moveTo>
                      <a:pt x="906" y="81"/>
                    </a:moveTo>
                    <a:lnTo>
                      <a:pt x="915" y="80"/>
                    </a:lnTo>
                    <a:lnTo>
                      <a:pt x="926" y="78"/>
                    </a:lnTo>
                    <a:lnTo>
                      <a:pt x="939" y="76"/>
                    </a:lnTo>
                    <a:lnTo>
                      <a:pt x="951" y="76"/>
                    </a:lnTo>
                    <a:lnTo>
                      <a:pt x="964" y="74"/>
                    </a:lnTo>
                    <a:lnTo>
                      <a:pt x="977" y="76"/>
                    </a:lnTo>
                    <a:lnTo>
                      <a:pt x="988" y="78"/>
                    </a:lnTo>
                    <a:lnTo>
                      <a:pt x="995" y="81"/>
                    </a:lnTo>
                    <a:lnTo>
                      <a:pt x="1006" y="96"/>
                    </a:lnTo>
                    <a:lnTo>
                      <a:pt x="1008" y="112"/>
                    </a:lnTo>
                    <a:lnTo>
                      <a:pt x="1000" y="128"/>
                    </a:lnTo>
                    <a:lnTo>
                      <a:pt x="988" y="141"/>
                    </a:lnTo>
                    <a:lnTo>
                      <a:pt x="1000" y="137"/>
                    </a:lnTo>
                    <a:lnTo>
                      <a:pt x="1017" y="136"/>
                    </a:lnTo>
                    <a:lnTo>
                      <a:pt x="1033" y="137"/>
                    </a:lnTo>
                    <a:lnTo>
                      <a:pt x="1047" y="141"/>
                    </a:lnTo>
                    <a:lnTo>
                      <a:pt x="1058" y="148"/>
                    </a:lnTo>
                    <a:lnTo>
                      <a:pt x="1064" y="156"/>
                    </a:lnTo>
                    <a:lnTo>
                      <a:pt x="1062" y="166"/>
                    </a:lnTo>
                    <a:lnTo>
                      <a:pt x="1047" y="181"/>
                    </a:lnTo>
                    <a:lnTo>
                      <a:pt x="1064" y="179"/>
                    </a:lnTo>
                    <a:lnTo>
                      <a:pt x="1078" y="177"/>
                    </a:lnTo>
                    <a:lnTo>
                      <a:pt x="1091" y="177"/>
                    </a:lnTo>
                    <a:lnTo>
                      <a:pt x="1102" y="177"/>
                    </a:lnTo>
                    <a:lnTo>
                      <a:pt x="1111" y="179"/>
                    </a:lnTo>
                    <a:lnTo>
                      <a:pt x="1120" y="186"/>
                    </a:lnTo>
                    <a:lnTo>
                      <a:pt x="1129" y="195"/>
                    </a:lnTo>
                    <a:lnTo>
                      <a:pt x="1138" y="212"/>
                    </a:lnTo>
                    <a:lnTo>
                      <a:pt x="1150" y="239"/>
                    </a:lnTo>
                    <a:lnTo>
                      <a:pt x="1161" y="268"/>
                    </a:lnTo>
                    <a:lnTo>
                      <a:pt x="1169" y="297"/>
                    </a:lnTo>
                    <a:lnTo>
                      <a:pt x="1176" y="326"/>
                    </a:lnTo>
                    <a:lnTo>
                      <a:pt x="1145" y="337"/>
                    </a:lnTo>
                    <a:lnTo>
                      <a:pt x="1114" y="346"/>
                    </a:lnTo>
                    <a:lnTo>
                      <a:pt x="1084" y="355"/>
                    </a:lnTo>
                    <a:lnTo>
                      <a:pt x="1053" y="366"/>
                    </a:lnTo>
                    <a:lnTo>
                      <a:pt x="1022" y="375"/>
                    </a:lnTo>
                    <a:lnTo>
                      <a:pt x="991" y="384"/>
                    </a:lnTo>
                    <a:lnTo>
                      <a:pt x="961" y="393"/>
                    </a:lnTo>
                    <a:lnTo>
                      <a:pt x="930" y="402"/>
                    </a:lnTo>
                    <a:lnTo>
                      <a:pt x="897" y="413"/>
                    </a:lnTo>
                    <a:lnTo>
                      <a:pt x="866" y="422"/>
                    </a:lnTo>
                    <a:lnTo>
                      <a:pt x="836" y="431"/>
                    </a:lnTo>
                    <a:lnTo>
                      <a:pt x="805" y="442"/>
                    </a:lnTo>
                    <a:lnTo>
                      <a:pt x="774" y="451"/>
                    </a:lnTo>
                    <a:lnTo>
                      <a:pt x="743" y="461"/>
                    </a:lnTo>
                    <a:lnTo>
                      <a:pt x="713" y="472"/>
                    </a:lnTo>
                    <a:lnTo>
                      <a:pt x="682" y="483"/>
                    </a:lnTo>
                    <a:lnTo>
                      <a:pt x="653" y="494"/>
                    </a:lnTo>
                    <a:lnTo>
                      <a:pt x="624" y="507"/>
                    </a:lnTo>
                    <a:lnTo>
                      <a:pt x="595" y="519"/>
                    </a:lnTo>
                    <a:lnTo>
                      <a:pt x="566" y="534"/>
                    </a:lnTo>
                    <a:lnTo>
                      <a:pt x="537" y="548"/>
                    </a:lnTo>
                    <a:lnTo>
                      <a:pt x="506" y="563"/>
                    </a:lnTo>
                    <a:lnTo>
                      <a:pt x="477" y="577"/>
                    </a:lnTo>
                    <a:lnTo>
                      <a:pt x="447" y="590"/>
                    </a:lnTo>
                    <a:lnTo>
                      <a:pt x="416" y="604"/>
                    </a:lnTo>
                    <a:lnTo>
                      <a:pt x="385" y="617"/>
                    </a:lnTo>
                    <a:lnTo>
                      <a:pt x="354" y="628"/>
                    </a:lnTo>
                    <a:lnTo>
                      <a:pt x="324" y="639"/>
                    </a:lnTo>
                    <a:lnTo>
                      <a:pt x="293" y="648"/>
                    </a:lnTo>
                    <a:lnTo>
                      <a:pt x="262" y="653"/>
                    </a:lnTo>
                    <a:lnTo>
                      <a:pt x="231" y="659"/>
                    </a:lnTo>
                    <a:lnTo>
                      <a:pt x="201" y="661"/>
                    </a:lnTo>
                    <a:lnTo>
                      <a:pt x="161" y="657"/>
                    </a:lnTo>
                    <a:lnTo>
                      <a:pt x="117" y="646"/>
                    </a:lnTo>
                    <a:lnTo>
                      <a:pt x="78" y="630"/>
                    </a:lnTo>
                    <a:lnTo>
                      <a:pt x="41" y="604"/>
                    </a:lnTo>
                    <a:lnTo>
                      <a:pt x="16" y="575"/>
                    </a:lnTo>
                    <a:lnTo>
                      <a:pt x="0" y="541"/>
                    </a:lnTo>
                    <a:lnTo>
                      <a:pt x="2" y="501"/>
                    </a:lnTo>
                    <a:lnTo>
                      <a:pt x="21" y="458"/>
                    </a:lnTo>
                    <a:lnTo>
                      <a:pt x="38" y="436"/>
                    </a:lnTo>
                    <a:lnTo>
                      <a:pt x="58" y="414"/>
                    </a:lnTo>
                    <a:lnTo>
                      <a:pt x="81" y="396"/>
                    </a:lnTo>
                    <a:lnTo>
                      <a:pt x="105" y="378"/>
                    </a:lnTo>
                    <a:lnTo>
                      <a:pt x="130" y="362"/>
                    </a:lnTo>
                    <a:lnTo>
                      <a:pt x="159" y="347"/>
                    </a:lnTo>
                    <a:lnTo>
                      <a:pt x="186" y="333"/>
                    </a:lnTo>
                    <a:lnTo>
                      <a:pt x="217" y="320"/>
                    </a:lnTo>
                    <a:lnTo>
                      <a:pt x="246" y="308"/>
                    </a:lnTo>
                    <a:lnTo>
                      <a:pt x="277" y="297"/>
                    </a:lnTo>
                    <a:lnTo>
                      <a:pt x="307" y="286"/>
                    </a:lnTo>
                    <a:lnTo>
                      <a:pt x="336" y="273"/>
                    </a:lnTo>
                    <a:lnTo>
                      <a:pt x="365" y="262"/>
                    </a:lnTo>
                    <a:lnTo>
                      <a:pt x="392" y="252"/>
                    </a:lnTo>
                    <a:lnTo>
                      <a:pt x="419" y="241"/>
                    </a:lnTo>
                    <a:lnTo>
                      <a:pt x="445" y="228"/>
                    </a:lnTo>
                    <a:lnTo>
                      <a:pt x="463" y="219"/>
                    </a:lnTo>
                    <a:lnTo>
                      <a:pt x="483" y="208"/>
                    </a:lnTo>
                    <a:lnTo>
                      <a:pt x="501" y="199"/>
                    </a:lnTo>
                    <a:lnTo>
                      <a:pt x="521" y="188"/>
                    </a:lnTo>
                    <a:lnTo>
                      <a:pt x="539" y="177"/>
                    </a:lnTo>
                    <a:lnTo>
                      <a:pt x="557" y="168"/>
                    </a:lnTo>
                    <a:lnTo>
                      <a:pt x="577" y="157"/>
                    </a:lnTo>
                    <a:lnTo>
                      <a:pt x="595" y="147"/>
                    </a:lnTo>
                    <a:lnTo>
                      <a:pt x="613" y="136"/>
                    </a:lnTo>
                    <a:lnTo>
                      <a:pt x="633" y="127"/>
                    </a:lnTo>
                    <a:lnTo>
                      <a:pt x="651" y="116"/>
                    </a:lnTo>
                    <a:lnTo>
                      <a:pt x="669" y="105"/>
                    </a:lnTo>
                    <a:lnTo>
                      <a:pt x="689" y="96"/>
                    </a:lnTo>
                    <a:lnTo>
                      <a:pt x="707" y="85"/>
                    </a:lnTo>
                    <a:lnTo>
                      <a:pt x="727" y="76"/>
                    </a:lnTo>
                    <a:lnTo>
                      <a:pt x="745" y="67"/>
                    </a:lnTo>
                    <a:lnTo>
                      <a:pt x="760" y="60"/>
                    </a:lnTo>
                    <a:lnTo>
                      <a:pt x="774" y="51"/>
                    </a:lnTo>
                    <a:lnTo>
                      <a:pt x="790" y="40"/>
                    </a:lnTo>
                    <a:lnTo>
                      <a:pt x="807" y="29"/>
                    </a:lnTo>
                    <a:lnTo>
                      <a:pt x="821" y="20"/>
                    </a:lnTo>
                    <a:lnTo>
                      <a:pt x="837" y="11"/>
                    </a:lnTo>
                    <a:lnTo>
                      <a:pt x="852" y="4"/>
                    </a:lnTo>
                    <a:lnTo>
                      <a:pt x="866" y="0"/>
                    </a:lnTo>
                    <a:lnTo>
                      <a:pt x="883" y="0"/>
                    </a:lnTo>
                    <a:lnTo>
                      <a:pt x="897" y="4"/>
                    </a:lnTo>
                    <a:lnTo>
                      <a:pt x="910" y="13"/>
                    </a:lnTo>
                    <a:lnTo>
                      <a:pt x="917" y="23"/>
                    </a:lnTo>
                    <a:lnTo>
                      <a:pt x="921" y="38"/>
                    </a:lnTo>
                    <a:lnTo>
                      <a:pt x="921" y="52"/>
                    </a:lnTo>
                    <a:lnTo>
                      <a:pt x="915" y="67"/>
                    </a:lnTo>
                    <a:lnTo>
                      <a:pt x="906" y="81"/>
                    </a:lnTo>
                    <a:close/>
                  </a:path>
                </a:pathLst>
              </a:custGeom>
              <a:solidFill>
                <a:srgbClr val="D8E5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 name="Freeform 6"/>
              <p:cNvSpPr>
                <a:spLocks/>
              </p:cNvSpPr>
              <p:nvPr/>
            </p:nvSpPr>
            <p:spPr bwMode="auto">
              <a:xfrm>
                <a:off x="1363" y="1343"/>
                <a:ext cx="1408" cy="1809"/>
              </a:xfrm>
              <a:custGeom>
                <a:avLst/>
                <a:gdLst>
                  <a:gd name="T0" fmla="*/ 885 w 1408"/>
                  <a:gd name="T1" fmla="*/ 0 h 1809"/>
                  <a:gd name="T2" fmla="*/ 907 w 1408"/>
                  <a:gd name="T3" fmla="*/ 19 h 1809"/>
                  <a:gd name="T4" fmla="*/ 898 w 1408"/>
                  <a:gd name="T5" fmla="*/ 54 h 1809"/>
                  <a:gd name="T6" fmla="*/ 809 w 1408"/>
                  <a:gd name="T7" fmla="*/ 123 h 1809"/>
                  <a:gd name="T8" fmla="*/ 688 w 1408"/>
                  <a:gd name="T9" fmla="*/ 186 h 1809"/>
                  <a:gd name="T10" fmla="*/ 612 w 1408"/>
                  <a:gd name="T11" fmla="*/ 224 h 1809"/>
                  <a:gd name="T12" fmla="*/ 536 w 1408"/>
                  <a:gd name="T13" fmla="*/ 271 h 1809"/>
                  <a:gd name="T14" fmla="*/ 458 w 1408"/>
                  <a:gd name="T15" fmla="*/ 320 h 1809"/>
                  <a:gd name="T16" fmla="*/ 380 w 1408"/>
                  <a:gd name="T17" fmla="*/ 362 h 1809"/>
                  <a:gd name="T18" fmla="*/ 297 w 1408"/>
                  <a:gd name="T19" fmla="*/ 400 h 1809"/>
                  <a:gd name="T20" fmla="*/ 214 w 1408"/>
                  <a:gd name="T21" fmla="*/ 438 h 1809"/>
                  <a:gd name="T22" fmla="*/ 152 w 1408"/>
                  <a:gd name="T23" fmla="*/ 474 h 1809"/>
                  <a:gd name="T24" fmla="*/ 100 w 1408"/>
                  <a:gd name="T25" fmla="*/ 526 h 1809"/>
                  <a:gd name="T26" fmla="*/ 96 w 1408"/>
                  <a:gd name="T27" fmla="*/ 593 h 1809"/>
                  <a:gd name="T28" fmla="*/ 143 w 1408"/>
                  <a:gd name="T29" fmla="*/ 642 h 1809"/>
                  <a:gd name="T30" fmla="*/ 210 w 1408"/>
                  <a:gd name="T31" fmla="*/ 664 h 1809"/>
                  <a:gd name="T32" fmla="*/ 297 w 1408"/>
                  <a:gd name="T33" fmla="*/ 662 h 1809"/>
                  <a:gd name="T34" fmla="*/ 393 w 1408"/>
                  <a:gd name="T35" fmla="*/ 637 h 1809"/>
                  <a:gd name="T36" fmla="*/ 485 w 1408"/>
                  <a:gd name="T37" fmla="*/ 600 h 1809"/>
                  <a:gd name="T38" fmla="*/ 590 w 1408"/>
                  <a:gd name="T39" fmla="*/ 559 h 1809"/>
                  <a:gd name="T40" fmla="*/ 695 w 1408"/>
                  <a:gd name="T41" fmla="*/ 519 h 1809"/>
                  <a:gd name="T42" fmla="*/ 802 w 1408"/>
                  <a:gd name="T43" fmla="*/ 485 h 1809"/>
                  <a:gd name="T44" fmla="*/ 905 w 1408"/>
                  <a:gd name="T45" fmla="*/ 447 h 1809"/>
                  <a:gd name="T46" fmla="*/ 1008 w 1408"/>
                  <a:gd name="T47" fmla="*/ 409 h 1809"/>
                  <a:gd name="T48" fmla="*/ 1113 w 1408"/>
                  <a:gd name="T49" fmla="*/ 372 h 1809"/>
                  <a:gd name="T50" fmla="*/ 1218 w 1408"/>
                  <a:gd name="T51" fmla="*/ 342 h 1809"/>
                  <a:gd name="T52" fmla="*/ 1325 w 1408"/>
                  <a:gd name="T53" fmla="*/ 316 h 1809"/>
                  <a:gd name="T54" fmla="*/ 1328 w 1408"/>
                  <a:gd name="T55" fmla="*/ 394 h 1809"/>
                  <a:gd name="T56" fmla="*/ 1337 w 1408"/>
                  <a:gd name="T57" fmla="*/ 486 h 1809"/>
                  <a:gd name="T58" fmla="*/ 1343 w 1408"/>
                  <a:gd name="T59" fmla="*/ 618 h 1809"/>
                  <a:gd name="T60" fmla="*/ 1350 w 1408"/>
                  <a:gd name="T61" fmla="*/ 809 h 1809"/>
                  <a:gd name="T62" fmla="*/ 1368 w 1408"/>
                  <a:gd name="T63" fmla="*/ 1205 h 1809"/>
                  <a:gd name="T64" fmla="*/ 1384 w 1408"/>
                  <a:gd name="T65" fmla="*/ 1415 h 1809"/>
                  <a:gd name="T66" fmla="*/ 1393 w 1408"/>
                  <a:gd name="T67" fmla="*/ 1531 h 1809"/>
                  <a:gd name="T68" fmla="*/ 1408 w 1408"/>
                  <a:gd name="T69" fmla="*/ 1659 h 1809"/>
                  <a:gd name="T70" fmla="*/ 1238 w 1408"/>
                  <a:gd name="T71" fmla="*/ 1690 h 1809"/>
                  <a:gd name="T72" fmla="*/ 1037 w 1408"/>
                  <a:gd name="T73" fmla="*/ 1717 h 1809"/>
                  <a:gd name="T74" fmla="*/ 825 w 1408"/>
                  <a:gd name="T75" fmla="*/ 1742 h 1809"/>
                  <a:gd name="T76" fmla="*/ 622 w 1408"/>
                  <a:gd name="T77" fmla="*/ 1768 h 1809"/>
                  <a:gd name="T78" fmla="*/ 451 w 1408"/>
                  <a:gd name="T79" fmla="*/ 1793 h 1809"/>
                  <a:gd name="T80" fmla="*/ 349 w 1408"/>
                  <a:gd name="T81" fmla="*/ 1809 h 1809"/>
                  <a:gd name="T82" fmla="*/ 270 w 1408"/>
                  <a:gd name="T83" fmla="*/ 1802 h 1809"/>
                  <a:gd name="T84" fmla="*/ 194 w 1408"/>
                  <a:gd name="T85" fmla="*/ 1769 h 1809"/>
                  <a:gd name="T86" fmla="*/ 130 w 1408"/>
                  <a:gd name="T87" fmla="*/ 1704 h 1809"/>
                  <a:gd name="T88" fmla="*/ 83 w 1408"/>
                  <a:gd name="T89" fmla="*/ 1603 h 1809"/>
                  <a:gd name="T90" fmla="*/ 51 w 1408"/>
                  <a:gd name="T91" fmla="*/ 1418 h 1809"/>
                  <a:gd name="T92" fmla="*/ 25 w 1408"/>
                  <a:gd name="T93" fmla="*/ 1198 h 1809"/>
                  <a:gd name="T94" fmla="*/ 7 w 1408"/>
                  <a:gd name="T95" fmla="*/ 765 h 1809"/>
                  <a:gd name="T96" fmla="*/ 4 w 1408"/>
                  <a:gd name="T97" fmla="*/ 526 h 1809"/>
                  <a:gd name="T98" fmla="*/ 62 w 1408"/>
                  <a:gd name="T99" fmla="*/ 441 h 1809"/>
                  <a:gd name="T100" fmla="*/ 210 w 1408"/>
                  <a:gd name="T101" fmla="*/ 356 h 1809"/>
                  <a:gd name="T102" fmla="*/ 311 w 1408"/>
                  <a:gd name="T103" fmla="*/ 298 h 1809"/>
                  <a:gd name="T104" fmla="*/ 400 w 1408"/>
                  <a:gd name="T105" fmla="*/ 253 h 1809"/>
                  <a:gd name="T106" fmla="*/ 485 w 1408"/>
                  <a:gd name="T107" fmla="*/ 213 h 1809"/>
                  <a:gd name="T108" fmla="*/ 572 w 1408"/>
                  <a:gd name="T109" fmla="*/ 170 h 1809"/>
                  <a:gd name="T110" fmla="*/ 668 w 1408"/>
                  <a:gd name="T111" fmla="*/ 119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8" h="1809">
                    <a:moveTo>
                      <a:pt x="840" y="18"/>
                    </a:moveTo>
                    <a:lnTo>
                      <a:pt x="867" y="3"/>
                    </a:lnTo>
                    <a:lnTo>
                      <a:pt x="885" y="0"/>
                    </a:lnTo>
                    <a:lnTo>
                      <a:pt x="898" y="1"/>
                    </a:lnTo>
                    <a:lnTo>
                      <a:pt x="905" y="9"/>
                    </a:lnTo>
                    <a:lnTo>
                      <a:pt x="907" y="19"/>
                    </a:lnTo>
                    <a:lnTo>
                      <a:pt x="907" y="32"/>
                    </a:lnTo>
                    <a:lnTo>
                      <a:pt x="903" y="45"/>
                    </a:lnTo>
                    <a:lnTo>
                      <a:pt x="898" y="54"/>
                    </a:lnTo>
                    <a:lnTo>
                      <a:pt x="878" y="76"/>
                    </a:lnTo>
                    <a:lnTo>
                      <a:pt x="847" y="99"/>
                    </a:lnTo>
                    <a:lnTo>
                      <a:pt x="809" y="123"/>
                    </a:lnTo>
                    <a:lnTo>
                      <a:pt x="767" y="146"/>
                    </a:lnTo>
                    <a:lnTo>
                      <a:pt x="726" y="168"/>
                    </a:lnTo>
                    <a:lnTo>
                      <a:pt x="688" y="186"/>
                    </a:lnTo>
                    <a:lnTo>
                      <a:pt x="657" y="200"/>
                    </a:lnTo>
                    <a:lnTo>
                      <a:pt x="637" y="210"/>
                    </a:lnTo>
                    <a:lnTo>
                      <a:pt x="612" y="224"/>
                    </a:lnTo>
                    <a:lnTo>
                      <a:pt x="586" y="240"/>
                    </a:lnTo>
                    <a:lnTo>
                      <a:pt x="561" y="255"/>
                    </a:lnTo>
                    <a:lnTo>
                      <a:pt x="536" y="271"/>
                    </a:lnTo>
                    <a:lnTo>
                      <a:pt x="510" y="287"/>
                    </a:lnTo>
                    <a:lnTo>
                      <a:pt x="485" y="304"/>
                    </a:lnTo>
                    <a:lnTo>
                      <a:pt x="458" y="320"/>
                    </a:lnTo>
                    <a:lnTo>
                      <a:pt x="432" y="334"/>
                    </a:lnTo>
                    <a:lnTo>
                      <a:pt x="407" y="349"/>
                    </a:lnTo>
                    <a:lnTo>
                      <a:pt x="380" y="362"/>
                    </a:lnTo>
                    <a:lnTo>
                      <a:pt x="353" y="374"/>
                    </a:lnTo>
                    <a:lnTo>
                      <a:pt x="324" y="387"/>
                    </a:lnTo>
                    <a:lnTo>
                      <a:pt x="297" y="400"/>
                    </a:lnTo>
                    <a:lnTo>
                      <a:pt x="268" y="412"/>
                    </a:lnTo>
                    <a:lnTo>
                      <a:pt x="241" y="425"/>
                    </a:lnTo>
                    <a:lnTo>
                      <a:pt x="214" y="438"/>
                    </a:lnTo>
                    <a:lnTo>
                      <a:pt x="194" y="448"/>
                    </a:lnTo>
                    <a:lnTo>
                      <a:pt x="172" y="459"/>
                    </a:lnTo>
                    <a:lnTo>
                      <a:pt x="152" y="474"/>
                    </a:lnTo>
                    <a:lnTo>
                      <a:pt x="130" y="488"/>
                    </a:lnTo>
                    <a:lnTo>
                      <a:pt x="114" y="506"/>
                    </a:lnTo>
                    <a:lnTo>
                      <a:pt x="100" y="526"/>
                    </a:lnTo>
                    <a:lnTo>
                      <a:pt x="92" y="548"/>
                    </a:lnTo>
                    <a:lnTo>
                      <a:pt x="91" y="571"/>
                    </a:lnTo>
                    <a:lnTo>
                      <a:pt x="96" y="593"/>
                    </a:lnTo>
                    <a:lnTo>
                      <a:pt x="109" y="613"/>
                    </a:lnTo>
                    <a:lnTo>
                      <a:pt x="125" y="629"/>
                    </a:lnTo>
                    <a:lnTo>
                      <a:pt x="143" y="642"/>
                    </a:lnTo>
                    <a:lnTo>
                      <a:pt x="165" y="651"/>
                    </a:lnTo>
                    <a:lnTo>
                      <a:pt x="188" y="658"/>
                    </a:lnTo>
                    <a:lnTo>
                      <a:pt x="210" y="664"/>
                    </a:lnTo>
                    <a:lnTo>
                      <a:pt x="232" y="666"/>
                    </a:lnTo>
                    <a:lnTo>
                      <a:pt x="264" y="666"/>
                    </a:lnTo>
                    <a:lnTo>
                      <a:pt x="297" y="662"/>
                    </a:lnTo>
                    <a:lnTo>
                      <a:pt x="329" y="655"/>
                    </a:lnTo>
                    <a:lnTo>
                      <a:pt x="362" y="646"/>
                    </a:lnTo>
                    <a:lnTo>
                      <a:pt x="393" y="637"/>
                    </a:lnTo>
                    <a:lnTo>
                      <a:pt x="423" y="624"/>
                    </a:lnTo>
                    <a:lnTo>
                      <a:pt x="454" y="613"/>
                    </a:lnTo>
                    <a:lnTo>
                      <a:pt x="485" y="600"/>
                    </a:lnTo>
                    <a:lnTo>
                      <a:pt x="519" y="586"/>
                    </a:lnTo>
                    <a:lnTo>
                      <a:pt x="554" y="571"/>
                    </a:lnTo>
                    <a:lnTo>
                      <a:pt x="590" y="559"/>
                    </a:lnTo>
                    <a:lnTo>
                      <a:pt x="624" y="544"/>
                    </a:lnTo>
                    <a:lnTo>
                      <a:pt x="660" y="532"/>
                    </a:lnTo>
                    <a:lnTo>
                      <a:pt x="695" y="519"/>
                    </a:lnTo>
                    <a:lnTo>
                      <a:pt x="731" y="508"/>
                    </a:lnTo>
                    <a:lnTo>
                      <a:pt x="767" y="495"/>
                    </a:lnTo>
                    <a:lnTo>
                      <a:pt x="802" y="485"/>
                    </a:lnTo>
                    <a:lnTo>
                      <a:pt x="836" y="472"/>
                    </a:lnTo>
                    <a:lnTo>
                      <a:pt x="870" y="459"/>
                    </a:lnTo>
                    <a:lnTo>
                      <a:pt x="905" y="447"/>
                    </a:lnTo>
                    <a:lnTo>
                      <a:pt x="939" y="434"/>
                    </a:lnTo>
                    <a:lnTo>
                      <a:pt x="974" y="421"/>
                    </a:lnTo>
                    <a:lnTo>
                      <a:pt x="1008" y="409"/>
                    </a:lnTo>
                    <a:lnTo>
                      <a:pt x="1044" y="396"/>
                    </a:lnTo>
                    <a:lnTo>
                      <a:pt x="1078" y="385"/>
                    </a:lnTo>
                    <a:lnTo>
                      <a:pt x="1113" y="372"/>
                    </a:lnTo>
                    <a:lnTo>
                      <a:pt x="1147" y="362"/>
                    </a:lnTo>
                    <a:lnTo>
                      <a:pt x="1183" y="351"/>
                    </a:lnTo>
                    <a:lnTo>
                      <a:pt x="1218" y="342"/>
                    </a:lnTo>
                    <a:lnTo>
                      <a:pt x="1254" y="333"/>
                    </a:lnTo>
                    <a:lnTo>
                      <a:pt x="1288" y="324"/>
                    </a:lnTo>
                    <a:lnTo>
                      <a:pt x="1325" y="316"/>
                    </a:lnTo>
                    <a:lnTo>
                      <a:pt x="1321" y="342"/>
                    </a:lnTo>
                    <a:lnTo>
                      <a:pt x="1325" y="367"/>
                    </a:lnTo>
                    <a:lnTo>
                      <a:pt x="1328" y="394"/>
                    </a:lnTo>
                    <a:lnTo>
                      <a:pt x="1332" y="421"/>
                    </a:lnTo>
                    <a:lnTo>
                      <a:pt x="1334" y="452"/>
                    </a:lnTo>
                    <a:lnTo>
                      <a:pt x="1337" y="486"/>
                    </a:lnTo>
                    <a:lnTo>
                      <a:pt x="1339" y="523"/>
                    </a:lnTo>
                    <a:lnTo>
                      <a:pt x="1341" y="553"/>
                    </a:lnTo>
                    <a:lnTo>
                      <a:pt x="1343" y="618"/>
                    </a:lnTo>
                    <a:lnTo>
                      <a:pt x="1344" y="680"/>
                    </a:lnTo>
                    <a:lnTo>
                      <a:pt x="1346" y="743"/>
                    </a:lnTo>
                    <a:lnTo>
                      <a:pt x="1350" y="809"/>
                    </a:lnTo>
                    <a:lnTo>
                      <a:pt x="1355" y="944"/>
                    </a:lnTo>
                    <a:lnTo>
                      <a:pt x="1361" y="1075"/>
                    </a:lnTo>
                    <a:lnTo>
                      <a:pt x="1368" y="1205"/>
                    </a:lnTo>
                    <a:lnTo>
                      <a:pt x="1379" y="1339"/>
                    </a:lnTo>
                    <a:lnTo>
                      <a:pt x="1382" y="1377"/>
                    </a:lnTo>
                    <a:lnTo>
                      <a:pt x="1384" y="1415"/>
                    </a:lnTo>
                    <a:lnTo>
                      <a:pt x="1386" y="1453"/>
                    </a:lnTo>
                    <a:lnTo>
                      <a:pt x="1388" y="1491"/>
                    </a:lnTo>
                    <a:lnTo>
                      <a:pt x="1393" y="1531"/>
                    </a:lnTo>
                    <a:lnTo>
                      <a:pt x="1402" y="1576"/>
                    </a:lnTo>
                    <a:lnTo>
                      <a:pt x="1408" y="1623"/>
                    </a:lnTo>
                    <a:lnTo>
                      <a:pt x="1408" y="1659"/>
                    </a:lnTo>
                    <a:lnTo>
                      <a:pt x="1355" y="1670"/>
                    </a:lnTo>
                    <a:lnTo>
                      <a:pt x="1299" y="1681"/>
                    </a:lnTo>
                    <a:lnTo>
                      <a:pt x="1238" y="1690"/>
                    </a:lnTo>
                    <a:lnTo>
                      <a:pt x="1173" y="1699"/>
                    </a:lnTo>
                    <a:lnTo>
                      <a:pt x="1106" y="1708"/>
                    </a:lnTo>
                    <a:lnTo>
                      <a:pt x="1037" y="1717"/>
                    </a:lnTo>
                    <a:lnTo>
                      <a:pt x="966" y="1726"/>
                    </a:lnTo>
                    <a:lnTo>
                      <a:pt x="896" y="1735"/>
                    </a:lnTo>
                    <a:lnTo>
                      <a:pt x="825" y="1742"/>
                    </a:lnTo>
                    <a:lnTo>
                      <a:pt x="755" y="1751"/>
                    </a:lnTo>
                    <a:lnTo>
                      <a:pt x="688" y="1760"/>
                    </a:lnTo>
                    <a:lnTo>
                      <a:pt x="622" y="1768"/>
                    </a:lnTo>
                    <a:lnTo>
                      <a:pt x="561" y="1777"/>
                    </a:lnTo>
                    <a:lnTo>
                      <a:pt x="503" y="1784"/>
                    </a:lnTo>
                    <a:lnTo>
                      <a:pt x="451" y="1793"/>
                    </a:lnTo>
                    <a:lnTo>
                      <a:pt x="404" y="1802"/>
                    </a:lnTo>
                    <a:lnTo>
                      <a:pt x="376" y="1806"/>
                    </a:lnTo>
                    <a:lnTo>
                      <a:pt x="349" y="1809"/>
                    </a:lnTo>
                    <a:lnTo>
                      <a:pt x="322" y="1809"/>
                    </a:lnTo>
                    <a:lnTo>
                      <a:pt x="295" y="1807"/>
                    </a:lnTo>
                    <a:lnTo>
                      <a:pt x="270" y="1802"/>
                    </a:lnTo>
                    <a:lnTo>
                      <a:pt x="243" y="1795"/>
                    </a:lnTo>
                    <a:lnTo>
                      <a:pt x="219" y="1784"/>
                    </a:lnTo>
                    <a:lnTo>
                      <a:pt x="194" y="1769"/>
                    </a:lnTo>
                    <a:lnTo>
                      <a:pt x="172" y="1751"/>
                    </a:lnTo>
                    <a:lnTo>
                      <a:pt x="150" y="1730"/>
                    </a:lnTo>
                    <a:lnTo>
                      <a:pt x="130" y="1704"/>
                    </a:lnTo>
                    <a:lnTo>
                      <a:pt x="112" y="1675"/>
                    </a:lnTo>
                    <a:lnTo>
                      <a:pt x="96" y="1641"/>
                    </a:lnTo>
                    <a:lnTo>
                      <a:pt x="83" y="1603"/>
                    </a:lnTo>
                    <a:lnTo>
                      <a:pt x="72" y="1560"/>
                    </a:lnTo>
                    <a:lnTo>
                      <a:pt x="63" y="1511"/>
                    </a:lnTo>
                    <a:lnTo>
                      <a:pt x="51" y="1418"/>
                    </a:lnTo>
                    <a:lnTo>
                      <a:pt x="40" y="1348"/>
                    </a:lnTo>
                    <a:lnTo>
                      <a:pt x="31" y="1279"/>
                    </a:lnTo>
                    <a:lnTo>
                      <a:pt x="25" y="1198"/>
                    </a:lnTo>
                    <a:lnTo>
                      <a:pt x="22" y="1076"/>
                    </a:lnTo>
                    <a:lnTo>
                      <a:pt x="15" y="921"/>
                    </a:lnTo>
                    <a:lnTo>
                      <a:pt x="7" y="765"/>
                    </a:lnTo>
                    <a:lnTo>
                      <a:pt x="2" y="644"/>
                    </a:lnTo>
                    <a:lnTo>
                      <a:pt x="0" y="575"/>
                    </a:lnTo>
                    <a:lnTo>
                      <a:pt x="4" y="526"/>
                    </a:lnTo>
                    <a:lnTo>
                      <a:pt x="15" y="490"/>
                    </a:lnTo>
                    <a:lnTo>
                      <a:pt x="33" y="463"/>
                    </a:lnTo>
                    <a:lnTo>
                      <a:pt x="62" y="441"/>
                    </a:lnTo>
                    <a:lnTo>
                      <a:pt x="100" y="419"/>
                    </a:lnTo>
                    <a:lnTo>
                      <a:pt x="148" y="392"/>
                    </a:lnTo>
                    <a:lnTo>
                      <a:pt x="210" y="356"/>
                    </a:lnTo>
                    <a:lnTo>
                      <a:pt x="246" y="334"/>
                    </a:lnTo>
                    <a:lnTo>
                      <a:pt x="279" y="316"/>
                    </a:lnTo>
                    <a:lnTo>
                      <a:pt x="311" y="298"/>
                    </a:lnTo>
                    <a:lnTo>
                      <a:pt x="342" y="282"/>
                    </a:lnTo>
                    <a:lnTo>
                      <a:pt x="371" y="267"/>
                    </a:lnTo>
                    <a:lnTo>
                      <a:pt x="400" y="253"/>
                    </a:lnTo>
                    <a:lnTo>
                      <a:pt x="429" y="238"/>
                    </a:lnTo>
                    <a:lnTo>
                      <a:pt x="458" y="226"/>
                    </a:lnTo>
                    <a:lnTo>
                      <a:pt x="485" y="213"/>
                    </a:lnTo>
                    <a:lnTo>
                      <a:pt x="514" y="199"/>
                    </a:lnTo>
                    <a:lnTo>
                      <a:pt x="543" y="186"/>
                    </a:lnTo>
                    <a:lnTo>
                      <a:pt x="572" y="170"/>
                    </a:lnTo>
                    <a:lnTo>
                      <a:pt x="603" y="155"/>
                    </a:lnTo>
                    <a:lnTo>
                      <a:pt x="635" y="137"/>
                    </a:lnTo>
                    <a:lnTo>
                      <a:pt x="668" y="119"/>
                    </a:lnTo>
                    <a:lnTo>
                      <a:pt x="704" y="97"/>
                    </a:lnTo>
                    <a:lnTo>
                      <a:pt x="840" y="18"/>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 name="Freeform 8"/>
              <p:cNvSpPr>
                <a:spLocks/>
              </p:cNvSpPr>
              <p:nvPr/>
            </p:nvSpPr>
            <p:spPr bwMode="auto">
              <a:xfrm>
                <a:off x="1385" y="1364"/>
                <a:ext cx="1350" cy="1767"/>
              </a:xfrm>
              <a:custGeom>
                <a:avLst/>
                <a:gdLst>
                  <a:gd name="T0" fmla="*/ 722 w 1350"/>
                  <a:gd name="T1" fmla="*/ 80 h 1767"/>
                  <a:gd name="T2" fmla="*/ 552 w 1350"/>
                  <a:gd name="T3" fmla="*/ 176 h 1767"/>
                  <a:gd name="T4" fmla="*/ 374 w 1350"/>
                  <a:gd name="T5" fmla="*/ 272 h 1767"/>
                  <a:gd name="T6" fmla="*/ 41 w 1350"/>
                  <a:gd name="T7" fmla="*/ 453 h 1767"/>
                  <a:gd name="T8" fmla="*/ 0 w 1350"/>
                  <a:gd name="T9" fmla="*/ 525 h 1767"/>
                  <a:gd name="T10" fmla="*/ 38 w 1350"/>
                  <a:gd name="T11" fmla="*/ 619 h 1767"/>
                  <a:gd name="T12" fmla="*/ 139 w 1350"/>
                  <a:gd name="T13" fmla="*/ 683 h 1767"/>
                  <a:gd name="T14" fmla="*/ 192 w 1350"/>
                  <a:gd name="T15" fmla="*/ 704 h 1767"/>
                  <a:gd name="T16" fmla="*/ 287 w 1350"/>
                  <a:gd name="T17" fmla="*/ 704 h 1767"/>
                  <a:gd name="T18" fmla="*/ 599 w 1350"/>
                  <a:gd name="T19" fmla="*/ 587 h 1767"/>
                  <a:gd name="T20" fmla="*/ 838 w 1350"/>
                  <a:gd name="T21" fmla="*/ 500 h 1767"/>
                  <a:gd name="T22" fmla="*/ 1071 w 1350"/>
                  <a:gd name="T23" fmla="*/ 418 h 1767"/>
                  <a:gd name="T24" fmla="*/ 1254 w 1350"/>
                  <a:gd name="T25" fmla="*/ 491 h 1767"/>
                  <a:gd name="T26" fmla="*/ 1261 w 1350"/>
                  <a:gd name="T27" fmla="*/ 849 h 1767"/>
                  <a:gd name="T28" fmla="*/ 1274 w 1350"/>
                  <a:gd name="T29" fmla="*/ 1097 h 1767"/>
                  <a:gd name="T30" fmla="*/ 1299 w 1350"/>
                  <a:gd name="T31" fmla="*/ 1405 h 1767"/>
                  <a:gd name="T32" fmla="*/ 1299 w 1350"/>
                  <a:gd name="T33" fmla="*/ 1497 h 1767"/>
                  <a:gd name="T34" fmla="*/ 1292 w 1350"/>
                  <a:gd name="T35" fmla="*/ 1591 h 1767"/>
                  <a:gd name="T36" fmla="*/ 1172 w 1350"/>
                  <a:gd name="T37" fmla="*/ 1611 h 1767"/>
                  <a:gd name="T38" fmla="*/ 1073 w 1350"/>
                  <a:gd name="T39" fmla="*/ 1629 h 1767"/>
                  <a:gd name="T40" fmla="*/ 942 w 1350"/>
                  <a:gd name="T41" fmla="*/ 1649 h 1767"/>
                  <a:gd name="T42" fmla="*/ 816 w 1350"/>
                  <a:gd name="T43" fmla="*/ 1663 h 1767"/>
                  <a:gd name="T44" fmla="*/ 675 w 1350"/>
                  <a:gd name="T45" fmla="*/ 1669 h 1767"/>
                  <a:gd name="T46" fmla="*/ 497 w 1350"/>
                  <a:gd name="T47" fmla="*/ 1698 h 1767"/>
                  <a:gd name="T48" fmla="*/ 298 w 1350"/>
                  <a:gd name="T49" fmla="*/ 1723 h 1767"/>
                  <a:gd name="T50" fmla="*/ 215 w 1350"/>
                  <a:gd name="T51" fmla="*/ 1678 h 1767"/>
                  <a:gd name="T52" fmla="*/ 130 w 1350"/>
                  <a:gd name="T53" fmla="*/ 1580 h 1767"/>
                  <a:gd name="T54" fmla="*/ 88 w 1350"/>
                  <a:gd name="T55" fmla="*/ 1330 h 1767"/>
                  <a:gd name="T56" fmla="*/ 41 w 1350"/>
                  <a:gd name="T57" fmla="*/ 688 h 1767"/>
                  <a:gd name="T58" fmla="*/ 14 w 1350"/>
                  <a:gd name="T59" fmla="*/ 672 h 1767"/>
                  <a:gd name="T60" fmla="*/ 40 w 1350"/>
                  <a:gd name="T61" fmla="*/ 1198 h 1767"/>
                  <a:gd name="T62" fmla="*/ 69 w 1350"/>
                  <a:gd name="T63" fmla="*/ 1508 h 1767"/>
                  <a:gd name="T64" fmla="*/ 123 w 1350"/>
                  <a:gd name="T65" fmla="*/ 1638 h 1767"/>
                  <a:gd name="T66" fmla="*/ 233 w 1350"/>
                  <a:gd name="T67" fmla="*/ 1736 h 1767"/>
                  <a:gd name="T68" fmla="*/ 329 w 1350"/>
                  <a:gd name="T69" fmla="*/ 1767 h 1767"/>
                  <a:gd name="T70" fmla="*/ 573 w 1350"/>
                  <a:gd name="T71" fmla="*/ 1721 h 1767"/>
                  <a:gd name="T72" fmla="*/ 747 w 1350"/>
                  <a:gd name="T73" fmla="*/ 1703 h 1767"/>
                  <a:gd name="T74" fmla="*/ 868 w 1350"/>
                  <a:gd name="T75" fmla="*/ 1696 h 1767"/>
                  <a:gd name="T76" fmla="*/ 999 w 1350"/>
                  <a:gd name="T77" fmla="*/ 1680 h 1767"/>
                  <a:gd name="T78" fmla="*/ 1131 w 1350"/>
                  <a:gd name="T79" fmla="*/ 1656 h 1767"/>
                  <a:gd name="T80" fmla="*/ 1344 w 1350"/>
                  <a:gd name="T81" fmla="*/ 1616 h 1767"/>
                  <a:gd name="T82" fmla="*/ 1348 w 1350"/>
                  <a:gd name="T83" fmla="*/ 1596 h 1767"/>
                  <a:gd name="T84" fmla="*/ 1337 w 1350"/>
                  <a:gd name="T85" fmla="*/ 1403 h 1767"/>
                  <a:gd name="T86" fmla="*/ 1310 w 1350"/>
                  <a:gd name="T87" fmla="*/ 1093 h 1767"/>
                  <a:gd name="T88" fmla="*/ 1293 w 1350"/>
                  <a:gd name="T89" fmla="*/ 603 h 1767"/>
                  <a:gd name="T90" fmla="*/ 1279 w 1350"/>
                  <a:gd name="T91" fmla="*/ 324 h 1767"/>
                  <a:gd name="T92" fmla="*/ 1261 w 1350"/>
                  <a:gd name="T93" fmla="*/ 319 h 1767"/>
                  <a:gd name="T94" fmla="*/ 1031 w 1350"/>
                  <a:gd name="T95" fmla="*/ 393 h 1767"/>
                  <a:gd name="T96" fmla="*/ 789 w 1350"/>
                  <a:gd name="T97" fmla="*/ 478 h 1767"/>
                  <a:gd name="T98" fmla="*/ 541 w 1350"/>
                  <a:gd name="T99" fmla="*/ 569 h 1767"/>
                  <a:gd name="T100" fmla="*/ 262 w 1350"/>
                  <a:gd name="T101" fmla="*/ 672 h 1767"/>
                  <a:gd name="T102" fmla="*/ 184 w 1350"/>
                  <a:gd name="T103" fmla="*/ 661 h 1767"/>
                  <a:gd name="T104" fmla="*/ 85 w 1350"/>
                  <a:gd name="T105" fmla="*/ 612 h 1767"/>
                  <a:gd name="T106" fmla="*/ 38 w 1350"/>
                  <a:gd name="T107" fmla="*/ 540 h 1767"/>
                  <a:gd name="T108" fmla="*/ 58 w 1350"/>
                  <a:gd name="T109" fmla="*/ 489 h 1767"/>
                  <a:gd name="T110" fmla="*/ 356 w 1350"/>
                  <a:gd name="T111" fmla="*/ 322 h 1767"/>
                  <a:gd name="T112" fmla="*/ 535 w 1350"/>
                  <a:gd name="T113" fmla="*/ 228 h 1767"/>
                  <a:gd name="T114" fmla="*/ 709 w 1350"/>
                  <a:gd name="T115" fmla="*/ 131 h 1767"/>
                  <a:gd name="T116" fmla="*/ 861 w 1350"/>
                  <a:gd name="T117" fmla="*/ 35 h 1767"/>
                  <a:gd name="T118" fmla="*/ 861 w 1350"/>
                  <a:gd name="T119" fmla="*/ 4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50" h="1767">
                    <a:moveTo>
                      <a:pt x="841" y="4"/>
                    </a:moveTo>
                    <a:lnTo>
                      <a:pt x="814" y="22"/>
                    </a:lnTo>
                    <a:lnTo>
                      <a:pt x="783" y="42"/>
                    </a:lnTo>
                    <a:lnTo>
                      <a:pt x="754" y="60"/>
                    </a:lnTo>
                    <a:lnTo>
                      <a:pt x="722" y="80"/>
                    </a:lnTo>
                    <a:lnTo>
                      <a:pt x="689" y="100"/>
                    </a:lnTo>
                    <a:lnTo>
                      <a:pt x="657" y="118"/>
                    </a:lnTo>
                    <a:lnTo>
                      <a:pt x="622" y="138"/>
                    </a:lnTo>
                    <a:lnTo>
                      <a:pt x="588" y="158"/>
                    </a:lnTo>
                    <a:lnTo>
                      <a:pt x="552" y="176"/>
                    </a:lnTo>
                    <a:lnTo>
                      <a:pt x="517" y="196"/>
                    </a:lnTo>
                    <a:lnTo>
                      <a:pt x="481" y="216"/>
                    </a:lnTo>
                    <a:lnTo>
                      <a:pt x="445" y="234"/>
                    </a:lnTo>
                    <a:lnTo>
                      <a:pt x="409" y="254"/>
                    </a:lnTo>
                    <a:lnTo>
                      <a:pt x="374" y="272"/>
                    </a:lnTo>
                    <a:lnTo>
                      <a:pt x="338" y="290"/>
                    </a:lnTo>
                    <a:lnTo>
                      <a:pt x="304" y="308"/>
                    </a:lnTo>
                    <a:lnTo>
                      <a:pt x="76" y="429"/>
                    </a:lnTo>
                    <a:lnTo>
                      <a:pt x="58" y="440"/>
                    </a:lnTo>
                    <a:lnTo>
                      <a:pt x="41" y="453"/>
                    </a:lnTo>
                    <a:lnTo>
                      <a:pt x="29" y="465"/>
                    </a:lnTo>
                    <a:lnTo>
                      <a:pt x="18" y="480"/>
                    </a:lnTo>
                    <a:lnTo>
                      <a:pt x="9" y="494"/>
                    </a:lnTo>
                    <a:lnTo>
                      <a:pt x="3" y="509"/>
                    </a:lnTo>
                    <a:lnTo>
                      <a:pt x="0" y="525"/>
                    </a:lnTo>
                    <a:lnTo>
                      <a:pt x="0" y="541"/>
                    </a:lnTo>
                    <a:lnTo>
                      <a:pt x="3" y="561"/>
                    </a:lnTo>
                    <a:lnTo>
                      <a:pt x="11" y="583"/>
                    </a:lnTo>
                    <a:lnTo>
                      <a:pt x="23" y="601"/>
                    </a:lnTo>
                    <a:lnTo>
                      <a:pt x="38" y="619"/>
                    </a:lnTo>
                    <a:lnTo>
                      <a:pt x="58" y="637"/>
                    </a:lnTo>
                    <a:lnTo>
                      <a:pt x="81" y="654"/>
                    </a:lnTo>
                    <a:lnTo>
                      <a:pt x="107" y="668"/>
                    </a:lnTo>
                    <a:lnTo>
                      <a:pt x="137" y="683"/>
                    </a:lnTo>
                    <a:lnTo>
                      <a:pt x="139" y="683"/>
                    </a:lnTo>
                    <a:lnTo>
                      <a:pt x="143" y="684"/>
                    </a:lnTo>
                    <a:lnTo>
                      <a:pt x="145" y="686"/>
                    </a:lnTo>
                    <a:lnTo>
                      <a:pt x="146" y="686"/>
                    </a:lnTo>
                    <a:lnTo>
                      <a:pt x="170" y="695"/>
                    </a:lnTo>
                    <a:lnTo>
                      <a:pt x="192" y="704"/>
                    </a:lnTo>
                    <a:lnTo>
                      <a:pt x="210" y="710"/>
                    </a:lnTo>
                    <a:lnTo>
                      <a:pt x="228" y="712"/>
                    </a:lnTo>
                    <a:lnTo>
                      <a:pt x="246" y="713"/>
                    </a:lnTo>
                    <a:lnTo>
                      <a:pt x="266" y="710"/>
                    </a:lnTo>
                    <a:lnTo>
                      <a:pt x="287" y="704"/>
                    </a:lnTo>
                    <a:lnTo>
                      <a:pt x="315" y="695"/>
                    </a:lnTo>
                    <a:lnTo>
                      <a:pt x="441" y="648"/>
                    </a:lnTo>
                    <a:lnTo>
                      <a:pt x="505" y="623"/>
                    </a:lnTo>
                    <a:lnTo>
                      <a:pt x="552" y="605"/>
                    </a:lnTo>
                    <a:lnTo>
                      <a:pt x="599" y="587"/>
                    </a:lnTo>
                    <a:lnTo>
                      <a:pt x="648" y="570"/>
                    </a:lnTo>
                    <a:lnTo>
                      <a:pt x="695" y="552"/>
                    </a:lnTo>
                    <a:lnTo>
                      <a:pt x="743" y="534"/>
                    </a:lnTo>
                    <a:lnTo>
                      <a:pt x="790" y="518"/>
                    </a:lnTo>
                    <a:lnTo>
                      <a:pt x="838" y="500"/>
                    </a:lnTo>
                    <a:lnTo>
                      <a:pt x="885" y="483"/>
                    </a:lnTo>
                    <a:lnTo>
                      <a:pt x="932" y="467"/>
                    </a:lnTo>
                    <a:lnTo>
                      <a:pt x="979" y="451"/>
                    </a:lnTo>
                    <a:lnTo>
                      <a:pt x="1026" y="435"/>
                    </a:lnTo>
                    <a:lnTo>
                      <a:pt x="1071" y="418"/>
                    </a:lnTo>
                    <a:lnTo>
                      <a:pt x="1116" y="404"/>
                    </a:lnTo>
                    <a:lnTo>
                      <a:pt x="1161" y="389"/>
                    </a:lnTo>
                    <a:lnTo>
                      <a:pt x="1205" y="375"/>
                    </a:lnTo>
                    <a:lnTo>
                      <a:pt x="1248" y="362"/>
                    </a:lnTo>
                    <a:lnTo>
                      <a:pt x="1254" y="491"/>
                    </a:lnTo>
                    <a:lnTo>
                      <a:pt x="1257" y="612"/>
                    </a:lnTo>
                    <a:lnTo>
                      <a:pt x="1259" y="730"/>
                    </a:lnTo>
                    <a:lnTo>
                      <a:pt x="1261" y="845"/>
                    </a:lnTo>
                    <a:lnTo>
                      <a:pt x="1261" y="847"/>
                    </a:lnTo>
                    <a:lnTo>
                      <a:pt x="1261" y="849"/>
                    </a:lnTo>
                    <a:lnTo>
                      <a:pt x="1261" y="851"/>
                    </a:lnTo>
                    <a:lnTo>
                      <a:pt x="1261" y="851"/>
                    </a:lnTo>
                    <a:lnTo>
                      <a:pt x="1263" y="938"/>
                    </a:lnTo>
                    <a:lnTo>
                      <a:pt x="1266" y="1019"/>
                    </a:lnTo>
                    <a:lnTo>
                      <a:pt x="1274" y="1097"/>
                    </a:lnTo>
                    <a:lnTo>
                      <a:pt x="1281" y="1173"/>
                    </a:lnTo>
                    <a:lnTo>
                      <a:pt x="1286" y="1227"/>
                    </a:lnTo>
                    <a:lnTo>
                      <a:pt x="1292" y="1283"/>
                    </a:lnTo>
                    <a:lnTo>
                      <a:pt x="1295" y="1343"/>
                    </a:lnTo>
                    <a:lnTo>
                      <a:pt x="1299" y="1405"/>
                    </a:lnTo>
                    <a:lnTo>
                      <a:pt x="1299" y="1466"/>
                    </a:lnTo>
                    <a:lnTo>
                      <a:pt x="1299" y="1473"/>
                    </a:lnTo>
                    <a:lnTo>
                      <a:pt x="1299" y="1481"/>
                    </a:lnTo>
                    <a:lnTo>
                      <a:pt x="1299" y="1490"/>
                    </a:lnTo>
                    <a:lnTo>
                      <a:pt x="1299" y="1497"/>
                    </a:lnTo>
                    <a:lnTo>
                      <a:pt x="1299" y="1520"/>
                    </a:lnTo>
                    <a:lnTo>
                      <a:pt x="1301" y="1544"/>
                    </a:lnTo>
                    <a:lnTo>
                      <a:pt x="1304" y="1566"/>
                    </a:lnTo>
                    <a:lnTo>
                      <a:pt x="1308" y="1587"/>
                    </a:lnTo>
                    <a:lnTo>
                      <a:pt x="1292" y="1591"/>
                    </a:lnTo>
                    <a:lnTo>
                      <a:pt x="1270" y="1595"/>
                    </a:lnTo>
                    <a:lnTo>
                      <a:pt x="1245" y="1598"/>
                    </a:lnTo>
                    <a:lnTo>
                      <a:pt x="1219" y="1604"/>
                    </a:lnTo>
                    <a:lnTo>
                      <a:pt x="1194" y="1607"/>
                    </a:lnTo>
                    <a:lnTo>
                      <a:pt x="1172" y="1611"/>
                    </a:lnTo>
                    <a:lnTo>
                      <a:pt x="1158" y="1613"/>
                    </a:lnTo>
                    <a:lnTo>
                      <a:pt x="1152" y="1615"/>
                    </a:lnTo>
                    <a:lnTo>
                      <a:pt x="1125" y="1620"/>
                    </a:lnTo>
                    <a:lnTo>
                      <a:pt x="1100" y="1624"/>
                    </a:lnTo>
                    <a:lnTo>
                      <a:pt x="1073" y="1629"/>
                    </a:lnTo>
                    <a:lnTo>
                      <a:pt x="1046" y="1633"/>
                    </a:lnTo>
                    <a:lnTo>
                      <a:pt x="1020" y="1638"/>
                    </a:lnTo>
                    <a:lnTo>
                      <a:pt x="993" y="1642"/>
                    </a:lnTo>
                    <a:lnTo>
                      <a:pt x="968" y="1645"/>
                    </a:lnTo>
                    <a:lnTo>
                      <a:pt x="942" y="1649"/>
                    </a:lnTo>
                    <a:lnTo>
                      <a:pt x="915" y="1653"/>
                    </a:lnTo>
                    <a:lnTo>
                      <a:pt x="890" y="1656"/>
                    </a:lnTo>
                    <a:lnTo>
                      <a:pt x="865" y="1658"/>
                    </a:lnTo>
                    <a:lnTo>
                      <a:pt x="841" y="1662"/>
                    </a:lnTo>
                    <a:lnTo>
                      <a:pt x="816" y="1663"/>
                    </a:lnTo>
                    <a:lnTo>
                      <a:pt x="792" y="1663"/>
                    </a:lnTo>
                    <a:lnTo>
                      <a:pt x="771" y="1665"/>
                    </a:lnTo>
                    <a:lnTo>
                      <a:pt x="747" y="1665"/>
                    </a:lnTo>
                    <a:lnTo>
                      <a:pt x="711" y="1665"/>
                    </a:lnTo>
                    <a:lnTo>
                      <a:pt x="675" y="1669"/>
                    </a:lnTo>
                    <a:lnTo>
                      <a:pt x="638" y="1672"/>
                    </a:lnTo>
                    <a:lnTo>
                      <a:pt x="604" y="1678"/>
                    </a:lnTo>
                    <a:lnTo>
                      <a:pt x="568" y="1683"/>
                    </a:lnTo>
                    <a:lnTo>
                      <a:pt x="534" y="1691"/>
                    </a:lnTo>
                    <a:lnTo>
                      <a:pt x="497" y="1698"/>
                    </a:lnTo>
                    <a:lnTo>
                      <a:pt x="463" y="1705"/>
                    </a:lnTo>
                    <a:lnTo>
                      <a:pt x="340" y="1729"/>
                    </a:lnTo>
                    <a:lnTo>
                      <a:pt x="327" y="1729"/>
                    </a:lnTo>
                    <a:lnTo>
                      <a:pt x="313" y="1727"/>
                    </a:lnTo>
                    <a:lnTo>
                      <a:pt x="298" y="1723"/>
                    </a:lnTo>
                    <a:lnTo>
                      <a:pt x="282" y="1718"/>
                    </a:lnTo>
                    <a:lnTo>
                      <a:pt x="266" y="1710"/>
                    </a:lnTo>
                    <a:lnTo>
                      <a:pt x="249" y="1701"/>
                    </a:lnTo>
                    <a:lnTo>
                      <a:pt x="231" y="1691"/>
                    </a:lnTo>
                    <a:lnTo>
                      <a:pt x="215" y="1678"/>
                    </a:lnTo>
                    <a:lnTo>
                      <a:pt x="197" y="1662"/>
                    </a:lnTo>
                    <a:lnTo>
                      <a:pt x="179" y="1644"/>
                    </a:lnTo>
                    <a:lnTo>
                      <a:pt x="161" y="1624"/>
                    </a:lnTo>
                    <a:lnTo>
                      <a:pt x="145" y="1602"/>
                    </a:lnTo>
                    <a:lnTo>
                      <a:pt x="130" y="1580"/>
                    </a:lnTo>
                    <a:lnTo>
                      <a:pt x="117" y="1555"/>
                    </a:lnTo>
                    <a:lnTo>
                      <a:pt x="108" y="1529"/>
                    </a:lnTo>
                    <a:lnTo>
                      <a:pt x="105" y="1504"/>
                    </a:lnTo>
                    <a:lnTo>
                      <a:pt x="92" y="1370"/>
                    </a:lnTo>
                    <a:lnTo>
                      <a:pt x="88" y="1330"/>
                    </a:lnTo>
                    <a:lnTo>
                      <a:pt x="85" y="1291"/>
                    </a:lnTo>
                    <a:lnTo>
                      <a:pt x="81" y="1245"/>
                    </a:lnTo>
                    <a:lnTo>
                      <a:pt x="78" y="1197"/>
                    </a:lnTo>
                    <a:lnTo>
                      <a:pt x="59" y="932"/>
                    </a:lnTo>
                    <a:lnTo>
                      <a:pt x="41" y="688"/>
                    </a:lnTo>
                    <a:lnTo>
                      <a:pt x="40" y="681"/>
                    </a:lnTo>
                    <a:lnTo>
                      <a:pt x="36" y="675"/>
                    </a:lnTo>
                    <a:lnTo>
                      <a:pt x="29" y="672"/>
                    </a:lnTo>
                    <a:lnTo>
                      <a:pt x="21" y="670"/>
                    </a:lnTo>
                    <a:lnTo>
                      <a:pt x="14" y="672"/>
                    </a:lnTo>
                    <a:lnTo>
                      <a:pt x="9" y="675"/>
                    </a:lnTo>
                    <a:lnTo>
                      <a:pt x="5" y="683"/>
                    </a:lnTo>
                    <a:lnTo>
                      <a:pt x="3" y="690"/>
                    </a:lnTo>
                    <a:lnTo>
                      <a:pt x="21" y="934"/>
                    </a:lnTo>
                    <a:lnTo>
                      <a:pt x="40" y="1198"/>
                    </a:lnTo>
                    <a:lnTo>
                      <a:pt x="43" y="1249"/>
                    </a:lnTo>
                    <a:lnTo>
                      <a:pt x="47" y="1294"/>
                    </a:lnTo>
                    <a:lnTo>
                      <a:pt x="50" y="1336"/>
                    </a:lnTo>
                    <a:lnTo>
                      <a:pt x="56" y="1376"/>
                    </a:lnTo>
                    <a:lnTo>
                      <a:pt x="69" y="1508"/>
                    </a:lnTo>
                    <a:lnTo>
                      <a:pt x="72" y="1533"/>
                    </a:lnTo>
                    <a:lnTo>
                      <a:pt x="81" y="1560"/>
                    </a:lnTo>
                    <a:lnTo>
                      <a:pt x="92" y="1586"/>
                    </a:lnTo>
                    <a:lnTo>
                      <a:pt x="107" y="1613"/>
                    </a:lnTo>
                    <a:lnTo>
                      <a:pt x="123" y="1638"/>
                    </a:lnTo>
                    <a:lnTo>
                      <a:pt x="143" y="1662"/>
                    </a:lnTo>
                    <a:lnTo>
                      <a:pt x="166" y="1687"/>
                    </a:lnTo>
                    <a:lnTo>
                      <a:pt x="192" y="1709"/>
                    </a:lnTo>
                    <a:lnTo>
                      <a:pt x="211" y="1723"/>
                    </a:lnTo>
                    <a:lnTo>
                      <a:pt x="233" y="1736"/>
                    </a:lnTo>
                    <a:lnTo>
                      <a:pt x="253" y="1747"/>
                    </a:lnTo>
                    <a:lnTo>
                      <a:pt x="273" y="1756"/>
                    </a:lnTo>
                    <a:lnTo>
                      <a:pt x="293" y="1761"/>
                    </a:lnTo>
                    <a:lnTo>
                      <a:pt x="311" y="1765"/>
                    </a:lnTo>
                    <a:lnTo>
                      <a:pt x="329" y="1767"/>
                    </a:lnTo>
                    <a:lnTo>
                      <a:pt x="345" y="1765"/>
                    </a:lnTo>
                    <a:lnTo>
                      <a:pt x="470" y="1741"/>
                    </a:lnTo>
                    <a:lnTo>
                      <a:pt x="505" y="1734"/>
                    </a:lnTo>
                    <a:lnTo>
                      <a:pt x="539" y="1727"/>
                    </a:lnTo>
                    <a:lnTo>
                      <a:pt x="573" y="1721"/>
                    </a:lnTo>
                    <a:lnTo>
                      <a:pt x="608" y="1716"/>
                    </a:lnTo>
                    <a:lnTo>
                      <a:pt x="642" y="1710"/>
                    </a:lnTo>
                    <a:lnTo>
                      <a:pt x="678" y="1707"/>
                    </a:lnTo>
                    <a:lnTo>
                      <a:pt x="713" y="1703"/>
                    </a:lnTo>
                    <a:lnTo>
                      <a:pt x="747" y="1703"/>
                    </a:lnTo>
                    <a:lnTo>
                      <a:pt x="771" y="1703"/>
                    </a:lnTo>
                    <a:lnTo>
                      <a:pt x="794" y="1701"/>
                    </a:lnTo>
                    <a:lnTo>
                      <a:pt x="819" y="1701"/>
                    </a:lnTo>
                    <a:lnTo>
                      <a:pt x="843" y="1700"/>
                    </a:lnTo>
                    <a:lnTo>
                      <a:pt x="868" y="1696"/>
                    </a:lnTo>
                    <a:lnTo>
                      <a:pt x="894" y="1694"/>
                    </a:lnTo>
                    <a:lnTo>
                      <a:pt x="919" y="1691"/>
                    </a:lnTo>
                    <a:lnTo>
                      <a:pt x="946" y="1687"/>
                    </a:lnTo>
                    <a:lnTo>
                      <a:pt x="971" y="1683"/>
                    </a:lnTo>
                    <a:lnTo>
                      <a:pt x="999" y="1680"/>
                    </a:lnTo>
                    <a:lnTo>
                      <a:pt x="1024" y="1674"/>
                    </a:lnTo>
                    <a:lnTo>
                      <a:pt x="1051" y="1671"/>
                    </a:lnTo>
                    <a:lnTo>
                      <a:pt x="1078" y="1665"/>
                    </a:lnTo>
                    <a:lnTo>
                      <a:pt x="1105" y="1662"/>
                    </a:lnTo>
                    <a:lnTo>
                      <a:pt x="1131" y="1656"/>
                    </a:lnTo>
                    <a:lnTo>
                      <a:pt x="1158" y="1651"/>
                    </a:lnTo>
                    <a:lnTo>
                      <a:pt x="1333" y="1622"/>
                    </a:lnTo>
                    <a:lnTo>
                      <a:pt x="1337" y="1620"/>
                    </a:lnTo>
                    <a:lnTo>
                      <a:pt x="1341" y="1618"/>
                    </a:lnTo>
                    <a:lnTo>
                      <a:pt x="1344" y="1616"/>
                    </a:lnTo>
                    <a:lnTo>
                      <a:pt x="1346" y="1613"/>
                    </a:lnTo>
                    <a:lnTo>
                      <a:pt x="1348" y="1609"/>
                    </a:lnTo>
                    <a:lnTo>
                      <a:pt x="1350" y="1606"/>
                    </a:lnTo>
                    <a:lnTo>
                      <a:pt x="1350" y="1600"/>
                    </a:lnTo>
                    <a:lnTo>
                      <a:pt x="1348" y="1596"/>
                    </a:lnTo>
                    <a:lnTo>
                      <a:pt x="1342" y="1567"/>
                    </a:lnTo>
                    <a:lnTo>
                      <a:pt x="1339" y="1535"/>
                    </a:lnTo>
                    <a:lnTo>
                      <a:pt x="1337" y="1501"/>
                    </a:lnTo>
                    <a:lnTo>
                      <a:pt x="1337" y="1466"/>
                    </a:lnTo>
                    <a:lnTo>
                      <a:pt x="1337" y="1403"/>
                    </a:lnTo>
                    <a:lnTo>
                      <a:pt x="1333" y="1339"/>
                    </a:lnTo>
                    <a:lnTo>
                      <a:pt x="1330" y="1280"/>
                    </a:lnTo>
                    <a:lnTo>
                      <a:pt x="1324" y="1224"/>
                    </a:lnTo>
                    <a:lnTo>
                      <a:pt x="1317" y="1169"/>
                    </a:lnTo>
                    <a:lnTo>
                      <a:pt x="1310" y="1093"/>
                    </a:lnTo>
                    <a:lnTo>
                      <a:pt x="1304" y="1016"/>
                    </a:lnTo>
                    <a:lnTo>
                      <a:pt x="1299" y="936"/>
                    </a:lnTo>
                    <a:lnTo>
                      <a:pt x="1297" y="849"/>
                    </a:lnTo>
                    <a:lnTo>
                      <a:pt x="1295" y="726"/>
                    </a:lnTo>
                    <a:lnTo>
                      <a:pt x="1293" y="603"/>
                    </a:lnTo>
                    <a:lnTo>
                      <a:pt x="1290" y="473"/>
                    </a:lnTo>
                    <a:lnTo>
                      <a:pt x="1284" y="335"/>
                    </a:lnTo>
                    <a:lnTo>
                      <a:pt x="1284" y="331"/>
                    </a:lnTo>
                    <a:lnTo>
                      <a:pt x="1283" y="328"/>
                    </a:lnTo>
                    <a:lnTo>
                      <a:pt x="1279" y="324"/>
                    </a:lnTo>
                    <a:lnTo>
                      <a:pt x="1277" y="321"/>
                    </a:lnTo>
                    <a:lnTo>
                      <a:pt x="1274" y="319"/>
                    </a:lnTo>
                    <a:lnTo>
                      <a:pt x="1270" y="317"/>
                    </a:lnTo>
                    <a:lnTo>
                      <a:pt x="1265" y="317"/>
                    </a:lnTo>
                    <a:lnTo>
                      <a:pt x="1261" y="319"/>
                    </a:lnTo>
                    <a:lnTo>
                      <a:pt x="1217" y="331"/>
                    </a:lnTo>
                    <a:lnTo>
                      <a:pt x="1172" y="346"/>
                    </a:lnTo>
                    <a:lnTo>
                      <a:pt x="1125" y="362"/>
                    </a:lnTo>
                    <a:lnTo>
                      <a:pt x="1078" y="377"/>
                    </a:lnTo>
                    <a:lnTo>
                      <a:pt x="1031" y="393"/>
                    </a:lnTo>
                    <a:lnTo>
                      <a:pt x="984" y="409"/>
                    </a:lnTo>
                    <a:lnTo>
                      <a:pt x="935" y="426"/>
                    </a:lnTo>
                    <a:lnTo>
                      <a:pt x="886" y="442"/>
                    </a:lnTo>
                    <a:lnTo>
                      <a:pt x="838" y="460"/>
                    </a:lnTo>
                    <a:lnTo>
                      <a:pt x="789" y="478"/>
                    </a:lnTo>
                    <a:lnTo>
                      <a:pt x="738" y="496"/>
                    </a:lnTo>
                    <a:lnTo>
                      <a:pt x="689" y="514"/>
                    </a:lnTo>
                    <a:lnTo>
                      <a:pt x="640" y="532"/>
                    </a:lnTo>
                    <a:lnTo>
                      <a:pt x="590" y="550"/>
                    </a:lnTo>
                    <a:lnTo>
                      <a:pt x="541" y="569"/>
                    </a:lnTo>
                    <a:lnTo>
                      <a:pt x="492" y="587"/>
                    </a:lnTo>
                    <a:lnTo>
                      <a:pt x="427" y="612"/>
                    </a:lnTo>
                    <a:lnTo>
                      <a:pt x="302" y="661"/>
                    </a:lnTo>
                    <a:lnTo>
                      <a:pt x="280" y="668"/>
                    </a:lnTo>
                    <a:lnTo>
                      <a:pt x="262" y="672"/>
                    </a:lnTo>
                    <a:lnTo>
                      <a:pt x="248" y="675"/>
                    </a:lnTo>
                    <a:lnTo>
                      <a:pt x="233" y="675"/>
                    </a:lnTo>
                    <a:lnTo>
                      <a:pt x="219" y="672"/>
                    </a:lnTo>
                    <a:lnTo>
                      <a:pt x="202" y="668"/>
                    </a:lnTo>
                    <a:lnTo>
                      <a:pt x="184" y="661"/>
                    </a:lnTo>
                    <a:lnTo>
                      <a:pt x="161" y="652"/>
                    </a:lnTo>
                    <a:lnTo>
                      <a:pt x="152" y="648"/>
                    </a:lnTo>
                    <a:lnTo>
                      <a:pt x="126" y="637"/>
                    </a:lnTo>
                    <a:lnTo>
                      <a:pt x="105" y="625"/>
                    </a:lnTo>
                    <a:lnTo>
                      <a:pt x="85" y="612"/>
                    </a:lnTo>
                    <a:lnTo>
                      <a:pt x="69" y="597"/>
                    </a:lnTo>
                    <a:lnTo>
                      <a:pt x="56" y="583"/>
                    </a:lnTo>
                    <a:lnTo>
                      <a:pt x="47" y="569"/>
                    </a:lnTo>
                    <a:lnTo>
                      <a:pt x="40" y="554"/>
                    </a:lnTo>
                    <a:lnTo>
                      <a:pt x="38" y="540"/>
                    </a:lnTo>
                    <a:lnTo>
                      <a:pt x="38" y="529"/>
                    </a:lnTo>
                    <a:lnTo>
                      <a:pt x="40" y="518"/>
                    </a:lnTo>
                    <a:lnTo>
                      <a:pt x="45" y="509"/>
                    </a:lnTo>
                    <a:lnTo>
                      <a:pt x="50" y="498"/>
                    </a:lnTo>
                    <a:lnTo>
                      <a:pt x="58" y="489"/>
                    </a:lnTo>
                    <a:lnTo>
                      <a:pt x="69" y="480"/>
                    </a:lnTo>
                    <a:lnTo>
                      <a:pt x="79" y="471"/>
                    </a:lnTo>
                    <a:lnTo>
                      <a:pt x="92" y="462"/>
                    </a:lnTo>
                    <a:lnTo>
                      <a:pt x="322" y="341"/>
                    </a:lnTo>
                    <a:lnTo>
                      <a:pt x="356" y="322"/>
                    </a:lnTo>
                    <a:lnTo>
                      <a:pt x="392" y="304"/>
                    </a:lnTo>
                    <a:lnTo>
                      <a:pt x="429" y="286"/>
                    </a:lnTo>
                    <a:lnTo>
                      <a:pt x="463" y="266"/>
                    </a:lnTo>
                    <a:lnTo>
                      <a:pt x="499" y="248"/>
                    </a:lnTo>
                    <a:lnTo>
                      <a:pt x="535" y="228"/>
                    </a:lnTo>
                    <a:lnTo>
                      <a:pt x="572" y="208"/>
                    </a:lnTo>
                    <a:lnTo>
                      <a:pt x="606" y="190"/>
                    </a:lnTo>
                    <a:lnTo>
                      <a:pt x="642" y="170"/>
                    </a:lnTo>
                    <a:lnTo>
                      <a:pt x="675" y="150"/>
                    </a:lnTo>
                    <a:lnTo>
                      <a:pt x="709" y="131"/>
                    </a:lnTo>
                    <a:lnTo>
                      <a:pt x="742" y="112"/>
                    </a:lnTo>
                    <a:lnTo>
                      <a:pt x="774" y="93"/>
                    </a:lnTo>
                    <a:lnTo>
                      <a:pt x="803" y="73"/>
                    </a:lnTo>
                    <a:lnTo>
                      <a:pt x="834" y="55"/>
                    </a:lnTo>
                    <a:lnTo>
                      <a:pt x="861" y="35"/>
                    </a:lnTo>
                    <a:lnTo>
                      <a:pt x="866" y="29"/>
                    </a:lnTo>
                    <a:lnTo>
                      <a:pt x="870" y="22"/>
                    </a:lnTo>
                    <a:lnTo>
                      <a:pt x="870" y="15"/>
                    </a:lnTo>
                    <a:lnTo>
                      <a:pt x="866" y="9"/>
                    </a:lnTo>
                    <a:lnTo>
                      <a:pt x="861" y="4"/>
                    </a:lnTo>
                    <a:lnTo>
                      <a:pt x="854" y="0"/>
                    </a:lnTo>
                    <a:lnTo>
                      <a:pt x="847" y="0"/>
                    </a:lnTo>
                    <a:lnTo>
                      <a:pt x="84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4" name="Freeform 9"/>
              <p:cNvSpPr>
                <a:spLocks/>
              </p:cNvSpPr>
              <p:nvPr/>
            </p:nvSpPr>
            <p:spPr bwMode="auto">
              <a:xfrm>
                <a:off x="1663" y="1574"/>
                <a:ext cx="883" cy="425"/>
              </a:xfrm>
              <a:custGeom>
                <a:avLst/>
                <a:gdLst>
                  <a:gd name="T0" fmla="*/ 800 w 883"/>
                  <a:gd name="T1" fmla="*/ 24 h 425"/>
                  <a:gd name="T2" fmla="*/ 592 w 883"/>
                  <a:gd name="T3" fmla="*/ 127 h 425"/>
                  <a:gd name="T4" fmla="*/ 532 w 883"/>
                  <a:gd name="T5" fmla="*/ 154 h 425"/>
                  <a:gd name="T6" fmla="*/ 471 w 883"/>
                  <a:gd name="T7" fmla="*/ 179 h 425"/>
                  <a:gd name="T8" fmla="*/ 411 w 883"/>
                  <a:gd name="T9" fmla="*/ 203 h 425"/>
                  <a:gd name="T10" fmla="*/ 335 w 883"/>
                  <a:gd name="T11" fmla="*/ 235 h 425"/>
                  <a:gd name="T12" fmla="*/ 297 w 883"/>
                  <a:gd name="T13" fmla="*/ 250 h 425"/>
                  <a:gd name="T14" fmla="*/ 257 w 883"/>
                  <a:gd name="T15" fmla="*/ 266 h 425"/>
                  <a:gd name="T16" fmla="*/ 218 w 883"/>
                  <a:gd name="T17" fmla="*/ 284 h 425"/>
                  <a:gd name="T18" fmla="*/ 178 w 883"/>
                  <a:gd name="T19" fmla="*/ 302 h 425"/>
                  <a:gd name="T20" fmla="*/ 9 w 883"/>
                  <a:gd name="T21" fmla="*/ 391 h 425"/>
                  <a:gd name="T22" fmla="*/ 0 w 883"/>
                  <a:gd name="T23" fmla="*/ 402 h 425"/>
                  <a:gd name="T24" fmla="*/ 2 w 883"/>
                  <a:gd name="T25" fmla="*/ 416 h 425"/>
                  <a:gd name="T26" fmla="*/ 15 w 883"/>
                  <a:gd name="T27" fmla="*/ 425 h 425"/>
                  <a:gd name="T28" fmla="*/ 29 w 883"/>
                  <a:gd name="T29" fmla="*/ 424 h 425"/>
                  <a:gd name="T30" fmla="*/ 194 w 883"/>
                  <a:gd name="T31" fmla="*/ 337 h 425"/>
                  <a:gd name="T32" fmla="*/ 234 w 883"/>
                  <a:gd name="T33" fmla="*/ 319 h 425"/>
                  <a:gd name="T34" fmla="*/ 272 w 883"/>
                  <a:gd name="T35" fmla="*/ 301 h 425"/>
                  <a:gd name="T36" fmla="*/ 312 w 883"/>
                  <a:gd name="T37" fmla="*/ 284 h 425"/>
                  <a:gd name="T38" fmla="*/ 350 w 883"/>
                  <a:gd name="T39" fmla="*/ 270 h 425"/>
                  <a:gd name="T40" fmla="*/ 427 w 883"/>
                  <a:gd name="T41" fmla="*/ 239 h 425"/>
                  <a:gd name="T42" fmla="*/ 487 w 883"/>
                  <a:gd name="T43" fmla="*/ 214 h 425"/>
                  <a:gd name="T44" fmla="*/ 549 w 883"/>
                  <a:gd name="T45" fmla="*/ 188 h 425"/>
                  <a:gd name="T46" fmla="*/ 608 w 883"/>
                  <a:gd name="T47" fmla="*/ 161 h 425"/>
                  <a:gd name="T48" fmla="*/ 816 w 883"/>
                  <a:gd name="T49" fmla="*/ 56 h 425"/>
                  <a:gd name="T50" fmla="*/ 822 w 883"/>
                  <a:gd name="T51" fmla="*/ 55 h 425"/>
                  <a:gd name="T52" fmla="*/ 835 w 883"/>
                  <a:gd name="T53" fmla="*/ 47 h 425"/>
                  <a:gd name="T54" fmla="*/ 844 w 883"/>
                  <a:gd name="T55" fmla="*/ 82 h 425"/>
                  <a:gd name="T56" fmla="*/ 845 w 883"/>
                  <a:gd name="T57" fmla="*/ 96 h 425"/>
                  <a:gd name="T58" fmla="*/ 849 w 883"/>
                  <a:gd name="T59" fmla="*/ 112 h 425"/>
                  <a:gd name="T60" fmla="*/ 858 w 883"/>
                  <a:gd name="T61" fmla="*/ 121 h 425"/>
                  <a:gd name="T62" fmla="*/ 873 w 883"/>
                  <a:gd name="T63" fmla="*/ 121 h 425"/>
                  <a:gd name="T64" fmla="*/ 883 w 883"/>
                  <a:gd name="T65" fmla="*/ 111 h 425"/>
                  <a:gd name="T66" fmla="*/ 883 w 883"/>
                  <a:gd name="T67" fmla="*/ 94 h 425"/>
                  <a:gd name="T68" fmla="*/ 882 w 883"/>
                  <a:gd name="T69" fmla="*/ 73 h 425"/>
                  <a:gd name="T70" fmla="*/ 863 w 883"/>
                  <a:gd name="T71" fmla="*/ 15 h 425"/>
                  <a:gd name="T72" fmla="*/ 860 w 883"/>
                  <a:gd name="T73" fmla="*/ 7 h 425"/>
                  <a:gd name="T74" fmla="*/ 853 w 883"/>
                  <a:gd name="T75" fmla="*/ 2 h 425"/>
                  <a:gd name="T76" fmla="*/ 845 w 883"/>
                  <a:gd name="T77" fmla="*/ 0 h 425"/>
                  <a:gd name="T78" fmla="*/ 836 w 883"/>
                  <a:gd name="T79" fmla="*/ 4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3" h="425">
                    <a:moveTo>
                      <a:pt x="836" y="4"/>
                    </a:moveTo>
                    <a:lnTo>
                      <a:pt x="800" y="24"/>
                    </a:lnTo>
                    <a:lnTo>
                      <a:pt x="621" y="114"/>
                    </a:lnTo>
                    <a:lnTo>
                      <a:pt x="592" y="127"/>
                    </a:lnTo>
                    <a:lnTo>
                      <a:pt x="561" y="140"/>
                    </a:lnTo>
                    <a:lnTo>
                      <a:pt x="532" y="154"/>
                    </a:lnTo>
                    <a:lnTo>
                      <a:pt x="502" y="167"/>
                    </a:lnTo>
                    <a:lnTo>
                      <a:pt x="471" y="179"/>
                    </a:lnTo>
                    <a:lnTo>
                      <a:pt x="442" y="192"/>
                    </a:lnTo>
                    <a:lnTo>
                      <a:pt x="411" y="203"/>
                    </a:lnTo>
                    <a:lnTo>
                      <a:pt x="382" y="216"/>
                    </a:lnTo>
                    <a:lnTo>
                      <a:pt x="335" y="235"/>
                    </a:lnTo>
                    <a:lnTo>
                      <a:pt x="315" y="243"/>
                    </a:lnTo>
                    <a:lnTo>
                      <a:pt x="297" y="250"/>
                    </a:lnTo>
                    <a:lnTo>
                      <a:pt x="277" y="259"/>
                    </a:lnTo>
                    <a:lnTo>
                      <a:pt x="257" y="266"/>
                    </a:lnTo>
                    <a:lnTo>
                      <a:pt x="237" y="275"/>
                    </a:lnTo>
                    <a:lnTo>
                      <a:pt x="218" y="284"/>
                    </a:lnTo>
                    <a:lnTo>
                      <a:pt x="198" y="293"/>
                    </a:lnTo>
                    <a:lnTo>
                      <a:pt x="178" y="302"/>
                    </a:lnTo>
                    <a:lnTo>
                      <a:pt x="165" y="310"/>
                    </a:lnTo>
                    <a:lnTo>
                      <a:pt x="9" y="391"/>
                    </a:lnTo>
                    <a:lnTo>
                      <a:pt x="4" y="397"/>
                    </a:lnTo>
                    <a:lnTo>
                      <a:pt x="0" y="402"/>
                    </a:lnTo>
                    <a:lnTo>
                      <a:pt x="0" y="409"/>
                    </a:lnTo>
                    <a:lnTo>
                      <a:pt x="2" y="416"/>
                    </a:lnTo>
                    <a:lnTo>
                      <a:pt x="8" y="422"/>
                    </a:lnTo>
                    <a:lnTo>
                      <a:pt x="15" y="425"/>
                    </a:lnTo>
                    <a:lnTo>
                      <a:pt x="22" y="425"/>
                    </a:lnTo>
                    <a:lnTo>
                      <a:pt x="29" y="424"/>
                    </a:lnTo>
                    <a:lnTo>
                      <a:pt x="183" y="342"/>
                    </a:lnTo>
                    <a:lnTo>
                      <a:pt x="194" y="337"/>
                    </a:lnTo>
                    <a:lnTo>
                      <a:pt x="214" y="328"/>
                    </a:lnTo>
                    <a:lnTo>
                      <a:pt x="234" y="319"/>
                    </a:lnTo>
                    <a:lnTo>
                      <a:pt x="254" y="310"/>
                    </a:lnTo>
                    <a:lnTo>
                      <a:pt x="272" y="301"/>
                    </a:lnTo>
                    <a:lnTo>
                      <a:pt x="292" y="293"/>
                    </a:lnTo>
                    <a:lnTo>
                      <a:pt x="312" y="284"/>
                    </a:lnTo>
                    <a:lnTo>
                      <a:pt x="330" y="277"/>
                    </a:lnTo>
                    <a:lnTo>
                      <a:pt x="350" y="270"/>
                    </a:lnTo>
                    <a:lnTo>
                      <a:pt x="397" y="250"/>
                    </a:lnTo>
                    <a:lnTo>
                      <a:pt x="427" y="239"/>
                    </a:lnTo>
                    <a:lnTo>
                      <a:pt x="456" y="226"/>
                    </a:lnTo>
                    <a:lnTo>
                      <a:pt x="487" y="214"/>
                    </a:lnTo>
                    <a:lnTo>
                      <a:pt x="518" y="201"/>
                    </a:lnTo>
                    <a:lnTo>
                      <a:pt x="549" y="188"/>
                    </a:lnTo>
                    <a:lnTo>
                      <a:pt x="578" y="174"/>
                    </a:lnTo>
                    <a:lnTo>
                      <a:pt x="608" y="161"/>
                    </a:lnTo>
                    <a:lnTo>
                      <a:pt x="637" y="147"/>
                    </a:lnTo>
                    <a:lnTo>
                      <a:pt x="816" y="56"/>
                    </a:lnTo>
                    <a:lnTo>
                      <a:pt x="818" y="56"/>
                    </a:lnTo>
                    <a:lnTo>
                      <a:pt x="822" y="55"/>
                    </a:lnTo>
                    <a:lnTo>
                      <a:pt x="827" y="51"/>
                    </a:lnTo>
                    <a:lnTo>
                      <a:pt x="835" y="47"/>
                    </a:lnTo>
                    <a:lnTo>
                      <a:pt x="840" y="69"/>
                    </a:lnTo>
                    <a:lnTo>
                      <a:pt x="844" y="82"/>
                    </a:lnTo>
                    <a:lnTo>
                      <a:pt x="845" y="89"/>
                    </a:lnTo>
                    <a:lnTo>
                      <a:pt x="845" y="96"/>
                    </a:lnTo>
                    <a:lnTo>
                      <a:pt x="847" y="105"/>
                    </a:lnTo>
                    <a:lnTo>
                      <a:pt x="849" y="112"/>
                    </a:lnTo>
                    <a:lnTo>
                      <a:pt x="853" y="118"/>
                    </a:lnTo>
                    <a:lnTo>
                      <a:pt x="858" y="121"/>
                    </a:lnTo>
                    <a:lnTo>
                      <a:pt x="865" y="123"/>
                    </a:lnTo>
                    <a:lnTo>
                      <a:pt x="873" y="121"/>
                    </a:lnTo>
                    <a:lnTo>
                      <a:pt x="880" y="118"/>
                    </a:lnTo>
                    <a:lnTo>
                      <a:pt x="883" y="111"/>
                    </a:lnTo>
                    <a:lnTo>
                      <a:pt x="883" y="103"/>
                    </a:lnTo>
                    <a:lnTo>
                      <a:pt x="883" y="94"/>
                    </a:lnTo>
                    <a:lnTo>
                      <a:pt x="883" y="85"/>
                    </a:lnTo>
                    <a:lnTo>
                      <a:pt x="882" y="73"/>
                    </a:lnTo>
                    <a:lnTo>
                      <a:pt x="874" y="53"/>
                    </a:lnTo>
                    <a:lnTo>
                      <a:pt x="863" y="15"/>
                    </a:lnTo>
                    <a:lnTo>
                      <a:pt x="862" y="11"/>
                    </a:lnTo>
                    <a:lnTo>
                      <a:pt x="860" y="7"/>
                    </a:lnTo>
                    <a:lnTo>
                      <a:pt x="856" y="6"/>
                    </a:lnTo>
                    <a:lnTo>
                      <a:pt x="853" y="2"/>
                    </a:lnTo>
                    <a:lnTo>
                      <a:pt x="849" y="0"/>
                    </a:lnTo>
                    <a:lnTo>
                      <a:pt x="845" y="0"/>
                    </a:lnTo>
                    <a:lnTo>
                      <a:pt x="840" y="2"/>
                    </a:lnTo>
                    <a:lnTo>
                      <a:pt x="83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5" name="Freeform 10"/>
              <p:cNvSpPr>
                <a:spLocks/>
              </p:cNvSpPr>
              <p:nvPr/>
            </p:nvSpPr>
            <p:spPr bwMode="auto">
              <a:xfrm>
                <a:off x="1616" y="1542"/>
                <a:ext cx="825" cy="425"/>
              </a:xfrm>
              <a:custGeom>
                <a:avLst/>
                <a:gdLst>
                  <a:gd name="T0" fmla="*/ 798 w 825"/>
                  <a:gd name="T1" fmla="*/ 1 h 425"/>
                  <a:gd name="T2" fmla="*/ 693 w 825"/>
                  <a:gd name="T3" fmla="*/ 49 h 425"/>
                  <a:gd name="T4" fmla="*/ 661 w 825"/>
                  <a:gd name="T5" fmla="*/ 63 h 425"/>
                  <a:gd name="T6" fmla="*/ 626 w 825"/>
                  <a:gd name="T7" fmla="*/ 79 h 425"/>
                  <a:gd name="T8" fmla="*/ 592 w 825"/>
                  <a:gd name="T9" fmla="*/ 94 h 425"/>
                  <a:gd name="T10" fmla="*/ 559 w 825"/>
                  <a:gd name="T11" fmla="*/ 108 h 425"/>
                  <a:gd name="T12" fmla="*/ 525 w 825"/>
                  <a:gd name="T13" fmla="*/ 125 h 425"/>
                  <a:gd name="T14" fmla="*/ 491 w 825"/>
                  <a:gd name="T15" fmla="*/ 141 h 425"/>
                  <a:gd name="T16" fmla="*/ 456 w 825"/>
                  <a:gd name="T17" fmla="*/ 157 h 425"/>
                  <a:gd name="T18" fmla="*/ 422 w 825"/>
                  <a:gd name="T19" fmla="*/ 175 h 425"/>
                  <a:gd name="T20" fmla="*/ 227 w 825"/>
                  <a:gd name="T21" fmla="*/ 269 h 425"/>
                  <a:gd name="T22" fmla="*/ 185 w 825"/>
                  <a:gd name="T23" fmla="*/ 289 h 425"/>
                  <a:gd name="T24" fmla="*/ 167 w 825"/>
                  <a:gd name="T25" fmla="*/ 298 h 425"/>
                  <a:gd name="T26" fmla="*/ 145 w 825"/>
                  <a:gd name="T27" fmla="*/ 309 h 425"/>
                  <a:gd name="T28" fmla="*/ 122 w 825"/>
                  <a:gd name="T29" fmla="*/ 320 h 425"/>
                  <a:gd name="T30" fmla="*/ 96 w 825"/>
                  <a:gd name="T31" fmla="*/ 334 h 425"/>
                  <a:gd name="T32" fmla="*/ 71 w 825"/>
                  <a:gd name="T33" fmla="*/ 347 h 425"/>
                  <a:gd name="T34" fmla="*/ 47 w 825"/>
                  <a:gd name="T35" fmla="*/ 362 h 425"/>
                  <a:gd name="T36" fmla="*/ 26 w 825"/>
                  <a:gd name="T37" fmla="*/ 376 h 425"/>
                  <a:gd name="T38" fmla="*/ 6 w 825"/>
                  <a:gd name="T39" fmla="*/ 391 h 425"/>
                  <a:gd name="T40" fmla="*/ 2 w 825"/>
                  <a:gd name="T41" fmla="*/ 396 h 425"/>
                  <a:gd name="T42" fmla="*/ 0 w 825"/>
                  <a:gd name="T43" fmla="*/ 403 h 425"/>
                  <a:gd name="T44" fmla="*/ 0 w 825"/>
                  <a:gd name="T45" fmla="*/ 412 h 425"/>
                  <a:gd name="T46" fmla="*/ 4 w 825"/>
                  <a:gd name="T47" fmla="*/ 418 h 425"/>
                  <a:gd name="T48" fmla="*/ 9 w 825"/>
                  <a:gd name="T49" fmla="*/ 423 h 425"/>
                  <a:gd name="T50" fmla="*/ 17 w 825"/>
                  <a:gd name="T51" fmla="*/ 425 h 425"/>
                  <a:gd name="T52" fmla="*/ 24 w 825"/>
                  <a:gd name="T53" fmla="*/ 425 h 425"/>
                  <a:gd name="T54" fmla="*/ 29 w 825"/>
                  <a:gd name="T55" fmla="*/ 421 h 425"/>
                  <a:gd name="T56" fmla="*/ 46 w 825"/>
                  <a:gd name="T57" fmla="*/ 409 h 425"/>
                  <a:gd name="T58" fmla="*/ 66 w 825"/>
                  <a:gd name="T59" fmla="*/ 396 h 425"/>
                  <a:gd name="T60" fmla="*/ 87 w 825"/>
                  <a:gd name="T61" fmla="*/ 383 h 425"/>
                  <a:gd name="T62" fmla="*/ 109 w 825"/>
                  <a:gd name="T63" fmla="*/ 371 h 425"/>
                  <a:gd name="T64" fmla="*/ 132 w 825"/>
                  <a:gd name="T65" fmla="*/ 358 h 425"/>
                  <a:gd name="T66" fmla="*/ 156 w 825"/>
                  <a:gd name="T67" fmla="*/ 345 h 425"/>
                  <a:gd name="T68" fmla="*/ 179 w 825"/>
                  <a:gd name="T69" fmla="*/ 334 h 425"/>
                  <a:gd name="T70" fmla="*/ 201 w 825"/>
                  <a:gd name="T71" fmla="*/ 324 h 425"/>
                  <a:gd name="T72" fmla="*/ 243 w 825"/>
                  <a:gd name="T73" fmla="*/ 304 h 425"/>
                  <a:gd name="T74" fmla="*/ 440 w 825"/>
                  <a:gd name="T75" fmla="*/ 210 h 425"/>
                  <a:gd name="T76" fmla="*/ 474 w 825"/>
                  <a:gd name="T77" fmla="*/ 191 h 425"/>
                  <a:gd name="T78" fmla="*/ 507 w 825"/>
                  <a:gd name="T79" fmla="*/ 175 h 425"/>
                  <a:gd name="T80" fmla="*/ 541 w 825"/>
                  <a:gd name="T81" fmla="*/ 159 h 425"/>
                  <a:gd name="T82" fmla="*/ 574 w 825"/>
                  <a:gd name="T83" fmla="*/ 144 h 425"/>
                  <a:gd name="T84" fmla="*/ 608 w 825"/>
                  <a:gd name="T85" fmla="*/ 128 h 425"/>
                  <a:gd name="T86" fmla="*/ 641 w 825"/>
                  <a:gd name="T87" fmla="*/ 114 h 425"/>
                  <a:gd name="T88" fmla="*/ 675 w 825"/>
                  <a:gd name="T89" fmla="*/ 99 h 425"/>
                  <a:gd name="T90" fmla="*/ 710 w 825"/>
                  <a:gd name="T91" fmla="*/ 83 h 425"/>
                  <a:gd name="T92" fmla="*/ 813 w 825"/>
                  <a:gd name="T93" fmla="*/ 36 h 425"/>
                  <a:gd name="T94" fmla="*/ 820 w 825"/>
                  <a:gd name="T95" fmla="*/ 32 h 425"/>
                  <a:gd name="T96" fmla="*/ 824 w 825"/>
                  <a:gd name="T97" fmla="*/ 25 h 425"/>
                  <a:gd name="T98" fmla="*/ 825 w 825"/>
                  <a:gd name="T99" fmla="*/ 18 h 425"/>
                  <a:gd name="T100" fmla="*/ 824 w 825"/>
                  <a:gd name="T101" fmla="*/ 11 h 425"/>
                  <a:gd name="T102" fmla="*/ 818 w 825"/>
                  <a:gd name="T103" fmla="*/ 5 h 425"/>
                  <a:gd name="T104" fmla="*/ 813 w 825"/>
                  <a:gd name="T105" fmla="*/ 1 h 425"/>
                  <a:gd name="T106" fmla="*/ 806 w 825"/>
                  <a:gd name="T107" fmla="*/ 0 h 425"/>
                  <a:gd name="T108" fmla="*/ 798 w 825"/>
                  <a:gd name="T109" fmla="*/ 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5" h="425">
                    <a:moveTo>
                      <a:pt x="798" y="1"/>
                    </a:moveTo>
                    <a:lnTo>
                      <a:pt x="693" y="49"/>
                    </a:lnTo>
                    <a:lnTo>
                      <a:pt x="661" y="63"/>
                    </a:lnTo>
                    <a:lnTo>
                      <a:pt x="626" y="79"/>
                    </a:lnTo>
                    <a:lnTo>
                      <a:pt x="592" y="94"/>
                    </a:lnTo>
                    <a:lnTo>
                      <a:pt x="559" y="108"/>
                    </a:lnTo>
                    <a:lnTo>
                      <a:pt x="525" y="125"/>
                    </a:lnTo>
                    <a:lnTo>
                      <a:pt x="491" y="141"/>
                    </a:lnTo>
                    <a:lnTo>
                      <a:pt x="456" y="157"/>
                    </a:lnTo>
                    <a:lnTo>
                      <a:pt x="422" y="175"/>
                    </a:lnTo>
                    <a:lnTo>
                      <a:pt x="227" y="269"/>
                    </a:lnTo>
                    <a:lnTo>
                      <a:pt x="185" y="289"/>
                    </a:lnTo>
                    <a:lnTo>
                      <a:pt x="167" y="298"/>
                    </a:lnTo>
                    <a:lnTo>
                      <a:pt x="145" y="309"/>
                    </a:lnTo>
                    <a:lnTo>
                      <a:pt x="122" y="320"/>
                    </a:lnTo>
                    <a:lnTo>
                      <a:pt x="96" y="334"/>
                    </a:lnTo>
                    <a:lnTo>
                      <a:pt x="71" y="347"/>
                    </a:lnTo>
                    <a:lnTo>
                      <a:pt x="47" y="362"/>
                    </a:lnTo>
                    <a:lnTo>
                      <a:pt x="26" y="376"/>
                    </a:lnTo>
                    <a:lnTo>
                      <a:pt x="6" y="391"/>
                    </a:lnTo>
                    <a:lnTo>
                      <a:pt x="2" y="396"/>
                    </a:lnTo>
                    <a:lnTo>
                      <a:pt x="0" y="403"/>
                    </a:lnTo>
                    <a:lnTo>
                      <a:pt x="0" y="412"/>
                    </a:lnTo>
                    <a:lnTo>
                      <a:pt x="4" y="418"/>
                    </a:lnTo>
                    <a:lnTo>
                      <a:pt x="9" y="423"/>
                    </a:lnTo>
                    <a:lnTo>
                      <a:pt x="17" y="425"/>
                    </a:lnTo>
                    <a:lnTo>
                      <a:pt x="24" y="425"/>
                    </a:lnTo>
                    <a:lnTo>
                      <a:pt x="29" y="421"/>
                    </a:lnTo>
                    <a:lnTo>
                      <a:pt x="46" y="409"/>
                    </a:lnTo>
                    <a:lnTo>
                      <a:pt x="66" y="396"/>
                    </a:lnTo>
                    <a:lnTo>
                      <a:pt x="87" y="383"/>
                    </a:lnTo>
                    <a:lnTo>
                      <a:pt x="109" y="371"/>
                    </a:lnTo>
                    <a:lnTo>
                      <a:pt x="132" y="358"/>
                    </a:lnTo>
                    <a:lnTo>
                      <a:pt x="156" y="345"/>
                    </a:lnTo>
                    <a:lnTo>
                      <a:pt x="179" y="334"/>
                    </a:lnTo>
                    <a:lnTo>
                      <a:pt x="201" y="324"/>
                    </a:lnTo>
                    <a:lnTo>
                      <a:pt x="243" y="304"/>
                    </a:lnTo>
                    <a:lnTo>
                      <a:pt x="440" y="210"/>
                    </a:lnTo>
                    <a:lnTo>
                      <a:pt x="474" y="191"/>
                    </a:lnTo>
                    <a:lnTo>
                      <a:pt x="507" y="175"/>
                    </a:lnTo>
                    <a:lnTo>
                      <a:pt x="541" y="159"/>
                    </a:lnTo>
                    <a:lnTo>
                      <a:pt x="574" y="144"/>
                    </a:lnTo>
                    <a:lnTo>
                      <a:pt x="608" y="128"/>
                    </a:lnTo>
                    <a:lnTo>
                      <a:pt x="641" y="114"/>
                    </a:lnTo>
                    <a:lnTo>
                      <a:pt x="675" y="99"/>
                    </a:lnTo>
                    <a:lnTo>
                      <a:pt x="710" y="83"/>
                    </a:lnTo>
                    <a:lnTo>
                      <a:pt x="813" y="36"/>
                    </a:lnTo>
                    <a:lnTo>
                      <a:pt x="820" y="32"/>
                    </a:lnTo>
                    <a:lnTo>
                      <a:pt x="824" y="25"/>
                    </a:lnTo>
                    <a:lnTo>
                      <a:pt x="825" y="18"/>
                    </a:lnTo>
                    <a:lnTo>
                      <a:pt x="824" y="11"/>
                    </a:lnTo>
                    <a:lnTo>
                      <a:pt x="818" y="5"/>
                    </a:lnTo>
                    <a:lnTo>
                      <a:pt x="813" y="1"/>
                    </a:lnTo>
                    <a:lnTo>
                      <a:pt x="806" y="0"/>
                    </a:lnTo>
                    <a:lnTo>
                      <a:pt x="79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6" name="Freeform 11"/>
              <p:cNvSpPr>
                <a:spLocks/>
              </p:cNvSpPr>
              <p:nvPr/>
            </p:nvSpPr>
            <p:spPr bwMode="auto">
              <a:xfrm>
                <a:off x="1542" y="1475"/>
                <a:ext cx="851" cy="472"/>
              </a:xfrm>
              <a:custGeom>
                <a:avLst/>
                <a:gdLst>
                  <a:gd name="T0" fmla="*/ 805 w 851"/>
                  <a:gd name="T1" fmla="*/ 11 h 472"/>
                  <a:gd name="T2" fmla="*/ 767 w 851"/>
                  <a:gd name="T3" fmla="*/ 27 h 472"/>
                  <a:gd name="T4" fmla="*/ 729 w 851"/>
                  <a:gd name="T5" fmla="*/ 45 h 472"/>
                  <a:gd name="T6" fmla="*/ 691 w 851"/>
                  <a:gd name="T7" fmla="*/ 63 h 472"/>
                  <a:gd name="T8" fmla="*/ 655 w 851"/>
                  <a:gd name="T9" fmla="*/ 83 h 472"/>
                  <a:gd name="T10" fmla="*/ 619 w 851"/>
                  <a:gd name="T11" fmla="*/ 103 h 472"/>
                  <a:gd name="T12" fmla="*/ 585 w 851"/>
                  <a:gd name="T13" fmla="*/ 123 h 472"/>
                  <a:gd name="T14" fmla="*/ 548 w 851"/>
                  <a:gd name="T15" fmla="*/ 143 h 472"/>
                  <a:gd name="T16" fmla="*/ 346 w 851"/>
                  <a:gd name="T17" fmla="*/ 251 h 472"/>
                  <a:gd name="T18" fmla="*/ 152 w 851"/>
                  <a:gd name="T19" fmla="*/ 356 h 472"/>
                  <a:gd name="T20" fmla="*/ 114 w 851"/>
                  <a:gd name="T21" fmla="*/ 376 h 472"/>
                  <a:gd name="T22" fmla="*/ 78 w 851"/>
                  <a:gd name="T23" fmla="*/ 396 h 472"/>
                  <a:gd name="T24" fmla="*/ 40 w 851"/>
                  <a:gd name="T25" fmla="*/ 418 h 472"/>
                  <a:gd name="T26" fmla="*/ 7 w 851"/>
                  <a:gd name="T27" fmla="*/ 439 h 472"/>
                  <a:gd name="T28" fmla="*/ 0 w 851"/>
                  <a:gd name="T29" fmla="*/ 450 h 472"/>
                  <a:gd name="T30" fmla="*/ 4 w 851"/>
                  <a:gd name="T31" fmla="*/ 465 h 472"/>
                  <a:gd name="T32" fmla="*/ 15 w 851"/>
                  <a:gd name="T33" fmla="*/ 472 h 472"/>
                  <a:gd name="T34" fmla="*/ 29 w 851"/>
                  <a:gd name="T35" fmla="*/ 470 h 472"/>
                  <a:gd name="T36" fmla="*/ 62 w 851"/>
                  <a:gd name="T37" fmla="*/ 450 h 472"/>
                  <a:gd name="T38" fmla="*/ 98 w 851"/>
                  <a:gd name="T39" fmla="*/ 429 h 472"/>
                  <a:gd name="T40" fmla="*/ 134 w 851"/>
                  <a:gd name="T41" fmla="*/ 409 h 472"/>
                  <a:gd name="T42" fmla="*/ 170 w 851"/>
                  <a:gd name="T43" fmla="*/ 389 h 472"/>
                  <a:gd name="T44" fmla="*/ 223 w 851"/>
                  <a:gd name="T45" fmla="*/ 360 h 472"/>
                  <a:gd name="T46" fmla="*/ 264 w 851"/>
                  <a:gd name="T47" fmla="*/ 338 h 472"/>
                  <a:gd name="T48" fmla="*/ 317 w 851"/>
                  <a:gd name="T49" fmla="*/ 311 h 472"/>
                  <a:gd name="T50" fmla="*/ 358 w 851"/>
                  <a:gd name="T51" fmla="*/ 289 h 472"/>
                  <a:gd name="T52" fmla="*/ 550 w 851"/>
                  <a:gd name="T53" fmla="*/ 184 h 472"/>
                  <a:gd name="T54" fmla="*/ 619 w 851"/>
                  <a:gd name="T55" fmla="*/ 144 h 472"/>
                  <a:gd name="T56" fmla="*/ 691 w 851"/>
                  <a:gd name="T57" fmla="*/ 106 h 472"/>
                  <a:gd name="T58" fmla="*/ 764 w 851"/>
                  <a:gd name="T59" fmla="*/ 68 h 472"/>
                  <a:gd name="T60" fmla="*/ 838 w 851"/>
                  <a:gd name="T61" fmla="*/ 36 h 472"/>
                  <a:gd name="T62" fmla="*/ 849 w 851"/>
                  <a:gd name="T63" fmla="*/ 27 h 472"/>
                  <a:gd name="T64" fmla="*/ 849 w 851"/>
                  <a:gd name="T65" fmla="*/ 12 h 472"/>
                  <a:gd name="T66" fmla="*/ 840 w 851"/>
                  <a:gd name="T67" fmla="*/ 1 h 472"/>
                  <a:gd name="T68" fmla="*/ 823 w 851"/>
                  <a:gd name="T69" fmla="*/ 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1" h="472">
                    <a:moveTo>
                      <a:pt x="823" y="1"/>
                    </a:moveTo>
                    <a:lnTo>
                      <a:pt x="805" y="11"/>
                    </a:lnTo>
                    <a:lnTo>
                      <a:pt x="785" y="18"/>
                    </a:lnTo>
                    <a:lnTo>
                      <a:pt x="767" y="27"/>
                    </a:lnTo>
                    <a:lnTo>
                      <a:pt x="747" y="36"/>
                    </a:lnTo>
                    <a:lnTo>
                      <a:pt x="729" y="45"/>
                    </a:lnTo>
                    <a:lnTo>
                      <a:pt x="711" y="54"/>
                    </a:lnTo>
                    <a:lnTo>
                      <a:pt x="691" y="63"/>
                    </a:lnTo>
                    <a:lnTo>
                      <a:pt x="673" y="74"/>
                    </a:lnTo>
                    <a:lnTo>
                      <a:pt x="655" y="83"/>
                    </a:lnTo>
                    <a:lnTo>
                      <a:pt x="637" y="92"/>
                    </a:lnTo>
                    <a:lnTo>
                      <a:pt x="619" y="103"/>
                    </a:lnTo>
                    <a:lnTo>
                      <a:pt x="601" y="112"/>
                    </a:lnTo>
                    <a:lnTo>
                      <a:pt x="585" y="123"/>
                    </a:lnTo>
                    <a:lnTo>
                      <a:pt x="567" y="132"/>
                    </a:lnTo>
                    <a:lnTo>
                      <a:pt x="548" y="143"/>
                    </a:lnTo>
                    <a:lnTo>
                      <a:pt x="532" y="152"/>
                    </a:lnTo>
                    <a:lnTo>
                      <a:pt x="346" y="251"/>
                    </a:lnTo>
                    <a:lnTo>
                      <a:pt x="199" y="331"/>
                    </a:lnTo>
                    <a:lnTo>
                      <a:pt x="152" y="356"/>
                    </a:lnTo>
                    <a:lnTo>
                      <a:pt x="134" y="365"/>
                    </a:lnTo>
                    <a:lnTo>
                      <a:pt x="114" y="376"/>
                    </a:lnTo>
                    <a:lnTo>
                      <a:pt x="96" y="385"/>
                    </a:lnTo>
                    <a:lnTo>
                      <a:pt x="78" y="396"/>
                    </a:lnTo>
                    <a:lnTo>
                      <a:pt x="58" y="407"/>
                    </a:lnTo>
                    <a:lnTo>
                      <a:pt x="40" y="418"/>
                    </a:lnTo>
                    <a:lnTo>
                      <a:pt x="24" y="429"/>
                    </a:lnTo>
                    <a:lnTo>
                      <a:pt x="7" y="439"/>
                    </a:lnTo>
                    <a:lnTo>
                      <a:pt x="4" y="445"/>
                    </a:lnTo>
                    <a:lnTo>
                      <a:pt x="0" y="450"/>
                    </a:lnTo>
                    <a:lnTo>
                      <a:pt x="0" y="458"/>
                    </a:lnTo>
                    <a:lnTo>
                      <a:pt x="4" y="465"/>
                    </a:lnTo>
                    <a:lnTo>
                      <a:pt x="9" y="470"/>
                    </a:lnTo>
                    <a:lnTo>
                      <a:pt x="15" y="472"/>
                    </a:lnTo>
                    <a:lnTo>
                      <a:pt x="22" y="472"/>
                    </a:lnTo>
                    <a:lnTo>
                      <a:pt x="29" y="470"/>
                    </a:lnTo>
                    <a:lnTo>
                      <a:pt x="45" y="459"/>
                    </a:lnTo>
                    <a:lnTo>
                      <a:pt x="62" y="450"/>
                    </a:lnTo>
                    <a:lnTo>
                      <a:pt x="78" y="439"/>
                    </a:lnTo>
                    <a:lnTo>
                      <a:pt x="98" y="429"/>
                    </a:lnTo>
                    <a:lnTo>
                      <a:pt x="116" y="418"/>
                    </a:lnTo>
                    <a:lnTo>
                      <a:pt x="134" y="409"/>
                    </a:lnTo>
                    <a:lnTo>
                      <a:pt x="152" y="398"/>
                    </a:lnTo>
                    <a:lnTo>
                      <a:pt x="170" y="389"/>
                    </a:lnTo>
                    <a:lnTo>
                      <a:pt x="217" y="363"/>
                    </a:lnTo>
                    <a:lnTo>
                      <a:pt x="223" y="360"/>
                    </a:lnTo>
                    <a:lnTo>
                      <a:pt x="241" y="351"/>
                    </a:lnTo>
                    <a:lnTo>
                      <a:pt x="264" y="338"/>
                    </a:lnTo>
                    <a:lnTo>
                      <a:pt x="291" y="324"/>
                    </a:lnTo>
                    <a:lnTo>
                      <a:pt x="317" y="311"/>
                    </a:lnTo>
                    <a:lnTo>
                      <a:pt x="340" y="298"/>
                    </a:lnTo>
                    <a:lnTo>
                      <a:pt x="358" y="289"/>
                    </a:lnTo>
                    <a:lnTo>
                      <a:pt x="364" y="286"/>
                    </a:lnTo>
                    <a:lnTo>
                      <a:pt x="550" y="184"/>
                    </a:lnTo>
                    <a:lnTo>
                      <a:pt x="585" y="164"/>
                    </a:lnTo>
                    <a:lnTo>
                      <a:pt x="619" y="144"/>
                    </a:lnTo>
                    <a:lnTo>
                      <a:pt x="655" y="125"/>
                    </a:lnTo>
                    <a:lnTo>
                      <a:pt x="691" y="106"/>
                    </a:lnTo>
                    <a:lnTo>
                      <a:pt x="728" y="87"/>
                    </a:lnTo>
                    <a:lnTo>
                      <a:pt x="764" y="68"/>
                    </a:lnTo>
                    <a:lnTo>
                      <a:pt x="800" y="52"/>
                    </a:lnTo>
                    <a:lnTo>
                      <a:pt x="838" y="36"/>
                    </a:lnTo>
                    <a:lnTo>
                      <a:pt x="843" y="32"/>
                    </a:lnTo>
                    <a:lnTo>
                      <a:pt x="849" y="27"/>
                    </a:lnTo>
                    <a:lnTo>
                      <a:pt x="851" y="20"/>
                    </a:lnTo>
                    <a:lnTo>
                      <a:pt x="849" y="12"/>
                    </a:lnTo>
                    <a:lnTo>
                      <a:pt x="845" y="7"/>
                    </a:lnTo>
                    <a:lnTo>
                      <a:pt x="840" y="1"/>
                    </a:lnTo>
                    <a:lnTo>
                      <a:pt x="831" y="0"/>
                    </a:lnTo>
                    <a:lnTo>
                      <a:pt x="82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7" name="Freeform 12"/>
              <p:cNvSpPr>
                <a:spLocks/>
              </p:cNvSpPr>
              <p:nvPr/>
            </p:nvSpPr>
            <p:spPr bwMode="auto">
              <a:xfrm>
                <a:off x="1497" y="1415"/>
                <a:ext cx="809" cy="499"/>
              </a:xfrm>
              <a:custGeom>
                <a:avLst/>
                <a:gdLst>
                  <a:gd name="T0" fmla="*/ 769 w 809"/>
                  <a:gd name="T1" fmla="*/ 13 h 499"/>
                  <a:gd name="T2" fmla="*/ 751 w 809"/>
                  <a:gd name="T3" fmla="*/ 25 h 499"/>
                  <a:gd name="T4" fmla="*/ 731 w 809"/>
                  <a:gd name="T5" fmla="*/ 38 h 499"/>
                  <a:gd name="T6" fmla="*/ 709 w 809"/>
                  <a:gd name="T7" fmla="*/ 51 h 499"/>
                  <a:gd name="T8" fmla="*/ 669 w 809"/>
                  <a:gd name="T9" fmla="*/ 71 h 499"/>
                  <a:gd name="T10" fmla="*/ 536 w 809"/>
                  <a:gd name="T11" fmla="*/ 161 h 499"/>
                  <a:gd name="T12" fmla="*/ 523 w 809"/>
                  <a:gd name="T13" fmla="*/ 168 h 499"/>
                  <a:gd name="T14" fmla="*/ 496 w 809"/>
                  <a:gd name="T15" fmla="*/ 185 h 499"/>
                  <a:gd name="T16" fmla="*/ 467 w 809"/>
                  <a:gd name="T17" fmla="*/ 201 h 499"/>
                  <a:gd name="T18" fmla="*/ 454 w 809"/>
                  <a:gd name="T19" fmla="*/ 208 h 499"/>
                  <a:gd name="T20" fmla="*/ 355 w 809"/>
                  <a:gd name="T21" fmla="*/ 268 h 499"/>
                  <a:gd name="T22" fmla="*/ 331 w 809"/>
                  <a:gd name="T23" fmla="*/ 280 h 499"/>
                  <a:gd name="T24" fmla="*/ 306 w 809"/>
                  <a:gd name="T25" fmla="*/ 291 h 499"/>
                  <a:gd name="T26" fmla="*/ 282 w 809"/>
                  <a:gd name="T27" fmla="*/ 302 h 499"/>
                  <a:gd name="T28" fmla="*/ 257 w 809"/>
                  <a:gd name="T29" fmla="*/ 315 h 499"/>
                  <a:gd name="T30" fmla="*/ 226 w 809"/>
                  <a:gd name="T31" fmla="*/ 329 h 499"/>
                  <a:gd name="T32" fmla="*/ 197 w 809"/>
                  <a:gd name="T33" fmla="*/ 346 h 499"/>
                  <a:gd name="T34" fmla="*/ 168 w 809"/>
                  <a:gd name="T35" fmla="*/ 362 h 499"/>
                  <a:gd name="T36" fmla="*/ 118 w 809"/>
                  <a:gd name="T37" fmla="*/ 396 h 499"/>
                  <a:gd name="T38" fmla="*/ 90 w 809"/>
                  <a:gd name="T39" fmla="*/ 416 h 499"/>
                  <a:gd name="T40" fmla="*/ 63 w 809"/>
                  <a:gd name="T41" fmla="*/ 434 h 499"/>
                  <a:gd name="T42" fmla="*/ 36 w 809"/>
                  <a:gd name="T43" fmla="*/ 451 h 499"/>
                  <a:gd name="T44" fmla="*/ 11 w 809"/>
                  <a:gd name="T45" fmla="*/ 463 h 499"/>
                  <a:gd name="T46" fmla="*/ 2 w 809"/>
                  <a:gd name="T47" fmla="*/ 472 h 499"/>
                  <a:gd name="T48" fmla="*/ 2 w 809"/>
                  <a:gd name="T49" fmla="*/ 489 h 499"/>
                  <a:gd name="T50" fmla="*/ 11 w 809"/>
                  <a:gd name="T51" fmla="*/ 498 h 499"/>
                  <a:gd name="T52" fmla="*/ 25 w 809"/>
                  <a:gd name="T53" fmla="*/ 498 h 499"/>
                  <a:gd name="T54" fmla="*/ 52 w 809"/>
                  <a:gd name="T55" fmla="*/ 485 h 499"/>
                  <a:gd name="T56" fmla="*/ 81 w 809"/>
                  <a:gd name="T57" fmla="*/ 467 h 499"/>
                  <a:gd name="T58" fmla="*/ 110 w 809"/>
                  <a:gd name="T59" fmla="*/ 447 h 499"/>
                  <a:gd name="T60" fmla="*/ 139 w 809"/>
                  <a:gd name="T61" fmla="*/ 427 h 499"/>
                  <a:gd name="T62" fmla="*/ 188 w 809"/>
                  <a:gd name="T63" fmla="*/ 393 h 499"/>
                  <a:gd name="T64" fmla="*/ 213 w 809"/>
                  <a:gd name="T65" fmla="*/ 378 h 499"/>
                  <a:gd name="T66" fmla="*/ 242 w 809"/>
                  <a:gd name="T67" fmla="*/ 364 h 499"/>
                  <a:gd name="T68" fmla="*/ 271 w 809"/>
                  <a:gd name="T69" fmla="*/ 349 h 499"/>
                  <a:gd name="T70" fmla="*/ 298 w 809"/>
                  <a:gd name="T71" fmla="*/ 337 h 499"/>
                  <a:gd name="T72" fmla="*/ 324 w 809"/>
                  <a:gd name="T73" fmla="*/ 326 h 499"/>
                  <a:gd name="T74" fmla="*/ 347 w 809"/>
                  <a:gd name="T75" fmla="*/ 313 h 499"/>
                  <a:gd name="T76" fmla="*/ 373 w 809"/>
                  <a:gd name="T77" fmla="*/ 300 h 499"/>
                  <a:gd name="T78" fmla="*/ 387 w 809"/>
                  <a:gd name="T79" fmla="*/ 291 h 499"/>
                  <a:gd name="T80" fmla="*/ 412 w 809"/>
                  <a:gd name="T81" fmla="*/ 277 h 499"/>
                  <a:gd name="T82" fmla="*/ 445 w 809"/>
                  <a:gd name="T83" fmla="*/ 257 h 499"/>
                  <a:gd name="T84" fmla="*/ 470 w 809"/>
                  <a:gd name="T85" fmla="*/ 242 h 499"/>
                  <a:gd name="T86" fmla="*/ 554 w 809"/>
                  <a:gd name="T87" fmla="*/ 194 h 499"/>
                  <a:gd name="T88" fmla="*/ 689 w 809"/>
                  <a:gd name="T89" fmla="*/ 105 h 499"/>
                  <a:gd name="T90" fmla="*/ 704 w 809"/>
                  <a:gd name="T91" fmla="*/ 96 h 499"/>
                  <a:gd name="T92" fmla="*/ 716 w 809"/>
                  <a:gd name="T93" fmla="*/ 89 h 499"/>
                  <a:gd name="T94" fmla="*/ 738 w 809"/>
                  <a:gd name="T95" fmla="*/ 78 h 499"/>
                  <a:gd name="T96" fmla="*/ 762 w 809"/>
                  <a:gd name="T97" fmla="*/ 63 h 499"/>
                  <a:gd name="T98" fmla="*/ 783 w 809"/>
                  <a:gd name="T99" fmla="*/ 51 h 499"/>
                  <a:gd name="T100" fmla="*/ 803 w 809"/>
                  <a:gd name="T101" fmla="*/ 34 h 499"/>
                  <a:gd name="T102" fmla="*/ 809 w 809"/>
                  <a:gd name="T103" fmla="*/ 20 h 499"/>
                  <a:gd name="T104" fmla="*/ 803 w 809"/>
                  <a:gd name="T105" fmla="*/ 7 h 499"/>
                  <a:gd name="T106" fmla="*/ 791 w 809"/>
                  <a:gd name="T107" fmla="*/ 0 h 499"/>
                  <a:gd name="T108" fmla="*/ 776 w 809"/>
                  <a:gd name="T109" fmla="*/ 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9" h="499">
                    <a:moveTo>
                      <a:pt x="776" y="5"/>
                    </a:moveTo>
                    <a:lnTo>
                      <a:pt x="769" y="13"/>
                    </a:lnTo>
                    <a:lnTo>
                      <a:pt x="760" y="20"/>
                    </a:lnTo>
                    <a:lnTo>
                      <a:pt x="751" y="25"/>
                    </a:lnTo>
                    <a:lnTo>
                      <a:pt x="740" y="33"/>
                    </a:lnTo>
                    <a:lnTo>
                      <a:pt x="731" y="38"/>
                    </a:lnTo>
                    <a:lnTo>
                      <a:pt x="720" y="43"/>
                    </a:lnTo>
                    <a:lnTo>
                      <a:pt x="709" y="51"/>
                    </a:lnTo>
                    <a:lnTo>
                      <a:pt x="698" y="56"/>
                    </a:lnTo>
                    <a:lnTo>
                      <a:pt x="669" y="71"/>
                    </a:lnTo>
                    <a:lnTo>
                      <a:pt x="597" y="119"/>
                    </a:lnTo>
                    <a:lnTo>
                      <a:pt x="536" y="161"/>
                    </a:lnTo>
                    <a:lnTo>
                      <a:pt x="532" y="163"/>
                    </a:lnTo>
                    <a:lnTo>
                      <a:pt x="523" y="168"/>
                    </a:lnTo>
                    <a:lnTo>
                      <a:pt x="510" y="176"/>
                    </a:lnTo>
                    <a:lnTo>
                      <a:pt x="496" y="185"/>
                    </a:lnTo>
                    <a:lnTo>
                      <a:pt x="479" y="194"/>
                    </a:lnTo>
                    <a:lnTo>
                      <a:pt x="467" y="201"/>
                    </a:lnTo>
                    <a:lnTo>
                      <a:pt x="458" y="206"/>
                    </a:lnTo>
                    <a:lnTo>
                      <a:pt x="454" y="208"/>
                    </a:lnTo>
                    <a:lnTo>
                      <a:pt x="365" y="261"/>
                    </a:lnTo>
                    <a:lnTo>
                      <a:pt x="355" y="268"/>
                    </a:lnTo>
                    <a:lnTo>
                      <a:pt x="342" y="273"/>
                    </a:lnTo>
                    <a:lnTo>
                      <a:pt x="331" y="280"/>
                    </a:lnTo>
                    <a:lnTo>
                      <a:pt x="318" y="286"/>
                    </a:lnTo>
                    <a:lnTo>
                      <a:pt x="306" y="291"/>
                    </a:lnTo>
                    <a:lnTo>
                      <a:pt x="295" y="297"/>
                    </a:lnTo>
                    <a:lnTo>
                      <a:pt x="282" y="302"/>
                    </a:lnTo>
                    <a:lnTo>
                      <a:pt x="271" y="308"/>
                    </a:lnTo>
                    <a:lnTo>
                      <a:pt x="257" y="315"/>
                    </a:lnTo>
                    <a:lnTo>
                      <a:pt x="241" y="322"/>
                    </a:lnTo>
                    <a:lnTo>
                      <a:pt x="226" y="329"/>
                    </a:lnTo>
                    <a:lnTo>
                      <a:pt x="212" y="337"/>
                    </a:lnTo>
                    <a:lnTo>
                      <a:pt x="197" y="346"/>
                    </a:lnTo>
                    <a:lnTo>
                      <a:pt x="183" y="353"/>
                    </a:lnTo>
                    <a:lnTo>
                      <a:pt x="168" y="362"/>
                    </a:lnTo>
                    <a:lnTo>
                      <a:pt x="154" y="371"/>
                    </a:lnTo>
                    <a:lnTo>
                      <a:pt x="118" y="396"/>
                    </a:lnTo>
                    <a:lnTo>
                      <a:pt x="103" y="405"/>
                    </a:lnTo>
                    <a:lnTo>
                      <a:pt x="90" y="416"/>
                    </a:lnTo>
                    <a:lnTo>
                      <a:pt x="76" y="425"/>
                    </a:lnTo>
                    <a:lnTo>
                      <a:pt x="63" y="434"/>
                    </a:lnTo>
                    <a:lnTo>
                      <a:pt x="49" y="443"/>
                    </a:lnTo>
                    <a:lnTo>
                      <a:pt x="36" y="451"/>
                    </a:lnTo>
                    <a:lnTo>
                      <a:pt x="23" y="458"/>
                    </a:lnTo>
                    <a:lnTo>
                      <a:pt x="11" y="463"/>
                    </a:lnTo>
                    <a:lnTo>
                      <a:pt x="5" y="467"/>
                    </a:lnTo>
                    <a:lnTo>
                      <a:pt x="2" y="472"/>
                    </a:lnTo>
                    <a:lnTo>
                      <a:pt x="0" y="481"/>
                    </a:lnTo>
                    <a:lnTo>
                      <a:pt x="2" y="489"/>
                    </a:lnTo>
                    <a:lnTo>
                      <a:pt x="5" y="494"/>
                    </a:lnTo>
                    <a:lnTo>
                      <a:pt x="11" y="498"/>
                    </a:lnTo>
                    <a:lnTo>
                      <a:pt x="18" y="499"/>
                    </a:lnTo>
                    <a:lnTo>
                      <a:pt x="25" y="498"/>
                    </a:lnTo>
                    <a:lnTo>
                      <a:pt x="40" y="492"/>
                    </a:lnTo>
                    <a:lnTo>
                      <a:pt x="52" y="485"/>
                    </a:lnTo>
                    <a:lnTo>
                      <a:pt x="67" y="476"/>
                    </a:lnTo>
                    <a:lnTo>
                      <a:pt x="81" y="467"/>
                    </a:lnTo>
                    <a:lnTo>
                      <a:pt x="96" y="458"/>
                    </a:lnTo>
                    <a:lnTo>
                      <a:pt x="110" y="447"/>
                    </a:lnTo>
                    <a:lnTo>
                      <a:pt x="125" y="438"/>
                    </a:lnTo>
                    <a:lnTo>
                      <a:pt x="139" y="427"/>
                    </a:lnTo>
                    <a:lnTo>
                      <a:pt x="175" y="402"/>
                    </a:lnTo>
                    <a:lnTo>
                      <a:pt x="188" y="393"/>
                    </a:lnTo>
                    <a:lnTo>
                      <a:pt x="201" y="385"/>
                    </a:lnTo>
                    <a:lnTo>
                      <a:pt x="213" y="378"/>
                    </a:lnTo>
                    <a:lnTo>
                      <a:pt x="228" y="371"/>
                    </a:lnTo>
                    <a:lnTo>
                      <a:pt x="242" y="364"/>
                    </a:lnTo>
                    <a:lnTo>
                      <a:pt x="257" y="356"/>
                    </a:lnTo>
                    <a:lnTo>
                      <a:pt x="271" y="349"/>
                    </a:lnTo>
                    <a:lnTo>
                      <a:pt x="286" y="342"/>
                    </a:lnTo>
                    <a:lnTo>
                      <a:pt x="298" y="337"/>
                    </a:lnTo>
                    <a:lnTo>
                      <a:pt x="311" y="331"/>
                    </a:lnTo>
                    <a:lnTo>
                      <a:pt x="324" y="326"/>
                    </a:lnTo>
                    <a:lnTo>
                      <a:pt x="335" y="318"/>
                    </a:lnTo>
                    <a:lnTo>
                      <a:pt x="347" y="313"/>
                    </a:lnTo>
                    <a:lnTo>
                      <a:pt x="360" y="306"/>
                    </a:lnTo>
                    <a:lnTo>
                      <a:pt x="373" y="300"/>
                    </a:lnTo>
                    <a:lnTo>
                      <a:pt x="384" y="293"/>
                    </a:lnTo>
                    <a:lnTo>
                      <a:pt x="387" y="291"/>
                    </a:lnTo>
                    <a:lnTo>
                      <a:pt x="398" y="284"/>
                    </a:lnTo>
                    <a:lnTo>
                      <a:pt x="412" y="277"/>
                    </a:lnTo>
                    <a:lnTo>
                      <a:pt x="429" y="266"/>
                    </a:lnTo>
                    <a:lnTo>
                      <a:pt x="445" y="257"/>
                    </a:lnTo>
                    <a:lnTo>
                      <a:pt x="460" y="250"/>
                    </a:lnTo>
                    <a:lnTo>
                      <a:pt x="470" y="242"/>
                    </a:lnTo>
                    <a:lnTo>
                      <a:pt x="474" y="241"/>
                    </a:lnTo>
                    <a:lnTo>
                      <a:pt x="554" y="194"/>
                    </a:lnTo>
                    <a:lnTo>
                      <a:pt x="619" y="150"/>
                    </a:lnTo>
                    <a:lnTo>
                      <a:pt x="689" y="105"/>
                    </a:lnTo>
                    <a:lnTo>
                      <a:pt x="693" y="103"/>
                    </a:lnTo>
                    <a:lnTo>
                      <a:pt x="704" y="96"/>
                    </a:lnTo>
                    <a:lnTo>
                      <a:pt x="713" y="90"/>
                    </a:lnTo>
                    <a:lnTo>
                      <a:pt x="716" y="89"/>
                    </a:lnTo>
                    <a:lnTo>
                      <a:pt x="727" y="83"/>
                    </a:lnTo>
                    <a:lnTo>
                      <a:pt x="738" y="78"/>
                    </a:lnTo>
                    <a:lnTo>
                      <a:pt x="751" y="71"/>
                    </a:lnTo>
                    <a:lnTo>
                      <a:pt x="762" y="63"/>
                    </a:lnTo>
                    <a:lnTo>
                      <a:pt x="773" y="58"/>
                    </a:lnTo>
                    <a:lnTo>
                      <a:pt x="783" y="51"/>
                    </a:lnTo>
                    <a:lnTo>
                      <a:pt x="794" y="42"/>
                    </a:lnTo>
                    <a:lnTo>
                      <a:pt x="803" y="34"/>
                    </a:lnTo>
                    <a:lnTo>
                      <a:pt x="807" y="29"/>
                    </a:lnTo>
                    <a:lnTo>
                      <a:pt x="809" y="20"/>
                    </a:lnTo>
                    <a:lnTo>
                      <a:pt x="807" y="13"/>
                    </a:lnTo>
                    <a:lnTo>
                      <a:pt x="803" y="7"/>
                    </a:lnTo>
                    <a:lnTo>
                      <a:pt x="798" y="4"/>
                    </a:lnTo>
                    <a:lnTo>
                      <a:pt x="791" y="0"/>
                    </a:lnTo>
                    <a:lnTo>
                      <a:pt x="782" y="2"/>
                    </a:lnTo>
                    <a:lnTo>
                      <a:pt x="77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8" name="Freeform 14"/>
              <p:cNvSpPr>
                <a:spLocks/>
              </p:cNvSpPr>
              <p:nvPr/>
            </p:nvSpPr>
            <p:spPr bwMode="auto">
              <a:xfrm>
                <a:off x="1622" y="2133"/>
                <a:ext cx="103" cy="938"/>
              </a:xfrm>
              <a:custGeom>
                <a:avLst/>
                <a:gdLst>
                  <a:gd name="T0" fmla="*/ 14 w 103"/>
                  <a:gd name="T1" fmla="*/ 0 h 938"/>
                  <a:gd name="T2" fmla="*/ 9 w 103"/>
                  <a:gd name="T3" fmla="*/ 2 h 938"/>
                  <a:gd name="T4" fmla="*/ 3 w 103"/>
                  <a:gd name="T5" fmla="*/ 8 h 938"/>
                  <a:gd name="T6" fmla="*/ 0 w 103"/>
                  <a:gd name="T7" fmla="*/ 15 h 938"/>
                  <a:gd name="T8" fmla="*/ 0 w 103"/>
                  <a:gd name="T9" fmla="*/ 22 h 938"/>
                  <a:gd name="T10" fmla="*/ 12 w 103"/>
                  <a:gd name="T11" fmla="*/ 133 h 938"/>
                  <a:gd name="T12" fmla="*/ 22 w 103"/>
                  <a:gd name="T13" fmla="*/ 245 h 938"/>
                  <a:gd name="T14" fmla="*/ 27 w 103"/>
                  <a:gd name="T15" fmla="*/ 357 h 938"/>
                  <a:gd name="T16" fmla="*/ 32 w 103"/>
                  <a:gd name="T17" fmla="*/ 467 h 938"/>
                  <a:gd name="T18" fmla="*/ 36 w 103"/>
                  <a:gd name="T19" fmla="*/ 581 h 938"/>
                  <a:gd name="T20" fmla="*/ 43 w 103"/>
                  <a:gd name="T21" fmla="*/ 695 h 938"/>
                  <a:gd name="T22" fmla="*/ 52 w 103"/>
                  <a:gd name="T23" fmla="*/ 809 h 938"/>
                  <a:gd name="T24" fmla="*/ 65 w 103"/>
                  <a:gd name="T25" fmla="*/ 922 h 938"/>
                  <a:gd name="T26" fmla="*/ 69 w 103"/>
                  <a:gd name="T27" fmla="*/ 929 h 938"/>
                  <a:gd name="T28" fmla="*/ 74 w 103"/>
                  <a:gd name="T29" fmla="*/ 934 h 938"/>
                  <a:gd name="T30" fmla="*/ 79 w 103"/>
                  <a:gd name="T31" fmla="*/ 938 h 938"/>
                  <a:gd name="T32" fmla="*/ 87 w 103"/>
                  <a:gd name="T33" fmla="*/ 938 h 938"/>
                  <a:gd name="T34" fmla="*/ 94 w 103"/>
                  <a:gd name="T35" fmla="*/ 936 h 938"/>
                  <a:gd name="T36" fmla="*/ 99 w 103"/>
                  <a:gd name="T37" fmla="*/ 931 h 938"/>
                  <a:gd name="T38" fmla="*/ 103 w 103"/>
                  <a:gd name="T39" fmla="*/ 923 h 938"/>
                  <a:gd name="T40" fmla="*/ 103 w 103"/>
                  <a:gd name="T41" fmla="*/ 916 h 938"/>
                  <a:gd name="T42" fmla="*/ 90 w 103"/>
                  <a:gd name="T43" fmla="*/ 804 h 938"/>
                  <a:gd name="T44" fmla="*/ 81 w 103"/>
                  <a:gd name="T45" fmla="*/ 692 h 938"/>
                  <a:gd name="T46" fmla="*/ 74 w 103"/>
                  <a:gd name="T47" fmla="*/ 578 h 938"/>
                  <a:gd name="T48" fmla="*/ 69 w 103"/>
                  <a:gd name="T49" fmla="*/ 466 h 938"/>
                  <a:gd name="T50" fmla="*/ 65 w 103"/>
                  <a:gd name="T51" fmla="*/ 353 h 938"/>
                  <a:gd name="T52" fmla="*/ 58 w 103"/>
                  <a:gd name="T53" fmla="*/ 241 h 938"/>
                  <a:gd name="T54" fmla="*/ 49 w 103"/>
                  <a:gd name="T55" fmla="*/ 129 h 938"/>
                  <a:gd name="T56" fmla="*/ 36 w 103"/>
                  <a:gd name="T57" fmla="*/ 17 h 938"/>
                  <a:gd name="T58" fmla="*/ 34 w 103"/>
                  <a:gd name="T59" fmla="*/ 9 h 938"/>
                  <a:gd name="T60" fmla="*/ 29 w 103"/>
                  <a:gd name="T61" fmla="*/ 4 h 938"/>
                  <a:gd name="T62" fmla="*/ 22 w 103"/>
                  <a:gd name="T63" fmla="*/ 0 h 938"/>
                  <a:gd name="T64" fmla="*/ 14 w 103"/>
                  <a:gd name="T65" fmla="*/ 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938">
                    <a:moveTo>
                      <a:pt x="14" y="0"/>
                    </a:moveTo>
                    <a:lnTo>
                      <a:pt x="9" y="2"/>
                    </a:lnTo>
                    <a:lnTo>
                      <a:pt x="3" y="8"/>
                    </a:lnTo>
                    <a:lnTo>
                      <a:pt x="0" y="15"/>
                    </a:lnTo>
                    <a:lnTo>
                      <a:pt x="0" y="22"/>
                    </a:lnTo>
                    <a:lnTo>
                      <a:pt x="12" y="133"/>
                    </a:lnTo>
                    <a:lnTo>
                      <a:pt x="22" y="245"/>
                    </a:lnTo>
                    <a:lnTo>
                      <a:pt x="27" y="357"/>
                    </a:lnTo>
                    <a:lnTo>
                      <a:pt x="32" y="467"/>
                    </a:lnTo>
                    <a:lnTo>
                      <a:pt x="36" y="581"/>
                    </a:lnTo>
                    <a:lnTo>
                      <a:pt x="43" y="695"/>
                    </a:lnTo>
                    <a:lnTo>
                      <a:pt x="52" y="809"/>
                    </a:lnTo>
                    <a:lnTo>
                      <a:pt x="65" y="922"/>
                    </a:lnTo>
                    <a:lnTo>
                      <a:pt x="69" y="929"/>
                    </a:lnTo>
                    <a:lnTo>
                      <a:pt x="74" y="934"/>
                    </a:lnTo>
                    <a:lnTo>
                      <a:pt x="79" y="938"/>
                    </a:lnTo>
                    <a:lnTo>
                      <a:pt x="87" y="938"/>
                    </a:lnTo>
                    <a:lnTo>
                      <a:pt x="94" y="936"/>
                    </a:lnTo>
                    <a:lnTo>
                      <a:pt x="99" y="931"/>
                    </a:lnTo>
                    <a:lnTo>
                      <a:pt x="103" y="923"/>
                    </a:lnTo>
                    <a:lnTo>
                      <a:pt x="103" y="916"/>
                    </a:lnTo>
                    <a:lnTo>
                      <a:pt x="90" y="804"/>
                    </a:lnTo>
                    <a:lnTo>
                      <a:pt x="81" y="692"/>
                    </a:lnTo>
                    <a:lnTo>
                      <a:pt x="74" y="578"/>
                    </a:lnTo>
                    <a:lnTo>
                      <a:pt x="69" y="466"/>
                    </a:lnTo>
                    <a:lnTo>
                      <a:pt x="65" y="353"/>
                    </a:lnTo>
                    <a:lnTo>
                      <a:pt x="58" y="241"/>
                    </a:lnTo>
                    <a:lnTo>
                      <a:pt x="49" y="129"/>
                    </a:lnTo>
                    <a:lnTo>
                      <a:pt x="36" y="17"/>
                    </a:lnTo>
                    <a:lnTo>
                      <a:pt x="34" y="9"/>
                    </a:lnTo>
                    <a:lnTo>
                      <a:pt x="29" y="4"/>
                    </a:lnTo>
                    <a:lnTo>
                      <a:pt x="22"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sp>
          <p:nvSpPr>
            <p:cNvPr id="9" name="Rectangle 110"/>
            <p:cNvSpPr/>
            <p:nvPr/>
          </p:nvSpPr>
          <p:spPr>
            <a:xfrm rot="20700000">
              <a:off x="3013991" y="1778798"/>
              <a:ext cx="6927283" cy="3152344"/>
            </a:xfrm>
            <a:prstGeom prst="rect">
              <a:avLst/>
            </a:prstGeom>
            <a:noFill/>
          </p:spPr>
          <p:txBody>
            <a:bodyPr wrap="square" lIns="68580" tIns="34290" rIns="68580" bIns="34290">
              <a:spAutoFit/>
            </a:bodyPr>
            <a:lstStyle/>
            <a:p>
              <a:pPr algn="ctr"/>
              <a:r>
                <a:rPr lang="en-US" sz="3600" b="1" dirty="0" err="1" smtClean="0">
                  <a:ln w="22225">
                    <a:solidFill>
                      <a:schemeClr val="accent5"/>
                    </a:solidFill>
                    <a:prstDash val="solid"/>
                  </a:ln>
                  <a:solidFill>
                    <a:srgbClr val="FFFFFF"/>
                  </a:solidFill>
                  <a:effectLst>
                    <a:outerShdw blurRad="38100" dist="22860" dir="5400000" algn="tl" rotWithShape="0">
                      <a:srgbClr val="000000">
                        <a:alpha val="30000"/>
                      </a:srgbClr>
                    </a:outerShdw>
                  </a:effectLst>
                </a:rPr>
                <a:t>Kan</a:t>
              </a:r>
              <a:r>
                <a:rPr lang="en-US" sz="3600" b="1" dirty="0" smtClean="0">
                  <a:ln w="22225">
                    <a:solidFill>
                      <a:schemeClr val="accent5"/>
                    </a:solidFill>
                    <a:prstDash val="solid"/>
                  </a:ln>
                  <a:solidFill>
                    <a:srgbClr val="FFFFFF"/>
                  </a:solidFill>
                  <a:effectLst>
                    <a:outerShdw blurRad="38100" dist="22860" dir="5400000" algn="tl" rotWithShape="0">
                      <a:srgbClr val="000000">
                        <a:alpha val="30000"/>
                      </a:srgbClr>
                    </a:outerShdw>
                  </a:effectLst>
                </a:rPr>
                <a:t> Extensions</a:t>
              </a:r>
              <a:endParaRPr lang="en-US" sz="3600" b="1" dirty="0">
                <a:ln w="22225">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Tree>
    <p:extLst>
      <p:ext uri="{BB962C8B-B14F-4D97-AF65-F5344CB8AC3E}">
        <p14:creationId xmlns:p14="http://schemas.microsoft.com/office/powerpoint/2010/main" val="5795691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5"/>
              <p:cNvSpPr txBox="1"/>
              <p:nvPr/>
            </p:nvSpPr>
            <p:spPr>
              <a:xfrm>
                <a:off x="0" y="2768258"/>
                <a:ext cx="11811000" cy="4301306"/>
              </a:xfrm>
              <a:prstGeom prst="rect">
                <a:avLst/>
              </a:prstGeom>
              <a:noFill/>
            </p:spPr>
            <p:txBody>
              <a:bodyPr wrap="square" rtlCol="0">
                <a:spAutoFit/>
              </a:bodyPr>
              <a:lstStyle/>
              <a:p>
                <a:pPr>
                  <a:tabLst>
                    <a:tab pos="403225" algn="l"/>
                  </a:tabLst>
                </a:pPr>
                <a:r>
                  <a:rPr lang="en-US" sz="2400" dirty="0" smtClean="0"/>
                  <a:t>{|	</a:t>
                </a:r>
                <a14:m>
                  <m:oMath xmlns:m="http://schemas.openxmlformats.org/officeDocument/2006/math">
                    <m:sSub>
                      <m:sSubPr>
                        <m:ctrlPr>
                          <a:rPr lang="en-US" sz="2400" b="0" i="1" smtClean="0">
                            <a:solidFill>
                              <a:srgbClr val="00B050"/>
                            </a:solidFill>
                            <a:latin typeface="Cambria Math" panose="02040503050406030204" pitchFamily="18" charset="0"/>
                          </a:rPr>
                        </m:ctrlPr>
                      </m:sSubPr>
                      <m:e>
                        <m:r>
                          <m:rPr>
                            <m:nor/>
                          </m:rPr>
                          <a:rPr lang="en-US" sz="2400" b="0" i="0" smtClean="0">
                            <a:solidFill>
                              <a:srgbClr val="00B050"/>
                            </a:solidFill>
                            <a:latin typeface="Cambria Math" panose="02040503050406030204" pitchFamily="18" charset="0"/>
                          </a:rPr>
                          <m:t>LCCM</m:t>
                        </m:r>
                      </m:e>
                      <m:sub>
                        <m:r>
                          <m:rPr>
                            <m:nor/>
                          </m:rPr>
                          <a:rPr lang="en-US" sz="2400" b="0" i="0" smtClean="0">
                            <a:solidFill>
                              <a:srgbClr val="00B050"/>
                            </a:solidFill>
                            <a:latin typeface="Cambria Math" panose="02040503050406030204" pitchFamily="18" charset="0"/>
                          </a:rPr>
                          <m:t>F</m:t>
                        </m:r>
                      </m:sub>
                    </m:sSub>
                    <m:r>
                      <a:rPr lang="en-US" sz="2400" b="0" i="1" smtClean="0">
                        <a:latin typeface="Cambria Math" panose="02040503050406030204" pitchFamily="18" charset="0"/>
                      </a:rPr>
                      <m:t>≔</m:t>
                    </m:r>
                    <m:sSub>
                      <m:sSubPr>
                        <m:ctrlPr>
                          <a:rPr lang="en-US" sz="2400" i="1" smtClean="0">
                            <a:solidFill>
                              <a:srgbClr val="00B0F0"/>
                            </a:solidFill>
                            <a:latin typeface="Cambria Math" panose="02040503050406030204" pitchFamily="18" charset="0"/>
                          </a:rPr>
                        </m:ctrlPr>
                      </m:sSubPr>
                      <m:e>
                        <m:r>
                          <m:rPr>
                            <m:lit/>
                            <m:nor/>
                          </m:rPr>
                          <a:rPr lang="en-US" sz="2400">
                            <a:solidFill>
                              <a:srgbClr val="00B0F0"/>
                            </a:solidFill>
                            <a:latin typeface="Cambria Math" panose="02040503050406030204" pitchFamily="18" charset="0"/>
                          </a:rPr>
                          <m:t>_</m:t>
                        </m:r>
                        <m:r>
                          <m:rPr>
                            <m:nor/>
                          </m:rPr>
                          <a:rPr lang="en-US" sz="2400">
                            <a:solidFill>
                              <a:srgbClr val="00B0F0"/>
                            </a:solidFill>
                            <a:latin typeface="Cambria Math" panose="02040503050406030204" pitchFamily="18" charset="0"/>
                          </a:rPr>
                          <m:t>\</m:t>
                        </m:r>
                        <m:r>
                          <m:rPr>
                            <m:lit/>
                            <m:nor/>
                          </m:rPr>
                          <a:rPr lang="en-US" sz="2400">
                            <a:solidFill>
                              <a:srgbClr val="00B0F0"/>
                            </a:solidFill>
                            <a:latin typeface="Cambria Math" panose="02040503050406030204" pitchFamily="18" charset="0"/>
                          </a:rPr>
                          <m:t>_</m:t>
                        </m:r>
                        <m:r>
                          <m:rPr>
                            <m:nor/>
                          </m:rPr>
                          <a:rPr lang="en-US" sz="2400">
                            <a:solidFill>
                              <a:srgbClr val="00B0F0"/>
                            </a:solidFill>
                            <a:latin typeface="Cambria Math" panose="02040503050406030204" pitchFamily="18" charset="0"/>
                          </a:rPr>
                          <m:t>induced</m:t>
                        </m:r>
                      </m:e>
                      <m:sub>
                        <m:r>
                          <m:rPr>
                            <m:nor/>
                          </m:rPr>
                          <a:rPr lang="en-US" sz="2400">
                            <a:solidFill>
                              <a:srgbClr val="00B0F0"/>
                            </a:solidFill>
                            <a:latin typeface="Cambria Math" panose="02040503050406030204" pitchFamily="18" charset="0"/>
                          </a:rPr>
                          <m:t>F</m:t>
                        </m:r>
                      </m:sub>
                    </m:sSub>
                    <m:r>
                      <a:rPr lang="en-US" sz="2400" b="0" i="1" smtClean="0">
                        <a:latin typeface="Cambria Math" panose="02040503050406030204" pitchFamily="18" charset="0"/>
                      </a:rPr>
                      <m:t> </m:t>
                    </m:r>
                    <m:d>
                      <m:dPr>
                        <m:ctrlPr>
                          <a:rPr lang="en-US" sz="2400" b="0" i="1" dirty="0" smtClean="0">
                            <a:latin typeface="Cambria Math" panose="02040503050406030204" pitchFamily="18" charset="0"/>
                          </a:rPr>
                        </m:ctrlPr>
                      </m:dPr>
                      <m:e>
                        <m:sSub>
                          <m:sSubPr>
                            <m:ctrlPr>
                              <a:rPr lang="en-US" sz="2400" b="0" i="1" dirty="0" smtClean="0">
                                <a:solidFill>
                                  <a:srgbClr val="7030A0"/>
                                </a:solidFill>
                                <a:latin typeface="Cambria Math" panose="02040503050406030204" pitchFamily="18" charset="0"/>
                              </a:rPr>
                            </m:ctrlPr>
                          </m:sSubPr>
                          <m:e>
                            <m:r>
                              <a:rPr lang="en-US" sz="2400" b="0" i="1" dirty="0" smtClean="0">
                                <a:solidFill>
                                  <a:srgbClr val="7030A0"/>
                                </a:solidFill>
                                <a:latin typeface="Cambria Math" panose="02040503050406030204" pitchFamily="18" charset="0"/>
                              </a:rPr>
                              <m:t>𝑚</m:t>
                            </m:r>
                          </m:e>
                          <m:sub>
                            <m:r>
                              <a:rPr lang="en-US" sz="2400" b="0" i="1" dirty="0" smtClean="0">
                                <a:solidFill>
                                  <a:srgbClr val="7030A0"/>
                                </a:solidFill>
                                <a:latin typeface="Cambria Math" panose="02040503050406030204" pitchFamily="18" charset="0"/>
                              </a:rPr>
                              <m:t>22</m:t>
                            </m:r>
                          </m:sub>
                        </m:sSub>
                        <m:r>
                          <a:rPr lang="en-US" sz="2400" b="0" i="1" dirty="0" smtClean="0">
                            <a:latin typeface="Cambria Math" panose="02040503050406030204" pitchFamily="18" charset="0"/>
                          </a:rPr>
                          <m:t>∘</m:t>
                        </m:r>
                        <m:sSub>
                          <m:sSubPr>
                            <m:ctrlPr>
                              <a:rPr lang="en-US" sz="2400" b="0" i="1" dirty="0" smtClean="0">
                                <a:solidFill>
                                  <a:srgbClr val="7030A0"/>
                                </a:solidFill>
                                <a:latin typeface="Cambria Math" panose="02040503050406030204" pitchFamily="18" charset="0"/>
                              </a:rPr>
                            </m:ctrlPr>
                          </m:sSubPr>
                          <m:e>
                            <m:r>
                              <a:rPr lang="en-US" sz="2400" b="0" i="1" dirty="0" smtClean="0">
                                <a:solidFill>
                                  <a:srgbClr val="7030A0"/>
                                </a:solidFill>
                                <a:latin typeface="Cambria Math" panose="02040503050406030204" pitchFamily="18" charset="0"/>
                              </a:rPr>
                              <m:t>𝑚</m:t>
                            </m:r>
                          </m:e>
                          <m:sub>
                            <m:r>
                              <a:rPr lang="en-US" sz="2400" b="0" i="1" dirty="0" smtClean="0">
                                <a:solidFill>
                                  <a:srgbClr val="7030A0"/>
                                </a:solidFill>
                                <a:latin typeface="Cambria Math" panose="02040503050406030204" pitchFamily="18" charset="0"/>
                              </a:rPr>
                              <m:t>12</m:t>
                            </m:r>
                          </m:sub>
                        </m:sSub>
                      </m:e>
                    </m:d>
                  </m:oMath>
                </a14:m>
                <a:r>
                  <a:rPr lang="en-US" sz="2400" dirty="0" smtClean="0"/>
                  <a:t>;</a:t>
                </a:r>
              </a:p>
              <a:p>
                <a:pPr>
                  <a:tabLst>
                    <a:tab pos="403225" algn="l"/>
                    <a:tab pos="2171700" algn="l"/>
                  </a:tabLst>
                </a:pPr>
                <a:r>
                  <a:rPr lang="en-US" sz="2400" dirty="0"/>
                  <a:t>	</a:t>
                </a:r>
                <a14:m>
                  <m:oMath xmlns:m="http://schemas.openxmlformats.org/officeDocument/2006/math">
                    <m:sSub>
                      <m:sSubPr>
                        <m:ctrlPr>
                          <a:rPr lang="en-US" sz="2400" i="1" smtClean="0">
                            <a:solidFill>
                              <a:srgbClr val="00B050"/>
                            </a:solidFill>
                            <a:latin typeface="Cambria Math" panose="02040503050406030204" pitchFamily="18" charset="0"/>
                          </a:rPr>
                        </m:ctrlPr>
                      </m:sSubPr>
                      <m:e>
                        <m:r>
                          <m:rPr>
                            <m:nor/>
                          </m:rPr>
                          <a:rPr lang="en-US" sz="2400">
                            <a:solidFill>
                              <a:srgbClr val="00B050"/>
                            </a:solidFill>
                            <a:latin typeface="Cambria Math" panose="02040503050406030204" pitchFamily="18" charset="0"/>
                          </a:rPr>
                          <m:t>LCCM</m:t>
                        </m:r>
                      </m:e>
                      <m:sub>
                        <m:r>
                          <m:rPr>
                            <m:nor/>
                          </m:rPr>
                          <a:rPr lang="en-US" sz="2400" b="0" i="0" smtClean="0">
                            <a:solidFill>
                              <a:srgbClr val="00B050"/>
                            </a:solidFill>
                            <a:latin typeface="Cambria Math" panose="02040503050406030204" pitchFamily="18" charset="0"/>
                          </a:rPr>
                          <m:t>T</m:t>
                        </m:r>
                      </m:sub>
                    </m:sSub>
                    <m:r>
                      <a:rPr lang="en-US" sz="2400" i="1">
                        <a:latin typeface="Cambria Math" panose="02040503050406030204" pitchFamily="18" charset="0"/>
                      </a:rPr>
                      <m:t>≔</m:t>
                    </m:r>
                  </m:oMath>
                </a14:m>
                <a:r>
                  <a:rPr lang="en-US" sz="2400" dirty="0" smtClean="0"/>
                  <a:t> </a:t>
                </a: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𝜆</m:t>
                        </m:r>
                      </m:e>
                      <m:sub>
                        <m:r>
                          <a:rPr lang="en-US" sz="2400" i="1" dirty="0">
                            <a:latin typeface="Cambria Math" panose="02040503050406030204" pitchFamily="18" charset="0"/>
                          </a:rPr>
                          <m:t>𝑇</m:t>
                        </m:r>
                      </m:sub>
                    </m:sSub>
                  </m:oMath>
                </a14:m>
                <a:r>
                  <a:rPr lang="en-US" sz="2400" dirty="0" smtClean="0"/>
                  <a:t>	</a:t>
                </a:r>
                <a14:m>
                  <m:oMath xmlns:m="http://schemas.openxmlformats.org/officeDocument/2006/math">
                    <m:d>
                      <m:dPr>
                        <m:ctrlPr>
                          <a:rPr lang="en-US" sz="2400" b="0" i="1" dirty="0" smtClean="0">
                            <a:solidFill>
                              <a:schemeClr val="tx1"/>
                            </a:solidFill>
                            <a:latin typeface="Cambria Math" panose="02040503050406030204" pitchFamily="18" charset="0"/>
                          </a:rPr>
                        </m:ctrlPr>
                      </m:dPr>
                      <m:e>
                        <m:r>
                          <a:rPr lang="en-US" sz="2400" b="0" i="1" dirty="0" smtClean="0">
                            <a:solidFill>
                              <a:schemeClr val="tx1"/>
                            </a:solidFill>
                            <a:latin typeface="Cambria Math" panose="02040503050406030204" pitchFamily="18" charset="0"/>
                          </a:rPr>
                          <m:t>𝜆</m:t>
                        </m:r>
                        <m:r>
                          <a:rPr lang="en-US" sz="2400" b="0" i="1" dirty="0" smtClean="0">
                            <a:solidFill>
                              <a:schemeClr val="tx1"/>
                            </a:solidFill>
                            <a:latin typeface="Cambria Math" panose="02040503050406030204" pitchFamily="18" charset="0"/>
                          </a:rPr>
                          <m:t> </m:t>
                        </m:r>
                        <m:d>
                          <m:dPr>
                            <m:ctrlPr>
                              <a:rPr lang="en-US" sz="2400" b="0" i="1" dirty="0" smtClean="0">
                                <a:latin typeface="Cambria Math" panose="02040503050406030204" pitchFamily="18" charset="0"/>
                              </a:rPr>
                            </m:ctrlPr>
                          </m:dPr>
                          <m:e>
                            <m:r>
                              <a:rPr lang="en-US" sz="2400" b="0" i="1" dirty="0" smtClean="0">
                                <a:solidFill>
                                  <a:srgbClr val="7030A0"/>
                                </a:solidFill>
                                <a:latin typeface="Cambria Math" panose="02040503050406030204" pitchFamily="18" charset="0"/>
                              </a:rPr>
                              <m:t>𝑐</m:t>
                            </m:r>
                            <m:r>
                              <a:rPr lang="en-US" sz="2400" b="0" i="1" dirty="0" smtClean="0">
                                <a:latin typeface="Cambria Math" panose="02040503050406030204" pitchFamily="18" charset="0"/>
                              </a:rPr>
                              <m:t> :</m:t>
                            </m:r>
                            <m:sSubSup>
                              <m:sSubSupPr>
                                <m:ctrlPr>
                                  <a:rPr lang="en-US" sz="2400" b="0" i="1" dirty="0" smtClean="0">
                                    <a:solidFill>
                                      <a:srgbClr val="7030A0"/>
                                    </a:solidFill>
                                    <a:latin typeface="Cambria Math" panose="02040503050406030204" pitchFamily="18" charset="0"/>
                                  </a:rPr>
                                </m:ctrlPr>
                              </m:sSubSupPr>
                              <m:e>
                                <m:r>
                                  <a:rPr lang="en-US" sz="2400" b="0" i="1" dirty="0" smtClean="0">
                                    <a:solidFill>
                                      <a:srgbClr val="7030A0"/>
                                    </a:solidFill>
                                    <a:latin typeface="Cambria Math" panose="02040503050406030204" pitchFamily="18" charset="0"/>
                                  </a:rPr>
                                  <m:t>𝑑</m:t>
                                </m:r>
                              </m:e>
                              <m:sub>
                                <m:r>
                                  <a:rPr lang="en-US" sz="2400" b="0" i="1" dirty="0" smtClean="0">
                                    <a:solidFill>
                                      <a:srgbClr val="7030A0"/>
                                    </a:solidFill>
                                    <a:latin typeface="Cambria Math" panose="02040503050406030204" pitchFamily="18" charset="0"/>
                                  </a:rPr>
                                  <m:t>2</m:t>
                                </m:r>
                              </m:sub>
                              <m:sup>
                                <m:r>
                                  <a:rPr lang="en-US" sz="2400" b="0" i="1" dirty="0" smtClean="0">
                                    <a:solidFill>
                                      <a:srgbClr val="7030A0"/>
                                    </a:solidFill>
                                    <a:latin typeface="Cambria Math" panose="02040503050406030204" pitchFamily="18" charset="0"/>
                                  </a:rPr>
                                  <m:t>′</m:t>
                                </m:r>
                              </m:sup>
                            </m:sSubSup>
                            <m:r>
                              <a:rPr lang="en-US" sz="2400" b="0" i="1" dirty="0" smtClean="0">
                                <a:latin typeface="Cambria Math" panose="02040503050406030204" pitchFamily="18" charset="0"/>
                              </a:rPr>
                              <m:t>  </m:t>
                            </m:r>
                            <m:r>
                              <m:rPr>
                                <m:lit/>
                              </m:rPr>
                              <a:rPr lang="en-US" sz="2400" b="0" i="1" dirty="0" smtClean="0">
                                <a:latin typeface="Cambria Math" panose="02040503050406030204" pitchFamily="18" charset="0"/>
                              </a:rPr>
                              <m:t>/</m:t>
                            </m:r>
                            <m:r>
                              <a:rPr lang="en-US" sz="2400" b="0" i="1" dirty="0" smtClean="0">
                                <a:latin typeface="Cambria Math" panose="02040503050406030204" pitchFamily="18" charset="0"/>
                              </a:rPr>
                              <m:t> </m:t>
                            </m:r>
                            <m:r>
                              <a:rPr lang="en-US" sz="2400" b="0" i="1" dirty="0" smtClean="0">
                                <a:solidFill>
                                  <a:srgbClr val="7030A0"/>
                                </a:solidFill>
                                <a:latin typeface="Cambria Math" panose="02040503050406030204" pitchFamily="18" charset="0"/>
                              </a:rPr>
                              <m:t>𝐹</m:t>
                            </m:r>
                          </m:e>
                        </m:d>
                        <m:r>
                          <a:rPr lang="en-US" sz="2400" b="0" i="1" dirty="0" smtClean="0">
                            <a:latin typeface="Cambria Math" panose="02040503050406030204" pitchFamily="18" charset="0"/>
                          </a:rPr>
                          <m:t>⇒</m:t>
                        </m:r>
                        <m:sSub>
                          <m:sSubPr>
                            <m:ctrlPr>
                              <a:rPr lang="en-US" sz="2400" b="0" i="1" dirty="0" smtClean="0">
                                <a:solidFill>
                                  <a:srgbClr val="7030A0"/>
                                </a:solidFill>
                                <a:latin typeface="Cambria Math" panose="02040503050406030204" pitchFamily="18" charset="0"/>
                              </a:rPr>
                            </m:ctrlPr>
                          </m:sSubPr>
                          <m:e>
                            <m:r>
                              <a:rPr lang="en-US" sz="2400" b="0" i="1" dirty="0" smtClean="0">
                                <a:solidFill>
                                  <a:srgbClr val="7030A0"/>
                                </a:solidFill>
                                <a:latin typeface="Cambria Math" panose="02040503050406030204" pitchFamily="18" charset="0"/>
                              </a:rPr>
                              <m:t>𝑚</m:t>
                            </m:r>
                          </m:e>
                          <m:sub>
                            <m:r>
                              <a:rPr lang="en-US" sz="2400" b="0" i="1" dirty="0" smtClean="0">
                                <a:solidFill>
                                  <a:srgbClr val="7030A0"/>
                                </a:solidFill>
                                <a:latin typeface="Cambria Math" panose="02040503050406030204" pitchFamily="18" charset="0"/>
                              </a:rPr>
                              <m:t>21</m:t>
                            </m:r>
                          </m:sub>
                        </m:sSub>
                        <m:r>
                          <a:rPr lang="en-US" sz="2400" b="0" i="1" dirty="0" smtClean="0">
                            <a:latin typeface="Cambria Math" panose="02040503050406030204" pitchFamily="18" charset="0"/>
                          </a:rPr>
                          <m:t> </m:t>
                        </m:r>
                        <m:r>
                          <a:rPr lang="en-US" sz="2400" b="0" i="1" dirty="0" smtClean="0">
                            <a:solidFill>
                              <a:srgbClr val="7030A0"/>
                            </a:solidFill>
                            <a:latin typeface="Cambria Math" panose="02040503050406030204" pitchFamily="18" charset="0"/>
                          </a:rPr>
                          <m:t>𝑐</m:t>
                        </m:r>
                        <m:r>
                          <a:rPr lang="en-US" sz="2400" b="0" i="1" dirty="0" smtClean="0">
                            <a:latin typeface="Cambria Math" panose="02040503050406030204" pitchFamily="18" charset="0"/>
                          </a:rPr>
                          <m:t>. </m:t>
                        </m:r>
                        <m:r>
                          <a:rPr lang="en-US" sz="2400" b="0" i="1" dirty="0" smtClean="0">
                            <a:solidFill>
                              <a:srgbClr val="00B050"/>
                            </a:solidFill>
                            <a:latin typeface="Cambria Math" panose="02040503050406030204" pitchFamily="18" charset="0"/>
                          </a:rPr>
                          <m:t>𝛽</m:t>
                        </m:r>
                        <m:r>
                          <a:rPr lang="en-US" sz="2400" b="0" i="1" dirty="0" smtClean="0">
                            <a:latin typeface="Cambria Math" panose="02040503050406030204" pitchFamily="18" charset="0"/>
                          </a:rPr>
                          <m:t>∘</m:t>
                        </m:r>
                        <m:sSub>
                          <m:sSubPr>
                            <m:ctrlPr>
                              <a:rPr lang="en-US" sz="2400" b="0" i="1" dirty="0" smtClean="0">
                                <a:solidFill>
                                  <a:srgbClr val="7030A0"/>
                                </a:solidFill>
                                <a:latin typeface="Cambria Math" panose="02040503050406030204" pitchFamily="18" charset="0"/>
                              </a:rPr>
                            </m:ctrlPr>
                          </m:sSubPr>
                          <m:e>
                            <m:r>
                              <a:rPr lang="en-US" sz="2400" b="0" i="1" dirty="0" smtClean="0">
                                <a:solidFill>
                                  <a:srgbClr val="7030A0"/>
                                </a:solidFill>
                                <a:latin typeface="Cambria Math" panose="02040503050406030204" pitchFamily="18" charset="0"/>
                              </a:rPr>
                              <m:t>𝑚</m:t>
                            </m:r>
                          </m:e>
                          <m:sub>
                            <m:r>
                              <a:rPr lang="en-US" sz="2400" b="0" i="1" dirty="0" smtClean="0">
                                <a:solidFill>
                                  <a:srgbClr val="7030A0"/>
                                </a:solidFill>
                                <a:latin typeface="Cambria Math" panose="02040503050406030204" pitchFamily="18" charset="0"/>
                              </a:rPr>
                              <m:t>11</m:t>
                            </m:r>
                          </m:sub>
                        </m:sSub>
                        <m:r>
                          <a:rPr lang="en-US" sz="2400" b="0" i="1" dirty="0" smtClean="0">
                            <a:latin typeface="Cambria Math" panose="02040503050406030204" pitchFamily="18" charset="0"/>
                          </a:rPr>
                          <m:t> </m:t>
                        </m:r>
                        <m:r>
                          <a:rPr lang="en-US" sz="2400" b="0" i="1" dirty="0" smtClean="0">
                            <a:solidFill>
                              <a:srgbClr val="7030A0"/>
                            </a:solidFill>
                            <a:latin typeface="Cambria Math" panose="02040503050406030204" pitchFamily="18" charset="0"/>
                          </a:rPr>
                          <m:t>𝑐</m:t>
                        </m:r>
                        <m:r>
                          <a:rPr lang="en-US" sz="2400" b="0" i="1" dirty="0" smtClean="0">
                            <a:latin typeface="Cambria Math" panose="02040503050406030204" pitchFamily="18" charset="0"/>
                          </a:rPr>
                          <m:t>. </m:t>
                        </m:r>
                        <m:r>
                          <a:rPr lang="en-US" sz="2400" b="0" i="1" dirty="0" smtClean="0">
                            <a:solidFill>
                              <a:srgbClr val="00B050"/>
                            </a:solidFill>
                            <a:latin typeface="Cambria Math" panose="02040503050406030204" pitchFamily="18" charset="0"/>
                          </a:rPr>
                          <m:t>𝛽</m:t>
                        </m:r>
                      </m:e>
                    </m:d>
                  </m:oMath>
                </a14:m>
                <a:endParaRPr lang="en-US" sz="2400" b="0" dirty="0" smtClean="0"/>
              </a:p>
              <a:p>
                <a:pPr>
                  <a:tabLst>
                    <a:tab pos="403225" algn="l"/>
                    <a:tab pos="2171700" algn="l"/>
                    <a:tab pos="3886200" algn="l"/>
                  </a:tabLst>
                </a:pPr>
                <a:r>
                  <a:rPr lang="en-US" sz="2400" dirty="0" smtClean="0"/>
                  <a:t> 		</a:t>
                </a:r>
                <a14:m>
                  <m:oMath xmlns:m="http://schemas.openxmlformats.org/officeDocument/2006/math">
                    <m:r>
                      <a:rPr lang="en-US" sz="2400" b="0" i="1" smtClean="0">
                        <a:latin typeface="Cambria Math" panose="02040503050406030204" pitchFamily="18" charset="0"/>
                      </a:rPr>
                      <m:t>(</m:t>
                    </m:r>
                    <m:r>
                      <m:rPr>
                        <m:sty m:val="p"/>
                      </m:rPr>
                      <a:rPr lang="en-US" sz="2400" dirty="0">
                        <a:solidFill>
                          <a:srgbClr val="0070C0"/>
                        </a:solidFill>
                        <a:latin typeface="Cambria Math" panose="02040503050406030204" pitchFamily="18" charset="0"/>
                      </a:rPr>
                      <m:t>Π</m:t>
                    </m:r>
                    <m:r>
                      <m:rPr>
                        <m:nor/>
                      </m:rPr>
                      <a:rPr lang="en-US" sz="2400" i="0" dirty="0">
                        <a:solidFill>
                          <a:srgbClr val="0070C0"/>
                        </a:solidFill>
                        <a:latin typeface="Cambria Math" panose="02040503050406030204" pitchFamily="18" charset="0"/>
                      </a:rPr>
                      <m:t>−</m:t>
                    </m:r>
                    <m:r>
                      <m:rPr>
                        <m:nor/>
                      </m:rPr>
                      <a:rPr lang="en-US" sz="2400" i="0" dirty="0">
                        <a:solidFill>
                          <a:srgbClr val="0070C0"/>
                        </a:solidFill>
                        <a:latin typeface="Cambria Math" panose="02040503050406030204" pitchFamily="18" charset="0"/>
                      </a:rPr>
                      <m:t>pf</m:t>
                    </m:r>
                    <m:r>
                      <m:rPr>
                        <m:nor/>
                      </m:rPr>
                      <a:rPr lang="en-US" sz="2400" i="0" dirty="0">
                        <a:latin typeface="Cambria Math" panose="02040503050406030204" pitchFamily="18" charset="0"/>
                      </a:rPr>
                      <m:t> </m:t>
                    </m:r>
                    <m:sSub>
                      <m:sSubPr>
                        <m:ctrlPr>
                          <a:rPr lang="en-US" sz="2400" i="1" dirty="0">
                            <a:solidFill>
                              <a:srgbClr val="7030A0"/>
                            </a:solidFill>
                            <a:latin typeface="Cambria Math" panose="02040503050406030204" pitchFamily="18" charset="0"/>
                          </a:rPr>
                        </m:ctrlPr>
                      </m:sSubPr>
                      <m:e>
                        <m:r>
                          <a:rPr lang="en-US" sz="2400" i="1" dirty="0">
                            <a:solidFill>
                              <a:srgbClr val="7030A0"/>
                            </a:solidFill>
                            <a:latin typeface="Cambria Math" panose="02040503050406030204" pitchFamily="18" charset="0"/>
                          </a:rPr>
                          <m:t>𝑠</m:t>
                        </m:r>
                      </m:e>
                      <m:sub>
                        <m:r>
                          <a:rPr lang="en-US" sz="2400" i="1" dirty="0">
                            <a:solidFill>
                              <a:srgbClr val="7030A0"/>
                            </a:solidFill>
                            <a:latin typeface="Cambria Math" panose="02040503050406030204" pitchFamily="18" charset="0"/>
                          </a:rPr>
                          <m:t>2</m:t>
                        </m:r>
                      </m:sub>
                    </m:sSub>
                    <m:r>
                      <a:rPr lang="en-US" sz="2400" i="1" dirty="0">
                        <a:latin typeface="Cambria Math" panose="02040503050406030204" pitchFamily="18" charset="0"/>
                      </a:rPr>
                      <m:t> (</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𝜆</m:t>
                        </m:r>
                      </m:e>
                      <m:sub>
                        <m:r>
                          <a:rPr lang="en-US" sz="2400" i="1" dirty="0">
                            <a:latin typeface="Cambria Math" panose="02040503050406030204" pitchFamily="18" charset="0"/>
                          </a:rPr>
                          <m:t>𝑇</m:t>
                        </m:r>
                      </m:sub>
                    </m:sSub>
                    <m:r>
                      <m:rPr>
                        <m:nor/>
                      </m:rPr>
                      <a:rPr lang="en-US" sz="2400" dirty="0"/>
                      <m:t>	</m:t>
                    </m:r>
                  </m:oMath>
                </a14:m>
                <a:r>
                  <a:rPr lang="en-US" sz="2400" dirty="0" smtClean="0"/>
                  <a:t>	</a:t>
                </a:r>
                <a14:m>
                  <m:oMath xmlns:m="http://schemas.openxmlformats.org/officeDocument/2006/math">
                    <m:d>
                      <m:dPr>
                        <m:ctrlPr>
                          <a:rPr lang="en-US" sz="2400" i="1" dirty="0">
                            <a:latin typeface="Cambria Math" panose="02040503050406030204" pitchFamily="18" charset="0"/>
                          </a:rPr>
                        </m:ctrlPr>
                      </m:dPr>
                      <m:e>
                        <m:r>
                          <a:rPr lang="en-US" sz="2400" i="1" dirty="0">
                            <a:latin typeface="Cambria Math" panose="02040503050406030204" pitchFamily="18" charset="0"/>
                          </a:rPr>
                          <m:t>𝜆</m:t>
                        </m:r>
                        <m:r>
                          <a:rPr lang="en-US" sz="2400" i="1" dirty="0">
                            <a:latin typeface="Cambria Math" panose="02040503050406030204" pitchFamily="18" charset="0"/>
                          </a:rPr>
                          <m:t> </m:t>
                        </m:r>
                        <m:d>
                          <m:dPr>
                            <m:ctrlPr>
                              <a:rPr lang="en-US" sz="2400" i="1" dirty="0">
                                <a:latin typeface="Cambria Math" panose="02040503050406030204" pitchFamily="18" charset="0"/>
                              </a:rPr>
                            </m:ctrlPr>
                          </m:dPr>
                          <m:e>
                            <m:r>
                              <a:rPr lang="en-US" sz="2400" i="1" dirty="0">
                                <a:solidFill>
                                  <a:srgbClr val="7030A0"/>
                                </a:solidFill>
                                <a:latin typeface="Cambria Math" panose="02040503050406030204" pitchFamily="18" charset="0"/>
                              </a:rPr>
                              <m:t>𝑐</m:t>
                            </m:r>
                            <m:r>
                              <a:rPr lang="en-US" sz="2400" i="1" dirty="0">
                                <a:latin typeface="Cambria Math" panose="02040503050406030204" pitchFamily="18" charset="0"/>
                              </a:rPr>
                              <m:t> :</m:t>
                            </m:r>
                            <m:r>
                              <a:rPr lang="en-US" sz="2400" i="1" dirty="0">
                                <a:solidFill>
                                  <a:srgbClr val="7030A0"/>
                                </a:solidFill>
                                <a:latin typeface="Cambria Math" panose="02040503050406030204" pitchFamily="18" charset="0"/>
                              </a:rPr>
                              <m:t>𝐶</m:t>
                            </m:r>
                          </m:e>
                        </m:d>
                        <m:r>
                          <a:rPr lang="en-US" sz="2400" i="1" dirty="0">
                            <a:latin typeface="Cambria Math" panose="02040503050406030204" pitchFamily="18" charset="0"/>
                          </a:rPr>
                          <m:t>⇒</m:t>
                        </m:r>
                        <m:sSub>
                          <m:sSubPr>
                            <m:ctrlPr>
                              <a:rPr lang="en-US" sz="2400" i="1" dirty="0">
                                <a:solidFill>
                                  <a:srgbClr val="7030A0"/>
                                </a:solidFill>
                                <a:latin typeface="Cambria Math" panose="02040503050406030204" pitchFamily="18" charset="0"/>
                              </a:rPr>
                            </m:ctrlPr>
                          </m:sSubPr>
                          <m:e>
                            <m:r>
                              <a:rPr lang="en-US" sz="2400" i="1" dirty="0">
                                <a:solidFill>
                                  <a:srgbClr val="7030A0"/>
                                </a:solidFill>
                                <a:latin typeface="Cambria Math" panose="02040503050406030204" pitchFamily="18" charset="0"/>
                              </a:rPr>
                              <m:t>𝑚</m:t>
                            </m:r>
                          </m:e>
                          <m:sub>
                            <m:r>
                              <a:rPr lang="en-US" sz="2400" i="1" dirty="0">
                                <a:solidFill>
                                  <a:srgbClr val="7030A0"/>
                                </a:solidFill>
                                <a:latin typeface="Cambria Math" panose="02040503050406030204" pitchFamily="18" charset="0"/>
                              </a:rPr>
                              <m:t>21</m:t>
                            </m:r>
                          </m:sub>
                        </m:sSub>
                        <m:r>
                          <a:rPr lang="en-US" sz="2400" i="1" dirty="0">
                            <a:latin typeface="Cambria Math" panose="02040503050406030204" pitchFamily="18" charset="0"/>
                          </a:rPr>
                          <m:t> </m:t>
                        </m:r>
                        <m:r>
                          <a:rPr lang="en-US" sz="2400" i="1" dirty="0">
                            <a:solidFill>
                              <a:srgbClr val="7030A0"/>
                            </a:solidFill>
                            <a:latin typeface="Cambria Math" panose="02040503050406030204" pitchFamily="18" charset="0"/>
                          </a:rPr>
                          <m:t>𝑐</m:t>
                        </m:r>
                        <m:r>
                          <a:rPr lang="en-US" sz="2400" i="1" dirty="0">
                            <a:latin typeface="Cambria Math" panose="02040503050406030204" pitchFamily="18" charset="0"/>
                          </a:rPr>
                          <m:t>∘</m:t>
                        </m:r>
                        <m:sSub>
                          <m:sSubPr>
                            <m:ctrlPr>
                              <a:rPr lang="en-US" sz="2400" i="1" dirty="0">
                                <a:solidFill>
                                  <a:srgbClr val="7030A0"/>
                                </a:solidFill>
                                <a:latin typeface="Cambria Math" panose="02040503050406030204" pitchFamily="18" charset="0"/>
                              </a:rPr>
                            </m:ctrlPr>
                          </m:sSubPr>
                          <m:e>
                            <m:r>
                              <a:rPr lang="en-US" sz="2400" i="1" dirty="0">
                                <a:solidFill>
                                  <a:srgbClr val="7030A0"/>
                                </a:solidFill>
                                <a:latin typeface="Cambria Math" panose="02040503050406030204" pitchFamily="18" charset="0"/>
                              </a:rPr>
                              <m:t>𝑚</m:t>
                            </m:r>
                          </m:e>
                          <m:sub>
                            <m:r>
                              <a:rPr lang="en-US" sz="2400" i="1" dirty="0">
                                <a:solidFill>
                                  <a:srgbClr val="7030A0"/>
                                </a:solidFill>
                                <a:latin typeface="Cambria Math" panose="02040503050406030204" pitchFamily="18" charset="0"/>
                              </a:rPr>
                              <m:t>11</m:t>
                            </m:r>
                          </m:sub>
                        </m:sSub>
                        <m:r>
                          <a:rPr lang="en-US" sz="2400" i="1" dirty="0">
                            <a:latin typeface="Cambria Math" panose="02040503050406030204" pitchFamily="18" charset="0"/>
                          </a:rPr>
                          <m:t> </m:t>
                        </m:r>
                        <m:r>
                          <a:rPr lang="en-US" sz="2400" i="1" dirty="0">
                            <a:solidFill>
                              <a:srgbClr val="7030A0"/>
                            </a:solidFill>
                            <a:latin typeface="Cambria Math" panose="02040503050406030204" pitchFamily="18" charset="0"/>
                          </a:rPr>
                          <m:t>𝑐</m:t>
                        </m:r>
                      </m:e>
                    </m:d>
                  </m:oMath>
                </a14:m>
                <a:endParaRPr lang="en-US" sz="2400" dirty="0" smtClean="0"/>
              </a:p>
              <a:p>
                <a:pPr>
                  <a:tabLst>
                    <a:tab pos="403225" algn="l"/>
                    <a:tab pos="2171700" algn="l"/>
                    <a:tab pos="3886200" algn="l"/>
                  </a:tabLst>
                </a:pPr>
                <a:r>
                  <a:rPr lang="en-US" sz="2400" dirty="0"/>
                  <a:t>	</a:t>
                </a:r>
                <a:r>
                  <a:rPr lang="en-US" sz="2400" dirty="0" smtClean="0"/>
                  <a:t>		</a:t>
                </a:r>
                <a14:m>
                  <m:oMath xmlns:m="http://schemas.openxmlformats.org/officeDocument/2006/math">
                    <m:r>
                      <a:rPr lang="en-US" sz="2400" b="0" i="1" smtClean="0">
                        <a:latin typeface="Cambria Math" panose="02040503050406030204" pitchFamily="18" charset="0"/>
                      </a:rPr>
                      <m:t>(</m:t>
                    </m:r>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m:t>
                        </m:r>
                      </m:e>
                      <m:sub>
                        <m:r>
                          <a:rPr lang="en-US" sz="2400" b="0" i="1" smtClean="0">
                            <a:solidFill>
                              <a:srgbClr val="0070C0"/>
                            </a:solidFill>
                            <a:latin typeface="Cambria Math" panose="02040503050406030204" pitchFamily="18" charset="0"/>
                          </a:rPr>
                          <m:t>1</m:t>
                        </m:r>
                      </m:sub>
                    </m:sSub>
                    <m:r>
                      <m:rPr>
                        <m:nor/>
                      </m:rPr>
                      <a:rPr lang="en-US" sz="2400" b="0" i="0" smtClean="0">
                        <a:solidFill>
                          <a:srgbClr val="0070C0"/>
                        </a:solidFill>
                        <a:latin typeface="Cambria Math" panose="02040503050406030204" pitchFamily="18" charset="0"/>
                      </a:rPr>
                      <m:t>−</m:t>
                    </m:r>
                    <m:r>
                      <m:rPr>
                        <m:nor/>
                      </m:rPr>
                      <a:rPr lang="en-US" sz="2400" b="0" i="0" smtClean="0">
                        <a:solidFill>
                          <a:srgbClr val="0070C0"/>
                        </a:solidFill>
                        <a:latin typeface="Cambria Math" panose="02040503050406030204" pitchFamily="18" charset="0"/>
                      </a:rPr>
                      <m:t>pf</m:t>
                    </m:r>
                    <m:r>
                      <a:rPr lang="en-US" sz="2400" b="0" i="1" smtClean="0">
                        <a:latin typeface="Cambria Math" panose="02040503050406030204" pitchFamily="18" charset="0"/>
                      </a:rPr>
                      <m:t>  </m:t>
                    </m:r>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𝑚</m:t>
                        </m:r>
                      </m:e>
                      <m:sub>
                        <m:r>
                          <a:rPr lang="en-US" sz="2400" b="0" i="1" smtClean="0">
                            <a:solidFill>
                              <a:srgbClr val="7030A0"/>
                            </a:solidFill>
                            <a:latin typeface="Cambria Math" panose="02040503050406030204" pitchFamily="18" charset="0"/>
                          </a:rPr>
                          <m:t>21</m:t>
                        </m:r>
                      </m:sub>
                    </m:sSub>
                    <m:r>
                      <a:rPr lang="en-US" sz="2400" b="0" i="1" smtClean="0">
                        <a:solidFill>
                          <a:srgbClr val="7030A0"/>
                        </a:solidFill>
                        <a:latin typeface="Cambria Math" panose="02040503050406030204" pitchFamily="18" charset="0"/>
                      </a:rPr>
                      <m:t> </m:t>
                    </m:r>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𝑚</m:t>
                        </m:r>
                      </m:e>
                      <m:sub>
                        <m:r>
                          <a:rPr lang="en-US" sz="2400" b="0" i="1" smtClean="0">
                            <a:solidFill>
                              <a:srgbClr val="7030A0"/>
                            </a:solidFill>
                            <a:latin typeface="Cambria Math" panose="02040503050406030204" pitchFamily="18" charset="0"/>
                          </a:rPr>
                          <m:t>11</m:t>
                        </m:r>
                      </m:sub>
                    </m:sSub>
                    <m:r>
                      <a:rPr lang="en-US" sz="2400" b="0" i="1" smtClean="0">
                        <a:latin typeface="Cambria Math" panose="02040503050406030204" pitchFamily="18" charset="0"/>
                      </a:rPr>
                      <m:t>)) (</m:t>
                    </m:r>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𝑚</m:t>
                        </m:r>
                      </m:e>
                      <m:sub>
                        <m:r>
                          <a:rPr lang="en-US" sz="2400" b="0" i="1" smtClean="0">
                            <a:solidFill>
                              <a:srgbClr val="7030A0"/>
                            </a:solidFill>
                            <a:latin typeface="Cambria Math" panose="02040503050406030204" pitchFamily="18" charset="0"/>
                          </a:rPr>
                          <m:t>22</m:t>
                        </m:r>
                      </m:sub>
                    </m:sSub>
                    <m:r>
                      <a:rPr lang="en-US" sz="2400" b="0" i="1" smtClean="0">
                        <a:latin typeface="Cambria Math" panose="02040503050406030204" pitchFamily="18" charset="0"/>
                      </a:rPr>
                      <m:t>∘</m:t>
                    </m:r>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𝑚</m:t>
                        </m:r>
                      </m:e>
                      <m:sub>
                        <m:r>
                          <a:rPr lang="en-US" sz="2400" b="0" i="1" smtClean="0">
                            <a:solidFill>
                              <a:srgbClr val="7030A0"/>
                            </a:solidFill>
                            <a:latin typeface="Cambria Math" panose="02040503050406030204" pitchFamily="18" charset="0"/>
                          </a:rPr>
                          <m:t>12</m:t>
                        </m:r>
                      </m:sub>
                    </m:sSub>
                    <m:r>
                      <a:rPr lang="en-US" sz="2400" b="0" i="1" smtClean="0">
                        <a:latin typeface="Cambria Math" panose="02040503050406030204" pitchFamily="18" charset="0"/>
                      </a:rPr>
                      <m:t>))</m:t>
                    </m:r>
                  </m:oMath>
                </a14:m>
                <a:r>
                  <a:rPr lang="en-US" sz="2400" dirty="0" smtClean="0"/>
                  <a:t> |} = </a:t>
                </a:r>
              </a:p>
              <a:p>
                <a:pPr>
                  <a:tabLst>
                    <a:tab pos="403225" algn="l"/>
                  </a:tabLst>
                </a:pPr>
                <a:r>
                  <a:rPr lang="en-US" sz="2400" dirty="0" smtClean="0"/>
                  <a:t>{|	</a:t>
                </a:r>
                <a14:m>
                  <m:oMath xmlns:m="http://schemas.openxmlformats.org/officeDocument/2006/math">
                    <m:sSub>
                      <m:sSubPr>
                        <m:ctrlPr>
                          <a:rPr lang="en-US" sz="2400" i="1" smtClean="0">
                            <a:solidFill>
                              <a:srgbClr val="00B050"/>
                            </a:solidFill>
                            <a:latin typeface="Cambria Math" panose="02040503050406030204" pitchFamily="18" charset="0"/>
                          </a:rPr>
                        </m:ctrlPr>
                      </m:sSubPr>
                      <m:e>
                        <m:r>
                          <m:rPr>
                            <m:nor/>
                          </m:rPr>
                          <a:rPr lang="en-US" sz="2400">
                            <a:solidFill>
                              <a:srgbClr val="00B050"/>
                            </a:solidFill>
                            <a:latin typeface="Cambria Math" panose="02040503050406030204" pitchFamily="18" charset="0"/>
                          </a:rPr>
                          <m:t>LCCM</m:t>
                        </m:r>
                      </m:e>
                      <m:sub>
                        <m:r>
                          <m:rPr>
                            <m:nor/>
                          </m:rPr>
                          <a:rPr lang="en-US" sz="2400">
                            <a:solidFill>
                              <a:srgbClr val="00B050"/>
                            </a:solidFill>
                            <a:latin typeface="Cambria Math" panose="02040503050406030204" pitchFamily="18" charset="0"/>
                          </a:rPr>
                          <m:t>F</m:t>
                        </m:r>
                      </m:sub>
                    </m:sSub>
                    <m:r>
                      <a:rPr lang="en-US" sz="2400" i="1">
                        <a:latin typeface="Cambria Math" panose="02040503050406030204" pitchFamily="18" charset="0"/>
                      </a:rPr>
                      <m:t>≔</m:t>
                    </m:r>
                    <m:sSub>
                      <m:sSubPr>
                        <m:ctrlPr>
                          <a:rPr lang="en-US" sz="2400" i="1" smtClean="0">
                            <a:solidFill>
                              <a:srgbClr val="00B0F0"/>
                            </a:solidFill>
                            <a:latin typeface="Cambria Math" panose="02040503050406030204" pitchFamily="18" charset="0"/>
                          </a:rPr>
                        </m:ctrlPr>
                      </m:sSubPr>
                      <m:e>
                        <m:r>
                          <m:rPr>
                            <m:lit/>
                            <m:nor/>
                          </m:rPr>
                          <a:rPr lang="en-US" sz="2400">
                            <a:solidFill>
                              <a:srgbClr val="00B0F0"/>
                            </a:solidFill>
                            <a:latin typeface="Cambria Math" panose="02040503050406030204" pitchFamily="18" charset="0"/>
                          </a:rPr>
                          <m:t>_</m:t>
                        </m:r>
                        <m:r>
                          <m:rPr>
                            <m:nor/>
                          </m:rPr>
                          <a:rPr lang="en-US" sz="2400">
                            <a:solidFill>
                              <a:srgbClr val="00B0F0"/>
                            </a:solidFill>
                            <a:latin typeface="Cambria Math" panose="02040503050406030204" pitchFamily="18" charset="0"/>
                          </a:rPr>
                          <m:t>\</m:t>
                        </m:r>
                        <m:r>
                          <m:rPr>
                            <m:lit/>
                            <m:nor/>
                          </m:rPr>
                          <a:rPr lang="en-US" sz="2400">
                            <a:solidFill>
                              <a:srgbClr val="00B0F0"/>
                            </a:solidFill>
                            <a:latin typeface="Cambria Math" panose="02040503050406030204" pitchFamily="18" charset="0"/>
                          </a:rPr>
                          <m:t>_</m:t>
                        </m:r>
                        <m:r>
                          <m:rPr>
                            <m:nor/>
                          </m:rPr>
                          <a:rPr lang="en-US" sz="2400">
                            <a:solidFill>
                              <a:srgbClr val="00B0F0"/>
                            </a:solidFill>
                            <a:latin typeface="Cambria Math" panose="02040503050406030204" pitchFamily="18" charset="0"/>
                          </a:rPr>
                          <m:t>induced</m:t>
                        </m:r>
                      </m:e>
                      <m:sub>
                        <m:r>
                          <m:rPr>
                            <m:nor/>
                          </m:rPr>
                          <a:rPr lang="en-US" sz="2400" b="0" i="0" smtClean="0">
                            <a:solidFill>
                              <a:srgbClr val="00B0F0"/>
                            </a:solidFill>
                            <a:latin typeface="Cambria Math" panose="02040503050406030204" pitchFamily="18" charset="0"/>
                          </a:rPr>
                          <m:t>F</m:t>
                        </m:r>
                      </m:sub>
                    </m:sSub>
                    <m:r>
                      <a:rPr lang="en-US" sz="2400" b="0" i="0" smtClean="0">
                        <a:latin typeface="Cambria Math" panose="02040503050406030204" pitchFamily="18" charset="0"/>
                      </a:rPr>
                      <m:t> </m:t>
                    </m:r>
                    <m:sSub>
                      <m:sSubPr>
                        <m:ctrlPr>
                          <a:rPr lang="en-US" sz="2400" b="0" i="1" dirty="0" smtClean="0">
                            <a:solidFill>
                              <a:srgbClr val="7030A0"/>
                            </a:solidFill>
                            <a:latin typeface="Cambria Math" panose="02040503050406030204" pitchFamily="18" charset="0"/>
                          </a:rPr>
                        </m:ctrlPr>
                      </m:sSubPr>
                      <m:e>
                        <m:r>
                          <a:rPr lang="en-US" sz="2400" b="0" i="1" dirty="0" smtClean="0">
                            <a:solidFill>
                              <a:srgbClr val="7030A0"/>
                            </a:solidFill>
                            <a:latin typeface="Cambria Math" panose="02040503050406030204" pitchFamily="18" charset="0"/>
                          </a:rPr>
                          <m:t>𝑚</m:t>
                        </m:r>
                      </m:e>
                      <m:sub>
                        <m:r>
                          <a:rPr lang="en-US" sz="2400" b="0" i="1" dirty="0" smtClean="0">
                            <a:solidFill>
                              <a:srgbClr val="7030A0"/>
                            </a:solidFill>
                            <a:latin typeface="Cambria Math" panose="02040503050406030204" pitchFamily="18" charset="0"/>
                          </a:rPr>
                          <m:t>12</m:t>
                        </m:r>
                      </m:sub>
                    </m:sSub>
                    <m:r>
                      <a:rPr lang="en-US" sz="2400" b="0" i="1" dirty="0" smtClean="0">
                        <a:latin typeface="Cambria Math" panose="02040503050406030204" pitchFamily="18" charset="0"/>
                      </a:rPr>
                      <m:t>∘</m:t>
                    </m:r>
                    <m:sSub>
                      <m:sSubPr>
                        <m:ctrlPr>
                          <a:rPr lang="en-US" sz="2400" i="1" smtClean="0">
                            <a:solidFill>
                              <a:srgbClr val="00B0F0"/>
                            </a:solidFill>
                            <a:latin typeface="Cambria Math" panose="02040503050406030204" pitchFamily="18" charset="0"/>
                          </a:rPr>
                        </m:ctrlPr>
                      </m:sSubPr>
                      <m:e>
                        <m:r>
                          <m:rPr>
                            <m:lit/>
                            <m:nor/>
                          </m:rPr>
                          <a:rPr lang="en-US" sz="2400">
                            <a:solidFill>
                              <a:srgbClr val="00B0F0"/>
                            </a:solidFill>
                            <a:latin typeface="Cambria Math" panose="02040503050406030204" pitchFamily="18" charset="0"/>
                          </a:rPr>
                          <m:t>_</m:t>
                        </m:r>
                        <m:r>
                          <m:rPr>
                            <m:nor/>
                          </m:rPr>
                          <a:rPr lang="en-US" sz="2400">
                            <a:solidFill>
                              <a:srgbClr val="00B0F0"/>
                            </a:solidFill>
                            <a:latin typeface="Cambria Math" panose="02040503050406030204" pitchFamily="18" charset="0"/>
                          </a:rPr>
                          <m:t>\</m:t>
                        </m:r>
                        <m:r>
                          <m:rPr>
                            <m:lit/>
                            <m:nor/>
                          </m:rPr>
                          <a:rPr lang="en-US" sz="2400">
                            <a:solidFill>
                              <a:srgbClr val="00B0F0"/>
                            </a:solidFill>
                            <a:latin typeface="Cambria Math" panose="02040503050406030204" pitchFamily="18" charset="0"/>
                          </a:rPr>
                          <m:t>_</m:t>
                        </m:r>
                        <m:r>
                          <m:rPr>
                            <m:nor/>
                          </m:rPr>
                          <a:rPr lang="en-US" sz="2400">
                            <a:solidFill>
                              <a:srgbClr val="00B0F0"/>
                            </a:solidFill>
                            <a:latin typeface="Cambria Math" panose="02040503050406030204" pitchFamily="18" charset="0"/>
                          </a:rPr>
                          <m:t>induced</m:t>
                        </m:r>
                      </m:e>
                      <m:sub>
                        <m:r>
                          <m:rPr>
                            <m:nor/>
                          </m:rPr>
                          <a:rPr lang="en-US" sz="2400">
                            <a:solidFill>
                              <a:srgbClr val="00B0F0"/>
                            </a:solidFill>
                            <a:latin typeface="Cambria Math" panose="02040503050406030204" pitchFamily="18" charset="0"/>
                          </a:rPr>
                          <m:t>F</m:t>
                        </m:r>
                      </m:sub>
                    </m:sSub>
                    <m:r>
                      <a:rPr lang="en-US" sz="2400" b="0" i="1" smtClean="0">
                        <a:latin typeface="Cambria Math" panose="02040503050406030204" pitchFamily="18" charset="0"/>
                      </a:rPr>
                      <m:t> </m:t>
                    </m:r>
                    <m:sSub>
                      <m:sSubPr>
                        <m:ctrlPr>
                          <a:rPr lang="en-US" sz="2400" i="1" dirty="0" smtClean="0">
                            <a:solidFill>
                              <a:srgbClr val="7030A0"/>
                            </a:solidFill>
                            <a:latin typeface="Cambria Math" panose="02040503050406030204" pitchFamily="18" charset="0"/>
                          </a:rPr>
                        </m:ctrlPr>
                      </m:sSubPr>
                      <m:e>
                        <m:r>
                          <a:rPr lang="en-US" sz="2400" i="1" dirty="0">
                            <a:solidFill>
                              <a:srgbClr val="7030A0"/>
                            </a:solidFill>
                            <a:latin typeface="Cambria Math" panose="02040503050406030204" pitchFamily="18" charset="0"/>
                          </a:rPr>
                          <m:t>𝑚</m:t>
                        </m:r>
                      </m:e>
                      <m:sub>
                        <m:r>
                          <a:rPr lang="en-US" sz="2400" b="0" i="1" dirty="0" smtClean="0">
                            <a:solidFill>
                              <a:srgbClr val="7030A0"/>
                            </a:solidFill>
                            <a:latin typeface="Cambria Math" panose="02040503050406030204" pitchFamily="18" charset="0"/>
                          </a:rPr>
                          <m:t>2</m:t>
                        </m:r>
                        <m:r>
                          <a:rPr lang="en-US" sz="2400" i="1" dirty="0">
                            <a:solidFill>
                              <a:srgbClr val="7030A0"/>
                            </a:solidFill>
                            <a:latin typeface="Cambria Math" panose="02040503050406030204" pitchFamily="18" charset="0"/>
                          </a:rPr>
                          <m:t>2</m:t>
                        </m:r>
                      </m:sub>
                    </m:sSub>
                  </m:oMath>
                </a14:m>
                <a:r>
                  <a:rPr lang="en-US" sz="2400" dirty="0" smtClean="0"/>
                  <a:t>;</a:t>
                </a:r>
                <a:endParaRPr lang="en-US" sz="2400" dirty="0"/>
              </a:p>
              <a:p>
                <a:pPr>
                  <a:tabLst>
                    <a:tab pos="403225" algn="l"/>
                    <a:tab pos="2171700" algn="l"/>
                  </a:tabLst>
                </a:pPr>
                <a:r>
                  <a:rPr lang="en-US" sz="2400" dirty="0"/>
                  <a:t>	</a:t>
                </a:r>
                <a14:m>
                  <m:oMath xmlns:m="http://schemas.openxmlformats.org/officeDocument/2006/math">
                    <m:sSub>
                      <m:sSubPr>
                        <m:ctrlPr>
                          <a:rPr lang="en-US" sz="2400" i="1">
                            <a:solidFill>
                              <a:srgbClr val="00B050"/>
                            </a:solidFill>
                            <a:latin typeface="Cambria Math" panose="02040503050406030204" pitchFamily="18" charset="0"/>
                          </a:rPr>
                        </m:ctrlPr>
                      </m:sSubPr>
                      <m:e>
                        <m:r>
                          <m:rPr>
                            <m:nor/>
                          </m:rPr>
                          <a:rPr lang="en-US" sz="2400">
                            <a:solidFill>
                              <a:srgbClr val="00B050"/>
                            </a:solidFill>
                            <a:latin typeface="Cambria Math" panose="02040503050406030204" pitchFamily="18" charset="0"/>
                          </a:rPr>
                          <m:t>LCCM</m:t>
                        </m:r>
                      </m:e>
                      <m:sub>
                        <m:r>
                          <m:rPr>
                            <m:nor/>
                          </m:rPr>
                          <a:rPr lang="en-US" sz="2400">
                            <a:solidFill>
                              <a:srgbClr val="00B050"/>
                            </a:solidFill>
                            <a:latin typeface="Cambria Math" panose="02040503050406030204" pitchFamily="18" charset="0"/>
                          </a:rPr>
                          <m:t>T</m:t>
                        </m:r>
                      </m:sub>
                    </m:sSub>
                    <m:r>
                      <a:rPr lang="en-US" sz="2400" i="1">
                        <a:latin typeface="Cambria Math" panose="02040503050406030204" pitchFamily="18" charset="0"/>
                      </a:rPr>
                      <m:t>≔</m:t>
                    </m:r>
                  </m:oMath>
                </a14:m>
                <a:r>
                  <a:rPr lang="en-US" sz="2400" dirty="0"/>
                  <a:t> </a:t>
                </a: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𝜆</m:t>
                        </m:r>
                      </m:e>
                      <m:sub>
                        <m:r>
                          <a:rPr lang="en-US" sz="2400" i="1" dirty="0">
                            <a:latin typeface="Cambria Math" panose="02040503050406030204" pitchFamily="18" charset="0"/>
                          </a:rPr>
                          <m:t>𝑇</m:t>
                        </m:r>
                      </m:sub>
                    </m:sSub>
                  </m:oMath>
                </a14:m>
                <a:r>
                  <a:rPr lang="en-US" sz="2400" dirty="0"/>
                  <a:t>	</a:t>
                </a:r>
                <a14:m>
                  <m:oMath xmlns:m="http://schemas.openxmlformats.org/officeDocument/2006/math">
                    <m:r>
                      <a:rPr lang="en-US" sz="2400" i="1" dirty="0">
                        <a:latin typeface="Cambria Math" panose="02040503050406030204" pitchFamily="18" charset="0"/>
                      </a:rPr>
                      <m:t>(</m:t>
                    </m:r>
                    <m:r>
                      <a:rPr lang="en-US" sz="2400" i="1" dirty="0">
                        <a:latin typeface="Cambria Math" panose="02040503050406030204" pitchFamily="18" charset="0"/>
                      </a:rPr>
                      <m:t>𝜆</m:t>
                    </m:r>
                    <m:r>
                      <a:rPr lang="en-US" sz="2400" i="1" dirty="0">
                        <a:latin typeface="Cambria Math" panose="02040503050406030204" pitchFamily="18" charset="0"/>
                      </a:rPr>
                      <m:t> </m:t>
                    </m:r>
                    <m:d>
                      <m:dPr>
                        <m:ctrlPr>
                          <a:rPr lang="en-US" sz="2400" i="1" dirty="0">
                            <a:latin typeface="Cambria Math" panose="02040503050406030204" pitchFamily="18" charset="0"/>
                          </a:rPr>
                        </m:ctrlPr>
                      </m:dPr>
                      <m:e>
                        <m:r>
                          <a:rPr lang="en-US" sz="2400" i="1" dirty="0">
                            <a:solidFill>
                              <a:srgbClr val="7030A0"/>
                            </a:solidFill>
                            <a:latin typeface="Cambria Math" panose="02040503050406030204" pitchFamily="18" charset="0"/>
                          </a:rPr>
                          <m:t>𝑐</m:t>
                        </m:r>
                        <m:r>
                          <a:rPr lang="en-US" sz="2400" i="1" dirty="0">
                            <a:solidFill>
                              <a:srgbClr val="7030A0"/>
                            </a:solidFill>
                            <a:latin typeface="Cambria Math" panose="02040503050406030204" pitchFamily="18" charset="0"/>
                          </a:rPr>
                          <m:t> :</m:t>
                        </m:r>
                        <m:sSubSup>
                          <m:sSubSupPr>
                            <m:ctrlPr>
                              <a:rPr lang="en-US" sz="2400" i="1" dirty="0">
                                <a:solidFill>
                                  <a:srgbClr val="7030A0"/>
                                </a:solidFill>
                                <a:latin typeface="Cambria Math" panose="02040503050406030204" pitchFamily="18" charset="0"/>
                              </a:rPr>
                            </m:ctrlPr>
                          </m:sSubSupPr>
                          <m:e>
                            <m:r>
                              <a:rPr lang="en-US" sz="2400" i="1" dirty="0">
                                <a:solidFill>
                                  <a:srgbClr val="7030A0"/>
                                </a:solidFill>
                                <a:latin typeface="Cambria Math" panose="02040503050406030204" pitchFamily="18" charset="0"/>
                              </a:rPr>
                              <m:t>𝑑</m:t>
                            </m:r>
                          </m:e>
                          <m:sub>
                            <m:r>
                              <a:rPr lang="en-US" sz="2400" i="1" dirty="0">
                                <a:solidFill>
                                  <a:srgbClr val="7030A0"/>
                                </a:solidFill>
                                <a:latin typeface="Cambria Math" panose="02040503050406030204" pitchFamily="18" charset="0"/>
                              </a:rPr>
                              <m:t>2</m:t>
                            </m:r>
                          </m:sub>
                          <m:sup>
                            <m:r>
                              <a:rPr lang="en-US" sz="2400" i="1" dirty="0">
                                <a:solidFill>
                                  <a:srgbClr val="7030A0"/>
                                </a:solidFill>
                                <a:latin typeface="Cambria Math" panose="02040503050406030204" pitchFamily="18" charset="0"/>
                              </a:rPr>
                              <m:t>′</m:t>
                            </m:r>
                          </m:sup>
                        </m:sSubSup>
                        <m:r>
                          <a:rPr lang="en-US" sz="2400" i="1" dirty="0">
                            <a:latin typeface="Cambria Math" panose="02040503050406030204" pitchFamily="18" charset="0"/>
                          </a:rPr>
                          <m:t>  </m:t>
                        </m:r>
                        <m:r>
                          <m:rPr>
                            <m:lit/>
                          </m:rPr>
                          <a:rPr lang="en-US" sz="2400" i="1" dirty="0">
                            <a:latin typeface="Cambria Math" panose="02040503050406030204" pitchFamily="18" charset="0"/>
                          </a:rPr>
                          <m:t>/</m:t>
                        </m:r>
                        <m:r>
                          <a:rPr lang="en-US" sz="2400" i="1" dirty="0">
                            <a:latin typeface="Cambria Math" panose="02040503050406030204" pitchFamily="18" charset="0"/>
                          </a:rPr>
                          <m:t> </m:t>
                        </m:r>
                        <m:r>
                          <a:rPr lang="en-US" sz="2400" i="1" dirty="0">
                            <a:solidFill>
                              <a:srgbClr val="7030A0"/>
                            </a:solidFill>
                            <a:latin typeface="Cambria Math" panose="02040503050406030204" pitchFamily="18" charset="0"/>
                          </a:rPr>
                          <m:t>𝐹</m:t>
                        </m:r>
                      </m:e>
                    </m:d>
                    <m:r>
                      <a:rPr lang="en-US" sz="2400" i="1" dirty="0">
                        <a:latin typeface="Cambria Math" panose="02040503050406030204" pitchFamily="18" charset="0"/>
                      </a:rPr>
                      <m:t>⇒</m:t>
                    </m:r>
                    <m:sSub>
                      <m:sSubPr>
                        <m:ctrlPr>
                          <a:rPr lang="en-US" sz="2400" i="1" dirty="0">
                            <a:solidFill>
                              <a:srgbClr val="7030A0"/>
                            </a:solidFill>
                            <a:latin typeface="Cambria Math" panose="02040503050406030204" pitchFamily="18" charset="0"/>
                          </a:rPr>
                        </m:ctrlPr>
                      </m:sSubPr>
                      <m:e>
                        <m:r>
                          <a:rPr lang="en-US" sz="2400" i="1" dirty="0">
                            <a:solidFill>
                              <a:srgbClr val="7030A0"/>
                            </a:solidFill>
                            <a:latin typeface="Cambria Math" panose="02040503050406030204" pitchFamily="18" charset="0"/>
                          </a:rPr>
                          <m:t>𝑚</m:t>
                        </m:r>
                      </m:e>
                      <m:sub>
                        <m:r>
                          <a:rPr lang="en-US" sz="2400" i="1" dirty="0">
                            <a:solidFill>
                              <a:srgbClr val="7030A0"/>
                            </a:solidFill>
                            <a:latin typeface="Cambria Math" panose="02040503050406030204" pitchFamily="18" charset="0"/>
                          </a:rPr>
                          <m:t>21</m:t>
                        </m:r>
                      </m:sub>
                    </m:sSub>
                    <m:r>
                      <a:rPr lang="en-US" sz="2400" i="1" dirty="0">
                        <a:latin typeface="Cambria Math" panose="02040503050406030204" pitchFamily="18" charset="0"/>
                      </a:rPr>
                      <m:t> </m:t>
                    </m:r>
                    <m:r>
                      <a:rPr lang="en-US" sz="2400" i="1" dirty="0">
                        <a:solidFill>
                          <a:srgbClr val="7030A0"/>
                        </a:solidFill>
                        <a:latin typeface="Cambria Math" panose="02040503050406030204" pitchFamily="18" charset="0"/>
                      </a:rPr>
                      <m:t>𝑐</m:t>
                    </m:r>
                    <m:r>
                      <a:rPr lang="en-US" sz="2400" i="1" dirty="0">
                        <a:latin typeface="Cambria Math" panose="02040503050406030204" pitchFamily="18" charset="0"/>
                      </a:rPr>
                      <m:t>. </m:t>
                    </m:r>
                    <m:r>
                      <a:rPr lang="en-US" sz="2400" i="1" dirty="0">
                        <a:solidFill>
                          <a:srgbClr val="00B050"/>
                        </a:solidFill>
                        <a:latin typeface="Cambria Math" panose="02040503050406030204" pitchFamily="18" charset="0"/>
                      </a:rPr>
                      <m:t>𝛽</m:t>
                    </m:r>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d>
                          <m:dPr>
                            <m:ctrlPr>
                              <a:rPr lang="en-US" sz="2400" i="1" dirty="0">
                                <a:latin typeface="Cambria Math" panose="02040503050406030204" pitchFamily="18" charset="0"/>
                              </a:rPr>
                            </m:ctrlPr>
                          </m:dPr>
                          <m:e>
                            <m:sSub>
                              <m:sSubPr>
                                <m:ctrlPr>
                                  <a:rPr lang="en-US" sz="2400" i="1" dirty="0">
                                    <a:solidFill>
                                      <a:srgbClr val="7030A0"/>
                                    </a:solidFill>
                                    <a:latin typeface="Cambria Math" panose="02040503050406030204" pitchFamily="18" charset="0"/>
                                  </a:rPr>
                                </m:ctrlPr>
                              </m:sSubPr>
                              <m:e>
                                <m:r>
                                  <a:rPr lang="en-US" sz="2400" i="1" dirty="0">
                                    <a:solidFill>
                                      <a:srgbClr val="7030A0"/>
                                    </a:solidFill>
                                    <a:latin typeface="Cambria Math" panose="02040503050406030204" pitchFamily="18" charset="0"/>
                                  </a:rPr>
                                  <m:t>𝑑</m:t>
                                </m:r>
                              </m:e>
                              <m:sub>
                                <m:r>
                                  <a:rPr lang="en-US" sz="2400" i="1" dirty="0">
                                    <a:solidFill>
                                      <a:srgbClr val="7030A0"/>
                                    </a:solidFill>
                                    <a:latin typeface="Cambria Math" panose="02040503050406030204" pitchFamily="18" charset="0"/>
                                  </a:rPr>
                                  <m:t>1</m:t>
                                </m:r>
                              </m:sub>
                            </m:sSub>
                          </m:e>
                        </m:d>
                      </m:e>
                      <m:sub>
                        <m:r>
                          <a:rPr lang="en-US" sz="2400" i="1" dirty="0">
                            <a:latin typeface="Cambria Math" panose="02040503050406030204" pitchFamily="18" charset="0"/>
                          </a:rPr>
                          <m:t>1</m:t>
                        </m:r>
                      </m:sub>
                    </m:sSub>
                    <m:r>
                      <a:rPr lang="en-US" sz="2400" i="1" dirty="0">
                        <a:latin typeface="Cambria Math" panose="02040503050406030204" pitchFamily="18" charset="0"/>
                      </a:rPr>
                      <m:t> </m:t>
                    </m:r>
                    <m:r>
                      <a:rPr lang="en-US" sz="2400" i="1" dirty="0">
                        <a:solidFill>
                          <a:srgbClr val="00B0F0"/>
                        </a:solidFill>
                        <a:latin typeface="Cambria Math" panose="02040503050406030204" pitchFamily="18" charset="0"/>
                      </a:rPr>
                      <m:t>𝕀</m:t>
                    </m:r>
                    <m:r>
                      <a:rPr lang="en-US" sz="2400" i="1" dirty="0">
                        <a:latin typeface="Cambria Math" panose="02040503050406030204" pitchFamily="18" charset="0"/>
                      </a:rPr>
                      <m:t>∘</m:t>
                    </m:r>
                    <m:sSub>
                      <m:sSubPr>
                        <m:ctrlPr>
                          <a:rPr lang="en-US" sz="2400" i="1" dirty="0">
                            <a:solidFill>
                              <a:srgbClr val="7030A0"/>
                            </a:solidFill>
                            <a:latin typeface="Cambria Math" panose="02040503050406030204" pitchFamily="18" charset="0"/>
                          </a:rPr>
                        </m:ctrlPr>
                      </m:sSubPr>
                      <m:e>
                        <m:r>
                          <a:rPr lang="en-US" sz="2400" i="1" dirty="0">
                            <a:solidFill>
                              <a:srgbClr val="7030A0"/>
                            </a:solidFill>
                            <a:latin typeface="Cambria Math" panose="02040503050406030204" pitchFamily="18" charset="0"/>
                          </a:rPr>
                          <m:t>𝑚</m:t>
                        </m:r>
                      </m:e>
                      <m:sub>
                        <m:r>
                          <a:rPr lang="en-US" sz="2400" i="1" dirty="0">
                            <a:solidFill>
                              <a:srgbClr val="7030A0"/>
                            </a:solidFill>
                            <a:latin typeface="Cambria Math" panose="02040503050406030204" pitchFamily="18" charset="0"/>
                          </a:rPr>
                          <m:t>11</m:t>
                        </m:r>
                      </m:sub>
                    </m:sSub>
                    <m:r>
                      <a:rPr lang="en-US" sz="2400" i="1" dirty="0">
                        <a:latin typeface="Cambria Math" panose="02040503050406030204" pitchFamily="18" charset="0"/>
                      </a:rPr>
                      <m:t> </m:t>
                    </m:r>
                    <m:r>
                      <a:rPr lang="en-US" sz="2400" i="1" dirty="0">
                        <a:solidFill>
                          <a:srgbClr val="7030A0"/>
                        </a:solidFill>
                        <a:latin typeface="Cambria Math" panose="02040503050406030204" pitchFamily="18" charset="0"/>
                      </a:rPr>
                      <m:t>𝑐</m:t>
                    </m:r>
                    <m:r>
                      <a:rPr lang="en-US" sz="2400" i="1" dirty="0">
                        <a:latin typeface="Cambria Math" panose="02040503050406030204" pitchFamily="18" charset="0"/>
                      </a:rPr>
                      <m:t>. </m:t>
                    </m:r>
                    <m:r>
                      <a:rPr lang="en-US" sz="2400" i="1" dirty="0">
                        <a:solidFill>
                          <a:srgbClr val="00B050"/>
                        </a:solidFill>
                        <a:latin typeface="Cambria Math" panose="02040503050406030204" pitchFamily="18" charset="0"/>
                      </a:rPr>
                      <m:t>𝛽</m:t>
                    </m:r>
                    <m:r>
                      <a:rPr lang="en-US" sz="2400" i="1" dirty="0">
                        <a:latin typeface="Cambria Math" panose="02040503050406030204" pitchFamily="18" charset="0"/>
                      </a:rPr>
                      <m:t>∘</m:t>
                    </m:r>
                    <m:r>
                      <a:rPr lang="en-US" sz="2400" i="1" dirty="0">
                        <a:solidFill>
                          <a:srgbClr val="00B0F0"/>
                        </a:solidFill>
                        <a:latin typeface="Cambria Math" panose="02040503050406030204" pitchFamily="18" charset="0"/>
                      </a:rPr>
                      <m:t>𝕀</m:t>
                    </m:r>
                    <m:r>
                      <a:rPr lang="en-US" sz="2400" i="1" dirty="0">
                        <a:latin typeface="Cambria Math" panose="02040503050406030204" pitchFamily="18" charset="0"/>
                      </a:rPr>
                      <m:t>) </m:t>
                    </m:r>
                  </m:oMath>
                </a14:m>
                <a:endParaRPr lang="en-US" sz="2400" dirty="0" smtClean="0"/>
              </a:p>
              <a:p>
                <a:pPr>
                  <a:tabLst>
                    <a:tab pos="403225" algn="l"/>
                    <a:tab pos="2171700" algn="l"/>
                    <a:tab pos="3200400" algn="l"/>
                    <a:tab pos="3717925" algn="l"/>
                  </a:tabLst>
                </a:pPr>
                <a:r>
                  <a:rPr lang="en-US" sz="2400" dirty="0"/>
                  <a:t>	</a:t>
                </a:r>
                <a:r>
                  <a:rPr lang="en-US" sz="2400" dirty="0" smtClean="0"/>
                  <a:t>	</a:t>
                </a:r>
                <a:r>
                  <a:rPr lang="en-US" sz="2400" dirty="0"/>
                  <a:t> </a:t>
                </a:r>
                <a14:m>
                  <m:oMath xmlns:m="http://schemas.openxmlformats.org/officeDocument/2006/math">
                    <m:r>
                      <a:rPr lang="en-US" sz="2400" i="1">
                        <a:latin typeface="Cambria Math" panose="02040503050406030204" pitchFamily="18"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m:t>
                        </m:r>
                      </m:e>
                      <m:sub>
                        <m:r>
                          <a:rPr lang="en-US" sz="2400" i="1">
                            <a:solidFill>
                              <a:srgbClr val="0070C0"/>
                            </a:solidFill>
                            <a:latin typeface="Cambria Math" panose="02040503050406030204" pitchFamily="18" charset="0"/>
                          </a:rPr>
                          <m:t>1</m:t>
                        </m:r>
                      </m:sub>
                    </m:sSub>
                    <m:r>
                      <m:rPr>
                        <m:nor/>
                      </m:rPr>
                      <a:rPr lang="en-US" sz="2400" i="0">
                        <a:solidFill>
                          <a:srgbClr val="0070C0"/>
                        </a:solidFill>
                        <a:latin typeface="Cambria Math" panose="02040503050406030204" pitchFamily="18" charset="0"/>
                      </a:rPr>
                      <m:t>−</m:t>
                    </m:r>
                    <m:r>
                      <m:rPr>
                        <m:nor/>
                      </m:rPr>
                      <a:rPr lang="en-US" sz="2400" i="0">
                        <a:solidFill>
                          <a:srgbClr val="0070C0"/>
                        </a:solidFill>
                        <a:latin typeface="Cambria Math" panose="02040503050406030204" pitchFamily="18" charset="0"/>
                      </a:rPr>
                      <m:t>pf</m:t>
                    </m:r>
                    <m:r>
                      <a:rPr lang="en-US" sz="2400" i="1">
                        <a:latin typeface="Cambria Math" panose="02040503050406030204" pitchFamily="18" charset="0"/>
                      </a:rPr>
                      <m:t> </m:t>
                    </m:r>
                  </m:oMath>
                </a14:m>
                <a:r>
                  <a:rPr lang="en-US" sz="2400" dirty="0" smtClean="0"/>
                  <a:t>	</a:t>
                </a:r>
                <a14:m>
                  <m:oMath xmlns:m="http://schemas.openxmlformats.org/officeDocument/2006/math">
                    <m:r>
                      <a:rPr lang="en-US" sz="2400" b="0" i="0" dirty="0" smtClean="0">
                        <a:latin typeface="Cambria Math" panose="02040503050406030204" pitchFamily="18" charset="0"/>
                      </a:rPr>
                      <m: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𝜆</m:t>
                        </m:r>
                      </m:e>
                      <m:sub>
                        <m:r>
                          <a:rPr lang="en-US" sz="2400" i="1" dirty="0">
                            <a:latin typeface="Cambria Math" panose="02040503050406030204" pitchFamily="18" charset="0"/>
                          </a:rPr>
                          <m:t>𝑇</m:t>
                        </m:r>
                      </m:sub>
                    </m:sSub>
                  </m:oMath>
                </a14:m>
                <a:r>
                  <a:rPr lang="en-US" sz="2400" dirty="0" smtClean="0"/>
                  <a:t>	</a:t>
                </a:r>
                <a14:m>
                  <m:oMath xmlns:m="http://schemas.openxmlformats.org/officeDocument/2006/math">
                    <m:d>
                      <m:dPr>
                        <m:ctrlPr>
                          <a:rPr lang="en-US" sz="2400" i="1" dirty="0">
                            <a:latin typeface="Cambria Math" panose="02040503050406030204" pitchFamily="18" charset="0"/>
                          </a:rPr>
                        </m:ctrlPr>
                      </m:dPr>
                      <m:e>
                        <m:r>
                          <a:rPr lang="en-US" sz="2400" i="1" dirty="0">
                            <a:latin typeface="Cambria Math" panose="02040503050406030204" pitchFamily="18" charset="0"/>
                          </a:rPr>
                          <m:t>𝜆</m:t>
                        </m:r>
                        <m:r>
                          <a:rPr lang="en-US" sz="2400" i="1" dirty="0">
                            <a:latin typeface="Cambria Math" panose="02040503050406030204" pitchFamily="18" charset="0"/>
                          </a:rPr>
                          <m:t> </m:t>
                        </m:r>
                        <m:d>
                          <m:dPr>
                            <m:ctrlPr>
                              <a:rPr lang="en-US" sz="2400" i="1" dirty="0">
                                <a:latin typeface="Cambria Math" panose="02040503050406030204" pitchFamily="18" charset="0"/>
                              </a:rPr>
                            </m:ctrlPr>
                          </m:dPr>
                          <m:e>
                            <m:r>
                              <a:rPr lang="en-US" sz="2400" i="1" dirty="0">
                                <a:solidFill>
                                  <a:srgbClr val="7030A0"/>
                                </a:solidFill>
                                <a:latin typeface="Cambria Math" panose="02040503050406030204" pitchFamily="18" charset="0"/>
                              </a:rPr>
                              <m:t>𝑐</m:t>
                            </m:r>
                            <m:r>
                              <a:rPr lang="en-US" sz="2400" i="1" dirty="0">
                                <a:solidFill>
                                  <a:srgbClr val="7030A0"/>
                                </a:solidFill>
                                <a:latin typeface="Cambria Math" panose="02040503050406030204" pitchFamily="18" charset="0"/>
                              </a:rPr>
                              <m:t> :</m:t>
                            </m:r>
                            <m:sSubSup>
                              <m:sSubSupPr>
                                <m:ctrlPr>
                                  <a:rPr lang="en-US" sz="2400" i="1" dirty="0">
                                    <a:solidFill>
                                      <a:srgbClr val="7030A0"/>
                                    </a:solidFill>
                                    <a:latin typeface="Cambria Math" panose="02040503050406030204" pitchFamily="18" charset="0"/>
                                  </a:rPr>
                                </m:ctrlPr>
                              </m:sSubSupPr>
                              <m:e>
                                <m:r>
                                  <a:rPr lang="en-US" sz="2400" i="1" dirty="0">
                                    <a:solidFill>
                                      <a:srgbClr val="7030A0"/>
                                    </a:solidFill>
                                    <a:latin typeface="Cambria Math" panose="02040503050406030204" pitchFamily="18" charset="0"/>
                                  </a:rPr>
                                  <m:t>𝑑</m:t>
                                </m:r>
                              </m:e>
                              <m:sub>
                                <m:r>
                                  <a:rPr lang="en-US" sz="2400" i="1" dirty="0">
                                    <a:solidFill>
                                      <a:srgbClr val="7030A0"/>
                                    </a:solidFill>
                                    <a:latin typeface="Cambria Math" panose="02040503050406030204" pitchFamily="18" charset="0"/>
                                  </a:rPr>
                                  <m:t>2</m:t>
                                </m:r>
                              </m:sub>
                              <m:sup>
                                <m:r>
                                  <a:rPr lang="en-US" sz="2400" i="1" dirty="0">
                                    <a:solidFill>
                                      <a:srgbClr val="7030A0"/>
                                    </a:solidFill>
                                    <a:latin typeface="Cambria Math" panose="02040503050406030204" pitchFamily="18" charset="0"/>
                                  </a:rPr>
                                  <m:t>′</m:t>
                                </m:r>
                              </m:sup>
                            </m:sSubSup>
                            <m:r>
                              <a:rPr lang="en-US" sz="2400" i="1" dirty="0">
                                <a:latin typeface="Cambria Math" panose="02040503050406030204" pitchFamily="18" charset="0"/>
                              </a:rPr>
                              <m:t>  </m:t>
                            </m:r>
                            <m:r>
                              <m:rPr>
                                <m:lit/>
                              </m:rPr>
                              <a:rPr lang="en-US" sz="2400" i="1" dirty="0">
                                <a:latin typeface="Cambria Math" panose="02040503050406030204" pitchFamily="18" charset="0"/>
                              </a:rPr>
                              <m:t>/</m:t>
                            </m:r>
                            <m:r>
                              <a:rPr lang="en-US" sz="2400" i="1" dirty="0">
                                <a:latin typeface="Cambria Math" panose="02040503050406030204" pitchFamily="18" charset="0"/>
                              </a:rPr>
                              <m:t> </m:t>
                            </m:r>
                            <m:r>
                              <a:rPr lang="en-US" sz="2400" i="1" dirty="0">
                                <a:solidFill>
                                  <a:srgbClr val="7030A0"/>
                                </a:solidFill>
                                <a:latin typeface="Cambria Math" panose="02040503050406030204" pitchFamily="18" charset="0"/>
                              </a:rPr>
                              <m:t>𝐹</m:t>
                            </m:r>
                          </m:e>
                        </m:d>
                        <m:r>
                          <a:rPr lang="en-US" sz="2400" i="1" dirty="0">
                            <a:latin typeface="Cambria Math" panose="02040503050406030204" pitchFamily="18" charset="0"/>
                          </a:rPr>
                          <m:t>⇒</m:t>
                        </m:r>
                        <m:sSub>
                          <m:sSubPr>
                            <m:ctrlPr>
                              <a:rPr lang="en-US" sz="2400" i="1" dirty="0">
                                <a:solidFill>
                                  <a:srgbClr val="7030A0"/>
                                </a:solidFill>
                                <a:latin typeface="Cambria Math" panose="02040503050406030204" pitchFamily="18" charset="0"/>
                              </a:rPr>
                            </m:ctrlPr>
                          </m:sSubPr>
                          <m:e>
                            <m:r>
                              <a:rPr lang="en-US" sz="2400" i="1" dirty="0">
                                <a:solidFill>
                                  <a:srgbClr val="7030A0"/>
                                </a:solidFill>
                                <a:latin typeface="Cambria Math" panose="02040503050406030204" pitchFamily="18" charset="0"/>
                              </a:rPr>
                              <m:t>𝑚</m:t>
                            </m:r>
                          </m:e>
                          <m:sub>
                            <m:r>
                              <a:rPr lang="en-US" sz="2400" i="1" dirty="0">
                                <a:solidFill>
                                  <a:srgbClr val="7030A0"/>
                                </a:solidFill>
                                <a:latin typeface="Cambria Math" panose="02040503050406030204" pitchFamily="18" charset="0"/>
                              </a:rPr>
                              <m:t>21</m:t>
                            </m:r>
                          </m:sub>
                        </m:sSub>
                        <m:r>
                          <a:rPr lang="en-US" sz="2400" i="1" dirty="0">
                            <a:latin typeface="Cambria Math" panose="02040503050406030204" pitchFamily="18" charset="0"/>
                          </a:rPr>
                          <m:t> </m:t>
                        </m:r>
                        <m:r>
                          <a:rPr lang="en-US" sz="2400" i="1" dirty="0">
                            <a:solidFill>
                              <a:srgbClr val="7030A0"/>
                            </a:solidFill>
                            <a:latin typeface="Cambria Math" panose="02040503050406030204" pitchFamily="18" charset="0"/>
                          </a:rPr>
                          <m:t>𝑐</m:t>
                        </m:r>
                        <m:r>
                          <a:rPr lang="en-US" sz="2400" i="1" dirty="0">
                            <a:latin typeface="Cambria Math" panose="02040503050406030204" pitchFamily="18" charset="0"/>
                          </a:rPr>
                          <m:t>. </m:t>
                        </m:r>
                        <m:r>
                          <a:rPr lang="en-US" sz="2400" i="1" dirty="0">
                            <a:solidFill>
                              <a:srgbClr val="00B050"/>
                            </a:solidFill>
                            <a:latin typeface="Cambria Math" panose="02040503050406030204" pitchFamily="18" charset="0"/>
                          </a:rPr>
                          <m:t>𝛽</m:t>
                        </m:r>
                      </m:e>
                    </m:d>
                  </m:oMath>
                </a14:m>
                <a:r>
                  <a:rPr lang="en-US" sz="2400" dirty="0" smtClean="0"/>
                  <a:t> </a:t>
                </a:r>
                <a14:m>
                  <m:oMath xmlns:m="http://schemas.openxmlformats.org/officeDocument/2006/math">
                    <m:r>
                      <a:rPr lang="en-US" sz="2400" dirty="0">
                        <a:latin typeface="Cambria Math" panose="02040503050406030204" pitchFamily="18" charset="0"/>
                      </a:rPr>
                      <m:t>(</m:t>
                    </m:r>
                    <m:r>
                      <m:rPr>
                        <m:sty m:val="p"/>
                      </m:rPr>
                      <a:rPr lang="en-US" sz="2400" dirty="0">
                        <a:solidFill>
                          <a:srgbClr val="0070C0"/>
                        </a:solidFill>
                        <a:latin typeface="Cambria Math" panose="02040503050406030204" pitchFamily="18" charset="0"/>
                      </a:rPr>
                      <m:t>Π</m:t>
                    </m:r>
                    <m:r>
                      <m:rPr>
                        <m:nor/>
                      </m:rPr>
                      <a:rPr lang="en-US" sz="2400" dirty="0">
                        <a:solidFill>
                          <a:srgbClr val="0070C0"/>
                        </a:solidFill>
                        <a:latin typeface="Cambria Math" panose="02040503050406030204" pitchFamily="18" charset="0"/>
                      </a:rPr>
                      <m:t>−</m:t>
                    </m:r>
                    <m:r>
                      <m:rPr>
                        <m:nor/>
                      </m:rPr>
                      <a:rPr lang="en-US" sz="2400" dirty="0">
                        <a:solidFill>
                          <a:srgbClr val="0070C0"/>
                        </a:solidFill>
                        <a:latin typeface="Cambria Math" panose="02040503050406030204" pitchFamily="18" charset="0"/>
                      </a:rPr>
                      <m:t>pf</m:t>
                    </m:r>
                    <m:r>
                      <m:rPr>
                        <m:nor/>
                      </m:rPr>
                      <a:rPr lang="en-US" sz="2400" dirty="0">
                        <a:latin typeface="Cambria Math" panose="02040503050406030204" pitchFamily="18" charset="0"/>
                      </a:rPr>
                      <m:t> </m:t>
                    </m:r>
                    <m:sSub>
                      <m:sSubPr>
                        <m:ctrlPr>
                          <a:rPr lang="en-US" sz="2400" i="1" dirty="0">
                            <a:solidFill>
                              <a:srgbClr val="7030A0"/>
                            </a:solidFill>
                            <a:latin typeface="Cambria Math" panose="02040503050406030204" pitchFamily="18" charset="0"/>
                          </a:rPr>
                        </m:ctrlPr>
                      </m:sSubPr>
                      <m:e>
                        <m:r>
                          <a:rPr lang="en-US" sz="2400" i="1" dirty="0">
                            <a:solidFill>
                              <a:srgbClr val="7030A0"/>
                            </a:solidFill>
                            <a:latin typeface="Cambria Math" panose="02040503050406030204" pitchFamily="18" charset="0"/>
                          </a:rPr>
                          <m:t>𝑑</m:t>
                        </m:r>
                      </m:e>
                      <m:sub>
                        <m:r>
                          <a:rPr lang="en-US" sz="2400" i="1" dirty="0">
                            <a:solidFill>
                              <a:srgbClr val="7030A0"/>
                            </a:solidFill>
                            <a:latin typeface="Cambria Math" panose="02040503050406030204" pitchFamily="18" charset="0"/>
                          </a:rPr>
                          <m:t>2</m:t>
                        </m:r>
                      </m:sub>
                    </m:sSub>
                    <m:r>
                      <a:rPr lang="en-US" sz="2400" i="1" dirty="0">
                        <a:latin typeface="Cambria Math" panose="02040503050406030204" pitchFamily="18" charset="0"/>
                      </a:rPr>
                      <m:t> </m:t>
                    </m:r>
                    <m:sSub>
                      <m:sSubPr>
                        <m:ctrlPr>
                          <a:rPr lang="en-US" sz="2400" i="1" dirty="0">
                            <a:solidFill>
                              <a:srgbClr val="7030A0"/>
                            </a:solidFill>
                            <a:latin typeface="Cambria Math" panose="02040503050406030204" pitchFamily="18" charset="0"/>
                          </a:rPr>
                        </m:ctrlPr>
                      </m:sSubPr>
                      <m:e>
                        <m:r>
                          <a:rPr lang="en-US" sz="2400" i="1" dirty="0">
                            <a:solidFill>
                              <a:srgbClr val="7030A0"/>
                            </a:solidFill>
                            <a:latin typeface="Cambria Math" panose="02040503050406030204" pitchFamily="18" charset="0"/>
                          </a:rPr>
                          <m:t>𝑚</m:t>
                        </m:r>
                      </m:e>
                      <m:sub>
                        <m:r>
                          <a:rPr lang="en-US" sz="2400" i="1" dirty="0">
                            <a:solidFill>
                              <a:srgbClr val="7030A0"/>
                            </a:solidFill>
                            <a:latin typeface="Cambria Math" panose="02040503050406030204" pitchFamily="18" charset="0"/>
                          </a:rPr>
                          <m:t>21</m:t>
                        </m:r>
                      </m:sub>
                    </m:sSub>
                    <m:r>
                      <a:rPr lang="en-US" sz="2400" i="1" dirty="0">
                        <a:solidFill>
                          <a:srgbClr val="7030A0"/>
                        </a:solidFill>
                        <a:latin typeface="Cambria Math" panose="02040503050406030204" pitchFamily="18" charset="0"/>
                      </a:rPr>
                      <m:t> </m:t>
                    </m:r>
                    <m:sSub>
                      <m:sSubPr>
                        <m:ctrlPr>
                          <a:rPr lang="en-US" sz="2400" i="1" dirty="0">
                            <a:solidFill>
                              <a:srgbClr val="7030A0"/>
                            </a:solidFill>
                            <a:latin typeface="Cambria Math" panose="02040503050406030204" pitchFamily="18" charset="0"/>
                          </a:rPr>
                        </m:ctrlPr>
                      </m:sSubPr>
                      <m:e>
                        <m:r>
                          <a:rPr lang="en-US" sz="2400" i="1" dirty="0">
                            <a:solidFill>
                              <a:srgbClr val="7030A0"/>
                            </a:solidFill>
                            <a:latin typeface="Cambria Math" panose="02040503050406030204" pitchFamily="18" charset="0"/>
                          </a:rPr>
                          <m:t>𝑚</m:t>
                        </m:r>
                      </m:e>
                      <m:sub>
                        <m:r>
                          <a:rPr lang="en-US" sz="2400" i="1" dirty="0">
                            <a:solidFill>
                              <a:srgbClr val="7030A0"/>
                            </a:solidFill>
                            <a:latin typeface="Cambria Math" panose="02040503050406030204" pitchFamily="18" charset="0"/>
                          </a:rPr>
                          <m:t>22</m:t>
                        </m:r>
                      </m:sub>
                    </m:sSub>
                    <m:r>
                      <m:rPr>
                        <m:nor/>
                      </m:rPr>
                      <a:rPr lang="en-US" sz="2400" dirty="0">
                        <a:latin typeface="Cambria Math" panose="02040503050406030204" pitchFamily="18" charset="0"/>
                      </a:rPr>
                      <m:t>)</m:t>
                    </m:r>
                    <m:r>
                      <m:rPr>
                        <m:nor/>
                      </m:rPr>
                      <a:rPr lang="en-US" sz="2400" b="0" i="0" dirty="0" smtClean="0">
                        <a:latin typeface="Cambria Math" panose="02040503050406030204" pitchFamily="18" charset="0"/>
                      </a:rPr>
                      <m:t>))</m:t>
                    </m:r>
                  </m:oMath>
                </a14:m>
                <a:endParaRPr lang="en-US" sz="2400" dirty="0" smtClean="0"/>
              </a:p>
              <a:p>
                <a:pPr>
                  <a:tabLst>
                    <a:tab pos="403225" algn="l"/>
                    <a:tab pos="2171700" algn="l"/>
                    <a:tab pos="3200400" algn="l"/>
                    <a:tab pos="3717925" algn="l"/>
                  </a:tabLst>
                </a:pPr>
                <a:r>
                  <a:rPr lang="en-US" sz="2400" dirty="0"/>
                  <a:t>	</a:t>
                </a:r>
                <a:r>
                  <a:rPr lang="en-US" sz="2400" dirty="0" smtClean="0"/>
                  <a:t>		</a:t>
                </a:r>
                <a14:m>
                  <m:oMath xmlns:m="http://schemas.openxmlformats.org/officeDocument/2006/math">
                    <m:r>
                      <a:rPr lang="en-US" sz="2400" dirty="0">
                        <a:latin typeface="Cambria Math" panose="02040503050406030204" pitchFamily="18" charset="0"/>
                      </a:rPr>
                      <m: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𝜆</m:t>
                        </m:r>
                      </m:e>
                      <m:sub>
                        <m:r>
                          <a:rPr lang="en-US" sz="2400" i="1" dirty="0">
                            <a:latin typeface="Cambria Math" panose="02040503050406030204" pitchFamily="18" charset="0"/>
                          </a:rPr>
                          <m:t>𝑇</m:t>
                        </m:r>
                      </m:sub>
                    </m:sSub>
                  </m:oMath>
                </a14:m>
                <a:r>
                  <a:rPr lang="en-US" sz="2400" dirty="0"/>
                  <a:t>	</a:t>
                </a:r>
                <a14:m>
                  <m:oMath xmlns:m="http://schemas.openxmlformats.org/officeDocument/2006/math">
                    <m:d>
                      <m:dPr>
                        <m:ctrlPr>
                          <a:rPr lang="en-US" sz="2400" i="1" dirty="0">
                            <a:latin typeface="Cambria Math" panose="02040503050406030204" pitchFamily="18" charset="0"/>
                          </a:rPr>
                        </m:ctrlPr>
                      </m:dPr>
                      <m:e>
                        <m:r>
                          <a:rPr lang="en-US" sz="2400" i="1" dirty="0">
                            <a:latin typeface="Cambria Math" panose="02040503050406030204" pitchFamily="18" charset="0"/>
                          </a:rPr>
                          <m:t>𝜆</m:t>
                        </m:r>
                        <m:r>
                          <a:rPr lang="en-US" sz="2400" i="1" dirty="0">
                            <a:latin typeface="Cambria Math" panose="02040503050406030204" pitchFamily="18" charset="0"/>
                          </a:rPr>
                          <m:t> </m:t>
                        </m:r>
                        <m:d>
                          <m:dPr>
                            <m:ctrlPr>
                              <a:rPr lang="en-US" sz="2400" i="1" dirty="0">
                                <a:latin typeface="Cambria Math" panose="02040503050406030204" pitchFamily="18" charset="0"/>
                              </a:rPr>
                            </m:ctrlPr>
                          </m:dPr>
                          <m:e>
                            <m:r>
                              <a:rPr lang="en-US" sz="2400" i="1" dirty="0">
                                <a:solidFill>
                                  <a:srgbClr val="7030A0"/>
                                </a:solidFill>
                                <a:latin typeface="Cambria Math" panose="02040503050406030204" pitchFamily="18" charset="0"/>
                              </a:rPr>
                              <m:t>𝑐</m:t>
                            </m:r>
                            <m:r>
                              <a:rPr lang="en-US" sz="2400" i="1" dirty="0">
                                <a:solidFill>
                                  <a:srgbClr val="7030A0"/>
                                </a:solidFill>
                                <a:latin typeface="Cambria Math" panose="02040503050406030204" pitchFamily="18" charset="0"/>
                              </a:rPr>
                              <m:t> :</m:t>
                            </m:r>
                            <m:sSubSup>
                              <m:sSubSupPr>
                                <m:ctrlPr>
                                  <a:rPr lang="en-US" sz="2400" i="1" dirty="0">
                                    <a:solidFill>
                                      <a:srgbClr val="7030A0"/>
                                    </a:solidFill>
                                    <a:latin typeface="Cambria Math" panose="02040503050406030204" pitchFamily="18" charset="0"/>
                                  </a:rPr>
                                </m:ctrlPr>
                              </m:sSubSupPr>
                              <m:e>
                                <m:r>
                                  <a:rPr lang="en-US" sz="2400" i="1" dirty="0">
                                    <a:solidFill>
                                      <a:srgbClr val="7030A0"/>
                                    </a:solidFill>
                                    <a:latin typeface="Cambria Math" panose="02040503050406030204" pitchFamily="18" charset="0"/>
                                  </a:rPr>
                                  <m:t>𝑑</m:t>
                                </m:r>
                              </m:e>
                              <m:sub>
                                <m:r>
                                  <a:rPr lang="en-US" sz="2400" i="1" dirty="0">
                                    <a:solidFill>
                                      <a:srgbClr val="7030A0"/>
                                    </a:solidFill>
                                    <a:latin typeface="Cambria Math" panose="02040503050406030204" pitchFamily="18" charset="0"/>
                                  </a:rPr>
                                  <m:t>2</m:t>
                                </m:r>
                              </m:sub>
                              <m:sup>
                                <m:r>
                                  <a:rPr lang="en-US" sz="2400" i="1" dirty="0">
                                    <a:solidFill>
                                      <a:srgbClr val="7030A0"/>
                                    </a:solidFill>
                                    <a:latin typeface="Cambria Math" panose="02040503050406030204" pitchFamily="18" charset="0"/>
                                  </a:rPr>
                                  <m:t>′</m:t>
                                </m:r>
                              </m:sup>
                            </m:sSubSup>
                            <m:r>
                              <a:rPr lang="en-US" sz="2400" i="1" dirty="0">
                                <a:latin typeface="Cambria Math" panose="02040503050406030204" pitchFamily="18" charset="0"/>
                              </a:rPr>
                              <m:t>  </m:t>
                            </m:r>
                            <m:r>
                              <m:rPr>
                                <m:lit/>
                              </m:rPr>
                              <a:rPr lang="en-US" sz="2400" i="1" dirty="0">
                                <a:latin typeface="Cambria Math" panose="02040503050406030204" pitchFamily="18" charset="0"/>
                              </a:rPr>
                              <m:t>/</m:t>
                            </m:r>
                            <m:r>
                              <a:rPr lang="en-US" sz="2400" i="1" dirty="0">
                                <a:latin typeface="Cambria Math" panose="02040503050406030204" pitchFamily="18" charset="0"/>
                              </a:rPr>
                              <m:t> </m:t>
                            </m:r>
                            <m:r>
                              <a:rPr lang="en-US" sz="2400" i="1" dirty="0">
                                <a:solidFill>
                                  <a:srgbClr val="7030A0"/>
                                </a:solidFill>
                                <a:latin typeface="Cambria Math" panose="02040503050406030204" pitchFamily="18" charset="0"/>
                              </a:rPr>
                              <m:t>𝐹</m:t>
                            </m:r>
                          </m:e>
                        </m:d>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d>
                              <m:dPr>
                                <m:ctrlPr>
                                  <a:rPr lang="en-US" sz="2400" i="1" dirty="0">
                                    <a:latin typeface="Cambria Math" panose="02040503050406030204" pitchFamily="18" charset="0"/>
                                  </a:rPr>
                                </m:ctrlPr>
                              </m:dPr>
                              <m:e>
                                <m:sSub>
                                  <m:sSubPr>
                                    <m:ctrlPr>
                                      <a:rPr lang="en-US" sz="2400" i="1" dirty="0">
                                        <a:solidFill>
                                          <a:srgbClr val="7030A0"/>
                                        </a:solidFill>
                                        <a:latin typeface="Cambria Math" panose="02040503050406030204" pitchFamily="18" charset="0"/>
                                      </a:rPr>
                                    </m:ctrlPr>
                                  </m:sSubPr>
                                  <m:e>
                                    <m:r>
                                      <a:rPr lang="en-US" sz="2400" i="1" dirty="0">
                                        <a:solidFill>
                                          <a:srgbClr val="7030A0"/>
                                        </a:solidFill>
                                        <a:latin typeface="Cambria Math" panose="02040503050406030204" pitchFamily="18" charset="0"/>
                                      </a:rPr>
                                      <m:t>𝑑</m:t>
                                    </m:r>
                                  </m:e>
                                  <m:sub>
                                    <m:r>
                                      <a:rPr lang="en-US" sz="2400" i="1" dirty="0">
                                        <a:solidFill>
                                          <a:srgbClr val="7030A0"/>
                                        </a:solidFill>
                                        <a:latin typeface="Cambria Math" panose="02040503050406030204" pitchFamily="18" charset="0"/>
                                      </a:rPr>
                                      <m:t>1</m:t>
                                    </m:r>
                                  </m:sub>
                                </m:sSub>
                              </m:e>
                            </m:d>
                          </m:e>
                          <m:sub>
                            <m:r>
                              <a:rPr lang="en-US" sz="2400" i="1" dirty="0">
                                <a:latin typeface="Cambria Math" panose="02040503050406030204" pitchFamily="18" charset="0"/>
                              </a:rPr>
                              <m:t>1</m:t>
                            </m:r>
                          </m:sub>
                        </m:sSub>
                        <m:r>
                          <a:rPr lang="en-US" sz="2400" i="1" dirty="0">
                            <a:latin typeface="Cambria Math" panose="02040503050406030204" pitchFamily="18" charset="0"/>
                          </a:rPr>
                          <m:t> </m:t>
                        </m:r>
                        <m:r>
                          <a:rPr lang="en-US" sz="2400" i="1" dirty="0">
                            <a:solidFill>
                              <a:srgbClr val="00B0F0"/>
                            </a:solidFill>
                            <a:latin typeface="Cambria Math" panose="02040503050406030204" pitchFamily="18" charset="0"/>
                          </a:rPr>
                          <m:t>𝕀</m:t>
                        </m:r>
                        <m:r>
                          <a:rPr lang="en-US" sz="2400" i="1" dirty="0">
                            <a:latin typeface="Cambria Math" panose="02040503050406030204" pitchFamily="18" charset="0"/>
                          </a:rPr>
                          <m:t>∘</m:t>
                        </m:r>
                        <m:sSub>
                          <m:sSubPr>
                            <m:ctrlPr>
                              <a:rPr lang="en-US" sz="2400" i="1" dirty="0">
                                <a:solidFill>
                                  <a:srgbClr val="7030A0"/>
                                </a:solidFill>
                                <a:latin typeface="Cambria Math" panose="02040503050406030204" pitchFamily="18" charset="0"/>
                              </a:rPr>
                            </m:ctrlPr>
                          </m:sSubPr>
                          <m:e>
                            <m:r>
                              <a:rPr lang="en-US" sz="2400" i="1" dirty="0">
                                <a:solidFill>
                                  <a:srgbClr val="7030A0"/>
                                </a:solidFill>
                                <a:latin typeface="Cambria Math" panose="02040503050406030204" pitchFamily="18" charset="0"/>
                              </a:rPr>
                              <m:t>𝑚</m:t>
                            </m:r>
                          </m:e>
                          <m:sub>
                            <m:r>
                              <a:rPr lang="en-US" sz="2400" i="1" dirty="0">
                                <a:solidFill>
                                  <a:srgbClr val="7030A0"/>
                                </a:solidFill>
                                <a:latin typeface="Cambria Math" panose="02040503050406030204" pitchFamily="18" charset="0"/>
                              </a:rPr>
                              <m:t>11</m:t>
                            </m:r>
                          </m:sub>
                        </m:sSub>
                        <m:r>
                          <a:rPr lang="en-US" sz="2400" i="1" dirty="0">
                            <a:latin typeface="Cambria Math" panose="02040503050406030204" pitchFamily="18" charset="0"/>
                          </a:rPr>
                          <m:t> </m:t>
                        </m:r>
                        <m:r>
                          <a:rPr lang="en-US" sz="2400" i="1" dirty="0">
                            <a:solidFill>
                              <a:srgbClr val="7030A0"/>
                            </a:solidFill>
                            <a:latin typeface="Cambria Math" panose="02040503050406030204" pitchFamily="18" charset="0"/>
                          </a:rPr>
                          <m:t>𝑐</m:t>
                        </m:r>
                        <m:r>
                          <a:rPr lang="en-US" sz="2400" i="1" dirty="0" smtClean="0">
                            <a:latin typeface="Cambria Math" panose="02040503050406030204" pitchFamily="18" charset="0"/>
                          </a:rPr>
                          <m:t>. </m:t>
                        </m:r>
                        <m:r>
                          <a:rPr lang="en-US" sz="2400" i="1" dirty="0" smtClean="0">
                            <a:solidFill>
                              <a:srgbClr val="00B050"/>
                            </a:solidFill>
                            <a:latin typeface="Cambria Math" panose="02040503050406030204" pitchFamily="18" charset="0"/>
                          </a:rPr>
                          <m:t>𝛽</m:t>
                        </m:r>
                        <m:r>
                          <a:rPr lang="en-US" sz="2400" i="1" dirty="0">
                            <a:latin typeface="Cambria Math" panose="02040503050406030204" pitchFamily="18" charset="0"/>
                          </a:rPr>
                          <m:t>∘</m:t>
                        </m:r>
                        <m:r>
                          <a:rPr lang="en-US" sz="2400" i="1" dirty="0">
                            <a:solidFill>
                              <a:srgbClr val="00B0F0"/>
                            </a:solidFill>
                            <a:latin typeface="Cambria Math" panose="02040503050406030204" pitchFamily="18" charset="0"/>
                          </a:rPr>
                          <m:t>𝕀</m:t>
                        </m:r>
                      </m:e>
                    </m:d>
                  </m:oMath>
                </a14:m>
                <a:endParaRPr lang="en-US" sz="2400" dirty="0" smtClean="0"/>
              </a:p>
              <a:p>
                <a:pPr>
                  <a:tabLst>
                    <a:tab pos="403225" algn="l"/>
                    <a:tab pos="2171700" algn="l"/>
                    <a:tab pos="3200400" algn="l"/>
                    <a:tab pos="3717925" algn="l"/>
                    <a:tab pos="4746625" algn="l"/>
                    <a:tab pos="5257800" algn="l"/>
                  </a:tabLst>
                </a:pPr>
                <a:r>
                  <a:rPr lang="en-US" sz="2400" dirty="0" smtClean="0"/>
                  <a:t>				 </a:t>
                </a:r>
                <a14:m>
                  <m:oMath xmlns:m="http://schemas.openxmlformats.org/officeDocument/2006/math">
                    <m:r>
                      <a:rPr lang="en-US" sz="2400" i="1">
                        <a:latin typeface="Cambria Math" panose="02040503050406030204" pitchFamily="18"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m:t>
                        </m:r>
                      </m:e>
                      <m:sub>
                        <m:r>
                          <a:rPr lang="en-US" sz="2400" i="1">
                            <a:solidFill>
                              <a:srgbClr val="0070C0"/>
                            </a:solidFill>
                            <a:latin typeface="Cambria Math" panose="02040503050406030204" pitchFamily="18" charset="0"/>
                          </a:rPr>
                          <m:t>1</m:t>
                        </m:r>
                      </m:sub>
                    </m:sSub>
                    <m:r>
                      <m:rPr>
                        <m:nor/>
                      </m:rPr>
                      <a:rPr lang="en-US" sz="2400" i="0">
                        <a:solidFill>
                          <a:srgbClr val="0070C0"/>
                        </a:solidFill>
                        <a:latin typeface="Cambria Math" panose="02040503050406030204" pitchFamily="18" charset="0"/>
                      </a:rPr>
                      <m:t>−</m:t>
                    </m:r>
                    <m:r>
                      <m:rPr>
                        <m:nor/>
                      </m:rPr>
                      <a:rPr lang="en-US" sz="2400" i="0">
                        <a:solidFill>
                          <a:srgbClr val="0070C0"/>
                        </a:solidFill>
                        <a:latin typeface="Cambria Math" panose="02040503050406030204" pitchFamily="18" charset="0"/>
                      </a:rPr>
                      <m:t>pf</m:t>
                    </m:r>
                    <m:r>
                      <a:rPr lang="en-US" sz="2400" i="1">
                        <a:latin typeface="Cambria Math" panose="02040503050406030204" pitchFamily="18" charset="0"/>
                      </a:rPr>
                      <m:t> </m:t>
                    </m:r>
                  </m:oMath>
                </a14:m>
                <a:r>
                  <a:rPr lang="en-US" sz="2400" dirty="0" smtClean="0"/>
                  <a:t>	</a:t>
                </a:r>
                <a14:m>
                  <m:oMath xmlns:m="http://schemas.openxmlformats.org/officeDocument/2006/math">
                    <m:r>
                      <a:rPr lang="en-US" sz="2400" dirty="0">
                        <a:latin typeface="Cambria Math" panose="02040503050406030204" pitchFamily="18" charset="0"/>
                      </a:rPr>
                      <m: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𝜆</m:t>
                        </m:r>
                      </m:e>
                      <m:sub>
                        <m:r>
                          <a:rPr lang="en-US" sz="2400" i="1" dirty="0">
                            <a:latin typeface="Cambria Math" panose="02040503050406030204" pitchFamily="18" charset="0"/>
                          </a:rPr>
                          <m:t>𝑇</m:t>
                        </m:r>
                      </m:sub>
                    </m:sSub>
                  </m:oMath>
                </a14:m>
                <a:r>
                  <a:rPr lang="en-US" sz="2400" dirty="0"/>
                  <a:t>	</a:t>
                </a:r>
                <a14:m>
                  <m:oMath xmlns:m="http://schemas.openxmlformats.org/officeDocument/2006/math">
                    <m:d>
                      <m:dPr>
                        <m:ctrlPr>
                          <a:rPr lang="en-US" sz="2400" i="1" dirty="0">
                            <a:latin typeface="Cambria Math" panose="02040503050406030204" pitchFamily="18" charset="0"/>
                          </a:rPr>
                        </m:ctrlPr>
                      </m:dPr>
                      <m:e>
                        <m:r>
                          <a:rPr lang="en-US" sz="2400" i="1" dirty="0">
                            <a:latin typeface="Cambria Math" panose="02040503050406030204" pitchFamily="18" charset="0"/>
                          </a:rPr>
                          <m:t>𝜆</m:t>
                        </m:r>
                        <m:r>
                          <a:rPr lang="en-US" sz="2400" i="1" dirty="0">
                            <a:latin typeface="Cambria Math" panose="02040503050406030204" pitchFamily="18" charset="0"/>
                          </a:rPr>
                          <m:t> </m:t>
                        </m:r>
                        <m:d>
                          <m:dPr>
                            <m:ctrlPr>
                              <a:rPr lang="en-US" sz="2400" i="1" dirty="0">
                                <a:latin typeface="Cambria Math" panose="02040503050406030204" pitchFamily="18" charset="0"/>
                              </a:rPr>
                            </m:ctrlPr>
                          </m:dPr>
                          <m:e>
                            <m:r>
                              <a:rPr lang="en-US" sz="2400" i="1" dirty="0">
                                <a:solidFill>
                                  <a:srgbClr val="7030A0"/>
                                </a:solidFill>
                                <a:latin typeface="Cambria Math" panose="02040503050406030204" pitchFamily="18" charset="0"/>
                              </a:rPr>
                              <m:t>𝑐</m:t>
                            </m:r>
                            <m:r>
                              <a:rPr lang="en-US" sz="2400" i="1" dirty="0">
                                <a:solidFill>
                                  <a:srgbClr val="7030A0"/>
                                </a:solidFill>
                                <a:latin typeface="Cambria Math" panose="02040503050406030204" pitchFamily="18" charset="0"/>
                              </a:rPr>
                              <m:t> :</m:t>
                            </m:r>
                            <m:sSubSup>
                              <m:sSubSupPr>
                                <m:ctrlPr>
                                  <a:rPr lang="en-US" sz="2400" i="1" dirty="0">
                                    <a:solidFill>
                                      <a:srgbClr val="7030A0"/>
                                    </a:solidFill>
                                    <a:latin typeface="Cambria Math" panose="02040503050406030204" pitchFamily="18" charset="0"/>
                                  </a:rPr>
                                </m:ctrlPr>
                              </m:sSubSupPr>
                              <m:e>
                                <m:r>
                                  <a:rPr lang="en-US" sz="2400" i="1" dirty="0">
                                    <a:solidFill>
                                      <a:srgbClr val="7030A0"/>
                                    </a:solidFill>
                                    <a:latin typeface="Cambria Math" panose="02040503050406030204" pitchFamily="18" charset="0"/>
                                  </a:rPr>
                                  <m:t>𝑑</m:t>
                                </m:r>
                              </m:e>
                              <m:sub>
                                <m:r>
                                  <a:rPr lang="en-US" sz="2400" i="1" dirty="0">
                                    <a:solidFill>
                                      <a:srgbClr val="7030A0"/>
                                    </a:solidFill>
                                    <a:latin typeface="Cambria Math" panose="02040503050406030204" pitchFamily="18" charset="0"/>
                                  </a:rPr>
                                  <m:t>2</m:t>
                                </m:r>
                              </m:sub>
                              <m:sup>
                                <m:r>
                                  <a:rPr lang="en-US" sz="2400" i="1" dirty="0">
                                    <a:solidFill>
                                      <a:srgbClr val="7030A0"/>
                                    </a:solidFill>
                                    <a:latin typeface="Cambria Math" panose="02040503050406030204" pitchFamily="18" charset="0"/>
                                  </a:rPr>
                                  <m:t>′</m:t>
                                </m:r>
                              </m:sup>
                            </m:sSubSup>
                            <m:r>
                              <a:rPr lang="en-US" sz="2400" i="1" dirty="0">
                                <a:latin typeface="Cambria Math" panose="02040503050406030204" pitchFamily="18" charset="0"/>
                              </a:rPr>
                              <m:t>  </m:t>
                            </m:r>
                            <m:r>
                              <m:rPr>
                                <m:lit/>
                              </m:rPr>
                              <a:rPr lang="en-US" sz="2400" i="1" dirty="0">
                                <a:latin typeface="Cambria Math" panose="02040503050406030204" pitchFamily="18" charset="0"/>
                              </a:rPr>
                              <m:t>/</m:t>
                            </m:r>
                            <m:r>
                              <a:rPr lang="en-US" sz="2400" i="1" dirty="0">
                                <a:latin typeface="Cambria Math" panose="02040503050406030204" pitchFamily="18" charset="0"/>
                              </a:rPr>
                              <m:t> </m:t>
                            </m:r>
                            <m:r>
                              <a:rPr lang="en-US" sz="2400" i="1" dirty="0">
                                <a:solidFill>
                                  <a:srgbClr val="7030A0"/>
                                </a:solidFill>
                                <a:latin typeface="Cambria Math" panose="02040503050406030204" pitchFamily="18" charset="0"/>
                              </a:rPr>
                              <m:t>𝐹</m:t>
                            </m:r>
                          </m:e>
                        </m:d>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d>
                              <m:dPr>
                                <m:ctrlPr>
                                  <a:rPr lang="en-US" sz="2400" i="1" dirty="0">
                                    <a:latin typeface="Cambria Math" panose="02040503050406030204" pitchFamily="18" charset="0"/>
                                  </a:rPr>
                                </m:ctrlPr>
                              </m:dPr>
                              <m:e>
                                <m:sSub>
                                  <m:sSubPr>
                                    <m:ctrlPr>
                                      <a:rPr lang="en-US" sz="2400" i="1" dirty="0">
                                        <a:solidFill>
                                          <a:srgbClr val="7030A0"/>
                                        </a:solidFill>
                                        <a:latin typeface="Cambria Math" panose="02040503050406030204" pitchFamily="18" charset="0"/>
                                      </a:rPr>
                                    </m:ctrlPr>
                                  </m:sSubPr>
                                  <m:e>
                                    <m:r>
                                      <a:rPr lang="en-US" sz="2400" i="1" dirty="0">
                                        <a:solidFill>
                                          <a:srgbClr val="7030A0"/>
                                        </a:solidFill>
                                        <a:latin typeface="Cambria Math" panose="02040503050406030204" pitchFamily="18" charset="0"/>
                                      </a:rPr>
                                      <m:t>𝑑</m:t>
                                    </m:r>
                                  </m:e>
                                  <m:sub>
                                    <m:r>
                                      <a:rPr lang="en-US" sz="2400" i="1" dirty="0">
                                        <a:solidFill>
                                          <a:srgbClr val="7030A0"/>
                                        </a:solidFill>
                                        <a:latin typeface="Cambria Math" panose="02040503050406030204" pitchFamily="18" charset="0"/>
                                      </a:rPr>
                                      <m:t>1</m:t>
                                    </m:r>
                                  </m:sub>
                                </m:sSub>
                              </m:e>
                            </m:d>
                          </m:e>
                          <m:sub>
                            <m:r>
                              <a:rPr lang="en-US" sz="2400" i="1" dirty="0">
                                <a:latin typeface="Cambria Math" panose="02040503050406030204" pitchFamily="18" charset="0"/>
                              </a:rPr>
                              <m:t>1</m:t>
                            </m:r>
                          </m:sub>
                        </m:sSub>
                        <m:r>
                          <a:rPr lang="en-US" sz="2400" i="1" dirty="0">
                            <a:latin typeface="Cambria Math" panose="02040503050406030204" pitchFamily="18" charset="0"/>
                          </a:rPr>
                          <m:t> </m:t>
                        </m:r>
                        <m:r>
                          <a:rPr lang="en-US" sz="2400" i="1" dirty="0">
                            <a:solidFill>
                              <a:srgbClr val="00B0F0"/>
                            </a:solidFill>
                            <a:latin typeface="Cambria Math" panose="02040503050406030204" pitchFamily="18" charset="0"/>
                          </a:rPr>
                          <m:t>𝕀</m:t>
                        </m:r>
                        <m:r>
                          <a:rPr lang="en-US" sz="2400" i="1" dirty="0">
                            <a:latin typeface="Cambria Math" panose="02040503050406030204" pitchFamily="18" charset="0"/>
                          </a:rPr>
                          <m:t>∘</m:t>
                        </m:r>
                        <m:sSub>
                          <m:sSubPr>
                            <m:ctrlPr>
                              <a:rPr lang="en-US" sz="2400" i="1" dirty="0">
                                <a:solidFill>
                                  <a:srgbClr val="7030A0"/>
                                </a:solidFill>
                                <a:latin typeface="Cambria Math" panose="02040503050406030204" pitchFamily="18" charset="0"/>
                              </a:rPr>
                            </m:ctrlPr>
                          </m:sSubPr>
                          <m:e>
                            <m:r>
                              <a:rPr lang="en-US" sz="2400" i="1" dirty="0">
                                <a:solidFill>
                                  <a:srgbClr val="7030A0"/>
                                </a:solidFill>
                                <a:latin typeface="Cambria Math" panose="02040503050406030204" pitchFamily="18" charset="0"/>
                              </a:rPr>
                              <m:t>𝑚</m:t>
                            </m:r>
                          </m:e>
                          <m:sub>
                            <m:r>
                              <a:rPr lang="en-US" sz="2400" i="1" dirty="0">
                                <a:solidFill>
                                  <a:srgbClr val="7030A0"/>
                                </a:solidFill>
                                <a:latin typeface="Cambria Math" panose="02040503050406030204" pitchFamily="18" charset="0"/>
                              </a:rPr>
                              <m:t>11</m:t>
                            </m:r>
                          </m:sub>
                        </m:sSub>
                        <m:r>
                          <a:rPr lang="en-US" sz="2400" i="1" dirty="0">
                            <a:latin typeface="Cambria Math" panose="02040503050406030204" pitchFamily="18" charset="0"/>
                          </a:rPr>
                          <m:t> </m:t>
                        </m:r>
                        <m:r>
                          <a:rPr lang="en-US" sz="2400" i="1" dirty="0">
                            <a:solidFill>
                              <a:srgbClr val="7030A0"/>
                            </a:solidFill>
                            <a:latin typeface="Cambria Math" panose="02040503050406030204" pitchFamily="18" charset="0"/>
                          </a:rPr>
                          <m:t>𝑐</m:t>
                        </m:r>
                        <m:r>
                          <a:rPr lang="en-US" sz="2400" i="1" dirty="0">
                            <a:latin typeface="Cambria Math" panose="02040503050406030204" pitchFamily="18" charset="0"/>
                          </a:rPr>
                          <m:t>. </m:t>
                        </m:r>
                        <m:r>
                          <a:rPr lang="en-US" sz="2400" i="1" dirty="0">
                            <a:solidFill>
                              <a:srgbClr val="00B050"/>
                            </a:solidFill>
                            <a:latin typeface="Cambria Math" panose="02040503050406030204" pitchFamily="18" charset="0"/>
                          </a:rPr>
                          <m:t>𝛽</m:t>
                        </m:r>
                      </m:e>
                    </m:d>
                  </m:oMath>
                </a14:m>
                <a:endParaRPr lang="en-US" sz="2400" dirty="0" smtClean="0"/>
              </a:p>
              <a:p>
                <a:pPr>
                  <a:tabLst>
                    <a:tab pos="403225" algn="l"/>
                    <a:tab pos="2171700" algn="l"/>
                    <a:tab pos="3200400" algn="l"/>
                    <a:tab pos="3717925" algn="l"/>
                    <a:tab pos="4746625" algn="l"/>
                    <a:tab pos="5257800" algn="l"/>
                    <a:tab pos="6286500" algn="l"/>
                    <a:tab pos="6804025" algn="l"/>
                  </a:tabLst>
                </a:pPr>
                <a:r>
                  <a:rPr lang="en-US" sz="2400" dirty="0"/>
                  <a:t>				 </a:t>
                </a:r>
                <a:r>
                  <a:rPr lang="en-US" sz="2400" dirty="0" smtClean="0"/>
                  <a:t>		</a:t>
                </a:r>
                <a14:m>
                  <m:oMath xmlns:m="http://schemas.openxmlformats.org/officeDocument/2006/math">
                    <m:r>
                      <a:rPr lang="en-US" sz="2400" i="1">
                        <a:latin typeface="Cambria Math" panose="02040503050406030204" pitchFamily="18"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m:t>
                        </m:r>
                      </m:e>
                      <m:sub>
                        <m:r>
                          <a:rPr lang="en-US" sz="2400" b="0" i="1" smtClean="0">
                            <a:solidFill>
                              <a:srgbClr val="0070C0"/>
                            </a:solidFill>
                            <a:latin typeface="Cambria Math" panose="02040503050406030204" pitchFamily="18" charset="0"/>
                          </a:rPr>
                          <m:t>0</m:t>
                        </m:r>
                      </m:sub>
                    </m:sSub>
                    <m:r>
                      <m:rPr>
                        <m:nor/>
                      </m:rPr>
                      <a:rPr lang="en-US" sz="2400" i="0">
                        <a:solidFill>
                          <a:srgbClr val="0070C0"/>
                        </a:solidFill>
                        <a:latin typeface="Cambria Math" panose="02040503050406030204" pitchFamily="18" charset="0"/>
                      </a:rPr>
                      <m:t>−</m:t>
                    </m:r>
                    <m:r>
                      <m:rPr>
                        <m:nor/>
                      </m:rPr>
                      <a:rPr lang="en-US" sz="2400" i="0">
                        <a:solidFill>
                          <a:srgbClr val="0070C0"/>
                        </a:solidFill>
                        <a:latin typeface="Cambria Math" panose="02040503050406030204" pitchFamily="18" charset="0"/>
                      </a:rPr>
                      <m:t>pf</m:t>
                    </m:r>
                    <m:r>
                      <a:rPr lang="en-US" sz="2400" i="1">
                        <a:latin typeface="Cambria Math" panose="02040503050406030204" pitchFamily="18" charset="0"/>
                      </a:rPr>
                      <m:t> </m:t>
                    </m:r>
                  </m:oMath>
                </a14:m>
                <a:r>
                  <a:rPr lang="en-US" sz="2400" dirty="0"/>
                  <a:t>	</a:t>
                </a:r>
                <a14:m>
                  <m:oMath xmlns:m="http://schemas.openxmlformats.org/officeDocument/2006/math">
                    <m:r>
                      <a:rPr lang="en-US" sz="2400" dirty="0">
                        <a:latin typeface="Cambria Math" panose="02040503050406030204" pitchFamily="18" charset="0"/>
                      </a:rPr>
                      <m: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𝜆</m:t>
                        </m:r>
                      </m:e>
                      <m:sub>
                        <m:r>
                          <a:rPr lang="en-US" sz="2400" i="1" dirty="0">
                            <a:latin typeface="Cambria Math" panose="02040503050406030204" pitchFamily="18" charset="0"/>
                          </a:rPr>
                          <m:t>𝑇</m:t>
                        </m:r>
                      </m:sub>
                    </m:sSub>
                  </m:oMath>
                </a14:m>
                <a:r>
                  <a:rPr lang="en-US" sz="2400" dirty="0"/>
                  <a:t>	</a:t>
                </a:r>
                <a14:m>
                  <m:oMath xmlns:m="http://schemas.openxmlformats.org/officeDocument/2006/math">
                    <m:d>
                      <m:dPr>
                        <m:ctrlPr>
                          <a:rPr lang="en-US" sz="2400" i="1" dirty="0">
                            <a:latin typeface="Cambria Math" panose="02040503050406030204" pitchFamily="18" charset="0"/>
                          </a:rPr>
                        </m:ctrlPr>
                      </m:dPr>
                      <m:e>
                        <m:r>
                          <a:rPr lang="en-US" sz="2400" i="1" dirty="0">
                            <a:latin typeface="Cambria Math" panose="02040503050406030204" pitchFamily="18" charset="0"/>
                          </a:rPr>
                          <m:t>𝜆</m:t>
                        </m:r>
                        <m:r>
                          <a:rPr lang="en-US" sz="2400" i="1" dirty="0">
                            <a:latin typeface="Cambria Math" panose="02040503050406030204" pitchFamily="18" charset="0"/>
                          </a:rPr>
                          <m:t> </m:t>
                        </m:r>
                        <m:d>
                          <m:dPr>
                            <m:ctrlPr>
                              <a:rPr lang="en-US" sz="2400" i="1" dirty="0">
                                <a:latin typeface="Cambria Math" panose="02040503050406030204" pitchFamily="18" charset="0"/>
                              </a:rPr>
                            </m:ctrlPr>
                          </m:dPr>
                          <m:e>
                            <m:r>
                              <a:rPr lang="en-US" sz="2400" i="1" dirty="0">
                                <a:solidFill>
                                  <a:srgbClr val="7030A0"/>
                                </a:solidFill>
                                <a:latin typeface="Cambria Math" panose="02040503050406030204" pitchFamily="18" charset="0"/>
                              </a:rPr>
                              <m:t>𝑐</m:t>
                            </m:r>
                            <m:r>
                              <a:rPr lang="en-US" sz="2400" i="1" dirty="0">
                                <a:solidFill>
                                  <a:srgbClr val="7030A0"/>
                                </a:solidFill>
                                <a:latin typeface="Cambria Math" panose="02040503050406030204" pitchFamily="18" charset="0"/>
                              </a:rPr>
                              <m:t> :</m:t>
                            </m:r>
                            <m:sSub>
                              <m:sSubPr>
                                <m:ctrlPr>
                                  <a:rPr lang="en-US" sz="2400" b="0" i="1" dirty="0" smtClean="0">
                                    <a:solidFill>
                                      <a:srgbClr val="7030A0"/>
                                    </a:solidFill>
                                    <a:latin typeface="Cambria Math" panose="02040503050406030204" pitchFamily="18" charset="0"/>
                                  </a:rPr>
                                </m:ctrlPr>
                              </m:sSubPr>
                              <m:e>
                                <m:r>
                                  <a:rPr lang="en-US" sz="2400" b="0" i="1" dirty="0" smtClean="0">
                                    <a:solidFill>
                                      <a:srgbClr val="7030A0"/>
                                    </a:solidFill>
                                    <a:latin typeface="Cambria Math" panose="02040503050406030204" pitchFamily="18" charset="0"/>
                                  </a:rPr>
                                  <m:t>𝑑</m:t>
                                </m:r>
                              </m:e>
                              <m:sub>
                                <m:r>
                                  <a:rPr lang="en-US" sz="2400" b="0" i="1" dirty="0" smtClean="0">
                                    <a:solidFill>
                                      <a:srgbClr val="7030A0"/>
                                    </a:solidFill>
                                    <a:latin typeface="Cambria Math" panose="02040503050406030204" pitchFamily="18" charset="0"/>
                                  </a:rPr>
                                  <m:t>2</m:t>
                                </m:r>
                              </m:sub>
                            </m:sSub>
                            <m:r>
                              <a:rPr lang="en-US" sz="2400" i="1" dirty="0">
                                <a:latin typeface="Cambria Math" panose="02040503050406030204" pitchFamily="18" charset="0"/>
                              </a:rPr>
                              <m:t> </m:t>
                            </m:r>
                            <m:r>
                              <m:rPr>
                                <m:lit/>
                              </m:rPr>
                              <a:rPr lang="en-US" sz="2400" i="1" dirty="0">
                                <a:latin typeface="Cambria Math" panose="02040503050406030204" pitchFamily="18" charset="0"/>
                              </a:rPr>
                              <m:t>/</m:t>
                            </m:r>
                            <m:r>
                              <a:rPr lang="en-US" sz="2400" i="1" dirty="0">
                                <a:latin typeface="Cambria Math" panose="02040503050406030204" pitchFamily="18" charset="0"/>
                              </a:rPr>
                              <m:t> </m:t>
                            </m:r>
                            <m:r>
                              <a:rPr lang="en-US" sz="2400" i="1" dirty="0">
                                <a:solidFill>
                                  <a:srgbClr val="7030A0"/>
                                </a:solidFill>
                                <a:latin typeface="Cambria Math" panose="02040503050406030204" pitchFamily="18" charset="0"/>
                              </a:rPr>
                              <m:t>𝐹</m:t>
                            </m:r>
                          </m:e>
                        </m:d>
                        <m:r>
                          <a:rPr lang="en-US" sz="2400" i="1" dirty="0">
                            <a:latin typeface="Cambria Math" panose="02040503050406030204" pitchFamily="18" charset="0"/>
                          </a:rPr>
                          <m:t>⇒</m:t>
                        </m:r>
                        <m:sSub>
                          <m:sSubPr>
                            <m:ctrlPr>
                              <a:rPr lang="en-US" sz="2400" i="1" dirty="0">
                                <a:solidFill>
                                  <a:srgbClr val="7030A0"/>
                                </a:solidFill>
                                <a:latin typeface="Cambria Math" panose="02040503050406030204" pitchFamily="18" charset="0"/>
                              </a:rPr>
                            </m:ctrlPr>
                          </m:sSubPr>
                          <m:e>
                            <m:r>
                              <a:rPr lang="en-US" sz="2400" i="1" dirty="0">
                                <a:solidFill>
                                  <a:srgbClr val="7030A0"/>
                                </a:solidFill>
                                <a:latin typeface="Cambria Math" panose="02040503050406030204" pitchFamily="18" charset="0"/>
                              </a:rPr>
                              <m:t>𝑚</m:t>
                            </m:r>
                          </m:e>
                          <m:sub>
                            <m:r>
                              <a:rPr lang="en-US" sz="2400" i="1" dirty="0">
                                <a:solidFill>
                                  <a:srgbClr val="7030A0"/>
                                </a:solidFill>
                                <a:latin typeface="Cambria Math" panose="02040503050406030204" pitchFamily="18" charset="0"/>
                              </a:rPr>
                              <m:t>11</m:t>
                            </m:r>
                          </m:sub>
                        </m:sSub>
                        <m:r>
                          <a:rPr lang="en-US" sz="2400" i="1" dirty="0">
                            <a:latin typeface="Cambria Math" panose="02040503050406030204" pitchFamily="18" charset="0"/>
                          </a:rPr>
                          <m:t> </m:t>
                        </m:r>
                        <m:r>
                          <a:rPr lang="en-US" sz="2400" i="1" dirty="0">
                            <a:solidFill>
                              <a:srgbClr val="7030A0"/>
                            </a:solidFill>
                            <a:latin typeface="Cambria Math" panose="02040503050406030204" pitchFamily="18" charset="0"/>
                          </a:rPr>
                          <m:t>𝑐</m:t>
                        </m:r>
                        <m:r>
                          <a:rPr lang="en-US" sz="2400" i="1" dirty="0">
                            <a:latin typeface="Cambria Math" panose="02040503050406030204" pitchFamily="18" charset="0"/>
                          </a:rPr>
                          <m:t>. </m:t>
                        </m:r>
                        <m:r>
                          <a:rPr lang="en-US" sz="2400" i="1" dirty="0">
                            <a:solidFill>
                              <a:srgbClr val="00B050"/>
                            </a:solidFill>
                            <a:latin typeface="Cambria Math" panose="02040503050406030204" pitchFamily="18" charset="0"/>
                          </a:rPr>
                          <m:t>𝛽</m:t>
                        </m:r>
                      </m:e>
                    </m:d>
                  </m:oMath>
                </a14:m>
                <a:endParaRPr lang="en-US" sz="2400" dirty="0" smtClean="0"/>
              </a:p>
              <a:p>
                <a:pPr>
                  <a:tabLst>
                    <a:tab pos="403225" algn="l"/>
                    <a:tab pos="2171700" algn="l"/>
                    <a:tab pos="3200400" algn="l"/>
                    <a:tab pos="3717925" algn="l"/>
                    <a:tab pos="4746625" algn="l"/>
                    <a:tab pos="5257800" algn="l"/>
                    <a:tab pos="6286500" algn="l"/>
                    <a:tab pos="6804025" algn="l"/>
                  </a:tabLst>
                </a:pPr>
                <a:r>
                  <a:rPr lang="en-US" sz="2400" dirty="0"/>
                  <a:t>	</a:t>
                </a:r>
                <a:r>
                  <a:rPr lang="en-US" sz="2400" dirty="0" smtClean="0"/>
                  <a:t>							</a:t>
                </a:r>
                <a14:m>
                  <m:oMath xmlns:m="http://schemas.openxmlformats.org/officeDocument/2006/math">
                    <m:r>
                      <a:rPr lang="en-US" sz="2400" i="1">
                        <a:latin typeface="Cambria Math" panose="02040503050406030204" pitchFamily="18" charset="0"/>
                      </a:rPr>
                      <m:t>(</m:t>
                    </m:r>
                    <m:r>
                      <m:rPr>
                        <m:sty m:val="p"/>
                      </m:rPr>
                      <a:rPr lang="en-US" sz="2400" dirty="0">
                        <a:solidFill>
                          <a:srgbClr val="0070C0"/>
                        </a:solidFill>
                        <a:latin typeface="Cambria Math" panose="02040503050406030204" pitchFamily="18" charset="0"/>
                      </a:rPr>
                      <m:t>Π</m:t>
                    </m:r>
                    <m:r>
                      <m:rPr>
                        <m:nor/>
                      </m:rPr>
                      <a:rPr lang="en-US" sz="2400" dirty="0">
                        <a:solidFill>
                          <a:srgbClr val="0070C0"/>
                        </a:solidFill>
                        <a:latin typeface="Cambria Math" panose="02040503050406030204" pitchFamily="18" charset="0"/>
                      </a:rPr>
                      <m:t>−</m:t>
                    </m:r>
                    <m:r>
                      <m:rPr>
                        <m:nor/>
                      </m:rPr>
                      <a:rPr lang="en-US" sz="2400" dirty="0">
                        <a:solidFill>
                          <a:srgbClr val="0070C0"/>
                        </a:solidFill>
                        <a:latin typeface="Cambria Math" panose="02040503050406030204" pitchFamily="18" charset="0"/>
                      </a:rPr>
                      <m:t>pf</m:t>
                    </m:r>
                    <m:r>
                      <m:rPr>
                        <m:nor/>
                      </m:rPr>
                      <a:rPr lang="en-US" sz="2400" dirty="0">
                        <a:latin typeface="Cambria Math" panose="02040503050406030204" pitchFamily="18" charset="0"/>
                      </a:rPr>
                      <m:t> </m:t>
                    </m:r>
                    <m:sSub>
                      <m:sSubPr>
                        <m:ctrlPr>
                          <a:rPr lang="en-US" sz="2400" i="1" dirty="0">
                            <a:solidFill>
                              <a:srgbClr val="7030A0"/>
                            </a:solidFill>
                            <a:latin typeface="Cambria Math" panose="02040503050406030204" pitchFamily="18" charset="0"/>
                          </a:rPr>
                        </m:ctrlPr>
                      </m:sSubPr>
                      <m:e>
                        <m:r>
                          <a:rPr lang="en-US" sz="2400" i="1" dirty="0">
                            <a:solidFill>
                              <a:srgbClr val="7030A0"/>
                            </a:solidFill>
                            <a:latin typeface="Cambria Math" panose="02040503050406030204" pitchFamily="18" charset="0"/>
                          </a:rPr>
                          <m:t>𝑠</m:t>
                        </m:r>
                      </m:e>
                      <m:sub>
                        <m:r>
                          <a:rPr lang="en-US" sz="2400" i="1" dirty="0">
                            <a:solidFill>
                              <a:srgbClr val="7030A0"/>
                            </a:solidFill>
                            <a:latin typeface="Cambria Math" panose="02040503050406030204" pitchFamily="18" charset="0"/>
                          </a:rPr>
                          <m:t>2</m:t>
                        </m:r>
                      </m:sub>
                    </m:sSub>
                    <m:r>
                      <a:rPr lang="en-US" sz="2400" b="0" i="1" dirty="0" smtClean="0">
                        <a:solidFill>
                          <a:srgbClr val="7030A0"/>
                        </a:solidFill>
                        <a:latin typeface="Cambria Math" panose="02040503050406030204" pitchFamily="18" charset="0"/>
                      </a:rPr>
                      <m:t> </m:t>
                    </m:r>
                    <m:sSub>
                      <m:sSubPr>
                        <m:ctrlPr>
                          <a:rPr lang="en-US" sz="2400" i="1" dirty="0">
                            <a:solidFill>
                              <a:srgbClr val="7030A0"/>
                            </a:solidFill>
                            <a:latin typeface="Cambria Math" panose="02040503050406030204" pitchFamily="18" charset="0"/>
                          </a:rPr>
                        </m:ctrlPr>
                      </m:sSubPr>
                      <m:e>
                        <m:r>
                          <a:rPr lang="en-US" sz="2400" b="0" i="1" dirty="0" smtClean="0">
                            <a:solidFill>
                              <a:srgbClr val="7030A0"/>
                            </a:solidFill>
                            <a:latin typeface="Cambria Math" panose="02040503050406030204" pitchFamily="18" charset="0"/>
                          </a:rPr>
                          <m:t>𝑚</m:t>
                        </m:r>
                      </m:e>
                      <m:sub>
                        <m:r>
                          <a:rPr lang="en-US" sz="2400" b="0" i="1" dirty="0" smtClean="0">
                            <a:solidFill>
                              <a:srgbClr val="7030A0"/>
                            </a:solidFill>
                            <a:latin typeface="Cambria Math" panose="02040503050406030204" pitchFamily="18" charset="0"/>
                          </a:rPr>
                          <m:t>11</m:t>
                        </m:r>
                      </m:sub>
                    </m:sSub>
                    <m:r>
                      <a:rPr lang="en-US" sz="2400" b="0" i="1" dirty="0" smtClean="0">
                        <a:solidFill>
                          <a:srgbClr val="7030A0"/>
                        </a:solidFill>
                        <a:latin typeface="Cambria Math" panose="02040503050406030204" pitchFamily="18" charset="0"/>
                      </a:rPr>
                      <m:t> </m:t>
                    </m:r>
                    <m:sSub>
                      <m:sSubPr>
                        <m:ctrlPr>
                          <a:rPr lang="en-US" sz="2400" b="0" i="1" dirty="0" smtClean="0">
                            <a:solidFill>
                              <a:srgbClr val="7030A0"/>
                            </a:solidFill>
                            <a:latin typeface="Cambria Math" panose="02040503050406030204" pitchFamily="18" charset="0"/>
                          </a:rPr>
                        </m:ctrlPr>
                      </m:sSubPr>
                      <m:e>
                        <m:r>
                          <a:rPr lang="en-US" sz="2400" b="0" i="1" dirty="0" smtClean="0">
                            <a:solidFill>
                              <a:srgbClr val="7030A0"/>
                            </a:solidFill>
                            <a:latin typeface="Cambria Math" panose="02040503050406030204" pitchFamily="18" charset="0"/>
                          </a:rPr>
                          <m:t>𝑚</m:t>
                        </m:r>
                      </m:e>
                      <m:sub>
                        <m:r>
                          <a:rPr lang="en-US" sz="2400" b="0" i="1" dirty="0" smtClean="0">
                            <a:solidFill>
                              <a:srgbClr val="7030A0"/>
                            </a:solidFill>
                            <a:latin typeface="Cambria Math" panose="02040503050406030204" pitchFamily="18" charset="0"/>
                          </a:rPr>
                          <m:t>12</m:t>
                        </m:r>
                      </m:sub>
                    </m:sSub>
                    <m:r>
                      <a:rPr lang="en-US" sz="2400" b="0" i="1" dirty="0" smtClean="0">
                        <a:latin typeface="Cambria Math" panose="02040503050406030204" pitchFamily="18" charset="0"/>
                      </a:rPr>
                      <m:t>)) </m:t>
                    </m:r>
                    <m:r>
                      <a:rPr lang="en-US" sz="2400" i="1" dirty="0">
                        <a:solidFill>
                          <a:srgbClr val="00B0F0"/>
                        </a:solidFill>
                        <a:latin typeface="Cambria Math" panose="02040503050406030204" pitchFamily="18" charset="0"/>
                      </a:rPr>
                      <m:t>𝕀</m:t>
                    </m:r>
                    <m:r>
                      <a:rPr lang="en-US" sz="2400" b="0" i="1" dirty="0" smtClean="0">
                        <a:latin typeface="Cambria Math" panose="02040503050406030204" pitchFamily="18" charset="0"/>
                      </a:rPr>
                      <m:t>)) </m:t>
                    </m:r>
                    <m:r>
                      <a:rPr lang="en-US" sz="2400" i="1" dirty="0">
                        <a:solidFill>
                          <a:srgbClr val="00B0F0"/>
                        </a:solidFill>
                        <a:latin typeface="Cambria Math" panose="02040503050406030204" pitchFamily="18" charset="0"/>
                      </a:rPr>
                      <m:t>𝕀</m:t>
                    </m:r>
                    <m:r>
                      <a:rPr lang="en-US" sz="2400" b="0" i="1" dirty="0" smtClean="0">
                        <a:latin typeface="Cambria Math" panose="02040503050406030204" pitchFamily="18" charset="0"/>
                      </a:rPr>
                      <m:t>)))</m:t>
                    </m:r>
                    <m:r>
                      <m:rPr>
                        <m:nor/>
                      </m:rPr>
                      <a:rPr lang="en-US" sz="2400" dirty="0"/>
                      <m:t>	</m:t>
                    </m:r>
                  </m:oMath>
                </a14:m>
                <a:r>
                  <a:rPr lang="en-US" sz="2400" dirty="0" smtClean="0"/>
                  <a:t> </a:t>
                </a:r>
                <a14:m>
                  <m:oMath xmlns:m="http://schemas.openxmlformats.org/officeDocument/2006/math">
                    <m:r>
                      <m:rPr>
                        <m:nor/>
                      </m:rPr>
                      <a:rPr lang="en-US" sz="2400" dirty="0"/>
                      <m:t>	</m:t>
                    </m:r>
                  </m:oMath>
                </a14:m>
                <a:r>
                  <a:rPr lang="en-US" sz="2400" dirty="0" smtClean="0"/>
                  <a:t>|}</a:t>
                </a:r>
                <a:endParaRPr lang="en-US" sz="2400" dirty="0"/>
              </a:p>
            </p:txBody>
          </p:sp>
        </mc:Choice>
        <mc:Fallback xmlns="">
          <p:sp>
            <p:nvSpPr>
              <p:cNvPr id="5" name="TextBox 5"/>
              <p:cNvSpPr txBox="1">
                <a:spLocks noRot="1" noChangeAspect="1" noMove="1" noResize="1" noEditPoints="1" noAdjustHandles="1" noChangeArrowheads="1" noChangeShapeType="1" noTextEdit="1"/>
              </p:cNvSpPr>
              <p:nvPr/>
            </p:nvSpPr>
            <p:spPr>
              <a:xfrm>
                <a:off x="0" y="2768258"/>
                <a:ext cx="11811000" cy="4301306"/>
              </a:xfrm>
              <a:prstGeom prst="rect">
                <a:avLst/>
              </a:prstGeom>
              <a:blipFill rotWithShape="0">
                <a:blip r:embed="rId3"/>
                <a:stretch>
                  <a:fillRect l="-774" t="-992" b="-2266"/>
                </a:stretch>
              </a:blipFill>
            </p:spPr>
            <p:txBody>
              <a:bodyPr/>
              <a:lstStyle/>
              <a:p>
                <a:r>
                  <a:rPr lang="en-GB">
                    <a:noFill/>
                  </a:rPr>
                  <a:t> </a:t>
                </a:r>
              </a:p>
            </p:txBody>
          </p:sp>
        </mc:Fallback>
      </mc:AlternateContent>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a:t>
            </a:r>
            <a:r>
              <a:rPr lang="en-US"/>
              <a:t>(</a:t>
            </a:r>
            <a:r>
              <a:rPr lang="en-US" smtClean="0"/>
              <a:t>pain)</a:t>
            </a:r>
            <a:endParaRPr lang="en-US" dirty="0"/>
          </a:p>
        </p:txBody>
      </p:sp>
      <p:sp>
        <p:nvSpPr>
          <p:cNvPr id="4" name="Slide Number Placeholder 3"/>
          <p:cNvSpPr>
            <a:spLocks noGrp="1"/>
          </p:cNvSpPr>
          <p:nvPr>
            <p:ph type="sldNum" sz="quarter" idx="12"/>
          </p:nvPr>
        </p:nvSpPr>
        <p:spPr/>
        <p:txBody>
          <a:bodyPr/>
          <a:lstStyle/>
          <a:p>
            <a:fld id="{E64EF21E-4A1E-457A-A908-FECEBBB6594B}" type="slidenum">
              <a:rPr lang="en-US" smtClean="0"/>
              <a:t>37</a:t>
            </a:fld>
            <a:endParaRPr lang="en-US"/>
          </a:p>
        </p:txBody>
      </p:sp>
      <p:sp>
        <p:nvSpPr>
          <p:cNvPr id="6" name="Content Placeholder 2"/>
          <p:cNvSpPr txBox="1">
            <a:spLocks/>
          </p:cNvSpPr>
          <p:nvPr/>
        </p:nvSpPr>
        <p:spPr>
          <a:xfrm>
            <a:off x="628650" y="139890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When are these slow?</a:t>
            </a:r>
          </a:p>
          <a:p>
            <a:pPr lvl="1"/>
            <a:r>
              <a:rPr lang="en-US" dirty="0" smtClean="0"/>
              <a:t>When your term is large</a:t>
            </a:r>
          </a:p>
          <a:p>
            <a:r>
              <a:rPr lang="en-US" dirty="0" smtClean="0"/>
              <a:t>Smallish example (29 000 words): Without Proofs:</a:t>
            </a:r>
            <a:endParaRPr lang="en-US" dirty="0"/>
          </a:p>
        </p:txBody>
      </p:sp>
      <p:grpSp>
        <p:nvGrpSpPr>
          <p:cNvPr id="9" name="Group 108"/>
          <p:cNvGrpSpPr/>
          <p:nvPr/>
        </p:nvGrpSpPr>
        <p:grpSpPr>
          <a:xfrm>
            <a:off x="-328232" y="5524948"/>
            <a:ext cx="2586998" cy="1262104"/>
            <a:chOff x="3013991" y="1778798"/>
            <a:chExt cx="6927283" cy="3379573"/>
          </a:xfrm>
        </p:grpSpPr>
        <p:grpSp>
          <p:nvGrpSpPr>
            <p:cNvPr id="10" name="Group 4"/>
            <p:cNvGrpSpPr>
              <a:grpSpLocks noChangeAspect="1"/>
            </p:cNvGrpSpPr>
            <p:nvPr/>
          </p:nvGrpSpPr>
          <p:grpSpPr bwMode="auto">
            <a:xfrm>
              <a:off x="4752023" y="2199271"/>
              <a:ext cx="2260600" cy="2959100"/>
              <a:chOff x="1354" y="1310"/>
              <a:chExt cx="1424" cy="1864"/>
            </a:xfrm>
          </p:grpSpPr>
          <p:sp>
            <p:nvSpPr>
              <p:cNvPr id="12" name="AutoShape 3"/>
              <p:cNvSpPr>
                <a:spLocks noChangeAspect="1" noChangeArrowheads="1" noTextEdit="1"/>
              </p:cNvSpPr>
              <p:nvPr/>
            </p:nvSpPr>
            <p:spPr bwMode="auto">
              <a:xfrm>
                <a:off x="1354" y="1310"/>
                <a:ext cx="1424" cy="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 name="Freeform 5"/>
              <p:cNvSpPr>
                <a:spLocks/>
              </p:cNvSpPr>
              <p:nvPr/>
            </p:nvSpPr>
            <p:spPr bwMode="auto">
              <a:xfrm>
                <a:off x="1414" y="1377"/>
                <a:ext cx="1176" cy="661"/>
              </a:xfrm>
              <a:custGeom>
                <a:avLst/>
                <a:gdLst>
                  <a:gd name="T0" fmla="*/ 915 w 1176"/>
                  <a:gd name="T1" fmla="*/ 80 h 661"/>
                  <a:gd name="T2" fmla="*/ 939 w 1176"/>
                  <a:gd name="T3" fmla="*/ 76 h 661"/>
                  <a:gd name="T4" fmla="*/ 964 w 1176"/>
                  <a:gd name="T5" fmla="*/ 74 h 661"/>
                  <a:gd name="T6" fmla="*/ 988 w 1176"/>
                  <a:gd name="T7" fmla="*/ 78 h 661"/>
                  <a:gd name="T8" fmla="*/ 1006 w 1176"/>
                  <a:gd name="T9" fmla="*/ 96 h 661"/>
                  <a:gd name="T10" fmla="*/ 1000 w 1176"/>
                  <a:gd name="T11" fmla="*/ 128 h 661"/>
                  <a:gd name="T12" fmla="*/ 1000 w 1176"/>
                  <a:gd name="T13" fmla="*/ 137 h 661"/>
                  <a:gd name="T14" fmla="*/ 1033 w 1176"/>
                  <a:gd name="T15" fmla="*/ 137 h 661"/>
                  <a:gd name="T16" fmla="*/ 1058 w 1176"/>
                  <a:gd name="T17" fmla="*/ 148 h 661"/>
                  <a:gd name="T18" fmla="*/ 1062 w 1176"/>
                  <a:gd name="T19" fmla="*/ 166 h 661"/>
                  <a:gd name="T20" fmla="*/ 1064 w 1176"/>
                  <a:gd name="T21" fmla="*/ 179 h 661"/>
                  <a:gd name="T22" fmla="*/ 1091 w 1176"/>
                  <a:gd name="T23" fmla="*/ 177 h 661"/>
                  <a:gd name="T24" fmla="*/ 1111 w 1176"/>
                  <a:gd name="T25" fmla="*/ 179 h 661"/>
                  <a:gd name="T26" fmla="*/ 1129 w 1176"/>
                  <a:gd name="T27" fmla="*/ 195 h 661"/>
                  <a:gd name="T28" fmla="*/ 1150 w 1176"/>
                  <a:gd name="T29" fmla="*/ 239 h 661"/>
                  <a:gd name="T30" fmla="*/ 1169 w 1176"/>
                  <a:gd name="T31" fmla="*/ 297 h 661"/>
                  <a:gd name="T32" fmla="*/ 1145 w 1176"/>
                  <a:gd name="T33" fmla="*/ 337 h 661"/>
                  <a:gd name="T34" fmla="*/ 1084 w 1176"/>
                  <a:gd name="T35" fmla="*/ 355 h 661"/>
                  <a:gd name="T36" fmla="*/ 1022 w 1176"/>
                  <a:gd name="T37" fmla="*/ 375 h 661"/>
                  <a:gd name="T38" fmla="*/ 961 w 1176"/>
                  <a:gd name="T39" fmla="*/ 393 h 661"/>
                  <a:gd name="T40" fmla="*/ 897 w 1176"/>
                  <a:gd name="T41" fmla="*/ 413 h 661"/>
                  <a:gd name="T42" fmla="*/ 836 w 1176"/>
                  <a:gd name="T43" fmla="*/ 431 h 661"/>
                  <a:gd name="T44" fmla="*/ 774 w 1176"/>
                  <a:gd name="T45" fmla="*/ 451 h 661"/>
                  <a:gd name="T46" fmla="*/ 713 w 1176"/>
                  <a:gd name="T47" fmla="*/ 472 h 661"/>
                  <a:gd name="T48" fmla="*/ 653 w 1176"/>
                  <a:gd name="T49" fmla="*/ 494 h 661"/>
                  <a:gd name="T50" fmla="*/ 595 w 1176"/>
                  <a:gd name="T51" fmla="*/ 519 h 661"/>
                  <a:gd name="T52" fmla="*/ 537 w 1176"/>
                  <a:gd name="T53" fmla="*/ 548 h 661"/>
                  <a:gd name="T54" fmla="*/ 477 w 1176"/>
                  <a:gd name="T55" fmla="*/ 577 h 661"/>
                  <a:gd name="T56" fmla="*/ 416 w 1176"/>
                  <a:gd name="T57" fmla="*/ 604 h 661"/>
                  <a:gd name="T58" fmla="*/ 354 w 1176"/>
                  <a:gd name="T59" fmla="*/ 628 h 661"/>
                  <a:gd name="T60" fmla="*/ 293 w 1176"/>
                  <a:gd name="T61" fmla="*/ 648 h 661"/>
                  <a:gd name="T62" fmla="*/ 231 w 1176"/>
                  <a:gd name="T63" fmla="*/ 659 h 661"/>
                  <a:gd name="T64" fmla="*/ 161 w 1176"/>
                  <a:gd name="T65" fmla="*/ 657 h 661"/>
                  <a:gd name="T66" fmla="*/ 78 w 1176"/>
                  <a:gd name="T67" fmla="*/ 630 h 661"/>
                  <a:gd name="T68" fmla="*/ 16 w 1176"/>
                  <a:gd name="T69" fmla="*/ 575 h 661"/>
                  <a:gd name="T70" fmla="*/ 2 w 1176"/>
                  <a:gd name="T71" fmla="*/ 501 h 661"/>
                  <a:gd name="T72" fmla="*/ 38 w 1176"/>
                  <a:gd name="T73" fmla="*/ 436 h 661"/>
                  <a:gd name="T74" fmla="*/ 81 w 1176"/>
                  <a:gd name="T75" fmla="*/ 396 h 661"/>
                  <a:gd name="T76" fmla="*/ 130 w 1176"/>
                  <a:gd name="T77" fmla="*/ 362 h 661"/>
                  <a:gd name="T78" fmla="*/ 186 w 1176"/>
                  <a:gd name="T79" fmla="*/ 333 h 661"/>
                  <a:gd name="T80" fmla="*/ 246 w 1176"/>
                  <a:gd name="T81" fmla="*/ 308 h 661"/>
                  <a:gd name="T82" fmla="*/ 307 w 1176"/>
                  <a:gd name="T83" fmla="*/ 286 h 661"/>
                  <a:gd name="T84" fmla="*/ 365 w 1176"/>
                  <a:gd name="T85" fmla="*/ 262 h 661"/>
                  <a:gd name="T86" fmla="*/ 419 w 1176"/>
                  <a:gd name="T87" fmla="*/ 241 h 661"/>
                  <a:gd name="T88" fmla="*/ 463 w 1176"/>
                  <a:gd name="T89" fmla="*/ 219 h 661"/>
                  <a:gd name="T90" fmla="*/ 501 w 1176"/>
                  <a:gd name="T91" fmla="*/ 199 h 661"/>
                  <a:gd name="T92" fmla="*/ 539 w 1176"/>
                  <a:gd name="T93" fmla="*/ 177 h 661"/>
                  <a:gd name="T94" fmla="*/ 577 w 1176"/>
                  <a:gd name="T95" fmla="*/ 157 h 661"/>
                  <a:gd name="T96" fmla="*/ 613 w 1176"/>
                  <a:gd name="T97" fmla="*/ 136 h 661"/>
                  <a:gd name="T98" fmla="*/ 651 w 1176"/>
                  <a:gd name="T99" fmla="*/ 116 h 661"/>
                  <a:gd name="T100" fmla="*/ 689 w 1176"/>
                  <a:gd name="T101" fmla="*/ 96 h 661"/>
                  <a:gd name="T102" fmla="*/ 727 w 1176"/>
                  <a:gd name="T103" fmla="*/ 76 h 661"/>
                  <a:gd name="T104" fmla="*/ 760 w 1176"/>
                  <a:gd name="T105" fmla="*/ 60 h 661"/>
                  <a:gd name="T106" fmla="*/ 790 w 1176"/>
                  <a:gd name="T107" fmla="*/ 40 h 661"/>
                  <a:gd name="T108" fmla="*/ 821 w 1176"/>
                  <a:gd name="T109" fmla="*/ 20 h 661"/>
                  <a:gd name="T110" fmla="*/ 852 w 1176"/>
                  <a:gd name="T111" fmla="*/ 4 h 661"/>
                  <a:gd name="T112" fmla="*/ 883 w 1176"/>
                  <a:gd name="T113" fmla="*/ 0 h 661"/>
                  <a:gd name="T114" fmla="*/ 910 w 1176"/>
                  <a:gd name="T115" fmla="*/ 13 h 661"/>
                  <a:gd name="T116" fmla="*/ 921 w 1176"/>
                  <a:gd name="T117" fmla="*/ 38 h 661"/>
                  <a:gd name="T118" fmla="*/ 915 w 1176"/>
                  <a:gd name="T119" fmla="*/ 67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76" h="661">
                    <a:moveTo>
                      <a:pt x="906" y="81"/>
                    </a:moveTo>
                    <a:lnTo>
                      <a:pt x="915" y="80"/>
                    </a:lnTo>
                    <a:lnTo>
                      <a:pt x="926" y="78"/>
                    </a:lnTo>
                    <a:lnTo>
                      <a:pt x="939" y="76"/>
                    </a:lnTo>
                    <a:lnTo>
                      <a:pt x="951" y="76"/>
                    </a:lnTo>
                    <a:lnTo>
                      <a:pt x="964" y="74"/>
                    </a:lnTo>
                    <a:lnTo>
                      <a:pt x="977" y="76"/>
                    </a:lnTo>
                    <a:lnTo>
                      <a:pt x="988" y="78"/>
                    </a:lnTo>
                    <a:lnTo>
                      <a:pt x="995" y="81"/>
                    </a:lnTo>
                    <a:lnTo>
                      <a:pt x="1006" y="96"/>
                    </a:lnTo>
                    <a:lnTo>
                      <a:pt x="1008" y="112"/>
                    </a:lnTo>
                    <a:lnTo>
                      <a:pt x="1000" y="128"/>
                    </a:lnTo>
                    <a:lnTo>
                      <a:pt x="988" y="141"/>
                    </a:lnTo>
                    <a:lnTo>
                      <a:pt x="1000" y="137"/>
                    </a:lnTo>
                    <a:lnTo>
                      <a:pt x="1017" y="136"/>
                    </a:lnTo>
                    <a:lnTo>
                      <a:pt x="1033" y="137"/>
                    </a:lnTo>
                    <a:lnTo>
                      <a:pt x="1047" y="141"/>
                    </a:lnTo>
                    <a:lnTo>
                      <a:pt x="1058" y="148"/>
                    </a:lnTo>
                    <a:lnTo>
                      <a:pt x="1064" y="156"/>
                    </a:lnTo>
                    <a:lnTo>
                      <a:pt x="1062" y="166"/>
                    </a:lnTo>
                    <a:lnTo>
                      <a:pt x="1047" y="181"/>
                    </a:lnTo>
                    <a:lnTo>
                      <a:pt x="1064" y="179"/>
                    </a:lnTo>
                    <a:lnTo>
                      <a:pt x="1078" y="177"/>
                    </a:lnTo>
                    <a:lnTo>
                      <a:pt x="1091" y="177"/>
                    </a:lnTo>
                    <a:lnTo>
                      <a:pt x="1102" y="177"/>
                    </a:lnTo>
                    <a:lnTo>
                      <a:pt x="1111" y="179"/>
                    </a:lnTo>
                    <a:lnTo>
                      <a:pt x="1120" y="186"/>
                    </a:lnTo>
                    <a:lnTo>
                      <a:pt x="1129" y="195"/>
                    </a:lnTo>
                    <a:lnTo>
                      <a:pt x="1138" y="212"/>
                    </a:lnTo>
                    <a:lnTo>
                      <a:pt x="1150" y="239"/>
                    </a:lnTo>
                    <a:lnTo>
                      <a:pt x="1161" y="268"/>
                    </a:lnTo>
                    <a:lnTo>
                      <a:pt x="1169" y="297"/>
                    </a:lnTo>
                    <a:lnTo>
                      <a:pt x="1176" y="326"/>
                    </a:lnTo>
                    <a:lnTo>
                      <a:pt x="1145" y="337"/>
                    </a:lnTo>
                    <a:lnTo>
                      <a:pt x="1114" y="346"/>
                    </a:lnTo>
                    <a:lnTo>
                      <a:pt x="1084" y="355"/>
                    </a:lnTo>
                    <a:lnTo>
                      <a:pt x="1053" y="366"/>
                    </a:lnTo>
                    <a:lnTo>
                      <a:pt x="1022" y="375"/>
                    </a:lnTo>
                    <a:lnTo>
                      <a:pt x="991" y="384"/>
                    </a:lnTo>
                    <a:lnTo>
                      <a:pt x="961" y="393"/>
                    </a:lnTo>
                    <a:lnTo>
                      <a:pt x="930" y="402"/>
                    </a:lnTo>
                    <a:lnTo>
                      <a:pt x="897" y="413"/>
                    </a:lnTo>
                    <a:lnTo>
                      <a:pt x="866" y="422"/>
                    </a:lnTo>
                    <a:lnTo>
                      <a:pt x="836" y="431"/>
                    </a:lnTo>
                    <a:lnTo>
                      <a:pt x="805" y="442"/>
                    </a:lnTo>
                    <a:lnTo>
                      <a:pt x="774" y="451"/>
                    </a:lnTo>
                    <a:lnTo>
                      <a:pt x="743" y="461"/>
                    </a:lnTo>
                    <a:lnTo>
                      <a:pt x="713" y="472"/>
                    </a:lnTo>
                    <a:lnTo>
                      <a:pt x="682" y="483"/>
                    </a:lnTo>
                    <a:lnTo>
                      <a:pt x="653" y="494"/>
                    </a:lnTo>
                    <a:lnTo>
                      <a:pt x="624" y="507"/>
                    </a:lnTo>
                    <a:lnTo>
                      <a:pt x="595" y="519"/>
                    </a:lnTo>
                    <a:lnTo>
                      <a:pt x="566" y="534"/>
                    </a:lnTo>
                    <a:lnTo>
                      <a:pt x="537" y="548"/>
                    </a:lnTo>
                    <a:lnTo>
                      <a:pt x="506" y="563"/>
                    </a:lnTo>
                    <a:lnTo>
                      <a:pt x="477" y="577"/>
                    </a:lnTo>
                    <a:lnTo>
                      <a:pt x="447" y="590"/>
                    </a:lnTo>
                    <a:lnTo>
                      <a:pt x="416" y="604"/>
                    </a:lnTo>
                    <a:lnTo>
                      <a:pt x="385" y="617"/>
                    </a:lnTo>
                    <a:lnTo>
                      <a:pt x="354" y="628"/>
                    </a:lnTo>
                    <a:lnTo>
                      <a:pt x="324" y="639"/>
                    </a:lnTo>
                    <a:lnTo>
                      <a:pt x="293" y="648"/>
                    </a:lnTo>
                    <a:lnTo>
                      <a:pt x="262" y="653"/>
                    </a:lnTo>
                    <a:lnTo>
                      <a:pt x="231" y="659"/>
                    </a:lnTo>
                    <a:lnTo>
                      <a:pt x="201" y="661"/>
                    </a:lnTo>
                    <a:lnTo>
                      <a:pt x="161" y="657"/>
                    </a:lnTo>
                    <a:lnTo>
                      <a:pt x="117" y="646"/>
                    </a:lnTo>
                    <a:lnTo>
                      <a:pt x="78" y="630"/>
                    </a:lnTo>
                    <a:lnTo>
                      <a:pt x="41" y="604"/>
                    </a:lnTo>
                    <a:lnTo>
                      <a:pt x="16" y="575"/>
                    </a:lnTo>
                    <a:lnTo>
                      <a:pt x="0" y="541"/>
                    </a:lnTo>
                    <a:lnTo>
                      <a:pt x="2" y="501"/>
                    </a:lnTo>
                    <a:lnTo>
                      <a:pt x="21" y="458"/>
                    </a:lnTo>
                    <a:lnTo>
                      <a:pt x="38" y="436"/>
                    </a:lnTo>
                    <a:lnTo>
                      <a:pt x="58" y="414"/>
                    </a:lnTo>
                    <a:lnTo>
                      <a:pt x="81" y="396"/>
                    </a:lnTo>
                    <a:lnTo>
                      <a:pt x="105" y="378"/>
                    </a:lnTo>
                    <a:lnTo>
                      <a:pt x="130" y="362"/>
                    </a:lnTo>
                    <a:lnTo>
                      <a:pt x="159" y="347"/>
                    </a:lnTo>
                    <a:lnTo>
                      <a:pt x="186" y="333"/>
                    </a:lnTo>
                    <a:lnTo>
                      <a:pt x="217" y="320"/>
                    </a:lnTo>
                    <a:lnTo>
                      <a:pt x="246" y="308"/>
                    </a:lnTo>
                    <a:lnTo>
                      <a:pt x="277" y="297"/>
                    </a:lnTo>
                    <a:lnTo>
                      <a:pt x="307" y="286"/>
                    </a:lnTo>
                    <a:lnTo>
                      <a:pt x="336" y="273"/>
                    </a:lnTo>
                    <a:lnTo>
                      <a:pt x="365" y="262"/>
                    </a:lnTo>
                    <a:lnTo>
                      <a:pt x="392" y="252"/>
                    </a:lnTo>
                    <a:lnTo>
                      <a:pt x="419" y="241"/>
                    </a:lnTo>
                    <a:lnTo>
                      <a:pt x="445" y="228"/>
                    </a:lnTo>
                    <a:lnTo>
                      <a:pt x="463" y="219"/>
                    </a:lnTo>
                    <a:lnTo>
                      <a:pt x="483" y="208"/>
                    </a:lnTo>
                    <a:lnTo>
                      <a:pt x="501" y="199"/>
                    </a:lnTo>
                    <a:lnTo>
                      <a:pt x="521" y="188"/>
                    </a:lnTo>
                    <a:lnTo>
                      <a:pt x="539" y="177"/>
                    </a:lnTo>
                    <a:lnTo>
                      <a:pt x="557" y="168"/>
                    </a:lnTo>
                    <a:lnTo>
                      <a:pt x="577" y="157"/>
                    </a:lnTo>
                    <a:lnTo>
                      <a:pt x="595" y="147"/>
                    </a:lnTo>
                    <a:lnTo>
                      <a:pt x="613" y="136"/>
                    </a:lnTo>
                    <a:lnTo>
                      <a:pt x="633" y="127"/>
                    </a:lnTo>
                    <a:lnTo>
                      <a:pt x="651" y="116"/>
                    </a:lnTo>
                    <a:lnTo>
                      <a:pt x="669" y="105"/>
                    </a:lnTo>
                    <a:lnTo>
                      <a:pt x="689" y="96"/>
                    </a:lnTo>
                    <a:lnTo>
                      <a:pt x="707" y="85"/>
                    </a:lnTo>
                    <a:lnTo>
                      <a:pt x="727" y="76"/>
                    </a:lnTo>
                    <a:lnTo>
                      <a:pt x="745" y="67"/>
                    </a:lnTo>
                    <a:lnTo>
                      <a:pt x="760" y="60"/>
                    </a:lnTo>
                    <a:lnTo>
                      <a:pt x="774" y="51"/>
                    </a:lnTo>
                    <a:lnTo>
                      <a:pt x="790" y="40"/>
                    </a:lnTo>
                    <a:lnTo>
                      <a:pt x="807" y="29"/>
                    </a:lnTo>
                    <a:lnTo>
                      <a:pt x="821" y="20"/>
                    </a:lnTo>
                    <a:lnTo>
                      <a:pt x="837" y="11"/>
                    </a:lnTo>
                    <a:lnTo>
                      <a:pt x="852" y="4"/>
                    </a:lnTo>
                    <a:lnTo>
                      <a:pt x="866" y="0"/>
                    </a:lnTo>
                    <a:lnTo>
                      <a:pt x="883" y="0"/>
                    </a:lnTo>
                    <a:lnTo>
                      <a:pt x="897" y="4"/>
                    </a:lnTo>
                    <a:lnTo>
                      <a:pt x="910" y="13"/>
                    </a:lnTo>
                    <a:lnTo>
                      <a:pt x="917" y="23"/>
                    </a:lnTo>
                    <a:lnTo>
                      <a:pt x="921" y="38"/>
                    </a:lnTo>
                    <a:lnTo>
                      <a:pt x="921" y="52"/>
                    </a:lnTo>
                    <a:lnTo>
                      <a:pt x="915" y="67"/>
                    </a:lnTo>
                    <a:lnTo>
                      <a:pt x="906" y="81"/>
                    </a:lnTo>
                    <a:close/>
                  </a:path>
                </a:pathLst>
              </a:custGeom>
              <a:solidFill>
                <a:srgbClr val="D8E5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4" name="Freeform 6"/>
              <p:cNvSpPr>
                <a:spLocks/>
              </p:cNvSpPr>
              <p:nvPr/>
            </p:nvSpPr>
            <p:spPr bwMode="auto">
              <a:xfrm>
                <a:off x="1363" y="1343"/>
                <a:ext cx="1408" cy="1809"/>
              </a:xfrm>
              <a:custGeom>
                <a:avLst/>
                <a:gdLst>
                  <a:gd name="T0" fmla="*/ 885 w 1408"/>
                  <a:gd name="T1" fmla="*/ 0 h 1809"/>
                  <a:gd name="T2" fmla="*/ 907 w 1408"/>
                  <a:gd name="T3" fmla="*/ 19 h 1809"/>
                  <a:gd name="T4" fmla="*/ 898 w 1408"/>
                  <a:gd name="T5" fmla="*/ 54 h 1809"/>
                  <a:gd name="T6" fmla="*/ 809 w 1408"/>
                  <a:gd name="T7" fmla="*/ 123 h 1809"/>
                  <a:gd name="T8" fmla="*/ 688 w 1408"/>
                  <a:gd name="T9" fmla="*/ 186 h 1809"/>
                  <a:gd name="T10" fmla="*/ 612 w 1408"/>
                  <a:gd name="T11" fmla="*/ 224 h 1809"/>
                  <a:gd name="T12" fmla="*/ 536 w 1408"/>
                  <a:gd name="T13" fmla="*/ 271 h 1809"/>
                  <a:gd name="T14" fmla="*/ 458 w 1408"/>
                  <a:gd name="T15" fmla="*/ 320 h 1809"/>
                  <a:gd name="T16" fmla="*/ 380 w 1408"/>
                  <a:gd name="T17" fmla="*/ 362 h 1809"/>
                  <a:gd name="T18" fmla="*/ 297 w 1408"/>
                  <a:gd name="T19" fmla="*/ 400 h 1809"/>
                  <a:gd name="T20" fmla="*/ 214 w 1408"/>
                  <a:gd name="T21" fmla="*/ 438 h 1809"/>
                  <a:gd name="T22" fmla="*/ 152 w 1408"/>
                  <a:gd name="T23" fmla="*/ 474 h 1809"/>
                  <a:gd name="T24" fmla="*/ 100 w 1408"/>
                  <a:gd name="T25" fmla="*/ 526 h 1809"/>
                  <a:gd name="T26" fmla="*/ 96 w 1408"/>
                  <a:gd name="T27" fmla="*/ 593 h 1809"/>
                  <a:gd name="T28" fmla="*/ 143 w 1408"/>
                  <a:gd name="T29" fmla="*/ 642 h 1809"/>
                  <a:gd name="T30" fmla="*/ 210 w 1408"/>
                  <a:gd name="T31" fmla="*/ 664 h 1809"/>
                  <a:gd name="T32" fmla="*/ 297 w 1408"/>
                  <a:gd name="T33" fmla="*/ 662 h 1809"/>
                  <a:gd name="T34" fmla="*/ 393 w 1408"/>
                  <a:gd name="T35" fmla="*/ 637 h 1809"/>
                  <a:gd name="T36" fmla="*/ 485 w 1408"/>
                  <a:gd name="T37" fmla="*/ 600 h 1809"/>
                  <a:gd name="T38" fmla="*/ 590 w 1408"/>
                  <a:gd name="T39" fmla="*/ 559 h 1809"/>
                  <a:gd name="T40" fmla="*/ 695 w 1408"/>
                  <a:gd name="T41" fmla="*/ 519 h 1809"/>
                  <a:gd name="T42" fmla="*/ 802 w 1408"/>
                  <a:gd name="T43" fmla="*/ 485 h 1809"/>
                  <a:gd name="T44" fmla="*/ 905 w 1408"/>
                  <a:gd name="T45" fmla="*/ 447 h 1809"/>
                  <a:gd name="T46" fmla="*/ 1008 w 1408"/>
                  <a:gd name="T47" fmla="*/ 409 h 1809"/>
                  <a:gd name="T48" fmla="*/ 1113 w 1408"/>
                  <a:gd name="T49" fmla="*/ 372 h 1809"/>
                  <a:gd name="T50" fmla="*/ 1218 w 1408"/>
                  <a:gd name="T51" fmla="*/ 342 h 1809"/>
                  <a:gd name="T52" fmla="*/ 1325 w 1408"/>
                  <a:gd name="T53" fmla="*/ 316 h 1809"/>
                  <a:gd name="T54" fmla="*/ 1328 w 1408"/>
                  <a:gd name="T55" fmla="*/ 394 h 1809"/>
                  <a:gd name="T56" fmla="*/ 1337 w 1408"/>
                  <a:gd name="T57" fmla="*/ 486 h 1809"/>
                  <a:gd name="T58" fmla="*/ 1343 w 1408"/>
                  <a:gd name="T59" fmla="*/ 618 h 1809"/>
                  <a:gd name="T60" fmla="*/ 1350 w 1408"/>
                  <a:gd name="T61" fmla="*/ 809 h 1809"/>
                  <a:gd name="T62" fmla="*/ 1368 w 1408"/>
                  <a:gd name="T63" fmla="*/ 1205 h 1809"/>
                  <a:gd name="T64" fmla="*/ 1384 w 1408"/>
                  <a:gd name="T65" fmla="*/ 1415 h 1809"/>
                  <a:gd name="T66" fmla="*/ 1393 w 1408"/>
                  <a:gd name="T67" fmla="*/ 1531 h 1809"/>
                  <a:gd name="T68" fmla="*/ 1408 w 1408"/>
                  <a:gd name="T69" fmla="*/ 1659 h 1809"/>
                  <a:gd name="T70" fmla="*/ 1238 w 1408"/>
                  <a:gd name="T71" fmla="*/ 1690 h 1809"/>
                  <a:gd name="T72" fmla="*/ 1037 w 1408"/>
                  <a:gd name="T73" fmla="*/ 1717 h 1809"/>
                  <a:gd name="T74" fmla="*/ 825 w 1408"/>
                  <a:gd name="T75" fmla="*/ 1742 h 1809"/>
                  <a:gd name="T76" fmla="*/ 622 w 1408"/>
                  <a:gd name="T77" fmla="*/ 1768 h 1809"/>
                  <a:gd name="T78" fmla="*/ 451 w 1408"/>
                  <a:gd name="T79" fmla="*/ 1793 h 1809"/>
                  <a:gd name="T80" fmla="*/ 349 w 1408"/>
                  <a:gd name="T81" fmla="*/ 1809 h 1809"/>
                  <a:gd name="T82" fmla="*/ 270 w 1408"/>
                  <a:gd name="T83" fmla="*/ 1802 h 1809"/>
                  <a:gd name="T84" fmla="*/ 194 w 1408"/>
                  <a:gd name="T85" fmla="*/ 1769 h 1809"/>
                  <a:gd name="T86" fmla="*/ 130 w 1408"/>
                  <a:gd name="T87" fmla="*/ 1704 h 1809"/>
                  <a:gd name="T88" fmla="*/ 83 w 1408"/>
                  <a:gd name="T89" fmla="*/ 1603 h 1809"/>
                  <a:gd name="T90" fmla="*/ 51 w 1408"/>
                  <a:gd name="T91" fmla="*/ 1418 h 1809"/>
                  <a:gd name="T92" fmla="*/ 25 w 1408"/>
                  <a:gd name="T93" fmla="*/ 1198 h 1809"/>
                  <a:gd name="T94" fmla="*/ 7 w 1408"/>
                  <a:gd name="T95" fmla="*/ 765 h 1809"/>
                  <a:gd name="T96" fmla="*/ 4 w 1408"/>
                  <a:gd name="T97" fmla="*/ 526 h 1809"/>
                  <a:gd name="T98" fmla="*/ 62 w 1408"/>
                  <a:gd name="T99" fmla="*/ 441 h 1809"/>
                  <a:gd name="T100" fmla="*/ 210 w 1408"/>
                  <a:gd name="T101" fmla="*/ 356 h 1809"/>
                  <a:gd name="T102" fmla="*/ 311 w 1408"/>
                  <a:gd name="T103" fmla="*/ 298 h 1809"/>
                  <a:gd name="T104" fmla="*/ 400 w 1408"/>
                  <a:gd name="T105" fmla="*/ 253 h 1809"/>
                  <a:gd name="T106" fmla="*/ 485 w 1408"/>
                  <a:gd name="T107" fmla="*/ 213 h 1809"/>
                  <a:gd name="T108" fmla="*/ 572 w 1408"/>
                  <a:gd name="T109" fmla="*/ 170 h 1809"/>
                  <a:gd name="T110" fmla="*/ 668 w 1408"/>
                  <a:gd name="T111" fmla="*/ 119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8" h="1809">
                    <a:moveTo>
                      <a:pt x="840" y="18"/>
                    </a:moveTo>
                    <a:lnTo>
                      <a:pt x="867" y="3"/>
                    </a:lnTo>
                    <a:lnTo>
                      <a:pt x="885" y="0"/>
                    </a:lnTo>
                    <a:lnTo>
                      <a:pt x="898" y="1"/>
                    </a:lnTo>
                    <a:lnTo>
                      <a:pt x="905" y="9"/>
                    </a:lnTo>
                    <a:lnTo>
                      <a:pt x="907" y="19"/>
                    </a:lnTo>
                    <a:lnTo>
                      <a:pt x="907" y="32"/>
                    </a:lnTo>
                    <a:lnTo>
                      <a:pt x="903" y="45"/>
                    </a:lnTo>
                    <a:lnTo>
                      <a:pt x="898" y="54"/>
                    </a:lnTo>
                    <a:lnTo>
                      <a:pt x="878" y="76"/>
                    </a:lnTo>
                    <a:lnTo>
                      <a:pt x="847" y="99"/>
                    </a:lnTo>
                    <a:lnTo>
                      <a:pt x="809" y="123"/>
                    </a:lnTo>
                    <a:lnTo>
                      <a:pt x="767" y="146"/>
                    </a:lnTo>
                    <a:lnTo>
                      <a:pt x="726" y="168"/>
                    </a:lnTo>
                    <a:lnTo>
                      <a:pt x="688" y="186"/>
                    </a:lnTo>
                    <a:lnTo>
                      <a:pt x="657" y="200"/>
                    </a:lnTo>
                    <a:lnTo>
                      <a:pt x="637" y="210"/>
                    </a:lnTo>
                    <a:lnTo>
                      <a:pt x="612" y="224"/>
                    </a:lnTo>
                    <a:lnTo>
                      <a:pt x="586" y="240"/>
                    </a:lnTo>
                    <a:lnTo>
                      <a:pt x="561" y="255"/>
                    </a:lnTo>
                    <a:lnTo>
                      <a:pt x="536" y="271"/>
                    </a:lnTo>
                    <a:lnTo>
                      <a:pt x="510" y="287"/>
                    </a:lnTo>
                    <a:lnTo>
                      <a:pt x="485" y="304"/>
                    </a:lnTo>
                    <a:lnTo>
                      <a:pt x="458" y="320"/>
                    </a:lnTo>
                    <a:lnTo>
                      <a:pt x="432" y="334"/>
                    </a:lnTo>
                    <a:lnTo>
                      <a:pt x="407" y="349"/>
                    </a:lnTo>
                    <a:lnTo>
                      <a:pt x="380" y="362"/>
                    </a:lnTo>
                    <a:lnTo>
                      <a:pt x="353" y="374"/>
                    </a:lnTo>
                    <a:lnTo>
                      <a:pt x="324" y="387"/>
                    </a:lnTo>
                    <a:lnTo>
                      <a:pt x="297" y="400"/>
                    </a:lnTo>
                    <a:lnTo>
                      <a:pt x="268" y="412"/>
                    </a:lnTo>
                    <a:lnTo>
                      <a:pt x="241" y="425"/>
                    </a:lnTo>
                    <a:lnTo>
                      <a:pt x="214" y="438"/>
                    </a:lnTo>
                    <a:lnTo>
                      <a:pt x="194" y="448"/>
                    </a:lnTo>
                    <a:lnTo>
                      <a:pt x="172" y="459"/>
                    </a:lnTo>
                    <a:lnTo>
                      <a:pt x="152" y="474"/>
                    </a:lnTo>
                    <a:lnTo>
                      <a:pt x="130" y="488"/>
                    </a:lnTo>
                    <a:lnTo>
                      <a:pt x="114" y="506"/>
                    </a:lnTo>
                    <a:lnTo>
                      <a:pt x="100" y="526"/>
                    </a:lnTo>
                    <a:lnTo>
                      <a:pt x="92" y="548"/>
                    </a:lnTo>
                    <a:lnTo>
                      <a:pt x="91" y="571"/>
                    </a:lnTo>
                    <a:lnTo>
                      <a:pt x="96" y="593"/>
                    </a:lnTo>
                    <a:lnTo>
                      <a:pt x="109" y="613"/>
                    </a:lnTo>
                    <a:lnTo>
                      <a:pt x="125" y="629"/>
                    </a:lnTo>
                    <a:lnTo>
                      <a:pt x="143" y="642"/>
                    </a:lnTo>
                    <a:lnTo>
                      <a:pt x="165" y="651"/>
                    </a:lnTo>
                    <a:lnTo>
                      <a:pt x="188" y="658"/>
                    </a:lnTo>
                    <a:lnTo>
                      <a:pt x="210" y="664"/>
                    </a:lnTo>
                    <a:lnTo>
                      <a:pt x="232" y="666"/>
                    </a:lnTo>
                    <a:lnTo>
                      <a:pt x="264" y="666"/>
                    </a:lnTo>
                    <a:lnTo>
                      <a:pt x="297" y="662"/>
                    </a:lnTo>
                    <a:lnTo>
                      <a:pt x="329" y="655"/>
                    </a:lnTo>
                    <a:lnTo>
                      <a:pt x="362" y="646"/>
                    </a:lnTo>
                    <a:lnTo>
                      <a:pt x="393" y="637"/>
                    </a:lnTo>
                    <a:lnTo>
                      <a:pt x="423" y="624"/>
                    </a:lnTo>
                    <a:lnTo>
                      <a:pt x="454" y="613"/>
                    </a:lnTo>
                    <a:lnTo>
                      <a:pt x="485" y="600"/>
                    </a:lnTo>
                    <a:lnTo>
                      <a:pt x="519" y="586"/>
                    </a:lnTo>
                    <a:lnTo>
                      <a:pt x="554" y="571"/>
                    </a:lnTo>
                    <a:lnTo>
                      <a:pt x="590" y="559"/>
                    </a:lnTo>
                    <a:lnTo>
                      <a:pt x="624" y="544"/>
                    </a:lnTo>
                    <a:lnTo>
                      <a:pt x="660" y="532"/>
                    </a:lnTo>
                    <a:lnTo>
                      <a:pt x="695" y="519"/>
                    </a:lnTo>
                    <a:lnTo>
                      <a:pt x="731" y="508"/>
                    </a:lnTo>
                    <a:lnTo>
                      <a:pt x="767" y="495"/>
                    </a:lnTo>
                    <a:lnTo>
                      <a:pt x="802" y="485"/>
                    </a:lnTo>
                    <a:lnTo>
                      <a:pt x="836" y="472"/>
                    </a:lnTo>
                    <a:lnTo>
                      <a:pt x="870" y="459"/>
                    </a:lnTo>
                    <a:lnTo>
                      <a:pt x="905" y="447"/>
                    </a:lnTo>
                    <a:lnTo>
                      <a:pt x="939" y="434"/>
                    </a:lnTo>
                    <a:lnTo>
                      <a:pt x="974" y="421"/>
                    </a:lnTo>
                    <a:lnTo>
                      <a:pt x="1008" y="409"/>
                    </a:lnTo>
                    <a:lnTo>
                      <a:pt x="1044" y="396"/>
                    </a:lnTo>
                    <a:lnTo>
                      <a:pt x="1078" y="385"/>
                    </a:lnTo>
                    <a:lnTo>
                      <a:pt x="1113" y="372"/>
                    </a:lnTo>
                    <a:lnTo>
                      <a:pt x="1147" y="362"/>
                    </a:lnTo>
                    <a:lnTo>
                      <a:pt x="1183" y="351"/>
                    </a:lnTo>
                    <a:lnTo>
                      <a:pt x="1218" y="342"/>
                    </a:lnTo>
                    <a:lnTo>
                      <a:pt x="1254" y="333"/>
                    </a:lnTo>
                    <a:lnTo>
                      <a:pt x="1288" y="324"/>
                    </a:lnTo>
                    <a:lnTo>
                      <a:pt x="1325" y="316"/>
                    </a:lnTo>
                    <a:lnTo>
                      <a:pt x="1321" y="342"/>
                    </a:lnTo>
                    <a:lnTo>
                      <a:pt x="1325" y="367"/>
                    </a:lnTo>
                    <a:lnTo>
                      <a:pt x="1328" y="394"/>
                    </a:lnTo>
                    <a:lnTo>
                      <a:pt x="1332" y="421"/>
                    </a:lnTo>
                    <a:lnTo>
                      <a:pt x="1334" y="452"/>
                    </a:lnTo>
                    <a:lnTo>
                      <a:pt x="1337" y="486"/>
                    </a:lnTo>
                    <a:lnTo>
                      <a:pt x="1339" y="523"/>
                    </a:lnTo>
                    <a:lnTo>
                      <a:pt x="1341" y="553"/>
                    </a:lnTo>
                    <a:lnTo>
                      <a:pt x="1343" y="618"/>
                    </a:lnTo>
                    <a:lnTo>
                      <a:pt x="1344" y="680"/>
                    </a:lnTo>
                    <a:lnTo>
                      <a:pt x="1346" y="743"/>
                    </a:lnTo>
                    <a:lnTo>
                      <a:pt x="1350" y="809"/>
                    </a:lnTo>
                    <a:lnTo>
                      <a:pt x="1355" y="944"/>
                    </a:lnTo>
                    <a:lnTo>
                      <a:pt x="1361" y="1075"/>
                    </a:lnTo>
                    <a:lnTo>
                      <a:pt x="1368" y="1205"/>
                    </a:lnTo>
                    <a:lnTo>
                      <a:pt x="1379" y="1339"/>
                    </a:lnTo>
                    <a:lnTo>
                      <a:pt x="1382" y="1377"/>
                    </a:lnTo>
                    <a:lnTo>
                      <a:pt x="1384" y="1415"/>
                    </a:lnTo>
                    <a:lnTo>
                      <a:pt x="1386" y="1453"/>
                    </a:lnTo>
                    <a:lnTo>
                      <a:pt x="1388" y="1491"/>
                    </a:lnTo>
                    <a:lnTo>
                      <a:pt x="1393" y="1531"/>
                    </a:lnTo>
                    <a:lnTo>
                      <a:pt x="1402" y="1576"/>
                    </a:lnTo>
                    <a:lnTo>
                      <a:pt x="1408" y="1623"/>
                    </a:lnTo>
                    <a:lnTo>
                      <a:pt x="1408" y="1659"/>
                    </a:lnTo>
                    <a:lnTo>
                      <a:pt x="1355" y="1670"/>
                    </a:lnTo>
                    <a:lnTo>
                      <a:pt x="1299" y="1681"/>
                    </a:lnTo>
                    <a:lnTo>
                      <a:pt x="1238" y="1690"/>
                    </a:lnTo>
                    <a:lnTo>
                      <a:pt x="1173" y="1699"/>
                    </a:lnTo>
                    <a:lnTo>
                      <a:pt x="1106" y="1708"/>
                    </a:lnTo>
                    <a:lnTo>
                      <a:pt x="1037" y="1717"/>
                    </a:lnTo>
                    <a:lnTo>
                      <a:pt x="966" y="1726"/>
                    </a:lnTo>
                    <a:lnTo>
                      <a:pt x="896" y="1735"/>
                    </a:lnTo>
                    <a:lnTo>
                      <a:pt x="825" y="1742"/>
                    </a:lnTo>
                    <a:lnTo>
                      <a:pt x="755" y="1751"/>
                    </a:lnTo>
                    <a:lnTo>
                      <a:pt x="688" y="1760"/>
                    </a:lnTo>
                    <a:lnTo>
                      <a:pt x="622" y="1768"/>
                    </a:lnTo>
                    <a:lnTo>
                      <a:pt x="561" y="1777"/>
                    </a:lnTo>
                    <a:lnTo>
                      <a:pt x="503" y="1784"/>
                    </a:lnTo>
                    <a:lnTo>
                      <a:pt x="451" y="1793"/>
                    </a:lnTo>
                    <a:lnTo>
                      <a:pt x="404" y="1802"/>
                    </a:lnTo>
                    <a:lnTo>
                      <a:pt x="376" y="1806"/>
                    </a:lnTo>
                    <a:lnTo>
                      <a:pt x="349" y="1809"/>
                    </a:lnTo>
                    <a:lnTo>
                      <a:pt x="322" y="1809"/>
                    </a:lnTo>
                    <a:lnTo>
                      <a:pt x="295" y="1807"/>
                    </a:lnTo>
                    <a:lnTo>
                      <a:pt x="270" y="1802"/>
                    </a:lnTo>
                    <a:lnTo>
                      <a:pt x="243" y="1795"/>
                    </a:lnTo>
                    <a:lnTo>
                      <a:pt x="219" y="1784"/>
                    </a:lnTo>
                    <a:lnTo>
                      <a:pt x="194" y="1769"/>
                    </a:lnTo>
                    <a:lnTo>
                      <a:pt x="172" y="1751"/>
                    </a:lnTo>
                    <a:lnTo>
                      <a:pt x="150" y="1730"/>
                    </a:lnTo>
                    <a:lnTo>
                      <a:pt x="130" y="1704"/>
                    </a:lnTo>
                    <a:lnTo>
                      <a:pt x="112" y="1675"/>
                    </a:lnTo>
                    <a:lnTo>
                      <a:pt x="96" y="1641"/>
                    </a:lnTo>
                    <a:lnTo>
                      <a:pt x="83" y="1603"/>
                    </a:lnTo>
                    <a:lnTo>
                      <a:pt x="72" y="1560"/>
                    </a:lnTo>
                    <a:lnTo>
                      <a:pt x="63" y="1511"/>
                    </a:lnTo>
                    <a:lnTo>
                      <a:pt x="51" y="1418"/>
                    </a:lnTo>
                    <a:lnTo>
                      <a:pt x="40" y="1348"/>
                    </a:lnTo>
                    <a:lnTo>
                      <a:pt x="31" y="1279"/>
                    </a:lnTo>
                    <a:lnTo>
                      <a:pt x="25" y="1198"/>
                    </a:lnTo>
                    <a:lnTo>
                      <a:pt x="22" y="1076"/>
                    </a:lnTo>
                    <a:lnTo>
                      <a:pt x="15" y="921"/>
                    </a:lnTo>
                    <a:lnTo>
                      <a:pt x="7" y="765"/>
                    </a:lnTo>
                    <a:lnTo>
                      <a:pt x="2" y="644"/>
                    </a:lnTo>
                    <a:lnTo>
                      <a:pt x="0" y="575"/>
                    </a:lnTo>
                    <a:lnTo>
                      <a:pt x="4" y="526"/>
                    </a:lnTo>
                    <a:lnTo>
                      <a:pt x="15" y="490"/>
                    </a:lnTo>
                    <a:lnTo>
                      <a:pt x="33" y="463"/>
                    </a:lnTo>
                    <a:lnTo>
                      <a:pt x="62" y="441"/>
                    </a:lnTo>
                    <a:lnTo>
                      <a:pt x="100" y="419"/>
                    </a:lnTo>
                    <a:lnTo>
                      <a:pt x="148" y="392"/>
                    </a:lnTo>
                    <a:lnTo>
                      <a:pt x="210" y="356"/>
                    </a:lnTo>
                    <a:lnTo>
                      <a:pt x="246" y="334"/>
                    </a:lnTo>
                    <a:lnTo>
                      <a:pt x="279" y="316"/>
                    </a:lnTo>
                    <a:lnTo>
                      <a:pt x="311" y="298"/>
                    </a:lnTo>
                    <a:lnTo>
                      <a:pt x="342" y="282"/>
                    </a:lnTo>
                    <a:lnTo>
                      <a:pt x="371" y="267"/>
                    </a:lnTo>
                    <a:lnTo>
                      <a:pt x="400" y="253"/>
                    </a:lnTo>
                    <a:lnTo>
                      <a:pt x="429" y="238"/>
                    </a:lnTo>
                    <a:lnTo>
                      <a:pt x="458" y="226"/>
                    </a:lnTo>
                    <a:lnTo>
                      <a:pt x="485" y="213"/>
                    </a:lnTo>
                    <a:lnTo>
                      <a:pt x="514" y="199"/>
                    </a:lnTo>
                    <a:lnTo>
                      <a:pt x="543" y="186"/>
                    </a:lnTo>
                    <a:lnTo>
                      <a:pt x="572" y="170"/>
                    </a:lnTo>
                    <a:lnTo>
                      <a:pt x="603" y="155"/>
                    </a:lnTo>
                    <a:lnTo>
                      <a:pt x="635" y="137"/>
                    </a:lnTo>
                    <a:lnTo>
                      <a:pt x="668" y="119"/>
                    </a:lnTo>
                    <a:lnTo>
                      <a:pt x="704" y="97"/>
                    </a:lnTo>
                    <a:lnTo>
                      <a:pt x="840" y="18"/>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5" name="Freeform 8"/>
              <p:cNvSpPr>
                <a:spLocks/>
              </p:cNvSpPr>
              <p:nvPr/>
            </p:nvSpPr>
            <p:spPr bwMode="auto">
              <a:xfrm>
                <a:off x="1385" y="1364"/>
                <a:ext cx="1350" cy="1767"/>
              </a:xfrm>
              <a:custGeom>
                <a:avLst/>
                <a:gdLst>
                  <a:gd name="T0" fmla="*/ 722 w 1350"/>
                  <a:gd name="T1" fmla="*/ 80 h 1767"/>
                  <a:gd name="T2" fmla="*/ 552 w 1350"/>
                  <a:gd name="T3" fmla="*/ 176 h 1767"/>
                  <a:gd name="T4" fmla="*/ 374 w 1350"/>
                  <a:gd name="T5" fmla="*/ 272 h 1767"/>
                  <a:gd name="T6" fmla="*/ 41 w 1350"/>
                  <a:gd name="T7" fmla="*/ 453 h 1767"/>
                  <a:gd name="T8" fmla="*/ 0 w 1350"/>
                  <a:gd name="T9" fmla="*/ 525 h 1767"/>
                  <a:gd name="T10" fmla="*/ 38 w 1350"/>
                  <a:gd name="T11" fmla="*/ 619 h 1767"/>
                  <a:gd name="T12" fmla="*/ 139 w 1350"/>
                  <a:gd name="T13" fmla="*/ 683 h 1767"/>
                  <a:gd name="T14" fmla="*/ 192 w 1350"/>
                  <a:gd name="T15" fmla="*/ 704 h 1767"/>
                  <a:gd name="T16" fmla="*/ 287 w 1350"/>
                  <a:gd name="T17" fmla="*/ 704 h 1767"/>
                  <a:gd name="T18" fmla="*/ 599 w 1350"/>
                  <a:gd name="T19" fmla="*/ 587 h 1767"/>
                  <a:gd name="T20" fmla="*/ 838 w 1350"/>
                  <a:gd name="T21" fmla="*/ 500 h 1767"/>
                  <a:gd name="T22" fmla="*/ 1071 w 1350"/>
                  <a:gd name="T23" fmla="*/ 418 h 1767"/>
                  <a:gd name="T24" fmla="*/ 1254 w 1350"/>
                  <a:gd name="T25" fmla="*/ 491 h 1767"/>
                  <a:gd name="T26" fmla="*/ 1261 w 1350"/>
                  <a:gd name="T27" fmla="*/ 849 h 1767"/>
                  <a:gd name="T28" fmla="*/ 1274 w 1350"/>
                  <a:gd name="T29" fmla="*/ 1097 h 1767"/>
                  <a:gd name="T30" fmla="*/ 1299 w 1350"/>
                  <a:gd name="T31" fmla="*/ 1405 h 1767"/>
                  <a:gd name="T32" fmla="*/ 1299 w 1350"/>
                  <a:gd name="T33" fmla="*/ 1497 h 1767"/>
                  <a:gd name="T34" fmla="*/ 1292 w 1350"/>
                  <a:gd name="T35" fmla="*/ 1591 h 1767"/>
                  <a:gd name="T36" fmla="*/ 1172 w 1350"/>
                  <a:gd name="T37" fmla="*/ 1611 h 1767"/>
                  <a:gd name="T38" fmla="*/ 1073 w 1350"/>
                  <a:gd name="T39" fmla="*/ 1629 h 1767"/>
                  <a:gd name="T40" fmla="*/ 942 w 1350"/>
                  <a:gd name="T41" fmla="*/ 1649 h 1767"/>
                  <a:gd name="T42" fmla="*/ 816 w 1350"/>
                  <a:gd name="T43" fmla="*/ 1663 h 1767"/>
                  <a:gd name="T44" fmla="*/ 675 w 1350"/>
                  <a:gd name="T45" fmla="*/ 1669 h 1767"/>
                  <a:gd name="T46" fmla="*/ 497 w 1350"/>
                  <a:gd name="T47" fmla="*/ 1698 h 1767"/>
                  <a:gd name="T48" fmla="*/ 298 w 1350"/>
                  <a:gd name="T49" fmla="*/ 1723 h 1767"/>
                  <a:gd name="T50" fmla="*/ 215 w 1350"/>
                  <a:gd name="T51" fmla="*/ 1678 h 1767"/>
                  <a:gd name="T52" fmla="*/ 130 w 1350"/>
                  <a:gd name="T53" fmla="*/ 1580 h 1767"/>
                  <a:gd name="T54" fmla="*/ 88 w 1350"/>
                  <a:gd name="T55" fmla="*/ 1330 h 1767"/>
                  <a:gd name="T56" fmla="*/ 41 w 1350"/>
                  <a:gd name="T57" fmla="*/ 688 h 1767"/>
                  <a:gd name="T58" fmla="*/ 14 w 1350"/>
                  <a:gd name="T59" fmla="*/ 672 h 1767"/>
                  <a:gd name="T60" fmla="*/ 40 w 1350"/>
                  <a:gd name="T61" fmla="*/ 1198 h 1767"/>
                  <a:gd name="T62" fmla="*/ 69 w 1350"/>
                  <a:gd name="T63" fmla="*/ 1508 h 1767"/>
                  <a:gd name="T64" fmla="*/ 123 w 1350"/>
                  <a:gd name="T65" fmla="*/ 1638 h 1767"/>
                  <a:gd name="T66" fmla="*/ 233 w 1350"/>
                  <a:gd name="T67" fmla="*/ 1736 h 1767"/>
                  <a:gd name="T68" fmla="*/ 329 w 1350"/>
                  <a:gd name="T69" fmla="*/ 1767 h 1767"/>
                  <a:gd name="T70" fmla="*/ 573 w 1350"/>
                  <a:gd name="T71" fmla="*/ 1721 h 1767"/>
                  <a:gd name="T72" fmla="*/ 747 w 1350"/>
                  <a:gd name="T73" fmla="*/ 1703 h 1767"/>
                  <a:gd name="T74" fmla="*/ 868 w 1350"/>
                  <a:gd name="T75" fmla="*/ 1696 h 1767"/>
                  <a:gd name="T76" fmla="*/ 999 w 1350"/>
                  <a:gd name="T77" fmla="*/ 1680 h 1767"/>
                  <a:gd name="T78" fmla="*/ 1131 w 1350"/>
                  <a:gd name="T79" fmla="*/ 1656 h 1767"/>
                  <a:gd name="T80" fmla="*/ 1344 w 1350"/>
                  <a:gd name="T81" fmla="*/ 1616 h 1767"/>
                  <a:gd name="T82" fmla="*/ 1348 w 1350"/>
                  <a:gd name="T83" fmla="*/ 1596 h 1767"/>
                  <a:gd name="T84" fmla="*/ 1337 w 1350"/>
                  <a:gd name="T85" fmla="*/ 1403 h 1767"/>
                  <a:gd name="T86" fmla="*/ 1310 w 1350"/>
                  <a:gd name="T87" fmla="*/ 1093 h 1767"/>
                  <a:gd name="T88" fmla="*/ 1293 w 1350"/>
                  <a:gd name="T89" fmla="*/ 603 h 1767"/>
                  <a:gd name="T90" fmla="*/ 1279 w 1350"/>
                  <a:gd name="T91" fmla="*/ 324 h 1767"/>
                  <a:gd name="T92" fmla="*/ 1261 w 1350"/>
                  <a:gd name="T93" fmla="*/ 319 h 1767"/>
                  <a:gd name="T94" fmla="*/ 1031 w 1350"/>
                  <a:gd name="T95" fmla="*/ 393 h 1767"/>
                  <a:gd name="T96" fmla="*/ 789 w 1350"/>
                  <a:gd name="T97" fmla="*/ 478 h 1767"/>
                  <a:gd name="T98" fmla="*/ 541 w 1350"/>
                  <a:gd name="T99" fmla="*/ 569 h 1767"/>
                  <a:gd name="T100" fmla="*/ 262 w 1350"/>
                  <a:gd name="T101" fmla="*/ 672 h 1767"/>
                  <a:gd name="T102" fmla="*/ 184 w 1350"/>
                  <a:gd name="T103" fmla="*/ 661 h 1767"/>
                  <a:gd name="T104" fmla="*/ 85 w 1350"/>
                  <a:gd name="T105" fmla="*/ 612 h 1767"/>
                  <a:gd name="T106" fmla="*/ 38 w 1350"/>
                  <a:gd name="T107" fmla="*/ 540 h 1767"/>
                  <a:gd name="T108" fmla="*/ 58 w 1350"/>
                  <a:gd name="T109" fmla="*/ 489 h 1767"/>
                  <a:gd name="T110" fmla="*/ 356 w 1350"/>
                  <a:gd name="T111" fmla="*/ 322 h 1767"/>
                  <a:gd name="T112" fmla="*/ 535 w 1350"/>
                  <a:gd name="T113" fmla="*/ 228 h 1767"/>
                  <a:gd name="T114" fmla="*/ 709 w 1350"/>
                  <a:gd name="T115" fmla="*/ 131 h 1767"/>
                  <a:gd name="T116" fmla="*/ 861 w 1350"/>
                  <a:gd name="T117" fmla="*/ 35 h 1767"/>
                  <a:gd name="T118" fmla="*/ 861 w 1350"/>
                  <a:gd name="T119" fmla="*/ 4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50" h="1767">
                    <a:moveTo>
                      <a:pt x="841" y="4"/>
                    </a:moveTo>
                    <a:lnTo>
                      <a:pt x="814" y="22"/>
                    </a:lnTo>
                    <a:lnTo>
                      <a:pt x="783" y="42"/>
                    </a:lnTo>
                    <a:lnTo>
                      <a:pt x="754" y="60"/>
                    </a:lnTo>
                    <a:lnTo>
                      <a:pt x="722" y="80"/>
                    </a:lnTo>
                    <a:lnTo>
                      <a:pt x="689" y="100"/>
                    </a:lnTo>
                    <a:lnTo>
                      <a:pt x="657" y="118"/>
                    </a:lnTo>
                    <a:lnTo>
                      <a:pt x="622" y="138"/>
                    </a:lnTo>
                    <a:lnTo>
                      <a:pt x="588" y="158"/>
                    </a:lnTo>
                    <a:lnTo>
                      <a:pt x="552" y="176"/>
                    </a:lnTo>
                    <a:lnTo>
                      <a:pt x="517" y="196"/>
                    </a:lnTo>
                    <a:lnTo>
                      <a:pt x="481" y="216"/>
                    </a:lnTo>
                    <a:lnTo>
                      <a:pt x="445" y="234"/>
                    </a:lnTo>
                    <a:lnTo>
                      <a:pt x="409" y="254"/>
                    </a:lnTo>
                    <a:lnTo>
                      <a:pt x="374" y="272"/>
                    </a:lnTo>
                    <a:lnTo>
                      <a:pt x="338" y="290"/>
                    </a:lnTo>
                    <a:lnTo>
                      <a:pt x="304" y="308"/>
                    </a:lnTo>
                    <a:lnTo>
                      <a:pt x="76" y="429"/>
                    </a:lnTo>
                    <a:lnTo>
                      <a:pt x="58" y="440"/>
                    </a:lnTo>
                    <a:lnTo>
                      <a:pt x="41" y="453"/>
                    </a:lnTo>
                    <a:lnTo>
                      <a:pt x="29" y="465"/>
                    </a:lnTo>
                    <a:lnTo>
                      <a:pt x="18" y="480"/>
                    </a:lnTo>
                    <a:lnTo>
                      <a:pt x="9" y="494"/>
                    </a:lnTo>
                    <a:lnTo>
                      <a:pt x="3" y="509"/>
                    </a:lnTo>
                    <a:lnTo>
                      <a:pt x="0" y="525"/>
                    </a:lnTo>
                    <a:lnTo>
                      <a:pt x="0" y="541"/>
                    </a:lnTo>
                    <a:lnTo>
                      <a:pt x="3" y="561"/>
                    </a:lnTo>
                    <a:lnTo>
                      <a:pt x="11" y="583"/>
                    </a:lnTo>
                    <a:lnTo>
                      <a:pt x="23" y="601"/>
                    </a:lnTo>
                    <a:lnTo>
                      <a:pt x="38" y="619"/>
                    </a:lnTo>
                    <a:lnTo>
                      <a:pt x="58" y="637"/>
                    </a:lnTo>
                    <a:lnTo>
                      <a:pt x="81" y="654"/>
                    </a:lnTo>
                    <a:lnTo>
                      <a:pt x="107" y="668"/>
                    </a:lnTo>
                    <a:lnTo>
                      <a:pt x="137" y="683"/>
                    </a:lnTo>
                    <a:lnTo>
                      <a:pt x="139" y="683"/>
                    </a:lnTo>
                    <a:lnTo>
                      <a:pt x="143" y="684"/>
                    </a:lnTo>
                    <a:lnTo>
                      <a:pt x="145" y="686"/>
                    </a:lnTo>
                    <a:lnTo>
                      <a:pt x="146" y="686"/>
                    </a:lnTo>
                    <a:lnTo>
                      <a:pt x="170" y="695"/>
                    </a:lnTo>
                    <a:lnTo>
                      <a:pt x="192" y="704"/>
                    </a:lnTo>
                    <a:lnTo>
                      <a:pt x="210" y="710"/>
                    </a:lnTo>
                    <a:lnTo>
                      <a:pt x="228" y="712"/>
                    </a:lnTo>
                    <a:lnTo>
                      <a:pt x="246" y="713"/>
                    </a:lnTo>
                    <a:lnTo>
                      <a:pt x="266" y="710"/>
                    </a:lnTo>
                    <a:lnTo>
                      <a:pt x="287" y="704"/>
                    </a:lnTo>
                    <a:lnTo>
                      <a:pt x="315" y="695"/>
                    </a:lnTo>
                    <a:lnTo>
                      <a:pt x="441" y="648"/>
                    </a:lnTo>
                    <a:lnTo>
                      <a:pt x="505" y="623"/>
                    </a:lnTo>
                    <a:lnTo>
                      <a:pt x="552" y="605"/>
                    </a:lnTo>
                    <a:lnTo>
                      <a:pt x="599" y="587"/>
                    </a:lnTo>
                    <a:lnTo>
                      <a:pt x="648" y="570"/>
                    </a:lnTo>
                    <a:lnTo>
                      <a:pt x="695" y="552"/>
                    </a:lnTo>
                    <a:lnTo>
                      <a:pt x="743" y="534"/>
                    </a:lnTo>
                    <a:lnTo>
                      <a:pt x="790" y="518"/>
                    </a:lnTo>
                    <a:lnTo>
                      <a:pt x="838" y="500"/>
                    </a:lnTo>
                    <a:lnTo>
                      <a:pt x="885" y="483"/>
                    </a:lnTo>
                    <a:lnTo>
                      <a:pt x="932" y="467"/>
                    </a:lnTo>
                    <a:lnTo>
                      <a:pt x="979" y="451"/>
                    </a:lnTo>
                    <a:lnTo>
                      <a:pt x="1026" y="435"/>
                    </a:lnTo>
                    <a:lnTo>
                      <a:pt x="1071" y="418"/>
                    </a:lnTo>
                    <a:lnTo>
                      <a:pt x="1116" y="404"/>
                    </a:lnTo>
                    <a:lnTo>
                      <a:pt x="1161" y="389"/>
                    </a:lnTo>
                    <a:lnTo>
                      <a:pt x="1205" y="375"/>
                    </a:lnTo>
                    <a:lnTo>
                      <a:pt x="1248" y="362"/>
                    </a:lnTo>
                    <a:lnTo>
                      <a:pt x="1254" y="491"/>
                    </a:lnTo>
                    <a:lnTo>
                      <a:pt x="1257" y="612"/>
                    </a:lnTo>
                    <a:lnTo>
                      <a:pt x="1259" y="730"/>
                    </a:lnTo>
                    <a:lnTo>
                      <a:pt x="1261" y="845"/>
                    </a:lnTo>
                    <a:lnTo>
                      <a:pt x="1261" y="847"/>
                    </a:lnTo>
                    <a:lnTo>
                      <a:pt x="1261" y="849"/>
                    </a:lnTo>
                    <a:lnTo>
                      <a:pt x="1261" y="851"/>
                    </a:lnTo>
                    <a:lnTo>
                      <a:pt x="1261" y="851"/>
                    </a:lnTo>
                    <a:lnTo>
                      <a:pt x="1263" y="938"/>
                    </a:lnTo>
                    <a:lnTo>
                      <a:pt x="1266" y="1019"/>
                    </a:lnTo>
                    <a:lnTo>
                      <a:pt x="1274" y="1097"/>
                    </a:lnTo>
                    <a:lnTo>
                      <a:pt x="1281" y="1173"/>
                    </a:lnTo>
                    <a:lnTo>
                      <a:pt x="1286" y="1227"/>
                    </a:lnTo>
                    <a:lnTo>
                      <a:pt x="1292" y="1283"/>
                    </a:lnTo>
                    <a:lnTo>
                      <a:pt x="1295" y="1343"/>
                    </a:lnTo>
                    <a:lnTo>
                      <a:pt x="1299" y="1405"/>
                    </a:lnTo>
                    <a:lnTo>
                      <a:pt x="1299" y="1466"/>
                    </a:lnTo>
                    <a:lnTo>
                      <a:pt x="1299" y="1473"/>
                    </a:lnTo>
                    <a:lnTo>
                      <a:pt x="1299" y="1481"/>
                    </a:lnTo>
                    <a:lnTo>
                      <a:pt x="1299" y="1490"/>
                    </a:lnTo>
                    <a:lnTo>
                      <a:pt x="1299" y="1497"/>
                    </a:lnTo>
                    <a:lnTo>
                      <a:pt x="1299" y="1520"/>
                    </a:lnTo>
                    <a:lnTo>
                      <a:pt x="1301" y="1544"/>
                    </a:lnTo>
                    <a:lnTo>
                      <a:pt x="1304" y="1566"/>
                    </a:lnTo>
                    <a:lnTo>
                      <a:pt x="1308" y="1587"/>
                    </a:lnTo>
                    <a:lnTo>
                      <a:pt x="1292" y="1591"/>
                    </a:lnTo>
                    <a:lnTo>
                      <a:pt x="1270" y="1595"/>
                    </a:lnTo>
                    <a:lnTo>
                      <a:pt x="1245" y="1598"/>
                    </a:lnTo>
                    <a:lnTo>
                      <a:pt x="1219" y="1604"/>
                    </a:lnTo>
                    <a:lnTo>
                      <a:pt x="1194" y="1607"/>
                    </a:lnTo>
                    <a:lnTo>
                      <a:pt x="1172" y="1611"/>
                    </a:lnTo>
                    <a:lnTo>
                      <a:pt x="1158" y="1613"/>
                    </a:lnTo>
                    <a:lnTo>
                      <a:pt x="1152" y="1615"/>
                    </a:lnTo>
                    <a:lnTo>
                      <a:pt x="1125" y="1620"/>
                    </a:lnTo>
                    <a:lnTo>
                      <a:pt x="1100" y="1624"/>
                    </a:lnTo>
                    <a:lnTo>
                      <a:pt x="1073" y="1629"/>
                    </a:lnTo>
                    <a:lnTo>
                      <a:pt x="1046" y="1633"/>
                    </a:lnTo>
                    <a:lnTo>
                      <a:pt x="1020" y="1638"/>
                    </a:lnTo>
                    <a:lnTo>
                      <a:pt x="993" y="1642"/>
                    </a:lnTo>
                    <a:lnTo>
                      <a:pt x="968" y="1645"/>
                    </a:lnTo>
                    <a:lnTo>
                      <a:pt x="942" y="1649"/>
                    </a:lnTo>
                    <a:lnTo>
                      <a:pt x="915" y="1653"/>
                    </a:lnTo>
                    <a:lnTo>
                      <a:pt x="890" y="1656"/>
                    </a:lnTo>
                    <a:lnTo>
                      <a:pt x="865" y="1658"/>
                    </a:lnTo>
                    <a:lnTo>
                      <a:pt x="841" y="1662"/>
                    </a:lnTo>
                    <a:lnTo>
                      <a:pt x="816" y="1663"/>
                    </a:lnTo>
                    <a:lnTo>
                      <a:pt x="792" y="1663"/>
                    </a:lnTo>
                    <a:lnTo>
                      <a:pt x="771" y="1665"/>
                    </a:lnTo>
                    <a:lnTo>
                      <a:pt x="747" y="1665"/>
                    </a:lnTo>
                    <a:lnTo>
                      <a:pt x="711" y="1665"/>
                    </a:lnTo>
                    <a:lnTo>
                      <a:pt x="675" y="1669"/>
                    </a:lnTo>
                    <a:lnTo>
                      <a:pt x="638" y="1672"/>
                    </a:lnTo>
                    <a:lnTo>
                      <a:pt x="604" y="1678"/>
                    </a:lnTo>
                    <a:lnTo>
                      <a:pt x="568" y="1683"/>
                    </a:lnTo>
                    <a:lnTo>
                      <a:pt x="534" y="1691"/>
                    </a:lnTo>
                    <a:lnTo>
                      <a:pt x="497" y="1698"/>
                    </a:lnTo>
                    <a:lnTo>
                      <a:pt x="463" y="1705"/>
                    </a:lnTo>
                    <a:lnTo>
                      <a:pt x="340" y="1729"/>
                    </a:lnTo>
                    <a:lnTo>
                      <a:pt x="327" y="1729"/>
                    </a:lnTo>
                    <a:lnTo>
                      <a:pt x="313" y="1727"/>
                    </a:lnTo>
                    <a:lnTo>
                      <a:pt x="298" y="1723"/>
                    </a:lnTo>
                    <a:lnTo>
                      <a:pt x="282" y="1718"/>
                    </a:lnTo>
                    <a:lnTo>
                      <a:pt x="266" y="1710"/>
                    </a:lnTo>
                    <a:lnTo>
                      <a:pt x="249" y="1701"/>
                    </a:lnTo>
                    <a:lnTo>
                      <a:pt x="231" y="1691"/>
                    </a:lnTo>
                    <a:lnTo>
                      <a:pt x="215" y="1678"/>
                    </a:lnTo>
                    <a:lnTo>
                      <a:pt x="197" y="1662"/>
                    </a:lnTo>
                    <a:lnTo>
                      <a:pt x="179" y="1644"/>
                    </a:lnTo>
                    <a:lnTo>
                      <a:pt x="161" y="1624"/>
                    </a:lnTo>
                    <a:lnTo>
                      <a:pt x="145" y="1602"/>
                    </a:lnTo>
                    <a:lnTo>
                      <a:pt x="130" y="1580"/>
                    </a:lnTo>
                    <a:lnTo>
                      <a:pt x="117" y="1555"/>
                    </a:lnTo>
                    <a:lnTo>
                      <a:pt x="108" y="1529"/>
                    </a:lnTo>
                    <a:lnTo>
                      <a:pt x="105" y="1504"/>
                    </a:lnTo>
                    <a:lnTo>
                      <a:pt x="92" y="1370"/>
                    </a:lnTo>
                    <a:lnTo>
                      <a:pt x="88" y="1330"/>
                    </a:lnTo>
                    <a:lnTo>
                      <a:pt x="85" y="1291"/>
                    </a:lnTo>
                    <a:lnTo>
                      <a:pt x="81" y="1245"/>
                    </a:lnTo>
                    <a:lnTo>
                      <a:pt x="78" y="1197"/>
                    </a:lnTo>
                    <a:lnTo>
                      <a:pt x="59" y="932"/>
                    </a:lnTo>
                    <a:lnTo>
                      <a:pt x="41" y="688"/>
                    </a:lnTo>
                    <a:lnTo>
                      <a:pt x="40" y="681"/>
                    </a:lnTo>
                    <a:lnTo>
                      <a:pt x="36" y="675"/>
                    </a:lnTo>
                    <a:lnTo>
                      <a:pt x="29" y="672"/>
                    </a:lnTo>
                    <a:lnTo>
                      <a:pt x="21" y="670"/>
                    </a:lnTo>
                    <a:lnTo>
                      <a:pt x="14" y="672"/>
                    </a:lnTo>
                    <a:lnTo>
                      <a:pt x="9" y="675"/>
                    </a:lnTo>
                    <a:lnTo>
                      <a:pt x="5" y="683"/>
                    </a:lnTo>
                    <a:lnTo>
                      <a:pt x="3" y="690"/>
                    </a:lnTo>
                    <a:lnTo>
                      <a:pt x="21" y="934"/>
                    </a:lnTo>
                    <a:lnTo>
                      <a:pt x="40" y="1198"/>
                    </a:lnTo>
                    <a:lnTo>
                      <a:pt x="43" y="1249"/>
                    </a:lnTo>
                    <a:lnTo>
                      <a:pt x="47" y="1294"/>
                    </a:lnTo>
                    <a:lnTo>
                      <a:pt x="50" y="1336"/>
                    </a:lnTo>
                    <a:lnTo>
                      <a:pt x="56" y="1376"/>
                    </a:lnTo>
                    <a:lnTo>
                      <a:pt x="69" y="1508"/>
                    </a:lnTo>
                    <a:lnTo>
                      <a:pt x="72" y="1533"/>
                    </a:lnTo>
                    <a:lnTo>
                      <a:pt x="81" y="1560"/>
                    </a:lnTo>
                    <a:lnTo>
                      <a:pt x="92" y="1586"/>
                    </a:lnTo>
                    <a:lnTo>
                      <a:pt x="107" y="1613"/>
                    </a:lnTo>
                    <a:lnTo>
                      <a:pt x="123" y="1638"/>
                    </a:lnTo>
                    <a:lnTo>
                      <a:pt x="143" y="1662"/>
                    </a:lnTo>
                    <a:lnTo>
                      <a:pt x="166" y="1687"/>
                    </a:lnTo>
                    <a:lnTo>
                      <a:pt x="192" y="1709"/>
                    </a:lnTo>
                    <a:lnTo>
                      <a:pt x="211" y="1723"/>
                    </a:lnTo>
                    <a:lnTo>
                      <a:pt x="233" y="1736"/>
                    </a:lnTo>
                    <a:lnTo>
                      <a:pt x="253" y="1747"/>
                    </a:lnTo>
                    <a:lnTo>
                      <a:pt x="273" y="1756"/>
                    </a:lnTo>
                    <a:lnTo>
                      <a:pt x="293" y="1761"/>
                    </a:lnTo>
                    <a:lnTo>
                      <a:pt x="311" y="1765"/>
                    </a:lnTo>
                    <a:lnTo>
                      <a:pt x="329" y="1767"/>
                    </a:lnTo>
                    <a:lnTo>
                      <a:pt x="345" y="1765"/>
                    </a:lnTo>
                    <a:lnTo>
                      <a:pt x="470" y="1741"/>
                    </a:lnTo>
                    <a:lnTo>
                      <a:pt x="505" y="1734"/>
                    </a:lnTo>
                    <a:lnTo>
                      <a:pt x="539" y="1727"/>
                    </a:lnTo>
                    <a:lnTo>
                      <a:pt x="573" y="1721"/>
                    </a:lnTo>
                    <a:lnTo>
                      <a:pt x="608" y="1716"/>
                    </a:lnTo>
                    <a:lnTo>
                      <a:pt x="642" y="1710"/>
                    </a:lnTo>
                    <a:lnTo>
                      <a:pt x="678" y="1707"/>
                    </a:lnTo>
                    <a:lnTo>
                      <a:pt x="713" y="1703"/>
                    </a:lnTo>
                    <a:lnTo>
                      <a:pt x="747" y="1703"/>
                    </a:lnTo>
                    <a:lnTo>
                      <a:pt x="771" y="1703"/>
                    </a:lnTo>
                    <a:lnTo>
                      <a:pt x="794" y="1701"/>
                    </a:lnTo>
                    <a:lnTo>
                      <a:pt x="819" y="1701"/>
                    </a:lnTo>
                    <a:lnTo>
                      <a:pt x="843" y="1700"/>
                    </a:lnTo>
                    <a:lnTo>
                      <a:pt x="868" y="1696"/>
                    </a:lnTo>
                    <a:lnTo>
                      <a:pt x="894" y="1694"/>
                    </a:lnTo>
                    <a:lnTo>
                      <a:pt x="919" y="1691"/>
                    </a:lnTo>
                    <a:lnTo>
                      <a:pt x="946" y="1687"/>
                    </a:lnTo>
                    <a:lnTo>
                      <a:pt x="971" y="1683"/>
                    </a:lnTo>
                    <a:lnTo>
                      <a:pt x="999" y="1680"/>
                    </a:lnTo>
                    <a:lnTo>
                      <a:pt x="1024" y="1674"/>
                    </a:lnTo>
                    <a:lnTo>
                      <a:pt x="1051" y="1671"/>
                    </a:lnTo>
                    <a:lnTo>
                      <a:pt x="1078" y="1665"/>
                    </a:lnTo>
                    <a:lnTo>
                      <a:pt x="1105" y="1662"/>
                    </a:lnTo>
                    <a:lnTo>
                      <a:pt x="1131" y="1656"/>
                    </a:lnTo>
                    <a:lnTo>
                      <a:pt x="1158" y="1651"/>
                    </a:lnTo>
                    <a:lnTo>
                      <a:pt x="1333" y="1622"/>
                    </a:lnTo>
                    <a:lnTo>
                      <a:pt x="1337" y="1620"/>
                    </a:lnTo>
                    <a:lnTo>
                      <a:pt x="1341" y="1618"/>
                    </a:lnTo>
                    <a:lnTo>
                      <a:pt x="1344" y="1616"/>
                    </a:lnTo>
                    <a:lnTo>
                      <a:pt x="1346" y="1613"/>
                    </a:lnTo>
                    <a:lnTo>
                      <a:pt x="1348" y="1609"/>
                    </a:lnTo>
                    <a:lnTo>
                      <a:pt x="1350" y="1606"/>
                    </a:lnTo>
                    <a:lnTo>
                      <a:pt x="1350" y="1600"/>
                    </a:lnTo>
                    <a:lnTo>
                      <a:pt x="1348" y="1596"/>
                    </a:lnTo>
                    <a:lnTo>
                      <a:pt x="1342" y="1567"/>
                    </a:lnTo>
                    <a:lnTo>
                      <a:pt x="1339" y="1535"/>
                    </a:lnTo>
                    <a:lnTo>
                      <a:pt x="1337" y="1501"/>
                    </a:lnTo>
                    <a:lnTo>
                      <a:pt x="1337" y="1466"/>
                    </a:lnTo>
                    <a:lnTo>
                      <a:pt x="1337" y="1403"/>
                    </a:lnTo>
                    <a:lnTo>
                      <a:pt x="1333" y="1339"/>
                    </a:lnTo>
                    <a:lnTo>
                      <a:pt x="1330" y="1280"/>
                    </a:lnTo>
                    <a:lnTo>
                      <a:pt x="1324" y="1224"/>
                    </a:lnTo>
                    <a:lnTo>
                      <a:pt x="1317" y="1169"/>
                    </a:lnTo>
                    <a:lnTo>
                      <a:pt x="1310" y="1093"/>
                    </a:lnTo>
                    <a:lnTo>
                      <a:pt x="1304" y="1016"/>
                    </a:lnTo>
                    <a:lnTo>
                      <a:pt x="1299" y="936"/>
                    </a:lnTo>
                    <a:lnTo>
                      <a:pt x="1297" y="849"/>
                    </a:lnTo>
                    <a:lnTo>
                      <a:pt x="1295" y="726"/>
                    </a:lnTo>
                    <a:lnTo>
                      <a:pt x="1293" y="603"/>
                    </a:lnTo>
                    <a:lnTo>
                      <a:pt x="1290" y="473"/>
                    </a:lnTo>
                    <a:lnTo>
                      <a:pt x="1284" y="335"/>
                    </a:lnTo>
                    <a:lnTo>
                      <a:pt x="1284" y="331"/>
                    </a:lnTo>
                    <a:lnTo>
                      <a:pt x="1283" y="328"/>
                    </a:lnTo>
                    <a:lnTo>
                      <a:pt x="1279" y="324"/>
                    </a:lnTo>
                    <a:lnTo>
                      <a:pt x="1277" y="321"/>
                    </a:lnTo>
                    <a:lnTo>
                      <a:pt x="1274" y="319"/>
                    </a:lnTo>
                    <a:lnTo>
                      <a:pt x="1270" y="317"/>
                    </a:lnTo>
                    <a:lnTo>
                      <a:pt x="1265" y="317"/>
                    </a:lnTo>
                    <a:lnTo>
                      <a:pt x="1261" y="319"/>
                    </a:lnTo>
                    <a:lnTo>
                      <a:pt x="1217" y="331"/>
                    </a:lnTo>
                    <a:lnTo>
                      <a:pt x="1172" y="346"/>
                    </a:lnTo>
                    <a:lnTo>
                      <a:pt x="1125" y="362"/>
                    </a:lnTo>
                    <a:lnTo>
                      <a:pt x="1078" y="377"/>
                    </a:lnTo>
                    <a:lnTo>
                      <a:pt x="1031" y="393"/>
                    </a:lnTo>
                    <a:lnTo>
                      <a:pt x="984" y="409"/>
                    </a:lnTo>
                    <a:lnTo>
                      <a:pt x="935" y="426"/>
                    </a:lnTo>
                    <a:lnTo>
                      <a:pt x="886" y="442"/>
                    </a:lnTo>
                    <a:lnTo>
                      <a:pt x="838" y="460"/>
                    </a:lnTo>
                    <a:lnTo>
                      <a:pt x="789" y="478"/>
                    </a:lnTo>
                    <a:lnTo>
                      <a:pt x="738" y="496"/>
                    </a:lnTo>
                    <a:lnTo>
                      <a:pt x="689" y="514"/>
                    </a:lnTo>
                    <a:lnTo>
                      <a:pt x="640" y="532"/>
                    </a:lnTo>
                    <a:lnTo>
                      <a:pt x="590" y="550"/>
                    </a:lnTo>
                    <a:lnTo>
                      <a:pt x="541" y="569"/>
                    </a:lnTo>
                    <a:lnTo>
                      <a:pt x="492" y="587"/>
                    </a:lnTo>
                    <a:lnTo>
                      <a:pt x="427" y="612"/>
                    </a:lnTo>
                    <a:lnTo>
                      <a:pt x="302" y="661"/>
                    </a:lnTo>
                    <a:lnTo>
                      <a:pt x="280" y="668"/>
                    </a:lnTo>
                    <a:lnTo>
                      <a:pt x="262" y="672"/>
                    </a:lnTo>
                    <a:lnTo>
                      <a:pt x="248" y="675"/>
                    </a:lnTo>
                    <a:lnTo>
                      <a:pt x="233" y="675"/>
                    </a:lnTo>
                    <a:lnTo>
                      <a:pt x="219" y="672"/>
                    </a:lnTo>
                    <a:lnTo>
                      <a:pt x="202" y="668"/>
                    </a:lnTo>
                    <a:lnTo>
                      <a:pt x="184" y="661"/>
                    </a:lnTo>
                    <a:lnTo>
                      <a:pt x="161" y="652"/>
                    </a:lnTo>
                    <a:lnTo>
                      <a:pt x="152" y="648"/>
                    </a:lnTo>
                    <a:lnTo>
                      <a:pt x="126" y="637"/>
                    </a:lnTo>
                    <a:lnTo>
                      <a:pt x="105" y="625"/>
                    </a:lnTo>
                    <a:lnTo>
                      <a:pt x="85" y="612"/>
                    </a:lnTo>
                    <a:lnTo>
                      <a:pt x="69" y="597"/>
                    </a:lnTo>
                    <a:lnTo>
                      <a:pt x="56" y="583"/>
                    </a:lnTo>
                    <a:lnTo>
                      <a:pt x="47" y="569"/>
                    </a:lnTo>
                    <a:lnTo>
                      <a:pt x="40" y="554"/>
                    </a:lnTo>
                    <a:lnTo>
                      <a:pt x="38" y="540"/>
                    </a:lnTo>
                    <a:lnTo>
                      <a:pt x="38" y="529"/>
                    </a:lnTo>
                    <a:lnTo>
                      <a:pt x="40" y="518"/>
                    </a:lnTo>
                    <a:lnTo>
                      <a:pt x="45" y="509"/>
                    </a:lnTo>
                    <a:lnTo>
                      <a:pt x="50" y="498"/>
                    </a:lnTo>
                    <a:lnTo>
                      <a:pt x="58" y="489"/>
                    </a:lnTo>
                    <a:lnTo>
                      <a:pt x="69" y="480"/>
                    </a:lnTo>
                    <a:lnTo>
                      <a:pt x="79" y="471"/>
                    </a:lnTo>
                    <a:lnTo>
                      <a:pt x="92" y="462"/>
                    </a:lnTo>
                    <a:lnTo>
                      <a:pt x="322" y="341"/>
                    </a:lnTo>
                    <a:lnTo>
                      <a:pt x="356" y="322"/>
                    </a:lnTo>
                    <a:lnTo>
                      <a:pt x="392" y="304"/>
                    </a:lnTo>
                    <a:lnTo>
                      <a:pt x="429" y="286"/>
                    </a:lnTo>
                    <a:lnTo>
                      <a:pt x="463" y="266"/>
                    </a:lnTo>
                    <a:lnTo>
                      <a:pt x="499" y="248"/>
                    </a:lnTo>
                    <a:lnTo>
                      <a:pt x="535" y="228"/>
                    </a:lnTo>
                    <a:lnTo>
                      <a:pt x="572" y="208"/>
                    </a:lnTo>
                    <a:lnTo>
                      <a:pt x="606" y="190"/>
                    </a:lnTo>
                    <a:lnTo>
                      <a:pt x="642" y="170"/>
                    </a:lnTo>
                    <a:lnTo>
                      <a:pt x="675" y="150"/>
                    </a:lnTo>
                    <a:lnTo>
                      <a:pt x="709" y="131"/>
                    </a:lnTo>
                    <a:lnTo>
                      <a:pt x="742" y="112"/>
                    </a:lnTo>
                    <a:lnTo>
                      <a:pt x="774" y="93"/>
                    </a:lnTo>
                    <a:lnTo>
                      <a:pt x="803" y="73"/>
                    </a:lnTo>
                    <a:lnTo>
                      <a:pt x="834" y="55"/>
                    </a:lnTo>
                    <a:lnTo>
                      <a:pt x="861" y="35"/>
                    </a:lnTo>
                    <a:lnTo>
                      <a:pt x="866" y="29"/>
                    </a:lnTo>
                    <a:lnTo>
                      <a:pt x="870" y="22"/>
                    </a:lnTo>
                    <a:lnTo>
                      <a:pt x="870" y="15"/>
                    </a:lnTo>
                    <a:lnTo>
                      <a:pt x="866" y="9"/>
                    </a:lnTo>
                    <a:lnTo>
                      <a:pt x="861" y="4"/>
                    </a:lnTo>
                    <a:lnTo>
                      <a:pt x="854" y="0"/>
                    </a:lnTo>
                    <a:lnTo>
                      <a:pt x="847" y="0"/>
                    </a:lnTo>
                    <a:lnTo>
                      <a:pt x="84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6" name="Freeform 9"/>
              <p:cNvSpPr>
                <a:spLocks/>
              </p:cNvSpPr>
              <p:nvPr/>
            </p:nvSpPr>
            <p:spPr bwMode="auto">
              <a:xfrm>
                <a:off x="1663" y="1574"/>
                <a:ext cx="883" cy="425"/>
              </a:xfrm>
              <a:custGeom>
                <a:avLst/>
                <a:gdLst>
                  <a:gd name="T0" fmla="*/ 800 w 883"/>
                  <a:gd name="T1" fmla="*/ 24 h 425"/>
                  <a:gd name="T2" fmla="*/ 592 w 883"/>
                  <a:gd name="T3" fmla="*/ 127 h 425"/>
                  <a:gd name="T4" fmla="*/ 532 w 883"/>
                  <a:gd name="T5" fmla="*/ 154 h 425"/>
                  <a:gd name="T6" fmla="*/ 471 w 883"/>
                  <a:gd name="T7" fmla="*/ 179 h 425"/>
                  <a:gd name="T8" fmla="*/ 411 w 883"/>
                  <a:gd name="T9" fmla="*/ 203 h 425"/>
                  <a:gd name="T10" fmla="*/ 335 w 883"/>
                  <a:gd name="T11" fmla="*/ 235 h 425"/>
                  <a:gd name="T12" fmla="*/ 297 w 883"/>
                  <a:gd name="T13" fmla="*/ 250 h 425"/>
                  <a:gd name="T14" fmla="*/ 257 w 883"/>
                  <a:gd name="T15" fmla="*/ 266 h 425"/>
                  <a:gd name="T16" fmla="*/ 218 w 883"/>
                  <a:gd name="T17" fmla="*/ 284 h 425"/>
                  <a:gd name="T18" fmla="*/ 178 w 883"/>
                  <a:gd name="T19" fmla="*/ 302 h 425"/>
                  <a:gd name="T20" fmla="*/ 9 w 883"/>
                  <a:gd name="T21" fmla="*/ 391 h 425"/>
                  <a:gd name="T22" fmla="*/ 0 w 883"/>
                  <a:gd name="T23" fmla="*/ 402 h 425"/>
                  <a:gd name="T24" fmla="*/ 2 w 883"/>
                  <a:gd name="T25" fmla="*/ 416 h 425"/>
                  <a:gd name="T26" fmla="*/ 15 w 883"/>
                  <a:gd name="T27" fmla="*/ 425 h 425"/>
                  <a:gd name="T28" fmla="*/ 29 w 883"/>
                  <a:gd name="T29" fmla="*/ 424 h 425"/>
                  <a:gd name="T30" fmla="*/ 194 w 883"/>
                  <a:gd name="T31" fmla="*/ 337 h 425"/>
                  <a:gd name="T32" fmla="*/ 234 w 883"/>
                  <a:gd name="T33" fmla="*/ 319 h 425"/>
                  <a:gd name="T34" fmla="*/ 272 w 883"/>
                  <a:gd name="T35" fmla="*/ 301 h 425"/>
                  <a:gd name="T36" fmla="*/ 312 w 883"/>
                  <a:gd name="T37" fmla="*/ 284 h 425"/>
                  <a:gd name="T38" fmla="*/ 350 w 883"/>
                  <a:gd name="T39" fmla="*/ 270 h 425"/>
                  <a:gd name="T40" fmla="*/ 427 w 883"/>
                  <a:gd name="T41" fmla="*/ 239 h 425"/>
                  <a:gd name="T42" fmla="*/ 487 w 883"/>
                  <a:gd name="T43" fmla="*/ 214 h 425"/>
                  <a:gd name="T44" fmla="*/ 549 w 883"/>
                  <a:gd name="T45" fmla="*/ 188 h 425"/>
                  <a:gd name="T46" fmla="*/ 608 w 883"/>
                  <a:gd name="T47" fmla="*/ 161 h 425"/>
                  <a:gd name="T48" fmla="*/ 816 w 883"/>
                  <a:gd name="T49" fmla="*/ 56 h 425"/>
                  <a:gd name="T50" fmla="*/ 822 w 883"/>
                  <a:gd name="T51" fmla="*/ 55 h 425"/>
                  <a:gd name="T52" fmla="*/ 835 w 883"/>
                  <a:gd name="T53" fmla="*/ 47 h 425"/>
                  <a:gd name="T54" fmla="*/ 844 w 883"/>
                  <a:gd name="T55" fmla="*/ 82 h 425"/>
                  <a:gd name="T56" fmla="*/ 845 w 883"/>
                  <a:gd name="T57" fmla="*/ 96 h 425"/>
                  <a:gd name="T58" fmla="*/ 849 w 883"/>
                  <a:gd name="T59" fmla="*/ 112 h 425"/>
                  <a:gd name="T60" fmla="*/ 858 w 883"/>
                  <a:gd name="T61" fmla="*/ 121 h 425"/>
                  <a:gd name="T62" fmla="*/ 873 w 883"/>
                  <a:gd name="T63" fmla="*/ 121 h 425"/>
                  <a:gd name="T64" fmla="*/ 883 w 883"/>
                  <a:gd name="T65" fmla="*/ 111 h 425"/>
                  <a:gd name="T66" fmla="*/ 883 w 883"/>
                  <a:gd name="T67" fmla="*/ 94 h 425"/>
                  <a:gd name="T68" fmla="*/ 882 w 883"/>
                  <a:gd name="T69" fmla="*/ 73 h 425"/>
                  <a:gd name="T70" fmla="*/ 863 w 883"/>
                  <a:gd name="T71" fmla="*/ 15 h 425"/>
                  <a:gd name="T72" fmla="*/ 860 w 883"/>
                  <a:gd name="T73" fmla="*/ 7 h 425"/>
                  <a:gd name="T74" fmla="*/ 853 w 883"/>
                  <a:gd name="T75" fmla="*/ 2 h 425"/>
                  <a:gd name="T76" fmla="*/ 845 w 883"/>
                  <a:gd name="T77" fmla="*/ 0 h 425"/>
                  <a:gd name="T78" fmla="*/ 836 w 883"/>
                  <a:gd name="T79" fmla="*/ 4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3" h="425">
                    <a:moveTo>
                      <a:pt x="836" y="4"/>
                    </a:moveTo>
                    <a:lnTo>
                      <a:pt x="800" y="24"/>
                    </a:lnTo>
                    <a:lnTo>
                      <a:pt x="621" y="114"/>
                    </a:lnTo>
                    <a:lnTo>
                      <a:pt x="592" y="127"/>
                    </a:lnTo>
                    <a:lnTo>
                      <a:pt x="561" y="140"/>
                    </a:lnTo>
                    <a:lnTo>
                      <a:pt x="532" y="154"/>
                    </a:lnTo>
                    <a:lnTo>
                      <a:pt x="502" y="167"/>
                    </a:lnTo>
                    <a:lnTo>
                      <a:pt x="471" y="179"/>
                    </a:lnTo>
                    <a:lnTo>
                      <a:pt x="442" y="192"/>
                    </a:lnTo>
                    <a:lnTo>
                      <a:pt x="411" y="203"/>
                    </a:lnTo>
                    <a:lnTo>
                      <a:pt x="382" y="216"/>
                    </a:lnTo>
                    <a:lnTo>
                      <a:pt x="335" y="235"/>
                    </a:lnTo>
                    <a:lnTo>
                      <a:pt x="315" y="243"/>
                    </a:lnTo>
                    <a:lnTo>
                      <a:pt x="297" y="250"/>
                    </a:lnTo>
                    <a:lnTo>
                      <a:pt x="277" y="259"/>
                    </a:lnTo>
                    <a:lnTo>
                      <a:pt x="257" y="266"/>
                    </a:lnTo>
                    <a:lnTo>
                      <a:pt x="237" y="275"/>
                    </a:lnTo>
                    <a:lnTo>
                      <a:pt x="218" y="284"/>
                    </a:lnTo>
                    <a:lnTo>
                      <a:pt x="198" y="293"/>
                    </a:lnTo>
                    <a:lnTo>
                      <a:pt x="178" y="302"/>
                    </a:lnTo>
                    <a:lnTo>
                      <a:pt x="165" y="310"/>
                    </a:lnTo>
                    <a:lnTo>
                      <a:pt x="9" y="391"/>
                    </a:lnTo>
                    <a:lnTo>
                      <a:pt x="4" y="397"/>
                    </a:lnTo>
                    <a:lnTo>
                      <a:pt x="0" y="402"/>
                    </a:lnTo>
                    <a:lnTo>
                      <a:pt x="0" y="409"/>
                    </a:lnTo>
                    <a:lnTo>
                      <a:pt x="2" y="416"/>
                    </a:lnTo>
                    <a:lnTo>
                      <a:pt x="8" y="422"/>
                    </a:lnTo>
                    <a:lnTo>
                      <a:pt x="15" y="425"/>
                    </a:lnTo>
                    <a:lnTo>
                      <a:pt x="22" y="425"/>
                    </a:lnTo>
                    <a:lnTo>
                      <a:pt x="29" y="424"/>
                    </a:lnTo>
                    <a:lnTo>
                      <a:pt x="183" y="342"/>
                    </a:lnTo>
                    <a:lnTo>
                      <a:pt x="194" y="337"/>
                    </a:lnTo>
                    <a:lnTo>
                      <a:pt x="214" y="328"/>
                    </a:lnTo>
                    <a:lnTo>
                      <a:pt x="234" y="319"/>
                    </a:lnTo>
                    <a:lnTo>
                      <a:pt x="254" y="310"/>
                    </a:lnTo>
                    <a:lnTo>
                      <a:pt x="272" y="301"/>
                    </a:lnTo>
                    <a:lnTo>
                      <a:pt x="292" y="293"/>
                    </a:lnTo>
                    <a:lnTo>
                      <a:pt x="312" y="284"/>
                    </a:lnTo>
                    <a:lnTo>
                      <a:pt x="330" y="277"/>
                    </a:lnTo>
                    <a:lnTo>
                      <a:pt x="350" y="270"/>
                    </a:lnTo>
                    <a:lnTo>
                      <a:pt x="397" y="250"/>
                    </a:lnTo>
                    <a:lnTo>
                      <a:pt x="427" y="239"/>
                    </a:lnTo>
                    <a:lnTo>
                      <a:pt x="456" y="226"/>
                    </a:lnTo>
                    <a:lnTo>
                      <a:pt x="487" y="214"/>
                    </a:lnTo>
                    <a:lnTo>
                      <a:pt x="518" y="201"/>
                    </a:lnTo>
                    <a:lnTo>
                      <a:pt x="549" y="188"/>
                    </a:lnTo>
                    <a:lnTo>
                      <a:pt x="578" y="174"/>
                    </a:lnTo>
                    <a:lnTo>
                      <a:pt x="608" y="161"/>
                    </a:lnTo>
                    <a:lnTo>
                      <a:pt x="637" y="147"/>
                    </a:lnTo>
                    <a:lnTo>
                      <a:pt x="816" y="56"/>
                    </a:lnTo>
                    <a:lnTo>
                      <a:pt x="818" y="56"/>
                    </a:lnTo>
                    <a:lnTo>
                      <a:pt x="822" y="55"/>
                    </a:lnTo>
                    <a:lnTo>
                      <a:pt x="827" y="51"/>
                    </a:lnTo>
                    <a:lnTo>
                      <a:pt x="835" y="47"/>
                    </a:lnTo>
                    <a:lnTo>
                      <a:pt x="840" y="69"/>
                    </a:lnTo>
                    <a:lnTo>
                      <a:pt x="844" y="82"/>
                    </a:lnTo>
                    <a:lnTo>
                      <a:pt x="845" y="89"/>
                    </a:lnTo>
                    <a:lnTo>
                      <a:pt x="845" y="96"/>
                    </a:lnTo>
                    <a:lnTo>
                      <a:pt x="847" y="105"/>
                    </a:lnTo>
                    <a:lnTo>
                      <a:pt x="849" y="112"/>
                    </a:lnTo>
                    <a:lnTo>
                      <a:pt x="853" y="118"/>
                    </a:lnTo>
                    <a:lnTo>
                      <a:pt x="858" y="121"/>
                    </a:lnTo>
                    <a:lnTo>
                      <a:pt x="865" y="123"/>
                    </a:lnTo>
                    <a:lnTo>
                      <a:pt x="873" y="121"/>
                    </a:lnTo>
                    <a:lnTo>
                      <a:pt x="880" y="118"/>
                    </a:lnTo>
                    <a:lnTo>
                      <a:pt x="883" y="111"/>
                    </a:lnTo>
                    <a:lnTo>
                      <a:pt x="883" y="103"/>
                    </a:lnTo>
                    <a:lnTo>
                      <a:pt x="883" y="94"/>
                    </a:lnTo>
                    <a:lnTo>
                      <a:pt x="883" y="85"/>
                    </a:lnTo>
                    <a:lnTo>
                      <a:pt x="882" y="73"/>
                    </a:lnTo>
                    <a:lnTo>
                      <a:pt x="874" y="53"/>
                    </a:lnTo>
                    <a:lnTo>
                      <a:pt x="863" y="15"/>
                    </a:lnTo>
                    <a:lnTo>
                      <a:pt x="862" y="11"/>
                    </a:lnTo>
                    <a:lnTo>
                      <a:pt x="860" y="7"/>
                    </a:lnTo>
                    <a:lnTo>
                      <a:pt x="856" y="6"/>
                    </a:lnTo>
                    <a:lnTo>
                      <a:pt x="853" y="2"/>
                    </a:lnTo>
                    <a:lnTo>
                      <a:pt x="849" y="0"/>
                    </a:lnTo>
                    <a:lnTo>
                      <a:pt x="845" y="0"/>
                    </a:lnTo>
                    <a:lnTo>
                      <a:pt x="840" y="2"/>
                    </a:lnTo>
                    <a:lnTo>
                      <a:pt x="83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7" name="Freeform 10"/>
              <p:cNvSpPr>
                <a:spLocks/>
              </p:cNvSpPr>
              <p:nvPr/>
            </p:nvSpPr>
            <p:spPr bwMode="auto">
              <a:xfrm>
                <a:off x="1616" y="1542"/>
                <a:ext cx="825" cy="425"/>
              </a:xfrm>
              <a:custGeom>
                <a:avLst/>
                <a:gdLst>
                  <a:gd name="T0" fmla="*/ 798 w 825"/>
                  <a:gd name="T1" fmla="*/ 1 h 425"/>
                  <a:gd name="T2" fmla="*/ 693 w 825"/>
                  <a:gd name="T3" fmla="*/ 49 h 425"/>
                  <a:gd name="T4" fmla="*/ 661 w 825"/>
                  <a:gd name="T5" fmla="*/ 63 h 425"/>
                  <a:gd name="T6" fmla="*/ 626 w 825"/>
                  <a:gd name="T7" fmla="*/ 79 h 425"/>
                  <a:gd name="T8" fmla="*/ 592 w 825"/>
                  <a:gd name="T9" fmla="*/ 94 h 425"/>
                  <a:gd name="T10" fmla="*/ 559 w 825"/>
                  <a:gd name="T11" fmla="*/ 108 h 425"/>
                  <a:gd name="T12" fmla="*/ 525 w 825"/>
                  <a:gd name="T13" fmla="*/ 125 h 425"/>
                  <a:gd name="T14" fmla="*/ 491 w 825"/>
                  <a:gd name="T15" fmla="*/ 141 h 425"/>
                  <a:gd name="T16" fmla="*/ 456 w 825"/>
                  <a:gd name="T17" fmla="*/ 157 h 425"/>
                  <a:gd name="T18" fmla="*/ 422 w 825"/>
                  <a:gd name="T19" fmla="*/ 175 h 425"/>
                  <a:gd name="T20" fmla="*/ 227 w 825"/>
                  <a:gd name="T21" fmla="*/ 269 h 425"/>
                  <a:gd name="T22" fmla="*/ 185 w 825"/>
                  <a:gd name="T23" fmla="*/ 289 h 425"/>
                  <a:gd name="T24" fmla="*/ 167 w 825"/>
                  <a:gd name="T25" fmla="*/ 298 h 425"/>
                  <a:gd name="T26" fmla="*/ 145 w 825"/>
                  <a:gd name="T27" fmla="*/ 309 h 425"/>
                  <a:gd name="T28" fmla="*/ 122 w 825"/>
                  <a:gd name="T29" fmla="*/ 320 h 425"/>
                  <a:gd name="T30" fmla="*/ 96 w 825"/>
                  <a:gd name="T31" fmla="*/ 334 h 425"/>
                  <a:gd name="T32" fmla="*/ 71 w 825"/>
                  <a:gd name="T33" fmla="*/ 347 h 425"/>
                  <a:gd name="T34" fmla="*/ 47 w 825"/>
                  <a:gd name="T35" fmla="*/ 362 h 425"/>
                  <a:gd name="T36" fmla="*/ 26 w 825"/>
                  <a:gd name="T37" fmla="*/ 376 h 425"/>
                  <a:gd name="T38" fmla="*/ 6 w 825"/>
                  <a:gd name="T39" fmla="*/ 391 h 425"/>
                  <a:gd name="T40" fmla="*/ 2 w 825"/>
                  <a:gd name="T41" fmla="*/ 396 h 425"/>
                  <a:gd name="T42" fmla="*/ 0 w 825"/>
                  <a:gd name="T43" fmla="*/ 403 h 425"/>
                  <a:gd name="T44" fmla="*/ 0 w 825"/>
                  <a:gd name="T45" fmla="*/ 412 h 425"/>
                  <a:gd name="T46" fmla="*/ 4 w 825"/>
                  <a:gd name="T47" fmla="*/ 418 h 425"/>
                  <a:gd name="T48" fmla="*/ 9 w 825"/>
                  <a:gd name="T49" fmla="*/ 423 h 425"/>
                  <a:gd name="T50" fmla="*/ 17 w 825"/>
                  <a:gd name="T51" fmla="*/ 425 h 425"/>
                  <a:gd name="T52" fmla="*/ 24 w 825"/>
                  <a:gd name="T53" fmla="*/ 425 h 425"/>
                  <a:gd name="T54" fmla="*/ 29 w 825"/>
                  <a:gd name="T55" fmla="*/ 421 h 425"/>
                  <a:gd name="T56" fmla="*/ 46 w 825"/>
                  <a:gd name="T57" fmla="*/ 409 h 425"/>
                  <a:gd name="T58" fmla="*/ 66 w 825"/>
                  <a:gd name="T59" fmla="*/ 396 h 425"/>
                  <a:gd name="T60" fmla="*/ 87 w 825"/>
                  <a:gd name="T61" fmla="*/ 383 h 425"/>
                  <a:gd name="T62" fmla="*/ 109 w 825"/>
                  <a:gd name="T63" fmla="*/ 371 h 425"/>
                  <a:gd name="T64" fmla="*/ 132 w 825"/>
                  <a:gd name="T65" fmla="*/ 358 h 425"/>
                  <a:gd name="T66" fmla="*/ 156 w 825"/>
                  <a:gd name="T67" fmla="*/ 345 h 425"/>
                  <a:gd name="T68" fmla="*/ 179 w 825"/>
                  <a:gd name="T69" fmla="*/ 334 h 425"/>
                  <a:gd name="T70" fmla="*/ 201 w 825"/>
                  <a:gd name="T71" fmla="*/ 324 h 425"/>
                  <a:gd name="T72" fmla="*/ 243 w 825"/>
                  <a:gd name="T73" fmla="*/ 304 h 425"/>
                  <a:gd name="T74" fmla="*/ 440 w 825"/>
                  <a:gd name="T75" fmla="*/ 210 h 425"/>
                  <a:gd name="T76" fmla="*/ 474 w 825"/>
                  <a:gd name="T77" fmla="*/ 191 h 425"/>
                  <a:gd name="T78" fmla="*/ 507 w 825"/>
                  <a:gd name="T79" fmla="*/ 175 h 425"/>
                  <a:gd name="T80" fmla="*/ 541 w 825"/>
                  <a:gd name="T81" fmla="*/ 159 h 425"/>
                  <a:gd name="T82" fmla="*/ 574 w 825"/>
                  <a:gd name="T83" fmla="*/ 144 h 425"/>
                  <a:gd name="T84" fmla="*/ 608 w 825"/>
                  <a:gd name="T85" fmla="*/ 128 h 425"/>
                  <a:gd name="T86" fmla="*/ 641 w 825"/>
                  <a:gd name="T87" fmla="*/ 114 h 425"/>
                  <a:gd name="T88" fmla="*/ 675 w 825"/>
                  <a:gd name="T89" fmla="*/ 99 h 425"/>
                  <a:gd name="T90" fmla="*/ 710 w 825"/>
                  <a:gd name="T91" fmla="*/ 83 h 425"/>
                  <a:gd name="T92" fmla="*/ 813 w 825"/>
                  <a:gd name="T93" fmla="*/ 36 h 425"/>
                  <a:gd name="T94" fmla="*/ 820 w 825"/>
                  <a:gd name="T95" fmla="*/ 32 h 425"/>
                  <a:gd name="T96" fmla="*/ 824 w 825"/>
                  <a:gd name="T97" fmla="*/ 25 h 425"/>
                  <a:gd name="T98" fmla="*/ 825 w 825"/>
                  <a:gd name="T99" fmla="*/ 18 h 425"/>
                  <a:gd name="T100" fmla="*/ 824 w 825"/>
                  <a:gd name="T101" fmla="*/ 11 h 425"/>
                  <a:gd name="T102" fmla="*/ 818 w 825"/>
                  <a:gd name="T103" fmla="*/ 5 h 425"/>
                  <a:gd name="T104" fmla="*/ 813 w 825"/>
                  <a:gd name="T105" fmla="*/ 1 h 425"/>
                  <a:gd name="T106" fmla="*/ 806 w 825"/>
                  <a:gd name="T107" fmla="*/ 0 h 425"/>
                  <a:gd name="T108" fmla="*/ 798 w 825"/>
                  <a:gd name="T109" fmla="*/ 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5" h="425">
                    <a:moveTo>
                      <a:pt x="798" y="1"/>
                    </a:moveTo>
                    <a:lnTo>
                      <a:pt x="693" y="49"/>
                    </a:lnTo>
                    <a:lnTo>
                      <a:pt x="661" y="63"/>
                    </a:lnTo>
                    <a:lnTo>
                      <a:pt x="626" y="79"/>
                    </a:lnTo>
                    <a:lnTo>
                      <a:pt x="592" y="94"/>
                    </a:lnTo>
                    <a:lnTo>
                      <a:pt x="559" y="108"/>
                    </a:lnTo>
                    <a:lnTo>
                      <a:pt x="525" y="125"/>
                    </a:lnTo>
                    <a:lnTo>
                      <a:pt x="491" y="141"/>
                    </a:lnTo>
                    <a:lnTo>
                      <a:pt x="456" y="157"/>
                    </a:lnTo>
                    <a:lnTo>
                      <a:pt x="422" y="175"/>
                    </a:lnTo>
                    <a:lnTo>
                      <a:pt x="227" y="269"/>
                    </a:lnTo>
                    <a:lnTo>
                      <a:pt x="185" y="289"/>
                    </a:lnTo>
                    <a:lnTo>
                      <a:pt x="167" y="298"/>
                    </a:lnTo>
                    <a:lnTo>
                      <a:pt x="145" y="309"/>
                    </a:lnTo>
                    <a:lnTo>
                      <a:pt x="122" y="320"/>
                    </a:lnTo>
                    <a:lnTo>
                      <a:pt x="96" y="334"/>
                    </a:lnTo>
                    <a:lnTo>
                      <a:pt x="71" y="347"/>
                    </a:lnTo>
                    <a:lnTo>
                      <a:pt x="47" y="362"/>
                    </a:lnTo>
                    <a:lnTo>
                      <a:pt x="26" y="376"/>
                    </a:lnTo>
                    <a:lnTo>
                      <a:pt x="6" y="391"/>
                    </a:lnTo>
                    <a:lnTo>
                      <a:pt x="2" y="396"/>
                    </a:lnTo>
                    <a:lnTo>
                      <a:pt x="0" y="403"/>
                    </a:lnTo>
                    <a:lnTo>
                      <a:pt x="0" y="412"/>
                    </a:lnTo>
                    <a:lnTo>
                      <a:pt x="4" y="418"/>
                    </a:lnTo>
                    <a:lnTo>
                      <a:pt x="9" y="423"/>
                    </a:lnTo>
                    <a:lnTo>
                      <a:pt x="17" y="425"/>
                    </a:lnTo>
                    <a:lnTo>
                      <a:pt x="24" y="425"/>
                    </a:lnTo>
                    <a:lnTo>
                      <a:pt x="29" y="421"/>
                    </a:lnTo>
                    <a:lnTo>
                      <a:pt x="46" y="409"/>
                    </a:lnTo>
                    <a:lnTo>
                      <a:pt x="66" y="396"/>
                    </a:lnTo>
                    <a:lnTo>
                      <a:pt x="87" y="383"/>
                    </a:lnTo>
                    <a:lnTo>
                      <a:pt x="109" y="371"/>
                    </a:lnTo>
                    <a:lnTo>
                      <a:pt x="132" y="358"/>
                    </a:lnTo>
                    <a:lnTo>
                      <a:pt x="156" y="345"/>
                    </a:lnTo>
                    <a:lnTo>
                      <a:pt x="179" y="334"/>
                    </a:lnTo>
                    <a:lnTo>
                      <a:pt x="201" y="324"/>
                    </a:lnTo>
                    <a:lnTo>
                      <a:pt x="243" y="304"/>
                    </a:lnTo>
                    <a:lnTo>
                      <a:pt x="440" y="210"/>
                    </a:lnTo>
                    <a:lnTo>
                      <a:pt x="474" y="191"/>
                    </a:lnTo>
                    <a:lnTo>
                      <a:pt x="507" y="175"/>
                    </a:lnTo>
                    <a:lnTo>
                      <a:pt x="541" y="159"/>
                    </a:lnTo>
                    <a:lnTo>
                      <a:pt x="574" y="144"/>
                    </a:lnTo>
                    <a:lnTo>
                      <a:pt x="608" y="128"/>
                    </a:lnTo>
                    <a:lnTo>
                      <a:pt x="641" y="114"/>
                    </a:lnTo>
                    <a:lnTo>
                      <a:pt x="675" y="99"/>
                    </a:lnTo>
                    <a:lnTo>
                      <a:pt x="710" y="83"/>
                    </a:lnTo>
                    <a:lnTo>
                      <a:pt x="813" y="36"/>
                    </a:lnTo>
                    <a:lnTo>
                      <a:pt x="820" y="32"/>
                    </a:lnTo>
                    <a:lnTo>
                      <a:pt x="824" y="25"/>
                    </a:lnTo>
                    <a:lnTo>
                      <a:pt x="825" y="18"/>
                    </a:lnTo>
                    <a:lnTo>
                      <a:pt x="824" y="11"/>
                    </a:lnTo>
                    <a:lnTo>
                      <a:pt x="818" y="5"/>
                    </a:lnTo>
                    <a:lnTo>
                      <a:pt x="813" y="1"/>
                    </a:lnTo>
                    <a:lnTo>
                      <a:pt x="806" y="0"/>
                    </a:lnTo>
                    <a:lnTo>
                      <a:pt x="79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8" name="Freeform 11"/>
              <p:cNvSpPr>
                <a:spLocks/>
              </p:cNvSpPr>
              <p:nvPr/>
            </p:nvSpPr>
            <p:spPr bwMode="auto">
              <a:xfrm>
                <a:off x="1542" y="1475"/>
                <a:ext cx="851" cy="472"/>
              </a:xfrm>
              <a:custGeom>
                <a:avLst/>
                <a:gdLst>
                  <a:gd name="T0" fmla="*/ 805 w 851"/>
                  <a:gd name="T1" fmla="*/ 11 h 472"/>
                  <a:gd name="T2" fmla="*/ 767 w 851"/>
                  <a:gd name="T3" fmla="*/ 27 h 472"/>
                  <a:gd name="T4" fmla="*/ 729 w 851"/>
                  <a:gd name="T5" fmla="*/ 45 h 472"/>
                  <a:gd name="T6" fmla="*/ 691 w 851"/>
                  <a:gd name="T7" fmla="*/ 63 h 472"/>
                  <a:gd name="T8" fmla="*/ 655 w 851"/>
                  <a:gd name="T9" fmla="*/ 83 h 472"/>
                  <a:gd name="T10" fmla="*/ 619 w 851"/>
                  <a:gd name="T11" fmla="*/ 103 h 472"/>
                  <a:gd name="T12" fmla="*/ 585 w 851"/>
                  <a:gd name="T13" fmla="*/ 123 h 472"/>
                  <a:gd name="T14" fmla="*/ 548 w 851"/>
                  <a:gd name="T15" fmla="*/ 143 h 472"/>
                  <a:gd name="T16" fmla="*/ 346 w 851"/>
                  <a:gd name="T17" fmla="*/ 251 h 472"/>
                  <a:gd name="T18" fmla="*/ 152 w 851"/>
                  <a:gd name="T19" fmla="*/ 356 h 472"/>
                  <a:gd name="T20" fmla="*/ 114 w 851"/>
                  <a:gd name="T21" fmla="*/ 376 h 472"/>
                  <a:gd name="T22" fmla="*/ 78 w 851"/>
                  <a:gd name="T23" fmla="*/ 396 h 472"/>
                  <a:gd name="T24" fmla="*/ 40 w 851"/>
                  <a:gd name="T25" fmla="*/ 418 h 472"/>
                  <a:gd name="T26" fmla="*/ 7 w 851"/>
                  <a:gd name="T27" fmla="*/ 439 h 472"/>
                  <a:gd name="T28" fmla="*/ 0 w 851"/>
                  <a:gd name="T29" fmla="*/ 450 h 472"/>
                  <a:gd name="T30" fmla="*/ 4 w 851"/>
                  <a:gd name="T31" fmla="*/ 465 h 472"/>
                  <a:gd name="T32" fmla="*/ 15 w 851"/>
                  <a:gd name="T33" fmla="*/ 472 h 472"/>
                  <a:gd name="T34" fmla="*/ 29 w 851"/>
                  <a:gd name="T35" fmla="*/ 470 h 472"/>
                  <a:gd name="T36" fmla="*/ 62 w 851"/>
                  <a:gd name="T37" fmla="*/ 450 h 472"/>
                  <a:gd name="T38" fmla="*/ 98 w 851"/>
                  <a:gd name="T39" fmla="*/ 429 h 472"/>
                  <a:gd name="T40" fmla="*/ 134 w 851"/>
                  <a:gd name="T41" fmla="*/ 409 h 472"/>
                  <a:gd name="T42" fmla="*/ 170 w 851"/>
                  <a:gd name="T43" fmla="*/ 389 h 472"/>
                  <a:gd name="T44" fmla="*/ 223 w 851"/>
                  <a:gd name="T45" fmla="*/ 360 h 472"/>
                  <a:gd name="T46" fmla="*/ 264 w 851"/>
                  <a:gd name="T47" fmla="*/ 338 h 472"/>
                  <a:gd name="T48" fmla="*/ 317 w 851"/>
                  <a:gd name="T49" fmla="*/ 311 h 472"/>
                  <a:gd name="T50" fmla="*/ 358 w 851"/>
                  <a:gd name="T51" fmla="*/ 289 h 472"/>
                  <a:gd name="T52" fmla="*/ 550 w 851"/>
                  <a:gd name="T53" fmla="*/ 184 h 472"/>
                  <a:gd name="T54" fmla="*/ 619 w 851"/>
                  <a:gd name="T55" fmla="*/ 144 h 472"/>
                  <a:gd name="T56" fmla="*/ 691 w 851"/>
                  <a:gd name="T57" fmla="*/ 106 h 472"/>
                  <a:gd name="T58" fmla="*/ 764 w 851"/>
                  <a:gd name="T59" fmla="*/ 68 h 472"/>
                  <a:gd name="T60" fmla="*/ 838 w 851"/>
                  <a:gd name="T61" fmla="*/ 36 h 472"/>
                  <a:gd name="T62" fmla="*/ 849 w 851"/>
                  <a:gd name="T63" fmla="*/ 27 h 472"/>
                  <a:gd name="T64" fmla="*/ 849 w 851"/>
                  <a:gd name="T65" fmla="*/ 12 h 472"/>
                  <a:gd name="T66" fmla="*/ 840 w 851"/>
                  <a:gd name="T67" fmla="*/ 1 h 472"/>
                  <a:gd name="T68" fmla="*/ 823 w 851"/>
                  <a:gd name="T69" fmla="*/ 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1" h="472">
                    <a:moveTo>
                      <a:pt x="823" y="1"/>
                    </a:moveTo>
                    <a:lnTo>
                      <a:pt x="805" y="11"/>
                    </a:lnTo>
                    <a:lnTo>
                      <a:pt x="785" y="18"/>
                    </a:lnTo>
                    <a:lnTo>
                      <a:pt x="767" y="27"/>
                    </a:lnTo>
                    <a:lnTo>
                      <a:pt x="747" y="36"/>
                    </a:lnTo>
                    <a:lnTo>
                      <a:pt x="729" y="45"/>
                    </a:lnTo>
                    <a:lnTo>
                      <a:pt x="711" y="54"/>
                    </a:lnTo>
                    <a:lnTo>
                      <a:pt x="691" y="63"/>
                    </a:lnTo>
                    <a:lnTo>
                      <a:pt x="673" y="74"/>
                    </a:lnTo>
                    <a:lnTo>
                      <a:pt x="655" y="83"/>
                    </a:lnTo>
                    <a:lnTo>
                      <a:pt x="637" y="92"/>
                    </a:lnTo>
                    <a:lnTo>
                      <a:pt x="619" y="103"/>
                    </a:lnTo>
                    <a:lnTo>
                      <a:pt x="601" y="112"/>
                    </a:lnTo>
                    <a:lnTo>
                      <a:pt x="585" y="123"/>
                    </a:lnTo>
                    <a:lnTo>
                      <a:pt x="567" y="132"/>
                    </a:lnTo>
                    <a:lnTo>
                      <a:pt x="548" y="143"/>
                    </a:lnTo>
                    <a:lnTo>
                      <a:pt x="532" y="152"/>
                    </a:lnTo>
                    <a:lnTo>
                      <a:pt x="346" y="251"/>
                    </a:lnTo>
                    <a:lnTo>
                      <a:pt x="199" y="331"/>
                    </a:lnTo>
                    <a:lnTo>
                      <a:pt x="152" y="356"/>
                    </a:lnTo>
                    <a:lnTo>
                      <a:pt x="134" y="365"/>
                    </a:lnTo>
                    <a:lnTo>
                      <a:pt x="114" y="376"/>
                    </a:lnTo>
                    <a:lnTo>
                      <a:pt x="96" y="385"/>
                    </a:lnTo>
                    <a:lnTo>
                      <a:pt x="78" y="396"/>
                    </a:lnTo>
                    <a:lnTo>
                      <a:pt x="58" y="407"/>
                    </a:lnTo>
                    <a:lnTo>
                      <a:pt x="40" y="418"/>
                    </a:lnTo>
                    <a:lnTo>
                      <a:pt x="24" y="429"/>
                    </a:lnTo>
                    <a:lnTo>
                      <a:pt x="7" y="439"/>
                    </a:lnTo>
                    <a:lnTo>
                      <a:pt x="4" y="445"/>
                    </a:lnTo>
                    <a:lnTo>
                      <a:pt x="0" y="450"/>
                    </a:lnTo>
                    <a:lnTo>
                      <a:pt x="0" y="458"/>
                    </a:lnTo>
                    <a:lnTo>
                      <a:pt x="4" y="465"/>
                    </a:lnTo>
                    <a:lnTo>
                      <a:pt x="9" y="470"/>
                    </a:lnTo>
                    <a:lnTo>
                      <a:pt x="15" y="472"/>
                    </a:lnTo>
                    <a:lnTo>
                      <a:pt x="22" y="472"/>
                    </a:lnTo>
                    <a:lnTo>
                      <a:pt x="29" y="470"/>
                    </a:lnTo>
                    <a:lnTo>
                      <a:pt x="45" y="459"/>
                    </a:lnTo>
                    <a:lnTo>
                      <a:pt x="62" y="450"/>
                    </a:lnTo>
                    <a:lnTo>
                      <a:pt x="78" y="439"/>
                    </a:lnTo>
                    <a:lnTo>
                      <a:pt x="98" y="429"/>
                    </a:lnTo>
                    <a:lnTo>
                      <a:pt x="116" y="418"/>
                    </a:lnTo>
                    <a:lnTo>
                      <a:pt x="134" y="409"/>
                    </a:lnTo>
                    <a:lnTo>
                      <a:pt x="152" y="398"/>
                    </a:lnTo>
                    <a:lnTo>
                      <a:pt x="170" y="389"/>
                    </a:lnTo>
                    <a:lnTo>
                      <a:pt x="217" y="363"/>
                    </a:lnTo>
                    <a:lnTo>
                      <a:pt x="223" y="360"/>
                    </a:lnTo>
                    <a:lnTo>
                      <a:pt x="241" y="351"/>
                    </a:lnTo>
                    <a:lnTo>
                      <a:pt x="264" y="338"/>
                    </a:lnTo>
                    <a:lnTo>
                      <a:pt x="291" y="324"/>
                    </a:lnTo>
                    <a:lnTo>
                      <a:pt x="317" y="311"/>
                    </a:lnTo>
                    <a:lnTo>
                      <a:pt x="340" y="298"/>
                    </a:lnTo>
                    <a:lnTo>
                      <a:pt x="358" y="289"/>
                    </a:lnTo>
                    <a:lnTo>
                      <a:pt x="364" y="286"/>
                    </a:lnTo>
                    <a:lnTo>
                      <a:pt x="550" y="184"/>
                    </a:lnTo>
                    <a:lnTo>
                      <a:pt x="585" y="164"/>
                    </a:lnTo>
                    <a:lnTo>
                      <a:pt x="619" y="144"/>
                    </a:lnTo>
                    <a:lnTo>
                      <a:pt x="655" y="125"/>
                    </a:lnTo>
                    <a:lnTo>
                      <a:pt x="691" y="106"/>
                    </a:lnTo>
                    <a:lnTo>
                      <a:pt x="728" y="87"/>
                    </a:lnTo>
                    <a:lnTo>
                      <a:pt x="764" y="68"/>
                    </a:lnTo>
                    <a:lnTo>
                      <a:pt x="800" y="52"/>
                    </a:lnTo>
                    <a:lnTo>
                      <a:pt x="838" y="36"/>
                    </a:lnTo>
                    <a:lnTo>
                      <a:pt x="843" y="32"/>
                    </a:lnTo>
                    <a:lnTo>
                      <a:pt x="849" y="27"/>
                    </a:lnTo>
                    <a:lnTo>
                      <a:pt x="851" y="20"/>
                    </a:lnTo>
                    <a:lnTo>
                      <a:pt x="849" y="12"/>
                    </a:lnTo>
                    <a:lnTo>
                      <a:pt x="845" y="7"/>
                    </a:lnTo>
                    <a:lnTo>
                      <a:pt x="840" y="1"/>
                    </a:lnTo>
                    <a:lnTo>
                      <a:pt x="831" y="0"/>
                    </a:lnTo>
                    <a:lnTo>
                      <a:pt x="82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9" name="Freeform 12"/>
              <p:cNvSpPr>
                <a:spLocks/>
              </p:cNvSpPr>
              <p:nvPr/>
            </p:nvSpPr>
            <p:spPr bwMode="auto">
              <a:xfrm>
                <a:off x="1497" y="1415"/>
                <a:ext cx="809" cy="499"/>
              </a:xfrm>
              <a:custGeom>
                <a:avLst/>
                <a:gdLst>
                  <a:gd name="T0" fmla="*/ 769 w 809"/>
                  <a:gd name="T1" fmla="*/ 13 h 499"/>
                  <a:gd name="T2" fmla="*/ 751 w 809"/>
                  <a:gd name="T3" fmla="*/ 25 h 499"/>
                  <a:gd name="T4" fmla="*/ 731 w 809"/>
                  <a:gd name="T5" fmla="*/ 38 h 499"/>
                  <a:gd name="T6" fmla="*/ 709 w 809"/>
                  <a:gd name="T7" fmla="*/ 51 h 499"/>
                  <a:gd name="T8" fmla="*/ 669 w 809"/>
                  <a:gd name="T9" fmla="*/ 71 h 499"/>
                  <a:gd name="T10" fmla="*/ 536 w 809"/>
                  <a:gd name="T11" fmla="*/ 161 h 499"/>
                  <a:gd name="T12" fmla="*/ 523 w 809"/>
                  <a:gd name="T13" fmla="*/ 168 h 499"/>
                  <a:gd name="T14" fmla="*/ 496 w 809"/>
                  <a:gd name="T15" fmla="*/ 185 h 499"/>
                  <a:gd name="T16" fmla="*/ 467 w 809"/>
                  <a:gd name="T17" fmla="*/ 201 h 499"/>
                  <a:gd name="T18" fmla="*/ 454 w 809"/>
                  <a:gd name="T19" fmla="*/ 208 h 499"/>
                  <a:gd name="T20" fmla="*/ 355 w 809"/>
                  <a:gd name="T21" fmla="*/ 268 h 499"/>
                  <a:gd name="T22" fmla="*/ 331 w 809"/>
                  <a:gd name="T23" fmla="*/ 280 h 499"/>
                  <a:gd name="T24" fmla="*/ 306 w 809"/>
                  <a:gd name="T25" fmla="*/ 291 h 499"/>
                  <a:gd name="T26" fmla="*/ 282 w 809"/>
                  <a:gd name="T27" fmla="*/ 302 h 499"/>
                  <a:gd name="T28" fmla="*/ 257 w 809"/>
                  <a:gd name="T29" fmla="*/ 315 h 499"/>
                  <a:gd name="T30" fmla="*/ 226 w 809"/>
                  <a:gd name="T31" fmla="*/ 329 h 499"/>
                  <a:gd name="T32" fmla="*/ 197 w 809"/>
                  <a:gd name="T33" fmla="*/ 346 h 499"/>
                  <a:gd name="T34" fmla="*/ 168 w 809"/>
                  <a:gd name="T35" fmla="*/ 362 h 499"/>
                  <a:gd name="T36" fmla="*/ 118 w 809"/>
                  <a:gd name="T37" fmla="*/ 396 h 499"/>
                  <a:gd name="T38" fmla="*/ 90 w 809"/>
                  <a:gd name="T39" fmla="*/ 416 h 499"/>
                  <a:gd name="T40" fmla="*/ 63 w 809"/>
                  <a:gd name="T41" fmla="*/ 434 h 499"/>
                  <a:gd name="T42" fmla="*/ 36 w 809"/>
                  <a:gd name="T43" fmla="*/ 451 h 499"/>
                  <a:gd name="T44" fmla="*/ 11 w 809"/>
                  <a:gd name="T45" fmla="*/ 463 h 499"/>
                  <a:gd name="T46" fmla="*/ 2 w 809"/>
                  <a:gd name="T47" fmla="*/ 472 h 499"/>
                  <a:gd name="T48" fmla="*/ 2 w 809"/>
                  <a:gd name="T49" fmla="*/ 489 h 499"/>
                  <a:gd name="T50" fmla="*/ 11 w 809"/>
                  <a:gd name="T51" fmla="*/ 498 h 499"/>
                  <a:gd name="T52" fmla="*/ 25 w 809"/>
                  <a:gd name="T53" fmla="*/ 498 h 499"/>
                  <a:gd name="T54" fmla="*/ 52 w 809"/>
                  <a:gd name="T55" fmla="*/ 485 h 499"/>
                  <a:gd name="T56" fmla="*/ 81 w 809"/>
                  <a:gd name="T57" fmla="*/ 467 h 499"/>
                  <a:gd name="T58" fmla="*/ 110 w 809"/>
                  <a:gd name="T59" fmla="*/ 447 h 499"/>
                  <a:gd name="T60" fmla="*/ 139 w 809"/>
                  <a:gd name="T61" fmla="*/ 427 h 499"/>
                  <a:gd name="T62" fmla="*/ 188 w 809"/>
                  <a:gd name="T63" fmla="*/ 393 h 499"/>
                  <a:gd name="T64" fmla="*/ 213 w 809"/>
                  <a:gd name="T65" fmla="*/ 378 h 499"/>
                  <a:gd name="T66" fmla="*/ 242 w 809"/>
                  <a:gd name="T67" fmla="*/ 364 h 499"/>
                  <a:gd name="T68" fmla="*/ 271 w 809"/>
                  <a:gd name="T69" fmla="*/ 349 h 499"/>
                  <a:gd name="T70" fmla="*/ 298 w 809"/>
                  <a:gd name="T71" fmla="*/ 337 h 499"/>
                  <a:gd name="T72" fmla="*/ 324 w 809"/>
                  <a:gd name="T73" fmla="*/ 326 h 499"/>
                  <a:gd name="T74" fmla="*/ 347 w 809"/>
                  <a:gd name="T75" fmla="*/ 313 h 499"/>
                  <a:gd name="T76" fmla="*/ 373 w 809"/>
                  <a:gd name="T77" fmla="*/ 300 h 499"/>
                  <a:gd name="T78" fmla="*/ 387 w 809"/>
                  <a:gd name="T79" fmla="*/ 291 h 499"/>
                  <a:gd name="T80" fmla="*/ 412 w 809"/>
                  <a:gd name="T81" fmla="*/ 277 h 499"/>
                  <a:gd name="T82" fmla="*/ 445 w 809"/>
                  <a:gd name="T83" fmla="*/ 257 h 499"/>
                  <a:gd name="T84" fmla="*/ 470 w 809"/>
                  <a:gd name="T85" fmla="*/ 242 h 499"/>
                  <a:gd name="T86" fmla="*/ 554 w 809"/>
                  <a:gd name="T87" fmla="*/ 194 h 499"/>
                  <a:gd name="T88" fmla="*/ 689 w 809"/>
                  <a:gd name="T89" fmla="*/ 105 h 499"/>
                  <a:gd name="T90" fmla="*/ 704 w 809"/>
                  <a:gd name="T91" fmla="*/ 96 h 499"/>
                  <a:gd name="T92" fmla="*/ 716 w 809"/>
                  <a:gd name="T93" fmla="*/ 89 h 499"/>
                  <a:gd name="T94" fmla="*/ 738 w 809"/>
                  <a:gd name="T95" fmla="*/ 78 h 499"/>
                  <a:gd name="T96" fmla="*/ 762 w 809"/>
                  <a:gd name="T97" fmla="*/ 63 h 499"/>
                  <a:gd name="T98" fmla="*/ 783 w 809"/>
                  <a:gd name="T99" fmla="*/ 51 h 499"/>
                  <a:gd name="T100" fmla="*/ 803 w 809"/>
                  <a:gd name="T101" fmla="*/ 34 h 499"/>
                  <a:gd name="T102" fmla="*/ 809 w 809"/>
                  <a:gd name="T103" fmla="*/ 20 h 499"/>
                  <a:gd name="T104" fmla="*/ 803 w 809"/>
                  <a:gd name="T105" fmla="*/ 7 h 499"/>
                  <a:gd name="T106" fmla="*/ 791 w 809"/>
                  <a:gd name="T107" fmla="*/ 0 h 499"/>
                  <a:gd name="T108" fmla="*/ 776 w 809"/>
                  <a:gd name="T109" fmla="*/ 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9" h="499">
                    <a:moveTo>
                      <a:pt x="776" y="5"/>
                    </a:moveTo>
                    <a:lnTo>
                      <a:pt x="769" y="13"/>
                    </a:lnTo>
                    <a:lnTo>
                      <a:pt x="760" y="20"/>
                    </a:lnTo>
                    <a:lnTo>
                      <a:pt x="751" y="25"/>
                    </a:lnTo>
                    <a:lnTo>
                      <a:pt x="740" y="33"/>
                    </a:lnTo>
                    <a:lnTo>
                      <a:pt x="731" y="38"/>
                    </a:lnTo>
                    <a:lnTo>
                      <a:pt x="720" y="43"/>
                    </a:lnTo>
                    <a:lnTo>
                      <a:pt x="709" y="51"/>
                    </a:lnTo>
                    <a:lnTo>
                      <a:pt x="698" y="56"/>
                    </a:lnTo>
                    <a:lnTo>
                      <a:pt x="669" y="71"/>
                    </a:lnTo>
                    <a:lnTo>
                      <a:pt x="597" y="119"/>
                    </a:lnTo>
                    <a:lnTo>
                      <a:pt x="536" y="161"/>
                    </a:lnTo>
                    <a:lnTo>
                      <a:pt x="532" y="163"/>
                    </a:lnTo>
                    <a:lnTo>
                      <a:pt x="523" y="168"/>
                    </a:lnTo>
                    <a:lnTo>
                      <a:pt x="510" y="176"/>
                    </a:lnTo>
                    <a:lnTo>
                      <a:pt x="496" y="185"/>
                    </a:lnTo>
                    <a:lnTo>
                      <a:pt x="479" y="194"/>
                    </a:lnTo>
                    <a:lnTo>
                      <a:pt x="467" y="201"/>
                    </a:lnTo>
                    <a:lnTo>
                      <a:pt x="458" y="206"/>
                    </a:lnTo>
                    <a:lnTo>
                      <a:pt x="454" y="208"/>
                    </a:lnTo>
                    <a:lnTo>
                      <a:pt x="365" y="261"/>
                    </a:lnTo>
                    <a:lnTo>
                      <a:pt x="355" y="268"/>
                    </a:lnTo>
                    <a:lnTo>
                      <a:pt x="342" y="273"/>
                    </a:lnTo>
                    <a:lnTo>
                      <a:pt x="331" y="280"/>
                    </a:lnTo>
                    <a:lnTo>
                      <a:pt x="318" y="286"/>
                    </a:lnTo>
                    <a:lnTo>
                      <a:pt x="306" y="291"/>
                    </a:lnTo>
                    <a:lnTo>
                      <a:pt x="295" y="297"/>
                    </a:lnTo>
                    <a:lnTo>
                      <a:pt x="282" y="302"/>
                    </a:lnTo>
                    <a:lnTo>
                      <a:pt x="271" y="308"/>
                    </a:lnTo>
                    <a:lnTo>
                      <a:pt x="257" y="315"/>
                    </a:lnTo>
                    <a:lnTo>
                      <a:pt x="241" y="322"/>
                    </a:lnTo>
                    <a:lnTo>
                      <a:pt x="226" y="329"/>
                    </a:lnTo>
                    <a:lnTo>
                      <a:pt x="212" y="337"/>
                    </a:lnTo>
                    <a:lnTo>
                      <a:pt x="197" y="346"/>
                    </a:lnTo>
                    <a:lnTo>
                      <a:pt x="183" y="353"/>
                    </a:lnTo>
                    <a:lnTo>
                      <a:pt x="168" y="362"/>
                    </a:lnTo>
                    <a:lnTo>
                      <a:pt x="154" y="371"/>
                    </a:lnTo>
                    <a:lnTo>
                      <a:pt x="118" y="396"/>
                    </a:lnTo>
                    <a:lnTo>
                      <a:pt x="103" y="405"/>
                    </a:lnTo>
                    <a:lnTo>
                      <a:pt x="90" y="416"/>
                    </a:lnTo>
                    <a:lnTo>
                      <a:pt x="76" y="425"/>
                    </a:lnTo>
                    <a:lnTo>
                      <a:pt x="63" y="434"/>
                    </a:lnTo>
                    <a:lnTo>
                      <a:pt x="49" y="443"/>
                    </a:lnTo>
                    <a:lnTo>
                      <a:pt x="36" y="451"/>
                    </a:lnTo>
                    <a:lnTo>
                      <a:pt x="23" y="458"/>
                    </a:lnTo>
                    <a:lnTo>
                      <a:pt x="11" y="463"/>
                    </a:lnTo>
                    <a:lnTo>
                      <a:pt x="5" y="467"/>
                    </a:lnTo>
                    <a:lnTo>
                      <a:pt x="2" y="472"/>
                    </a:lnTo>
                    <a:lnTo>
                      <a:pt x="0" y="481"/>
                    </a:lnTo>
                    <a:lnTo>
                      <a:pt x="2" y="489"/>
                    </a:lnTo>
                    <a:lnTo>
                      <a:pt x="5" y="494"/>
                    </a:lnTo>
                    <a:lnTo>
                      <a:pt x="11" y="498"/>
                    </a:lnTo>
                    <a:lnTo>
                      <a:pt x="18" y="499"/>
                    </a:lnTo>
                    <a:lnTo>
                      <a:pt x="25" y="498"/>
                    </a:lnTo>
                    <a:lnTo>
                      <a:pt x="40" y="492"/>
                    </a:lnTo>
                    <a:lnTo>
                      <a:pt x="52" y="485"/>
                    </a:lnTo>
                    <a:lnTo>
                      <a:pt x="67" y="476"/>
                    </a:lnTo>
                    <a:lnTo>
                      <a:pt x="81" y="467"/>
                    </a:lnTo>
                    <a:lnTo>
                      <a:pt x="96" y="458"/>
                    </a:lnTo>
                    <a:lnTo>
                      <a:pt x="110" y="447"/>
                    </a:lnTo>
                    <a:lnTo>
                      <a:pt x="125" y="438"/>
                    </a:lnTo>
                    <a:lnTo>
                      <a:pt x="139" y="427"/>
                    </a:lnTo>
                    <a:lnTo>
                      <a:pt x="175" y="402"/>
                    </a:lnTo>
                    <a:lnTo>
                      <a:pt x="188" y="393"/>
                    </a:lnTo>
                    <a:lnTo>
                      <a:pt x="201" y="385"/>
                    </a:lnTo>
                    <a:lnTo>
                      <a:pt x="213" y="378"/>
                    </a:lnTo>
                    <a:lnTo>
                      <a:pt x="228" y="371"/>
                    </a:lnTo>
                    <a:lnTo>
                      <a:pt x="242" y="364"/>
                    </a:lnTo>
                    <a:lnTo>
                      <a:pt x="257" y="356"/>
                    </a:lnTo>
                    <a:lnTo>
                      <a:pt x="271" y="349"/>
                    </a:lnTo>
                    <a:lnTo>
                      <a:pt x="286" y="342"/>
                    </a:lnTo>
                    <a:lnTo>
                      <a:pt x="298" y="337"/>
                    </a:lnTo>
                    <a:lnTo>
                      <a:pt x="311" y="331"/>
                    </a:lnTo>
                    <a:lnTo>
                      <a:pt x="324" y="326"/>
                    </a:lnTo>
                    <a:lnTo>
                      <a:pt x="335" y="318"/>
                    </a:lnTo>
                    <a:lnTo>
                      <a:pt x="347" y="313"/>
                    </a:lnTo>
                    <a:lnTo>
                      <a:pt x="360" y="306"/>
                    </a:lnTo>
                    <a:lnTo>
                      <a:pt x="373" y="300"/>
                    </a:lnTo>
                    <a:lnTo>
                      <a:pt x="384" y="293"/>
                    </a:lnTo>
                    <a:lnTo>
                      <a:pt x="387" y="291"/>
                    </a:lnTo>
                    <a:lnTo>
                      <a:pt x="398" y="284"/>
                    </a:lnTo>
                    <a:lnTo>
                      <a:pt x="412" y="277"/>
                    </a:lnTo>
                    <a:lnTo>
                      <a:pt x="429" y="266"/>
                    </a:lnTo>
                    <a:lnTo>
                      <a:pt x="445" y="257"/>
                    </a:lnTo>
                    <a:lnTo>
                      <a:pt x="460" y="250"/>
                    </a:lnTo>
                    <a:lnTo>
                      <a:pt x="470" y="242"/>
                    </a:lnTo>
                    <a:lnTo>
                      <a:pt x="474" y="241"/>
                    </a:lnTo>
                    <a:lnTo>
                      <a:pt x="554" y="194"/>
                    </a:lnTo>
                    <a:lnTo>
                      <a:pt x="619" y="150"/>
                    </a:lnTo>
                    <a:lnTo>
                      <a:pt x="689" y="105"/>
                    </a:lnTo>
                    <a:lnTo>
                      <a:pt x="693" y="103"/>
                    </a:lnTo>
                    <a:lnTo>
                      <a:pt x="704" y="96"/>
                    </a:lnTo>
                    <a:lnTo>
                      <a:pt x="713" y="90"/>
                    </a:lnTo>
                    <a:lnTo>
                      <a:pt x="716" y="89"/>
                    </a:lnTo>
                    <a:lnTo>
                      <a:pt x="727" y="83"/>
                    </a:lnTo>
                    <a:lnTo>
                      <a:pt x="738" y="78"/>
                    </a:lnTo>
                    <a:lnTo>
                      <a:pt x="751" y="71"/>
                    </a:lnTo>
                    <a:lnTo>
                      <a:pt x="762" y="63"/>
                    </a:lnTo>
                    <a:lnTo>
                      <a:pt x="773" y="58"/>
                    </a:lnTo>
                    <a:lnTo>
                      <a:pt x="783" y="51"/>
                    </a:lnTo>
                    <a:lnTo>
                      <a:pt x="794" y="42"/>
                    </a:lnTo>
                    <a:lnTo>
                      <a:pt x="803" y="34"/>
                    </a:lnTo>
                    <a:lnTo>
                      <a:pt x="807" y="29"/>
                    </a:lnTo>
                    <a:lnTo>
                      <a:pt x="809" y="20"/>
                    </a:lnTo>
                    <a:lnTo>
                      <a:pt x="807" y="13"/>
                    </a:lnTo>
                    <a:lnTo>
                      <a:pt x="803" y="7"/>
                    </a:lnTo>
                    <a:lnTo>
                      <a:pt x="798" y="4"/>
                    </a:lnTo>
                    <a:lnTo>
                      <a:pt x="791" y="0"/>
                    </a:lnTo>
                    <a:lnTo>
                      <a:pt x="782" y="2"/>
                    </a:lnTo>
                    <a:lnTo>
                      <a:pt x="77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0" name="Freeform 14"/>
              <p:cNvSpPr>
                <a:spLocks/>
              </p:cNvSpPr>
              <p:nvPr/>
            </p:nvSpPr>
            <p:spPr bwMode="auto">
              <a:xfrm>
                <a:off x="1622" y="2133"/>
                <a:ext cx="103" cy="938"/>
              </a:xfrm>
              <a:custGeom>
                <a:avLst/>
                <a:gdLst>
                  <a:gd name="T0" fmla="*/ 14 w 103"/>
                  <a:gd name="T1" fmla="*/ 0 h 938"/>
                  <a:gd name="T2" fmla="*/ 9 w 103"/>
                  <a:gd name="T3" fmla="*/ 2 h 938"/>
                  <a:gd name="T4" fmla="*/ 3 w 103"/>
                  <a:gd name="T5" fmla="*/ 8 h 938"/>
                  <a:gd name="T6" fmla="*/ 0 w 103"/>
                  <a:gd name="T7" fmla="*/ 15 h 938"/>
                  <a:gd name="T8" fmla="*/ 0 w 103"/>
                  <a:gd name="T9" fmla="*/ 22 h 938"/>
                  <a:gd name="T10" fmla="*/ 12 w 103"/>
                  <a:gd name="T11" fmla="*/ 133 h 938"/>
                  <a:gd name="T12" fmla="*/ 22 w 103"/>
                  <a:gd name="T13" fmla="*/ 245 h 938"/>
                  <a:gd name="T14" fmla="*/ 27 w 103"/>
                  <a:gd name="T15" fmla="*/ 357 h 938"/>
                  <a:gd name="T16" fmla="*/ 32 w 103"/>
                  <a:gd name="T17" fmla="*/ 467 h 938"/>
                  <a:gd name="T18" fmla="*/ 36 w 103"/>
                  <a:gd name="T19" fmla="*/ 581 h 938"/>
                  <a:gd name="T20" fmla="*/ 43 w 103"/>
                  <a:gd name="T21" fmla="*/ 695 h 938"/>
                  <a:gd name="T22" fmla="*/ 52 w 103"/>
                  <a:gd name="T23" fmla="*/ 809 h 938"/>
                  <a:gd name="T24" fmla="*/ 65 w 103"/>
                  <a:gd name="T25" fmla="*/ 922 h 938"/>
                  <a:gd name="T26" fmla="*/ 69 w 103"/>
                  <a:gd name="T27" fmla="*/ 929 h 938"/>
                  <a:gd name="T28" fmla="*/ 74 w 103"/>
                  <a:gd name="T29" fmla="*/ 934 h 938"/>
                  <a:gd name="T30" fmla="*/ 79 w 103"/>
                  <a:gd name="T31" fmla="*/ 938 h 938"/>
                  <a:gd name="T32" fmla="*/ 87 w 103"/>
                  <a:gd name="T33" fmla="*/ 938 h 938"/>
                  <a:gd name="T34" fmla="*/ 94 w 103"/>
                  <a:gd name="T35" fmla="*/ 936 h 938"/>
                  <a:gd name="T36" fmla="*/ 99 w 103"/>
                  <a:gd name="T37" fmla="*/ 931 h 938"/>
                  <a:gd name="T38" fmla="*/ 103 w 103"/>
                  <a:gd name="T39" fmla="*/ 923 h 938"/>
                  <a:gd name="T40" fmla="*/ 103 w 103"/>
                  <a:gd name="T41" fmla="*/ 916 h 938"/>
                  <a:gd name="T42" fmla="*/ 90 w 103"/>
                  <a:gd name="T43" fmla="*/ 804 h 938"/>
                  <a:gd name="T44" fmla="*/ 81 w 103"/>
                  <a:gd name="T45" fmla="*/ 692 h 938"/>
                  <a:gd name="T46" fmla="*/ 74 w 103"/>
                  <a:gd name="T47" fmla="*/ 578 h 938"/>
                  <a:gd name="T48" fmla="*/ 69 w 103"/>
                  <a:gd name="T49" fmla="*/ 466 h 938"/>
                  <a:gd name="T50" fmla="*/ 65 w 103"/>
                  <a:gd name="T51" fmla="*/ 353 h 938"/>
                  <a:gd name="T52" fmla="*/ 58 w 103"/>
                  <a:gd name="T53" fmla="*/ 241 h 938"/>
                  <a:gd name="T54" fmla="*/ 49 w 103"/>
                  <a:gd name="T55" fmla="*/ 129 h 938"/>
                  <a:gd name="T56" fmla="*/ 36 w 103"/>
                  <a:gd name="T57" fmla="*/ 17 h 938"/>
                  <a:gd name="T58" fmla="*/ 34 w 103"/>
                  <a:gd name="T59" fmla="*/ 9 h 938"/>
                  <a:gd name="T60" fmla="*/ 29 w 103"/>
                  <a:gd name="T61" fmla="*/ 4 h 938"/>
                  <a:gd name="T62" fmla="*/ 22 w 103"/>
                  <a:gd name="T63" fmla="*/ 0 h 938"/>
                  <a:gd name="T64" fmla="*/ 14 w 103"/>
                  <a:gd name="T65" fmla="*/ 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938">
                    <a:moveTo>
                      <a:pt x="14" y="0"/>
                    </a:moveTo>
                    <a:lnTo>
                      <a:pt x="9" y="2"/>
                    </a:lnTo>
                    <a:lnTo>
                      <a:pt x="3" y="8"/>
                    </a:lnTo>
                    <a:lnTo>
                      <a:pt x="0" y="15"/>
                    </a:lnTo>
                    <a:lnTo>
                      <a:pt x="0" y="22"/>
                    </a:lnTo>
                    <a:lnTo>
                      <a:pt x="12" y="133"/>
                    </a:lnTo>
                    <a:lnTo>
                      <a:pt x="22" y="245"/>
                    </a:lnTo>
                    <a:lnTo>
                      <a:pt x="27" y="357"/>
                    </a:lnTo>
                    <a:lnTo>
                      <a:pt x="32" y="467"/>
                    </a:lnTo>
                    <a:lnTo>
                      <a:pt x="36" y="581"/>
                    </a:lnTo>
                    <a:lnTo>
                      <a:pt x="43" y="695"/>
                    </a:lnTo>
                    <a:lnTo>
                      <a:pt x="52" y="809"/>
                    </a:lnTo>
                    <a:lnTo>
                      <a:pt x="65" y="922"/>
                    </a:lnTo>
                    <a:lnTo>
                      <a:pt x="69" y="929"/>
                    </a:lnTo>
                    <a:lnTo>
                      <a:pt x="74" y="934"/>
                    </a:lnTo>
                    <a:lnTo>
                      <a:pt x="79" y="938"/>
                    </a:lnTo>
                    <a:lnTo>
                      <a:pt x="87" y="938"/>
                    </a:lnTo>
                    <a:lnTo>
                      <a:pt x="94" y="936"/>
                    </a:lnTo>
                    <a:lnTo>
                      <a:pt x="99" y="931"/>
                    </a:lnTo>
                    <a:lnTo>
                      <a:pt x="103" y="923"/>
                    </a:lnTo>
                    <a:lnTo>
                      <a:pt x="103" y="916"/>
                    </a:lnTo>
                    <a:lnTo>
                      <a:pt x="90" y="804"/>
                    </a:lnTo>
                    <a:lnTo>
                      <a:pt x="81" y="692"/>
                    </a:lnTo>
                    <a:lnTo>
                      <a:pt x="74" y="578"/>
                    </a:lnTo>
                    <a:lnTo>
                      <a:pt x="69" y="466"/>
                    </a:lnTo>
                    <a:lnTo>
                      <a:pt x="65" y="353"/>
                    </a:lnTo>
                    <a:lnTo>
                      <a:pt x="58" y="241"/>
                    </a:lnTo>
                    <a:lnTo>
                      <a:pt x="49" y="129"/>
                    </a:lnTo>
                    <a:lnTo>
                      <a:pt x="36" y="17"/>
                    </a:lnTo>
                    <a:lnTo>
                      <a:pt x="34" y="9"/>
                    </a:lnTo>
                    <a:lnTo>
                      <a:pt x="29" y="4"/>
                    </a:lnTo>
                    <a:lnTo>
                      <a:pt x="22"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sp>
          <p:nvSpPr>
            <p:cNvPr id="11" name="Rectangle 110"/>
            <p:cNvSpPr/>
            <p:nvPr/>
          </p:nvSpPr>
          <p:spPr>
            <a:xfrm rot="20700000">
              <a:off x="3013991" y="1778798"/>
              <a:ext cx="6927283" cy="3152344"/>
            </a:xfrm>
            <a:prstGeom prst="rect">
              <a:avLst/>
            </a:prstGeom>
            <a:noFill/>
          </p:spPr>
          <p:txBody>
            <a:bodyPr wrap="square" lIns="68580" tIns="34290" rIns="68580" bIns="34290">
              <a:spAutoFit/>
            </a:bodyPr>
            <a:lstStyle/>
            <a:p>
              <a:pPr algn="ctr"/>
              <a:r>
                <a:rPr lang="en-US" sz="3600" b="1" dirty="0" err="1" smtClean="0">
                  <a:ln w="22225">
                    <a:solidFill>
                      <a:schemeClr val="accent5"/>
                    </a:solidFill>
                    <a:prstDash val="solid"/>
                  </a:ln>
                  <a:solidFill>
                    <a:srgbClr val="FFFFFF"/>
                  </a:solidFill>
                  <a:effectLst>
                    <a:outerShdw blurRad="38100" dist="22860" dir="5400000" algn="tl" rotWithShape="0">
                      <a:srgbClr val="000000">
                        <a:alpha val="30000"/>
                      </a:srgbClr>
                    </a:outerShdw>
                  </a:effectLst>
                </a:rPr>
                <a:t>Kan</a:t>
              </a:r>
              <a:r>
                <a:rPr lang="en-US" sz="3600" b="1" dirty="0" smtClean="0">
                  <a:ln w="22225">
                    <a:solidFill>
                      <a:schemeClr val="accent5"/>
                    </a:solidFill>
                    <a:prstDash val="solid"/>
                  </a:ln>
                  <a:solidFill>
                    <a:srgbClr val="FFFFFF"/>
                  </a:solidFill>
                  <a:effectLst>
                    <a:outerShdw blurRad="38100" dist="22860" dir="5400000" algn="tl" rotWithShape="0">
                      <a:srgbClr val="000000">
                        <a:alpha val="30000"/>
                      </a:srgbClr>
                    </a:outerShdw>
                  </a:effectLst>
                </a:rPr>
                <a:t> Extensions</a:t>
              </a:r>
              <a:endParaRPr lang="en-US" sz="3600" b="1" dirty="0">
                <a:ln w="22225">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Tree>
    <p:extLst>
      <p:ext uri="{BB962C8B-B14F-4D97-AF65-F5344CB8AC3E}">
        <p14:creationId xmlns:p14="http://schemas.microsoft.com/office/powerpoint/2010/main" val="34232443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5"/>
              <p:cNvSpPr txBox="1"/>
              <p:nvPr/>
            </p:nvSpPr>
            <p:spPr>
              <a:xfrm>
                <a:off x="0" y="2768258"/>
                <a:ext cx="9144000" cy="3248966"/>
              </a:xfrm>
              <a:prstGeom prst="rect">
                <a:avLst/>
              </a:prstGeom>
              <a:noFill/>
            </p:spPr>
            <p:txBody>
              <a:bodyPr wrap="square" rtlCol="0">
                <a:spAutoFit/>
              </a:bodyPr>
              <a:lstStyle/>
              <a:p>
                <a:pPr>
                  <a:tabLst>
                    <a:tab pos="230188" algn="l"/>
                    <a:tab pos="1598613" algn="l"/>
                    <a:tab pos="2513013" algn="l"/>
                    <a:tab pos="2914650" algn="l"/>
                    <a:tab pos="3768725" algn="l"/>
                    <a:tab pos="4170363" algn="l"/>
                    <a:tab pos="5033963" algn="l"/>
                    <a:tab pos="5486400" algn="l"/>
                  </a:tabLst>
                </a:pPr>
                <a:r>
                  <a:rPr lang="en-US" dirty="0" smtClean="0"/>
                  <a:t>{|	</a:t>
                </a:r>
                <a14:m>
                  <m:oMath xmlns:m="http://schemas.openxmlformats.org/officeDocument/2006/math">
                    <m:sSub>
                      <m:sSubPr>
                        <m:ctrlPr>
                          <a:rPr lang="en-US" b="0" i="1" smtClean="0">
                            <a:solidFill>
                              <a:srgbClr val="00B050"/>
                            </a:solidFill>
                            <a:latin typeface="Cambria Math" panose="02040503050406030204" pitchFamily="18" charset="0"/>
                          </a:rPr>
                        </m:ctrlPr>
                      </m:sSubPr>
                      <m:e>
                        <m:r>
                          <m:rPr>
                            <m:nor/>
                          </m:rPr>
                          <a:rPr lang="en-US" b="0" i="0" smtClean="0">
                            <a:solidFill>
                              <a:srgbClr val="00B050"/>
                            </a:solidFill>
                            <a:latin typeface="Cambria Math" panose="02040503050406030204" pitchFamily="18" charset="0"/>
                          </a:rPr>
                          <m:t>LCCM</m:t>
                        </m:r>
                      </m:e>
                      <m:sub>
                        <m:r>
                          <m:rPr>
                            <m:nor/>
                          </m:rPr>
                          <a:rPr lang="en-US" b="0" i="0" smtClean="0">
                            <a:solidFill>
                              <a:srgbClr val="00B050"/>
                            </a:solidFill>
                            <a:latin typeface="Cambria Math" panose="02040503050406030204" pitchFamily="18" charset="0"/>
                          </a:rPr>
                          <m:t>F</m:t>
                        </m:r>
                      </m:sub>
                    </m:sSub>
                    <m:r>
                      <a:rPr lang="en-US" b="0" i="1" smtClean="0">
                        <a:latin typeface="Cambria Math" panose="02040503050406030204" pitchFamily="18" charset="0"/>
                      </a:rPr>
                      <m:t>≔</m:t>
                    </m:r>
                    <m:sSub>
                      <m:sSubPr>
                        <m:ctrlPr>
                          <a:rPr lang="en-US" i="1" smtClean="0">
                            <a:solidFill>
                              <a:srgbClr val="00B0F0"/>
                            </a:solidFill>
                            <a:latin typeface="Cambria Math" panose="02040503050406030204" pitchFamily="18" charset="0"/>
                          </a:rPr>
                        </m:ctrlPr>
                      </m:sSubPr>
                      <m:e>
                        <m:r>
                          <m:rPr>
                            <m:lit/>
                            <m:nor/>
                          </m:rPr>
                          <a:rPr lang="en-US">
                            <a:solidFill>
                              <a:srgbClr val="00B0F0"/>
                            </a:solidFill>
                            <a:latin typeface="Cambria Math" panose="02040503050406030204" pitchFamily="18" charset="0"/>
                          </a:rPr>
                          <m:t>_</m:t>
                        </m:r>
                        <m:r>
                          <m:rPr>
                            <m:nor/>
                          </m:rPr>
                          <a:rPr lang="en-US">
                            <a:solidFill>
                              <a:srgbClr val="00B0F0"/>
                            </a:solidFill>
                            <a:latin typeface="Cambria Math" panose="02040503050406030204" pitchFamily="18" charset="0"/>
                          </a:rPr>
                          <m:t>\</m:t>
                        </m:r>
                        <m:r>
                          <m:rPr>
                            <m:lit/>
                            <m:nor/>
                          </m:rPr>
                          <a:rPr lang="en-US">
                            <a:solidFill>
                              <a:srgbClr val="00B0F0"/>
                            </a:solidFill>
                            <a:latin typeface="Cambria Math" panose="02040503050406030204" pitchFamily="18" charset="0"/>
                          </a:rPr>
                          <m:t>_</m:t>
                        </m:r>
                        <m:r>
                          <m:rPr>
                            <m:nor/>
                          </m:rPr>
                          <a:rPr lang="en-US">
                            <a:solidFill>
                              <a:srgbClr val="00B0F0"/>
                            </a:solidFill>
                            <a:latin typeface="Cambria Math" panose="02040503050406030204" pitchFamily="18" charset="0"/>
                          </a:rPr>
                          <m:t>induced</m:t>
                        </m:r>
                      </m:e>
                      <m:sub>
                        <m:r>
                          <m:rPr>
                            <m:nor/>
                          </m:rPr>
                          <a:rPr lang="en-US">
                            <a:solidFill>
                              <a:srgbClr val="00B0F0"/>
                            </a:solidFill>
                            <a:latin typeface="Cambria Math" panose="02040503050406030204" pitchFamily="18" charset="0"/>
                          </a:rPr>
                          <m:t>F</m:t>
                        </m:r>
                      </m:sub>
                    </m:sSub>
                    <m:r>
                      <a:rPr lang="en-US" b="0" i="1" smtClean="0">
                        <a:latin typeface="Cambria Math" panose="02040503050406030204" pitchFamily="18" charset="0"/>
                      </a:rPr>
                      <m:t> </m:t>
                    </m:r>
                    <m:d>
                      <m:dPr>
                        <m:ctrlPr>
                          <a:rPr lang="en-US" b="0" i="1" dirty="0" smtClean="0">
                            <a:latin typeface="Cambria Math" panose="02040503050406030204" pitchFamily="18" charset="0"/>
                          </a:rPr>
                        </m:ctrlPr>
                      </m:dPr>
                      <m:e>
                        <m:sSub>
                          <m:sSubPr>
                            <m:ctrlPr>
                              <a:rPr lang="en-US" b="0" i="1" dirty="0" smtClean="0">
                                <a:solidFill>
                                  <a:srgbClr val="7030A0"/>
                                </a:solidFill>
                                <a:latin typeface="Cambria Math" panose="02040503050406030204" pitchFamily="18" charset="0"/>
                              </a:rPr>
                            </m:ctrlPr>
                          </m:sSubPr>
                          <m:e>
                            <m:r>
                              <a:rPr lang="en-US" b="0" i="1" dirty="0" smtClean="0">
                                <a:solidFill>
                                  <a:srgbClr val="7030A0"/>
                                </a:solidFill>
                                <a:latin typeface="Cambria Math" panose="02040503050406030204" pitchFamily="18" charset="0"/>
                              </a:rPr>
                              <m:t>𝑚</m:t>
                            </m:r>
                          </m:e>
                          <m:sub>
                            <m:r>
                              <a:rPr lang="en-US" b="0" i="1" dirty="0" smtClean="0">
                                <a:solidFill>
                                  <a:srgbClr val="7030A0"/>
                                </a:solidFill>
                                <a:latin typeface="Cambria Math" panose="02040503050406030204" pitchFamily="18" charset="0"/>
                              </a:rPr>
                              <m:t>22</m:t>
                            </m:r>
                          </m:sub>
                        </m:sSub>
                        <m:r>
                          <a:rPr lang="en-US" b="0" i="1" dirty="0" smtClean="0">
                            <a:latin typeface="Cambria Math" panose="02040503050406030204" pitchFamily="18" charset="0"/>
                          </a:rPr>
                          <m:t>∘</m:t>
                        </m:r>
                        <m:sSub>
                          <m:sSubPr>
                            <m:ctrlPr>
                              <a:rPr lang="en-US" b="0" i="1" dirty="0" smtClean="0">
                                <a:solidFill>
                                  <a:srgbClr val="7030A0"/>
                                </a:solidFill>
                                <a:latin typeface="Cambria Math" panose="02040503050406030204" pitchFamily="18" charset="0"/>
                              </a:rPr>
                            </m:ctrlPr>
                          </m:sSubPr>
                          <m:e>
                            <m:r>
                              <a:rPr lang="en-US" b="0" i="1" dirty="0" smtClean="0">
                                <a:solidFill>
                                  <a:srgbClr val="7030A0"/>
                                </a:solidFill>
                                <a:latin typeface="Cambria Math" panose="02040503050406030204" pitchFamily="18" charset="0"/>
                              </a:rPr>
                              <m:t>𝑚</m:t>
                            </m:r>
                          </m:e>
                          <m:sub>
                            <m:r>
                              <a:rPr lang="en-US" b="0" i="1" dirty="0" smtClean="0">
                                <a:solidFill>
                                  <a:srgbClr val="7030A0"/>
                                </a:solidFill>
                                <a:latin typeface="Cambria Math" panose="02040503050406030204" pitchFamily="18" charset="0"/>
                              </a:rPr>
                              <m:t>12</m:t>
                            </m:r>
                          </m:sub>
                        </m:sSub>
                      </m:e>
                    </m:d>
                  </m:oMath>
                </a14:m>
                <a:r>
                  <a:rPr lang="en-US" dirty="0" smtClean="0"/>
                  <a:t>;</a:t>
                </a:r>
              </a:p>
              <a:p>
                <a:pPr>
                  <a:tabLst>
                    <a:tab pos="230188" algn="l"/>
                    <a:tab pos="1598613" algn="l"/>
                    <a:tab pos="2513013" algn="l"/>
                    <a:tab pos="2914650" algn="l"/>
                    <a:tab pos="3768725" algn="l"/>
                    <a:tab pos="4170363" algn="l"/>
                    <a:tab pos="5033963" algn="l"/>
                    <a:tab pos="5486400" algn="l"/>
                  </a:tabLst>
                </a:pPr>
                <a:r>
                  <a:rPr lang="en-US" dirty="0"/>
                  <a:t>	</a:t>
                </a:r>
                <a14:m>
                  <m:oMath xmlns:m="http://schemas.openxmlformats.org/officeDocument/2006/math">
                    <m:sSub>
                      <m:sSubPr>
                        <m:ctrlPr>
                          <a:rPr lang="en-US" i="1" smtClean="0">
                            <a:solidFill>
                              <a:srgbClr val="00B050"/>
                            </a:solidFill>
                            <a:latin typeface="Cambria Math" panose="02040503050406030204" pitchFamily="18" charset="0"/>
                          </a:rPr>
                        </m:ctrlPr>
                      </m:sSubPr>
                      <m:e>
                        <m:r>
                          <m:rPr>
                            <m:nor/>
                          </m:rPr>
                          <a:rPr lang="en-US">
                            <a:solidFill>
                              <a:srgbClr val="00B050"/>
                            </a:solidFill>
                            <a:latin typeface="Cambria Math" panose="02040503050406030204" pitchFamily="18" charset="0"/>
                          </a:rPr>
                          <m:t>LCCM</m:t>
                        </m:r>
                      </m:e>
                      <m:sub>
                        <m:r>
                          <m:rPr>
                            <m:nor/>
                          </m:rPr>
                          <a:rPr lang="en-US" b="0" i="0" smtClean="0">
                            <a:solidFill>
                              <a:srgbClr val="00B050"/>
                            </a:solidFill>
                            <a:latin typeface="Cambria Math" panose="02040503050406030204" pitchFamily="18" charset="0"/>
                          </a:rPr>
                          <m:t>T</m:t>
                        </m:r>
                      </m:sub>
                    </m:sSub>
                    <m:r>
                      <a:rPr lang="en-US" i="1">
                        <a:latin typeface="Cambria Math" panose="02040503050406030204" pitchFamily="18" charset="0"/>
                      </a:rPr>
                      <m:t>≔</m:t>
                    </m:r>
                  </m:oMath>
                </a14:m>
                <a:r>
                  <a:rPr lang="en-US" dirty="0" smtClean="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𝜆</m:t>
                        </m:r>
                      </m:e>
                      <m:sub>
                        <m:r>
                          <a:rPr lang="en-US" i="1" dirty="0">
                            <a:latin typeface="Cambria Math" panose="02040503050406030204" pitchFamily="18" charset="0"/>
                          </a:rPr>
                          <m:t>𝑇</m:t>
                        </m:r>
                      </m:sub>
                    </m:sSub>
                  </m:oMath>
                </a14:m>
                <a:r>
                  <a:rPr lang="en-US" dirty="0" smtClean="0"/>
                  <a:t>	</a:t>
                </a:r>
                <a14:m>
                  <m:oMath xmlns:m="http://schemas.openxmlformats.org/officeDocument/2006/math">
                    <m:d>
                      <m:dPr>
                        <m:ctrlPr>
                          <a:rPr lang="en-US" b="0" i="1" dirty="0" smtClean="0">
                            <a:solidFill>
                              <a:schemeClr val="tx1"/>
                            </a:solidFill>
                            <a:latin typeface="Cambria Math" panose="02040503050406030204" pitchFamily="18" charset="0"/>
                          </a:rPr>
                        </m:ctrlPr>
                      </m:dPr>
                      <m:e>
                        <m:r>
                          <a:rPr lang="en-US" b="0" i="1" dirty="0" smtClean="0">
                            <a:solidFill>
                              <a:schemeClr val="tx1"/>
                            </a:solidFill>
                            <a:latin typeface="Cambria Math" panose="02040503050406030204" pitchFamily="18" charset="0"/>
                          </a:rPr>
                          <m:t>𝜆</m:t>
                        </m:r>
                        <m:r>
                          <a:rPr lang="en-US" b="0" i="1" dirty="0" smtClean="0">
                            <a:solidFill>
                              <a:schemeClr val="tx1"/>
                            </a:solidFill>
                            <a:latin typeface="Cambria Math" panose="02040503050406030204" pitchFamily="18" charset="0"/>
                          </a:rPr>
                          <m:t> </m:t>
                        </m:r>
                        <m:d>
                          <m:dPr>
                            <m:ctrlPr>
                              <a:rPr lang="en-US" b="0" i="1" dirty="0" smtClean="0">
                                <a:latin typeface="Cambria Math" panose="02040503050406030204" pitchFamily="18" charset="0"/>
                              </a:rPr>
                            </m:ctrlPr>
                          </m:dPr>
                          <m:e>
                            <m:r>
                              <a:rPr lang="en-US" b="0" i="1" dirty="0" smtClean="0">
                                <a:solidFill>
                                  <a:srgbClr val="7030A0"/>
                                </a:solidFill>
                                <a:latin typeface="Cambria Math" panose="02040503050406030204" pitchFamily="18" charset="0"/>
                              </a:rPr>
                              <m:t>𝑐</m:t>
                            </m:r>
                            <m:r>
                              <a:rPr lang="en-US" b="0" i="1" dirty="0" smtClean="0">
                                <a:latin typeface="Cambria Math" panose="02040503050406030204" pitchFamily="18" charset="0"/>
                              </a:rPr>
                              <m:t> :</m:t>
                            </m:r>
                            <m:sSubSup>
                              <m:sSubSupPr>
                                <m:ctrlPr>
                                  <a:rPr lang="en-US" b="0" i="1" dirty="0" smtClean="0">
                                    <a:solidFill>
                                      <a:srgbClr val="7030A0"/>
                                    </a:solidFill>
                                    <a:latin typeface="Cambria Math" panose="02040503050406030204" pitchFamily="18" charset="0"/>
                                  </a:rPr>
                                </m:ctrlPr>
                              </m:sSubSupPr>
                              <m:e>
                                <m:r>
                                  <a:rPr lang="en-US" b="0" i="1" dirty="0" smtClean="0">
                                    <a:solidFill>
                                      <a:srgbClr val="7030A0"/>
                                    </a:solidFill>
                                    <a:latin typeface="Cambria Math" panose="02040503050406030204" pitchFamily="18" charset="0"/>
                                  </a:rPr>
                                  <m:t>𝑑</m:t>
                                </m:r>
                              </m:e>
                              <m:sub>
                                <m:r>
                                  <a:rPr lang="en-US" b="0" i="1" dirty="0" smtClean="0">
                                    <a:solidFill>
                                      <a:srgbClr val="7030A0"/>
                                    </a:solidFill>
                                    <a:latin typeface="Cambria Math" panose="02040503050406030204" pitchFamily="18" charset="0"/>
                                  </a:rPr>
                                  <m:t>2</m:t>
                                </m:r>
                              </m:sub>
                              <m:sup>
                                <m:r>
                                  <a:rPr lang="en-US" b="0" i="1" dirty="0" smtClean="0">
                                    <a:solidFill>
                                      <a:srgbClr val="7030A0"/>
                                    </a:solidFill>
                                    <a:latin typeface="Cambria Math" panose="02040503050406030204" pitchFamily="18" charset="0"/>
                                  </a:rPr>
                                  <m:t>′</m:t>
                                </m:r>
                              </m:sup>
                            </m:sSubSup>
                            <m:r>
                              <a:rPr lang="en-US" b="0" i="1" dirty="0" smtClean="0">
                                <a:latin typeface="Cambria Math" panose="02040503050406030204" pitchFamily="18" charset="0"/>
                              </a:rPr>
                              <m:t>  </m:t>
                            </m:r>
                            <m:r>
                              <m:rPr>
                                <m:lit/>
                              </m:rPr>
                              <a:rPr lang="en-US" b="0" i="1" dirty="0" smtClean="0">
                                <a:latin typeface="Cambria Math" panose="02040503050406030204" pitchFamily="18" charset="0"/>
                              </a:rPr>
                              <m:t>/</m:t>
                            </m:r>
                            <m:r>
                              <a:rPr lang="en-US" b="0" i="1" dirty="0" smtClean="0">
                                <a:latin typeface="Cambria Math" panose="02040503050406030204" pitchFamily="18" charset="0"/>
                              </a:rPr>
                              <m:t> </m:t>
                            </m:r>
                            <m:r>
                              <a:rPr lang="en-US" b="0" i="1" dirty="0" smtClean="0">
                                <a:solidFill>
                                  <a:srgbClr val="7030A0"/>
                                </a:solidFill>
                                <a:latin typeface="Cambria Math" panose="02040503050406030204" pitchFamily="18" charset="0"/>
                              </a:rPr>
                              <m:t>𝐹</m:t>
                            </m:r>
                          </m:e>
                        </m:d>
                        <m:r>
                          <a:rPr lang="en-US" b="0" i="1" dirty="0" smtClean="0">
                            <a:latin typeface="Cambria Math" panose="02040503050406030204" pitchFamily="18" charset="0"/>
                          </a:rPr>
                          <m:t>⇒</m:t>
                        </m:r>
                        <m:sSub>
                          <m:sSubPr>
                            <m:ctrlPr>
                              <a:rPr lang="en-US" b="0" i="1" dirty="0" smtClean="0">
                                <a:solidFill>
                                  <a:srgbClr val="7030A0"/>
                                </a:solidFill>
                                <a:latin typeface="Cambria Math" panose="02040503050406030204" pitchFamily="18" charset="0"/>
                              </a:rPr>
                            </m:ctrlPr>
                          </m:sSubPr>
                          <m:e>
                            <m:r>
                              <a:rPr lang="en-US" b="0" i="1" dirty="0" smtClean="0">
                                <a:solidFill>
                                  <a:srgbClr val="7030A0"/>
                                </a:solidFill>
                                <a:latin typeface="Cambria Math" panose="02040503050406030204" pitchFamily="18" charset="0"/>
                              </a:rPr>
                              <m:t>𝑚</m:t>
                            </m:r>
                          </m:e>
                          <m:sub>
                            <m:r>
                              <a:rPr lang="en-US" b="0" i="1" dirty="0" smtClean="0">
                                <a:solidFill>
                                  <a:srgbClr val="7030A0"/>
                                </a:solidFill>
                                <a:latin typeface="Cambria Math" panose="02040503050406030204" pitchFamily="18" charset="0"/>
                              </a:rPr>
                              <m:t>21</m:t>
                            </m:r>
                          </m:sub>
                        </m:sSub>
                        <m:r>
                          <a:rPr lang="en-US" b="0" i="1" dirty="0" smtClean="0">
                            <a:latin typeface="Cambria Math" panose="02040503050406030204" pitchFamily="18" charset="0"/>
                          </a:rPr>
                          <m:t> </m:t>
                        </m:r>
                        <m:r>
                          <a:rPr lang="en-US" b="0" i="1" dirty="0" smtClean="0">
                            <a:solidFill>
                              <a:srgbClr val="7030A0"/>
                            </a:solidFill>
                            <a:latin typeface="Cambria Math" panose="02040503050406030204" pitchFamily="18" charset="0"/>
                          </a:rPr>
                          <m:t>𝑐</m:t>
                        </m:r>
                        <m:r>
                          <a:rPr lang="en-US" b="0" i="1" dirty="0" smtClean="0">
                            <a:latin typeface="Cambria Math" panose="02040503050406030204" pitchFamily="18" charset="0"/>
                          </a:rPr>
                          <m:t>. </m:t>
                        </m:r>
                        <m:r>
                          <a:rPr lang="en-US" b="0" i="1" dirty="0" smtClean="0">
                            <a:solidFill>
                              <a:srgbClr val="00B050"/>
                            </a:solidFill>
                            <a:latin typeface="Cambria Math" panose="02040503050406030204" pitchFamily="18" charset="0"/>
                          </a:rPr>
                          <m:t>𝛽</m:t>
                        </m:r>
                        <m:r>
                          <a:rPr lang="en-US" b="0" i="1" dirty="0" smtClean="0">
                            <a:latin typeface="Cambria Math" panose="02040503050406030204" pitchFamily="18" charset="0"/>
                          </a:rPr>
                          <m:t>∘</m:t>
                        </m:r>
                        <m:sSub>
                          <m:sSubPr>
                            <m:ctrlPr>
                              <a:rPr lang="en-US" b="0" i="1" dirty="0" smtClean="0">
                                <a:solidFill>
                                  <a:srgbClr val="7030A0"/>
                                </a:solidFill>
                                <a:latin typeface="Cambria Math" panose="02040503050406030204" pitchFamily="18" charset="0"/>
                              </a:rPr>
                            </m:ctrlPr>
                          </m:sSubPr>
                          <m:e>
                            <m:r>
                              <a:rPr lang="en-US" b="0" i="1" dirty="0" smtClean="0">
                                <a:solidFill>
                                  <a:srgbClr val="7030A0"/>
                                </a:solidFill>
                                <a:latin typeface="Cambria Math" panose="02040503050406030204" pitchFamily="18" charset="0"/>
                              </a:rPr>
                              <m:t>𝑚</m:t>
                            </m:r>
                          </m:e>
                          <m:sub>
                            <m:r>
                              <a:rPr lang="en-US" b="0" i="1" dirty="0" smtClean="0">
                                <a:solidFill>
                                  <a:srgbClr val="7030A0"/>
                                </a:solidFill>
                                <a:latin typeface="Cambria Math" panose="02040503050406030204" pitchFamily="18" charset="0"/>
                              </a:rPr>
                              <m:t>11</m:t>
                            </m:r>
                          </m:sub>
                        </m:sSub>
                        <m:r>
                          <a:rPr lang="en-US" b="0" i="1" dirty="0" smtClean="0">
                            <a:latin typeface="Cambria Math" panose="02040503050406030204" pitchFamily="18" charset="0"/>
                          </a:rPr>
                          <m:t> </m:t>
                        </m:r>
                        <m:r>
                          <a:rPr lang="en-US" b="0" i="1" dirty="0" smtClean="0">
                            <a:solidFill>
                              <a:srgbClr val="7030A0"/>
                            </a:solidFill>
                            <a:latin typeface="Cambria Math" panose="02040503050406030204" pitchFamily="18" charset="0"/>
                          </a:rPr>
                          <m:t>𝑐</m:t>
                        </m:r>
                        <m:r>
                          <a:rPr lang="en-US" b="0" i="1" dirty="0" smtClean="0">
                            <a:latin typeface="Cambria Math" panose="02040503050406030204" pitchFamily="18" charset="0"/>
                          </a:rPr>
                          <m:t>. </m:t>
                        </m:r>
                        <m:r>
                          <a:rPr lang="en-US" b="0" i="1" dirty="0" smtClean="0">
                            <a:solidFill>
                              <a:srgbClr val="00B050"/>
                            </a:solidFill>
                            <a:latin typeface="Cambria Math" panose="02040503050406030204" pitchFamily="18" charset="0"/>
                          </a:rPr>
                          <m:t>𝛽</m:t>
                        </m:r>
                      </m:e>
                    </m:d>
                  </m:oMath>
                </a14:m>
                <a:endParaRPr lang="en-US" b="0" dirty="0" smtClean="0"/>
              </a:p>
              <a:p>
                <a:pPr>
                  <a:tabLst>
                    <a:tab pos="230188" algn="l"/>
                    <a:tab pos="1598613" algn="l"/>
                    <a:tab pos="2513013" algn="l"/>
                    <a:tab pos="2914650" algn="l"/>
                    <a:tab pos="3768725" algn="l"/>
                    <a:tab pos="4170363" algn="l"/>
                    <a:tab pos="5033963" algn="l"/>
                    <a:tab pos="5486400" algn="l"/>
                  </a:tabLst>
                </a:pPr>
                <a:r>
                  <a:rPr lang="en-US" dirty="0" smtClean="0"/>
                  <a:t> 		</a:t>
                </a:r>
                <a14:m>
                  <m:oMath xmlns:m="http://schemas.openxmlformats.org/officeDocument/2006/math">
                    <m:r>
                      <a:rPr lang="en-US" b="0" i="1" smtClean="0">
                        <a:latin typeface="Cambria Math" panose="02040503050406030204" pitchFamily="18" charset="0"/>
                      </a:rPr>
                      <m:t>(</m:t>
                    </m:r>
                    <m:r>
                      <m:rPr>
                        <m:sty m:val="p"/>
                      </m:rPr>
                      <a:rPr lang="en-US" dirty="0">
                        <a:solidFill>
                          <a:srgbClr val="0070C0"/>
                        </a:solidFill>
                        <a:latin typeface="Cambria Math" panose="02040503050406030204" pitchFamily="18" charset="0"/>
                      </a:rPr>
                      <m:t>Π</m:t>
                    </m:r>
                    <m:r>
                      <m:rPr>
                        <m:nor/>
                      </m:rPr>
                      <a:rPr lang="en-US" i="0" dirty="0">
                        <a:solidFill>
                          <a:srgbClr val="0070C0"/>
                        </a:solidFill>
                        <a:latin typeface="Cambria Math" panose="02040503050406030204" pitchFamily="18" charset="0"/>
                      </a:rPr>
                      <m:t>−</m:t>
                    </m:r>
                    <m:r>
                      <m:rPr>
                        <m:nor/>
                      </m:rPr>
                      <a:rPr lang="en-US" i="0" dirty="0">
                        <a:solidFill>
                          <a:srgbClr val="0070C0"/>
                        </a:solidFill>
                        <a:latin typeface="Cambria Math" panose="02040503050406030204" pitchFamily="18" charset="0"/>
                      </a:rPr>
                      <m:t>pf</m:t>
                    </m:r>
                    <m:r>
                      <m:rPr>
                        <m:nor/>
                      </m:rPr>
                      <a:rPr lang="en-US" i="0" dirty="0">
                        <a:latin typeface="Cambria Math" panose="02040503050406030204" pitchFamily="18" charset="0"/>
                      </a:rPr>
                      <m:t> </m:t>
                    </m:r>
                    <m:sSub>
                      <m:sSubPr>
                        <m:ctrlPr>
                          <a:rPr lang="en-US" i="1" dirty="0">
                            <a:solidFill>
                              <a:srgbClr val="7030A0"/>
                            </a:solidFill>
                            <a:latin typeface="Cambria Math" panose="02040503050406030204" pitchFamily="18" charset="0"/>
                          </a:rPr>
                        </m:ctrlPr>
                      </m:sSubPr>
                      <m:e>
                        <m:r>
                          <a:rPr lang="en-US" i="1" dirty="0">
                            <a:solidFill>
                              <a:srgbClr val="7030A0"/>
                            </a:solidFill>
                            <a:latin typeface="Cambria Math" panose="02040503050406030204" pitchFamily="18" charset="0"/>
                          </a:rPr>
                          <m:t>𝑠</m:t>
                        </m:r>
                      </m:e>
                      <m:sub>
                        <m:r>
                          <a:rPr lang="en-US" i="1" dirty="0">
                            <a:solidFill>
                              <a:srgbClr val="7030A0"/>
                            </a:solidFill>
                            <a:latin typeface="Cambria Math" panose="02040503050406030204" pitchFamily="18" charset="0"/>
                          </a:rPr>
                          <m:t>2</m:t>
                        </m:r>
                      </m:sub>
                    </m:sSub>
                    <m:r>
                      <a:rPr lang="en-US" i="1" dirty="0">
                        <a:latin typeface="Cambria Math" panose="02040503050406030204" pitchFamily="18" charset="0"/>
                      </a:rPr>
                      <m:t> (</m:t>
                    </m:r>
                    <m:sSub>
                      <m:sSubPr>
                        <m:ctrlPr>
                          <a:rPr lang="en-US" i="1" dirty="0">
                            <a:latin typeface="Cambria Math" panose="02040503050406030204" pitchFamily="18" charset="0"/>
                          </a:rPr>
                        </m:ctrlPr>
                      </m:sSubPr>
                      <m:e>
                        <m:r>
                          <a:rPr lang="en-US" i="1" dirty="0">
                            <a:latin typeface="Cambria Math" panose="02040503050406030204" pitchFamily="18" charset="0"/>
                          </a:rPr>
                          <m:t>𝜆</m:t>
                        </m:r>
                      </m:e>
                      <m:sub>
                        <m:r>
                          <a:rPr lang="en-US" i="1" dirty="0">
                            <a:latin typeface="Cambria Math" panose="02040503050406030204" pitchFamily="18" charset="0"/>
                          </a:rPr>
                          <m:t>𝑇</m:t>
                        </m:r>
                      </m:sub>
                    </m:sSub>
                    <m:r>
                      <m:rPr>
                        <m:nor/>
                      </m:rPr>
                      <a:rPr lang="en-US" dirty="0"/>
                      <m:t>	</m:t>
                    </m:r>
                  </m:oMath>
                </a14:m>
                <a:r>
                  <a:rPr lang="en-US" dirty="0" smtClean="0"/>
                  <a:t>	</a:t>
                </a:r>
                <a14:m>
                  <m:oMath xmlns:m="http://schemas.openxmlformats.org/officeDocument/2006/math">
                    <m:d>
                      <m:dPr>
                        <m:ctrlPr>
                          <a:rPr lang="en-US" i="1" dirty="0">
                            <a:latin typeface="Cambria Math" panose="02040503050406030204" pitchFamily="18" charset="0"/>
                          </a:rPr>
                        </m:ctrlPr>
                      </m:dPr>
                      <m:e>
                        <m:r>
                          <a:rPr lang="en-US" i="1" dirty="0">
                            <a:latin typeface="Cambria Math" panose="02040503050406030204" pitchFamily="18" charset="0"/>
                          </a:rPr>
                          <m:t>𝜆</m:t>
                        </m:r>
                        <m:r>
                          <a:rPr lang="en-US" i="1" dirty="0">
                            <a:latin typeface="Cambria Math" panose="02040503050406030204" pitchFamily="18" charset="0"/>
                          </a:rPr>
                          <m:t> </m:t>
                        </m:r>
                        <m:d>
                          <m:dPr>
                            <m:ctrlPr>
                              <a:rPr lang="en-US" i="1" dirty="0">
                                <a:latin typeface="Cambria Math" panose="02040503050406030204" pitchFamily="18" charset="0"/>
                              </a:rPr>
                            </m:ctrlPr>
                          </m:dPr>
                          <m:e>
                            <m:r>
                              <a:rPr lang="en-US" i="1" dirty="0">
                                <a:solidFill>
                                  <a:srgbClr val="7030A0"/>
                                </a:solidFill>
                                <a:latin typeface="Cambria Math" panose="02040503050406030204" pitchFamily="18" charset="0"/>
                              </a:rPr>
                              <m:t>𝑐</m:t>
                            </m:r>
                            <m:r>
                              <a:rPr lang="en-US" i="1" dirty="0">
                                <a:latin typeface="Cambria Math" panose="02040503050406030204" pitchFamily="18" charset="0"/>
                              </a:rPr>
                              <m:t> :</m:t>
                            </m:r>
                            <m:r>
                              <a:rPr lang="en-US" i="1" dirty="0">
                                <a:solidFill>
                                  <a:srgbClr val="7030A0"/>
                                </a:solidFill>
                                <a:latin typeface="Cambria Math" panose="02040503050406030204" pitchFamily="18" charset="0"/>
                              </a:rPr>
                              <m:t>𝐶</m:t>
                            </m:r>
                          </m:e>
                        </m:d>
                        <m:r>
                          <a:rPr lang="en-US" i="1" dirty="0">
                            <a:latin typeface="Cambria Math" panose="02040503050406030204" pitchFamily="18" charset="0"/>
                          </a:rPr>
                          <m:t>⇒</m:t>
                        </m:r>
                        <m:sSub>
                          <m:sSubPr>
                            <m:ctrlPr>
                              <a:rPr lang="en-US" i="1" dirty="0">
                                <a:solidFill>
                                  <a:srgbClr val="7030A0"/>
                                </a:solidFill>
                                <a:latin typeface="Cambria Math" panose="02040503050406030204" pitchFamily="18" charset="0"/>
                              </a:rPr>
                            </m:ctrlPr>
                          </m:sSubPr>
                          <m:e>
                            <m:r>
                              <a:rPr lang="en-US" i="1" dirty="0">
                                <a:solidFill>
                                  <a:srgbClr val="7030A0"/>
                                </a:solidFill>
                                <a:latin typeface="Cambria Math" panose="02040503050406030204" pitchFamily="18" charset="0"/>
                              </a:rPr>
                              <m:t>𝑚</m:t>
                            </m:r>
                          </m:e>
                          <m:sub>
                            <m:r>
                              <a:rPr lang="en-US" i="1" dirty="0">
                                <a:solidFill>
                                  <a:srgbClr val="7030A0"/>
                                </a:solidFill>
                                <a:latin typeface="Cambria Math" panose="02040503050406030204" pitchFamily="18" charset="0"/>
                              </a:rPr>
                              <m:t>21</m:t>
                            </m:r>
                          </m:sub>
                        </m:sSub>
                        <m:r>
                          <a:rPr lang="en-US" i="1" dirty="0">
                            <a:latin typeface="Cambria Math" panose="02040503050406030204" pitchFamily="18" charset="0"/>
                          </a:rPr>
                          <m:t> </m:t>
                        </m:r>
                        <m:r>
                          <a:rPr lang="en-US" i="1" dirty="0">
                            <a:solidFill>
                              <a:srgbClr val="7030A0"/>
                            </a:solidFill>
                            <a:latin typeface="Cambria Math" panose="02040503050406030204" pitchFamily="18" charset="0"/>
                          </a:rPr>
                          <m:t>𝑐</m:t>
                        </m:r>
                        <m:r>
                          <a:rPr lang="en-US" i="1" dirty="0">
                            <a:latin typeface="Cambria Math" panose="02040503050406030204" pitchFamily="18" charset="0"/>
                          </a:rPr>
                          <m:t>∘</m:t>
                        </m:r>
                        <m:sSub>
                          <m:sSubPr>
                            <m:ctrlPr>
                              <a:rPr lang="en-US" i="1" dirty="0">
                                <a:solidFill>
                                  <a:srgbClr val="7030A0"/>
                                </a:solidFill>
                                <a:latin typeface="Cambria Math" panose="02040503050406030204" pitchFamily="18" charset="0"/>
                              </a:rPr>
                            </m:ctrlPr>
                          </m:sSubPr>
                          <m:e>
                            <m:r>
                              <a:rPr lang="en-US" i="1" dirty="0">
                                <a:solidFill>
                                  <a:srgbClr val="7030A0"/>
                                </a:solidFill>
                                <a:latin typeface="Cambria Math" panose="02040503050406030204" pitchFamily="18" charset="0"/>
                              </a:rPr>
                              <m:t>𝑚</m:t>
                            </m:r>
                          </m:e>
                          <m:sub>
                            <m:r>
                              <a:rPr lang="en-US" i="1" dirty="0">
                                <a:solidFill>
                                  <a:srgbClr val="7030A0"/>
                                </a:solidFill>
                                <a:latin typeface="Cambria Math" panose="02040503050406030204" pitchFamily="18" charset="0"/>
                              </a:rPr>
                              <m:t>11</m:t>
                            </m:r>
                          </m:sub>
                        </m:sSub>
                        <m:r>
                          <a:rPr lang="en-US" i="1" dirty="0">
                            <a:latin typeface="Cambria Math" panose="02040503050406030204" pitchFamily="18" charset="0"/>
                          </a:rPr>
                          <m:t> </m:t>
                        </m:r>
                        <m:r>
                          <a:rPr lang="en-US" i="1" dirty="0">
                            <a:solidFill>
                              <a:srgbClr val="7030A0"/>
                            </a:solidFill>
                            <a:latin typeface="Cambria Math" panose="02040503050406030204" pitchFamily="18" charset="0"/>
                          </a:rPr>
                          <m:t>𝑐</m:t>
                        </m:r>
                      </m:e>
                    </m:d>
                  </m:oMath>
                </a14:m>
                <a:endParaRPr lang="en-US" dirty="0" smtClean="0"/>
              </a:p>
              <a:p>
                <a:pPr>
                  <a:tabLst>
                    <a:tab pos="230188" algn="l"/>
                    <a:tab pos="1598613" algn="l"/>
                    <a:tab pos="2513013" algn="l"/>
                    <a:tab pos="2914650" algn="l"/>
                    <a:tab pos="3768725" algn="l"/>
                    <a:tab pos="4170363" algn="l"/>
                    <a:tab pos="5033963" algn="l"/>
                    <a:tab pos="5486400" algn="l"/>
                  </a:tabLst>
                </a:pPr>
                <a:r>
                  <a:rPr lang="en-US" dirty="0"/>
                  <a:t>	</a:t>
                </a:r>
                <a:r>
                  <a:rPr lang="en-US" dirty="0" smtClean="0"/>
                  <a:t>			</a:t>
                </a:r>
                <a14:m>
                  <m:oMath xmlns:m="http://schemas.openxmlformats.org/officeDocument/2006/math">
                    <m:r>
                      <a:rPr lang="en-US" b="0" i="1" smtClean="0">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m:t>
                        </m:r>
                      </m:e>
                      <m:sub>
                        <m:r>
                          <a:rPr lang="en-US" b="0" i="1" smtClean="0">
                            <a:solidFill>
                              <a:srgbClr val="0070C0"/>
                            </a:solidFill>
                            <a:latin typeface="Cambria Math" panose="02040503050406030204" pitchFamily="18" charset="0"/>
                          </a:rPr>
                          <m:t>1</m:t>
                        </m:r>
                      </m:sub>
                    </m:sSub>
                    <m:r>
                      <m:rPr>
                        <m:nor/>
                      </m:rPr>
                      <a:rPr lang="en-US" b="0" i="0" smtClean="0">
                        <a:solidFill>
                          <a:srgbClr val="0070C0"/>
                        </a:solidFill>
                        <a:latin typeface="Cambria Math" panose="02040503050406030204" pitchFamily="18" charset="0"/>
                      </a:rPr>
                      <m:t>−</m:t>
                    </m:r>
                    <m:r>
                      <m:rPr>
                        <m:nor/>
                      </m:rPr>
                      <a:rPr lang="en-US" b="0" i="0" smtClean="0">
                        <a:solidFill>
                          <a:srgbClr val="0070C0"/>
                        </a:solidFill>
                        <a:latin typeface="Cambria Math" panose="02040503050406030204" pitchFamily="18" charset="0"/>
                      </a:rPr>
                      <m:t>pf</m:t>
                    </m:r>
                    <m:r>
                      <a:rPr lang="en-US" b="0" i="1" smtClean="0">
                        <a:latin typeface="Cambria Math" panose="02040503050406030204" pitchFamily="18" charset="0"/>
                      </a:rPr>
                      <m:t>  </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𝑚</m:t>
                        </m:r>
                      </m:e>
                      <m:sub>
                        <m:r>
                          <a:rPr lang="en-US" b="0" i="1" smtClean="0">
                            <a:solidFill>
                              <a:srgbClr val="7030A0"/>
                            </a:solidFill>
                            <a:latin typeface="Cambria Math" panose="02040503050406030204" pitchFamily="18" charset="0"/>
                          </a:rPr>
                          <m:t>21</m:t>
                        </m:r>
                      </m:sub>
                    </m:sSub>
                    <m:r>
                      <a:rPr lang="en-US" b="0" i="1" smtClean="0">
                        <a:solidFill>
                          <a:srgbClr val="7030A0"/>
                        </a:solidFill>
                        <a:latin typeface="Cambria Math" panose="02040503050406030204" pitchFamily="18" charset="0"/>
                      </a:rPr>
                      <m:t> </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𝑚</m:t>
                        </m:r>
                      </m:e>
                      <m:sub>
                        <m:r>
                          <a:rPr lang="en-US" b="0" i="1" smtClean="0">
                            <a:solidFill>
                              <a:srgbClr val="7030A0"/>
                            </a:solidFill>
                            <a:latin typeface="Cambria Math" panose="02040503050406030204" pitchFamily="18" charset="0"/>
                          </a:rPr>
                          <m:t>11</m:t>
                        </m:r>
                      </m:sub>
                    </m:sSub>
                    <m:r>
                      <a:rPr lang="en-US" b="0" i="1" smtClean="0">
                        <a:latin typeface="Cambria Math" panose="02040503050406030204" pitchFamily="18" charset="0"/>
                      </a:rPr>
                      <m:t>)) (</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𝑚</m:t>
                        </m:r>
                      </m:e>
                      <m:sub>
                        <m:r>
                          <a:rPr lang="en-US" b="0" i="1" smtClean="0">
                            <a:solidFill>
                              <a:srgbClr val="7030A0"/>
                            </a:solidFill>
                            <a:latin typeface="Cambria Math" panose="02040503050406030204" pitchFamily="18" charset="0"/>
                          </a:rPr>
                          <m:t>22</m:t>
                        </m:r>
                      </m:sub>
                    </m:sSub>
                    <m:r>
                      <a:rPr lang="en-US" b="0" i="1" smtClean="0">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𝑚</m:t>
                        </m:r>
                      </m:e>
                      <m:sub>
                        <m:r>
                          <a:rPr lang="en-US" b="0" i="1" smtClean="0">
                            <a:solidFill>
                              <a:srgbClr val="7030A0"/>
                            </a:solidFill>
                            <a:latin typeface="Cambria Math" panose="02040503050406030204" pitchFamily="18" charset="0"/>
                          </a:rPr>
                          <m:t>12</m:t>
                        </m:r>
                      </m:sub>
                    </m:sSub>
                    <m:r>
                      <a:rPr lang="en-US" b="0" i="1" smtClean="0">
                        <a:latin typeface="Cambria Math" panose="02040503050406030204" pitchFamily="18" charset="0"/>
                      </a:rPr>
                      <m:t>))</m:t>
                    </m:r>
                  </m:oMath>
                </a14:m>
                <a:r>
                  <a:rPr lang="en-US" dirty="0" smtClean="0"/>
                  <a:t> |} = </a:t>
                </a:r>
              </a:p>
              <a:p>
                <a:pPr>
                  <a:tabLst>
                    <a:tab pos="230188" algn="l"/>
                    <a:tab pos="1598613" algn="l"/>
                    <a:tab pos="2513013" algn="l"/>
                    <a:tab pos="2914650" algn="l"/>
                    <a:tab pos="3768725" algn="l"/>
                    <a:tab pos="4170363" algn="l"/>
                    <a:tab pos="5033963" algn="l"/>
                    <a:tab pos="5486400" algn="l"/>
                  </a:tabLst>
                </a:pPr>
                <a:r>
                  <a:rPr lang="en-US" dirty="0" smtClean="0"/>
                  <a:t>{|	</a:t>
                </a:r>
                <a14:m>
                  <m:oMath xmlns:m="http://schemas.openxmlformats.org/officeDocument/2006/math">
                    <m:sSub>
                      <m:sSubPr>
                        <m:ctrlPr>
                          <a:rPr lang="en-US" i="1" smtClean="0">
                            <a:solidFill>
                              <a:srgbClr val="00B050"/>
                            </a:solidFill>
                            <a:latin typeface="Cambria Math" panose="02040503050406030204" pitchFamily="18" charset="0"/>
                          </a:rPr>
                        </m:ctrlPr>
                      </m:sSubPr>
                      <m:e>
                        <m:r>
                          <m:rPr>
                            <m:nor/>
                          </m:rPr>
                          <a:rPr lang="en-US">
                            <a:solidFill>
                              <a:srgbClr val="00B050"/>
                            </a:solidFill>
                            <a:latin typeface="Cambria Math" panose="02040503050406030204" pitchFamily="18" charset="0"/>
                          </a:rPr>
                          <m:t>LCCM</m:t>
                        </m:r>
                      </m:e>
                      <m:sub>
                        <m:r>
                          <m:rPr>
                            <m:nor/>
                          </m:rPr>
                          <a:rPr lang="en-US">
                            <a:solidFill>
                              <a:srgbClr val="00B050"/>
                            </a:solidFill>
                            <a:latin typeface="Cambria Math" panose="02040503050406030204" pitchFamily="18" charset="0"/>
                          </a:rPr>
                          <m:t>F</m:t>
                        </m:r>
                      </m:sub>
                    </m:sSub>
                    <m:r>
                      <a:rPr lang="en-US" i="1">
                        <a:latin typeface="Cambria Math" panose="02040503050406030204" pitchFamily="18" charset="0"/>
                      </a:rPr>
                      <m:t>≔</m:t>
                    </m:r>
                    <m:sSub>
                      <m:sSubPr>
                        <m:ctrlPr>
                          <a:rPr lang="en-US" i="1" smtClean="0">
                            <a:solidFill>
                              <a:srgbClr val="00B0F0"/>
                            </a:solidFill>
                            <a:latin typeface="Cambria Math" panose="02040503050406030204" pitchFamily="18" charset="0"/>
                          </a:rPr>
                        </m:ctrlPr>
                      </m:sSubPr>
                      <m:e>
                        <m:r>
                          <m:rPr>
                            <m:lit/>
                            <m:nor/>
                          </m:rPr>
                          <a:rPr lang="en-US">
                            <a:solidFill>
                              <a:srgbClr val="00B0F0"/>
                            </a:solidFill>
                            <a:latin typeface="Cambria Math" panose="02040503050406030204" pitchFamily="18" charset="0"/>
                          </a:rPr>
                          <m:t>_</m:t>
                        </m:r>
                        <m:r>
                          <m:rPr>
                            <m:nor/>
                          </m:rPr>
                          <a:rPr lang="en-US">
                            <a:solidFill>
                              <a:srgbClr val="00B0F0"/>
                            </a:solidFill>
                            <a:latin typeface="Cambria Math" panose="02040503050406030204" pitchFamily="18" charset="0"/>
                          </a:rPr>
                          <m:t>\</m:t>
                        </m:r>
                        <m:r>
                          <m:rPr>
                            <m:lit/>
                            <m:nor/>
                          </m:rPr>
                          <a:rPr lang="en-US">
                            <a:solidFill>
                              <a:srgbClr val="00B0F0"/>
                            </a:solidFill>
                            <a:latin typeface="Cambria Math" panose="02040503050406030204" pitchFamily="18" charset="0"/>
                          </a:rPr>
                          <m:t>_</m:t>
                        </m:r>
                        <m:r>
                          <m:rPr>
                            <m:nor/>
                          </m:rPr>
                          <a:rPr lang="en-US">
                            <a:solidFill>
                              <a:srgbClr val="00B0F0"/>
                            </a:solidFill>
                            <a:latin typeface="Cambria Math" panose="02040503050406030204" pitchFamily="18" charset="0"/>
                          </a:rPr>
                          <m:t>induced</m:t>
                        </m:r>
                      </m:e>
                      <m:sub>
                        <m:r>
                          <m:rPr>
                            <m:nor/>
                          </m:rPr>
                          <a:rPr lang="en-US" b="0" i="0" smtClean="0">
                            <a:solidFill>
                              <a:srgbClr val="00B0F0"/>
                            </a:solidFill>
                            <a:latin typeface="Cambria Math" panose="02040503050406030204" pitchFamily="18" charset="0"/>
                          </a:rPr>
                          <m:t>F</m:t>
                        </m:r>
                      </m:sub>
                    </m:sSub>
                    <m:r>
                      <a:rPr lang="en-US" b="0" i="0" smtClean="0">
                        <a:latin typeface="Cambria Math" panose="02040503050406030204" pitchFamily="18" charset="0"/>
                      </a:rPr>
                      <m:t> </m:t>
                    </m:r>
                    <m:sSub>
                      <m:sSubPr>
                        <m:ctrlPr>
                          <a:rPr lang="en-US" b="0" i="1" dirty="0" smtClean="0">
                            <a:solidFill>
                              <a:srgbClr val="7030A0"/>
                            </a:solidFill>
                            <a:latin typeface="Cambria Math" panose="02040503050406030204" pitchFamily="18" charset="0"/>
                          </a:rPr>
                        </m:ctrlPr>
                      </m:sSubPr>
                      <m:e>
                        <m:r>
                          <a:rPr lang="en-US" b="0" i="1" dirty="0" smtClean="0">
                            <a:solidFill>
                              <a:srgbClr val="7030A0"/>
                            </a:solidFill>
                            <a:latin typeface="Cambria Math" panose="02040503050406030204" pitchFamily="18" charset="0"/>
                          </a:rPr>
                          <m:t>𝑚</m:t>
                        </m:r>
                      </m:e>
                      <m:sub>
                        <m:r>
                          <a:rPr lang="en-US" b="0" i="1" dirty="0" smtClean="0">
                            <a:solidFill>
                              <a:srgbClr val="7030A0"/>
                            </a:solidFill>
                            <a:latin typeface="Cambria Math" panose="02040503050406030204" pitchFamily="18" charset="0"/>
                          </a:rPr>
                          <m:t>12</m:t>
                        </m:r>
                      </m:sub>
                    </m:sSub>
                    <m:r>
                      <a:rPr lang="en-US" b="0" i="1" dirty="0" smtClean="0">
                        <a:latin typeface="Cambria Math" panose="02040503050406030204" pitchFamily="18" charset="0"/>
                      </a:rPr>
                      <m:t>∘</m:t>
                    </m:r>
                    <m:sSub>
                      <m:sSubPr>
                        <m:ctrlPr>
                          <a:rPr lang="en-US" i="1" smtClean="0">
                            <a:solidFill>
                              <a:srgbClr val="00B0F0"/>
                            </a:solidFill>
                            <a:latin typeface="Cambria Math" panose="02040503050406030204" pitchFamily="18" charset="0"/>
                          </a:rPr>
                        </m:ctrlPr>
                      </m:sSubPr>
                      <m:e>
                        <m:r>
                          <m:rPr>
                            <m:lit/>
                            <m:nor/>
                          </m:rPr>
                          <a:rPr lang="en-US">
                            <a:solidFill>
                              <a:srgbClr val="00B0F0"/>
                            </a:solidFill>
                            <a:latin typeface="Cambria Math" panose="02040503050406030204" pitchFamily="18" charset="0"/>
                          </a:rPr>
                          <m:t>_</m:t>
                        </m:r>
                        <m:r>
                          <m:rPr>
                            <m:nor/>
                          </m:rPr>
                          <a:rPr lang="en-US">
                            <a:solidFill>
                              <a:srgbClr val="00B0F0"/>
                            </a:solidFill>
                            <a:latin typeface="Cambria Math" panose="02040503050406030204" pitchFamily="18" charset="0"/>
                          </a:rPr>
                          <m:t>\</m:t>
                        </m:r>
                        <m:r>
                          <m:rPr>
                            <m:lit/>
                            <m:nor/>
                          </m:rPr>
                          <a:rPr lang="en-US">
                            <a:solidFill>
                              <a:srgbClr val="00B0F0"/>
                            </a:solidFill>
                            <a:latin typeface="Cambria Math" panose="02040503050406030204" pitchFamily="18" charset="0"/>
                          </a:rPr>
                          <m:t>_</m:t>
                        </m:r>
                        <m:r>
                          <m:rPr>
                            <m:nor/>
                          </m:rPr>
                          <a:rPr lang="en-US">
                            <a:solidFill>
                              <a:srgbClr val="00B0F0"/>
                            </a:solidFill>
                            <a:latin typeface="Cambria Math" panose="02040503050406030204" pitchFamily="18" charset="0"/>
                          </a:rPr>
                          <m:t>induced</m:t>
                        </m:r>
                      </m:e>
                      <m:sub>
                        <m:r>
                          <m:rPr>
                            <m:nor/>
                          </m:rPr>
                          <a:rPr lang="en-US">
                            <a:solidFill>
                              <a:srgbClr val="00B0F0"/>
                            </a:solidFill>
                            <a:latin typeface="Cambria Math" panose="02040503050406030204" pitchFamily="18" charset="0"/>
                          </a:rPr>
                          <m:t>F</m:t>
                        </m:r>
                      </m:sub>
                    </m:sSub>
                    <m:r>
                      <a:rPr lang="en-US" b="0" i="1" smtClean="0">
                        <a:latin typeface="Cambria Math" panose="02040503050406030204" pitchFamily="18" charset="0"/>
                      </a:rPr>
                      <m:t> </m:t>
                    </m:r>
                    <m:sSub>
                      <m:sSubPr>
                        <m:ctrlPr>
                          <a:rPr lang="en-US" i="1" dirty="0" smtClean="0">
                            <a:solidFill>
                              <a:srgbClr val="7030A0"/>
                            </a:solidFill>
                            <a:latin typeface="Cambria Math" panose="02040503050406030204" pitchFamily="18" charset="0"/>
                          </a:rPr>
                        </m:ctrlPr>
                      </m:sSubPr>
                      <m:e>
                        <m:r>
                          <a:rPr lang="en-US" i="1" dirty="0">
                            <a:solidFill>
                              <a:srgbClr val="7030A0"/>
                            </a:solidFill>
                            <a:latin typeface="Cambria Math" panose="02040503050406030204" pitchFamily="18" charset="0"/>
                          </a:rPr>
                          <m:t>𝑚</m:t>
                        </m:r>
                      </m:e>
                      <m:sub>
                        <m:r>
                          <a:rPr lang="en-US" b="0" i="1" dirty="0" smtClean="0">
                            <a:solidFill>
                              <a:srgbClr val="7030A0"/>
                            </a:solidFill>
                            <a:latin typeface="Cambria Math" panose="02040503050406030204" pitchFamily="18" charset="0"/>
                          </a:rPr>
                          <m:t>2</m:t>
                        </m:r>
                        <m:r>
                          <a:rPr lang="en-US" i="1" dirty="0">
                            <a:solidFill>
                              <a:srgbClr val="7030A0"/>
                            </a:solidFill>
                            <a:latin typeface="Cambria Math" panose="02040503050406030204" pitchFamily="18" charset="0"/>
                          </a:rPr>
                          <m:t>2</m:t>
                        </m:r>
                      </m:sub>
                    </m:sSub>
                  </m:oMath>
                </a14:m>
                <a:r>
                  <a:rPr lang="en-US" dirty="0" smtClean="0"/>
                  <a:t>;</a:t>
                </a:r>
                <a:endParaRPr lang="en-US" dirty="0"/>
              </a:p>
              <a:p>
                <a:pPr>
                  <a:tabLst>
                    <a:tab pos="230188" algn="l"/>
                    <a:tab pos="1598613" algn="l"/>
                    <a:tab pos="2513013" algn="l"/>
                    <a:tab pos="2914650" algn="l"/>
                    <a:tab pos="3768725" algn="l"/>
                    <a:tab pos="4170363" algn="l"/>
                    <a:tab pos="5033963" algn="l"/>
                    <a:tab pos="5486400" algn="l"/>
                  </a:tabLst>
                </a:pPr>
                <a:r>
                  <a:rPr lang="en-US" dirty="0"/>
                  <a:t>	</a:t>
                </a:r>
                <a14:m>
                  <m:oMath xmlns:m="http://schemas.openxmlformats.org/officeDocument/2006/math">
                    <m:sSub>
                      <m:sSubPr>
                        <m:ctrlPr>
                          <a:rPr lang="en-US" i="1">
                            <a:solidFill>
                              <a:srgbClr val="00B050"/>
                            </a:solidFill>
                            <a:latin typeface="Cambria Math" panose="02040503050406030204" pitchFamily="18" charset="0"/>
                          </a:rPr>
                        </m:ctrlPr>
                      </m:sSubPr>
                      <m:e>
                        <m:r>
                          <m:rPr>
                            <m:nor/>
                          </m:rPr>
                          <a:rPr lang="en-US">
                            <a:solidFill>
                              <a:srgbClr val="00B050"/>
                            </a:solidFill>
                            <a:latin typeface="Cambria Math" panose="02040503050406030204" pitchFamily="18" charset="0"/>
                          </a:rPr>
                          <m:t>LCCM</m:t>
                        </m:r>
                      </m:e>
                      <m:sub>
                        <m:r>
                          <m:rPr>
                            <m:nor/>
                          </m:rPr>
                          <a:rPr lang="en-US">
                            <a:solidFill>
                              <a:srgbClr val="00B050"/>
                            </a:solidFill>
                            <a:latin typeface="Cambria Math" panose="02040503050406030204" pitchFamily="18" charset="0"/>
                          </a:rPr>
                          <m:t>T</m:t>
                        </m:r>
                      </m:sub>
                    </m:sSub>
                    <m:r>
                      <a:rPr lang="en-US" i="1">
                        <a:latin typeface="Cambria Math" panose="02040503050406030204" pitchFamily="18" charset="0"/>
                      </a:rPr>
                      <m:t>≔</m:t>
                    </m:r>
                  </m:oMath>
                </a14:m>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𝜆</m:t>
                        </m:r>
                      </m:e>
                      <m:sub>
                        <m:r>
                          <a:rPr lang="en-US" i="1" dirty="0">
                            <a:latin typeface="Cambria Math" panose="02040503050406030204" pitchFamily="18" charset="0"/>
                          </a:rPr>
                          <m:t>𝑇</m:t>
                        </m:r>
                      </m:sub>
                    </m:sSub>
                  </m:oMath>
                </a14:m>
                <a:r>
                  <a:rPr lang="en-US" dirty="0"/>
                  <a:t>	</a:t>
                </a:r>
                <a14:m>
                  <m:oMath xmlns:m="http://schemas.openxmlformats.org/officeDocument/2006/math">
                    <m:r>
                      <a:rPr lang="en-US" i="1" dirty="0">
                        <a:latin typeface="Cambria Math" panose="02040503050406030204" pitchFamily="18" charset="0"/>
                      </a:rPr>
                      <m:t>(</m:t>
                    </m:r>
                    <m:r>
                      <a:rPr lang="en-US" i="1" dirty="0">
                        <a:latin typeface="Cambria Math" panose="02040503050406030204" pitchFamily="18" charset="0"/>
                      </a:rPr>
                      <m:t>𝜆</m:t>
                    </m:r>
                    <m:r>
                      <a:rPr lang="en-US" i="1" dirty="0">
                        <a:latin typeface="Cambria Math" panose="02040503050406030204" pitchFamily="18" charset="0"/>
                      </a:rPr>
                      <m:t> </m:t>
                    </m:r>
                    <m:d>
                      <m:dPr>
                        <m:ctrlPr>
                          <a:rPr lang="en-US" i="1" dirty="0">
                            <a:latin typeface="Cambria Math" panose="02040503050406030204" pitchFamily="18" charset="0"/>
                          </a:rPr>
                        </m:ctrlPr>
                      </m:dPr>
                      <m:e>
                        <m:r>
                          <a:rPr lang="en-US" i="1" dirty="0">
                            <a:solidFill>
                              <a:srgbClr val="7030A0"/>
                            </a:solidFill>
                            <a:latin typeface="Cambria Math" panose="02040503050406030204" pitchFamily="18" charset="0"/>
                          </a:rPr>
                          <m:t>𝑐</m:t>
                        </m:r>
                        <m:r>
                          <a:rPr lang="en-US" i="1" dirty="0">
                            <a:solidFill>
                              <a:srgbClr val="7030A0"/>
                            </a:solidFill>
                            <a:latin typeface="Cambria Math" panose="02040503050406030204" pitchFamily="18" charset="0"/>
                          </a:rPr>
                          <m:t> :</m:t>
                        </m:r>
                        <m:sSubSup>
                          <m:sSubSupPr>
                            <m:ctrlPr>
                              <a:rPr lang="en-US" i="1" dirty="0">
                                <a:solidFill>
                                  <a:srgbClr val="7030A0"/>
                                </a:solidFill>
                                <a:latin typeface="Cambria Math" panose="02040503050406030204" pitchFamily="18" charset="0"/>
                              </a:rPr>
                            </m:ctrlPr>
                          </m:sSubSupPr>
                          <m:e>
                            <m:r>
                              <a:rPr lang="en-US" i="1" dirty="0">
                                <a:solidFill>
                                  <a:srgbClr val="7030A0"/>
                                </a:solidFill>
                                <a:latin typeface="Cambria Math" panose="02040503050406030204" pitchFamily="18" charset="0"/>
                              </a:rPr>
                              <m:t>𝑑</m:t>
                            </m:r>
                          </m:e>
                          <m:sub>
                            <m:r>
                              <a:rPr lang="en-US" i="1" dirty="0">
                                <a:solidFill>
                                  <a:srgbClr val="7030A0"/>
                                </a:solidFill>
                                <a:latin typeface="Cambria Math" panose="02040503050406030204" pitchFamily="18" charset="0"/>
                              </a:rPr>
                              <m:t>2</m:t>
                            </m:r>
                          </m:sub>
                          <m:sup>
                            <m:r>
                              <a:rPr lang="en-US" i="1" dirty="0">
                                <a:solidFill>
                                  <a:srgbClr val="7030A0"/>
                                </a:solidFill>
                                <a:latin typeface="Cambria Math" panose="02040503050406030204" pitchFamily="18" charset="0"/>
                              </a:rPr>
                              <m:t>′</m:t>
                            </m:r>
                          </m:sup>
                        </m:sSubSup>
                        <m:r>
                          <a:rPr lang="en-US" i="1" dirty="0">
                            <a:latin typeface="Cambria Math" panose="02040503050406030204" pitchFamily="18" charset="0"/>
                          </a:rPr>
                          <m:t>  </m:t>
                        </m:r>
                        <m:r>
                          <m:rPr>
                            <m:lit/>
                          </m:rPr>
                          <a:rPr lang="en-US" i="1" dirty="0">
                            <a:latin typeface="Cambria Math" panose="02040503050406030204" pitchFamily="18" charset="0"/>
                          </a:rPr>
                          <m:t>/</m:t>
                        </m:r>
                        <m:r>
                          <a:rPr lang="en-US" i="1" dirty="0">
                            <a:latin typeface="Cambria Math" panose="02040503050406030204" pitchFamily="18" charset="0"/>
                          </a:rPr>
                          <m:t> </m:t>
                        </m:r>
                        <m:r>
                          <a:rPr lang="en-US" i="1" dirty="0">
                            <a:solidFill>
                              <a:srgbClr val="7030A0"/>
                            </a:solidFill>
                            <a:latin typeface="Cambria Math" panose="02040503050406030204" pitchFamily="18" charset="0"/>
                          </a:rPr>
                          <m:t>𝐹</m:t>
                        </m:r>
                      </m:e>
                    </m:d>
                    <m:r>
                      <a:rPr lang="en-US" i="1" dirty="0">
                        <a:latin typeface="Cambria Math" panose="02040503050406030204" pitchFamily="18" charset="0"/>
                      </a:rPr>
                      <m:t>⇒</m:t>
                    </m:r>
                    <m:sSub>
                      <m:sSubPr>
                        <m:ctrlPr>
                          <a:rPr lang="en-US" i="1" dirty="0">
                            <a:solidFill>
                              <a:srgbClr val="7030A0"/>
                            </a:solidFill>
                            <a:latin typeface="Cambria Math" panose="02040503050406030204" pitchFamily="18" charset="0"/>
                          </a:rPr>
                        </m:ctrlPr>
                      </m:sSubPr>
                      <m:e>
                        <m:r>
                          <a:rPr lang="en-US" i="1" dirty="0">
                            <a:solidFill>
                              <a:srgbClr val="7030A0"/>
                            </a:solidFill>
                            <a:latin typeface="Cambria Math" panose="02040503050406030204" pitchFamily="18" charset="0"/>
                          </a:rPr>
                          <m:t>𝑚</m:t>
                        </m:r>
                      </m:e>
                      <m:sub>
                        <m:r>
                          <a:rPr lang="en-US" i="1" dirty="0">
                            <a:solidFill>
                              <a:srgbClr val="7030A0"/>
                            </a:solidFill>
                            <a:latin typeface="Cambria Math" panose="02040503050406030204" pitchFamily="18" charset="0"/>
                          </a:rPr>
                          <m:t>21</m:t>
                        </m:r>
                      </m:sub>
                    </m:sSub>
                    <m:r>
                      <a:rPr lang="en-US" i="1" dirty="0">
                        <a:latin typeface="Cambria Math" panose="02040503050406030204" pitchFamily="18" charset="0"/>
                      </a:rPr>
                      <m:t> </m:t>
                    </m:r>
                    <m:r>
                      <a:rPr lang="en-US" i="1" dirty="0">
                        <a:solidFill>
                          <a:srgbClr val="7030A0"/>
                        </a:solidFill>
                        <a:latin typeface="Cambria Math" panose="02040503050406030204" pitchFamily="18" charset="0"/>
                      </a:rPr>
                      <m:t>𝑐</m:t>
                    </m:r>
                    <m:r>
                      <a:rPr lang="en-US" i="1" dirty="0">
                        <a:latin typeface="Cambria Math" panose="02040503050406030204" pitchFamily="18" charset="0"/>
                      </a:rPr>
                      <m:t>. </m:t>
                    </m:r>
                    <m:r>
                      <a:rPr lang="en-US" i="1" dirty="0">
                        <a:solidFill>
                          <a:srgbClr val="00B050"/>
                        </a:solidFill>
                        <a:latin typeface="Cambria Math" panose="02040503050406030204" pitchFamily="18" charset="0"/>
                      </a:rPr>
                      <m:t>𝛽</m:t>
                    </m:r>
                    <m:r>
                      <a:rPr lang="en-US" i="1" dirty="0">
                        <a:latin typeface="Cambria Math" panose="02040503050406030204" pitchFamily="18" charset="0"/>
                      </a:rPr>
                      <m:t>∘</m:t>
                    </m:r>
                    <m:sSub>
                      <m:sSubPr>
                        <m:ctrlPr>
                          <a:rPr lang="en-US" i="1" dirty="0">
                            <a:latin typeface="Cambria Math" panose="02040503050406030204" pitchFamily="18" charset="0"/>
                          </a:rPr>
                        </m:ctrlPr>
                      </m:sSubPr>
                      <m:e>
                        <m:d>
                          <m:dPr>
                            <m:ctrlPr>
                              <a:rPr lang="en-US" i="1" dirty="0">
                                <a:latin typeface="Cambria Math" panose="02040503050406030204" pitchFamily="18" charset="0"/>
                              </a:rPr>
                            </m:ctrlPr>
                          </m:dPr>
                          <m:e>
                            <m:sSub>
                              <m:sSubPr>
                                <m:ctrlPr>
                                  <a:rPr lang="en-US" i="1" dirty="0">
                                    <a:solidFill>
                                      <a:srgbClr val="7030A0"/>
                                    </a:solidFill>
                                    <a:latin typeface="Cambria Math" panose="02040503050406030204" pitchFamily="18" charset="0"/>
                                  </a:rPr>
                                </m:ctrlPr>
                              </m:sSubPr>
                              <m:e>
                                <m:r>
                                  <a:rPr lang="en-US" i="1" dirty="0">
                                    <a:solidFill>
                                      <a:srgbClr val="7030A0"/>
                                    </a:solidFill>
                                    <a:latin typeface="Cambria Math" panose="02040503050406030204" pitchFamily="18" charset="0"/>
                                  </a:rPr>
                                  <m:t>𝑑</m:t>
                                </m:r>
                              </m:e>
                              <m:sub>
                                <m:r>
                                  <a:rPr lang="en-US" i="1" dirty="0">
                                    <a:solidFill>
                                      <a:srgbClr val="7030A0"/>
                                    </a:solidFill>
                                    <a:latin typeface="Cambria Math" panose="02040503050406030204" pitchFamily="18" charset="0"/>
                                  </a:rPr>
                                  <m:t>1</m:t>
                                </m:r>
                              </m:sub>
                            </m:sSub>
                          </m:e>
                        </m:d>
                      </m:e>
                      <m:sub>
                        <m:r>
                          <a:rPr lang="en-US" i="1" dirty="0">
                            <a:latin typeface="Cambria Math" panose="02040503050406030204" pitchFamily="18" charset="0"/>
                          </a:rPr>
                          <m:t>1</m:t>
                        </m:r>
                      </m:sub>
                    </m:sSub>
                    <m:r>
                      <a:rPr lang="en-US" i="1" dirty="0">
                        <a:latin typeface="Cambria Math" panose="02040503050406030204" pitchFamily="18" charset="0"/>
                      </a:rPr>
                      <m:t> </m:t>
                    </m:r>
                    <m:r>
                      <a:rPr lang="en-US" i="1" dirty="0">
                        <a:solidFill>
                          <a:srgbClr val="00B0F0"/>
                        </a:solidFill>
                        <a:latin typeface="Cambria Math" panose="02040503050406030204" pitchFamily="18" charset="0"/>
                      </a:rPr>
                      <m:t>𝕀</m:t>
                    </m:r>
                    <m:r>
                      <a:rPr lang="en-US" i="1" dirty="0">
                        <a:latin typeface="Cambria Math" panose="02040503050406030204" pitchFamily="18" charset="0"/>
                      </a:rPr>
                      <m:t>∘</m:t>
                    </m:r>
                    <m:sSub>
                      <m:sSubPr>
                        <m:ctrlPr>
                          <a:rPr lang="en-US" i="1" dirty="0">
                            <a:solidFill>
                              <a:srgbClr val="7030A0"/>
                            </a:solidFill>
                            <a:latin typeface="Cambria Math" panose="02040503050406030204" pitchFamily="18" charset="0"/>
                          </a:rPr>
                        </m:ctrlPr>
                      </m:sSubPr>
                      <m:e>
                        <m:r>
                          <a:rPr lang="en-US" i="1" dirty="0">
                            <a:solidFill>
                              <a:srgbClr val="7030A0"/>
                            </a:solidFill>
                            <a:latin typeface="Cambria Math" panose="02040503050406030204" pitchFamily="18" charset="0"/>
                          </a:rPr>
                          <m:t>𝑚</m:t>
                        </m:r>
                      </m:e>
                      <m:sub>
                        <m:r>
                          <a:rPr lang="en-US" i="1" dirty="0">
                            <a:solidFill>
                              <a:srgbClr val="7030A0"/>
                            </a:solidFill>
                            <a:latin typeface="Cambria Math" panose="02040503050406030204" pitchFamily="18" charset="0"/>
                          </a:rPr>
                          <m:t>11</m:t>
                        </m:r>
                      </m:sub>
                    </m:sSub>
                    <m:r>
                      <a:rPr lang="en-US" i="1" dirty="0">
                        <a:latin typeface="Cambria Math" panose="02040503050406030204" pitchFamily="18" charset="0"/>
                      </a:rPr>
                      <m:t> </m:t>
                    </m:r>
                    <m:r>
                      <a:rPr lang="en-US" i="1" dirty="0">
                        <a:solidFill>
                          <a:srgbClr val="7030A0"/>
                        </a:solidFill>
                        <a:latin typeface="Cambria Math" panose="02040503050406030204" pitchFamily="18" charset="0"/>
                      </a:rPr>
                      <m:t>𝑐</m:t>
                    </m:r>
                    <m:r>
                      <a:rPr lang="en-US" i="1" dirty="0">
                        <a:latin typeface="Cambria Math" panose="02040503050406030204" pitchFamily="18" charset="0"/>
                      </a:rPr>
                      <m:t>. </m:t>
                    </m:r>
                    <m:r>
                      <a:rPr lang="en-US" i="1" dirty="0">
                        <a:solidFill>
                          <a:srgbClr val="00B050"/>
                        </a:solidFill>
                        <a:latin typeface="Cambria Math" panose="02040503050406030204" pitchFamily="18" charset="0"/>
                      </a:rPr>
                      <m:t>𝛽</m:t>
                    </m:r>
                    <m:r>
                      <a:rPr lang="en-US" i="1" dirty="0">
                        <a:latin typeface="Cambria Math" panose="02040503050406030204" pitchFamily="18" charset="0"/>
                      </a:rPr>
                      <m:t>∘</m:t>
                    </m:r>
                    <m:r>
                      <a:rPr lang="en-US" i="1" dirty="0">
                        <a:solidFill>
                          <a:srgbClr val="00B0F0"/>
                        </a:solidFill>
                        <a:latin typeface="Cambria Math" panose="02040503050406030204" pitchFamily="18" charset="0"/>
                      </a:rPr>
                      <m:t>𝕀</m:t>
                    </m:r>
                    <m:r>
                      <a:rPr lang="en-US" i="1" dirty="0">
                        <a:latin typeface="Cambria Math" panose="02040503050406030204" pitchFamily="18" charset="0"/>
                      </a:rPr>
                      <m:t>) </m:t>
                    </m:r>
                  </m:oMath>
                </a14:m>
                <a:endParaRPr lang="en-US" dirty="0" smtClean="0"/>
              </a:p>
              <a:p>
                <a:pPr>
                  <a:tabLst>
                    <a:tab pos="230188" algn="l"/>
                    <a:tab pos="1598613" algn="l"/>
                    <a:tab pos="2513013" algn="l"/>
                    <a:tab pos="2914650" algn="l"/>
                    <a:tab pos="3768725" algn="l"/>
                    <a:tab pos="4170363" algn="l"/>
                    <a:tab pos="5033963" algn="l"/>
                    <a:tab pos="5486400" algn="l"/>
                  </a:tabLst>
                </a:pPr>
                <a:r>
                  <a:rPr lang="en-US" dirty="0"/>
                  <a:t>	</a:t>
                </a:r>
                <a:r>
                  <a:rPr lang="en-US" dirty="0" smtClean="0"/>
                  <a:t>	</a:t>
                </a:r>
                <a:r>
                  <a:rPr lang="en-US" dirty="0"/>
                  <a:t> </a:t>
                </a:r>
                <a14:m>
                  <m:oMath xmlns:m="http://schemas.openxmlformats.org/officeDocument/2006/math">
                    <m:r>
                      <a:rPr lang="en-US" i="1">
                        <a:latin typeface="Cambria Math" panose="02040503050406030204" pitchFamily="18" charset="0"/>
                      </a:rPr>
                      <m:t>(</m:t>
                    </m:r>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m:t>
                        </m:r>
                      </m:e>
                      <m:sub>
                        <m:r>
                          <a:rPr lang="en-US" i="1">
                            <a:solidFill>
                              <a:srgbClr val="0070C0"/>
                            </a:solidFill>
                            <a:latin typeface="Cambria Math" panose="02040503050406030204" pitchFamily="18" charset="0"/>
                          </a:rPr>
                          <m:t>1</m:t>
                        </m:r>
                      </m:sub>
                    </m:sSub>
                    <m:r>
                      <m:rPr>
                        <m:nor/>
                      </m:rPr>
                      <a:rPr lang="en-US" i="0">
                        <a:solidFill>
                          <a:srgbClr val="0070C0"/>
                        </a:solidFill>
                        <a:latin typeface="Cambria Math" panose="02040503050406030204" pitchFamily="18" charset="0"/>
                      </a:rPr>
                      <m:t>−</m:t>
                    </m:r>
                    <m:r>
                      <m:rPr>
                        <m:nor/>
                      </m:rPr>
                      <a:rPr lang="en-US" i="0">
                        <a:solidFill>
                          <a:srgbClr val="0070C0"/>
                        </a:solidFill>
                        <a:latin typeface="Cambria Math" panose="02040503050406030204" pitchFamily="18" charset="0"/>
                      </a:rPr>
                      <m:t>pf</m:t>
                    </m:r>
                    <m:r>
                      <a:rPr lang="en-US" i="1">
                        <a:latin typeface="Cambria Math" panose="02040503050406030204" pitchFamily="18" charset="0"/>
                      </a:rPr>
                      <m:t> </m:t>
                    </m:r>
                  </m:oMath>
                </a14:m>
                <a:r>
                  <a:rPr lang="en-US" dirty="0" smtClean="0"/>
                  <a:t>	</a:t>
                </a:r>
                <a14:m>
                  <m:oMath xmlns:m="http://schemas.openxmlformats.org/officeDocument/2006/math">
                    <m:r>
                      <a:rPr lang="en-US" b="0" i="0"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𝜆</m:t>
                        </m:r>
                      </m:e>
                      <m:sub>
                        <m:r>
                          <a:rPr lang="en-US" i="1" dirty="0">
                            <a:latin typeface="Cambria Math" panose="02040503050406030204" pitchFamily="18" charset="0"/>
                          </a:rPr>
                          <m:t>𝑇</m:t>
                        </m:r>
                      </m:sub>
                    </m:sSub>
                  </m:oMath>
                </a14:m>
                <a:r>
                  <a:rPr lang="en-US" dirty="0" smtClean="0"/>
                  <a:t>	</a:t>
                </a:r>
                <a14:m>
                  <m:oMath xmlns:m="http://schemas.openxmlformats.org/officeDocument/2006/math">
                    <m:d>
                      <m:dPr>
                        <m:ctrlPr>
                          <a:rPr lang="en-US" i="1" dirty="0">
                            <a:latin typeface="Cambria Math" panose="02040503050406030204" pitchFamily="18" charset="0"/>
                          </a:rPr>
                        </m:ctrlPr>
                      </m:dPr>
                      <m:e>
                        <m:r>
                          <a:rPr lang="en-US" i="1" dirty="0">
                            <a:latin typeface="Cambria Math" panose="02040503050406030204" pitchFamily="18" charset="0"/>
                          </a:rPr>
                          <m:t>𝜆</m:t>
                        </m:r>
                        <m:r>
                          <a:rPr lang="en-US" i="1" dirty="0">
                            <a:latin typeface="Cambria Math" panose="02040503050406030204" pitchFamily="18" charset="0"/>
                          </a:rPr>
                          <m:t> </m:t>
                        </m:r>
                        <m:d>
                          <m:dPr>
                            <m:ctrlPr>
                              <a:rPr lang="en-US" i="1" dirty="0">
                                <a:latin typeface="Cambria Math" panose="02040503050406030204" pitchFamily="18" charset="0"/>
                              </a:rPr>
                            </m:ctrlPr>
                          </m:dPr>
                          <m:e>
                            <m:r>
                              <a:rPr lang="en-US" i="1" dirty="0">
                                <a:solidFill>
                                  <a:srgbClr val="7030A0"/>
                                </a:solidFill>
                                <a:latin typeface="Cambria Math" panose="02040503050406030204" pitchFamily="18" charset="0"/>
                              </a:rPr>
                              <m:t>𝑐</m:t>
                            </m:r>
                            <m:r>
                              <a:rPr lang="en-US" i="1" dirty="0">
                                <a:solidFill>
                                  <a:srgbClr val="7030A0"/>
                                </a:solidFill>
                                <a:latin typeface="Cambria Math" panose="02040503050406030204" pitchFamily="18" charset="0"/>
                              </a:rPr>
                              <m:t> :</m:t>
                            </m:r>
                            <m:sSubSup>
                              <m:sSubSupPr>
                                <m:ctrlPr>
                                  <a:rPr lang="en-US" i="1" dirty="0">
                                    <a:solidFill>
                                      <a:srgbClr val="7030A0"/>
                                    </a:solidFill>
                                    <a:latin typeface="Cambria Math" panose="02040503050406030204" pitchFamily="18" charset="0"/>
                                  </a:rPr>
                                </m:ctrlPr>
                              </m:sSubSupPr>
                              <m:e>
                                <m:r>
                                  <a:rPr lang="en-US" i="1" dirty="0">
                                    <a:solidFill>
                                      <a:srgbClr val="7030A0"/>
                                    </a:solidFill>
                                    <a:latin typeface="Cambria Math" panose="02040503050406030204" pitchFamily="18" charset="0"/>
                                  </a:rPr>
                                  <m:t>𝑑</m:t>
                                </m:r>
                              </m:e>
                              <m:sub>
                                <m:r>
                                  <a:rPr lang="en-US" i="1" dirty="0">
                                    <a:solidFill>
                                      <a:srgbClr val="7030A0"/>
                                    </a:solidFill>
                                    <a:latin typeface="Cambria Math" panose="02040503050406030204" pitchFamily="18" charset="0"/>
                                  </a:rPr>
                                  <m:t>2</m:t>
                                </m:r>
                              </m:sub>
                              <m:sup>
                                <m:r>
                                  <a:rPr lang="en-US" i="1" dirty="0">
                                    <a:solidFill>
                                      <a:srgbClr val="7030A0"/>
                                    </a:solidFill>
                                    <a:latin typeface="Cambria Math" panose="02040503050406030204" pitchFamily="18" charset="0"/>
                                  </a:rPr>
                                  <m:t>′</m:t>
                                </m:r>
                              </m:sup>
                            </m:sSubSup>
                            <m:r>
                              <a:rPr lang="en-US" i="1" dirty="0">
                                <a:latin typeface="Cambria Math" panose="02040503050406030204" pitchFamily="18" charset="0"/>
                              </a:rPr>
                              <m:t>  </m:t>
                            </m:r>
                            <m:r>
                              <m:rPr>
                                <m:lit/>
                              </m:rPr>
                              <a:rPr lang="en-US" i="1" dirty="0">
                                <a:latin typeface="Cambria Math" panose="02040503050406030204" pitchFamily="18" charset="0"/>
                              </a:rPr>
                              <m:t>/</m:t>
                            </m:r>
                            <m:r>
                              <a:rPr lang="en-US" i="1" dirty="0">
                                <a:latin typeface="Cambria Math" panose="02040503050406030204" pitchFamily="18" charset="0"/>
                              </a:rPr>
                              <m:t> </m:t>
                            </m:r>
                            <m:r>
                              <a:rPr lang="en-US" i="1" dirty="0">
                                <a:solidFill>
                                  <a:srgbClr val="7030A0"/>
                                </a:solidFill>
                                <a:latin typeface="Cambria Math" panose="02040503050406030204" pitchFamily="18" charset="0"/>
                              </a:rPr>
                              <m:t>𝐹</m:t>
                            </m:r>
                          </m:e>
                        </m:d>
                        <m:r>
                          <a:rPr lang="en-US" i="1" dirty="0">
                            <a:latin typeface="Cambria Math" panose="02040503050406030204" pitchFamily="18" charset="0"/>
                          </a:rPr>
                          <m:t>⇒</m:t>
                        </m:r>
                        <m:sSub>
                          <m:sSubPr>
                            <m:ctrlPr>
                              <a:rPr lang="en-US" i="1" dirty="0">
                                <a:solidFill>
                                  <a:srgbClr val="7030A0"/>
                                </a:solidFill>
                                <a:latin typeface="Cambria Math" panose="02040503050406030204" pitchFamily="18" charset="0"/>
                              </a:rPr>
                            </m:ctrlPr>
                          </m:sSubPr>
                          <m:e>
                            <m:r>
                              <a:rPr lang="en-US" i="1" dirty="0">
                                <a:solidFill>
                                  <a:srgbClr val="7030A0"/>
                                </a:solidFill>
                                <a:latin typeface="Cambria Math" panose="02040503050406030204" pitchFamily="18" charset="0"/>
                              </a:rPr>
                              <m:t>𝑚</m:t>
                            </m:r>
                          </m:e>
                          <m:sub>
                            <m:r>
                              <a:rPr lang="en-US" i="1" dirty="0">
                                <a:solidFill>
                                  <a:srgbClr val="7030A0"/>
                                </a:solidFill>
                                <a:latin typeface="Cambria Math" panose="02040503050406030204" pitchFamily="18" charset="0"/>
                              </a:rPr>
                              <m:t>21</m:t>
                            </m:r>
                          </m:sub>
                        </m:sSub>
                        <m:r>
                          <a:rPr lang="en-US" i="1" dirty="0">
                            <a:latin typeface="Cambria Math" panose="02040503050406030204" pitchFamily="18" charset="0"/>
                          </a:rPr>
                          <m:t> </m:t>
                        </m:r>
                        <m:r>
                          <a:rPr lang="en-US" i="1" dirty="0">
                            <a:solidFill>
                              <a:srgbClr val="7030A0"/>
                            </a:solidFill>
                            <a:latin typeface="Cambria Math" panose="02040503050406030204" pitchFamily="18" charset="0"/>
                          </a:rPr>
                          <m:t>𝑐</m:t>
                        </m:r>
                        <m:r>
                          <a:rPr lang="en-US" i="1" dirty="0">
                            <a:latin typeface="Cambria Math" panose="02040503050406030204" pitchFamily="18" charset="0"/>
                          </a:rPr>
                          <m:t>. </m:t>
                        </m:r>
                        <m:r>
                          <a:rPr lang="en-US" i="1" dirty="0">
                            <a:solidFill>
                              <a:srgbClr val="00B050"/>
                            </a:solidFill>
                            <a:latin typeface="Cambria Math" panose="02040503050406030204" pitchFamily="18" charset="0"/>
                          </a:rPr>
                          <m:t>𝛽</m:t>
                        </m:r>
                      </m:e>
                    </m:d>
                  </m:oMath>
                </a14:m>
                <a:r>
                  <a:rPr lang="en-US" dirty="0" smtClean="0"/>
                  <a:t> </a:t>
                </a:r>
                <a14:m>
                  <m:oMath xmlns:m="http://schemas.openxmlformats.org/officeDocument/2006/math">
                    <m:r>
                      <a:rPr lang="en-US" dirty="0">
                        <a:latin typeface="Cambria Math" panose="02040503050406030204" pitchFamily="18" charset="0"/>
                      </a:rPr>
                      <m:t>(</m:t>
                    </m:r>
                    <m:r>
                      <m:rPr>
                        <m:sty m:val="p"/>
                      </m:rPr>
                      <a:rPr lang="en-US" dirty="0">
                        <a:solidFill>
                          <a:srgbClr val="0070C0"/>
                        </a:solidFill>
                        <a:latin typeface="Cambria Math" panose="02040503050406030204" pitchFamily="18" charset="0"/>
                      </a:rPr>
                      <m:t>Π</m:t>
                    </m:r>
                    <m:r>
                      <m:rPr>
                        <m:nor/>
                      </m:rPr>
                      <a:rPr lang="en-US" dirty="0">
                        <a:solidFill>
                          <a:srgbClr val="0070C0"/>
                        </a:solidFill>
                        <a:latin typeface="Cambria Math" panose="02040503050406030204" pitchFamily="18" charset="0"/>
                      </a:rPr>
                      <m:t>−</m:t>
                    </m:r>
                    <m:r>
                      <m:rPr>
                        <m:nor/>
                      </m:rPr>
                      <a:rPr lang="en-US" dirty="0">
                        <a:solidFill>
                          <a:srgbClr val="0070C0"/>
                        </a:solidFill>
                        <a:latin typeface="Cambria Math" panose="02040503050406030204" pitchFamily="18" charset="0"/>
                      </a:rPr>
                      <m:t>pf</m:t>
                    </m:r>
                    <m:r>
                      <m:rPr>
                        <m:nor/>
                      </m:rPr>
                      <a:rPr lang="en-US" dirty="0">
                        <a:latin typeface="Cambria Math" panose="02040503050406030204" pitchFamily="18" charset="0"/>
                      </a:rPr>
                      <m:t> </m:t>
                    </m:r>
                    <m:sSub>
                      <m:sSubPr>
                        <m:ctrlPr>
                          <a:rPr lang="en-US" i="1" dirty="0">
                            <a:solidFill>
                              <a:srgbClr val="7030A0"/>
                            </a:solidFill>
                            <a:latin typeface="Cambria Math" panose="02040503050406030204" pitchFamily="18" charset="0"/>
                          </a:rPr>
                        </m:ctrlPr>
                      </m:sSubPr>
                      <m:e>
                        <m:r>
                          <a:rPr lang="en-US" i="1" dirty="0">
                            <a:solidFill>
                              <a:srgbClr val="7030A0"/>
                            </a:solidFill>
                            <a:latin typeface="Cambria Math" panose="02040503050406030204" pitchFamily="18" charset="0"/>
                          </a:rPr>
                          <m:t>𝑑</m:t>
                        </m:r>
                      </m:e>
                      <m:sub>
                        <m:r>
                          <a:rPr lang="en-US" i="1" dirty="0">
                            <a:solidFill>
                              <a:srgbClr val="7030A0"/>
                            </a:solidFill>
                            <a:latin typeface="Cambria Math" panose="02040503050406030204" pitchFamily="18" charset="0"/>
                          </a:rPr>
                          <m:t>2</m:t>
                        </m:r>
                      </m:sub>
                    </m:sSub>
                    <m:r>
                      <a:rPr lang="en-US" i="1" dirty="0">
                        <a:latin typeface="Cambria Math" panose="02040503050406030204" pitchFamily="18" charset="0"/>
                      </a:rPr>
                      <m:t> </m:t>
                    </m:r>
                    <m:sSub>
                      <m:sSubPr>
                        <m:ctrlPr>
                          <a:rPr lang="en-US" i="1" dirty="0">
                            <a:solidFill>
                              <a:srgbClr val="7030A0"/>
                            </a:solidFill>
                            <a:latin typeface="Cambria Math" panose="02040503050406030204" pitchFamily="18" charset="0"/>
                          </a:rPr>
                        </m:ctrlPr>
                      </m:sSubPr>
                      <m:e>
                        <m:r>
                          <a:rPr lang="en-US" i="1" dirty="0">
                            <a:solidFill>
                              <a:srgbClr val="7030A0"/>
                            </a:solidFill>
                            <a:latin typeface="Cambria Math" panose="02040503050406030204" pitchFamily="18" charset="0"/>
                          </a:rPr>
                          <m:t>𝑚</m:t>
                        </m:r>
                      </m:e>
                      <m:sub>
                        <m:r>
                          <a:rPr lang="en-US" i="1" dirty="0">
                            <a:solidFill>
                              <a:srgbClr val="7030A0"/>
                            </a:solidFill>
                            <a:latin typeface="Cambria Math" panose="02040503050406030204" pitchFamily="18" charset="0"/>
                          </a:rPr>
                          <m:t>21</m:t>
                        </m:r>
                      </m:sub>
                    </m:sSub>
                    <m:r>
                      <a:rPr lang="en-US" i="1" dirty="0">
                        <a:solidFill>
                          <a:srgbClr val="7030A0"/>
                        </a:solidFill>
                        <a:latin typeface="Cambria Math" panose="02040503050406030204" pitchFamily="18" charset="0"/>
                      </a:rPr>
                      <m:t> </m:t>
                    </m:r>
                    <m:sSub>
                      <m:sSubPr>
                        <m:ctrlPr>
                          <a:rPr lang="en-US" i="1" dirty="0">
                            <a:solidFill>
                              <a:srgbClr val="7030A0"/>
                            </a:solidFill>
                            <a:latin typeface="Cambria Math" panose="02040503050406030204" pitchFamily="18" charset="0"/>
                          </a:rPr>
                        </m:ctrlPr>
                      </m:sSubPr>
                      <m:e>
                        <m:r>
                          <a:rPr lang="en-US" i="1" dirty="0">
                            <a:solidFill>
                              <a:srgbClr val="7030A0"/>
                            </a:solidFill>
                            <a:latin typeface="Cambria Math" panose="02040503050406030204" pitchFamily="18" charset="0"/>
                          </a:rPr>
                          <m:t>𝑚</m:t>
                        </m:r>
                      </m:e>
                      <m:sub>
                        <m:r>
                          <a:rPr lang="en-US" i="1" dirty="0">
                            <a:solidFill>
                              <a:srgbClr val="7030A0"/>
                            </a:solidFill>
                            <a:latin typeface="Cambria Math" panose="02040503050406030204" pitchFamily="18" charset="0"/>
                          </a:rPr>
                          <m:t>22</m:t>
                        </m:r>
                      </m:sub>
                    </m:sSub>
                    <m:r>
                      <m:rPr>
                        <m:nor/>
                      </m:rPr>
                      <a:rPr lang="en-US" dirty="0">
                        <a:latin typeface="Cambria Math" panose="02040503050406030204" pitchFamily="18" charset="0"/>
                      </a:rPr>
                      <m:t>)</m:t>
                    </m:r>
                    <m:r>
                      <m:rPr>
                        <m:nor/>
                      </m:rPr>
                      <a:rPr lang="en-US" b="0" i="0" dirty="0" smtClean="0">
                        <a:latin typeface="Cambria Math" panose="02040503050406030204" pitchFamily="18" charset="0"/>
                      </a:rPr>
                      <m:t>))</m:t>
                    </m:r>
                  </m:oMath>
                </a14:m>
                <a:endParaRPr lang="en-US" dirty="0" smtClean="0"/>
              </a:p>
              <a:p>
                <a:pPr>
                  <a:tabLst>
                    <a:tab pos="230188" algn="l"/>
                    <a:tab pos="1598613" algn="l"/>
                    <a:tab pos="2513013" algn="l"/>
                    <a:tab pos="2914650" algn="l"/>
                    <a:tab pos="3768725" algn="l"/>
                    <a:tab pos="4170363" algn="l"/>
                    <a:tab pos="5033963" algn="l"/>
                    <a:tab pos="5486400" algn="l"/>
                  </a:tabLst>
                </a:pPr>
                <a:r>
                  <a:rPr lang="en-US" dirty="0"/>
                  <a:t>	</a:t>
                </a:r>
                <a:r>
                  <a:rPr lang="en-US" dirty="0" smtClean="0"/>
                  <a:t>		</a:t>
                </a:r>
                <a14:m>
                  <m:oMath xmlns:m="http://schemas.openxmlformats.org/officeDocument/2006/math">
                    <m:r>
                      <a:rPr lang="en-US"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𝜆</m:t>
                        </m:r>
                      </m:e>
                      <m:sub>
                        <m:r>
                          <a:rPr lang="en-US" i="1" dirty="0">
                            <a:latin typeface="Cambria Math" panose="02040503050406030204" pitchFamily="18" charset="0"/>
                          </a:rPr>
                          <m:t>𝑇</m:t>
                        </m:r>
                      </m:sub>
                    </m:sSub>
                  </m:oMath>
                </a14:m>
                <a:r>
                  <a:rPr lang="en-US" dirty="0"/>
                  <a:t>	</a:t>
                </a:r>
                <a14:m>
                  <m:oMath xmlns:m="http://schemas.openxmlformats.org/officeDocument/2006/math">
                    <m:d>
                      <m:dPr>
                        <m:ctrlPr>
                          <a:rPr lang="en-US" i="1" dirty="0">
                            <a:latin typeface="Cambria Math" panose="02040503050406030204" pitchFamily="18" charset="0"/>
                          </a:rPr>
                        </m:ctrlPr>
                      </m:dPr>
                      <m:e>
                        <m:r>
                          <a:rPr lang="en-US" i="1" dirty="0">
                            <a:latin typeface="Cambria Math" panose="02040503050406030204" pitchFamily="18" charset="0"/>
                          </a:rPr>
                          <m:t>𝜆</m:t>
                        </m:r>
                        <m:r>
                          <a:rPr lang="en-US" i="1" dirty="0">
                            <a:latin typeface="Cambria Math" panose="02040503050406030204" pitchFamily="18" charset="0"/>
                          </a:rPr>
                          <m:t> </m:t>
                        </m:r>
                        <m:d>
                          <m:dPr>
                            <m:ctrlPr>
                              <a:rPr lang="en-US" i="1" dirty="0">
                                <a:latin typeface="Cambria Math" panose="02040503050406030204" pitchFamily="18" charset="0"/>
                              </a:rPr>
                            </m:ctrlPr>
                          </m:dPr>
                          <m:e>
                            <m:r>
                              <a:rPr lang="en-US" i="1" dirty="0">
                                <a:solidFill>
                                  <a:srgbClr val="7030A0"/>
                                </a:solidFill>
                                <a:latin typeface="Cambria Math" panose="02040503050406030204" pitchFamily="18" charset="0"/>
                              </a:rPr>
                              <m:t>𝑐</m:t>
                            </m:r>
                            <m:r>
                              <a:rPr lang="en-US" i="1" dirty="0">
                                <a:solidFill>
                                  <a:srgbClr val="7030A0"/>
                                </a:solidFill>
                                <a:latin typeface="Cambria Math" panose="02040503050406030204" pitchFamily="18" charset="0"/>
                              </a:rPr>
                              <m:t> :</m:t>
                            </m:r>
                            <m:sSubSup>
                              <m:sSubSupPr>
                                <m:ctrlPr>
                                  <a:rPr lang="en-US" i="1" dirty="0">
                                    <a:solidFill>
                                      <a:srgbClr val="7030A0"/>
                                    </a:solidFill>
                                    <a:latin typeface="Cambria Math" panose="02040503050406030204" pitchFamily="18" charset="0"/>
                                  </a:rPr>
                                </m:ctrlPr>
                              </m:sSubSupPr>
                              <m:e>
                                <m:r>
                                  <a:rPr lang="en-US" i="1" dirty="0">
                                    <a:solidFill>
                                      <a:srgbClr val="7030A0"/>
                                    </a:solidFill>
                                    <a:latin typeface="Cambria Math" panose="02040503050406030204" pitchFamily="18" charset="0"/>
                                  </a:rPr>
                                  <m:t>𝑑</m:t>
                                </m:r>
                              </m:e>
                              <m:sub>
                                <m:r>
                                  <a:rPr lang="en-US" i="1" dirty="0">
                                    <a:solidFill>
                                      <a:srgbClr val="7030A0"/>
                                    </a:solidFill>
                                    <a:latin typeface="Cambria Math" panose="02040503050406030204" pitchFamily="18" charset="0"/>
                                  </a:rPr>
                                  <m:t>2</m:t>
                                </m:r>
                              </m:sub>
                              <m:sup>
                                <m:r>
                                  <a:rPr lang="en-US" i="1" dirty="0">
                                    <a:solidFill>
                                      <a:srgbClr val="7030A0"/>
                                    </a:solidFill>
                                    <a:latin typeface="Cambria Math" panose="02040503050406030204" pitchFamily="18" charset="0"/>
                                  </a:rPr>
                                  <m:t>′</m:t>
                                </m:r>
                              </m:sup>
                            </m:sSubSup>
                            <m:r>
                              <a:rPr lang="en-US" i="1" dirty="0">
                                <a:latin typeface="Cambria Math" panose="02040503050406030204" pitchFamily="18" charset="0"/>
                              </a:rPr>
                              <m:t>  </m:t>
                            </m:r>
                            <m:r>
                              <m:rPr>
                                <m:lit/>
                              </m:rPr>
                              <a:rPr lang="en-US" i="1" dirty="0">
                                <a:latin typeface="Cambria Math" panose="02040503050406030204" pitchFamily="18" charset="0"/>
                              </a:rPr>
                              <m:t>/</m:t>
                            </m:r>
                            <m:r>
                              <a:rPr lang="en-US" i="1" dirty="0">
                                <a:latin typeface="Cambria Math" panose="02040503050406030204" pitchFamily="18" charset="0"/>
                              </a:rPr>
                              <m:t> </m:t>
                            </m:r>
                            <m:r>
                              <a:rPr lang="en-US" i="1" dirty="0">
                                <a:solidFill>
                                  <a:srgbClr val="7030A0"/>
                                </a:solidFill>
                                <a:latin typeface="Cambria Math" panose="02040503050406030204" pitchFamily="18" charset="0"/>
                              </a:rPr>
                              <m:t>𝐹</m:t>
                            </m:r>
                          </m:e>
                        </m:d>
                        <m:r>
                          <a:rPr lang="en-US" i="1" dirty="0">
                            <a:latin typeface="Cambria Math" panose="02040503050406030204" pitchFamily="18" charset="0"/>
                          </a:rPr>
                          <m:t>⇒</m:t>
                        </m:r>
                        <m:sSub>
                          <m:sSubPr>
                            <m:ctrlPr>
                              <a:rPr lang="en-US" i="1" dirty="0">
                                <a:latin typeface="Cambria Math" panose="02040503050406030204" pitchFamily="18" charset="0"/>
                              </a:rPr>
                            </m:ctrlPr>
                          </m:sSubPr>
                          <m:e>
                            <m:d>
                              <m:dPr>
                                <m:ctrlPr>
                                  <a:rPr lang="en-US" i="1" dirty="0">
                                    <a:latin typeface="Cambria Math" panose="02040503050406030204" pitchFamily="18" charset="0"/>
                                  </a:rPr>
                                </m:ctrlPr>
                              </m:dPr>
                              <m:e>
                                <m:sSub>
                                  <m:sSubPr>
                                    <m:ctrlPr>
                                      <a:rPr lang="en-US" i="1" dirty="0">
                                        <a:solidFill>
                                          <a:srgbClr val="7030A0"/>
                                        </a:solidFill>
                                        <a:latin typeface="Cambria Math" panose="02040503050406030204" pitchFamily="18" charset="0"/>
                                      </a:rPr>
                                    </m:ctrlPr>
                                  </m:sSubPr>
                                  <m:e>
                                    <m:r>
                                      <a:rPr lang="en-US" i="1" dirty="0">
                                        <a:solidFill>
                                          <a:srgbClr val="7030A0"/>
                                        </a:solidFill>
                                        <a:latin typeface="Cambria Math" panose="02040503050406030204" pitchFamily="18" charset="0"/>
                                      </a:rPr>
                                      <m:t>𝑑</m:t>
                                    </m:r>
                                  </m:e>
                                  <m:sub>
                                    <m:r>
                                      <a:rPr lang="en-US" i="1" dirty="0">
                                        <a:solidFill>
                                          <a:srgbClr val="7030A0"/>
                                        </a:solidFill>
                                        <a:latin typeface="Cambria Math" panose="02040503050406030204" pitchFamily="18" charset="0"/>
                                      </a:rPr>
                                      <m:t>1</m:t>
                                    </m:r>
                                  </m:sub>
                                </m:sSub>
                              </m:e>
                            </m:d>
                          </m:e>
                          <m:sub>
                            <m:r>
                              <a:rPr lang="en-US" i="1" dirty="0">
                                <a:latin typeface="Cambria Math" panose="02040503050406030204" pitchFamily="18" charset="0"/>
                              </a:rPr>
                              <m:t>1</m:t>
                            </m:r>
                          </m:sub>
                        </m:sSub>
                        <m:r>
                          <a:rPr lang="en-US" i="1" dirty="0">
                            <a:latin typeface="Cambria Math" panose="02040503050406030204" pitchFamily="18" charset="0"/>
                          </a:rPr>
                          <m:t> </m:t>
                        </m:r>
                        <m:r>
                          <a:rPr lang="en-US" i="1" dirty="0">
                            <a:solidFill>
                              <a:srgbClr val="00B0F0"/>
                            </a:solidFill>
                            <a:latin typeface="Cambria Math" panose="02040503050406030204" pitchFamily="18" charset="0"/>
                          </a:rPr>
                          <m:t>𝕀</m:t>
                        </m:r>
                        <m:r>
                          <a:rPr lang="en-US" i="1" dirty="0">
                            <a:latin typeface="Cambria Math" panose="02040503050406030204" pitchFamily="18" charset="0"/>
                          </a:rPr>
                          <m:t>∘</m:t>
                        </m:r>
                        <m:sSub>
                          <m:sSubPr>
                            <m:ctrlPr>
                              <a:rPr lang="en-US" i="1" dirty="0">
                                <a:solidFill>
                                  <a:srgbClr val="7030A0"/>
                                </a:solidFill>
                                <a:latin typeface="Cambria Math" panose="02040503050406030204" pitchFamily="18" charset="0"/>
                              </a:rPr>
                            </m:ctrlPr>
                          </m:sSubPr>
                          <m:e>
                            <m:r>
                              <a:rPr lang="en-US" i="1" dirty="0">
                                <a:solidFill>
                                  <a:srgbClr val="7030A0"/>
                                </a:solidFill>
                                <a:latin typeface="Cambria Math" panose="02040503050406030204" pitchFamily="18" charset="0"/>
                              </a:rPr>
                              <m:t>𝑚</m:t>
                            </m:r>
                          </m:e>
                          <m:sub>
                            <m:r>
                              <a:rPr lang="en-US" i="1" dirty="0">
                                <a:solidFill>
                                  <a:srgbClr val="7030A0"/>
                                </a:solidFill>
                                <a:latin typeface="Cambria Math" panose="02040503050406030204" pitchFamily="18" charset="0"/>
                              </a:rPr>
                              <m:t>11</m:t>
                            </m:r>
                          </m:sub>
                        </m:sSub>
                        <m:r>
                          <a:rPr lang="en-US" i="1" dirty="0">
                            <a:latin typeface="Cambria Math" panose="02040503050406030204" pitchFamily="18" charset="0"/>
                          </a:rPr>
                          <m:t> </m:t>
                        </m:r>
                        <m:r>
                          <a:rPr lang="en-US" i="1" dirty="0">
                            <a:solidFill>
                              <a:srgbClr val="7030A0"/>
                            </a:solidFill>
                            <a:latin typeface="Cambria Math" panose="02040503050406030204" pitchFamily="18" charset="0"/>
                          </a:rPr>
                          <m:t>𝑐</m:t>
                        </m:r>
                        <m:r>
                          <a:rPr lang="en-US" i="1" dirty="0" smtClean="0">
                            <a:latin typeface="Cambria Math" panose="02040503050406030204" pitchFamily="18" charset="0"/>
                          </a:rPr>
                          <m:t>. </m:t>
                        </m:r>
                        <m:r>
                          <a:rPr lang="en-US" i="1" dirty="0" smtClean="0">
                            <a:solidFill>
                              <a:srgbClr val="00B050"/>
                            </a:solidFill>
                            <a:latin typeface="Cambria Math" panose="02040503050406030204" pitchFamily="18" charset="0"/>
                          </a:rPr>
                          <m:t>𝛽</m:t>
                        </m:r>
                        <m:r>
                          <a:rPr lang="en-US" i="1" dirty="0">
                            <a:latin typeface="Cambria Math" panose="02040503050406030204" pitchFamily="18" charset="0"/>
                          </a:rPr>
                          <m:t>∘</m:t>
                        </m:r>
                        <m:r>
                          <a:rPr lang="en-US" i="1" dirty="0">
                            <a:solidFill>
                              <a:srgbClr val="00B0F0"/>
                            </a:solidFill>
                            <a:latin typeface="Cambria Math" panose="02040503050406030204" pitchFamily="18" charset="0"/>
                          </a:rPr>
                          <m:t>𝕀</m:t>
                        </m:r>
                      </m:e>
                    </m:d>
                  </m:oMath>
                </a14:m>
                <a:endParaRPr lang="en-US" dirty="0" smtClean="0"/>
              </a:p>
              <a:p>
                <a:pPr>
                  <a:tabLst>
                    <a:tab pos="230188" algn="l"/>
                    <a:tab pos="1598613" algn="l"/>
                    <a:tab pos="2513013" algn="l"/>
                    <a:tab pos="2914650" algn="l"/>
                    <a:tab pos="3768725" algn="l"/>
                    <a:tab pos="4170363" algn="l"/>
                    <a:tab pos="5033963" algn="l"/>
                    <a:tab pos="5486400" algn="l"/>
                  </a:tabLst>
                </a:pPr>
                <a:r>
                  <a:rPr lang="en-US" dirty="0" smtClean="0"/>
                  <a:t>				 </a:t>
                </a:r>
                <a14:m>
                  <m:oMath xmlns:m="http://schemas.openxmlformats.org/officeDocument/2006/math">
                    <m:r>
                      <a:rPr lang="en-US" i="1">
                        <a:latin typeface="Cambria Math" panose="02040503050406030204" pitchFamily="18" charset="0"/>
                      </a:rPr>
                      <m:t>(</m:t>
                    </m:r>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m:t>
                        </m:r>
                      </m:e>
                      <m:sub>
                        <m:r>
                          <a:rPr lang="en-US" i="1">
                            <a:solidFill>
                              <a:srgbClr val="0070C0"/>
                            </a:solidFill>
                            <a:latin typeface="Cambria Math" panose="02040503050406030204" pitchFamily="18" charset="0"/>
                          </a:rPr>
                          <m:t>1</m:t>
                        </m:r>
                      </m:sub>
                    </m:sSub>
                    <m:r>
                      <m:rPr>
                        <m:nor/>
                      </m:rPr>
                      <a:rPr lang="en-US" i="0">
                        <a:solidFill>
                          <a:srgbClr val="0070C0"/>
                        </a:solidFill>
                        <a:latin typeface="Cambria Math" panose="02040503050406030204" pitchFamily="18" charset="0"/>
                      </a:rPr>
                      <m:t>−</m:t>
                    </m:r>
                    <m:r>
                      <m:rPr>
                        <m:nor/>
                      </m:rPr>
                      <a:rPr lang="en-US" i="0">
                        <a:solidFill>
                          <a:srgbClr val="0070C0"/>
                        </a:solidFill>
                        <a:latin typeface="Cambria Math" panose="02040503050406030204" pitchFamily="18" charset="0"/>
                      </a:rPr>
                      <m:t>pf</m:t>
                    </m:r>
                    <m:r>
                      <a:rPr lang="en-US" i="1">
                        <a:latin typeface="Cambria Math" panose="02040503050406030204" pitchFamily="18" charset="0"/>
                      </a:rPr>
                      <m:t> </m:t>
                    </m:r>
                  </m:oMath>
                </a14:m>
                <a:r>
                  <a:rPr lang="en-US" dirty="0" smtClean="0"/>
                  <a:t>	</a:t>
                </a:r>
                <a14:m>
                  <m:oMath xmlns:m="http://schemas.openxmlformats.org/officeDocument/2006/math">
                    <m:r>
                      <a:rPr lang="en-US"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𝜆</m:t>
                        </m:r>
                      </m:e>
                      <m:sub>
                        <m:r>
                          <a:rPr lang="en-US" i="1" dirty="0">
                            <a:latin typeface="Cambria Math" panose="02040503050406030204" pitchFamily="18" charset="0"/>
                          </a:rPr>
                          <m:t>𝑇</m:t>
                        </m:r>
                      </m:sub>
                    </m:sSub>
                  </m:oMath>
                </a14:m>
                <a:r>
                  <a:rPr lang="en-US" dirty="0"/>
                  <a:t>	</a:t>
                </a:r>
                <a14:m>
                  <m:oMath xmlns:m="http://schemas.openxmlformats.org/officeDocument/2006/math">
                    <m:d>
                      <m:dPr>
                        <m:ctrlPr>
                          <a:rPr lang="en-US" i="1" dirty="0">
                            <a:latin typeface="Cambria Math" panose="02040503050406030204" pitchFamily="18" charset="0"/>
                          </a:rPr>
                        </m:ctrlPr>
                      </m:dPr>
                      <m:e>
                        <m:r>
                          <a:rPr lang="en-US" i="1" dirty="0">
                            <a:latin typeface="Cambria Math" panose="02040503050406030204" pitchFamily="18" charset="0"/>
                          </a:rPr>
                          <m:t>𝜆</m:t>
                        </m:r>
                        <m:r>
                          <a:rPr lang="en-US" i="1" dirty="0">
                            <a:latin typeface="Cambria Math" panose="02040503050406030204" pitchFamily="18" charset="0"/>
                          </a:rPr>
                          <m:t> </m:t>
                        </m:r>
                        <m:d>
                          <m:dPr>
                            <m:ctrlPr>
                              <a:rPr lang="en-US" i="1" dirty="0">
                                <a:latin typeface="Cambria Math" panose="02040503050406030204" pitchFamily="18" charset="0"/>
                              </a:rPr>
                            </m:ctrlPr>
                          </m:dPr>
                          <m:e>
                            <m:r>
                              <a:rPr lang="en-US" i="1" dirty="0">
                                <a:solidFill>
                                  <a:srgbClr val="7030A0"/>
                                </a:solidFill>
                                <a:latin typeface="Cambria Math" panose="02040503050406030204" pitchFamily="18" charset="0"/>
                              </a:rPr>
                              <m:t>𝑐</m:t>
                            </m:r>
                            <m:r>
                              <a:rPr lang="en-US" i="1" dirty="0">
                                <a:solidFill>
                                  <a:srgbClr val="7030A0"/>
                                </a:solidFill>
                                <a:latin typeface="Cambria Math" panose="02040503050406030204" pitchFamily="18" charset="0"/>
                              </a:rPr>
                              <m:t> :</m:t>
                            </m:r>
                            <m:sSubSup>
                              <m:sSubSupPr>
                                <m:ctrlPr>
                                  <a:rPr lang="en-US" i="1" dirty="0">
                                    <a:solidFill>
                                      <a:srgbClr val="7030A0"/>
                                    </a:solidFill>
                                    <a:latin typeface="Cambria Math" panose="02040503050406030204" pitchFamily="18" charset="0"/>
                                  </a:rPr>
                                </m:ctrlPr>
                              </m:sSubSupPr>
                              <m:e>
                                <m:r>
                                  <a:rPr lang="en-US" i="1" dirty="0">
                                    <a:solidFill>
                                      <a:srgbClr val="7030A0"/>
                                    </a:solidFill>
                                    <a:latin typeface="Cambria Math" panose="02040503050406030204" pitchFamily="18" charset="0"/>
                                  </a:rPr>
                                  <m:t>𝑑</m:t>
                                </m:r>
                              </m:e>
                              <m:sub>
                                <m:r>
                                  <a:rPr lang="en-US" i="1" dirty="0">
                                    <a:solidFill>
                                      <a:srgbClr val="7030A0"/>
                                    </a:solidFill>
                                    <a:latin typeface="Cambria Math" panose="02040503050406030204" pitchFamily="18" charset="0"/>
                                  </a:rPr>
                                  <m:t>2</m:t>
                                </m:r>
                              </m:sub>
                              <m:sup>
                                <m:r>
                                  <a:rPr lang="en-US" i="1" dirty="0">
                                    <a:solidFill>
                                      <a:srgbClr val="7030A0"/>
                                    </a:solidFill>
                                    <a:latin typeface="Cambria Math" panose="02040503050406030204" pitchFamily="18" charset="0"/>
                                  </a:rPr>
                                  <m:t>′</m:t>
                                </m:r>
                              </m:sup>
                            </m:sSubSup>
                            <m:r>
                              <a:rPr lang="en-US" i="1" dirty="0">
                                <a:latin typeface="Cambria Math" panose="02040503050406030204" pitchFamily="18" charset="0"/>
                              </a:rPr>
                              <m:t>  </m:t>
                            </m:r>
                            <m:r>
                              <m:rPr>
                                <m:lit/>
                              </m:rPr>
                              <a:rPr lang="en-US" i="1" dirty="0">
                                <a:latin typeface="Cambria Math" panose="02040503050406030204" pitchFamily="18" charset="0"/>
                              </a:rPr>
                              <m:t>/</m:t>
                            </m:r>
                            <m:r>
                              <a:rPr lang="en-US" i="1" dirty="0">
                                <a:latin typeface="Cambria Math" panose="02040503050406030204" pitchFamily="18" charset="0"/>
                              </a:rPr>
                              <m:t> </m:t>
                            </m:r>
                            <m:r>
                              <a:rPr lang="en-US" i="1" dirty="0">
                                <a:solidFill>
                                  <a:srgbClr val="7030A0"/>
                                </a:solidFill>
                                <a:latin typeface="Cambria Math" panose="02040503050406030204" pitchFamily="18" charset="0"/>
                              </a:rPr>
                              <m:t>𝐹</m:t>
                            </m:r>
                          </m:e>
                        </m:d>
                        <m:r>
                          <a:rPr lang="en-US" i="1" dirty="0">
                            <a:latin typeface="Cambria Math" panose="02040503050406030204" pitchFamily="18" charset="0"/>
                          </a:rPr>
                          <m:t>⇒</m:t>
                        </m:r>
                        <m:sSub>
                          <m:sSubPr>
                            <m:ctrlPr>
                              <a:rPr lang="en-US" i="1" dirty="0">
                                <a:latin typeface="Cambria Math" panose="02040503050406030204" pitchFamily="18" charset="0"/>
                              </a:rPr>
                            </m:ctrlPr>
                          </m:sSubPr>
                          <m:e>
                            <m:d>
                              <m:dPr>
                                <m:ctrlPr>
                                  <a:rPr lang="en-US" i="1" dirty="0">
                                    <a:latin typeface="Cambria Math" panose="02040503050406030204" pitchFamily="18" charset="0"/>
                                  </a:rPr>
                                </m:ctrlPr>
                              </m:dPr>
                              <m:e>
                                <m:sSub>
                                  <m:sSubPr>
                                    <m:ctrlPr>
                                      <a:rPr lang="en-US" i="1" dirty="0">
                                        <a:solidFill>
                                          <a:srgbClr val="7030A0"/>
                                        </a:solidFill>
                                        <a:latin typeface="Cambria Math" panose="02040503050406030204" pitchFamily="18" charset="0"/>
                                      </a:rPr>
                                    </m:ctrlPr>
                                  </m:sSubPr>
                                  <m:e>
                                    <m:r>
                                      <a:rPr lang="en-US" i="1" dirty="0">
                                        <a:solidFill>
                                          <a:srgbClr val="7030A0"/>
                                        </a:solidFill>
                                        <a:latin typeface="Cambria Math" panose="02040503050406030204" pitchFamily="18" charset="0"/>
                                      </a:rPr>
                                      <m:t>𝑑</m:t>
                                    </m:r>
                                  </m:e>
                                  <m:sub>
                                    <m:r>
                                      <a:rPr lang="en-US" i="1" dirty="0">
                                        <a:solidFill>
                                          <a:srgbClr val="7030A0"/>
                                        </a:solidFill>
                                        <a:latin typeface="Cambria Math" panose="02040503050406030204" pitchFamily="18" charset="0"/>
                                      </a:rPr>
                                      <m:t>1</m:t>
                                    </m:r>
                                  </m:sub>
                                </m:sSub>
                              </m:e>
                            </m:d>
                          </m:e>
                          <m:sub>
                            <m:r>
                              <a:rPr lang="en-US" i="1" dirty="0">
                                <a:latin typeface="Cambria Math" panose="02040503050406030204" pitchFamily="18" charset="0"/>
                              </a:rPr>
                              <m:t>1</m:t>
                            </m:r>
                          </m:sub>
                        </m:sSub>
                        <m:r>
                          <a:rPr lang="en-US" i="1" dirty="0">
                            <a:latin typeface="Cambria Math" panose="02040503050406030204" pitchFamily="18" charset="0"/>
                          </a:rPr>
                          <m:t> </m:t>
                        </m:r>
                        <m:r>
                          <a:rPr lang="en-US" i="1" dirty="0">
                            <a:solidFill>
                              <a:srgbClr val="00B0F0"/>
                            </a:solidFill>
                            <a:latin typeface="Cambria Math" panose="02040503050406030204" pitchFamily="18" charset="0"/>
                          </a:rPr>
                          <m:t>𝕀</m:t>
                        </m:r>
                        <m:r>
                          <a:rPr lang="en-US" i="1" dirty="0">
                            <a:latin typeface="Cambria Math" panose="02040503050406030204" pitchFamily="18" charset="0"/>
                          </a:rPr>
                          <m:t>∘</m:t>
                        </m:r>
                        <m:sSub>
                          <m:sSubPr>
                            <m:ctrlPr>
                              <a:rPr lang="en-US" i="1" dirty="0">
                                <a:solidFill>
                                  <a:srgbClr val="7030A0"/>
                                </a:solidFill>
                                <a:latin typeface="Cambria Math" panose="02040503050406030204" pitchFamily="18" charset="0"/>
                              </a:rPr>
                            </m:ctrlPr>
                          </m:sSubPr>
                          <m:e>
                            <m:r>
                              <a:rPr lang="en-US" i="1" dirty="0">
                                <a:solidFill>
                                  <a:srgbClr val="7030A0"/>
                                </a:solidFill>
                                <a:latin typeface="Cambria Math" panose="02040503050406030204" pitchFamily="18" charset="0"/>
                              </a:rPr>
                              <m:t>𝑚</m:t>
                            </m:r>
                          </m:e>
                          <m:sub>
                            <m:r>
                              <a:rPr lang="en-US" i="1" dirty="0">
                                <a:solidFill>
                                  <a:srgbClr val="7030A0"/>
                                </a:solidFill>
                                <a:latin typeface="Cambria Math" panose="02040503050406030204" pitchFamily="18" charset="0"/>
                              </a:rPr>
                              <m:t>11</m:t>
                            </m:r>
                          </m:sub>
                        </m:sSub>
                        <m:r>
                          <a:rPr lang="en-US" i="1" dirty="0">
                            <a:latin typeface="Cambria Math" panose="02040503050406030204" pitchFamily="18" charset="0"/>
                          </a:rPr>
                          <m:t> </m:t>
                        </m:r>
                        <m:r>
                          <a:rPr lang="en-US" i="1" dirty="0">
                            <a:solidFill>
                              <a:srgbClr val="7030A0"/>
                            </a:solidFill>
                            <a:latin typeface="Cambria Math" panose="02040503050406030204" pitchFamily="18" charset="0"/>
                          </a:rPr>
                          <m:t>𝑐</m:t>
                        </m:r>
                        <m:r>
                          <a:rPr lang="en-US" i="1" dirty="0">
                            <a:latin typeface="Cambria Math" panose="02040503050406030204" pitchFamily="18" charset="0"/>
                          </a:rPr>
                          <m:t>. </m:t>
                        </m:r>
                        <m:r>
                          <a:rPr lang="en-US" i="1" dirty="0">
                            <a:solidFill>
                              <a:srgbClr val="00B050"/>
                            </a:solidFill>
                            <a:latin typeface="Cambria Math" panose="02040503050406030204" pitchFamily="18" charset="0"/>
                          </a:rPr>
                          <m:t>𝛽</m:t>
                        </m:r>
                      </m:e>
                    </m:d>
                  </m:oMath>
                </a14:m>
                <a:endParaRPr lang="en-US" dirty="0" smtClean="0"/>
              </a:p>
              <a:p>
                <a:pPr>
                  <a:tabLst>
                    <a:tab pos="230188" algn="l"/>
                    <a:tab pos="1598613" algn="l"/>
                    <a:tab pos="2513013" algn="l"/>
                    <a:tab pos="2914650" algn="l"/>
                    <a:tab pos="3768725" algn="l"/>
                    <a:tab pos="4170363" algn="l"/>
                    <a:tab pos="5033963" algn="l"/>
                    <a:tab pos="5486400" algn="l"/>
                  </a:tabLst>
                </a:pPr>
                <a:r>
                  <a:rPr lang="en-US" dirty="0"/>
                  <a:t>				 </a:t>
                </a:r>
                <a:r>
                  <a:rPr lang="en-US" dirty="0" smtClean="0"/>
                  <a:t>		</a:t>
                </a:r>
                <a14:m>
                  <m:oMath xmlns:m="http://schemas.openxmlformats.org/officeDocument/2006/math">
                    <m:r>
                      <a:rPr lang="en-US" i="1">
                        <a:latin typeface="Cambria Math" panose="02040503050406030204" pitchFamily="18" charset="0"/>
                      </a:rPr>
                      <m:t>(</m:t>
                    </m:r>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m:t>
                        </m:r>
                      </m:e>
                      <m:sub>
                        <m:r>
                          <a:rPr lang="en-US" b="0" i="1" smtClean="0">
                            <a:solidFill>
                              <a:srgbClr val="0070C0"/>
                            </a:solidFill>
                            <a:latin typeface="Cambria Math" panose="02040503050406030204" pitchFamily="18" charset="0"/>
                          </a:rPr>
                          <m:t>0</m:t>
                        </m:r>
                      </m:sub>
                    </m:sSub>
                    <m:r>
                      <m:rPr>
                        <m:nor/>
                      </m:rPr>
                      <a:rPr lang="en-US" i="0">
                        <a:solidFill>
                          <a:srgbClr val="0070C0"/>
                        </a:solidFill>
                        <a:latin typeface="Cambria Math" panose="02040503050406030204" pitchFamily="18" charset="0"/>
                      </a:rPr>
                      <m:t>−</m:t>
                    </m:r>
                    <m:r>
                      <m:rPr>
                        <m:nor/>
                      </m:rPr>
                      <a:rPr lang="en-US" i="0">
                        <a:solidFill>
                          <a:srgbClr val="0070C0"/>
                        </a:solidFill>
                        <a:latin typeface="Cambria Math" panose="02040503050406030204" pitchFamily="18" charset="0"/>
                      </a:rPr>
                      <m:t>pf</m:t>
                    </m:r>
                    <m:r>
                      <a:rPr lang="en-US" i="1">
                        <a:latin typeface="Cambria Math" panose="02040503050406030204" pitchFamily="18" charset="0"/>
                      </a:rPr>
                      <m:t> </m:t>
                    </m:r>
                  </m:oMath>
                </a14:m>
                <a:r>
                  <a:rPr lang="en-US" dirty="0"/>
                  <a:t>	</a:t>
                </a:r>
                <a14:m>
                  <m:oMath xmlns:m="http://schemas.openxmlformats.org/officeDocument/2006/math">
                    <m:r>
                      <a:rPr lang="en-US"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𝜆</m:t>
                        </m:r>
                      </m:e>
                      <m:sub>
                        <m:r>
                          <a:rPr lang="en-US" i="1" dirty="0">
                            <a:latin typeface="Cambria Math" panose="02040503050406030204" pitchFamily="18" charset="0"/>
                          </a:rPr>
                          <m:t>𝑇</m:t>
                        </m:r>
                      </m:sub>
                    </m:sSub>
                  </m:oMath>
                </a14:m>
                <a:r>
                  <a:rPr lang="en-US" dirty="0"/>
                  <a:t>	</a:t>
                </a:r>
                <a14:m>
                  <m:oMath xmlns:m="http://schemas.openxmlformats.org/officeDocument/2006/math">
                    <m:d>
                      <m:dPr>
                        <m:ctrlPr>
                          <a:rPr lang="en-US" i="1" dirty="0">
                            <a:latin typeface="Cambria Math" panose="02040503050406030204" pitchFamily="18" charset="0"/>
                          </a:rPr>
                        </m:ctrlPr>
                      </m:dPr>
                      <m:e>
                        <m:r>
                          <a:rPr lang="en-US" i="1" dirty="0">
                            <a:latin typeface="Cambria Math" panose="02040503050406030204" pitchFamily="18" charset="0"/>
                          </a:rPr>
                          <m:t>𝜆</m:t>
                        </m:r>
                        <m:r>
                          <a:rPr lang="en-US" i="1" dirty="0">
                            <a:latin typeface="Cambria Math" panose="02040503050406030204" pitchFamily="18" charset="0"/>
                          </a:rPr>
                          <m:t> </m:t>
                        </m:r>
                        <m:d>
                          <m:dPr>
                            <m:ctrlPr>
                              <a:rPr lang="en-US" i="1" dirty="0">
                                <a:latin typeface="Cambria Math" panose="02040503050406030204" pitchFamily="18" charset="0"/>
                              </a:rPr>
                            </m:ctrlPr>
                          </m:dPr>
                          <m:e>
                            <m:r>
                              <a:rPr lang="en-US" i="1" dirty="0">
                                <a:solidFill>
                                  <a:srgbClr val="7030A0"/>
                                </a:solidFill>
                                <a:latin typeface="Cambria Math" panose="02040503050406030204" pitchFamily="18" charset="0"/>
                              </a:rPr>
                              <m:t>𝑐</m:t>
                            </m:r>
                            <m:r>
                              <a:rPr lang="en-US" i="1" dirty="0">
                                <a:solidFill>
                                  <a:srgbClr val="7030A0"/>
                                </a:solidFill>
                                <a:latin typeface="Cambria Math" panose="02040503050406030204" pitchFamily="18" charset="0"/>
                              </a:rPr>
                              <m:t> :</m:t>
                            </m:r>
                            <m:sSub>
                              <m:sSubPr>
                                <m:ctrlPr>
                                  <a:rPr lang="en-US" b="0" i="1" dirty="0" smtClean="0">
                                    <a:solidFill>
                                      <a:srgbClr val="7030A0"/>
                                    </a:solidFill>
                                    <a:latin typeface="Cambria Math" panose="02040503050406030204" pitchFamily="18" charset="0"/>
                                  </a:rPr>
                                </m:ctrlPr>
                              </m:sSubPr>
                              <m:e>
                                <m:r>
                                  <a:rPr lang="en-US" b="0" i="1" dirty="0" smtClean="0">
                                    <a:solidFill>
                                      <a:srgbClr val="7030A0"/>
                                    </a:solidFill>
                                    <a:latin typeface="Cambria Math" panose="02040503050406030204" pitchFamily="18" charset="0"/>
                                  </a:rPr>
                                  <m:t>𝑑</m:t>
                                </m:r>
                              </m:e>
                              <m:sub>
                                <m:r>
                                  <a:rPr lang="en-US" b="0" i="1" dirty="0" smtClean="0">
                                    <a:solidFill>
                                      <a:srgbClr val="7030A0"/>
                                    </a:solidFill>
                                    <a:latin typeface="Cambria Math" panose="02040503050406030204" pitchFamily="18" charset="0"/>
                                  </a:rPr>
                                  <m:t>2</m:t>
                                </m:r>
                              </m:sub>
                            </m:sSub>
                            <m:r>
                              <a:rPr lang="en-US" i="1" dirty="0">
                                <a:latin typeface="Cambria Math" panose="02040503050406030204" pitchFamily="18" charset="0"/>
                              </a:rPr>
                              <m:t> </m:t>
                            </m:r>
                            <m:r>
                              <m:rPr>
                                <m:lit/>
                              </m:rPr>
                              <a:rPr lang="en-US" i="1" dirty="0">
                                <a:latin typeface="Cambria Math" panose="02040503050406030204" pitchFamily="18" charset="0"/>
                              </a:rPr>
                              <m:t>/</m:t>
                            </m:r>
                            <m:r>
                              <a:rPr lang="en-US" i="1" dirty="0">
                                <a:latin typeface="Cambria Math" panose="02040503050406030204" pitchFamily="18" charset="0"/>
                              </a:rPr>
                              <m:t> </m:t>
                            </m:r>
                            <m:r>
                              <a:rPr lang="en-US" i="1" dirty="0">
                                <a:solidFill>
                                  <a:srgbClr val="7030A0"/>
                                </a:solidFill>
                                <a:latin typeface="Cambria Math" panose="02040503050406030204" pitchFamily="18" charset="0"/>
                              </a:rPr>
                              <m:t>𝐹</m:t>
                            </m:r>
                          </m:e>
                        </m:d>
                        <m:r>
                          <a:rPr lang="en-US" i="1" dirty="0">
                            <a:latin typeface="Cambria Math" panose="02040503050406030204" pitchFamily="18" charset="0"/>
                          </a:rPr>
                          <m:t>⇒</m:t>
                        </m:r>
                        <m:sSub>
                          <m:sSubPr>
                            <m:ctrlPr>
                              <a:rPr lang="en-US" i="1" dirty="0">
                                <a:solidFill>
                                  <a:srgbClr val="7030A0"/>
                                </a:solidFill>
                                <a:latin typeface="Cambria Math" panose="02040503050406030204" pitchFamily="18" charset="0"/>
                              </a:rPr>
                            </m:ctrlPr>
                          </m:sSubPr>
                          <m:e>
                            <m:r>
                              <a:rPr lang="en-US" i="1" dirty="0">
                                <a:solidFill>
                                  <a:srgbClr val="7030A0"/>
                                </a:solidFill>
                                <a:latin typeface="Cambria Math" panose="02040503050406030204" pitchFamily="18" charset="0"/>
                              </a:rPr>
                              <m:t>𝑚</m:t>
                            </m:r>
                          </m:e>
                          <m:sub>
                            <m:r>
                              <a:rPr lang="en-US" i="1" dirty="0">
                                <a:solidFill>
                                  <a:srgbClr val="7030A0"/>
                                </a:solidFill>
                                <a:latin typeface="Cambria Math" panose="02040503050406030204" pitchFamily="18" charset="0"/>
                              </a:rPr>
                              <m:t>11</m:t>
                            </m:r>
                          </m:sub>
                        </m:sSub>
                        <m:r>
                          <a:rPr lang="en-US" i="1" dirty="0">
                            <a:latin typeface="Cambria Math" panose="02040503050406030204" pitchFamily="18" charset="0"/>
                          </a:rPr>
                          <m:t> </m:t>
                        </m:r>
                        <m:r>
                          <a:rPr lang="en-US" i="1" dirty="0">
                            <a:solidFill>
                              <a:srgbClr val="7030A0"/>
                            </a:solidFill>
                            <a:latin typeface="Cambria Math" panose="02040503050406030204" pitchFamily="18" charset="0"/>
                          </a:rPr>
                          <m:t>𝑐</m:t>
                        </m:r>
                        <m:r>
                          <a:rPr lang="en-US" i="1" dirty="0">
                            <a:latin typeface="Cambria Math" panose="02040503050406030204" pitchFamily="18" charset="0"/>
                          </a:rPr>
                          <m:t>. </m:t>
                        </m:r>
                        <m:r>
                          <a:rPr lang="en-US" i="1" dirty="0">
                            <a:solidFill>
                              <a:srgbClr val="00B050"/>
                            </a:solidFill>
                            <a:latin typeface="Cambria Math" panose="02040503050406030204" pitchFamily="18" charset="0"/>
                          </a:rPr>
                          <m:t>𝛽</m:t>
                        </m:r>
                      </m:e>
                    </m:d>
                  </m:oMath>
                </a14:m>
                <a:endParaRPr lang="en-US" dirty="0" smtClean="0"/>
              </a:p>
              <a:p>
                <a:pPr>
                  <a:tabLst>
                    <a:tab pos="230188" algn="l"/>
                    <a:tab pos="1598613" algn="l"/>
                    <a:tab pos="2513013" algn="l"/>
                    <a:tab pos="2914650" algn="l"/>
                    <a:tab pos="3768725" algn="l"/>
                    <a:tab pos="4170363" algn="l"/>
                    <a:tab pos="5033963" algn="l"/>
                    <a:tab pos="5486400" algn="l"/>
                  </a:tabLst>
                </a:pPr>
                <a:r>
                  <a:rPr lang="en-US" dirty="0"/>
                  <a:t>	</a:t>
                </a:r>
                <a:r>
                  <a:rPr lang="en-US" dirty="0" smtClean="0"/>
                  <a:t>							</a:t>
                </a:r>
                <a14:m>
                  <m:oMath xmlns:m="http://schemas.openxmlformats.org/officeDocument/2006/math">
                    <m:r>
                      <a:rPr lang="en-US" i="1">
                        <a:latin typeface="Cambria Math" panose="02040503050406030204" pitchFamily="18" charset="0"/>
                      </a:rPr>
                      <m:t>(</m:t>
                    </m:r>
                    <m:r>
                      <m:rPr>
                        <m:sty m:val="p"/>
                      </m:rPr>
                      <a:rPr lang="en-US" dirty="0">
                        <a:solidFill>
                          <a:srgbClr val="0070C0"/>
                        </a:solidFill>
                        <a:latin typeface="Cambria Math" panose="02040503050406030204" pitchFamily="18" charset="0"/>
                      </a:rPr>
                      <m:t>Π</m:t>
                    </m:r>
                    <m:r>
                      <m:rPr>
                        <m:nor/>
                      </m:rPr>
                      <a:rPr lang="en-US" dirty="0">
                        <a:solidFill>
                          <a:srgbClr val="0070C0"/>
                        </a:solidFill>
                        <a:latin typeface="Cambria Math" panose="02040503050406030204" pitchFamily="18" charset="0"/>
                      </a:rPr>
                      <m:t>−</m:t>
                    </m:r>
                    <m:r>
                      <m:rPr>
                        <m:nor/>
                      </m:rPr>
                      <a:rPr lang="en-US" dirty="0">
                        <a:solidFill>
                          <a:srgbClr val="0070C0"/>
                        </a:solidFill>
                        <a:latin typeface="Cambria Math" panose="02040503050406030204" pitchFamily="18" charset="0"/>
                      </a:rPr>
                      <m:t>pf</m:t>
                    </m:r>
                    <m:r>
                      <m:rPr>
                        <m:nor/>
                      </m:rPr>
                      <a:rPr lang="en-US" dirty="0">
                        <a:latin typeface="Cambria Math" panose="02040503050406030204" pitchFamily="18" charset="0"/>
                      </a:rPr>
                      <m:t> </m:t>
                    </m:r>
                    <m:sSub>
                      <m:sSubPr>
                        <m:ctrlPr>
                          <a:rPr lang="en-US" i="1" dirty="0">
                            <a:solidFill>
                              <a:srgbClr val="7030A0"/>
                            </a:solidFill>
                            <a:latin typeface="Cambria Math" panose="02040503050406030204" pitchFamily="18" charset="0"/>
                          </a:rPr>
                        </m:ctrlPr>
                      </m:sSubPr>
                      <m:e>
                        <m:r>
                          <a:rPr lang="en-US" i="1" dirty="0">
                            <a:solidFill>
                              <a:srgbClr val="7030A0"/>
                            </a:solidFill>
                            <a:latin typeface="Cambria Math" panose="02040503050406030204" pitchFamily="18" charset="0"/>
                          </a:rPr>
                          <m:t>𝑠</m:t>
                        </m:r>
                      </m:e>
                      <m:sub>
                        <m:r>
                          <a:rPr lang="en-US" i="1" dirty="0">
                            <a:solidFill>
                              <a:srgbClr val="7030A0"/>
                            </a:solidFill>
                            <a:latin typeface="Cambria Math" panose="02040503050406030204" pitchFamily="18" charset="0"/>
                          </a:rPr>
                          <m:t>2</m:t>
                        </m:r>
                      </m:sub>
                    </m:sSub>
                    <m:r>
                      <a:rPr lang="en-US" b="0" i="1" dirty="0" smtClean="0">
                        <a:solidFill>
                          <a:srgbClr val="7030A0"/>
                        </a:solidFill>
                        <a:latin typeface="Cambria Math" panose="02040503050406030204" pitchFamily="18" charset="0"/>
                      </a:rPr>
                      <m:t> </m:t>
                    </m:r>
                    <m:sSub>
                      <m:sSubPr>
                        <m:ctrlPr>
                          <a:rPr lang="en-US" i="1" dirty="0">
                            <a:solidFill>
                              <a:srgbClr val="7030A0"/>
                            </a:solidFill>
                            <a:latin typeface="Cambria Math" panose="02040503050406030204" pitchFamily="18" charset="0"/>
                          </a:rPr>
                        </m:ctrlPr>
                      </m:sSubPr>
                      <m:e>
                        <m:r>
                          <a:rPr lang="en-US" b="0" i="1" dirty="0" smtClean="0">
                            <a:solidFill>
                              <a:srgbClr val="7030A0"/>
                            </a:solidFill>
                            <a:latin typeface="Cambria Math" panose="02040503050406030204" pitchFamily="18" charset="0"/>
                          </a:rPr>
                          <m:t>𝑚</m:t>
                        </m:r>
                      </m:e>
                      <m:sub>
                        <m:r>
                          <a:rPr lang="en-US" b="0" i="1" dirty="0" smtClean="0">
                            <a:solidFill>
                              <a:srgbClr val="7030A0"/>
                            </a:solidFill>
                            <a:latin typeface="Cambria Math" panose="02040503050406030204" pitchFamily="18" charset="0"/>
                          </a:rPr>
                          <m:t>11</m:t>
                        </m:r>
                      </m:sub>
                    </m:sSub>
                    <m:r>
                      <a:rPr lang="en-US" b="0" i="1" dirty="0" smtClean="0">
                        <a:solidFill>
                          <a:srgbClr val="7030A0"/>
                        </a:solidFill>
                        <a:latin typeface="Cambria Math" panose="02040503050406030204" pitchFamily="18" charset="0"/>
                      </a:rPr>
                      <m:t> </m:t>
                    </m:r>
                    <m:sSub>
                      <m:sSubPr>
                        <m:ctrlPr>
                          <a:rPr lang="en-US" b="0" i="1" dirty="0" smtClean="0">
                            <a:solidFill>
                              <a:srgbClr val="7030A0"/>
                            </a:solidFill>
                            <a:latin typeface="Cambria Math" panose="02040503050406030204" pitchFamily="18" charset="0"/>
                          </a:rPr>
                        </m:ctrlPr>
                      </m:sSubPr>
                      <m:e>
                        <m:r>
                          <a:rPr lang="en-US" b="0" i="1" dirty="0" smtClean="0">
                            <a:solidFill>
                              <a:srgbClr val="7030A0"/>
                            </a:solidFill>
                            <a:latin typeface="Cambria Math" panose="02040503050406030204" pitchFamily="18" charset="0"/>
                          </a:rPr>
                          <m:t>𝑚</m:t>
                        </m:r>
                      </m:e>
                      <m:sub>
                        <m:r>
                          <a:rPr lang="en-US" b="0" i="1" dirty="0" smtClean="0">
                            <a:solidFill>
                              <a:srgbClr val="7030A0"/>
                            </a:solidFill>
                            <a:latin typeface="Cambria Math" panose="02040503050406030204" pitchFamily="18" charset="0"/>
                          </a:rPr>
                          <m:t>12</m:t>
                        </m:r>
                      </m:sub>
                    </m:sSub>
                    <m:r>
                      <a:rPr lang="en-US" b="0" i="1" dirty="0" smtClean="0">
                        <a:latin typeface="Cambria Math" panose="02040503050406030204" pitchFamily="18" charset="0"/>
                      </a:rPr>
                      <m:t>)) </m:t>
                    </m:r>
                    <m:r>
                      <a:rPr lang="en-US" i="1" dirty="0">
                        <a:solidFill>
                          <a:srgbClr val="00B0F0"/>
                        </a:solidFill>
                        <a:latin typeface="Cambria Math" panose="02040503050406030204" pitchFamily="18" charset="0"/>
                      </a:rPr>
                      <m:t>𝕀</m:t>
                    </m:r>
                    <m:r>
                      <a:rPr lang="en-US" b="0" i="1" dirty="0" smtClean="0">
                        <a:latin typeface="Cambria Math" panose="02040503050406030204" pitchFamily="18" charset="0"/>
                      </a:rPr>
                      <m:t>)) </m:t>
                    </m:r>
                    <m:r>
                      <a:rPr lang="en-US" i="1" dirty="0">
                        <a:solidFill>
                          <a:srgbClr val="00B0F0"/>
                        </a:solidFill>
                        <a:latin typeface="Cambria Math" panose="02040503050406030204" pitchFamily="18" charset="0"/>
                      </a:rPr>
                      <m:t>𝕀</m:t>
                    </m:r>
                    <m:r>
                      <a:rPr lang="en-US" b="0" i="1" dirty="0" smtClean="0">
                        <a:latin typeface="Cambria Math" panose="02040503050406030204" pitchFamily="18" charset="0"/>
                      </a:rPr>
                      <m:t>)))</m:t>
                    </m:r>
                    <m:r>
                      <m:rPr>
                        <m:nor/>
                      </m:rPr>
                      <a:rPr lang="en-US" dirty="0"/>
                      <m:t>	</m:t>
                    </m:r>
                  </m:oMath>
                </a14:m>
                <a:r>
                  <a:rPr lang="en-US" dirty="0" smtClean="0"/>
                  <a:t> </a:t>
                </a:r>
                <a14:m>
                  <m:oMath xmlns:m="http://schemas.openxmlformats.org/officeDocument/2006/math">
                    <m:r>
                      <m:rPr>
                        <m:nor/>
                      </m:rPr>
                      <a:rPr lang="en-US" dirty="0"/>
                      <m:t>	</m:t>
                    </m:r>
                  </m:oMath>
                </a14:m>
                <a:r>
                  <a:rPr lang="en-US" dirty="0" smtClean="0"/>
                  <a:t>|}</a:t>
                </a:r>
                <a:endParaRPr lang="en-US" dirty="0"/>
              </a:p>
            </p:txBody>
          </p:sp>
        </mc:Choice>
        <mc:Fallback xmlns="">
          <p:sp>
            <p:nvSpPr>
              <p:cNvPr id="5" name="TextBox 5"/>
              <p:cNvSpPr txBox="1">
                <a:spLocks noRot="1" noChangeAspect="1" noMove="1" noResize="1" noEditPoints="1" noAdjustHandles="1" noChangeArrowheads="1" noChangeShapeType="1" noTextEdit="1"/>
              </p:cNvSpPr>
              <p:nvPr/>
            </p:nvSpPr>
            <p:spPr>
              <a:xfrm>
                <a:off x="0" y="2768258"/>
                <a:ext cx="9144000" cy="3248966"/>
              </a:xfrm>
              <a:prstGeom prst="rect">
                <a:avLst/>
              </a:prstGeom>
              <a:blipFill rotWithShape="0">
                <a:blip r:embed="rId3"/>
                <a:stretch>
                  <a:fillRect l="-533" t="-750" b="-2064"/>
                </a:stretch>
              </a:blipFill>
            </p:spPr>
            <p:txBody>
              <a:bodyPr/>
              <a:lstStyle/>
              <a:p>
                <a:r>
                  <a:rPr lang="en-GB">
                    <a:noFill/>
                  </a:rPr>
                  <a:t> </a:t>
                </a:r>
              </a:p>
            </p:txBody>
          </p:sp>
        </mc:Fallback>
      </mc:AlternateContent>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a:t>
            </a:r>
            <a:r>
              <a:rPr lang="en-US"/>
              <a:t>(</a:t>
            </a:r>
            <a:r>
              <a:rPr lang="en-US" smtClean="0"/>
              <a:t>pain)</a:t>
            </a:r>
            <a:endParaRPr lang="en-US" dirty="0"/>
          </a:p>
        </p:txBody>
      </p:sp>
      <p:sp>
        <p:nvSpPr>
          <p:cNvPr id="4" name="Slide Number Placeholder 3"/>
          <p:cNvSpPr>
            <a:spLocks noGrp="1"/>
          </p:cNvSpPr>
          <p:nvPr>
            <p:ph type="sldNum" sz="quarter" idx="12"/>
          </p:nvPr>
        </p:nvSpPr>
        <p:spPr/>
        <p:txBody>
          <a:bodyPr/>
          <a:lstStyle/>
          <a:p>
            <a:fld id="{E64EF21E-4A1E-457A-A908-FECEBBB6594B}" type="slidenum">
              <a:rPr lang="en-US" smtClean="0"/>
              <a:t>38</a:t>
            </a:fld>
            <a:endParaRPr lang="en-US"/>
          </a:p>
        </p:txBody>
      </p:sp>
      <p:sp>
        <p:nvSpPr>
          <p:cNvPr id="6" name="Content Placeholder 2"/>
          <p:cNvSpPr txBox="1">
            <a:spLocks/>
          </p:cNvSpPr>
          <p:nvPr/>
        </p:nvSpPr>
        <p:spPr>
          <a:xfrm>
            <a:off x="628650" y="139890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When are these slow?</a:t>
            </a:r>
          </a:p>
          <a:p>
            <a:pPr lvl="1"/>
            <a:r>
              <a:rPr lang="en-US" dirty="0" smtClean="0"/>
              <a:t>When your term is large</a:t>
            </a:r>
          </a:p>
          <a:p>
            <a:r>
              <a:rPr lang="en-US" dirty="0" smtClean="0"/>
              <a:t>Smallish example (29 000 words): Without Proofs:</a:t>
            </a:r>
            <a:endParaRPr lang="en-US" dirty="0"/>
          </a:p>
        </p:txBody>
      </p:sp>
      <p:grpSp>
        <p:nvGrpSpPr>
          <p:cNvPr id="9" name="Group 108"/>
          <p:cNvGrpSpPr/>
          <p:nvPr/>
        </p:nvGrpSpPr>
        <p:grpSpPr>
          <a:xfrm>
            <a:off x="-328232" y="5524948"/>
            <a:ext cx="2586998" cy="1262104"/>
            <a:chOff x="3013991" y="1778798"/>
            <a:chExt cx="6927283" cy="3379573"/>
          </a:xfrm>
        </p:grpSpPr>
        <p:grpSp>
          <p:nvGrpSpPr>
            <p:cNvPr id="10" name="Group 4"/>
            <p:cNvGrpSpPr>
              <a:grpSpLocks noChangeAspect="1"/>
            </p:cNvGrpSpPr>
            <p:nvPr/>
          </p:nvGrpSpPr>
          <p:grpSpPr bwMode="auto">
            <a:xfrm>
              <a:off x="4752023" y="2199271"/>
              <a:ext cx="2260600" cy="2959100"/>
              <a:chOff x="1354" y="1310"/>
              <a:chExt cx="1424" cy="1864"/>
            </a:xfrm>
          </p:grpSpPr>
          <p:sp>
            <p:nvSpPr>
              <p:cNvPr id="12" name="AutoShape 3"/>
              <p:cNvSpPr>
                <a:spLocks noChangeAspect="1" noChangeArrowheads="1" noTextEdit="1"/>
              </p:cNvSpPr>
              <p:nvPr/>
            </p:nvSpPr>
            <p:spPr bwMode="auto">
              <a:xfrm>
                <a:off x="1354" y="1310"/>
                <a:ext cx="1424" cy="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 name="Freeform 5"/>
              <p:cNvSpPr>
                <a:spLocks/>
              </p:cNvSpPr>
              <p:nvPr/>
            </p:nvSpPr>
            <p:spPr bwMode="auto">
              <a:xfrm>
                <a:off x="1414" y="1377"/>
                <a:ext cx="1176" cy="661"/>
              </a:xfrm>
              <a:custGeom>
                <a:avLst/>
                <a:gdLst>
                  <a:gd name="T0" fmla="*/ 915 w 1176"/>
                  <a:gd name="T1" fmla="*/ 80 h 661"/>
                  <a:gd name="T2" fmla="*/ 939 w 1176"/>
                  <a:gd name="T3" fmla="*/ 76 h 661"/>
                  <a:gd name="T4" fmla="*/ 964 w 1176"/>
                  <a:gd name="T5" fmla="*/ 74 h 661"/>
                  <a:gd name="T6" fmla="*/ 988 w 1176"/>
                  <a:gd name="T7" fmla="*/ 78 h 661"/>
                  <a:gd name="T8" fmla="*/ 1006 w 1176"/>
                  <a:gd name="T9" fmla="*/ 96 h 661"/>
                  <a:gd name="T10" fmla="*/ 1000 w 1176"/>
                  <a:gd name="T11" fmla="*/ 128 h 661"/>
                  <a:gd name="T12" fmla="*/ 1000 w 1176"/>
                  <a:gd name="T13" fmla="*/ 137 h 661"/>
                  <a:gd name="T14" fmla="*/ 1033 w 1176"/>
                  <a:gd name="T15" fmla="*/ 137 h 661"/>
                  <a:gd name="T16" fmla="*/ 1058 w 1176"/>
                  <a:gd name="T17" fmla="*/ 148 h 661"/>
                  <a:gd name="T18" fmla="*/ 1062 w 1176"/>
                  <a:gd name="T19" fmla="*/ 166 h 661"/>
                  <a:gd name="T20" fmla="*/ 1064 w 1176"/>
                  <a:gd name="T21" fmla="*/ 179 h 661"/>
                  <a:gd name="T22" fmla="*/ 1091 w 1176"/>
                  <a:gd name="T23" fmla="*/ 177 h 661"/>
                  <a:gd name="T24" fmla="*/ 1111 w 1176"/>
                  <a:gd name="T25" fmla="*/ 179 h 661"/>
                  <a:gd name="T26" fmla="*/ 1129 w 1176"/>
                  <a:gd name="T27" fmla="*/ 195 h 661"/>
                  <a:gd name="T28" fmla="*/ 1150 w 1176"/>
                  <a:gd name="T29" fmla="*/ 239 h 661"/>
                  <a:gd name="T30" fmla="*/ 1169 w 1176"/>
                  <a:gd name="T31" fmla="*/ 297 h 661"/>
                  <a:gd name="T32" fmla="*/ 1145 w 1176"/>
                  <a:gd name="T33" fmla="*/ 337 h 661"/>
                  <a:gd name="T34" fmla="*/ 1084 w 1176"/>
                  <a:gd name="T35" fmla="*/ 355 h 661"/>
                  <a:gd name="T36" fmla="*/ 1022 w 1176"/>
                  <a:gd name="T37" fmla="*/ 375 h 661"/>
                  <a:gd name="T38" fmla="*/ 961 w 1176"/>
                  <a:gd name="T39" fmla="*/ 393 h 661"/>
                  <a:gd name="T40" fmla="*/ 897 w 1176"/>
                  <a:gd name="T41" fmla="*/ 413 h 661"/>
                  <a:gd name="T42" fmla="*/ 836 w 1176"/>
                  <a:gd name="T43" fmla="*/ 431 h 661"/>
                  <a:gd name="T44" fmla="*/ 774 w 1176"/>
                  <a:gd name="T45" fmla="*/ 451 h 661"/>
                  <a:gd name="T46" fmla="*/ 713 w 1176"/>
                  <a:gd name="T47" fmla="*/ 472 h 661"/>
                  <a:gd name="T48" fmla="*/ 653 w 1176"/>
                  <a:gd name="T49" fmla="*/ 494 h 661"/>
                  <a:gd name="T50" fmla="*/ 595 w 1176"/>
                  <a:gd name="T51" fmla="*/ 519 h 661"/>
                  <a:gd name="T52" fmla="*/ 537 w 1176"/>
                  <a:gd name="T53" fmla="*/ 548 h 661"/>
                  <a:gd name="T54" fmla="*/ 477 w 1176"/>
                  <a:gd name="T55" fmla="*/ 577 h 661"/>
                  <a:gd name="T56" fmla="*/ 416 w 1176"/>
                  <a:gd name="T57" fmla="*/ 604 h 661"/>
                  <a:gd name="T58" fmla="*/ 354 w 1176"/>
                  <a:gd name="T59" fmla="*/ 628 h 661"/>
                  <a:gd name="T60" fmla="*/ 293 w 1176"/>
                  <a:gd name="T61" fmla="*/ 648 h 661"/>
                  <a:gd name="T62" fmla="*/ 231 w 1176"/>
                  <a:gd name="T63" fmla="*/ 659 h 661"/>
                  <a:gd name="T64" fmla="*/ 161 w 1176"/>
                  <a:gd name="T65" fmla="*/ 657 h 661"/>
                  <a:gd name="T66" fmla="*/ 78 w 1176"/>
                  <a:gd name="T67" fmla="*/ 630 h 661"/>
                  <a:gd name="T68" fmla="*/ 16 w 1176"/>
                  <a:gd name="T69" fmla="*/ 575 h 661"/>
                  <a:gd name="T70" fmla="*/ 2 w 1176"/>
                  <a:gd name="T71" fmla="*/ 501 h 661"/>
                  <a:gd name="T72" fmla="*/ 38 w 1176"/>
                  <a:gd name="T73" fmla="*/ 436 h 661"/>
                  <a:gd name="T74" fmla="*/ 81 w 1176"/>
                  <a:gd name="T75" fmla="*/ 396 h 661"/>
                  <a:gd name="T76" fmla="*/ 130 w 1176"/>
                  <a:gd name="T77" fmla="*/ 362 h 661"/>
                  <a:gd name="T78" fmla="*/ 186 w 1176"/>
                  <a:gd name="T79" fmla="*/ 333 h 661"/>
                  <a:gd name="T80" fmla="*/ 246 w 1176"/>
                  <a:gd name="T81" fmla="*/ 308 h 661"/>
                  <a:gd name="T82" fmla="*/ 307 w 1176"/>
                  <a:gd name="T83" fmla="*/ 286 h 661"/>
                  <a:gd name="T84" fmla="*/ 365 w 1176"/>
                  <a:gd name="T85" fmla="*/ 262 h 661"/>
                  <a:gd name="T86" fmla="*/ 419 w 1176"/>
                  <a:gd name="T87" fmla="*/ 241 h 661"/>
                  <a:gd name="T88" fmla="*/ 463 w 1176"/>
                  <a:gd name="T89" fmla="*/ 219 h 661"/>
                  <a:gd name="T90" fmla="*/ 501 w 1176"/>
                  <a:gd name="T91" fmla="*/ 199 h 661"/>
                  <a:gd name="T92" fmla="*/ 539 w 1176"/>
                  <a:gd name="T93" fmla="*/ 177 h 661"/>
                  <a:gd name="T94" fmla="*/ 577 w 1176"/>
                  <a:gd name="T95" fmla="*/ 157 h 661"/>
                  <a:gd name="T96" fmla="*/ 613 w 1176"/>
                  <a:gd name="T97" fmla="*/ 136 h 661"/>
                  <a:gd name="T98" fmla="*/ 651 w 1176"/>
                  <a:gd name="T99" fmla="*/ 116 h 661"/>
                  <a:gd name="T100" fmla="*/ 689 w 1176"/>
                  <a:gd name="T101" fmla="*/ 96 h 661"/>
                  <a:gd name="T102" fmla="*/ 727 w 1176"/>
                  <a:gd name="T103" fmla="*/ 76 h 661"/>
                  <a:gd name="T104" fmla="*/ 760 w 1176"/>
                  <a:gd name="T105" fmla="*/ 60 h 661"/>
                  <a:gd name="T106" fmla="*/ 790 w 1176"/>
                  <a:gd name="T107" fmla="*/ 40 h 661"/>
                  <a:gd name="T108" fmla="*/ 821 w 1176"/>
                  <a:gd name="T109" fmla="*/ 20 h 661"/>
                  <a:gd name="T110" fmla="*/ 852 w 1176"/>
                  <a:gd name="T111" fmla="*/ 4 h 661"/>
                  <a:gd name="T112" fmla="*/ 883 w 1176"/>
                  <a:gd name="T113" fmla="*/ 0 h 661"/>
                  <a:gd name="T114" fmla="*/ 910 w 1176"/>
                  <a:gd name="T115" fmla="*/ 13 h 661"/>
                  <a:gd name="T116" fmla="*/ 921 w 1176"/>
                  <a:gd name="T117" fmla="*/ 38 h 661"/>
                  <a:gd name="T118" fmla="*/ 915 w 1176"/>
                  <a:gd name="T119" fmla="*/ 67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76" h="661">
                    <a:moveTo>
                      <a:pt x="906" y="81"/>
                    </a:moveTo>
                    <a:lnTo>
                      <a:pt x="915" y="80"/>
                    </a:lnTo>
                    <a:lnTo>
                      <a:pt x="926" y="78"/>
                    </a:lnTo>
                    <a:lnTo>
                      <a:pt x="939" y="76"/>
                    </a:lnTo>
                    <a:lnTo>
                      <a:pt x="951" y="76"/>
                    </a:lnTo>
                    <a:lnTo>
                      <a:pt x="964" y="74"/>
                    </a:lnTo>
                    <a:lnTo>
                      <a:pt x="977" y="76"/>
                    </a:lnTo>
                    <a:lnTo>
                      <a:pt x="988" y="78"/>
                    </a:lnTo>
                    <a:lnTo>
                      <a:pt x="995" y="81"/>
                    </a:lnTo>
                    <a:lnTo>
                      <a:pt x="1006" y="96"/>
                    </a:lnTo>
                    <a:lnTo>
                      <a:pt x="1008" y="112"/>
                    </a:lnTo>
                    <a:lnTo>
                      <a:pt x="1000" y="128"/>
                    </a:lnTo>
                    <a:lnTo>
                      <a:pt x="988" y="141"/>
                    </a:lnTo>
                    <a:lnTo>
                      <a:pt x="1000" y="137"/>
                    </a:lnTo>
                    <a:lnTo>
                      <a:pt x="1017" y="136"/>
                    </a:lnTo>
                    <a:lnTo>
                      <a:pt x="1033" y="137"/>
                    </a:lnTo>
                    <a:lnTo>
                      <a:pt x="1047" y="141"/>
                    </a:lnTo>
                    <a:lnTo>
                      <a:pt x="1058" y="148"/>
                    </a:lnTo>
                    <a:lnTo>
                      <a:pt x="1064" y="156"/>
                    </a:lnTo>
                    <a:lnTo>
                      <a:pt x="1062" y="166"/>
                    </a:lnTo>
                    <a:lnTo>
                      <a:pt x="1047" y="181"/>
                    </a:lnTo>
                    <a:lnTo>
                      <a:pt x="1064" y="179"/>
                    </a:lnTo>
                    <a:lnTo>
                      <a:pt x="1078" y="177"/>
                    </a:lnTo>
                    <a:lnTo>
                      <a:pt x="1091" y="177"/>
                    </a:lnTo>
                    <a:lnTo>
                      <a:pt x="1102" y="177"/>
                    </a:lnTo>
                    <a:lnTo>
                      <a:pt x="1111" y="179"/>
                    </a:lnTo>
                    <a:lnTo>
                      <a:pt x="1120" y="186"/>
                    </a:lnTo>
                    <a:lnTo>
                      <a:pt x="1129" y="195"/>
                    </a:lnTo>
                    <a:lnTo>
                      <a:pt x="1138" y="212"/>
                    </a:lnTo>
                    <a:lnTo>
                      <a:pt x="1150" y="239"/>
                    </a:lnTo>
                    <a:lnTo>
                      <a:pt x="1161" y="268"/>
                    </a:lnTo>
                    <a:lnTo>
                      <a:pt x="1169" y="297"/>
                    </a:lnTo>
                    <a:lnTo>
                      <a:pt x="1176" y="326"/>
                    </a:lnTo>
                    <a:lnTo>
                      <a:pt x="1145" y="337"/>
                    </a:lnTo>
                    <a:lnTo>
                      <a:pt x="1114" y="346"/>
                    </a:lnTo>
                    <a:lnTo>
                      <a:pt x="1084" y="355"/>
                    </a:lnTo>
                    <a:lnTo>
                      <a:pt x="1053" y="366"/>
                    </a:lnTo>
                    <a:lnTo>
                      <a:pt x="1022" y="375"/>
                    </a:lnTo>
                    <a:lnTo>
                      <a:pt x="991" y="384"/>
                    </a:lnTo>
                    <a:lnTo>
                      <a:pt x="961" y="393"/>
                    </a:lnTo>
                    <a:lnTo>
                      <a:pt x="930" y="402"/>
                    </a:lnTo>
                    <a:lnTo>
                      <a:pt x="897" y="413"/>
                    </a:lnTo>
                    <a:lnTo>
                      <a:pt x="866" y="422"/>
                    </a:lnTo>
                    <a:lnTo>
                      <a:pt x="836" y="431"/>
                    </a:lnTo>
                    <a:lnTo>
                      <a:pt x="805" y="442"/>
                    </a:lnTo>
                    <a:lnTo>
                      <a:pt x="774" y="451"/>
                    </a:lnTo>
                    <a:lnTo>
                      <a:pt x="743" y="461"/>
                    </a:lnTo>
                    <a:lnTo>
                      <a:pt x="713" y="472"/>
                    </a:lnTo>
                    <a:lnTo>
                      <a:pt x="682" y="483"/>
                    </a:lnTo>
                    <a:lnTo>
                      <a:pt x="653" y="494"/>
                    </a:lnTo>
                    <a:lnTo>
                      <a:pt x="624" y="507"/>
                    </a:lnTo>
                    <a:lnTo>
                      <a:pt x="595" y="519"/>
                    </a:lnTo>
                    <a:lnTo>
                      <a:pt x="566" y="534"/>
                    </a:lnTo>
                    <a:lnTo>
                      <a:pt x="537" y="548"/>
                    </a:lnTo>
                    <a:lnTo>
                      <a:pt x="506" y="563"/>
                    </a:lnTo>
                    <a:lnTo>
                      <a:pt x="477" y="577"/>
                    </a:lnTo>
                    <a:lnTo>
                      <a:pt x="447" y="590"/>
                    </a:lnTo>
                    <a:lnTo>
                      <a:pt x="416" y="604"/>
                    </a:lnTo>
                    <a:lnTo>
                      <a:pt x="385" y="617"/>
                    </a:lnTo>
                    <a:lnTo>
                      <a:pt x="354" y="628"/>
                    </a:lnTo>
                    <a:lnTo>
                      <a:pt x="324" y="639"/>
                    </a:lnTo>
                    <a:lnTo>
                      <a:pt x="293" y="648"/>
                    </a:lnTo>
                    <a:lnTo>
                      <a:pt x="262" y="653"/>
                    </a:lnTo>
                    <a:lnTo>
                      <a:pt x="231" y="659"/>
                    </a:lnTo>
                    <a:lnTo>
                      <a:pt x="201" y="661"/>
                    </a:lnTo>
                    <a:lnTo>
                      <a:pt x="161" y="657"/>
                    </a:lnTo>
                    <a:lnTo>
                      <a:pt x="117" y="646"/>
                    </a:lnTo>
                    <a:lnTo>
                      <a:pt x="78" y="630"/>
                    </a:lnTo>
                    <a:lnTo>
                      <a:pt x="41" y="604"/>
                    </a:lnTo>
                    <a:lnTo>
                      <a:pt x="16" y="575"/>
                    </a:lnTo>
                    <a:lnTo>
                      <a:pt x="0" y="541"/>
                    </a:lnTo>
                    <a:lnTo>
                      <a:pt x="2" y="501"/>
                    </a:lnTo>
                    <a:lnTo>
                      <a:pt x="21" y="458"/>
                    </a:lnTo>
                    <a:lnTo>
                      <a:pt x="38" y="436"/>
                    </a:lnTo>
                    <a:lnTo>
                      <a:pt x="58" y="414"/>
                    </a:lnTo>
                    <a:lnTo>
                      <a:pt x="81" y="396"/>
                    </a:lnTo>
                    <a:lnTo>
                      <a:pt x="105" y="378"/>
                    </a:lnTo>
                    <a:lnTo>
                      <a:pt x="130" y="362"/>
                    </a:lnTo>
                    <a:lnTo>
                      <a:pt x="159" y="347"/>
                    </a:lnTo>
                    <a:lnTo>
                      <a:pt x="186" y="333"/>
                    </a:lnTo>
                    <a:lnTo>
                      <a:pt x="217" y="320"/>
                    </a:lnTo>
                    <a:lnTo>
                      <a:pt x="246" y="308"/>
                    </a:lnTo>
                    <a:lnTo>
                      <a:pt x="277" y="297"/>
                    </a:lnTo>
                    <a:lnTo>
                      <a:pt x="307" y="286"/>
                    </a:lnTo>
                    <a:lnTo>
                      <a:pt x="336" y="273"/>
                    </a:lnTo>
                    <a:lnTo>
                      <a:pt x="365" y="262"/>
                    </a:lnTo>
                    <a:lnTo>
                      <a:pt x="392" y="252"/>
                    </a:lnTo>
                    <a:lnTo>
                      <a:pt x="419" y="241"/>
                    </a:lnTo>
                    <a:lnTo>
                      <a:pt x="445" y="228"/>
                    </a:lnTo>
                    <a:lnTo>
                      <a:pt x="463" y="219"/>
                    </a:lnTo>
                    <a:lnTo>
                      <a:pt x="483" y="208"/>
                    </a:lnTo>
                    <a:lnTo>
                      <a:pt x="501" y="199"/>
                    </a:lnTo>
                    <a:lnTo>
                      <a:pt x="521" y="188"/>
                    </a:lnTo>
                    <a:lnTo>
                      <a:pt x="539" y="177"/>
                    </a:lnTo>
                    <a:lnTo>
                      <a:pt x="557" y="168"/>
                    </a:lnTo>
                    <a:lnTo>
                      <a:pt x="577" y="157"/>
                    </a:lnTo>
                    <a:lnTo>
                      <a:pt x="595" y="147"/>
                    </a:lnTo>
                    <a:lnTo>
                      <a:pt x="613" y="136"/>
                    </a:lnTo>
                    <a:lnTo>
                      <a:pt x="633" y="127"/>
                    </a:lnTo>
                    <a:lnTo>
                      <a:pt x="651" y="116"/>
                    </a:lnTo>
                    <a:lnTo>
                      <a:pt x="669" y="105"/>
                    </a:lnTo>
                    <a:lnTo>
                      <a:pt x="689" y="96"/>
                    </a:lnTo>
                    <a:lnTo>
                      <a:pt x="707" y="85"/>
                    </a:lnTo>
                    <a:lnTo>
                      <a:pt x="727" y="76"/>
                    </a:lnTo>
                    <a:lnTo>
                      <a:pt x="745" y="67"/>
                    </a:lnTo>
                    <a:lnTo>
                      <a:pt x="760" y="60"/>
                    </a:lnTo>
                    <a:lnTo>
                      <a:pt x="774" y="51"/>
                    </a:lnTo>
                    <a:lnTo>
                      <a:pt x="790" y="40"/>
                    </a:lnTo>
                    <a:lnTo>
                      <a:pt x="807" y="29"/>
                    </a:lnTo>
                    <a:lnTo>
                      <a:pt x="821" y="20"/>
                    </a:lnTo>
                    <a:lnTo>
                      <a:pt x="837" y="11"/>
                    </a:lnTo>
                    <a:lnTo>
                      <a:pt x="852" y="4"/>
                    </a:lnTo>
                    <a:lnTo>
                      <a:pt x="866" y="0"/>
                    </a:lnTo>
                    <a:lnTo>
                      <a:pt x="883" y="0"/>
                    </a:lnTo>
                    <a:lnTo>
                      <a:pt x="897" y="4"/>
                    </a:lnTo>
                    <a:lnTo>
                      <a:pt x="910" y="13"/>
                    </a:lnTo>
                    <a:lnTo>
                      <a:pt x="917" y="23"/>
                    </a:lnTo>
                    <a:lnTo>
                      <a:pt x="921" y="38"/>
                    </a:lnTo>
                    <a:lnTo>
                      <a:pt x="921" y="52"/>
                    </a:lnTo>
                    <a:lnTo>
                      <a:pt x="915" y="67"/>
                    </a:lnTo>
                    <a:lnTo>
                      <a:pt x="906" y="81"/>
                    </a:lnTo>
                    <a:close/>
                  </a:path>
                </a:pathLst>
              </a:custGeom>
              <a:solidFill>
                <a:srgbClr val="D8E5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4" name="Freeform 6"/>
              <p:cNvSpPr>
                <a:spLocks/>
              </p:cNvSpPr>
              <p:nvPr/>
            </p:nvSpPr>
            <p:spPr bwMode="auto">
              <a:xfrm>
                <a:off x="1363" y="1343"/>
                <a:ext cx="1408" cy="1809"/>
              </a:xfrm>
              <a:custGeom>
                <a:avLst/>
                <a:gdLst>
                  <a:gd name="T0" fmla="*/ 885 w 1408"/>
                  <a:gd name="T1" fmla="*/ 0 h 1809"/>
                  <a:gd name="T2" fmla="*/ 907 w 1408"/>
                  <a:gd name="T3" fmla="*/ 19 h 1809"/>
                  <a:gd name="T4" fmla="*/ 898 w 1408"/>
                  <a:gd name="T5" fmla="*/ 54 h 1809"/>
                  <a:gd name="T6" fmla="*/ 809 w 1408"/>
                  <a:gd name="T7" fmla="*/ 123 h 1809"/>
                  <a:gd name="T8" fmla="*/ 688 w 1408"/>
                  <a:gd name="T9" fmla="*/ 186 h 1809"/>
                  <a:gd name="T10" fmla="*/ 612 w 1408"/>
                  <a:gd name="T11" fmla="*/ 224 h 1809"/>
                  <a:gd name="T12" fmla="*/ 536 w 1408"/>
                  <a:gd name="T13" fmla="*/ 271 h 1809"/>
                  <a:gd name="T14" fmla="*/ 458 w 1408"/>
                  <a:gd name="T15" fmla="*/ 320 h 1809"/>
                  <a:gd name="T16" fmla="*/ 380 w 1408"/>
                  <a:gd name="T17" fmla="*/ 362 h 1809"/>
                  <a:gd name="T18" fmla="*/ 297 w 1408"/>
                  <a:gd name="T19" fmla="*/ 400 h 1809"/>
                  <a:gd name="T20" fmla="*/ 214 w 1408"/>
                  <a:gd name="T21" fmla="*/ 438 h 1809"/>
                  <a:gd name="T22" fmla="*/ 152 w 1408"/>
                  <a:gd name="T23" fmla="*/ 474 h 1809"/>
                  <a:gd name="T24" fmla="*/ 100 w 1408"/>
                  <a:gd name="T25" fmla="*/ 526 h 1809"/>
                  <a:gd name="T26" fmla="*/ 96 w 1408"/>
                  <a:gd name="T27" fmla="*/ 593 h 1809"/>
                  <a:gd name="T28" fmla="*/ 143 w 1408"/>
                  <a:gd name="T29" fmla="*/ 642 h 1809"/>
                  <a:gd name="T30" fmla="*/ 210 w 1408"/>
                  <a:gd name="T31" fmla="*/ 664 h 1809"/>
                  <a:gd name="T32" fmla="*/ 297 w 1408"/>
                  <a:gd name="T33" fmla="*/ 662 h 1809"/>
                  <a:gd name="T34" fmla="*/ 393 w 1408"/>
                  <a:gd name="T35" fmla="*/ 637 h 1809"/>
                  <a:gd name="T36" fmla="*/ 485 w 1408"/>
                  <a:gd name="T37" fmla="*/ 600 h 1809"/>
                  <a:gd name="T38" fmla="*/ 590 w 1408"/>
                  <a:gd name="T39" fmla="*/ 559 h 1809"/>
                  <a:gd name="T40" fmla="*/ 695 w 1408"/>
                  <a:gd name="T41" fmla="*/ 519 h 1809"/>
                  <a:gd name="T42" fmla="*/ 802 w 1408"/>
                  <a:gd name="T43" fmla="*/ 485 h 1809"/>
                  <a:gd name="T44" fmla="*/ 905 w 1408"/>
                  <a:gd name="T45" fmla="*/ 447 h 1809"/>
                  <a:gd name="T46" fmla="*/ 1008 w 1408"/>
                  <a:gd name="T47" fmla="*/ 409 h 1809"/>
                  <a:gd name="T48" fmla="*/ 1113 w 1408"/>
                  <a:gd name="T49" fmla="*/ 372 h 1809"/>
                  <a:gd name="T50" fmla="*/ 1218 w 1408"/>
                  <a:gd name="T51" fmla="*/ 342 h 1809"/>
                  <a:gd name="T52" fmla="*/ 1325 w 1408"/>
                  <a:gd name="T53" fmla="*/ 316 h 1809"/>
                  <a:gd name="T54" fmla="*/ 1328 w 1408"/>
                  <a:gd name="T55" fmla="*/ 394 h 1809"/>
                  <a:gd name="T56" fmla="*/ 1337 w 1408"/>
                  <a:gd name="T57" fmla="*/ 486 h 1809"/>
                  <a:gd name="T58" fmla="*/ 1343 w 1408"/>
                  <a:gd name="T59" fmla="*/ 618 h 1809"/>
                  <a:gd name="T60" fmla="*/ 1350 w 1408"/>
                  <a:gd name="T61" fmla="*/ 809 h 1809"/>
                  <a:gd name="T62" fmla="*/ 1368 w 1408"/>
                  <a:gd name="T63" fmla="*/ 1205 h 1809"/>
                  <a:gd name="T64" fmla="*/ 1384 w 1408"/>
                  <a:gd name="T65" fmla="*/ 1415 h 1809"/>
                  <a:gd name="T66" fmla="*/ 1393 w 1408"/>
                  <a:gd name="T67" fmla="*/ 1531 h 1809"/>
                  <a:gd name="T68" fmla="*/ 1408 w 1408"/>
                  <a:gd name="T69" fmla="*/ 1659 h 1809"/>
                  <a:gd name="T70" fmla="*/ 1238 w 1408"/>
                  <a:gd name="T71" fmla="*/ 1690 h 1809"/>
                  <a:gd name="T72" fmla="*/ 1037 w 1408"/>
                  <a:gd name="T73" fmla="*/ 1717 h 1809"/>
                  <a:gd name="T74" fmla="*/ 825 w 1408"/>
                  <a:gd name="T75" fmla="*/ 1742 h 1809"/>
                  <a:gd name="T76" fmla="*/ 622 w 1408"/>
                  <a:gd name="T77" fmla="*/ 1768 h 1809"/>
                  <a:gd name="T78" fmla="*/ 451 w 1408"/>
                  <a:gd name="T79" fmla="*/ 1793 h 1809"/>
                  <a:gd name="T80" fmla="*/ 349 w 1408"/>
                  <a:gd name="T81" fmla="*/ 1809 h 1809"/>
                  <a:gd name="T82" fmla="*/ 270 w 1408"/>
                  <a:gd name="T83" fmla="*/ 1802 h 1809"/>
                  <a:gd name="T84" fmla="*/ 194 w 1408"/>
                  <a:gd name="T85" fmla="*/ 1769 h 1809"/>
                  <a:gd name="T86" fmla="*/ 130 w 1408"/>
                  <a:gd name="T87" fmla="*/ 1704 h 1809"/>
                  <a:gd name="T88" fmla="*/ 83 w 1408"/>
                  <a:gd name="T89" fmla="*/ 1603 h 1809"/>
                  <a:gd name="T90" fmla="*/ 51 w 1408"/>
                  <a:gd name="T91" fmla="*/ 1418 h 1809"/>
                  <a:gd name="T92" fmla="*/ 25 w 1408"/>
                  <a:gd name="T93" fmla="*/ 1198 h 1809"/>
                  <a:gd name="T94" fmla="*/ 7 w 1408"/>
                  <a:gd name="T95" fmla="*/ 765 h 1809"/>
                  <a:gd name="T96" fmla="*/ 4 w 1408"/>
                  <a:gd name="T97" fmla="*/ 526 h 1809"/>
                  <a:gd name="T98" fmla="*/ 62 w 1408"/>
                  <a:gd name="T99" fmla="*/ 441 h 1809"/>
                  <a:gd name="T100" fmla="*/ 210 w 1408"/>
                  <a:gd name="T101" fmla="*/ 356 h 1809"/>
                  <a:gd name="T102" fmla="*/ 311 w 1408"/>
                  <a:gd name="T103" fmla="*/ 298 h 1809"/>
                  <a:gd name="T104" fmla="*/ 400 w 1408"/>
                  <a:gd name="T105" fmla="*/ 253 h 1809"/>
                  <a:gd name="T106" fmla="*/ 485 w 1408"/>
                  <a:gd name="T107" fmla="*/ 213 h 1809"/>
                  <a:gd name="T108" fmla="*/ 572 w 1408"/>
                  <a:gd name="T109" fmla="*/ 170 h 1809"/>
                  <a:gd name="T110" fmla="*/ 668 w 1408"/>
                  <a:gd name="T111" fmla="*/ 119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8" h="1809">
                    <a:moveTo>
                      <a:pt x="840" y="18"/>
                    </a:moveTo>
                    <a:lnTo>
                      <a:pt x="867" y="3"/>
                    </a:lnTo>
                    <a:lnTo>
                      <a:pt x="885" y="0"/>
                    </a:lnTo>
                    <a:lnTo>
                      <a:pt x="898" y="1"/>
                    </a:lnTo>
                    <a:lnTo>
                      <a:pt x="905" y="9"/>
                    </a:lnTo>
                    <a:lnTo>
                      <a:pt x="907" y="19"/>
                    </a:lnTo>
                    <a:lnTo>
                      <a:pt x="907" y="32"/>
                    </a:lnTo>
                    <a:lnTo>
                      <a:pt x="903" y="45"/>
                    </a:lnTo>
                    <a:lnTo>
                      <a:pt x="898" y="54"/>
                    </a:lnTo>
                    <a:lnTo>
                      <a:pt x="878" y="76"/>
                    </a:lnTo>
                    <a:lnTo>
                      <a:pt x="847" y="99"/>
                    </a:lnTo>
                    <a:lnTo>
                      <a:pt x="809" y="123"/>
                    </a:lnTo>
                    <a:lnTo>
                      <a:pt x="767" y="146"/>
                    </a:lnTo>
                    <a:lnTo>
                      <a:pt x="726" y="168"/>
                    </a:lnTo>
                    <a:lnTo>
                      <a:pt x="688" y="186"/>
                    </a:lnTo>
                    <a:lnTo>
                      <a:pt x="657" y="200"/>
                    </a:lnTo>
                    <a:lnTo>
                      <a:pt x="637" y="210"/>
                    </a:lnTo>
                    <a:lnTo>
                      <a:pt x="612" y="224"/>
                    </a:lnTo>
                    <a:lnTo>
                      <a:pt x="586" y="240"/>
                    </a:lnTo>
                    <a:lnTo>
                      <a:pt x="561" y="255"/>
                    </a:lnTo>
                    <a:lnTo>
                      <a:pt x="536" y="271"/>
                    </a:lnTo>
                    <a:lnTo>
                      <a:pt x="510" y="287"/>
                    </a:lnTo>
                    <a:lnTo>
                      <a:pt x="485" y="304"/>
                    </a:lnTo>
                    <a:lnTo>
                      <a:pt x="458" y="320"/>
                    </a:lnTo>
                    <a:lnTo>
                      <a:pt x="432" y="334"/>
                    </a:lnTo>
                    <a:lnTo>
                      <a:pt x="407" y="349"/>
                    </a:lnTo>
                    <a:lnTo>
                      <a:pt x="380" y="362"/>
                    </a:lnTo>
                    <a:lnTo>
                      <a:pt x="353" y="374"/>
                    </a:lnTo>
                    <a:lnTo>
                      <a:pt x="324" y="387"/>
                    </a:lnTo>
                    <a:lnTo>
                      <a:pt x="297" y="400"/>
                    </a:lnTo>
                    <a:lnTo>
                      <a:pt x="268" y="412"/>
                    </a:lnTo>
                    <a:lnTo>
                      <a:pt x="241" y="425"/>
                    </a:lnTo>
                    <a:lnTo>
                      <a:pt x="214" y="438"/>
                    </a:lnTo>
                    <a:lnTo>
                      <a:pt x="194" y="448"/>
                    </a:lnTo>
                    <a:lnTo>
                      <a:pt x="172" y="459"/>
                    </a:lnTo>
                    <a:lnTo>
                      <a:pt x="152" y="474"/>
                    </a:lnTo>
                    <a:lnTo>
                      <a:pt x="130" y="488"/>
                    </a:lnTo>
                    <a:lnTo>
                      <a:pt x="114" y="506"/>
                    </a:lnTo>
                    <a:lnTo>
                      <a:pt x="100" y="526"/>
                    </a:lnTo>
                    <a:lnTo>
                      <a:pt x="92" y="548"/>
                    </a:lnTo>
                    <a:lnTo>
                      <a:pt x="91" y="571"/>
                    </a:lnTo>
                    <a:lnTo>
                      <a:pt x="96" y="593"/>
                    </a:lnTo>
                    <a:lnTo>
                      <a:pt x="109" y="613"/>
                    </a:lnTo>
                    <a:lnTo>
                      <a:pt x="125" y="629"/>
                    </a:lnTo>
                    <a:lnTo>
                      <a:pt x="143" y="642"/>
                    </a:lnTo>
                    <a:lnTo>
                      <a:pt x="165" y="651"/>
                    </a:lnTo>
                    <a:lnTo>
                      <a:pt x="188" y="658"/>
                    </a:lnTo>
                    <a:lnTo>
                      <a:pt x="210" y="664"/>
                    </a:lnTo>
                    <a:lnTo>
                      <a:pt x="232" y="666"/>
                    </a:lnTo>
                    <a:lnTo>
                      <a:pt x="264" y="666"/>
                    </a:lnTo>
                    <a:lnTo>
                      <a:pt x="297" y="662"/>
                    </a:lnTo>
                    <a:lnTo>
                      <a:pt x="329" y="655"/>
                    </a:lnTo>
                    <a:lnTo>
                      <a:pt x="362" y="646"/>
                    </a:lnTo>
                    <a:lnTo>
                      <a:pt x="393" y="637"/>
                    </a:lnTo>
                    <a:lnTo>
                      <a:pt x="423" y="624"/>
                    </a:lnTo>
                    <a:lnTo>
                      <a:pt x="454" y="613"/>
                    </a:lnTo>
                    <a:lnTo>
                      <a:pt x="485" y="600"/>
                    </a:lnTo>
                    <a:lnTo>
                      <a:pt x="519" y="586"/>
                    </a:lnTo>
                    <a:lnTo>
                      <a:pt x="554" y="571"/>
                    </a:lnTo>
                    <a:lnTo>
                      <a:pt x="590" y="559"/>
                    </a:lnTo>
                    <a:lnTo>
                      <a:pt x="624" y="544"/>
                    </a:lnTo>
                    <a:lnTo>
                      <a:pt x="660" y="532"/>
                    </a:lnTo>
                    <a:lnTo>
                      <a:pt x="695" y="519"/>
                    </a:lnTo>
                    <a:lnTo>
                      <a:pt x="731" y="508"/>
                    </a:lnTo>
                    <a:lnTo>
                      <a:pt x="767" y="495"/>
                    </a:lnTo>
                    <a:lnTo>
                      <a:pt x="802" y="485"/>
                    </a:lnTo>
                    <a:lnTo>
                      <a:pt x="836" y="472"/>
                    </a:lnTo>
                    <a:lnTo>
                      <a:pt x="870" y="459"/>
                    </a:lnTo>
                    <a:lnTo>
                      <a:pt x="905" y="447"/>
                    </a:lnTo>
                    <a:lnTo>
                      <a:pt x="939" y="434"/>
                    </a:lnTo>
                    <a:lnTo>
                      <a:pt x="974" y="421"/>
                    </a:lnTo>
                    <a:lnTo>
                      <a:pt x="1008" y="409"/>
                    </a:lnTo>
                    <a:lnTo>
                      <a:pt x="1044" y="396"/>
                    </a:lnTo>
                    <a:lnTo>
                      <a:pt x="1078" y="385"/>
                    </a:lnTo>
                    <a:lnTo>
                      <a:pt x="1113" y="372"/>
                    </a:lnTo>
                    <a:lnTo>
                      <a:pt x="1147" y="362"/>
                    </a:lnTo>
                    <a:lnTo>
                      <a:pt x="1183" y="351"/>
                    </a:lnTo>
                    <a:lnTo>
                      <a:pt x="1218" y="342"/>
                    </a:lnTo>
                    <a:lnTo>
                      <a:pt x="1254" y="333"/>
                    </a:lnTo>
                    <a:lnTo>
                      <a:pt x="1288" y="324"/>
                    </a:lnTo>
                    <a:lnTo>
                      <a:pt x="1325" y="316"/>
                    </a:lnTo>
                    <a:lnTo>
                      <a:pt x="1321" y="342"/>
                    </a:lnTo>
                    <a:lnTo>
                      <a:pt x="1325" y="367"/>
                    </a:lnTo>
                    <a:lnTo>
                      <a:pt x="1328" y="394"/>
                    </a:lnTo>
                    <a:lnTo>
                      <a:pt x="1332" y="421"/>
                    </a:lnTo>
                    <a:lnTo>
                      <a:pt x="1334" y="452"/>
                    </a:lnTo>
                    <a:lnTo>
                      <a:pt x="1337" y="486"/>
                    </a:lnTo>
                    <a:lnTo>
                      <a:pt x="1339" y="523"/>
                    </a:lnTo>
                    <a:lnTo>
                      <a:pt x="1341" y="553"/>
                    </a:lnTo>
                    <a:lnTo>
                      <a:pt x="1343" y="618"/>
                    </a:lnTo>
                    <a:lnTo>
                      <a:pt x="1344" y="680"/>
                    </a:lnTo>
                    <a:lnTo>
                      <a:pt x="1346" y="743"/>
                    </a:lnTo>
                    <a:lnTo>
                      <a:pt x="1350" y="809"/>
                    </a:lnTo>
                    <a:lnTo>
                      <a:pt x="1355" y="944"/>
                    </a:lnTo>
                    <a:lnTo>
                      <a:pt x="1361" y="1075"/>
                    </a:lnTo>
                    <a:lnTo>
                      <a:pt x="1368" y="1205"/>
                    </a:lnTo>
                    <a:lnTo>
                      <a:pt x="1379" y="1339"/>
                    </a:lnTo>
                    <a:lnTo>
                      <a:pt x="1382" y="1377"/>
                    </a:lnTo>
                    <a:lnTo>
                      <a:pt x="1384" y="1415"/>
                    </a:lnTo>
                    <a:lnTo>
                      <a:pt x="1386" y="1453"/>
                    </a:lnTo>
                    <a:lnTo>
                      <a:pt x="1388" y="1491"/>
                    </a:lnTo>
                    <a:lnTo>
                      <a:pt x="1393" y="1531"/>
                    </a:lnTo>
                    <a:lnTo>
                      <a:pt x="1402" y="1576"/>
                    </a:lnTo>
                    <a:lnTo>
                      <a:pt x="1408" y="1623"/>
                    </a:lnTo>
                    <a:lnTo>
                      <a:pt x="1408" y="1659"/>
                    </a:lnTo>
                    <a:lnTo>
                      <a:pt x="1355" y="1670"/>
                    </a:lnTo>
                    <a:lnTo>
                      <a:pt x="1299" y="1681"/>
                    </a:lnTo>
                    <a:lnTo>
                      <a:pt x="1238" y="1690"/>
                    </a:lnTo>
                    <a:lnTo>
                      <a:pt x="1173" y="1699"/>
                    </a:lnTo>
                    <a:lnTo>
                      <a:pt x="1106" y="1708"/>
                    </a:lnTo>
                    <a:lnTo>
                      <a:pt x="1037" y="1717"/>
                    </a:lnTo>
                    <a:lnTo>
                      <a:pt x="966" y="1726"/>
                    </a:lnTo>
                    <a:lnTo>
                      <a:pt x="896" y="1735"/>
                    </a:lnTo>
                    <a:lnTo>
                      <a:pt x="825" y="1742"/>
                    </a:lnTo>
                    <a:lnTo>
                      <a:pt x="755" y="1751"/>
                    </a:lnTo>
                    <a:lnTo>
                      <a:pt x="688" y="1760"/>
                    </a:lnTo>
                    <a:lnTo>
                      <a:pt x="622" y="1768"/>
                    </a:lnTo>
                    <a:lnTo>
                      <a:pt x="561" y="1777"/>
                    </a:lnTo>
                    <a:lnTo>
                      <a:pt x="503" y="1784"/>
                    </a:lnTo>
                    <a:lnTo>
                      <a:pt x="451" y="1793"/>
                    </a:lnTo>
                    <a:lnTo>
                      <a:pt x="404" y="1802"/>
                    </a:lnTo>
                    <a:lnTo>
                      <a:pt x="376" y="1806"/>
                    </a:lnTo>
                    <a:lnTo>
                      <a:pt x="349" y="1809"/>
                    </a:lnTo>
                    <a:lnTo>
                      <a:pt x="322" y="1809"/>
                    </a:lnTo>
                    <a:lnTo>
                      <a:pt x="295" y="1807"/>
                    </a:lnTo>
                    <a:lnTo>
                      <a:pt x="270" y="1802"/>
                    </a:lnTo>
                    <a:lnTo>
                      <a:pt x="243" y="1795"/>
                    </a:lnTo>
                    <a:lnTo>
                      <a:pt x="219" y="1784"/>
                    </a:lnTo>
                    <a:lnTo>
                      <a:pt x="194" y="1769"/>
                    </a:lnTo>
                    <a:lnTo>
                      <a:pt x="172" y="1751"/>
                    </a:lnTo>
                    <a:lnTo>
                      <a:pt x="150" y="1730"/>
                    </a:lnTo>
                    <a:lnTo>
                      <a:pt x="130" y="1704"/>
                    </a:lnTo>
                    <a:lnTo>
                      <a:pt x="112" y="1675"/>
                    </a:lnTo>
                    <a:lnTo>
                      <a:pt x="96" y="1641"/>
                    </a:lnTo>
                    <a:lnTo>
                      <a:pt x="83" y="1603"/>
                    </a:lnTo>
                    <a:lnTo>
                      <a:pt x="72" y="1560"/>
                    </a:lnTo>
                    <a:lnTo>
                      <a:pt x="63" y="1511"/>
                    </a:lnTo>
                    <a:lnTo>
                      <a:pt x="51" y="1418"/>
                    </a:lnTo>
                    <a:lnTo>
                      <a:pt x="40" y="1348"/>
                    </a:lnTo>
                    <a:lnTo>
                      <a:pt x="31" y="1279"/>
                    </a:lnTo>
                    <a:lnTo>
                      <a:pt x="25" y="1198"/>
                    </a:lnTo>
                    <a:lnTo>
                      <a:pt x="22" y="1076"/>
                    </a:lnTo>
                    <a:lnTo>
                      <a:pt x="15" y="921"/>
                    </a:lnTo>
                    <a:lnTo>
                      <a:pt x="7" y="765"/>
                    </a:lnTo>
                    <a:lnTo>
                      <a:pt x="2" y="644"/>
                    </a:lnTo>
                    <a:lnTo>
                      <a:pt x="0" y="575"/>
                    </a:lnTo>
                    <a:lnTo>
                      <a:pt x="4" y="526"/>
                    </a:lnTo>
                    <a:lnTo>
                      <a:pt x="15" y="490"/>
                    </a:lnTo>
                    <a:lnTo>
                      <a:pt x="33" y="463"/>
                    </a:lnTo>
                    <a:lnTo>
                      <a:pt x="62" y="441"/>
                    </a:lnTo>
                    <a:lnTo>
                      <a:pt x="100" y="419"/>
                    </a:lnTo>
                    <a:lnTo>
                      <a:pt x="148" y="392"/>
                    </a:lnTo>
                    <a:lnTo>
                      <a:pt x="210" y="356"/>
                    </a:lnTo>
                    <a:lnTo>
                      <a:pt x="246" y="334"/>
                    </a:lnTo>
                    <a:lnTo>
                      <a:pt x="279" y="316"/>
                    </a:lnTo>
                    <a:lnTo>
                      <a:pt x="311" y="298"/>
                    </a:lnTo>
                    <a:lnTo>
                      <a:pt x="342" y="282"/>
                    </a:lnTo>
                    <a:lnTo>
                      <a:pt x="371" y="267"/>
                    </a:lnTo>
                    <a:lnTo>
                      <a:pt x="400" y="253"/>
                    </a:lnTo>
                    <a:lnTo>
                      <a:pt x="429" y="238"/>
                    </a:lnTo>
                    <a:lnTo>
                      <a:pt x="458" y="226"/>
                    </a:lnTo>
                    <a:lnTo>
                      <a:pt x="485" y="213"/>
                    </a:lnTo>
                    <a:lnTo>
                      <a:pt x="514" y="199"/>
                    </a:lnTo>
                    <a:lnTo>
                      <a:pt x="543" y="186"/>
                    </a:lnTo>
                    <a:lnTo>
                      <a:pt x="572" y="170"/>
                    </a:lnTo>
                    <a:lnTo>
                      <a:pt x="603" y="155"/>
                    </a:lnTo>
                    <a:lnTo>
                      <a:pt x="635" y="137"/>
                    </a:lnTo>
                    <a:lnTo>
                      <a:pt x="668" y="119"/>
                    </a:lnTo>
                    <a:lnTo>
                      <a:pt x="704" y="97"/>
                    </a:lnTo>
                    <a:lnTo>
                      <a:pt x="840" y="18"/>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5" name="Freeform 8"/>
              <p:cNvSpPr>
                <a:spLocks/>
              </p:cNvSpPr>
              <p:nvPr/>
            </p:nvSpPr>
            <p:spPr bwMode="auto">
              <a:xfrm>
                <a:off x="1385" y="1364"/>
                <a:ext cx="1350" cy="1767"/>
              </a:xfrm>
              <a:custGeom>
                <a:avLst/>
                <a:gdLst>
                  <a:gd name="T0" fmla="*/ 722 w 1350"/>
                  <a:gd name="T1" fmla="*/ 80 h 1767"/>
                  <a:gd name="T2" fmla="*/ 552 w 1350"/>
                  <a:gd name="T3" fmla="*/ 176 h 1767"/>
                  <a:gd name="T4" fmla="*/ 374 w 1350"/>
                  <a:gd name="T5" fmla="*/ 272 h 1767"/>
                  <a:gd name="T6" fmla="*/ 41 w 1350"/>
                  <a:gd name="T7" fmla="*/ 453 h 1767"/>
                  <a:gd name="T8" fmla="*/ 0 w 1350"/>
                  <a:gd name="T9" fmla="*/ 525 h 1767"/>
                  <a:gd name="T10" fmla="*/ 38 w 1350"/>
                  <a:gd name="T11" fmla="*/ 619 h 1767"/>
                  <a:gd name="T12" fmla="*/ 139 w 1350"/>
                  <a:gd name="T13" fmla="*/ 683 h 1767"/>
                  <a:gd name="T14" fmla="*/ 192 w 1350"/>
                  <a:gd name="T15" fmla="*/ 704 h 1767"/>
                  <a:gd name="T16" fmla="*/ 287 w 1350"/>
                  <a:gd name="T17" fmla="*/ 704 h 1767"/>
                  <a:gd name="T18" fmla="*/ 599 w 1350"/>
                  <a:gd name="T19" fmla="*/ 587 h 1767"/>
                  <a:gd name="T20" fmla="*/ 838 w 1350"/>
                  <a:gd name="T21" fmla="*/ 500 h 1767"/>
                  <a:gd name="T22" fmla="*/ 1071 w 1350"/>
                  <a:gd name="T23" fmla="*/ 418 h 1767"/>
                  <a:gd name="T24" fmla="*/ 1254 w 1350"/>
                  <a:gd name="T25" fmla="*/ 491 h 1767"/>
                  <a:gd name="T26" fmla="*/ 1261 w 1350"/>
                  <a:gd name="T27" fmla="*/ 849 h 1767"/>
                  <a:gd name="T28" fmla="*/ 1274 w 1350"/>
                  <a:gd name="T29" fmla="*/ 1097 h 1767"/>
                  <a:gd name="T30" fmla="*/ 1299 w 1350"/>
                  <a:gd name="T31" fmla="*/ 1405 h 1767"/>
                  <a:gd name="T32" fmla="*/ 1299 w 1350"/>
                  <a:gd name="T33" fmla="*/ 1497 h 1767"/>
                  <a:gd name="T34" fmla="*/ 1292 w 1350"/>
                  <a:gd name="T35" fmla="*/ 1591 h 1767"/>
                  <a:gd name="T36" fmla="*/ 1172 w 1350"/>
                  <a:gd name="T37" fmla="*/ 1611 h 1767"/>
                  <a:gd name="T38" fmla="*/ 1073 w 1350"/>
                  <a:gd name="T39" fmla="*/ 1629 h 1767"/>
                  <a:gd name="T40" fmla="*/ 942 w 1350"/>
                  <a:gd name="T41" fmla="*/ 1649 h 1767"/>
                  <a:gd name="T42" fmla="*/ 816 w 1350"/>
                  <a:gd name="T43" fmla="*/ 1663 h 1767"/>
                  <a:gd name="T44" fmla="*/ 675 w 1350"/>
                  <a:gd name="T45" fmla="*/ 1669 h 1767"/>
                  <a:gd name="T46" fmla="*/ 497 w 1350"/>
                  <a:gd name="T47" fmla="*/ 1698 h 1767"/>
                  <a:gd name="T48" fmla="*/ 298 w 1350"/>
                  <a:gd name="T49" fmla="*/ 1723 h 1767"/>
                  <a:gd name="T50" fmla="*/ 215 w 1350"/>
                  <a:gd name="T51" fmla="*/ 1678 h 1767"/>
                  <a:gd name="T52" fmla="*/ 130 w 1350"/>
                  <a:gd name="T53" fmla="*/ 1580 h 1767"/>
                  <a:gd name="T54" fmla="*/ 88 w 1350"/>
                  <a:gd name="T55" fmla="*/ 1330 h 1767"/>
                  <a:gd name="T56" fmla="*/ 41 w 1350"/>
                  <a:gd name="T57" fmla="*/ 688 h 1767"/>
                  <a:gd name="T58" fmla="*/ 14 w 1350"/>
                  <a:gd name="T59" fmla="*/ 672 h 1767"/>
                  <a:gd name="T60" fmla="*/ 40 w 1350"/>
                  <a:gd name="T61" fmla="*/ 1198 h 1767"/>
                  <a:gd name="T62" fmla="*/ 69 w 1350"/>
                  <a:gd name="T63" fmla="*/ 1508 h 1767"/>
                  <a:gd name="T64" fmla="*/ 123 w 1350"/>
                  <a:gd name="T65" fmla="*/ 1638 h 1767"/>
                  <a:gd name="T66" fmla="*/ 233 w 1350"/>
                  <a:gd name="T67" fmla="*/ 1736 h 1767"/>
                  <a:gd name="T68" fmla="*/ 329 w 1350"/>
                  <a:gd name="T69" fmla="*/ 1767 h 1767"/>
                  <a:gd name="T70" fmla="*/ 573 w 1350"/>
                  <a:gd name="T71" fmla="*/ 1721 h 1767"/>
                  <a:gd name="T72" fmla="*/ 747 w 1350"/>
                  <a:gd name="T73" fmla="*/ 1703 h 1767"/>
                  <a:gd name="T74" fmla="*/ 868 w 1350"/>
                  <a:gd name="T75" fmla="*/ 1696 h 1767"/>
                  <a:gd name="T76" fmla="*/ 999 w 1350"/>
                  <a:gd name="T77" fmla="*/ 1680 h 1767"/>
                  <a:gd name="T78" fmla="*/ 1131 w 1350"/>
                  <a:gd name="T79" fmla="*/ 1656 h 1767"/>
                  <a:gd name="T80" fmla="*/ 1344 w 1350"/>
                  <a:gd name="T81" fmla="*/ 1616 h 1767"/>
                  <a:gd name="T82" fmla="*/ 1348 w 1350"/>
                  <a:gd name="T83" fmla="*/ 1596 h 1767"/>
                  <a:gd name="T84" fmla="*/ 1337 w 1350"/>
                  <a:gd name="T85" fmla="*/ 1403 h 1767"/>
                  <a:gd name="T86" fmla="*/ 1310 w 1350"/>
                  <a:gd name="T87" fmla="*/ 1093 h 1767"/>
                  <a:gd name="T88" fmla="*/ 1293 w 1350"/>
                  <a:gd name="T89" fmla="*/ 603 h 1767"/>
                  <a:gd name="T90" fmla="*/ 1279 w 1350"/>
                  <a:gd name="T91" fmla="*/ 324 h 1767"/>
                  <a:gd name="T92" fmla="*/ 1261 w 1350"/>
                  <a:gd name="T93" fmla="*/ 319 h 1767"/>
                  <a:gd name="T94" fmla="*/ 1031 w 1350"/>
                  <a:gd name="T95" fmla="*/ 393 h 1767"/>
                  <a:gd name="T96" fmla="*/ 789 w 1350"/>
                  <a:gd name="T97" fmla="*/ 478 h 1767"/>
                  <a:gd name="T98" fmla="*/ 541 w 1350"/>
                  <a:gd name="T99" fmla="*/ 569 h 1767"/>
                  <a:gd name="T100" fmla="*/ 262 w 1350"/>
                  <a:gd name="T101" fmla="*/ 672 h 1767"/>
                  <a:gd name="T102" fmla="*/ 184 w 1350"/>
                  <a:gd name="T103" fmla="*/ 661 h 1767"/>
                  <a:gd name="T104" fmla="*/ 85 w 1350"/>
                  <a:gd name="T105" fmla="*/ 612 h 1767"/>
                  <a:gd name="T106" fmla="*/ 38 w 1350"/>
                  <a:gd name="T107" fmla="*/ 540 h 1767"/>
                  <a:gd name="T108" fmla="*/ 58 w 1350"/>
                  <a:gd name="T109" fmla="*/ 489 h 1767"/>
                  <a:gd name="T110" fmla="*/ 356 w 1350"/>
                  <a:gd name="T111" fmla="*/ 322 h 1767"/>
                  <a:gd name="T112" fmla="*/ 535 w 1350"/>
                  <a:gd name="T113" fmla="*/ 228 h 1767"/>
                  <a:gd name="T114" fmla="*/ 709 w 1350"/>
                  <a:gd name="T115" fmla="*/ 131 h 1767"/>
                  <a:gd name="T116" fmla="*/ 861 w 1350"/>
                  <a:gd name="T117" fmla="*/ 35 h 1767"/>
                  <a:gd name="T118" fmla="*/ 861 w 1350"/>
                  <a:gd name="T119" fmla="*/ 4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50" h="1767">
                    <a:moveTo>
                      <a:pt x="841" y="4"/>
                    </a:moveTo>
                    <a:lnTo>
                      <a:pt x="814" y="22"/>
                    </a:lnTo>
                    <a:lnTo>
                      <a:pt x="783" y="42"/>
                    </a:lnTo>
                    <a:lnTo>
                      <a:pt x="754" y="60"/>
                    </a:lnTo>
                    <a:lnTo>
                      <a:pt x="722" y="80"/>
                    </a:lnTo>
                    <a:lnTo>
                      <a:pt x="689" y="100"/>
                    </a:lnTo>
                    <a:lnTo>
                      <a:pt x="657" y="118"/>
                    </a:lnTo>
                    <a:lnTo>
                      <a:pt x="622" y="138"/>
                    </a:lnTo>
                    <a:lnTo>
                      <a:pt x="588" y="158"/>
                    </a:lnTo>
                    <a:lnTo>
                      <a:pt x="552" y="176"/>
                    </a:lnTo>
                    <a:lnTo>
                      <a:pt x="517" y="196"/>
                    </a:lnTo>
                    <a:lnTo>
                      <a:pt x="481" y="216"/>
                    </a:lnTo>
                    <a:lnTo>
                      <a:pt x="445" y="234"/>
                    </a:lnTo>
                    <a:lnTo>
                      <a:pt x="409" y="254"/>
                    </a:lnTo>
                    <a:lnTo>
                      <a:pt x="374" y="272"/>
                    </a:lnTo>
                    <a:lnTo>
                      <a:pt x="338" y="290"/>
                    </a:lnTo>
                    <a:lnTo>
                      <a:pt x="304" y="308"/>
                    </a:lnTo>
                    <a:lnTo>
                      <a:pt x="76" y="429"/>
                    </a:lnTo>
                    <a:lnTo>
                      <a:pt x="58" y="440"/>
                    </a:lnTo>
                    <a:lnTo>
                      <a:pt x="41" y="453"/>
                    </a:lnTo>
                    <a:lnTo>
                      <a:pt x="29" y="465"/>
                    </a:lnTo>
                    <a:lnTo>
                      <a:pt x="18" y="480"/>
                    </a:lnTo>
                    <a:lnTo>
                      <a:pt x="9" y="494"/>
                    </a:lnTo>
                    <a:lnTo>
                      <a:pt x="3" y="509"/>
                    </a:lnTo>
                    <a:lnTo>
                      <a:pt x="0" y="525"/>
                    </a:lnTo>
                    <a:lnTo>
                      <a:pt x="0" y="541"/>
                    </a:lnTo>
                    <a:lnTo>
                      <a:pt x="3" y="561"/>
                    </a:lnTo>
                    <a:lnTo>
                      <a:pt x="11" y="583"/>
                    </a:lnTo>
                    <a:lnTo>
                      <a:pt x="23" y="601"/>
                    </a:lnTo>
                    <a:lnTo>
                      <a:pt x="38" y="619"/>
                    </a:lnTo>
                    <a:lnTo>
                      <a:pt x="58" y="637"/>
                    </a:lnTo>
                    <a:lnTo>
                      <a:pt x="81" y="654"/>
                    </a:lnTo>
                    <a:lnTo>
                      <a:pt x="107" y="668"/>
                    </a:lnTo>
                    <a:lnTo>
                      <a:pt x="137" y="683"/>
                    </a:lnTo>
                    <a:lnTo>
                      <a:pt x="139" y="683"/>
                    </a:lnTo>
                    <a:lnTo>
                      <a:pt x="143" y="684"/>
                    </a:lnTo>
                    <a:lnTo>
                      <a:pt x="145" y="686"/>
                    </a:lnTo>
                    <a:lnTo>
                      <a:pt x="146" y="686"/>
                    </a:lnTo>
                    <a:lnTo>
                      <a:pt x="170" y="695"/>
                    </a:lnTo>
                    <a:lnTo>
                      <a:pt x="192" y="704"/>
                    </a:lnTo>
                    <a:lnTo>
                      <a:pt x="210" y="710"/>
                    </a:lnTo>
                    <a:lnTo>
                      <a:pt x="228" y="712"/>
                    </a:lnTo>
                    <a:lnTo>
                      <a:pt x="246" y="713"/>
                    </a:lnTo>
                    <a:lnTo>
                      <a:pt x="266" y="710"/>
                    </a:lnTo>
                    <a:lnTo>
                      <a:pt x="287" y="704"/>
                    </a:lnTo>
                    <a:lnTo>
                      <a:pt x="315" y="695"/>
                    </a:lnTo>
                    <a:lnTo>
                      <a:pt x="441" y="648"/>
                    </a:lnTo>
                    <a:lnTo>
                      <a:pt x="505" y="623"/>
                    </a:lnTo>
                    <a:lnTo>
                      <a:pt x="552" y="605"/>
                    </a:lnTo>
                    <a:lnTo>
                      <a:pt x="599" y="587"/>
                    </a:lnTo>
                    <a:lnTo>
                      <a:pt x="648" y="570"/>
                    </a:lnTo>
                    <a:lnTo>
                      <a:pt x="695" y="552"/>
                    </a:lnTo>
                    <a:lnTo>
                      <a:pt x="743" y="534"/>
                    </a:lnTo>
                    <a:lnTo>
                      <a:pt x="790" y="518"/>
                    </a:lnTo>
                    <a:lnTo>
                      <a:pt x="838" y="500"/>
                    </a:lnTo>
                    <a:lnTo>
                      <a:pt x="885" y="483"/>
                    </a:lnTo>
                    <a:lnTo>
                      <a:pt x="932" y="467"/>
                    </a:lnTo>
                    <a:lnTo>
                      <a:pt x="979" y="451"/>
                    </a:lnTo>
                    <a:lnTo>
                      <a:pt x="1026" y="435"/>
                    </a:lnTo>
                    <a:lnTo>
                      <a:pt x="1071" y="418"/>
                    </a:lnTo>
                    <a:lnTo>
                      <a:pt x="1116" y="404"/>
                    </a:lnTo>
                    <a:lnTo>
                      <a:pt x="1161" y="389"/>
                    </a:lnTo>
                    <a:lnTo>
                      <a:pt x="1205" y="375"/>
                    </a:lnTo>
                    <a:lnTo>
                      <a:pt x="1248" y="362"/>
                    </a:lnTo>
                    <a:lnTo>
                      <a:pt x="1254" y="491"/>
                    </a:lnTo>
                    <a:lnTo>
                      <a:pt x="1257" y="612"/>
                    </a:lnTo>
                    <a:lnTo>
                      <a:pt x="1259" y="730"/>
                    </a:lnTo>
                    <a:lnTo>
                      <a:pt x="1261" y="845"/>
                    </a:lnTo>
                    <a:lnTo>
                      <a:pt x="1261" y="847"/>
                    </a:lnTo>
                    <a:lnTo>
                      <a:pt x="1261" y="849"/>
                    </a:lnTo>
                    <a:lnTo>
                      <a:pt x="1261" y="851"/>
                    </a:lnTo>
                    <a:lnTo>
                      <a:pt x="1261" y="851"/>
                    </a:lnTo>
                    <a:lnTo>
                      <a:pt x="1263" y="938"/>
                    </a:lnTo>
                    <a:lnTo>
                      <a:pt x="1266" y="1019"/>
                    </a:lnTo>
                    <a:lnTo>
                      <a:pt x="1274" y="1097"/>
                    </a:lnTo>
                    <a:lnTo>
                      <a:pt x="1281" y="1173"/>
                    </a:lnTo>
                    <a:lnTo>
                      <a:pt x="1286" y="1227"/>
                    </a:lnTo>
                    <a:lnTo>
                      <a:pt x="1292" y="1283"/>
                    </a:lnTo>
                    <a:lnTo>
                      <a:pt x="1295" y="1343"/>
                    </a:lnTo>
                    <a:lnTo>
                      <a:pt x="1299" y="1405"/>
                    </a:lnTo>
                    <a:lnTo>
                      <a:pt x="1299" y="1466"/>
                    </a:lnTo>
                    <a:lnTo>
                      <a:pt x="1299" y="1473"/>
                    </a:lnTo>
                    <a:lnTo>
                      <a:pt x="1299" y="1481"/>
                    </a:lnTo>
                    <a:lnTo>
                      <a:pt x="1299" y="1490"/>
                    </a:lnTo>
                    <a:lnTo>
                      <a:pt x="1299" y="1497"/>
                    </a:lnTo>
                    <a:lnTo>
                      <a:pt x="1299" y="1520"/>
                    </a:lnTo>
                    <a:lnTo>
                      <a:pt x="1301" y="1544"/>
                    </a:lnTo>
                    <a:lnTo>
                      <a:pt x="1304" y="1566"/>
                    </a:lnTo>
                    <a:lnTo>
                      <a:pt x="1308" y="1587"/>
                    </a:lnTo>
                    <a:lnTo>
                      <a:pt x="1292" y="1591"/>
                    </a:lnTo>
                    <a:lnTo>
                      <a:pt x="1270" y="1595"/>
                    </a:lnTo>
                    <a:lnTo>
                      <a:pt x="1245" y="1598"/>
                    </a:lnTo>
                    <a:lnTo>
                      <a:pt x="1219" y="1604"/>
                    </a:lnTo>
                    <a:lnTo>
                      <a:pt x="1194" y="1607"/>
                    </a:lnTo>
                    <a:lnTo>
                      <a:pt x="1172" y="1611"/>
                    </a:lnTo>
                    <a:lnTo>
                      <a:pt x="1158" y="1613"/>
                    </a:lnTo>
                    <a:lnTo>
                      <a:pt x="1152" y="1615"/>
                    </a:lnTo>
                    <a:lnTo>
                      <a:pt x="1125" y="1620"/>
                    </a:lnTo>
                    <a:lnTo>
                      <a:pt x="1100" y="1624"/>
                    </a:lnTo>
                    <a:lnTo>
                      <a:pt x="1073" y="1629"/>
                    </a:lnTo>
                    <a:lnTo>
                      <a:pt x="1046" y="1633"/>
                    </a:lnTo>
                    <a:lnTo>
                      <a:pt x="1020" y="1638"/>
                    </a:lnTo>
                    <a:lnTo>
                      <a:pt x="993" y="1642"/>
                    </a:lnTo>
                    <a:lnTo>
                      <a:pt x="968" y="1645"/>
                    </a:lnTo>
                    <a:lnTo>
                      <a:pt x="942" y="1649"/>
                    </a:lnTo>
                    <a:lnTo>
                      <a:pt x="915" y="1653"/>
                    </a:lnTo>
                    <a:lnTo>
                      <a:pt x="890" y="1656"/>
                    </a:lnTo>
                    <a:lnTo>
                      <a:pt x="865" y="1658"/>
                    </a:lnTo>
                    <a:lnTo>
                      <a:pt x="841" y="1662"/>
                    </a:lnTo>
                    <a:lnTo>
                      <a:pt x="816" y="1663"/>
                    </a:lnTo>
                    <a:lnTo>
                      <a:pt x="792" y="1663"/>
                    </a:lnTo>
                    <a:lnTo>
                      <a:pt x="771" y="1665"/>
                    </a:lnTo>
                    <a:lnTo>
                      <a:pt x="747" y="1665"/>
                    </a:lnTo>
                    <a:lnTo>
                      <a:pt x="711" y="1665"/>
                    </a:lnTo>
                    <a:lnTo>
                      <a:pt x="675" y="1669"/>
                    </a:lnTo>
                    <a:lnTo>
                      <a:pt x="638" y="1672"/>
                    </a:lnTo>
                    <a:lnTo>
                      <a:pt x="604" y="1678"/>
                    </a:lnTo>
                    <a:lnTo>
                      <a:pt x="568" y="1683"/>
                    </a:lnTo>
                    <a:lnTo>
                      <a:pt x="534" y="1691"/>
                    </a:lnTo>
                    <a:lnTo>
                      <a:pt x="497" y="1698"/>
                    </a:lnTo>
                    <a:lnTo>
                      <a:pt x="463" y="1705"/>
                    </a:lnTo>
                    <a:lnTo>
                      <a:pt x="340" y="1729"/>
                    </a:lnTo>
                    <a:lnTo>
                      <a:pt x="327" y="1729"/>
                    </a:lnTo>
                    <a:lnTo>
                      <a:pt x="313" y="1727"/>
                    </a:lnTo>
                    <a:lnTo>
                      <a:pt x="298" y="1723"/>
                    </a:lnTo>
                    <a:lnTo>
                      <a:pt x="282" y="1718"/>
                    </a:lnTo>
                    <a:lnTo>
                      <a:pt x="266" y="1710"/>
                    </a:lnTo>
                    <a:lnTo>
                      <a:pt x="249" y="1701"/>
                    </a:lnTo>
                    <a:lnTo>
                      <a:pt x="231" y="1691"/>
                    </a:lnTo>
                    <a:lnTo>
                      <a:pt x="215" y="1678"/>
                    </a:lnTo>
                    <a:lnTo>
                      <a:pt x="197" y="1662"/>
                    </a:lnTo>
                    <a:lnTo>
                      <a:pt x="179" y="1644"/>
                    </a:lnTo>
                    <a:lnTo>
                      <a:pt x="161" y="1624"/>
                    </a:lnTo>
                    <a:lnTo>
                      <a:pt x="145" y="1602"/>
                    </a:lnTo>
                    <a:lnTo>
                      <a:pt x="130" y="1580"/>
                    </a:lnTo>
                    <a:lnTo>
                      <a:pt x="117" y="1555"/>
                    </a:lnTo>
                    <a:lnTo>
                      <a:pt x="108" y="1529"/>
                    </a:lnTo>
                    <a:lnTo>
                      <a:pt x="105" y="1504"/>
                    </a:lnTo>
                    <a:lnTo>
                      <a:pt x="92" y="1370"/>
                    </a:lnTo>
                    <a:lnTo>
                      <a:pt x="88" y="1330"/>
                    </a:lnTo>
                    <a:lnTo>
                      <a:pt x="85" y="1291"/>
                    </a:lnTo>
                    <a:lnTo>
                      <a:pt x="81" y="1245"/>
                    </a:lnTo>
                    <a:lnTo>
                      <a:pt x="78" y="1197"/>
                    </a:lnTo>
                    <a:lnTo>
                      <a:pt x="59" y="932"/>
                    </a:lnTo>
                    <a:lnTo>
                      <a:pt x="41" y="688"/>
                    </a:lnTo>
                    <a:lnTo>
                      <a:pt x="40" y="681"/>
                    </a:lnTo>
                    <a:lnTo>
                      <a:pt x="36" y="675"/>
                    </a:lnTo>
                    <a:lnTo>
                      <a:pt x="29" y="672"/>
                    </a:lnTo>
                    <a:lnTo>
                      <a:pt x="21" y="670"/>
                    </a:lnTo>
                    <a:lnTo>
                      <a:pt x="14" y="672"/>
                    </a:lnTo>
                    <a:lnTo>
                      <a:pt x="9" y="675"/>
                    </a:lnTo>
                    <a:lnTo>
                      <a:pt x="5" y="683"/>
                    </a:lnTo>
                    <a:lnTo>
                      <a:pt x="3" y="690"/>
                    </a:lnTo>
                    <a:lnTo>
                      <a:pt x="21" y="934"/>
                    </a:lnTo>
                    <a:lnTo>
                      <a:pt x="40" y="1198"/>
                    </a:lnTo>
                    <a:lnTo>
                      <a:pt x="43" y="1249"/>
                    </a:lnTo>
                    <a:lnTo>
                      <a:pt x="47" y="1294"/>
                    </a:lnTo>
                    <a:lnTo>
                      <a:pt x="50" y="1336"/>
                    </a:lnTo>
                    <a:lnTo>
                      <a:pt x="56" y="1376"/>
                    </a:lnTo>
                    <a:lnTo>
                      <a:pt x="69" y="1508"/>
                    </a:lnTo>
                    <a:lnTo>
                      <a:pt x="72" y="1533"/>
                    </a:lnTo>
                    <a:lnTo>
                      <a:pt x="81" y="1560"/>
                    </a:lnTo>
                    <a:lnTo>
                      <a:pt x="92" y="1586"/>
                    </a:lnTo>
                    <a:lnTo>
                      <a:pt x="107" y="1613"/>
                    </a:lnTo>
                    <a:lnTo>
                      <a:pt x="123" y="1638"/>
                    </a:lnTo>
                    <a:lnTo>
                      <a:pt x="143" y="1662"/>
                    </a:lnTo>
                    <a:lnTo>
                      <a:pt x="166" y="1687"/>
                    </a:lnTo>
                    <a:lnTo>
                      <a:pt x="192" y="1709"/>
                    </a:lnTo>
                    <a:lnTo>
                      <a:pt x="211" y="1723"/>
                    </a:lnTo>
                    <a:lnTo>
                      <a:pt x="233" y="1736"/>
                    </a:lnTo>
                    <a:lnTo>
                      <a:pt x="253" y="1747"/>
                    </a:lnTo>
                    <a:lnTo>
                      <a:pt x="273" y="1756"/>
                    </a:lnTo>
                    <a:lnTo>
                      <a:pt x="293" y="1761"/>
                    </a:lnTo>
                    <a:lnTo>
                      <a:pt x="311" y="1765"/>
                    </a:lnTo>
                    <a:lnTo>
                      <a:pt x="329" y="1767"/>
                    </a:lnTo>
                    <a:lnTo>
                      <a:pt x="345" y="1765"/>
                    </a:lnTo>
                    <a:lnTo>
                      <a:pt x="470" y="1741"/>
                    </a:lnTo>
                    <a:lnTo>
                      <a:pt x="505" y="1734"/>
                    </a:lnTo>
                    <a:lnTo>
                      <a:pt x="539" y="1727"/>
                    </a:lnTo>
                    <a:lnTo>
                      <a:pt x="573" y="1721"/>
                    </a:lnTo>
                    <a:lnTo>
                      <a:pt x="608" y="1716"/>
                    </a:lnTo>
                    <a:lnTo>
                      <a:pt x="642" y="1710"/>
                    </a:lnTo>
                    <a:lnTo>
                      <a:pt x="678" y="1707"/>
                    </a:lnTo>
                    <a:lnTo>
                      <a:pt x="713" y="1703"/>
                    </a:lnTo>
                    <a:lnTo>
                      <a:pt x="747" y="1703"/>
                    </a:lnTo>
                    <a:lnTo>
                      <a:pt x="771" y="1703"/>
                    </a:lnTo>
                    <a:lnTo>
                      <a:pt x="794" y="1701"/>
                    </a:lnTo>
                    <a:lnTo>
                      <a:pt x="819" y="1701"/>
                    </a:lnTo>
                    <a:lnTo>
                      <a:pt x="843" y="1700"/>
                    </a:lnTo>
                    <a:lnTo>
                      <a:pt x="868" y="1696"/>
                    </a:lnTo>
                    <a:lnTo>
                      <a:pt x="894" y="1694"/>
                    </a:lnTo>
                    <a:lnTo>
                      <a:pt x="919" y="1691"/>
                    </a:lnTo>
                    <a:lnTo>
                      <a:pt x="946" y="1687"/>
                    </a:lnTo>
                    <a:lnTo>
                      <a:pt x="971" y="1683"/>
                    </a:lnTo>
                    <a:lnTo>
                      <a:pt x="999" y="1680"/>
                    </a:lnTo>
                    <a:lnTo>
                      <a:pt x="1024" y="1674"/>
                    </a:lnTo>
                    <a:lnTo>
                      <a:pt x="1051" y="1671"/>
                    </a:lnTo>
                    <a:lnTo>
                      <a:pt x="1078" y="1665"/>
                    </a:lnTo>
                    <a:lnTo>
                      <a:pt x="1105" y="1662"/>
                    </a:lnTo>
                    <a:lnTo>
                      <a:pt x="1131" y="1656"/>
                    </a:lnTo>
                    <a:lnTo>
                      <a:pt x="1158" y="1651"/>
                    </a:lnTo>
                    <a:lnTo>
                      <a:pt x="1333" y="1622"/>
                    </a:lnTo>
                    <a:lnTo>
                      <a:pt x="1337" y="1620"/>
                    </a:lnTo>
                    <a:lnTo>
                      <a:pt x="1341" y="1618"/>
                    </a:lnTo>
                    <a:lnTo>
                      <a:pt x="1344" y="1616"/>
                    </a:lnTo>
                    <a:lnTo>
                      <a:pt x="1346" y="1613"/>
                    </a:lnTo>
                    <a:lnTo>
                      <a:pt x="1348" y="1609"/>
                    </a:lnTo>
                    <a:lnTo>
                      <a:pt x="1350" y="1606"/>
                    </a:lnTo>
                    <a:lnTo>
                      <a:pt x="1350" y="1600"/>
                    </a:lnTo>
                    <a:lnTo>
                      <a:pt x="1348" y="1596"/>
                    </a:lnTo>
                    <a:lnTo>
                      <a:pt x="1342" y="1567"/>
                    </a:lnTo>
                    <a:lnTo>
                      <a:pt x="1339" y="1535"/>
                    </a:lnTo>
                    <a:lnTo>
                      <a:pt x="1337" y="1501"/>
                    </a:lnTo>
                    <a:lnTo>
                      <a:pt x="1337" y="1466"/>
                    </a:lnTo>
                    <a:lnTo>
                      <a:pt x="1337" y="1403"/>
                    </a:lnTo>
                    <a:lnTo>
                      <a:pt x="1333" y="1339"/>
                    </a:lnTo>
                    <a:lnTo>
                      <a:pt x="1330" y="1280"/>
                    </a:lnTo>
                    <a:lnTo>
                      <a:pt x="1324" y="1224"/>
                    </a:lnTo>
                    <a:lnTo>
                      <a:pt x="1317" y="1169"/>
                    </a:lnTo>
                    <a:lnTo>
                      <a:pt x="1310" y="1093"/>
                    </a:lnTo>
                    <a:lnTo>
                      <a:pt x="1304" y="1016"/>
                    </a:lnTo>
                    <a:lnTo>
                      <a:pt x="1299" y="936"/>
                    </a:lnTo>
                    <a:lnTo>
                      <a:pt x="1297" y="849"/>
                    </a:lnTo>
                    <a:lnTo>
                      <a:pt x="1295" y="726"/>
                    </a:lnTo>
                    <a:lnTo>
                      <a:pt x="1293" y="603"/>
                    </a:lnTo>
                    <a:lnTo>
                      <a:pt x="1290" y="473"/>
                    </a:lnTo>
                    <a:lnTo>
                      <a:pt x="1284" y="335"/>
                    </a:lnTo>
                    <a:lnTo>
                      <a:pt x="1284" y="331"/>
                    </a:lnTo>
                    <a:lnTo>
                      <a:pt x="1283" y="328"/>
                    </a:lnTo>
                    <a:lnTo>
                      <a:pt x="1279" y="324"/>
                    </a:lnTo>
                    <a:lnTo>
                      <a:pt x="1277" y="321"/>
                    </a:lnTo>
                    <a:lnTo>
                      <a:pt x="1274" y="319"/>
                    </a:lnTo>
                    <a:lnTo>
                      <a:pt x="1270" y="317"/>
                    </a:lnTo>
                    <a:lnTo>
                      <a:pt x="1265" y="317"/>
                    </a:lnTo>
                    <a:lnTo>
                      <a:pt x="1261" y="319"/>
                    </a:lnTo>
                    <a:lnTo>
                      <a:pt x="1217" y="331"/>
                    </a:lnTo>
                    <a:lnTo>
                      <a:pt x="1172" y="346"/>
                    </a:lnTo>
                    <a:lnTo>
                      <a:pt x="1125" y="362"/>
                    </a:lnTo>
                    <a:lnTo>
                      <a:pt x="1078" y="377"/>
                    </a:lnTo>
                    <a:lnTo>
                      <a:pt x="1031" y="393"/>
                    </a:lnTo>
                    <a:lnTo>
                      <a:pt x="984" y="409"/>
                    </a:lnTo>
                    <a:lnTo>
                      <a:pt x="935" y="426"/>
                    </a:lnTo>
                    <a:lnTo>
                      <a:pt x="886" y="442"/>
                    </a:lnTo>
                    <a:lnTo>
                      <a:pt x="838" y="460"/>
                    </a:lnTo>
                    <a:lnTo>
                      <a:pt x="789" y="478"/>
                    </a:lnTo>
                    <a:lnTo>
                      <a:pt x="738" y="496"/>
                    </a:lnTo>
                    <a:lnTo>
                      <a:pt x="689" y="514"/>
                    </a:lnTo>
                    <a:lnTo>
                      <a:pt x="640" y="532"/>
                    </a:lnTo>
                    <a:lnTo>
                      <a:pt x="590" y="550"/>
                    </a:lnTo>
                    <a:lnTo>
                      <a:pt x="541" y="569"/>
                    </a:lnTo>
                    <a:lnTo>
                      <a:pt x="492" y="587"/>
                    </a:lnTo>
                    <a:lnTo>
                      <a:pt x="427" y="612"/>
                    </a:lnTo>
                    <a:lnTo>
                      <a:pt x="302" y="661"/>
                    </a:lnTo>
                    <a:lnTo>
                      <a:pt x="280" y="668"/>
                    </a:lnTo>
                    <a:lnTo>
                      <a:pt x="262" y="672"/>
                    </a:lnTo>
                    <a:lnTo>
                      <a:pt x="248" y="675"/>
                    </a:lnTo>
                    <a:lnTo>
                      <a:pt x="233" y="675"/>
                    </a:lnTo>
                    <a:lnTo>
                      <a:pt x="219" y="672"/>
                    </a:lnTo>
                    <a:lnTo>
                      <a:pt x="202" y="668"/>
                    </a:lnTo>
                    <a:lnTo>
                      <a:pt x="184" y="661"/>
                    </a:lnTo>
                    <a:lnTo>
                      <a:pt x="161" y="652"/>
                    </a:lnTo>
                    <a:lnTo>
                      <a:pt x="152" y="648"/>
                    </a:lnTo>
                    <a:lnTo>
                      <a:pt x="126" y="637"/>
                    </a:lnTo>
                    <a:lnTo>
                      <a:pt x="105" y="625"/>
                    </a:lnTo>
                    <a:lnTo>
                      <a:pt x="85" y="612"/>
                    </a:lnTo>
                    <a:lnTo>
                      <a:pt x="69" y="597"/>
                    </a:lnTo>
                    <a:lnTo>
                      <a:pt x="56" y="583"/>
                    </a:lnTo>
                    <a:lnTo>
                      <a:pt x="47" y="569"/>
                    </a:lnTo>
                    <a:lnTo>
                      <a:pt x="40" y="554"/>
                    </a:lnTo>
                    <a:lnTo>
                      <a:pt x="38" y="540"/>
                    </a:lnTo>
                    <a:lnTo>
                      <a:pt x="38" y="529"/>
                    </a:lnTo>
                    <a:lnTo>
                      <a:pt x="40" y="518"/>
                    </a:lnTo>
                    <a:lnTo>
                      <a:pt x="45" y="509"/>
                    </a:lnTo>
                    <a:lnTo>
                      <a:pt x="50" y="498"/>
                    </a:lnTo>
                    <a:lnTo>
                      <a:pt x="58" y="489"/>
                    </a:lnTo>
                    <a:lnTo>
                      <a:pt x="69" y="480"/>
                    </a:lnTo>
                    <a:lnTo>
                      <a:pt x="79" y="471"/>
                    </a:lnTo>
                    <a:lnTo>
                      <a:pt x="92" y="462"/>
                    </a:lnTo>
                    <a:lnTo>
                      <a:pt x="322" y="341"/>
                    </a:lnTo>
                    <a:lnTo>
                      <a:pt x="356" y="322"/>
                    </a:lnTo>
                    <a:lnTo>
                      <a:pt x="392" y="304"/>
                    </a:lnTo>
                    <a:lnTo>
                      <a:pt x="429" y="286"/>
                    </a:lnTo>
                    <a:lnTo>
                      <a:pt x="463" y="266"/>
                    </a:lnTo>
                    <a:lnTo>
                      <a:pt x="499" y="248"/>
                    </a:lnTo>
                    <a:lnTo>
                      <a:pt x="535" y="228"/>
                    </a:lnTo>
                    <a:lnTo>
                      <a:pt x="572" y="208"/>
                    </a:lnTo>
                    <a:lnTo>
                      <a:pt x="606" y="190"/>
                    </a:lnTo>
                    <a:lnTo>
                      <a:pt x="642" y="170"/>
                    </a:lnTo>
                    <a:lnTo>
                      <a:pt x="675" y="150"/>
                    </a:lnTo>
                    <a:lnTo>
                      <a:pt x="709" y="131"/>
                    </a:lnTo>
                    <a:lnTo>
                      <a:pt x="742" y="112"/>
                    </a:lnTo>
                    <a:lnTo>
                      <a:pt x="774" y="93"/>
                    </a:lnTo>
                    <a:lnTo>
                      <a:pt x="803" y="73"/>
                    </a:lnTo>
                    <a:lnTo>
                      <a:pt x="834" y="55"/>
                    </a:lnTo>
                    <a:lnTo>
                      <a:pt x="861" y="35"/>
                    </a:lnTo>
                    <a:lnTo>
                      <a:pt x="866" y="29"/>
                    </a:lnTo>
                    <a:lnTo>
                      <a:pt x="870" y="22"/>
                    </a:lnTo>
                    <a:lnTo>
                      <a:pt x="870" y="15"/>
                    </a:lnTo>
                    <a:lnTo>
                      <a:pt x="866" y="9"/>
                    </a:lnTo>
                    <a:lnTo>
                      <a:pt x="861" y="4"/>
                    </a:lnTo>
                    <a:lnTo>
                      <a:pt x="854" y="0"/>
                    </a:lnTo>
                    <a:lnTo>
                      <a:pt x="847" y="0"/>
                    </a:lnTo>
                    <a:lnTo>
                      <a:pt x="84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6" name="Freeform 9"/>
              <p:cNvSpPr>
                <a:spLocks/>
              </p:cNvSpPr>
              <p:nvPr/>
            </p:nvSpPr>
            <p:spPr bwMode="auto">
              <a:xfrm>
                <a:off x="1663" y="1574"/>
                <a:ext cx="883" cy="425"/>
              </a:xfrm>
              <a:custGeom>
                <a:avLst/>
                <a:gdLst>
                  <a:gd name="T0" fmla="*/ 800 w 883"/>
                  <a:gd name="T1" fmla="*/ 24 h 425"/>
                  <a:gd name="T2" fmla="*/ 592 w 883"/>
                  <a:gd name="T3" fmla="*/ 127 h 425"/>
                  <a:gd name="T4" fmla="*/ 532 w 883"/>
                  <a:gd name="T5" fmla="*/ 154 h 425"/>
                  <a:gd name="T6" fmla="*/ 471 w 883"/>
                  <a:gd name="T7" fmla="*/ 179 h 425"/>
                  <a:gd name="T8" fmla="*/ 411 w 883"/>
                  <a:gd name="T9" fmla="*/ 203 h 425"/>
                  <a:gd name="T10" fmla="*/ 335 w 883"/>
                  <a:gd name="T11" fmla="*/ 235 h 425"/>
                  <a:gd name="T12" fmla="*/ 297 w 883"/>
                  <a:gd name="T13" fmla="*/ 250 h 425"/>
                  <a:gd name="T14" fmla="*/ 257 w 883"/>
                  <a:gd name="T15" fmla="*/ 266 h 425"/>
                  <a:gd name="T16" fmla="*/ 218 w 883"/>
                  <a:gd name="T17" fmla="*/ 284 h 425"/>
                  <a:gd name="T18" fmla="*/ 178 w 883"/>
                  <a:gd name="T19" fmla="*/ 302 h 425"/>
                  <a:gd name="T20" fmla="*/ 9 w 883"/>
                  <a:gd name="T21" fmla="*/ 391 h 425"/>
                  <a:gd name="T22" fmla="*/ 0 w 883"/>
                  <a:gd name="T23" fmla="*/ 402 h 425"/>
                  <a:gd name="T24" fmla="*/ 2 w 883"/>
                  <a:gd name="T25" fmla="*/ 416 h 425"/>
                  <a:gd name="T26" fmla="*/ 15 w 883"/>
                  <a:gd name="T27" fmla="*/ 425 h 425"/>
                  <a:gd name="T28" fmla="*/ 29 w 883"/>
                  <a:gd name="T29" fmla="*/ 424 h 425"/>
                  <a:gd name="T30" fmla="*/ 194 w 883"/>
                  <a:gd name="T31" fmla="*/ 337 h 425"/>
                  <a:gd name="T32" fmla="*/ 234 w 883"/>
                  <a:gd name="T33" fmla="*/ 319 h 425"/>
                  <a:gd name="T34" fmla="*/ 272 w 883"/>
                  <a:gd name="T35" fmla="*/ 301 h 425"/>
                  <a:gd name="T36" fmla="*/ 312 w 883"/>
                  <a:gd name="T37" fmla="*/ 284 h 425"/>
                  <a:gd name="T38" fmla="*/ 350 w 883"/>
                  <a:gd name="T39" fmla="*/ 270 h 425"/>
                  <a:gd name="T40" fmla="*/ 427 w 883"/>
                  <a:gd name="T41" fmla="*/ 239 h 425"/>
                  <a:gd name="T42" fmla="*/ 487 w 883"/>
                  <a:gd name="T43" fmla="*/ 214 h 425"/>
                  <a:gd name="T44" fmla="*/ 549 w 883"/>
                  <a:gd name="T45" fmla="*/ 188 h 425"/>
                  <a:gd name="T46" fmla="*/ 608 w 883"/>
                  <a:gd name="T47" fmla="*/ 161 h 425"/>
                  <a:gd name="T48" fmla="*/ 816 w 883"/>
                  <a:gd name="T49" fmla="*/ 56 h 425"/>
                  <a:gd name="T50" fmla="*/ 822 w 883"/>
                  <a:gd name="T51" fmla="*/ 55 h 425"/>
                  <a:gd name="T52" fmla="*/ 835 w 883"/>
                  <a:gd name="T53" fmla="*/ 47 h 425"/>
                  <a:gd name="T54" fmla="*/ 844 w 883"/>
                  <a:gd name="T55" fmla="*/ 82 h 425"/>
                  <a:gd name="T56" fmla="*/ 845 w 883"/>
                  <a:gd name="T57" fmla="*/ 96 h 425"/>
                  <a:gd name="T58" fmla="*/ 849 w 883"/>
                  <a:gd name="T59" fmla="*/ 112 h 425"/>
                  <a:gd name="T60" fmla="*/ 858 w 883"/>
                  <a:gd name="T61" fmla="*/ 121 h 425"/>
                  <a:gd name="T62" fmla="*/ 873 w 883"/>
                  <a:gd name="T63" fmla="*/ 121 h 425"/>
                  <a:gd name="T64" fmla="*/ 883 w 883"/>
                  <a:gd name="T65" fmla="*/ 111 h 425"/>
                  <a:gd name="T66" fmla="*/ 883 w 883"/>
                  <a:gd name="T67" fmla="*/ 94 h 425"/>
                  <a:gd name="T68" fmla="*/ 882 w 883"/>
                  <a:gd name="T69" fmla="*/ 73 h 425"/>
                  <a:gd name="T70" fmla="*/ 863 w 883"/>
                  <a:gd name="T71" fmla="*/ 15 h 425"/>
                  <a:gd name="T72" fmla="*/ 860 w 883"/>
                  <a:gd name="T73" fmla="*/ 7 h 425"/>
                  <a:gd name="T74" fmla="*/ 853 w 883"/>
                  <a:gd name="T75" fmla="*/ 2 h 425"/>
                  <a:gd name="T76" fmla="*/ 845 w 883"/>
                  <a:gd name="T77" fmla="*/ 0 h 425"/>
                  <a:gd name="T78" fmla="*/ 836 w 883"/>
                  <a:gd name="T79" fmla="*/ 4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3" h="425">
                    <a:moveTo>
                      <a:pt x="836" y="4"/>
                    </a:moveTo>
                    <a:lnTo>
                      <a:pt x="800" y="24"/>
                    </a:lnTo>
                    <a:lnTo>
                      <a:pt x="621" y="114"/>
                    </a:lnTo>
                    <a:lnTo>
                      <a:pt x="592" y="127"/>
                    </a:lnTo>
                    <a:lnTo>
                      <a:pt x="561" y="140"/>
                    </a:lnTo>
                    <a:lnTo>
                      <a:pt x="532" y="154"/>
                    </a:lnTo>
                    <a:lnTo>
                      <a:pt x="502" y="167"/>
                    </a:lnTo>
                    <a:lnTo>
                      <a:pt x="471" y="179"/>
                    </a:lnTo>
                    <a:lnTo>
                      <a:pt x="442" y="192"/>
                    </a:lnTo>
                    <a:lnTo>
                      <a:pt x="411" y="203"/>
                    </a:lnTo>
                    <a:lnTo>
                      <a:pt x="382" y="216"/>
                    </a:lnTo>
                    <a:lnTo>
                      <a:pt x="335" y="235"/>
                    </a:lnTo>
                    <a:lnTo>
                      <a:pt x="315" y="243"/>
                    </a:lnTo>
                    <a:lnTo>
                      <a:pt x="297" y="250"/>
                    </a:lnTo>
                    <a:lnTo>
                      <a:pt x="277" y="259"/>
                    </a:lnTo>
                    <a:lnTo>
                      <a:pt x="257" y="266"/>
                    </a:lnTo>
                    <a:lnTo>
                      <a:pt x="237" y="275"/>
                    </a:lnTo>
                    <a:lnTo>
                      <a:pt x="218" y="284"/>
                    </a:lnTo>
                    <a:lnTo>
                      <a:pt x="198" y="293"/>
                    </a:lnTo>
                    <a:lnTo>
                      <a:pt x="178" y="302"/>
                    </a:lnTo>
                    <a:lnTo>
                      <a:pt x="165" y="310"/>
                    </a:lnTo>
                    <a:lnTo>
                      <a:pt x="9" y="391"/>
                    </a:lnTo>
                    <a:lnTo>
                      <a:pt x="4" y="397"/>
                    </a:lnTo>
                    <a:lnTo>
                      <a:pt x="0" y="402"/>
                    </a:lnTo>
                    <a:lnTo>
                      <a:pt x="0" y="409"/>
                    </a:lnTo>
                    <a:lnTo>
                      <a:pt x="2" y="416"/>
                    </a:lnTo>
                    <a:lnTo>
                      <a:pt x="8" y="422"/>
                    </a:lnTo>
                    <a:lnTo>
                      <a:pt x="15" y="425"/>
                    </a:lnTo>
                    <a:lnTo>
                      <a:pt x="22" y="425"/>
                    </a:lnTo>
                    <a:lnTo>
                      <a:pt x="29" y="424"/>
                    </a:lnTo>
                    <a:lnTo>
                      <a:pt x="183" y="342"/>
                    </a:lnTo>
                    <a:lnTo>
                      <a:pt x="194" y="337"/>
                    </a:lnTo>
                    <a:lnTo>
                      <a:pt x="214" y="328"/>
                    </a:lnTo>
                    <a:lnTo>
                      <a:pt x="234" y="319"/>
                    </a:lnTo>
                    <a:lnTo>
                      <a:pt x="254" y="310"/>
                    </a:lnTo>
                    <a:lnTo>
                      <a:pt x="272" y="301"/>
                    </a:lnTo>
                    <a:lnTo>
                      <a:pt x="292" y="293"/>
                    </a:lnTo>
                    <a:lnTo>
                      <a:pt x="312" y="284"/>
                    </a:lnTo>
                    <a:lnTo>
                      <a:pt x="330" y="277"/>
                    </a:lnTo>
                    <a:lnTo>
                      <a:pt x="350" y="270"/>
                    </a:lnTo>
                    <a:lnTo>
                      <a:pt x="397" y="250"/>
                    </a:lnTo>
                    <a:lnTo>
                      <a:pt x="427" y="239"/>
                    </a:lnTo>
                    <a:lnTo>
                      <a:pt x="456" y="226"/>
                    </a:lnTo>
                    <a:lnTo>
                      <a:pt x="487" y="214"/>
                    </a:lnTo>
                    <a:lnTo>
                      <a:pt x="518" y="201"/>
                    </a:lnTo>
                    <a:lnTo>
                      <a:pt x="549" y="188"/>
                    </a:lnTo>
                    <a:lnTo>
                      <a:pt x="578" y="174"/>
                    </a:lnTo>
                    <a:lnTo>
                      <a:pt x="608" y="161"/>
                    </a:lnTo>
                    <a:lnTo>
                      <a:pt x="637" y="147"/>
                    </a:lnTo>
                    <a:lnTo>
                      <a:pt x="816" y="56"/>
                    </a:lnTo>
                    <a:lnTo>
                      <a:pt x="818" y="56"/>
                    </a:lnTo>
                    <a:lnTo>
                      <a:pt x="822" y="55"/>
                    </a:lnTo>
                    <a:lnTo>
                      <a:pt x="827" y="51"/>
                    </a:lnTo>
                    <a:lnTo>
                      <a:pt x="835" y="47"/>
                    </a:lnTo>
                    <a:lnTo>
                      <a:pt x="840" y="69"/>
                    </a:lnTo>
                    <a:lnTo>
                      <a:pt x="844" y="82"/>
                    </a:lnTo>
                    <a:lnTo>
                      <a:pt x="845" y="89"/>
                    </a:lnTo>
                    <a:lnTo>
                      <a:pt x="845" y="96"/>
                    </a:lnTo>
                    <a:lnTo>
                      <a:pt x="847" y="105"/>
                    </a:lnTo>
                    <a:lnTo>
                      <a:pt x="849" y="112"/>
                    </a:lnTo>
                    <a:lnTo>
                      <a:pt x="853" y="118"/>
                    </a:lnTo>
                    <a:lnTo>
                      <a:pt x="858" y="121"/>
                    </a:lnTo>
                    <a:lnTo>
                      <a:pt x="865" y="123"/>
                    </a:lnTo>
                    <a:lnTo>
                      <a:pt x="873" y="121"/>
                    </a:lnTo>
                    <a:lnTo>
                      <a:pt x="880" y="118"/>
                    </a:lnTo>
                    <a:lnTo>
                      <a:pt x="883" y="111"/>
                    </a:lnTo>
                    <a:lnTo>
                      <a:pt x="883" y="103"/>
                    </a:lnTo>
                    <a:lnTo>
                      <a:pt x="883" y="94"/>
                    </a:lnTo>
                    <a:lnTo>
                      <a:pt x="883" y="85"/>
                    </a:lnTo>
                    <a:lnTo>
                      <a:pt x="882" y="73"/>
                    </a:lnTo>
                    <a:lnTo>
                      <a:pt x="874" y="53"/>
                    </a:lnTo>
                    <a:lnTo>
                      <a:pt x="863" y="15"/>
                    </a:lnTo>
                    <a:lnTo>
                      <a:pt x="862" y="11"/>
                    </a:lnTo>
                    <a:lnTo>
                      <a:pt x="860" y="7"/>
                    </a:lnTo>
                    <a:lnTo>
                      <a:pt x="856" y="6"/>
                    </a:lnTo>
                    <a:lnTo>
                      <a:pt x="853" y="2"/>
                    </a:lnTo>
                    <a:lnTo>
                      <a:pt x="849" y="0"/>
                    </a:lnTo>
                    <a:lnTo>
                      <a:pt x="845" y="0"/>
                    </a:lnTo>
                    <a:lnTo>
                      <a:pt x="840" y="2"/>
                    </a:lnTo>
                    <a:lnTo>
                      <a:pt x="83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7" name="Freeform 10"/>
              <p:cNvSpPr>
                <a:spLocks/>
              </p:cNvSpPr>
              <p:nvPr/>
            </p:nvSpPr>
            <p:spPr bwMode="auto">
              <a:xfrm>
                <a:off x="1616" y="1542"/>
                <a:ext cx="825" cy="425"/>
              </a:xfrm>
              <a:custGeom>
                <a:avLst/>
                <a:gdLst>
                  <a:gd name="T0" fmla="*/ 798 w 825"/>
                  <a:gd name="T1" fmla="*/ 1 h 425"/>
                  <a:gd name="T2" fmla="*/ 693 w 825"/>
                  <a:gd name="T3" fmla="*/ 49 h 425"/>
                  <a:gd name="T4" fmla="*/ 661 w 825"/>
                  <a:gd name="T5" fmla="*/ 63 h 425"/>
                  <a:gd name="T6" fmla="*/ 626 w 825"/>
                  <a:gd name="T7" fmla="*/ 79 h 425"/>
                  <a:gd name="T8" fmla="*/ 592 w 825"/>
                  <a:gd name="T9" fmla="*/ 94 h 425"/>
                  <a:gd name="T10" fmla="*/ 559 w 825"/>
                  <a:gd name="T11" fmla="*/ 108 h 425"/>
                  <a:gd name="T12" fmla="*/ 525 w 825"/>
                  <a:gd name="T13" fmla="*/ 125 h 425"/>
                  <a:gd name="T14" fmla="*/ 491 w 825"/>
                  <a:gd name="T15" fmla="*/ 141 h 425"/>
                  <a:gd name="T16" fmla="*/ 456 w 825"/>
                  <a:gd name="T17" fmla="*/ 157 h 425"/>
                  <a:gd name="T18" fmla="*/ 422 w 825"/>
                  <a:gd name="T19" fmla="*/ 175 h 425"/>
                  <a:gd name="T20" fmla="*/ 227 w 825"/>
                  <a:gd name="T21" fmla="*/ 269 h 425"/>
                  <a:gd name="T22" fmla="*/ 185 w 825"/>
                  <a:gd name="T23" fmla="*/ 289 h 425"/>
                  <a:gd name="T24" fmla="*/ 167 w 825"/>
                  <a:gd name="T25" fmla="*/ 298 h 425"/>
                  <a:gd name="T26" fmla="*/ 145 w 825"/>
                  <a:gd name="T27" fmla="*/ 309 h 425"/>
                  <a:gd name="T28" fmla="*/ 122 w 825"/>
                  <a:gd name="T29" fmla="*/ 320 h 425"/>
                  <a:gd name="T30" fmla="*/ 96 w 825"/>
                  <a:gd name="T31" fmla="*/ 334 h 425"/>
                  <a:gd name="T32" fmla="*/ 71 w 825"/>
                  <a:gd name="T33" fmla="*/ 347 h 425"/>
                  <a:gd name="T34" fmla="*/ 47 w 825"/>
                  <a:gd name="T35" fmla="*/ 362 h 425"/>
                  <a:gd name="T36" fmla="*/ 26 w 825"/>
                  <a:gd name="T37" fmla="*/ 376 h 425"/>
                  <a:gd name="T38" fmla="*/ 6 w 825"/>
                  <a:gd name="T39" fmla="*/ 391 h 425"/>
                  <a:gd name="T40" fmla="*/ 2 w 825"/>
                  <a:gd name="T41" fmla="*/ 396 h 425"/>
                  <a:gd name="T42" fmla="*/ 0 w 825"/>
                  <a:gd name="T43" fmla="*/ 403 h 425"/>
                  <a:gd name="T44" fmla="*/ 0 w 825"/>
                  <a:gd name="T45" fmla="*/ 412 h 425"/>
                  <a:gd name="T46" fmla="*/ 4 w 825"/>
                  <a:gd name="T47" fmla="*/ 418 h 425"/>
                  <a:gd name="T48" fmla="*/ 9 w 825"/>
                  <a:gd name="T49" fmla="*/ 423 h 425"/>
                  <a:gd name="T50" fmla="*/ 17 w 825"/>
                  <a:gd name="T51" fmla="*/ 425 h 425"/>
                  <a:gd name="T52" fmla="*/ 24 w 825"/>
                  <a:gd name="T53" fmla="*/ 425 h 425"/>
                  <a:gd name="T54" fmla="*/ 29 w 825"/>
                  <a:gd name="T55" fmla="*/ 421 h 425"/>
                  <a:gd name="T56" fmla="*/ 46 w 825"/>
                  <a:gd name="T57" fmla="*/ 409 h 425"/>
                  <a:gd name="T58" fmla="*/ 66 w 825"/>
                  <a:gd name="T59" fmla="*/ 396 h 425"/>
                  <a:gd name="T60" fmla="*/ 87 w 825"/>
                  <a:gd name="T61" fmla="*/ 383 h 425"/>
                  <a:gd name="T62" fmla="*/ 109 w 825"/>
                  <a:gd name="T63" fmla="*/ 371 h 425"/>
                  <a:gd name="T64" fmla="*/ 132 w 825"/>
                  <a:gd name="T65" fmla="*/ 358 h 425"/>
                  <a:gd name="T66" fmla="*/ 156 w 825"/>
                  <a:gd name="T67" fmla="*/ 345 h 425"/>
                  <a:gd name="T68" fmla="*/ 179 w 825"/>
                  <a:gd name="T69" fmla="*/ 334 h 425"/>
                  <a:gd name="T70" fmla="*/ 201 w 825"/>
                  <a:gd name="T71" fmla="*/ 324 h 425"/>
                  <a:gd name="T72" fmla="*/ 243 w 825"/>
                  <a:gd name="T73" fmla="*/ 304 h 425"/>
                  <a:gd name="T74" fmla="*/ 440 w 825"/>
                  <a:gd name="T75" fmla="*/ 210 h 425"/>
                  <a:gd name="T76" fmla="*/ 474 w 825"/>
                  <a:gd name="T77" fmla="*/ 191 h 425"/>
                  <a:gd name="T78" fmla="*/ 507 w 825"/>
                  <a:gd name="T79" fmla="*/ 175 h 425"/>
                  <a:gd name="T80" fmla="*/ 541 w 825"/>
                  <a:gd name="T81" fmla="*/ 159 h 425"/>
                  <a:gd name="T82" fmla="*/ 574 w 825"/>
                  <a:gd name="T83" fmla="*/ 144 h 425"/>
                  <a:gd name="T84" fmla="*/ 608 w 825"/>
                  <a:gd name="T85" fmla="*/ 128 h 425"/>
                  <a:gd name="T86" fmla="*/ 641 w 825"/>
                  <a:gd name="T87" fmla="*/ 114 h 425"/>
                  <a:gd name="T88" fmla="*/ 675 w 825"/>
                  <a:gd name="T89" fmla="*/ 99 h 425"/>
                  <a:gd name="T90" fmla="*/ 710 w 825"/>
                  <a:gd name="T91" fmla="*/ 83 h 425"/>
                  <a:gd name="T92" fmla="*/ 813 w 825"/>
                  <a:gd name="T93" fmla="*/ 36 h 425"/>
                  <a:gd name="T94" fmla="*/ 820 w 825"/>
                  <a:gd name="T95" fmla="*/ 32 h 425"/>
                  <a:gd name="T96" fmla="*/ 824 w 825"/>
                  <a:gd name="T97" fmla="*/ 25 h 425"/>
                  <a:gd name="T98" fmla="*/ 825 w 825"/>
                  <a:gd name="T99" fmla="*/ 18 h 425"/>
                  <a:gd name="T100" fmla="*/ 824 w 825"/>
                  <a:gd name="T101" fmla="*/ 11 h 425"/>
                  <a:gd name="T102" fmla="*/ 818 w 825"/>
                  <a:gd name="T103" fmla="*/ 5 h 425"/>
                  <a:gd name="T104" fmla="*/ 813 w 825"/>
                  <a:gd name="T105" fmla="*/ 1 h 425"/>
                  <a:gd name="T106" fmla="*/ 806 w 825"/>
                  <a:gd name="T107" fmla="*/ 0 h 425"/>
                  <a:gd name="T108" fmla="*/ 798 w 825"/>
                  <a:gd name="T109" fmla="*/ 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5" h="425">
                    <a:moveTo>
                      <a:pt x="798" y="1"/>
                    </a:moveTo>
                    <a:lnTo>
                      <a:pt x="693" y="49"/>
                    </a:lnTo>
                    <a:lnTo>
                      <a:pt x="661" y="63"/>
                    </a:lnTo>
                    <a:lnTo>
                      <a:pt x="626" y="79"/>
                    </a:lnTo>
                    <a:lnTo>
                      <a:pt x="592" y="94"/>
                    </a:lnTo>
                    <a:lnTo>
                      <a:pt x="559" y="108"/>
                    </a:lnTo>
                    <a:lnTo>
                      <a:pt x="525" y="125"/>
                    </a:lnTo>
                    <a:lnTo>
                      <a:pt x="491" y="141"/>
                    </a:lnTo>
                    <a:lnTo>
                      <a:pt x="456" y="157"/>
                    </a:lnTo>
                    <a:lnTo>
                      <a:pt x="422" y="175"/>
                    </a:lnTo>
                    <a:lnTo>
                      <a:pt x="227" y="269"/>
                    </a:lnTo>
                    <a:lnTo>
                      <a:pt x="185" y="289"/>
                    </a:lnTo>
                    <a:lnTo>
                      <a:pt x="167" y="298"/>
                    </a:lnTo>
                    <a:lnTo>
                      <a:pt x="145" y="309"/>
                    </a:lnTo>
                    <a:lnTo>
                      <a:pt x="122" y="320"/>
                    </a:lnTo>
                    <a:lnTo>
                      <a:pt x="96" y="334"/>
                    </a:lnTo>
                    <a:lnTo>
                      <a:pt x="71" y="347"/>
                    </a:lnTo>
                    <a:lnTo>
                      <a:pt x="47" y="362"/>
                    </a:lnTo>
                    <a:lnTo>
                      <a:pt x="26" y="376"/>
                    </a:lnTo>
                    <a:lnTo>
                      <a:pt x="6" y="391"/>
                    </a:lnTo>
                    <a:lnTo>
                      <a:pt x="2" y="396"/>
                    </a:lnTo>
                    <a:lnTo>
                      <a:pt x="0" y="403"/>
                    </a:lnTo>
                    <a:lnTo>
                      <a:pt x="0" y="412"/>
                    </a:lnTo>
                    <a:lnTo>
                      <a:pt x="4" y="418"/>
                    </a:lnTo>
                    <a:lnTo>
                      <a:pt x="9" y="423"/>
                    </a:lnTo>
                    <a:lnTo>
                      <a:pt x="17" y="425"/>
                    </a:lnTo>
                    <a:lnTo>
                      <a:pt x="24" y="425"/>
                    </a:lnTo>
                    <a:lnTo>
                      <a:pt x="29" y="421"/>
                    </a:lnTo>
                    <a:lnTo>
                      <a:pt x="46" y="409"/>
                    </a:lnTo>
                    <a:lnTo>
                      <a:pt x="66" y="396"/>
                    </a:lnTo>
                    <a:lnTo>
                      <a:pt x="87" y="383"/>
                    </a:lnTo>
                    <a:lnTo>
                      <a:pt x="109" y="371"/>
                    </a:lnTo>
                    <a:lnTo>
                      <a:pt x="132" y="358"/>
                    </a:lnTo>
                    <a:lnTo>
                      <a:pt x="156" y="345"/>
                    </a:lnTo>
                    <a:lnTo>
                      <a:pt x="179" y="334"/>
                    </a:lnTo>
                    <a:lnTo>
                      <a:pt x="201" y="324"/>
                    </a:lnTo>
                    <a:lnTo>
                      <a:pt x="243" y="304"/>
                    </a:lnTo>
                    <a:lnTo>
                      <a:pt x="440" y="210"/>
                    </a:lnTo>
                    <a:lnTo>
                      <a:pt x="474" y="191"/>
                    </a:lnTo>
                    <a:lnTo>
                      <a:pt x="507" y="175"/>
                    </a:lnTo>
                    <a:lnTo>
                      <a:pt x="541" y="159"/>
                    </a:lnTo>
                    <a:lnTo>
                      <a:pt x="574" y="144"/>
                    </a:lnTo>
                    <a:lnTo>
                      <a:pt x="608" y="128"/>
                    </a:lnTo>
                    <a:lnTo>
                      <a:pt x="641" y="114"/>
                    </a:lnTo>
                    <a:lnTo>
                      <a:pt x="675" y="99"/>
                    </a:lnTo>
                    <a:lnTo>
                      <a:pt x="710" y="83"/>
                    </a:lnTo>
                    <a:lnTo>
                      <a:pt x="813" y="36"/>
                    </a:lnTo>
                    <a:lnTo>
                      <a:pt x="820" y="32"/>
                    </a:lnTo>
                    <a:lnTo>
                      <a:pt x="824" y="25"/>
                    </a:lnTo>
                    <a:lnTo>
                      <a:pt x="825" y="18"/>
                    </a:lnTo>
                    <a:lnTo>
                      <a:pt x="824" y="11"/>
                    </a:lnTo>
                    <a:lnTo>
                      <a:pt x="818" y="5"/>
                    </a:lnTo>
                    <a:lnTo>
                      <a:pt x="813" y="1"/>
                    </a:lnTo>
                    <a:lnTo>
                      <a:pt x="806" y="0"/>
                    </a:lnTo>
                    <a:lnTo>
                      <a:pt x="79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8" name="Freeform 11"/>
              <p:cNvSpPr>
                <a:spLocks/>
              </p:cNvSpPr>
              <p:nvPr/>
            </p:nvSpPr>
            <p:spPr bwMode="auto">
              <a:xfrm>
                <a:off x="1542" y="1475"/>
                <a:ext cx="851" cy="472"/>
              </a:xfrm>
              <a:custGeom>
                <a:avLst/>
                <a:gdLst>
                  <a:gd name="T0" fmla="*/ 805 w 851"/>
                  <a:gd name="T1" fmla="*/ 11 h 472"/>
                  <a:gd name="T2" fmla="*/ 767 w 851"/>
                  <a:gd name="T3" fmla="*/ 27 h 472"/>
                  <a:gd name="T4" fmla="*/ 729 w 851"/>
                  <a:gd name="T5" fmla="*/ 45 h 472"/>
                  <a:gd name="T6" fmla="*/ 691 w 851"/>
                  <a:gd name="T7" fmla="*/ 63 h 472"/>
                  <a:gd name="T8" fmla="*/ 655 w 851"/>
                  <a:gd name="T9" fmla="*/ 83 h 472"/>
                  <a:gd name="T10" fmla="*/ 619 w 851"/>
                  <a:gd name="T11" fmla="*/ 103 h 472"/>
                  <a:gd name="T12" fmla="*/ 585 w 851"/>
                  <a:gd name="T13" fmla="*/ 123 h 472"/>
                  <a:gd name="T14" fmla="*/ 548 w 851"/>
                  <a:gd name="T15" fmla="*/ 143 h 472"/>
                  <a:gd name="T16" fmla="*/ 346 w 851"/>
                  <a:gd name="T17" fmla="*/ 251 h 472"/>
                  <a:gd name="T18" fmla="*/ 152 w 851"/>
                  <a:gd name="T19" fmla="*/ 356 h 472"/>
                  <a:gd name="T20" fmla="*/ 114 w 851"/>
                  <a:gd name="T21" fmla="*/ 376 h 472"/>
                  <a:gd name="T22" fmla="*/ 78 w 851"/>
                  <a:gd name="T23" fmla="*/ 396 h 472"/>
                  <a:gd name="T24" fmla="*/ 40 w 851"/>
                  <a:gd name="T25" fmla="*/ 418 h 472"/>
                  <a:gd name="T26" fmla="*/ 7 w 851"/>
                  <a:gd name="T27" fmla="*/ 439 h 472"/>
                  <a:gd name="T28" fmla="*/ 0 w 851"/>
                  <a:gd name="T29" fmla="*/ 450 h 472"/>
                  <a:gd name="T30" fmla="*/ 4 w 851"/>
                  <a:gd name="T31" fmla="*/ 465 h 472"/>
                  <a:gd name="T32" fmla="*/ 15 w 851"/>
                  <a:gd name="T33" fmla="*/ 472 h 472"/>
                  <a:gd name="T34" fmla="*/ 29 w 851"/>
                  <a:gd name="T35" fmla="*/ 470 h 472"/>
                  <a:gd name="T36" fmla="*/ 62 w 851"/>
                  <a:gd name="T37" fmla="*/ 450 h 472"/>
                  <a:gd name="T38" fmla="*/ 98 w 851"/>
                  <a:gd name="T39" fmla="*/ 429 h 472"/>
                  <a:gd name="T40" fmla="*/ 134 w 851"/>
                  <a:gd name="T41" fmla="*/ 409 h 472"/>
                  <a:gd name="T42" fmla="*/ 170 w 851"/>
                  <a:gd name="T43" fmla="*/ 389 h 472"/>
                  <a:gd name="T44" fmla="*/ 223 w 851"/>
                  <a:gd name="T45" fmla="*/ 360 h 472"/>
                  <a:gd name="T46" fmla="*/ 264 w 851"/>
                  <a:gd name="T47" fmla="*/ 338 h 472"/>
                  <a:gd name="T48" fmla="*/ 317 w 851"/>
                  <a:gd name="T49" fmla="*/ 311 h 472"/>
                  <a:gd name="T50" fmla="*/ 358 w 851"/>
                  <a:gd name="T51" fmla="*/ 289 h 472"/>
                  <a:gd name="T52" fmla="*/ 550 w 851"/>
                  <a:gd name="T53" fmla="*/ 184 h 472"/>
                  <a:gd name="T54" fmla="*/ 619 w 851"/>
                  <a:gd name="T55" fmla="*/ 144 h 472"/>
                  <a:gd name="T56" fmla="*/ 691 w 851"/>
                  <a:gd name="T57" fmla="*/ 106 h 472"/>
                  <a:gd name="T58" fmla="*/ 764 w 851"/>
                  <a:gd name="T59" fmla="*/ 68 h 472"/>
                  <a:gd name="T60" fmla="*/ 838 w 851"/>
                  <a:gd name="T61" fmla="*/ 36 h 472"/>
                  <a:gd name="T62" fmla="*/ 849 w 851"/>
                  <a:gd name="T63" fmla="*/ 27 h 472"/>
                  <a:gd name="T64" fmla="*/ 849 w 851"/>
                  <a:gd name="T65" fmla="*/ 12 h 472"/>
                  <a:gd name="T66" fmla="*/ 840 w 851"/>
                  <a:gd name="T67" fmla="*/ 1 h 472"/>
                  <a:gd name="T68" fmla="*/ 823 w 851"/>
                  <a:gd name="T69" fmla="*/ 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1" h="472">
                    <a:moveTo>
                      <a:pt x="823" y="1"/>
                    </a:moveTo>
                    <a:lnTo>
                      <a:pt x="805" y="11"/>
                    </a:lnTo>
                    <a:lnTo>
                      <a:pt x="785" y="18"/>
                    </a:lnTo>
                    <a:lnTo>
                      <a:pt x="767" y="27"/>
                    </a:lnTo>
                    <a:lnTo>
                      <a:pt x="747" y="36"/>
                    </a:lnTo>
                    <a:lnTo>
                      <a:pt x="729" y="45"/>
                    </a:lnTo>
                    <a:lnTo>
                      <a:pt x="711" y="54"/>
                    </a:lnTo>
                    <a:lnTo>
                      <a:pt x="691" y="63"/>
                    </a:lnTo>
                    <a:lnTo>
                      <a:pt x="673" y="74"/>
                    </a:lnTo>
                    <a:lnTo>
                      <a:pt x="655" y="83"/>
                    </a:lnTo>
                    <a:lnTo>
                      <a:pt x="637" y="92"/>
                    </a:lnTo>
                    <a:lnTo>
                      <a:pt x="619" y="103"/>
                    </a:lnTo>
                    <a:lnTo>
                      <a:pt x="601" y="112"/>
                    </a:lnTo>
                    <a:lnTo>
                      <a:pt x="585" y="123"/>
                    </a:lnTo>
                    <a:lnTo>
                      <a:pt x="567" y="132"/>
                    </a:lnTo>
                    <a:lnTo>
                      <a:pt x="548" y="143"/>
                    </a:lnTo>
                    <a:lnTo>
                      <a:pt x="532" y="152"/>
                    </a:lnTo>
                    <a:lnTo>
                      <a:pt x="346" y="251"/>
                    </a:lnTo>
                    <a:lnTo>
                      <a:pt x="199" y="331"/>
                    </a:lnTo>
                    <a:lnTo>
                      <a:pt x="152" y="356"/>
                    </a:lnTo>
                    <a:lnTo>
                      <a:pt x="134" y="365"/>
                    </a:lnTo>
                    <a:lnTo>
                      <a:pt x="114" y="376"/>
                    </a:lnTo>
                    <a:lnTo>
                      <a:pt x="96" y="385"/>
                    </a:lnTo>
                    <a:lnTo>
                      <a:pt x="78" y="396"/>
                    </a:lnTo>
                    <a:lnTo>
                      <a:pt x="58" y="407"/>
                    </a:lnTo>
                    <a:lnTo>
                      <a:pt x="40" y="418"/>
                    </a:lnTo>
                    <a:lnTo>
                      <a:pt x="24" y="429"/>
                    </a:lnTo>
                    <a:lnTo>
                      <a:pt x="7" y="439"/>
                    </a:lnTo>
                    <a:lnTo>
                      <a:pt x="4" y="445"/>
                    </a:lnTo>
                    <a:lnTo>
                      <a:pt x="0" y="450"/>
                    </a:lnTo>
                    <a:lnTo>
                      <a:pt x="0" y="458"/>
                    </a:lnTo>
                    <a:lnTo>
                      <a:pt x="4" y="465"/>
                    </a:lnTo>
                    <a:lnTo>
                      <a:pt x="9" y="470"/>
                    </a:lnTo>
                    <a:lnTo>
                      <a:pt x="15" y="472"/>
                    </a:lnTo>
                    <a:lnTo>
                      <a:pt x="22" y="472"/>
                    </a:lnTo>
                    <a:lnTo>
                      <a:pt x="29" y="470"/>
                    </a:lnTo>
                    <a:lnTo>
                      <a:pt x="45" y="459"/>
                    </a:lnTo>
                    <a:lnTo>
                      <a:pt x="62" y="450"/>
                    </a:lnTo>
                    <a:lnTo>
                      <a:pt x="78" y="439"/>
                    </a:lnTo>
                    <a:lnTo>
                      <a:pt x="98" y="429"/>
                    </a:lnTo>
                    <a:lnTo>
                      <a:pt x="116" y="418"/>
                    </a:lnTo>
                    <a:lnTo>
                      <a:pt x="134" y="409"/>
                    </a:lnTo>
                    <a:lnTo>
                      <a:pt x="152" y="398"/>
                    </a:lnTo>
                    <a:lnTo>
                      <a:pt x="170" y="389"/>
                    </a:lnTo>
                    <a:lnTo>
                      <a:pt x="217" y="363"/>
                    </a:lnTo>
                    <a:lnTo>
                      <a:pt x="223" y="360"/>
                    </a:lnTo>
                    <a:lnTo>
                      <a:pt x="241" y="351"/>
                    </a:lnTo>
                    <a:lnTo>
                      <a:pt x="264" y="338"/>
                    </a:lnTo>
                    <a:lnTo>
                      <a:pt x="291" y="324"/>
                    </a:lnTo>
                    <a:lnTo>
                      <a:pt x="317" y="311"/>
                    </a:lnTo>
                    <a:lnTo>
                      <a:pt x="340" y="298"/>
                    </a:lnTo>
                    <a:lnTo>
                      <a:pt x="358" y="289"/>
                    </a:lnTo>
                    <a:lnTo>
                      <a:pt x="364" y="286"/>
                    </a:lnTo>
                    <a:lnTo>
                      <a:pt x="550" y="184"/>
                    </a:lnTo>
                    <a:lnTo>
                      <a:pt x="585" y="164"/>
                    </a:lnTo>
                    <a:lnTo>
                      <a:pt x="619" y="144"/>
                    </a:lnTo>
                    <a:lnTo>
                      <a:pt x="655" y="125"/>
                    </a:lnTo>
                    <a:lnTo>
                      <a:pt x="691" y="106"/>
                    </a:lnTo>
                    <a:lnTo>
                      <a:pt x="728" y="87"/>
                    </a:lnTo>
                    <a:lnTo>
                      <a:pt x="764" y="68"/>
                    </a:lnTo>
                    <a:lnTo>
                      <a:pt x="800" y="52"/>
                    </a:lnTo>
                    <a:lnTo>
                      <a:pt x="838" y="36"/>
                    </a:lnTo>
                    <a:lnTo>
                      <a:pt x="843" y="32"/>
                    </a:lnTo>
                    <a:lnTo>
                      <a:pt x="849" y="27"/>
                    </a:lnTo>
                    <a:lnTo>
                      <a:pt x="851" y="20"/>
                    </a:lnTo>
                    <a:lnTo>
                      <a:pt x="849" y="12"/>
                    </a:lnTo>
                    <a:lnTo>
                      <a:pt x="845" y="7"/>
                    </a:lnTo>
                    <a:lnTo>
                      <a:pt x="840" y="1"/>
                    </a:lnTo>
                    <a:lnTo>
                      <a:pt x="831" y="0"/>
                    </a:lnTo>
                    <a:lnTo>
                      <a:pt x="82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9" name="Freeform 12"/>
              <p:cNvSpPr>
                <a:spLocks/>
              </p:cNvSpPr>
              <p:nvPr/>
            </p:nvSpPr>
            <p:spPr bwMode="auto">
              <a:xfrm>
                <a:off x="1497" y="1415"/>
                <a:ext cx="809" cy="499"/>
              </a:xfrm>
              <a:custGeom>
                <a:avLst/>
                <a:gdLst>
                  <a:gd name="T0" fmla="*/ 769 w 809"/>
                  <a:gd name="T1" fmla="*/ 13 h 499"/>
                  <a:gd name="T2" fmla="*/ 751 w 809"/>
                  <a:gd name="T3" fmla="*/ 25 h 499"/>
                  <a:gd name="T4" fmla="*/ 731 w 809"/>
                  <a:gd name="T5" fmla="*/ 38 h 499"/>
                  <a:gd name="T6" fmla="*/ 709 w 809"/>
                  <a:gd name="T7" fmla="*/ 51 h 499"/>
                  <a:gd name="T8" fmla="*/ 669 w 809"/>
                  <a:gd name="T9" fmla="*/ 71 h 499"/>
                  <a:gd name="T10" fmla="*/ 536 w 809"/>
                  <a:gd name="T11" fmla="*/ 161 h 499"/>
                  <a:gd name="T12" fmla="*/ 523 w 809"/>
                  <a:gd name="T13" fmla="*/ 168 h 499"/>
                  <a:gd name="T14" fmla="*/ 496 w 809"/>
                  <a:gd name="T15" fmla="*/ 185 h 499"/>
                  <a:gd name="T16" fmla="*/ 467 w 809"/>
                  <a:gd name="T17" fmla="*/ 201 h 499"/>
                  <a:gd name="T18" fmla="*/ 454 w 809"/>
                  <a:gd name="T19" fmla="*/ 208 h 499"/>
                  <a:gd name="T20" fmla="*/ 355 w 809"/>
                  <a:gd name="T21" fmla="*/ 268 h 499"/>
                  <a:gd name="T22" fmla="*/ 331 w 809"/>
                  <a:gd name="T23" fmla="*/ 280 h 499"/>
                  <a:gd name="T24" fmla="*/ 306 w 809"/>
                  <a:gd name="T25" fmla="*/ 291 h 499"/>
                  <a:gd name="T26" fmla="*/ 282 w 809"/>
                  <a:gd name="T27" fmla="*/ 302 h 499"/>
                  <a:gd name="T28" fmla="*/ 257 w 809"/>
                  <a:gd name="T29" fmla="*/ 315 h 499"/>
                  <a:gd name="T30" fmla="*/ 226 w 809"/>
                  <a:gd name="T31" fmla="*/ 329 h 499"/>
                  <a:gd name="T32" fmla="*/ 197 w 809"/>
                  <a:gd name="T33" fmla="*/ 346 h 499"/>
                  <a:gd name="T34" fmla="*/ 168 w 809"/>
                  <a:gd name="T35" fmla="*/ 362 h 499"/>
                  <a:gd name="T36" fmla="*/ 118 w 809"/>
                  <a:gd name="T37" fmla="*/ 396 h 499"/>
                  <a:gd name="T38" fmla="*/ 90 w 809"/>
                  <a:gd name="T39" fmla="*/ 416 h 499"/>
                  <a:gd name="T40" fmla="*/ 63 w 809"/>
                  <a:gd name="T41" fmla="*/ 434 h 499"/>
                  <a:gd name="T42" fmla="*/ 36 w 809"/>
                  <a:gd name="T43" fmla="*/ 451 h 499"/>
                  <a:gd name="T44" fmla="*/ 11 w 809"/>
                  <a:gd name="T45" fmla="*/ 463 h 499"/>
                  <a:gd name="T46" fmla="*/ 2 w 809"/>
                  <a:gd name="T47" fmla="*/ 472 h 499"/>
                  <a:gd name="T48" fmla="*/ 2 w 809"/>
                  <a:gd name="T49" fmla="*/ 489 h 499"/>
                  <a:gd name="T50" fmla="*/ 11 w 809"/>
                  <a:gd name="T51" fmla="*/ 498 h 499"/>
                  <a:gd name="T52" fmla="*/ 25 w 809"/>
                  <a:gd name="T53" fmla="*/ 498 h 499"/>
                  <a:gd name="T54" fmla="*/ 52 w 809"/>
                  <a:gd name="T55" fmla="*/ 485 h 499"/>
                  <a:gd name="T56" fmla="*/ 81 w 809"/>
                  <a:gd name="T57" fmla="*/ 467 h 499"/>
                  <a:gd name="T58" fmla="*/ 110 w 809"/>
                  <a:gd name="T59" fmla="*/ 447 h 499"/>
                  <a:gd name="T60" fmla="*/ 139 w 809"/>
                  <a:gd name="T61" fmla="*/ 427 h 499"/>
                  <a:gd name="T62" fmla="*/ 188 w 809"/>
                  <a:gd name="T63" fmla="*/ 393 h 499"/>
                  <a:gd name="T64" fmla="*/ 213 w 809"/>
                  <a:gd name="T65" fmla="*/ 378 h 499"/>
                  <a:gd name="T66" fmla="*/ 242 w 809"/>
                  <a:gd name="T67" fmla="*/ 364 h 499"/>
                  <a:gd name="T68" fmla="*/ 271 w 809"/>
                  <a:gd name="T69" fmla="*/ 349 h 499"/>
                  <a:gd name="T70" fmla="*/ 298 w 809"/>
                  <a:gd name="T71" fmla="*/ 337 h 499"/>
                  <a:gd name="T72" fmla="*/ 324 w 809"/>
                  <a:gd name="T73" fmla="*/ 326 h 499"/>
                  <a:gd name="T74" fmla="*/ 347 w 809"/>
                  <a:gd name="T75" fmla="*/ 313 h 499"/>
                  <a:gd name="T76" fmla="*/ 373 w 809"/>
                  <a:gd name="T77" fmla="*/ 300 h 499"/>
                  <a:gd name="T78" fmla="*/ 387 w 809"/>
                  <a:gd name="T79" fmla="*/ 291 h 499"/>
                  <a:gd name="T80" fmla="*/ 412 w 809"/>
                  <a:gd name="T81" fmla="*/ 277 h 499"/>
                  <a:gd name="T82" fmla="*/ 445 w 809"/>
                  <a:gd name="T83" fmla="*/ 257 h 499"/>
                  <a:gd name="T84" fmla="*/ 470 w 809"/>
                  <a:gd name="T85" fmla="*/ 242 h 499"/>
                  <a:gd name="T86" fmla="*/ 554 w 809"/>
                  <a:gd name="T87" fmla="*/ 194 h 499"/>
                  <a:gd name="T88" fmla="*/ 689 w 809"/>
                  <a:gd name="T89" fmla="*/ 105 h 499"/>
                  <a:gd name="T90" fmla="*/ 704 w 809"/>
                  <a:gd name="T91" fmla="*/ 96 h 499"/>
                  <a:gd name="T92" fmla="*/ 716 w 809"/>
                  <a:gd name="T93" fmla="*/ 89 h 499"/>
                  <a:gd name="T94" fmla="*/ 738 w 809"/>
                  <a:gd name="T95" fmla="*/ 78 h 499"/>
                  <a:gd name="T96" fmla="*/ 762 w 809"/>
                  <a:gd name="T97" fmla="*/ 63 h 499"/>
                  <a:gd name="T98" fmla="*/ 783 w 809"/>
                  <a:gd name="T99" fmla="*/ 51 h 499"/>
                  <a:gd name="T100" fmla="*/ 803 w 809"/>
                  <a:gd name="T101" fmla="*/ 34 h 499"/>
                  <a:gd name="T102" fmla="*/ 809 w 809"/>
                  <a:gd name="T103" fmla="*/ 20 h 499"/>
                  <a:gd name="T104" fmla="*/ 803 w 809"/>
                  <a:gd name="T105" fmla="*/ 7 h 499"/>
                  <a:gd name="T106" fmla="*/ 791 w 809"/>
                  <a:gd name="T107" fmla="*/ 0 h 499"/>
                  <a:gd name="T108" fmla="*/ 776 w 809"/>
                  <a:gd name="T109" fmla="*/ 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9" h="499">
                    <a:moveTo>
                      <a:pt x="776" y="5"/>
                    </a:moveTo>
                    <a:lnTo>
                      <a:pt x="769" y="13"/>
                    </a:lnTo>
                    <a:lnTo>
                      <a:pt x="760" y="20"/>
                    </a:lnTo>
                    <a:lnTo>
                      <a:pt x="751" y="25"/>
                    </a:lnTo>
                    <a:lnTo>
                      <a:pt x="740" y="33"/>
                    </a:lnTo>
                    <a:lnTo>
                      <a:pt x="731" y="38"/>
                    </a:lnTo>
                    <a:lnTo>
                      <a:pt x="720" y="43"/>
                    </a:lnTo>
                    <a:lnTo>
                      <a:pt x="709" y="51"/>
                    </a:lnTo>
                    <a:lnTo>
                      <a:pt x="698" y="56"/>
                    </a:lnTo>
                    <a:lnTo>
                      <a:pt x="669" y="71"/>
                    </a:lnTo>
                    <a:lnTo>
                      <a:pt x="597" y="119"/>
                    </a:lnTo>
                    <a:lnTo>
                      <a:pt x="536" y="161"/>
                    </a:lnTo>
                    <a:lnTo>
                      <a:pt x="532" y="163"/>
                    </a:lnTo>
                    <a:lnTo>
                      <a:pt x="523" y="168"/>
                    </a:lnTo>
                    <a:lnTo>
                      <a:pt x="510" y="176"/>
                    </a:lnTo>
                    <a:lnTo>
                      <a:pt x="496" y="185"/>
                    </a:lnTo>
                    <a:lnTo>
                      <a:pt x="479" y="194"/>
                    </a:lnTo>
                    <a:lnTo>
                      <a:pt x="467" y="201"/>
                    </a:lnTo>
                    <a:lnTo>
                      <a:pt x="458" y="206"/>
                    </a:lnTo>
                    <a:lnTo>
                      <a:pt x="454" y="208"/>
                    </a:lnTo>
                    <a:lnTo>
                      <a:pt x="365" y="261"/>
                    </a:lnTo>
                    <a:lnTo>
                      <a:pt x="355" y="268"/>
                    </a:lnTo>
                    <a:lnTo>
                      <a:pt x="342" y="273"/>
                    </a:lnTo>
                    <a:lnTo>
                      <a:pt x="331" y="280"/>
                    </a:lnTo>
                    <a:lnTo>
                      <a:pt x="318" y="286"/>
                    </a:lnTo>
                    <a:lnTo>
                      <a:pt x="306" y="291"/>
                    </a:lnTo>
                    <a:lnTo>
                      <a:pt x="295" y="297"/>
                    </a:lnTo>
                    <a:lnTo>
                      <a:pt x="282" y="302"/>
                    </a:lnTo>
                    <a:lnTo>
                      <a:pt x="271" y="308"/>
                    </a:lnTo>
                    <a:lnTo>
                      <a:pt x="257" y="315"/>
                    </a:lnTo>
                    <a:lnTo>
                      <a:pt x="241" y="322"/>
                    </a:lnTo>
                    <a:lnTo>
                      <a:pt x="226" y="329"/>
                    </a:lnTo>
                    <a:lnTo>
                      <a:pt x="212" y="337"/>
                    </a:lnTo>
                    <a:lnTo>
                      <a:pt x="197" y="346"/>
                    </a:lnTo>
                    <a:lnTo>
                      <a:pt x="183" y="353"/>
                    </a:lnTo>
                    <a:lnTo>
                      <a:pt x="168" y="362"/>
                    </a:lnTo>
                    <a:lnTo>
                      <a:pt x="154" y="371"/>
                    </a:lnTo>
                    <a:lnTo>
                      <a:pt x="118" y="396"/>
                    </a:lnTo>
                    <a:lnTo>
                      <a:pt x="103" y="405"/>
                    </a:lnTo>
                    <a:lnTo>
                      <a:pt x="90" y="416"/>
                    </a:lnTo>
                    <a:lnTo>
                      <a:pt x="76" y="425"/>
                    </a:lnTo>
                    <a:lnTo>
                      <a:pt x="63" y="434"/>
                    </a:lnTo>
                    <a:lnTo>
                      <a:pt x="49" y="443"/>
                    </a:lnTo>
                    <a:lnTo>
                      <a:pt x="36" y="451"/>
                    </a:lnTo>
                    <a:lnTo>
                      <a:pt x="23" y="458"/>
                    </a:lnTo>
                    <a:lnTo>
                      <a:pt x="11" y="463"/>
                    </a:lnTo>
                    <a:lnTo>
                      <a:pt x="5" y="467"/>
                    </a:lnTo>
                    <a:lnTo>
                      <a:pt x="2" y="472"/>
                    </a:lnTo>
                    <a:lnTo>
                      <a:pt x="0" y="481"/>
                    </a:lnTo>
                    <a:lnTo>
                      <a:pt x="2" y="489"/>
                    </a:lnTo>
                    <a:lnTo>
                      <a:pt x="5" y="494"/>
                    </a:lnTo>
                    <a:lnTo>
                      <a:pt x="11" y="498"/>
                    </a:lnTo>
                    <a:lnTo>
                      <a:pt x="18" y="499"/>
                    </a:lnTo>
                    <a:lnTo>
                      <a:pt x="25" y="498"/>
                    </a:lnTo>
                    <a:lnTo>
                      <a:pt x="40" y="492"/>
                    </a:lnTo>
                    <a:lnTo>
                      <a:pt x="52" y="485"/>
                    </a:lnTo>
                    <a:lnTo>
                      <a:pt x="67" y="476"/>
                    </a:lnTo>
                    <a:lnTo>
                      <a:pt x="81" y="467"/>
                    </a:lnTo>
                    <a:lnTo>
                      <a:pt x="96" y="458"/>
                    </a:lnTo>
                    <a:lnTo>
                      <a:pt x="110" y="447"/>
                    </a:lnTo>
                    <a:lnTo>
                      <a:pt x="125" y="438"/>
                    </a:lnTo>
                    <a:lnTo>
                      <a:pt x="139" y="427"/>
                    </a:lnTo>
                    <a:lnTo>
                      <a:pt x="175" y="402"/>
                    </a:lnTo>
                    <a:lnTo>
                      <a:pt x="188" y="393"/>
                    </a:lnTo>
                    <a:lnTo>
                      <a:pt x="201" y="385"/>
                    </a:lnTo>
                    <a:lnTo>
                      <a:pt x="213" y="378"/>
                    </a:lnTo>
                    <a:lnTo>
                      <a:pt x="228" y="371"/>
                    </a:lnTo>
                    <a:lnTo>
                      <a:pt x="242" y="364"/>
                    </a:lnTo>
                    <a:lnTo>
                      <a:pt x="257" y="356"/>
                    </a:lnTo>
                    <a:lnTo>
                      <a:pt x="271" y="349"/>
                    </a:lnTo>
                    <a:lnTo>
                      <a:pt x="286" y="342"/>
                    </a:lnTo>
                    <a:lnTo>
                      <a:pt x="298" y="337"/>
                    </a:lnTo>
                    <a:lnTo>
                      <a:pt x="311" y="331"/>
                    </a:lnTo>
                    <a:lnTo>
                      <a:pt x="324" y="326"/>
                    </a:lnTo>
                    <a:lnTo>
                      <a:pt x="335" y="318"/>
                    </a:lnTo>
                    <a:lnTo>
                      <a:pt x="347" y="313"/>
                    </a:lnTo>
                    <a:lnTo>
                      <a:pt x="360" y="306"/>
                    </a:lnTo>
                    <a:lnTo>
                      <a:pt x="373" y="300"/>
                    </a:lnTo>
                    <a:lnTo>
                      <a:pt x="384" y="293"/>
                    </a:lnTo>
                    <a:lnTo>
                      <a:pt x="387" y="291"/>
                    </a:lnTo>
                    <a:lnTo>
                      <a:pt x="398" y="284"/>
                    </a:lnTo>
                    <a:lnTo>
                      <a:pt x="412" y="277"/>
                    </a:lnTo>
                    <a:lnTo>
                      <a:pt x="429" y="266"/>
                    </a:lnTo>
                    <a:lnTo>
                      <a:pt x="445" y="257"/>
                    </a:lnTo>
                    <a:lnTo>
                      <a:pt x="460" y="250"/>
                    </a:lnTo>
                    <a:lnTo>
                      <a:pt x="470" y="242"/>
                    </a:lnTo>
                    <a:lnTo>
                      <a:pt x="474" y="241"/>
                    </a:lnTo>
                    <a:lnTo>
                      <a:pt x="554" y="194"/>
                    </a:lnTo>
                    <a:lnTo>
                      <a:pt x="619" y="150"/>
                    </a:lnTo>
                    <a:lnTo>
                      <a:pt x="689" y="105"/>
                    </a:lnTo>
                    <a:lnTo>
                      <a:pt x="693" y="103"/>
                    </a:lnTo>
                    <a:lnTo>
                      <a:pt x="704" y="96"/>
                    </a:lnTo>
                    <a:lnTo>
                      <a:pt x="713" y="90"/>
                    </a:lnTo>
                    <a:lnTo>
                      <a:pt x="716" y="89"/>
                    </a:lnTo>
                    <a:lnTo>
                      <a:pt x="727" y="83"/>
                    </a:lnTo>
                    <a:lnTo>
                      <a:pt x="738" y="78"/>
                    </a:lnTo>
                    <a:lnTo>
                      <a:pt x="751" y="71"/>
                    </a:lnTo>
                    <a:lnTo>
                      <a:pt x="762" y="63"/>
                    </a:lnTo>
                    <a:lnTo>
                      <a:pt x="773" y="58"/>
                    </a:lnTo>
                    <a:lnTo>
                      <a:pt x="783" y="51"/>
                    </a:lnTo>
                    <a:lnTo>
                      <a:pt x="794" y="42"/>
                    </a:lnTo>
                    <a:lnTo>
                      <a:pt x="803" y="34"/>
                    </a:lnTo>
                    <a:lnTo>
                      <a:pt x="807" y="29"/>
                    </a:lnTo>
                    <a:lnTo>
                      <a:pt x="809" y="20"/>
                    </a:lnTo>
                    <a:lnTo>
                      <a:pt x="807" y="13"/>
                    </a:lnTo>
                    <a:lnTo>
                      <a:pt x="803" y="7"/>
                    </a:lnTo>
                    <a:lnTo>
                      <a:pt x="798" y="4"/>
                    </a:lnTo>
                    <a:lnTo>
                      <a:pt x="791" y="0"/>
                    </a:lnTo>
                    <a:lnTo>
                      <a:pt x="782" y="2"/>
                    </a:lnTo>
                    <a:lnTo>
                      <a:pt x="77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0" name="Freeform 14"/>
              <p:cNvSpPr>
                <a:spLocks/>
              </p:cNvSpPr>
              <p:nvPr/>
            </p:nvSpPr>
            <p:spPr bwMode="auto">
              <a:xfrm>
                <a:off x="1622" y="2133"/>
                <a:ext cx="103" cy="938"/>
              </a:xfrm>
              <a:custGeom>
                <a:avLst/>
                <a:gdLst>
                  <a:gd name="T0" fmla="*/ 14 w 103"/>
                  <a:gd name="T1" fmla="*/ 0 h 938"/>
                  <a:gd name="T2" fmla="*/ 9 w 103"/>
                  <a:gd name="T3" fmla="*/ 2 h 938"/>
                  <a:gd name="T4" fmla="*/ 3 w 103"/>
                  <a:gd name="T5" fmla="*/ 8 h 938"/>
                  <a:gd name="T6" fmla="*/ 0 w 103"/>
                  <a:gd name="T7" fmla="*/ 15 h 938"/>
                  <a:gd name="T8" fmla="*/ 0 w 103"/>
                  <a:gd name="T9" fmla="*/ 22 h 938"/>
                  <a:gd name="T10" fmla="*/ 12 w 103"/>
                  <a:gd name="T11" fmla="*/ 133 h 938"/>
                  <a:gd name="T12" fmla="*/ 22 w 103"/>
                  <a:gd name="T13" fmla="*/ 245 h 938"/>
                  <a:gd name="T14" fmla="*/ 27 w 103"/>
                  <a:gd name="T15" fmla="*/ 357 h 938"/>
                  <a:gd name="T16" fmla="*/ 32 w 103"/>
                  <a:gd name="T17" fmla="*/ 467 h 938"/>
                  <a:gd name="T18" fmla="*/ 36 w 103"/>
                  <a:gd name="T19" fmla="*/ 581 h 938"/>
                  <a:gd name="T20" fmla="*/ 43 w 103"/>
                  <a:gd name="T21" fmla="*/ 695 h 938"/>
                  <a:gd name="T22" fmla="*/ 52 w 103"/>
                  <a:gd name="T23" fmla="*/ 809 h 938"/>
                  <a:gd name="T24" fmla="*/ 65 w 103"/>
                  <a:gd name="T25" fmla="*/ 922 h 938"/>
                  <a:gd name="T26" fmla="*/ 69 w 103"/>
                  <a:gd name="T27" fmla="*/ 929 h 938"/>
                  <a:gd name="T28" fmla="*/ 74 w 103"/>
                  <a:gd name="T29" fmla="*/ 934 h 938"/>
                  <a:gd name="T30" fmla="*/ 79 w 103"/>
                  <a:gd name="T31" fmla="*/ 938 h 938"/>
                  <a:gd name="T32" fmla="*/ 87 w 103"/>
                  <a:gd name="T33" fmla="*/ 938 h 938"/>
                  <a:gd name="T34" fmla="*/ 94 w 103"/>
                  <a:gd name="T35" fmla="*/ 936 h 938"/>
                  <a:gd name="T36" fmla="*/ 99 w 103"/>
                  <a:gd name="T37" fmla="*/ 931 h 938"/>
                  <a:gd name="T38" fmla="*/ 103 w 103"/>
                  <a:gd name="T39" fmla="*/ 923 h 938"/>
                  <a:gd name="T40" fmla="*/ 103 w 103"/>
                  <a:gd name="T41" fmla="*/ 916 h 938"/>
                  <a:gd name="T42" fmla="*/ 90 w 103"/>
                  <a:gd name="T43" fmla="*/ 804 h 938"/>
                  <a:gd name="T44" fmla="*/ 81 w 103"/>
                  <a:gd name="T45" fmla="*/ 692 h 938"/>
                  <a:gd name="T46" fmla="*/ 74 w 103"/>
                  <a:gd name="T47" fmla="*/ 578 h 938"/>
                  <a:gd name="T48" fmla="*/ 69 w 103"/>
                  <a:gd name="T49" fmla="*/ 466 h 938"/>
                  <a:gd name="T50" fmla="*/ 65 w 103"/>
                  <a:gd name="T51" fmla="*/ 353 h 938"/>
                  <a:gd name="T52" fmla="*/ 58 w 103"/>
                  <a:gd name="T53" fmla="*/ 241 h 938"/>
                  <a:gd name="T54" fmla="*/ 49 w 103"/>
                  <a:gd name="T55" fmla="*/ 129 h 938"/>
                  <a:gd name="T56" fmla="*/ 36 w 103"/>
                  <a:gd name="T57" fmla="*/ 17 h 938"/>
                  <a:gd name="T58" fmla="*/ 34 w 103"/>
                  <a:gd name="T59" fmla="*/ 9 h 938"/>
                  <a:gd name="T60" fmla="*/ 29 w 103"/>
                  <a:gd name="T61" fmla="*/ 4 h 938"/>
                  <a:gd name="T62" fmla="*/ 22 w 103"/>
                  <a:gd name="T63" fmla="*/ 0 h 938"/>
                  <a:gd name="T64" fmla="*/ 14 w 103"/>
                  <a:gd name="T65" fmla="*/ 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938">
                    <a:moveTo>
                      <a:pt x="14" y="0"/>
                    </a:moveTo>
                    <a:lnTo>
                      <a:pt x="9" y="2"/>
                    </a:lnTo>
                    <a:lnTo>
                      <a:pt x="3" y="8"/>
                    </a:lnTo>
                    <a:lnTo>
                      <a:pt x="0" y="15"/>
                    </a:lnTo>
                    <a:lnTo>
                      <a:pt x="0" y="22"/>
                    </a:lnTo>
                    <a:lnTo>
                      <a:pt x="12" y="133"/>
                    </a:lnTo>
                    <a:lnTo>
                      <a:pt x="22" y="245"/>
                    </a:lnTo>
                    <a:lnTo>
                      <a:pt x="27" y="357"/>
                    </a:lnTo>
                    <a:lnTo>
                      <a:pt x="32" y="467"/>
                    </a:lnTo>
                    <a:lnTo>
                      <a:pt x="36" y="581"/>
                    </a:lnTo>
                    <a:lnTo>
                      <a:pt x="43" y="695"/>
                    </a:lnTo>
                    <a:lnTo>
                      <a:pt x="52" y="809"/>
                    </a:lnTo>
                    <a:lnTo>
                      <a:pt x="65" y="922"/>
                    </a:lnTo>
                    <a:lnTo>
                      <a:pt x="69" y="929"/>
                    </a:lnTo>
                    <a:lnTo>
                      <a:pt x="74" y="934"/>
                    </a:lnTo>
                    <a:lnTo>
                      <a:pt x="79" y="938"/>
                    </a:lnTo>
                    <a:lnTo>
                      <a:pt x="87" y="938"/>
                    </a:lnTo>
                    <a:lnTo>
                      <a:pt x="94" y="936"/>
                    </a:lnTo>
                    <a:lnTo>
                      <a:pt x="99" y="931"/>
                    </a:lnTo>
                    <a:lnTo>
                      <a:pt x="103" y="923"/>
                    </a:lnTo>
                    <a:lnTo>
                      <a:pt x="103" y="916"/>
                    </a:lnTo>
                    <a:lnTo>
                      <a:pt x="90" y="804"/>
                    </a:lnTo>
                    <a:lnTo>
                      <a:pt x="81" y="692"/>
                    </a:lnTo>
                    <a:lnTo>
                      <a:pt x="74" y="578"/>
                    </a:lnTo>
                    <a:lnTo>
                      <a:pt x="69" y="466"/>
                    </a:lnTo>
                    <a:lnTo>
                      <a:pt x="65" y="353"/>
                    </a:lnTo>
                    <a:lnTo>
                      <a:pt x="58" y="241"/>
                    </a:lnTo>
                    <a:lnTo>
                      <a:pt x="49" y="129"/>
                    </a:lnTo>
                    <a:lnTo>
                      <a:pt x="36" y="17"/>
                    </a:lnTo>
                    <a:lnTo>
                      <a:pt x="34" y="9"/>
                    </a:lnTo>
                    <a:lnTo>
                      <a:pt x="29" y="4"/>
                    </a:lnTo>
                    <a:lnTo>
                      <a:pt x="22"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sp>
          <p:nvSpPr>
            <p:cNvPr id="11" name="Rectangle 110"/>
            <p:cNvSpPr/>
            <p:nvPr/>
          </p:nvSpPr>
          <p:spPr>
            <a:xfrm rot="20700000">
              <a:off x="3013991" y="1778798"/>
              <a:ext cx="6927283" cy="3152344"/>
            </a:xfrm>
            <a:prstGeom prst="rect">
              <a:avLst/>
            </a:prstGeom>
            <a:noFill/>
          </p:spPr>
          <p:txBody>
            <a:bodyPr wrap="square" lIns="68580" tIns="34290" rIns="68580" bIns="34290">
              <a:spAutoFit/>
            </a:bodyPr>
            <a:lstStyle/>
            <a:p>
              <a:pPr algn="ctr"/>
              <a:r>
                <a:rPr lang="en-US" sz="3600" b="1" dirty="0" err="1" smtClean="0">
                  <a:ln w="22225">
                    <a:solidFill>
                      <a:schemeClr val="accent5"/>
                    </a:solidFill>
                    <a:prstDash val="solid"/>
                  </a:ln>
                  <a:solidFill>
                    <a:srgbClr val="FFFFFF"/>
                  </a:solidFill>
                  <a:effectLst>
                    <a:outerShdw blurRad="38100" dist="22860" dir="5400000" algn="tl" rotWithShape="0">
                      <a:srgbClr val="000000">
                        <a:alpha val="30000"/>
                      </a:srgbClr>
                    </a:outerShdw>
                  </a:effectLst>
                </a:rPr>
                <a:t>Kan</a:t>
              </a:r>
              <a:r>
                <a:rPr lang="en-US" sz="3600" b="1" dirty="0" smtClean="0">
                  <a:ln w="22225">
                    <a:solidFill>
                      <a:schemeClr val="accent5"/>
                    </a:solidFill>
                    <a:prstDash val="solid"/>
                  </a:ln>
                  <a:solidFill>
                    <a:srgbClr val="FFFFFF"/>
                  </a:solidFill>
                  <a:effectLst>
                    <a:outerShdw blurRad="38100" dist="22860" dir="5400000" algn="tl" rotWithShape="0">
                      <a:srgbClr val="000000">
                        <a:alpha val="30000"/>
                      </a:srgbClr>
                    </a:outerShdw>
                  </a:effectLst>
                </a:rPr>
                <a:t> Extensions</a:t>
              </a:r>
              <a:endParaRPr lang="en-US" sz="3600" b="1" dirty="0">
                <a:ln w="22225">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Tree>
    <p:extLst>
      <p:ext uri="{BB962C8B-B14F-4D97-AF65-F5344CB8AC3E}">
        <p14:creationId xmlns:p14="http://schemas.microsoft.com/office/powerpoint/2010/main" val="10565205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performance (</a:t>
            </a:r>
            <a:r>
              <a:rPr lang="en-US" dirty="0" smtClean="0"/>
              <a:t>fixes)</a:t>
            </a:r>
            <a:endParaRPr lang="en-US" dirty="0"/>
          </a:p>
        </p:txBody>
      </p:sp>
      <p:sp>
        <p:nvSpPr>
          <p:cNvPr id="3" name="Content Placeholder 2"/>
          <p:cNvSpPr>
            <a:spLocks noGrp="1"/>
          </p:cNvSpPr>
          <p:nvPr>
            <p:ph idx="1"/>
          </p:nvPr>
        </p:nvSpPr>
        <p:spPr/>
        <p:txBody>
          <a:bodyPr>
            <a:normAutofit/>
          </a:bodyPr>
          <a:lstStyle/>
          <a:p>
            <a:r>
              <a:rPr lang="en-US" sz="2400" dirty="0"/>
              <a:t>How do we work around this?</a:t>
            </a:r>
          </a:p>
        </p:txBody>
      </p:sp>
      <p:sp>
        <p:nvSpPr>
          <p:cNvPr id="4" name="Slide Number Placeholder 3"/>
          <p:cNvSpPr>
            <a:spLocks noGrp="1"/>
          </p:cNvSpPr>
          <p:nvPr>
            <p:ph type="sldNum" sz="quarter" idx="12"/>
          </p:nvPr>
        </p:nvSpPr>
        <p:spPr/>
        <p:txBody>
          <a:bodyPr/>
          <a:lstStyle/>
          <a:p>
            <a:fld id="{E64EF21E-4A1E-457A-A908-FECEBBB6594B}" type="slidenum">
              <a:rPr lang="en-US" smtClean="0"/>
              <a:t>39</a:t>
            </a:fld>
            <a:endParaRPr lang="en-US"/>
          </a:p>
        </p:txBody>
      </p:sp>
    </p:spTree>
    <p:extLst>
      <p:ext uri="{BB962C8B-B14F-4D97-AF65-F5344CB8AC3E}">
        <p14:creationId xmlns:p14="http://schemas.microsoft.com/office/powerpoint/2010/main" val="23675080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64EF21E-4A1E-457A-A908-FECEBBB6594B}" type="slidenum">
              <a:rPr lang="en-US" smtClean="0"/>
              <a:t>4</a:t>
            </a:fld>
            <a:endParaRPr lang="en-US"/>
          </a:p>
        </p:txBody>
      </p:sp>
      <p:grpSp>
        <p:nvGrpSpPr>
          <p:cNvPr id="17" name="Group 16"/>
          <p:cNvGrpSpPr/>
          <p:nvPr/>
        </p:nvGrpSpPr>
        <p:grpSpPr>
          <a:xfrm>
            <a:off x="-88362" y="734259"/>
            <a:ext cx="9326879" cy="2254756"/>
            <a:chOff x="7412020" y="892859"/>
            <a:chExt cx="5389580" cy="3111851"/>
          </a:xfrm>
        </p:grpSpPr>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9672" b="89964" l="5822" r="91667">
                          <a14:foregroundMark x1="8904" y1="77920" x2="8904" y2="77920"/>
                          <a14:foregroundMark x1="9247" y1="79380" x2="9247" y2="79380"/>
                          <a14:foregroundMark x1="8904" y1="81204" x2="8904" y2="74635"/>
                        </a14:backgroundRemoval>
                      </a14:imgEffect>
                    </a14:imgLayer>
                  </a14:imgProps>
                </a:ext>
                <a:ext uri="{28A0092B-C50C-407E-A947-70E740481C1C}">
                  <a14:useLocalDpi xmlns:a14="http://schemas.microsoft.com/office/drawing/2010/main" val="0"/>
                </a:ext>
              </a:extLst>
            </a:blip>
            <a:srcRect l="5507" t="6870" r="7458" b="12400"/>
            <a:stretch/>
          </p:blipFill>
          <p:spPr>
            <a:xfrm>
              <a:off x="7412020" y="892859"/>
              <a:ext cx="5389580" cy="3111851"/>
            </a:xfrm>
            <a:prstGeom prst="rect">
              <a:avLst/>
            </a:prstGeom>
          </p:spPr>
        </p:pic>
        <p:sp>
          <p:nvSpPr>
            <p:cNvPr id="15" name="TextBox 14"/>
            <p:cNvSpPr txBox="1"/>
            <p:nvPr/>
          </p:nvSpPr>
          <p:spPr>
            <a:xfrm>
              <a:off x="7785399" y="1228899"/>
              <a:ext cx="4655820" cy="414151"/>
            </a:xfrm>
            <a:prstGeom prst="rect">
              <a:avLst/>
            </a:prstGeom>
            <a:solidFill>
              <a:srgbClr val="4E7548"/>
            </a:solidFill>
          </p:spPr>
          <p:txBody>
            <a:bodyPr wrap="square" rtlCol="0">
              <a:spAutoFit/>
            </a:bodyPr>
            <a:lstStyle/>
            <a:p>
              <a:endParaRPr lang="en-GB" sz="1350" dirty="0"/>
            </a:p>
          </p:txBody>
        </p:sp>
      </p:grpSp>
      <p:sp>
        <p:nvSpPr>
          <p:cNvPr id="22" name="Title 1"/>
          <p:cNvSpPr>
            <a:spLocks noGrp="1"/>
          </p:cNvSpPr>
          <p:nvPr>
            <p:ph type="title"/>
          </p:nvPr>
        </p:nvSpPr>
        <p:spPr>
          <a:xfrm>
            <a:off x="628650" y="6198"/>
            <a:ext cx="8318500" cy="753964"/>
          </a:xfrm>
        </p:spPr>
        <p:txBody>
          <a:bodyPr/>
          <a:lstStyle/>
          <a:p>
            <a:r>
              <a:rPr lang="en-US" dirty="0" smtClean="0"/>
              <a:t>How theorem </a:t>
            </a:r>
            <a:r>
              <a:rPr lang="en-US" dirty="0" err="1" smtClean="0"/>
              <a:t>provers</a:t>
            </a:r>
            <a:r>
              <a:rPr lang="en-US" dirty="0" smtClean="0"/>
              <a:t> should work:</a:t>
            </a:r>
            <a:endParaRPr lang="en-US" dirty="0"/>
          </a:p>
        </p:txBody>
      </p:sp>
      <p:sp>
        <p:nvSpPr>
          <p:cNvPr id="2" name="Rectangle 1"/>
          <p:cNvSpPr/>
          <p:nvPr/>
        </p:nvSpPr>
        <p:spPr>
          <a:xfrm>
            <a:off x="1786071" y="1495514"/>
            <a:ext cx="5324030" cy="1051133"/>
          </a:xfrm>
          <a:prstGeom prst="rect">
            <a:avLst/>
          </a:prstGeom>
          <a:solidFill>
            <a:srgbClr val="4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0"/>
          <p:cNvGrpSpPr>
            <a:grpSpLocks noChangeAspect="1"/>
          </p:cNvGrpSpPr>
          <p:nvPr/>
        </p:nvGrpSpPr>
        <p:grpSpPr bwMode="auto">
          <a:xfrm>
            <a:off x="6696398" y="2638505"/>
            <a:ext cx="1580503" cy="2499490"/>
            <a:chOff x="3182" y="734"/>
            <a:chExt cx="399" cy="631"/>
          </a:xfrm>
          <a:effectLst>
            <a:outerShdw blurRad="50800" dist="38100" dir="2700000" algn="tl" rotWithShape="0">
              <a:prstClr val="black">
                <a:alpha val="40000"/>
              </a:prstClr>
            </a:outerShdw>
          </a:effectLst>
        </p:grpSpPr>
        <p:sp>
          <p:nvSpPr>
            <p:cNvPr id="18"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19"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20"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grpSp>
        <p:nvGrpSpPr>
          <p:cNvPr id="97" name="Group 96"/>
          <p:cNvGrpSpPr/>
          <p:nvPr/>
        </p:nvGrpSpPr>
        <p:grpSpPr>
          <a:xfrm flipH="1">
            <a:off x="1786071" y="1955462"/>
            <a:ext cx="2762240" cy="3097217"/>
            <a:chOff x="1897627" y="3624259"/>
            <a:chExt cx="2762240" cy="3097217"/>
          </a:xfrm>
        </p:grpSpPr>
        <p:sp>
          <p:nvSpPr>
            <p:cNvPr id="28" name="Freeform 10"/>
            <p:cNvSpPr>
              <a:spLocks/>
            </p:cNvSpPr>
            <p:nvPr/>
          </p:nvSpPr>
          <p:spPr bwMode="auto">
            <a:xfrm>
              <a:off x="2162739" y="4221160"/>
              <a:ext cx="206374" cy="165100"/>
            </a:xfrm>
            <a:custGeom>
              <a:avLst/>
              <a:gdLst>
                <a:gd name="T0" fmla="*/ 96 w 130"/>
                <a:gd name="T1" fmla="*/ 0 h 104"/>
                <a:gd name="T2" fmla="*/ 0 w 130"/>
                <a:gd name="T3" fmla="*/ 104 h 104"/>
                <a:gd name="T4" fmla="*/ 20 w 130"/>
                <a:gd name="T5" fmla="*/ 104 h 104"/>
                <a:gd name="T6" fmla="*/ 130 w 130"/>
                <a:gd name="T7" fmla="*/ 8 h 104"/>
                <a:gd name="T8" fmla="*/ 96 w 130"/>
                <a:gd name="T9" fmla="*/ 0 h 104"/>
              </a:gdLst>
              <a:ahLst/>
              <a:cxnLst>
                <a:cxn ang="0">
                  <a:pos x="T0" y="T1"/>
                </a:cxn>
                <a:cxn ang="0">
                  <a:pos x="T2" y="T3"/>
                </a:cxn>
                <a:cxn ang="0">
                  <a:pos x="T4" y="T5"/>
                </a:cxn>
                <a:cxn ang="0">
                  <a:pos x="T6" y="T7"/>
                </a:cxn>
                <a:cxn ang="0">
                  <a:pos x="T8" y="T9"/>
                </a:cxn>
              </a:cxnLst>
              <a:rect l="0" t="0" r="r" b="b"/>
              <a:pathLst>
                <a:path w="130" h="104">
                  <a:moveTo>
                    <a:pt x="96" y="0"/>
                  </a:moveTo>
                  <a:lnTo>
                    <a:pt x="0" y="104"/>
                  </a:lnTo>
                  <a:lnTo>
                    <a:pt x="20" y="104"/>
                  </a:lnTo>
                  <a:lnTo>
                    <a:pt x="130" y="8"/>
                  </a:lnTo>
                  <a:lnTo>
                    <a:pt x="96" y="0"/>
                  </a:lnTo>
                  <a:close/>
                </a:path>
              </a:pathLst>
            </a:custGeom>
            <a:solidFill>
              <a:srgbClr val="E2C9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11"/>
            <p:cNvSpPr>
              <a:spLocks/>
            </p:cNvSpPr>
            <p:nvPr/>
          </p:nvSpPr>
          <p:spPr bwMode="auto">
            <a:xfrm>
              <a:off x="2162739" y="4221160"/>
              <a:ext cx="206374" cy="165100"/>
            </a:xfrm>
            <a:custGeom>
              <a:avLst/>
              <a:gdLst>
                <a:gd name="T0" fmla="*/ 96 w 130"/>
                <a:gd name="T1" fmla="*/ 0 h 104"/>
                <a:gd name="T2" fmla="*/ 0 w 130"/>
                <a:gd name="T3" fmla="*/ 104 h 104"/>
                <a:gd name="T4" fmla="*/ 20 w 130"/>
                <a:gd name="T5" fmla="*/ 104 h 104"/>
                <a:gd name="T6" fmla="*/ 130 w 130"/>
                <a:gd name="T7" fmla="*/ 8 h 104"/>
                <a:gd name="T8" fmla="*/ 96 w 130"/>
                <a:gd name="T9" fmla="*/ 0 h 104"/>
              </a:gdLst>
              <a:ahLst/>
              <a:cxnLst>
                <a:cxn ang="0">
                  <a:pos x="T0" y="T1"/>
                </a:cxn>
                <a:cxn ang="0">
                  <a:pos x="T2" y="T3"/>
                </a:cxn>
                <a:cxn ang="0">
                  <a:pos x="T4" y="T5"/>
                </a:cxn>
                <a:cxn ang="0">
                  <a:pos x="T6" y="T7"/>
                </a:cxn>
                <a:cxn ang="0">
                  <a:pos x="T8" y="T9"/>
                </a:cxn>
              </a:cxnLst>
              <a:rect l="0" t="0" r="r" b="b"/>
              <a:pathLst>
                <a:path w="130" h="104">
                  <a:moveTo>
                    <a:pt x="96" y="0"/>
                  </a:moveTo>
                  <a:lnTo>
                    <a:pt x="0" y="104"/>
                  </a:lnTo>
                  <a:lnTo>
                    <a:pt x="20" y="104"/>
                  </a:lnTo>
                  <a:lnTo>
                    <a:pt x="130" y="8"/>
                  </a:lnTo>
                  <a:lnTo>
                    <a:pt x="96" y="0"/>
                  </a:lnTo>
                  <a:close/>
                </a:path>
              </a:pathLst>
            </a:custGeom>
            <a:solidFill>
              <a:srgbClr val="E2C9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12"/>
            <p:cNvSpPr>
              <a:spLocks/>
            </p:cNvSpPr>
            <p:nvPr/>
          </p:nvSpPr>
          <p:spPr bwMode="auto">
            <a:xfrm>
              <a:off x="2183376" y="4221160"/>
              <a:ext cx="195262" cy="185738"/>
            </a:xfrm>
            <a:custGeom>
              <a:avLst/>
              <a:gdLst>
                <a:gd name="T0" fmla="*/ 28 w 123"/>
                <a:gd name="T1" fmla="*/ 0 h 117"/>
                <a:gd name="T2" fmla="*/ 123 w 123"/>
                <a:gd name="T3" fmla="*/ 96 h 117"/>
                <a:gd name="T4" fmla="*/ 109 w 123"/>
                <a:gd name="T5" fmla="*/ 117 h 117"/>
                <a:gd name="T6" fmla="*/ 0 w 123"/>
                <a:gd name="T7" fmla="*/ 8 h 117"/>
                <a:gd name="T8" fmla="*/ 28 w 123"/>
                <a:gd name="T9" fmla="*/ 0 h 117"/>
              </a:gdLst>
              <a:ahLst/>
              <a:cxnLst>
                <a:cxn ang="0">
                  <a:pos x="T0" y="T1"/>
                </a:cxn>
                <a:cxn ang="0">
                  <a:pos x="T2" y="T3"/>
                </a:cxn>
                <a:cxn ang="0">
                  <a:pos x="T4" y="T5"/>
                </a:cxn>
                <a:cxn ang="0">
                  <a:pos x="T6" y="T7"/>
                </a:cxn>
                <a:cxn ang="0">
                  <a:pos x="T8" y="T9"/>
                </a:cxn>
              </a:cxnLst>
              <a:rect l="0" t="0" r="r" b="b"/>
              <a:pathLst>
                <a:path w="123" h="117">
                  <a:moveTo>
                    <a:pt x="28" y="0"/>
                  </a:moveTo>
                  <a:lnTo>
                    <a:pt x="123" y="96"/>
                  </a:lnTo>
                  <a:lnTo>
                    <a:pt x="109" y="117"/>
                  </a:lnTo>
                  <a:lnTo>
                    <a:pt x="0" y="8"/>
                  </a:lnTo>
                  <a:lnTo>
                    <a:pt x="28" y="0"/>
                  </a:lnTo>
                  <a:close/>
                </a:path>
              </a:pathLst>
            </a:custGeom>
            <a:solidFill>
              <a:srgbClr val="E2C9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13"/>
            <p:cNvSpPr>
              <a:spLocks/>
            </p:cNvSpPr>
            <p:nvPr/>
          </p:nvSpPr>
          <p:spPr bwMode="auto">
            <a:xfrm>
              <a:off x="2183376" y="4221160"/>
              <a:ext cx="195262" cy="185738"/>
            </a:xfrm>
            <a:custGeom>
              <a:avLst/>
              <a:gdLst>
                <a:gd name="T0" fmla="*/ 28 w 123"/>
                <a:gd name="T1" fmla="*/ 0 h 117"/>
                <a:gd name="T2" fmla="*/ 123 w 123"/>
                <a:gd name="T3" fmla="*/ 96 h 117"/>
                <a:gd name="T4" fmla="*/ 109 w 123"/>
                <a:gd name="T5" fmla="*/ 117 h 117"/>
                <a:gd name="T6" fmla="*/ 0 w 123"/>
                <a:gd name="T7" fmla="*/ 8 h 117"/>
                <a:gd name="T8" fmla="*/ 28 w 123"/>
                <a:gd name="T9" fmla="*/ 0 h 117"/>
              </a:gdLst>
              <a:ahLst/>
              <a:cxnLst>
                <a:cxn ang="0">
                  <a:pos x="T0" y="T1"/>
                </a:cxn>
                <a:cxn ang="0">
                  <a:pos x="T2" y="T3"/>
                </a:cxn>
                <a:cxn ang="0">
                  <a:pos x="T4" y="T5"/>
                </a:cxn>
                <a:cxn ang="0">
                  <a:pos x="T6" y="T7"/>
                </a:cxn>
                <a:cxn ang="0">
                  <a:pos x="T8" y="T9"/>
                </a:cxn>
              </a:cxnLst>
              <a:rect l="0" t="0" r="r" b="b"/>
              <a:pathLst>
                <a:path w="123" h="117">
                  <a:moveTo>
                    <a:pt x="28" y="0"/>
                  </a:moveTo>
                  <a:lnTo>
                    <a:pt x="123" y="96"/>
                  </a:lnTo>
                  <a:lnTo>
                    <a:pt x="109" y="117"/>
                  </a:lnTo>
                  <a:lnTo>
                    <a:pt x="0" y="8"/>
                  </a:lnTo>
                  <a:lnTo>
                    <a:pt x="28" y="0"/>
                  </a:lnTo>
                  <a:close/>
                </a:path>
              </a:pathLst>
            </a:custGeom>
            <a:solidFill>
              <a:srgbClr val="E2C9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21"/>
            <p:cNvSpPr>
              <a:spLocks/>
            </p:cNvSpPr>
            <p:nvPr/>
          </p:nvSpPr>
          <p:spPr bwMode="auto">
            <a:xfrm>
              <a:off x="3127935" y="6042025"/>
              <a:ext cx="1187446" cy="679451"/>
            </a:xfrm>
            <a:custGeom>
              <a:avLst/>
              <a:gdLst>
                <a:gd name="T0" fmla="*/ 9 w 748"/>
                <a:gd name="T1" fmla="*/ 67 h 428"/>
                <a:gd name="T2" fmla="*/ 0 w 748"/>
                <a:gd name="T3" fmla="*/ 200 h 428"/>
                <a:gd name="T4" fmla="*/ 0 w 748"/>
                <a:gd name="T5" fmla="*/ 352 h 428"/>
                <a:gd name="T6" fmla="*/ 0 w 748"/>
                <a:gd name="T7" fmla="*/ 428 h 428"/>
                <a:gd name="T8" fmla="*/ 711 w 748"/>
                <a:gd name="T9" fmla="*/ 428 h 428"/>
                <a:gd name="T10" fmla="*/ 748 w 748"/>
                <a:gd name="T11" fmla="*/ 315 h 428"/>
                <a:gd name="T12" fmla="*/ 711 w 748"/>
                <a:gd name="T13" fmla="*/ 123 h 428"/>
                <a:gd name="T14" fmla="*/ 635 w 748"/>
                <a:gd name="T15" fmla="*/ 18 h 428"/>
                <a:gd name="T16" fmla="*/ 285 w 748"/>
                <a:gd name="T17" fmla="*/ 0 h 428"/>
                <a:gd name="T18" fmla="*/ 85 w 748"/>
                <a:gd name="T19" fmla="*/ 0 h 428"/>
                <a:gd name="T20" fmla="*/ 9 w 748"/>
                <a:gd name="T21" fmla="*/ 67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8" h="428">
                  <a:moveTo>
                    <a:pt x="9" y="67"/>
                  </a:moveTo>
                  <a:lnTo>
                    <a:pt x="0" y="200"/>
                  </a:lnTo>
                  <a:lnTo>
                    <a:pt x="0" y="352"/>
                  </a:lnTo>
                  <a:lnTo>
                    <a:pt x="0" y="428"/>
                  </a:lnTo>
                  <a:lnTo>
                    <a:pt x="711" y="428"/>
                  </a:lnTo>
                  <a:lnTo>
                    <a:pt x="748" y="315"/>
                  </a:lnTo>
                  <a:lnTo>
                    <a:pt x="711" y="123"/>
                  </a:lnTo>
                  <a:lnTo>
                    <a:pt x="635" y="18"/>
                  </a:lnTo>
                  <a:lnTo>
                    <a:pt x="285" y="0"/>
                  </a:lnTo>
                  <a:lnTo>
                    <a:pt x="85" y="0"/>
                  </a:lnTo>
                  <a:lnTo>
                    <a:pt x="9" y="67"/>
                  </a:lnTo>
                  <a:close/>
                </a:path>
              </a:pathLst>
            </a:custGeom>
            <a:solidFill>
              <a:srgbClr val="14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22"/>
            <p:cNvSpPr>
              <a:spLocks/>
            </p:cNvSpPr>
            <p:nvPr/>
          </p:nvSpPr>
          <p:spPr bwMode="auto">
            <a:xfrm>
              <a:off x="1897627" y="3817934"/>
              <a:ext cx="360361" cy="493713"/>
            </a:xfrm>
            <a:custGeom>
              <a:avLst/>
              <a:gdLst>
                <a:gd name="T0" fmla="*/ 221 w 227"/>
                <a:gd name="T1" fmla="*/ 204 h 311"/>
                <a:gd name="T2" fmla="*/ 204 w 227"/>
                <a:gd name="T3" fmla="*/ 139 h 311"/>
                <a:gd name="T4" fmla="*/ 191 w 227"/>
                <a:gd name="T5" fmla="*/ 66 h 311"/>
                <a:gd name="T6" fmla="*/ 153 w 227"/>
                <a:gd name="T7" fmla="*/ 44 h 311"/>
                <a:gd name="T8" fmla="*/ 125 w 227"/>
                <a:gd name="T9" fmla="*/ 24 h 311"/>
                <a:gd name="T10" fmla="*/ 76 w 227"/>
                <a:gd name="T11" fmla="*/ 0 h 311"/>
                <a:gd name="T12" fmla="*/ 65 w 227"/>
                <a:gd name="T13" fmla="*/ 29 h 311"/>
                <a:gd name="T14" fmla="*/ 16 w 227"/>
                <a:gd name="T15" fmla="*/ 2 h 311"/>
                <a:gd name="T16" fmla="*/ 2 w 227"/>
                <a:gd name="T17" fmla="*/ 36 h 311"/>
                <a:gd name="T18" fmla="*/ 33 w 227"/>
                <a:gd name="T19" fmla="*/ 62 h 311"/>
                <a:gd name="T20" fmla="*/ 26 w 227"/>
                <a:gd name="T21" fmla="*/ 84 h 311"/>
                <a:gd name="T22" fmla="*/ 10 w 227"/>
                <a:gd name="T23" fmla="*/ 100 h 311"/>
                <a:gd name="T24" fmla="*/ 2 w 227"/>
                <a:gd name="T25" fmla="*/ 115 h 311"/>
                <a:gd name="T26" fmla="*/ 0 w 227"/>
                <a:gd name="T27" fmla="*/ 131 h 311"/>
                <a:gd name="T28" fmla="*/ 7 w 227"/>
                <a:gd name="T29" fmla="*/ 152 h 311"/>
                <a:gd name="T30" fmla="*/ 15 w 227"/>
                <a:gd name="T31" fmla="*/ 188 h 311"/>
                <a:gd name="T32" fmla="*/ 21 w 227"/>
                <a:gd name="T33" fmla="*/ 204 h 311"/>
                <a:gd name="T34" fmla="*/ 28 w 227"/>
                <a:gd name="T35" fmla="*/ 217 h 311"/>
                <a:gd name="T36" fmla="*/ 38 w 227"/>
                <a:gd name="T37" fmla="*/ 228 h 311"/>
                <a:gd name="T38" fmla="*/ 51 w 227"/>
                <a:gd name="T39" fmla="*/ 238 h 311"/>
                <a:gd name="T40" fmla="*/ 63 w 227"/>
                <a:gd name="T41" fmla="*/ 248 h 311"/>
                <a:gd name="T42" fmla="*/ 80 w 227"/>
                <a:gd name="T43" fmla="*/ 253 h 311"/>
                <a:gd name="T44" fmla="*/ 99 w 227"/>
                <a:gd name="T45" fmla="*/ 258 h 311"/>
                <a:gd name="T46" fmla="*/ 120 w 227"/>
                <a:gd name="T47" fmla="*/ 261 h 311"/>
                <a:gd name="T48" fmla="*/ 154 w 227"/>
                <a:gd name="T49" fmla="*/ 311 h 311"/>
                <a:gd name="T50" fmla="*/ 227 w 227"/>
                <a:gd name="T51" fmla="*/ 222 h 311"/>
                <a:gd name="T52" fmla="*/ 221 w 227"/>
                <a:gd name="T53" fmla="*/ 20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7" h="311">
                  <a:moveTo>
                    <a:pt x="221" y="204"/>
                  </a:moveTo>
                  <a:lnTo>
                    <a:pt x="204" y="139"/>
                  </a:lnTo>
                  <a:lnTo>
                    <a:pt x="191" y="66"/>
                  </a:lnTo>
                  <a:lnTo>
                    <a:pt x="153" y="44"/>
                  </a:lnTo>
                  <a:lnTo>
                    <a:pt x="125" y="24"/>
                  </a:lnTo>
                  <a:lnTo>
                    <a:pt x="76" y="0"/>
                  </a:lnTo>
                  <a:lnTo>
                    <a:pt x="65" y="29"/>
                  </a:lnTo>
                  <a:lnTo>
                    <a:pt x="16" y="2"/>
                  </a:lnTo>
                  <a:lnTo>
                    <a:pt x="2" y="36"/>
                  </a:lnTo>
                  <a:lnTo>
                    <a:pt x="33" y="62"/>
                  </a:lnTo>
                  <a:lnTo>
                    <a:pt x="26" y="84"/>
                  </a:lnTo>
                  <a:lnTo>
                    <a:pt x="10" y="100"/>
                  </a:lnTo>
                  <a:lnTo>
                    <a:pt x="2" y="115"/>
                  </a:lnTo>
                  <a:lnTo>
                    <a:pt x="0" y="131"/>
                  </a:lnTo>
                  <a:lnTo>
                    <a:pt x="7" y="152"/>
                  </a:lnTo>
                  <a:lnTo>
                    <a:pt x="15" y="188"/>
                  </a:lnTo>
                  <a:lnTo>
                    <a:pt x="21" y="204"/>
                  </a:lnTo>
                  <a:lnTo>
                    <a:pt x="28" y="217"/>
                  </a:lnTo>
                  <a:lnTo>
                    <a:pt x="38" y="228"/>
                  </a:lnTo>
                  <a:lnTo>
                    <a:pt x="51" y="238"/>
                  </a:lnTo>
                  <a:lnTo>
                    <a:pt x="63" y="248"/>
                  </a:lnTo>
                  <a:lnTo>
                    <a:pt x="80" y="253"/>
                  </a:lnTo>
                  <a:lnTo>
                    <a:pt x="99" y="258"/>
                  </a:lnTo>
                  <a:lnTo>
                    <a:pt x="120" y="261"/>
                  </a:lnTo>
                  <a:lnTo>
                    <a:pt x="154" y="311"/>
                  </a:lnTo>
                  <a:lnTo>
                    <a:pt x="227" y="222"/>
                  </a:lnTo>
                  <a:lnTo>
                    <a:pt x="221" y="204"/>
                  </a:lnTo>
                  <a:close/>
                </a:path>
              </a:pathLst>
            </a:custGeom>
            <a:solidFill>
              <a:srgbClr val="722B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23"/>
            <p:cNvSpPr>
              <a:spLocks/>
            </p:cNvSpPr>
            <p:nvPr/>
          </p:nvSpPr>
          <p:spPr bwMode="auto">
            <a:xfrm>
              <a:off x="2126226" y="4141784"/>
              <a:ext cx="2528878" cy="2268541"/>
            </a:xfrm>
            <a:custGeom>
              <a:avLst/>
              <a:gdLst>
                <a:gd name="T0" fmla="*/ 1292 w 1593"/>
                <a:gd name="T1" fmla="*/ 233 h 1429"/>
                <a:gd name="T2" fmla="*/ 1364 w 1593"/>
                <a:gd name="T3" fmla="*/ 269 h 1429"/>
                <a:gd name="T4" fmla="*/ 1428 w 1593"/>
                <a:gd name="T5" fmla="*/ 306 h 1429"/>
                <a:gd name="T6" fmla="*/ 1476 w 1593"/>
                <a:gd name="T7" fmla="*/ 356 h 1429"/>
                <a:gd name="T8" fmla="*/ 1505 w 1593"/>
                <a:gd name="T9" fmla="*/ 429 h 1429"/>
                <a:gd name="T10" fmla="*/ 1556 w 1593"/>
                <a:gd name="T11" fmla="*/ 727 h 1429"/>
                <a:gd name="T12" fmla="*/ 1578 w 1593"/>
                <a:gd name="T13" fmla="*/ 1042 h 1429"/>
                <a:gd name="T14" fmla="*/ 1517 w 1593"/>
                <a:gd name="T15" fmla="*/ 1260 h 1429"/>
                <a:gd name="T16" fmla="*/ 1499 w 1593"/>
                <a:gd name="T17" fmla="*/ 1324 h 1429"/>
                <a:gd name="T18" fmla="*/ 1463 w 1593"/>
                <a:gd name="T19" fmla="*/ 1367 h 1429"/>
                <a:gd name="T20" fmla="*/ 1408 w 1593"/>
                <a:gd name="T21" fmla="*/ 1384 h 1429"/>
                <a:gd name="T22" fmla="*/ 1342 w 1593"/>
                <a:gd name="T23" fmla="*/ 1429 h 1429"/>
                <a:gd name="T24" fmla="*/ 1217 w 1593"/>
                <a:gd name="T25" fmla="*/ 1267 h 1429"/>
                <a:gd name="T26" fmla="*/ 1016 w 1593"/>
                <a:gd name="T27" fmla="*/ 1257 h 1429"/>
                <a:gd name="T28" fmla="*/ 705 w 1593"/>
                <a:gd name="T29" fmla="*/ 1283 h 1429"/>
                <a:gd name="T30" fmla="*/ 629 w 1593"/>
                <a:gd name="T31" fmla="*/ 1295 h 1429"/>
                <a:gd name="T32" fmla="*/ 571 w 1593"/>
                <a:gd name="T33" fmla="*/ 1264 h 1429"/>
                <a:gd name="T34" fmla="*/ 546 w 1593"/>
                <a:gd name="T35" fmla="*/ 1188 h 1429"/>
                <a:gd name="T36" fmla="*/ 577 w 1593"/>
                <a:gd name="T37" fmla="*/ 1069 h 1429"/>
                <a:gd name="T38" fmla="*/ 621 w 1593"/>
                <a:gd name="T39" fmla="*/ 708 h 1429"/>
                <a:gd name="T40" fmla="*/ 464 w 1593"/>
                <a:gd name="T41" fmla="*/ 574 h 1429"/>
                <a:gd name="T42" fmla="*/ 219 w 1593"/>
                <a:gd name="T43" fmla="*/ 420 h 1429"/>
                <a:gd name="T44" fmla="*/ 83 w 1593"/>
                <a:gd name="T45" fmla="*/ 235 h 1429"/>
                <a:gd name="T46" fmla="*/ 0 w 1593"/>
                <a:gd name="T47" fmla="*/ 102 h 1429"/>
                <a:gd name="T48" fmla="*/ 140 w 1593"/>
                <a:gd name="T49" fmla="*/ 5 h 1429"/>
                <a:gd name="T50" fmla="*/ 337 w 1593"/>
                <a:gd name="T51" fmla="*/ 180 h 1429"/>
                <a:gd name="T52" fmla="*/ 441 w 1593"/>
                <a:gd name="T53" fmla="*/ 230 h 1429"/>
                <a:gd name="T54" fmla="*/ 485 w 1593"/>
                <a:gd name="T55" fmla="*/ 280 h 1429"/>
                <a:gd name="T56" fmla="*/ 509 w 1593"/>
                <a:gd name="T57" fmla="*/ 284 h 1429"/>
                <a:gd name="T58" fmla="*/ 535 w 1593"/>
                <a:gd name="T59" fmla="*/ 290 h 1429"/>
                <a:gd name="T60" fmla="*/ 559 w 1593"/>
                <a:gd name="T61" fmla="*/ 293 h 1429"/>
                <a:gd name="T62" fmla="*/ 597 w 1593"/>
                <a:gd name="T63" fmla="*/ 280 h 1429"/>
                <a:gd name="T64" fmla="*/ 650 w 1593"/>
                <a:gd name="T65" fmla="*/ 254 h 1429"/>
                <a:gd name="T66" fmla="*/ 704 w 1593"/>
                <a:gd name="T67" fmla="*/ 233 h 1429"/>
                <a:gd name="T68" fmla="*/ 762 w 1593"/>
                <a:gd name="T69" fmla="*/ 220 h 1429"/>
                <a:gd name="T70" fmla="*/ 854 w 1593"/>
                <a:gd name="T71" fmla="*/ 190 h 1429"/>
                <a:gd name="T72" fmla="*/ 934 w 1593"/>
                <a:gd name="T73" fmla="*/ 173 h 1429"/>
                <a:gd name="T74" fmla="*/ 956 w 1593"/>
                <a:gd name="T75" fmla="*/ 173 h 1429"/>
                <a:gd name="T76" fmla="*/ 997 w 1593"/>
                <a:gd name="T77" fmla="*/ 173 h 1429"/>
                <a:gd name="T78" fmla="*/ 1047 w 1593"/>
                <a:gd name="T79" fmla="*/ 175 h 1429"/>
                <a:gd name="T80" fmla="*/ 1099 w 1593"/>
                <a:gd name="T81" fmla="*/ 175 h 1429"/>
                <a:gd name="T82" fmla="*/ 1147 w 1593"/>
                <a:gd name="T83" fmla="*/ 177 h 1429"/>
                <a:gd name="T84" fmla="*/ 1186 w 1593"/>
                <a:gd name="T85" fmla="*/ 177 h 1429"/>
                <a:gd name="T86" fmla="*/ 1206 w 1593"/>
                <a:gd name="T87" fmla="*/ 177 h 1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93" h="1429">
                  <a:moveTo>
                    <a:pt x="1207" y="177"/>
                  </a:moveTo>
                  <a:lnTo>
                    <a:pt x="1292" y="233"/>
                  </a:lnTo>
                  <a:lnTo>
                    <a:pt x="1329" y="251"/>
                  </a:lnTo>
                  <a:lnTo>
                    <a:pt x="1364" y="269"/>
                  </a:lnTo>
                  <a:lnTo>
                    <a:pt x="1397" y="287"/>
                  </a:lnTo>
                  <a:lnTo>
                    <a:pt x="1428" y="306"/>
                  </a:lnTo>
                  <a:lnTo>
                    <a:pt x="1455" y="329"/>
                  </a:lnTo>
                  <a:lnTo>
                    <a:pt x="1476" y="356"/>
                  </a:lnTo>
                  <a:lnTo>
                    <a:pt x="1494" y="391"/>
                  </a:lnTo>
                  <a:lnTo>
                    <a:pt x="1505" y="429"/>
                  </a:lnTo>
                  <a:lnTo>
                    <a:pt x="1551" y="583"/>
                  </a:lnTo>
                  <a:lnTo>
                    <a:pt x="1556" y="727"/>
                  </a:lnTo>
                  <a:lnTo>
                    <a:pt x="1593" y="881"/>
                  </a:lnTo>
                  <a:lnTo>
                    <a:pt x="1578" y="1042"/>
                  </a:lnTo>
                  <a:lnTo>
                    <a:pt x="1518" y="1225"/>
                  </a:lnTo>
                  <a:lnTo>
                    <a:pt x="1517" y="1260"/>
                  </a:lnTo>
                  <a:lnTo>
                    <a:pt x="1510" y="1295"/>
                  </a:lnTo>
                  <a:lnTo>
                    <a:pt x="1499" y="1324"/>
                  </a:lnTo>
                  <a:lnTo>
                    <a:pt x="1484" y="1348"/>
                  </a:lnTo>
                  <a:lnTo>
                    <a:pt x="1463" y="1367"/>
                  </a:lnTo>
                  <a:lnTo>
                    <a:pt x="1439" y="1379"/>
                  </a:lnTo>
                  <a:lnTo>
                    <a:pt x="1408" y="1384"/>
                  </a:lnTo>
                  <a:lnTo>
                    <a:pt x="1373" y="1379"/>
                  </a:lnTo>
                  <a:lnTo>
                    <a:pt x="1342" y="1429"/>
                  </a:lnTo>
                  <a:lnTo>
                    <a:pt x="1259" y="1335"/>
                  </a:lnTo>
                  <a:lnTo>
                    <a:pt x="1217" y="1267"/>
                  </a:lnTo>
                  <a:lnTo>
                    <a:pt x="1138" y="1269"/>
                  </a:lnTo>
                  <a:lnTo>
                    <a:pt x="1016" y="1257"/>
                  </a:lnTo>
                  <a:lnTo>
                    <a:pt x="906" y="1283"/>
                  </a:lnTo>
                  <a:lnTo>
                    <a:pt x="705" y="1283"/>
                  </a:lnTo>
                  <a:lnTo>
                    <a:pt x="666" y="1295"/>
                  </a:lnTo>
                  <a:lnTo>
                    <a:pt x="629" y="1295"/>
                  </a:lnTo>
                  <a:lnTo>
                    <a:pt x="597" y="1285"/>
                  </a:lnTo>
                  <a:lnTo>
                    <a:pt x="571" y="1264"/>
                  </a:lnTo>
                  <a:lnTo>
                    <a:pt x="553" y="1231"/>
                  </a:lnTo>
                  <a:lnTo>
                    <a:pt x="546" y="1188"/>
                  </a:lnTo>
                  <a:lnTo>
                    <a:pt x="553" y="1134"/>
                  </a:lnTo>
                  <a:lnTo>
                    <a:pt x="577" y="1069"/>
                  </a:lnTo>
                  <a:lnTo>
                    <a:pt x="624" y="864"/>
                  </a:lnTo>
                  <a:lnTo>
                    <a:pt x="621" y="708"/>
                  </a:lnTo>
                  <a:lnTo>
                    <a:pt x="619" y="624"/>
                  </a:lnTo>
                  <a:lnTo>
                    <a:pt x="464" y="574"/>
                  </a:lnTo>
                  <a:lnTo>
                    <a:pt x="315" y="515"/>
                  </a:lnTo>
                  <a:lnTo>
                    <a:pt x="219" y="420"/>
                  </a:lnTo>
                  <a:lnTo>
                    <a:pt x="146" y="327"/>
                  </a:lnTo>
                  <a:lnTo>
                    <a:pt x="83" y="235"/>
                  </a:lnTo>
                  <a:lnTo>
                    <a:pt x="0" y="190"/>
                  </a:lnTo>
                  <a:lnTo>
                    <a:pt x="0" y="102"/>
                  </a:lnTo>
                  <a:lnTo>
                    <a:pt x="98" y="0"/>
                  </a:lnTo>
                  <a:lnTo>
                    <a:pt x="140" y="5"/>
                  </a:lnTo>
                  <a:lnTo>
                    <a:pt x="302" y="149"/>
                  </a:lnTo>
                  <a:lnTo>
                    <a:pt x="337" y="180"/>
                  </a:lnTo>
                  <a:lnTo>
                    <a:pt x="396" y="204"/>
                  </a:lnTo>
                  <a:lnTo>
                    <a:pt x="441" y="230"/>
                  </a:lnTo>
                  <a:lnTo>
                    <a:pt x="475" y="284"/>
                  </a:lnTo>
                  <a:lnTo>
                    <a:pt x="485" y="280"/>
                  </a:lnTo>
                  <a:lnTo>
                    <a:pt x="498" y="282"/>
                  </a:lnTo>
                  <a:lnTo>
                    <a:pt x="509" y="284"/>
                  </a:lnTo>
                  <a:lnTo>
                    <a:pt x="522" y="287"/>
                  </a:lnTo>
                  <a:lnTo>
                    <a:pt x="535" y="290"/>
                  </a:lnTo>
                  <a:lnTo>
                    <a:pt x="548" y="293"/>
                  </a:lnTo>
                  <a:lnTo>
                    <a:pt x="559" y="293"/>
                  </a:lnTo>
                  <a:lnTo>
                    <a:pt x="569" y="292"/>
                  </a:lnTo>
                  <a:lnTo>
                    <a:pt x="597" y="280"/>
                  </a:lnTo>
                  <a:lnTo>
                    <a:pt x="624" y="267"/>
                  </a:lnTo>
                  <a:lnTo>
                    <a:pt x="650" y="254"/>
                  </a:lnTo>
                  <a:lnTo>
                    <a:pt x="676" y="243"/>
                  </a:lnTo>
                  <a:lnTo>
                    <a:pt x="704" y="233"/>
                  </a:lnTo>
                  <a:lnTo>
                    <a:pt x="733" y="225"/>
                  </a:lnTo>
                  <a:lnTo>
                    <a:pt x="762" y="220"/>
                  </a:lnTo>
                  <a:lnTo>
                    <a:pt x="793" y="220"/>
                  </a:lnTo>
                  <a:lnTo>
                    <a:pt x="854" y="190"/>
                  </a:lnTo>
                  <a:lnTo>
                    <a:pt x="930" y="173"/>
                  </a:lnTo>
                  <a:lnTo>
                    <a:pt x="934" y="173"/>
                  </a:lnTo>
                  <a:lnTo>
                    <a:pt x="943" y="173"/>
                  </a:lnTo>
                  <a:lnTo>
                    <a:pt x="956" y="173"/>
                  </a:lnTo>
                  <a:lnTo>
                    <a:pt x="976" y="173"/>
                  </a:lnTo>
                  <a:lnTo>
                    <a:pt x="997" y="173"/>
                  </a:lnTo>
                  <a:lnTo>
                    <a:pt x="1021" y="175"/>
                  </a:lnTo>
                  <a:lnTo>
                    <a:pt x="1047" y="175"/>
                  </a:lnTo>
                  <a:lnTo>
                    <a:pt x="1073" y="175"/>
                  </a:lnTo>
                  <a:lnTo>
                    <a:pt x="1099" y="175"/>
                  </a:lnTo>
                  <a:lnTo>
                    <a:pt x="1125" y="175"/>
                  </a:lnTo>
                  <a:lnTo>
                    <a:pt x="1147" y="177"/>
                  </a:lnTo>
                  <a:lnTo>
                    <a:pt x="1168" y="177"/>
                  </a:lnTo>
                  <a:lnTo>
                    <a:pt x="1186" y="177"/>
                  </a:lnTo>
                  <a:lnTo>
                    <a:pt x="1199" y="177"/>
                  </a:lnTo>
                  <a:lnTo>
                    <a:pt x="1206" y="177"/>
                  </a:lnTo>
                  <a:lnTo>
                    <a:pt x="1207" y="177"/>
                  </a:lnTo>
                  <a:close/>
                </a:path>
              </a:pathLst>
            </a:custGeom>
            <a:solidFill>
              <a:srgbClr val="0000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24"/>
            <p:cNvSpPr>
              <a:spLocks/>
            </p:cNvSpPr>
            <p:nvPr/>
          </p:nvSpPr>
          <p:spPr bwMode="auto">
            <a:xfrm>
              <a:off x="3456546" y="3694109"/>
              <a:ext cx="604835" cy="815976"/>
            </a:xfrm>
            <a:custGeom>
              <a:avLst/>
              <a:gdLst>
                <a:gd name="T0" fmla="*/ 351 w 381"/>
                <a:gd name="T1" fmla="*/ 222 h 514"/>
                <a:gd name="T2" fmla="*/ 376 w 381"/>
                <a:gd name="T3" fmla="*/ 235 h 514"/>
                <a:gd name="T4" fmla="*/ 381 w 381"/>
                <a:gd name="T5" fmla="*/ 267 h 514"/>
                <a:gd name="T6" fmla="*/ 377 w 381"/>
                <a:gd name="T7" fmla="*/ 285 h 514"/>
                <a:gd name="T8" fmla="*/ 374 w 381"/>
                <a:gd name="T9" fmla="*/ 298 h 514"/>
                <a:gd name="T10" fmla="*/ 373 w 381"/>
                <a:gd name="T11" fmla="*/ 308 h 514"/>
                <a:gd name="T12" fmla="*/ 371 w 381"/>
                <a:gd name="T13" fmla="*/ 316 h 514"/>
                <a:gd name="T14" fmla="*/ 366 w 381"/>
                <a:gd name="T15" fmla="*/ 321 h 514"/>
                <a:gd name="T16" fmla="*/ 360 w 381"/>
                <a:gd name="T17" fmla="*/ 327 h 514"/>
                <a:gd name="T18" fmla="*/ 348 w 381"/>
                <a:gd name="T19" fmla="*/ 336 h 514"/>
                <a:gd name="T20" fmla="*/ 332 w 381"/>
                <a:gd name="T21" fmla="*/ 345 h 514"/>
                <a:gd name="T22" fmla="*/ 329 w 381"/>
                <a:gd name="T23" fmla="*/ 371 h 514"/>
                <a:gd name="T24" fmla="*/ 321 w 381"/>
                <a:gd name="T25" fmla="*/ 436 h 514"/>
                <a:gd name="T26" fmla="*/ 269 w 381"/>
                <a:gd name="T27" fmla="*/ 470 h 514"/>
                <a:gd name="T28" fmla="*/ 194 w 381"/>
                <a:gd name="T29" fmla="*/ 514 h 514"/>
                <a:gd name="T30" fmla="*/ 104 w 381"/>
                <a:gd name="T31" fmla="*/ 499 h 514"/>
                <a:gd name="T32" fmla="*/ 65 w 381"/>
                <a:gd name="T33" fmla="*/ 423 h 514"/>
                <a:gd name="T34" fmla="*/ 37 w 381"/>
                <a:gd name="T35" fmla="*/ 371 h 514"/>
                <a:gd name="T36" fmla="*/ 37 w 381"/>
                <a:gd name="T37" fmla="*/ 357 h 514"/>
                <a:gd name="T38" fmla="*/ 21 w 381"/>
                <a:gd name="T39" fmla="*/ 344 h 514"/>
                <a:gd name="T40" fmla="*/ 10 w 381"/>
                <a:gd name="T41" fmla="*/ 329 h 514"/>
                <a:gd name="T42" fmla="*/ 3 w 381"/>
                <a:gd name="T43" fmla="*/ 313 h 514"/>
                <a:gd name="T44" fmla="*/ 0 w 381"/>
                <a:gd name="T45" fmla="*/ 295 h 514"/>
                <a:gd name="T46" fmla="*/ 0 w 381"/>
                <a:gd name="T47" fmla="*/ 277 h 514"/>
                <a:gd name="T48" fmla="*/ 3 w 381"/>
                <a:gd name="T49" fmla="*/ 258 h 514"/>
                <a:gd name="T50" fmla="*/ 6 w 381"/>
                <a:gd name="T51" fmla="*/ 238 h 514"/>
                <a:gd name="T52" fmla="*/ 13 w 381"/>
                <a:gd name="T53" fmla="*/ 217 h 514"/>
                <a:gd name="T54" fmla="*/ 40 w 381"/>
                <a:gd name="T55" fmla="*/ 229 h 514"/>
                <a:gd name="T56" fmla="*/ 40 w 381"/>
                <a:gd name="T57" fmla="*/ 170 h 514"/>
                <a:gd name="T58" fmla="*/ 32 w 381"/>
                <a:gd name="T59" fmla="*/ 83 h 514"/>
                <a:gd name="T60" fmla="*/ 123 w 381"/>
                <a:gd name="T61" fmla="*/ 3 h 514"/>
                <a:gd name="T62" fmla="*/ 230 w 381"/>
                <a:gd name="T63" fmla="*/ 0 h 514"/>
                <a:gd name="T64" fmla="*/ 348 w 381"/>
                <a:gd name="T65" fmla="*/ 80 h 514"/>
                <a:gd name="T66" fmla="*/ 351 w 381"/>
                <a:gd name="T67" fmla="*/ 222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1" h="514">
                  <a:moveTo>
                    <a:pt x="351" y="222"/>
                  </a:moveTo>
                  <a:lnTo>
                    <a:pt x="376" y="235"/>
                  </a:lnTo>
                  <a:lnTo>
                    <a:pt x="381" y="267"/>
                  </a:lnTo>
                  <a:lnTo>
                    <a:pt x="377" y="285"/>
                  </a:lnTo>
                  <a:lnTo>
                    <a:pt x="374" y="298"/>
                  </a:lnTo>
                  <a:lnTo>
                    <a:pt x="373" y="308"/>
                  </a:lnTo>
                  <a:lnTo>
                    <a:pt x="371" y="316"/>
                  </a:lnTo>
                  <a:lnTo>
                    <a:pt x="366" y="321"/>
                  </a:lnTo>
                  <a:lnTo>
                    <a:pt x="360" y="327"/>
                  </a:lnTo>
                  <a:lnTo>
                    <a:pt x="348" y="336"/>
                  </a:lnTo>
                  <a:lnTo>
                    <a:pt x="332" y="345"/>
                  </a:lnTo>
                  <a:lnTo>
                    <a:pt x="329" y="371"/>
                  </a:lnTo>
                  <a:lnTo>
                    <a:pt x="321" y="436"/>
                  </a:lnTo>
                  <a:lnTo>
                    <a:pt x="269" y="470"/>
                  </a:lnTo>
                  <a:lnTo>
                    <a:pt x="194" y="514"/>
                  </a:lnTo>
                  <a:lnTo>
                    <a:pt x="104" y="499"/>
                  </a:lnTo>
                  <a:lnTo>
                    <a:pt x="65" y="423"/>
                  </a:lnTo>
                  <a:lnTo>
                    <a:pt x="37" y="371"/>
                  </a:lnTo>
                  <a:lnTo>
                    <a:pt x="37" y="357"/>
                  </a:lnTo>
                  <a:lnTo>
                    <a:pt x="21" y="344"/>
                  </a:lnTo>
                  <a:lnTo>
                    <a:pt x="10" y="329"/>
                  </a:lnTo>
                  <a:lnTo>
                    <a:pt x="3" y="313"/>
                  </a:lnTo>
                  <a:lnTo>
                    <a:pt x="0" y="295"/>
                  </a:lnTo>
                  <a:lnTo>
                    <a:pt x="0" y="277"/>
                  </a:lnTo>
                  <a:lnTo>
                    <a:pt x="3" y="258"/>
                  </a:lnTo>
                  <a:lnTo>
                    <a:pt x="6" y="238"/>
                  </a:lnTo>
                  <a:lnTo>
                    <a:pt x="13" y="217"/>
                  </a:lnTo>
                  <a:lnTo>
                    <a:pt x="40" y="229"/>
                  </a:lnTo>
                  <a:lnTo>
                    <a:pt x="40" y="170"/>
                  </a:lnTo>
                  <a:lnTo>
                    <a:pt x="32" y="83"/>
                  </a:lnTo>
                  <a:lnTo>
                    <a:pt x="123" y="3"/>
                  </a:lnTo>
                  <a:lnTo>
                    <a:pt x="230" y="0"/>
                  </a:lnTo>
                  <a:lnTo>
                    <a:pt x="348" y="80"/>
                  </a:lnTo>
                  <a:lnTo>
                    <a:pt x="351" y="222"/>
                  </a:lnTo>
                  <a:close/>
                </a:path>
              </a:pathLst>
            </a:custGeom>
            <a:solidFill>
              <a:srgbClr val="722B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25"/>
            <p:cNvSpPr>
              <a:spLocks/>
            </p:cNvSpPr>
            <p:nvPr/>
          </p:nvSpPr>
          <p:spPr bwMode="auto">
            <a:xfrm>
              <a:off x="3451784" y="3624259"/>
              <a:ext cx="606423" cy="479426"/>
            </a:xfrm>
            <a:custGeom>
              <a:avLst/>
              <a:gdLst>
                <a:gd name="T0" fmla="*/ 252 w 382"/>
                <a:gd name="T1" fmla="*/ 31 h 302"/>
                <a:gd name="T2" fmla="*/ 319 w 382"/>
                <a:gd name="T3" fmla="*/ 72 h 302"/>
                <a:gd name="T4" fmla="*/ 343 w 382"/>
                <a:gd name="T5" fmla="*/ 88 h 302"/>
                <a:gd name="T6" fmla="*/ 361 w 382"/>
                <a:gd name="T7" fmla="*/ 104 h 302"/>
                <a:gd name="T8" fmla="*/ 374 w 382"/>
                <a:gd name="T9" fmla="*/ 120 h 302"/>
                <a:gd name="T10" fmla="*/ 380 w 382"/>
                <a:gd name="T11" fmla="*/ 138 h 302"/>
                <a:gd name="T12" fmla="*/ 382 w 382"/>
                <a:gd name="T13" fmla="*/ 158 h 302"/>
                <a:gd name="T14" fmla="*/ 380 w 382"/>
                <a:gd name="T15" fmla="*/ 180 h 302"/>
                <a:gd name="T16" fmla="*/ 372 w 382"/>
                <a:gd name="T17" fmla="*/ 203 h 302"/>
                <a:gd name="T18" fmla="*/ 363 w 382"/>
                <a:gd name="T19" fmla="*/ 230 h 302"/>
                <a:gd name="T20" fmla="*/ 359 w 382"/>
                <a:gd name="T21" fmla="*/ 266 h 302"/>
                <a:gd name="T22" fmla="*/ 359 w 382"/>
                <a:gd name="T23" fmla="*/ 297 h 302"/>
                <a:gd name="T24" fmla="*/ 332 w 382"/>
                <a:gd name="T25" fmla="*/ 302 h 302"/>
                <a:gd name="T26" fmla="*/ 312 w 382"/>
                <a:gd name="T27" fmla="*/ 250 h 302"/>
                <a:gd name="T28" fmla="*/ 303 w 382"/>
                <a:gd name="T29" fmla="*/ 209 h 302"/>
                <a:gd name="T30" fmla="*/ 304 w 382"/>
                <a:gd name="T31" fmla="*/ 167 h 302"/>
                <a:gd name="T32" fmla="*/ 317 w 382"/>
                <a:gd name="T33" fmla="*/ 115 h 302"/>
                <a:gd name="T34" fmla="*/ 261 w 382"/>
                <a:gd name="T35" fmla="*/ 80 h 302"/>
                <a:gd name="T36" fmla="*/ 181 w 382"/>
                <a:gd name="T37" fmla="*/ 80 h 302"/>
                <a:gd name="T38" fmla="*/ 167 w 382"/>
                <a:gd name="T39" fmla="*/ 86 h 302"/>
                <a:gd name="T40" fmla="*/ 154 w 382"/>
                <a:gd name="T41" fmla="*/ 93 h 302"/>
                <a:gd name="T42" fmla="*/ 139 w 382"/>
                <a:gd name="T43" fmla="*/ 99 h 302"/>
                <a:gd name="T44" fmla="*/ 126 w 382"/>
                <a:gd name="T45" fmla="*/ 106 h 302"/>
                <a:gd name="T46" fmla="*/ 112 w 382"/>
                <a:gd name="T47" fmla="*/ 111 h 302"/>
                <a:gd name="T48" fmla="*/ 99 w 382"/>
                <a:gd name="T49" fmla="*/ 115 h 302"/>
                <a:gd name="T50" fmla="*/ 82 w 382"/>
                <a:gd name="T51" fmla="*/ 120 h 302"/>
                <a:gd name="T52" fmla="*/ 68 w 382"/>
                <a:gd name="T53" fmla="*/ 124 h 302"/>
                <a:gd name="T54" fmla="*/ 48 w 382"/>
                <a:gd name="T55" fmla="*/ 138 h 302"/>
                <a:gd name="T56" fmla="*/ 58 w 382"/>
                <a:gd name="T57" fmla="*/ 171 h 302"/>
                <a:gd name="T58" fmla="*/ 63 w 382"/>
                <a:gd name="T59" fmla="*/ 196 h 302"/>
                <a:gd name="T60" fmla="*/ 63 w 382"/>
                <a:gd name="T61" fmla="*/ 222 h 302"/>
                <a:gd name="T62" fmla="*/ 56 w 382"/>
                <a:gd name="T63" fmla="*/ 253 h 302"/>
                <a:gd name="T64" fmla="*/ 56 w 382"/>
                <a:gd name="T65" fmla="*/ 302 h 302"/>
                <a:gd name="T66" fmla="*/ 29 w 382"/>
                <a:gd name="T67" fmla="*/ 273 h 302"/>
                <a:gd name="T68" fmla="*/ 13 w 382"/>
                <a:gd name="T69" fmla="*/ 230 h 302"/>
                <a:gd name="T70" fmla="*/ 8 w 382"/>
                <a:gd name="T71" fmla="*/ 211 h 302"/>
                <a:gd name="T72" fmla="*/ 3 w 382"/>
                <a:gd name="T73" fmla="*/ 192 h 302"/>
                <a:gd name="T74" fmla="*/ 0 w 382"/>
                <a:gd name="T75" fmla="*/ 172 h 302"/>
                <a:gd name="T76" fmla="*/ 0 w 382"/>
                <a:gd name="T77" fmla="*/ 153 h 302"/>
                <a:gd name="T78" fmla="*/ 3 w 382"/>
                <a:gd name="T79" fmla="*/ 137 h 302"/>
                <a:gd name="T80" fmla="*/ 9 w 382"/>
                <a:gd name="T81" fmla="*/ 124 h 302"/>
                <a:gd name="T82" fmla="*/ 22 w 382"/>
                <a:gd name="T83" fmla="*/ 112 h 302"/>
                <a:gd name="T84" fmla="*/ 43 w 382"/>
                <a:gd name="T85" fmla="*/ 107 h 302"/>
                <a:gd name="T86" fmla="*/ 48 w 382"/>
                <a:gd name="T87" fmla="*/ 67 h 302"/>
                <a:gd name="T88" fmla="*/ 87 w 382"/>
                <a:gd name="T89" fmla="*/ 20 h 302"/>
                <a:gd name="T90" fmla="*/ 170 w 382"/>
                <a:gd name="T91" fmla="*/ 0 h 302"/>
                <a:gd name="T92" fmla="*/ 252 w 382"/>
                <a:gd name="T93"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2" h="302">
                  <a:moveTo>
                    <a:pt x="252" y="31"/>
                  </a:moveTo>
                  <a:lnTo>
                    <a:pt x="319" y="72"/>
                  </a:lnTo>
                  <a:lnTo>
                    <a:pt x="343" y="88"/>
                  </a:lnTo>
                  <a:lnTo>
                    <a:pt x="361" y="104"/>
                  </a:lnTo>
                  <a:lnTo>
                    <a:pt x="374" y="120"/>
                  </a:lnTo>
                  <a:lnTo>
                    <a:pt x="380" y="138"/>
                  </a:lnTo>
                  <a:lnTo>
                    <a:pt x="382" y="158"/>
                  </a:lnTo>
                  <a:lnTo>
                    <a:pt x="380" y="180"/>
                  </a:lnTo>
                  <a:lnTo>
                    <a:pt x="372" y="203"/>
                  </a:lnTo>
                  <a:lnTo>
                    <a:pt x="363" y="230"/>
                  </a:lnTo>
                  <a:lnTo>
                    <a:pt x="359" y="266"/>
                  </a:lnTo>
                  <a:lnTo>
                    <a:pt x="359" y="297"/>
                  </a:lnTo>
                  <a:lnTo>
                    <a:pt x="332" y="302"/>
                  </a:lnTo>
                  <a:lnTo>
                    <a:pt x="312" y="250"/>
                  </a:lnTo>
                  <a:lnTo>
                    <a:pt x="303" y="209"/>
                  </a:lnTo>
                  <a:lnTo>
                    <a:pt x="304" y="167"/>
                  </a:lnTo>
                  <a:lnTo>
                    <a:pt x="317" y="115"/>
                  </a:lnTo>
                  <a:lnTo>
                    <a:pt x="261" y="80"/>
                  </a:lnTo>
                  <a:lnTo>
                    <a:pt x="181" y="80"/>
                  </a:lnTo>
                  <a:lnTo>
                    <a:pt x="167" y="86"/>
                  </a:lnTo>
                  <a:lnTo>
                    <a:pt x="154" y="93"/>
                  </a:lnTo>
                  <a:lnTo>
                    <a:pt x="139" y="99"/>
                  </a:lnTo>
                  <a:lnTo>
                    <a:pt x="126" y="106"/>
                  </a:lnTo>
                  <a:lnTo>
                    <a:pt x="112" y="111"/>
                  </a:lnTo>
                  <a:lnTo>
                    <a:pt x="99" y="115"/>
                  </a:lnTo>
                  <a:lnTo>
                    <a:pt x="82" y="120"/>
                  </a:lnTo>
                  <a:lnTo>
                    <a:pt x="68" y="124"/>
                  </a:lnTo>
                  <a:lnTo>
                    <a:pt x="48" y="138"/>
                  </a:lnTo>
                  <a:lnTo>
                    <a:pt x="58" y="171"/>
                  </a:lnTo>
                  <a:lnTo>
                    <a:pt x="63" y="196"/>
                  </a:lnTo>
                  <a:lnTo>
                    <a:pt x="63" y="222"/>
                  </a:lnTo>
                  <a:lnTo>
                    <a:pt x="56" y="253"/>
                  </a:lnTo>
                  <a:lnTo>
                    <a:pt x="56" y="302"/>
                  </a:lnTo>
                  <a:lnTo>
                    <a:pt x="29" y="273"/>
                  </a:lnTo>
                  <a:lnTo>
                    <a:pt x="13" y="230"/>
                  </a:lnTo>
                  <a:lnTo>
                    <a:pt x="8" y="211"/>
                  </a:lnTo>
                  <a:lnTo>
                    <a:pt x="3" y="192"/>
                  </a:lnTo>
                  <a:lnTo>
                    <a:pt x="0" y="172"/>
                  </a:lnTo>
                  <a:lnTo>
                    <a:pt x="0" y="153"/>
                  </a:lnTo>
                  <a:lnTo>
                    <a:pt x="3" y="137"/>
                  </a:lnTo>
                  <a:lnTo>
                    <a:pt x="9" y="124"/>
                  </a:lnTo>
                  <a:lnTo>
                    <a:pt x="22" y="112"/>
                  </a:lnTo>
                  <a:lnTo>
                    <a:pt x="43" y="107"/>
                  </a:lnTo>
                  <a:lnTo>
                    <a:pt x="48" y="67"/>
                  </a:lnTo>
                  <a:lnTo>
                    <a:pt x="87" y="20"/>
                  </a:lnTo>
                  <a:lnTo>
                    <a:pt x="170" y="0"/>
                  </a:lnTo>
                  <a:lnTo>
                    <a:pt x="252" y="31"/>
                  </a:lnTo>
                  <a:close/>
                </a:path>
              </a:pathLst>
            </a:custGeom>
            <a:solidFill>
              <a:srgbClr val="1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26"/>
            <p:cNvSpPr>
              <a:spLocks/>
            </p:cNvSpPr>
            <p:nvPr/>
          </p:nvSpPr>
          <p:spPr bwMode="auto">
            <a:xfrm>
              <a:off x="3737533" y="3768721"/>
              <a:ext cx="220662" cy="679451"/>
            </a:xfrm>
            <a:custGeom>
              <a:avLst/>
              <a:gdLst>
                <a:gd name="T0" fmla="*/ 111 w 139"/>
                <a:gd name="T1" fmla="*/ 104 h 428"/>
                <a:gd name="T2" fmla="*/ 111 w 139"/>
                <a:gd name="T3" fmla="*/ 170 h 428"/>
                <a:gd name="T4" fmla="*/ 139 w 139"/>
                <a:gd name="T5" fmla="*/ 214 h 428"/>
                <a:gd name="T6" fmla="*/ 137 w 139"/>
                <a:gd name="T7" fmla="*/ 269 h 428"/>
                <a:gd name="T8" fmla="*/ 137 w 139"/>
                <a:gd name="T9" fmla="*/ 348 h 428"/>
                <a:gd name="T10" fmla="*/ 111 w 139"/>
                <a:gd name="T11" fmla="*/ 373 h 428"/>
                <a:gd name="T12" fmla="*/ 76 w 139"/>
                <a:gd name="T13" fmla="*/ 395 h 428"/>
                <a:gd name="T14" fmla="*/ 64 w 139"/>
                <a:gd name="T15" fmla="*/ 428 h 428"/>
                <a:gd name="T16" fmla="*/ 17 w 139"/>
                <a:gd name="T17" fmla="*/ 428 h 428"/>
                <a:gd name="T18" fmla="*/ 0 w 139"/>
                <a:gd name="T19" fmla="*/ 395 h 428"/>
                <a:gd name="T20" fmla="*/ 48 w 139"/>
                <a:gd name="T21" fmla="*/ 389 h 428"/>
                <a:gd name="T22" fmla="*/ 21 w 139"/>
                <a:gd name="T23" fmla="*/ 376 h 428"/>
                <a:gd name="T24" fmla="*/ 1 w 139"/>
                <a:gd name="T25" fmla="*/ 376 h 428"/>
                <a:gd name="T26" fmla="*/ 1 w 139"/>
                <a:gd name="T27" fmla="*/ 348 h 428"/>
                <a:gd name="T28" fmla="*/ 25 w 139"/>
                <a:gd name="T29" fmla="*/ 357 h 428"/>
                <a:gd name="T30" fmla="*/ 72 w 139"/>
                <a:gd name="T31" fmla="*/ 353 h 428"/>
                <a:gd name="T32" fmla="*/ 72 w 139"/>
                <a:gd name="T33" fmla="*/ 329 h 428"/>
                <a:gd name="T34" fmla="*/ 34 w 139"/>
                <a:gd name="T35" fmla="*/ 329 h 428"/>
                <a:gd name="T36" fmla="*/ 0 w 139"/>
                <a:gd name="T37" fmla="*/ 321 h 428"/>
                <a:gd name="T38" fmla="*/ 0 w 139"/>
                <a:gd name="T39" fmla="*/ 289 h 428"/>
                <a:gd name="T40" fmla="*/ 29 w 139"/>
                <a:gd name="T41" fmla="*/ 285 h 428"/>
                <a:gd name="T42" fmla="*/ 61 w 139"/>
                <a:gd name="T43" fmla="*/ 313 h 428"/>
                <a:gd name="T44" fmla="*/ 84 w 139"/>
                <a:gd name="T45" fmla="*/ 301 h 428"/>
                <a:gd name="T46" fmla="*/ 64 w 139"/>
                <a:gd name="T47" fmla="*/ 269 h 428"/>
                <a:gd name="T48" fmla="*/ 89 w 139"/>
                <a:gd name="T49" fmla="*/ 258 h 428"/>
                <a:gd name="T50" fmla="*/ 72 w 139"/>
                <a:gd name="T51" fmla="*/ 238 h 428"/>
                <a:gd name="T52" fmla="*/ 84 w 139"/>
                <a:gd name="T53" fmla="*/ 211 h 428"/>
                <a:gd name="T54" fmla="*/ 48 w 139"/>
                <a:gd name="T55" fmla="*/ 211 h 428"/>
                <a:gd name="T56" fmla="*/ 64 w 139"/>
                <a:gd name="T57" fmla="*/ 190 h 428"/>
                <a:gd name="T58" fmla="*/ 89 w 139"/>
                <a:gd name="T59" fmla="*/ 190 h 428"/>
                <a:gd name="T60" fmla="*/ 111 w 139"/>
                <a:gd name="T61" fmla="*/ 195 h 428"/>
                <a:gd name="T62" fmla="*/ 97 w 139"/>
                <a:gd name="T63" fmla="*/ 154 h 428"/>
                <a:gd name="T64" fmla="*/ 64 w 139"/>
                <a:gd name="T65" fmla="*/ 143 h 428"/>
                <a:gd name="T66" fmla="*/ 17 w 139"/>
                <a:gd name="T67" fmla="*/ 143 h 428"/>
                <a:gd name="T68" fmla="*/ 9 w 139"/>
                <a:gd name="T69" fmla="*/ 118 h 428"/>
                <a:gd name="T70" fmla="*/ 9 w 139"/>
                <a:gd name="T71" fmla="*/ 75 h 428"/>
                <a:gd name="T72" fmla="*/ 6 w 139"/>
                <a:gd name="T73" fmla="*/ 33 h 428"/>
                <a:gd name="T74" fmla="*/ 34 w 139"/>
                <a:gd name="T75" fmla="*/ 0 h 428"/>
                <a:gd name="T76" fmla="*/ 66 w 139"/>
                <a:gd name="T77" fmla="*/ 5 h 428"/>
                <a:gd name="T78" fmla="*/ 90 w 139"/>
                <a:gd name="T79" fmla="*/ 8 h 428"/>
                <a:gd name="T80" fmla="*/ 108 w 139"/>
                <a:gd name="T81" fmla="*/ 15 h 428"/>
                <a:gd name="T82" fmla="*/ 119 w 139"/>
                <a:gd name="T83" fmla="*/ 23 h 428"/>
                <a:gd name="T84" fmla="*/ 124 w 139"/>
                <a:gd name="T85" fmla="*/ 34 h 428"/>
                <a:gd name="T86" fmla="*/ 124 w 139"/>
                <a:gd name="T87" fmla="*/ 50 h 428"/>
                <a:gd name="T88" fmla="*/ 119 w 139"/>
                <a:gd name="T89" fmla="*/ 73 h 428"/>
                <a:gd name="T90" fmla="*/ 111 w 139"/>
                <a:gd name="T91" fmla="*/ 104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9" h="428">
                  <a:moveTo>
                    <a:pt x="111" y="104"/>
                  </a:moveTo>
                  <a:lnTo>
                    <a:pt x="111" y="170"/>
                  </a:lnTo>
                  <a:lnTo>
                    <a:pt x="139" y="214"/>
                  </a:lnTo>
                  <a:lnTo>
                    <a:pt x="137" y="269"/>
                  </a:lnTo>
                  <a:lnTo>
                    <a:pt x="137" y="348"/>
                  </a:lnTo>
                  <a:lnTo>
                    <a:pt x="111" y="373"/>
                  </a:lnTo>
                  <a:lnTo>
                    <a:pt x="76" y="395"/>
                  </a:lnTo>
                  <a:lnTo>
                    <a:pt x="64" y="428"/>
                  </a:lnTo>
                  <a:lnTo>
                    <a:pt x="17" y="428"/>
                  </a:lnTo>
                  <a:lnTo>
                    <a:pt x="0" y="395"/>
                  </a:lnTo>
                  <a:lnTo>
                    <a:pt x="48" y="389"/>
                  </a:lnTo>
                  <a:lnTo>
                    <a:pt x="21" y="376"/>
                  </a:lnTo>
                  <a:lnTo>
                    <a:pt x="1" y="376"/>
                  </a:lnTo>
                  <a:lnTo>
                    <a:pt x="1" y="348"/>
                  </a:lnTo>
                  <a:lnTo>
                    <a:pt x="25" y="357"/>
                  </a:lnTo>
                  <a:lnTo>
                    <a:pt x="72" y="353"/>
                  </a:lnTo>
                  <a:lnTo>
                    <a:pt x="72" y="329"/>
                  </a:lnTo>
                  <a:lnTo>
                    <a:pt x="34" y="329"/>
                  </a:lnTo>
                  <a:lnTo>
                    <a:pt x="0" y="321"/>
                  </a:lnTo>
                  <a:lnTo>
                    <a:pt x="0" y="289"/>
                  </a:lnTo>
                  <a:lnTo>
                    <a:pt x="29" y="285"/>
                  </a:lnTo>
                  <a:lnTo>
                    <a:pt x="61" y="313"/>
                  </a:lnTo>
                  <a:lnTo>
                    <a:pt x="84" y="301"/>
                  </a:lnTo>
                  <a:lnTo>
                    <a:pt x="64" y="269"/>
                  </a:lnTo>
                  <a:lnTo>
                    <a:pt x="89" y="258"/>
                  </a:lnTo>
                  <a:lnTo>
                    <a:pt x="72" y="238"/>
                  </a:lnTo>
                  <a:lnTo>
                    <a:pt x="84" y="211"/>
                  </a:lnTo>
                  <a:lnTo>
                    <a:pt x="48" y="211"/>
                  </a:lnTo>
                  <a:lnTo>
                    <a:pt x="64" y="190"/>
                  </a:lnTo>
                  <a:lnTo>
                    <a:pt x="89" y="190"/>
                  </a:lnTo>
                  <a:lnTo>
                    <a:pt x="111" y="195"/>
                  </a:lnTo>
                  <a:lnTo>
                    <a:pt x="97" y="154"/>
                  </a:lnTo>
                  <a:lnTo>
                    <a:pt x="64" y="143"/>
                  </a:lnTo>
                  <a:lnTo>
                    <a:pt x="17" y="143"/>
                  </a:lnTo>
                  <a:lnTo>
                    <a:pt x="9" y="118"/>
                  </a:lnTo>
                  <a:lnTo>
                    <a:pt x="9" y="75"/>
                  </a:lnTo>
                  <a:lnTo>
                    <a:pt x="6" y="33"/>
                  </a:lnTo>
                  <a:lnTo>
                    <a:pt x="34" y="0"/>
                  </a:lnTo>
                  <a:lnTo>
                    <a:pt x="66" y="5"/>
                  </a:lnTo>
                  <a:lnTo>
                    <a:pt x="90" y="8"/>
                  </a:lnTo>
                  <a:lnTo>
                    <a:pt x="108" y="15"/>
                  </a:lnTo>
                  <a:lnTo>
                    <a:pt x="119" y="23"/>
                  </a:lnTo>
                  <a:lnTo>
                    <a:pt x="124" y="34"/>
                  </a:lnTo>
                  <a:lnTo>
                    <a:pt x="124" y="50"/>
                  </a:lnTo>
                  <a:lnTo>
                    <a:pt x="119" y="73"/>
                  </a:lnTo>
                  <a:lnTo>
                    <a:pt x="111" y="104"/>
                  </a:lnTo>
                  <a:close/>
                </a:path>
              </a:pathLst>
            </a:custGeom>
            <a:solidFill>
              <a:srgbClr val="DB6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27"/>
            <p:cNvSpPr>
              <a:spLocks/>
            </p:cNvSpPr>
            <p:nvPr/>
          </p:nvSpPr>
          <p:spPr bwMode="auto">
            <a:xfrm>
              <a:off x="3708958" y="4033834"/>
              <a:ext cx="74612" cy="182563"/>
            </a:xfrm>
            <a:custGeom>
              <a:avLst/>
              <a:gdLst>
                <a:gd name="T0" fmla="*/ 24 w 47"/>
                <a:gd name="T1" fmla="*/ 8 h 115"/>
                <a:gd name="T2" fmla="*/ 43 w 47"/>
                <a:gd name="T3" fmla="*/ 36 h 115"/>
                <a:gd name="T4" fmla="*/ 32 w 47"/>
                <a:gd name="T5" fmla="*/ 66 h 115"/>
                <a:gd name="T6" fmla="*/ 47 w 47"/>
                <a:gd name="T7" fmla="*/ 86 h 115"/>
                <a:gd name="T8" fmla="*/ 47 w 47"/>
                <a:gd name="T9" fmla="*/ 115 h 115"/>
                <a:gd name="T10" fmla="*/ 24 w 47"/>
                <a:gd name="T11" fmla="*/ 107 h 115"/>
                <a:gd name="T12" fmla="*/ 0 w 47"/>
                <a:gd name="T13" fmla="*/ 110 h 115"/>
                <a:gd name="T14" fmla="*/ 0 w 47"/>
                <a:gd name="T15" fmla="*/ 71 h 115"/>
                <a:gd name="T16" fmla="*/ 8 w 47"/>
                <a:gd name="T17" fmla="*/ 36 h 115"/>
                <a:gd name="T18" fmla="*/ 5 w 47"/>
                <a:gd name="T19" fmla="*/ 0 h 115"/>
                <a:gd name="T20" fmla="*/ 6 w 47"/>
                <a:gd name="T21" fmla="*/ 2 h 115"/>
                <a:gd name="T22" fmla="*/ 13 w 47"/>
                <a:gd name="T23" fmla="*/ 3 h 115"/>
                <a:gd name="T24" fmla="*/ 19 w 47"/>
                <a:gd name="T25" fmla="*/ 7 h 115"/>
                <a:gd name="T26" fmla="*/ 24 w 47"/>
                <a:gd name="T27" fmla="*/ 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115">
                  <a:moveTo>
                    <a:pt x="24" y="8"/>
                  </a:moveTo>
                  <a:lnTo>
                    <a:pt x="43" y="36"/>
                  </a:lnTo>
                  <a:lnTo>
                    <a:pt x="32" y="66"/>
                  </a:lnTo>
                  <a:lnTo>
                    <a:pt x="47" y="86"/>
                  </a:lnTo>
                  <a:lnTo>
                    <a:pt x="47" y="115"/>
                  </a:lnTo>
                  <a:lnTo>
                    <a:pt x="24" y="107"/>
                  </a:lnTo>
                  <a:lnTo>
                    <a:pt x="0" y="110"/>
                  </a:lnTo>
                  <a:lnTo>
                    <a:pt x="0" y="71"/>
                  </a:lnTo>
                  <a:lnTo>
                    <a:pt x="8" y="36"/>
                  </a:lnTo>
                  <a:lnTo>
                    <a:pt x="5" y="0"/>
                  </a:lnTo>
                  <a:lnTo>
                    <a:pt x="6" y="2"/>
                  </a:lnTo>
                  <a:lnTo>
                    <a:pt x="13" y="3"/>
                  </a:lnTo>
                  <a:lnTo>
                    <a:pt x="19" y="7"/>
                  </a:lnTo>
                  <a:lnTo>
                    <a:pt x="24" y="8"/>
                  </a:lnTo>
                  <a:close/>
                </a:path>
              </a:pathLst>
            </a:custGeom>
            <a:solidFill>
              <a:srgbClr val="DB6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28"/>
            <p:cNvSpPr>
              <a:spLocks/>
            </p:cNvSpPr>
            <p:nvPr/>
          </p:nvSpPr>
          <p:spPr bwMode="auto">
            <a:xfrm>
              <a:off x="3978832" y="4051297"/>
              <a:ext cx="66675" cy="188913"/>
            </a:xfrm>
            <a:custGeom>
              <a:avLst/>
              <a:gdLst>
                <a:gd name="T0" fmla="*/ 39 w 42"/>
                <a:gd name="T1" fmla="*/ 0 h 119"/>
                <a:gd name="T2" fmla="*/ 11 w 42"/>
                <a:gd name="T3" fmla="*/ 8 h 119"/>
                <a:gd name="T4" fmla="*/ 0 w 42"/>
                <a:gd name="T5" fmla="*/ 44 h 119"/>
                <a:gd name="T6" fmla="*/ 27 w 42"/>
                <a:gd name="T7" fmla="*/ 25 h 119"/>
                <a:gd name="T8" fmla="*/ 19 w 42"/>
                <a:gd name="T9" fmla="*/ 68 h 119"/>
                <a:gd name="T10" fmla="*/ 0 w 42"/>
                <a:gd name="T11" fmla="*/ 72 h 119"/>
                <a:gd name="T12" fmla="*/ 0 w 42"/>
                <a:gd name="T13" fmla="*/ 115 h 119"/>
                <a:gd name="T14" fmla="*/ 19 w 42"/>
                <a:gd name="T15" fmla="*/ 119 h 119"/>
                <a:gd name="T16" fmla="*/ 27 w 42"/>
                <a:gd name="T17" fmla="*/ 88 h 119"/>
                <a:gd name="T18" fmla="*/ 42 w 42"/>
                <a:gd name="T19" fmla="*/ 47 h 119"/>
                <a:gd name="T20" fmla="*/ 39 w 42"/>
                <a:gd name="T21"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119">
                  <a:moveTo>
                    <a:pt x="39" y="0"/>
                  </a:moveTo>
                  <a:lnTo>
                    <a:pt x="11" y="8"/>
                  </a:lnTo>
                  <a:lnTo>
                    <a:pt x="0" y="44"/>
                  </a:lnTo>
                  <a:lnTo>
                    <a:pt x="27" y="25"/>
                  </a:lnTo>
                  <a:lnTo>
                    <a:pt x="19" y="68"/>
                  </a:lnTo>
                  <a:lnTo>
                    <a:pt x="0" y="72"/>
                  </a:lnTo>
                  <a:lnTo>
                    <a:pt x="0" y="115"/>
                  </a:lnTo>
                  <a:lnTo>
                    <a:pt x="19" y="119"/>
                  </a:lnTo>
                  <a:lnTo>
                    <a:pt x="27" y="88"/>
                  </a:lnTo>
                  <a:lnTo>
                    <a:pt x="42" y="47"/>
                  </a:lnTo>
                  <a:lnTo>
                    <a:pt x="39" y="0"/>
                  </a:lnTo>
                  <a:close/>
                </a:path>
              </a:pathLst>
            </a:custGeom>
            <a:solidFill>
              <a:srgbClr val="DB6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29"/>
            <p:cNvSpPr>
              <a:spLocks/>
            </p:cNvSpPr>
            <p:nvPr/>
          </p:nvSpPr>
          <p:spPr bwMode="auto">
            <a:xfrm>
              <a:off x="3237472" y="4337047"/>
              <a:ext cx="787397" cy="1501777"/>
            </a:xfrm>
            <a:custGeom>
              <a:avLst/>
              <a:gdLst>
                <a:gd name="T0" fmla="*/ 472 w 496"/>
                <a:gd name="T1" fmla="*/ 0 h 946"/>
                <a:gd name="T2" fmla="*/ 438 w 496"/>
                <a:gd name="T3" fmla="*/ 81 h 946"/>
                <a:gd name="T4" fmla="*/ 358 w 496"/>
                <a:gd name="T5" fmla="*/ 123 h 946"/>
                <a:gd name="T6" fmla="*/ 297 w 496"/>
                <a:gd name="T7" fmla="*/ 138 h 946"/>
                <a:gd name="T8" fmla="*/ 250 w 496"/>
                <a:gd name="T9" fmla="*/ 107 h 946"/>
                <a:gd name="T10" fmla="*/ 230 w 496"/>
                <a:gd name="T11" fmla="*/ 71 h 946"/>
                <a:gd name="T12" fmla="*/ 200 w 496"/>
                <a:gd name="T13" fmla="*/ 154 h 946"/>
                <a:gd name="T14" fmla="*/ 81 w 496"/>
                <a:gd name="T15" fmla="*/ 370 h 946"/>
                <a:gd name="T16" fmla="*/ 26 w 496"/>
                <a:gd name="T17" fmla="*/ 705 h 946"/>
                <a:gd name="T18" fmla="*/ 0 w 496"/>
                <a:gd name="T19" fmla="*/ 946 h 946"/>
                <a:gd name="T20" fmla="*/ 138 w 496"/>
                <a:gd name="T21" fmla="*/ 710 h 946"/>
                <a:gd name="T22" fmla="*/ 297 w 496"/>
                <a:gd name="T23" fmla="*/ 303 h 946"/>
                <a:gd name="T24" fmla="*/ 332 w 496"/>
                <a:gd name="T25" fmla="*/ 216 h 946"/>
                <a:gd name="T26" fmla="*/ 408 w 496"/>
                <a:gd name="T27" fmla="*/ 143 h 946"/>
                <a:gd name="T28" fmla="*/ 465 w 496"/>
                <a:gd name="T29" fmla="*/ 97 h 946"/>
                <a:gd name="T30" fmla="*/ 496 w 496"/>
                <a:gd name="T31" fmla="*/ 67 h 946"/>
                <a:gd name="T32" fmla="*/ 472 w 496"/>
                <a:gd name="T33" fmla="*/ 0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6" h="946">
                  <a:moveTo>
                    <a:pt x="472" y="0"/>
                  </a:moveTo>
                  <a:lnTo>
                    <a:pt x="438" y="81"/>
                  </a:lnTo>
                  <a:lnTo>
                    <a:pt x="358" y="123"/>
                  </a:lnTo>
                  <a:lnTo>
                    <a:pt x="297" y="138"/>
                  </a:lnTo>
                  <a:lnTo>
                    <a:pt x="250" y="107"/>
                  </a:lnTo>
                  <a:lnTo>
                    <a:pt x="230" y="71"/>
                  </a:lnTo>
                  <a:lnTo>
                    <a:pt x="200" y="154"/>
                  </a:lnTo>
                  <a:lnTo>
                    <a:pt x="81" y="370"/>
                  </a:lnTo>
                  <a:lnTo>
                    <a:pt x="26" y="705"/>
                  </a:lnTo>
                  <a:lnTo>
                    <a:pt x="0" y="946"/>
                  </a:lnTo>
                  <a:lnTo>
                    <a:pt x="138" y="710"/>
                  </a:lnTo>
                  <a:lnTo>
                    <a:pt x="297" y="303"/>
                  </a:lnTo>
                  <a:lnTo>
                    <a:pt x="332" y="216"/>
                  </a:lnTo>
                  <a:lnTo>
                    <a:pt x="408" y="143"/>
                  </a:lnTo>
                  <a:lnTo>
                    <a:pt x="465" y="97"/>
                  </a:lnTo>
                  <a:lnTo>
                    <a:pt x="496" y="67"/>
                  </a:lnTo>
                  <a:lnTo>
                    <a:pt x="472" y="0"/>
                  </a:lnTo>
                  <a:close/>
                </a:path>
              </a:pathLst>
            </a:custGeom>
            <a:solidFill>
              <a:srgbClr val="BFB7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0"/>
            <p:cNvSpPr>
              <a:spLocks/>
            </p:cNvSpPr>
            <p:nvPr/>
          </p:nvSpPr>
          <p:spPr bwMode="auto">
            <a:xfrm>
              <a:off x="3764520" y="4373560"/>
              <a:ext cx="230187" cy="314325"/>
            </a:xfrm>
            <a:custGeom>
              <a:avLst/>
              <a:gdLst>
                <a:gd name="T0" fmla="*/ 81 w 145"/>
                <a:gd name="T1" fmla="*/ 115 h 198"/>
                <a:gd name="T2" fmla="*/ 0 w 145"/>
                <a:gd name="T3" fmla="*/ 198 h 198"/>
                <a:gd name="T4" fmla="*/ 0 w 145"/>
                <a:gd name="T5" fmla="*/ 136 h 198"/>
                <a:gd name="T6" fmla="*/ 98 w 145"/>
                <a:gd name="T7" fmla="*/ 65 h 198"/>
                <a:gd name="T8" fmla="*/ 141 w 145"/>
                <a:gd name="T9" fmla="*/ 0 h 198"/>
                <a:gd name="T10" fmla="*/ 145 w 145"/>
                <a:gd name="T11" fmla="*/ 61 h 198"/>
                <a:gd name="T12" fmla="*/ 81 w 145"/>
                <a:gd name="T13" fmla="*/ 115 h 198"/>
              </a:gdLst>
              <a:ahLst/>
              <a:cxnLst>
                <a:cxn ang="0">
                  <a:pos x="T0" y="T1"/>
                </a:cxn>
                <a:cxn ang="0">
                  <a:pos x="T2" y="T3"/>
                </a:cxn>
                <a:cxn ang="0">
                  <a:pos x="T4" y="T5"/>
                </a:cxn>
                <a:cxn ang="0">
                  <a:pos x="T6" y="T7"/>
                </a:cxn>
                <a:cxn ang="0">
                  <a:pos x="T8" y="T9"/>
                </a:cxn>
                <a:cxn ang="0">
                  <a:pos x="T10" y="T11"/>
                </a:cxn>
                <a:cxn ang="0">
                  <a:pos x="T12" y="T13"/>
                </a:cxn>
              </a:cxnLst>
              <a:rect l="0" t="0" r="r" b="b"/>
              <a:pathLst>
                <a:path w="145" h="198">
                  <a:moveTo>
                    <a:pt x="81" y="115"/>
                  </a:moveTo>
                  <a:lnTo>
                    <a:pt x="0" y="198"/>
                  </a:lnTo>
                  <a:lnTo>
                    <a:pt x="0" y="136"/>
                  </a:lnTo>
                  <a:lnTo>
                    <a:pt x="98" y="65"/>
                  </a:lnTo>
                  <a:lnTo>
                    <a:pt x="141" y="0"/>
                  </a:lnTo>
                  <a:lnTo>
                    <a:pt x="145" y="61"/>
                  </a:lnTo>
                  <a:lnTo>
                    <a:pt x="81" y="115"/>
                  </a:lnTo>
                  <a:close/>
                </a:path>
              </a:pathLst>
            </a:custGeom>
            <a:solidFill>
              <a:srgbClr val="FFFF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31"/>
            <p:cNvSpPr>
              <a:spLocks/>
            </p:cNvSpPr>
            <p:nvPr/>
          </p:nvSpPr>
          <p:spPr bwMode="auto">
            <a:xfrm>
              <a:off x="3286684" y="4622798"/>
              <a:ext cx="430211" cy="1133477"/>
            </a:xfrm>
            <a:custGeom>
              <a:avLst/>
              <a:gdLst>
                <a:gd name="T0" fmla="*/ 271 w 271"/>
                <a:gd name="T1" fmla="*/ 5 h 714"/>
                <a:gd name="T2" fmla="*/ 271 w 271"/>
                <a:gd name="T3" fmla="*/ 66 h 714"/>
                <a:gd name="T4" fmla="*/ 133 w 271"/>
                <a:gd name="T5" fmla="*/ 459 h 714"/>
                <a:gd name="T6" fmla="*/ 71 w 271"/>
                <a:gd name="T7" fmla="*/ 570 h 714"/>
                <a:gd name="T8" fmla="*/ 0 w 271"/>
                <a:gd name="T9" fmla="*/ 714 h 714"/>
                <a:gd name="T10" fmla="*/ 0 w 271"/>
                <a:gd name="T11" fmla="*/ 515 h 714"/>
                <a:gd name="T12" fmla="*/ 66 w 271"/>
                <a:gd name="T13" fmla="*/ 376 h 714"/>
                <a:gd name="T14" fmla="*/ 117 w 271"/>
                <a:gd name="T15" fmla="*/ 371 h 714"/>
                <a:gd name="T16" fmla="*/ 117 w 271"/>
                <a:gd name="T17" fmla="*/ 298 h 714"/>
                <a:gd name="T18" fmla="*/ 117 w 271"/>
                <a:gd name="T19" fmla="*/ 204 h 714"/>
                <a:gd name="T20" fmla="*/ 123 w 271"/>
                <a:gd name="T21" fmla="*/ 133 h 714"/>
                <a:gd name="T22" fmla="*/ 178 w 271"/>
                <a:gd name="T23" fmla="*/ 55 h 714"/>
                <a:gd name="T24" fmla="*/ 214 w 271"/>
                <a:gd name="T25" fmla="*/ 41 h 714"/>
                <a:gd name="T26" fmla="*/ 225 w 271"/>
                <a:gd name="T27" fmla="*/ 0 h 714"/>
                <a:gd name="T28" fmla="*/ 271 w 271"/>
                <a:gd name="T29" fmla="*/ 5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1" h="714">
                  <a:moveTo>
                    <a:pt x="271" y="5"/>
                  </a:moveTo>
                  <a:lnTo>
                    <a:pt x="271" y="66"/>
                  </a:lnTo>
                  <a:lnTo>
                    <a:pt x="133" y="459"/>
                  </a:lnTo>
                  <a:lnTo>
                    <a:pt x="71" y="570"/>
                  </a:lnTo>
                  <a:lnTo>
                    <a:pt x="0" y="714"/>
                  </a:lnTo>
                  <a:lnTo>
                    <a:pt x="0" y="515"/>
                  </a:lnTo>
                  <a:lnTo>
                    <a:pt x="66" y="376"/>
                  </a:lnTo>
                  <a:lnTo>
                    <a:pt x="117" y="371"/>
                  </a:lnTo>
                  <a:lnTo>
                    <a:pt x="117" y="298"/>
                  </a:lnTo>
                  <a:lnTo>
                    <a:pt x="117" y="204"/>
                  </a:lnTo>
                  <a:lnTo>
                    <a:pt x="123" y="133"/>
                  </a:lnTo>
                  <a:lnTo>
                    <a:pt x="178" y="55"/>
                  </a:lnTo>
                  <a:lnTo>
                    <a:pt x="214" y="41"/>
                  </a:lnTo>
                  <a:lnTo>
                    <a:pt x="225" y="0"/>
                  </a:lnTo>
                  <a:lnTo>
                    <a:pt x="271" y="5"/>
                  </a:lnTo>
                  <a:close/>
                </a:path>
              </a:pathLst>
            </a:custGeom>
            <a:solidFill>
              <a:srgbClr val="FFFF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32"/>
            <p:cNvSpPr>
              <a:spLocks/>
            </p:cNvSpPr>
            <p:nvPr/>
          </p:nvSpPr>
          <p:spPr bwMode="auto">
            <a:xfrm>
              <a:off x="3518459" y="4484685"/>
              <a:ext cx="146049" cy="200025"/>
            </a:xfrm>
            <a:custGeom>
              <a:avLst/>
              <a:gdLst>
                <a:gd name="T0" fmla="*/ 92 w 92"/>
                <a:gd name="T1" fmla="*/ 40 h 126"/>
                <a:gd name="T2" fmla="*/ 44 w 92"/>
                <a:gd name="T3" fmla="*/ 72 h 126"/>
                <a:gd name="T4" fmla="*/ 0 w 92"/>
                <a:gd name="T5" fmla="*/ 126 h 126"/>
                <a:gd name="T6" fmla="*/ 27 w 92"/>
                <a:gd name="T7" fmla="*/ 14 h 126"/>
                <a:gd name="T8" fmla="*/ 58 w 92"/>
                <a:gd name="T9" fmla="*/ 0 h 126"/>
                <a:gd name="T10" fmla="*/ 92 w 92"/>
                <a:gd name="T11" fmla="*/ 40 h 126"/>
              </a:gdLst>
              <a:ahLst/>
              <a:cxnLst>
                <a:cxn ang="0">
                  <a:pos x="T0" y="T1"/>
                </a:cxn>
                <a:cxn ang="0">
                  <a:pos x="T2" y="T3"/>
                </a:cxn>
                <a:cxn ang="0">
                  <a:pos x="T4" y="T5"/>
                </a:cxn>
                <a:cxn ang="0">
                  <a:pos x="T6" y="T7"/>
                </a:cxn>
                <a:cxn ang="0">
                  <a:pos x="T8" y="T9"/>
                </a:cxn>
                <a:cxn ang="0">
                  <a:pos x="T10" y="T11"/>
                </a:cxn>
              </a:cxnLst>
              <a:rect l="0" t="0" r="r" b="b"/>
              <a:pathLst>
                <a:path w="92" h="126">
                  <a:moveTo>
                    <a:pt x="92" y="40"/>
                  </a:moveTo>
                  <a:lnTo>
                    <a:pt x="44" y="72"/>
                  </a:lnTo>
                  <a:lnTo>
                    <a:pt x="0" y="126"/>
                  </a:lnTo>
                  <a:lnTo>
                    <a:pt x="27" y="14"/>
                  </a:lnTo>
                  <a:lnTo>
                    <a:pt x="58" y="0"/>
                  </a:lnTo>
                  <a:lnTo>
                    <a:pt x="92" y="40"/>
                  </a:lnTo>
                  <a:close/>
                </a:path>
              </a:pathLst>
            </a:custGeom>
            <a:solidFill>
              <a:srgbClr val="FFFF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33"/>
            <p:cNvSpPr>
              <a:spLocks/>
            </p:cNvSpPr>
            <p:nvPr/>
          </p:nvSpPr>
          <p:spPr bwMode="auto">
            <a:xfrm>
              <a:off x="3227947" y="4592635"/>
              <a:ext cx="503236" cy="1327152"/>
            </a:xfrm>
            <a:custGeom>
              <a:avLst/>
              <a:gdLst>
                <a:gd name="T0" fmla="*/ 317 w 317"/>
                <a:gd name="T1" fmla="*/ 21 h 836"/>
                <a:gd name="T2" fmla="*/ 231 w 317"/>
                <a:gd name="T3" fmla="*/ 0 h 836"/>
                <a:gd name="T4" fmla="*/ 209 w 317"/>
                <a:gd name="T5" fmla="*/ 61 h 836"/>
                <a:gd name="T6" fmla="*/ 215 w 317"/>
                <a:gd name="T7" fmla="*/ 102 h 836"/>
                <a:gd name="T8" fmla="*/ 120 w 317"/>
                <a:gd name="T9" fmla="*/ 270 h 836"/>
                <a:gd name="T10" fmla="*/ 22 w 317"/>
                <a:gd name="T11" fmla="*/ 549 h 836"/>
                <a:gd name="T12" fmla="*/ 0 w 317"/>
                <a:gd name="T13" fmla="*/ 836 h 836"/>
                <a:gd name="T14" fmla="*/ 133 w 317"/>
                <a:gd name="T15" fmla="*/ 614 h 836"/>
                <a:gd name="T16" fmla="*/ 256 w 317"/>
                <a:gd name="T17" fmla="*/ 105 h 836"/>
                <a:gd name="T18" fmla="*/ 285 w 317"/>
                <a:gd name="T19" fmla="*/ 84 h 836"/>
                <a:gd name="T20" fmla="*/ 317 w 317"/>
                <a:gd name="T21" fmla="*/ 21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7" h="836">
                  <a:moveTo>
                    <a:pt x="317" y="21"/>
                  </a:moveTo>
                  <a:lnTo>
                    <a:pt x="231" y="0"/>
                  </a:lnTo>
                  <a:lnTo>
                    <a:pt x="209" y="61"/>
                  </a:lnTo>
                  <a:lnTo>
                    <a:pt x="215" y="102"/>
                  </a:lnTo>
                  <a:lnTo>
                    <a:pt x="120" y="270"/>
                  </a:lnTo>
                  <a:lnTo>
                    <a:pt x="22" y="549"/>
                  </a:lnTo>
                  <a:lnTo>
                    <a:pt x="0" y="836"/>
                  </a:lnTo>
                  <a:lnTo>
                    <a:pt x="133" y="614"/>
                  </a:lnTo>
                  <a:lnTo>
                    <a:pt x="256" y="105"/>
                  </a:lnTo>
                  <a:lnTo>
                    <a:pt x="285" y="84"/>
                  </a:lnTo>
                  <a:lnTo>
                    <a:pt x="317" y="21"/>
                  </a:lnTo>
                  <a:close/>
                </a:path>
              </a:pathLst>
            </a:custGeom>
            <a:solidFill>
              <a:srgbClr val="8719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34"/>
            <p:cNvSpPr>
              <a:spLocks/>
            </p:cNvSpPr>
            <p:nvPr/>
          </p:nvSpPr>
          <p:spPr bwMode="auto">
            <a:xfrm>
              <a:off x="2162739" y="4141784"/>
              <a:ext cx="658810" cy="468313"/>
            </a:xfrm>
            <a:custGeom>
              <a:avLst/>
              <a:gdLst>
                <a:gd name="T0" fmla="*/ 274 w 415"/>
                <a:gd name="T1" fmla="*/ 157 h 295"/>
                <a:gd name="T2" fmla="*/ 190 w 415"/>
                <a:gd name="T3" fmla="*/ 65 h 295"/>
                <a:gd name="T4" fmla="*/ 146 w 415"/>
                <a:gd name="T5" fmla="*/ 55 h 295"/>
                <a:gd name="T6" fmla="*/ 102 w 415"/>
                <a:gd name="T7" fmla="*/ 0 h 295"/>
                <a:gd name="T8" fmla="*/ 54 w 415"/>
                <a:gd name="T9" fmla="*/ 0 h 295"/>
                <a:gd name="T10" fmla="*/ 0 w 415"/>
                <a:gd name="T11" fmla="*/ 70 h 295"/>
                <a:gd name="T12" fmla="*/ 24 w 415"/>
                <a:gd name="T13" fmla="*/ 89 h 295"/>
                <a:gd name="T14" fmla="*/ 78 w 415"/>
                <a:gd name="T15" fmla="*/ 79 h 295"/>
                <a:gd name="T16" fmla="*/ 102 w 415"/>
                <a:gd name="T17" fmla="*/ 44 h 295"/>
                <a:gd name="T18" fmla="*/ 122 w 415"/>
                <a:gd name="T19" fmla="*/ 75 h 295"/>
                <a:gd name="T20" fmla="*/ 122 w 415"/>
                <a:gd name="T21" fmla="*/ 147 h 295"/>
                <a:gd name="T22" fmla="*/ 156 w 415"/>
                <a:gd name="T23" fmla="*/ 157 h 295"/>
                <a:gd name="T24" fmla="*/ 156 w 415"/>
                <a:gd name="T25" fmla="*/ 94 h 295"/>
                <a:gd name="T26" fmla="*/ 206 w 415"/>
                <a:gd name="T27" fmla="*/ 123 h 295"/>
                <a:gd name="T28" fmla="*/ 195 w 415"/>
                <a:gd name="T29" fmla="*/ 203 h 295"/>
                <a:gd name="T30" fmla="*/ 206 w 415"/>
                <a:gd name="T31" fmla="*/ 232 h 295"/>
                <a:gd name="T32" fmla="*/ 230 w 415"/>
                <a:gd name="T33" fmla="*/ 188 h 295"/>
                <a:gd name="T34" fmla="*/ 254 w 415"/>
                <a:gd name="T35" fmla="*/ 203 h 295"/>
                <a:gd name="T36" fmla="*/ 250 w 415"/>
                <a:gd name="T37" fmla="*/ 251 h 295"/>
                <a:gd name="T38" fmla="*/ 279 w 415"/>
                <a:gd name="T39" fmla="*/ 275 h 295"/>
                <a:gd name="T40" fmla="*/ 279 w 415"/>
                <a:gd name="T41" fmla="*/ 217 h 295"/>
                <a:gd name="T42" fmla="*/ 313 w 415"/>
                <a:gd name="T43" fmla="*/ 227 h 295"/>
                <a:gd name="T44" fmla="*/ 313 w 415"/>
                <a:gd name="T45" fmla="*/ 295 h 295"/>
                <a:gd name="T46" fmla="*/ 337 w 415"/>
                <a:gd name="T47" fmla="*/ 275 h 295"/>
                <a:gd name="T48" fmla="*/ 323 w 415"/>
                <a:gd name="T49" fmla="*/ 203 h 295"/>
                <a:gd name="T50" fmla="*/ 366 w 415"/>
                <a:gd name="T51" fmla="*/ 237 h 295"/>
                <a:gd name="T52" fmla="*/ 371 w 415"/>
                <a:gd name="T53" fmla="*/ 290 h 295"/>
                <a:gd name="T54" fmla="*/ 415 w 415"/>
                <a:gd name="T55" fmla="*/ 290 h 295"/>
                <a:gd name="T56" fmla="*/ 405 w 415"/>
                <a:gd name="T57" fmla="*/ 222 h 295"/>
                <a:gd name="T58" fmla="*/ 342 w 415"/>
                <a:gd name="T59" fmla="*/ 177 h 295"/>
                <a:gd name="T60" fmla="*/ 339 w 415"/>
                <a:gd name="T61" fmla="*/ 175 h 295"/>
                <a:gd name="T62" fmla="*/ 331 w 415"/>
                <a:gd name="T63" fmla="*/ 173 h 295"/>
                <a:gd name="T64" fmla="*/ 319 w 415"/>
                <a:gd name="T65" fmla="*/ 170 h 295"/>
                <a:gd name="T66" fmla="*/ 306 w 415"/>
                <a:gd name="T67" fmla="*/ 167 h 295"/>
                <a:gd name="T68" fmla="*/ 293 w 415"/>
                <a:gd name="T69" fmla="*/ 164 h 295"/>
                <a:gd name="T70" fmla="*/ 282 w 415"/>
                <a:gd name="T71" fmla="*/ 160 h 295"/>
                <a:gd name="T72" fmla="*/ 276 w 415"/>
                <a:gd name="T73" fmla="*/ 159 h 295"/>
                <a:gd name="T74" fmla="*/ 274 w 415"/>
                <a:gd name="T75" fmla="*/ 157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5" h="295">
                  <a:moveTo>
                    <a:pt x="274" y="157"/>
                  </a:moveTo>
                  <a:lnTo>
                    <a:pt x="190" y="65"/>
                  </a:lnTo>
                  <a:lnTo>
                    <a:pt x="146" y="55"/>
                  </a:lnTo>
                  <a:lnTo>
                    <a:pt x="102" y="0"/>
                  </a:lnTo>
                  <a:lnTo>
                    <a:pt x="54" y="0"/>
                  </a:lnTo>
                  <a:lnTo>
                    <a:pt x="0" y="70"/>
                  </a:lnTo>
                  <a:lnTo>
                    <a:pt x="24" y="89"/>
                  </a:lnTo>
                  <a:lnTo>
                    <a:pt x="78" y="79"/>
                  </a:lnTo>
                  <a:lnTo>
                    <a:pt x="102" y="44"/>
                  </a:lnTo>
                  <a:lnTo>
                    <a:pt x="122" y="75"/>
                  </a:lnTo>
                  <a:lnTo>
                    <a:pt x="122" y="147"/>
                  </a:lnTo>
                  <a:lnTo>
                    <a:pt x="156" y="157"/>
                  </a:lnTo>
                  <a:lnTo>
                    <a:pt x="156" y="94"/>
                  </a:lnTo>
                  <a:lnTo>
                    <a:pt x="206" y="123"/>
                  </a:lnTo>
                  <a:lnTo>
                    <a:pt x="195" y="203"/>
                  </a:lnTo>
                  <a:lnTo>
                    <a:pt x="206" y="232"/>
                  </a:lnTo>
                  <a:lnTo>
                    <a:pt x="230" y="188"/>
                  </a:lnTo>
                  <a:lnTo>
                    <a:pt x="254" y="203"/>
                  </a:lnTo>
                  <a:lnTo>
                    <a:pt x="250" y="251"/>
                  </a:lnTo>
                  <a:lnTo>
                    <a:pt x="279" y="275"/>
                  </a:lnTo>
                  <a:lnTo>
                    <a:pt x="279" y="217"/>
                  </a:lnTo>
                  <a:lnTo>
                    <a:pt x="313" y="227"/>
                  </a:lnTo>
                  <a:lnTo>
                    <a:pt x="313" y="295"/>
                  </a:lnTo>
                  <a:lnTo>
                    <a:pt x="337" y="275"/>
                  </a:lnTo>
                  <a:lnTo>
                    <a:pt x="323" y="203"/>
                  </a:lnTo>
                  <a:lnTo>
                    <a:pt x="366" y="237"/>
                  </a:lnTo>
                  <a:lnTo>
                    <a:pt x="371" y="290"/>
                  </a:lnTo>
                  <a:lnTo>
                    <a:pt x="415" y="290"/>
                  </a:lnTo>
                  <a:lnTo>
                    <a:pt x="405" y="222"/>
                  </a:lnTo>
                  <a:lnTo>
                    <a:pt x="342" y="177"/>
                  </a:lnTo>
                  <a:lnTo>
                    <a:pt x="339" y="175"/>
                  </a:lnTo>
                  <a:lnTo>
                    <a:pt x="331" y="173"/>
                  </a:lnTo>
                  <a:lnTo>
                    <a:pt x="319" y="170"/>
                  </a:lnTo>
                  <a:lnTo>
                    <a:pt x="306" y="167"/>
                  </a:lnTo>
                  <a:lnTo>
                    <a:pt x="293" y="164"/>
                  </a:lnTo>
                  <a:lnTo>
                    <a:pt x="282" y="160"/>
                  </a:lnTo>
                  <a:lnTo>
                    <a:pt x="276" y="159"/>
                  </a:lnTo>
                  <a:lnTo>
                    <a:pt x="274" y="157"/>
                  </a:lnTo>
                  <a:close/>
                </a:path>
              </a:pathLst>
            </a:custGeom>
            <a:solidFill>
              <a:srgbClr val="3A2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35"/>
            <p:cNvSpPr>
              <a:spLocks/>
            </p:cNvSpPr>
            <p:nvPr/>
          </p:nvSpPr>
          <p:spPr bwMode="auto">
            <a:xfrm>
              <a:off x="1991289" y="3841746"/>
              <a:ext cx="258762" cy="354013"/>
            </a:xfrm>
            <a:custGeom>
              <a:avLst/>
              <a:gdLst>
                <a:gd name="T0" fmla="*/ 123 w 163"/>
                <a:gd name="T1" fmla="*/ 56 h 223"/>
                <a:gd name="T2" fmla="*/ 95 w 163"/>
                <a:gd name="T3" fmla="*/ 47 h 223"/>
                <a:gd name="T4" fmla="*/ 71 w 163"/>
                <a:gd name="T5" fmla="*/ 22 h 223"/>
                <a:gd name="T6" fmla="*/ 43 w 163"/>
                <a:gd name="T7" fmla="*/ 19 h 223"/>
                <a:gd name="T8" fmla="*/ 19 w 163"/>
                <a:gd name="T9" fmla="*/ 0 h 223"/>
                <a:gd name="T10" fmla="*/ 19 w 163"/>
                <a:gd name="T11" fmla="*/ 37 h 223"/>
                <a:gd name="T12" fmla="*/ 43 w 163"/>
                <a:gd name="T13" fmla="*/ 47 h 223"/>
                <a:gd name="T14" fmla="*/ 81 w 163"/>
                <a:gd name="T15" fmla="*/ 56 h 223"/>
                <a:gd name="T16" fmla="*/ 76 w 163"/>
                <a:gd name="T17" fmla="*/ 132 h 223"/>
                <a:gd name="T18" fmla="*/ 76 w 163"/>
                <a:gd name="T19" fmla="*/ 157 h 223"/>
                <a:gd name="T20" fmla="*/ 105 w 163"/>
                <a:gd name="T21" fmla="*/ 186 h 223"/>
                <a:gd name="T22" fmla="*/ 89 w 163"/>
                <a:gd name="T23" fmla="*/ 191 h 223"/>
                <a:gd name="T24" fmla="*/ 56 w 163"/>
                <a:gd name="T25" fmla="*/ 170 h 223"/>
                <a:gd name="T26" fmla="*/ 0 w 163"/>
                <a:gd name="T27" fmla="*/ 170 h 223"/>
                <a:gd name="T28" fmla="*/ 9 w 163"/>
                <a:gd name="T29" fmla="*/ 202 h 223"/>
                <a:gd name="T30" fmla="*/ 71 w 163"/>
                <a:gd name="T31" fmla="*/ 223 h 223"/>
                <a:gd name="T32" fmla="*/ 108 w 163"/>
                <a:gd name="T33" fmla="*/ 223 h 223"/>
                <a:gd name="T34" fmla="*/ 163 w 163"/>
                <a:gd name="T35" fmla="*/ 184 h 223"/>
                <a:gd name="T36" fmla="*/ 137 w 163"/>
                <a:gd name="T37" fmla="*/ 150 h 223"/>
                <a:gd name="T38" fmla="*/ 137 w 163"/>
                <a:gd name="T39" fmla="*/ 113 h 223"/>
                <a:gd name="T40" fmla="*/ 128 w 163"/>
                <a:gd name="T41" fmla="*/ 74 h 223"/>
                <a:gd name="T42" fmla="*/ 123 w 163"/>
                <a:gd name="T43" fmla="*/ 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3" h="223">
                  <a:moveTo>
                    <a:pt x="123" y="56"/>
                  </a:moveTo>
                  <a:lnTo>
                    <a:pt x="95" y="47"/>
                  </a:lnTo>
                  <a:lnTo>
                    <a:pt x="71" y="22"/>
                  </a:lnTo>
                  <a:lnTo>
                    <a:pt x="43" y="19"/>
                  </a:lnTo>
                  <a:lnTo>
                    <a:pt x="19" y="0"/>
                  </a:lnTo>
                  <a:lnTo>
                    <a:pt x="19" y="37"/>
                  </a:lnTo>
                  <a:lnTo>
                    <a:pt x="43" y="47"/>
                  </a:lnTo>
                  <a:lnTo>
                    <a:pt x="81" y="56"/>
                  </a:lnTo>
                  <a:lnTo>
                    <a:pt x="76" y="132"/>
                  </a:lnTo>
                  <a:lnTo>
                    <a:pt x="76" y="157"/>
                  </a:lnTo>
                  <a:lnTo>
                    <a:pt x="105" y="186"/>
                  </a:lnTo>
                  <a:lnTo>
                    <a:pt x="89" y="191"/>
                  </a:lnTo>
                  <a:lnTo>
                    <a:pt x="56" y="170"/>
                  </a:lnTo>
                  <a:lnTo>
                    <a:pt x="0" y="170"/>
                  </a:lnTo>
                  <a:lnTo>
                    <a:pt x="9" y="202"/>
                  </a:lnTo>
                  <a:lnTo>
                    <a:pt x="71" y="223"/>
                  </a:lnTo>
                  <a:lnTo>
                    <a:pt x="108" y="223"/>
                  </a:lnTo>
                  <a:lnTo>
                    <a:pt x="163" y="184"/>
                  </a:lnTo>
                  <a:lnTo>
                    <a:pt x="137" y="150"/>
                  </a:lnTo>
                  <a:lnTo>
                    <a:pt x="137" y="113"/>
                  </a:lnTo>
                  <a:lnTo>
                    <a:pt x="128" y="74"/>
                  </a:lnTo>
                  <a:lnTo>
                    <a:pt x="123" y="56"/>
                  </a:lnTo>
                  <a:close/>
                </a:path>
              </a:pathLst>
            </a:custGeom>
            <a:solidFill>
              <a:srgbClr val="DB6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36"/>
            <p:cNvSpPr>
              <a:spLocks/>
            </p:cNvSpPr>
            <p:nvPr/>
          </p:nvSpPr>
          <p:spPr bwMode="auto">
            <a:xfrm>
              <a:off x="1929377" y="3908422"/>
              <a:ext cx="104775" cy="88900"/>
            </a:xfrm>
            <a:custGeom>
              <a:avLst/>
              <a:gdLst>
                <a:gd name="T0" fmla="*/ 63 w 66"/>
                <a:gd name="T1" fmla="*/ 14 h 56"/>
                <a:gd name="T2" fmla="*/ 13 w 66"/>
                <a:gd name="T3" fmla="*/ 0 h 56"/>
                <a:gd name="T4" fmla="*/ 0 w 66"/>
                <a:gd name="T5" fmla="*/ 14 h 56"/>
                <a:gd name="T6" fmla="*/ 13 w 66"/>
                <a:gd name="T7" fmla="*/ 32 h 56"/>
                <a:gd name="T8" fmla="*/ 61 w 66"/>
                <a:gd name="T9" fmla="*/ 56 h 56"/>
                <a:gd name="T10" fmla="*/ 66 w 66"/>
                <a:gd name="T11" fmla="*/ 39 h 56"/>
                <a:gd name="T12" fmla="*/ 66 w 66"/>
                <a:gd name="T13" fmla="*/ 34 h 56"/>
                <a:gd name="T14" fmla="*/ 65 w 66"/>
                <a:gd name="T15" fmla="*/ 24 h 56"/>
                <a:gd name="T16" fmla="*/ 63 w 66"/>
                <a:gd name="T17" fmla="*/ 16 h 56"/>
                <a:gd name="T18" fmla="*/ 63 w 66"/>
                <a:gd name="T19" fmla="*/ 1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6">
                  <a:moveTo>
                    <a:pt x="63" y="14"/>
                  </a:moveTo>
                  <a:lnTo>
                    <a:pt x="13" y="0"/>
                  </a:lnTo>
                  <a:lnTo>
                    <a:pt x="0" y="14"/>
                  </a:lnTo>
                  <a:lnTo>
                    <a:pt x="13" y="32"/>
                  </a:lnTo>
                  <a:lnTo>
                    <a:pt x="61" y="56"/>
                  </a:lnTo>
                  <a:lnTo>
                    <a:pt x="66" y="39"/>
                  </a:lnTo>
                  <a:lnTo>
                    <a:pt x="66" y="34"/>
                  </a:lnTo>
                  <a:lnTo>
                    <a:pt x="65" y="24"/>
                  </a:lnTo>
                  <a:lnTo>
                    <a:pt x="63" y="16"/>
                  </a:lnTo>
                  <a:lnTo>
                    <a:pt x="63" y="14"/>
                  </a:lnTo>
                  <a:close/>
                </a:path>
              </a:pathLst>
            </a:custGeom>
            <a:solidFill>
              <a:srgbClr val="DB6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37"/>
            <p:cNvSpPr>
              <a:spLocks/>
            </p:cNvSpPr>
            <p:nvPr/>
          </p:nvSpPr>
          <p:spPr bwMode="auto">
            <a:xfrm>
              <a:off x="1913502" y="3827459"/>
              <a:ext cx="90487" cy="80963"/>
            </a:xfrm>
            <a:custGeom>
              <a:avLst/>
              <a:gdLst>
                <a:gd name="T0" fmla="*/ 49 w 57"/>
                <a:gd name="T1" fmla="*/ 31 h 51"/>
                <a:gd name="T2" fmla="*/ 10 w 57"/>
                <a:gd name="T3" fmla="*/ 0 h 51"/>
                <a:gd name="T4" fmla="*/ 0 w 57"/>
                <a:gd name="T5" fmla="*/ 23 h 51"/>
                <a:gd name="T6" fmla="*/ 19 w 57"/>
                <a:gd name="T7" fmla="*/ 47 h 51"/>
                <a:gd name="T8" fmla="*/ 57 w 57"/>
                <a:gd name="T9" fmla="*/ 51 h 51"/>
                <a:gd name="T10" fmla="*/ 55 w 57"/>
                <a:gd name="T11" fmla="*/ 47 h 51"/>
                <a:gd name="T12" fmla="*/ 53 w 57"/>
                <a:gd name="T13" fmla="*/ 39 h 51"/>
                <a:gd name="T14" fmla="*/ 50 w 57"/>
                <a:gd name="T15" fmla="*/ 33 h 51"/>
                <a:gd name="T16" fmla="*/ 49 w 57"/>
                <a:gd name="T17" fmla="*/ 3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1">
                  <a:moveTo>
                    <a:pt x="49" y="31"/>
                  </a:moveTo>
                  <a:lnTo>
                    <a:pt x="10" y="0"/>
                  </a:lnTo>
                  <a:lnTo>
                    <a:pt x="0" y="23"/>
                  </a:lnTo>
                  <a:lnTo>
                    <a:pt x="19" y="47"/>
                  </a:lnTo>
                  <a:lnTo>
                    <a:pt x="57" y="51"/>
                  </a:lnTo>
                  <a:lnTo>
                    <a:pt x="55" y="47"/>
                  </a:lnTo>
                  <a:lnTo>
                    <a:pt x="53" y="39"/>
                  </a:lnTo>
                  <a:lnTo>
                    <a:pt x="50" y="33"/>
                  </a:lnTo>
                  <a:lnTo>
                    <a:pt x="49" y="31"/>
                  </a:lnTo>
                  <a:close/>
                </a:path>
              </a:pathLst>
            </a:custGeom>
            <a:solidFill>
              <a:srgbClr val="DB6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38"/>
            <p:cNvSpPr>
              <a:spLocks/>
            </p:cNvSpPr>
            <p:nvPr/>
          </p:nvSpPr>
          <p:spPr bwMode="auto">
            <a:xfrm>
              <a:off x="1913502" y="3967159"/>
              <a:ext cx="84137" cy="71438"/>
            </a:xfrm>
            <a:custGeom>
              <a:avLst/>
              <a:gdLst>
                <a:gd name="T0" fmla="*/ 42 w 53"/>
                <a:gd name="T1" fmla="*/ 19 h 45"/>
                <a:gd name="T2" fmla="*/ 5 w 53"/>
                <a:gd name="T3" fmla="*/ 0 h 45"/>
                <a:gd name="T4" fmla="*/ 0 w 53"/>
                <a:gd name="T5" fmla="*/ 19 h 45"/>
                <a:gd name="T6" fmla="*/ 24 w 53"/>
                <a:gd name="T7" fmla="*/ 40 h 45"/>
                <a:gd name="T8" fmla="*/ 53 w 53"/>
                <a:gd name="T9" fmla="*/ 45 h 45"/>
                <a:gd name="T10" fmla="*/ 53 w 53"/>
                <a:gd name="T11" fmla="*/ 26 h 45"/>
                <a:gd name="T12" fmla="*/ 42 w 53"/>
                <a:gd name="T13" fmla="*/ 19 h 45"/>
              </a:gdLst>
              <a:ahLst/>
              <a:cxnLst>
                <a:cxn ang="0">
                  <a:pos x="T0" y="T1"/>
                </a:cxn>
                <a:cxn ang="0">
                  <a:pos x="T2" y="T3"/>
                </a:cxn>
                <a:cxn ang="0">
                  <a:pos x="T4" y="T5"/>
                </a:cxn>
                <a:cxn ang="0">
                  <a:pos x="T6" y="T7"/>
                </a:cxn>
                <a:cxn ang="0">
                  <a:pos x="T8" y="T9"/>
                </a:cxn>
                <a:cxn ang="0">
                  <a:pos x="T10" y="T11"/>
                </a:cxn>
                <a:cxn ang="0">
                  <a:pos x="T12" y="T13"/>
                </a:cxn>
              </a:cxnLst>
              <a:rect l="0" t="0" r="r" b="b"/>
              <a:pathLst>
                <a:path w="53" h="45">
                  <a:moveTo>
                    <a:pt x="42" y="19"/>
                  </a:moveTo>
                  <a:lnTo>
                    <a:pt x="5" y="0"/>
                  </a:lnTo>
                  <a:lnTo>
                    <a:pt x="0" y="19"/>
                  </a:lnTo>
                  <a:lnTo>
                    <a:pt x="24" y="40"/>
                  </a:lnTo>
                  <a:lnTo>
                    <a:pt x="53" y="45"/>
                  </a:lnTo>
                  <a:lnTo>
                    <a:pt x="53" y="26"/>
                  </a:lnTo>
                  <a:lnTo>
                    <a:pt x="42" y="19"/>
                  </a:lnTo>
                  <a:close/>
                </a:path>
              </a:pathLst>
            </a:custGeom>
            <a:solidFill>
              <a:srgbClr val="DB6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39"/>
            <p:cNvSpPr>
              <a:spLocks/>
            </p:cNvSpPr>
            <p:nvPr/>
          </p:nvSpPr>
          <p:spPr bwMode="auto">
            <a:xfrm>
              <a:off x="1929377" y="4024309"/>
              <a:ext cx="76200" cy="66675"/>
            </a:xfrm>
            <a:custGeom>
              <a:avLst/>
              <a:gdLst>
                <a:gd name="T0" fmla="*/ 37 w 48"/>
                <a:gd name="T1" fmla="*/ 21 h 42"/>
                <a:gd name="T2" fmla="*/ 0 w 48"/>
                <a:gd name="T3" fmla="*/ 0 h 42"/>
                <a:gd name="T4" fmla="*/ 0 w 48"/>
                <a:gd name="T5" fmla="*/ 40 h 42"/>
                <a:gd name="T6" fmla="*/ 32 w 48"/>
                <a:gd name="T7" fmla="*/ 42 h 42"/>
                <a:gd name="T8" fmla="*/ 48 w 48"/>
                <a:gd name="T9" fmla="*/ 35 h 42"/>
                <a:gd name="T10" fmla="*/ 37 w 48"/>
                <a:gd name="T11" fmla="*/ 21 h 42"/>
              </a:gdLst>
              <a:ahLst/>
              <a:cxnLst>
                <a:cxn ang="0">
                  <a:pos x="T0" y="T1"/>
                </a:cxn>
                <a:cxn ang="0">
                  <a:pos x="T2" y="T3"/>
                </a:cxn>
                <a:cxn ang="0">
                  <a:pos x="T4" y="T5"/>
                </a:cxn>
                <a:cxn ang="0">
                  <a:pos x="T6" y="T7"/>
                </a:cxn>
                <a:cxn ang="0">
                  <a:pos x="T8" y="T9"/>
                </a:cxn>
                <a:cxn ang="0">
                  <a:pos x="T10" y="T11"/>
                </a:cxn>
              </a:cxnLst>
              <a:rect l="0" t="0" r="r" b="b"/>
              <a:pathLst>
                <a:path w="48" h="42">
                  <a:moveTo>
                    <a:pt x="37" y="21"/>
                  </a:moveTo>
                  <a:lnTo>
                    <a:pt x="0" y="0"/>
                  </a:lnTo>
                  <a:lnTo>
                    <a:pt x="0" y="40"/>
                  </a:lnTo>
                  <a:lnTo>
                    <a:pt x="32" y="42"/>
                  </a:lnTo>
                  <a:lnTo>
                    <a:pt x="48" y="35"/>
                  </a:lnTo>
                  <a:lnTo>
                    <a:pt x="37" y="21"/>
                  </a:lnTo>
                  <a:close/>
                </a:path>
              </a:pathLst>
            </a:custGeom>
            <a:solidFill>
              <a:srgbClr val="DB6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40"/>
            <p:cNvSpPr>
              <a:spLocks/>
            </p:cNvSpPr>
            <p:nvPr/>
          </p:nvSpPr>
          <p:spPr bwMode="auto">
            <a:xfrm>
              <a:off x="3850245" y="4024309"/>
              <a:ext cx="179387" cy="128588"/>
            </a:xfrm>
            <a:custGeom>
              <a:avLst/>
              <a:gdLst>
                <a:gd name="T0" fmla="*/ 0 w 113"/>
                <a:gd name="T1" fmla="*/ 63 h 81"/>
                <a:gd name="T2" fmla="*/ 0 w 113"/>
                <a:gd name="T3" fmla="*/ 81 h 81"/>
                <a:gd name="T4" fmla="*/ 10 w 113"/>
                <a:gd name="T5" fmla="*/ 79 h 81"/>
                <a:gd name="T6" fmla="*/ 19 w 113"/>
                <a:gd name="T7" fmla="*/ 74 h 81"/>
                <a:gd name="T8" fmla="*/ 31 w 113"/>
                <a:gd name="T9" fmla="*/ 66 h 81"/>
                <a:gd name="T10" fmla="*/ 44 w 113"/>
                <a:gd name="T11" fmla="*/ 58 h 81"/>
                <a:gd name="T12" fmla="*/ 52 w 113"/>
                <a:gd name="T13" fmla="*/ 30 h 81"/>
                <a:gd name="T14" fmla="*/ 89 w 113"/>
                <a:gd name="T15" fmla="*/ 25 h 81"/>
                <a:gd name="T16" fmla="*/ 113 w 113"/>
                <a:gd name="T17" fmla="*/ 14 h 81"/>
                <a:gd name="T18" fmla="*/ 48 w 113"/>
                <a:gd name="T19" fmla="*/ 1 h 81"/>
                <a:gd name="T20" fmla="*/ 0 w 113"/>
                <a:gd name="T21" fmla="*/ 0 h 81"/>
                <a:gd name="T22" fmla="*/ 0 w 113"/>
                <a:gd name="T23" fmla="*/ 16 h 81"/>
                <a:gd name="T24" fmla="*/ 40 w 113"/>
                <a:gd name="T25" fmla="*/ 22 h 81"/>
                <a:gd name="T26" fmla="*/ 29 w 113"/>
                <a:gd name="T27" fmla="*/ 48 h 81"/>
                <a:gd name="T28" fmla="*/ 21 w 113"/>
                <a:gd name="T29" fmla="*/ 53 h 81"/>
                <a:gd name="T30" fmla="*/ 13 w 113"/>
                <a:gd name="T31" fmla="*/ 58 h 81"/>
                <a:gd name="T32" fmla="*/ 6 w 113"/>
                <a:gd name="T33" fmla="*/ 61 h 81"/>
                <a:gd name="T34" fmla="*/ 0 w 113"/>
                <a:gd name="T35" fmla="*/ 6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3" h="81">
                  <a:moveTo>
                    <a:pt x="0" y="63"/>
                  </a:moveTo>
                  <a:lnTo>
                    <a:pt x="0" y="81"/>
                  </a:lnTo>
                  <a:lnTo>
                    <a:pt x="10" y="79"/>
                  </a:lnTo>
                  <a:lnTo>
                    <a:pt x="19" y="74"/>
                  </a:lnTo>
                  <a:lnTo>
                    <a:pt x="31" y="66"/>
                  </a:lnTo>
                  <a:lnTo>
                    <a:pt x="44" y="58"/>
                  </a:lnTo>
                  <a:lnTo>
                    <a:pt x="52" y="30"/>
                  </a:lnTo>
                  <a:lnTo>
                    <a:pt x="89" y="25"/>
                  </a:lnTo>
                  <a:lnTo>
                    <a:pt x="113" y="14"/>
                  </a:lnTo>
                  <a:lnTo>
                    <a:pt x="48" y="1"/>
                  </a:lnTo>
                  <a:lnTo>
                    <a:pt x="0" y="0"/>
                  </a:lnTo>
                  <a:lnTo>
                    <a:pt x="0" y="16"/>
                  </a:lnTo>
                  <a:lnTo>
                    <a:pt x="40" y="22"/>
                  </a:lnTo>
                  <a:lnTo>
                    <a:pt x="29" y="48"/>
                  </a:lnTo>
                  <a:lnTo>
                    <a:pt x="21" y="53"/>
                  </a:lnTo>
                  <a:lnTo>
                    <a:pt x="13" y="58"/>
                  </a:lnTo>
                  <a:lnTo>
                    <a:pt x="6" y="61"/>
                  </a:lnTo>
                  <a:lnTo>
                    <a:pt x="0" y="63"/>
                  </a:lnTo>
                  <a:close/>
                </a:path>
              </a:pathLst>
            </a:custGeom>
            <a:solidFill>
              <a:srgbClr val="1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41"/>
            <p:cNvSpPr>
              <a:spLocks/>
            </p:cNvSpPr>
            <p:nvPr/>
          </p:nvSpPr>
          <p:spPr bwMode="auto">
            <a:xfrm>
              <a:off x="3605771" y="4017959"/>
              <a:ext cx="244474" cy="136525"/>
            </a:xfrm>
            <a:custGeom>
              <a:avLst/>
              <a:gdLst>
                <a:gd name="T0" fmla="*/ 154 w 154"/>
                <a:gd name="T1" fmla="*/ 20 h 86"/>
                <a:gd name="T2" fmla="*/ 154 w 154"/>
                <a:gd name="T3" fmla="*/ 4 h 86"/>
                <a:gd name="T4" fmla="*/ 120 w 154"/>
                <a:gd name="T5" fmla="*/ 0 h 86"/>
                <a:gd name="T6" fmla="*/ 58 w 154"/>
                <a:gd name="T7" fmla="*/ 0 h 86"/>
                <a:gd name="T8" fmla="*/ 26 w 154"/>
                <a:gd name="T9" fmla="*/ 0 h 86"/>
                <a:gd name="T10" fmla="*/ 0 w 154"/>
                <a:gd name="T11" fmla="*/ 2 h 86"/>
                <a:gd name="T12" fmla="*/ 0 w 154"/>
                <a:gd name="T13" fmla="*/ 17 h 86"/>
                <a:gd name="T14" fmla="*/ 40 w 154"/>
                <a:gd name="T15" fmla="*/ 20 h 86"/>
                <a:gd name="T16" fmla="*/ 32 w 154"/>
                <a:gd name="T17" fmla="*/ 52 h 86"/>
                <a:gd name="T18" fmla="*/ 23 w 154"/>
                <a:gd name="T19" fmla="*/ 57 h 86"/>
                <a:gd name="T20" fmla="*/ 15 w 154"/>
                <a:gd name="T21" fmla="*/ 62 h 86"/>
                <a:gd name="T22" fmla="*/ 8 w 154"/>
                <a:gd name="T23" fmla="*/ 65 h 86"/>
                <a:gd name="T24" fmla="*/ 0 w 154"/>
                <a:gd name="T25" fmla="*/ 67 h 86"/>
                <a:gd name="T26" fmla="*/ 0 w 154"/>
                <a:gd name="T27" fmla="*/ 85 h 86"/>
                <a:gd name="T28" fmla="*/ 10 w 154"/>
                <a:gd name="T29" fmla="*/ 83 h 86"/>
                <a:gd name="T30" fmla="*/ 19 w 154"/>
                <a:gd name="T31" fmla="*/ 78 h 86"/>
                <a:gd name="T32" fmla="*/ 31 w 154"/>
                <a:gd name="T33" fmla="*/ 73 h 86"/>
                <a:gd name="T34" fmla="*/ 42 w 154"/>
                <a:gd name="T35" fmla="*/ 65 h 86"/>
                <a:gd name="T36" fmla="*/ 63 w 154"/>
                <a:gd name="T37" fmla="*/ 26 h 86"/>
                <a:gd name="T38" fmla="*/ 94 w 154"/>
                <a:gd name="T39" fmla="*/ 29 h 86"/>
                <a:gd name="T40" fmla="*/ 100 w 154"/>
                <a:gd name="T41" fmla="*/ 44 h 86"/>
                <a:gd name="T42" fmla="*/ 107 w 154"/>
                <a:gd name="T43" fmla="*/ 55 h 86"/>
                <a:gd name="T44" fmla="*/ 113 w 154"/>
                <a:gd name="T45" fmla="*/ 67 h 86"/>
                <a:gd name="T46" fmla="*/ 120 w 154"/>
                <a:gd name="T47" fmla="*/ 75 h 86"/>
                <a:gd name="T48" fmla="*/ 126 w 154"/>
                <a:gd name="T49" fmla="*/ 81 h 86"/>
                <a:gd name="T50" fmla="*/ 134 w 154"/>
                <a:gd name="T51" fmla="*/ 85 h 86"/>
                <a:gd name="T52" fmla="*/ 144 w 154"/>
                <a:gd name="T53" fmla="*/ 86 h 86"/>
                <a:gd name="T54" fmla="*/ 154 w 154"/>
                <a:gd name="T55" fmla="*/ 85 h 86"/>
                <a:gd name="T56" fmla="*/ 154 w 154"/>
                <a:gd name="T57" fmla="*/ 67 h 86"/>
                <a:gd name="T58" fmla="*/ 138 w 154"/>
                <a:gd name="T59" fmla="*/ 70 h 86"/>
                <a:gd name="T60" fmla="*/ 125 w 154"/>
                <a:gd name="T61" fmla="*/ 63 h 86"/>
                <a:gd name="T62" fmla="*/ 118 w 154"/>
                <a:gd name="T63" fmla="*/ 47 h 86"/>
                <a:gd name="T64" fmla="*/ 113 w 154"/>
                <a:gd name="T65" fmla="*/ 20 h 86"/>
                <a:gd name="T66" fmla="*/ 142 w 154"/>
                <a:gd name="T67" fmla="*/ 18 h 86"/>
                <a:gd name="T68" fmla="*/ 154 w 154"/>
                <a:gd name="T69" fmla="*/ 2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4" h="86">
                  <a:moveTo>
                    <a:pt x="154" y="20"/>
                  </a:moveTo>
                  <a:lnTo>
                    <a:pt x="154" y="4"/>
                  </a:lnTo>
                  <a:lnTo>
                    <a:pt x="120" y="0"/>
                  </a:lnTo>
                  <a:lnTo>
                    <a:pt x="58" y="0"/>
                  </a:lnTo>
                  <a:lnTo>
                    <a:pt x="26" y="0"/>
                  </a:lnTo>
                  <a:lnTo>
                    <a:pt x="0" y="2"/>
                  </a:lnTo>
                  <a:lnTo>
                    <a:pt x="0" y="17"/>
                  </a:lnTo>
                  <a:lnTo>
                    <a:pt x="40" y="20"/>
                  </a:lnTo>
                  <a:lnTo>
                    <a:pt x="32" y="52"/>
                  </a:lnTo>
                  <a:lnTo>
                    <a:pt x="23" y="57"/>
                  </a:lnTo>
                  <a:lnTo>
                    <a:pt x="15" y="62"/>
                  </a:lnTo>
                  <a:lnTo>
                    <a:pt x="8" y="65"/>
                  </a:lnTo>
                  <a:lnTo>
                    <a:pt x="0" y="67"/>
                  </a:lnTo>
                  <a:lnTo>
                    <a:pt x="0" y="85"/>
                  </a:lnTo>
                  <a:lnTo>
                    <a:pt x="10" y="83"/>
                  </a:lnTo>
                  <a:lnTo>
                    <a:pt x="19" y="78"/>
                  </a:lnTo>
                  <a:lnTo>
                    <a:pt x="31" y="73"/>
                  </a:lnTo>
                  <a:lnTo>
                    <a:pt x="42" y="65"/>
                  </a:lnTo>
                  <a:lnTo>
                    <a:pt x="63" y="26"/>
                  </a:lnTo>
                  <a:lnTo>
                    <a:pt x="94" y="29"/>
                  </a:lnTo>
                  <a:lnTo>
                    <a:pt x="100" y="44"/>
                  </a:lnTo>
                  <a:lnTo>
                    <a:pt x="107" y="55"/>
                  </a:lnTo>
                  <a:lnTo>
                    <a:pt x="113" y="67"/>
                  </a:lnTo>
                  <a:lnTo>
                    <a:pt x="120" y="75"/>
                  </a:lnTo>
                  <a:lnTo>
                    <a:pt x="126" y="81"/>
                  </a:lnTo>
                  <a:lnTo>
                    <a:pt x="134" y="85"/>
                  </a:lnTo>
                  <a:lnTo>
                    <a:pt x="144" y="86"/>
                  </a:lnTo>
                  <a:lnTo>
                    <a:pt x="154" y="85"/>
                  </a:lnTo>
                  <a:lnTo>
                    <a:pt x="154" y="67"/>
                  </a:lnTo>
                  <a:lnTo>
                    <a:pt x="138" y="70"/>
                  </a:lnTo>
                  <a:lnTo>
                    <a:pt x="125" y="63"/>
                  </a:lnTo>
                  <a:lnTo>
                    <a:pt x="118" y="47"/>
                  </a:lnTo>
                  <a:lnTo>
                    <a:pt x="113" y="20"/>
                  </a:lnTo>
                  <a:lnTo>
                    <a:pt x="142" y="18"/>
                  </a:lnTo>
                  <a:lnTo>
                    <a:pt x="154" y="20"/>
                  </a:lnTo>
                  <a:close/>
                </a:path>
              </a:pathLst>
            </a:custGeom>
            <a:solidFill>
              <a:srgbClr val="1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42"/>
            <p:cNvSpPr>
              <a:spLocks/>
            </p:cNvSpPr>
            <p:nvPr/>
          </p:nvSpPr>
          <p:spPr bwMode="auto">
            <a:xfrm>
              <a:off x="3510521" y="4021134"/>
              <a:ext cx="95250" cy="133350"/>
            </a:xfrm>
            <a:custGeom>
              <a:avLst/>
              <a:gdLst>
                <a:gd name="T0" fmla="*/ 60 w 60"/>
                <a:gd name="T1" fmla="*/ 15 h 84"/>
                <a:gd name="T2" fmla="*/ 60 w 60"/>
                <a:gd name="T3" fmla="*/ 0 h 84"/>
                <a:gd name="T4" fmla="*/ 0 w 60"/>
                <a:gd name="T5" fmla="*/ 3 h 84"/>
                <a:gd name="T6" fmla="*/ 6 w 60"/>
                <a:gd name="T7" fmla="*/ 32 h 84"/>
                <a:gd name="T8" fmla="*/ 16 w 60"/>
                <a:gd name="T9" fmla="*/ 55 h 84"/>
                <a:gd name="T10" fmla="*/ 26 w 60"/>
                <a:gd name="T11" fmla="*/ 71 h 84"/>
                <a:gd name="T12" fmla="*/ 40 w 60"/>
                <a:gd name="T13" fmla="*/ 81 h 84"/>
                <a:gd name="T14" fmla="*/ 44 w 60"/>
                <a:gd name="T15" fmla="*/ 83 h 84"/>
                <a:gd name="T16" fmla="*/ 49 w 60"/>
                <a:gd name="T17" fmla="*/ 84 h 84"/>
                <a:gd name="T18" fmla="*/ 53 w 60"/>
                <a:gd name="T19" fmla="*/ 84 h 84"/>
                <a:gd name="T20" fmla="*/ 60 w 60"/>
                <a:gd name="T21" fmla="*/ 83 h 84"/>
                <a:gd name="T22" fmla="*/ 60 w 60"/>
                <a:gd name="T23" fmla="*/ 65 h 84"/>
                <a:gd name="T24" fmla="*/ 44 w 60"/>
                <a:gd name="T25" fmla="*/ 65 h 84"/>
                <a:gd name="T26" fmla="*/ 32 w 60"/>
                <a:gd name="T27" fmla="*/ 58 h 84"/>
                <a:gd name="T28" fmla="*/ 24 w 60"/>
                <a:gd name="T29" fmla="*/ 40 h 84"/>
                <a:gd name="T30" fmla="*/ 19 w 60"/>
                <a:gd name="T31" fmla="*/ 15 h 84"/>
                <a:gd name="T32" fmla="*/ 49 w 60"/>
                <a:gd name="T33" fmla="*/ 13 h 84"/>
                <a:gd name="T34" fmla="*/ 60 w 60"/>
                <a:gd name="T35" fmla="*/ 1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 h="84">
                  <a:moveTo>
                    <a:pt x="60" y="15"/>
                  </a:moveTo>
                  <a:lnTo>
                    <a:pt x="60" y="0"/>
                  </a:lnTo>
                  <a:lnTo>
                    <a:pt x="0" y="3"/>
                  </a:lnTo>
                  <a:lnTo>
                    <a:pt x="6" y="32"/>
                  </a:lnTo>
                  <a:lnTo>
                    <a:pt x="16" y="55"/>
                  </a:lnTo>
                  <a:lnTo>
                    <a:pt x="26" y="71"/>
                  </a:lnTo>
                  <a:lnTo>
                    <a:pt x="40" y="81"/>
                  </a:lnTo>
                  <a:lnTo>
                    <a:pt x="44" y="83"/>
                  </a:lnTo>
                  <a:lnTo>
                    <a:pt x="49" y="84"/>
                  </a:lnTo>
                  <a:lnTo>
                    <a:pt x="53" y="84"/>
                  </a:lnTo>
                  <a:lnTo>
                    <a:pt x="60" y="83"/>
                  </a:lnTo>
                  <a:lnTo>
                    <a:pt x="60" y="65"/>
                  </a:lnTo>
                  <a:lnTo>
                    <a:pt x="44" y="65"/>
                  </a:lnTo>
                  <a:lnTo>
                    <a:pt x="32" y="58"/>
                  </a:lnTo>
                  <a:lnTo>
                    <a:pt x="24" y="40"/>
                  </a:lnTo>
                  <a:lnTo>
                    <a:pt x="19" y="15"/>
                  </a:lnTo>
                  <a:lnTo>
                    <a:pt x="49" y="13"/>
                  </a:lnTo>
                  <a:lnTo>
                    <a:pt x="60" y="15"/>
                  </a:lnTo>
                  <a:close/>
                </a:path>
              </a:pathLst>
            </a:custGeom>
            <a:solidFill>
              <a:srgbClr val="1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43"/>
            <p:cNvSpPr>
              <a:spLocks/>
            </p:cNvSpPr>
            <p:nvPr/>
          </p:nvSpPr>
          <p:spPr bwMode="auto">
            <a:xfrm>
              <a:off x="3507346" y="4033834"/>
              <a:ext cx="492123" cy="493713"/>
            </a:xfrm>
            <a:custGeom>
              <a:avLst/>
              <a:gdLst>
                <a:gd name="T0" fmla="*/ 153 w 310"/>
                <a:gd name="T1" fmla="*/ 118 h 311"/>
                <a:gd name="T2" fmla="*/ 183 w 310"/>
                <a:gd name="T3" fmla="*/ 130 h 311"/>
                <a:gd name="T4" fmla="*/ 204 w 310"/>
                <a:gd name="T5" fmla="*/ 138 h 311"/>
                <a:gd name="T6" fmla="*/ 216 w 310"/>
                <a:gd name="T7" fmla="*/ 146 h 311"/>
                <a:gd name="T8" fmla="*/ 222 w 310"/>
                <a:gd name="T9" fmla="*/ 152 h 311"/>
                <a:gd name="T10" fmla="*/ 227 w 310"/>
                <a:gd name="T11" fmla="*/ 162 h 311"/>
                <a:gd name="T12" fmla="*/ 230 w 310"/>
                <a:gd name="T13" fmla="*/ 173 h 311"/>
                <a:gd name="T14" fmla="*/ 238 w 310"/>
                <a:gd name="T15" fmla="*/ 190 h 311"/>
                <a:gd name="T16" fmla="*/ 251 w 310"/>
                <a:gd name="T17" fmla="*/ 212 h 311"/>
                <a:gd name="T18" fmla="*/ 276 w 310"/>
                <a:gd name="T19" fmla="*/ 164 h 311"/>
                <a:gd name="T20" fmla="*/ 281 w 310"/>
                <a:gd name="T21" fmla="*/ 110 h 311"/>
                <a:gd name="T22" fmla="*/ 277 w 310"/>
                <a:gd name="T23" fmla="*/ 55 h 311"/>
                <a:gd name="T24" fmla="*/ 273 w 310"/>
                <a:gd name="T25" fmla="*/ 0 h 311"/>
                <a:gd name="T26" fmla="*/ 310 w 310"/>
                <a:gd name="T27" fmla="*/ 70 h 311"/>
                <a:gd name="T28" fmla="*/ 307 w 310"/>
                <a:gd name="T29" fmla="*/ 120 h 311"/>
                <a:gd name="T30" fmla="*/ 303 w 310"/>
                <a:gd name="T31" fmla="*/ 164 h 311"/>
                <a:gd name="T32" fmla="*/ 295 w 310"/>
                <a:gd name="T33" fmla="*/ 206 h 311"/>
                <a:gd name="T34" fmla="*/ 282 w 310"/>
                <a:gd name="T35" fmla="*/ 254 h 311"/>
                <a:gd name="T36" fmla="*/ 243 w 310"/>
                <a:gd name="T37" fmla="*/ 262 h 311"/>
                <a:gd name="T38" fmla="*/ 187 w 310"/>
                <a:gd name="T39" fmla="*/ 311 h 311"/>
                <a:gd name="T40" fmla="*/ 104 w 310"/>
                <a:gd name="T41" fmla="*/ 311 h 311"/>
                <a:gd name="T42" fmla="*/ 46 w 310"/>
                <a:gd name="T43" fmla="*/ 271 h 311"/>
                <a:gd name="T44" fmla="*/ 18 w 310"/>
                <a:gd name="T45" fmla="*/ 225 h 311"/>
                <a:gd name="T46" fmla="*/ 4 w 310"/>
                <a:gd name="T47" fmla="*/ 169 h 311"/>
                <a:gd name="T48" fmla="*/ 0 w 310"/>
                <a:gd name="T49" fmla="*/ 120 h 311"/>
                <a:gd name="T50" fmla="*/ 4 w 310"/>
                <a:gd name="T51" fmla="*/ 76 h 311"/>
                <a:gd name="T52" fmla="*/ 15 w 310"/>
                <a:gd name="T53" fmla="*/ 36 h 311"/>
                <a:gd name="T54" fmla="*/ 25 w 310"/>
                <a:gd name="T55" fmla="*/ 81 h 311"/>
                <a:gd name="T56" fmla="*/ 30 w 310"/>
                <a:gd name="T57" fmla="*/ 125 h 311"/>
                <a:gd name="T58" fmla="*/ 36 w 310"/>
                <a:gd name="T59" fmla="*/ 167 h 311"/>
                <a:gd name="T60" fmla="*/ 47 w 310"/>
                <a:gd name="T61" fmla="*/ 209 h 311"/>
                <a:gd name="T62" fmla="*/ 54 w 310"/>
                <a:gd name="T63" fmla="*/ 188 h 311"/>
                <a:gd name="T64" fmla="*/ 59 w 310"/>
                <a:gd name="T65" fmla="*/ 170 h 311"/>
                <a:gd name="T66" fmla="*/ 65 w 310"/>
                <a:gd name="T67" fmla="*/ 157 h 311"/>
                <a:gd name="T68" fmla="*/ 70 w 310"/>
                <a:gd name="T69" fmla="*/ 147 h 311"/>
                <a:gd name="T70" fmla="*/ 80 w 310"/>
                <a:gd name="T71" fmla="*/ 139 h 311"/>
                <a:gd name="T72" fmla="*/ 91 w 310"/>
                <a:gd name="T73" fmla="*/ 133 h 311"/>
                <a:gd name="T74" fmla="*/ 109 w 310"/>
                <a:gd name="T75" fmla="*/ 128 h 311"/>
                <a:gd name="T76" fmla="*/ 132 w 310"/>
                <a:gd name="T77" fmla="*/ 123 h 311"/>
                <a:gd name="T78" fmla="*/ 132 w 310"/>
                <a:gd name="T79" fmla="*/ 143 h 311"/>
                <a:gd name="T80" fmla="*/ 115 w 310"/>
                <a:gd name="T81" fmla="*/ 152 h 311"/>
                <a:gd name="T82" fmla="*/ 104 w 310"/>
                <a:gd name="T83" fmla="*/ 162 h 311"/>
                <a:gd name="T84" fmla="*/ 96 w 310"/>
                <a:gd name="T85" fmla="*/ 170 h 311"/>
                <a:gd name="T86" fmla="*/ 93 w 310"/>
                <a:gd name="T87" fmla="*/ 180 h 311"/>
                <a:gd name="T88" fmla="*/ 91 w 310"/>
                <a:gd name="T89" fmla="*/ 190 h 311"/>
                <a:gd name="T90" fmla="*/ 94 w 310"/>
                <a:gd name="T91" fmla="*/ 203 h 311"/>
                <a:gd name="T92" fmla="*/ 96 w 310"/>
                <a:gd name="T93" fmla="*/ 219 h 311"/>
                <a:gd name="T94" fmla="*/ 101 w 310"/>
                <a:gd name="T95" fmla="*/ 238 h 311"/>
                <a:gd name="T96" fmla="*/ 130 w 310"/>
                <a:gd name="T97" fmla="*/ 238 h 311"/>
                <a:gd name="T98" fmla="*/ 130 w 310"/>
                <a:gd name="T99" fmla="*/ 209 h 311"/>
                <a:gd name="T100" fmla="*/ 149 w 310"/>
                <a:gd name="T101" fmla="*/ 212 h 311"/>
                <a:gd name="T102" fmla="*/ 157 w 310"/>
                <a:gd name="T103" fmla="*/ 246 h 311"/>
                <a:gd name="T104" fmla="*/ 190 w 310"/>
                <a:gd name="T105" fmla="*/ 246 h 311"/>
                <a:gd name="T106" fmla="*/ 206 w 310"/>
                <a:gd name="T107" fmla="*/ 212 h 311"/>
                <a:gd name="T108" fmla="*/ 203 w 310"/>
                <a:gd name="T109" fmla="*/ 196 h 311"/>
                <a:gd name="T110" fmla="*/ 198 w 310"/>
                <a:gd name="T111" fmla="*/ 183 h 311"/>
                <a:gd name="T112" fmla="*/ 195 w 310"/>
                <a:gd name="T113" fmla="*/ 173 h 311"/>
                <a:gd name="T114" fmla="*/ 188 w 310"/>
                <a:gd name="T115" fmla="*/ 167 h 311"/>
                <a:gd name="T116" fmla="*/ 182 w 310"/>
                <a:gd name="T117" fmla="*/ 160 h 311"/>
                <a:gd name="T118" fmla="*/ 174 w 310"/>
                <a:gd name="T119" fmla="*/ 156 h 311"/>
                <a:gd name="T120" fmla="*/ 161 w 310"/>
                <a:gd name="T121" fmla="*/ 149 h 311"/>
                <a:gd name="T122" fmla="*/ 146 w 310"/>
                <a:gd name="T123" fmla="*/ 143 h 311"/>
                <a:gd name="T124" fmla="*/ 153 w 310"/>
                <a:gd name="T125" fmla="*/ 118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0" h="311">
                  <a:moveTo>
                    <a:pt x="153" y="118"/>
                  </a:moveTo>
                  <a:lnTo>
                    <a:pt x="183" y="130"/>
                  </a:lnTo>
                  <a:lnTo>
                    <a:pt x="204" y="138"/>
                  </a:lnTo>
                  <a:lnTo>
                    <a:pt x="216" y="146"/>
                  </a:lnTo>
                  <a:lnTo>
                    <a:pt x="222" y="152"/>
                  </a:lnTo>
                  <a:lnTo>
                    <a:pt x="227" y="162"/>
                  </a:lnTo>
                  <a:lnTo>
                    <a:pt x="230" y="173"/>
                  </a:lnTo>
                  <a:lnTo>
                    <a:pt x="238" y="190"/>
                  </a:lnTo>
                  <a:lnTo>
                    <a:pt x="251" y="212"/>
                  </a:lnTo>
                  <a:lnTo>
                    <a:pt x="276" y="164"/>
                  </a:lnTo>
                  <a:lnTo>
                    <a:pt x="281" y="110"/>
                  </a:lnTo>
                  <a:lnTo>
                    <a:pt x="277" y="55"/>
                  </a:lnTo>
                  <a:lnTo>
                    <a:pt x="273" y="0"/>
                  </a:lnTo>
                  <a:lnTo>
                    <a:pt x="310" y="70"/>
                  </a:lnTo>
                  <a:lnTo>
                    <a:pt x="307" y="120"/>
                  </a:lnTo>
                  <a:lnTo>
                    <a:pt x="303" y="164"/>
                  </a:lnTo>
                  <a:lnTo>
                    <a:pt x="295" y="206"/>
                  </a:lnTo>
                  <a:lnTo>
                    <a:pt x="282" y="254"/>
                  </a:lnTo>
                  <a:lnTo>
                    <a:pt x="243" y="262"/>
                  </a:lnTo>
                  <a:lnTo>
                    <a:pt x="187" y="311"/>
                  </a:lnTo>
                  <a:lnTo>
                    <a:pt x="104" y="311"/>
                  </a:lnTo>
                  <a:lnTo>
                    <a:pt x="46" y="271"/>
                  </a:lnTo>
                  <a:lnTo>
                    <a:pt x="18" y="225"/>
                  </a:lnTo>
                  <a:lnTo>
                    <a:pt x="4" y="169"/>
                  </a:lnTo>
                  <a:lnTo>
                    <a:pt x="0" y="120"/>
                  </a:lnTo>
                  <a:lnTo>
                    <a:pt x="4" y="76"/>
                  </a:lnTo>
                  <a:lnTo>
                    <a:pt x="15" y="36"/>
                  </a:lnTo>
                  <a:lnTo>
                    <a:pt x="25" y="81"/>
                  </a:lnTo>
                  <a:lnTo>
                    <a:pt x="30" y="125"/>
                  </a:lnTo>
                  <a:lnTo>
                    <a:pt x="36" y="167"/>
                  </a:lnTo>
                  <a:lnTo>
                    <a:pt x="47" y="209"/>
                  </a:lnTo>
                  <a:lnTo>
                    <a:pt x="54" y="188"/>
                  </a:lnTo>
                  <a:lnTo>
                    <a:pt x="59" y="170"/>
                  </a:lnTo>
                  <a:lnTo>
                    <a:pt x="65" y="157"/>
                  </a:lnTo>
                  <a:lnTo>
                    <a:pt x="70" y="147"/>
                  </a:lnTo>
                  <a:lnTo>
                    <a:pt x="80" y="139"/>
                  </a:lnTo>
                  <a:lnTo>
                    <a:pt x="91" y="133"/>
                  </a:lnTo>
                  <a:lnTo>
                    <a:pt x="109" y="128"/>
                  </a:lnTo>
                  <a:lnTo>
                    <a:pt x="132" y="123"/>
                  </a:lnTo>
                  <a:lnTo>
                    <a:pt x="132" y="143"/>
                  </a:lnTo>
                  <a:lnTo>
                    <a:pt x="115" y="152"/>
                  </a:lnTo>
                  <a:lnTo>
                    <a:pt x="104" y="162"/>
                  </a:lnTo>
                  <a:lnTo>
                    <a:pt x="96" y="170"/>
                  </a:lnTo>
                  <a:lnTo>
                    <a:pt x="93" y="180"/>
                  </a:lnTo>
                  <a:lnTo>
                    <a:pt x="91" y="190"/>
                  </a:lnTo>
                  <a:lnTo>
                    <a:pt x="94" y="203"/>
                  </a:lnTo>
                  <a:lnTo>
                    <a:pt x="96" y="219"/>
                  </a:lnTo>
                  <a:lnTo>
                    <a:pt x="101" y="238"/>
                  </a:lnTo>
                  <a:lnTo>
                    <a:pt x="130" y="238"/>
                  </a:lnTo>
                  <a:lnTo>
                    <a:pt x="130" y="209"/>
                  </a:lnTo>
                  <a:lnTo>
                    <a:pt x="149" y="212"/>
                  </a:lnTo>
                  <a:lnTo>
                    <a:pt x="157" y="246"/>
                  </a:lnTo>
                  <a:lnTo>
                    <a:pt x="190" y="246"/>
                  </a:lnTo>
                  <a:lnTo>
                    <a:pt x="206" y="212"/>
                  </a:lnTo>
                  <a:lnTo>
                    <a:pt x="203" y="196"/>
                  </a:lnTo>
                  <a:lnTo>
                    <a:pt x="198" y="183"/>
                  </a:lnTo>
                  <a:lnTo>
                    <a:pt x="195" y="173"/>
                  </a:lnTo>
                  <a:lnTo>
                    <a:pt x="188" y="167"/>
                  </a:lnTo>
                  <a:lnTo>
                    <a:pt x="182" y="160"/>
                  </a:lnTo>
                  <a:lnTo>
                    <a:pt x="174" y="156"/>
                  </a:lnTo>
                  <a:lnTo>
                    <a:pt x="161" y="149"/>
                  </a:lnTo>
                  <a:lnTo>
                    <a:pt x="146" y="143"/>
                  </a:lnTo>
                  <a:lnTo>
                    <a:pt x="153" y="118"/>
                  </a:lnTo>
                  <a:close/>
                </a:path>
              </a:pathLst>
            </a:custGeom>
            <a:solidFill>
              <a:srgbClr val="1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4"/>
            <p:cNvSpPr>
              <a:spLocks/>
            </p:cNvSpPr>
            <p:nvPr/>
          </p:nvSpPr>
          <p:spPr bwMode="auto">
            <a:xfrm>
              <a:off x="3983594" y="6191250"/>
              <a:ext cx="265112" cy="350838"/>
            </a:xfrm>
            <a:custGeom>
              <a:avLst/>
              <a:gdLst>
                <a:gd name="T0" fmla="*/ 167 w 167"/>
                <a:gd name="T1" fmla="*/ 128 h 221"/>
                <a:gd name="T2" fmla="*/ 146 w 167"/>
                <a:gd name="T3" fmla="*/ 187 h 221"/>
                <a:gd name="T4" fmla="*/ 86 w 167"/>
                <a:gd name="T5" fmla="*/ 221 h 221"/>
                <a:gd name="T6" fmla="*/ 0 w 167"/>
                <a:gd name="T7" fmla="*/ 86 h 221"/>
                <a:gd name="T8" fmla="*/ 39 w 167"/>
                <a:gd name="T9" fmla="*/ 49 h 221"/>
                <a:gd name="T10" fmla="*/ 66 w 167"/>
                <a:gd name="T11" fmla="*/ 0 h 221"/>
                <a:gd name="T12" fmla="*/ 167 w 167"/>
                <a:gd name="T13" fmla="*/ 128 h 221"/>
              </a:gdLst>
              <a:ahLst/>
              <a:cxnLst>
                <a:cxn ang="0">
                  <a:pos x="T0" y="T1"/>
                </a:cxn>
                <a:cxn ang="0">
                  <a:pos x="T2" y="T3"/>
                </a:cxn>
                <a:cxn ang="0">
                  <a:pos x="T4" y="T5"/>
                </a:cxn>
                <a:cxn ang="0">
                  <a:pos x="T6" y="T7"/>
                </a:cxn>
                <a:cxn ang="0">
                  <a:pos x="T8" y="T9"/>
                </a:cxn>
                <a:cxn ang="0">
                  <a:pos x="T10" y="T11"/>
                </a:cxn>
                <a:cxn ang="0">
                  <a:pos x="T12" y="T13"/>
                </a:cxn>
              </a:cxnLst>
              <a:rect l="0" t="0" r="r" b="b"/>
              <a:pathLst>
                <a:path w="167" h="221">
                  <a:moveTo>
                    <a:pt x="167" y="128"/>
                  </a:moveTo>
                  <a:lnTo>
                    <a:pt x="146" y="187"/>
                  </a:lnTo>
                  <a:lnTo>
                    <a:pt x="86" y="221"/>
                  </a:lnTo>
                  <a:lnTo>
                    <a:pt x="0" y="86"/>
                  </a:lnTo>
                  <a:lnTo>
                    <a:pt x="39" y="49"/>
                  </a:lnTo>
                  <a:lnTo>
                    <a:pt x="66" y="0"/>
                  </a:lnTo>
                  <a:lnTo>
                    <a:pt x="167" y="128"/>
                  </a:lnTo>
                  <a:close/>
                </a:path>
              </a:pathLst>
            </a:custGeom>
            <a:solidFill>
              <a:srgbClr val="722B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5"/>
            <p:cNvSpPr>
              <a:spLocks/>
            </p:cNvSpPr>
            <p:nvPr/>
          </p:nvSpPr>
          <p:spPr bwMode="auto">
            <a:xfrm>
              <a:off x="1951602" y="3713159"/>
              <a:ext cx="61912" cy="171450"/>
            </a:xfrm>
            <a:custGeom>
              <a:avLst/>
              <a:gdLst>
                <a:gd name="T0" fmla="*/ 39 w 39"/>
                <a:gd name="T1" fmla="*/ 90 h 108"/>
                <a:gd name="T2" fmla="*/ 21 w 39"/>
                <a:gd name="T3" fmla="*/ 0 h 108"/>
                <a:gd name="T4" fmla="*/ 0 w 39"/>
                <a:gd name="T5" fmla="*/ 8 h 108"/>
                <a:gd name="T6" fmla="*/ 7 w 39"/>
                <a:gd name="T7" fmla="*/ 87 h 108"/>
                <a:gd name="T8" fmla="*/ 34 w 39"/>
                <a:gd name="T9" fmla="*/ 108 h 108"/>
                <a:gd name="T10" fmla="*/ 39 w 39"/>
                <a:gd name="T11" fmla="*/ 90 h 108"/>
              </a:gdLst>
              <a:ahLst/>
              <a:cxnLst>
                <a:cxn ang="0">
                  <a:pos x="T0" y="T1"/>
                </a:cxn>
                <a:cxn ang="0">
                  <a:pos x="T2" y="T3"/>
                </a:cxn>
                <a:cxn ang="0">
                  <a:pos x="T4" y="T5"/>
                </a:cxn>
                <a:cxn ang="0">
                  <a:pos x="T6" y="T7"/>
                </a:cxn>
                <a:cxn ang="0">
                  <a:pos x="T8" y="T9"/>
                </a:cxn>
                <a:cxn ang="0">
                  <a:pos x="T10" y="T11"/>
                </a:cxn>
              </a:cxnLst>
              <a:rect l="0" t="0" r="r" b="b"/>
              <a:pathLst>
                <a:path w="39" h="108">
                  <a:moveTo>
                    <a:pt x="39" y="90"/>
                  </a:moveTo>
                  <a:lnTo>
                    <a:pt x="21" y="0"/>
                  </a:lnTo>
                  <a:lnTo>
                    <a:pt x="0" y="8"/>
                  </a:lnTo>
                  <a:lnTo>
                    <a:pt x="7" y="87"/>
                  </a:lnTo>
                  <a:lnTo>
                    <a:pt x="34" y="108"/>
                  </a:lnTo>
                  <a:lnTo>
                    <a:pt x="39" y="90"/>
                  </a:lnTo>
                  <a:close/>
                </a:path>
              </a:pathLst>
            </a:custGeom>
            <a:solidFill>
              <a:srgbClr val="D8CC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46"/>
            <p:cNvSpPr>
              <a:spLocks/>
            </p:cNvSpPr>
            <p:nvPr/>
          </p:nvSpPr>
          <p:spPr bwMode="auto">
            <a:xfrm>
              <a:off x="3677208" y="4411660"/>
              <a:ext cx="982659" cy="1914528"/>
            </a:xfrm>
            <a:custGeom>
              <a:avLst/>
              <a:gdLst>
                <a:gd name="T0" fmla="*/ 297 w 619"/>
                <a:gd name="T1" fmla="*/ 46 h 1206"/>
                <a:gd name="T2" fmla="*/ 397 w 619"/>
                <a:gd name="T3" fmla="*/ 104 h 1206"/>
                <a:gd name="T4" fmla="*/ 464 w 619"/>
                <a:gd name="T5" fmla="*/ 149 h 1206"/>
                <a:gd name="T6" fmla="*/ 507 w 619"/>
                <a:gd name="T7" fmla="*/ 203 h 1206"/>
                <a:gd name="T8" fmla="*/ 541 w 619"/>
                <a:gd name="T9" fmla="*/ 284 h 1206"/>
                <a:gd name="T10" fmla="*/ 598 w 619"/>
                <a:gd name="T11" fmla="*/ 572 h 1206"/>
                <a:gd name="T12" fmla="*/ 619 w 619"/>
                <a:gd name="T13" fmla="*/ 776 h 1206"/>
                <a:gd name="T14" fmla="*/ 541 w 619"/>
                <a:gd name="T15" fmla="*/ 1069 h 1206"/>
                <a:gd name="T16" fmla="*/ 486 w 619"/>
                <a:gd name="T17" fmla="*/ 1206 h 1206"/>
                <a:gd name="T18" fmla="*/ 386 w 619"/>
                <a:gd name="T19" fmla="*/ 1159 h 1206"/>
                <a:gd name="T20" fmla="*/ 433 w 619"/>
                <a:gd name="T21" fmla="*/ 1131 h 1206"/>
                <a:gd name="T22" fmla="*/ 486 w 619"/>
                <a:gd name="T23" fmla="*/ 1035 h 1206"/>
                <a:gd name="T24" fmla="*/ 460 w 619"/>
                <a:gd name="T25" fmla="*/ 933 h 1206"/>
                <a:gd name="T26" fmla="*/ 558 w 619"/>
                <a:gd name="T27" fmla="*/ 852 h 1206"/>
                <a:gd name="T28" fmla="*/ 527 w 619"/>
                <a:gd name="T29" fmla="*/ 716 h 1206"/>
                <a:gd name="T30" fmla="*/ 473 w 619"/>
                <a:gd name="T31" fmla="*/ 695 h 1206"/>
                <a:gd name="T32" fmla="*/ 527 w 619"/>
                <a:gd name="T33" fmla="*/ 553 h 1206"/>
                <a:gd name="T34" fmla="*/ 467 w 619"/>
                <a:gd name="T35" fmla="*/ 436 h 1206"/>
                <a:gd name="T36" fmla="*/ 447 w 619"/>
                <a:gd name="T37" fmla="*/ 415 h 1206"/>
                <a:gd name="T38" fmla="*/ 426 w 619"/>
                <a:gd name="T39" fmla="*/ 400 h 1206"/>
                <a:gd name="T40" fmla="*/ 409 w 619"/>
                <a:gd name="T41" fmla="*/ 386 h 1206"/>
                <a:gd name="T42" fmla="*/ 405 w 619"/>
                <a:gd name="T43" fmla="*/ 361 h 1206"/>
                <a:gd name="T44" fmla="*/ 386 w 619"/>
                <a:gd name="T45" fmla="*/ 250 h 1206"/>
                <a:gd name="T46" fmla="*/ 305 w 619"/>
                <a:gd name="T47" fmla="*/ 546 h 1206"/>
                <a:gd name="T48" fmla="*/ 237 w 619"/>
                <a:gd name="T49" fmla="*/ 572 h 1206"/>
                <a:gd name="T50" fmla="*/ 305 w 619"/>
                <a:gd name="T51" fmla="*/ 689 h 1206"/>
                <a:gd name="T52" fmla="*/ 263 w 619"/>
                <a:gd name="T53" fmla="*/ 736 h 1206"/>
                <a:gd name="T54" fmla="*/ 290 w 619"/>
                <a:gd name="T55" fmla="*/ 844 h 1206"/>
                <a:gd name="T56" fmla="*/ 263 w 619"/>
                <a:gd name="T57" fmla="*/ 988 h 1206"/>
                <a:gd name="T58" fmla="*/ 162 w 619"/>
                <a:gd name="T59" fmla="*/ 818 h 1206"/>
                <a:gd name="T60" fmla="*/ 162 w 619"/>
                <a:gd name="T61" fmla="*/ 478 h 1206"/>
                <a:gd name="T62" fmla="*/ 122 w 619"/>
                <a:gd name="T63" fmla="*/ 729 h 1206"/>
                <a:gd name="T64" fmla="*/ 0 w 619"/>
                <a:gd name="T65" fmla="*/ 831 h 1206"/>
                <a:gd name="T66" fmla="*/ 94 w 619"/>
                <a:gd name="T67" fmla="*/ 358 h 1206"/>
                <a:gd name="T68" fmla="*/ 104 w 619"/>
                <a:gd name="T69" fmla="*/ 250 h 1206"/>
                <a:gd name="T70" fmla="*/ 130 w 619"/>
                <a:gd name="T71" fmla="*/ 167 h 1206"/>
                <a:gd name="T72" fmla="*/ 174 w 619"/>
                <a:gd name="T73" fmla="*/ 91 h 1206"/>
                <a:gd name="T74" fmla="*/ 234 w 619"/>
                <a:gd name="T75" fmla="*/ 0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1206">
                  <a:moveTo>
                    <a:pt x="234" y="0"/>
                  </a:moveTo>
                  <a:lnTo>
                    <a:pt x="297" y="46"/>
                  </a:lnTo>
                  <a:lnTo>
                    <a:pt x="352" y="78"/>
                  </a:lnTo>
                  <a:lnTo>
                    <a:pt x="397" y="104"/>
                  </a:lnTo>
                  <a:lnTo>
                    <a:pt x="434" y="127"/>
                  </a:lnTo>
                  <a:lnTo>
                    <a:pt x="464" y="149"/>
                  </a:lnTo>
                  <a:lnTo>
                    <a:pt x="488" y="174"/>
                  </a:lnTo>
                  <a:lnTo>
                    <a:pt x="507" y="203"/>
                  </a:lnTo>
                  <a:lnTo>
                    <a:pt x="525" y="238"/>
                  </a:lnTo>
                  <a:lnTo>
                    <a:pt x="541" y="284"/>
                  </a:lnTo>
                  <a:lnTo>
                    <a:pt x="585" y="436"/>
                  </a:lnTo>
                  <a:lnTo>
                    <a:pt x="598" y="572"/>
                  </a:lnTo>
                  <a:lnTo>
                    <a:pt x="619" y="708"/>
                  </a:lnTo>
                  <a:lnTo>
                    <a:pt x="619" y="776"/>
                  </a:lnTo>
                  <a:lnTo>
                    <a:pt x="585" y="940"/>
                  </a:lnTo>
                  <a:lnTo>
                    <a:pt x="541" y="1069"/>
                  </a:lnTo>
                  <a:lnTo>
                    <a:pt x="541" y="1137"/>
                  </a:lnTo>
                  <a:lnTo>
                    <a:pt x="486" y="1206"/>
                  </a:lnTo>
                  <a:lnTo>
                    <a:pt x="433" y="1206"/>
                  </a:lnTo>
                  <a:lnTo>
                    <a:pt x="386" y="1159"/>
                  </a:lnTo>
                  <a:lnTo>
                    <a:pt x="371" y="1110"/>
                  </a:lnTo>
                  <a:lnTo>
                    <a:pt x="433" y="1131"/>
                  </a:lnTo>
                  <a:lnTo>
                    <a:pt x="486" y="1090"/>
                  </a:lnTo>
                  <a:lnTo>
                    <a:pt x="486" y="1035"/>
                  </a:lnTo>
                  <a:lnTo>
                    <a:pt x="460" y="974"/>
                  </a:lnTo>
                  <a:lnTo>
                    <a:pt x="460" y="933"/>
                  </a:lnTo>
                  <a:lnTo>
                    <a:pt x="520" y="927"/>
                  </a:lnTo>
                  <a:lnTo>
                    <a:pt x="558" y="852"/>
                  </a:lnTo>
                  <a:lnTo>
                    <a:pt x="558" y="695"/>
                  </a:lnTo>
                  <a:lnTo>
                    <a:pt x="527" y="716"/>
                  </a:lnTo>
                  <a:lnTo>
                    <a:pt x="473" y="757"/>
                  </a:lnTo>
                  <a:lnTo>
                    <a:pt x="473" y="695"/>
                  </a:lnTo>
                  <a:lnTo>
                    <a:pt x="527" y="648"/>
                  </a:lnTo>
                  <a:lnTo>
                    <a:pt x="527" y="553"/>
                  </a:lnTo>
                  <a:lnTo>
                    <a:pt x="527" y="423"/>
                  </a:lnTo>
                  <a:lnTo>
                    <a:pt x="467" y="436"/>
                  </a:lnTo>
                  <a:lnTo>
                    <a:pt x="457" y="423"/>
                  </a:lnTo>
                  <a:lnTo>
                    <a:pt x="447" y="415"/>
                  </a:lnTo>
                  <a:lnTo>
                    <a:pt x="436" y="407"/>
                  </a:lnTo>
                  <a:lnTo>
                    <a:pt x="426" y="400"/>
                  </a:lnTo>
                  <a:lnTo>
                    <a:pt x="417" y="394"/>
                  </a:lnTo>
                  <a:lnTo>
                    <a:pt x="409" y="386"/>
                  </a:lnTo>
                  <a:lnTo>
                    <a:pt x="405" y="374"/>
                  </a:lnTo>
                  <a:lnTo>
                    <a:pt x="405" y="361"/>
                  </a:lnTo>
                  <a:lnTo>
                    <a:pt x="430" y="196"/>
                  </a:lnTo>
                  <a:lnTo>
                    <a:pt x="386" y="250"/>
                  </a:lnTo>
                  <a:lnTo>
                    <a:pt x="305" y="451"/>
                  </a:lnTo>
                  <a:lnTo>
                    <a:pt x="305" y="546"/>
                  </a:lnTo>
                  <a:lnTo>
                    <a:pt x="250" y="519"/>
                  </a:lnTo>
                  <a:lnTo>
                    <a:pt x="237" y="572"/>
                  </a:lnTo>
                  <a:lnTo>
                    <a:pt x="271" y="606"/>
                  </a:lnTo>
                  <a:lnTo>
                    <a:pt x="305" y="689"/>
                  </a:lnTo>
                  <a:lnTo>
                    <a:pt x="305" y="770"/>
                  </a:lnTo>
                  <a:lnTo>
                    <a:pt x="263" y="736"/>
                  </a:lnTo>
                  <a:lnTo>
                    <a:pt x="263" y="791"/>
                  </a:lnTo>
                  <a:lnTo>
                    <a:pt x="290" y="844"/>
                  </a:lnTo>
                  <a:lnTo>
                    <a:pt x="290" y="927"/>
                  </a:lnTo>
                  <a:lnTo>
                    <a:pt x="263" y="988"/>
                  </a:lnTo>
                  <a:lnTo>
                    <a:pt x="190" y="920"/>
                  </a:lnTo>
                  <a:lnTo>
                    <a:pt x="162" y="818"/>
                  </a:lnTo>
                  <a:lnTo>
                    <a:pt x="162" y="587"/>
                  </a:lnTo>
                  <a:lnTo>
                    <a:pt x="162" y="478"/>
                  </a:lnTo>
                  <a:lnTo>
                    <a:pt x="122" y="559"/>
                  </a:lnTo>
                  <a:lnTo>
                    <a:pt x="122" y="729"/>
                  </a:lnTo>
                  <a:lnTo>
                    <a:pt x="47" y="852"/>
                  </a:lnTo>
                  <a:lnTo>
                    <a:pt x="0" y="831"/>
                  </a:lnTo>
                  <a:lnTo>
                    <a:pt x="0" y="689"/>
                  </a:lnTo>
                  <a:lnTo>
                    <a:pt x="94" y="358"/>
                  </a:lnTo>
                  <a:lnTo>
                    <a:pt x="96" y="300"/>
                  </a:lnTo>
                  <a:lnTo>
                    <a:pt x="104" y="250"/>
                  </a:lnTo>
                  <a:lnTo>
                    <a:pt x="114" y="206"/>
                  </a:lnTo>
                  <a:lnTo>
                    <a:pt x="130" y="167"/>
                  </a:lnTo>
                  <a:lnTo>
                    <a:pt x="149" y="130"/>
                  </a:lnTo>
                  <a:lnTo>
                    <a:pt x="174" y="91"/>
                  </a:lnTo>
                  <a:lnTo>
                    <a:pt x="201" y="49"/>
                  </a:lnTo>
                  <a:lnTo>
                    <a:pt x="234" y="0"/>
                  </a:lnTo>
                  <a:close/>
                </a:path>
              </a:pathLst>
            </a:custGeom>
            <a:solidFill>
              <a:srgbClr val="3A2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47"/>
            <p:cNvSpPr>
              <a:spLocks/>
            </p:cNvSpPr>
            <p:nvPr/>
          </p:nvSpPr>
          <p:spPr bwMode="auto">
            <a:xfrm>
              <a:off x="3353359" y="4689473"/>
              <a:ext cx="728660" cy="1398590"/>
            </a:xfrm>
            <a:custGeom>
              <a:avLst/>
              <a:gdLst>
                <a:gd name="T0" fmla="*/ 256 w 459"/>
                <a:gd name="T1" fmla="*/ 162 h 881"/>
                <a:gd name="T2" fmla="*/ 156 w 459"/>
                <a:gd name="T3" fmla="*/ 452 h 881"/>
                <a:gd name="T4" fmla="*/ 101 w 459"/>
                <a:gd name="T5" fmla="*/ 567 h 881"/>
                <a:gd name="T6" fmla="*/ 13 w 459"/>
                <a:gd name="T7" fmla="*/ 711 h 881"/>
                <a:gd name="T8" fmla="*/ 0 w 459"/>
                <a:gd name="T9" fmla="*/ 820 h 881"/>
                <a:gd name="T10" fmla="*/ 41 w 459"/>
                <a:gd name="T11" fmla="*/ 860 h 881"/>
                <a:gd name="T12" fmla="*/ 107 w 459"/>
                <a:gd name="T13" fmla="*/ 860 h 881"/>
                <a:gd name="T14" fmla="*/ 196 w 459"/>
                <a:gd name="T15" fmla="*/ 867 h 881"/>
                <a:gd name="T16" fmla="*/ 324 w 459"/>
                <a:gd name="T17" fmla="*/ 854 h 881"/>
                <a:gd name="T18" fmla="*/ 459 w 459"/>
                <a:gd name="T19" fmla="*/ 881 h 881"/>
                <a:gd name="T20" fmla="*/ 446 w 459"/>
                <a:gd name="T21" fmla="*/ 826 h 881"/>
                <a:gd name="T22" fmla="*/ 230 w 459"/>
                <a:gd name="T23" fmla="*/ 820 h 881"/>
                <a:gd name="T24" fmla="*/ 143 w 459"/>
                <a:gd name="T25" fmla="*/ 731 h 881"/>
                <a:gd name="T26" fmla="*/ 188 w 459"/>
                <a:gd name="T27" fmla="*/ 561 h 881"/>
                <a:gd name="T28" fmla="*/ 290 w 459"/>
                <a:gd name="T29" fmla="*/ 242 h 881"/>
                <a:gd name="T30" fmla="*/ 337 w 459"/>
                <a:gd name="T31" fmla="*/ 0 h 881"/>
                <a:gd name="T32" fmla="*/ 256 w 459"/>
                <a:gd name="T33" fmla="*/ 162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9" h="881">
                  <a:moveTo>
                    <a:pt x="256" y="162"/>
                  </a:moveTo>
                  <a:lnTo>
                    <a:pt x="156" y="452"/>
                  </a:lnTo>
                  <a:lnTo>
                    <a:pt x="101" y="567"/>
                  </a:lnTo>
                  <a:lnTo>
                    <a:pt x="13" y="711"/>
                  </a:lnTo>
                  <a:lnTo>
                    <a:pt x="0" y="820"/>
                  </a:lnTo>
                  <a:lnTo>
                    <a:pt x="41" y="860"/>
                  </a:lnTo>
                  <a:lnTo>
                    <a:pt x="107" y="860"/>
                  </a:lnTo>
                  <a:lnTo>
                    <a:pt x="196" y="867"/>
                  </a:lnTo>
                  <a:lnTo>
                    <a:pt x="324" y="854"/>
                  </a:lnTo>
                  <a:lnTo>
                    <a:pt x="459" y="881"/>
                  </a:lnTo>
                  <a:lnTo>
                    <a:pt x="446" y="826"/>
                  </a:lnTo>
                  <a:lnTo>
                    <a:pt x="230" y="820"/>
                  </a:lnTo>
                  <a:lnTo>
                    <a:pt x="143" y="731"/>
                  </a:lnTo>
                  <a:lnTo>
                    <a:pt x="188" y="561"/>
                  </a:lnTo>
                  <a:lnTo>
                    <a:pt x="290" y="242"/>
                  </a:lnTo>
                  <a:lnTo>
                    <a:pt x="337" y="0"/>
                  </a:lnTo>
                  <a:lnTo>
                    <a:pt x="256" y="162"/>
                  </a:lnTo>
                  <a:close/>
                </a:path>
              </a:pathLst>
            </a:custGeom>
            <a:solidFill>
              <a:srgbClr val="3A2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48"/>
            <p:cNvSpPr>
              <a:spLocks/>
            </p:cNvSpPr>
            <p:nvPr/>
          </p:nvSpPr>
          <p:spPr bwMode="auto">
            <a:xfrm>
              <a:off x="4166156" y="6394450"/>
              <a:ext cx="165099" cy="327026"/>
            </a:xfrm>
            <a:custGeom>
              <a:avLst/>
              <a:gdLst>
                <a:gd name="T0" fmla="*/ 76 w 104"/>
                <a:gd name="T1" fmla="*/ 0 h 206"/>
                <a:gd name="T2" fmla="*/ 104 w 104"/>
                <a:gd name="T3" fmla="*/ 93 h 206"/>
                <a:gd name="T4" fmla="*/ 104 w 104"/>
                <a:gd name="T5" fmla="*/ 206 h 206"/>
                <a:gd name="T6" fmla="*/ 0 w 104"/>
                <a:gd name="T7" fmla="*/ 206 h 206"/>
                <a:gd name="T8" fmla="*/ 0 w 104"/>
                <a:gd name="T9" fmla="*/ 112 h 206"/>
                <a:gd name="T10" fmla="*/ 57 w 104"/>
                <a:gd name="T11" fmla="*/ 63 h 206"/>
                <a:gd name="T12" fmla="*/ 76 w 104"/>
                <a:gd name="T13" fmla="*/ 0 h 206"/>
              </a:gdLst>
              <a:ahLst/>
              <a:cxnLst>
                <a:cxn ang="0">
                  <a:pos x="T0" y="T1"/>
                </a:cxn>
                <a:cxn ang="0">
                  <a:pos x="T2" y="T3"/>
                </a:cxn>
                <a:cxn ang="0">
                  <a:pos x="T4" y="T5"/>
                </a:cxn>
                <a:cxn ang="0">
                  <a:pos x="T6" y="T7"/>
                </a:cxn>
                <a:cxn ang="0">
                  <a:pos x="T8" y="T9"/>
                </a:cxn>
                <a:cxn ang="0">
                  <a:pos x="T10" y="T11"/>
                </a:cxn>
                <a:cxn ang="0">
                  <a:pos x="T12" y="T13"/>
                </a:cxn>
              </a:cxnLst>
              <a:rect l="0" t="0" r="r" b="b"/>
              <a:pathLst>
                <a:path w="104" h="206">
                  <a:moveTo>
                    <a:pt x="76" y="0"/>
                  </a:moveTo>
                  <a:lnTo>
                    <a:pt x="104" y="93"/>
                  </a:lnTo>
                  <a:lnTo>
                    <a:pt x="104" y="206"/>
                  </a:lnTo>
                  <a:lnTo>
                    <a:pt x="0" y="206"/>
                  </a:lnTo>
                  <a:lnTo>
                    <a:pt x="0" y="112"/>
                  </a:lnTo>
                  <a:lnTo>
                    <a:pt x="57" y="63"/>
                  </a:lnTo>
                  <a:lnTo>
                    <a:pt x="76" y="0"/>
                  </a:lnTo>
                  <a:close/>
                </a:path>
              </a:pathLst>
            </a:custGeom>
            <a:solidFill>
              <a:srgbClr val="7F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98" name="Cloud Callout 97"/>
          <p:cNvSpPr/>
          <p:nvPr/>
        </p:nvSpPr>
        <p:spPr>
          <a:xfrm>
            <a:off x="47710" y="4709357"/>
            <a:ext cx="4019590" cy="2064085"/>
          </a:xfrm>
          <a:prstGeom prst="cloudCallout">
            <a:avLst>
              <a:gd name="adj1" fmla="val 14046"/>
              <a:gd name="adj2" fmla="val -1397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Coq, is </a:t>
            </a:r>
            <a:r>
              <a:rPr lang="en-US" sz="4000" i="1" dirty="0" smtClean="0"/>
              <a:t>this</a:t>
            </a:r>
            <a:r>
              <a:rPr lang="en-US" sz="4000" dirty="0" smtClean="0"/>
              <a:t> correct?</a:t>
            </a:r>
            <a:endParaRPr lang="en-GB" sz="4000" dirty="0"/>
          </a:p>
        </p:txBody>
      </p:sp>
      <p:sp>
        <p:nvSpPr>
          <p:cNvPr id="99" name="Cloud Callout 98"/>
          <p:cNvSpPr/>
          <p:nvPr/>
        </p:nvSpPr>
        <p:spPr>
          <a:xfrm>
            <a:off x="4532436" y="4780708"/>
            <a:ext cx="4602057" cy="1992733"/>
          </a:xfrm>
          <a:prstGeom prst="cloudCallout">
            <a:avLst>
              <a:gd name="adj1" fmla="val 2691"/>
              <a:gd name="adj2" fmla="val -1101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Yes; here’s a proof …</a:t>
            </a:r>
            <a:endParaRPr lang="en-GB" sz="3200" dirty="0"/>
          </a:p>
        </p:txBody>
      </p:sp>
      <mc:AlternateContent xmlns:mc="http://schemas.openxmlformats.org/markup-compatibility/2006" xmlns:a14="http://schemas.microsoft.com/office/drawing/2010/main">
        <mc:Choice Requires="a14">
          <p:sp>
            <p:nvSpPr>
              <p:cNvPr id="72" name="TextBox 71"/>
              <p:cNvSpPr txBox="1"/>
              <p:nvPr/>
            </p:nvSpPr>
            <p:spPr>
              <a:xfrm>
                <a:off x="557785" y="990381"/>
                <a:ext cx="7790561" cy="780278"/>
              </a:xfrm>
              <a:prstGeom prst="rect">
                <a:avLst/>
              </a:prstGeom>
              <a:solidFill>
                <a:srgbClr val="4E7548"/>
              </a:solidFill>
            </p:spPr>
            <p:txBody>
              <a:bodyPr wrap="square" rtlCol="0">
                <a:spAutoFit/>
              </a:bodyPr>
              <a:lstStyle/>
              <a:p>
                <a:r>
                  <a:rPr lang="en-US" sz="2100" b="1" dirty="0">
                    <a:solidFill>
                      <a:schemeClr val="bg1"/>
                    </a:solidFill>
                    <a:latin typeface="Bradley Hand ITC" panose="03070402050302030203" pitchFamily="66" charset="0"/>
                  </a:rPr>
                  <a:t>Theorem (currying) : </a:t>
                </a:r>
                <a14:m>
                  <m:oMath xmlns:m="http://schemas.openxmlformats.org/officeDocument/2006/math">
                    <m:d>
                      <m:dPr>
                        <m:ctrlPr>
                          <a:rPr lang="en-US" sz="2100" b="1" i="1">
                            <a:solidFill>
                              <a:schemeClr val="bg1"/>
                            </a:solidFill>
                            <a:latin typeface="Cambria Math" panose="02040503050406030204" pitchFamily="18" charset="0"/>
                          </a:rPr>
                        </m:ctrlPr>
                      </m:dPr>
                      <m:e>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𝑪</m:t>
                            </m:r>
                          </m:e>
                          <m:sub>
                            <m:r>
                              <a:rPr lang="en-US" sz="2100" b="1" i="1">
                                <a:solidFill>
                                  <a:schemeClr val="bg1"/>
                                </a:solidFill>
                                <a:latin typeface="Cambria Math" panose="02040503050406030204" pitchFamily="18" charset="0"/>
                              </a:rPr>
                              <m:t>𝟏</m:t>
                            </m:r>
                          </m:sub>
                        </m:sSub>
                        <m:r>
                          <a:rPr lang="en-US" sz="2100" b="1" i="1">
                            <a:solidFill>
                              <a:schemeClr val="bg1"/>
                            </a:solidFill>
                            <a:latin typeface="Cambria Math" panose="02040503050406030204" pitchFamily="18" charset="0"/>
                          </a:rPr>
                          <m:t>→</m:t>
                        </m:r>
                        <m:d>
                          <m:dPr>
                            <m:ctrlPr>
                              <a:rPr lang="en-US" sz="2100" b="1" i="1">
                                <a:solidFill>
                                  <a:schemeClr val="bg1"/>
                                </a:solidFill>
                                <a:latin typeface="Cambria Math" panose="02040503050406030204" pitchFamily="18" charset="0"/>
                              </a:rPr>
                            </m:ctrlPr>
                          </m:dPr>
                          <m:e>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𝑪</m:t>
                                </m:r>
                              </m:e>
                              <m:sub>
                                <m:r>
                                  <a:rPr lang="en-US" sz="2100" b="1" i="1">
                                    <a:solidFill>
                                      <a:schemeClr val="bg1"/>
                                    </a:solidFill>
                                    <a:latin typeface="Cambria Math" panose="02040503050406030204" pitchFamily="18" charset="0"/>
                                  </a:rPr>
                                  <m:t>𝟐</m:t>
                                </m:r>
                              </m:sub>
                            </m:sSub>
                            <m:r>
                              <a:rPr lang="en-US" sz="2100" b="1" i="1">
                                <a:solidFill>
                                  <a:schemeClr val="bg1"/>
                                </a:solidFill>
                                <a:latin typeface="Cambria Math" panose="02040503050406030204" pitchFamily="18" charset="0"/>
                              </a:rPr>
                              <m:t>→</m:t>
                            </m:r>
                            <m:r>
                              <a:rPr lang="en-US" sz="2100" b="1" i="1">
                                <a:solidFill>
                                  <a:schemeClr val="bg1"/>
                                </a:solidFill>
                                <a:latin typeface="Cambria Math" panose="02040503050406030204" pitchFamily="18" charset="0"/>
                              </a:rPr>
                              <m:t>𝑫</m:t>
                            </m:r>
                          </m:e>
                        </m:d>
                      </m:e>
                    </m:d>
                    <m:r>
                      <a:rPr lang="en-US" sz="2100" b="1" i="1">
                        <a:solidFill>
                          <a:schemeClr val="bg1"/>
                        </a:solidFill>
                        <a:latin typeface="Cambria Math" panose="02040503050406030204" pitchFamily="18" charset="0"/>
                      </a:rPr>
                      <m:t>≅(</m:t>
                    </m:r>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𝑪</m:t>
                        </m:r>
                      </m:e>
                      <m:sub>
                        <m:r>
                          <a:rPr lang="en-US" sz="2100" b="1" i="1">
                            <a:solidFill>
                              <a:schemeClr val="bg1"/>
                            </a:solidFill>
                            <a:latin typeface="Cambria Math" panose="02040503050406030204" pitchFamily="18" charset="0"/>
                          </a:rPr>
                          <m:t>𝟏</m:t>
                        </m:r>
                      </m:sub>
                    </m:sSub>
                    <m:r>
                      <a:rPr lang="en-US" sz="2100" b="1" i="1">
                        <a:solidFill>
                          <a:schemeClr val="bg1"/>
                        </a:solidFill>
                        <a:latin typeface="Cambria Math" panose="02040503050406030204" pitchFamily="18" charset="0"/>
                      </a:rPr>
                      <m:t>×</m:t>
                    </m:r>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𝑪</m:t>
                        </m:r>
                      </m:e>
                      <m:sub>
                        <m:r>
                          <a:rPr lang="en-US" sz="2100" b="1" i="1">
                            <a:solidFill>
                              <a:schemeClr val="bg1"/>
                            </a:solidFill>
                            <a:latin typeface="Cambria Math" panose="02040503050406030204" pitchFamily="18" charset="0"/>
                          </a:rPr>
                          <m:t>𝟐</m:t>
                        </m:r>
                      </m:sub>
                    </m:sSub>
                    <m:r>
                      <a:rPr lang="en-US" sz="2100" b="1" i="1">
                        <a:solidFill>
                          <a:schemeClr val="bg1"/>
                        </a:solidFill>
                        <a:latin typeface="Cambria Math" panose="02040503050406030204" pitchFamily="18" charset="0"/>
                      </a:rPr>
                      <m:t>→</m:t>
                    </m:r>
                    <m:r>
                      <a:rPr lang="en-US" sz="2100" b="1" i="1">
                        <a:solidFill>
                          <a:schemeClr val="bg1"/>
                        </a:solidFill>
                        <a:latin typeface="Cambria Math" panose="02040503050406030204" pitchFamily="18" charset="0"/>
                      </a:rPr>
                      <m:t>𝑫</m:t>
                    </m:r>
                    <m:r>
                      <a:rPr lang="en-US" sz="2100" b="1" i="1">
                        <a:solidFill>
                          <a:schemeClr val="bg1"/>
                        </a:solidFill>
                        <a:latin typeface="Cambria Math" panose="02040503050406030204" pitchFamily="18" charset="0"/>
                      </a:rPr>
                      <m:t>)</m:t>
                    </m:r>
                  </m:oMath>
                </a14:m>
                <a:endParaRPr lang="en-US" sz="2100" b="1" dirty="0">
                  <a:solidFill>
                    <a:schemeClr val="bg1"/>
                  </a:solidFill>
                  <a:latin typeface="Bradley Hand ITC" panose="03070402050302030203" pitchFamily="66" charset="0"/>
                </a:endParaRPr>
              </a:p>
              <a:p>
                <a:r>
                  <a:rPr lang="en-US" sz="2100" b="1" dirty="0">
                    <a:solidFill>
                      <a:schemeClr val="bg1"/>
                    </a:solidFill>
                    <a:latin typeface="Bradley Hand ITC" panose="03070402050302030203" pitchFamily="66" charset="0"/>
                  </a:rPr>
                  <a:t>Proof: homework  </a:t>
                </a:r>
                <a14:m>
                  <m:oMath xmlns:m="http://schemas.openxmlformats.org/officeDocument/2006/math">
                    <m:r>
                      <a:rPr lang="en-US" sz="2100" b="1" i="1">
                        <a:solidFill>
                          <a:schemeClr val="bg1"/>
                        </a:solidFill>
                        <a:latin typeface="Cambria Math" panose="02040503050406030204" pitchFamily="18" charset="0"/>
                        <a:ea typeface="Cambria Math" panose="02040503050406030204" pitchFamily="18" charset="0"/>
                      </a:rPr>
                      <m:t>∎</m:t>
                    </m:r>
                  </m:oMath>
                </a14:m>
                <a:r>
                  <a:rPr lang="en-US" sz="2100" b="1" dirty="0">
                    <a:solidFill>
                      <a:schemeClr val="bg1"/>
                    </a:solidFill>
                    <a:latin typeface="Bradley Hand ITC" panose="03070402050302030203" pitchFamily="66" charset="0"/>
                  </a:rPr>
                  <a:t> </a:t>
                </a:r>
                <a:endParaRPr lang="en-GB" sz="2100" b="1" dirty="0">
                  <a:solidFill>
                    <a:schemeClr val="bg1"/>
                  </a:solidFill>
                  <a:latin typeface="Bradley Hand ITC" panose="03070402050302030203" pitchFamily="66" charset="0"/>
                </a:endParaRPr>
              </a:p>
            </p:txBody>
          </p:sp>
        </mc:Choice>
        <mc:Fallback xmlns="">
          <p:sp>
            <p:nvSpPr>
              <p:cNvPr id="72" name="TextBox 71"/>
              <p:cNvSpPr txBox="1">
                <a:spLocks noRot="1" noChangeAspect="1" noMove="1" noResize="1" noEditPoints="1" noAdjustHandles="1" noChangeArrowheads="1" noChangeShapeType="1" noTextEdit="1"/>
              </p:cNvSpPr>
              <p:nvPr/>
            </p:nvSpPr>
            <p:spPr>
              <a:xfrm>
                <a:off x="557785" y="990381"/>
                <a:ext cx="7790561" cy="780278"/>
              </a:xfrm>
              <a:prstGeom prst="rect">
                <a:avLst/>
              </a:prstGeom>
              <a:blipFill rotWithShape="0">
                <a:blip r:embed="rId5"/>
                <a:stretch>
                  <a:fillRect l="-940" b="-16406"/>
                </a:stretch>
              </a:blipFill>
            </p:spPr>
            <p:txBody>
              <a:bodyPr/>
              <a:lstStyle/>
              <a:p>
                <a:r>
                  <a:rPr lang="en-GB">
                    <a:noFill/>
                  </a:rPr>
                  <a:t> </a:t>
                </a:r>
              </a:p>
            </p:txBody>
          </p:sp>
        </mc:Fallback>
      </mc:AlternateContent>
    </p:spTree>
    <p:extLst>
      <p:ext uri="{BB962C8B-B14F-4D97-AF65-F5344CB8AC3E}">
        <p14:creationId xmlns:p14="http://schemas.microsoft.com/office/powerpoint/2010/main" val="386131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0"/>
          <p:cNvGrpSpPr>
            <a:grpSpLocks noChangeAspect="1"/>
          </p:cNvGrpSpPr>
          <p:nvPr/>
        </p:nvGrpSpPr>
        <p:grpSpPr bwMode="auto">
          <a:xfrm>
            <a:off x="2072701" y="3143251"/>
            <a:ext cx="1700420" cy="2689133"/>
            <a:chOff x="3182" y="734"/>
            <a:chExt cx="399" cy="631"/>
          </a:xfrm>
          <a:effectLst>
            <a:outerShdw blurRad="50800" dist="38100" dir="2700000" algn="tl" rotWithShape="0">
              <a:prstClr val="black">
                <a:alpha val="40000"/>
              </a:prstClr>
            </a:outerShdw>
          </a:effectLst>
        </p:grpSpPr>
        <p:sp>
          <p:nvSpPr>
            <p:cNvPr id="8"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9"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10"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sp>
        <p:nvSpPr>
          <p:cNvPr id="2" name="Title 1"/>
          <p:cNvSpPr>
            <a:spLocks noGrp="1"/>
          </p:cNvSpPr>
          <p:nvPr>
            <p:ph type="title"/>
          </p:nvPr>
        </p:nvSpPr>
        <p:spPr>
          <a:xfrm>
            <a:off x="628650" y="365126"/>
            <a:ext cx="8515350" cy="1325563"/>
          </a:xfrm>
        </p:spPr>
        <p:txBody>
          <a:bodyPr/>
          <a:lstStyle/>
          <a:p>
            <a:r>
              <a:rPr lang="en-US" dirty="0"/>
              <a:t>Proof assistant performance (</a:t>
            </a:r>
            <a:r>
              <a:rPr lang="en-US" dirty="0" smtClean="0"/>
              <a:t>fixes)</a:t>
            </a:r>
            <a:endParaRPr lang="en-US" dirty="0"/>
          </a:p>
        </p:txBody>
      </p:sp>
      <p:sp>
        <p:nvSpPr>
          <p:cNvPr id="3" name="Content Placeholder 2"/>
          <p:cNvSpPr>
            <a:spLocks noGrp="1"/>
          </p:cNvSpPr>
          <p:nvPr>
            <p:ph idx="1"/>
          </p:nvPr>
        </p:nvSpPr>
        <p:spPr/>
        <p:txBody>
          <a:bodyPr>
            <a:normAutofit/>
          </a:bodyPr>
          <a:lstStyle/>
          <a:p>
            <a:r>
              <a:rPr lang="en-US" sz="2400" dirty="0"/>
              <a:t>How do we work around this?</a:t>
            </a:r>
          </a:p>
          <a:p>
            <a:r>
              <a:rPr lang="en-US" sz="2400" dirty="0"/>
              <a:t>By hiding from the proof checker!</a:t>
            </a:r>
          </a:p>
        </p:txBody>
      </p:sp>
      <p:sp>
        <p:nvSpPr>
          <p:cNvPr id="4" name="Slide Number Placeholder 3"/>
          <p:cNvSpPr>
            <a:spLocks noGrp="1"/>
          </p:cNvSpPr>
          <p:nvPr>
            <p:ph type="sldNum" sz="quarter" idx="12"/>
          </p:nvPr>
        </p:nvSpPr>
        <p:spPr/>
        <p:txBody>
          <a:bodyPr/>
          <a:lstStyle/>
          <a:p>
            <a:fld id="{E64EF21E-4A1E-457A-A908-FECEBBB6594B}" type="slidenum">
              <a:rPr lang="en-US" smtClean="0"/>
              <a:t>40</a:t>
            </a:fld>
            <a:endParaRPr lang="en-US"/>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42375"/>
          <a:stretch/>
        </p:blipFill>
        <p:spPr>
          <a:xfrm>
            <a:off x="4381502" y="3143250"/>
            <a:ext cx="2807494" cy="2857500"/>
          </a:xfrm>
          <a:prstGeom prst="rect">
            <a:avLst/>
          </a:prstGeom>
        </p:spPr>
      </p:pic>
      <p:sp>
        <p:nvSpPr>
          <p:cNvPr id="5" name="TextBox 4"/>
          <p:cNvSpPr txBox="1"/>
          <p:nvPr/>
        </p:nvSpPr>
        <p:spPr>
          <a:xfrm>
            <a:off x="4038600" y="6582976"/>
            <a:ext cx="5105400" cy="276999"/>
          </a:xfrm>
          <a:prstGeom prst="rect">
            <a:avLst/>
          </a:prstGeom>
          <a:noFill/>
        </p:spPr>
        <p:txBody>
          <a:bodyPr wrap="square" rtlCol="0">
            <a:spAutoFit/>
          </a:bodyPr>
          <a:lstStyle/>
          <a:p>
            <a:pPr algn="r"/>
            <a:r>
              <a:rPr lang="en-US" sz="1200" dirty="0"/>
              <a:t>Fence from http://imgarcade.com/1/hiding-clipart/</a:t>
            </a:r>
            <a:endParaRPr lang="en-GB" sz="1200" dirty="0"/>
          </a:p>
        </p:txBody>
      </p:sp>
    </p:spTree>
    <p:extLst>
      <p:ext uri="{BB962C8B-B14F-4D97-AF65-F5344CB8AC3E}">
        <p14:creationId xmlns:p14="http://schemas.microsoft.com/office/powerpoint/2010/main" val="7259570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performance (</a:t>
            </a:r>
            <a:r>
              <a:rPr lang="en-US" dirty="0" smtClean="0"/>
              <a:t>fixes)</a:t>
            </a:r>
            <a:endParaRPr lang="en-US" dirty="0"/>
          </a:p>
        </p:txBody>
      </p:sp>
      <p:sp>
        <p:nvSpPr>
          <p:cNvPr id="3" name="Content Placeholder 2"/>
          <p:cNvSpPr>
            <a:spLocks noGrp="1"/>
          </p:cNvSpPr>
          <p:nvPr>
            <p:ph idx="1"/>
          </p:nvPr>
        </p:nvSpPr>
        <p:spPr/>
        <p:txBody>
          <a:bodyPr>
            <a:normAutofit/>
          </a:bodyPr>
          <a:lstStyle/>
          <a:p>
            <a:r>
              <a:rPr lang="en-US" sz="2400" dirty="0"/>
              <a:t>How do we work around this?</a:t>
            </a:r>
          </a:p>
          <a:p>
            <a:r>
              <a:rPr lang="en-US" sz="2400" dirty="0"/>
              <a:t>By hiding from the proof checker!</a:t>
            </a:r>
          </a:p>
          <a:p>
            <a:r>
              <a:rPr lang="en-US" sz="2400" dirty="0"/>
              <a:t>How do we hide?</a:t>
            </a:r>
          </a:p>
        </p:txBody>
      </p:sp>
      <p:sp>
        <p:nvSpPr>
          <p:cNvPr id="4" name="Slide Number Placeholder 3"/>
          <p:cNvSpPr>
            <a:spLocks noGrp="1"/>
          </p:cNvSpPr>
          <p:nvPr>
            <p:ph type="sldNum" sz="quarter" idx="12"/>
          </p:nvPr>
        </p:nvSpPr>
        <p:spPr/>
        <p:txBody>
          <a:bodyPr/>
          <a:lstStyle/>
          <a:p>
            <a:fld id="{E64EF21E-4A1E-457A-A908-FECEBBB6594B}" type="slidenum">
              <a:rPr lang="en-US" smtClean="0"/>
              <a:t>41</a:t>
            </a:fld>
            <a:endParaRPr lang="en-US"/>
          </a:p>
        </p:txBody>
      </p:sp>
    </p:spTree>
    <p:extLst>
      <p:ext uri="{BB962C8B-B14F-4D97-AF65-F5344CB8AC3E}">
        <p14:creationId xmlns:p14="http://schemas.microsoft.com/office/powerpoint/2010/main" val="19456584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a:t>performance (</a:t>
            </a:r>
            <a:r>
              <a:rPr lang="en-US" smtClean="0"/>
              <a:t>fixes)</a:t>
            </a:r>
            <a:endParaRPr lang="en-US" dirty="0"/>
          </a:p>
        </p:txBody>
      </p:sp>
      <p:sp>
        <p:nvSpPr>
          <p:cNvPr id="3" name="Content Placeholder 2"/>
          <p:cNvSpPr>
            <a:spLocks noGrp="1"/>
          </p:cNvSpPr>
          <p:nvPr>
            <p:ph idx="1"/>
          </p:nvPr>
        </p:nvSpPr>
        <p:spPr/>
        <p:txBody>
          <a:bodyPr>
            <a:normAutofit/>
          </a:bodyPr>
          <a:lstStyle/>
          <a:p>
            <a:r>
              <a:rPr lang="en-US" sz="2400" dirty="0"/>
              <a:t>How do we work around this?</a:t>
            </a:r>
          </a:p>
          <a:p>
            <a:r>
              <a:rPr lang="en-US" sz="2400" dirty="0"/>
              <a:t>By hiding from the proof checker!</a:t>
            </a:r>
          </a:p>
          <a:p>
            <a:r>
              <a:rPr lang="en-US" sz="2400" dirty="0"/>
              <a:t>How do we hide?</a:t>
            </a:r>
          </a:p>
          <a:p>
            <a:pPr lvl="1"/>
            <a:r>
              <a:rPr lang="en-US" sz="2100" dirty="0"/>
              <a:t>Good engineering</a:t>
            </a:r>
          </a:p>
          <a:p>
            <a:pPr lvl="1"/>
            <a:endParaRPr lang="en-US" sz="2100" dirty="0"/>
          </a:p>
          <a:p>
            <a:pPr lvl="1"/>
            <a:endParaRPr lang="en-US" sz="2100" dirty="0"/>
          </a:p>
          <a:p>
            <a:pPr lvl="1"/>
            <a:endParaRPr lang="en-US" sz="2100" dirty="0"/>
          </a:p>
          <a:p>
            <a:pPr lvl="1"/>
            <a:endParaRPr lang="en-US" sz="2100" dirty="0"/>
          </a:p>
          <a:p>
            <a:pPr lvl="1"/>
            <a:r>
              <a:rPr lang="en-US" sz="2100"/>
              <a:t>Better </a:t>
            </a:r>
            <a:r>
              <a:rPr lang="en-US" sz="2100" dirty="0"/>
              <a:t>proof assistants</a:t>
            </a:r>
          </a:p>
          <a:p>
            <a:pPr lvl="1"/>
            <a:endParaRPr lang="en-US" sz="2100" dirty="0"/>
          </a:p>
        </p:txBody>
      </p:sp>
      <p:sp>
        <p:nvSpPr>
          <p:cNvPr id="4" name="Slide Number Placeholder 3"/>
          <p:cNvSpPr>
            <a:spLocks noGrp="1"/>
          </p:cNvSpPr>
          <p:nvPr>
            <p:ph type="sldNum" sz="quarter" idx="12"/>
          </p:nvPr>
        </p:nvSpPr>
        <p:spPr/>
        <p:txBody>
          <a:bodyPr/>
          <a:lstStyle/>
          <a:p>
            <a:fld id="{E64EF21E-4A1E-457A-A908-FECEBBB6594B}" type="slidenum">
              <a:rPr lang="en-US" smtClean="0"/>
              <a:t>42</a:t>
            </a:fld>
            <a:endParaRPr lang="en-US"/>
          </a:p>
        </p:txBody>
      </p:sp>
      <p:grpSp>
        <p:nvGrpSpPr>
          <p:cNvPr id="10" name="Group 9"/>
          <p:cNvGrpSpPr/>
          <p:nvPr/>
        </p:nvGrpSpPr>
        <p:grpSpPr>
          <a:xfrm>
            <a:off x="3688169" y="3257549"/>
            <a:ext cx="2026831" cy="1132005"/>
            <a:chOff x="2072701" y="3143250"/>
            <a:chExt cx="5116295" cy="2857500"/>
          </a:xfrm>
        </p:grpSpPr>
        <p:grpSp>
          <p:nvGrpSpPr>
            <p:cNvPr id="5" name="Group 10"/>
            <p:cNvGrpSpPr>
              <a:grpSpLocks noChangeAspect="1"/>
            </p:cNvGrpSpPr>
            <p:nvPr/>
          </p:nvGrpSpPr>
          <p:grpSpPr bwMode="auto">
            <a:xfrm>
              <a:off x="2072701" y="3143251"/>
              <a:ext cx="1700420" cy="2689133"/>
              <a:chOff x="3182" y="734"/>
              <a:chExt cx="399" cy="631"/>
            </a:xfrm>
            <a:effectLst>
              <a:outerShdw blurRad="50800" dist="38100" dir="2700000" algn="tl" rotWithShape="0">
                <a:prstClr val="black">
                  <a:alpha val="40000"/>
                </a:prstClr>
              </a:outerShdw>
            </a:effectLst>
          </p:grpSpPr>
          <p:sp>
            <p:nvSpPr>
              <p:cNvPr id="6"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7"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8"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2375"/>
            <a:stretch/>
          </p:blipFill>
          <p:spPr>
            <a:xfrm>
              <a:off x="4381502" y="3143250"/>
              <a:ext cx="2807494" cy="2857500"/>
            </a:xfrm>
            <a:prstGeom prst="rect">
              <a:avLst/>
            </a:prstGeom>
          </p:spPr>
        </p:pic>
      </p:grpSp>
      <p:grpSp>
        <p:nvGrpSpPr>
          <p:cNvPr id="15" name="Group 14"/>
          <p:cNvGrpSpPr/>
          <p:nvPr/>
        </p:nvGrpSpPr>
        <p:grpSpPr>
          <a:xfrm flipH="1">
            <a:off x="3761924" y="5160997"/>
            <a:ext cx="1396978" cy="1381479"/>
            <a:chOff x="4932303" y="1512209"/>
            <a:chExt cx="1442821" cy="1426813"/>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321775">
              <a:off x="5412759" y="1976656"/>
              <a:ext cx="481910" cy="1442821"/>
            </a:xfrm>
            <a:prstGeom prst="rect">
              <a:avLst/>
            </a:prstGeom>
          </p:spPr>
        </p:pic>
        <p:grpSp>
          <p:nvGrpSpPr>
            <p:cNvPr id="17" name="Group 10"/>
            <p:cNvGrpSpPr>
              <a:grpSpLocks noChangeAspect="1"/>
            </p:cNvGrpSpPr>
            <p:nvPr/>
          </p:nvGrpSpPr>
          <p:grpSpPr bwMode="auto">
            <a:xfrm rot="2086962">
              <a:off x="5516641" y="1512209"/>
              <a:ext cx="681497" cy="1077756"/>
              <a:chOff x="3182" y="734"/>
              <a:chExt cx="399" cy="631"/>
            </a:xfrm>
            <a:effectLst>
              <a:outerShdw blurRad="50800" dist="38100" dir="2700000" algn="tl" rotWithShape="0">
                <a:prstClr val="black">
                  <a:alpha val="40000"/>
                </a:prstClr>
              </a:outerShdw>
            </a:effectLst>
          </p:grpSpPr>
          <p:sp>
            <p:nvSpPr>
              <p:cNvPr id="18"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19"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20"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grpSp>
    </p:spTree>
    <p:extLst>
      <p:ext uri="{BB962C8B-B14F-4D97-AF65-F5344CB8AC3E}">
        <p14:creationId xmlns:p14="http://schemas.microsoft.com/office/powerpoint/2010/main" val="18842273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p:sp>
        <p:nvSpPr>
          <p:cNvPr id="3" name="Content Placeholder 2"/>
          <p:cNvSpPr>
            <a:spLocks noGrp="1"/>
          </p:cNvSpPr>
          <p:nvPr>
            <p:ph idx="1"/>
          </p:nvPr>
        </p:nvSpPr>
        <p:spPr/>
        <p:txBody>
          <a:bodyPr>
            <a:normAutofit/>
          </a:bodyPr>
          <a:lstStyle/>
          <a:p>
            <a:pPr marL="0" indent="0" algn="ctr">
              <a:buNone/>
            </a:pPr>
            <a:r>
              <a:rPr lang="en-US" sz="6000" dirty="0"/>
              <a:t>Careful Engineering</a:t>
            </a:r>
            <a:endParaRPr lang="en-US" sz="5400" dirty="0"/>
          </a:p>
          <a:p>
            <a:pPr lvl="1"/>
            <a:endParaRPr lang="en-US" sz="5400" dirty="0"/>
          </a:p>
        </p:txBody>
      </p:sp>
      <p:sp>
        <p:nvSpPr>
          <p:cNvPr id="4" name="Slide Number Placeholder 3"/>
          <p:cNvSpPr>
            <a:spLocks noGrp="1"/>
          </p:cNvSpPr>
          <p:nvPr>
            <p:ph type="sldNum" sz="quarter" idx="12"/>
          </p:nvPr>
        </p:nvSpPr>
        <p:spPr/>
        <p:txBody>
          <a:bodyPr/>
          <a:lstStyle/>
          <a:p>
            <a:fld id="{E64EF21E-4A1E-457A-A908-FECEBBB6594B}" type="slidenum">
              <a:rPr lang="en-US" smtClean="0"/>
              <a:t>43</a:t>
            </a:fld>
            <a:endParaRPr lang="en-US"/>
          </a:p>
        </p:txBody>
      </p:sp>
    </p:spTree>
    <p:extLst>
      <p:ext uri="{BB962C8B-B14F-4D97-AF65-F5344CB8AC3E}">
        <p14:creationId xmlns:p14="http://schemas.microsoft.com/office/powerpoint/2010/main" val="24614103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766"/>
            <a:ext cx="7886700" cy="864122"/>
          </a:xfrm>
        </p:spPr>
        <p:txBody>
          <a:bodyPr/>
          <a:lstStyle/>
          <a:p>
            <a:r>
              <a:rPr lang="en-US" dirty="0" smtClean="0"/>
              <a:t>Outline</a:t>
            </a:r>
            <a:endParaRPr lang="en-GB" dirty="0"/>
          </a:p>
        </p:txBody>
      </p:sp>
      <p:sp>
        <p:nvSpPr>
          <p:cNvPr id="3" name="Content Placeholder 2"/>
          <p:cNvSpPr>
            <a:spLocks noGrp="1"/>
          </p:cNvSpPr>
          <p:nvPr>
            <p:ph idx="1"/>
          </p:nvPr>
        </p:nvSpPr>
        <p:spPr>
          <a:xfrm>
            <a:off x="628650" y="808232"/>
            <a:ext cx="7886700" cy="6049768"/>
          </a:xfrm>
        </p:spPr>
        <p:txBody>
          <a:bodyPr>
            <a:noAutofit/>
          </a:bodyPr>
          <a:lstStyle/>
          <a:p>
            <a:r>
              <a:rPr lang="en-US" dirty="0"/>
              <a:t>Why should we care about performance?</a:t>
            </a:r>
          </a:p>
          <a:p>
            <a:r>
              <a:rPr lang="en-US" dirty="0"/>
              <a:t>What makes theorem </a:t>
            </a:r>
            <a:r>
              <a:rPr lang="en-US" dirty="0" err="1"/>
              <a:t>provers</a:t>
            </a:r>
            <a:r>
              <a:rPr lang="en-US" dirty="0"/>
              <a:t> (mainly Coq) slow?</a:t>
            </a:r>
          </a:p>
          <a:p>
            <a:pPr lvl="1"/>
            <a:r>
              <a:rPr lang="en-US" dirty="0"/>
              <a:t>Examples of particular slowness</a:t>
            </a:r>
          </a:p>
          <a:p>
            <a:r>
              <a:rPr lang="en-US" b="1" dirty="0"/>
              <a:t>For users (workarounds)</a:t>
            </a:r>
          </a:p>
          <a:p>
            <a:pPr lvl="1"/>
            <a:r>
              <a:rPr lang="en-US" b="1" dirty="0"/>
              <a:t>Arguments vs. fields and packed records</a:t>
            </a:r>
          </a:p>
          <a:p>
            <a:pPr lvl="1"/>
            <a:r>
              <a:rPr lang="en-US" b="1" dirty="0"/>
              <a:t>Proof by duality as proof by unification</a:t>
            </a:r>
          </a:p>
          <a:p>
            <a:pPr lvl="1"/>
            <a:r>
              <a:rPr lang="en-US" b="1" dirty="0"/>
              <a:t>Abstraction barriers</a:t>
            </a:r>
          </a:p>
          <a:p>
            <a:pPr lvl="1"/>
            <a:r>
              <a:rPr lang="en-US" b="1" dirty="0"/>
              <a:t>Proof by reflection</a:t>
            </a:r>
          </a:p>
          <a:p>
            <a:r>
              <a:rPr lang="en-US" dirty="0" smtClean="0">
                <a:solidFill>
                  <a:schemeClr val="bg2"/>
                </a:solidFill>
              </a:rPr>
              <a:t>For </a:t>
            </a:r>
            <a:r>
              <a:rPr lang="en-US" dirty="0">
                <a:solidFill>
                  <a:schemeClr val="bg2"/>
                </a:solidFill>
              </a:rPr>
              <a:t>developers (features)</a:t>
            </a:r>
          </a:p>
          <a:p>
            <a:pPr lvl="1"/>
            <a:r>
              <a:rPr lang="en-US" dirty="0">
                <a:solidFill>
                  <a:schemeClr val="bg2"/>
                </a:solidFill>
              </a:rPr>
              <a:t>Primitive </a:t>
            </a:r>
            <a:r>
              <a:rPr lang="en-US" dirty="0" smtClean="0">
                <a:solidFill>
                  <a:schemeClr val="bg2"/>
                </a:solidFill>
              </a:rPr>
              <a:t>projections</a:t>
            </a:r>
          </a:p>
          <a:p>
            <a:pPr lvl="1"/>
            <a:r>
              <a:rPr lang="en-US" dirty="0" smtClean="0">
                <a:solidFill>
                  <a:schemeClr val="bg2"/>
                </a:solidFill>
              </a:rPr>
              <a:t>Higher inductive types</a:t>
            </a:r>
          </a:p>
          <a:p>
            <a:pPr lvl="1"/>
            <a:r>
              <a:rPr lang="en-US" dirty="0">
                <a:solidFill>
                  <a:schemeClr val="bg2"/>
                </a:solidFill>
              </a:rPr>
              <a:t>Universe Polymorphism</a:t>
            </a:r>
          </a:p>
          <a:p>
            <a:pPr lvl="1"/>
            <a:r>
              <a:rPr lang="en-US" dirty="0" smtClean="0">
                <a:solidFill>
                  <a:schemeClr val="bg2"/>
                </a:solidFill>
              </a:rPr>
              <a:t>More judgmental rules</a:t>
            </a:r>
          </a:p>
          <a:p>
            <a:pPr lvl="1"/>
            <a:r>
              <a:rPr lang="en-US" dirty="0" err="1" smtClean="0">
                <a:solidFill>
                  <a:schemeClr val="bg2"/>
                </a:solidFill>
              </a:rPr>
              <a:t>Hashconsing</a:t>
            </a:r>
            <a:endParaRPr lang="en-US" dirty="0">
              <a:solidFill>
                <a:schemeClr val="bg2"/>
              </a:solidFill>
            </a:endParaRPr>
          </a:p>
          <a:p>
            <a:endParaRPr lang="en-GB" dirty="0"/>
          </a:p>
        </p:txBody>
      </p:sp>
      <p:sp>
        <p:nvSpPr>
          <p:cNvPr id="4" name="Slide Number Placeholder 3"/>
          <p:cNvSpPr>
            <a:spLocks noGrp="1"/>
          </p:cNvSpPr>
          <p:nvPr>
            <p:ph type="sldNum" sz="quarter" idx="12"/>
          </p:nvPr>
        </p:nvSpPr>
        <p:spPr/>
        <p:txBody>
          <a:bodyPr/>
          <a:lstStyle/>
          <a:p>
            <a:fld id="{E64EF21E-4A1E-457A-A908-FECEBBB6594B}" type="slidenum">
              <a:rPr lang="en-US" smtClean="0"/>
              <a:t>44</a:t>
            </a:fld>
            <a:endParaRPr lang="en-US"/>
          </a:p>
        </p:txBody>
      </p:sp>
      <p:grpSp>
        <p:nvGrpSpPr>
          <p:cNvPr id="5" name="Group 4"/>
          <p:cNvGrpSpPr/>
          <p:nvPr/>
        </p:nvGrpSpPr>
        <p:grpSpPr>
          <a:xfrm>
            <a:off x="8017807" y="1136139"/>
            <a:ext cx="775250" cy="923672"/>
            <a:chOff x="1116443" y="2984989"/>
            <a:chExt cx="3250672" cy="3873013"/>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443" y="5088369"/>
              <a:ext cx="3250672" cy="1769633"/>
            </a:xfrm>
            <a:prstGeom prst="rect">
              <a:avLst/>
            </a:prstGeom>
          </p:spPr>
        </p:pic>
        <p:grpSp>
          <p:nvGrpSpPr>
            <p:cNvPr id="7" name="Group 10"/>
            <p:cNvGrpSpPr>
              <a:grpSpLocks noChangeAspect="1"/>
            </p:cNvGrpSpPr>
            <p:nvPr/>
          </p:nvGrpSpPr>
          <p:grpSpPr bwMode="auto">
            <a:xfrm flipH="1">
              <a:off x="1933702" y="2984989"/>
              <a:ext cx="1383398" cy="2187779"/>
              <a:chOff x="3182" y="734"/>
              <a:chExt cx="399" cy="631"/>
            </a:xfrm>
            <a:effectLst>
              <a:outerShdw blurRad="50800" dist="38100" dir="2700000" algn="tl" rotWithShape="0">
                <a:prstClr val="black">
                  <a:alpha val="40000"/>
                </a:prstClr>
              </a:outerShdw>
            </a:effectLst>
          </p:grpSpPr>
          <p:sp>
            <p:nvSpPr>
              <p:cNvPr id="8"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9"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10"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grpSp>
      <p:pic>
        <p:nvPicPr>
          <p:cNvPr id="45" name="Picture 4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2414" y="1717124"/>
            <a:ext cx="2168042" cy="542844"/>
          </a:xfrm>
          <a:prstGeom prst="rect">
            <a:avLst/>
          </a:prstGeom>
        </p:spPr>
      </p:pic>
      <p:grpSp>
        <p:nvGrpSpPr>
          <p:cNvPr id="46" name="Group 45"/>
          <p:cNvGrpSpPr/>
          <p:nvPr/>
        </p:nvGrpSpPr>
        <p:grpSpPr>
          <a:xfrm>
            <a:off x="4627524" y="3798889"/>
            <a:ext cx="1412951" cy="506730"/>
            <a:chOff x="413914" y="2982930"/>
            <a:chExt cx="8414798" cy="3017820"/>
          </a:xfrm>
        </p:grpSpPr>
        <p:grpSp>
          <p:nvGrpSpPr>
            <p:cNvPr id="47" name="Group 10"/>
            <p:cNvGrpSpPr>
              <a:grpSpLocks noChangeAspect="1"/>
            </p:cNvGrpSpPr>
            <p:nvPr/>
          </p:nvGrpSpPr>
          <p:grpSpPr bwMode="auto">
            <a:xfrm flipH="1">
              <a:off x="413914" y="3225042"/>
              <a:ext cx="1703444" cy="2693917"/>
              <a:chOff x="3182" y="734"/>
              <a:chExt cx="399" cy="631"/>
            </a:xfrm>
            <a:effectLst>
              <a:outerShdw blurRad="50800" dist="38100" dir="2700000" algn="tl" rotWithShape="0">
                <a:prstClr val="black">
                  <a:alpha val="40000"/>
                </a:prstClr>
              </a:outerShdw>
            </a:effectLst>
          </p:grpSpPr>
          <p:sp>
            <p:nvSpPr>
              <p:cNvPr id="50"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51"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52"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pic>
          <p:nvPicPr>
            <p:cNvPr id="48" name="Picture 47"/>
            <p:cNvPicPr>
              <a:picLocks noChangeAspect="1"/>
            </p:cNvPicPr>
            <p:nvPr/>
          </p:nvPicPr>
          <p:blipFill rotWithShape="1">
            <a:blip r:embed="rId5">
              <a:extLst>
                <a:ext uri="{28A0092B-C50C-407E-A947-70E740481C1C}">
                  <a14:useLocalDpi xmlns:a14="http://schemas.microsoft.com/office/drawing/2010/main" val="0"/>
                </a:ext>
              </a:extLst>
            </a:blip>
            <a:srcRect l="42375"/>
            <a:stretch/>
          </p:blipFill>
          <p:spPr>
            <a:xfrm>
              <a:off x="6021218" y="3143250"/>
              <a:ext cx="2807494" cy="2857500"/>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0953" y="2982930"/>
              <a:ext cx="2327257" cy="3017820"/>
            </a:xfrm>
            <a:prstGeom prst="rect">
              <a:avLst/>
            </a:prstGeom>
            <a:scene3d>
              <a:camera prst="isometricLeftDown"/>
              <a:lightRig rig="threePt" dir="t"/>
            </a:scene3d>
          </p:spPr>
        </p:pic>
      </p:grpSp>
      <p:pic>
        <p:nvPicPr>
          <p:cNvPr id="114" name="Picture 1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7489" y="3398057"/>
            <a:ext cx="368890" cy="552903"/>
          </a:xfrm>
          <a:prstGeom prst="rect">
            <a:avLst/>
          </a:prstGeom>
        </p:spPr>
      </p:pic>
      <p:sp>
        <p:nvSpPr>
          <p:cNvPr id="21" name="TextBox 20"/>
          <p:cNvSpPr txBox="1"/>
          <p:nvPr/>
        </p:nvSpPr>
        <p:spPr>
          <a:xfrm>
            <a:off x="3987800" y="6541440"/>
            <a:ext cx="5140420" cy="338554"/>
          </a:xfrm>
          <a:prstGeom prst="rect">
            <a:avLst/>
          </a:prstGeom>
          <a:noFill/>
        </p:spPr>
        <p:txBody>
          <a:bodyPr wrap="square" rtlCol="0">
            <a:spAutoFit/>
          </a:bodyPr>
          <a:lstStyle/>
          <a:p>
            <a:pPr algn="r"/>
            <a:r>
              <a:rPr lang="en-US" sz="800" dirty="0"/>
              <a:t>Dam image from </a:t>
            </a:r>
            <a:r>
              <a:rPr lang="en-US" sz="800" dirty="0">
                <a:hlinkClick r:id="rId8"/>
              </a:rPr>
              <a:t>http://www.flickr.com/photos/gammaman/7803829282</a:t>
            </a:r>
            <a:r>
              <a:rPr lang="en-US" sz="800" dirty="0" smtClean="0">
                <a:hlinkClick r:id="rId8"/>
              </a:rPr>
              <a:t>/</a:t>
            </a:r>
            <a:r>
              <a:rPr lang="en-US" sz="800" dirty="0" smtClean="0"/>
              <a:t> </a:t>
            </a:r>
            <a:r>
              <a:rPr lang="en-US" sz="800" dirty="0"/>
              <a:t>by Eli </a:t>
            </a:r>
            <a:r>
              <a:rPr lang="en-US" sz="800" dirty="0" err="1" smtClean="0"/>
              <a:t>Christman</a:t>
            </a:r>
            <a:r>
              <a:rPr lang="en-US" sz="800" dirty="0" smtClean="0"/>
              <a:t>, </a:t>
            </a:r>
            <a:r>
              <a:rPr lang="en-US" sz="800" dirty="0" smtClean="0">
                <a:hlinkClick r:id="rId9"/>
              </a:rPr>
              <a:t>CC by 2.0</a:t>
            </a:r>
            <a:endParaRPr lang="en-US" sz="800" dirty="0" smtClean="0"/>
          </a:p>
          <a:p>
            <a:pPr algn="r"/>
            <a:r>
              <a:rPr lang="en-US" sz="800" dirty="0" smtClean="0"/>
              <a:t>Fence image </a:t>
            </a:r>
            <a:r>
              <a:rPr lang="en-US" sz="800" dirty="0"/>
              <a:t>from http://www.picgifs.com/clip-art/playing-children/clip-art-playing-children-362018-689955/</a:t>
            </a:r>
            <a:endParaRPr lang="en-GB" sz="800" dirty="0"/>
          </a:p>
        </p:txBody>
      </p:sp>
    </p:spTree>
    <p:extLst>
      <p:ext uri="{BB962C8B-B14F-4D97-AF65-F5344CB8AC3E}">
        <p14:creationId xmlns:p14="http://schemas.microsoft.com/office/powerpoint/2010/main" val="19467478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25379"/>
            <a:ext cx="8515350" cy="1205057"/>
          </a:xfrm>
        </p:spPr>
        <p:txBody>
          <a:bodyPr/>
          <a:lstStyle/>
          <a:p>
            <a:r>
              <a:rPr lang="en-US" dirty="0"/>
              <a:t>Proof assistant </a:t>
            </a:r>
            <a:r>
              <a:rPr lang="en-US" dirty="0" smtClean="0"/>
              <a:t>performance (fixes)</a:t>
            </a:r>
            <a:endParaRPr lang="en-US" dirty="0"/>
          </a:p>
        </p:txBody>
      </p:sp>
      <p:sp>
        <p:nvSpPr>
          <p:cNvPr id="3" name="Content Placeholder 2"/>
          <p:cNvSpPr>
            <a:spLocks noGrp="1"/>
          </p:cNvSpPr>
          <p:nvPr>
            <p:ph idx="1"/>
          </p:nvPr>
        </p:nvSpPr>
        <p:spPr/>
        <p:txBody>
          <a:bodyPr>
            <a:normAutofit/>
          </a:bodyPr>
          <a:lstStyle/>
          <a:p>
            <a:r>
              <a:rPr lang="en-US" sz="2400" dirty="0"/>
              <a:t>How?</a:t>
            </a:r>
          </a:p>
          <a:p>
            <a:pPr lvl="1"/>
            <a:r>
              <a:rPr lang="en-US" sz="2100" dirty="0"/>
              <a:t>Pack your records!</a:t>
            </a:r>
          </a:p>
        </p:txBody>
      </p:sp>
      <p:sp>
        <p:nvSpPr>
          <p:cNvPr id="4" name="Slide Number Placeholder 3"/>
          <p:cNvSpPr>
            <a:spLocks noGrp="1"/>
          </p:cNvSpPr>
          <p:nvPr>
            <p:ph type="sldNum" sz="quarter" idx="12"/>
          </p:nvPr>
        </p:nvSpPr>
        <p:spPr/>
        <p:txBody>
          <a:bodyPr/>
          <a:lstStyle/>
          <a:p>
            <a:fld id="{E64EF21E-4A1E-457A-A908-FECEBBB6594B}" type="slidenum">
              <a:rPr lang="en-US" smtClean="0"/>
              <a:t>45</a:t>
            </a:fld>
            <a:endParaRPr lang="en-US"/>
          </a:p>
        </p:txBody>
      </p:sp>
    </p:spTree>
    <p:extLst>
      <p:ext uri="{BB962C8B-B14F-4D97-AF65-F5344CB8AC3E}">
        <p14:creationId xmlns:p14="http://schemas.microsoft.com/office/powerpoint/2010/main" val="4424492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p:sp>
        <p:nvSpPr>
          <p:cNvPr id="3" name="Content Placeholder 2"/>
          <p:cNvSpPr>
            <a:spLocks noGrp="1"/>
          </p:cNvSpPr>
          <p:nvPr>
            <p:ph idx="1"/>
          </p:nvPr>
        </p:nvSpPr>
        <p:spPr/>
        <p:txBody>
          <a:bodyPr>
            <a:normAutofit/>
          </a:bodyPr>
          <a:lstStyle/>
          <a:p>
            <a:r>
              <a:rPr lang="en-US" sz="2400" dirty="0"/>
              <a:t>How?</a:t>
            </a:r>
          </a:p>
          <a:p>
            <a:pPr lvl="1"/>
            <a:r>
              <a:rPr lang="en-US" sz="2100" dirty="0"/>
              <a:t>Pack your records!</a:t>
            </a:r>
          </a:p>
          <a:p>
            <a:pPr marL="0" indent="0">
              <a:buNone/>
            </a:pPr>
            <a:r>
              <a:rPr lang="en-US" sz="2400" dirty="0"/>
              <a:t>A </a:t>
            </a:r>
            <a:r>
              <a:rPr lang="en-US" sz="2400" b="1" dirty="0"/>
              <a:t>mapping of graphs </a:t>
            </a:r>
            <a:r>
              <a:rPr lang="en-US" sz="2400" dirty="0"/>
              <a:t>is a mapping of </a:t>
            </a:r>
            <a:r>
              <a:rPr lang="en-US" sz="2400" dirty="0" err="1"/>
              <a:t>vetices</a:t>
            </a:r>
            <a:r>
              <a:rPr lang="en-US" sz="2400" dirty="0"/>
              <a:t> to vertices and arrows to arrows</a:t>
            </a:r>
          </a:p>
        </p:txBody>
      </p:sp>
      <p:sp>
        <p:nvSpPr>
          <p:cNvPr id="19" name="Slide Number Placeholder 18"/>
          <p:cNvSpPr>
            <a:spLocks noGrp="1"/>
          </p:cNvSpPr>
          <p:nvPr>
            <p:ph type="sldNum" sz="quarter" idx="12"/>
          </p:nvPr>
        </p:nvSpPr>
        <p:spPr/>
        <p:txBody>
          <a:bodyPr/>
          <a:lstStyle/>
          <a:p>
            <a:fld id="{E64EF21E-4A1E-457A-A908-FECEBBB6594B}" type="slidenum">
              <a:rPr lang="en-US" smtClean="0"/>
              <a:t>46</a:t>
            </a:fld>
            <a:endParaRPr lang="en-US"/>
          </a:p>
        </p:txBody>
      </p:sp>
      <p:grpSp>
        <p:nvGrpSpPr>
          <p:cNvPr id="4" name="Group 3"/>
          <p:cNvGrpSpPr/>
          <p:nvPr/>
        </p:nvGrpSpPr>
        <p:grpSpPr>
          <a:xfrm>
            <a:off x="-182036" y="3507106"/>
            <a:ext cx="3687236" cy="2001770"/>
            <a:chOff x="3198986" y="3657600"/>
            <a:chExt cx="4916314" cy="2669027"/>
          </a:xfrm>
        </p:grpSpPr>
        <p:sp>
          <p:nvSpPr>
            <p:cNvPr id="5" name="Arc 4"/>
            <p:cNvSpPr/>
            <p:nvPr/>
          </p:nvSpPr>
          <p:spPr>
            <a:xfrm rot="8324074">
              <a:off x="4336699" y="3909573"/>
              <a:ext cx="482600" cy="2417054"/>
            </a:xfrm>
            <a:prstGeom prst="arc">
              <a:avLst>
                <a:gd name="adj1" fmla="val 16252513"/>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6" name="Oval 5"/>
            <p:cNvSpPr/>
            <p:nvPr/>
          </p:nvSpPr>
          <p:spPr>
            <a:xfrm>
              <a:off x="4254500" y="4991100"/>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p:cNvSpPr/>
            <p:nvPr/>
          </p:nvSpPr>
          <p:spPr>
            <a:xfrm>
              <a:off x="5448300" y="5918994"/>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p:cNvSpPr/>
            <p:nvPr/>
          </p:nvSpPr>
          <p:spPr>
            <a:xfrm>
              <a:off x="7366000" y="4368800"/>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p:cNvSpPr/>
            <p:nvPr/>
          </p:nvSpPr>
          <p:spPr>
            <a:xfrm>
              <a:off x="6946900" y="5638800"/>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p:cNvSpPr/>
            <p:nvPr/>
          </p:nvSpPr>
          <p:spPr>
            <a:xfrm>
              <a:off x="5575300" y="4001294"/>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p:cNvSpPr/>
            <p:nvPr/>
          </p:nvSpPr>
          <p:spPr>
            <a:xfrm>
              <a:off x="5803900" y="5144294"/>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Arc 11"/>
            <p:cNvSpPr/>
            <p:nvPr/>
          </p:nvSpPr>
          <p:spPr>
            <a:xfrm>
              <a:off x="5448300" y="4128295"/>
              <a:ext cx="482600" cy="1716880"/>
            </a:xfrm>
            <a:prstGeom prst="arc">
              <a:avLst>
                <a:gd name="adj1" fmla="val 16450370"/>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3" name="Arc 12"/>
            <p:cNvSpPr/>
            <p:nvPr/>
          </p:nvSpPr>
          <p:spPr>
            <a:xfrm rot="8323859">
              <a:off x="5819775" y="4224689"/>
              <a:ext cx="857250" cy="1716880"/>
            </a:xfrm>
            <a:prstGeom prst="arc">
              <a:avLst>
                <a:gd name="adj1" fmla="val 16450370"/>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4" name="Arc 13"/>
            <p:cNvSpPr/>
            <p:nvPr/>
          </p:nvSpPr>
          <p:spPr>
            <a:xfrm rot="17919014" flipV="1">
              <a:off x="4166213" y="4028808"/>
              <a:ext cx="482600" cy="2417054"/>
            </a:xfrm>
            <a:prstGeom prst="arc">
              <a:avLst>
                <a:gd name="adj1" fmla="val 16252513"/>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5" name="Arc 14"/>
            <p:cNvSpPr/>
            <p:nvPr/>
          </p:nvSpPr>
          <p:spPr>
            <a:xfrm rot="7500712">
              <a:off x="3874249" y="4690674"/>
              <a:ext cx="277659" cy="354249"/>
            </a:xfrm>
            <a:prstGeom prst="arc">
              <a:avLst>
                <a:gd name="adj1" fmla="val 16450370"/>
                <a:gd name="adj2" fmla="val 15387124"/>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6" name="Arc 15"/>
            <p:cNvSpPr/>
            <p:nvPr/>
          </p:nvSpPr>
          <p:spPr>
            <a:xfrm rot="18288612">
              <a:off x="6455969" y="4917694"/>
              <a:ext cx="482600" cy="1716880"/>
            </a:xfrm>
            <a:prstGeom prst="arc">
              <a:avLst>
                <a:gd name="adj1" fmla="val 16450370"/>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7" name="Arc 16"/>
            <p:cNvSpPr/>
            <p:nvPr/>
          </p:nvSpPr>
          <p:spPr>
            <a:xfrm rot="17791818">
              <a:off x="6216224" y="4823693"/>
              <a:ext cx="568533" cy="1035665"/>
            </a:xfrm>
            <a:prstGeom prst="arc">
              <a:avLst>
                <a:gd name="adj1" fmla="val 16242190"/>
                <a:gd name="adj2" fmla="val 5336835"/>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8" name="Rectangle 17"/>
            <p:cNvSpPr/>
            <p:nvPr/>
          </p:nvSpPr>
          <p:spPr>
            <a:xfrm>
              <a:off x="3543300" y="3657600"/>
              <a:ext cx="4572000" cy="26543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4" name="Right Arrow 33"/>
          <p:cNvSpPr/>
          <p:nvPr/>
        </p:nvSpPr>
        <p:spPr>
          <a:xfrm>
            <a:off x="3677112" y="3860126"/>
            <a:ext cx="1828340" cy="14120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t>mapping</a:t>
            </a:r>
            <a:endParaRPr lang="en-US" sz="1050" b="1" dirty="0"/>
          </a:p>
        </p:txBody>
      </p:sp>
      <p:cxnSp>
        <p:nvCxnSpPr>
          <p:cNvPr id="51" name="Curved Connector 50"/>
          <p:cNvCxnSpPr>
            <a:stCxn id="10" idx="7"/>
            <a:endCxn id="38" idx="6"/>
          </p:cNvCxnSpPr>
          <p:nvPr/>
        </p:nvCxnSpPr>
        <p:spPr>
          <a:xfrm rot="16200000" flipH="1">
            <a:off x="3670607" y="1789718"/>
            <a:ext cx="1460907" cy="5439121"/>
          </a:xfrm>
          <a:prstGeom prst="curvedConnector4">
            <a:avLst>
              <a:gd name="adj1" fmla="val -40596"/>
              <a:gd name="adj2" fmla="val 13040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Curved Connector 53"/>
          <p:cNvCxnSpPr>
            <a:stCxn id="8" idx="6"/>
            <a:endCxn id="67" idx="6"/>
          </p:cNvCxnSpPr>
          <p:nvPr/>
        </p:nvCxnSpPr>
        <p:spPr>
          <a:xfrm flipV="1">
            <a:off x="3038475" y="3849442"/>
            <a:ext cx="5089338" cy="238689"/>
          </a:xfrm>
          <a:prstGeom prst="curvedConnector3">
            <a:avLst>
              <a:gd name="adj1" fmla="val 10703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Curved Connector 56"/>
          <p:cNvCxnSpPr>
            <a:stCxn id="9" idx="6"/>
            <a:endCxn id="37" idx="5"/>
          </p:cNvCxnSpPr>
          <p:nvPr/>
        </p:nvCxnSpPr>
        <p:spPr>
          <a:xfrm flipV="1">
            <a:off x="2724150" y="4577488"/>
            <a:ext cx="3487173" cy="463143"/>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Curved Connector 58"/>
          <p:cNvCxnSpPr>
            <a:stCxn id="11" idx="7"/>
            <a:endCxn id="37" idx="6"/>
          </p:cNvCxnSpPr>
          <p:nvPr/>
        </p:nvCxnSpPr>
        <p:spPr>
          <a:xfrm rot="5400000" flipH="1" flipV="1">
            <a:off x="3992980" y="2403784"/>
            <a:ext cx="92263" cy="4372321"/>
          </a:xfrm>
          <a:prstGeom prst="curvedConnector4">
            <a:avLst>
              <a:gd name="adj1" fmla="val 16631"/>
              <a:gd name="adj2" fmla="val 90589"/>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Curved Connector 60"/>
          <p:cNvCxnSpPr>
            <a:stCxn id="7" idx="5"/>
            <a:endCxn id="38" idx="6"/>
          </p:cNvCxnSpPr>
          <p:nvPr/>
        </p:nvCxnSpPr>
        <p:spPr>
          <a:xfrm rot="5400000" flipH="1" flipV="1">
            <a:off x="4331076" y="2494906"/>
            <a:ext cx="44720" cy="5534371"/>
          </a:xfrm>
          <a:prstGeom prst="curvedConnector4">
            <a:avLst>
              <a:gd name="adj1" fmla="val -1462502"/>
              <a:gd name="adj2" fmla="val 10413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Curved Connector 62"/>
          <p:cNvCxnSpPr>
            <a:stCxn id="6" idx="0"/>
            <a:endCxn id="37" idx="6"/>
          </p:cNvCxnSpPr>
          <p:nvPr/>
        </p:nvCxnSpPr>
        <p:spPr>
          <a:xfrm rot="16200000" flipH="1">
            <a:off x="3422957" y="1741498"/>
            <a:ext cx="36581" cy="5568047"/>
          </a:xfrm>
          <a:prstGeom prst="curvedConnector4">
            <a:avLst>
              <a:gd name="adj1" fmla="val -655105"/>
              <a:gd name="adj2" fmla="val 10410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Curved Connector 64"/>
          <p:cNvCxnSpPr/>
          <p:nvPr/>
        </p:nvCxnSpPr>
        <p:spPr>
          <a:xfrm>
            <a:off x="1849720" y="4160913"/>
            <a:ext cx="5027333" cy="612163"/>
          </a:xfrm>
          <a:prstGeom prst="curvedConnector3">
            <a:avLst>
              <a:gd name="adj1" fmla="val 108734"/>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0" name="Group 69"/>
          <p:cNvGrpSpPr/>
          <p:nvPr/>
        </p:nvGrpSpPr>
        <p:grpSpPr>
          <a:xfrm>
            <a:off x="5338386" y="3496062"/>
            <a:ext cx="3687236" cy="2001770"/>
            <a:chOff x="7117846" y="4087373"/>
            <a:chExt cx="4916314" cy="2669027"/>
          </a:xfrm>
        </p:grpSpPr>
        <p:grpSp>
          <p:nvGrpSpPr>
            <p:cNvPr id="35" name="Group 34"/>
            <p:cNvGrpSpPr/>
            <p:nvPr/>
          </p:nvGrpSpPr>
          <p:grpSpPr>
            <a:xfrm>
              <a:off x="7117846" y="4087373"/>
              <a:ext cx="4916314" cy="2669027"/>
              <a:chOff x="3198986" y="3657600"/>
              <a:chExt cx="4916314" cy="2669027"/>
            </a:xfrm>
          </p:grpSpPr>
          <p:sp>
            <p:nvSpPr>
              <p:cNvPr id="36" name="Arc 35"/>
              <p:cNvSpPr/>
              <p:nvPr/>
            </p:nvSpPr>
            <p:spPr>
              <a:xfrm rot="8324074">
                <a:off x="4336699" y="3909573"/>
                <a:ext cx="482600" cy="2417054"/>
              </a:xfrm>
              <a:prstGeom prst="arc">
                <a:avLst>
                  <a:gd name="adj1" fmla="val 16252513"/>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7" name="Oval 36"/>
              <p:cNvSpPr/>
              <p:nvPr/>
            </p:nvSpPr>
            <p:spPr>
              <a:xfrm>
                <a:off x="4254500" y="4991100"/>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Oval 37"/>
              <p:cNvSpPr/>
              <p:nvPr/>
            </p:nvSpPr>
            <p:spPr>
              <a:xfrm>
                <a:off x="5448300" y="5918994"/>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Arc 44"/>
              <p:cNvSpPr/>
              <p:nvPr/>
            </p:nvSpPr>
            <p:spPr>
              <a:xfrm rot="17919014" flipV="1">
                <a:off x="4166213" y="4028808"/>
                <a:ext cx="482600" cy="2417054"/>
              </a:xfrm>
              <a:prstGeom prst="arc">
                <a:avLst>
                  <a:gd name="adj1" fmla="val 16252513"/>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6" name="Arc 45"/>
              <p:cNvSpPr/>
              <p:nvPr/>
            </p:nvSpPr>
            <p:spPr>
              <a:xfrm rot="7500712">
                <a:off x="3874249" y="4690674"/>
                <a:ext cx="277659" cy="354249"/>
              </a:xfrm>
              <a:prstGeom prst="arc">
                <a:avLst>
                  <a:gd name="adj1" fmla="val 16450370"/>
                  <a:gd name="adj2" fmla="val 15387124"/>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9" name="Rectangle 48"/>
              <p:cNvSpPr/>
              <p:nvPr/>
            </p:nvSpPr>
            <p:spPr>
              <a:xfrm>
                <a:off x="3543300" y="3657600"/>
                <a:ext cx="4572000" cy="26543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7" name="Oval 66"/>
            <p:cNvSpPr/>
            <p:nvPr/>
          </p:nvSpPr>
          <p:spPr>
            <a:xfrm>
              <a:off x="10710081" y="4495046"/>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p:cNvSpPr/>
            <p:nvPr/>
          </p:nvSpPr>
          <p:spPr>
            <a:xfrm>
              <a:off x="11442087" y="5164666"/>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9" name="Group 108"/>
          <p:cNvGrpSpPr/>
          <p:nvPr/>
        </p:nvGrpSpPr>
        <p:grpSpPr>
          <a:xfrm>
            <a:off x="-133130" y="5681974"/>
            <a:ext cx="1935166" cy="1105078"/>
            <a:chOff x="3536422" y="2199271"/>
            <a:chExt cx="5181853" cy="2959100"/>
          </a:xfrm>
        </p:grpSpPr>
        <p:grpSp>
          <p:nvGrpSpPr>
            <p:cNvPr id="40" name="Group 4"/>
            <p:cNvGrpSpPr>
              <a:grpSpLocks noChangeAspect="1"/>
            </p:cNvGrpSpPr>
            <p:nvPr/>
          </p:nvGrpSpPr>
          <p:grpSpPr bwMode="auto">
            <a:xfrm>
              <a:off x="4752023" y="2199271"/>
              <a:ext cx="2260600" cy="2959100"/>
              <a:chOff x="1354" y="1310"/>
              <a:chExt cx="1424" cy="1864"/>
            </a:xfrm>
          </p:grpSpPr>
          <p:sp>
            <p:nvSpPr>
              <p:cNvPr id="42" name="AutoShape 3"/>
              <p:cNvSpPr>
                <a:spLocks noChangeAspect="1" noChangeArrowheads="1" noTextEdit="1"/>
              </p:cNvSpPr>
              <p:nvPr/>
            </p:nvSpPr>
            <p:spPr bwMode="auto">
              <a:xfrm>
                <a:off x="1354" y="1310"/>
                <a:ext cx="1424" cy="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3" name="Freeform 5"/>
              <p:cNvSpPr>
                <a:spLocks/>
              </p:cNvSpPr>
              <p:nvPr/>
            </p:nvSpPr>
            <p:spPr bwMode="auto">
              <a:xfrm>
                <a:off x="1414" y="1377"/>
                <a:ext cx="1176" cy="661"/>
              </a:xfrm>
              <a:custGeom>
                <a:avLst/>
                <a:gdLst>
                  <a:gd name="T0" fmla="*/ 915 w 1176"/>
                  <a:gd name="T1" fmla="*/ 80 h 661"/>
                  <a:gd name="T2" fmla="*/ 939 w 1176"/>
                  <a:gd name="T3" fmla="*/ 76 h 661"/>
                  <a:gd name="T4" fmla="*/ 964 w 1176"/>
                  <a:gd name="T5" fmla="*/ 74 h 661"/>
                  <a:gd name="T6" fmla="*/ 988 w 1176"/>
                  <a:gd name="T7" fmla="*/ 78 h 661"/>
                  <a:gd name="T8" fmla="*/ 1006 w 1176"/>
                  <a:gd name="T9" fmla="*/ 96 h 661"/>
                  <a:gd name="T10" fmla="*/ 1000 w 1176"/>
                  <a:gd name="T11" fmla="*/ 128 h 661"/>
                  <a:gd name="T12" fmla="*/ 1000 w 1176"/>
                  <a:gd name="T13" fmla="*/ 137 h 661"/>
                  <a:gd name="T14" fmla="*/ 1033 w 1176"/>
                  <a:gd name="T15" fmla="*/ 137 h 661"/>
                  <a:gd name="T16" fmla="*/ 1058 w 1176"/>
                  <a:gd name="T17" fmla="*/ 148 h 661"/>
                  <a:gd name="T18" fmla="*/ 1062 w 1176"/>
                  <a:gd name="T19" fmla="*/ 166 h 661"/>
                  <a:gd name="T20" fmla="*/ 1064 w 1176"/>
                  <a:gd name="T21" fmla="*/ 179 h 661"/>
                  <a:gd name="T22" fmla="*/ 1091 w 1176"/>
                  <a:gd name="T23" fmla="*/ 177 h 661"/>
                  <a:gd name="T24" fmla="*/ 1111 w 1176"/>
                  <a:gd name="T25" fmla="*/ 179 h 661"/>
                  <a:gd name="T26" fmla="*/ 1129 w 1176"/>
                  <a:gd name="T27" fmla="*/ 195 h 661"/>
                  <a:gd name="T28" fmla="*/ 1150 w 1176"/>
                  <a:gd name="T29" fmla="*/ 239 h 661"/>
                  <a:gd name="T30" fmla="*/ 1169 w 1176"/>
                  <a:gd name="T31" fmla="*/ 297 h 661"/>
                  <a:gd name="T32" fmla="*/ 1145 w 1176"/>
                  <a:gd name="T33" fmla="*/ 337 h 661"/>
                  <a:gd name="T34" fmla="*/ 1084 w 1176"/>
                  <a:gd name="T35" fmla="*/ 355 h 661"/>
                  <a:gd name="T36" fmla="*/ 1022 w 1176"/>
                  <a:gd name="T37" fmla="*/ 375 h 661"/>
                  <a:gd name="T38" fmla="*/ 961 w 1176"/>
                  <a:gd name="T39" fmla="*/ 393 h 661"/>
                  <a:gd name="T40" fmla="*/ 897 w 1176"/>
                  <a:gd name="T41" fmla="*/ 413 h 661"/>
                  <a:gd name="T42" fmla="*/ 836 w 1176"/>
                  <a:gd name="T43" fmla="*/ 431 h 661"/>
                  <a:gd name="T44" fmla="*/ 774 w 1176"/>
                  <a:gd name="T45" fmla="*/ 451 h 661"/>
                  <a:gd name="T46" fmla="*/ 713 w 1176"/>
                  <a:gd name="T47" fmla="*/ 472 h 661"/>
                  <a:gd name="T48" fmla="*/ 653 w 1176"/>
                  <a:gd name="T49" fmla="*/ 494 h 661"/>
                  <a:gd name="T50" fmla="*/ 595 w 1176"/>
                  <a:gd name="T51" fmla="*/ 519 h 661"/>
                  <a:gd name="T52" fmla="*/ 537 w 1176"/>
                  <a:gd name="T53" fmla="*/ 548 h 661"/>
                  <a:gd name="T54" fmla="*/ 477 w 1176"/>
                  <a:gd name="T55" fmla="*/ 577 h 661"/>
                  <a:gd name="T56" fmla="*/ 416 w 1176"/>
                  <a:gd name="T57" fmla="*/ 604 h 661"/>
                  <a:gd name="T58" fmla="*/ 354 w 1176"/>
                  <a:gd name="T59" fmla="*/ 628 h 661"/>
                  <a:gd name="T60" fmla="*/ 293 w 1176"/>
                  <a:gd name="T61" fmla="*/ 648 h 661"/>
                  <a:gd name="T62" fmla="*/ 231 w 1176"/>
                  <a:gd name="T63" fmla="*/ 659 h 661"/>
                  <a:gd name="T64" fmla="*/ 161 w 1176"/>
                  <a:gd name="T65" fmla="*/ 657 h 661"/>
                  <a:gd name="T66" fmla="*/ 78 w 1176"/>
                  <a:gd name="T67" fmla="*/ 630 h 661"/>
                  <a:gd name="T68" fmla="*/ 16 w 1176"/>
                  <a:gd name="T69" fmla="*/ 575 h 661"/>
                  <a:gd name="T70" fmla="*/ 2 w 1176"/>
                  <a:gd name="T71" fmla="*/ 501 h 661"/>
                  <a:gd name="T72" fmla="*/ 38 w 1176"/>
                  <a:gd name="T73" fmla="*/ 436 h 661"/>
                  <a:gd name="T74" fmla="*/ 81 w 1176"/>
                  <a:gd name="T75" fmla="*/ 396 h 661"/>
                  <a:gd name="T76" fmla="*/ 130 w 1176"/>
                  <a:gd name="T77" fmla="*/ 362 h 661"/>
                  <a:gd name="T78" fmla="*/ 186 w 1176"/>
                  <a:gd name="T79" fmla="*/ 333 h 661"/>
                  <a:gd name="T80" fmla="*/ 246 w 1176"/>
                  <a:gd name="T81" fmla="*/ 308 h 661"/>
                  <a:gd name="T82" fmla="*/ 307 w 1176"/>
                  <a:gd name="T83" fmla="*/ 286 h 661"/>
                  <a:gd name="T84" fmla="*/ 365 w 1176"/>
                  <a:gd name="T85" fmla="*/ 262 h 661"/>
                  <a:gd name="T86" fmla="*/ 419 w 1176"/>
                  <a:gd name="T87" fmla="*/ 241 h 661"/>
                  <a:gd name="T88" fmla="*/ 463 w 1176"/>
                  <a:gd name="T89" fmla="*/ 219 h 661"/>
                  <a:gd name="T90" fmla="*/ 501 w 1176"/>
                  <a:gd name="T91" fmla="*/ 199 h 661"/>
                  <a:gd name="T92" fmla="*/ 539 w 1176"/>
                  <a:gd name="T93" fmla="*/ 177 h 661"/>
                  <a:gd name="T94" fmla="*/ 577 w 1176"/>
                  <a:gd name="T95" fmla="*/ 157 h 661"/>
                  <a:gd name="T96" fmla="*/ 613 w 1176"/>
                  <a:gd name="T97" fmla="*/ 136 h 661"/>
                  <a:gd name="T98" fmla="*/ 651 w 1176"/>
                  <a:gd name="T99" fmla="*/ 116 h 661"/>
                  <a:gd name="T100" fmla="*/ 689 w 1176"/>
                  <a:gd name="T101" fmla="*/ 96 h 661"/>
                  <a:gd name="T102" fmla="*/ 727 w 1176"/>
                  <a:gd name="T103" fmla="*/ 76 h 661"/>
                  <a:gd name="T104" fmla="*/ 760 w 1176"/>
                  <a:gd name="T105" fmla="*/ 60 h 661"/>
                  <a:gd name="T106" fmla="*/ 790 w 1176"/>
                  <a:gd name="T107" fmla="*/ 40 h 661"/>
                  <a:gd name="T108" fmla="*/ 821 w 1176"/>
                  <a:gd name="T109" fmla="*/ 20 h 661"/>
                  <a:gd name="T110" fmla="*/ 852 w 1176"/>
                  <a:gd name="T111" fmla="*/ 4 h 661"/>
                  <a:gd name="T112" fmla="*/ 883 w 1176"/>
                  <a:gd name="T113" fmla="*/ 0 h 661"/>
                  <a:gd name="T114" fmla="*/ 910 w 1176"/>
                  <a:gd name="T115" fmla="*/ 13 h 661"/>
                  <a:gd name="T116" fmla="*/ 921 w 1176"/>
                  <a:gd name="T117" fmla="*/ 38 h 661"/>
                  <a:gd name="T118" fmla="*/ 915 w 1176"/>
                  <a:gd name="T119" fmla="*/ 67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76" h="661">
                    <a:moveTo>
                      <a:pt x="906" y="81"/>
                    </a:moveTo>
                    <a:lnTo>
                      <a:pt x="915" y="80"/>
                    </a:lnTo>
                    <a:lnTo>
                      <a:pt x="926" y="78"/>
                    </a:lnTo>
                    <a:lnTo>
                      <a:pt x="939" y="76"/>
                    </a:lnTo>
                    <a:lnTo>
                      <a:pt x="951" y="76"/>
                    </a:lnTo>
                    <a:lnTo>
                      <a:pt x="964" y="74"/>
                    </a:lnTo>
                    <a:lnTo>
                      <a:pt x="977" y="76"/>
                    </a:lnTo>
                    <a:lnTo>
                      <a:pt x="988" y="78"/>
                    </a:lnTo>
                    <a:lnTo>
                      <a:pt x="995" y="81"/>
                    </a:lnTo>
                    <a:lnTo>
                      <a:pt x="1006" y="96"/>
                    </a:lnTo>
                    <a:lnTo>
                      <a:pt x="1008" y="112"/>
                    </a:lnTo>
                    <a:lnTo>
                      <a:pt x="1000" y="128"/>
                    </a:lnTo>
                    <a:lnTo>
                      <a:pt x="988" y="141"/>
                    </a:lnTo>
                    <a:lnTo>
                      <a:pt x="1000" y="137"/>
                    </a:lnTo>
                    <a:lnTo>
                      <a:pt x="1017" y="136"/>
                    </a:lnTo>
                    <a:lnTo>
                      <a:pt x="1033" y="137"/>
                    </a:lnTo>
                    <a:lnTo>
                      <a:pt x="1047" y="141"/>
                    </a:lnTo>
                    <a:lnTo>
                      <a:pt x="1058" y="148"/>
                    </a:lnTo>
                    <a:lnTo>
                      <a:pt x="1064" y="156"/>
                    </a:lnTo>
                    <a:lnTo>
                      <a:pt x="1062" y="166"/>
                    </a:lnTo>
                    <a:lnTo>
                      <a:pt x="1047" y="181"/>
                    </a:lnTo>
                    <a:lnTo>
                      <a:pt x="1064" y="179"/>
                    </a:lnTo>
                    <a:lnTo>
                      <a:pt x="1078" y="177"/>
                    </a:lnTo>
                    <a:lnTo>
                      <a:pt x="1091" y="177"/>
                    </a:lnTo>
                    <a:lnTo>
                      <a:pt x="1102" y="177"/>
                    </a:lnTo>
                    <a:lnTo>
                      <a:pt x="1111" y="179"/>
                    </a:lnTo>
                    <a:lnTo>
                      <a:pt x="1120" y="186"/>
                    </a:lnTo>
                    <a:lnTo>
                      <a:pt x="1129" y="195"/>
                    </a:lnTo>
                    <a:lnTo>
                      <a:pt x="1138" y="212"/>
                    </a:lnTo>
                    <a:lnTo>
                      <a:pt x="1150" y="239"/>
                    </a:lnTo>
                    <a:lnTo>
                      <a:pt x="1161" y="268"/>
                    </a:lnTo>
                    <a:lnTo>
                      <a:pt x="1169" y="297"/>
                    </a:lnTo>
                    <a:lnTo>
                      <a:pt x="1176" y="326"/>
                    </a:lnTo>
                    <a:lnTo>
                      <a:pt x="1145" y="337"/>
                    </a:lnTo>
                    <a:lnTo>
                      <a:pt x="1114" y="346"/>
                    </a:lnTo>
                    <a:lnTo>
                      <a:pt x="1084" y="355"/>
                    </a:lnTo>
                    <a:lnTo>
                      <a:pt x="1053" y="366"/>
                    </a:lnTo>
                    <a:lnTo>
                      <a:pt x="1022" y="375"/>
                    </a:lnTo>
                    <a:lnTo>
                      <a:pt x="991" y="384"/>
                    </a:lnTo>
                    <a:lnTo>
                      <a:pt x="961" y="393"/>
                    </a:lnTo>
                    <a:lnTo>
                      <a:pt x="930" y="402"/>
                    </a:lnTo>
                    <a:lnTo>
                      <a:pt x="897" y="413"/>
                    </a:lnTo>
                    <a:lnTo>
                      <a:pt x="866" y="422"/>
                    </a:lnTo>
                    <a:lnTo>
                      <a:pt x="836" y="431"/>
                    </a:lnTo>
                    <a:lnTo>
                      <a:pt x="805" y="442"/>
                    </a:lnTo>
                    <a:lnTo>
                      <a:pt x="774" y="451"/>
                    </a:lnTo>
                    <a:lnTo>
                      <a:pt x="743" y="461"/>
                    </a:lnTo>
                    <a:lnTo>
                      <a:pt x="713" y="472"/>
                    </a:lnTo>
                    <a:lnTo>
                      <a:pt x="682" y="483"/>
                    </a:lnTo>
                    <a:lnTo>
                      <a:pt x="653" y="494"/>
                    </a:lnTo>
                    <a:lnTo>
                      <a:pt x="624" y="507"/>
                    </a:lnTo>
                    <a:lnTo>
                      <a:pt x="595" y="519"/>
                    </a:lnTo>
                    <a:lnTo>
                      <a:pt x="566" y="534"/>
                    </a:lnTo>
                    <a:lnTo>
                      <a:pt x="537" y="548"/>
                    </a:lnTo>
                    <a:lnTo>
                      <a:pt x="506" y="563"/>
                    </a:lnTo>
                    <a:lnTo>
                      <a:pt x="477" y="577"/>
                    </a:lnTo>
                    <a:lnTo>
                      <a:pt x="447" y="590"/>
                    </a:lnTo>
                    <a:lnTo>
                      <a:pt x="416" y="604"/>
                    </a:lnTo>
                    <a:lnTo>
                      <a:pt x="385" y="617"/>
                    </a:lnTo>
                    <a:lnTo>
                      <a:pt x="354" y="628"/>
                    </a:lnTo>
                    <a:lnTo>
                      <a:pt x="324" y="639"/>
                    </a:lnTo>
                    <a:lnTo>
                      <a:pt x="293" y="648"/>
                    </a:lnTo>
                    <a:lnTo>
                      <a:pt x="262" y="653"/>
                    </a:lnTo>
                    <a:lnTo>
                      <a:pt x="231" y="659"/>
                    </a:lnTo>
                    <a:lnTo>
                      <a:pt x="201" y="661"/>
                    </a:lnTo>
                    <a:lnTo>
                      <a:pt x="161" y="657"/>
                    </a:lnTo>
                    <a:lnTo>
                      <a:pt x="117" y="646"/>
                    </a:lnTo>
                    <a:lnTo>
                      <a:pt x="78" y="630"/>
                    </a:lnTo>
                    <a:lnTo>
                      <a:pt x="41" y="604"/>
                    </a:lnTo>
                    <a:lnTo>
                      <a:pt x="16" y="575"/>
                    </a:lnTo>
                    <a:lnTo>
                      <a:pt x="0" y="541"/>
                    </a:lnTo>
                    <a:lnTo>
                      <a:pt x="2" y="501"/>
                    </a:lnTo>
                    <a:lnTo>
                      <a:pt x="21" y="458"/>
                    </a:lnTo>
                    <a:lnTo>
                      <a:pt x="38" y="436"/>
                    </a:lnTo>
                    <a:lnTo>
                      <a:pt x="58" y="414"/>
                    </a:lnTo>
                    <a:lnTo>
                      <a:pt x="81" y="396"/>
                    </a:lnTo>
                    <a:lnTo>
                      <a:pt x="105" y="378"/>
                    </a:lnTo>
                    <a:lnTo>
                      <a:pt x="130" y="362"/>
                    </a:lnTo>
                    <a:lnTo>
                      <a:pt x="159" y="347"/>
                    </a:lnTo>
                    <a:lnTo>
                      <a:pt x="186" y="333"/>
                    </a:lnTo>
                    <a:lnTo>
                      <a:pt x="217" y="320"/>
                    </a:lnTo>
                    <a:lnTo>
                      <a:pt x="246" y="308"/>
                    </a:lnTo>
                    <a:lnTo>
                      <a:pt x="277" y="297"/>
                    </a:lnTo>
                    <a:lnTo>
                      <a:pt x="307" y="286"/>
                    </a:lnTo>
                    <a:lnTo>
                      <a:pt x="336" y="273"/>
                    </a:lnTo>
                    <a:lnTo>
                      <a:pt x="365" y="262"/>
                    </a:lnTo>
                    <a:lnTo>
                      <a:pt x="392" y="252"/>
                    </a:lnTo>
                    <a:lnTo>
                      <a:pt x="419" y="241"/>
                    </a:lnTo>
                    <a:lnTo>
                      <a:pt x="445" y="228"/>
                    </a:lnTo>
                    <a:lnTo>
                      <a:pt x="463" y="219"/>
                    </a:lnTo>
                    <a:lnTo>
                      <a:pt x="483" y="208"/>
                    </a:lnTo>
                    <a:lnTo>
                      <a:pt x="501" y="199"/>
                    </a:lnTo>
                    <a:lnTo>
                      <a:pt x="521" y="188"/>
                    </a:lnTo>
                    <a:lnTo>
                      <a:pt x="539" y="177"/>
                    </a:lnTo>
                    <a:lnTo>
                      <a:pt x="557" y="168"/>
                    </a:lnTo>
                    <a:lnTo>
                      <a:pt x="577" y="157"/>
                    </a:lnTo>
                    <a:lnTo>
                      <a:pt x="595" y="147"/>
                    </a:lnTo>
                    <a:lnTo>
                      <a:pt x="613" y="136"/>
                    </a:lnTo>
                    <a:lnTo>
                      <a:pt x="633" y="127"/>
                    </a:lnTo>
                    <a:lnTo>
                      <a:pt x="651" y="116"/>
                    </a:lnTo>
                    <a:lnTo>
                      <a:pt x="669" y="105"/>
                    </a:lnTo>
                    <a:lnTo>
                      <a:pt x="689" y="96"/>
                    </a:lnTo>
                    <a:lnTo>
                      <a:pt x="707" y="85"/>
                    </a:lnTo>
                    <a:lnTo>
                      <a:pt x="727" y="76"/>
                    </a:lnTo>
                    <a:lnTo>
                      <a:pt x="745" y="67"/>
                    </a:lnTo>
                    <a:lnTo>
                      <a:pt x="760" y="60"/>
                    </a:lnTo>
                    <a:lnTo>
                      <a:pt x="774" y="51"/>
                    </a:lnTo>
                    <a:lnTo>
                      <a:pt x="790" y="40"/>
                    </a:lnTo>
                    <a:lnTo>
                      <a:pt x="807" y="29"/>
                    </a:lnTo>
                    <a:lnTo>
                      <a:pt x="821" y="20"/>
                    </a:lnTo>
                    <a:lnTo>
                      <a:pt x="837" y="11"/>
                    </a:lnTo>
                    <a:lnTo>
                      <a:pt x="852" y="4"/>
                    </a:lnTo>
                    <a:lnTo>
                      <a:pt x="866" y="0"/>
                    </a:lnTo>
                    <a:lnTo>
                      <a:pt x="883" y="0"/>
                    </a:lnTo>
                    <a:lnTo>
                      <a:pt x="897" y="4"/>
                    </a:lnTo>
                    <a:lnTo>
                      <a:pt x="910" y="13"/>
                    </a:lnTo>
                    <a:lnTo>
                      <a:pt x="917" y="23"/>
                    </a:lnTo>
                    <a:lnTo>
                      <a:pt x="921" y="38"/>
                    </a:lnTo>
                    <a:lnTo>
                      <a:pt x="921" y="52"/>
                    </a:lnTo>
                    <a:lnTo>
                      <a:pt x="915" y="67"/>
                    </a:lnTo>
                    <a:lnTo>
                      <a:pt x="906" y="81"/>
                    </a:lnTo>
                    <a:close/>
                  </a:path>
                </a:pathLst>
              </a:custGeom>
              <a:solidFill>
                <a:srgbClr val="D8E5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4" name="Freeform 6"/>
              <p:cNvSpPr>
                <a:spLocks/>
              </p:cNvSpPr>
              <p:nvPr/>
            </p:nvSpPr>
            <p:spPr bwMode="auto">
              <a:xfrm>
                <a:off x="1363" y="1343"/>
                <a:ext cx="1408" cy="1809"/>
              </a:xfrm>
              <a:custGeom>
                <a:avLst/>
                <a:gdLst>
                  <a:gd name="T0" fmla="*/ 885 w 1408"/>
                  <a:gd name="T1" fmla="*/ 0 h 1809"/>
                  <a:gd name="T2" fmla="*/ 907 w 1408"/>
                  <a:gd name="T3" fmla="*/ 19 h 1809"/>
                  <a:gd name="T4" fmla="*/ 898 w 1408"/>
                  <a:gd name="T5" fmla="*/ 54 h 1809"/>
                  <a:gd name="T6" fmla="*/ 809 w 1408"/>
                  <a:gd name="T7" fmla="*/ 123 h 1809"/>
                  <a:gd name="T8" fmla="*/ 688 w 1408"/>
                  <a:gd name="T9" fmla="*/ 186 h 1809"/>
                  <a:gd name="T10" fmla="*/ 612 w 1408"/>
                  <a:gd name="T11" fmla="*/ 224 h 1809"/>
                  <a:gd name="T12" fmla="*/ 536 w 1408"/>
                  <a:gd name="T13" fmla="*/ 271 h 1809"/>
                  <a:gd name="T14" fmla="*/ 458 w 1408"/>
                  <a:gd name="T15" fmla="*/ 320 h 1809"/>
                  <a:gd name="T16" fmla="*/ 380 w 1408"/>
                  <a:gd name="T17" fmla="*/ 362 h 1809"/>
                  <a:gd name="T18" fmla="*/ 297 w 1408"/>
                  <a:gd name="T19" fmla="*/ 400 h 1809"/>
                  <a:gd name="T20" fmla="*/ 214 w 1408"/>
                  <a:gd name="T21" fmla="*/ 438 h 1809"/>
                  <a:gd name="T22" fmla="*/ 152 w 1408"/>
                  <a:gd name="T23" fmla="*/ 474 h 1809"/>
                  <a:gd name="T24" fmla="*/ 100 w 1408"/>
                  <a:gd name="T25" fmla="*/ 526 h 1809"/>
                  <a:gd name="T26" fmla="*/ 96 w 1408"/>
                  <a:gd name="T27" fmla="*/ 593 h 1809"/>
                  <a:gd name="T28" fmla="*/ 143 w 1408"/>
                  <a:gd name="T29" fmla="*/ 642 h 1809"/>
                  <a:gd name="T30" fmla="*/ 210 w 1408"/>
                  <a:gd name="T31" fmla="*/ 664 h 1809"/>
                  <a:gd name="T32" fmla="*/ 297 w 1408"/>
                  <a:gd name="T33" fmla="*/ 662 h 1809"/>
                  <a:gd name="T34" fmla="*/ 393 w 1408"/>
                  <a:gd name="T35" fmla="*/ 637 h 1809"/>
                  <a:gd name="T36" fmla="*/ 485 w 1408"/>
                  <a:gd name="T37" fmla="*/ 600 h 1809"/>
                  <a:gd name="T38" fmla="*/ 590 w 1408"/>
                  <a:gd name="T39" fmla="*/ 559 h 1809"/>
                  <a:gd name="T40" fmla="*/ 695 w 1408"/>
                  <a:gd name="T41" fmla="*/ 519 h 1809"/>
                  <a:gd name="T42" fmla="*/ 802 w 1408"/>
                  <a:gd name="T43" fmla="*/ 485 h 1809"/>
                  <a:gd name="T44" fmla="*/ 905 w 1408"/>
                  <a:gd name="T45" fmla="*/ 447 h 1809"/>
                  <a:gd name="T46" fmla="*/ 1008 w 1408"/>
                  <a:gd name="T47" fmla="*/ 409 h 1809"/>
                  <a:gd name="T48" fmla="*/ 1113 w 1408"/>
                  <a:gd name="T49" fmla="*/ 372 h 1809"/>
                  <a:gd name="T50" fmla="*/ 1218 w 1408"/>
                  <a:gd name="T51" fmla="*/ 342 h 1809"/>
                  <a:gd name="T52" fmla="*/ 1325 w 1408"/>
                  <a:gd name="T53" fmla="*/ 316 h 1809"/>
                  <a:gd name="T54" fmla="*/ 1328 w 1408"/>
                  <a:gd name="T55" fmla="*/ 394 h 1809"/>
                  <a:gd name="T56" fmla="*/ 1337 w 1408"/>
                  <a:gd name="T57" fmla="*/ 486 h 1809"/>
                  <a:gd name="T58" fmla="*/ 1343 w 1408"/>
                  <a:gd name="T59" fmla="*/ 618 h 1809"/>
                  <a:gd name="T60" fmla="*/ 1350 w 1408"/>
                  <a:gd name="T61" fmla="*/ 809 h 1809"/>
                  <a:gd name="T62" fmla="*/ 1368 w 1408"/>
                  <a:gd name="T63" fmla="*/ 1205 h 1809"/>
                  <a:gd name="T64" fmla="*/ 1384 w 1408"/>
                  <a:gd name="T65" fmla="*/ 1415 h 1809"/>
                  <a:gd name="T66" fmla="*/ 1393 w 1408"/>
                  <a:gd name="T67" fmla="*/ 1531 h 1809"/>
                  <a:gd name="T68" fmla="*/ 1408 w 1408"/>
                  <a:gd name="T69" fmla="*/ 1659 h 1809"/>
                  <a:gd name="T70" fmla="*/ 1238 w 1408"/>
                  <a:gd name="T71" fmla="*/ 1690 h 1809"/>
                  <a:gd name="T72" fmla="*/ 1037 w 1408"/>
                  <a:gd name="T73" fmla="*/ 1717 h 1809"/>
                  <a:gd name="T74" fmla="*/ 825 w 1408"/>
                  <a:gd name="T75" fmla="*/ 1742 h 1809"/>
                  <a:gd name="T76" fmla="*/ 622 w 1408"/>
                  <a:gd name="T77" fmla="*/ 1768 h 1809"/>
                  <a:gd name="T78" fmla="*/ 451 w 1408"/>
                  <a:gd name="T79" fmla="*/ 1793 h 1809"/>
                  <a:gd name="T80" fmla="*/ 349 w 1408"/>
                  <a:gd name="T81" fmla="*/ 1809 h 1809"/>
                  <a:gd name="T82" fmla="*/ 270 w 1408"/>
                  <a:gd name="T83" fmla="*/ 1802 h 1809"/>
                  <a:gd name="T84" fmla="*/ 194 w 1408"/>
                  <a:gd name="T85" fmla="*/ 1769 h 1809"/>
                  <a:gd name="T86" fmla="*/ 130 w 1408"/>
                  <a:gd name="T87" fmla="*/ 1704 h 1809"/>
                  <a:gd name="T88" fmla="*/ 83 w 1408"/>
                  <a:gd name="T89" fmla="*/ 1603 h 1809"/>
                  <a:gd name="T90" fmla="*/ 51 w 1408"/>
                  <a:gd name="T91" fmla="*/ 1418 h 1809"/>
                  <a:gd name="T92" fmla="*/ 25 w 1408"/>
                  <a:gd name="T93" fmla="*/ 1198 h 1809"/>
                  <a:gd name="T94" fmla="*/ 7 w 1408"/>
                  <a:gd name="T95" fmla="*/ 765 h 1809"/>
                  <a:gd name="T96" fmla="*/ 4 w 1408"/>
                  <a:gd name="T97" fmla="*/ 526 h 1809"/>
                  <a:gd name="T98" fmla="*/ 62 w 1408"/>
                  <a:gd name="T99" fmla="*/ 441 h 1809"/>
                  <a:gd name="T100" fmla="*/ 210 w 1408"/>
                  <a:gd name="T101" fmla="*/ 356 h 1809"/>
                  <a:gd name="T102" fmla="*/ 311 w 1408"/>
                  <a:gd name="T103" fmla="*/ 298 h 1809"/>
                  <a:gd name="T104" fmla="*/ 400 w 1408"/>
                  <a:gd name="T105" fmla="*/ 253 h 1809"/>
                  <a:gd name="T106" fmla="*/ 485 w 1408"/>
                  <a:gd name="T107" fmla="*/ 213 h 1809"/>
                  <a:gd name="T108" fmla="*/ 572 w 1408"/>
                  <a:gd name="T109" fmla="*/ 170 h 1809"/>
                  <a:gd name="T110" fmla="*/ 668 w 1408"/>
                  <a:gd name="T111" fmla="*/ 119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8" h="1809">
                    <a:moveTo>
                      <a:pt x="840" y="18"/>
                    </a:moveTo>
                    <a:lnTo>
                      <a:pt x="867" y="3"/>
                    </a:lnTo>
                    <a:lnTo>
                      <a:pt x="885" y="0"/>
                    </a:lnTo>
                    <a:lnTo>
                      <a:pt x="898" y="1"/>
                    </a:lnTo>
                    <a:lnTo>
                      <a:pt x="905" y="9"/>
                    </a:lnTo>
                    <a:lnTo>
                      <a:pt x="907" y="19"/>
                    </a:lnTo>
                    <a:lnTo>
                      <a:pt x="907" y="32"/>
                    </a:lnTo>
                    <a:lnTo>
                      <a:pt x="903" y="45"/>
                    </a:lnTo>
                    <a:lnTo>
                      <a:pt x="898" y="54"/>
                    </a:lnTo>
                    <a:lnTo>
                      <a:pt x="878" y="76"/>
                    </a:lnTo>
                    <a:lnTo>
                      <a:pt x="847" y="99"/>
                    </a:lnTo>
                    <a:lnTo>
                      <a:pt x="809" y="123"/>
                    </a:lnTo>
                    <a:lnTo>
                      <a:pt x="767" y="146"/>
                    </a:lnTo>
                    <a:lnTo>
                      <a:pt x="726" y="168"/>
                    </a:lnTo>
                    <a:lnTo>
                      <a:pt x="688" y="186"/>
                    </a:lnTo>
                    <a:lnTo>
                      <a:pt x="657" y="200"/>
                    </a:lnTo>
                    <a:lnTo>
                      <a:pt x="637" y="210"/>
                    </a:lnTo>
                    <a:lnTo>
                      <a:pt x="612" y="224"/>
                    </a:lnTo>
                    <a:lnTo>
                      <a:pt x="586" y="240"/>
                    </a:lnTo>
                    <a:lnTo>
                      <a:pt x="561" y="255"/>
                    </a:lnTo>
                    <a:lnTo>
                      <a:pt x="536" y="271"/>
                    </a:lnTo>
                    <a:lnTo>
                      <a:pt x="510" y="287"/>
                    </a:lnTo>
                    <a:lnTo>
                      <a:pt x="485" y="304"/>
                    </a:lnTo>
                    <a:lnTo>
                      <a:pt x="458" y="320"/>
                    </a:lnTo>
                    <a:lnTo>
                      <a:pt x="432" y="334"/>
                    </a:lnTo>
                    <a:lnTo>
                      <a:pt x="407" y="349"/>
                    </a:lnTo>
                    <a:lnTo>
                      <a:pt x="380" y="362"/>
                    </a:lnTo>
                    <a:lnTo>
                      <a:pt x="353" y="374"/>
                    </a:lnTo>
                    <a:lnTo>
                      <a:pt x="324" y="387"/>
                    </a:lnTo>
                    <a:lnTo>
                      <a:pt x="297" y="400"/>
                    </a:lnTo>
                    <a:lnTo>
                      <a:pt x="268" y="412"/>
                    </a:lnTo>
                    <a:lnTo>
                      <a:pt x="241" y="425"/>
                    </a:lnTo>
                    <a:lnTo>
                      <a:pt x="214" y="438"/>
                    </a:lnTo>
                    <a:lnTo>
                      <a:pt x="194" y="448"/>
                    </a:lnTo>
                    <a:lnTo>
                      <a:pt x="172" y="459"/>
                    </a:lnTo>
                    <a:lnTo>
                      <a:pt x="152" y="474"/>
                    </a:lnTo>
                    <a:lnTo>
                      <a:pt x="130" y="488"/>
                    </a:lnTo>
                    <a:lnTo>
                      <a:pt x="114" y="506"/>
                    </a:lnTo>
                    <a:lnTo>
                      <a:pt x="100" y="526"/>
                    </a:lnTo>
                    <a:lnTo>
                      <a:pt x="92" y="548"/>
                    </a:lnTo>
                    <a:lnTo>
                      <a:pt x="91" y="571"/>
                    </a:lnTo>
                    <a:lnTo>
                      <a:pt x="96" y="593"/>
                    </a:lnTo>
                    <a:lnTo>
                      <a:pt x="109" y="613"/>
                    </a:lnTo>
                    <a:lnTo>
                      <a:pt x="125" y="629"/>
                    </a:lnTo>
                    <a:lnTo>
                      <a:pt x="143" y="642"/>
                    </a:lnTo>
                    <a:lnTo>
                      <a:pt x="165" y="651"/>
                    </a:lnTo>
                    <a:lnTo>
                      <a:pt x="188" y="658"/>
                    </a:lnTo>
                    <a:lnTo>
                      <a:pt x="210" y="664"/>
                    </a:lnTo>
                    <a:lnTo>
                      <a:pt x="232" y="666"/>
                    </a:lnTo>
                    <a:lnTo>
                      <a:pt x="264" y="666"/>
                    </a:lnTo>
                    <a:lnTo>
                      <a:pt x="297" y="662"/>
                    </a:lnTo>
                    <a:lnTo>
                      <a:pt x="329" y="655"/>
                    </a:lnTo>
                    <a:lnTo>
                      <a:pt x="362" y="646"/>
                    </a:lnTo>
                    <a:lnTo>
                      <a:pt x="393" y="637"/>
                    </a:lnTo>
                    <a:lnTo>
                      <a:pt x="423" y="624"/>
                    </a:lnTo>
                    <a:lnTo>
                      <a:pt x="454" y="613"/>
                    </a:lnTo>
                    <a:lnTo>
                      <a:pt x="485" y="600"/>
                    </a:lnTo>
                    <a:lnTo>
                      <a:pt x="519" y="586"/>
                    </a:lnTo>
                    <a:lnTo>
                      <a:pt x="554" y="571"/>
                    </a:lnTo>
                    <a:lnTo>
                      <a:pt x="590" y="559"/>
                    </a:lnTo>
                    <a:lnTo>
                      <a:pt x="624" y="544"/>
                    </a:lnTo>
                    <a:lnTo>
                      <a:pt x="660" y="532"/>
                    </a:lnTo>
                    <a:lnTo>
                      <a:pt x="695" y="519"/>
                    </a:lnTo>
                    <a:lnTo>
                      <a:pt x="731" y="508"/>
                    </a:lnTo>
                    <a:lnTo>
                      <a:pt x="767" y="495"/>
                    </a:lnTo>
                    <a:lnTo>
                      <a:pt x="802" y="485"/>
                    </a:lnTo>
                    <a:lnTo>
                      <a:pt x="836" y="472"/>
                    </a:lnTo>
                    <a:lnTo>
                      <a:pt x="870" y="459"/>
                    </a:lnTo>
                    <a:lnTo>
                      <a:pt x="905" y="447"/>
                    </a:lnTo>
                    <a:lnTo>
                      <a:pt x="939" y="434"/>
                    </a:lnTo>
                    <a:lnTo>
                      <a:pt x="974" y="421"/>
                    </a:lnTo>
                    <a:lnTo>
                      <a:pt x="1008" y="409"/>
                    </a:lnTo>
                    <a:lnTo>
                      <a:pt x="1044" y="396"/>
                    </a:lnTo>
                    <a:lnTo>
                      <a:pt x="1078" y="385"/>
                    </a:lnTo>
                    <a:lnTo>
                      <a:pt x="1113" y="372"/>
                    </a:lnTo>
                    <a:lnTo>
                      <a:pt x="1147" y="362"/>
                    </a:lnTo>
                    <a:lnTo>
                      <a:pt x="1183" y="351"/>
                    </a:lnTo>
                    <a:lnTo>
                      <a:pt x="1218" y="342"/>
                    </a:lnTo>
                    <a:lnTo>
                      <a:pt x="1254" y="333"/>
                    </a:lnTo>
                    <a:lnTo>
                      <a:pt x="1288" y="324"/>
                    </a:lnTo>
                    <a:lnTo>
                      <a:pt x="1325" y="316"/>
                    </a:lnTo>
                    <a:lnTo>
                      <a:pt x="1321" y="342"/>
                    </a:lnTo>
                    <a:lnTo>
                      <a:pt x="1325" y="367"/>
                    </a:lnTo>
                    <a:lnTo>
                      <a:pt x="1328" y="394"/>
                    </a:lnTo>
                    <a:lnTo>
                      <a:pt x="1332" y="421"/>
                    </a:lnTo>
                    <a:lnTo>
                      <a:pt x="1334" y="452"/>
                    </a:lnTo>
                    <a:lnTo>
                      <a:pt x="1337" y="486"/>
                    </a:lnTo>
                    <a:lnTo>
                      <a:pt x="1339" y="523"/>
                    </a:lnTo>
                    <a:lnTo>
                      <a:pt x="1341" y="553"/>
                    </a:lnTo>
                    <a:lnTo>
                      <a:pt x="1343" y="618"/>
                    </a:lnTo>
                    <a:lnTo>
                      <a:pt x="1344" y="680"/>
                    </a:lnTo>
                    <a:lnTo>
                      <a:pt x="1346" y="743"/>
                    </a:lnTo>
                    <a:lnTo>
                      <a:pt x="1350" y="809"/>
                    </a:lnTo>
                    <a:lnTo>
                      <a:pt x="1355" y="944"/>
                    </a:lnTo>
                    <a:lnTo>
                      <a:pt x="1361" y="1075"/>
                    </a:lnTo>
                    <a:lnTo>
                      <a:pt x="1368" y="1205"/>
                    </a:lnTo>
                    <a:lnTo>
                      <a:pt x="1379" y="1339"/>
                    </a:lnTo>
                    <a:lnTo>
                      <a:pt x="1382" y="1377"/>
                    </a:lnTo>
                    <a:lnTo>
                      <a:pt x="1384" y="1415"/>
                    </a:lnTo>
                    <a:lnTo>
                      <a:pt x="1386" y="1453"/>
                    </a:lnTo>
                    <a:lnTo>
                      <a:pt x="1388" y="1491"/>
                    </a:lnTo>
                    <a:lnTo>
                      <a:pt x="1393" y="1531"/>
                    </a:lnTo>
                    <a:lnTo>
                      <a:pt x="1402" y="1576"/>
                    </a:lnTo>
                    <a:lnTo>
                      <a:pt x="1408" y="1623"/>
                    </a:lnTo>
                    <a:lnTo>
                      <a:pt x="1408" y="1659"/>
                    </a:lnTo>
                    <a:lnTo>
                      <a:pt x="1355" y="1670"/>
                    </a:lnTo>
                    <a:lnTo>
                      <a:pt x="1299" y="1681"/>
                    </a:lnTo>
                    <a:lnTo>
                      <a:pt x="1238" y="1690"/>
                    </a:lnTo>
                    <a:lnTo>
                      <a:pt x="1173" y="1699"/>
                    </a:lnTo>
                    <a:lnTo>
                      <a:pt x="1106" y="1708"/>
                    </a:lnTo>
                    <a:lnTo>
                      <a:pt x="1037" y="1717"/>
                    </a:lnTo>
                    <a:lnTo>
                      <a:pt x="966" y="1726"/>
                    </a:lnTo>
                    <a:lnTo>
                      <a:pt x="896" y="1735"/>
                    </a:lnTo>
                    <a:lnTo>
                      <a:pt x="825" y="1742"/>
                    </a:lnTo>
                    <a:lnTo>
                      <a:pt x="755" y="1751"/>
                    </a:lnTo>
                    <a:lnTo>
                      <a:pt x="688" y="1760"/>
                    </a:lnTo>
                    <a:lnTo>
                      <a:pt x="622" y="1768"/>
                    </a:lnTo>
                    <a:lnTo>
                      <a:pt x="561" y="1777"/>
                    </a:lnTo>
                    <a:lnTo>
                      <a:pt x="503" y="1784"/>
                    </a:lnTo>
                    <a:lnTo>
                      <a:pt x="451" y="1793"/>
                    </a:lnTo>
                    <a:lnTo>
                      <a:pt x="404" y="1802"/>
                    </a:lnTo>
                    <a:lnTo>
                      <a:pt x="376" y="1806"/>
                    </a:lnTo>
                    <a:lnTo>
                      <a:pt x="349" y="1809"/>
                    </a:lnTo>
                    <a:lnTo>
                      <a:pt x="322" y="1809"/>
                    </a:lnTo>
                    <a:lnTo>
                      <a:pt x="295" y="1807"/>
                    </a:lnTo>
                    <a:lnTo>
                      <a:pt x="270" y="1802"/>
                    </a:lnTo>
                    <a:lnTo>
                      <a:pt x="243" y="1795"/>
                    </a:lnTo>
                    <a:lnTo>
                      <a:pt x="219" y="1784"/>
                    </a:lnTo>
                    <a:lnTo>
                      <a:pt x="194" y="1769"/>
                    </a:lnTo>
                    <a:lnTo>
                      <a:pt x="172" y="1751"/>
                    </a:lnTo>
                    <a:lnTo>
                      <a:pt x="150" y="1730"/>
                    </a:lnTo>
                    <a:lnTo>
                      <a:pt x="130" y="1704"/>
                    </a:lnTo>
                    <a:lnTo>
                      <a:pt x="112" y="1675"/>
                    </a:lnTo>
                    <a:lnTo>
                      <a:pt x="96" y="1641"/>
                    </a:lnTo>
                    <a:lnTo>
                      <a:pt x="83" y="1603"/>
                    </a:lnTo>
                    <a:lnTo>
                      <a:pt x="72" y="1560"/>
                    </a:lnTo>
                    <a:lnTo>
                      <a:pt x="63" y="1511"/>
                    </a:lnTo>
                    <a:lnTo>
                      <a:pt x="51" y="1418"/>
                    </a:lnTo>
                    <a:lnTo>
                      <a:pt x="40" y="1348"/>
                    </a:lnTo>
                    <a:lnTo>
                      <a:pt x="31" y="1279"/>
                    </a:lnTo>
                    <a:lnTo>
                      <a:pt x="25" y="1198"/>
                    </a:lnTo>
                    <a:lnTo>
                      <a:pt x="22" y="1076"/>
                    </a:lnTo>
                    <a:lnTo>
                      <a:pt x="15" y="921"/>
                    </a:lnTo>
                    <a:lnTo>
                      <a:pt x="7" y="765"/>
                    </a:lnTo>
                    <a:lnTo>
                      <a:pt x="2" y="644"/>
                    </a:lnTo>
                    <a:lnTo>
                      <a:pt x="0" y="575"/>
                    </a:lnTo>
                    <a:lnTo>
                      <a:pt x="4" y="526"/>
                    </a:lnTo>
                    <a:lnTo>
                      <a:pt x="15" y="490"/>
                    </a:lnTo>
                    <a:lnTo>
                      <a:pt x="33" y="463"/>
                    </a:lnTo>
                    <a:lnTo>
                      <a:pt x="62" y="441"/>
                    </a:lnTo>
                    <a:lnTo>
                      <a:pt x="100" y="419"/>
                    </a:lnTo>
                    <a:lnTo>
                      <a:pt x="148" y="392"/>
                    </a:lnTo>
                    <a:lnTo>
                      <a:pt x="210" y="356"/>
                    </a:lnTo>
                    <a:lnTo>
                      <a:pt x="246" y="334"/>
                    </a:lnTo>
                    <a:lnTo>
                      <a:pt x="279" y="316"/>
                    </a:lnTo>
                    <a:lnTo>
                      <a:pt x="311" y="298"/>
                    </a:lnTo>
                    <a:lnTo>
                      <a:pt x="342" y="282"/>
                    </a:lnTo>
                    <a:lnTo>
                      <a:pt x="371" y="267"/>
                    </a:lnTo>
                    <a:lnTo>
                      <a:pt x="400" y="253"/>
                    </a:lnTo>
                    <a:lnTo>
                      <a:pt x="429" y="238"/>
                    </a:lnTo>
                    <a:lnTo>
                      <a:pt x="458" y="226"/>
                    </a:lnTo>
                    <a:lnTo>
                      <a:pt x="485" y="213"/>
                    </a:lnTo>
                    <a:lnTo>
                      <a:pt x="514" y="199"/>
                    </a:lnTo>
                    <a:lnTo>
                      <a:pt x="543" y="186"/>
                    </a:lnTo>
                    <a:lnTo>
                      <a:pt x="572" y="170"/>
                    </a:lnTo>
                    <a:lnTo>
                      <a:pt x="603" y="155"/>
                    </a:lnTo>
                    <a:lnTo>
                      <a:pt x="635" y="137"/>
                    </a:lnTo>
                    <a:lnTo>
                      <a:pt x="668" y="119"/>
                    </a:lnTo>
                    <a:lnTo>
                      <a:pt x="704" y="97"/>
                    </a:lnTo>
                    <a:lnTo>
                      <a:pt x="840" y="18"/>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7" name="Freeform 8"/>
              <p:cNvSpPr>
                <a:spLocks/>
              </p:cNvSpPr>
              <p:nvPr/>
            </p:nvSpPr>
            <p:spPr bwMode="auto">
              <a:xfrm>
                <a:off x="1385" y="1364"/>
                <a:ext cx="1350" cy="1767"/>
              </a:xfrm>
              <a:custGeom>
                <a:avLst/>
                <a:gdLst>
                  <a:gd name="T0" fmla="*/ 722 w 1350"/>
                  <a:gd name="T1" fmla="*/ 80 h 1767"/>
                  <a:gd name="T2" fmla="*/ 552 w 1350"/>
                  <a:gd name="T3" fmla="*/ 176 h 1767"/>
                  <a:gd name="T4" fmla="*/ 374 w 1350"/>
                  <a:gd name="T5" fmla="*/ 272 h 1767"/>
                  <a:gd name="T6" fmla="*/ 41 w 1350"/>
                  <a:gd name="T7" fmla="*/ 453 h 1767"/>
                  <a:gd name="T8" fmla="*/ 0 w 1350"/>
                  <a:gd name="T9" fmla="*/ 525 h 1767"/>
                  <a:gd name="T10" fmla="*/ 38 w 1350"/>
                  <a:gd name="T11" fmla="*/ 619 h 1767"/>
                  <a:gd name="T12" fmla="*/ 139 w 1350"/>
                  <a:gd name="T13" fmla="*/ 683 h 1767"/>
                  <a:gd name="T14" fmla="*/ 192 w 1350"/>
                  <a:gd name="T15" fmla="*/ 704 h 1767"/>
                  <a:gd name="T16" fmla="*/ 287 w 1350"/>
                  <a:gd name="T17" fmla="*/ 704 h 1767"/>
                  <a:gd name="T18" fmla="*/ 599 w 1350"/>
                  <a:gd name="T19" fmla="*/ 587 h 1767"/>
                  <a:gd name="T20" fmla="*/ 838 w 1350"/>
                  <a:gd name="T21" fmla="*/ 500 h 1767"/>
                  <a:gd name="T22" fmla="*/ 1071 w 1350"/>
                  <a:gd name="T23" fmla="*/ 418 h 1767"/>
                  <a:gd name="T24" fmla="*/ 1254 w 1350"/>
                  <a:gd name="T25" fmla="*/ 491 h 1767"/>
                  <a:gd name="T26" fmla="*/ 1261 w 1350"/>
                  <a:gd name="T27" fmla="*/ 849 h 1767"/>
                  <a:gd name="T28" fmla="*/ 1274 w 1350"/>
                  <a:gd name="T29" fmla="*/ 1097 h 1767"/>
                  <a:gd name="T30" fmla="*/ 1299 w 1350"/>
                  <a:gd name="T31" fmla="*/ 1405 h 1767"/>
                  <a:gd name="T32" fmla="*/ 1299 w 1350"/>
                  <a:gd name="T33" fmla="*/ 1497 h 1767"/>
                  <a:gd name="T34" fmla="*/ 1292 w 1350"/>
                  <a:gd name="T35" fmla="*/ 1591 h 1767"/>
                  <a:gd name="T36" fmla="*/ 1172 w 1350"/>
                  <a:gd name="T37" fmla="*/ 1611 h 1767"/>
                  <a:gd name="T38" fmla="*/ 1073 w 1350"/>
                  <a:gd name="T39" fmla="*/ 1629 h 1767"/>
                  <a:gd name="T40" fmla="*/ 942 w 1350"/>
                  <a:gd name="T41" fmla="*/ 1649 h 1767"/>
                  <a:gd name="T42" fmla="*/ 816 w 1350"/>
                  <a:gd name="T43" fmla="*/ 1663 h 1767"/>
                  <a:gd name="T44" fmla="*/ 675 w 1350"/>
                  <a:gd name="T45" fmla="*/ 1669 h 1767"/>
                  <a:gd name="T46" fmla="*/ 497 w 1350"/>
                  <a:gd name="T47" fmla="*/ 1698 h 1767"/>
                  <a:gd name="T48" fmla="*/ 298 w 1350"/>
                  <a:gd name="T49" fmla="*/ 1723 h 1767"/>
                  <a:gd name="T50" fmla="*/ 215 w 1350"/>
                  <a:gd name="T51" fmla="*/ 1678 h 1767"/>
                  <a:gd name="T52" fmla="*/ 130 w 1350"/>
                  <a:gd name="T53" fmla="*/ 1580 h 1767"/>
                  <a:gd name="T54" fmla="*/ 88 w 1350"/>
                  <a:gd name="T55" fmla="*/ 1330 h 1767"/>
                  <a:gd name="T56" fmla="*/ 41 w 1350"/>
                  <a:gd name="T57" fmla="*/ 688 h 1767"/>
                  <a:gd name="T58" fmla="*/ 14 w 1350"/>
                  <a:gd name="T59" fmla="*/ 672 h 1767"/>
                  <a:gd name="T60" fmla="*/ 40 w 1350"/>
                  <a:gd name="T61" fmla="*/ 1198 h 1767"/>
                  <a:gd name="T62" fmla="*/ 69 w 1350"/>
                  <a:gd name="T63" fmla="*/ 1508 h 1767"/>
                  <a:gd name="T64" fmla="*/ 123 w 1350"/>
                  <a:gd name="T65" fmla="*/ 1638 h 1767"/>
                  <a:gd name="T66" fmla="*/ 233 w 1350"/>
                  <a:gd name="T67" fmla="*/ 1736 h 1767"/>
                  <a:gd name="T68" fmla="*/ 329 w 1350"/>
                  <a:gd name="T69" fmla="*/ 1767 h 1767"/>
                  <a:gd name="T70" fmla="*/ 573 w 1350"/>
                  <a:gd name="T71" fmla="*/ 1721 h 1767"/>
                  <a:gd name="T72" fmla="*/ 747 w 1350"/>
                  <a:gd name="T73" fmla="*/ 1703 h 1767"/>
                  <a:gd name="T74" fmla="*/ 868 w 1350"/>
                  <a:gd name="T75" fmla="*/ 1696 h 1767"/>
                  <a:gd name="T76" fmla="*/ 999 w 1350"/>
                  <a:gd name="T77" fmla="*/ 1680 h 1767"/>
                  <a:gd name="T78" fmla="*/ 1131 w 1350"/>
                  <a:gd name="T79" fmla="*/ 1656 h 1767"/>
                  <a:gd name="T80" fmla="*/ 1344 w 1350"/>
                  <a:gd name="T81" fmla="*/ 1616 h 1767"/>
                  <a:gd name="T82" fmla="*/ 1348 w 1350"/>
                  <a:gd name="T83" fmla="*/ 1596 h 1767"/>
                  <a:gd name="T84" fmla="*/ 1337 w 1350"/>
                  <a:gd name="T85" fmla="*/ 1403 h 1767"/>
                  <a:gd name="T86" fmla="*/ 1310 w 1350"/>
                  <a:gd name="T87" fmla="*/ 1093 h 1767"/>
                  <a:gd name="T88" fmla="*/ 1293 w 1350"/>
                  <a:gd name="T89" fmla="*/ 603 h 1767"/>
                  <a:gd name="T90" fmla="*/ 1279 w 1350"/>
                  <a:gd name="T91" fmla="*/ 324 h 1767"/>
                  <a:gd name="T92" fmla="*/ 1261 w 1350"/>
                  <a:gd name="T93" fmla="*/ 319 h 1767"/>
                  <a:gd name="T94" fmla="*/ 1031 w 1350"/>
                  <a:gd name="T95" fmla="*/ 393 h 1767"/>
                  <a:gd name="T96" fmla="*/ 789 w 1350"/>
                  <a:gd name="T97" fmla="*/ 478 h 1767"/>
                  <a:gd name="T98" fmla="*/ 541 w 1350"/>
                  <a:gd name="T99" fmla="*/ 569 h 1767"/>
                  <a:gd name="T100" fmla="*/ 262 w 1350"/>
                  <a:gd name="T101" fmla="*/ 672 h 1767"/>
                  <a:gd name="T102" fmla="*/ 184 w 1350"/>
                  <a:gd name="T103" fmla="*/ 661 h 1767"/>
                  <a:gd name="T104" fmla="*/ 85 w 1350"/>
                  <a:gd name="T105" fmla="*/ 612 h 1767"/>
                  <a:gd name="T106" fmla="*/ 38 w 1350"/>
                  <a:gd name="T107" fmla="*/ 540 h 1767"/>
                  <a:gd name="T108" fmla="*/ 58 w 1350"/>
                  <a:gd name="T109" fmla="*/ 489 h 1767"/>
                  <a:gd name="T110" fmla="*/ 356 w 1350"/>
                  <a:gd name="T111" fmla="*/ 322 h 1767"/>
                  <a:gd name="T112" fmla="*/ 535 w 1350"/>
                  <a:gd name="T113" fmla="*/ 228 h 1767"/>
                  <a:gd name="T114" fmla="*/ 709 w 1350"/>
                  <a:gd name="T115" fmla="*/ 131 h 1767"/>
                  <a:gd name="T116" fmla="*/ 861 w 1350"/>
                  <a:gd name="T117" fmla="*/ 35 h 1767"/>
                  <a:gd name="T118" fmla="*/ 861 w 1350"/>
                  <a:gd name="T119" fmla="*/ 4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50" h="1767">
                    <a:moveTo>
                      <a:pt x="841" y="4"/>
                    </a:moveTo>
                    <a:lnTo>
                      <a:pt x="814" y="22"/>
                    </a:lnTo>
                    <a:lnTo>
                      <a:pt x="783" y="42"/>
                    </a:lnTo>
                    <a:lnTo>
                      <a:pt x="754" y="60"/>
                    </a:lnTo>
                    <a:lnTo>
                      <a:pt x="722" y="80"/>
                    </a:lnTo>
                    <a:lnTo>
                      <a:pt x="689" y="100"/>
                    </a:lnTo>
                    <a:lnTo>
                      <a:pt x="657" y="118"/>
                    </a:lnTo>
                    <a:lnTo>
                      <a:pt x="622" y="138"/>
                    </a:lnTo>
                    <a:lnTo>
                      <a:pt x="588" y="158"/>
                    </a:lnTo>
                    <a:lnTo>
                      <a:pt x="552" y="176"/>
                    </a:lnTo>
                    <a:lnTo>
                      <a:pt x="517" y="196"/>
                    </a:lnTo>
                    <a:lnTo>
                      <a:pt x="481" y="216"/>
                    </a:lnTo>
                    <a:lnTo>
                      <a:pt x="445" y="234"/>
                    </a:lnTo>
                    <a:lnTo>
                      <a:pt x="409" y="254"/>
                    </a:lnTo>
                    <a:lnTo>
                      <a:pt x="374" y="272"/>
                    </a:lnTo>
                    <a:lnTo>
                      <a:pt x="338" y="290"/>
                    </a:lnTo>
                    <a:lnTo>
                      <a:pt x="304" y="308"/>
                    </a:lnTo>
                    <a:lnTo>
                      <a:pt x="76" y="429"/>
                    </a:lnTo>
                    <a:lnTo>
                      <a:pt x="58" y="440"/>
                    </a:lnTo>
                    <a:lnTo>
                      <a:pt x="41" y="453"/>
                    </a:lnTo>
                    <a:lnTo>
                      <a:pt x="29" y="465"/>
                    </a:lnTo>
                    <a:lnTo>
                      <a:pt x="18" y="480"/>
                    </a:lnTo>
                    <a:lnTo>
                      <a:pt x="9" y="494"/>
                    </a:lnTo>
                    <a:lnTo>
                      <a:pt x="3" y="509"/>
                    </a:lnTo>
                    <a:lnTo>
                      <a:pt x="0" y="525"/>
                    </a:lnTo>
                    <a:lnTo>
                      <a:pt x="0" y="541"/>
                    </a:lnTo>
                    <a:lnTo>
                      <a:pt x="3" y="561"/>
                    </a:lnTo>
                    <a:lnTo>
                      <a:pt x="11" y="583"/>
                    </a:lnTo>
                    <a:lnTo>
                      <a:pt x="23" y="601"/>
                    </a:lnTo>
                    <a:lnTo>
                      <a:pt x="38" y="619"/>
                    </a:lnTo>
                    <a:lnTo>
                      <a:pt x="58" y="637"/>
                    </a:lnTo>
                    <a:lnTo>
                      <a:pt x="81" y="654"/>
                    </a:lnTo>
                    <a:lnTo>
                      <a:pt x="107" y="668"/>
                    </a:lnTo>
                    <a:lnTo>
                      <a:pt x="137" y="683"/>
                    </a:lnTo>
                    <a:lnTo>
                      <a:pt x="139" y="683"/>
                    </a:lnTo>
                    <a:lnTo>
                      <a:pt x="143" y="684"/>
                    </a:lnTo>
                    <a:lnTo>
                      <a:pt x="145" y="686"/>
                    </a:lnTo>
                    <a:lnTo>
                      <a:pt x="146" y="686"/>
                    </a:lnTo>
                    <a:lnTo>
                      <a:pt x="170" y="695"/>
                    </a:lnTo>
                    <a:lnTo>
                      <a:pt x="192" y="704"/>
                    </a:lnTo>
                    <a:lnTo>
                      <a:pt x="210" y="710"/>
                    </a:lnTo>
                    <a:lnTo>
                      <a:pt x="228" y="712"/>
                    </a:lnTo>
                    <a:lnTo>
                      <a:pt x="246" y="713"/>
                    </a:lnTo>
                    <a:lnTo>
                      <a:pt x="266" y="710"/>
                    </a:lnTo>
                    <a:lnTo>
                      <a:pt x="287" y="704"/>
                    </a:lnTo>
                    <a:lnTo>
                      <a:pt x="315" y="695"/>
                    </a:lnTo>
                    <a:lnTo>
                      <a:pt x="441" y="648"/>
                    </a:lnTo>
                    <a:lnTo>
                      <a:pt x="505" y="623"/>
                    </a:lnTo>
                    <a:lnTo>
                      <a:pt x="552" y="605"/>
                    </a:lnTo>
                    <a:lnTo>
                      <a:pt x="599" y="587"/>
                    </a:lnTo>
                    <a:lnTo>
                      <a:pt x="648" y="570"/>
                    </a:lnTo>
                    <a:lnTo>
                      <a:pt x="695" y="552"/>
                    </a:lnTo>
                    <a:lnTo>
                      <a:pt x="743" y="534"/>
                    </a:lnTo>
                    <a:lnTo>
                      <a:pt x="790" y="518"/>
                    </a:lnTo>
                    <a:lnTo>
                      <a:pt x="838" y="500"/>
                    </a:lnTo>
                    <a:lnTo>
                      <a:pt x="885" y="483"/>
                    </a:lnTo>
                    <a:lnTo>
                      <a:pt x="932" y="467"/>
                    </a:lnTo>
                    <a:lnTo>
                      <a:pt x="979" y="451"/>
                    </a:lnTo>
                    <a:lnTo>
                      <a:pt x="1026" y="435"/>
                    </a:lnTo>
                    <a:lnTo>
                      <a:pt x="1071" y="418"/>
                    </a:lnTo>
                    <a:lnTo>
                      <a:pt x="1116" y="404"/>
                    </a:lnTo>
                    <a:lnTo>
                      <a:pt x="1161" y="389"/>
                    </a:lnTo>
                    <a:lnTo>
                      <a:pt x="1205" y="375"/>
                    </a:lnTo>
                    <a:lnTo>
                      <a:pt x="1248" y="362"/>
                    </a:lnTo>
                    <a:lnTo>
                      <a:pt x="1254" y="491"/>
                    </a:lnTo>
                    <a:lnTo>
                      <a:pt x="1257" y="612"/>
                    </a:lnTo>
                    <a:lnTo>
                      <a:pt x="1259" y="730"/>
                    </a:lnTo>
                    <a:lnTo>
                      <a:pt x="1261" y="845"/>
                    </a:lnTo>
                    <a:lnTo>
                      <a:pt x="1261" y="847"/>
                    </a:lnTo>
                    <a:lnTo>
                      <a:pt x="1261" y="849"/>
                    </a:lnTo>
                    <a:lnTo>
                      <a:pt x="1261" y="851"/>
                    </a:lnTo>
                    <a:lnTo>
                      <a:pt x="1261" y="851"/>
                    </a:lnTo>
                    <a:lnTo>
                      <a:pt x="1263" y="938"/>
                    </a:lnTo>
                    <a:lnTo>
                      <a:pt x="1266" y="1019"/>
                    </a:lnTo>
                    <a:lnTo>
                      <a:pt x="1274" y="1097"/>
                    </a:lnTo>
                    <a:lnTo>
                      <a:pt x="1281" y="1173"/>
                    </a:lnTo>
                    <a:lnTo>
                      <a:pt x="1286" y="1227"/>
                    </a:lnTo>
                    <a:lnTo>
                      <a:pt x="1292" y="1283"/>
                    </a:lnTo>
                    <a:lnTo>
                      <a:pt x="1295" y="1343"/>
                    </a:lnTo>
                    <a:lnTo>
                      <a:pt x="1299" y="1405"/>
                    </a:lnTo>
                    <a:lnTo>
                      <a:pt x="1299" y="1466"/>
                    </a:lnTo>
                    <a:lnTo>
                      <a:pt x="1299" y="1473"/>
                    </a:lnTo>
                    <a:lnTo>
                      <a:pt x="1299" y="1481"/>
                    </a:lnTo>
                    <a:lnTo>
                      <a:pt x="1299" y="1490"/>
                    </a:lnTo>
                    <a:lnTo>
                      <a:pt x="1299" y="1497"/>
                    </a:lnTo>
                    <a:lnTo>
                      <a:pt x="1299" y="1520"/>
                    </a:lnTo>
                    <a:lnTo>
                      <a:pt x="1301" y="1544"/>
                    </a:lnTo>
                    <a:lnTo>
                      <a:pt x="1304" y="1566"/>
                    </a:lnTo>
                    <a:lnTo>
                      <a:pt x="1308" y="1587"/>
                    </a:lnTo>
                    <a:lnTo>
                      <a:pt x="1292" y="1591"/>
                    </a:lnTo>
                    <a:lnTo>
                      <a:pt x="1270" y="1595"/>
                    </a:lnTo>
                    <a:lnTo>
                      <a:pt x="1245" y="1598"/>
                    </a:lnTo>
                    <a:lnTo>
                      <a:pt x="1219" y="1604"/>
                    </a:lnTo>
                    <a:lnTo>
                      <a:pt x="1194" y="1607"/>
                    </a:lnTo>
                    <a:lnTo>
                      <a:pt x="1172" y="1611"/>
                    </a:lnTo>
                    <a:lnTo>
                      <a:pt x="1158" y="1613"/>
                    </a:lnTo>
                    <a:lnTo>
                      <a:pt x="1152" y="1615"/>
                    </a:lnTo>
                    <a:lnTo>
                      <a:pt x="1125" y="1620"/>
                    </a:lnTo>
                    <a:lnTo>
                      <a:pt x="1100" y="1624"/>
                    </a:lnTo>
                    <a:lnTo>
                      <a:pt x="1073" y="1629"/>
                    </a:lnTo>
                    <a:lnTo>
                      <a:pt x="1046" y="1633"/>
                    </a:lnTo>
                    <a:lnTo>
                      <a:pt x="1020" y="1638"/>
                    </a:lnTo>
                    <a:lnTo>
                      <a:pt x="993" y="1642"/>
                    </a:lnTo>
                    <a:lnTo>
                      <a:pt x="968" y="1645"/>
                    </a:lnTo>
                    <a:lnTo>
                      <a:pt x="942" y="1649"/>
                    </a:lnTo>
                    <a:lnTo>
                      <a:pt x="915" y="1653"/>
                    </a:lnTo>
                    <a:lnTo>
                      <a:pt x="890" y="1656"/>
                    </a:lnTo>
                    <a:lnTo>
                      <a:pt x="865" y="1658"/>
                    </a:lnTo>
                    <a:lnTo>
                      <a:pt x="841" y="1662"/>
                    </a:lnTo>
                    <a:lnTo>
                      <a:pt x="816" y="1663"/>
                    </a:lnTo>
                    <a:lnTo>
                      <a:pt x="792" y="1663"/>
                    </a:lnTo>
                    <a:lnTo>
                      <a:pt x="771" y="1665"/>
                    </a:lnTo>
                    <a:lnTo>
                      <a:pt x="747" y="1665"/>
                    </a:lnTo>
                    <a:lnTo>
                      <a:pt x="711" y="1665"/>
                    </a:lnTo>
                    <a:lnTo>
                      <a:pt x="675" y="1669"/>
                    </a:lnTo>
                    <a:lnTo>
                      <a:pt x="638" y="1672"/>
                    </a:lnTo>
                    <a:lnTo>
                      <a:pt x="604" y="1678"/>
                    </a:lnTo>
                    <a:lnTo>
                      <a:pt x="568" y="1683"/>
                    </a:lnTo>
                    <a:lnTo>
                      <a:pt x="534" y="1691"/>
                    </a:lnTo>
                    <a:lnTo>
                      <a:pt x="497" y="1698"/>
                    </a:lnTo>
                    <a:lnTo>
                      <a:pt x="463" y="1705"/>
                    </a:lnTo>
                    <a:lnTo>
                      <a:pt x="340" y="1729"/>
                    </a:lnTo>
                    <a:lnTo>
                      <a:pt x="327" y="1729"/>
                    </a:lnTo>
                    <a:lnTo>
                      <a:pt x="313" y="1727"/>
                    </a:lnTo>
                    <a:lnTo>
                      <a:pt x="298" y="1723"/>
                    </a:lnTo>
                    <a:lnTo>
                      <a:pt x="282" y="1718"/>
                    </a:lnTo>
                    <a:lnTo>
                      <a:pt x="266" y="1710"/>
                    </a:lnTo>
                    <a:lnTo>
                      <a:pt x="249" y="1701"/>
                    </a:lnTo>
                    <a:lnTo>
                      <a:pt x="231" y="1691"/>
                    </a:lnTo>
                    <a:lnTo>
                      <a:pt x="215" y="1678"/>
                    </a:lnTo>
                    <a:lnTo>
                      <a:pt x="197" y="1662"/>
                    </a:lnTo>
                    <a:lnTo>
                      <a:pt x="179" y="1644"/>
                    </a:lnTo>
                    <a:lnTo>
                      <a:pt x="161" y="1624"/>
                    </a:lnTo>
                    <a:lnTo>
                      <a:pt x="145" y="1602"/>
                    </a:lnTo>
                    <a:lnTo>
                      <a:pt x="130" y="1580"/>
                    </a:lnTo>
                    <a:lnTo>
                      <a:pt x="117" y="1555"/>
                    </a:lnTo>
                    <a:lnTo>
                      <a:pt x="108" y="1529"/>
                    </a:lnTo>
                    <a:lnTo>
                      <a:pt x="105" y="1504"/>
                    </a:lnTo>
                    <a:lnTo>
                      <a:pt x="92" y="1370"/>
                    </a:lnTo>
                    <a:lnTo>
                      <a:pt x="88" y="1330"/>
                    </a:lnTo>
                    <a:lnTo>
                      <a:pt x="85" y="1291"/>
                    </a:lnTo>
                    <a:lnTo>
                      <a:pt x="81" y="1245"/>
                    </a:lnTo>
                    <a:lnTo>
                      <a:pt x="78" y="1197"/>
                    </a:lnTo>
                    <a:lnTo>
                      <a:pt x="59" y="932"/>
                    </a:lnTo>
                    <a:lnTo>
                      <a:pt x="41" y="688"/>
                    </a:lnTo>
                    <a:lnTo>
                      <a:pt x="40" y="681"/>
                    </a:lnTo>
                    <a:lnTo>
                      <a:pt x="36" y="675"/>
                    </a:lnTo>
                    <a:lnTo>
                      <a:pt x="29" y="672"/>
                    </a:lnTo>
                    <a:lnTo>
                      <a:pt x="21" y="670"/>
                    </a:lnTo>
                    <a:lnTo>
                      <a:pt x="14" y="672"/>
                    </a:lnTo>
                    <a:lnTo>
                      <a:pt x="9" y="675"/>
                    </a:lnTo>
                    <a:lnTo>
                      <a:pt x="5" y="683"/>
                    </a:lnTo>
                    <a:lnTo>
                      <a:pt x="3" y="690"/>
                    </a:lnTo>
                    <a:lnTo>
                      <a:pt x="21" y="934"/>
                    </a:lnTo>
                    <a:lnTo>
                      <a:pt x="40" y="1198"/>
                    </a:lnTo>
                    <a:lnTo>
                      <a:pt x="43" y="1249"/>
                    </a:lnTo>
                    <a:lnTo>
                      <a:pt x="47" y="1294"/>
                    </a:lnTo>
                    <a:lnTo>
                      <a:pt x="50" y="1336"/>
                    </a:lnTo>
                    <a:lnTo>
                      <a:pt x="56" y="1376"/>
                    </a:lnTo>
                    <a:lnTo>
                      <a:pt x="69" y="1508"/>
                    </a:lnTo>
                    <a:lnTo>
                      <a:pt x="72" y="1533"/>
                    </a:lnTo>
                    <a:lnTo>
                      <a:pt x="81" y="1560"/>
                    </a:lnTo>
                    <a:lnTo>
                      <a:pt x="92" y="1586"/>
                    </a:lnTo>
                    <a:lnTo>
                      <a:pt x="107" y="1613"/>
                    </a:lnTo>
                    <a:lnTo>
                      <a:pt x="123" y="1638"/>
                    </a:lnTo>
                    <a:lnTo>
                      <a:pt x="143" y="1662"/>
                    </a:lnTo>
                    <a:lnTo>
                      <a:pt x="166" y="1687"/>
                    </a:lnTo>
                    <a:lnTo>
                      <a:pt x="192" y="1709"/>
                    </a:lnTo>
                    <a:lnTo>
                      <a:pt x="211" y="1723"/>
                    </a:lnTo>
                    <a:lnTo>
                      <a:pt x="233" y="1736"/>
                    </a:lnTo>
                    <a:lnTo>
                      <a:pt x="253" y="1747"/>
                    </a:lnTo>
                    <a:lnTo>
                      <a:pt x="273" y="1756"/>
                    </a:lnTo>
                    <a:lnTo>
                      <a:pt x="293" y="1761"/>
                    </a:lnTo>
                    <a:lnTo>
                      <a:pt x="311" y="1765"/>
                    </a:lnTo>
                    <a:lnTo>
                      <a:pt x="329" y="1767"/>
                    </a:lnTo>
                    <a:lnTo>
                      <a:pt x="345" y="1765"/>
                    </a:lnTo>
                    <a:lnTo>
                      <a:pt x="470" y="1741"/>
                    </a:lnTo>
                    <a:lnTo>
                      <a:pt x="505" y="1734"/>
                    </a:lnTo>
                    <a:lnTo>
                      <a:pt x="539" y="1727"/>
                    </a:lnTo>
                    <a:lnTo>
                      <a:pt x="573" y="1721"/>
                    </a:lnTo>
                    <a:lnTo>
                      <a:pt x="608" y="1716"/>
                    </a:lnTo>
                    <a:lnTo>
                      <a:pt x="642" y="1710"/>
                    </a:lnTo>
                    <a:lnTo>
                      <a:pt x="678" y="1707"/>
                    </a:lnTo>
                    <a:lnTo>
                      <a:pt x="713" y="1703"/>
                    </a:lnTo>
                    <a:lnTo>
                      <a:pt x="747" y="1703"/>
                    </a:lnTo>
                    <a:lnTo>
                      <a:pt x="771" y="1703"/>
                    </a:lnTo>
                    <a:lnTo>
                      <a:pt x="794" y="1701"/>
                    </a:lnTo>
                    <a:lnTo>
                      <a:pt x="819" y="1701"/>
                    </a:lnTo>
                    <a:lnTo>
                      <a:pt x="843" y="1700"/>
                    </a:lnTo>
                    <a:lnTo>
                      <a:pt x="868" y="1696"/>
                    </a:lnTo>
                    <a:lnTo>
                      <a:pt x="894" y="1694"/>
                    </a:lnTo>
                    <a:lnTo>
                      <a:pt x="919" y="1691"/>
                    </a:lnTo>
                    <a:lnTo>
                      <a:pt x="946" y="1687"/>
                    </a:lnTo>
                    <a:lnTo>
                      <a:pt x="971" y="1683"/>
                    </a:lnTo>
                    <a:lnTo>
                      <a:pt x="999" y="1680"/>
                    </a:lnTo>
                    <a:lnTo>
                      <a:pt x="1024" y="1674"/>
                    </a:lnTo>
                    <a:lnTo>
                      <a:pt x="1051" y="1671"/>
                    </a:lnTo>
                    <a:lnTo>
                      <a:pt x="1078" y="1665"/>
                    </a:lnTo>
                    <a:lnTo>
                      <a:pt x="1105" y="1662"/>
                    </a:lnTo>
                    <a:lnTo>
                      <a:pt x="1131" y="1656"/>
                    </a:lnTo>
                    <a:lnTo>
                      <a:pt x="1158" y="1651"/>
                    </a:lnTo>
                    <a:lnTo>
                      <a:pt x="1333" y="1622"/>
                    </a:lnTo>
                    <a:lnTo>
                      <a:pt x="1337" y="1620"/>
                    </a:lnTo>
                    <a:lnTo>
                      <a:pt x="1341" y="1618"/>
                    </a:lnTo>
                    <a:lnTo>
                      <a:pt x="1344" y="1616"/>
                    </a:lnTo>
                    <a:lnTo>
                      <a:pt x="1346" y="1613"/>
                    </a:lnTo>
                    <a:lnTo>
                      <a:pt x="1348" y="1609"/>
                    </a:lnTo>
                    <a:lnTo>
                      <a:pt x="1350" y="1606"/>
                    </a:lnTo>
                    <a:lnTo>
                      <a:pt x="1350" y="1600"/>
                    </a:lnTo>
                    <a:lnTo>
                      <a:pt x="1348" y="1596"/>
                    </a:lnTo>
                    <a:lnTo>
                      <a:pt x="1342" y="1567"/>
                    </a:lnTo>
                    <a:lnTo>
                      <a:pt x="1339" y="1535"/>
                    </a:lnTo>
                    <a:lnTo>
                      <a:pt x="1337" y="1501"/>
                    </a:lnTo>
                    <a:lnTo>
                      <a:pt x="1337" y="1466"/>
                    </a:lnTo>
                    <a:lnTo>
                      <a:pt x="1337" y="1403"/>
                    </a:lnTo>
                    <a:lnTo>
                      <a:pt x="1333" y="1339"/>
                    </a:lnTo>
                    <a:lnTo>
                      <a:pt x="1330" y="1280"/>
                    </a:lnTo>
                    <a:lnTo>
                      <a:pt x="1324" y="1224"/>
                    </a:lnTo>
                    <a:lnTo>
                      <a:pt x="1317" y="1169"/>
                    </a:lnTo>
                    <a:lnTo>
                      <a:pt x="1310" y="1093"/>
                    </a:lnTo>
                    <a:lnTo>
                      <a:pt x="1304" y="1016"/>
                    </a:lnTo>
                    <a:lnTo>
                      <a:pt x="1299" y="936"/>
                    </a:lnTo>
                    <a:lnTo>
                      <a:pt x="1297" y="849"/>
                    </a:lnTo>
                    <a:lnTo>
                      <a:pt x="1295" y="726"/>
                    </a:lnTo>
                    <a:lnTo>
                      <a:pt x="1293" y="603"/>
                    </a:lnTo>
                    <a:lnTo>
                      <a:pt x="1290" y="473"/>
                    </a:lnTo>
                    <a:lnTo>
                      <a:pt x="1284" y="335"/>
                    </a:lnTo>
                    <a:lnTo>
                      <a:pt x="1284" y="331"/>
                    </a:lnTo>
                    <a:lnTo>
                      <a:pt x="1283" y="328"/>
                    </a:lnTo>
                    <a:lnTo>
                      <a:pt x="1279" y="324"/>
                    </a:lnTo>
                    <a:lnTo>
                      <a:pt x="1277" y="321"/>
                    </a:lnTo>
                    <a:lnTo>
                      <a:pt x="1274" y="319"/>
                    </a:lnTo>
                    <a:lnTo>
                      <a:pt x="1270" y="317"/>
                    </a:lnTo>
                    <a:lnTo>
                      <a:pt x="1265" y="317"/>
                    </a:lnTo>
                    <a:lnTo>
                      <a:pt x="1261" y="319"/>
                    </a:lnTo>
                    <a:lnTo>
                      <a:pt x="1217" y="331"/>
                    </a:lnTo>
                    <a:lnTo>
                      <a:pt x="1172" y="346"/>
                    </a:lnTo>
                    <a:lnTo>
                      <a:pt x="1125" y="362"/>
                    </a:lnTo>
                    <a:lnTo>
                      <a:pt x="1078" y="377"/>
                    </a:lnTo>
                    <a:lnTo>
                      <a:pt x="1031" y="393"/>
                    </a:lnTo>
                    <a:lnTo>
                      <a:pt x="984" y="409"/>
                    </a:lnTo>
                    <a:lnTo>
                      <a:pt x="935" y="426"/>
                    </a:lnTo>
                    <a:lnTo>
                      <a:pt x="886" y="442"/>
                    </a:lnTo>
                    <a:lnTo>
                      <a:pt x="838" y="460"/>
                    </a:lnTo>
                    <a:lnTo>
                      <a:pt x="789" y="478"/>
                    </a:lnTo>
                    <a:lnTo>
                      <a:pt x="738" y="496"/>
                    </a:lnTo>
                    <a:lnTo>
                      <a:pt x="689" y="514"/>
                    </a:lnTo>
                    <a:lnTo>
                      <a:pt x="640" y="532"/>
                    </a:lnTo>
                    <a:lnTo>
                      <a:pt x="590" y="550"/>
                    </a:lnTo>
                    <a:lnTo>
                      <a:pt x="541" y="569"/>
                    </a:lnTo>
                    <a:lnTo>
                      <a:pt x="492" y="587"/>
                    </a:lnTo>
                    <a:lnTo>
                      <a:pt x="427" y="612"/>
                    </a:lnTo>
                    <a:lnTo>
                      <a:pt x="302" y="661"/>
                    </a:lnTo>
                    <a:lnTo>
                      <a:pt x="280" y="668"/>
                    </a:lnTo>
                    <a:lnTo>
                      <a:pt x="262" y="672"/>
                    </a:lnTo>
                    <a:lnTo>
                      <a:pt x="248" y="675"/>
                    </a:lnTo>
                    <a:lnTo>
                      <a:pt x="233" y="675"/>
                    </a:lnTo>
                    <a:lnTo>
                      <a:pt x="219" y="672"/>
                    </a:lnTo>
                    <a:lnTo>
                      <a:pt x="202" y="668"/>
                    </a:lnTo>
                    <a:lnTo>
                      <a:pt x="184" y="661"/>
                    </a:lnTo>
                    <a:lnTo>
                      <a:pt x="161" y="652"/>
                    </a:lnTo>
                    <a:lnTo>
                      <a:pt x="152" y="648"/>
                    </a:lnTo>
                    <a:lnTo>
                      <a:pt x="126" y="637"/>
                    </a:lnTo>
                    <a:lnTo>
                      <a:pt x="105" y="625"/>
                    </a:lnTo>
                    <a:lnTo>
                      <a:pt x="85" y="612"/>
                    </a:lnTo>
                    <a:lnTo>
                      <a:pt x="69" y="597"/>
                    </a:lnTo>
                    <a:lnTo>
                      <a:pt x="56" y="583"/>
                    </a:lnTo>
                    <a:lnTo>
                      <a:pt x="47" y="569"/>
                    </a:lnTo>
                    <a:lnTo>
                      <a:pt x="40" y="554"/>
                    </a:lnTo>
                    <a:lnTo>
                      <a:pt x="38" y="540"/>
                    </a:lnTo>
                    <a:lnTo>
                      <a:pt x="38" y="529"/>
                    </a:lnTo>
                    <a:lnTo>
                      <a:pt x="40" y="518"/>
                    </a:lnTo>
                    <a:lnTo>
                      <a:pt x="45" y="509"/>
                    </a:lnTo>
                    <a:lnTo>
                      <a:pt x="50" y="498"/>
                    </a:lnTo>
                    <a:lnTo>
                      <a:pt x="58" y="489"/>
                    </a:lnTo>
                    <a:lnTo>
                      <a:pt x="69" y="480"/>
                    </a:lnTo>
                    <a:lnTo>
                      <a:pt x="79" y="471"/>
                    </a:lnTo>
                    <a:lnTo>
                      <a:pt x="92" y="462"/>
                    </a:lnTo>
                    <a:lnTo>
                      <a:pt x="322" y="341"/>
                    </a:lnTo>
                    <a:lnTo>
                      <a:pt x="356" y="322"/>
                    </a:lnTo>
                    <a:lnTo>
                      <a:pt x="392" y="304"/>
                    </a:lnTo>
                    <a:lnTo>
                      <a:pt x="429" y="286"/>
                    </a:lnTo>
                    <a:lnTo>
                      <a:pt x="463" y="266"/>
                    </a:lnTo>
                    <a:lnTo>
                      <a:pt x="499" y="248"/>
                    </a:lnTo>
                    <a:lnTo>
                      <a:pt x="535" y="228"/>
                    </a:lnTo>
                    <a:lnTo>
                      <a:pt x="572" y="208"/>
                    </a:lnTo>
                    <a:lnTo>
                      <a:pt x="606" y="190"/>
                    </a:lnTo>
                    <a:lnTo>
                      <a:pt x="642" y="170"/>
                    </a:lnTo>
                    <a:lnTo>
                      <a:pt x="675" y="150"/>
                    </a:lnTo>
                    <a:lnTo>
                      <a:pt x="709" y="131"/>
                    </a:lnTo>
                    <a:lnTo>
                      <a:pt x="742" y="112"/>
                    </a:lnTo>
                    <a:lnTo>
                      <a:pt x="774" y="93"/>
                    </a:lnTo>
                    <a:lnTo>
                      <a:pt x="803" y="73"/>
                    </a:lnTo>
                    <a:lnTo>
                      <a:pt x="834" y="55"/>
                    </a:lnTo>
                    <a:lnTo>
                      <a:pt x="861" y="35"/>
                    </a:lnTo>
                    <a:lnTo>
                      <a:pt x="866" y="29"/>
                    </a:lnTo>
                    <a:lnTo>
                      <a:pt x="870" y="22"/>
                    </a:lnTo>
                    <a:lnTo>
                      <a:pt x="870" y="15"/>
                    </a:lnTo>
                    <a:lnTo>
                      <a:pt x="866" y="9"/>
                    </a:lnTo>
                    <a:lnTo>
                      <a:pt x="861" y="4"/>
                    </a:lnTo>
                    <a:lnTo>
                      <a:pt x="854" y="0"/>
                    </a:lnTo>
                    <a:lnTo>
                      <a:pt x="847" y="0"/>
                    </a:lnTo>
                    <a:lnTo>
                      <a:pt x="84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8" name="Freeform 9"/>
              <p:cNvSpPr>
                <a:spLocks/>
              </p:cNvSpPr>
              <p:nvPr/>
            </p:nvSpPr>
            <p:spPr bwMode="auto">
              <a:xfrm>
                <a:off x="1663" y="1574"/>
                <a:ext cx="883" cy="425"/>
              </a:xfrm>
              <a:custGeom>
                <a:avLst/>
                <a:gdLst>
                  <a:gd name="T0" fmla="*/ 800 w 883"/>
                  <a:gd name="T1" fmla="*/ 24 h 425"/>
                  <a:gd name="T2" fmla="*/ 592 w 883"/>
                  <a:gd name="T3" fmla="*/ 127 h 425"/>
                  <a:gd name="T4" fmla="*/ 532 w 883"/>
                  <a:gd name="T5" fmla="*/ 154 h 425"/>
                  <a:gd name="T6" fmla="*/ 471 w 883"/>
                  <a:gd name="T7" fmla="*/ 179 h 425"/>
                  <a:gd name="T8" fmla="*/ 411 w 883"/>
                  <a:gd name="T9" fmla="*/ 203 h 425"/>
                  <a:gd name="T10" fmla="*/ 335 w 883"/>
                  <a:gd name="T11" fmla="*/ 235 h 425"/>
                  <a:gd name="T12" fmla="*/ 297 w 883"/>
                  <a:gd name="T13" fmla="*/ 250 h 425"/>
                  <a:gd name="T14" fmla="*/ 257 w 883"/>
                  <a:gd name="T15" fmla="*/ 266 h 425"/>
                  <a:gd name="T16" fmla="*/ 218 w 883"/>
                  <a:gd name="T17" fmla="*/ 284 h 425"/>
                  <a:gd name="T18" fmla="*/ 178 w 883"/>
                  <a:gd name="T19" fmla="*/ 302 h 425"/>
                  <a:gd name="T20" fmla="*/ 9 w 883"/>
                  <a:gd name="T21" fmla="*/ 391 h 425"/>
                  <a:gd name="T22" fmla="*/ 0 w 883"/>
                  <a:gd name="T23" fmla="*/ 402 h 425"/>
                  <a:gd name="T24" fmla="*/ 2 w 883"/>
                  <a:gd name="T25" fmla="*/ 416 h 425"/>
                  <a:gd name="T26" fmla="*/ 15 w 883"/>
                  <a:gd name="T27" fmla="*/ 425 h 425"/>
                  <a:gd name="T28" fmla="*/ 29 w 883"/>
                  <a:gd name="T29" fmla="*/ 424 h 425"/>
                  <a:gd name="T30" fmla="*/ 194 w 883"/>
                  <a:gd name="T31" fmla="*/ 337 h 425"/>
                  <a:gd name="T32" fmla="*/ 234 w 883"/>
                  <a:gd name="T33" fmla="*/ 319 h 425"/>
                  <a:gd name="T34" fmla="*/ 272 w 883"/>
                  <a:gd name="T35" fmla="*/ 301 h 425"/>
                  <a:gd name="T36" fmla="*/ 312 w 883"/>
                  <a:gd name="T37" fmla="*/ 284 h 425"/>
                  <a:gd name="T38" fmla="*/ 350 w 883"/>
                  <a:gd name="T39" fmla="*/ 270 h 425"/>
                  <a:gd name="T40" fmla="*/ 427 w 883"/>
                  <a:gd name="T41" fmla="*/ 239 h 425"/>
                  <a:gd name="T42" fmla="*/ 487 w 883"/>
                  <a:gd name="T43" fmla="*/ 214 h 425"/>
                  <a:gd name="T44" fmla="*/ 549 w 883"/>
                  <a:gd name="T45" fmla="*/ 188 h 425"/>
                  <a:gd name="T46" fmla="*/ 608 w 883"/>
                  <a:gd name="T47" fmla="*/ 161 h 425"/>
                  <a:gd name="T48" fmla="*/ 816 w 883"/>
                  <a:gd name="T49" fmla="*/ 56 h 425"/>
                  <a:gd name="T50" fmla="*/ 822 w 883"/>
                  <a:gd name="T51" fmla="*/ 55 h 425"/>
                  <a:gd name="T52" fmla="*/ 835 w 883"/>
                  <a:gd name="T53" fmla="*/ 47 h 425"/>
                  <a:gd name="T54" fmla="*/ 844 w 883"/>
                  <a:gd name="T55" fmla="*/ 82 h 425"/>
                  <a:gd name="T56" fmla="*/ 845 w 883"/>
                  <a:gd name="T57" fmla="*/ 96 h 425"/>
                  <a:gd name="T58" fmla="*/ 849 w 883"/>
                  <a:gd name="T59" fmla="*/ 112 h 425"/>
                  <a:gd name="T60" fmla="*/ 858 w 883"/>
                  <a:gd name="T61" fmla="*/ 121 h 425"/>
                  <a:gd name="T62" fmla="*/ 873 w 883"/>
                  <a:gd name="T63" fmla="*/ 121 h 425"/>
                  <a:gd name="T64" fmla="*/ 883 w 883"/>
                  <a:gd name="T65" fmla="*/ 111 h 425"/>
                  <a:gd name="T66" fmla="*/ 883 w 883"/>
                  <a:gd name="T67" fmla="*/ 94 h 425"/>
                  <a:gd name="T68" fmla="*/ 882 w 883"/>
                  <a:gd name="T69" fmla="*/ 73 h 425"/>
                  <a:gd name="T70" fmla="*/ 863 w 883"/>
                  <a:gd name="T71" fmla="*/ 15 h 425"/>
                  <a:gd name="T72" fmla="*/ 860 w 883"/>
                  <a:gd name="T73" fmla="*/ 7 h 425"/>
                  <a:gd name="T74" fmla="*/ 853 w 883"/>
                  <a:gd name="T75" fmla="*/ 2 h 425"/>
                  <a:gd name="T76" fmla="*/ 845 w 883"/>
                  <a:gd name="T77" fmla="*/ 0 h 425"/>
                  <a:gd name="T78" fmla="*/ 836 w 883"/>
                  <a:gd name="T79" fmla="*/ 4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3" h="425">
                    <a:moveTo>
                      <a:pt x="836" y="4"/>
                    </a:moveTo>
                    <a:lnTo>
                      <a:pt x="800" y="24"/>
                    </a:lnTo>
                    <a:lnTo>
                      <a:pt x="621" y="114"/>
                    </a:lnTo>
                    <a:lnTo>
                      <a:pt x="592" y="127"/>
                    </a:lnTo>
                    <a:lnTo>
                      <a:pt x="561" y="140"/>
                    </a:lnTo>
                    <a:lnTo>
                      <a:pt x="532" y="154"/>
                    </a:lnTo>
                    <a:lnTo>
                      <a:pt x="502" y="167"/>
                    </a:lnTo>
                    <a:lnTo>
                      <a:pt x="471" y="179"/>
                    </a:lnTo>
                    <a:lnTo>
                      <a:pt x="442" y="192"/>
                    </a:lnTo>
                    <a:lnTo>
                      <a:pt x="411" y="203"/>
                    </a:lnTo>
                    <a:lnTo>
                      <a:pt x="382" y="216"/>
                    </a:lnTo>
                    <a:lnTo>
                      <a:pt x="335" y="235"/>
                    </a:lnTo>
                    <a:lnTo>
                      <a:pt x="315" y="243"/>
                    </a:lnTo>
                    <a:lnTo>
                      <a:pt x="297" y="250"/>
                    </a:lnTo>
                    <a:lnTo>
                      <a:pt x="277" y="259"/>
                    </a:lnTo>
                    <a:lnTo>
                      <a:pt x="257" y="266"/>
                    </a:lnTo>
                    <a:lnTo>
                      <a:pt x="237" y="275"/>
                    </a:lnTo>
                    <a:lnTo>
                      <a:pt x="218" y="284"/>
                    </a:lnTo>
                    <a:lnTo>
                      <a:pt x="198" y="293"/>
                    </a:lnTo>
                    <a:lnTo>
                      <a:pt x="178" y="302"/>
                    </a:lnTo>
                    <a:lnTo>
                      <a:pt x="165" y="310"/>
                    </a:lnTo>
                    <a:lnTo>
                      <a:pt x="9" y="391"/>
                    </a:lnTo>
                    <a:lnTo>
                      <a:pt x="4" y="397"/>
                    </a:lnTo>
                    <a:lnTo>
                      <a:pt x="0" y="402"/>
                    </a:lnTo>
                    <a:lnTo>
                      <a:pt x="0" y="409"/>
                    </a:lnTo>
                    <a:lnTo>
                      <a:pt x="2" y="416"/>
                    </a:lnTo>
                    <a:lnTo>
                      <a:pt x="8" y="422"/>
                    </a:lnTo>
                    <a:lnTo>
                      <a:pt x="15" y="425"/>
                    </a:lnTo>
                    <a:lnTo>
                      <a:pt x="22" y="425"/>
                    </a:lnTo>
                    <a:lnTo>
                      <a:pt x="29" y="424"/>
                    </a:lnTo>
                    <a:lnTo>
                      <a:pt x="183" y="342"/>
                    </a:lnTo>
                    <a:lnTo>
                      <a:pt x="194" y="337"/>
                    </a:lnTo>
                    <a:lnTo>
                      <a:pt x="214" y="328"/>
                    </a:lnTo>
                    <a:lnTo>
                      <a:pt x="234" y="319"/>
                    </a:lnTo>
                    <a:lnTo>
                      <a:pt x="254" y="310"/>
                    </a:lnTo>
                    <a:lnTo>
                      <a:pt x="272" y="301"/>
                    </a:lnTo>
                    <a:lnTo>
                      <a:pt x="292" y="293"/>
                    </a:lnTo>
                    <a:lnTo>
                      <a:pt x="312" y="284"/>
                    </a:lnTo>
                    <a:lnTo>
                      <a:pt x="330" y="277"/>
                    </a:lnTo>
                    <a:lnTo>
                      <a:pt x="350" y="270"/>
                    </a:lnTo>
                    <a:lnTo>
                      <a:pt x="397" y="250"/>
                    </a:lnTo>
                    <a:lnTo>
                      <a:pt x="427" y="239"/>
                    </a:lnTo>
                    <a:lnTo>
                      <a:pt x="456" y="226"/>
                    </a:lnTo>
                    <a:lnTo>
                      <a:pt x="487" y="214"/>
                    </a:lnTo>
                    <a:lnTo>
                      <a:pt x="518" y="201"/>
                    </a:lnTo>
                    <a:lnTo>
                      <a:pt x="549" y="188"/>
                    </a:lnTo>
                    <a:lnTo>
                      <a:pt x="578" y="174"/>
                    </a:lnTo>
                    <a:lnTo>
                      <a:pt x="608" y="161"/>
                    </a:lnTo>
                    <a:lnTo>
                      <a:pt x="637" y="147"/>
                    </a:lnTo>
                    <a:lnTo>
                      <a:pt x="816" y="56"/>
                    </a:lnTo>
                    <a:lnTo>
                      <a:pt x="818" y="56"/>
                    </a:lnTo>
                    <a:lnTo>
                      <a:pt x="822" y="55"/>
                    </a:lnTo>
                    <a:lnTo>
                      <a:pt x="827" y="51"/>
                    </a:lnTo>
                    <a:lnTo>
                      <a:pt x="835" y="47"/>
                    </a:lnTo>
                    <a:lnTo>
                      <a:pt x="840" y="69"/>
                    </a:lnTo>
                    <a:lnTo>
                      <a:pt x="844" y="82"/>
                    </a:lnTo>
                    <a:lnTo>
                      <a:pt x="845" y="89"/>
                    </a:lnTo>
                    <a:lnTo>
                      <a:pt x="845" y="96"/>
                    </a:lnTo>
                    <a:lnTo>
                      <a:pt x="847" y="105"/>
                    </a:lnTo>
                    <a:lnTo>
                      <a:pt x="849" y="112"/>
                    </a:lnTo>
                    <a:lnTo>
                      <a:pt x="853" y="118"/>
                    </a:lnTo>
                    <a:lnTo>
                      <a:pt x="858" y="121"/>
                    </a:lnTo>
                    <a:lnTo>
                      <a:pt x="865" y="123"/>
                    </a:lnTo>
                    <a:lnTo>
                      <a:pt x="873" y="121"/>
                    </a:lnTo>
                    <a:lnTo>
                      <a:pt x="880" y="118"/>
                    </a:lnTo>
                    <a:lnTo>
                      <a:pt x="883" y="111"/>
                    </a:lnTo>
                    <a:lnTo>
                      <a:pt x="883" y="103"/>
                    </a:lnTo>
                    <a:lnTo>
                      <a:pt x="883" y="94"/>
                    </a:lnTo>
                    <a:lnTo>
                      <a:pt x="883" y="85"/>
                    </a:lnTo>
                    <a:lnTo>
                      <a:pt x="882" y="73"/>
                    </a:lnTo>
                    <a:lnTo>
                      <a:pt x="874" y="53"/>
                    </a:lnTo>
                    <a:lnTo>
                      <a:pt x="863" y="15"/>
                    </a:lnTo>
                    <a:lnTo>
                      <a:pt x="862" y="11"/>
                    </a:lnTo>
                    <a:lnTo>
                      <a:pt x="860" y="7"/>
                    </a:lnTo>
                    <a:lnTo>
                      <a:pt x="856" y="6"/>
                    </a:lnTo>
                    <a:lnTo>
                      <a:pt x="853" y="2"/>
                    </a:lnTo>
                    <a:lnTo>
                      <a:pt x="849" y="0"/>
                    </a:lnTo>
                    <a:lnTo>
                      <a:pt x="845" y="0"/>
                    </a:lnTo>
                    <a:lnTo>
                      <a:pt x="840" y="2"/>
                    </a:lnTo>
                    <a:lnTo>
                      <a:pt x="83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0" name="Freeform 10"/>
              <p:cNvSpPr>
                <a:spLocks/>
              </p:cNvSpPr>
              <p:nvPr/>
            </p:nvSpPr>
            <p:spPr bwMode="auto">
              <a:xfrm>
                <a:off x="1616" y="1542"/>
                <a:ext cx="825" cy="425"/>
              </a:xfrm>
              <a:custGeom>
                <a:avLst/>
                <a:gdLst>
                  <a:gd name="T0" fmla="*/ 798 w 825"/>
                  <a:gd name="T1" fmla="*/ 1 h 425"/>
                  <a:gd name="T2" fmla="*/ 693 w 825"/>
                  <a:gd name="T3" fmla="*/ 49 h 425"/>
                  <a:gd name="T4" fmla="*/ 661 w 825"/>
                  <a:gd name="T5" fmla="*/ 63 h 425"/>
                  <a:gd name="T6" fmla="*/ 626 w 825"/>
                  <a:gd name="T7" fmla="*/ 79 h 425"/>
                  <a:gd name="T8" fmla="*/ 592 w 825"/>
                  <a:gd name="T9" fmla="*/ 94 h 425"/>
                  <a:gd name="T10" fmla="*/ 559 w 825"/>
                  <a:gd name="T11" fmla="*/ 108 h 425"/>
                  <a:gd name="T12" fmla="*/ 525 w 825"/>
                  <a:gd name="T13" fmla="*/ 125 h 425"/>
                  <a:gd name="T14" fmla="*/ 491 w 825"/>
                  <a:gd name="T15" fmla="*/ 141 h 425"/>
                  <a:gd name="T16" fmla="*/ 456 w 825"/>
                  <a:gd name="T17" fmla="*/ 157 h 425"/>
                  <a:gd name="T18" fmla="*/ 422 w 825"/>
                  <a:gd name="T19" fmla="*/ 175 h 425"/>
                  <a:gd name="T20" fmla="*/ 227 w 825"/>
                  <a:gd name="T21" fmla="*/ 269 h 425"/>
                  <a:gd name="T22" fmla="*/ 185 w 825"/>
                  <a:gd name="T23" fmla="*/ 289 h 425"/>
                  <a:gd name="T24" fmla="*/ 167 w 825"/>
                  <a:gd name="T25" fmla="*/ 298 h 425"/>
                  <a:gd name="T26" fmla="*/ 145 w 825"/>
                  <a:gd name="T27" fmla="*/ 309 h 425"/>
                  <a:gd name="T28" fmla="*/ 122 w 825"/>
                  <a:gd name="T29" fmla="*/ 320 h 425"/>
                  <a:gd name="T30" fmla="*/ 96 w 825"/>
                  <a:gd name="T31" fmla="*/ 334 h 425"/>
                  <a:gd name="T32" fmla="*/ 71 w 825"/>
                  <a:gd name="T33" fmla="*/ 347 h 425"/>
                  <a:gd name="T34" fmla="*/ 47 w 825"/>
                  <a:gd name="T35" fmla="*/ 362 h 425"/>
                  <a:gd name="T36" fmla="*/ 26 w 825"/>
                  <a:gd name="T37" fmla="*/ 376 h 425"/>
                  <a:gd name="T38" fmla="*/ 6 w 825"/>
                  <a:gd name="T39" fmla="*/ 391 h 425"/>
                  <a:gd name="T40" fmla="*/ 2 w 825"/>
                  <a:gd name="T41" fmla="*/ 396 h 425"/>
                  <a:gd name="T42" fmla="*/ 0 w 825"/>
                  <a:gd name="T43" fmla="*/ 403 h 425"/>
                  <a:gd name="T44" fmla="*/ 0 w 825"/>
                  <a:gd name="T45" fmla="*/ 412 h 425"/>
                  <a:gd name="T46" fmla="*/ 4 w 825"/>
                  <a:gd name="T47" fmla="*/ 418 h 425"/>
                  <a:gd name="T48" fmla="*/ 9 w 825"/>
                  <a:gd name="T49" fmla="*/ 423 h 425"/>
                  <a:gd name="T50" fmla="*/ 17 w 825"/>
                  <a:gd name="T51" fmla="*/ 425 h 425"/>
                  <a:gd name="T52" fmla="*/ 24 w 825"/>
                  <a:gd name="T53" fmla="*/ 425 h 425"/>
                  <a:gd name="T54" fmla="*/ 29 w 825"/>
                  <a:gd name="T55" fmla="*/ 421 h 425"/>
                  <a:gd name="T56" fmla="*/ 46 w 825"/>
                  <a:gd name="T57" fmla="*/ 409 h 425"/>
                  <a:gd name="T58" fmla="*/ 66 w 825"/>
                  <a:gd name="T59" fmla="*/ 396 h 425"/>
                  <a:gd name="T60" fmla="*/ 87 w 825"/>
                  <a:gd name="T61" fmla="*/ 383 h 425"/>
                  <a:gd name="T62" fmla="*/ 109 w 825"/>
                  <a:gd name="T63" fmla="*/ 371 h 425"/>
                  <a:gd name="T64" fmla="*/ 132 w 825"/>
                  <a:gd name="T65" fmla="*/ 358 h 425"/>
                  <a:gd name="T66" fmla="*/ 156 w 825"/>
                  <a:gd name="T67" fmla="*/ 345 h 425"/>
                  <a:gd name="T68" fmla="*/ 179 w 825"/>
                  <a:gd name="T69" fmla="*/ 334 h 425"/>
                  <a:gd name="T70" fmla="*/ 201 w 825"/>
                  <a:gd name="T71" fmla="*/ 324 h 425"/>
                  <a:gd name="T72" fmla="*/ 243 w 825"/>
                  <a:gd name="T73" fmla="*/ 304 h 425"/>
                  <a:gd name="T74" fmla="*/ 440 w 825"/>
                  <a:gd name="T75" fmla="*/ 210 h 425"/>
                  <a:gd name="T76" fmla="*/ 474 w 825"/>
                  <a:gd name="T77" fmla="*/ 191 h 425"/>
                  <a:gd name="T78" fmla="*/ 507 w 825"/>
                  <a:gd name="T79" fmla="*/ 175 h 425"/>
                  <a:gd name="T80" fmla="*/ 541 w 825"/>
                  <a:gd name="T81" fmla="*/ 159 h 425"/>
                  <a:gd name="T82" fmla="*/ 574 w 825"/>
                  <a:gd name="T83" fmla="*/ 144 h 425"/>
                  <a:gd name="T84" fmla="*/ 608 w 825"/>
                  <a:gd name="T85" fmla="*/ 128 h 425"/>
                  <a:gd name="T86" fmla="*/ 641 w 825"/>
                  <a:gd name="T87" fmla="*/ 114 h 425"/>
                  <a:gd name="T88" fmla="*/ 675 w 825"/>
                  <a:gd name="T89" fmla="*/ 99 h 425"/>
                  <a:gd name="T90" fmla="*/ 710 w 825"/>
                  <a:gd name="T91" fmla="*/ 83 h 425"/>
                  <a:gd name="T92" fmla="*/ 813 w 825"/>
                  <a:gd name="T93" fmla="*/ 36 h 425"/>
                  <a:gd name="T94" fmla="*/ 820 w 825"/>
                  <a:gd name="T95" fmla="*/ 32 h 425"/>
                  <a:gd name="T96" fmla="*/ 824 w 825"/>
                  <a:gd name="T97" fmla="*/ 25 h 425"/>
                  <a:gd name="T98" fmla="*/ 825 w 825"/>
                  <a:gd name="T99" fmla="*/ 18 h 425"/>
                  <a:gd name="T100" fmla="*/ 824 w 825"/>
                  <a:gd name="T101" fmla="*/ 11 h 425"/>
                  <a:gd name="T102" fmla="*/ 818 w 825"/>
                  <a:gd name="T103" fmla="*/ 5 h 425"/>
                  <a:gd name="T104" fmla="*/ 813 w 825"/>
                  <a:gd name="T105" fmla="*/ 1 h 425"/>
                  <a:gd name="T106" fmla="*/ 806 w 825"/>
                  <a:gd name="T107" fmla="*/ 0 h 425"/>
                  <a:gd name="T108" fmla="*/ 798 w 825"/>
                  <a:gd name="T109" fmla="*/ 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5" h="425">
                    <a:moveTo>
                      <a:pt x="798" y="1"/>
                    </a:moveTo>
                    <a:lnTo>
                      <a:pt x="693" y="49"/>
                    </a:lnTo>
                    <a:lnTo>
                      <a:pt x="661" y="63"/>
                    </a:lnTo>
                    <a:lnTo>
                      <a:pt x="626" y="79"/>
                    </a:lnTo>
                    <a:lnTo>
                      <a:pt x="592" y="94"/>
                    </a:lnTo>
                    <a:lnTo>
                      <a:pt x="559" y="108"/>
                    </a:lnTo>
                    <a:lnTo>
                      <a:pt x="525" y="125"/>
                    </a:lnTo>
                    <a:lnTo>
                      <a:pt x="491" y="141"/>
                    </a:lnTo>
                    <a:lnTo>
                      <a:pt x="456" y="157"/>
                    </a:lnTo>
                    <a:lnTo>
                      <a:pt x="422" y="175"/>
                    </a:lnTo>
                    <a:lnTo>
                      <a:pt x="227" y="269"/>
                    </a:lnTo>
                    <a:lnTo>
                      <a:pt x="185" y="289"/>
                    </a:lnTo>
                    <a:lnTo>
                      <a:pt x="167" y="298"/>
                    </a:lnTo>
                    <a:lnTo>
                      <a:pt x="145" y="309"/>
                    </a:lnTo>
                    <a:lnTo>
                      <a:pt x="122" y="320"/>
                    </a:lnTo>
                    <a:lnTo>
                      <a:pt x="96" y="334"/>
                    </a:lnTo>
                    <a:lnTo>
                      <a:pt x="71" y="347"/>
                    </a:lnTo>
                    <a:lnTo>
                      <a:pt x="47" y="362"/>
                    </a:lnTo>
                    <a:lnTo>
                      <a:pt x="26" y="376"/>
                    </a:lnTo>
                    <a:lnTo>
                      <a:pt x="6" y="391"/>
                    </a:lnTo>
                    <a:lnTo>
                      <a:pt x="2" y="396"/>
                    </a:lnTo>
                    <a:lnTo>
                      <a:pt x="0" y="403"/>
                    </a:lnTo>
                    <a:lnTo>
                      <a:pt x="0" y="412"/>
                    </a:lnTo>
                    <a:lnTo>
                      <a:pt x="4" y="418"/>
                    </a:lnTo>
                    <a:lnTo>
                      <a:pt x="9" y="423"/>
                    </a:lnTo>
                    <a:lnTo>
                      <a:pt x="17" y="425"/>
                    </a:lnTo>
                    <a:lnTo>
                      <a:pt x="24" y="425"/>
                    </a:lnTo>
                    <a:lnTo>
                      <a:pt x="29" y="421"/>
                    </a:lnTo>
                    <a:lnTo>
                      <a:pt x="46" y="409"/>
                    </a:lnTo>
                    <a:lnTo>
                      <a:pt x="66" y="396"/>
                    </a:lnTo>
                    <a:lnTo>
                      <a:pt x="87" y="383"/>
                    </a:lnTo>
                    <a:lnTo>
                      <a:pt x="109" y="371"/>
                    </a:lnTo>
                    <a:lnTo>
                      <a:pt x="132" y="358"/>
                    </a:lnTo>
                    <a:lnTo>
                      <a:pt x="156" y="345"/>
                    </a:lnTo>
                    <a:lnTo>
                      <a:pt x="179" y="334"/>
                    </a:lnTo>
                    <a:lnTo>
                      <a:pt x="201" y="324"/>
                    </a:lnTo>
                    <a:lnTo>
                      <a:pt x="243" y="304"/>
                    </a:lnTo>
                    <a:lnTo>
                      <a:pt x="440" y="210"/>
                    </a:lnTo>
                    <a:lnTo>
                      <a:pt x="474" y="191"/>
                    </a:lnTo>
                    <a:lnTo>
                      <a:pt x="507" y="175"/>
                    </a:lnTo>
                    <a:lnTo>
                      <a:pt x="541" y="159"/>
                    </a:lnTo>
                    <a:lnTo>
                      <a:pt x="574" y="144"/>
                    </a:lnTo>
                    <a:lnTo>
                      <a:pt x="608" y="128"/>
                    </a:lnTo>
                    <a:lnTo>
                      <a:pt x="641" y="114"/>
                    </a:lnTo>
                    <a:lnTo>
                      <a:pt x="675" y="99"/>
                    </a:lnTo>
                    <a:lnTo>
                      <a:pt x="710" y="83"/>
                    </a:lnTo>
                    <a:lnTo>
                      <a:pt x="813" y="36"/>
                    </a:lnTo>
                    <a:lnTo>
                      <a:pt x="820" y="32"/>
                    </a:lnTo>
                    <a:lnTo>
                      <a:pt x="824" y="25"/>
                    </a:lnTo>
                    <a:lnTo>
                      <a:pt x="825" y="18"/>
                    </a:lnTo>
                    <a:lnTo>
                      <a:pt x="824" y="11"/>
                    </a:lnTo>
                    <a:lnTo>
                      <a:pt x="818" y="5"/>
                    </a:lnTo>
                    <a:lnTo>
                      <a:pt x="813" y="1"/>
                    </a:lnTo>
                    <a:lnTo>
                      <a:pt x="806" y="0"/>
                    </a:lnTo>
                    <a:lnTo>
                      <a:pt x="79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2" name="Freeform 11"/>
              <p:cNvSpPr>
                <a:spLocks/>
              </p:cNvSpPr>
              <p:nvPr/>
            </p:nvSpPr>
            <p:spPr bwMode="auto">
              <a:xfrm>
                <a:off x="1542" y="1475"/>
                <a:ext cx="851" cy="472"/>
              </a:xfrm>
              <a:custGeom>
                <a:avLst/>
                <a:gdLst>
                  <a:gd name="T0" fmla="*/ 805 w 851"/>
                  <a:gd name="T1" fmla="*/ 11 h 472"/>
                  <a:gd name="T2" fmla="*/ 767 w 851"/>
                  <a:gd name="T3" fmla="*/ 27 h 472"/>
                  <a:gd name="T4" fmla="*/ 729 w 851"/>
                  <a:gd name="T5" fmla="*/ 45 h 472"/>
                  <a:gd name="T6" fmla="*/ 691 w 851"/>
                  <a:gd name="T7" fmla="*/ 63 h 472"/>
                  <a:gd name="T8" fmla="*/ 655 w 851"/>
                  <a:gd name="T9" fmla="*/ 83 h 472"/>
                  <a:gd name="T10" fmla="*/ 619 w 851"/>
                  <a:gd name="T11" fmla="*/ 103 h 472"/>
                  <a:gd name="T12" fmla="*/ 585 w 851"/>
                  <a:gd name="T13" fmla="*/ 123 h 472"/>
                  <a:gd name="T14" fmla="*/ 548 w 851"/>
                  <a:gd name="T15" fmla="*/ 143 h 472"/>
                  <a:gd name="T16" fmla="*/ 346 w 851"/>
                  <a:gd name="T17" fmla="*/ 251 h 472"/>
                  <a:gd name="T18" fmla="*/ 152 w 851"/>
                  <a:gd name="T19" fmla="*/ 356 h 472"/>
                  <a:gd name="T20" fmla="*/ 114 w 851"/>
                  <a:gd name="T21" fmla="*/ 376 h 472"/>
                  <a:gd name="T22" fmla="*/ 78 w 851"/>
                  <a:gd name="T23" fmla="*/ 396 h 472"/>
                  <a:gd name="T24" fmla="*/ 40 w 851"/>
                  <a:gd name="T25" fmla="*/ 418 h 472"/>
                  <a:gd name="T26" fmla="*/ 7 w 851"/>
                  <a:gd name="T27" fmla="*/ 439 h 472"/>
                  <a:gd name="T28" fmla="*/ 0 w 851"/>
                  <a:gd name="T29" fmla="*/ 450 h 472"/>
                  <a:gd name="T30" fmla="*/ 4 w 851"/>
                  <a:gd name="T31" fmla="*/ 465 h 472"/>
                  <a:gd name="T32" fmla="*/ 15 w 851"/>
                  <a:gd name="T33" fmla="*/ 472 h 472"/>
                  <a:gd name="T34" fmla="*/ 29 w 851"/>
                  <a:gd name="T35" fmla="*/ 470 h 472"/>
                  <a:gd name="T36" fmla="*/ 62 w 851"/>
                  <a:gd name="T37" fmla="*/ 450 h 472"/>
                  <a:gd name="T38" fmla="*/ 98 w 851"/>
                  <a:gd name="T39" fmla="*/ 429 h 472"/>
                  <a:gd name="T40" fmla="*/ 134 w 851"/>
                  <a:gd name="T41" fmla="*/ 409 h 472"/>
                  <a:gd name="T42" fmla="*/ 170 w 851"/>
                  <a:gd name="T43" fmla="*/ 389 h 472"/>
                  <a:gd name="T44" fmla="*/ 223 w 851"/>
                  <a:gd name="T45" fmla="*/ 360 h 472"/>
                  <a:gd name="T46" fmla="*/ 264 w 851"/>
                  <a:gd name="T47" fmla="*/ 338 h 472"/>
                  <a:gd name="T48" fmla="*/ 317 w 851"/>
                  <a:gd name="T49" fmla="*/ 311 h 472"/>
                  <a:gd name="T50" fmla="*/ 358 w 851"/>
                  <a:gd name="T51" fmla="*/ 289 h 472"/>
                  <a:gd name="T52" fmla="*/ 550 w 851"/>
                  <a:gd name="T53" fmla="*/ 184 h 472"/>
                  <a:gd name="T54" fmla="*/ 619 w 851"/>
                  <a:gd name="T55" fmla="*/ 144 h 472"/>
                  <a:gd name="T56" fmla="*/ 691 w 851"/>
                  <a:gd name="T57" fmla="*/ 106 h 472"/>
                  <a:gd name="T58" fmla="*/ 764 w 851"/>
                  <a:gd name="T59" fmla="*/ 68 h 472"/>
                  <a:gd name="T60" fmla="*/ 838 w 851"/>
                  <a:gd name="T61" fmla="*/ 36 h 472"/>
                  <a:gd name="T62" fmla="*/ 849 w 851"/>
                  <a:gd name="T63" fmla="*/ 27 h 472"/>
                  <a:gd name="T64" fmla="*/ 849 w 851"/>
                  <a:gd name="T65" fmla="*/ 12 h 472"/>
                  <a:gd name="T66" fmla="*/ 840 w 851"/>
                  <a:gd name="T67" fmla="*/ 1 h 472"/>
                  <a:gd name="T68" fmla="*/ 823 w 851"/>
                  <a:gd name="T69" fmla="*/ 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1" h="472">
                    <a:moveTo>
                      <a:pt x="823" y="1"/>
                    </a:moveTo>
                    <a:lnTo>
                      <a:pt x="805" y="11"/>
                    </a:lnTo>
                    <a:lnTo>
                      <a:pt x="785" y="18"/>
                    </a:lnTo>
                    <a:lnTo>
                      <a:pt x="767" y="27"/>
                    </a:lnTo>
                    <a:lnTo>
                      <a:pt x="747" y="36"/>
                    </a:lnTo>
                    <a:lnTo>
                      <a:pt x="729" y="45"/>
                    </a:lnTo>
                    <a:lnTo>
                      <a:pt x="711" y="54"/>
                    </a:lnTo>
                    <a:lnTo>
                      <a:pt x="691" y="63"/>
                    </a:lnTo>
                    <a:lnTo>
                      <a:pt x="673" y="74"/>
                    </a:lnTo>
                    <a:lnTo>
                      <a:pt x="655" y="83"/>
                    </a:lnTo>
                    <a:lnTo>
                      <a:pt x="637" y="92"/>
                    </a:lnTo>
                    <a:lnTo>
                      <a:pt x="619" y="103"/>
                    </a:lnTo>
                    <a:lnTo>
                      <a:pt x="601" y="112"/>
                    </a:lnTo>
                    <a:lnTo>
                      <a:pt x="585" y="123"/>
                    </a:lnTo>
                    <a:lnTo>
                      <a:pt x="567" y="132"/>
                    </a:lnTo>
                    <a:lnTo>
                      <a:pt x="548" y="143"/>
                    </a:lnTo>
                    <a:lnTo>
                      <a:pt x="532" y="152"/>
                    </a:lnTo>
                    <a:lnTo>
                      <a:pt x="346" y="251"/>
                    </a:lnTo>
                    <a:lnTo>
                      <a:pt x="199" y="331"/>
                    </a:lnTo>
                    <a:lnTo>
                      <a:pt x="152" y="356"/>
                    </a:lnTo>
                    <a:lnTo>
                      <a:pt x="134" y="365"/>
                    </a:lnTo>
                    <a:lnTo>
                      <a:pt x="114" y="376"/>
                    </a:lnTo>
                    <a:lnTo>
                      <a:pt x="96" y="385"/>
                    </a:lnTo>
                    <a:lnTo>
                      <a:pt x="78" y="396"/>
                    </a:lnTo>
                    <a:lnTo>
                      <a:pt x="58" y="407"/>
                    </a:lnTo>
                    <a:lnTo>
                      <a:pt x="40" y="418"/>
                    </a:lnTo>
                    <a:lnTo>
                      <a:pt x="24" y="429"/>
                    </a:lnTo>
                    <a:lnTo>
                      <a:pt x="7" y="439"/>
                    </a:lnTo>
                    <a:lnTo>
                      <a:pt x="4" y="445"/>
                    </a:lnTo>
                    <a:lnTo>
                      <a:pt x="0" y="450"/>
                    </a:lnTo>
                    <a:lnTo>
                      <a:pt x="0" y="458"/>
                    </a:lnTo>
                    <a:lnTo>
                      <a:pt x="4" y="465"/>
                    </a:lnTo>
                    <a:lnTo>
                      <a:pt x="9" y="470"/>
                    </a:lnTo>
                    <a:lnTo>
                      <a:pt x="15" y="472"/>
                    </a:lnTo>
                    <a:lnTo>
                      <a:pt x="22" y="472"/>
                    </a:lnTo>
                    <a:lnTo>
                      <a:pt x="29" y="470"/>
                    </a:lnTo>
                    <a:lnTo>
                      <a:pt x="45" y="459"/>
                    </a:lnTo>
                    <a:lnTo>
                      <a:pt x="62" y="450"/>
                    </a:lnTo>
                    <a:lnTo>
                      <a:pt x="78" y="439"/>
                    </a:lnTo>
                    <a:lnTo>
                      <a:pt x="98" y="429"/>
                    </a:lnTo>
                    <a:lnTo>
                      <a:pt x="116" y="418"/>
                    </a:lnTo>
                    <a:lnTo>
                      <a:pt x="134" y="409"/>
                    </a:lnTo>
                    <a:lnTo>
                      <a:pt x="152" y="398"/>
                    </a:lnTo>
                    <a:lnTo>
                      <a:pt x="170" y="389"/>
                    </a:lnTo>
                    <a:lnTo>
                      <a:pt x="217" y="363"/>
                    </a:lnTo>
                    <a:lnTo>
                      <a:pt x="223" y="360"/>
                    </a:lnTo>
                    <a:lnTo>
                      <a:pt x="241" y="351"/>
                    </a:lnTo>
                    <a:lnTo>
                      <a:pt x="264" y="338"/>
                    </a:lnTo>
                    <a:lnTo>
                      <a:pt x="291" y="324"/>
                    </a:lnTo>
                    <a:lnTo>
                      <a:pt x="317" y="311"/>
                    </a:lnTo>
                    <a:lnTo>
                      <a:pt x="340" y="298"/>
                    </a:lnTo>
                    <a:lnTo>
                      <a:pt x="358" y="289"/>
                    </a:lnTo>
                    <a:lnTo>
                      <a:pt x="364" y="286"/>
                    </a:lnTo>
                    <a:lnTo>
                      <a:pt x="550" y="184"/>
                    </a:lnTo>
                    <a:lnTo>
                      <a:pt x="585" y="164"/>
                    </a:lnTo>
                    <a:lnTo>
                      <a:pt x="619" y="144"/>
                    </a:lnTo>
                    <a:lnTo>
                      <a:pt x="655" y="125"/>
                    </a:lnTo>
                    <a:lnTo>
                      <a:pt x="691" y="106"/>
                    </a:lnTo>
                    <a:lnTo>
                      <a:pt x="728" y="87"/>
                    </a:lnTo>
                    <a:lnTo>
                      <a:pt x="764" y="68"/>
                    </a:lnTo>
                    <a:lnTo>
                      <a:pt x="800" y="52"/>
                    </a:lnTo>
                    <a:lnTo>
                      <a:pt x="838" y="36"/>
                    </a:lnTo>
                    <a:lnTo>
                      <a:pt x="843" y="32"/>
                    </a:lnTo>
                    <a:lnTo>
                      <a:pt x="849" y="27"/>
                    </a:lnTo>
                    <a:lnTo>
                      <a:pt x="851" y="20"/>
                    </a:lnTo>
                    <a:lnTo>
                      <a:pt x="849" y="12"/>
                    </a:lnTo>
                    <a:lnTo>
                      <a:pt x="845" y="7"/>
                    </a:lnTo>
                    <a:lnTo>
                      <a:pt x="840" y="1"/>
                    </a:lnTo>
                    <a:lnTo>
                      <a:pt x="831" y="0"/>
                    </a:lnTo>
                    <a:lnTo>
                      <a:pt x="82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3" name="Freeform 12"/>
              <p:cNvSpPr>
                <a:spLocks/>
              </p:cNvSpPr>
              <p:nvPr/>
            </p:nvSpPr>
            <p:spPr bwMode="auto">
              <a:xfrm>
                <a:off x="1497" y="1415"/>
                <a:ext cx="809" cy="499"/>
              </a:xfrm>
              <a:custGeom>
                <a:avLst/>
                <a:gdLst>
                  <a:gd name="T0" fmla="*/ 769 w 809"/>
                  <a:gd name="T1" fmla="*/ 13 h 499"/>
                  <a:gd name="T2" fmla="*/ 751 w 809"/>
                  <a:gd name="T3" fmla="*/ 25 h 499"/>
                  <a:gd name="T4" fmla="*/ 731 w 809"/>
                  <a:gd name="T5" fmla="*/ 38 h 499"/>
                  <a:gd name="T6" fmla="*/ 709 w 809"/>
                  <a:gd name="T7" fmla="*/ 51 h 499"/>
                  <a:gd name="T8" fmla="*/ 669 w 809"/>
                  <a:gd name="T9" fmla="*/ 71 h 499"/>
                  <a:gd name="T10" fmla="*/ 536 w 809"/>
                  <a:gd name="T11" fmla="*/ 161 h 499"/>
                  <a:gd name="T12" fmla="*/ 523 w 809"/>
                  <a:gd name="T13" fmla="*/ 168 h 499"/>
                  <a:gd name="T14" fmla="*/ 496 w 809"/>
                  <a:gd name="T15" fmla="*/ 185 h 499"/>
                  <a:gd name="T16" fmla="*/ 467 w 809"/>
                  <a:gd name="T17" fmla="*/ 201 h 499"/>
                  <a:gd name="T18" fmla="*/ 454 w 809"/>
                  <a:gd name="T19" fmla="*/ 208 h 499"/>
                  <a:gd name="T20" fmla="*/ 355 w 809"/>
                  <a:gd name="T21" fmla="*/ 268 h 499"/>
                  <a:gd name="T22" fmla="*/ 331 w 809"/>
                  <a:gd name="T23" fmla="*/ 280 h 499"/>
                  <a:gd name="T24" fmla="*/ 306 w 809"/>
                  <a:gd name="T25" fmla="*/ 291 h 499"/>
                  <a:gd name="T26" fmla="*/ 282 w 809"/>
                  <a:gd name="T27" fmla="*/ 302 h 499"/>
                  <a:gd name="T28" fmla="*/ 257 w 809"/>
                  <a:gd name="T29" fmla="*/ 315 h 499"/>
                  <a:gd name="T30" fmla="*/ 226 w 809"/>
                  <a:gd name="T31" fmla="*/ 329 h 499"/>
                  <a:gd name="T32" fmla="*/ 197 w 809"/>
                  <a:gd name="T33" fmla="*/ 346 h 499"/>
                  <a:gd name="T34" fmla="*/ 168 w 809"/>
                  <a:gd name="T35" fmla="*/ 362 h 499"/>
                  <a:gd name="T36" fmla="*/ 118 w 809"/>
                  <a:gd name="T37" fmla="*/ 396 h 499"/>
                  <a:gd name="T38" fmla="*/ 90 w 809"/>
                  <a:gd name="T39" fmla="*/ 416 h 499"/>
                  <a:gd name="T40" fmla="*/ 63 w 809"/>
                  <a:gd name="T41" fmla="*/ 434 h 499"/>
                  <a:gd name="T42" fmla="*/ 36 w 809"/>
                  <a:gd name="T43" fmla="*/ 451 h 499"/>
                  <a:gd name="T44" fmla="*/ 11 w 809"/>
                  <a:gd name="T45" fmla="*/ 463 h 499"/>
                  <a:gd name="T46" fmla="*/ 2 w 809"/>
                  <a:gd name="T47" fmla="*/ 472 h 499"/>
                  <a:gd name="T48" fmla="*/ 2 w 809"/>
                  <a:gd name="T49" fmla="*/ 489 h 499"/>
                  <a:gd name="T50" fmla="*/ 11 w 809"/>
                  <a:gd name="T51" fmla="*/ 498 h 499"/>
                  <a:gd name="T52" fmla="*/ 25 w 809"/>
                  <a:gd name="T53" fmla="*/ 498 h 499"/>
                  <a:gd name="T54" fmla="*/ 52 w 809"/>
                  <a:gd name="T55" fmla="*/ 485 h 499"/>
                  <a:gd name="T56" fmla="*/ 81 w 809"/>
                  <a:gd name="T57" fmla="*/ 467 h 499"/>
                  <a:gd name="T58" fmla="*/ 110 w 809"/>
                  <a:gd name="T59" fmla="*/ 447 h 499"/>
                  <a:gd name="T60" fmla="*/ 139 w 809"/>
                  <a:gd name="T61" fmla="*/ 427 h 499"/>
                  <a:gd name="T62" fmla="*/ 188 w 809"/>
                  <a:gd name="T63" fmla="*/ 393 h 499"/>
                  <a:gd name="T64" fmla="*/ 213 w 809"/>
                  <a:gd name="T65" fmla="*/ 378 h 499"/>
                  <a:gd name="T66" fmla="*/ 242 w 809"/>
                  <a:gd name="T67" fmla="*/ 364 h 499"/>
                  <a:gd name="T68" fmla="*/ 271 w 809"/>
                  <a:gd name="T69" fmla="*/ 349 h 499"/>
                  <a:gd name="T70" fmla="*/ 298 w 809"/>
                  <a:gd name="T71" fmla="*/ 337 h 499"/>
                  <a:gd name="T72" fmla="*/ 324 w 809"/>
                  <a:gd name="T73" fmla="*/ 326 h 499"/>
                  <a:gd name="T74" fmla="*/ 347 w 809"/>
                  <a:gd name="T75" fmla="*/ 313 h 499"/>
                  <a:gd name="T76" fmla="*/ 373 w 809"/>
                  <a:gd name="T77" fmla="*/ 300 h 499"/>
                  <a:gd name="T78" fmla="*/ 387 w 809"/>
                  <a:gd name="T79" fmla="*/ 291 h 499"/>
                  <a:gd name="T80" fmla="*/ 412 w 809"/>
                  <a:gd name="T81" fmla="*/ 277 h 499"/>
                  <a:gd name="T82" fmla="*/ 445 w 809"/>
                  <a:gd name="T83" fmla="*/ 257 h 499"/>
                  <a:gd name="T84" fmla="*/ 470 w 809"/>
                  <a:gd name="T85" fmla="*/ 242 h 499"/>
                  <a:gd name="T86" fmla="*/ 554 w 809"/>
                  <a:gd name="T87" fmla="*/ 194 h 499"/>
                  <a:gd name="T88" fmla="*/ 689 w 809"/>
                  <a:gd name="T89" fmla="*/ 105 h 499"/>
                  <a:gd name="T90" fmla="*/ 704 w 809"/>
                  <a:gd name="T91" fmla="*/ 96 h 499"/>
                  <a:gd name="T92" fmla="*/ 716 w 809"/>
                  <a:gd name="T93" fmla="*/ 89 h 499"/>
                  <a:gd name="T94" fmla="*/ 738 w 809"/>
                  <a:gd name="T95" fmla="*/ 78 h 499"/>
                  <a:gd name="T96" fmla="*/ 762 w 809"/>
                  <a:gd name="T97" fmla="*/ 63 h 499"/>
                  <a:gd name="T98" fmla="*/ 783 w 809"/>
                  <a:gd name="T99" fmla="*/ 51 h 499"/>
                  <a:gd name="T100" fmla="*/ 803 w 809"/>
                  <a:gd name="T101" fmla="*/ 34 h 499"/>
                  <a:gd name="T102" fmla="*/ 809 w 809"/>
                  <a:gd name="T103" fmla="*/ 20 h 499"/>
                  <a:gd name="T104" fmla="*/ 803 w 809"/>
                  <a:gd name="T105" fmla="*/ 7 h 499"/>
                  <a:gd name="T106" fmla="*/ 791 w 809"/>
                  <a:gd name="T107" fmla="*/ 0 h 499"/>
                  <a:gd name="T108" fmla="*/ 776 w 809"/>
                  <a:gd name="T109" fmla="*/ 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9" h="499">
                    <a:moveTo>
                      <a:pt x="776" y="5"/>
                    </a:moveTo>
                    <a:lnTo>
                      <a:pt x="769" y="13"/>
                    </a:lnTo>
                    <a:lnTo>
                      <a:pt x="760" y="20"/>
                    </a:lnTo>
                    <a:lnTo>
                      <a:pt x="751" y="25"/>
                    </a:lnTo>
                    <a:lnTo>
                      <a:pt x="740" y="33"/>
                    </a:lnTo>
                    <a:lnTo>
                      <a:pt x="731" y="38"/>
                    </a:lnTo>
                    <a:lnTo>
                      <a:pt x="720" y="43"/>
                    </a:lnTo>
                    <a:lnTo>
                      <a:pt x="709" y="51"/>
                    </a:lnTo>
                    <a:lnTo>
                      <a:pt x="698" y="56"/>
                    </a:lnTo>
                    <a:lnTo>
                      <a:pt x="669" y="71"/>
                    </a:lnTo>
                    <a:lnTo>
                      <a:pt x="597" y="119"/>
                    </a:lnTo>
                    <a:lnTo>
                      <a:pt x="536" y="161"/>
                    </a:lnTo>
                    <a:lnTo>
                      <a:pt x="532" y="163"/>
                    </a:lnTo>
                    <a:lnTo>
                      <a:pt x="523" y="168"/>
                    </a:lnTo>
                    <a:lnTo>
                      <a:pt x="510" y="176"/>
                    </a:lnTo>
                    <a:lnTo>
                      <a:pt x="496" y="185"/>
                    </a:lnTo>
                    <a:lnTo>
                      <a:pt x="479" y="194"/>
                    </a:lnTo>
                    <a:lnTo>
                      <a:pt x="467" y="201"/>
                    </a:lnTo>
                    <a:lnTo>
                      <a:pt x="458" y="206"/>
                    </a:lnTo>
                    <a:lnTo>
                      <a:pt x="454" y="208"/>
                    </a:lnTo>
                    <a:lnTo>
                      <a:pt x="365" y="261"/>
                    </a:lnTo>
                    <a:lnTo>
                      <a:pt x="355" y="268"/>
                    </a:lnTo>
                    <a:lnTo>
                      <a:pt x="342" y="273"/>
                    </a:lnTo>
                    <a:lnTo>
                      <a:pt x="331" y="280"/>
                    </a:lnTo>
                    <a:lnTo>
                      <a:pt x="318" y="286"/>
                    </a:lnTo>
                    <a:lnTo>
                      <a:pt x="306" y="291"/>
                    </a:lnTo>
                    <a:lnTo>
                      <a:pt x="295" y="297"/>
                    </a:lnTo>
                    <a:lnTo>
                      <a:pt x="282" y="302"/>
                    </a:lnTo>
                    <a:lnTo>
                      <a:pt x="271" y="308"/>
                    </a:lnTo>
                    <a:lnTo>
                      <a:pt x="257" y="315"/>
                    </a:lnTo>
                    <a:lnTo>
                      <a:pt x="241" y="322"/>
                    </a:lnTo>
                    <a:lnTo>
                      <a:pt x="226" y="329"/>
                    </a:lnTo>
                    <a:lnTo>
                      <a:pt x="212" y="337"/>
                    </a:lnTo>
                    <a:lnTo>
                      <a:pt x="197" y="346"/>
                    </a:lnTo>
                    <a:lnTo>
                      <a:pt x="183" y="353"/>
                    </a:lnTo>
                    <a:lnTo>
                      <a:pt x="168" y="362"/>
                    </a:lnTo>
                    <a:lnTo>
                      <a:pt x="154" y="371"/>
                    </a:lnTo>
                    <a:lnTo>
                      <a:pt x="118" y="396"/>
                    </a:lnTo>
                    <a:lnTo>
                      <a:pt x="103" y="405"/>
                    </a:lnTo>
                    <a:lnTo>
                      <a:pt x="90" y="416"/>
                    </a:lnTo>
                    <a:lnTo>
                      <a:pt x="76" y="425"/>
                    </a:lnTo>
                    <a:lnTo>
                      <a:pt x="63" y="434"/>
                    </a:lnTo>
                    <a:lnTo>
                      <a:pt x="49" y="443"/>
                    </a:lnTo>
                    <a:lnTo>
                      <a:pt x="36" y="451"/>
                    </a:lnTo>
                    <a:lnTo>
                      <a:pt x="23" y="458"/>
                    </a:lnTo>
                    <a:lnTo>
                      <a:pt x="11" y="463"/>
                    </a:lnTo>
                    <a:lnTo>
                      <a:pt x="5" y="467"/>
                    </a:lnTo>
                    <a:lnTo>
                      <a:pt x="2" y="472"/>
                    </a:lnTo>
                    <a:lnTo>
                      <a:pt x="0" y="481"/>
                    </a:lnTo>
                    <a:lnTo>
                      <a:pt x="2" y="489"/>
                    </a:lnTo>
                    <a:lnTo>
                      <a:pt x="5" y="494"/>
                    </a:lnTo>
                    <a:lnTo>
                      <a:pt x="11" y="498"/>
                    </a:lnTo>
                    <a:lnTo>
                      <a:pt x="18" y="499"/>
                    </a:lnTo>
                    <a:lnTo>
                      <a:pt x="25" y="498"/>
                    </a:lnTo>
                    <a:lnTo>
                      <a:pt x="40" y="492"/>
                    </a:lnTo>
                    <a:lnTo>
                      <a:pt x="52" y="485"/>
                    </a:lnTo>
                    <a:lnTo>
                      <a:pt x="67" y="476"/>
                    </a:lnTo>
                    <a:lnTo>
                      <a:pt x="81" y="467"/>
                    </a:lnTo>
                    <a:lnTo>
                      <a:pt x="96" y="458"/>
                    </a:lnTo>
                    <a:lnTo>
                      <a:pt x="110" y="447"/>
                    </a:lnTo>
                    <a:lnTo>
                      <a:pt x="125" y="438"/>
                    </a:lnTo>
                    <a:lnTo>
                      <a:pt x="139" y="427"/>
                    </a:lnTo>
                    <a:lnTo>
                      <a:pt x="175" y="402"/>
                    </a:lnTo>
                    <a:lnTo>
                      <a:pt x="188" y="393"/>
                    </a:lnTo>
                    <a:lnTo>
                      <a:pt x="201" y="385"/>
                    </a:lnTo>
                    <a:lnTo>
                      <a:pt x="213" y="378"/>
                    </a:lnTo>
                    <a:lnTo>
                      <a:pt x="228" y="371"/>
                    </a:lnTo>
                    <a:lnTo>
                      <a:pt x="242" y="364"/>
                    </a:lnTo>
                    <a:lnTo>
                      <a:pt x="257" y="356"/>
                    </a:lnTo>
                    <a:lnTo>
                      <a:pt x="271" y="349"/>
                    </a:lnTo>
                    <a:lnTo>
                      <a:pt x="286" y="342"/>
                    </a:lnTo>
                    <a:lnTo>
                      <a:pt x="298" y="337"/>
                    </a:lnTo>
                    <a:lnTo>
                      <a:pt x="311" y="331"/>
                    </a:lnTo>
                    <a:lnTo>
                      <a:pt x="324" y="326"/>
                    </a:lnTo>
                    <a:lnTo>
                      <a:pt x="335" y="318"/>
                    </a:lnTo>
                    <a:lnTo>
                      <a:pt x="347" y="313"/>
                    </a:lnTo>
                    <a:lnTo>
                      <a:pt x="360" y="306"/>
                    </a:lnTo>
                    <a:lnTo>
                      <a:pt x="373" y="300"/>
                    </a:lnTo>
                    <a:lnTo>
                      <a:pt x="384" y="293"/>
                    </a:lnTo>
                    <a:lnTo>
                      <a:pt x="387" y="291"/>
                    </a:lnTo>
                    <a:lnTo>
                      <a:pt x="398" y="284"/>
                    </a:lnTo>
                    <a:lnTo>
                      <a:pt x="412" y="277"/>
                    </a:lnTo>
                    <a:lnTo>
                      <a:pt x="429" y="266"/>
                    </a:lnTo>
                    <a:lnTo>
                      <a:pt x="445" y="257"/>
                    </a:lnTo>
                    <a:lnTo>
                      <a:pt x="460" y="250"/>
                    </a:lnTo>
                    <a:lnTo>
                      <a:pt x="470" y="242"/>
                    </a:lnTo>
                    <a:lnTo>
                      <a:pt x="474" y="241"/>
                    </a:lnTo>
                    <a:lnTo>
                      <a:pt x="554" y="194"/>
                    </a:lnTo>
                    <a:lnTo>
                      <a:pt x="619" y="150"/>
                    </a:lnTo>
                    <a:lnTo>
                      <a:pt x="689" y="105"/>
                    </a:lnTo>
                    <a:lnTo>
                      <a:pt x="693" y="103"/>
                    </a:lnTo>
                    <a:lnTo>
                      <a:pt x="704" y="96"/>
                    </a:lnTo>
                    <a:lnTo>
                      <a:pt x="713" y="90"/>
                    </a:lnTo>
                    <a:lnTo>
                      <a:pt x="716" y="89"/>
                    </a:lnTo>
                    <a:lnTo>
                      <a:pt x="727" y="83"/>
                    </a:lnTo>
                    <a:lnTo>
                      <a:pt x="738" y="78"/>
                    </a:lnTo>
                    <a:lnTo>
                      <a:pt x="751" y="71"/>
                    </a:lnTo>
                    <a:lnTo>
                      <a:pt x="762" y="63"/>
                    </a:lnTo>
                    <a:lnTo>
                      <a:pt x="773" y="58"/>
                    </a:lnTo>
                    <a:lnTo>
                      <a:pt x="783" y="51"/>
                    </a:lnTo>
                    <a:lnTo>
                      <a:pt x="794" y="42"/>
                    </a:lnTo>
                    <a:lnTo>
                      <a:pt x="803" y="34"/>
                    </a:lnTo>
                    <a:lnTo>
                      <a:pt x="807" y="29"/>
                    </a:lnTo>
                    <a:lnTo>
                      <a:pt x="809" y="20"/>
                    </a:lnTo>
                    <a:lnTo>
                      <a:pt x="807" y="13"/>
                    </a:lnTo>
                    <a:lnTo>
                      <a:pt x="803" y="7"/>
                    </a:lnTo>
                    <a:lnTo>
                      <a:pt x="798" y="4"/>
                    </a:lnTo>
                    <a:lnTo>
                      <a:pt x="791" y="0"/>
                    </a:lnTo>
                    <a:lnTo>
                      <a:pt x="782" y="2"/>
                    </a:lnTo>
                    <a:lnTo>
                      <a:pt x="77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5" name="Freeform 14"/>
              <p:cNvSpPr>
                <a:spLocks/>
              </p:cNvSpPr>
              <p:nvPr/>
            </p:nvSpPr>
            <p:spPr bwMode="auto">
              <a:xfrm>
                <a:off x="1622" y="2133"/>
                <a:ext cx="103" cy="938"/>
              </a:xfrm>
              <a:custGeom>
                <a:avLst/>
                <a:gdLst>
                  <a:gd name="T0" fmla="*/ 14 w 103"/>
                  <a:gd name="T1" fmla="*/ 0 h 938"/>
                  <a:gd name="T2" fmla="*/ 9 w 103"/>
                  <a:gd name="T3" fmla="*/ 2 h 938"/>
                  <a:gd name="T4" fmla="*/ 3 w 103"/>
                  <a:gd name="T5" fmla="*/ 8 h 938"/>
                  <a:gd name="T6" fmla="*/ 0 w 103"/>
                  <a:gd name="T7" fmla="*/ 15 h 938"/>
                  <a:gd name="T8" fmla="*/ 0 w 103"/>
                  <a:gd name="T9" fmla="*/ 22 h 938"/>
                  <a:gd name="T10" fmla="*/ 12 w 103"/>
                  <a:gd name="T11" fmla="*/ 133 h 938"/>
                  <a:gd name="T12" fmla="*/ 22 w 103"/>
                  <a:gd name="T13" fmla="*/ 245 h 938"/>
                  <a:gd name="T14" fmla="*/ 27 w 103"/>
                  <a:gd name="T15" fmla="*/ 357 h 938"/>
                  <a:gd name="T16" fmla="*/ 32 w 103"/>
                  <a:gd name="T17" fmla="*/ 467 h 938"/>
                  <a:gd name="T18" fmla="*/ 36 w 103"/>
                  <a:gd name="T19" fmla="*/ 581 h 938"/>
                  <a:gd name="T20" fmla="*/ 43 w 103"/>
                  <a:gd name="T21" fmla="*/ 695 h 938"/>
                  <a:gd name="T22" fmla="*/ 52 w 103"/>
                  <a:gd name="T23" fmla="*/ 809 h 938"/>
                  <a:gd name="T24" fmla="*/ 65 w 103"/>
                  <a:gd name="T25" fmla="*/ 922 h 938"/>
                  <a:gd name="T26" fmla="*/ 69 w 103"/>
                  <a:gd name="T27" fmla="*/ 929 h 938"/>
                  <a:gd name="T28" fmla="*/ 74 w 103"/>
                  <a:gd name="T29" fmla="*/ 934 h 938"/>
                  <a:gd name="T30" fmla="*/ 79 w 103"/>
                  <a:gd name="T31" fmla="*/ 938 h 938"/>
                  <a:gd name="T32" fmla="*/ 87 w 103"/>
                  <a:gd name="T33" fmla="*/ 938 h 938"/>
                  <a:gd name="T34" fmla="*/ 94 w 103"/>
                  <a:gd name="T35" fmla="*/ 936 h 938"/>
                  <a:gd name="T36" fmla="*/ 99 w 103"/>
                  <a:gd name="T37" fmla="*/ 931 h 938"/>
                  <a:gd name="T38" fmla="*/ 103 w 103"/>
                  <a:gd name="T39" fmla="*/ 923 h 938"/>
                  <a:gd name="T40" fmla="*/ 103 w 103"/>
                  <a:gd name="T41" fmla="*/ 916 h 938"/>
                  <a:gd name="T42" fmla="*/ 90 w 103"/>
                  <a:gd name="T43" fmla="*/ 804 h 938"/>
                  <a:gd name="T44" fmla="*/ 81 w 103"/>
                  <a:gd name="T45" fmla="*/ 692 h 938"/>
                  <a:gd name="T46" fmla="*/ 74 w 103"/>
                  <a:gd name="T47" fmla="*/ 578 h 938"/>
                  <a:gd name="T48" fmla="*/ 69 w 103"/>
                  <a:gd name="T49" fmla="*/ 466 h 938"/>
                  <a:gd name="T50" fmla="*/ 65 w 103"/>
                  <a:gd name="T51" fmla="*/ 353 h 938"/>
                  <a:gd name="T52" fmla="*/ 58 w 103"/>
                  <a:gd name="T53" fmla="*/ 241 h 938"/>
                  <a:gd name="T54" fmla="*/ 49 w 103"/>
                  <a:gd name="T55" fmla="*/ 129 h 938"/>
                  <a:gd name="T56" fmla="*/ 36 w 103"/>
                  <a:gd name="T57" fmla="*/ 17 h 938"/>
                  <a:gd name="T58" fmla="*/ 34 w 103"/>
                  <a:gd name="T59" fmla="*/ 9 h 938"/>
                  <a:gd name="T60" fmla="*/ 29 w 103"/>
                  <a:gd name="T61" fmla="*/ 4 h 938"/>
                  <a:gd name="T62" fmla="*/ 22 w 103"/>
                  <a:gd name="T63" fmla="*/ 0 h 938"/>
                  <a:gd name="T64" fmla="*/ 14 w 103"/>
                  <a:gd name="T65" fmla="*/ 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938">
                    <a:moveTo>
                      <a:pt x="14" y="0"/>
                    </a:moveTo>
                    <a:lnTo>
                      <a:pt x="9" y="2"/>
                    </a:lnTo>
                    <a:lnTo>
                      <a:pt x="3" y="8"/>
                    </a:lnTo>
                    <a:lnTo>
                      <a:pt x="0" y="15"/>
                    </a:lnTo>
                    <a:lnTo>
                      <a:pt x="0" y="22"/>
                    </a:lnTo>
                    <a:lnTo>
                      <a:pt x="12" y="133"/>
                    </a:lnTo>
                    <a:lnTo>
                      <a:pt x="22" y="245"/>
                    </a:lnTo>
                    <a:lnTo>
                      <a:pt x="27" y="357"/>
                    </a:lnTo>
                    <a:lnTo>
                      <a:pt x="32" y="467"/>
                    </a:lnTo>
                    <a:lnTo>
                      <a:pt x="36" y="581"/>
                    </a:lnTo>
                    <a:lnTo>
                      <a:pt x="43" y="695"/>
                    </a:lnTo>
                    <a:lnTo>
                      <a:pt x="52" y="809"/>
                    </a:lnTo>
                    <a:lnTo>
                      <a:pt x="65" y="922"/>
                    </a:lnTo>
                    <a:lnTo>
                      <a:pt x="69" y="929"/>
                    </a:lnTo>
                    <a:lnTo>
                      <a:pt x="74" y="934"/>
                    </a:lnTo>
                    <a:lnTo>
                      <a:pt x="79" y="938"/>
                    </a:lnTo>
                    <a:lnTo>
                      <a:pt x="87" y="938"/>
                    </a:lnTo>
                    <a:lnTo>
                      <a:pt x="94" y="936"/>
                    </a:lnTo>
                    <a:lnTo>
                      <a:pt x="99" y="931"/>
                    </a:lnTo>
                    <a:lnTo>
                      <a:pt x="103" y="923"/>
                    </a:lnTo>
                    <a:lnTo>
                      <a:pt x="103" y="916"/>
                    </a:lnTo>
                    <a:lnTo>
                      <a:pt x="90" y="804"/>
                    </a:lnTo>
                    <a:lnTo>
                      <a:pt x="81" y="692"/>
                    </a:lnTo>
                    <a:lnTo>
                      <a:pt x="74" y="578"/>
                    </a:lnTo>
                    <a:lnTo>
                      <a:pt x="69" y="466"/>
                    </a:lnTo>
                    <a:lnTo>
                      <a:pt x="65" y="353"/>
                    </a:lnTo>
                    <a:lnTo>
                      <a:pt x="58" y="241"/>
                    </a:lnTo>
                    <a:lnTo>
                      <a:pt x="49" y="129"/>
                    </a:lnTo>
                    <a:lnTo>
                      <a:pt x="36" y="17"/>
                    </a:lnTo>
                    <a:lnTo>
                      <a:pt x="34" y="9"/>
                    </a:lnTo>
                    <a:lnTo>
                      <a:pt x="29" y="4"/>
                    </a:lnTo>
                    <a:lnTo>
                      <a:pt x="22"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sp>
          <p:nvSpPr>
            <p:cNvPr id="41" name="Rectangle 110"/>
            <p:cNvSpPr/>
            <p:nvPr/>
          </p:nvSpPr>
          <p:spPr>
            <a:xfrm rot="20700000">
              <a:off x="3536422" y="2927142"/>
              <a:ext cx="5181853" cy="1668890"/>
            </a:xfrm>
            <a:prstGeom prst="rect">
              <a:avLst/>
            </a:prstGeom>
            <a:noFill/>
          </p:spPr>
          <p:txBody>
            <a:bodyPr wrap="square" lIns="68580" tIns="34290" rIns="68580" bIns="34290">
              <a:spAutoFit/>
            </a:bodyPr>
            <a:lstStyle/>
            <a:p>
              <a:pPr algn="ctr"/>
              <a:r>
                <a:rPr lang="en-US" sz="3600" b="1" dirty="0" err="1" smtClean="0">
                  <a:ln w="22225">
                    <a:solidFill>
                      <a:schemeClr val="accent5"/>
                    </a:solidFill>
                    <a:prstDash val="solid"/>
                  </a:ln>
                  <a:solidFill>
                    <a:srgbClr val="FFFFFF"/>
                  </a:solidFill>
                  <a:effectLst>
                    <a:outerShdw blurRad="38100" dist="22860" dir="5400000" algn="tl" rotWithShape="0">
                      <a:srgbClr val="000000">
                        <a:alpha val="30000"/>
                      </a:srgbClr>
                    </a:outerShdw>
                  </a:effectLst>
                </a:rPr>
                <a:t>Functor</a:t>
              </a:r>
              <a:endParaRPr lang="en-US" sz="3600" b="1" dirty="0">
                <a:ln w="22225">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Tree>
    <p:extLst>
      <p:ext uri="{BB962C8B-B14F-4D97-AF65-F5344CB8AC3E}">
        <p14:creationId xmlns:p14="http://schemas.microsoft.com/office/powerpoint/2010/main" val="24499772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400" dirty="0"/>
                  <a:t>How?</a:t>
                </a:r>
              </a:p>
              <a:p>
                <a:pPr lvl="1"/>
                <a:r>
                  <a:rPr lang="en-US" sz="2100" dirty="0"/>
                  <a:t>Pack your records!</a:t>
                </a:r>
              </a:p>
              <a:p>
                <a:pPr marL="0" indent="0">
                  <a:buNone/>
                </a:pPr>
                <a:r>
                  <a:rPr lang="en-US" sz="2400" dirty="0"/>
                  <a:t>At least two options to define graph:</a:t>
                </a:r>
              </a:p>
              <a:p>
                <a:pPr marL="0" indent="0">
                  <a:buNone/>
                </a:pPr>
                <a:r>
                  <a:rPr lang="en-US" sz="2400" dirty="0">
                    <a:solidFill>
                      <a:srgbClr val="FF0000"/>
                    </a:solidFill>
                    <a:latin typeface="Cambria Math" panose="02040503050406030204" pitchFamily="18" charset="0"/>
                    <a:ea typeface="Cambria Math" panose="02040503050406030204" pitchFamily="18" charset="0"/>
                  </a:rPr>
                  <a:t>Record</a:t>
                </a:r>
                <a:r>
                  <a:rPr lang="en-US" sz="2400" dirty="0">
                    <a:latin typeface="Cambria Math" panose="02040503050406030204" pitchFamily="18" charset="0"/>
                    <a:ea typeface="Cambria Math" panose="02040503050406030204" pitchFamily="18" charset="0"/>
                  </a:rPr>
                  <a:t> </a:t>
                </a:r>
                <a:r>
                  <a:rPr lang="en-US" sz="2400" dirty="0">
                    <a:solidFill>
                      <a:srgbClr val="0070C0"/>
                    </a:solidFill>
                    <a:latin typeface="Cambria Math" panose="02040503050406030204" pitchFamily="18" charset="0"/>
                    <a:ea typeface="Cambria Math" panose="02040503050406030204" pitchFamily="18" charset="0"/>
                  </a:rPr>
                  <a:t>Graph</a:t>
                </a:r>
                <a:r>
                  <a:rPr lang="en-US" sz="2400" dirty="0">
                    <a:latin typeface="Cambria Math" panose="02040503050406030204" pitchFamily="18" charset="0"/>
                    <a:ea typeface="Cambria Math" panose="02040503050406030204" pitchFamily="18" charset="0"/>
                  </a:rPr>
                  <a:t> := { </a:t>
                </a:r>
                <a:r>
                  <a:rPr lang="en-US" sz="2400" dirty="0">
                    <a:solidFill>
                      <a:srgbClr val="00B05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 </a:t>
                </a:r>
                <a:r>
                  <a:rPr lang="en-US" sz="2400" dirty="0">
                    <a:solidFill>
                      <a:srgbClr val="00B050"/>
                    </a:solidFill>
                    <a:latin typeface="Cambria Math" panose="02040503050406030204" pitchFamily="18" charset="0"/>
                    <a:ea typeface="Cambria Math" panose="02040503050406030204" pitchFamily="18" charset="0"/>
                  </a:rPr>
                  <a:t>E</a:t>
                </a:r>
                <a:r>
                  <a:rPr lang="en-US" sz="2400" dirty="0">
                    <a:latin typeface="Cambria Math" panose="02040503050406030204" pitchFamily="18" charset="0"/>
                    <a:ea typeface="Cambria Math" panose="02040503050406030204" pitchFamily="18" charset="0"/>
                  </a:rPr>
                  <a:t> : </a:t>
                </a:r>
                <a:r>
                  <a:rPr lang="en-US" sz="2400" dirty="0">
                    <a:solidFill>
                      <a:srgbClr val="00B05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00B05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a:t>
                </a:r>
              </a:p>
              <a:p>
                <a:pPr marL="0" indent="0">
                  <a:buNone/>
                </a:pPr>
                <a:r>
                  <a:rPr lang="en-US" sz="2400" dirty="0">
                    <a:solidFill>
                      <a:srgbClr val="FF0000"/>
                    </a:solidFill>
                    <a:latin typeface="Cambria Math" panose="02040503050406030204" pitchFamily="18" charset="0"/>
                    <a:ea typeface="Cambria Math" panose="02040503050406030204" pitchFamily="18" charset="0"/>
                  </a:rPr>
                  <a:t>Record</a:t>
                </a:r>
                <a:r>
                  <a:rPr lang="en-US" sz="2400" dirty="0">
                    <a:latin typeface="Cambria Math" panose="02040503050406030204" pitchFamily="18" charset="0"/>
                    <a:ea typeface="Cambria Math" panose="02040503050406030204" pitchFamily="18" charset="0"/>
                  </a:rPr>
                  <a:t> </a:t>
                </a:r>
                <a:r>
                  <a:rPr lang="en-US" sz="2400" dirty="0" err="1">
                    <a:solidFill>
                      <a:srgbClr val="0070C0"/>
                    </a:solidFill>
                    <a:latin typeface="Cambria Math" panose="02040503050406030204" pitchFamily="18" charset="0"/>
                    <a:ea typeface="Cambria Math" panose="02040503050406030204" pitchFamily="18" charset="0"/>
                  </a:rPr>
                  <a:t>IsGraph</a:t>
                </a:r>
                <a:r>
                  <a:rPr lang="en-US" sz="2400" dirty="0">
                    <a:solidFill>
                      <a:srgbClr val="0070C0"/>
                    </a:solidFill>
                    <a:latin typeface="Cambria Math" panose="02040503050406030204" pitchFamily="18" charset="0"/>
                    <a:ea typeface="Cambria Math" panose="02040503050406030204" pitchFamily="18" charset="0"/>
                  </a:rPr>
                  <a:t> </a:t>
                </a:r>
                <a:r>
                  <a:rPr lang="en-US" sz="2400" dirty="0">
                    <a:latin typeface="Cambria Math" panose="02040503050406030204" pitchFamily="18" charset="0"/>
                    <a:ea typeface="Cambria Math" panose="02040503050406030204" pitchFamily="18" charset="0"/>
                  </a:rPr>
                  <a:t>(</a:t>
                </a:r>
                <a:r>
                  <a:rPr lang="en-US" sz="2400" dirty="0">
                    <a:solidFill>
                      <a:srgbClr val="7030A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a:t>
                </a:r>
                <a:r>
                  <a:rPr lang="en-US" sz="2400" dirty="0">
                    <a:solidFill>
                      <a:srgbClr val="7030A0"/>
                    </a:solidFill>
                    <a:latin typeface="Cambria Math" panose="02040503050406030204" pitchFamily="18" charset="0"/>
                    <a:ea typeface="Cambria Math" panose="02040503050406030204" pitchFamily="18" charset="0"/>
                  </a:rPr>
                  <a:t>E</a:t>
                </a:r>
                <a:r>
                  <a:rPr lang="en-US" sz="2400" dirty="0">
                    <a:latin typeface="Cambria Math" panose="02040503050406030204" pitchFamily="18" charset="0"/>
                    <a:ea typeface="Cambria Math" panose="02040503050406030204" pitchFamily="18" charset="0"/>
                  </a:rPr>
                  <a:t> : </a:t>
                </a:r>
                <a:r>
                  <a:rPr lang="en-US" sz="2400" dirty="0">
                    <a:solidFill>
                      <a:srgbClr val="7030A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7030A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 { }.</a:t>
                </a:r>
                <a:endParaRPr lang="en-US" sz="2400" dirty="0"/>
              </a:p>
              <a:p>
                <a:pPr marL="0" indent="0">
                  <a:buNone/>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159" t="-1961"/>
                </a:stretch>
              </a:blipFill>
            </p:spPr>
            <p:txBody>
              <a:bodyPr/>
              <a:lstStyle/>
              <a:p>
                <a:r>
                  <a:rPr lang="en-GB">
                    <a:noFill/>
                  </a:rPr>
                  <a:t> </a:t>
                </a:r>
              </a:p>
            </p:txBody>
          </p:sp>
        </mc:Fallback>
      </mc:AlternateContent>
      <p:sp>
        <p:nvSpPr>
          <p:cNvPr id="4" name="Slide Number Placeholder 3"/>
          <p:cNvSpPr>
            <a:spLocks noGrp="1"/>
          </p:cNvSpPr>
          <p:nvPr>
            <p:ph type="sldNum" sz="quarter" idx="12"/>
          </p:nvPr>
        </p:nvSpPr>
        <p:spPr/>
        <p:txBody>
          <a:bodyPr/>
          <a:lstStyle/>
          <a:p>
            <a:fld id="{E64EF21E-4A1E-457A-A908-FECEBBB6594B}" type="slidenum">
              <a:rPr lang="en-US" smtClean="0"/>
              <a:t>47</a:t>
            </a:fld>
            <a:endParaRPr lang="en-US"/>
          </a:p>
        </p:txBody>
      </p:sp>
      <p:grpSp>
        <p:nvGrpSpPr>
          <p:cNvPr id="5" name="Group 108"/>
          <p:cNvGrpSpPr/>
          <p:nvPr/>
        </p:nvGrpSpPr>
        <p:grpSpPr>
          <a:xfrm>
            <a:off x="-133130" y="5681974"/>
            <a:ext cx="1935166" cy="1105078"/>
            <a:chOff x="3536422" y="2199271"/>
            <a:chExt cx="5181853" cy="2959100"/>
          </a:xfrm>
        </p:grpSpPr>
        <p:grpSp>
          <p:nvGrpSpPr>
            <p:cNvPr id="6" name="Group 4"/>
            <p:cNvGrpSpPr>
              <a:grpSpLocks noChangeAspect="1"/>
            </p:cNvGrpSpPr>
            <p:nvPr/>
          </p:nvGrpSpPr>
          <p:grpSpPr bwMode="auto">
            <a:xfrm>
              <a:off x="4752023" y="2199271"/>
              <a:ext cx="2260600" cy="2959100"/>
              <a:chOff x="1354" y="1310"/>
              <a:chExt cx="1424" cy="1864"/>
            </a:xfrm>
          </p:grpSpPr>
          <p:sp>
            <p:nvSpPr>
              <p:cNvPr id="8" name="AutoShape 3"/>
              <p:cNvSpPr>
                <a:spLocks noChangeAspect="1" noChangeArrowheads="1" noTextEdit="1"/>
              </p:cNvSpPr>
              <p:nvPr/>
            </p:nvSpPr>
            <p:spPr bwMode="auto">
              <a:xfrm>
                <a:off x="1354" y="1310"/>
                <a:ext cx="1424" cy="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9" name="Freeform 5"/>
              <p:cNvSpPr>
                <a:spLocks/>
              </p:cNvSpPr>
              <p:nvPr/>
            </p:nvSpPr>
            <p:spPr bwMode="auto">
              <a:xfrm>
                <a:off x="1414" y="1377"/>
                <a:ext cx="1176" cy="661"/>
              </a:xfrm>
              <a:custGeom>
                <a:avLst/>
                <a:gdLst>
                  <a:gd name="T0" fmla="*/ 915 w 1176"/>
                  <a:gd name="T1" fmla="*/ 80 h 661"/>
                  <a:gd name="T2" fmla="*/ 939 w 1176"/>
                  <a:gd name="T3" fmla="*/ 76 h 661"/>
                  <a:gd name="T4" fmla="*/ 964 w 1176"/>
                  <a:gd name="T5" fmla="*/ 74 h 661"/>
                  <a:gd name="T6" fmla="*/ 988 w 1176"/>
                  <a:gd name="T7" fmla="*/ 78 h 661"/>
                  <a:gd name="T8" fmla="*/ 1006 w 1176"/>
                  <a:gd name="T9" fmla="*/ 96 h 661"/>
                  <a:gd name="T10" fmla="*/ 1000 w 1176"/>
                  <a:gd name="T11" fmla="*/ 128 h 661"/>
                  <a:gd name="T12" fmla="*/ 1000 w 1176"/>
                  <a:gd name="T13" fmla="*/ 137 h 661"/>
                  <a:gd name="T14" fmla="*/ 1033 w 1176"/>
                  <a:gd name="T15" fmla="*/ 137 h 661"/>
                  <a:gd name="T16" fmla="*/ 1058 w 1176"/>
                  <a:gd name="T17" fmla="*/ 148 h 661"/>
                  <a:gd name="T18" fmla="*/ 1062 w 1176"/>
                  <a:gd name="T19" fmla="*/ 166 h 661"/>
                  <a:gd name="T20" fmla="*/ 1064 w 1176"/>
                  <a:gd name="T21" fmla="*/ 179 h 661"/>
                  <a:gd name="T22" fmla="*/ 1091 w 1176"/>
                  <a:gd name="T23" fmla="*/ 177 h 661"/>
                  <a:gd name="T24" fmla="*/ 1111 w 1176"/>
                  <a:gd name="T25" fmla="*/ 179 h 661"/>
                  <a:gd name="T26" fmla="*/ 1129 w 1176"/>
                  <a:gd name="T27" fmla="*/ 195 h 661"/>
                  <a:gd name="T28" fmla="*/ 1150 w 1176"/>
                  <a:gd name="T29" fmla="*/ 239 h 661"/>
                  <a:gd name="T30" fmla="*/ 1169 w 1176"/>
                  <a:gd name="T31" fmla="*/ 297 h 661"/>
                  <a:gd name="T32" fmla="*/ 1145 w 1176"/>
                  <a:gd name="T33" fmla="*/ 337 h 661"/>
                  <a:gd name="T34" fmla="*/ 1084 w 1176"/>
                  <a:gd name="T35" fmla="*/ 355 h 661"/>
                  <a:gd name="T36" fmla="*/ 1022 w 1176"/>
                  <a:gd name="T37" fmla="*/ 375 h 661"/>
                  <a:gd name="T38" fmla="*/ 961 w 1176"/>
                  <a:gd name="T39" fmla="*/ 393 h 661"/>
                  <a:gd name="T40" fmla="*/ 897 w 1176"/>
                  <a:gd name="T41" fmla="*/ 413 h 661"/>
                  <a:gd name="T42" fmla="*/ 836 w 1176"/>
                  <a:gd name="T43" fmla="*/ 431 h 661"/>
                  <a:gd name="T44" fmla="*/ 774 w 1176"/>
                  <a:gd name="T45" fmla="*/ 451 h 661"/>
                  <a:gd name="T46" fmla="*/ 713 w 1176"/>
                  <a:gd name="T47" fmla="*/ 472 h 661"/>
                  <a:gd name="T48" fmla="*/ 653 w 1176"/>
                  <a:gd name="T49" fmla="*/ 494 h 661"/>
                  <a:gd name="T50" fmla="*/ 595 w 1176"/>
                  <a:gd name="T51" fmla="*/ 519 h 661"/>
                  <a:gd name="T52" fmla="*/ 537 w 1176"/>
                  <a:gd name="T53" fmla="*/ 548 h 661"/>
                  <a:gd name="T54" fmla="*/ 477 w 1176"/>
                  <a:gd name="T55" fmla="*/ 577 h 661"/>
                  <a:gd name="T56" fmla="*/ 416 w 1176"/>
                  <a:gd name="T57" fmla="*/ 604 h 661"/>
                  <a:gd name="T58" fmla="*/ 354 w 1176"/>
                  <a:gd name="T59" fmla="*/ 628 h 661"/>
                  <a:gd name="T60" fmla="*/ 293 w 1176"/>
                  <a:gd name="T61" fmla="*/ 648 h 661"/>
                  <a:gd name="T62" fmla="*/ 231 w 1176"/>
                  <a:gd name="T63" fmla="*/ 659 h 661"/>
                  <a:gd name="T64" fmla="*/ 161 w 1176"/>
                  <a:gd name="T65" fmla="*/ 657 h 661"/>
                  <a:gd name="T66" fmla="*/ 78 w 1176"/>
                  <a:gd name="T67" fmla="*/ 630 h 661"/>
                  <a:gd name="T68" fmla="*/ 16 w 1176"/>
                  <a:gd name="T69" fmla="*/ 575 h 661"/>
                  <a:gd name="T70" fmla="*/ 2 w 1176"/>
                  <a:gd name="T71" fmla="*/ 501 h 661"/>
                  <a:gd name="T72" fmla="*/ 38 w 1176"/>
                  <a:gd name="T73" fmla="*/ 436 h 661"/>
                  <a:gd name="T74" fmla="*/ 81 w 1176"/>
                  <a:gd name="T75" fmla="*/ 396 h 661"/>
                  <a:gd name="T76" fmla="*/ 130 w 1176"/>
                  <a:gd name="T77" fmla="*/ 362 h 661"/>
                  <a:gd name="T78" fmla="*/ 186 w 1176"/>
                  <a:gd name="T79" fmla="*/ 333 h 661"/>
                  <a:gd name="T80" fmla="*/ 246 w 1176"/>
                  <a:gd name="T81" fmla="*/ 308 h 661"/>
                  <a:gd name="T82" fmla="*/ 307 w 1176"/>
                  <a:gd name="T83" fmla="*/ 286 h 661"/>
                  <a:gd name="T84" fmla="*/ 365 w 1176"/>
                  <a:gd name="T85" fmla="*/ 262 h 661"/>
                  <a:gd name="T86" fmla="*/ 419 w 1176"/>
                  <a:gd name="T87" fmla="*/ 241 h 661"/>
                  <a:gd name="T88" fmla="*/ 463 w 1176"/>
                  <a:gd name="T89" fmla="*/ 219 h 661"/>
                  <a:gd name="T90" fmla="*/ 501 w 1176"/>
                  <a:gd name="T91" fmla="*/ 199 h 661"/>
                  <a:gd name="T92" fmla="*/ 539 w 1176"/>
                  <a:gd name="T93" fmla="*/ 177 h 661"/>
                  <a:gd name="T94" fmla="*/ 577 w 1176"/>
                  <a:gd name="T95" fmla="*/ 157 h 661"/>
                  <a:gd name="T96" fmla="*/ 613 w 1176"/>
                  <a:gd name="T97" fmla="*/ 136 h 661"/>
                  <a:gd name="T98" fmla="*/ 651 w 1176"/>
                  <a:gd name="T99" fmla="*/ 116 h 661"/>
                  <a:gd name="T100" fmla="*/ 689 w 1176"/>
                  <a:gd name="T101" fmla="*/ 96 h 661"/>
                  <a:gd name="T102" fmla="*/ 727 w 1176"/>
                  <a:gd name="T103" fmla="*/ 76 h 661"/>
                  <a:gd name="T104" fmla="*/ 760 w 1176"/>
                  <a:gd name="T105" fmla="*/ 60 h 661"/>
                  <a:gd name="T106" fmla="*/ 790 w 1176"/>
                  <a:gd name="T107" fmla="*/ 40 h 661"/>
                  <a:gd name="T108" fmla="*/ 821 w 1176"/>
                  <a:gd name="T109" fmla="*/ 20 h 661"/>
                  <a:gd name="T110" fmla="*/ 852 w 1176"/>
                  <a:gd name="T111" fmla="*/ 4 h 661"/>
                  <a:gd name="T112" fmla="*/ 883 w 1176"/>
                  <a:gd name="T113" fmla="*/ 0 h 661"/>
                  <a:gd name="T114" fmla="*/ 910 w 1176"/>
                  <a:gd name="T115" fmla="*/ 13 h 661"/>
                  <a:gd name="T116" fmla="*/ 921 w 1176"/>
                  <a:gd name="T117" fmla="*/ 38 h 661"/>
                  <a:gd name="T118" fmla="*/ 915 w 1176"/>
                  <a:gd name="T119" fmla="*/ 67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76" h="661">
                    <a:moveTo>
                      <a:pt x="906" y="81"/>
                    </a:moveTo>
                    <a:lnTo>
                      <a:pt x="915" y="80"/>
                    </a:lnTo>
                    <a:lnTo>
                      <a:pt x="926" y="78"/>
                    </a:lnTo>
                    <a:lnTo>
                      <a:pt x="939" y="76"/>
                    </a:lnTo>
                    <a:lnTo>
                      <a:pt x="951" y="76"/>
                    </a:lnTo>
                    <a:lnTo>
                      <a:pt x="964" y="74"/>
                    </a:lnTo>
                    <a:lnTo>
                      <a:pt x="977" y="76"/>
                    </a:lnTo>
                    <a:lnTo>
                      <a:pt x="988" y="78"/>
                    </a:lnTo>
                    <a:lnTo>
                      <a:pt x="995" y="81"/>
                    </a:lnTo>
                    <a:lnTo>
                      <a:pt x="1006" y="96"/>
                    </a:lnTo>
                    <a:lnTo>
                      <a:pt x="1008" y="112"/>
                    </a:lnTo>
                    <a:lnTo>
                      <a:pt x="1000" y="128"/>
                    </a:lnTo>
                    <a:lnTo>
                      <a:pt x="988" y="141"/>
                    </a:lnTo>
                    <a:lnTo>
                      <a:pt x="1000" y="137"/>
                    </a:lnTo>
                    <a:lnTo>
                      <a:pt x="1017" y="136"/>
                    </a:lnTo>
                    <a:lnTo>
                      <a:pt x="1033" y="137"/>
                    </a:lnTo>
                    <a:lnTo>
                      <a:pt x="1047" y="141"/>
                    </a:lnTo>
                    <a:lnTo>
                      <a:pt x="1058" y="148"/>
                    </a:lnTo>
                    <a:lnTo>
                      <a:pt x="1064" y="156"/>
                    </a:lnTo>
                    <a:lnTo>
                      <a:pt x="1062" y="166"/>
                    </a:lnTo>
                    <a:lnTo>
                      <a:pt x="1047" y="181"/>
                    </a:lnTo>
                    <a:lnTo>
                      <a:pt x="1064" y="179"/>
                    </a:lnTo>
                    <a:lnTo>
                      <a:pt x="1078" y="177"/>
                    </a:lnTo>
                    <a:lnTo>
                      <a:pt x="1091" y="177"/>
                    </a:lnTo>
                    <a:lnTo>
                      <a:pt x="1102" y="177"/>
                    </a:lnTo>
                    <a:lnTo>
                      <a:pt x="1111" y="179"/>
                    </a:lnTo>
                    <a:lnTo>
                      <a:pt x="1120" y="186"/>
                    </a:lnTo>
                    <a:lnTo>
                      <a:pt x="1129" y="195"/>
                    </a:lnTo>
                    <a:lnTo>
                      <a:pt x="1138" y="212"/>
                    </a:lnTo>
                    <a:lnTo>
                      <a:pt x="1150" y="239"/>
                    </a:lnTo>
                    <a:lnTo>
                      <a:pt x="1161" y="268"/>
                    </a:lnTo>
                    <a:lnTo>
                      <a:pt x="1169" y="297"/>
                    </a:lnTo>
                    <a:lnTo>
                      <a:pt x="1176" y="326"/>
                    </a:lnTo>
                    <a:lnTo>
                      <a:pt x="1145" y="337"/>
                    </a:lnTo>
                    <a:lnTo>
                      <a:pt x="1114" y="346"/>
                    </a:lnTo>
                    <a:lnTo>
                      <a:pt x="1084" y="355"/>
                    </a:lnTo>
                    <a:lnTo>
                      <a:pt x="1053" y="366"/>
                    </a:lnTo>
                    <a:lnTo>
                      <a:pt x="1022" y="375"/>
                    </a:lnTo>
                    <a:lnTo>
                      <a:pt x="991" y="384"/>
                    </a:lnTo>
                    <a:lnTo>
                      <a:pt x="961" y="393"/>
                    </a:lnTo>
                    <a:lnTo>
                      <a:pt x="930" y="402"/>
                    </a:lnTo>
                    <a:lnTo>
                      <a:pt x="897" y="413"/>
                    </a:lnTo>
                    <a:lnTo>
                      <a:pt x="866" y="422"/>
                    </a:lnTo>
                    <a:lnTo>
                      <a:pt x="836" y="431"/>
                    </a:lnTo>
                    <a:lnTo>
                      <a:pt x="805" y="442"/>
                    </a:lnTo>
                    <a:lnTo>
                      <a:pt x="774" y="451"/>
                    </a:lnTo>
                    <a:lnTo>
                      <a:pt x="743" y="461"/>
                    </a:lnTo>
                    <a:lnTo>
                      <a:pt x="713" y="472"/>
                    </a:lnTo>
                    <a:lnTo>
                      <a:pt x="682" y="483"/>
                    </a:lnTo>
                    <a:lnTo>
                      <a:pt x="653" y="494"/>
                    </a:lnTo>
                    <a:lnTo>
                      <a:pt x="624" y="507"/>
                    </a:lnTo>
                    <a:lnTo>
                      <a:pt x="595" y="519"/>
                    </a:lnTo>
                    <a:lnTo>
                      <a:pt x="566" y="534"/>
                    </a:lnTo>
                    <a:lnTo>
                      <a:pt x="537" y="548"/>
                    </a:lnTo>
                    <a:lnTo>
                      <a:pt x="506" y="563"/>
                    </a:lnTo>
                    <a:lnTo>
                      <a:pt x="477" y="577"/>
                    </a:lnTo>
                    <a:lnTo>
                      <a:pt x="447" y="590"/>
                    </a:lnTo>
                    <a:lnTo>
                      <a:pt x="416" y="604"/>
                    </a:lnTo>
                    <a:lnTo>
                      <a:pt x="385" y="617"/>
                    </a:lnTo>
                    <a:lnTo>
                      <a:pt x="354" y="628"/>
                    </a:lnTo>
                    <a:lnTo>
                      <a:pt x="324" y="639"/>
                    </a:lnTo>
                    <a:lnTo>
                      <a:pt x="293" y="648"/>
                    </a:lnTo>
                    <a:lnTo>
                      <a:pt x="262" y="653"/>
                    </a:lnTo>
                    <a:lnTo>
                      <a:pt x="231" y="659"/>
                    </a:lnTo>
                    <a:lnTo>
                      <a:pt x="201" y="661"/>
                    </a:lnTo>
                    <a:lnTo>
                      <a:pt x="161" y="657"/>
                    </a:lnTo>
                    <a:lnTo>
                      <a:pt x="117" y="646"/>
                    </a:lnTo>
                    <a:lnTo>
                      <a:pt x="78" y="630"/>
                    </a:lnTo>
                    <a:lnTo>
                      <a:pt x="41" y="604"/>
                    </a:lnTo>
                    <a:lnTo>
                      <a:pt x="16" y="575"/>
                    </a:lnTo>
                    <a:lnTo>
                      <a:pt x="0" y="541"/>
                    </a:lnTo>
                    <a:lnTo>
                      <a:pt x="2" y="501"/>
                    </a:lnTo>
                    <a:lnTo>
                      <a:pt x="21" y="458"/>
                    </a:lnTo>
                    <a:lnTo>
                      <a:pt x="38" y="436"/>
                    </a:lnTo>
                    <a:lnTo>
                      <a:pt x="58" y="414"/>
                    </a:lnTo>
                    <a:lnTo>
                      <a:pt x="81" y="396"/>
                    </a:lnTo>
                    <a:lnTo>
                      <a:pt x="105" y="378"/>
                    </a:lnTo>
                    <a:lnTo>
                      <a:pt x="130" y="362"/>
                    </a:lnTo>
                    <a:lnTo>
                      <a:pt x="159" y="347"/>
                    </a:lnTo>
                    <a:lnTo>
                      <a:pt x="186" y="333"/>
                    </a:lnTo>
                    <a:lnTo>
                      <a:pt x="217" y="320"/>
                    </a:lnTo>
                    <a:lnTo>
                      <a:pt x="246" y="308"/>
                    </a:lnTo>
                    <a:lnTo>
                      <a:pt x="277" y="297"/>
                    </a:lnTo>
                    <a:lnTo>
                      <a:pt x="307" y="286"/>
                    </a:lnTo>
                    <a:lnTo>
                      <a:pt x="336" y="273"/>
                    </a:lnTo>
                    <a:lnTo>
                      <a:pt x="365" y="262"/>
                    </a:lnTo>
                    <a:lnTo>
                      <a:pt x="392" y="252"/>
                    </a:lnTo>
                    <a:lnTo>
                      <a:pt x="419" y="241"/>
                    </a:lnTo>
                    <a:lnTo>
                      <a:pt x="445" y="228"/>
                    </a:lnTo>
                    <a:lnTo>
                      <a:pt x="463" y="219"/>
                    </a:lnTo>
                    <a:lnTo>
                      <a:pt x="483" y="208"/>
                    </a:lnTo>
                    <a:lnTo>
                      <a:pt x="501" y="199"/>
                    </a:lnTo>
                    <a:lnTo>
                      <a:pt x="521" y="188"/>
                    </a:lnTo>
                    <a:lnTo>
                      <a:pt x="539" y="177"/>
                    </a:lnTo>
                    <a:lnTo>
                      <a:pt x="557" y="168"/>
                    </a:lnTo>
                    <a:lnTo>
                      <a:pt x="577" y="157"/>
                    </a:lnTo>
                    <a:lnTo>
                      <a:pt x="595" y="147"/>
                    </a:lnTo>
                    <a:lnTo>
                      <a:pt x="613" y="136"/>
                    </a:lnTo>
                    <a:lnTo>
                      <a:pt x="633" y="127"/>
                    </a:lnTo>
                    <a:lnTo>
                      <a:pt x="651" y="116"/>
                    </a:lnTo>
                    <a:lnTo>
                      <a:pt x="669" y="105"/>
                    </a:lnTo>
                    <a:lnTo>
                      <a:pt x="689" y="96"/>
                    </a:lnTo>
                    <a:lnTo>
                      <a:pt x="707" y="85"/>
                    </a:lnTo>
                    <a:lnTo>
                      <a:pt x="727" y="76"/>
                    </a:lnTo>
                    <a:lnTo>
                      <a:pt x="745" y="67"/>
                    </a:lnTo>
                    <a:lnTo>
                      <a:pt x="760" y="60"/>
                    </a:lnTo>
                    <a:lnTo>
                      <a:pt x="774" y="51"/>
                    </a:lnTo>
                    <a:lnTo>
                      <a:pt x="790" y="40"/>
                    </a:lnTo>
                    <a:lnTo>
                      <a:pt x="807" y="29"/>
                    </a:lnTo>
                    <a:lnTo>
                      <a:pt x="821" y="20"/>
                    </a:lnTo>
                    <a:lnTo>
                      <a:pt x="837" y="11"/>
                    </a:lnTo>
                    <a:lnTo>
                      <a:pt x="852" y="4"/>
                    </a:lnTo>
                    <a:lnTo>
                      <a:pt x="866" y="0"/>
                    </a:lnTo>
                    <a:lnTo>
                      <a:pt x="883" y="0"/>
                    </a:lnTo>
                    <a:lnTo>
                      <a:pt x="897" y="4"/>
                    </a:lnTo>
                    <a:lnTo>
                      <a:pt x="910" y="13"/>
                    </a:lnTo>
                    <a:lnTo>
                      <a:pt x="917" y="23"/>
                    </a:lnTo>
                    <a:lnTo>
                      <a:pt x="921" y="38"/>
                    </a:lnTo>
                    <a:lnTo>
                      <a:pt x="921" y="52"/>
                    </a:lnTo>
                    <a:lnTo>
                      <a:pt x="915" y="67"/>
                    </a:lnTo>
                    <a:lnTo>
                      <a:pt x="906" y="81"/>
                    </a:lnTo>
                    <a:close/>
                  </a:path>
                </a:pathLst>
              </a:custGeom>
              <a:solidFill>
                <a:srgbClr val="D8E5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 name="Freeform 6"/>
              <p:cNvSpPr>
                <a:spLocks/>
              </p:cNvSpPr>
              <p:nvPr/>
            </p:nvSpPr>
            <p:spPr bwMode="auto">
              <a:xfrm>
                <a:off x="1363" y="1343"/>
                <a:ext cx="1408" cy="1809"/>
              </a:xfrm>
              <a:custGeom>
                <a:avLst/>
                <a:gdLst>
                  <a:gd name="T0" fmla="*/ 885 w 1408"/>
                  <a:gd name="T1" fmla="*/ 0 h 1809"/>
                  <a:gd name="T2" fmla="*/ 907 w 1408"/>
                  <a:gd name="T3" fmla="*/ 19 h 1809"/>
                  <a:gd name="T4" fmla="*/ 898 w 1408"/>
                  <a:gd name="T5" fmla="*/ 54 h 1809"/>
                  <a:gd name="T6" fmla="*/ 809 w 1408"/>
                  <a:gd name="T7" fmla="*/ 123 h 1809"/>
                  <a:gd name="T8" fmla="*/ 688 w 1408"/>
                  <a:gd name="T9" fmla="*/ 186 h 1809"/>
                  <a:gd name="T10" fmla="*/ 612 w 1408"/>
                  <a:gd name="T11" fmla="*/ 224 h 1809"/>
                  <a:gd name="T12" fmla="*/ 536 w 1408"/>
                  <a:gd name="T13" fmla="*/ 271 h 1809"/>
                  <a:gd name="T14" fmla="*/ 458 w 1408"/>
                  <a:gd name="T15" fmla="*/ 320 h 1809"/>
                  <a:gd name="T16" fmla="*/ 380 w 1408"/>
                  <a:gd name="T17" fmla="*/ 362 h 1809"/>
                  <a:gd name="T18" fmla="*/ 297 w 1408"/>
                  <a:gd name="T19" fmla="*/ 400 h 1809"/>
                  <a:gd name="T20" fmla="*/ 214 w 1408"/>
                  <a:gd name="T21" fmla="*/ 438 h 1809"/>
                  <a:gd name="T22" fmla="*/ 152 w 1408"/>
                  <a:gd name="T23" fmla="*/ 474 h 1809"/>
                  <a:gd name="T24" fmla="*/ 100 w 1408"/>
                  <a:gd name="T25" fmla="*/ 526 h 1809"/>
                  <a:gd name="T26" fmla="*/ 96 w 1408"/>
                  <a:gd name="T27" fmla="*/ 593 h 1809"/>
                  <a:gd name="T28" fmla="*/ 143 w 1408"/>
                  <a:gd name="T29" fmla="*/ 642 h 1809"/>
                  <a:gd name="T30" fmla="*/ 210 w 1408"/>
                  <a:gd name="T31" fmla="*/ 664 h 1809"/>
                  <a:gd name="T32" fmla="*/ 297 w 1408"/>
                  <a:gd name="T33" fmla="*/ 662 h 1809"/>
                  <a:gd name="T34" fmla="*/ 393 w 1408"/>
                  <a:gd name="T35" fmla="*/ 637 h 1809"/>
                  <a:gd name="T36" fmla="*/ 485 w 1408"/>
                  <a:gd name="T37" fmla="*/ 600 h 1809"/>
                  <a:gd name="T38" fmla="*/ 590 w 1408"/>
                  <a:gd name="T39" fmla="*/ 559 h 1809"/>
                  <a:gd name="T40" fmla="*/ 695 w 1408"/>
                  <a:gd name="T41" fmla="*/ 519 h 1809"/>
                  <a:gd name="T42" fmla="*/ 802 w 1408"/>
                  <a:gd name="T43" fmla="*/ 485 h 1809"/>
                  <a:gd name="T44" fmla="*/ 905 w 1408"/>
                  <a:gd name="T45" fmla="*/ 447 h 1809"/>
                  <a:gd name="T46" fmla="*/ 1008 w 1408"/>
                  <a:gd name="T47" fmla="*/ 409 h 1809"/>
                  <a:gd name="T48" fmla="*/ 1113 w 1408"/>
                  <a:gd name="T49" fmla="*/ 372 h 1809"/>
                  <a:gd name="T50" fmla="*/ 1218 w 1408"/>
                  <a:gd name="T51" fmla="*/ 342 h 1809"/>
                  <a:gd name="T52" fmla="*/ 1325 w 1408"/>
                  <a:gd name="T53" fmla="*/ 316 h 1809"/>
                  <a:gd name="T54" fmla="*/ 1328 w 1408"/>
                  <a:gd name="T55" fmla="*/ 394 h 1809"/>
                  <a:gd name="T56" fmla="*/ 1337 w 1408"/>
                  <a:gd name="T57" fmla="*/ 486 h 1809"/>
                  <a:gd name="T58" fmla="*/ 1343 w 1408"/>
                  <a:gd name="T59" fmla="*/ 618 h 1809"/>
                  <a:gd name="T60" fmla="*/ 1350 w 1408"/>
                  <a:gd name="T61" fmla="*/ 809 h 1809"/>
                  <a:gd name="T62" fmla="*/ 1368 w 1408"/>
                  <a:gd name="T63" fmla="*/ 1205 h 1809"/>
                  <a:gd name="T64" fmla="*/ 1384 w 1408"/>
                  <a:gd name="T65" fmla="*/ 1415 h 1809"/>
                  <a:gd name="T66" fmla="*/ 1393 w 1408"/>
                  <a:gd name="T67" fmla="*/ 1531 h 1809"/>
                  <a:gd name="T68" fmla="*/ 1408 w 1408"/>
                  <a:gd name="T69" fmla="*/ 1659 h 1809"/>
                  <a:gd name="T70" fmla="*/ 1238 w 1408"/>
                  <a:gd name="T71" fmla="*/ 1690 h 1809"/>
                  <a:gd name="T72" fmla="*/ 1037 w 1408"/>
                  <a:gd name="T73" fmla="*/ 1717 h 1809"/>
                  <a:gd name="T74" fmla="*/ 825 w 1408"/>
                  <a:gd name="T75" fmla="*/ 1742 h 1809"/>
                  <a:gd name="T76" fmla="*/ 622 w 1408"/>
                  <a:gd name="T77" fmla="*/ 1768 h 1809"/>
                  <a:gd name="T78" fmla="*/ 451 w 1408"/>
                  <a:gd name="T79" fmla="*/ 1793 h 1809"/>
                  <a:gd name="T80" fmla="*/ 349 w 1408"/>
                  <a:gd name="T81" fmla="*/ 1809 h 1809"/>
                  <a:gd name="T82" fmla="*/ 270 w 1408"/>
                  <a:gd name="T83" fmla="*/ 1802 h 1809"/>
                  <a:gd name="T84" fmla="*/ 194 w 1408"/>
                  <a:gd name="T85" fmla="*/ 1769 h 1809"/>
                  <a:gd name="T86" fmla="*/ 130 w 1408"/>
                  <a:gd name="T87" fmla="*/ 1704 h 1809"/>
                  <a:gd name="T88" fmla="*/ 83 w 1408"/>
                  <a:gd name="T89" fmla="*/ 1603 h 1809"/>
                  <a:gd name="T90" fmla="*/ 51 w 1408"/>
                  <a:gd name="T91" fmla="*/ 1418 h 1809"/>
                  <a:gd name="T92" fmla="*/ 25 w 1408"/>
                  <a:gd name="T93" fmla="*/ 1198 h 1809"/>
                  <a:gd name="T94" fmla="*/ 7 w 1408"/>
                  <a:gd name="T95" fmla="*/ 765 h 1809"/>
                  <a:gd name="T96" fmla="*/ 4 w 1408"/>
                  <a:gd name="T97" fmla="*/ 526 h 1809"/>
                  <a:gd name="T98" fmla="*/ 62 w 1408"/>
                  <a:gd name="T99" fmla="*/ 441 h 1809"/>
                  <a:gd name="T100" fmla="*/ 210 w 1408"/>
                  <a:gd name="T101" fmla="*/ 356 h 1809"/>
                  <a:gd name="T102" fmla="*/ 311 w 1408"/>
                  <a:gd name="T103" fmla="*/ 298 h 1809"/>
                  <a:gd name="T104" fmla="*/ 400 w 1408"/>
                  <a:gd name="T105" fmla="*/ 253 h 1809"/>
                  <a:gd name="T106" fmla="*/ 485 w 1408"/>
                  <a:gd name="T107" fmla="*/ 213 h 1809"/>
                  <a:gd name="T108" fmla="*/ 572 w 1408"/>
                  <a:gd name="T109" fmla="*/ 170 h 1809"/>
                  <a:gd name="T110" fmla="*/ 668 w 1408"/>
                  <a:gd name="T111" fmla="*/ 119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8" h="1809">
                    <a:moveTo>
                      <a:pt x="840" y="18"/>
                    </a:moveTo>
                    <a:lnTo>
                      <a:pt x="867" y="3"/>
                    </a:lnTo>
                    <a:lnTo>
                      <a:pt x="885" y="0"/>
                    </a:lnTo>
                    <a:lnTo>
                      <a:pt x="898" y="1"/>
                    </a:lnTo>
                    <a:lnTo>
                      <a:pt x="905" y="9"/>
                    </a:lnTo>
                    <a:lnTo>
                      <a:pt x="907" y="19"/>
                    </a:lnTo>
                    <a:lnTo>
                      <a:pt x="907" y="32"/>
                    </a:lnTo>
                    <a:lnTo>
                      <a:pt x="903" y="45"/>
                    </a:lnTo>
                    <a:lnTo>
                      <a:pt x="898" y="54"/>
                    </a:lnTo>
                    <a:lnTo>
                      <a:pt x="878" y="76"/>
                    </a:lnTo>
                    <a:lnTo>
                      <a:pt x="847" y="99"/>
                    </a:lnTo>
                    <a:lnTo>
                      <a:pt x="809" y="123"/>
                    </a:lnTo>
                    <a:lnTo>
                      <a:pt x="767" y="146"/>
                    </a:lnTo>
                    <a:lnTo>
                      <a:pt x="726" y="168"/>
                    </a:lnTo>
                    <a:lnTo>
                      <a:pt x="688" y="186"/>
                    </a:lnTo>
                    <a:lnTo>
                      <a:pt x="657" y="200"/>
                    </a:lnTo>
                    <a:lnTo>
                      <a:pt x="637" y="210"/>
                    </a:lnTo>
                    <a:lnTo>
                      <a:pt x="612" y="224"/>
                    </a:lnTo>
                    <a:lnTo>
                      <a:pt x="586" y="240"/>
                    </a:lnTo>
                    <a:lnTo>
                      <a:pt x="561" y="255"/>
                    </a:lnTo>
                    <a:lnTo>
                      <a:pt x="536" y="271"/>
                    </a:lnTo>
                    <a:lnTo>
                      <a:pt x="510" y="287"/>
                    </a:lnTo>
                    <a:lnTo>
                      <a:pt x="485" y="304"/>
                    </a:lnTo>
                    <a:lnTo>
                      <a:pt x="458" y="320"/>
                    </a:lnTo>
                    <a:lnTo>
                      <a:pt x="432" y="334"/>
                    </a:lnTo>
                    <a:lnTo>
                      <a:pt x="407" y="349"/>
                    </a:lnTo>
                    <a:lnTo>
                      <a:pt x="380" y="362"/>
                    </a:lnTo>
                    <a:lnTo>
                      <a:pt x="353" y="374"/>
                    </a:lnTo>
                    <a:lnTo>
                      <a:pt x="324" y="387"/>
                    </a:lnTo>
                    <a:lnTo>
                      <a:pt x="297" y="400"/>
                    </a:lnTo>
                    <a:lnTo>
                      <a:pt x="268" y="412"/>
                    </a:lnTo>
                    <a:lnTo>
                      <a:pt x="241" y="425"/>
                    </a:lnTo>
                    <a:lnTo>
                      <a:pt x="214" y="438"/>
                    </a:lnTo>
                    <a:lnTo>
                      <a:pt x="194" y="448"/>
                    </a:lnTo>
                    <a:lnTo>
                      <a:pt x="172" y="459"/>
                    </a:lnTo>
                    <a:lnTo>
                      <a:pt x="152" y="474"/>
                    </a:lnTo>
                    <a:lnTo>
                      <a:pt x="130" y="488"/>
                    </a:lnTo>
                    <a:lnTo>
                      <a:pt x="114" y="506"/>
                    </a:lnTo>
                    <a:lnTo>
                      <a:pt x="100" y="526"/>
                    </a:lnTo>
                    <a:lnTo>
                      <a:pt x="92" y="548"/>
                    </a:lnTo>
                    <a:lnTo>
                      <a:pt x="91" y="571"/>
                    </a:lnTo>
                    <a:lnTo>
                      <a:pt x="96" y="593"/>
                    </a:lnTo>
                    <a:lnTo>
                      <a:pt x="109" y="613"/>
                    </a:lnTo>
                    <a:lnTo>
                      <a:pt x="125" y="629"/>
                    </a:lnTo>
                    <a:lnTo>
                      <a:pt x="143" y="642"/>
                    </a:lnTo>
                    <a:lnTo>
                      <a:pt x="165" y="651"/>
                    </a:lnTo>
                    <a:lnTo>
                      <a:pt x="188" y="658"/>
                    </a:lnTo>
                    <a:lnTo>
                      <a:pt x="210" y="664"/>
                    </a:lnTo>
                    <a:lnTo>
                      <a:pt x="232" y="666"/>
                    </a:lnTo>
                    <a:lnTo>
                      <a:pt x="264" y="666"/>
                    </a:lnTo>
                    <a:lnTo>
                      <a:pt x="297" y="662"/>
                    </a:lnTo>
                    <a:lnTo>
                      <a:pt x="329" y="655"/>
                    </a:lnTo>
                    <a:lnTo>
                      <a:pt x="362" y="646"/>
                    </a:lnTo>
                    <a:lnTo>
                      <a:pt x="393" y="637"/>
                    </a:lnTo>
                    <a:lnTo>
                      <a:pt x="423" y="624"/>
                    </a:lnTo>
                    <a:lnTo>
                      <a:pt x="454" y="613"/>
                    </a:lnTo>
                    <a:lnTo>
                      <a:pt x="485" y="600"/>
                    </a:lnTo>
                    <a:lnTo>
                      <a:pt x="519" y="586"/>
                    </a:lnTo>
                    <a:lnTo>
                      <a:pt x="554" y="571"/>
                    </a:lnTo>
                    <a:lnTo>
                      <a:pt x="590" y="559"/>
                    </a:lnTo>
                    <a:lnTo>
                      <a:pt x="624" y="544"/>
                    </a:lnTo>
                    <a:lnTo>
                      <a:pt x="660" y="532"/>
                    </a:lnTo>
                    <a:lnTo>
                      <a:pt x="695" y="519"/>
                    </a:lnTo>
                    <a:lnTo>
                      <a:pt x="731" y="508"/>
                    </a:lnTo>
                    <a:lnTo>
                      <a:pt x="767" y="495"/>
                    </a:lnTo>
                    <a:lnTo>
                      <a:pt x="802" y="485"/>
                    </a:lnTo>
                    <a:lnTo>
                      <a:pt x="836" y="472"/>
                    </a:lnTo>
                    <a:lnTo>
                      <a:pt x="870" y="459"/>
                    </a:lnTo>
                    <a:lnTo>
                      <a:pt x="905" y="447"/>
                    </a:lnTo>
                    <a:lnTo>
                      <a:pt x="939" y="434"/>
                    </a:lnTo>
                    <a:lnTo>
                      <a:pt x="974" y="421"/>
                    </a:lnTo>
                    <a:lnTo>
                      <a:pt x="1008" y="409"/>
                    </a:lnTo>
                    <a:lnTo>
                      <a:pt x="1044" y="396"/>
                    </a:lnTo>
                    <a:lnTo>
                      <a:pt x="1078" y="385"/>
                    </a:lnTo>
                    <a:lnTo>
                      <a:pt x="1113" y="372"/>
                    </a:lnTo>
                    <a:lnTo>
                      <a:pt x="1147" y="362"/>
                    </a:lnTo>
                    <a:lnTo>
                      <a:pt x="1183" y="351"/>
                    </a:lnTo>
                    <a:lnTo>
                      <a:pt x="1218" y="342"/>
                    </a:lnTo>
                    <a:lnTo>
                      <a:pt x="1254" y="333"/>
                    </a:lnTo>
                    <a:lnTo>
                      <a:pt x="1288" y="324"/>
                    </a:lnTo>
                    <a:lnTo>
                      <a:pt x="1325" y="316"/>
                    </a:lnTo>
                    <a:lnTo>
                      <a:pt x="1321" y="342"/>
                    </a:lnTo>
                    <a:lnTo>
                      <a:pt x="1325" y="367"/>
                    </a:lnTo>
                    <a:lnTo>
                      <a:pt x="1328" y="394"/>
                    </a:lnTo>
                    <a:lnTo>
                      <a:pt x="1332" y="421"/>
                    </a:lnTo>
                    <a:lnTo>
                      <a:pt x="1334" y="452"/>
                    </a:lnTo>
                    <a:lnTo>
                      <a:pt x="1337" y="486"/>
                    </a:lnTo>
                    <a:lnTo>
                      <a:pt x="1339" y="523"/>
                    </a:lnTo>
                    <a:lnTo>
                      <a:pt x="1341" y="553"/>
                    </a:lnTo>
                    <a:lnTo>
                      <a:pt x="1343" y="618"/>
                    </a:lnTo>
                    <a:lnTo>
                      <a:pt x="1344" y="680"/>
                    </a:lnTo>
                    <a:lnTo>
                      <a:pt x="1346" y="743"/>
                    </a:lnTo>
                    <a:lnTo>
                      <a:pt x="1350" y="809"/>
                    </a:lnTo>
                    <a:lnTo>
                      <a:pt x="1355" y="944"/>
                    </a:lnTo>
                    <a:lnTo>
                      <a:pt x="1361" y="1075"/>
                    </a:lnTo>
                    <a:lnTo>
                      <a:pt x="1368" y="1205"/>
                    </a:lnTo>
                    <a:lnTo>
                      <a:pt x="1379" y="1339"/>
                    </a:lnTo>
                    <a:lnTo>
                      <a:pt x="1382" y="1377"/>
                    </a:lnTo>
                    <a:lnTo>
                      <a:pt x="1384" y="1415"/>
                    </a:lnTo>
                    <a:lnTo>
                      <a:pt x="1386" y="1453"/>
                    </a:lnTo>
                    <a:lnTo>
                      <a:pt x="1388" y="1491"/>
                    </a:lnTo>
                    <a:lnTo>
                      <a:pt x="1393" y="1531"/>
                    </a:lnTo>
                    <a:lnTo>
                      <a:pt x="1402" y="1576"/>
                    </a:lnTo>
                    <a:lnTo>
                      <a:pt x="1408" y="1623"/>
                    </a:lnTo>
                    <a:lnTo>
                      <a:pt x="1408" y="1659"/>
                    </a:lnTo>
                    <a:lnTo>
                      <a:pt x="1355" y="1670"/>
                    </a:lnTo>
                    <a:lnTo>
                      <a:pt x="1299" y="1681"/>
                    </a:lnTo>
                    <a:lnTo>
                      <a:pt x="1238" y="1690"/>
                    </a:lnTo>
                    <a:lnTo>
                      <a:pt x="1173" y="1699"/>
                    </a:lnTo>
                    <a:lnTo>
                      <a:pt x="1106" y="1708"/>
                    </a:lnTo>
                    <a:lnTo>
                      <a:pt x="1037" y="1717"/>
                    </a:lnTo>
                    <a:lnTo>
                      <a:pt x="966" y="1726"/>
                    </a:lnTo>
                    <a:lnTo>
                      <a:pt x="896" y="1735"/>
                    </a:lnTo>
                    <a:lnTo>
                      <a:pt x="825" y="1742"/>
                    </a:lnTo>
                    <a:lnTo>
                      <a:pt x="755" y="1751"/>
                    </a:lnTo>
                    <a:lnTo>
                      <a:pt x="688" y="1760"/>
                    </a:lnTo>
                    <a:lnTo>
                      <a:pt x="622" y="1768"/>
                    </a:lnTo>
                    <a:lnTo>
                      <a:pt x="561" y="1777"/>
                    </a:lnTo>
                    <a:lnTo>
                      <a:pt x="503" y="1784"/>
                    </a:lnTo>
                    <a:lnTo>
                      <a:pt x="451" y="1793"/>
                    </a:lnTo>
                    <a:lnTo>
                      <a:pt x="404" y="1802"/>
                    </a:lnTo>
                    <a:lnTo>
                      <a:pt x="376" y="1806"/>
                    </a:lnTo>
                    <a:lnTo>
                      <a:pt x="349" y="1809"/>
                    </a:lnTo>
                    <a:lnTo>
                      <a:pt x="322" y="1809"/>
                    </a:lnTo>
                    <a:lnTo>
                      <a:pt x="295" y="1807"/>
                    </a:lnTo>
                    <a:lnTo>
                      <a:pt x="270" y="1802"/>
                    </a:lnTo>
                    <a:lnTo>
                      <a:pt x="243" y="1795"/>
                    </a:lnTo>
                    <a:lnTo>
                      <a:pt x="219" y="1784"/>
                    </a:lnTo>
                    <a:lnTo>
                      <a:pt x="194" y="1769"/>
                    </a:lnTo>
                    <a:lnTo>
                      <a:pt x="172" y="1751"/>
                    </a:lnTo>
                    <a:lnTo>
                      <a:pt x="150" y="1730"/>
                    </a:lnTo>
                    <a:lnTo>
                      <a:pt x="130" y="1704"/>
                    </a:lnTo>
                    <a:lnTo>
                      <a:pt x="112" y="1675"/>
                    </a:lnTo>
                    <a:lnTo>
                      <a:pt x="96" y="1641"/>
                    </a:lnTo>
                    <a:lnTo>
                      <a:pt x="83" y="1603"/>
                    </a:lnTo>
                    <a:lnTo>
                      <a:pt x="72" y="1560"/>
                    </a:lnTo>
                    <a:lnTo>
                      <a:pt x="63" y="1511"/>
                    </a:lnTo>
                    <a:lnTo>
                      <a:pt x="51" y="1418"/>
                    </a:lnTo>
                    <a:lnTo>
                      <a:pt x="40" y="1348"/>
                    </a:lnTo>
                    <a:lnTo>
                      <a:pt x="31" y="1279"/>
                    </a:lnTo>
                    <a:lnTo>
                      <a:pt x="25" y="1198"/>
                    </a:lnTo>
                    <a:lnTo>
                      <a:pt x="22" y="1076"/>
                    </a:lnTo>
                    <a:lnTo>
                      <a:pt x="15" y="921"/>
                    </a:lnTo>
                    <a:lnTo>
                      <a:pt x="7" y="765"/>
                    </a:lnTo>
                    <a:lnTo>
                      <a:pt x="2" y="644"/>
                    </a:lnTo>
                    <a:lnTo>
                      <a:pt x="0" y="575"/>
                    </a:lnTo>
                    <a:lnTo>
                      <a:pt x="4" y="526"/>
                    </a:lnTo>
                    <a:lnTo>
                      <a:pt x="15" y="490"/>
                    </a:lnTo>
                    <a:lnTo>
                      <a:pt x="33" y="463"/>
                    </a:lnTo>
                    <a:lnTo>
                      <a:pt x="62" y="441"/>
                    </a:lnTo>
                    <a:lnTo>
                      <a:pt x="100" y="419"/>
                    </a:lnTo>
                    <a:lnTo>
                      <a:pt x="148" y="392"/>
                    </a:lnTo>
                    <a:lnTo>
                      <a:pt x="210" y="356"/>
                    </a:lnTo>
                    <a:lnTo>
                      <a:pt x="246" y="334"/>
                    </a:lnTo>
                    <a:lnTo>
                      <a:pt x="279" y="316"/>
                    </a:lnTo>
                    <a:lnTo>
                      <a:pt x="311" y="298"/>
                    </a:lnTo>
                    <a:lnTo>
                      <a:pt x="342" y="282"/>
                    </a:lnTo>
                    <a:lnTo>
                      <a:pt x="371" y="267"/>
                    </a:lnTo>
                    <a:lnTo>
                      <a:pt x="400" y="253"/>
                    </a:lnTo>
                    <a:lnTo>
                      <a:pt x="429" y="238"/>
                    </a:lnTo>
                    <a:lnTo>
                      <a:pt x="458" y="226"/>
                    </a:lnTo>
                    <a:lnTo>
                      <a:pt x="485" y="213"/>
                    </a:lnTo>
                    <a:lnTo>
                      <a:pt x="514" y="199"/>
                    </a:lnTo>
                    <a:lnTo>
                      <a:pt x="543" y="186"/>
                    </a:lnTo>
                    <a:lnTo>
                      <a:pt x="572" y="170"/>
                    </a:lnTo>
                    <a:lnTo>
                      <a:pt x="603" y="155"/>
                    </a:lnTo>
                    <a:lnTo>
                      <a:pt x="635" y="137"/>
                    </a:lnTo>
                    <a:lnTo>
                      <a:pt x="668" y="119"/>
                    </a:lnTo>
                    <a:lnTo>
                      <a:pt x="704" y="97"/>
                    </a:lnTo>
                    <a:lnTo>
                      <a:pt x="840" y="18"/>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 name="Freeform 8"/>
              <p:cNvSpPr>
                <a:spLocks/>
              </p:cNvSpPr>
              <p:nvPr/>
            </p:nvSpPr>
            <p:spPr bwMode="auto">
              <a:xfrm>
                <a:off x="1385" y="1364"/>
                <a:ext cx="1350" cy="1767"/>
              </a:xfrm>
              <a:custGeom>
                <a:avLst/>
                <a:gdLst>
                  <a:gd name="T0" fmla="*/ 722 w 1350"/>
                  <a:gd name="T1" fmla="*/ 80 h 1767"/>
                  <a:gd name="T2" fmla="*/ 552 w 1350"/>
                  <a:gd name="T3" fmla="*/ 176 h 1767"/>
                  <a:gd name="T4" fmla="*/ 374 w 1350"/>
                  <a:gd name="T5" fmla="*/ 272 h 1767"/>
                  <a:gd name="T6" fmla="*/ 41 w 1350"/>
                  <a:gd name="T7" fmla="*/ 453 h 1767"/>
                  <a:gd name="T8" fmla="*/ 0 w 1350"/>
                  <a:gd name="T9" fmla="*/ 525 h 1767"/>
                  <a:gd name="T10" fmla="*/ 38 w 1350"/>
                  <a:gd name="T11" fmla="*/ 619 h 1767"/>
                  <a:gd name="T12" fmla="*/ 139 w 1350"/>
                  <a:gd name="T13" fmla="*/ 683 h 1767"/>
                  <a:gd name="T14" fmla="*/ 192 w 1350"/>
                  <a:gd name="T15" fmla="*/ 704 h 1767"/>
                  <a:gd name="T16" fmla="*/ 287 w 1350"/>
                  <a:gd name="T17" fmla="*/ 704 h 1767"/>
                  <a:gd name="T18" fmla="*/ 599 w 1350"/>
                  <a:gd name="T19" fmla="*/ 587 h 1767"/>
                  <a:gd name="T20" fmla="*/ 838 w 1350"/>
                  <a:gd name="T21" fmla="*/ 500 h 1767"/>
                  <a:gd name="T22" fmla="*/ 1071 w 1350"/>
                  <a:gd name="T23" fmla="*/ 418 h 1767"/>
                  <a:gd name="T24" fmla="*/ 1254 w 1350"/>
                  <a:gd name="T25" fmla="*/ 491 h 1767"/>
                  <a:gd name="T26" fmla="*/ 1261 w 1350"/>
                  <a:gd name="T27" fmla="*/ 849 h 1767"/>
                  <a:gd name="T28" fmla="*/ 1274 w 1350"/>
                  <a:gd name="T29" fmla="*/ 1097 h 1767"/>
                  <a:gd name="T30" fmla="*/ 1299 w 1350"/>
                  <a:gd name="T31" fmla="*/ 1405 h 1767"/>
                  <a:gd name="T32" fmla="*/ 1299 w 1350"/>
                  <a:gd name="T33" fmla="*/ 1497 h 1767"/>
                  <a:gd name="T34" fmla="*/ 1292 w 1350"/>
                  <a:gd name="T35" fmla="*/ 1591 h 1767"/>
                  <a:gd name="T36" fmla="*/ 1172 w 1350"/>
                  <a:gd name="T37" fmla="*/ 1611 h 1767"/>
                  <a:gd name="T38" fmla="*/ 1073 w 1350"/>
                  <a:gd name="T39" fmla="*/ 1629 h 1767"/>
                  <a:gd name="T40" fmla="*/ 942 w 1350"/>
                  <a:gd name="T41" fmla="*/ 1649 h 1767"/>
                  <a:gd name="T42" fmla="*/ 816 w 1350"/>
                  <a:gd name="T43" fmla="*/ 1663 h 1767"/>
                  <a:gd name="T44" fmla="*/ 675 w 1350"/>
                  <a:gd name="T45" fmla="*/ 1669 h 1767"/>
                  <a:gd name="T46" fmla="*/ 497 w 1350"/>
                  <a:gd name="T47" fmla="*/ 1698 h 1767"/>
                  <a:gd name="T48" fmla="*/ 298 w 1350"/>
                  <a:gd name="T49" fmla="*/ 1723 h 1767"/>
                  <a:gd name="T50" fmla="*/ 215 w 1350"/>
                  <a:gd name="T51" fmla="*/ 1678 h 1767"/>
                  <a:gd name="T52" fmla="*/ 130 w 1350"/>
                  <a:gd name="T53" fmla="*/ 1580 h 1767"/>
                  <a:gd name="T54" fmla="*/ 88 w 1350"/>
                  <a:gd name="T55" fmla="*/ 1330 h 1767"/>
                  <a:gd name="T56" fmla="*/ 41 w 1350"/>
                  <a:gd name="T57" fmla="*/ 688 h 1767"/>
                  <a:gd name="T58" fmla="*/ 14 w 1350"/>
                  <a:gd name="T59" fmla="*/ 672 h 1767"/>
                  <a:gd name="T60" fmla="*/ 40 w 1350"/>
                  <a:gd name="T61" fmla="*/ 1198 h 1767"/>
                  <a:gd name="T62" fmla="*/ 69 w 1350"/>
                  <a:gd name="T63" fmla="*/ 1508 h 1767"/>
                  <a:gd name="T64" fmla="*/ 123 w 1350"/>
                  <a:gd name="T65" fmla="*/ 1638 h 1767"/>
                  <a:gd name="T66" fmla="*/ 233 w 1350"/>
                  <a:gd name="T67" fmla="*/ 1736 h 1767"/>
                  <a:gd name="T68" fmla="*/ 329 w 1350"/>
                  <a:gd name="T69" fmla="*/ 1767 h 1767"/>
                  <a:gd name="T70" fmla="*/ 573 w 1350"/>
                  <a:gd name="T71" fmla="*/ 1721 h 1767"/>
                  <a:gd name="T72" fmla="*/ 747 w 1350"/>
                  <a:gd name="T73" fmla="*/ 1703 h 1767"/>
                  <a:gd name="T74" fmla="*/ 868 w 1350"/>
                  <a:gd name="T75" fmla="*/ 1696 h 1767"/>
                  <a:gd name="T76" fmla="*/ 999 w 1350"/>
                  <a:gd name="T77" fmla="*/ 1680 h 1767"/>
                  <a:gd name="T78" fmla="*/ 1131 w 1350"/>
                  <a:gd name="T79" fmla="*/ 1656 h 1767"/>
                  <a:gd name="T80" fmla="*/ 1344 w 1350"/>
                  <a:gd name="T81" fmla="*/ 1616 h 1767"/>
                  <a:gd name="T82" fmla="*/ 1348 w 1350"/>
                  <a:gd name="T83" fmla="*/ 1596 h 1767"/>
                  <a:gd name="T84" fmla="*/ 1337 w 1350"/>
                  <a:gd name="T85" fmla="*/ 1403 h 1767"/>
                  <a:gd name="T86" fmla="*/ 1310 w 1350"/>
                  <a:gd name="T87" fmla="*/ 1093 h 1767"/>
                  <a:gd name="T88" fmla="*/ 1293 w 1350"/>
                  <a:gd name="T89" fmla="*/ 603 h 1767"/>
                  <a:gd name="T90" fmla="*/ 1279 w 1350"/>
                  <a:gd name="T91" fmla="*/ 324 h 1767"/>
                  <a:gd name="T92" fmla="*/ 1261 w 1350"/>
                  <a:gd name="T93" fmla="*/ 319 h 1767"/>
                  <a:gd name="T94" fmla="*/ 1031 w 1350"/>
                  <a:gd name="T95" fmla="*/ 393 h 1767"/>
                  <a:gd name="T96" fmla="*/ 789 w 1350"/>
                  <a:gd name="T97" fmla="*/ 478 h 1767"/>
                  <a:gd name="T98" fmla="*/ 541 w 1350"/>
                  <a:gd name="T99" fmla="*/ 569 h 1767"/>
                  <a:gd name="T100" fmla="*/ 262 w 1350"/>
                  <a:gd name="T101" fmla="*/ 672 h 1767"/>
                  <a:gd name="T102" fmla="*/ 184 w 1350"/>
                  <a:gd name="T103" fmla="*/ 661 h 1767"/>
                  <a:gd name="T104" fmla="*/ 85 w 1350"/>
                  <a:gd name="T105" fmla="*/ 612 h 1767"/>
                  <a:gd name="T106" fmla="*/ 38 w 1350"/>
                  <a:gd name="T107" fmla="*/ 540 h 1767"/>
                  <a:gd name="T108" fmla="*/ 58 w 1350"/>
                  <a:gd name="T109" fmla="*/ 489 h 1767"/>
                  <a:gd name="T110" fmla="*/ 356 w 1350"/>
                  <a:gd name="T111" fmla="*/ 322 h 1767"/>
                  <a:gd name="T112" fmla="*/ 535 w 1350"/>
                  <a:gd name="T113" fmla="*/ 228 h 1767"/>
                  <a:gd name="T114" fmla="*/ 709 w 1350"/>
                  <a:gd name="T115" fmla="*/ 131 h 1767"/>
                  <a:gd name="T116" fmla="*/ 861 w 1350"/>
                  <a:gd name="T117" fmla="*/ 35 h 1767"/>
                  <a:gd name="T118" fmla="*/ 861 w 1350"/>
                  <a:gd name="T119" fmla="*/ 4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50" h="1767">
                    <a:moveTo>
                      <a:pt x="841" y="4"/>
                    </a:moveTo>
                    <a:lnTo>
                      <a:pt x="814" y="22"/>
                    </a:lnTo>
                    <a:lnTo>
                      <a:pt x="783" y="42"/>
                    </a:lnTo>
                    <a:lnTo>
                      <a:pt x="754" y="60"/>
                    </a:lnTo>
                    <a:lnTo>
                      <a:pt x="722" y="80"/>
                    </a:lnTo>
                    <a:lnTo>
                      <a:pt x="689" y="100"/>
                    </a:lnTo>
                    <a:lnTo>
                      <a:pt x="657" y="118"/>
                    </a:lnTo>
                    <a:lnTo>
                      <a:pt x="622" y="138"/>
                    </a:lnTo>
                    <a:lnTo>
                      <a:pt x="588" y="158"/>
                    </a:lnTo>
                    <a:lnTo>
                      <a:pt x="552" y="176"/>
                    </a:lnTo>
                    <a:lnTo>
                      <a:pt x="517" y="196"/>
                    </a:lnTo>
                    <a:lnTo>
                      <a:pt x="481" y="216"/>
                    </a:lnTo>
                    <a:lnTo>
                      <a:pt x="445" y="234"/>
                    </a:lnTo>
                    <a:lnTo>
                      <a:pt x="409" y="254"/>
                    </a:lnTo>
                    <a:lnTo>
                      <a:pt x="374" y="272"/>
                    </a:lnTo>
                    <a:lnTo>
                      <a:pt x="338" y="290"/>
                    </a:lnTo>
                    <a:lnTo>
                      <a:pt x="304" y="308"/>
                    </a:lnTo>
                    <a:lnTo>
                      <a:pt x="76" y="429"/>
                    </a:lnTo>
                    <a:lnTo>
                      <a:pt x="58" y="440"/>
                    </a:lnTo>
                    <a:lnTo>
                      <a:pt x="41" y="453"/>
                    </a:lnTo>
                    <a:lnTo>
                      <a:pt x="29" y="465"/>
                    </a:lnTo>
                    <a:lnTo>
                      <a:pt x="18" y="480"/>
                    </a:lnTo>
                    <a:lnTo>
                      <a:pt x="9" y="494"/>
                    </a:lnTo>
                    <a:lnTo>
                      <a:pt x="3" y="509"/>
                    </a:lnTo>
                    <a:lnTo>
                      <a:pt x="0" y="525"/>
                    </a:lnTo>
                    <a:lnTo>
                      <a:pt x="0" y="541"/>
                    </a:lnTo>
                    <a:lnTo>
                      <a:pt x="3" y="561"/>
                    </a:lnTo>
                    <a:lnTo>
                      <a:pt x="11" y="583"/>
                    </a:lnTo>
                    <a:lnTo>
                      <a:pt x="23" y="601"/>
                    </a:lnTo>
                    <a:lnTo>
                      <a:pt x="38" y="619"/>
                    </a:lnTo>
                    <a:lnTo>
                      <a:pt x="58" y="637"/>
                    </a:lnTo>
                    <a:lnTo>
                      <a:pt x="81" y="654"/>
                    </a:lnTo>
                    <a:lnTo>
                      <a:pt x="107" y="668"/>
                    </a:lnTo>
                    <a:lnTo>
                      <a:pt x="137" y="683"/>
                    </a:lnTo>
                    <a:lnTo>
                      <a:pt x="139" y="683"/>
                    </a:lnTo>
                    <a:lnTo>
                      <a:pt x="143" y="684"/>
                    </a:lnTo>
                    <a:lnTo>
                      <a:pt x="145" y="686"/>
                    </a:lnTo>
                    <a:lnTo>
                      <a:pt x="146" y="686"/>
                    </a:lnTo>
                    <a:lnTo>
                      <a:pt x="170" y="695"/>
                    </a:lnTo>
                    <a:lnTo>
                      <a:pt x="192" y="704"/>
                    </a:lnTo>
                    <a:lnTo>
                      <a:pt x="210" y="710"/>
                    </a:lnTo>
                    <a:lnTo>
                      <a:pt x="228" y="712"/>
                    </a:lnTo>
                    <a:lnTo>
                      <a:pt x="246" y="713"/>
                    </a:lnTo>
                    <a:lnTo>
                      <a:pt x="266" y="710"/>
                    </a:lnTo>
                    <a:lnTo>
                      <a:pt x="287" y="704"/>
                    </a:lnTo>
                    <a:lnTo>
                      <a:pt x="315" y="695"/>
                    </a:lnTo>
                    <a:lnTo>
                      <a:pt x="441" y="648"/>
                    </a:lnTo>
                    <a:lnTo>
                      <a:pt x="505" y="623"/>
                    </a:lnTo>
                    <a:lnTo>
                      <a:pt x="552" y="605"/>
                    </a:lnTo>
                    <a:lnTo>
                      <a:pt x="599" y="587"/>
                    </a:lnTo>
                    <a:lnTo>
                      <a:pt x="648" y="570"/>
                    </a:lnTo>
                    <a:lnTo>
                      <a:pt x="695" y="552"/>
                    </a:lnTo>
                    <a:lnTo>
                      <a:pt x="743" y="534"/>
                    </a:lnTo>
                    <a:lnTo>
                      <a:pt x="790" y="518"/>
                    </a:lnTo>
                    <a:lnTo>
                      <a:pt x="838" y="500"/>
                    </a:lnTo>
                    <a:lnTo>
                      <a:pt x="885" y="483"/>
                    </a:lnTo>
                    <a:lnTo>
                      <a:pt x="932" y="467"/>
                    </a:lnTo>
                    <a:lnTo>
                      <a:pt x="979" y="451"/>
                    </a:lnTo>
                    <a:lnTo>
                      <a:pt x="1026" y="435"/>
                    </a:lnTo>
                    <a:lnTo>
                      <a:pt x="1071" y="418"/>
                    </a:lnTo>
                    <a:lnTo>
                      <a:pt x="1116" y="404"/>
                    </a:lnTo>
                    <a:lnTo>
                      <a:pt x="1161" y="389"/>
                    </a:lnTo>
                    <a:lnTo>
                      <a:pt x="1205" y="375"/>
                    </a:lnTo>
                    <a:lnTo>
                      <a:pt x="1248" y="362"/>
                    </a:lnTo>
                    <a:lnTo>
                      <a:pt x="1254" y="491"/>
                    </a:lnTo>
                    <a:lnTo>
                      <a:pt x="1257" y="612"/>
                    </a:lnTo>
                    <a:lnTo>
                      <a:pt x="1259" y="730"/>
                    </a:lnTo>
                    <a:lnTo>
                      <a:pt x="1261" y="845"/>
                    </a:lnTo>
                    <a:lnTo>
                      <a:pt x="1261" y="847"/>
                    </a:lnTo>
                    <a:lnTo>
                      <a:pt x="1261" y="849"/>
                    </a:lnTo>
                    <a:lnTo>
                      <a:pt x="1261" y="851"/>
                    </a:lnTo>
                    <a:lnTo>
                      <a:pt x="1261" y="851"/>
                    </a:lnTo>
                    <a:lnTo>
                      <a:pt x="1263" y="938"/>
                    </a:lnTo>
                    <a:lnTo>
                      <a:pt x="1266" y="1019"/>
                    </a:lnTo>
                    <a:lnTo>
                      <a:pt x="1274" y="1097"/>
                    </a:lnTo>
                    <a:lnTo>
                      <a:pt x="1281" y="1173"/>
                    </a:lnTo>
                    <a:lnTo>
                      <a:pt x="1286" y="1227"/>
                    </a:lnTo>
                    <a:lnTo>
                      <a:pt x="1292" y="1283"/>
                    </a:lnTo>
                    <a:lnTo>
                      <a:pt x="1295" y="1343"/>
                    </a:lnTo>
                    <a:lnTo>
                      <a:pt x="1299" y="1405"/>
                    </a:lnTo>
                    <a:lnTo>
                      <a:pt x="1299" y="1466"/>
                    </a:lnTo>
                    <a:lnTo>
                      <a:pt x="1299" y="1473"/>
                    </a:lnTo>
                    <a:lnTo>
                      <a:pt x="1299" y="1481"/>
                    </a:lnTo>
                    <a:lnTo>
                      <a:pt x="1299" y="1490"/>
                    </a:lnTo>
                    <a:lnTo>
                      <a:pt x="1299" y="1497"/>
                    </a:lnTo>
                    <a:lnTo>
                      <a:pt x="1299" y="1520"/>
                    </a:lnTo>
                    <a:lnTo>
                      <a:pt x="1301" y="1544"/>
                    </a:lnTo>
                    <a:lnTo>
                      <a:pt x="1304" y="1566"/>
                    </a:lnTo>
                    <a:lnTo>
                      <a:pt x="1308" y="1587"/>
                    </a:lnTo>
                    <a:lnTo>
                      <a:pt x="1292" y="1591"/>
                    </a:lnTo>
                    <a:lnTo>
                      <a:pt x="1270" y="1595"/>
                    </a:lnTo>
                    <a:lnTo>
                      <a:pt x="1245" y="1598"/>
                    </a:lnTo>
                    <a:lnTo>
                      <a:pt x="1219" y="1604"/>
                    </a:lnTo>
                    <a:lnTo>
                      <a:pt x="1194" y="1607"/>
                    </a:lnTo>
                    <a:lnTo>
                      <a:pt x="1172" y="1611"/>
                    </a:lnTo>
                    <a:lnTo>
                      <a:pt x="1158" y="1613"/>
                    </a:lnTo>
                    <a:lnTo>
                      <a:pt x="1152" y="1615"/>
                    </a:lnTo>
                    <a:lnTo>
                      <a:pt x="1125" y="1620"/>
                    </a:lnTo>
                    <a:lnTo>
                      <a:pt x="1100" y="1624"/>
                    </a:lnTo>
                    <a:lnTo>
                      <a:pt x="1073" y="1629"/>
                    </a:lnTo>
                    <a:lnTo>
                      <a:pt x="1046" y="1633"/>
                    </a:lnTo>
                    <a:lnTo>
                      <a:pt x="1020" y="1638"/>
                    </a:lnTo>
                    <a:lnTo>
                      <a:pt x="993" y="1642"/>
                    </a:lnTo>
                    <a:lnTo>
                      <a:pt x="968" y="1645"/>
                    </a:lnTo>
                    <a:lnTo>
                      <a:pt x="942" y="1649"/>
                    </a:lnTo>
                    <a:lnTo>
                      <a:pt x="915" y="1653"/>
                    </a:lnTo>
                    <a:lnTo>
                      <a:pt x="890" y="1656"/>
                    </a:lnTo>
                    <a:lnTo>
                      <a:pt x="865" y="1658"/>
                    </a:lnTo>
                    <a:lnTo>
                      <a:pt x="841" y="1662"/>
                    </a:lnTo>
                    <a:lnTo>
                      <a:pt x="816" y="1663"/>
                    </a:lnTo>
                    <a:lnTo>
                      <a:pt x="792" y="1663"/>
                    </a:lnTo>
                    <a:lnTo>
                      <a:pt x="771" y="1665"/>
                    </a:lnTo>
                    <a:lnTo>
                      <a:pt x="747" y="1665"/>
                    </a:lnTo>
                    <a:lnTo>
                      <a:pt x="711" y="1665"/>
                    </a:lnTo>
                    <a:lnTo>
                      <a:pt x="675" y="1669"/>
                    </a:lnTo>
                    <a:lnTo>
                      <a:pt x="638" y="1672"/>
                    </a:lnTo>
                    <a:lnTo>
                      <a:pt x="604" y="1678"/>
                    </a:lnTo>
                    <a:lnTo>
                      <a:pt x="568" y="1683"/>
                    </a:lnTo>
                    <a:lnTo>
                      <a:pt x="534" y="1691"/>
                    </a:lnTo>
                    <a:lnTo>
                      <a:pt x="497" y="1698"/>
                    </a:lnTo>
                    <a:lnTo>
                      <a:pt x="463" y="1705"/>
                    </a:lnTo>
                    <a:lnTo>
                      <a:pt x="340" y="1729"/>
                    </a:lnTo>
                    <a:lnTo>
                      <a:pt x="327" y="1729"/>
                    </a:lnTo>
                    <a:lnTo>
                      <a:pt x="313" y="1727"/>
                    </a:lnTo>
                    <a:lnTo>
                      <a:pt x="298" y="1723"/>
                    </a:lnTo>
                    <a:lnTo>
                      <a:pt x="282" y="1718"/>
                    </a:lnTo>
                    <a:lnTo>
                      <a:pt x="266" y="1710"/>
                    </a:lnTo>
                    <a:lnTo>
                      <a:pt x="249" y="1701"/>
                    </a:lnTo>
                    <a:lnTo>
                      <a:pt x="231" y="1691"/>
                    </a:lnTo>
                    <a:lnTo>
                      <a:pt x="215" y="1678"/>
                    </a:lnTo>
                    <a:lnTo>
                      <a:pt x="197" y="1662"/>
                    </a:lnTo>
                    <a:lnTo>
                      <a:pt x="179" y="1644"/>
                    </a:lnTo>
                    <a:lnTo>
                      <a:pt x="161" y="1624"/>
                    </a:lnTo>
                    <a:lnTo>
                      <a:pt x="145" y="1602"/>
                    </a:lnTo>
                    <a:lnTo>
                      <a:pt x="130" y="1580"/>
                    </a:lnTo>
                    <a:lnTo>
                      <a:pt x="117" y="1555"/>
                    </a:lnTo>
                    <a:lnTo>
                      <a:pt x="108" y="1529"/>
                    </a:lnTo>
                    <a:lnTo>
                      <a:pt x="105" y="1504"/>
                    </a:lnTo>
                    <a:lnTo>
                      <a:pt x="92" y="1370"/>
                    </a:lnTo>
                    <a:lnTo>
                      <a:pt x="88" y="1330"/>
                    </a:lnTo>
                    <a:lnTo>
                      <a:pt x="85" y="1291"/>
                    </a:lnTo>
                    <a:lnTo>
                      <a:pt x="81" y="1245"/>
                    </a:lnTo>
                    <a:lnTo>
                      <a:pt x="78" y="1197"/>
                    </a:lnTo>
                    <a:lnTo>
                      <a:pt x="59" y="932"/>
                    </a:lnTo>
                    <a:lnTo>
                      <a:pt x="41" y="688"/>
                    </a:lnTo>
                    <a:lnTo>
                      <a:pt x="40" y="681"/>
                    </a:lnTo>
                    <a:lnTo>
                      <a:pt x="36" y="675"/>
                    </a:lnTo>
                    <a:lnTo>
                      <a:pt x="29" y="672"/>
                    </a:lnTo>
                    <a:lnTo>
                      <a:pt x="21" y="670"/>
                    </a:lnTo>
                    <a:lnTo>
                      <a:pt x="14" y="672"/>
                    </a:lnTo>
                    <a:lnTo>
                      <a:pt x="9" y="675"/>
                    </a:lnTo>
                    <a:lnTo>
                      <a:pt x="5" y="683"/>
                    </a:lnTo>
                    <a:lnTo>
                      <a:pt x="3" y="690"/>
                    </a:lnTo>
                    <a:lnTo>
                      <a:pt x="21" y="934"/>
                    </a:lnTo>
                    <a:lnTo>
                      <a:pt x="40" y="1198"/>
                    </a:lnTo>
                    <a:lnTo>
                      <a:pt x="43" y="1249"/>
                    </a:lnTo>
                    <a:lnTo>
                      <a:pt x="47" y="1294"/>
                    </a:lnTo>
                    <a:lnTo>
                      <a:pt x="50" y="1336"/>
                    </a:lnTo>
                    <a:lnTo>
                      <a:pt x="56" y="1376"/>
                    </a:lnTo>
                    <a:lnTo>
                      <a:pt x="69" y="1508"/>
                    </a:lnTo>
                    <a:lnTo>
                      <a:pt x="72" y="1533"/>
                    </a:lnTo>
                    <a:lnTo>
                      <a:pt x="81" y="1560"/>
                    </a:lnTo>
                    <a:lnTo>
                      <a:pt x="92" y="1586"/>
                    </a:lnTo>
                    <a:lnTo>
                      <a:pt x="107" y="1613"/>
                    </a:lnTo>
                    <a:lnTo>
                      <a:pt x="123" y="1638"/>
                    </a:lnTo>
                    <a:lnTo>
                      <a:pt x="143" y="1662"/>
                    </a:lnTo>
                    <a:lnTo>
                      <a:pt x="166" y="1687"/>
                    </a:lnTo>
                    <a:lnTo>
                      <a:pt x="192" y="1709"/>
                    </a:lnTo>
                    <a:lnTo>
                      <a:pt x="211" y="1723"/>
                    </a:lnTo>
                    <a:lnTo>
                      <a:pt x="233" y="1736"/>
                    </a:lnTo>
                    <a:lnTo>
                      <a:pt x="253" y="1747"/>
                    </a:lnTo>
                    <a:lnTo>
                      <a:pt x="273" y="1756"/>
                    </a:lnTo>
                    <a:lnTo>
                      <a:pt x="293" y="1761"/>
                    </a:lnTo>
                    <a:lnTo>
                      <a:pt x="311" y="1765"/>
                    </a:lnTo>
                    <a:lnTo>
                      <a:pt x="329" y="1767"/>
                    </a:lnTo>
                    <a:lnTo>
                      <a:pt x="345" y="1765"/>
                    </a:lnTo>
                    <a:lnTo>
                      <a:pt x="470" y="1741"/>
                    </a:lnTo>
                    <a:lnTo>
                      <a:pt x="505" y="1734"/>
                    </a:lnTo>
                    <a:lnTo>
                      <a:pt x="539" y="1727"/>
                    </a:lnTo>
                    <a:lnTo>
                      <a:pt x="573" y="1721"/>
                    </a:lnTo>
                    <a:lnTo>
                      <a:pt x="608" y="1716"/>
                    </a:lnTo>
                    <a:lnTo>
                      <a:pt x="642" y="1710"/>
                    </a:lnTo>
                    <a:lnTo>
                      <a:pt x="678" y="1707"/>
                    </a:lnTo>
                    <a:lnTo>
                      <a:pt x="713" y="1703"/>
                    </a:lnTo>
                    <a:lnTo>
                      <a:pt x="747" y="1703"/>
                    </a:lnTo>
                    <a:lnTo>
                      <a:pt x="771" y="1703"/>
                    </a:lnTo>
                    <a:lnTo>
                      <a:pt x="794" y="1701"/>
                    </a:lnTo>
                    <a:lnTo>
                      <a:pt x="819" y="1701"/>
                    </a:lnTo>
                    <a:lnTo>
                      <a:pt x="843" y="1700"/>
                    </a:lnTo>
                    <a:lnTo>
                      <a:pt x="868" y="1696"/>
                    </a:lnTo>
                    <a:lnTo>
                      <a:pt x="894" y="1694"/>
                    </a:lnTo>
                    <a:lnTo>
                      <a:pt x="919" y="1691"/>
                    </a:lnTo>
                    <a:lnTo>
                      <a:pt x="946" y="1687"/>
                    </a:lnTo>
                    <a:lnTo>
                      <a:pt x="971" y="1683"/>
                    </a:lnTo>
                    <a:lnTo>
                      <a:pt x="999" y="1680"/>
                    </a:lnTo>
                    <a:lnTo>
                      <a:pt x="1024" y="1674"/>
                    </a:lnTo>
                    <a:lnTo>
                      <a:pt x="1051" y="1671"/>
                    </a:lnTo>
                    <a:lnTo>
                      <a:pt x="1078" y="1665"/>
                    </a:lnTo>
                    <a:lnTo>
                      <a:pt x="1105" y="1662"/>
                    </a:lnTo>
                    <a:lnTo>
                      <a:pt x="1131" y="1656"/>
                    </a:lnTo>
                    <a:lnTo>
                      <a:pt x="1158" y="1651"/>
                    </a:lnTo>
                    <a:lnTo>
                      <a:pt x="1333" y="1622"/>
                    </a:lnTo>
                    <a:lnTo>
                      <a:pt x="1337" y="1620"/>
                    </a:lnTo>
                    <a:lnTo>
                      <a:pt x="1341" y="1618"/>
                    </a:lnTo>
                    <a:lnTo>
                      <a:pt x="1344" y="1616"/>
                    </a:lnTo>
                    <a:lnTo>
                      <a:pt x="1346" y="1613"/>
                    </a:lnTo>
                    <a:lnTo>
                      <a:pt x="1348" y="1609"/>
                    </a:lnTo>
                    <a:lnTo>
                      <a:pt x="1350" y="1606"/>
                    </a:lnTo>
                    <a:lnTo>
                      <a:pt x="1350" y="1600"/>
                    </a:lnTo>
                    <a:lnTo>
                      <a:pt x="1348" y="1596"/>
                    </a:lnTo>
                    <a:lnTo>
                      <a:pt x="1342" y="1567"/>
                    </a:lnTo>
                    <a:lnTo>
                      <a:pt x="1339" y="1535"/>
                    </a:lnTo>
                    <a:lnTo>
                      <a:pt x="1337" y="1501"/>
                    </a:lnTo>
                    <a:lnTo>
                      <a:pt x="1337" y="1466"/>
                    </a:lnTo>
                    <a:lnTo>
                      <a:pt x="1337" y="1403"/>
                    </a:lnTo>
                    <a:lnTo>
                      <a:pt x="1333" y="1339"/>
                    </a:lnTo>
                    <a:lnTo>
                      <a:pt x="1330" y="1280"/>
                    </a:lnTo>
                    <a:lnTo>
                      <a:pt x="1324" y="1224"/>
                    </a:lnTo>
                    <a:lnTo>
                      <a:pt x="1317" y="1169"/>
                    </a:lnTo>
                    <a:lnTo>
                      <a:pt x="1310" y="1093"/>
                    </a:lnTo>
                    <a:lnTo>
                      <a:pt x="1304" y="1016"/>
                    </a:lnTo>
                    <a:lnTo>
                      <a:pt x="1299" y="936"/>
                    </a:lnTo>
                    <a:lnTo>
                      <a:pt x="1297" y="849"/>
                    </a:lnTo>
                    <a:lnTo>
                      <a:pt x="1295" y="726"/>
                    </a:lnTo>
                    <a:lnTo>
                      <a:pt x="1293" y="603"/>
                    </a:lnTo>
                    <a:lnTo>
                      <a:pt x="1290" y="473"/>
                    </a:lnTo>
                    <a:lnTo>
                      <a:pt x="1284" y="335"/>
                    </a:lnTo>
                    <a:lnTo>
                      <a:pt x="1284" y="331"/>
                    </a:lnTo>
                    <a:lnTo>
                      <a:pt x="1283" y="328"/>
                    </a:lnTo>
                    <a:lnTo>
                      <a:pt x="1279" y="324"/>
                    </a:lnTo>
                    <a:lnTo>
                      <a:pt x="1277" y="321"/>
                    </a:lnTo>
                    <a:lnTo>
                      <a:pt x="1274" y="319"/>
                    </a:lnTo>
                    <a:lnTo>
                      <a:pt x="1270" y="317"/>
                    </a:lnTo>
                    <a:lnTo>
                      <a:pt x="1265" y="317"/>
                    </a:lnTo>
                    <a:lnTo>
                      <a:pt x="1261" y="319"/>
                    </a:lnTo>
                    <a:lnTo>
                      <a:pt x="1217" y="331"/>
                    </a:lnTo>
                    <a:lnTo>
                      <a:pt x="1172" y="346"/>
                    </a:lnTo>
                    <a:lnTo>
                      <a:pt x="1125" y="362"/>
                    </a:lnTo>
                    <a:lnTo>
                      <a:pt x="1078" y="377"/>
                    </a:lnTo>
                    <a:lnTo>
                      <a:pt x="1031" y="393"/>
                    </a:lnTo>
                    <a:lnTo>
                      <a:pt x="984" y="409"/>
                    </a:lnTo>
                    <a:lnTo>
                      <a:pt x="935" y="426"/>
                    </a:lnTo>
                    <a:lnTo>
                      <a:pt x="886" y="442"/>
                    </a:lnTo>
                    <a:lnTo>
                      <a:pt x="838" y="460"/>
                    </a:lnTo>
                    <a:lnTo>
                      <a:pt x="789" y="478"/>
                    </a:lnTo>
                    <a:lnTo>
                      <a:pt x="738" y="496"/>
                    </a:lnTo>
                    <a:lnTo>
                      <a:pt x="689" y="514"/>
                    </a:lnTo>
                    <a:lnTo>
                      <a:pt x="640" y="532"/>
                    </a:lnTo>
                    <a:lnTo>
                      <a:pt x="590" y="550"/>
                    </a:lnTo>
                    <a:lnTo>
                      <a:pt x="541" y="569"/>
                    </a:lnTo>
                    <a:lnTo>
                      <a:pt x="492" y="587"/>
                    </a:lnTo>
                    <a:lnTo>
                      <a:pt x="427" y="612"/>
                    </a:lnTo>
                    <a:lnTo>
                      <a:pt x="302" y="661"/>
                    </a:lnTo>
                    <a:lnTo>
                      <a:pt x="280" y="668"/>
                    </a:lnTo>
                    <a:lnTo>
                      <a:pt x="262" y="672"/>
                    </a:lnTo>
                    <a:lnTo>
                      <a:pt x="248" y="675"/>
                    </a:lnTo>
                    <a:lnTo>
                      <a:pt x="233" y="675"/>
                    </a:lnTo>
                    <a:lnTo>
                      <a:pt x="219" y="672"/>
                    </a:lnTo>
                    <a:lnTo>
                      <a:pt x="202" y="668"/>
                    </a:lnTo>
                    <a:lnTo>
                      <a:pt x="184" y="661"/>
                    </a:lnTo>
                    <a:lnTo>
                      <a:pt x="161" y="652"/>
                    </a:lnTo>
                    <a:lnTo>
                      <a:pt x="152" y="648"/>
                    </a:lnTo>
                    <a:lnTo>
                      <a:pt x="126" y="637"/>
                    </a:lnTo>
                    <a:lnTo>
                      <a:pt x="105" y="625"/>
                    </a:lnTo>
                    <a:lnTo>
                      <a:pt x="85" y="612"/>
                    </a:lnTo>
                    <a:lnTo>
                      <a:pt x="69" y="597"/>
                    </a:lnTo>
                    <a:lnTo>
                      <a:pt x="56" y="583"/>
                    </a:lnTo>
                    <a:lnTo>
                      <a:pt x="47" y="569"/>
                    </a:lnTo>
                    <a:lnTo>
                      <a:pt x="40" y="554"/>
                    </a:lnTo>
                    <a:lnTo>
                      <a:pt x="38" y="540"/>
                    </a:lnTo>
                    <a:lnTo>
                      <a:pt x="38" y="529"/>
                    </a:lnTo>
                    <a:lnTo>
                      <a:pt x="40" y="518"/>
                    </a:lnTo>
                    <a:lnTo>
                      <a:pt x="45" y="509"/>
                    </a:lnTo>
                    <a:lnTo>
                      <a:pt x="50" y="498"/>
                    </a:lnTo>
                    <a:lnTo>
                      <a:pt x="58" y="489"/>
                    </a:lnTo>
                    <a:lnTo>
                      <a:pt x="69" y="480"/>
                    </a:lnTo>
                    <a:lnTo>
                      <a:pt x="79" y="471"/>
                    </a:lnTo>
                    <a:lnTo>
                      <a:pt x="92" y="462"/>
                    </a:lnTo>
                    <a:lnTo>
                      <a:pt x="322" y="341"/>
                    </a:lnTo>
                    <a:lnTo>
                      <a:pt x="356" y="322"/>
                    </a:lnTo>
                    <a:lnTo>
                      <a:pt x="392" y="304"/>
                    </a:lnTo>
                    <a:lnTo>
                      <a:pt x="429" y="286"/>
                    </a:lnTo>
                    <a:lnTo>
                      <a:pt x="463" y="266"/>
                    </a:lnTo>
                    <a:lnTo>
                      <a:pt x="499" y="248"/>
                    </a:lnTo>
                    <a:lnTo>
                      <a:pt x="535" y="228"/>
                    </a:lnTo>
                    <a:lnTo>
                      <a:pt x="572" y="208"/>
                    </a:lnTo>
                    <a:lnTo>
                      <a:pt x="606" y="190"/>
                    </a:lnTo>
                    <a:lnTo>
                      <a:pt x="642" y="170"/>
                    </a:lnTo>
                    <a:lnTo>
                      <a:pt x="675" y="150"/>
                    </a:lnTo>
                    <a:lnTo>
                      <a:pt x="709" y="131"/>
                    </a:lnTo>
                    <a:lnTo>
                      <a:pt x="742" y="112"/>
                    </a:lnTo>
                    <a:lnTo>
                      <a:pt x="774" y="93"/>
                    </a:lnTo>
                    <a:lnTo>
                      <a:pt x="803" y="73"/>
                    </a:lnTo>
                    <a:lnTo>
                      <a:pt x="834" y="55"/>
                    </a:lnTo>
                    <a:lnTo>
                      <a:pt x="861" y="35"/>
                    </a:lnTo>
                    <a:lnTo>
                      <a:pt x="866" y="29"/>
                    </a:lnTo>
                    <a:lnTo>
                      <a:pt x="870" y="22"/>
                    </a:lnTo>
                    <a:lnTo>
                      <a:pt x="870" y="15"/>
                    </a:lnTo>
                    <a:lnTo>
                      <a:pt x="866" y="9"/>
                    </a:lnTo>
                    <a:lnTo>
                      <a:pt x="861" y="4"/>
                    </a:lnTo>
                    <a:lnTo>
                      <a:pt x="854" y="0"/>
                    </a:lnTo>
                    <a:lnTo>
                      <a:pt x="847" y="0"/>
                    </a:lnTo>
                    <a:lnTo>
                      <a:pt x="84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 name="Freeform 9"/>
              <p:cNvSpPr>
                <a:spLocks/>
              </p:cNvSpPr>
              <p:nvPr/>
            </p:nvSpPr>
            <p:spPr bwMode="auto">
              <a:xfrm>
                <a:off x="1663" y="1574"/>
                <a:ext cx="883" cy="425"/>
              </a:xfrm>
              <a:custGeom>
                <a:avLst/>
                <a:gdLst>
                  <a:gd name="T0" fmla="*/ 800 w 883"/>
                  <a:gd name="T1" fmla="*/ 24 h 425"/>
                  <a:gd name="T2" fmla="*/ 592 w 883"/>
                  <a:gd name="T3" fmla="*/ 127 h 425"/>
                  <a:gd name="T4" fmla="*/ 532 w 883"/>
                  <a:gd name="T5" fmla="*/ 154 h 425"/>
                  <a:gd name="T6" fmla="*/ 471 w 883"/>
                  <a:gd name="T7" fmla="*/ 179 h 425"/>
                  <a:gd name="T8" fmla="*/ 411 w 883"/>
                  <a:gd name="T9" fmla="*/ 203 h 425"/>
                  <a:gd name="T10" fmla="*/ 335 w 883"/>
                  <a:gd name="T11" fmla="*/ 235 h 425"/>
                  <a:gd name="T12" fmla="*/ 297 w 883"/>
                  <a:gd name="T13" fmla="*/ 250 h 425"/>
                  <a:gd name="T14" fmla="*/ 257 w 883"/>
                  <a:gd name="T15" fmla="*/ 266 h 425"/>
                  <a:gd name="T16" fmla="*/ 218 w 883"/>
                  <a:gd name="T17" fmla="*/ 284 h 425"/>
                  <a:gd name="T18" fmla="*/ 178 w 883"/>
                  <a:gd name="T19" fmla="*/ 302 h 425"/>
                  <a:gd name="T20" fmla="*/ 9 w 883"/>
                  <a:gd name="T21" fmla="*/ 391 h 425"/>
                  <a:gd name="T22" fmla="*/ 0 w 883"/>
                  <a:gd name="T23" fmla="*/ 402 h 425"/>
                  <a:gd name="T24" fmla="*/ 2 w 883"/>
                  <a:gd name="T25" fmla="*/ 416 h 425"/>
                  <a:gd name="T26" fmla="*/ 15 w 883"/>
                  <a:gd name="T27" fmla="*/ 425 h 425"/>
                  <a:gd name="T28" fmla="*/ 29 w 883"/>
                  <a:gd name="T29" fmla="*/ 424 h 425"/>
                  <a:gd name="T30" fmla="*/ 194 w 883"/>
                  <a:gd name="T31" fmla="*/ 337 h 425"/>
                  <a:gd name="T32" fmla="*/ 234 w 883"/>
                  <a:gd name="T33" fmla="*/ 319 h 425"/>
                  <a:gd name="T34" fmla="*/ 272 w 883"/>
                  <a:gd name="T35" fmla="*/ 301 h 425"/>
                  <a:gd name="T36" fmla="*/ 312 w 883"/>
                  <a:gd name="T37" fmla="*/ 284 h 425"/>
                  <a:gd name="T38" fmla="*/ 350 w 883"/>
                  <a:gd name="T39" fmla="*/ 270 h 425"/>
                  <a:gd name="T40" fmla="*/ 427 w 883"/>
                  <a:gd name="T41" fmla="*/ 239 h 425"/>
                  <a:gd name="T42" fmla="*/ 487 w 883"/>
                  <a:gd name="T43" fmla="*/ 214 h 425"/>
                  <a:gd name="T44" fmla="*/ 549 w 883"/>
                  <a:gd name="T45" fmla="*/ 188 h 425"/>
                  <a:gd name="T46" fmla="*/ 608 w 883"/>
                  <a:gd name="T47" fmla="*/ 161 h 425"/>
                  <a:gd name="T48" fmla="*/ 816 w 883"/>
                  <a:gd name="T49" fmla="*/ 56 h 425"/>
                  <a:gd name="T50" fmla="*/ 822 w 883"/>
                  <a:gd name="T51" fmla="*/ 55 h 425"/>
                  <a:gd name="T52" fmla="*/ 835 w 883"/>
                  <a:gd name="T53" fmla="*/ 47 h 425"/>
                  <a:gd name="T54" fmla="*/ 844 w 883"/>
                  <a:gd name="T55" fmla="*/ 82 h 425"/>
                  <a:gd name="T56" fmla="*/ 845 w 883"/>
                  <a:gd name="T57" fmla="*/ 96 h 425"/>
                  <a:gd name="T58" fmla="*/ 849 w 883"/>
                  <a:gd name="T59" fmla="*/ 112 h 425"/>
                  <a:gd name="T60" fmla="*/ 858 w 883"/>
                  <a:gd name="T61" fmla="*/ 121 h 425"/>
                  <a:gd name="T62" fmla="*/ 873 w 883"/>
                  <a:gd name="T63" fmla="*/ 121 h 425"/>
                  <a:gd name="T64" fmla="*/ 883 w 883"/>
                  <a:gd name="T65" fmla="*/ 111 h 425"/>
                  <a:gd name="T66" fmla="*/ 883 w 883"/>
                  <a:gd name="T67" fmla="*/ 94 h 425"/>
                  <a:gd name="T68" fmla="*/ 882 w 883"/>
                  <a:gd name="T69" fmla="*/ 73 h 425"/>
                  <a:gd name="T70" fmla="*/ 863 w 883"/>
                  <a:gd name="T71" fmla="*/ 15 h 425"/>
                  <a:gd name="T72" fmla="*/ 860 w 883"/>
                  <a:gd name="T73" fmla="*/ 7 h 425"/>
                  <a:gd name="T74" fmla="*/ 853 w 883"/>
                  <a:gd name="T75" fmla="*/ 2 h 425"/>
                  <a:gd name="T76" fmla="*/ 845 w 883"/>
                  <a:gd name="T77" fmla="*/ 0 h 425"/>
                  <a:gd name="T78" fmla="*/ 836 w 883"/>
                  <a:gd name="T79" fmla="*/ 4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3" h="425">
                    <a:moveTo>
                      <a:pt x="836" y="4"/>
                    </a:moveTo>
                    <a:lnTo>
                      <a:pt x="800" y="24"/>
                    </a:lnTo>
                    <a:lnTo>
                      <a:pt x="621" y="114"/>
                    </a:lnTo>
                    <a:lnTo>
                      <a:pt x="592" y="127"/>
                    </a:lnTo>
                    <a:lnTo>
                      <a:pt x="561" y="140"/>
                    </a:lnTo>
                    <a:lnTo>
                      <a:pt x="532" y="154"/>
                    </a:lnTo>
                    <a:lnTo>
                      <a:pt x="502" y="167"/>
                    </a:lnTo>
                    <a:lnTo>
                      <a:pt x="471" y="179"/>
                    </a:lnTo>
                    <a:lnTo>
                      <a:pt x="442" y="192"/>
                    </a:lnTo>
                    <a:lnTo>
                      <a:pt x="411" y="203"/>
                    </a:lnTo>
                    <a:lnTo>
                      <a:pt x="382" y="216"/>
                    </a:lnTo>
                    <a:lnTo>
                      <a:pt x="335" y="235"/>
                    </a:lnTo>
                    <a:lnTo>
                      <a:pt x="315" y="243"/>
                    </a:lnTo>
                    <a:lnTo>
                      <a:pt x="297" y="250"/>
                    </a:lnTo>
                    <a:lnTo>
                      <a:pt x="277" y="259"/>
                    </a:lnTo>
                    <a:lnTo>
                      <a:pt x="257" y="266"/>
                    </a:lnTo>
                    <a:lnTo>
                      <a:pt x="237" y="275"/>
                    </a:lnTo>
                    <a:lnTo>
                      <a:pt x="218" y="284"/>
                    </a:lnTo>
                    <a:lnTo>
                      <a:pt x="198" y="293"/>
                    </a:lnTo>
                    <a:lnTo>
                      <a:pt x="178" y="302"/>
                    </a:lnTo>
                    <a:lnTo>
                      <a:pt x="165" y="310"/>
                    </a:lnTo>
                    <a:lnTo>
                      <a:pt x="9" y="391"/>
                    </a:lnTo>
                    <a:lnTo>
                      <a:pt x="4" y="397"/>
                    </a:lnTo>
                    <a:lnTo>
                      <a:pt x="0" y="402"/>
                    </a:lnTo>
                    <a:lnTo>
                      <a:pt x="0" y="409"/>
                    </a:lnTo>
                    <a:lnTo>
                      <a:pt x="2" y="416"/>
                    </a:lnTo>
                    <a:lnTo>
                      <a:pt x="8" y="422"/>
                    </a:lnTo>
                    <a:lnTo>
                      <a:pt x="15" y="425"/>
                    </a:lnTo>
                    <a:lnTo>
                      <a:pt x="22" y="425"/>
                    </a:lnTo>
                    <a:lnTo>
                      <a:pt x="29" y="424"/>
                    </a:lnTo>
                    <a:lnTo>
                      <a:pt x="183" y="342"/>
                    </a:lnTo>
                    <a:lnTo>
                      <a:pt x="194" y="337"/>
                    </a:lnTo>
                    <a:lnTo>
                      <a:pt x="214" y="328"/>
                    </a:lnTo>
                    <a:lnTo>
                      <a:pt x="234" y="319"/>
                    </a:lnTo>
                    <a:lnTo>
                      <a:pt x="254" y="310"/>
                    </a:lnTo>
                    <a:lnTo>
                      <a:pt x="272" y="301"/>
                    </a:lnTo>
                    <a:lnTo>
                      <a:pt x="292" y="293"/>
                    </a:lnTo>
                    <a:lnTo>
                      <a:pt x="312" y="284"/>
                    </a:lnTo>
                    <a:lnTo>
                      <a:pt x="330" y="277"/>
                    </a:lnTo>
                    <a:lnTo>
                      <a:pt x="350" y="270"/>
                    </a:lnTo>
                    <a:lnTo>
                      <a:pt x="397" y="250"/>
                    </a:lnTo>
                    <a:lnTo>
                      <a:pt x="427" y="239"/>
                    </a:lnTo>
                    <a:lnTo>
                      <a:pt x="456" y="226"/>
                    </a:lnTo>
                    <a:lnTo>
                      <a:pt x="487" y="214"/>
                    </a:lnTo>
                    <a:lnTo>
                      <a:pt x="518" y="201"/>
                    </a:lnTo>
                    <a:lnTo>
                      <a:pt x="549" y="188"/>
                    </a:lnTo>
                    <a:lnTo>
                      <a:pt x="578" y="174"/>
                    </a:lnTo>
                    <a:lnTo>
                      <a:pt x="608" y="161"/>
                    </a:lnTo>
                    <a:lnTo>
                      <a:pt x="637" y="147"/>
                    </a:lnTo>
                    <a:lnTo>
                      <a:pt x="816" y="56"/>
                    </a:lnTo>
                    <a:lnTo>
                      <a:pt x="818" y="56"/>
                    </a:lnTo>
                    <a:lnTo>
                      <a:pt x="822" y="55"/>
                    </a:lnTo>
                    <a:lnTo>
                      <a:pt x="827" y="51"/>
                    </a:lnTo>
                    <a:lnTo>
                      <a:pt x="835" y="47"/>
                    </a:lnTo>
                    <a:lnTo>
                      <a:pt x="840" y="69"/>
                    </a:lnTo>
                    <a:lnTo>
                      <a:pt x="844" y="82"/>
                    </a:lnTo>
                    <a:lnTo>
                      <a:pt x="845" y="89"/>
                    </a:lnTo>
                    <a:lnTo>
                      <a:pt x="845" y="96"/>
                    </a:lnTo>
                    <a:lnTo>
                      <a:pt x="847" y="105"/>
                    </a:lnTo>
                    <a:lnTo>
                      <a:pt x="849" y="112"/>
                    </a:lnTo>
                    <a:lnTo>
                      <a:pt x="853" y="118"/>
                    </a:lnTo>
                    <a:lnTo>
                      <a:pt x="858" y="121"/>
                    </a:lnTo>
                    <a:lnTo>
                      <a:pt x="865" y="123"/>
                    </a:lnTo>
                    <a:lnTo>
                      <a:pt x="873" y="121"/>
                    </a:lnTo>
                    <a:lnTo>
                      <a:pt x="880" y="118"/>
                    </a:lnTo>
                    <a:lnTo>
                      <a:pt x="883" y="111"/>
                    </a:lnTo>
                    <a:lnTo>
                      <a:pt x="883" y="103"/>
                    </a:lnTo>
                    <a:lnTo>
                      <a:pt x="883" y="94"/>
                    </a:lnTo>
                    <a:lnTo>
                      <a:pt x="883" y="85"/>
                    </a:lnTo>
                    <a:lnTo>
                      <a:pt x="882" y="73"/>
                    </a:lnTo>
                    <a:lnTo>
                      <a:pt x="874" y="53"/>
                    </a:lnTo>
                    <a:lnTo>
                      <a:pt x="863" y="15"/>
                    </a:lnTo>
                    <a:lnTo>
                      <a:pt x="862" y="11"/>
                    </a:lnTo>
                    <a:lnTo>
                      <a:pt x="860" y="7"/>
                    </a:lnTo>
                    <a:lnTo>
                      <a:pt x="856" y="6"/>
                    </a:lnTo>
                    <a:lnTo>
                      <a:pt x="853" y="2"/>
                    </a:lnTo>
                    <a:lnTo>
                      <a:pt x="849" y="0"/>
                    </a:lnTo>
                    <a:lnTo>
                      <a:pt x="845" y="0"/>
                    </a:lnTo>
                    <a:lnTo>
                      <a:pt x="840" y="2"/>
                    </a:lnTo>
                    <a:lnTo>
                      <a:pt x="83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 name="Freeform 10"/>
              <p:cNvSpPr>
                <a:spLocks/>
              </p:cNvSpPr>
              <p:nvPr/>
            </p:nvSpPr>
            <p:spPr bwMode="auto">
              <a:xfrm>
                <a:off x="1616" y="1542"/>
                <a:ext cx="825" cy="425"/>
              </a:xfrm>
              <a:custGeom>
                <a:avLst/>
                <a:gdLst>
                  <a:gd name="T0" fmla="*/ 798 w 825"/>
                  <a:gd name="T1" fmla="*/ 1 h 425"/>
                  <a:gd name="T2" fmla="*/ 693 w 825"/>
                  <a:gd name="T3" fmla="*/ 49 h 425"/>
                  <a:gd name="T4" fmla="*/ 661 w 825"/>
                  <a:gd name="T5" fmla="*/ 63 h 425"/>
                  <a:gd name="T6" fmla="*/ 626 w 825"/>
                  <a:gd name="T7" fmla="*/ 79 h 425"/>
                  <a:gd name="T8" fmla="*/ 592 w 825"/>
                  <a:gd name="T9" fmla="*/ 94 h 425"/>
                  <a:gd name="T10" fmla="*/ 559 w 825"/>
                  <a:gd name="T11" fmla="*/ 108 h 425"/>
                  <a:gd name="T12" fmla="*/ 525 w 825"/>
                  <a:gd name="T13" fmla="*/ 125 h 425"/>
                  <a:gd name="T14" fmla="*/ 491 w 825"/>
                  <a:gd name="T15" fmla="*/ 141 h 425"/>
                  <a:gd name="T16" fmla="*/ 456 w 825"/>
                  <a:gd name="T17" fmla="*/ 157 h 425"/>
                  <a:gd name="T18" fmla="*/ 422 w 825"/>
                  <a:gd name="T19" fmla="*/ 175 h 425"/>
                  <a:gd name="T20" fmla="*/ 227 w 825"/>
                  <a:gd name="T21" fmla="*/ 269 h 425"/>
                  <a:gd name="T22" fmla="*/ 185 w 825"/>
                  <a:gd name="T23" fmla="*/ 289 h 425"/>
                  <a:gd name="T24" fmla="*/ 167 w 825"/>
                  <a:gd name="T25" fmla="*/ 298 h 425"/>
                  <a:gd name="T26" fmla="*/ 145 w 825"/>
                  <a:gd name="T27" fmla="*/ 309 h 425"/>
                  <a:gd name="T28" fmla="*/ 122 w 825"/>
                  <a:gd name="T29" fmla="*/ 320 h 425"/>
                  <a:gd name="T30" fmla="*/ 96 w 825"/>
                  <a:gd name="T31" fmla="*/ 334 h 425"/>
                  <a:gd name="T32" fmla="*/ 71 w 825"/>
                  <a:gd name="T33" fmla="*/ 347 h 425"/>
                  <a:gd name="T34" fmla="*/ 47 w 825"/>
                  <a:gd name="T35" fmla="*/ 362 h 425"/>
                  <a:gd name="T36" fmla="*/ 26 w 825"/>
                  <a:gd name="T37" fmla="*/ 376 h 425"/>
                  <a:gd name="T38" fmla="*/ 6 w 825"/>
                  <a:gd name="T39" fmla="*/ 391 h 425"/>
                  <a:gd name="T40" fmla="*/ 2 w 825"/>
                  <a:gd name="T41" fmla="*/ 396 h 425"/>
                  <a:gd name="T42" fmla="*/ 0 w 825"/>
                  <a:gd name="T43" fmla="*/ 403 h 425"/>
                  <a:gd name="T44" fmla="*/ 0 w 825"/>
                  <a:gd name="T45" fmla="*/ 412 h 425"/>
                  <a:gd name="T46" fmla="*/ 4 w 825"/>
                  <a:gd name="T47" fmla="*/ 418 h 425"/>
                  <a:gd name="T48" fmla="*/ 9 w 825"/>
                  <a:gd name="T49" fmla="*/ 423 h 425"/>
                  <a:gd name="T50" fmla="*/ 17 w 825"/>
                  <a:gd name="T51" fmla="*/ 425 h 425"/>
                  <a:gd name="T52" fmla="*/ 24 w 825"/>
                  <a:gd name="T53" fmla="*/ 425 h 425"/>
                  <a:gd name="T54" fmla="*/ 29 w 825"/>
                  <a:gd name="T55" fmla="*/ 421 h 425"/>
                  <a:gd name="T56" fmla="*/ 46 w 825"/>
                  <a:gd name="T57" fmla="*/ 409 h 425"/>
                  <a:gd name="T58" fmla="*/ 66 w 825"/>
                  <a:gd name="T59" fmla="*/ 396 h 425"/>
                  <a:gd name="T60" fmla="*/ 87 w 825"/>
                  <a:gd name="T61" fmla="*/ 383 h 425"/>
                  <a:gd name="T62" fmla="*/ 109 w 825"/>
                  <a:gd name="T63" fmla="*/ 371 h 425"/>
                  <a:gd name="T64" fmla="*/ 132 w 825"/>
                  <a:gd name="T65" fmla="*/ 358 h 425"/>
                  <a:gd name="T66" fmla="*/ 156 w 825"/>
                  <a:gd name="T67" fmla="*/ 345 h 425"/>
                  <a:gd name="T68" fmla="*/ 179 w 825"/>
                  <a:gd name="T69" fmla="*/ 334 h 425"/>
                  <a:gd name="T70" fmla="*/ 201 w 825"/>
                  <a:gd name="T71" fmla="*/ 324 h 425"/>
                  <a:gd name="T72" fmla="*/ 243 w 825"/>
                  <a:gd name="T73" fmla="*/ 304 h 425"/>
                  <a:gd name="T74" fmla="*/ 440 w 825"/>
                  <a:gd name="T75" fmla="*/ 210 h 425"/>
                  <a:gd name="T76" fmla="*/ 474 w 825"/>
                  <a:gd name="T77" fmla="*/ 191 h 425"/>
                  <a:gd name="T78" fmla="*/ 507 w 825"/>
                  <a:gd name="T79" fmla="*/ 175 h 425"/>
                  <a:gd name="T80" fmla="*/ 541 w 825"/>
                  <a:gd name="T81" fmla="*/ 159 h 425"/>
                  <a:gd name="T82" fmla="*/ 574 w 825"/>
                  <a:gd name="T83" fmla="*/ 144 h 425"/>
                  <a:gd name="T84" fmla="*/ 608 w 825"/>
                  <a:gd name="T85" fmla="*/ 128 h 425"/>
                  <a:gd name="T86" fmla="*/ 641 w 825"/>
                  <a:gd name="T87" fmla="*/ 114 h 425"/>
                  <a:gd name="T88" fmla="*/ 675 w 825"/>
                  <a:gd name="T89" fmla="*/ 99 h 425"/>
                  <a:gd name="T90" fmla="*/ 710 w 825"/>
                  <a:gd name="T91" fmla="*/ 83 h 425"/>
                  <a:gd name="T92" fmla="*/ 813 w 825"/>
                  <a:gd name="T93" fmla="*/ 36 h 425"/>
                  <a:gd name="T94" fmla="*/ 820 w 825"/>
                  <a:gd name="T95" fmla="*/ 32 h 425"/>
                  <a:gd name="T96" fmla="*/ 824 w 825"/>
                  <a:gd name="T97" fmla="*/ 25 h 425"/>
                  <a:gd name="T98" fmla="*/ 825 w 825"/>
                  <a:gd name="T99" fmla="*/ 18 h 425"/>
                  <a:gd name="T100" fmla="*/ 824 w 825"/>
                  <a:gd name="T101" fmla="*/ 11 h 425"/>
                  <a:gd name="T102" fmla="*/ 818 w 825"/>
                  <a:gd name="T103" fmla="*/ 5 h 425"/>
                  <a:gd name="T104" fmla="*/ 813 w 825"/>
                  <a:gd name="T105" fmla="*/ 1 h 425"/>
                  <a:gd name="T106" fmla="*/ 806 w 825"/>
                  <a:gd name="T107" fmla="*/ 0 h 425"/>
                  <a:gd name="T108" fmla="*/ 798 w 825"/>
                  <a:gd name="T109" fmla="*/ 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5" h="425">
                    <a:moveTo>
                      <a:pt x="798" y="1"/>
                    </a:moveTo>
                    <a:lnTo>
                      <a:pt x="693" y="49"/>
                    </a:lnTo>
                    <a:lnTo>
                      <a:pt x="661" y="63"/>
                    </a:lnTo>
                    <a:lnTo>
                      <a:pt x="626" y="79"/>
                    </a:lnTo>
                    <a:lnTo>
                      <a:pt x="592" y="94"/>
                    </a:lnTo>
                    <a:lnTo>
                      <a:pt x="559" y="108"/>
                    </a:lnTo>
                    <a:lnTo>
                      <a:pt x="525" y="125"/>
                    </a:lnTo>
                    <a:lnTo>
                      <a:pt x="491" y="141"/>
                    </a:lnTo>
                    <a:lnTo>
                      <a:pt x="456" y="157"/>
                    </a:lnTo>
                    <a:lnTo>
                      <a:pt x="422" y="175"/>
                    </a:lnTo>
                    <a:lnTo>
                      <a:pt x="227" y="269"/>
                    </a:lnTo>
                    <a:lnTo>
                      <a:pt x="185" y="289"/>
                    </a:lnTo>
                    <a:lnTo>
                      <a:pt x="167" y="298"/>
                    </a:lnTo>
                    <a:lnTo>
                      <a:pt x="145" y="309"/>
                    </a:lnTo>
                    <a:lnTo>
                      <a:pt x="122" y="320"/>
                    </a:lnTo>
                    <a:lnTo>
                      <a:pt x="96" y="334"/>
                    </a:lnTo>
                    <a:lnTo>
                      <a:pt x="71" y="347"/>
                    </a:lnTo>
                    <a:lnTo>
                      <a:pt x="47" y="362"/>
                    </a:lnTo>
                    <a:lnTo>
                      <a:pt x="26" y="376"/>
                    </a:lnTo>
                    <a:lnTo>
                      <a:pt x="6" y="391"/>
                    </a:lnTo>
                    <a:lnTo>
                      <a:pt x="2" y="396"/>
                    </a:lnTo>
                    <a:lnTo>
                      <a:pt x="0" y="403"/>
                    </a:lnTo>
                    <a:lnTo>
                      <a:pt x="0" y="412"/>
                    </a:lnTo>
                    <a:lnTo>
                      <a:pt x="4" y="418"/>
                    </a:lnTo>
                    <a:lnTo>
                      <a:pt x="9" y="423"/>
                    </a:lnTo>
                    <a:lnTo>
                      <a:pt x="17" y="425"/>
                    </a:lnTo>
                    <a:lnTo>
                      <a:pt x="24" y="425"/>
                    </a:lnTo>
                    <a:lnTo>
                      <a:pt x="29" y="421"/>
                    </a:lnTo>
                    <a:lnTo>
                      <a:pt x="46" y="409"/>
                    </a:lnTo>
                    <a:lnTo>
                      <a:pt x="66" y="396"/>
                    </a:lnTo>
                    <a:lnTo>
                      <a:pt x="87" y="383"/>
                    </a:lnTo>
                    <a:lnTo>
                      <a:pt x="109" y="371"/>
                    </a:lnTo>
                    <a:lnTo>
                      <a:pt x="132" y="358"/>
                    </a:lnTo>
                    <a:lnTo>
                      <a:pt x="156" y="345"/>
                    </a:lnTo>
                    <a:lnTo>
                      <a:pt x="179" y="334"/>
                    </a:lnTo>
                    <a:lnTo>
                      <a:pt x="201" y="324"/>
                    </a:lnTo>
                    <a:lnTo>
                      <a:pt x="243" y="304"/>
                    </a:lnTo>
                    <a:lnTo>
                      <a:pt x="440" y="210"/>
                    </a:lnTo>
                    <a:lnTo>
                      <a:pt x="474" y="191"/>
                    </a:lnTo>
                    <a:lnTo>
                      <a:pt x="507" y="175"/>
                    </a:lnTo>
                    <a:lnTo>
                      <a:pt x="541" y="159"/>
                    </a:lnTo>
                    <a:lnTo>
                      <a:pt x="574" y="144"/>
                    </a:lnTo>
                    <a:lnTo>
                      <a:pt x="608" y="128"/>
                    </a:lnTo>
                    <a:lnTo>
                      <a:pt x="641" y="114"/>
                    </a:lnTo>
                    <a:lnTo>
                      <a:pt x="675" y="99"/>
                    </a:lnTo>
                    <a:lnTo>
                      <a:pt x="710" y="83"/>
                    </a:lnTo>
                    <a:lnTo>
                      <a:pt x="813" y="36"/>
                    </a:lnTo>
                    <a:lnTo>
                      <a:pt x="820" y="32"/>
                    </a:lnTo>
                    <a:lnTo>
                      <a:pt x="824" y="25"/>
                    </a:lnTo>
                    <a:lnTo>
                      <a:pt x="825" y="18"/>
                    </a:lnTo>
                    <a:lnTo>
                      <a:pt x="824" y="11"/>
                    </a:lnTo>
                    <a:lnTo>
                      <a:pt x="818" y="5"/>
                    </a:lnTo>
                    <a:lnTo>
                      <a:pt x="813" y="1"/>
                    </a:lnTo>
                    <a:lnTo>
                      <a:pt x="806" y="0"/>
                    </a:lnTo>
                    <a:lnTo>
                      <a:pt x="79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4" name="Freeform 11"/>
              <p:cNvSpPr>
                <a:spLocks/>
              </p:cNvSpPr>
              <p:nvPr/>
            </p:nvSpPr>
            <p:spPr bwMode="auto">
              <a:xfrm>
                <a:off x="1542" y="1475"/>
                <a:ext cx="851" cy="472"/>
              </a:xfrm>
              <a:custGeom>
                <a:avLst/>
                <a:gdLst>
                  <a:gd name="T0" fmla="*/ 805 w 851"/>
                  <a:gd name="T1" fmla="*/ 11 h 472"/>
                  <a:gd name="T2" fmla="*/ 767 w 851"/>
                  <a:gd name="T3" fmla="*/ 27 h 472"/>
                  <a:gd name="T4" fmla="*/ 729 w 851"/>
                  <a:gd name="T5" fmla="*/ 45 h 472"/>
                  <a:gd name="T6" fmla="*/ 691 w 851"/>
                  <a:gd name="T7" fmla="*/ 63 h 472"/>
                  <a:gd name="T8" fmla="*/ 655 w 851"/>
                  <a:gd name="T9" fmla="*/ 83 h 472"/>
                  <a:gd name="T10" fmla="*/ 619 w 851"/>
                  <a:gd name="T11" fmla="*/ 103 h 472"/>
                  <a:gd name="T12" fmla="*/ 585 w 851"/>
                  <a:gd name="T13" fmla="*/ 123 h 472"/>
                  <a:gd name="T14" fmla="*/ 548 w 851"/>
                  <a:gd name="T15" fmla="*/ 143 h 472"/>
                  <a:gd name="T16" fmla="*/ 346 w 851"/>
                  <a:gd name="T17" fmla="*/ 251 h 472"/>
                  <a:gd name="T18" fmla="*/ 152 w 851"/>
                  <a:gd name="T19" fmla="*/ 356 h 472"/>
                  <a:gd name="T20" fmla="*/ 114 w 851"/>
                  <a:gd name="T21" fmla="*/ 376 h 472"/>
                  <a:gd name="T22" fmla="*/ 78 w 851"/>
                  <a:gd name="T23" fmla="*/ 396 h 472"/>
                  <a:gd name="T24" fmla="*/ 40 w 851"/>
                  <a:gd name="T25" fmla="*/ 418 h 472"/>
                  <a:gd name="T26" fmla="*/ 7 w 851"/>
                  <a:gd name="T27" fmla="*/ 439 h 472"/>
                  <a:gd name="T28" fmla="*/ 0 w 851"/>
                  <a:gd name="T29" fmla="*/ 450 h 472"/>
                  <a:gd name="T30" fmla="*/ 4 w 851"/>
                  <a:gd name="T31" fmla="*/ 465 h 472"/>
                  <a:gd name="T32" fmla="*/ 15 w 851"/>
                  <a:gd name="T33" fmla="*/ 472 h 472"/>
                  <a:gd name="T34" fmla="*/ 29 w 851"/>
                  <a:gd name="T35" fmla="*/ 470 h 472"/>
                  <a:gd name="T36" fmla="*/ 62 w 851"/>
                  <a:gd name="T37" fmla="*/ 450 h 472"/>
                  <a:gd name="T38" fmla="*/ 98 w 851"/>
                  <a:gd name="T39" fmla="*/ 429 h 472"/>
                  <a:gd name="T40" fmla="*/ 134 w 851"/>
                  <a:gd name="T41" fmla="*/ 409 h 472"/>
                  <a:gd name="T42" fmla="*/ 170 w 851"/>
                  <a:gd name="T43" fmla="*/ 389 h 472"/>
                  <a:gd name="T44" fmla="*/ 223 w 851"/>
                  <a:gd name="T45" fmla="*/ 360 h 472"/>
                  <a:gd name="T46" fmla="*/ 264 w 851"/>
                  <a:gd name="T47" fmla="*/ 338 h 472"/>
                  <a:gd name="T48" fmla="*/ 317 w 851"/>
                  <a:gd name="T49" fmla="*/ 311 h 472"/>
                  <a:gd name="T50" fmla="*/ 358 w 851"/>
                  <a:gd name="T51" fmla="*/ 289 h 472"/>
                  <a:gd name="T52" fmla="*/ 550 w 851"/>
                  <a:gd name="T53" fmla="*/ 184 h 472"/>
                  <a:gd name="T54" fmla="*/ 619 w 851"/>
                  <a:gd name="T55" fmla="*/ 144 h 472"/>
                  <a:gd name="T56" fmla="*/ 691 w 851"/>
                  <a:gd name="T57" fmla="*/ 106 h 472"/>
                  <a:gd name="T58" fmla="*/ 764 w 851"/>
                  <a:gd name="T59" fmla="*/ 68 h 472"/>
                  <a:gd name="T60" fmla="*/ 838 w 851"/>
                  <a:gd name="T61" fmla="*/ 36 h 472"/>
                  <a:gd name="T62" fmla="*/ 849 w 851"/>
                  <a:gd name="T63" fmla="*/ 27 h 472"/>
                  <a:gd name="T64" fmla="*/ 849 w 851"/>
                  <a:gd name="T65" fmla="*/ 12 h 472"/>
                  <a:gd name="T66" fmla="*/ 840 w 851"/>
                  <a:gd name="T67" fmla="*/ 1 h 472"/>
                  <a:gd name="T68" fmla="*/ 823 w 851"/>
                  <a:gd name="T69" fmla="*/ 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1" h="472">
                    <a:moveTo>
                      <a:pt x="823" y="1"/>
                    </a:moveTo>
                    <a:lnTo>
                      <a:pt x="805" y="11"/>
                    </a:lnTo>
                    <a:lnTo>
                      <a:pt x="785" y="18"/>
                    </a:lnTo>
                    <a:lnTo>
                      <a:pt x="767" y="27"/>
                    </a:lnTo>
                    <a:lnTo>
                      <a:pt x="747" y="36"/>
                    </a:lnTo>
                    <a:lnTo>
                      <a:pt x="729" y="45"/>
                    </a:lnTo>
                    <a:lnTo>
                      <a:pt x="711" y="54"/>
                    </a:lnTo>
                    <a:lnTo>
                      <a:pt x="691" y="63"/>
                    </a:lnTo>
                    <a:lnTo>
                      <a:pt x="673" y="74"/>
                    </a:lnTo>
                    <a:lnTo>
                      <a:pt x="655" y="83"/>
                    </a:lnTo>
                    <a:lnTo>
                      <a:pt x="637" y="92"/>
                    </a:lnTo>
                    <a:lnTo>
                      <a:pt x="619" y="103"/>
                    </a:lnTo>
                    <a:lnTo>
                      <a:pt x="601" y="112"/>
                    </a:lnTo>
                    <a:lnTo>
                      <a:pt x="585" y="123"/>
                    </a:lnTo>
                    <a:lnTo>
                      <a:pt x="567" y="132"/>
                    </a:lnTo>
                    <a:lnTo>
                      <a:pt x="548" y="143"/>
                    </a:lnTo>
                    <a:lnTo>
                      <a:pt x="532" y="152"/>
                    </a:lnTo>
                    <a:lnTo>
                      <a:pt x="346" y="251"/>
                    </a:lnTo>
                    <a:lnTo>
                      <a:pt x="199" y="331"/>
                    </a:lnTo>
                    <a:lnTo>
                      <a:pt x="152" y="356"/>
                    </a:lnTo>
                    <a:lnTo>
                      <a:pt x="134" y="365"/>
                    </a:lnTo>
                    <a:lnTo>
                      <a:pt x="114" y="376"/>
                    </a:lnTo>
                    <a:lnTo>
                      <a:pt x="96" y="385"/>
                    </a:lnTo>
                    <a:lnTo>
                      <a:pt x="78" y="396"/>
                    </a:lnTo>
                    <a:lnTo>
                      <a:pt x="58" y="407"/>
                    </a:lnTo>
                    <a:lnTo>
                      <a:pt x="40" y="418"/>
                    </a:lnTo>
                    <a:lnTo>
                      <a:pt x="24" y="429"/>
                    </a:lnTo>
                    <a:lnTo>
                      <a:pt x="7" y="439"/>
                    </a:lnTo>
                    <a:lnTo>
                      <a:pt x="4" y="445"/>
                    </a:lnTo>
                    <a:lnTo>
                      <a:pt x="0" y="450"/>
                    </a:lnTo>
                    <a:lnTo>
                      <a:pt x="0" y="458"/>
                    </a:lnTo>
                    <a:lnTo>
                      <a:pt x="4" y="465"/>
                    </a:lnTo>
                    <a:lnTo>
                      <a:pt x="9" y="470"/>
                    </a:lnTo>
                    <a:lnTo>
                      <a:pt x="15" y="472"/>
                    </a:lnTo>
                    <a:lnTo>
                      <a:pt x="22" y="472"/>
                    </a:lnTo>
                    <a:lnTo>
                      <a:pt x="29" y="470"/>
                    </a:lnTo>
                    <a:lnTo>
                      <a:pt x="45" y="459"/>
                    </a:lnTo>
                    <a:lnTo>
                      <a:pt x="62" y="450"/>
                    </a:lnTo>
                    <a:lnTo>
                      <a:pt x="78" y="439"/>
                    </a:lnTo>
                    <a:lnTo>
                      <a:pt x="98" y="429"/>
                    </a:lnTo>
                    <a:lnTo>
                      <a:pt x="116" y="418"/>
                    </a:lnTo>
                    <a:lnTo>
                      <a:pt x="134" y="409"/>
                    </a:lnTo>
                    <a:lnTo>
                      <a:pt x="152" y="398"/>
                    </a:lnTo>
                    <a:lnTo>
                      <a:pt x="170" y="389"/>
                    </a:lnTo>
                    <a:lnTo>
                      <a:pt x="217" y="363"/>
                    </a:lnTo>
                    <a:lnTo>
                      <a:pt x="223" y="360"/>
                    </a:lnTo>
                    <a:lnTo>
                      <a:pt x="241" y="351"/>
                    </a:lnTo>
                    <a:lnTo>
                      <a:pt x="264" y="338"/>
                    </a:lnTo>
                    <a:lnTo>
                      <a:pt x="291" y="324"/>
                    </a:lnTo>
                    <a:lnTo>
                      <a:pt x="317" y="311"/>
                    </a:lnTo>
                    <a:lnTo>
                      <a:pt x="340" y="298"/>
                    </a:lnTo>
                    <a:lnTo>
                      <a:pt x="358" y="289"/>
                    </a:lnTo>
                    <a:lnTo>
                      <a:pt x="364" y="286"/>
                    </a:lnTo>
                    <a:lnTo>
                      <a:pt x="550" y="184"/>
                    </a:lnTo>
                    <a:lnTo>
                      <a:pt x="585" y="164"/>
                    </a:lnTo>
                    <a:lnTo>
                      <a:pt x="619" y="144"/>
                    </a:lnTo>
                    <a:lnTo>
                      <a:pt x="655" y="125"/>
                    </a:lnTo>
                    <a:lnTo>
                      <a:pt x="691" y="106"/>
                    </a:lnTo>
                    <a:lnTo>
                      <a:pt x="728" y="87"/>
                    </a:lnTo>
                    <a:lnTo>
                      <a:pt x="764" y="68"/>
                    </a:lnTo>
                    <a:lnTo>
                      <a:pt x="800" y="52"/>
                    </a:lnTo>
                    <a:lnTo>
                      <a:pt x="838" y="36"/>
                    </a:lnTo>
                    <a:lnTo>
                      <a:pt x="843" y="32"/>
                    </a:lnTo>
                    <a:lnTo>
                      <a:pt x="849" y="27"/>
                    </a:lnTo>
                    <a:lnTo>
                      <a:pt x="851" y="20"/>
                    </a:lnTo>
                    <a:lnTo>
                      <a:pt x="849" y="12"/>
                    </a:lnTo>
                    <a:lnTo>
                      <a:pt x="845" y="7"/>
                    </a:lnTo>
                    <a:lnTo>
                      <a:pt x="840" y="1"/>
                    </a:lnTo>
                    <a:lnTo>
                      <a:pt x="831" y="0"/>
                    </a:lnTo>
                    <a:lnTo>
                      <a:pt x="82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5" name="Freeform 12"/>
              <p:cNvSpPr>
                <a:spLocks/>
              </p:cNvSpPr>
              <p:nvPr/>
            </p:nvSpPr>
            <p:spPr bwMode="auto">
              <a:xfrm>
                <a:off x="1497" y="1415"/>
                <a:ext cx="809" cy="499"/>
              </a:xfrm>
              <a:custGeom>
                <a:avLst/>
                <a:gdLst>
                  <a:gd name="T0" fmla="*/ 769 w 809"/>
                  <a:gd name="T1" fmla="*/ 13 h 499"/>
                  <a:gd name="T2" fmla="*/ 751 w 809"/>
                  <a:gd name="T3" fmla="*/ 25 h 499"/>
                  <a:gd name="T4" fmla="*/ 731 w 809"/>
                  <a:gd name="T5" fmla="*/ 38 h 499"/>
                  <a:gd name="T6" fmla="*/ 709 w 809"/>
                  <a:gd name="T7" fmla="*/ 51 h 499"/>
                  <a:gd name="T8" fmla="*/ 669 w 809"/>
                  <a:gd name="T9" fmla="*/ 71 h 499"/>
                  <a:gd name="T10" fmla="*/ 536 w 809"/>
                  <a:gd name="T11" fmla="*/ 161 h 499"/>
                  <a:gd name="T12" fmla="*/ 523 w 809"/>
                  <a:gd name="T13" fmla="*/ 168 h 499"/>
                  <a:gd name="T14" fmla="*/ 496 w 809"/>
                  <a:gd name="T15" fmla="*/ 185 h 499"/>
                  <a:gd name="T16" fmla="*/ 467 w 809"/>
                  <a:gd name="T17" fmla="*/ 201 h 499"/>
                  <a:gd name="T18" fmla="*/ 454 w 809"/>
                  <a:gd name="T19" fmla="*/ 208 h 499"/>
                  <a:gd name="T20" fmla="*/ 355 w 809"/>
                  <a:gd name="T21" fmla="*/ 268 h 499"/>
                  <a:gd name="T22" fmla="*/ 331 w 809"/>
                  <a:gd name="T23" fmla="*/ 280 h 499"/>
                  <a:gd name="T24" fmla="*/ 306 w 809"/>
                  <a:gd name="T25" fmla="*/ 291 h 499"/>
                  <a:gd name="T26" fmla="*/ 282 w 809"/>
                  <a:gd name="T27" fmla="*/ 302 h 499"/>
                  <a:gd name="T28" fmla="*/ 257 w 809"/>
                  <a:gd name="T29" fmla="*/ 315 h 499"/>
                  <a:gd name="T30" fmla="*/ 226 w 809"/>
                  <a:gd name="T31" fmla="*/ 329 h 499"/>
                  <a:gd name="T32" fmla="*/ 197 w 809"/>
                  <a:gd name="T33" fmla="*/ 346 h 499"/>
                  <a:gd name="T34" fmla="*/ 168 w 809"/>
                  <a:gd name="T35" fmla="*/ 362 h 499"/>
                  <a:gd name="T36" fmla="*/ 118 w 809"/>
                  <a:gd name="T37" fmla="*/ 396 h 499"/>
                  <a:gd name="T38" fmla="*/ 90 w 809"/>
                  <a:gd name="T39" fmla="*/ 416 h 499"/>
                  <a:gd name="T40" fmla="*/ 63 w 809"/>
                  <a:gd name="T41" fmla="*/ 434 h 499"/>
                  <a:gd name="T42" fmla="*/ 36 w 809"/>
                  <a:gd name="T43" fmla="*/ 451 h 499"/>
                  <a:gd name="T44" fmla="*/ 11 w 809"/>
                  <a:gd name="T45" fmla="*/ 463 h 499"/>
                  <a:gd name="T46" fmla="*/ 2 w 809"/>
                  <a:gd name="T47" fmla="*/ 472 h 499"/>
                  <a:gd name="T48" fmla="*/ 2 w 809"/>
                  <a:gd name="T49" fmla="*/ 489 h 499"/>
                  <a:gd name="T50" fmla="*/ 11 w 809"/>
                  <a:gd name="T51" fmla="*/ 498 h 499"/>
                  <a:gd name="T52" fmla="*/ 25 w 809"/>
                  <a:gd name="T53" fmla="*/ 498 h 499"/>
                  <a:gd name="T54" fmla="*/ 52 w 809"/>
                  <a:gd name="T55" fmla="*/ 485 h 499"/>
                  <a:gd name="T56" fmla="*/ 81 w 809"/>
                  <a:gd name="T57" fmla="*/ 467 h 499"/>
                  <a:gd name="T58" fmla="*/ 110 w 809"/>
                  <a:gd name="T59" fmla="*/ 447 h 499"/>
                  <a:gd name="T60" fmla="*/ 139 w 809"/>
                  <a:gd name="T61" fmla="*/ 427 h 499"/>
                  <a:gd name="T62" fmla="*/ 188 w 809"/>
                  <a:gd name="T63" fmla="*/ 393 h 499"/>
                  <a:gd name="T64" fmla="*/ 213 w 809"/>
                  <a:gd name="T65" fmla="*/ 378 h 499"/>
                  <a:gd name="T66" fmla="*/ 242 w 809"/>
                  <a:gd name="T67" fmla="*/ 364 h 499"/>
                  <a:gd name="T68" fmla="*/ 271 w 809"/>
                  <a:gd name="T69" fmla="*/ 349 h 499"/>
                  <a:gd name="T70" fmla="*/ 298 w 809"/>
                  <a:gd name="T71" fmla="*/ 337 h 499"/>
                  <a:gd name="T72" fmla="*/ 324 w 809"/>
                  <a:gd name="T73" fmla="*/ 326 h 499"/>
                  <a:gd name="T74" fmla="*/ 347 w 809"/>
                  <a:gd name="T75" fmla="*/ 313 h 499"/>
                  <a:gd name="T76" fmla="*/ 373 w 809"/>
                  <a:gd name="T77" fmla="*/ 300 h 499"/>
                  <a:gd name="T78" fmla="*/ 387 w 809"/>
                  <a:gd name="T79" fmla="*/ 291 h 499"/>
                  <a:gd name="T80" fmla="*/ 412 w 809"/>
                  <a:gd name="T81" fmla="*/ 277 h 499"/>
                  <a:gd name="T82" fmla="*/ 445 w 809"/>
                  <a:gd name="T83" fmla="*/ 257 h 499"/>
                  <a:gd name="T84" fmla="*/ 470 w 809"/>
                  <a:gd name="T85" fmla="*/ 242 h 499"/>
                  <a:gd name="T86" fmla="*/ 554 w 809"/>
                  <a:gd name="T87" fmla="*/ 194 h 499"/>
                  <a:gd name="T88" fmla="*/ 689 w 809"/>
                  <a:gd name="T89" fmla="*/ 105 h 499"/>
                  <a:gd name="T90" fmla="*/ 704 w 809"/>
                  <a:gd name="T91" fmla="*/ 96 h 499"/>
                  <a:gd name="T92" fmla="*/ 716 w 809"/>
                  <a:gd name="T93" fmla="*/ 89 h 499"/>
                  <a:gd name="T94" fmla="*/ 738 w 809"/>
                  <a:gd name="T95" fmla="*/ 78 h 499"/>
                  <a:gd name="T96" fmla="*/ 762 w 809"/>
                  <a:gd name="T97" fmla="*/ 63 h 499"/>
                  <a:gd name="T98" fmla="*/ 783 w 809"/>
                  <a:gd name="T99" fmla="*/ 51 h 499"/>
                  <a:gd name="T100" fmla="*/ 803 w 809"/>
                  <a:gd name="T101" fmla="*/ 34 h 499"/>
                  <a:gd name="T102" fmla="*/ 809 w 809"/>
                  <a:gd name="T103" fmla="*/ 20 h 499"/>
                  <a:gd name="T104" fmla="*/ 803 w 809"/>
                  <a:gd name="T105" fmla="*/ 7 h 499"/>
                  <a:gd name="T106" fmla="*/ 791 w 809"/>
                  <a:gd name="T107" fmla="*/ 0 h 499"/>
                  <a:gd name="T108" fmla="*/ 776 w 809"/>
                  <a:gd name="T109" fmla="*/ 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9" h="499">
                    <a:moveTo>
                      <a:pt x="776" y="5"/>
                    </a:moveTo>
                    <a:lnTo>
                      <a:pt x="769" y="13"/>
                    </a:lnTo>
                    <a:lnTo>
                      <a:pt x="760" y="20"/>
                    </a:lnTo>
                    <a:lnTo>
                      <a:pt x="751" y="25"/>
                    </a:lnTo>
                    <a:lnTo>
                      <a:pt x="740" y="33"/>
                    </a:lnTo>
                    <a:lnTo>
                      <a:pt x="731" y="38"/>
                    </a:lnTo>
                    <a:lnTo>
                      <a:pt x="720" y="43"/>
                    </a:lnTo>
                    <a:lnTo>
                      <a:pt x="709" y="51"/>
                    </a:lnTo>
                    <a:lnTo>
                      <a:pt x="698" y="56"/>
                    </a:lnTo>
                    <a:lnTo>
                      <a:pt x="669" y="71"/>
                    </a:lnTo>
                    <a:lnTo>
                      <a:pt x="597" y="119"/>
                    </a:lnTo>
                    <a:lnTo>
                      <a:pt x="536" y="161"/>
                    </a:lnTo>
                    <a:lnTo>
                      <a:pt x="532" y="163"/>
                    </a:lnTo>
                    <a:lnTo>
                      <a:pt x="523" y="168"/>
                    </a:lnTo>
                    <a:lnTo>
                      <a:pt x="510" y="176"/>
                    </a:lnTo>
                    <a:lnTo>
                      <a:pt x="496" y="185"/>
                    </a:lnTo>
                    <a:lnTo>
                      <a:pt x="479" y="194"/>
                    </a:lnTo>
                    <a:lnTo>
                      <a:pt x="467" y="201"/>
                    </a:lnTo>
                    <a:lnTo>
                      <a:pt x="458" y="206"/>
                    </a:lnTo>
                    <a:lnTo>
                      <a:pt x="454" y="208"/>
                    </a:lnTo>
                    <a:lnTo>
                      <a:pt x="365" y="261"/>
                    </a:lnTo>
                    <a:lnTo>
                      <a:pt x="355" y="268"/>
                    </a:lnTo>
                    <a:lnTo>
                      <a:pt x="342" y="273"/>
                    </a:lnTo>
                    <a:lnTo>
                      <a:pt x="331" y="280"/>
                    </a:lnTo>
                    <a:lnTo>
                      <a:pt x="318" y="286"/>
                    </a:lnTo>
                    <a:lnTo>
                      <a:pt x="306" y="291"/>
                    </a:lnTo>
                    <a:lnTo>
                      <a:pt x="295" y="297"/>
                    </a:lnTo>
                    <a:lnTo>
                      <a:pt x="282" y="302"/>
                    </a:lnTo>
                    <a:lnTo>
                      <a:pt x="271" y="308"/>
                    </a:lnTo>
                    <a:lnTo>
                      <a:pt x="257" y="315"/>
                    </a:lnTo>
                    <a:lnTo>
                      <a:pt x="241" y="322"/>
                    </a:lnTo>
                    <a:lnTo>
                      <a:pt x="226" y="329"/>
                    </a:lnTo>
                    <a:lnTo>
                      <a:pt x="212" y="337"/>
                    </a:lnTo>
                    <a:lnTo>
                      <a:pt x="197" y="346"/>
                    </a:lnTo>
                    <a:lnTo>
                      <a:pt x="183" y="353"/>
                    </a:lnTo>
                    <a:lnTo>
                      <a:pt x="168" y="362"/>
                    </a:lnTo>
                    <a:lnTo>
                      <a:pt x="154" y="371"/>
                    </a:lnTo>
                    <a:lnTo>
                      <a:pt x="118" y="396"/>
                    </a:lnTo>
                    <a:lnTo>
                      <a:pt x="103" y="405"/>
                    </a:lnTo>
                    <a:lnTo>
                      <a:pt x="90" y="416"/>
                    </a:lnTo>
                    <a:lnTo>
                      <a:pt x="76" y="425"/>
                    </a:lnTo>
                    <a:lnTo>
                      <a:pt x="63" y="434"/>
                    </a:lnTo>
                    <a:lnTo>
                      <a:pt x="49" y="443"/>
                    </a:lnTo>
                    <a:lnTo>
                      <a:pt x="36" y="451"/>
                    </a:lnTo>
                    <a:lnTo>
                      <a:pt x="23" y="458"/>
                    </a:lnTo>
                    <a:lnTo>
                      <a:pt x="11" y="463"/>
                    </a:lnTo>
                    <a:lnTo>
                      <a:pt x="5" y="467"/>
                    </a:lnTo>
                    <a:lnTo>
                      <a:pt x="2" y="472"/>
                    </a:lnTo>
                    <a:lnTo>
                      <a:pt x="0" y="481"/>
                    </a:lnTo>
                    <a:lnTo>
                      <a:pt x="2" y="489"/>
                    </a:lnTo>
                    <a:lnTo>
                      <a:pt x="5" y="494"/>
                    </a:lnTo>
                    <a:lnTo>
                      <a:pt x="11" y="498"/>
                    </a:lnTo>
                    <a:lnTo>
                      <a:pt x="18" y="499"/>
                    </a:lnTo>
                    <a:lnTo>
                      <a:pt x="25" y="498"/>
                    </a:lnTo>
                    <a:lnTo>
                      <a:pt x="40" y="492"/>
                    </a:lnTo>
                    <a:lnTo>
                      <a:pt x="52" y="485"/>
                    </a:lnTo>
                    <a:lnTo>
                      <a:pt x="67" y="476"/>
                    </a:lnTo>
                    <a:lnTo>
                      <a:pt x="81" y="467"/>
                    </a:lnTo>
                    <a:lnTo>
                      <a:pt x="96" y="458"/>
                    </a:lnTo>
                    <a:lnTo>
                      <a:pt x="110" y="447"/>
                    </a:lnTo>
                    <a:lnTo>
                      <a:pt x="125" y="438"/>
                    </a:lnTo>
                    <a:lnTo>
                      <a:pt x="139" y="427"/>
                    </a:lnTo>
                    <a:lnTo>
                      <a:pt x="175" y="402"/>
                    </a:lnTo>
                    <a:lnTo>
                      <a:pt x="188" y="393"/>
                    </a:lnTo>
                    <a:lnTo>
                      <a:pt x="201" y="385"/>
                    </a:lnTo>
                    <a:lnTo>
                      <a:pt x="213" y="378"/>
                    </a:lnTo>
                    <a:lnTo>
                      <a:pt x="228" y="371"/>
                    </a:lnTo>
                    <a:lnTo>
                      <a:pt x="242" y="364"/>
                    </a:lnTo>
                    <a:lnTo>
                      <a:pt x="257" y="356"/>
                    </a:lnTo>
                    <a:lnTo>
                      <a:pt x="271" y="349"/>
                    </a:lnTo>
                    <a:lnTo>
                      <a:pt x="286" y="342"/>
                    </a:lnTo>
                    <a:lnTo>
                      <a:pt x="298" y="337"/>
                    </a:lnTo>
                    <a:lnTo>
                      <a:pt x="311" y="331"/>
                    </a:lnTo>
                    <a:lnTo>
                      <a:pt x="324" y="326"/>
                    </a:lnTo>
                    <a:lnTo>
                      <a:pt x="335" y="318"/>
                    </a:lnTo>
                    <a:lnTo>
                      <a:pt x="347" y="313"/>
                    </a:lnTo>
                    <a:lnTo>
                      <a:pt x="360" y="306"/>
                    </a:lnTo>
                    <a:lnTo>
                      <a:pt x="373" y="300"/>
                    </a:lnTo>
                    <a:lnTo>
                      <a:pt x="384" y="293"/>
                    </a:lnTo>
                    <a:lnTo>
                      <a:pt x="387" y="291"/>
                    </a:lnTo>
                    <a:lnTo>
                      <a:pt x="398" y="284"/>
                    </a:lnTo>
                    <a:lnTo>
                      <a:pt x="412" y="277"/>
                    </a:lnTo>
                    <a:lnTo>
                      <a:pt x="429" y="266"/>
                    </a:lnTo>
                    <a:lnTo>
                      <a:pt x="445" y="257"/>
                    </a:lnTo>
                    <a:lnTo>
                      <a:pt x="460" y="250"/>
                    </a:lnTo>
                    <a:lnTo>
                      <a:pt x="470" y="242"/>
                    </a:lnTo>
                    <a:lnTo>
                      <a:pt x="474" y="241"/>
                    </a:lnTo>
                    <a:lnTo>
                      <a:pt x="554" y="194"/>
                    </a:lnTo>
                    <a:lnTo>
                      <a:pt x="619" y="150"/>
                    </a:lnTo>
                    <a:lnTo>
                      <a:pt x="689" y="105"/>
                    </a:lnTo>
                    <a:lnTo>
                      <a:pt x="693" y="103"/>
                    </a:lnTo>
                    <a:lnTo>
                      <a:pt x="704" y="96"/>
                    </a:lnTo>
                    <a:lnTo>
                      <a:pt x="713" y="90"/>
                    </a:lnTo>
                    <a:lnTo>
                      <a:pt x="716" y="89"/>
                    </a:lnTo>
                    <a:lnTo>
                      <a:pt x="727" y="83"/>
                    </a:lnTo>
                    <a:lnTo>
                      <a:pt x="738" y="78"/>
                    </a:lnTo>
                    <a:lnTo>
                      <a:pt x="751" y="71"/>
                    </a:lnTo>
                    <a:lnTo>
                      <a:pt x="762" y="63"/>
                    </a:lnTo>
                    <a:lnTo>
                      <a:pt x="773" y="58"/>
                    </a:lnTo>
                    <a:lnTo>
                      <a:pt x="783" y="51"/>
                    </a:lnTo>
                    <a:lnTo>
                      <a:pt x="794" y="42"/>
                    </a:lnTo>
                    <a:lnTo>
                      <a:pt x="803" y="34"/>
                    </a:lnTo>
                    <a:lnTo>
                      <a:pt x="807" y="29"/>
                    </a:lnTo>
                    <a:lnTo>
                      <a:pt x="809" y="20"/>
                    </a:lnTo>
                    <a:lnTo>
                      <a:pt x="807" y="13"/>
                    </a:lnTo>
                    <a:lnTo>
                      <a:pt x="803" y="7"/>
                    </a:lnTo>
                    <a:lnTo>
                      <a:pt x="798" y="4"/>
                    </a:lnTo>
                    <a:lnTo>
                      <a:pt x="791" y="0"/>
                    </a:lnTo>
                    <a:lnTo>
                      <a:pt x="782" y="2"/>
                    </a:lnTo>
                    <a:lnTo>
                      <a:pt x="77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6" name="Freeform 14"/>
              <p:cNvSpPr>
                <a:spLocks/>
              </p:cNvSpPr>
              <p:nvPr/>
            </p:nvSpPr>
            <p:spPr bwMode="auto">
              <a:xfrm>
                <a:off x="1622" y="2133"/>
                <a:ext cx="103" cy="938"/>
              </a:xfrm>
              <a:custGeom>
                <a:avLst/>
                <a:gdLst>
                  <a:gd name="T0" fmla="*/ 14 w 103"/>
                  <a:gd name="T1" fmla="*/ 0 h 938"/>
                  <a:gd name="T2" fmla="*/ 9 w 103"/>
                  <a:gd name="T3" fmla="*/ 2 h 938"/>
                  <a:gd name="T4" fmla="*/ 3 w 103"/>
                  <a:gd name="T5" fmla="*/ 8 h 938"/>
                  <a:gd name="T6" fmla="*/ 0 w 103"/>
                  <a:gd name="T7" fmla="*/ 15 h 938"/>
                  <a:gd name="T8" fmla="*/ 0 w 103"/>
                  <a:gd name="T9" fmla="*/ 22 h 938"/>
                  <a:gd name="T10" fmla="*/ 12 w 103"/>
                  <a:gd name="T11" fmla="*/ 133 h 938"/>
                  <a:gd name="T12" fmla="*/ 22 w 103"/>
                  <a:gd name="T13" fmla="*/ 245 h 938"/>
                  <a:gd name="T14" fmla="*/ 27 w 103"/>
                  <a:gd name="T15" fmla="*/ 357 h 938"/>
                  <a:gd name="T16" fmla="*/ 32 w 103"/>
                  <a:gd name="T17" fmla="*/ 467 h 938"/>
                  <a:gd name="T18" fmla="*/ 36 w 103"/>
                  <a:gd name="T19" fmla="*/ 581 h 938"/>
                  <a:gd name="T20" fmla="*/ 43 w 103"/>
                  <a:gd name="T21" fmla="*/ 695 h 938"/>
                  <a:gd name="T22" fmla="*/ 52 w 103"/>
                  <a:gd name="T23" fmla="*/ 809 h 938"/>
                  <a:gd name="T24" fmla="*/ 65 w 103"/>
                  <a:gd name="T25" fmla="*/ 922 h 938"/>
                  <a:gd name="T26" fmla="*/ 69 w 103"/>
                  <a:gd name="T27" fmla="*/ 929 h 938"/>
                  <a:gd name="T28" fmla="*/ 74 w 103"/>
                  <a:gd name="T29" fmla="*/ 934 h 938"/>
                  <a:gd name="T30" fmla="*/ 79 w 103"/>
                  <a:gd name="T31" fmla="*/ 938 h 938"/>
                  <a:gd name="T32" fmla="*/ 87 w 103"/>
                  <a:gd name="T33" fmla="*/ 938 h 938"/>
                  <a:gd name="T34" fmla="*/ 94 w 103"/>
                  <a:gd name="T35" fmla="*/ 936 h 938"/>
                  <a:gd name="T36" fmla="*/ 99 w 103"/>
                  <a:gd name="T37" fmla="*/ 931 h 938"/>
                  <a:gd name="T38" fmla="*/ 103 w 103"/>
                  <a:gd name="T39" fmla="*/ 923 h 938"/>
                  <a:gd name="T40" fmla="*/ 103 w 103"/>
                  <a:gd name="T41" fmla="*/ 916 h 938"/>
                  <a:gd name="T42" fmla="*/ 90 w 103"/>
                  <a:gd name="T43" fmla="*/ 804 h 938"/>
                  <a:gd name="T44" fmla="*/ 81 w 103"/>
                  <a:gd name="T45" fmla="*/ 692 h 938"/>
                  <a:gd name="T46" fmla="*/ 74 w 103"/>
                  <a:gd name="T47" fmla="*/ 578 h 938"/>
                  <a:gd name="T48" fmla="*/ 69 w 103"/>
                  <a:gd name="T49" fmla="*/ 466 h 938"/>
                  <a:gd name="T50" fmla="*/ 65 w 103"/>
                  <a:gd name="T51" fmla="*/ 353 h 938"/>
                  <a:gd name="T52" fmla="*/ 58 w 103"/>
                  <a:gd name="T53" fmla="*/ 241 h 938"/>
                  <a:gd name="T54" fmla="*/ 49 w 103"/>
                  <a:gd name="T55" fmla="*/ 129 h 938"/>
                  <a:gd name="T56" fmla="*/ 36 w 103"/>
                  <a:gd name="T57" fmla="*/ 17 h 938"/>
                  <a:gd name="T58" fmla="*/ 34 w 103"/>
                  <a:gd name="T59" fmla="*/ 9 h 938"/>
                  <a:gd name="T60" fmla="*/ 29 w 103"/>
                  <a:gd name="T61" fmla="*/ 4 h 938"/>
                  <a:gd name="T62" fmla="*/ 22 w 103"/>
                  <a:gd name="T63" fmla="*/ 0 h 938"/>
                  <a:gd name="T64" fmla="*/ 14 w 103"/>
                  <a:gd name="T65" fmla="*/ 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938">
                    <a:moveTo>
                      <a:pt x="14" y="0"/>
                    </a:moveTo>
                    <a:lnTo>
                      <a:pt x="9" y="2"/>
                    </a:lnTo>
                    <a:lnTo>
                      <a:pt x="3" y="8"/>
                    </a:lnTo>
                    <a:lnTo>
                      <a:pt x="0" y="15"/>
                    </a:lnTo>
                    <a:lnTo>
                      <a:pt x="0" y="22"/>
                    </a:lnTo>
                    <a:lnTo>
                      <a:pt x="12" y="133"/>
                    </a:lnTo>
                    <a:lnTo>
                      <a:pt x="22" y="245"/>
                    </a:lnTo>
                    <a:lnTo>
                      <a:pt x="27" y="357"/>
                    </a:lnTo>
                    <a:lnTo>
                      <a:pt x="32" y="467"/>
                    </a:lnTo>
                    <a:lnTo>
                      <a:pt x="36" y="581"/>
                    </a:lnTo>
                    <a:lnTo>
                      <a:pt x="43" y="695"/>
                    </a:lnTo>
                    <a:lnTo>
                      <a:pt x="52" y="809"/>
                    </a:lnTo>
                    <a:lnTo>
                      <a:pt x="65" y="922"/>
                    </a:lnTo>
                    <a:lnTo>
                      <a:pt x="69" y="929"/>
                    </a:lnTo>
                    <a:lnTo>
                      <a:pt x="74" y="934"/>
                    </a:lnTo>
                    <a:lnTo>
                      <a:pt x="79" y="938"/>
                    </a:lnTo>
                    <a:lnTo>
                      <a:pt x="87" y="938"/>
                    </a:lnTo>
                    <a:lnTo>
                      <a:pt x="94" y="936"/>
                    </a:lnTo>
                    <a:lnTo>
                      <a:pt x="99" y="931"/>
                    </a:lnTo>
                    <a:lnTo>
                      <a:pt x="103" y="923"/>
                    </a:lnTo>
                    <a:lnTo>
                      <a:pt x="103" y="916"/>
                    </a:lnTo>
                    <a:lnTo>
                      <a:pt x="90" y="804"/>
                    </a:lnTo>
                    <a:lnTo>
                      <a:pt x="81" y="692"/>
                    </a:lnTo>
                    <a:lnTo>
                      <a:pt x="74" y="578"/>
                    </a:lnTo>
                    <a:lnTo>
                      <a:pt x="69" y="466"/>
                    </a:lnTo>
                    <a:lnTo>
                      <a:pt x="65" y="353"/>
                    </a:lnTo>
                    <a:lnTo>
                      <a:pt x="58" y="241"/>
                    </a:lnTo>
                    <a:lnTo>
                      <a:pt x="49" y="129"/>
                    </a:lnTo>
                    <a:lnTo>
                      <a:pt x="36" y="17"/>
                    </a:lnTo>
                    <a:lnTo>
                      <a:pt x="34" y="9"/>
                    </a:lnTo>
                    <a:lnTo>
                      <a:pt x="29" y="4"/>
                    </a:lnTo>
                    <a:lnTo>
                      <a:pt x="22"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sp>
          <p:nvSpPr>
            <p:cNvPr id="7" name="Rectangle 110"/>
            <p:cNvSpPr/>
            <p:nvPr/>
          </p:nvSpPr>
          <p:spPr>
            <a:xfrm rot="20700000">
              <a:off x="3536422" y="2927142"/>
              <a:ext cx="5181853" cy="1668890"/>
            </a:xfrm>
            <a:prstGeom prst="rect">
              <a:avLst/>
            </a:prstGeom>
            <a:noFill/>
          </p:spPr>
          <p:txBody>
            <a:bodyPr wrap="square" lIns="68580" tIns="34290" rIns="68580" bIns="34290">
              <a:spAutoFit/>
            </a:bodyPr>
            <a:lstStyle/>
            <a:p>
              <a:pPr algn="ctr"/>
              <a:r>
                <a:rPr lang="en-US" sz="3600" b="1" dirty="0" smtClean="0">
                  <a:ln w="22225">
                    <a:solidFill>
                      <a:schemeClr val="accent5"/>
                    </a:solidFill>
                    <a:prstDash val="solid"/>
                  </a:ln>
                  <a:solidFill>
                    <a:srgbClr val="FFFFFF"/>
                  </a:solidFill>
                  <a:effectLst>
                    <a:outerShdw blurRad="38100" dist="22860" dir="5400000" algn="tl" rotWithShape="0">
                      <a:srgbClr val="000000">
                        <a:alpha val="30000"/>
                      </a:srgbClr>
                    </a:outerShdw>
                  </a:effectLst>
                </a:rPr>
                <a:t>Category</a:t>
              </a:r>
              <a:endParaRPr lang="en-US" sz="3600" b="1" dirty="0">
                <a:ln w="22225">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Tree>
    <p:extLst>
      <p:ext uri="{BB962C8B-B14F-4D97-AF65-F5344CB8AC3E}">
        <p14:creationId xmlns:p14="http://schemas.microsoft.com/office/powerpoint/2010/main" val="19513589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2226470"/>
                <a:ext cx="8515350" cy="4631529"/>
              </a:xfrm>
            </p:spPr>
            <p:txBody>
              <a:bodyPr>
                <a:noAutofit/>
              </a:bodyPr>
              <a:lstStyle/>
              <a:p>
                <a:pPr marL="0" indent="0">
                  <a:buNone/>
                </a:pPr>
                <a:r>
                  <a:rPr lang="en-US" sz="2400" dirty="0">
                    <a:solidFill>
                      <a:srgbClr val="FF0000"/>
                    </a:solidFill>
                    <a:latin typeface="Cambria Math" panose="02040503050406030204" pitchFamily="18" charset="0"/>
                    <a:ea typeface="Cambria Math" panose="02040503050406030204" pitchFamily="18" charset="0"/>
                  </a:rPr>
                  <a:t>Record</a:t>
                </a:r>
                <a:r>
                  <a:rPr lang="en-US" sz="2400" dirty="0">
                    <a:latin typeface="Cambria Math" panose="02040503050406030204" pitchFamily="18" charset="0"/>
                    <a:ea typeface="Cambria Math" panose="02040503050406030204" pitchFamily="18" charset="0"/>
                  </a:rPr>
                  <a:t> </a:t>
                </a:r>
                <a:r>
                  <a:rPr lang="en-US" sz="2400" dirty="0">
                    <a:solidFill>
                      <a:srgbClr val="0070C0"/>
                    </a:solidFill>
                    <a:latin typeface="Cambria Math" panose="02040503050406030204" pitchFamily="18" charset="0"/>
                    <a:ea typeface="Cambria Math" panose="02040503050406030204" pitchFamily="18" charset="0"/>
                  </a:rPr>
                  <a:t>Graph</a:t>
                </a:r>
                <a:r>
                  <a:rPr lang="en-US" sz="2400" dirty="0">
                    <a:latin typeface="Cambria Math" panose="02040503050406030204" pitchFamily="18" charset="0"/>
                    <a:ea typeface="Cambria Math" panose="02040503050406030204" pitchFamily="18" charset="0"/>
                  </a:rPr>
                  <a:t> := { </a:t>
                </a:r>
                <a:r>
                  <a:rPr lang="en-US" sz="2400" dirty="0">
                    <a:solidFill>
                      <a:srgbClr val="00B05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 </a:t>
                </a:r>
                <a:r>
                  <a:rPr lang="en-US" sz="2400" dirty="0">
                    <a:solidFill>
                      <a:srgbClr val="00B050"/>
                    </a:solidFill>
                    <a:latin typeface="Cambria Math" panose="02040503050406030204" pitchFamily="18" charset="0"/>
                    <a:ea typeface="Cambria Math" panose="02040503050406030204" pitchFamily="18" charset="0"/>
                  </a:rPr>
                  <a:t>E</a:t>
                </a:r>
                <a:r>
                  <a:rPr lang="en-US" sz="2400" dirty="0">
                    <a:latin typeface="Cambria Math" panose="02040503050406030204" pitchFamily="18" charset="0"/>
                    <a:ea typeface="Cambria Math" panose="02040503050406030204" pitchFamily="18" charset="0"/>
                  </a:rPr>
                  <a:t> : </a:t>
                </a:r>
                <a:r>
                  <a:rPr lang="en-US" sz="2400" dirty="0">
                    <a:solidFill>
                      <a:srgbClr val="00B05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 </a:t>
                </a:r>
                <a:r>
                  <a:rPr lang="en-US" sz="2400" dirty="0">
                    <a:solidFill>
                      <a:srgbClr val="00B05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a:t>
                </a:r>
              </a:p>
              <a:p>
                <a:pPr marL="0" indent="0">
                  <a:buNone/>
                </a:pPr>
                <a:r>
                  <a:rPr lang="en-US" sz="2400" dirty="0">
                    <a:solidFill>
                      <a:srgbClr val="FF0000"/>
                    </a:solidFill>
                    <a:latin typeface="Cambria Math" panose="02040503050406030204" pitchFamily="18" charset="0"/>
                    <a:ea typeface="Cambria Math" panose="02040503050406030204" pitchFamily="18" charset="0"/>
                  </a:rPr>
                  <a:t>Record</a:t>
                </a:r>
                <a:r>
                  <a:rPr lang="en-US" sz="2400" dirty="0">
                    <a:latin typeface="Cambria Math" panose="02040503050406030204" pitchFamily="18" charset="0"/>
                    <a:ea typeface="Cambria Math" panose="02040503050406030204" pitchFamily="18" charset="0"/>
                  </a:rPr>
                  <a:t> </a:t>
                </a:r>
                <a:r>
                  <a:rPr lang="en-US" sz="2400" err="1">
                    <a:solidFill>
                      <a:srgbClr val="0070C0"/>
                    </a:solidFill>
                    <a:latin typeface="Cambria Math" panose="02040503050406030204" pitchFamily="18" charset="0"/>
                    <a:ea typeface="Cambria Math" panose="02040503050406030204" pitchFamily="18" charset="0"/>
                  </a:rPr>
                  <a:t>IsGraph</a:t>
                </a:r>
                <a:r>
                  <a:rPr lang="en-US" sz="2400">
                    <a:solidFill>
                      <a:srgbClr val="0070C0"/>
                    </a:solidFill>
                    <a:latin typeface="Cambria Math" panose="02040503050406030204" pitchFamily="18" charset="0"/>
                    <a:ea typeface="Cambria Math" panose="02040503050406030204" pitchFamily="18" charset="0"/>
                  </a:rPr>
                  <a:t> </a:t>
                </a:r>
                <a:r>
                  <a:rPr lang="en-US" sz="2400">
                    <a:latin typeface="Cambria Math" panose="02040503050406030204" pitchFamily="18" charset="0"/>
                    <a:ea typeface="Cambria Math" panose="02040503050406030204" pitchFamily="18" charset="0"/>
                  </a:rPr>
                  <a:t>(</a:t>
                </a:r>
                <a14:m>
                  <m:oMath xmlns:m="http://schemas.openxmlformats.org/officeDocument/2006/math">
                    <m:r>
                      <a:rPr lang="en-US" sz="2400" i="1" dirty="0">
                        <a:solidFill>
                          <a:srgbClr val="7030A0"/>
                        </a:solidFill>
                        <a:latin typeface="Cambria Math" panose="02040503050406030204" pitchFamily="18" charset="0"/>
                        <a:ea typeface="Cambria Math" panose="02040503050406030204" pitchFamily="18" charset="0"/>
                      </a:rPr>
                      <m:t>𝑉</m:t>
                    </m:r>
                  </m:oMath>
                </a14:m>
                <a:r>
                  <a:rPr lang="en-US" sz="2400" dirty="0" smtClean="0">
                    <a:latin typeface="Cambria Math" panose="02040503050406030204" pitchFamily="18" charset="0"/>
                    <a:ea typeface="Cambria Math" panose="02040503050406030204" pitchFamily="18" charset="0"/>
                  </a:rPr>
                  <a:t>: </a:t>
                </a:r>
                <a:r>
                  <a:rPr lang="en-US" sz="2400" dirty="0">
                    <a:solidFill>
                      <a:srgbClr val="FF0000"/>
                    </a:solidFill>
                    <a:latin typeface="Cambria Math" panose="02040503050406030204" pitchFamily="18" charset="0"/>
                    <a:ea typeface="Cambria Math" panose="02040503050406030204" pitchFamily="18" charset="0"/>
                  </a:rPr>
                  <a:t>Type</a:t>
                </a:r>
                <a:r>
                  <a:rPr lang="en-US" sz="2400">
                    <a:latin typeface="Cambria Math" panose="02040503050406030204" pitchFamily="18" charset="0"/>
                    <a:ea typeface="Cambria Math" panose="02040503050406030204" pitchFamily="18" charset="0"/>
                  </a:rPr>
                  <a:t>) (</a:t>
                </a:r>
                <a14:m>
                  <m:oMath xmlns:m="http://schemas.openxmlformats.org/officeDocument/2006/math">
                    <m:r>
                      <a:rPr lang="en-US" sz="2400" i="1" dirty="0">
                        <a:solidFill>
                          <a:srgbClr val="7030A0"/>
                        </a:solidFill>
                        <a:latin typeface="Cambria Math" panose="02040503050406030204" pitchFamily="18" charset="0"/>
                        <a:ea typeface="Cambria Math" panose="02040503050406030204" pitchFamily="18" charset="0"/>
                      </a:rPr>
                      <m:t>𝐸</m:t>
                    </m:r>
                  </m:oMath>
                </a14:m>
                <a:r>
                  <a:rPr lang="en-US" sz="2400" smtClean="0">
                    <a:latin typeface="Cambria Math" panose="02040503050406030204" pitchFamily="18" charset="0"/>
                    <a:ea typeface="Cambria Math" panose="02040503050406030204" pitchFamily="18" charset="0"/>
                  </a:rPr>
                  <a:t>: </a:t>
                </a:r>
                <a14:m>
                  <m:oMath xmlns:m="http://schemas.openxmlformats.org/officeDocument/2006/math">
                    <m:r>
                      <a:rPr lang="en-US" sz="2400" i="1" dirty="0">
                        <a:solidFill>
                          <a:srgbClr val="7030A0"/>
                        </a:solidFill>
                        <a:latin typeface="Cambria Math" panose="02040503050406030204" pitchFamily="18" charset="0"/>
                        <a:ea typeface="Cambria Math" panose="02040503050406030204" pitchFamily="18" charset="0"/>
                      </a:rPr>
                      <m:t>𝑉</m:t>
                    </m:r>
                  </m:oMath>
                </a14:m>
                <a:r>
                  <a:rPr lang="en-US" sz="2400" smtClean="0">
                    <a:latin typeface="Cambria Math" panose="02040503050406030204" pitchFamily="18" charset="0"/>
                    <a:ea typeface="Cambria Math" panose="02040503050406030204" pitchFamily="18" charset="0"/>
                  </a:rPr>
                  <a:t>→ </a:t>
                </a:r>
                <a14:m>
                  <m:oMath xmlns:m="http://schemas.openxmlformats.org/officeDocument/2006/math">
                    <m:r>
                      <a:rPr lang="en-US" sz="2400" i="1" dirty="0">
                        <a:solidFill>
                          <a:srgbClr val="7030A0"/>
                        </a:solidFill>
                        <a:latin typeface="Cambria Math" panose="02040503050406030204" pitchFamily="18" charset="0"/>
                        <a:ea typeface="Cambria Math" panose="02040503050406030204" pitchFamily="18" charset="0"/>
                      </a:rPr>
                      <m:t>𝑉</m:t>
                    </m:r>
                  </m:oMath>
                </a14:m>
                <a:r>
                  <a:rPr lang="en-US" sz="2400" dirty="0" smtClean="0">
                    <a:latin typeface="Cambria Math" panose="02040503050406030204" pitchFamily="18" charset="0"/>
                    <a:ea typeface="Cambria Math" panose="02040503050406030204" pitchFamily="18" charset="0"/>
                  </a:rPr>
                  <a:t>→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 { }.</a:t>
                </a:r>
                <a:endParaRPr lang="en-US" sz="2400" dirty="0"/>
              </a:p>
              <a:p>
                <a:pPr marL="0" indent="0">
                  <a:buNone/>
                </a:pPr>
                <a:r>
                  <a:rPr lang="en-US" sz="2400" dirty="0"/>
                  <a:t>Big difference for size of </a:t>
                </a:r>
                <a:r>
                  <a:rPr lang="en-US" sz="2400" dirty="0" err="1"/>
                  <a:t>functor</a:t>
                </a:r>
                <a:r>
                  <a:rPr lang="en-US" sz="2400" dirty="0"/>
                  <a:t>:</a:t>
                </a:r>
              </a:p>
              <a:p>
                <a:pPr marL="0" indent="0">
                  <a:buNone/>
                  <a:tabLst>
                    <a:tab pos="1762081" algn="l"/>
                  </a:tabLst>
                </a:pPr>
                <a:r>
                  <a:rPr lang="en-US" sz="2400" dirty="0">
                    <a:solidFill>
                      <a:srgbClr val="0070C0"/>
                    </a:solidFill>
                    <a:latin typeface="Cambria Math" panose="02040503050406030204" pitchFamily="18" charset="0"/>
                    <a:ea typeface="Cambria Math" panose="02040503050406030204" pitchFamily="18" charset="0"/>
                  </a:rPr>
                  <a:t>Mapping </a:t>
                </a:r>
                <a:r>
                  <a:rPr lang="en-US" sz="2400" dirty="0">
                    <a:latin typeface="Cambria Math" panose="02040503050406030204" pitchFamily="18" charset="0"/>
                    <a:ea typeface="Cambria Math" panose="02040503050406030204" pitchFamily="18" charset="0"/>
                  </a:rPr>
                  <a:t>: </a:t>
                </a:r>
                <a:r>
                  <a:rPr lang="en-US" sz="2400" dirty="0">
                    <a:solidFill>
                      <a:srgbClr val="0070C0"/>
                    </a:solidFill>
                    <a:latin typeface="Cambria Math" panose="02040503050406030204" pitchFamily="18" charset="0"/>
                    <a:ea typeface="Cambria Math" panose="02040503050406030204" pitchFamily="18" charset="0"/>
                  </a:rPr>
                  <a:t>Graph</a:t>
                </a:r>
                <a:r>
                  <a:rPr lang="en-US" sz="2400" dirty="0">
                    <a:latin typeface="Cambria Math" panose="02040503050406030204" pitchFamily="18" charset="0"/>
                    <a:ea typeface="Cambria Math" panose="02040503050406030204" pitchFamily="18" charset="0"/>
                  </a:rPr>
                  <a:t> → </a:t>
                </a:r>
                <a:r>
                  <a:rPr lang="en-US" sz="2400" dirty="0">
                    <a:solidFill>
                      <a:srgbClr val="0070C0"/>
                    </a:solidFill>
                    <a:latin typeface="Cambria Math" panose="02040503050406030204" pitchFamily="18" charset="0"/>
                    <a:ea typeface="Cambria Math" panose="02040503050406030204" pitchFamily="18" charset="0"/>
                  </a:rPr>
                  <a:t>Graph</a:t>
                </a:r>
                <a:r>
                  <a:rPr lang="en-US" sz="2400" dirty="0">
                    <a:latin typeface="Cambria Math" panose="02040503050406030204" pitchFamily="18" charset="0"/>
                    <a:ea typeface="Cambria Math" panose="02040503050406030204" pitchFamily="18" charset="0"/>
                  </a:rPr>
                  <a:t> →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a:t>
                </a:r>
              </a:p>
              <a:p>
                <a:pPr marL="0" indent="0" algn="ctr">
                  <a:buNone/>
                </a:pPr>
                <a:r>
                  <a:rPr lang="en-US" sz="2400" dirty="0"/>
                  <a:t>vs.</a:t>
                </a:r>
              </a:p>
              <a:p>
                <a:pPr marL="0" indent="0">
                  <a:buNone/>
                  <a:tabLst>
                    <a:tab pos="1885903" algn="l"/>
                    <a:tab pos="2190695" algn="l"/>
                  </a:tabLst>
                </a:pPr>
                <a:r>
                  <a:rPr lang="en-US" sz="2400" dirty="0" err="1">
                    <a:solidFill>
                      <a:srgbClr val="0070C0"/>
                    </a:solidFill>
                    <a:latin typeface="Cambria Math" panose="02040503050406030204" pitchFamily="18" charset="0"/>
                    <a:ea typeface="Cambria Math" panose="02040503050406030204" pitchFamily="18" charset="0"/>
                  </a:rPr>
                  <a:t>IsMapping</a:t>
                </a:r>
                <a:r>
                  <a:rPr lang="en-US" sz="2400" dirty="0">
                    <a:latin typeface="Cambria Math" panose="02040503050406030204" pitchFamily="18" charset="0"/>
                    <a:ea typeface="Cambria Math" panose="02040503050406030204" pitchFamily="18" charset="0"/>
                  </a:rPr>
                  <a:t> : ∀	(</a:t>
                </a:r>
                <a14:m>
                  <m:oMath xmlns:m="http://schemas.openxmlformats.org/officeDocument/2006/math">
                    <m:sSub>
                      <m:sSubPr>
                        <m:ctrlPr>
                          <a:rPr lang="en-US" sz="2400" i="1">
                            <a:solidFill>
                              <a:srgbClr val="800080"/>
                            </a:solidFill>
                            <a:latin typeface="Cambria Math" panose="02040503050406030204" pitchFamily="18" charset="0"/>
                            <a:ea typeface="Cambria Math" panose="02040503050406030204" pitchFamily="18" charset="0"/>
                          </a:rPr>
                        </m:ctrlPr>
                      </m:sSubPr>
                      <m:e>
                        <m:r>
                          <a:rPr lang="en-US" sz="2400" i="1">
                            <a:solidFill>
                              <a:srgbClr val="800080"/>
                            </a:solidFill>
                            <a:latin typeface="Cambria Math" panose="02040503050406030204" pitchFamily="18" charset="0"/>
                            <a:ea typeface="Cambria Math" panose="02040503050406030204" pitchFamily="18" charset="0"/>
                          </a:rPr>
                          <m:t>𝑉</m:t>
                        </m:r>
                      </m:e>
                      <m:sub>
                        <m:r>
                          <a:rPr lang="en-US" sz="2400" i="1">
                            <a:solidFill>
                              <a:srgbClr val="800080"/>
                            </a:solidFill>
                            <a:latin typeface="Cambria Math" panose="02040503050406030204" pitchFamily="18" charset="0"/>
                            <a:ea typeface="Cambria Math" panose="02040503050406030204" pitchFamily="18" charset="0"/>
                          </a:rPr>
                          <m:t>𝐺</m:t>
                        </m:r>
                      </m:sub>
                    </m:sSub>
                  </m:oMath>
                </a14:m>
                <a:r>
                  <a:rPr lang="en-US" sz="2400" dirty="0">
                    <a:latin typeface="Cambria Math" panose="02040503050406030204" pitchFamily="18" charset="0"/>
                    <a:ea typeface="Cambria Math" panose="02040503050406030204" pitchFamily="18" charset="0"/>
                  </a:rPr>
                  <a:t> :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a:solidFill>
                              <a:srgbClr val="800080"/>
                            </a:solidFill>
                            <a:latin typeface="Cambria Math" panose="02040503050406030204" pitchFamily="18" charset="0"/>
                            <a:ea typeface="Cambria Math" panose="02040503050406030204" pitchFamily="18" charset="0"/>
                          </a:rPr>
                        </m:ctrlPr>
                      </m:sSubPr>
                      <m:e>
                        <m:r>
                          <a:rPr lang="en-US" sz="2400" i="1">
                            <a:solidFill>
                              <a:srgbClr val="800080"/>
                            </a:solidFill>
                            <a:latin typeface="Cambria Math" panose="02040503050406030204" pitchFamily="18" charset="0"/>
                            <a:ea typeface="Cambria Math" panose="02040503050406030204" pitchFamily="18" charset="0"/>
                          </a:rPr>
                          <m:t>𝑉</m:t>
                        </m:r>
                      </m:e>
                      <m:sub>
                        <m:r>
                          <a:rPr lang="en-US" sz="2400" i="1">
                            <a:solidFill>
                              <a:srgbClr val="800080"/>
                            </a:solidFill>
                            <a:latin typeface="Cambria Math" panose="02040503050406030204" pitchFamily="18" charset="0"/>
                            <a:ea typeface="Cambria Math" panose="02040503050406030204" pitchFamily="18" charset="0"/>
                          </a:rPr>
                          <m:t>𝐻</m:t>
                        </m:r>
                      </m:sub>
                    </m:sSub>
                  </m:oMath>
                </a14:m>
                <a:r>
                  <a:rPr lang="en-US" sz="2400" dirty="0">
                    <a:latin typeface="Cambria Math" panose="02040503050406030204" pitchFamily="18" charset="0"/>
                    <a:ea typeface="Cambria Math" panose="02040503050406030204" pitchFamily="18" charset="0"/>
                  </a:rPr>
                  <a:t> :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a:t>
                </a:r>
              </a:p>
              <a:p>
                <a:pPr marL="0" indent="0">
                  <a:buNone/>
                  <a:tabLst>
                    <a:tab pos="1885903" algn="l"/>
                    <a:tab pos="2190695" algn="l"/>
                  </a:tabLst>
                </a:pPr>
                <a:r>
                  <a:rPr lang="en-US" sz="3200" dirty="0">
                    <a:latin typeface="Cambria Math" panose="02040503050406030204" pitchFamily="18" charset="0"/>
                    <a:ea typeface="Cambria Math" panose="02040503050406030204" pitchFamily="18" charset="0"/>
                  </a:rPr>
                  <a:t>	</a:t>
                </a:r>
                <a:r>
                  <a:rPr lang="en-US" sz="2400" dirty="0">
                    <a:latin typeface="Cambria Math" panose="02040503050406030204" pitchFamily="18" charset="0"/>
                    <a:ea typeface="Cambria Math" panose="02040503050406030204" pitchFamily="18" charset="0"/>
                  </a:rPr>
                  <a:t>(</a:t>
                </a:r>
                <a14:m>
                  <m:oMath xmlns:m="http://schemas.openxmlformats.org/officeDocument/2006/math">
                    <m:sSub>
                      <m:sSubPr>
                        <m:ctrlPr>
                          <a:rPr lang="en-US" sz="2400" i="1">
                            <a:solidFill>
                              <a:srgbClr val="800080"/>
                            </a:solidFill>
                            <a:latin typeface="Cambria Math" panose="02040503050406030204" pitchFamily="18" charset="0"/>
                            <a:ea typeface="Cambria Math" panose="02040503050406030204" pitchFamily="18" charset="0"/>
                          </a:rPr>
                        </m:ctrlPr>
                      </m:sSubPr>
                      <m:e>
                        <m:r>
                          <a:rPr lang="en-US" sz="2400" i="1">
                            <a:solidFill>
                              <a:srgbClr val="800080"/>
                            </a:solidFill>
                            <a:latin typeface="Cambria Math" panose="02040503050406030204" pitchFamily="18" charset="0"/>
                            <a:ea typeface="Cambria Math" panose="02040503050406030204" pitchFamily="18" charset="0"/>
                          </a:rPr>
                          <m:t>𝐸</m:t>
                        </m:r>
                      </m:e>
                      <m:sub>
                        <m:r>
                          <a:rPr lang="en-US" sz="2400" i="1">
                            <a:solidFill>
                              <a:srgbClr val="800080"/>
                            </a:solidFill>
                            <a:latin typeface="Cambria Math" panose="02040503050406030204" pitchFamily="18" charset="0"/>
                            <a:ea typeface="Cambria Math" panose="02040503050406030204" pitchFamily="18" charset="0"/>
                          </a:rPr>
                          <m:t>𝐺</m:t>
                        </m:r>
                      </m:sub>
                    </m:sSub>
                  </m:oMath>
                </a14:m>
                <a:r>
                  <a:rPr lang="en-US" sz="2400" dirty="0">
                    <a:latin typeface="Cambria Math" panose="02040503050406030204" pitchFamily="18" charset="0"/>
                    <a:ea typeface="Cambria Math" panose="02040503050406030204" pitchFamily="18" charset="0"/>
                  </a:rPr>
                  <a:t> : </a:t>
                </a:r>
                <a14:m>
                  <m:oMath xmlns:m="http://schemas.openxmlformats.org/officeDocument/2006/math">
                    <m:sSub>
                      <m:sSubPr>
                        <m:ctrlPr>
                          <a:rPr lang="en-US" sz="2400" i="1">
                            <a:solidFill>
                              <a:srgbClr val="800080"/>
                            </a:solidFill>
                            <a:latin typeface="Cambria Math" panose="02040503050406030204" pitchFamily="18" charset="0"/>
                            <a:ea typeface="Cambria Math" panose="02040503050406030204" pitchFamily="18" charset="0"/>
                          </a:rPr>
                        </m:ctrlPr>
                      </m:sSubPr>
                      <m:e>
                        <m:r>
                          <a:rPr lang="en-US" sz="2400" i="1">
                            <a:solidFill>
                              <a:srgbClr val="800080"/>
                            </a:solidFill>
                            <a:latin typeface="Cambria Math" panose="02040503050406030204" pitchFamily="18" charset="0"/>
                            <a:ea typeface="Cambria Math" panose="02040503050406030204" pitchFamily="18" charset="0"/>
                          </a:rPr>
                          <m:t>𝑉</m:t>
                        </m:r>
                      </m:e>
                      <m:sub>
                        <m:r>
                          <a:rPr lang="en-US" sz="2400" i="1">
                            <a:solidFill>
                              <a:srgbClr val="800080"/>
                            </a:solidFill>
                            <a:latin typeface="Cambria Math" panose="02040503050406030204" pitchFamily="18" charset="0"/>
                            <a:ea typeface="Cambria Math" panose="02040503050406030204" pitchFamily="18" charset="0"/>
                          </a:rPr>
                          <m:t>𝐺</m:t>
                        </m:r>
                      </m:sub>
                    </m:sSub>
                  </m:oMath>
                </a14:m>
                <a:r>
                  <a:rPr lang="en-US" sz="2400" dirty="0">
                    <a:latin typeface="Cambria Math" panose="02040503050406030204" pitchFamily="18" charset="0"/>
                    <a:ea typeface="Cambria Math" panose="02040503050406030204" pitchFamily="18" charset="0"/>
                  </a:rPr>
                  <a:t> → </a:t>
                </a:r>
                <a14:m>
                  <m:oMath xmlns:m="http://schemas.openxmlformats.org/officeDocument/2006/math">
                    <m:sSub>
                      <m:sSubPr>
                        <m:ctrlPr>
                          <a:rPr lang="en-US" sz="2400" i="1">
                            <a:solidFill>
                              <a:srgbClr val="800080"/>
                            </a:solidFill>
                            <a:latin typeface="Cambria Math" panose="02040503050406030204" pitchFamily="18" charset="0"/>
                            <a:ea typeface="Cambria Math" panose="02040503050406030204" pitchFamily="18" charset="0"/>
                          </a:rPr>
                        </m:ctrlPr>
                      </m:sSubPr>
                      <m:e>
                        <m:r>
                          <a:rPr lang="en-US" sz="2400" i="1">
                            <a:solidFill>
                              <a:srgbClr val="800080"/>
                            </a:solidFill>
                            <a:latin typeface="Cambria Math" panose="02040503050406030204" pitchFamily="18" charset="0"/>
                            <a:ea typeface="Cambria Math" panose="02040503050406030204" pitchFamily="18" charset="0"/>
                          </a:rPr>
                          <m:t>𝑉</m:t>
                        </m:r>
                      </m:e>
                      <m:sub>
                        <m:r>
                          <a:rPr lang="en-US" sz="2400" i="1">
                            <a:solidFill>
                              <a:srgbClr val="800080"/>
                            </a:solidFill>
                            <a:latin typeface="Cambria Math" panose="02040503050406030204" pitchFamily="18" charset="0"/>
                            <a:ea typeface="Cambria Math" panose="02040503050406030204" pitchFamily="18" charset="0"/>
                          </a:rPr>
                          <m:t>𝐺</m:t>
                        </m:r>
                      </m:sub>
                    </m:sSub>
                  </m:oMath>
                </a14:m>
                <a:r>
                  <a:rPr lang="en-US" sz="2400" dirty="0">
                    <a:latin typeface="Cambria Math" panose="02040503050406030204" pitchFamily="18" charset="0"/>
                    <a:ea typeface="Cambria Math" panose="02040503050406030204" pitchFamily="18" charset="0"/>
                  </a:rPr>
                  <a:t> →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a:solidFill>
                              <a:srgbClr val="800080"/>
                            </a:solidFill>
                            <a:latin typeface="Cambria Math" panose="02040503050406030204" pitchFamily="18" charset="0"/>
                            <a:ea typeface="Cambria Math" panose="02040503050406030204" pitchFamily="18" charset="0"/>
                          </a:rPr>
                        </m:ctrlPr>
                      </m:sSubPr>
                      <m:e>
                        <m:r>
                          <a:rPr lang="en-US" sz="2400" i="1">
                            <a:solidFill>
                              <a:srgbClr val="800080"/>
                            </a:solidFill>
                            <a:latin typeface="Cambria Math" panose="02040503050406030204" pitchFamily="18" charset="0"/>
                            <a:ea typeface="Cambria Math" panose="02040503050406030204" pitchFamily="18" charset="0"/>
                          </a:rPr>
                          <m:t>𝐸</m:t>
                        </m:r>
                      </m:e>
                      <m:sub>
                        <m:r>
                          <a:rPr lang="en-US" sz="2400" i="1">
                            <a:solidFill>
                              <a:srgbClr val="800080"/>
                            </a:solidFill>
                            <a:latin typeface="Cambria Math" panose="02040503050406030204" pitchFamily="18" charset="0"/>
                            <a:ea typeface="Cambria Math" panose="02040503050406030204" pitchFamily="18" charset="0"/>
                          </a:rPr>
                          <m:t>𝐻</m:t>
                        </m:r>
                      </m:sub>
                    </m:sSub>
                  </m:oMath>
                </a14:m>
                <a:r>
                  <a:rPr lang="en-US" sz="2400" dirty="0">
                    <a:latin typeface="Cambria Math" panose="02040503050406030204" pitchFamily="18" charset="0"/>
                    <a:ea typeface="Cambria Math" panose="02040503050406030204" pitchFamily="18" charset="0"/>
                  </a:rPr>
                  <a:t> : </a:t>
                </a:r>
                <a14:m>
                  <m:oMath xmlns:m="http://schemas.openxmlformats.org/officeDocument/2006/math">
                    <m:sSub>
                      <m:sSubPr>
                        <m:ctrlPr>
                          <a:rPr lang="en-US" sz="2400" i="1">
                            <a:solidFill>
                              <a:srgbClr val="800080"/>
                            </a:solidFill>
                            <a:latin typeface="Cambria Math" panose="02040503050406030204" pitchFamily="18" charset="0"/>
                            <a:ea typeface="Cambria Math" panose="02040503050406030204" pitchFamily="18" charset="0"/>
                          </a:rPr>
                        </m:ctrlPr>
                      </m:sSubPr>
                      <m:e>
                        <m:r>
                          <a:rPr lang="en-US" sz="2400" i="1">
                            <a:solidFill>
                              <a:srgbClr val="800080"/>
                            </a:solidFill>
                            <a:latin typeface="Cambria Math" panose="02040503050406030204" pitchFamily="18" charset="0"/>
                            <a:ea typeface="Cambria Math" panose="02040503050406030204" pitchFamily="18" charset="0"/>
                          </a:rPr>
                          <m:t>𝑉</m:t>
                        </m:r>
                      </m:e>
                      <m:sub>
                        <m:r>
                          <a:rPr lang="en-US" sz="2400" i="1">
                            <a:solidFill>
                              <a:srgbClr val="800080"/>
                            </a:solidFill>
                            <a:latin typeface="Cambria Math" panose="02040503050406030204" pitchFamily="18" charset="0"/>
                            <a:ea typeface="Cambria Math" panose="02040503050406030204" pitchFamily="18" charset="0"/>
                          </a:rPr>
                          <m:t>𝐻</m:t>
                        </m:r>
                      </m:sub>
                    </m:sSub>
                  </m:oMath>
                </a14:m>
                <a:r>
                  <a:rPr lang="en-US" sz="2400" dirty="0">
                    <a:latin typeface="Cambria Math" panose="02040503050406030204" pitchFamily="18" charset="0"/>
                    <a:ea typeface="Cambria Math" panose="02040503050406030204" pitchFamily="18" charset="0"/>
                  </a:rPr>
                  <a:t> → </a:t>
                </a:r>
                <a14:m>
                  <m:oMath xmlns:m="http://schemas.openxmlformats.org/officeDocument/2006/math">
                    <m:sSub>
                      <m:sSubPr>
                        <m:ctrlPr>
                          <a:rPr lang="en-US" sz="2400" i="1">
                            <a:solidFill>
                              <a:srgbClr val="800080"/>
                            </a:solidFill>
                            <a:latin typeface="Cambria Math" panose="02040503050406030204" pitchFamily="18" charset="0"/>
                            <a:ea typeface="Cambria Math" panose="02040503050406030204" pitchFamily="18" charset="0"/>
                          </a:rPr>
                        </m:ctrlPr>
                      </m:sSubPr>
                      <m:e>
                        <m:r>
                          <a:rPr lang="en-US" sz="2400" i="1">
                            <a:solidFill>
                              <a:srgbClr val="800080"/>
                            </a:solidFill>
                            <a:latin typeface="Cambria Math" panose="02040503050406030204" pitchFamily="18" charset="0"/>
                            <a:ea typeface="Cambria Math" panose="02040503050406030204" pitchFamily="18" charset="0"/>
                          </a:rPr>
                          <m:t>𝑉</m:t>
                        </m:r>
                      </m:e>
                      <m:sub>
                        <m:r>
                          <a:rPr lang="en-US" sz="2400" i="1">
                            <a:solidFill>
                              <a:srgbClr val="800080"/>
                            </a:solidFill>
                            <a:latin typeface="Cambria Math" panose="02040503050406030204" pitchFamily="18" charset="0"/>
                            <a:ea typeface="Cambria Math" panose="02040503050406030204" pitchFamily="18" charset="0"/>
                          </a:rPr>
                          <m:t>𝐻</m:t>
                        </m:r>
                      </m:sub>
                    </m:sSub>
                  </m:oMath>
                </a14:m>
                <a:r>
                  <a:rPr lang="en-US" sz="2400" dirty="0">
                    <a:latin typeface="Cambria Math" panose="02040503050406030204" pitchFamily="18" charset="0"/>
                    <a:ea typeface="Cambria Math" panose="02040503050406030204" pitchFamily="18" charset="0"/>
                  </a:rPr>
                  <a:t> →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a:t>
                </a:r>
              </a:p>
              <a:p>
                <a:pPr marL="0" indent="0">
                  <a:buNone/>
                  <a:tabLst>
                    <a:tab pos="1885903" algn="l"/>
                    <a:tab pos="2190695" algn="l"/>
                  </a:tabLst>
                </a:pPr>
                <a:r>
                  <a:rPr lang="en-US" sz="3200" dirty="0">
                    <a:latin typeface="Cambria Math" panose="02040503050406030204" pitchFamily="18" charset="0"/>
                    <a:ea typeface="Cambria Math" panose="02040503050406030204" pitchFamily="18" charset="0"/>
                  </a:rPr>
                  <a:t>		</a:t>
                </a:r>
                <a:r>
                  <a:rPr lang="en-US" sz="2400" dirty="0" err="1">
                    <a:solidFill>
                      <a:srgbClr val="0070C0"/>
                    </a:solidFill>
                    <a:latin typeface="Cambria Math" panose="02040503050406030204" pitchFamily="18" charset="0"/>
                    <a:ea typeface="Cambria Math" panose="02040503050406030204" pitchFamily="18" charset="0"/>
                  </a:rPr>
                  <a:t>IsGraph</a:t>
                </a:r>
                <a:r>
                  <a:rPr lang="en-US" sz="2400" dirty="0">
                    <a:solidFill>
                      <a:srgbClr val="0070C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a:solidFill>
                              <a:srgbClr val="800080"/>
                            </a:solidFill>
                            <a:latin typeface="Cambria Math" panose="02040503050406030204" pitchFamily="18" charset="0"/>
                            <a:ea typeface="Cambria Math" panose="02040503050406030204" pitchFamily="18" charset="0"/>
                          </a:rPr>
                        </m:ctrlPr>
                      </m:sSubPr>
                      <m:e>
                        <m:r>
                          <a:rPr lang="en-US" sz="2400" i="1">
                            <a:solidFill>
                              <a:srgbClr val="800080"/>
                            </a:solidFill>
                            <a:latin typeface="Cambria Math" panose="02040503050406030204" pitchFamily="18" charset="0"/>
                            <a:ea typeface="Cambria Math" panose="02040503050406030204" pitchFamily="18" charset="0"/>
                          </a:rPr>
                          <m:t>𝑉</m:t>
                        </m:r>
                      </m:e>
                      <m:sub>
                        <m:r>
                          <a:rPr lang="en-US" sz="2400" i="1">
                            <a:solidFill>
                              <a:srgbClr val="800080"/>
                            </a:solidFill>
                            <a:latin typeface="Cambria Math" panose="02040503050406030204" pitchFamily="18" charset="0"/>
                            <a:ea typeface="Cambria Math" panose="02040503050406030204" pitchFamily="18" charset="0"/>
                          </a:rPr>
                          <m:t>𝐺</m:t>
                        </m:r>
                      </m:sub>
                    </m:sSub>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a:solidFill>
                              <a:srgbClr val="800080"/>
                            </a:solidFill>
                            <a:latin typeface="Cambria Math" panose="02040503050406030204" pitchFamily="18" charset="0"/>
                            <a:ea typeface="Cambria Math" panose="02040503050406030204" pitchFamily="18" charset="0"/>
                          </a:rPr>
                        </m:ctrlPr>
                      </m:sSubPr>
                      <m:e>
                        <m:r>
                          <a:rPr lang="en-US" sz="2400" i="1">
                            <a:solidFill>
                              <a:srgbClr val="800080"/>
                            </a:solidFill>
                            <a:latin typeface="Cambria Math" panose="02040503050406030204" pitchFamily="18" charset="0"/>
                            <a:ea typeface="Cambria Math" panose="02040503050406030204" pitchFamily="18" charset="0"/>
                          </a:rPr>
                          <m:t>𝐸</m:t>
                        </m:r>
                      </m:e>
                      <m:sub>
                        <m:r>
                          <a:rPr lang="en-US" sz="2400" i="1">
                            <a:solidFill>
                              <a:srgbClr val="800080"/>
                            </a:solidFill>
                            <a:latin typeface="Cambria Math" panose="02040503050406030204" pitchFamily="18" charset="0"/>
                            <a:ea typeface="Cambria Math" panose="02040503050406030204" pitchFamily="18" charset="0"/>
                          </a:rPr>
                          <m:t>𝐺</m:t>
                        </m:r>
                      </m:sub>
                    </m:sSub>
                  </m:oMath>
                </a14:m>
                <a:r>
                  <a:rPr lang="en-US" sz="2400" dirty="0">
                    <a:latin typeface="Cambria Math" panose="02040503050406030204" pitchFamily="18" charset="0"/>
                    <a:ea typeface="Cambria Math" panose="02040503050406030204" pitchFamily="18" charset="0"/>
                  </a:rPr>
                  <a:t> → </a:t>
                </a:r>
                <a:r>
                  <a:rPr lang="en-US" sz="2400" dirty="0">
                    <a:solidFill>
                      <a:srgbClr val="0070C0"/>
                    </a:solidFill>
                    <a:latin typeface="Cambria Math" panose="02040503050406030204" pitchFamily="18" charset="0"/>
                    <a:ea typeface="Cambria Math" panose="02040503050406030204" pitchFamily="18" charset="0"/>
                  </a:rPr>
                  <a:t>IsGraph </a:t>
                </a:r>
                <a14:m>
                  <m:oMath xmlns:m="http://schemas.openxmlformats.org/officeDocument/2006/math">
                    <m:sSub>
                      <m:sSubPr>
                        <m:ctrlPr>
                          <a:rPr lang="en-US" sz="2400" i="1">
                            <a:solidFill>
                              <a:srgbClr val="800080"/>
                            </a:solidFill>
                            <a:latin typeface="Cambria Math" panose="02040503050406030204" pitchFamily="18" charset="0"/>
                            <a:ea typeface="Cambria Math" panose="02040503050406030204" pitchFamily="18" charset="0"/>
                          </a:rPr>
                        </m:ctrlPr>
                      </m:sSubPr>
                      <m:e>
                        <m:r>
                          <a:rPr lang="en-US" sz="2400" i="1">
                            <a:solidFill>
                              <a:srgbClr val="800080"/>
                            </a:solidFill>
                            <a:latin typeface="Cambria Math" panose="02040503050406030204" pitchFamily="18" charset="0"/>
                            <a:ea typeface="Cambria Math" panose="02040503050406030204" pitchFamily="18" charset="0"/>
                          </a:rPr>
                          <m:t>𝑉</m:t>
                        </m:r>
                      </m:e>
                      <m:sub>
                        <m:r>
                          <a:rPr lang="en-US" sz="2400" i="1">
                            <a:solidFill>
                              <a:srgbClr val="800080"/>
                            </a:solidFill>
                            <a:latin typeface="Cambria Math" panose="02040503050406030204" pitchFamily="18" charset="0"/>
                            <a:ea typeface="Cambria Math" panose="02040503050406030204" pitchFamily="18" charset="0"/>
                          </a:rPr>
                          <m:t>𝐻</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a:solidFill>
                              <a:srgbClr val="800080"/>
                            </a:solidFill>
                            <a:latin typeface="Cambria Math" panose="02040503050406030204" pitchFamily="18" charset="0"/>
                            <a:ea typeface="Cambria Math" panose="02040503050406030204" pitchFamily="18" charset="0"/>
                          </a:rPr>
                        </m:ctrlPr>
                      </m:sSubPr>
                      <m:e>
                        <m:r>
                          <a:rPr lang="en-US" sz="2400" i="1">
                            <a:solidFill>
                              <a:srgbClr val="800080"/>
                            </a:solidFill>
                            <a:latin typeface="Cambria Math" panose="02040503050406030204" pitchFamily="18" charset="0"/>
                            <a:ea typeface="Cambria Math" panose="02040503050406030204" pitchFamily="18" charset="0"/>
                          </a:rPr>
                          <m:t>𝐸</m:t>
                        </m:r>
                      </m:e>
                      <m:sub>
                        <m:r>
                          <a:rPr lang="en-US" sz="2400" i="1">
                            <a:solidFill>
                              <a:srgbClr val="800080"/>
                            </a:solidFill>
                            <a:latin typeface="Cambria Math" panose="02040503050406030204" pitchFamily="18" charset="0"/>
                            <a:ea typeface="Cambria Math" panose="02040503050406030204" pitchFamily="18" charset="0"/>
                          </a:rPr>
                          <m:t>𝐻</m:t>
                        </m:r>
                      </m:sub>
                    </m:sSub>
                  </m:oMath>
                </a14:m>
                <a:r>
                  <a:rPr lang="en-US" sz="2400" dirty="0">
                    <a:latin typeface="Cambria Math" panose="02040503050406030204" pitchFamily="18" charset="0"/>
                    <a:ea typeface="Cambria Math" panose="02040503050406030204" pitchFamily="18" charset="0"/>
                  </a:rPr>
                  <a:t> →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2226471"/>
                <a:ext cx="8515350" cy="3263504"/>
              </a:xfrm>
              <a:blipFill rotWithShape="0">
                <a:blip r:embed="rId3"/>
                <a:stretch>
                  <a:fillRect l="-1074" t="-2612" b="-20896"/>
                </a:stretch>
              </a:blipFill>
            </p:spPr>
            <p:txBody>
              <a:bodyPr/>
              <a:lstStyle/>
              <a:p>
                <a:r>
                  <a:rPr lang="en-GB">
                    <a:noFill/>
                  </a:rPr>
                  <a:t> </a:t>
                </a:r>
              </a:p>
            </p:txBody>
          </p:sp>
        </mc:Fallback>
      </mc:AlternateContent>
      <p:sp>
        <p:nvSpPr>
          <p:cNvPr id="4" name="Slide Number Placeholder 3"/>
          <p:cNvSpPr>
            <a:spLocks noGrp="1"/>
          </p:cNvSpPr>
          <p:nvPr>
            <p:ph type="sldNum" sz="quarter" idx="12"/>
          </p:nvPr>
        </p:nvSpPr>
        <p:spPr/>
        <p:txBody>
          <a:bodyPr/>
          <a:lstStyle/>
          <a:p>
            <a:fld id="{E64EF21E-4A1E-457A-A908-FECEBBB6594B}" type="slidenum">
              <a:rPr lang="en-US" smtClean="0"/>
              <a:t>48</a:t>
            </a:fld>
            <a:endParaRPr lang="en-US"/>
          </a:p>
        </p:txBody>
      </p:sp>
      <p:grpSp>
        <p:nvGrpSpPr>
          <p:cNvPr id="5" name="Group 108"/>
          <p:cNvGrpSpPr/>
          <p:nvPr/>
        </p:nvGrpSpPr>
        <p:grpSpPr>
          <a:xfrm>
            <a:off x="-146344" y="5576444"/>
            <a:ext cx="2710656" cy="1210608"/>
            <a:chOff x="3501038" y="1916689"/>
            <a:chExt cx="7258407" cy="3241682"/>
          </a:xfrm>
        </p:grpSpPr>
        <p:grpSp>
          <p:nvGrpSpPr>
            <p:cNvPr id="6" name="Group 4"/>
            <p:cNvGrpSpPr>
              <a:grpSpLocks noChangeAspect="1"/>
            </p:cNvGrpSpPr>
            <p:nvPr/>
          </p:nvGrpSpPr>
          <p:grpSpPr bwMode="auto">
            <a:xfrm>
              <a:off x="4752023" y="2199271"/>
              <a:ext cx="2260600" cy="2959100"/>
              <a:chOff x="1354" y="1310"/>
              <a:chExt cx="1424" cy="1864"/>
            </a:xfrm>
          </p:grpSpPr>
          <p:sp>
            <p:nvSpPr>
              <p:cNvPr id="8" name="AutoShape 3"/>
              <p:cNvSpPr>
                <a:spLocks noChangeAspect="1" noChangeArrowheads="1" noTextEdit="1"/>
              </p:cNvSpPr>
              <p:nvPr/>
            </p:nvSpPr>
            <p:spPr bwMode="auto">
              <a:xfrm>
                <a:off x="1354" y="1310"/>
                <a:ext cx="1424" cy="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9" name="Freeform 5"/>
              <p:cNvSpPr>
                <a:spLocks/>
              </p:cNvSpPr>
              <p:nvPr/>
            </p:nvSpPr>
            <p:spPr bwMode="auto">
              <a:xfrm>
                <a:off x="1414" y="1377"/>
                <a:ext cx="1176" cy="661"/>
              </a:xfrm>
              <a:custGeom>
                <a:avLst/>
                <a:gdLst>
                  <a:gd name="T0" fmla="*/ 915 w 1176"/>
                  <a:gd name="T1" fmla="*/ 80 h 661"/>
                  <a:gd name="T2" fmla="*/ 939 w 1176"/>
                  <a:gd name="T3" fmla="*/ 76 h 661"/>
                  <a:gd name="T4" fmla="*/ 964 w 1176"/>
                  <a:gd name="T5" fmla="*/ 74 h 661"/>
                  <a:gd name="T6" fmla="*/ 988 w 1176"/>
                  <a:gd name="T7" fmla="*/ 78 h 661"/>
                  <a:gd name="T8" fmla="*/ 1006 w 1176"/>
                  <a:gd name="T9" fmla="*/ 96 h 661"/>
                  <a:gd name="T10" fmla="*/ 1000 w 1176"/>
                  <a:gd name="T11" fmla="*/ 128 h 661"/>
                  <a:gd name="T12" fmla="*/ 1000 w 1176"/>
                  <a:gd name="T13" fmla="*/ 137 h 661"/>
                  <a:gd name="T14" fmla="*/ 1033 w 1176"/>
                  <a:gd name="T15" fmla="*/ 137 h 661"/>
                  <a:gd name="T16" fmla="*/ 1058 w 1176"/>
                  <a:gd name="T17" fmla="*/ 148 h 661"/>
                  <a:gd name="T18" fmla="*/ 1062 w 1176"/>
                  <a:gd name="T19" fmla="*/ 166 h 661"/>
                  <a:gd name="T20" fmla="*/ 1064 w 1176"/>
                  <a:gd name="T21" fmla="*/ 179 h 661"/>
                  <a:gd name="T22" fmla="*/ 1091 w 1176"/>
                  <a:gd name="T23" fmla="*/ 177 h 661"/>
                  <a:gd name="T24" fmla="*/ 1111 w 1176"/>
                  <a:gd name="T25" fmla="*/ 179 h 661"/>
                  <a:gd name="T26" fmla="*/ 1129 w 1176"/>
                  <a:gd name="T27" fmla="*/ 195 h 661"/>
                  <a:gd name="T28" fmla="*/ 1150 w 1176"/>
                  <a:gd name="T29" fmla="*/ 239 h 661"/>
                  <a:gd name="T30" fmla="*/ 1169 w 1176"/>
                  <a:gd name="T31" fmla="*/ 297 h 661"/>
                  <a:gd name="T32" fmla="*/ 1145 w 1176"/>
                  <a:gd name="T33" fmla="*/ 337 h 661"/>
                  <a:gd name="T34" fmla="*/ 1084 w 1176"/>
                  <a:gd name="T35" fmla="*/ 355 h 661"/>
                  <a:gd name="T36" fmla="*/ 1022 w 1176"/>
                  <a:gd name="T37" fmla="*/ 375 h 661"/>
                  <a:gd name="T38" fmla="*/ 961 w 1176"/>
                  <a:gd name="T39" fmla="*/ 393 h 661"/>
                  <a:gd name="T40" fmla="*/ 897 w 1176"/>
                  <a:gd name="T41" fmla="*/ 413 h 661"/>
                  <a:gd name="T42" fmla="*/ 836 w 1176"/>
                  <a:gd name="T43" fmla="*/ 431 h 661"/>
                  <a:gd name="T44" fmla="*/ 774 w 1176"/>
                  <a:gd name="T45" fmla="*/ 451 h 661"/>
                  <a:gd name="T46" fmla="*/ 713 w 1176"/>
                  <a:gd name="T47" fmla="*/ 472 h 661"/>
                  <a:gd name="T48" fmla="*/ 653 w 1176"/>
                  <a:gd name="T49" fmla="*/ 494 h 661"/>
                  <a:gd name="T50" fmla="*/ 595 w 1176"/>
                  <a:gd name="T51" fmla="*/ 519 h 661"/>
                  <a:gd name="T52" fmla="*/ 537 w 1176"/>
                  <a:gd name="T53" fmla="*/ 548 h 661"/>
                  <a:gd name="T54" fmla="*/ 477 w 1176"/>
                  <a:gd name="T55" fmla="*/ 577 h 661"/>
                  <a:gd name="T56" fmla="*/ 416 w 1176"/>
                  <a:gd name="T57" fmla="*/ 604 h 661"/>
                  <a:gd name="T58" fmla="*/ 354 w 1176"/>
                  <a:gd name="T59" fmla="*/ 628 h 661"/>
                  <a:gd name="T60" fmla="*/ 293 w 1176"/>
                  <a:gd name="T61" fmla="*/ 648 h 661"/>
                  <a:gd name="T62" fmla="*/ 231 w 1176"/>
                  <a:gd name="T63" fmla="*/ 659 h 661"/>
                  <a:gd name="T64" fmla="*/ 161 w 1176"/>
                  <a:gd name="T65" fmla="*/ 657 h 661"/>
                  <a:gd name="T66" fmla="*/ 78 w 1176"/>
                  <a:gd name="T67" fmla="*/ 630 h 661"/>
                  <a:gd name="T68" fmla="*/ 16 w 1176"/>
                  <a:gd name="T69" fmla="*/ 575 h 661"/>
                  <a:gd name="T70" fmla="*/ 2 w 1176"/>
                  <a:gd name="T71" fmla="*/ 501 h 661"/>
                  <a:gd name="T72" fmla="*/ 38 w 1176"/>
                  <a:gd name="T73" fmla="*/ 436 h 661"/>
                  <a:gd name="T74" fmla="*/ 81 w 1176"/>
                  <a:gd name="T75" fmla="*/ 396 h 661"/>
                  <a:gd name="T76" fmla="*/ 130 w 1176"/>
                  <a:gd name="T77" fmla="*/ 362 h 661"/>
                  <a:gd name="T78" fmla="*/ 186 w 1176"/>
                  <a:gd name="T79" fmla="*/ 333 h 661"/>
                  <a:gd name="T80" fmla="*/ 246 w 1176"/>
                  <a:gd name="T81" fmla="*/ 308 h 661"/>
                  <a:gd name="T82" fmla="*/ 307 w 1176"/>
                  <a:gd name="T83" fmla="*/ 286 h 661"/>
                  <a:gd name="T84" fmla="*/ 365 w 1176"/>
                  <a:gd name="T85" fmla="*/ 262 h 661"/>
                  <a:gd name="T86" fmla="*/ 419 w 1176"/>
                  <a:gd name="T87" fmla="*/ 241 h 661"/>
                  <a:gd name="T88" fmla="*/ 463 w 1176"/>
                  <a:gd name="T89" fmla="*/ 219 h 661"/>
                  <a:gd name="T90" fmla="*/ 501 w 1176"/>
                  <a:gd name="T91" fmla="*/ 199 h 661"/>
                  <a:gd name="T92" fmla="*/ 539 w 1176"/>
                  <a:gd name="T93" fmla="*/ 177 h 661"/>
                  <a:gd name="T94" fmla="*/ 577 w 1176"/>
                  <a:gd name="T95" fmla="*/ 157 h 661"/>
                  <a:gd name="T96" fmla="*/ 613 w 1176"/>
                  <a:gd name="T97" fmla="*/ 136 h 661"/>
                  <a:gd name="T98" fmla="*/ 651 w 1176"/>
                  <a:gd name="T99" fmla="*/ 116 h 661"/>
                  <a:gd name="T100" fmla="*/ 689 w 1176"/>
                  <a:gd name="T101" fmla="*/ 96 h 661"/>
                  <a:gd name="T102" fmla="*/ 727 w 1176"/>
                  <a:gd name="T103" fmla="*/ 76 h 661"/>
                  <a:gd name="T104" fmla="*/ 760 w 1176"/>
                  <a:gd name="T105" fmla="*/ 60 h 661"/>
                  <a:gd name="T106" fmla="*/ 790 w 1176"/>
                  <a:gd name="T107" fmla="*/ 40 h 661"/>
                  <a:gd name="T108" fmla="*/ 821 w 1176"/>
                  <a:gd name="T109" fmla="*/ 20 h 661"/>
                  <a:gd name="T110" fmla="*/ 852 w 1176"/>
                  <a:gd name="T111" fmla="*/ 4 h 661"/>
                  <a:gd name="T112" fmla="*/ 883 w 1176"/>
                  <a:gd name="T113" fmla="*/ 0 h 661"/>
                  <a:gd name="T114" fmla="*/ 910 w 1176"/>
                  <a:gd name="T115" fmla="*/ 13 h 661"/>
                  <a:gd name="T116" fmla="*/ 921 w 1176"/>
                  <a:gd name="T117" fmla="*/ 38 h 661"/>
                  <a:gd name="T118" fmla="*/ 915 w 1176"/>
                  <a:gd name="T119" fmla="*/ 67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76" h="661">
                    <a:moveTo>
                      <a:pt x="906" y="81"/>
                    </a:moveTo>
                    <a:lnTo>
                      <a:pt x="915" y="80"/>
                    </a:lnTo>
                    <a:lnTo>
                      <a:pt x="926" y="78"/>
                    </a:lnTo>
                    <a:lnTo>
                      <a:pt x="939" y="76"/>
                    </a:lnTo>
                    <a:lnTo>
                      <a:pt x="951" y="76"/>
                    </a:lnTo>
                    <a:lnTo>
                      <a:pt x="964" y="74"/>
                    </a:lnTo>
                    <a:lnTo>
                      <a:pt x="977" y="76"/>
                    </a:lnTo>
                    <a:lnTo>
                      <a:pt x="988" y="78"/>
                    </a:lnTo>
                    <a:lnTo>
                      <a:pt x="995" y="81"/>
                    </a:lnTo>
                    <a:lnTo>
                      <a:pt x="1006" y="96"/>
                    </a:lnTo>
                    <a:lnTo>
                      <a:pt x="1008" y="112"/>
                    </a:lnTo>
                    <a:lnTo>
                      <a:pt x="1000" y="128"/>
                    </a:lnTo>
                    <a:lnTo>
                      <a:pt x="988" y="141"/>
                    </a:lnTo>
                    <a:lnTo>
                      <a:pt x="1000" y="137"/>
                    </a:lnTo>
                    <a:lnTo>
                      <a:pt x="1017" y="136"/>
                    </a:lnTo>
                    <a:lnTo>
                      <a:pt x="1033" y="137"/>
                    </a:lnTo>
                    <a:lnTo>
                      <a:pt x="1047" y="141"/>
                    </a:lnTo>
                    <a:lnTo>
                      <a:pt x="1058" y="148"/>
                    </a:lnTo>
                    <a:lnTo>
                      <a:pt x="1064" y="156"/>
                    </a:lnTo>
                    <a:lnTo>
                      <a:pt x="1062" y="166"/>
                    </a:lnTo>
                    <a:lnTo>
                      <a:pt x="1047" y="181"/>
                    </a:lnTo>
                    <a:lnTo>
                      <a:pt x="1064" y="179"/>
                    </a:lnTo>
                    <a:lnTo>
                      <a:pt x="1078" y="177"/>
                    </a:lnTo>
                    <a:lnTo>
                      <a:pt x="1091" y="177"/>
                    </a:lnTo>
                    <a:lnTo>
                      <a:pt x="1102" y="177"/>
                    </a:lnTo>
                    <a:lnTo>
                      <a:pt x="1111" y="179"/>
                    </a:lnTo>
                    <a:lnTo>
                      <a:pt x="1120" y="186"/>
                    </a:lnTo>
                    <a:lnTo>
                      <a:pt x="1129" y="195"/>
                    </a:lnTo>
                    <a:lnTo>
                      <a:pt x="1138" y="212"/>
                    </a:lnTo>
                    <a:lnTo>
                      <a:pt x="1150" y="239"/>
                    </a:lnTo>
                    <a:lnTo>
                      <a:pt x="1161" y="268"/>
                    </a:lnTo>
                    <a:lnTo>
                      <a:pt x="1169" y="297"/>
                    </a:lnTo>
                    <a:lnTo>
                      <a:pt x="1176" y="326"/>
                    </a:lnTo>
                    <a:lnTo>
                      <a:pt x="1145" y="337"/>
                    </a:lnTo>
                    <a:lnTo>
                      <a:pt x="1114" y="346"/>
                    </a:lnTo>
                    <a:lnTo>
                      <a:pt x="1084" y="355"/>
                    </a:lnTo>
                    <a:lnTo>
                      <a:pt x="1053" y="366"/>
                    </a:lnTo>
                    <a:lnTo>
                      <a:pt x="1022" y="375"/>
                    </a:lnTo>
                    <a:lnTo>
                      <a:pt x="991" y="384"/>
                    </a:lnTo>
                    <a:lnTo>
                      <a:pt x="961" y="393"/>
                    </a:lnTo>
                    <a:lnTo>
                      <a:pt x="930" y="402"/>
                    </a:lnTo>
                    <a:lnTo>
                      <a:pt x="897" y="413"/>
                    </a:lnTo>
                    <a:lnTo>
                      <a:pt x="866" y="422"/>
                    </a:lnTo>
                    <a:lnTo>
                      <a:pt x="836" y="431"/>
                    </a:lnTo>
                    <a:lnTo>
                      <a:pt x="805" y="442"/>
                    </a:lnTo>
                    <a:lnTo>
                      <a:pt x="774" y="451"/>
                    </a:lnTo>
                    <a:lnTo>
                      <a:pt x="743" y="461"/>
                    </a:lnTo>
                    <a:lnTo>
                      <a:pt x="713" y="472"/>
                    </a:lnTo>
                    <a:lnTo>
                      <a:pt x="682" y="483"/>
                    </a:lnTo>
                    <a:lnTo>
                      <a:pt x="653" y="494"/>
                    </a:lnTo>
                    <a:lnTo>
                      <a:pt x="624" y="507"/>
                    </a:lnTo>
                    <a:lnTo>
                      <a:pt x="595" y="519"/>
                    </a:lnTo>
                    <a:lnTo>
                      <a:pt x="566" y="534"/>
                    </a:lnTo>
                    <a:lnTo>
                      <a:pt x="537" y="548"/>
                    </a:lnTo>
                    <a:lnTo>
                      <a:pt x="506" y="563"/>
                    </a:lnTo>
                    <a:lnTo>
                      <a:pt x="477" y="577"/>
                    </a:lnTo>
                    <a:lnTo>
                      <a:pt x="447" y="590"/>
                    </a:lnTo>
                    <a:lnTo>
                      <a:pt x="416" y="604"/>
                    </a:lnTo>
                    <a:lnTo>
                      <a:pt x="385" y="617"/>
                    </a:lnTo>
                    <a:lnTo>
                      <a:pt x="354" y="628"/>
                    </a:lnTo>
                    <a:lnTo>
                      <a:pt x="324" y="639"/>
                    </a:lnTo>
                    <a:lnTo>
                      <a:pt x="293" y="648"/>
                    </a:lnTo>
                    <a:lnTo>
                      <a:pt x="262" y="653"/>
                    </a:lnTo>
                    <a:lnTo>
                      <a:pt x="231" y="659"/>
                    </a:lnTo>
                    <a:lnTo>
                      <a:pt x="201" y="661"/>
                    </a:lnTo>
                    <a:lnTo>
                      <a:pt x="161" y="657"/>
                    </a:lnTo>
                    <a:lnTo>
                      <a:pt x="117" y="646"/>
                    </a:lnTo>
                    <a:lnTo>
                      <a:pt x="78" y="630"/>
                    </a:lnTo>
                    <a:lnTo>
                      <a:pt x="41" y="604"/>
                    </a:lnTo>
                    <a:lnTo>
                      <a:pt x="16" y="575"/>
                    </a:lnTo>
                    <a:lnTo>
                      <a:pt x="0" y="541"/>
                    </a:lnTo>
                    <a:lnTo>
                      <a:pt x="2" y="501"/>
                    </a:lnTo>
                    <a:lnTo>
                      <a:pt x="21" y="458"/>
                    </a:lnTo>
                    <a:lnTo>
                      <a:pt x="38" y="436"/>
                    </a:lnTo>
                    <a:lnTo>
                      <a:pt x="58" y="414"/>
                    </a:lnTo>
                    <a:lnTo>
                      <a:pt x="81" y="396"/>
                    </a:lnTo>
                    <a:lnTo>
                      <a:pt x="105" y="378"/>
                    </a:lnTo>
                    <a:lnTo>
                      <a:pt x="130" y="362"/>
                    </a:lnTo>
                    <a:lnTo>
                      <a:pt x="159" y="347"/>
                    </a:lnTo>
                    <a:lnTo>
                      <a:pt x="186" y="333"/>
                    </a:lnTo>
                    <a:lnTo>
                      <a:pt x="217" y="320"/>
                    </a:lnTo>
                    <a:lnTo>
                      <a:pt x="246" y="308"/>
                    </a:lnTo>
                    <a:lnTo>
                      <a:pt x="277" y="297"/>
                    </a:lnTo>
                    <a:lnTo>
                      <a:pt x="307" y="286"/>
                    </a:lnTo>
                    <a:lnTo>
                      <a:pt x="336" y="273"/>
                    </a:lnTo>
                    <a:lnTo>
                      <a:pt x="365" y="262"/>
                    </a:lnTo>
                    <a:lnTo>
                      <a:pt x="392" y="252"/>
                    </a:lnTo>
                    <a:lnTo>
                      <a:pt x="419" y="241"/>
                    </a:lnTo>
                    <a:lnTo>
                      <a:pt x="445" y="228"/>
                    </a:lnTo>
                    <a:lnTo>
                      <a:pt x="463" y="219"/>
                    </a:lnTo>
                    <a:lnTo>
                      <a:pt x="483" y="208"/>
                    </a:lnTo>
                    <a:lnTo>
                      <a:pt x="501" y="199"/>
                    </a:lnTo>
                    <a:lnTo>
                      <a:pt x="521" y="188"/>
                    </a:lnTo>
                    <a:lnTo>
                      <a:pt x="539" y="177"/>
                    </a:lnTo>
                    <a:lnTo>
                      <a:pt x="557" y="168"/>
                    </a:lnTo>
                    <a:lnTo>
                      <a:pt x="577" y="157"/>
                    </a:lnTo>
                    <a:lnTo>
                      <a:pt x="595" y="147"/>
                    </a:lnTo>
                    <a:lnTo>
                      <a:pt x="613" y="136"/>
                    </a:lnTo>
                    <a:lnTo>
                      <a:pt x="633" y="127"/>
                    </a:lnTo>
                    <a:lnTo>
                      <a:pt x="651" y="116"/>
                    </a:lnTo>
                    <a:lnTo>
                      <a:pt x="669" y="105"/>
                    </a:lnTo>
                    <a:lnTo>
                      <a:pt x="689" y="96"/>
                    </a:lnTo>
                    <a:lnTo>
                      <a:pt x="707" y="85"/>
                    </a:lnTo>
                    <a:lnTo>
                      <a:pt x="727" y="76"/>
                    </a:lnTo>
                    <a:lnTo>
                      <a:pt x="745" y="67"/>
                    </a:lnTo>
                    <a:lnTo>
                      <a:pt x="760" y="60"/>
                    </a:lnTo>
                    <a:lnTo>
                      <a:pt x="774" y="51"/>
                    </a:lnTo>
                    <a:lnTo>
                      <a:pt x="790" y="40"/>
                    </a:lnTo>
                    <a:lnTo>
                      <a:pt x="807" y="29"/>
                    </a:lnTo>
                    <a:lnTo>
                      <a:pt x="821" y="20"/>
                    </a:lnTo>
                    <a:lnTo>
                      <a:pt x="837" y="11"/>
                    </a:lnTo>
                    <a:lnTo>
                      <a:pt x="852" y="4"/>
                    </a:lnTo>
                    <a:lnTo>
                      <a:pt x="866" y="0"/>
                    </a:lnTo>
                    <a:lnTo>
                      <a:pt x="883" y="0"/>
                    </a:lnTo>
                    <a:lnTo>
                      <a:pt x="897" y="4"/>
                    </a:lnTo>
                    <a:lnTo>
                      <a:pt x="910" y="13"/>
                    </a:lnTo>
                    <a:lnTo>
                      <a:pt x="917" y="23"/>
                    </a:lnTo>
                    <a:lnTo>
                      <a:pt x="921" y="38"/>
                    </a:lnTo>
                    <a:lnTo>
                      <a:pt x="921" y="52"/>
                    </a:lnTo>
                    <a:lnTo>
                      <a:pt x="915" y="67"/>
                    </a:lnTo>
                    <a:lnTo>
                      <a:pt x="906" y="81"/>
                    </a:lnTo>
                    <a:close/>
                  </a:path>
                </a:pathLst>
              </a:custGeom>
              <a:solidFill>
                <a:srgbClr val="D8E5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 name="Freeform 6"/>
              <p:cNvSpPr>
                <a:spLocks/>
              </p:cNvSpPr>
              <p:nvPr/>
            </p:nvSpPr>
            <p:spPr bwMode="auto">
              <a:xfrm>
                <a:off x="1363" y="1343"/>
                <a:ext cx="1408" cy="1809"/>
              </a:xfrm>
              <a:custGeom>
                <a:avLst/>
                <a:gdLst>
                  <a:gd name="T0" fmla="*/ 885 w 1408"/>
                  <a:gd name="T1" fmla="*/ 0 h 1809"/>
                  <a:gd name="T2" fmla="*/ 907 w 1408"/>
                  <a:gd name="T3" fmla="*/ 19 h 1809"/>
                  <a:gd name="T4" fmla="*/ 898 w 1408"/>
                  <a:gd name="T5" fmla="*/ 54 h 1809"/>
                  <a:gd name="T6" fmla="*/ 809 w 1408"/>
                  <a:gd name="T7" fmla="*/ 123 h 1809"/>
                  <a:gd name="T8" fmla="*/ 688 w 1408"/>
                  <a:gd name="T9" fmla="*/ 186 h 1809"/>
                  <a:gd name="T10" fmla="*/ 612 w 1408"/>
                  <a:gd name="T11" fmla="*/ 224 h 1809"/>
                  <a:gd name="T12" fmla="*/ 536 w 1408"/>
                  <a:gd name="T13" fmla="*/ 271 h 1809"/>
                  <a:gd name="T14" fmla="*/ 458 w 1408"/>
                  <a:gd name="T15" fmla="*/ 320 h 1809"/>
                  <a:gd name="T16" fmla="*/ 380 w 1408"/>
                  <a:gd name="T17" fmla="*/ 362 h 1809"/>
                  <a:gd name="T18" fmla="*/ 297 w 1408"/>
                  <a:gd name="T19" fmla="*/ 400 h 1809"/>
                  <a:gd name="T20" fmla="*/ 214 w 1408"/>
                  <a:gd name="T21" fmla="*/ 438 h 1809"/>
                  <a:gd name="T22" fmla="*/ 152 w 1408"/>
                  <a:gd name="T23" fmla="*/ 474 h 1809"/>
                  <a:gd name="T24" fmla="*/ 100 w 1408"/>
                  <a:gd name="T25" fmla="*/ 526 h 1809"/>
                  <a:gd name="T26" fmla="*/ 96 w 1408"/>
                  <a:gd name="T27" fmla="*/ 593 h 1809"/>
                  <a:gd name="T28" fmla="*/ 143 w 1408"/>
                  <a:gd name="T29" fmla="*/ 642 h 1809"/>
                  <a:gd name="T30" fmla="*/ 210 w 1408"/>
                  <a:gd name="T31" fmla="*/ 664 h 1809"/>
                  <a:gd name="T32" fmla="*/ 297 w 1408"/>
                  <a:gd name="T33" fmla="*/ 662 h 1809"/>
                  <a:gd name="T34" fmla="*/ 393 w 1408"/>
                  <a:gd name="T35" fmla="*/ 637 h 1809"/>
                  <a:gd name="T36" fmla="*/ 485 w 1408"/>
                  <a:gd name="T37" fmla="*/ 600 h 1809"/>
                  <a:gd name="T38" fmla="*/ 590 w 1408"/>
                  <a:gd name="T39" fmla="*/ 559 h 1809"/>
                  <a:gd name="T40" fmla="*/ 695 w 1408"/>
                  <a:gd name="T41" fmla="*/ 519 h 1809"/>
                  <a:gd name="T42" fmla="*/ 802 w 1408"/>
                  <a:gd name="T43" fmla="*/ 485 h 1809"/>
                  <a:gd name="T44" fmla="*/ 905 w 1408"/>
                  <a:gd name="T45" fmla="*/ 447 h 1809"/>
                  <a:gd name="T46" fmla="*/ 1008 w 1408"/>
                  <a:gd name="T47" fmla="*/ 409 h 1809"/>
                  <a:gd name="T48" fmla="*/ 1113 w 1408"/>
                  <a:gd name="T49" fmla="*/ 372 h 1809"/>
                  <a:gd name="T50" fmla="*/ 1218 w 1408"/>
                  <a:gd name="T51" fmla="*/ 342 h 1809"/>
                  <a:gd name="T52" fmla="*/ 1325 w 1408"/>
                  <a:gd name="T53" fmla="*/ 316 h 1809"/>
                  <a:gd name="T54" fmla="*/ 1328 w 1408"/>
                  <a:gd name="T55" fmla="*/ 394 h 1809"/>
                  <a:gd name="T56" fmla="*/ 1337 w 1408"/>
                  <a:gd name="T57" fmla="*/ 486 h 1809"/>
                  <a:gd name="T58" fmla="*/ 1343 w 1408"/>
                  <a:gd name="T59" fmla="*/ 618 h 1809"/>
                  <a:gd name="T60" fmla="*/ 1350 w 1408"/>
                  <a:gd name="T61" fmla="*/ 809 h 1809"/>
                  <a:gd name="T62" fmla="*/ 1368 w 1408"/>
                  <a:gd name="T63" fmla="*/ 1205 h 1809"/>
                  <a:gd name="T64" fmla="*/ 1384 w 1408"/>
                  <a:gd name="T65" fmla="*/ 1415 h 1809"/>
                  <a:gd name="T66" fmla="*/ 1393 w 1408"/>
                  <a:gd name="T67" fmla="*/ 1531 h 1809"/>
                  <a:gd name="T68" fmla="*/ 1408 w 1408"/>
                  <a:gd name="T69" fmla="*/ 1659 h 1809"/>
                  <a:gd name="T70" fmla="*/ 1238 w 1408"/>
                  <a:gd name="T71" fmla="*/ 1690 h 1809"/>
                  <a:gd name="T72" fmla="*/ 1037 w 1408"/>
                  <a:gd name="T73" fmla="*/ 1717 h 1809"/>
                  <a:gd name="T74" fmla="*/ 825 w 1408"/>
                  <a:gd name="T75" fmla="*/ 1742 h 1809"/>
                  <a:gd name="T76" fmla="*/ 622 w 1408"/>
                  <a:gd name="T77" fmla="*/ 1768 h 1809"/>
                  <a:gd name="T78" fmla="*/ 451 w 1408"/>
                  <a:gd name="T79" fmla="*/ 1793 h 1809"/>
                  <a:gd name="T80" fmla="*/ 349 w 1408"/>
                  <a:gd name="T81" fmla="*/ 1809 h 1809"/>
                  <a:gd name="T82" fmla="*/ 270 w 1408"/>
                  <a:gd name="T83" fmla="*/ 1802 h 1809"/>
                  <a:gd name="T84" fmla="*/ 194 w 1408"/>
                  <a:gd name="T85" fmla="*/ 1769 h 1809"/>
                  <a:gd name="T86" fmla="*/ 130 w 1408"/>
                  <a:gd name="T87" fmla="*/ 1704 h 1809"/>
                  <a:gd name="T88" fmla="*/ 83 w 1408"/>
                  <a:gd name="T89" fmla="*/ 1603 h 1809"/>
                  <a:gd name="T90" fmla="*/ 51 w 1408"/>
                  <a:gd name="T91" fmla="*/ 1418 h 1809"/>
                  <a:gd name="T92" fmla="*/ 25 w 1408"/>
                  <a:gd name="T93" fmla="*/ 1198 h 1809"/>
                  <a:gd name="T94" fmla="*/ 7 w 1408"/>
                  <a:gd name="T95" fmla="*/ 765 h 1809"/>
                  <a:gd name="T96" fmla="*/ 4 w 1408"/>
                  <a:gd name="T97" fmla="*/ 526 h 1809"/>
                  <a:gd name="T98" fmla="*/ 62 w 1408"/>
                  <a:gd name="T99" fmla="*/ 441 h 1809"/>
                  <a:gd name="T100" fmla="*/ 210 w 1408"/>
                  <a:gd name="T101" fmla="*/ 356 h 1809"/>
                  <a:gd name="T102" fmla="*/ 311 w 1408"/>
                  <a:gd name="T103" fmla="*/ 298 h 1809"/>
                  <a:gd name="T104" fmla="*/ 400 w 1408"/>
                  <a:gd name="T105" fmla="*/ 253 h 1809"/>
                  <a:gd name="T106" fmla="*/ 485 w 1408"/>
                  <a:gd name="T107" fmla="*/ 213 h 1809"/>
                  <a:gd name="T108" fmla="*/ 572 w 1408"/>
                  <a:gd name="T109" fmla="*/ 170 h 1809"/>
                  <a:gd name="T110" fmla="*/ 668 w 1408"/>
                  <a:gd name="T111" fmla="*/ 119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8" h="1809">
                    <a:moveTo>
                      <a:pt x="840" y="18"/>
                    </a:moveTo>
                    <a:lnTo>
                      <a:pt x="867" y="3"/>
                    </a:lnTo>
                    <a:lnTo>
                      <a:pt x="885" y="0"/>
                    </a:lnTo>
                    <a:lnTo>
                      <a:pt x="898" y="1"/>
                    </a:lnTo>
                    <a:lnTo>
                      <a:pt x="905" y="9"/>
                    </a:lnTo>
                    <a:lnTo>
                      <a:pt x="907" y="19"/>
                    </a:lnTo>
                    <a:lnTo>
                      <a:pt x="907" y="32"/>
                    </a:lnTo>
                    <a:lnTo>
                      <a:pt x="903" y="45"/>
                    </a:lnTo>
                    <a:lnTo>
                      <a:pt x="898" y="54"/>
                    </a:lnTo>
                    <a:lnTo>
                      <a:pt x="878" y="76"/>
                    </a:lnTo>
                    <a:lnTo>
                      <a:pt x="847" y="99"/>
                    </a:lnTo>
                    <a:lnTo>
                      <a:pt x="809" y="123"/>
                    </a:lnTo>
                    <a:lnTo>
                      <a:pt x="767" y="146"/>
                    </a:lnTo>
                    <a:lnTo>
                      <a:pt x="726" y="168"/>
                    </a:lnTo>
                    <a:lnTo>
                      <a:pt x="688" y="186"/>
                    </a:lnTo>
                    <a:lnTo>
                      <a:pt x="657" y="200"/>
                    </a:lnTo>
                    <a:lnTo>
                      <a:pt x="637" y="210"/>
                    </a:lnTo>
                    <a:lnTo>
                      <a:pt x="612" y="224"/>
                    </a:lnTo>
                    <a:lnTo>
                      <a:pt x="586" y="240"/>
                    </a:lnTo>
                    <a:lnTo>
                      <a:pt x="561" y="255"/>
                    </a:lnTo>
                    <a:lnTo>
                      <a:pt x="536" y="271"/>
                    </a:lnTo>
                    <a:lnTo>
                      <a:pt x="510" y="287"/>
                    </a:lnTo>
                    <a:lnTo>
                      <a:pt x="485" y="304"/>
                    </a:lnTo>
                    <a:lnTo>
                      <a:pt x="458" y="320"/>
                    </a:lnTo>
                    <a:lnTo>
                      <a:pt x="432" y="334"/>
                    </a:lnTo>
                    <a:lnTo>
                      <a:pt x="407" y="349"/>
                    </a:lnTo>
                    <a:lnTo>
                      <a:pt x="380" y="362"/>
                    </a:lnTo>
                    <a:lnTo>
                      <a:pt x="353" y="374"/>
                    </a:lnTo>
                    <a:lnTo>
                      <a:pt x="324" y="387"/>
                    </a:lnTo>
                    <a:lnTo>
                      <a:pt x="297" y="400"/>
                    </a:lnTo>
                    <a:lnTo>
                      <a:pt x="268" y="412"/>
                    </a:lnTo>
                    <a:lnTo>
                      <a:pt x="241" y="425"/>
                    </a:lnTo>
                    <a:lnTo>
                      <a:pt x="214" y="438"/>
                    </a:lnTo>
                    <a:lnTo>
                      <a:pt x="194" y="448"/>
                    </a:lnTo>
                    <a:lnTo>
                      <a:pt x="172" y="459"/>
                    </a:lnTo>
                    <a:lnTo>
                      <a:pt x="152" y="474"/>
                    </a:lnTo>
                    <a:lnTo>
                      <a:pt x="130" y="488"/>
                    </a:lnTo>
                    <a:lnTo>
                      <a:pt x="114" y="506"/>
                    </a:lnTo>
                    <a:lnTo>
                      <a:pt x="100" y="526"/>
                    </a:lnTo>
                    <a:lnTo>
                      <a:pt x="92" y="548"/>
                    </a:lnTo>
                    <a:lnTo>
                      <a:pt x="91" y="571"/>
                    </a:lnTo>
                    <a:lnTo>
                      <a:pt x="96" y="593"/>
                    </a:lnTo>
                    <a:lnTo>
                      <a:pt x="109" y="613"/>
                    </a:lnTo>
                    <a:lnTo>
                      <a:pt x="125" y="629"/>
                    </a:lnTo>
                    <a:lnTo>
                      <a:pt x="143" y="642"/>
                    </a:lnTo>
                    <a:lnTo>
                      <a:pt x="165" y="651"/>
                    </a:lnTo>
                    <a:lnTo>
                      <a:pt x="188" y="658"/>
                    </a:lnTo>
                    <a:lnTo>
                      <a:pt x="210" y="664"/>
                    </a:lnTo>
                    <a:lnTo>
                      <a:pt x="232" y="666"/>
                    </a:lnTo>
                    <a:lnTo>
                      <a:pt x="264" y="666"/>
                    </a:lnTo>
                    <a:lnTo>
                      <a:pt x="297" y="662"/>
                    </a:lnTo>
                    <a:lnTo>
                      <a:pt x="329" y="655"/>
                    </a:lnTo>
                    <a:lnTo>
                      <a:pt x="362" y="646"/>
                    </a:lnTo>
                    <a:lnTo>
                      <a:pt x="393" y="637"/>
                    </a:lnTo>
                    <a:lnTo>
                      <a:pt x="423" y="624"/>
                    </a:lnTo>
                    <a:lnTo>
                      <a:pt x="454" y="613"/>
                    </a:lnTo>
                    <a:lnTo>
                      <a:pt x="485" y="600"/>
                    </a:lnTo>
                    <a:lnTo>
                      <a:pt x="519" y="586"/>
                    </a:lnTo>
                    <a:lnTo>
                      <a:pt x="554" y="571"/>
                    </a:lnTo>
                    <a:lnTo>
                      <a:pt x="590" y="559"/>
                    </a:lnTo>
                    <a:lnTo>
                      <a:pt x="624" y="544"/>
                    </a:lnTo>
                    <a:lnTo>
                      <a:pt x="660" y="532"/>
                    </a:lnTo>
                    <a:lnTo>
                      <a:pt x="695" y="519"/>
                    </a:lnTo>
                    <a:lnTo>
                      <a:pt x="731" y="508"/>
                    </a:lnTo>
                    <a:lnTo>
                      <a:pt x="767" y="495"/>
                    </a:lnTo>
                    <a:lnTo>
                      <a:pt x="802" y="485"/>
                    </a:lnTo>
                    <a:lnTo>
                      <a:pt x="836" y="472"/>
                    </a:lnTo>
                    <a:lnTo>
                      <a:pt x="870" y="459"/>
                    </a:lnTo>
                    <a:lnTo>
                      <a:pt x="905" y="447"/>
                    </a:lnTo>
                    <a:lnTo>
                      <a:pt x="939" y="434"/>
                    </a:lnTo>
                    <a:lnTo>
                      <a:pt x="974" y="421"/>
                    </a:lnTo>
                    <a:lnTo>
                      <a:pt x="1008" y="409"/>
                    </a:lnTo>
                    <a:lnTo>
                      <a:pt x="1044" y="396"/>
                    </a:lnTo>
                    <a:lnTo>
                      <a:pt x="1078" y="385"/>
                    </a:lnTo>
                    <a:lnTo>
                      <a:pt x="1113" y="372"/>
                    </a:lnTo>
                    <a:lnTo>
                      <a:pt x="1147" y="362"/>
                    </a:lnTo>
                    <a:lnTo>
                      <a:pt x="1183" y="351"/>
                    </a:lnTo>
                    <a:lnTo>
                      <a:pt x="1218" y="342"/>
                    </a:lnTo>
                    <a:lnTo>
                      <a:pt x="1254" y="333"/>
                    </a:lnTo>
                    <a:lnTo>
                      <a:pt x="1288" y="324"/>
                    </a:lnTo>
                    <a:lnTo>
                      <a:pt x="1325" y="316"/>
                    </a:lnTo>
                    <a:lnTo>
                      <a:pt x="1321" y="342"/>
                    </a:lnTo>
                    <a:lnTo>
                      <a:pt x="1325" y="367"/>
                    </a:lnTo>
                    <a:lnTo>
                      <a:pt x="1328" y="394"/>
                    </a:lnTo>
                    <a:lnTo>
                      <a:pt x="1332" y="421"/>
                    </a:lnTo>
                    <a:lnTo>
                      <a:pt x="1334" y="452"/>
                    </a:lnTo>
                    <a:lnTo>
                      <a:pt x="1337" y="486"/>
                    </a:lnTo>
                    <a:lnTo>
                      <a:pt x="1339" y="523"/>
                    </a:lnTo>
                    <a:lnTo>
                      <a:pt x="1341" y="553"/>
                    </a:lnTo>
                    <a:lnTo>
                      <a:pt x="1343" y="618"/>
                    </a:lnTo>
                    <a:lnTo>
                      <a:pt x="1344" y="680"/>
                    </a:lnTo>
                    <a:lnTo>
                      <a:pt x="1346" y="743"/>
                    </a:lnTo>
                    <a:lnTo>
                      <a:pt x="1350" y="809"/>
                    </a:lnTo>
                    <a:lnTo>
                      <a:pt x="1355" y="944"/>
                    </a:lnTo>
                    <a:lnTo>
                      <a:pt x="1361" y="1075"/>
                    </a:lnTo>
                    <a:lnTo>
                      <a:pt x="1368" y="1205"/>
                    </a:lnTo>
                    <a:lnTo>
                      <a:pt x="1379" y="1339"/>
                    </a:lnTo>
                    <a:lnTo>
                      <a:pt x="1382" y="1377"/>
                    </a:lnTo>
                    <a:lnTo>
                      <a:pt x="1384" y="1415"/>
                    </a:lnTo>
                    <a:lnTo>
                      <a:pt x="1386" y="1453"/>
                    </a:lnTo>
                    <a:lnTo>
                      <a:pt x="1388" y="1491"/>
                    </a:lnTo>
                    <a:lnTo>
                      <a:pt x="1393" y="1531"/>
                    </a:lnTo>
                    <a:lnTo>
                      <a:pt x="1402" y="1576"/>
                    </a:lnTo>
                    <a:lnTo>
                      <a:pt x="1408" y="1623"/>
                    </a:lnTo>
                    <a:lnTo>
                      <a:pt x="1408" y="1659"/>
                    </a:lnTo>
                    <a:lnTo>
                      <a:pt x="1355" y="1670"/>
                    </a:lnTo>
                    <a:lnTo>
                      <a:pt x="1299" y="1681"/>
                    </a:lnTo>
                    <a:lnTo>
                      <a:pt x="1238" y="1690"/>
                    </a:lnTo>
                    <a:lnTo>
                      <a:pt x="1173" y="1699"/>
                    </a:lnTo>
                    <a:lnTo>
                      <a:pt x="1106" y="1708"/>
                    </a:lnTo>
                    <a:lnTo>
                      <a:pt x="1037" y="1717"/>
                    </a:lnTo>
                    <a:lnTo>
                      <a:pt x="966" y="1726"/>
                    </a:lnTo>
                    <a:lnTo>
                      <a:pt x="896" y="1735"/>
                    </a:lnTo>
                    <a:lnTo>
                      <a:pt x="825" y="1742"/>
                    </a:lnTo>
                    <a:lnTo>
                      <a:pt x="755" y="1751"/>
                    </a:lnTo>
                    <a:lnTo>
                      <a:pt x="688" y="1760"/>
                    </a:lnTo>
                    <a:lnTo>
                      <a:pt x="622" y="1768"/>
                    </a:lnTo>
                    <a:lnTo>
                      <a:pt x="561" y="1777"/>
                    </a:lnTo>
                    <a:lnTo>
                      <a:pt x="503" y="1784"/>
                    </a:lnTo>
                    <a:lnTo>
                      <a:pt x="451" y="1793"/>
                    </a:lnTo>
                    <a:lnTo>
                      <a:pt x="404" y="1802"/>
                    </a:lnTo>
                    <a:lnTo>
                      <a:pt x="376" y="1806"/>
                    </a:lnTo>
                    <a:lnTo>
                      <a:pt x="349" y="1809"/>
                    </a:lnTo>
                    <a:lnTo>
                      <a:pt x="322" y="1809"/>
                    </a:lnTo>
                    <a:lnTo>
                      <a:pt x="295" y="1807"/>
                    </a:lnTo>
                    <a:lnTo>
                      <a:pt x="270" y="1802"/>
                    </a:lnTo>
                    <a:lnTo>
                      <a:pt x="243" y="1795"/>
                    </a:lnTo>
                    <a:lnTo>
                      <a:pt x="219" y="1784"/>
                    </a:lnTo>
                    <a:lnTo>
                      <a:pt x="194" y="1769"/>
                    </a:lnTo>
                    <a:lnTo>
                      <a:pt x="172" y="1751"/>
                    </a:lnTo>
                    <a:lnTo>
                      <a:pt x="150" y="1730"/>
                    </a:lnTo>
                    <a:lnTo>
                      <a:pt x="130" y="1704"/>
                    </a:lnTo>
                    <a:lnTo>
                      <a:pt x="112" y="1675"/>
                    </a:lnTo>
                    <a:lnTo>
                      <a:pt x="96" y="1641"/>
                    </a:lnTo>
                    <a:lnTo>
                      <a:pt x="83" y="1603"/>
                    </a:lnTo>
                    <a:lnTo>
                      <a:pt x="72" y="1560"/>
                    </a:lnTo>
                    <a:lnTo>
                      <a:pt x="63" y="1511"/>
                    </a:lnTo>
                    <a:lnTo>
                      <a:pt x="51" y="1418"/>
                    </a:lnTo>
                    <a:lnTo>
                      <a:pt x="40" y="1348"/>
                    </a:lnTo>
                    <a:lnTo>
                      <a:pt x="31" y="1279"/>
                    </a:lnTo>
                    <a:lnTo>
                      <a:pt x="25" y="1198"/>
                    </a:lnTo>
                    <a:lnTo>
                      <a:pt x="22" y="1076"/>
                    </a:lnTo>
                    <a:lnTo>
                      <a:pt x="15" y="921"/>
                    </a:lnTo>
                    <a:lnTo>
                      <a:pt x="7" y="765"/>
                    </a:lnTo>
                    <a:lnTo>
                      <a:pt x="2" y="644"/>
                    </a:lnTo>
                    <a:lnTo>
                      <a:pt x="0" y="575"/>
                    </a:lnTo>
                    <a:lnTo>
                      <a:pt x="4" y="526"/>
                    </a:lnTo>
                    <a:lnTo>
                      <a:pt x="15" y="490"/>
                    </a:lnTo>
                    <a:lnTo>
                      <a:pt x="33" y="463"/>
                    </a:lnTo>
                    <a:lnTo>
                      <a:pt x="62" y="441"/>
                    </a:lnTo>
                    <a:lnTo>
                      <a:pt x="100" y="419"/>
                    </a:lnTo>
                    <a:lnTo>
                      <a:pt x="148" y="392"/>
                    </a:lnTo>
                    <a:lnTo>
                      <a:pt x="210" y="356"/>
                    </a:lnTo>
                    <a:lnTo>
                      <a:pt x="246" y="334"/>
                    </a:lnTo>
                    <a:lnTo>
                      <a:pt x="279" y="316"/>
                    </a:lnTo>
                    <a:lnTo>
                      <a:pt x="311" y="298"/>
                    </a:lnTo>
                    <a:lnTo>
                      <a:pt x="342" y="282"/>
                    </a:lnTo>
                    <a:lnTo>
                      <a:pt x="371" y="267"/>
                    </a:lnTo>
                    <a:lnTo>
                      <a:pt x="400" y="253"/>
                    </a:lnTo>
                    <a:lnTo>
                      <a:pt x="429" y="238"/>
                    </a:lnTo>
                    <a:lnTo>
                      <a:pt x="458" y="226"/>
                    </a:lnTo>
                    <a:lnTo>
                      <a:pt x="485" y="213"/>
                    </a:lnTo>
                    <a:lnTo>
                      <a:pt x="514" y="199"/>
                    </a:lnTo>
                    <a:lnTo>
                      <a:pt x="543" y="186"/>
                    </a:lnTo>
                    <a:lnTo>
                      <a:pt x="572" y="170"/>
                    </a:lnTo>
                    <a:lnTo>
                      <a:pt x="603" y="155"/>
                    </a:lnTo>
                    <a:lnTo>
                      <a:pt x="635" y="137"/>
                    </a:lnTo>
                    <a:lnTo>
                      <a:pt x="668" y="119"/>
                    </a:lnTo>
                    <a:lnTo>
                      <a:pt x="704" y="97"/>
                    </a:lnTo>
                    <a:lnTo>
                      <a:pt x="840" y="18"/>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 name="Freeform 8"/>
              <p:cNvSpPr>
                <a:spLocks/>
              </p:cNvSpPr>
              <p:nvPr/>
            </p:nvSpPr>
            <p:spPr bwMode="auto">
              <a:xfrm>
                <a:off x="1385" y="1364"/>
                <a:ext cx="1350" cy="1767"/>
              </a:xfrm>
              <a:custGeom>
                <a:avLst/>
                <a:gdLst>
                  <a:gd name="T0" fmla="*/ 722 w 1350"/>
                  <a:gd name="T1" fmla="*/ 80 h 1767"/>
                  <a:gd name="T2" fmla="*/ 552 w 1350"/>
                  <a:gd name="T3" fmla="*/ 176 h 1767"/>
                  <a:gd name="T4" fmla="*/ 374 w 1350"/>
                  <a:gd name="T5" fmla="*/ 272 h 1767"/>
                  <a:gd name="T6" fmla="*/ 41 w 1350"/>
                  <a:gd name="T7" fmla="*/ 453 h 1767"/>
                  <a:gd name="T8" fmla="*/ 0 w 1350"/>
                  <a:gd name="T9" fmla="*/ 525 h 1767"/>
                  <a:gd name="T10" fmla="*/ 38 w 1350"/>
                  <a:gd name="T11" fmla="*/ 619 h 1767"/>
                  <a:gd name="T12" fmla="*/ 139 w 1350"/>
                  <a:gd name="T13" fmla="*/ 683 h 1767"/>
                  <a:gd name="T14" fmla="*/ 192 w 1350"/>
                  <a:gd name="T15" fmla="*/ 704 h 1767"/>
                  <a:gd name="T16" fmla="*/ 287 w 1350"/>
                  <a:gd name="T17" fmla="*/ 704 h 1767"/>
                  <a:gd name="T18" fmla="*/ 599 w 1350"/>
                  <a:gd name="T19" fmla="*/ 587 h 1767"/>
                  <a:gd name="T20" fmla="*/ 838 w 1350"/>
                  <a:gd name="T21" fmla="*/ 500 h 1767"/>
                  <a:gd name="T22" fmla="*/ 1071 w 1350"/>
                  <a:gd name="T23" fmla="*/ 418 h 1767"/>
                  <a:gd name="T24" fmla="*/ 1254 w 1350"/>
                  <a:gd name="T25" fmla="*/ 491 h 1767"/>
                  <a:gd name="T26" fmla="*/ 1261 w 1350"/>
                  <a:gd name="T27" fmla="*/ 849 h 1767"/>
                  <a:gd name="T28" fmla="*/ 1274 w 1350"/>
                  <a:gd name="T29" fmla="*/ 1097 h 1767"/>
                  <a:gd name="T30" fmla="*/ 1299 w 1350"/>
                  <a:gd name="T31" fmla="*/ 1405 h 1767"/>
                  <a:gd name="T32" fmla="*/ 1299 w 1350"/>
                  <a:gd name="T33" fmla="*/ 1497 h 1767"/>
                  <a:gd name="T34" fmla="*/ 1292 w 1350"/>
                  <a:gd name="T35" fmla="*/ 1591 h 1767"/>
                  <a:gd name="T36" fmla="*/ 1172 w 1350"/>
                  <a:gd name="T37" fmla="*/ 1611 h 1767"/>
                  <a:gd name="T38" fmla="*/ 1073 w 1350"/>
                  <a:gd name="T39" fmla="*/ 1629 h 1767"/>
                  <a:gd name="T40" fmla="*/ 942 w 1350"/>
                  <a:gd name="T41" fmla="*/ 1649 h 1767"/>
                  <a:gd name="T42" fmla="*/ 816 w 1350"/>
                  <a:gd name="T43" fmla="*/ 1663 h 1767"/>
                  <a:gd name="T44" fmla="*/ 675 w 1350"/>
                  <a:gd name="T45" fmla="*/ 1669 h 1767"/>
                  <a:gd name="T46" fmla="*/ 497 w 1350"/>
                  <a:gd name="T47" fmla="*/ 1698 h 1767"/>
                  <a:gd name="T48" fmla="*/ 298 w 1350"/>
                  <a:gd name="T49" fmla="*/ 1723 h 1767"/>
                  <a:gd name="T50" fmla="*/ 215 w 1350"/>
                  <a:gd name="T51" fmla="*/ 1678 h 1767"/>
                  <a:gd name="T52" fmla="*/ 130 w 1350"/>
                  <a:gd name="T53" fmla="*/ 1580 h 1767"/>
                  <a:gd name="T54" fmla="*/ 88 w 1350"/>
                  <a:gd name="T55" fmla="*/ 1330 h 1767"/>
                  <a:gd name="T56" fmla="*/ 41 w 1350"/>
                  <a:gd name="T57" fmla="*/ 688 h 1767"/>
                  <a:gd name="T58" fmla="*/ 14 w 1350"/>
                  <a:gd name="T59" fmla="*/ 672 h 1767"/>
                  <a:gd name="T60" fmla="*/ 40 w 1350"/>
                  <a:gd name="T61" fmla="*/ 1198 h 1767"/>
                  <a:gd name="T62" fmla="*/ 69 w 1350"/>
                  <a:gd name="T63" fmla="*/ 1508 h 1767"/>
                  <a:gd name="T64" fmla="*/ 123 w 1350"/>
                  <a:gd name="T65" fmla="*/ 1638 h 1767"/>
                  <a:gd name="T66" fmla="*/ 233 w 1350"/>
                  <a:gd name="T67" fmla="*/ 1736 h 1767"/>
                  <a:gd name="T68" fmla="*/ 329 w 1350"/>
                  <a:gd name="T69" fmla="*/ 1767 h 1767"/>
                  <a:gd name="T70" fmla="*/ 573 w 1350"/>
                  <a:gd name="T71" fmla="*/ 1721 h 1767"/>
                  <a:gd name="T72" fmla="*/ 747 w 1350"/>
                  <a:gd name="T73" fmla="*/ 1703 h 1767"/>
                  <a:gd name="T74" fmla="*/ 868 w 1350"/>
                  <a:gd name="T75" fmla="*/ 1696 h 1767"/>
                  <a:gd name="T76" fmla="*/ 999 w 1350"/>
                  <a:gd name="T77" fmla="*/ 1680 h 1767"/>
                  <a:gd name="T78" fmla="*/ 1131 w 1350"/>
                  <a:gd name="T79" fmla="*/ 1656 h 1767"/>
                  <a:gd name="T80" fmla="*/ 1344 w 1350"/>
                  <a:gd name="T81" fmla="*/ 1616 h 1767"/>
                  <a:gd name="T82" fmla="*/ 1348 w 1350"/>
                  <a:gd name="T83" fmla="*/ 1596 h 1767"/>
                  <a:gd name="T84" fmla="*/ 1337 w 1350"/>
                  <a:gd name="T85" fmla="*/ 1403 h 1767"/>
                  <a:gd name="T86" fmla="*/ 1310 w 1350"/>
                  <a:gd name="T87" fmla="*/ 1093 h 1767"/>
                  <a:gd name="T88" fmla="*/ 1293 w 1350"/>
                  <a:gd name="T89" fmla="*/ 603 h 1767"/>
                  <a:gd name="T90" fmla="*/ 1279 w 1350"/>
                  <a:gd name="T91" fmla="*/ 324 h 1767"/>
                  <a:gd name="T92" fmla="*/ 1261 w 1350"/>
                  <a:gd name="T93" fmla="*/ 319 h 1767"/>
                  <a:gd name="T94" fmla="*/ 1031 w 1350"/>
                  <a:gd name="T95" fmla="*/ 393 h 1767"/>
                  <a:gd name="T96" fmla="*/ 789 w 1350"/>
                  <a:gd name="T97" fmla="*/ 478 h 1767"/>
                  <a:gd name="T98" fmla="*/ 541 w 1350"/>
                  <a:gd name="T99" fmla="*/ 569 h 1767"/>
                  <a:gd name="T100" fmla="*/ 262 w 1350"/>
                  <a:gd name="T101" fmla="*/ 672 h 1767"/>
                  <a:gd name="T102" fmla="*/ 184 w 1350"/>
                  <a:gd name="T103" fmla="*/ 661 h 1767"/>
                  <a:gd name="T104" fmla="*/ 85 w 1350"/>
                  <a:gd name="T105" fmla="*/ 612 h 1767"/>
                  <a:gd name="T106" fmla="*/ 38 w 1350"/>
                  <a:gd name="T107" fmla="*/ 540 h 1767"/>
                  <a:gd name="T108" fmla="*/ 58 w 1350"/>
                  <a:gd name="T109" fmla="*/ 489 h 1767"/>
                  <a:gd name="T110" fmla="*/ 356 w 1350"/>
                  <a:gd name="T111" fmla="*/ 322 h 1767"/>
                  <a:gd name="T112" fmla="*/ 535 w 1350"/>
                  <a:gd name="T113" fmla="*/ 228 h 1767"/>
                  <a:gd name="T114" fmla="*/ 709 w 1350"/>
                  <a:gd name="T115" fmla="*/ 131 h 1767"/>
                  <a:gd name="T116" fmla="*/ 861 w 1350"/>
                  <a:gd name="T117" fmla="*/ 35 h 1767"/>
                  <a:gd name="T118" fmla="*/ 861 w 1350"/>
                  <a:gd name="T119" fmla="*/ 4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50" h="1767">
                    <a:moveTo>
                      <a:pt x="841" y="4"/>
                    </a:moveTo>
                    <a:lnTo>
                      <a:pt x="814" y="22"/>
                    </a:lnTo>
                    <a:lnTo>
                      <a:pt x="783" y="42"/>
                    </a:lnTo>
                    <a:lnTo>
                      <a:pt x="754" y="60"/>
                    </a:lnTo>
                    <a:lnTo>
                      <a:pt x="722" y="80"/>
                    </a:lnTo>
                    <a:lnTo>
                      <a:pt x="689" y="100"/>
                    </a:lnTo>
                    <a:lnTo>
                      <a:pt x="657" y="118"/>
                    </a:lnTo>
                    <a:lnTo>
                      <a:pt x="622" y="138"/>
                    </a:lnTo>
                    <a:lnTo>
                      <a:pt x="588" y="158"/>
                    </a:lnTo>
                    <a:lnTo>
                      <a:pt x="552" y="176"/>
                    </a:lnTo>
                    <a:lnTo>
                      <a:pt x="517" y="196"/>
                    </a:lnTo>
                    <a:lnTo>
                      <a:pt x="481" y="216"/>
                    </a:lnTo>
                    <a:lnTo>
                      <a:pt x="445" y="234"/>
                    </a:lnTo>
                    <a:lnTo>
                      <a:pt x="409" y="254"/>
                    </a:lnTo>
                    <a:lnTo>
                      <a:pt x="374" y="272"/>
                    </a:lnTo>
                    <a:lnTo>
                      <a:pt x="338" y="290"/>
                    </a:lnTo>
                    <a:lnTo>
                      <a:pt x="304" y="308"/>
                    </a:lnTo>
                    <a:lnTo>
                      <a:pt x="76" y="429"/>
                    </a:lnTo>
                    <a:lnTo>
                      <a:pt x="58" y="440"/>
                    </a:lnTo>
                    <a:lnTo>
                      <a:pt x="41" y="453"/>
                    </a:lnTo>
                    <a:lnTo>
                      <a:pt x="29" y="465"/>
                    </a:lnTo>
                    <a:lnTo>
                      <a:pt x="18" y="480"/>
                    </a:lnTo>
                    <a:lnTo>
                      <a:pt x="9" y="494"/>
                    </a:lnTo>
                    <a:lnTo>
                      <a:pt x="3" y="509"/>
                    </a:lnTo>
                    <a:lnTo>
                      <a:pt x="0" y="525"/>
                    </a:lnTo>
                    <a:lnTo>
                      <a:pt x="0" y="541"/>
                    </a:lnTo>
                    <a:lnTo>
                      <a:pt x="3" y="561"/>
                    </a:lnTo>
                    <a:lnTo>
                      <a:pt x="11" y="583"/>
                    </a:lnTo>
                    <a:lnTo>
                      <a:pt x="23" y="601"/>
                    </a:lnTo>
                    <a:lnTo>
                      <a:pt x="38" y="619"/>
                    </a:lnTo>
                    <a:lnTo>
                      <a:pt x="58" y="637"/>
                    </a:lnTo>
                    <a:lnTo>
                      <a:pt x="81" y="654"/>
                    </a:lnTo>
                    <a:lnTo>
                      <a:pt x="107" y="668"/>
                    </a:lnTo>
                    <a:lnTo>
                      <a:pt x="137" y="683"/>
                    </a:lnTo>
                    <a:lnTo>
                      <a:pt x="139" y="683"/>
                    </a:lnTo>
                    <a:lnTo>
                      <a:pt x="143" y="684"/>
                    </a:lnTo>
                    <a:lnTo>
                      <a:pt x="145" y="686"/>
                    </a:lnTo>
                    <a:lnTo>
                      <a:pt x="146" y="686"/>
                    </a:lnTo>
                    <a:lnTo>
                      <a:pt x="170" y="695"/>
                    </a:lnTo>
                    <a:lnTo>
                      <a:pt x="192" y="704"/>
                    </a:lnTo>
                    <a:lnTo>
                      <a:pt x="210" y="710"/>
                    </a:lnTo>
                    <a:lnTo>
                      <a:pt x="228" y="712"/>
                    </a:lnTo>
                    <a:lnTo>
                      <a:pt x="246" y="713"/>
                    </a:lnTo>
                    <a:lnTo>
                      <a:pt x="266" y="710"/>
                    </a:lnTo>
                    <a:lnTo>
                      <a:pt x="287" y="704"/>
                    </a:lnTo>
                    <a:lnTo>
                      <a:pt x="315" y="695"/>
                    </a:lnTo>
                    <a:lnTo>
                      <a:pt x="441" y="648"/>
                    </a:lnTo>
                    <a:lnTo>
                      <a:pt x="505" y="623"/>
                    </a:lnTo>
                    <a:lnTo>
                      <a:pt x="552" y="605"/>
                    </a:lnTo>
                    <a:lnTo>
                      <a:pt x="599" y="587"/>
                    </a:lnTo>
                    <a:lnTo>
                      <a:pt x="648" y="570"/>
                    </a:lnTo>
                    <a:lnTo>
                      <a:pt x="695" y="552"/>
                    </a:lnTo>
                    <a:lnTo>
                      <a:pt x="743" y="534"/>
                    </a:lnTo>
                    <a:lnTo>
                      <a:pt x="790" y="518"/>
                    </a:lnTo>
                    <a:lnTo>
                      <a:pt x="838" y="500"/>
                    </a:lnTo>
                    <a:lnTo>
                      <a:pt x="885" y="483"/>
                    </a:lnTo>
                    <a:lnTo>
                      <a:pt x="932" y="467"/>
                    </a:lnTo>
                    <a:lnTo>
                      <a:pt x="979" y="451"/>
                    </a:lnTo>
                    <a:lnTo>
                      <a:pt x="1026" y="435"/>
                    </a:lnTo>
                    <a:lnTo>
                      <a:pt x="1071" y="418"/>
                    </a:lnTo>
                    <a:lnTo>
                      <a:pt x="1116" y="404"/>
                    </a:lnTo>
                    <a:lnTo>
                      <a:pt x="1161" y="389"/>
                    </a:lnTo>
                    <a:lnTo>
                      <a:pt x="1205" y="375"/>
                    </a:lnTo>
                    <a:lnTo>
                      <a:pt x="1248" y="362"/>
                    </a:lnTo>
                    <a:lnTo>
                      <a:pt x="1254" y="491"/>
                    </a:lnTo>
                    <a:lnTo>
                      <a:pt x="1257" y="612"/>
                    </a:lnTo>
                    <a:lnTo>
                      <a:pt x="1259" y="730"/>
                    </a:lnTo>
                    <a:lnTo>
                      <a:pt x="1261" y="845"/>
                    </a:lnTo>
                    <a:lnTo>
                      <a:pt x="1261" y="847"/>
                    </a:lnTo>
                    <a:lnTo>
                      <a:pt x="1261" y="849"/>
                    </a:lnTo>
                    <a:lnTo>
                      <a:pt x="1261" y="851"/>
                    </a:lnTo>
                    <a:lnTo>
                      <a:pt x="1261" y="851"/>
                    </a:lnTo>
                    <a:lnTo>
                      <a:pt x="1263" y="938"/>
                    </a:lnTo>
                    <a:lnTo>
                      <a:pt x="1266" y="1019"/>
                    </a:lnTo>
                    <a:lnTo>
                      <a:pt x="1274" y="1097"/>
                    </a:lnTo>
                    <a:lnTo>
                      <a:pt x="1281" y="1173"/>
                    </a:lnTo>
                    <a:lnTo>
                      <a:pt x="1286" y="1227"/>
                    </a:lnTo>
                    <a:lnTo>
                      <a:pt x="1292" y="1283"/>
                    </a:lnTo>
                    <a:lnTo>
                      <a:pt x="1295" y="1343"/>
                    </a:lnTo>
                    <a:lnTo>
                      <a:pt x="1299" y="1405"/>
                    </a:lnTo>
                    <a:lnTo>
                      <a:pt x="1299" y="1466"/>
                    </a:lnTo>
                    <a:lnTo>
                      <a:pt x="1299" y="1473"/>
                    </a:lnTo>
                    <a:lnTo>
                      <a:pt x="1299" y="1481"/>
                    </a:lnTo>
                    <a:lnTo>
                      <a:pt x="1299" y="1490"/>
                    </a:lnTo>
                    <a:lnTo>
                      <a:pt x="1299" y="1497"/>
                    </a:lnTo>
                    <a:lnTo>
                      <a:pt x="1299" y="1520"/>
                    </a:lnTo>
                    <a:lnTo>
                      <a:pt x="1301" y="1544"/>
                    </a:lnTo>
                    <a:lnTo>
                      <a:pt x="1304" y="1566"/>
                    </a:lnTo>
                    <a:lnTo>
                      <a:pt x="1308" y="1587"/>
                    </a:lnTo>
                    <a:lnTo>
                      <a:pt x="1292" y="1591"/>
                    </a:lnTo>
                    <a:lnTo>
                      <a:pt x="1270" y="1595"/>
                    </a:lnTo>
                    <a:lnTo>
                      <a:pt x="1245" y="1598"/>
                    </a:lnTo>
                    <a:lnTo>
                      <a:pt x="1219" y="1604"/>
                    </a:lnTo>
                    <a:lnTo>
                      <a:pt x="1194" y="1607"/>
                    </a:lnTo>
                    <a:lnTo>
                      <a:pt x="1172" y="1611"/>
                    </a:lnTo>
                    <a:lnTo>
                      <a:pt x="1158" y="1613"/>
                    </a:lnTo>
                    <a:lnTo>
                      <a:pt x="1152" y="1615"/>
                    </a:lnTo>
                    <a:lnTo>
                      <a:pt x="1125" y="1620"/>
                    </a:lnTo>
                    <a:lnTo>
                      <a:pt x="1100" y="1624"/>
                    </a:lnTo>
                    <a:lnTo>
                      <a:pt x="1073" y="1629"/>
                    </a:lnTo>
                    <a:lnTo>
                      <a:pt x="1046" y="1633"/>
                    </a:lnTo>
                    <a:lnTo>
                      <a:pt x="1020" y="1638"/>
                    </a:lnTo>
                    <a:lnTo>
                      <a:pt x="993" y="1642"/>
                    </a:lnTo>
                    <a:lnTo>
                      <a:pt x="968" y="1645"/>
                    </a:lnTo>
                    <a:lnTo>
                      <a:pt x="942" y="1649"/>
                    </a:lnTo>
                    <a:lnTo>
                      <a:pt x="915" y="1653"/>
                    </a:lnTo>
                    <a:lnTo>
                      <a:pt x="890" y="1656"/>
                    </a:lnTo>
                    <a:lnTo>
                      <a:pt x="865" y="1658"/>
                    </a:lnTo>
                    <a:lnTo>
                      <a:pt x="841" y="1662"/>
                    </a:lnTo>
                    <a:lnTo>
                      <a:pt x="816" y="1663"/>
                    </a:lnTo>
                    <a:lnTo>
                      <a:pt x="792" y="1663"/>
                    </a:lnTo>
                    <a:lnTo>
                      <a:pt x="771" y="1665"/>
                    </a:lnTo>
                    <a:lnTo>
                      <a:pt x="747" y="1665"/>
                    </a:lnTo>
                    <a:lnTo>
                      <a:pt x="711" y="1665"/>
                    </a:lnTo>
                    <a:lnTo>
                      <a:pt x="675" y="1669"/>
                    </a:lnTo>
                    <a:lnTo>
                      <a:pt x="638" y="1672"/>
                    </a:lnTo>
                    <a:lnTo>
                      <a:pt x="604" y="1678"/>
                    </a:lnTo>
                    <a:lnTo>
                      <a:pt x="568" y="1683"/>
                    </a:lnTo>
                    <a:lnTo>
                      <a:pt x="534" y="1691"/>
                    </a:lnTo>
                    <a:lnTo>
                      <a:pt x="497" y="1698"/>
                    </a:lnTo>
                    <a:lnTo>
                      <a:pt x="463" y="1705"/>
                    </a:lnTo>
                    <a:lnTo>
                      <a:pt x="340" y="1729"/>
                    </a:lnTo>
                    <a:lnTo>
                      <a:pt x="327" y="1729"/>
                    </a:lnTo>
                    <a:lnTo>
                      <a:pt x="313" y="1727"/>
                    </a:lnTo>
                    <a:lnTo>
                      <a:pt x="298" y="1723"/>
                    </a:lnTo>
                    <a:lnTo>
                      <a:pt x="282" y="1718"/>
                    </a:lnTo>
                    <a:lnTo>
                      <a:pt x="266" y="1710"/>
                    </a:lnTo>
                    <a:lnTo>
                      <a:pt x="249" y="1701"/>
                    </a:lnTo>
                    <a:lnTo>
                      <a:pt x="231" y="1691"/>
                    </a:lnTo>
                    <a:lnTo>
                      <a:pt x="215" y="1678"/>
                    </a:lnTo>
                    <a:lnTo>
                      <a:pt x="197" y="1662"/>
                    </a:lnTo>
                    <a:lnTo>
                      <a:pt x="179" y="1644"/>
                    </a:lnTo>
                    <a:lnTo>
                      <a:pt x="161" y="1624"/>
                    </a:lnTo>
                    <a:lnTo>
                      <a:pt x="145" y="1602"/>
                    </a:lnTo>
                    <a:lnTo>
                      <a:pt x="130" y="1580"/>
                    </a:lnTo>
                    <a:lnTo>
                      <a:pt x="117" y="1555"/>
                    </a:lnTo>
                    <a:lnTo>
                      <a:pt x="108" y="1529"/>
                    </a:lnTo>
                    <a:lnTo>
                      <a:pt x="105" y="1504"/>
                    </a:lnTo>
                    <a:lnTo>
                      <a:pt x="92" y="1370"/>
                    </a:lnTo>
                    <a:lnTo>
                      <a:pt x="88" y="1330"/>
                    </a:lnTo>
                    <a:lnTo>
                      <a:pt x="85" y="1291"/>
                    </a:lnTo>
                    <a:lnTo>
                      <a:pt x="81" y="1245"/>
                    </a:lnTo>
                    <a:lnTo>
                      <a:pt x="78" y="1197"/>
                    </a:lnTo>
                    <a:lnTo>
                      <a:pt x="59" y="932"/>
                    </a:lnTo>
                    <a:lnTo>
                      <a:pt x="41" y="688"/>
                    </a:lnTo>
                    <a:lnTo>
                      <a:pt x="40" y="681"/>
                    </a:lnTo>
                    <a:lnTo>
                      <a:pt x="36" y="675"/>
                    </a:lnTo>
                    <a:lnTo>
                      <a:pt x="29" y="672"/>
                    </a:lnTo>
                    <a:lnTo>
                      <a:pt x="21" y="670"/>
                    </a:lnTo>
                    <a:lnTo>
                      <a:pt x="14" y="672"/>
                    </a:lnTo>
                    <a:lnTo>
                      <a:pt x="9" y="675"/>
                    </a:lnTo>
                    <a:lnTo>
                      <a:pt x="5" y="683"/>
                    </a:lnTo>
                    <a:lnTo>
                      <a:pt x="3" y="690"/>
                    </a:lnTo>
                    <a:lnTo>
                      <a:pt x="21" y="934"/>
                    </a:lnTo>
                    <a:lnTo>
                      <a:pt x="40" y="1198"/>
                    </a:lnTo>
                    <a:lnTo>
                      <a:pt x="43" y="1249"/>
                    </a:lnTo>
                    <a:lnTo>
                      <a:pt x="47" y="1294"/>
                    </a:lnTo>
                    <a:lnTo>
                      <a:pt x="50" y="1336"/>
                    </a:lnTo>
                    <a:lnTo>
                      <a:pt x="56" y="1376"/>
                    </a:lnTo>
                    <a:lnTo>
                      <a:pt x="69" y="1508"/>
                    </a:lnTo>
                    <a:lnTo>
                      <a:pt x="72" y="1533"/>
                    </a:lnTo>
                    <a:lnTo>
                      <a:pt x="81" y="1560"/>
                    </a:lnTo>
                    <a:lnTo>
                      <a:pt x="92" y="1586"/>
                    </a:lnTo>
                    <a:lnTo>
                      <a:pt x="107" y="1613"/>
                    </a:lnTo>
                    <a:lnTo>
                      <a:pt x="123" y="1638"/>
                    </a:lnTo>
                    <a:lnTo>
                      <a:pt x="143" y="1662"/>
                    </a:lnTo>
                    <a:lnTo>
                      <a:pt x="166" y="1687"/>
                    </a:lnTo>
                    <a:lnTo>
                      <a:pt x="192" y="1709"/>
                    </a:lnTo>
                    <a:lnTo>
                      <a:pt x="211" y="1723"/>
                    </a:lnTo>
                    <a:lnTo>
                      <a:pt x="233" y="1736"/>
                    </a:lnTo>
                    <a:lnTo>
                      <a:pt x="253" y="1747"/>
                    </a:lnTo>
                    <a:lnTo>
                      <a:pt x="273" y="1756"/>
                    </a:lnTo>
                    <a:lnTo>
                      <a:pt x="293" y="1761"/>
                    </a:lnTo>
                    <a:lnTo>
                      <a:pt x="311" y="1765"/>
                    </a:lnTo>
                    <a:lnTo>
                      <a:pt x="329" y="1767"/>
                    </a:lnTo>
                    <a:lnTo>
                      <a:pt x="345" y="1765"/>
                    </a:lnTo>
                    <a:lnTo>
                      <a:pt x="470" y="1741"/>
                    </a:lnTo>
                    <a:lnTo>
                      <a:pt x="505" y="1734"/>
                    </a:lnTo>
                    <a:lnTo>
                      <a:pt x="539" y="1727"/>
                    </a:lnTo>
                    <a:lnTo>
                      <a:pt x="573" y="1721"/>
                    </a:lnTo>
                    <a:lnTo>
                      <a:pt x="608" y="1716"/>
                    </a:lnTo>
                    <a:lnTo>
                      <a:pt x="642" y="1710"/>
                    </a:lnTo>
                    <a:lnTo>
                      <a:pt x="678" y="1707"/>
                    </a:lnTo>
                    <a:lnTo>
                      <a:pt x="713" y="1703"/>
                    </a:lnTo>
                    <a:lnTo>
                      <a:pt x="747" y="1703"/>
                    </a:lnTo>
                    <a:lnTo>
                      <a:pt x="771" y="1703"/>
                    </a:lnTo>
                    <a:lnTo>
                      <a:pt x="794" y="1701"/>
                    </a:lnTo>
                    <a:lnTo>
                      <a:pt x="819" y="1701"/>
                    </a:lnTo>
                    <a:lnTo>
                      <a:pt x="843" y="1700"/>
                    </a:lnTo>
                    <a:lnTo>
                      <a:pt x="868" y="1696"/>
                    </a:lnTo>
                    <a:lnTo>
                      <a:pt x="894" y="1694"/>
                    </a:lnTo>
                    <a:lnTo>
                      <a:pt x="919" y="1691"/>
                    </a:lnTo>
                    <a:lnTo>
                      <a:pt x="946" y="1687"/>
                    </a:lnTo>
                    <a:lnTo>
                      <a:pt x="971" y="1683"/>
                    </a:lnTo>
                    <a:lnTo>
                      <a:pt x="999" y="1680"/>
                    </a:lnTo>
                    <a:lnTo>
                      <a:pt x="1024" y="1674"/>
                    </a:lnTo>
                    <a:lnTo>
                      <a:pt x="1051" y="1671"/>
                    </a:lnTo>
                    <a:lnTo>
                      <a:pt x="1078" y="1665"/>
                    </a:lnTo>
                    <a:lnTo>
                      <a:pt x="1105" y="1662"/>
                    </a:lnTo>
                    <a:lnTo>
                      <a:pt x="1131" y="1656"/>
                    </a:lnTo>
                    <a:lnTo>
                      <a:pt x="1158" y="1651"/>
                    </a:lnTo>
                    <a:lnTo>
                      <a:pt x="1333" y="1622"/>
                    </a:lnTo>
                    <a:lnTo>
                      <a:pt x="1337" y="1620"/>
                    </a:lnTo>
                    <a:lnTo>
                      <a:pt x="1341" y="1618"/>
                    </a:lnTo>
                    <a:lnTo>
                      <a:pt x="1344" y="1616"/>
                    </a:lnTo>
                    <a:lnTo>
                      <a:pt x="1346" y="1613"/>
                    </a:lnTo>
                    <a:lnTo>
                      <a:pt x="1348" y="1609"/>
                    </a:lnTo>
                    <a:lnTo>
                      <a:pt x="1350" y="1606"/>
                    </a:lnTo>
                    <a:lnTo>
                      <a:pt x="1350" y="1600"/>
                    </a:lnTo>
                    <a:lnTo>
                      <a:pt x="1348" y="1596"/>
                    </a:lnTo>
                    <a:lnTo>
                      <a:pt x="1342" y="1567"/>
                    </a:lnTo>
                    <a:lnTo>
                      <a:pt x="1339" y="1535"/>
                    </a:lnTo>
                    <a:lnTo>
                      <a:pt x="1337" y="1501"/>
                    </a:lnTo>
                    <a:lnTo>
                      <a:pt x="1337" y="1466"/>
                    </a:lnTo>
                    <a:lnTo>
                      <a:pt x="1337" y="1403"/>
                    </a:lnTo>
                    <a:lnTo>
                      <a:pt x="1333" y="1339"/>
                    </a:lnTo>
                    <a:lnTo>
                      <a:pt x="1330" y="1280"/>
                    </a:lnTo>
                    <a:lnTo>
                      <a:pt x="1324" y="1224"/>
                    </a:lnTo>
                    <a:lnTo>
                      <a:pt x="1317" y="1169"/>
                    </a:lnTo>
                    <a:lnTo>
                      <a:pt x="1310" y="1093"/>
                    </a:lnTo>
                    <a:lnTo>
                      <a:pt x="1304" y="1016"/>
                    </a:lnTo>
                    <a:lnTo>
                      <a:pt x="1299" y="936"/>
                    </a:lnTo>
                    <a:lnTo>
                      <a:pt x="1297" y="849"/>
                    </a:lnTo>
                    <a:lnTo>
                      <a:pt x="1295" y="726"/>
                    </a:lnTo>
                    <a:lnTo>
                      <a:pt x="1293" y="603"/>
                    </a:lnTo>
                    <a:lnTo>
                      <a:pt x="1290" y="473"/>
                    </a:lnTo>
                    <a:lnTo>
                      <a:pt x="1284" y="335"/>
                    </a:lnTo>
                    <a:lnTo>
                      <a:pt x="1284" y="331"/>
                    </a:lnTo>
                    <a:lnTo>
                      <a:pt x="1283" y="328"/>
                    </a:lnTo>
                    <a:lnTo>
                      <a:pt x="1279" y="324"/>
                    </a:lnTo>
                    <a:lnTo>
                      <a:pt x="1277" y="321"/>
                    </a:lnTo>
                    <a:lnTo>
                      <a:pt x="1274" y="319"/>
                    </a:lnTo>
                    <a:lnTo>
                      <a:pt x="1270" y="317"/>
                    </a:lnTo>
                    <a:lnTo>
                      <a:pt x="1265" y="317"/>
                    </a:lnTo>
                    <a:lnTo>
                      <a:pt x="1261" y="319"/>
                    </a:lnTo>
                    <a:lnTo>
                      <a:pt x="1217" y="331"/>
                    </a:lnTo>
                    <a:lnTo>
                      <a:pt x="1172" y="346"/>
                    </a:lnTo>
                    <a:lnTo>
                      <a:pt x="1125" y="362"/>
                    </a:lnTo>
                    <a:lnTo>
                      <a:pt x="1078" y="377"/>
                    </a:lnTo>
                    <a:lnTo>
                      <a:pt x="1031" y="393"/>
                    </a:lnTo>
                    <a:lnTo>
                      <a:pt x="984" y="409"/>
                    </a:lnTo>
                    <a:lnTo>
                      <a:pt x="935" y="426"/>
                    </a:lnTo>
                    <a:lnTo>
                      <a:pt x="886" y="442"/>
                    </a:lnTo>
                    <a:lnTo>
                      <a:pt x="838" y="460"/>
                    </a:lnTo>
                    <a:lnTo>
                      <a:pt x="789" y="478"/>
                    </a:lnTo>
                    <a:lnTo>
                      <a:pt x="738" y="496"/>
                    </a:lnTo>
                    <a:lnTo>
                      <a:pt x="689" y="514"/>
                    </a:lnTo>
                    <a:lnTo>
                      <a:pt x="640" y="532"/>
                    </a:lnTo>
                    <a:lnTo>
                      <a:pt x="590" y="550"/>
                    </a:lnTo>
                    <a:lnTo>
                      <a:pt x="541" y="569"/>
                    </a:lnTo>
                    <a:lnTo>
                      <a:pt x="492" y="587"/>
                    </a:lnTo>
                    <a:lnTo>
                      <a:pt x="427" y="612"/>
                    </a:lnTo>
                    <a:lnTo>
                      <a:pt x="302" y="661"/>
                    </a:lnTo>
                    <a:lnTo>
                      <a:pt x="280" y="668"/>
                    </a:lnTo>
                    <a:lnTo>
                      <a:pt x="262" y="672"/>
                    </a:lnTo>
                    <a:lnTo>
                      <a:pt x="248" y="675"/>
                    </a:lnTo>
                    <a:lnTo>
                      <a:pt x="233" y="675"/>
                    </a:lnTo>
                    <a:lnTo>
                      <a:pt x="219" y="672"/>
                    </a:lnTo>
                    <a:lnTo>
                      <a:pt x="202" y="668"/>
                    </a:lnTo>
                    <a:lnTo>
                      <a:pt x="184" y="661"/>
                    </a:lnTo>
                    <a:lnTo>
                      <a:pt x="161" y="652"/>
                    </a:lnTo>
                    <a:lnTo>
                      <a:pt x="152" y="648"/>
                    </a:lnTo>
                    <a:lnTo>
                      <a:pt x="126" y="637"/>
                    </a:lnTo>
                    <a:lnTo>
                      <a:pt x="105" y="625"/>
                    </a:lnTo>
                    <a:lnTo>
                      <a:pt x="85" y="612"/>
                    </a:lnTo>
                    <a:lnTo>
                      <a:pt x="69" y="597"/>
                    </a:lnTo>
                    <a:lnTo>
                      <a:pt x="56" y="583"/>
                    </a:lnTo>
                    <a:lnTo>
                      <a:pt x="47" y="569"/>
                    </a:lnTo>
                    <a:lnTo>
                      <a:pt x="40" y="554"/>
                    </a:lnTo>
                    <a:lnTo>
                      <a:pt x="38" y="540"/>
                    </a:lnTo>
                    <a:lnTo>
                      <a:pt x="38" y="529"/>
                    </a:lnTo>
                    <a:lnTo>
                      <a:pt x="40" y="518"/>
                    </a:lnTo>
                    <a:lnTo>
                      <a:pt x="45" y="509"/>
                    </a:lnTo>
                    <a:lnTo>
                      <a:pt x="50" y="498"/>
                    </a:lnTo>
                    <a:lnTo>
                      <a:pt x="58" y="489"/>
                    </a:lnTo>
                    <a:lnTo>
                      <a:pt x="69" y="480"/>
                    </a:lnTo>
                    <a:lnTo>
                      <a:pt x="79" y="471"/>
                    </a:lnTo>
                    <a:lnTo>
                      <a:pt x="92" y="462"/>
                    </a:lnTo>
                    <a:lnTo>
                      <a:pt x="322" y="341"/>
                    </a:lnTo>
                    <a:lnTo>
                      <a:pt x="356" y="322"/>
                    </a:lnTo>
                    <a:lnTo>
                      <a:pt x="392" y="304"/>
                    </a:lnTo>
                    <a:lnTo>
                      <a:pt x="429" y="286"/>
                    </a:lnTo>
                    <a:lnTo>
                      <a:pt x="463" y="266"/>
                    </a:lnTo>
                    <a:lnTo>
                      <a:pt x="499" y="248"/>
                    </a:lnTo>
                    <a:lnTo>
                      <a:pt x="535" y="228"/>
                    </a:lnTo>
                    <a:lnTo>
                      <a:pt x="572" y="208"/>
                    </a:lnTo>
                    <a:lnTo>
                      <a:pt x="606" y="190"/>
                    </a:lnTo>
                    <a:lnTo>
                      <a:pt x="642" y="170"/>
                    </a:lnTo>
                    <a:lnTo>
                      <a:pt x="675" y="150"/>
                    </a:lnTo>
                    <a:lnTo>
                      <a:pt x="709" y="131"/>
                    </a:lnTo>
                    <a:lnTo>
                      <a:pt x="742" y="112"/>
                    </a:lnTo>
                    <a:lnTo>
                      <a:pt x="774" y="93"/>
                    </a:lnTo>
                    <a:lnTo>
                      <a:pt x="803" y="73"/>
                    </a:lnTo>
                    <a:lnTo>
                      <a:pt x="834" y="55"/>
                    </a:lnTo>
                    <a:lnTo>
                      <a:pt x="861" y="35"/>
                    </a:lnTo>
                    <a:lnTo>
                      <a:pt x="866" y="29"/>
                    </a:lnTo>
                    <a:lnTo>
                      <a:pt x="870" y="22"/>
                    </a:lnTo>
                    <a:lnTo>
                      <a:pt x="870" y="15"/>
                    </a:lnTo>
                    <a:lnTo>
                      <a:pt x="866" y="9"/>
                    </a:lnTo>
                    <a:lnTo>
                      <a:pt x="861" y="4"/>
                    </a:lnTo>
                    <a:lnTo>
                      <a:pt x="854" y="0"/>
                    </a:lnTo>
                    <a:lnTo>
                      <a:pt x="847" y="0"/>
                    </a:lnTo>
                    <a:lnTo>
                      <a:pt x="84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 name="Freeform 9"/>
              <p:cNvSpPr>
                <a:spLocks/>
              </p:cNvSpPr>
              <p:nvPr/>
            </p:nvSpPr>
            <p:spPr bwMode="auto">
              <a:xfrm>
                <a:off x="1663" y="1574"/>
                <a:ext cx="883" cy="425"/>
              </a:xfrm>
              <a:custGeom>
                <a:avLst/>
                <a:gdLst>
                  <a:gd name="T0" fmla="*/ 800 w 883"/>
                  <a:gd name="T1" fmla="*/ 24 h 425"/>
                  <a:gd name="T2" fmla="*/ 592 w 883"/>
                  <a:gd name="T3" fmla="*/ 127 h 425"/>
                  <a:gd name="T4" fmla="*/ 532 w 883"/>
                  <a:gd name="T5" fmla="*/ 154 h 425"/>
                  <a:gd name="T6" fmla="*/ 471 w 883"/>
                  <a:gd name="T7" fmla="*/ 179 h 425"/>
                  <a:gd name="T8" fmla="*/ 411 w 883"/>
                  <a:gd name="T9" fmla="*/ 203 h 425"/>
                  <a:gd name="T10" fmla="*/ 335 w 883"/>
                  <a:gd name="T11" fmla="*/ 235 h 425"/>
                  <a:gd name="T12" fmla="*/ 297 w 883"/>
                  <a:gd name="T13" fmla="*/ 250 h 425"/>
                  <a:gd name="T14" fmla="*/ 257 w 883"/>
                  <a:gd name="T15" fmla="*/ 266 h 425"/>
                  <a:gd name="T16" fmla="*/ 218 w 883"/>
                  <a:gd name="T17" fmla="*/ 284 h 425"/>
                  <a:gd name="T18" fmla="*/ 178 w 883"/>
                  <a:gd name="T19" fmla="*/ 302 h 425"/>
                  <a:gd name="T20" fmla="*/ 9 w 883"/>
                  <a:gd name="T21" fmla="*/ 391 h 425"/>
                  <a:gd name="T22" fmla="*/ 0 w 883"/>
                  <a:gd name="T23" fmla="*/ 402 h 425"/>
                  <a:gd name="T24" fmla="*/ 2 w 883"/>
                  <a:gd name="T25" fmla="*/ 416 h 425"/>
                  <a:gd name="T26" fmla="*/ 15 w 883"/>
                  <a:gd name="T27" fmla="*/ 425 h 425"/>
                  <a:gd name="T28" fmla="*/ 29 w 883"/>
                  <a:gd name="T29" fmla="*/ 424 h 425"/>
                  <a:gd name="T30" fmla="*/ 194 w 883"/>
                  <a:gd name="T31" fmla="*/ 337 h 425"/>
                  <a:gd name="T32" fmla="*/ 234 w 883"/>
                  <a:gd name="T33" fmla="*/ 319 h 425"/>
                  <a:gd name="T34" fmla="*/ 272 w 883"/>
                  <a:gd name="T35" fmla="*/ 301 h 425"/>
                  <a:gd name="T36" fmla="*/ 312 w 883"/>
                  <a:gd name="T37" fmla="*/ 284 h 425"/>
                  <a:gd name="T38" fmla="*/ 350 w 883"/>
                  <a:gd name="T39" fmla="*/ 270 h 425"/>
                  <a:gd name="T40" fmla="*/ 427 w 883"/>
                  <a:gd name="T41" fmla="*/ 239 h 425"/>
                  <a:gd name="T42" fmla="*/ 487 w 883"/>
                  <a:gd name="T43" fmla="*/ 214 h 425"/>
                  <a:gd name="T44" fmla="*/ 549 w 883"/>
                  <a:gd name="T45" fmla="*/ 188 h 425"/>
                  <a:gd name="T46" fmla="*/ 608 w 883"/>
                  <a:gd name="T47" fmla="*/ 161 h 425"/>
                  <a:gd name="T48" fmla="*/ 816 w 883"/>
                  <a:gd name="T49" fmla="*/ 56 h 425"/>
                  <a:gd name="T50" fmla="*/ 822 w 883"/>
                  <a:gd name="T51" fmla="*/ 55 h 425"/>
                  <a:gd name="T52" fmla="*/ 835 w 883"/>
                  <a:gd name="T53" fmla="*/ 47 h 425"/>
                  <a:gd name="T54" fmla="*/ 844 w 883"/>
                  <a:gd name="T55" fmla="*/ 82 h 425"/>
                  <a:gd name="T56" fmla="*/ 845 w 883"/>
                  <a:gd name="T57" fmla="*/ 96 h 425"/>
                  <a:gd name="T58" fmla="*/ 849 w 883"/>
                  <a:gd name="T59" fmla="*/ 112 h 425"/>
                  <a:gd name="T60" fmla="*/ 858 w 883"/>
                  <a:gd name="T61" fmla="*/ 121 h 425"/>
                  <a:gd name="T62" fmla="*/ 873 w 883"/>
                  <a:gd name="T63" fmla="*/ 121 h 425"/>
                  <a:gd name="T64" fmla="*/ 883 w 883"/>
                  <a:gd name="T65" fmla="*/ 111 h 425"/>
                  <a:gd name="T66" fmla="*/ 883 w 883"/>
                  <a:gd name="T67" fmla="*/ 94 h 425"/>
                  <a:gd name="T68" fmla="*/ 882 w 883"/>
                  <a:gd name="T69" fmla="*/ 73 h 425"/>
                  <a:gd name="T70" fmla="*/ 863 w 883"/>
                  <a:gd name="T71" fmla="*/ 15 h 425"/>
                  <a:gd name="T72" fmla="*/ 860 w 883"/>
                  <a:gd name="T73" fmla="*/ 7 h 425"/>
                  <a:gd name="T74" fmla="*/ 853 w 883"/>
                  <a:gd name="T75" fmla="*/ 2 h 425"/>
                  <a:gd name="T76" fmla="*/ 845 w 883"/>
                  <a:gd name="T77" fmla="*/ 0 h 425"/>
                  <a:gd name="T78" fmla="*/ 836 w 883"/>
                  <a:gd name="T79" fmla="*/ 4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3" h="425">
                    <a:moveTo>
                      <a:pt x="836" y="4"/>
                    </a:moveTo>
                    <a:lnTo>
                      <a:pt x="800" y="24"/>
                    </a:lnTo>
                    <a:lnTo>
                      <a:pt x="621" y="114"/>
                    </a:lnTo>
                    <a:lnTo>
                      <a:pt x="592" y="127"/>
                    </a:lnTo>
                    <a:lnTo>
                      <a:pt x="561" y="140"/>
                    </a:lnTo>
                    <a:lnTo>
                      <a:pt x="532" y="154"/>
                    </a:lnTo>
                    <a:lnTo>
                      <a:pt x="502" y="167"/>
                    </a:lnTo>
                    <a:lnTo>
                      <a:pt x="471" y="179"/>
                    </a:lnTo>
                    <a:lnTo>
                      <a:pt x="442" y="192"/>
                    </a:lnTo>
                    <a:lnTo>
                      <a:pt x="411" y="203"/>
                    </a:lnTo>
                    <a:lnTo>
                      <a:pt x="382" y="216"/>
                    </a:lnTo>
                    <a:lnTo>
                      <a:pt x="335" y="235"/>
                    </a:lnTo>
                    <a:lnTo>
                      <a:pt x="315" y="243"/>
                    </a:lnTo>
                    <a:lnTo>
                      <a:pt x="297" y="250"/>
                    </a:lnTo>
                    <a:lnTo>
                      <a:pt x="277" y="259"/>
                    </a:lnTo>
                    <a:lnTo>
                      <a:pt x="257" y="266"/>
                    </a:lnTo>
                    <a:lnTo>
                      <a:pt x="237" y="275"/>
                    </a:lnTo>
                    <a:lnTo>
                      <a:pt x="218" y="284"/>
                    </a:lnTo>
                    <a:lnTo>
                      <a:pt x="198" y="293"/>
                    </a:lnTo>
                    <a:lnTo>
                      <a:pt x="178" y="302"/>
                    </a:lnTo>
                    <a:lnTo>
                      <a:pt x="165" y="310"/>
                    </a:lnTo>
                    <a:lnTo>
                      <a:pt x="9" y="391"/>
                    </a:lnTo>
                    <a:lnTo>
                      <a:pt x="4" y="397"/>
                    </a:lnTo>
                    <a:lnTo>
                      <a:pt x="0" y="402"/>
                    </a:lnTo>
                    <a:lnTo>
                      <a:pt x="0" y="409"/>
                    </a:lnTo>
                    <a:lnTo>
                      <a:pt x="2" y="416"/>
                    </a:lnTo>
                    <a:lnTo>
                      <a:pt x="8" y="422"/>
                    </a:lnTo>
                    <a:lnTo>
                      <a:pt x="15" y="425"/>
                    </a:lnTo>
                    <a:lnTo>
                      <a:pt x="22" y="425"/>
                    </a:lnTo>
                    <a:lnTo>
                      <a:pt x="29" y="424"/>
                    </a:lnTo>
                    <a:lnTo>
                      <a:pt x="183" y="342"/>
                    </a:lnTo>
                    <a:lnTo>
                      <a:pt x="194" y="337"/>
                    </a:lnTo>
                    <a:lnTo>
                      <a:pt x="214" y="328"/>
                    </a:lnTo>
                    <a:lnTo>
                      <a:pt x="234" y="319"/>
                    </a:lnTo>
                    <a:lnTo>
                      <a:pt x="254" y="310"/>
                    </a:lnTo>
                    <a:lnTo>
                      <a:pt x="272" y="301"/>
                    </a:lnTo>
                    <a:lnTo>
                      <a:pt x="292" y="293"/>
                    </a:lnTo>
                    <a:lnTo>
                      <a:pt x="312" y="284"/>
                    </a:lnTo>
                    <a:lnTo>
                      <a:pt x="330" y="277"/>
                    </a:lnTo>
                    <a:lnTo>
                      <a:pt x="350" y="270"/>
                    </a:lnTo>
                    <a:lnTo>
                      <a:pt x="397" y="250"/>
                    </a:lnTo>
                    <a:lnTo>
                      <a:pt x="427" y="239"/>
                    </a:lnTo>
                    <a:lnTo>
                      <a:pt x="456" y="226"/>
                    </a:lnTo>
                    <a:lnTo>
                      <a:pt x="487" y="214"/>
                    </a:lnTo>
                    <a:lnTo>
                      <a:pt x="518" y="201"/>
                    </a:lnTo>
                    <a:lnTo>
                      <a:pt x="549" y="188"/>
                    </a:lnTo>
                    <a:lnTo>
                      <a:pt x="578" y="174"/>
                    </a:lnTo>
                    <a:lnTo>
                      <a:pt x="608" y="161"/>
                    </a:lnTo>
                    <a:lnTo>
                      <a:pt x="637" y="147"/>
                    </a:lnTo>
                    <a:lnTo>
                      <a:pt x="816" y="56"/>
                    </a:lnTo>
                    <a:lnTo>
                      <a:pt x="818" y="56"/>
                    </a:lnTo>
                    <a:lnTo>
                      <a:pt x="822" y="55"/>
                    </a:lnTo>
                    <a:lnTo>
                      <a:pt x="827" y="51"/>
                    </a:lnTo>
                    <a:lnTo>
                      <a:pt x="835" y="47"/>
                    </a:lnTo>
                    <a:lnTo>
                      <a:pt x="840" y="69"/>
                    </a:lnTo>
                    <a:lnTo>
                      <a:pt x="844" y="82"/>
                    </a:lnTo>
                    <a:lnTo>
                      <a:pt x="845" y="89"/>
                    </a:lnTo>
                    <a:lnTo>
                      <a:pt x="845" y="96"/>
                    </a:lnTo>
                    <a:lnTo>
                      <a:pt x="847" y="105"/>
                    </a:lnTo>
                    <a:lnTo>
                      <a:pt x="849" y="112"/>
                    </a:lnTo>
                    <a:lnTo>
                      <a:pt x="853" y="118"/>
                    </a:lnTo>
                    <a:lnTo>
                      <a:pt x="858" y="121"/>
                    </a:lnTo>
                    <a:lnTo>
                      <a:pt x="865" y="123"/>
                    </a:lnTo>
                    <a:lnTo>
                      <a:pt x="873" y="121"/>
                    </a:lnTo>
                    <a:lnTo>
                      <a:pt x="880" y="118"/>
                    </a:lnTo>
                    <a:lnTo>
                      <a:pt x="883" y="111"/>
                    </a:lnTo>
                    <a:lnTo>
                      <a:pt x="883" y="103"/>
                    </a:lnTo>
                    <a:lnTo>
                      <a:pt x="883" y="94"/>
                    </a:lnTo>
                    <a:lnTo>
                      <a:pt x="883" y="85"/>
                    </a:lnTo>
                    <a:lnTo>
                      <a:pt x="882" y="73"/>
                    </a:lnTo>
                    <a:lnTo>
                      <a:pt x="874" y="53"/>
                    </a:lnTo>
                    <a:lnTo>
                      <a:pt x="863" y="15"/>
                    </a:lnTo>
                    <a:lnTo>
                      <a:pt x="862" y="11"/>
                    </a:lnTo>
                    <a:lnTo>
                      <a:pt x="860" y="7"/>
                    </a:lnTo>
                    <a:lnTo>
                      <a:pt x="856" y="6"/>
                    </a:lnTo>
                    <a:lnTo>
                      <a:pt x="853" y="2"/>
                    </a:lnTo>
                    <a:lnTo>
                      <a:pt x="849" y="0"/>
                    </a:lnTo>
                    <a:lnTo>
                      <a:pt x="845" y="0"/>
                    </a:lnTo>
                    <a:lnTo>
                      <a:pt x="840" y="2"/>
                    </a:lnTo>
                    <a:lnTo>
                      <a:pt x="83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 name="Freeform 10"/>
              <p:cNvSpPr>
                <a:spLocks/>
              </p:cNvSpPr>
              <p:nvPr/>
            </p:nvSpPr>
            <p:spPr bwMode="auto">
              <a:xfrm>
                <a:off x="1616" y="1542"/>
                <a:ext cx="825" cy="425"/>
              </a:xfrm>
              <a:custGeom>
                <a:avLst/>
                <a:gdLst>
                  <a:gd name="T0" fmla="*/ 798 w 825"/>
                  <a:gd name="T1" fmla="*/ 1 h 425"/>
                  <a:gd name="T2" fmla="*/ 693 w 825"/>
                  <a:gd name="T3" fmla="*/ 49 h 425"/>
                  <a:gd name="T4" fmla="*/ 661 w 825"/>
                  <a:gd name="T5" fmla="*/ 63 h 425"/>
                  <a:gd name="T6" fmla="*/ 626 w 825"/>
                  <a:gd name="T7" fmla="*/ 79 h 425"/>
                  <a:gd name="T8" fmla="*/ 592 w 825"/>
                  <a:gd name="T9" fmla="*/ 94 h 425"/>
                  <a:gd name="T10" fmla="*/ 559 w 825"/>
                  <a:gd name="T11" fmla="*/ 108 h 425"/>
                  <a:gd name="T12" fmla="*/ 525 w 825"/>
                  <a:gd name="T13" fmla="*/ 125 h 425"/>
                  <a:gd name="T14" fmla="*/ 491 w 825"/>
                  <a:gd name="T15" fmla="*/ 141 h 425"/>
                  <a:gd name="T16" fmla="*/ 456 w 825"/>
                  <a:gd name="T17" fmla="*/ 157 h 425"/>
                  <a:gd name="T18" fmla="*/ 422 w 825"/>
                  <a:gd name="T19" fmla="*/ 175 h 425"/>
                  <a:gd name="T20" fmla="*/ 227 w 825"/>
                  <a:gd name="T21" fmla="*/ 269 h 425"/>
                  <a:gd name="T22" fmla="*/ 185 w 825"/>
                  <a:gd name="T23" fmla="*/ 289 h 425"/>
                  <a:gd name="T24" fmla="*/ 167 w 825"/>
                  <a:gd name="T25" fmla="*/ 298 h 425"/>
                  <a:gd name="T26" fmla="*/ 145 w 825"/>
                  <a:gd name="T27" fmla="*/ 309 h 425"/>
                  <a:gd name="T28" fmla="*/ 122 w 825"/>
                  <a:gd name="T29" fmla="*/ 320 h 425"/>
                  <a:gd name="T30" fmla="*/ 96 w 825"/>
                  <a:gd name="T31" fmla="*/ 334 h 425"/>
                  <a:gd name="T32" fmla="*/ 71 w 825"/>
                  <a:gd name="T33" fmla="*/ 347 h 425"/>
                  <a:gd name="T34" fmla="*/ 47 w 825"/>
                  <a:gd name="T35" fmla="*/ 362 h 425"/>
                  <a:gd name="T36" fmla="*/ 26 w 825"/>
                  <a:gd name="T37" fmla="*/ 376 h 425"/>
                  <a:gd name="T38" fmla="*/ 6 w 825"/>
                  <a:gd name="T39" fmla="*/ 391 h 425"/>
                  <a:gd name="T40" fmla="*/ 2 w 825"/>
                  <a:gd name="T41" fmla="*/ 396 h 425"/>
                  <a:gd name="T42" fmla="*/ 0 w 825"/>
                  <a:gd name="T43" fmla="*/ 403 h 425"/>
                  <a:gd name="T44" fmla="*/ 0 w 825"/>
                  <a:gd name="T45" fmla="*/ 412 h 425"/>
                  <a:gd name="T46" fmla="*/ 4 w 825"/>
                  <a:gd name="T47" fmla="*/ 418 h 425"/>
                  <a:gd name="T48" fmla="*/ 9 w 825"/>
                  <a:gd name="T49" fmla="*/ 423 h 425"/>
                  <a:gd name="T50" fmla="*/ 17 w 825"/>
                  <a:gd name="T51" fmla="*/ 425 h 425"/>
                  <a:gd name="T52" fmla="*/ 24 w 825"/>
                  <a:gd name="T53" fmla="*/ 425 h 425"/>
                  <a:gd name="T54" fmla="*/ 29 w 825"/>
                  <a:gd name="T55" fmla="*/ 421 h 425"/>
                  <a:gd name="T56" fmla="*/ 46 w 825"/>
                  <a:gd name="T57" fmla="*/ 409 h 425"/>
                  <a:gd name="T58" fmla="*/ 66 w 825"/>
                  <a:gd name="T59" fmla="*/ 396 h 425"/>
                  <a:gd name="T60" fmla="*/ 87 w 825"/>
                  <a:gd name="T61" fmla="*/ 383 h 425"/>
                  <a:gd name="T62" fmla="*/ 109 w 825"/>
                  <a:gd name="T63" fmla="*/ 371 h 425"/>
                  <a:gd name="T64" fmla="*/ 132 w 825"/>
                  <a:gd name="T65" fmla="*/ 358 h 425"/>
                  <a:gd name="T66" fmla="*/ 156 w 825"/>
                  <a:gd name="T67" fmla="*/ 345 h 425"/>
                  <a:gd name="T68" fmla="*/ 179 w 825"/>
                  <a:gd name="T69" fmla="*/ 334 h 425"/>
                  <a:gd name="T70" fmla="*/ 201 w 825"/>
                  <a:gd name="T71" fmla="*/ 324 h 425"/>
                  <a:gd name="T72" fmla="*/ 243 w 825"/>
                  <a:gd name="T73" fmla="*/ 304 h 425"/>
                  <a:gd name="T74" fmla="*/ 440 w 825"/>
                  <a:gd name="T75" fmla="*/ 210 h 425"/>
                  <a:gd name="T76" fmla="*/ 474 w 825"/>
                  <a:gd name="T77" fmla="*/ 191 h 425"/>
                  <a:gd name="T78" fmla="*/ 507 w 825"/>
                  <a:gd name="T79" fmla="*/ 175 h 425"/>
                  <a:gd name="T80" fmla="*/ 541 w 825"/>
                  <a:gd name="T81" fmla="*/ 159 h 425"/>
                  <a:gd name="T82" fmla="*/ 574 w 825"/>
                  <a:gd name="T83" fmla="*/ 144 h 425"/>
                  <a:gd name="T84" fmla="*/ 608 w 825"/>
                  <a:gd name="T85" fmla="*/ 128 h 425"/>
                  <a:gd name="T86" fmla="*/ 641 w 825"/>
                  <a:gd name="T87" fmla="*/ 114 h 425"/>
                  <a:gd name="T88" fmla="*/ 675 w 825"/>
                  <a:gd name="T89" fmla="*/ 99 h 425"/>
                  <a:gd name="T90" fmla="*/ 710 w 825"/>
                  <a:gd name="T91" fmla="*/ 83 h 425"/>
                  <a:gd name="T92" fmla="*/ 813 w 825"/>
                  <a:gd name="T93" fmla="*/ 36 h 425"/>
                  <a:gd name="T94" fmla="*/ 820 w 825"/>
                  <a:gd name="T95" fmla="*/ 32 h 425"/>
                  <a:gd name="T96" fmla="*/ 824 w 825"/>
                  <a:gd name="T97" fmla="*/ 25 h 425"/>
                  <a:gd name="T98" fmla="*/ 825 w 825"/>
                  <a:gd name="T99" fmla="*/ 18 h 425"/>
                  <a:gd name="T100" fmla="*/ 824 w 825"/>
                  <a:gd name="T101" fmla="*/ 11 h 425"/>
                  <a:gd name="T102" fmla="*/ 818 w 825"/>
                  <a:gd name="T103" fmla="*/ 5 h 425"/>
                  <a:gd name="T104" fmla="*/ 813 w 825"/>
                  <a:gd name="T105" fmla="*/ 1 h 425"/>
                  <a:gd name="T106" fmla="*/ 806 w 825"/>
                  <a:gd name="T107" fmla="*/ 0 h 425"/>
                  <a:gd name="T108" fmla="*/ 798 w 825"/>
                  <a:gd name="T109" fmla="*/ 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5" h="425">
                    <a:moveTo>
                      <a:pt x="798" y="1"/>
                    </a:moveTo>
                    <a:lnTo>
                      <a:pt x="693" y="49"/>
                    </a:lnTo>
                    <a:lnTo>
                      <a:pt x="661" y="63"/>
                    </a:lnTo>
                    <a:lnTo>
                      <a:pt x="626" y="79"/>
                    </a:lnTo>
                    <a:lnTo>
                      <a:pt x="592" y="94"/>
                    </a:lnTo>
                    <a:lnTo>
                      <a:pt x="559" y="108"/>
                    </a:lnTo>
                    <a:lnTo>
                      <a:pt x="525" y="125"/>
                    </a:lnTo>
                    <a:lnTo>
                      <a:pt x="491" y="141"/>
                    </a:lnTo>
                    <a:lnTo>
                      <a:pt x="456" y="157"/>
                    </a:lnTo>
                    <a:lnTo>
                      <a:pt x="422" y="175"/>
                    </a:lnTo>
                    <a:lnTo>
                      <a:pt x="227" y="269"/>
                    </a:lnTo>
                    <a:lnTo>
                      <a:pt x="185" y="289"/>
                    </a:lnTo>
                    <a:lnTo>
                      <a:pt x="167" y="298"/>
                    </a:lnTo>
                    <a:lnTo>
                      <a:pt x="145" y="309"/>
                    </a:lnTo>
                    <a:lnTo>
                      <a:pt x="122" y="320"/>
                    </a:lnTo>
                    <a:lnTo>
                      <a:pt x="96" y="334"/>
                    </a:lnTo>
                    <a:lnTo>
                      <a:pt x="71" y="347"/>
                    </a:lnTo>
                    <a:lnTo>
                      <a:pt x="47" y="362"/>
                    </a:lnTo>
                    <a:lnTo>
                      <a:pt x="26" y="376"/>
                    </a:lnTo>
                    <a:lnTo>
                      <a:pt x="6" y="391"/>
                    </a:lnTo>
                    <a:lnTo>
                      <a:pt x="2" y="396"/>
                    </a:lnTo>
                    <a:lnTo>
                      <a:pt x="0" y="403"/>
                    </a:lnTo>
                    <a:lnTo>
                      <a:pt x="0" y="412"/>
                    </a:lnTo>
                    <a:lnTo>
                      <a:pt x="4" y="418"/>
                    </a:lnTo>
                    <a:lnTo>
                      <a:pt x="9" y="423"/>
                    </a:lnTo>
                    <a:lnTo>
                      <a:pt x="17" y="425"/>
                    </a:lnTo>
                    <a:lnTo>
                      <a:pt x="24" y="425"/>
                    </a:lnTo>
                    <a:lnTo>
                      <a:pt x="29" y="421"/>
                    </a:lnTo>
                    <a:lnTo>
                      <a:pt x="46" y="409"/>
                    </a:lnTo>
                    <a:lnTo>
                      <a:pt x="66" y="396"/>
                    </a:lnTo>
                    <a:lnTo>
                      <a:pt x="87" y="383"/>
                    </a:lnTo>
                    <a:lnTo>
                      <a:pt x="109" y="371"/>
                    </a:lnTo>
                    <a:lnTo>
                      <a:pt x="132" y="358"/>
                    </a:lnTo>
                    <a:lnTo>
                      <a:pt x="156" y="345"/>
                    </a:lnTo>
                    <a:lnTo>
                      <a:pt x="179" y="334"/>
                    </a:lnTo>
                    <a:lnTo>
                      <a:pt x="201" y="324"/>
                    </a:lnTo>
                    <a:lnTo>
                      <a:pt x="243" y="304"/>
                    </a:lnTo>
                    <a:lnTo>
                      <a:pt x="440" y="210"/>
                    </a:lnTo>
                    <a:lnTo>
                      <a:pt x="474" y="191"/>
                    </a:lnTo>
                    <a:lnTo>
                      <a:pt x="507" y="175"/>
                    </a:lnTo>
                    <a:lnTo>
                      <a:pt x="541" y="159"/>
                    </a:lnTo>
                    <a:lnTo>
                      <a:pt x="574" y="144"/>
                    </a:lnTo>
                    <a:lnTo>
                      <a:pt x="608" y="128"/>
                    </a:lnTo>
                    <a:lnTo>
                      <a:pt x="641" y="114"/>
                    </a:lnTo>
                    <a:lnTo>
                      <a:pt x="675" y="99"/>
                    </a:lnTo>
                    <a:lnTo>
                      <a:pt x="710" y="83"/>
                    </a:lnTo>
                    <a:lnTo>
                      <a:pt x="813" y="36"/>
                    </a:lnTo>
                    <a:lnTo>
                      <a:pt x="820" y="32"/>
                    </a:lnTo>
                    <a:lnTo>
                      <a:pt x="824" y="25"/>
                    </a:lnTo>
                    <a:lnTo>
                      <a:pt x="825" y="18"/>
                    </a:lnTo>
                    <a:lnTo>
                      <a:pt x="824" y="11"/>
                    </a:lnTo>
                    <a:lnTo>
                      <a:pt x="818" y="5"/>
                    </a:lnTo>
                    <a:lnTo>
                      <a:pt x="813" y="1"/>
                    </a:lnTo>
                    <a:lnTo>
                      <a:pt x="806" y="0"/>
                    </a:lnTo>
                    <a:lnTo>
                      <a:pt x="79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4" name="Freeform 11"/>
              <p:cNvSpPr>
                <a:spLocks/>
              </p:cNvSpPr>
              <p:nvPr/>
            </p:nvSpPr>
            <p:spPr bwMode="auto">
              <a:xfrm>
                <a:off x="1542" y="1475"/>
                <a:ext cx="851" cy="472"/>
              </a:xfrm>
              <a:custGeom>
                <a:avLst/>
                <a:gdLst>
                  <a:gd name="T0" fmla="*/ 805 w 851"/>
                  <a:gd name="T1" fmla="*/ 11 h 472"/>
                  <a:gd name="T2" fmla="*/ 767 w 851"/>
                  <a:gd name="T3" fmla="*/ 27 h 472"/>
                  <a:gd name="T4" fmla="*/ 729 w 851"/>
                  <a:gd name="T5" fmla="*/ 45 h 472"/>
                  <a:gd name="T6" fmla="*/ 691 w 851"/>
                  <a:gd name="T7" fmla="*/ 63 h 472"/>
                  <a:gd name="T8" fmla="*/ 655 w 851"/>
                  <a:gd name="T9" fmla="*/ 83 h 472"/>
                  <a:gd name="T10" fmla="*/ 619 w 851"/>
                  <a:gd name="T11" fmla="*/ 103 h 472"/>
                  <a:gd name="T12" fmla="*/ 585 w 851"/>
                  <a:gd name="T13" fmla="*/ 123 h 472"/>
                  <a:gd name="T14" fmla="*/ 548 w 851"/>
                  <a:gd name="T15" fmla="*/ 143 h 472"/>
                  <a:gd name="T16" fmla="*/ 346 w 851"/>
                  <a:gd name="T17" fmla="*/ 251 h 472"/>
                  <a:gd name="T18" fmla="*/ 152 w 851"/>
                  <a:gd name="T19" fmla="*/ 356 h 472"/>
                  <a:gd name="T20" fmla="*/ 114 w 851"/>
                  <a:gd name="T21" fmla="*/ 376 h 472"/>
                  <a:gd name="T22" fmla="*/ 78 w 851"/>
                  <a:gd name="T23" fmla="*/ 396 h 472"/>
                  <a:gd name="T24" fmla="*/ 40 w 851"/>
                  <a:gd name="T25" fmla="*/ 418 h 472"/>
                  <a:gd name="T26" fmla="*/ 7 w 851"/>
                  <a:gd name="T27" fmla="*/ 439 h 472"/>
                  <a:gd name="T28" fmla="*/ 0 w 851"/>
                  <a:gd name="T29" fmla="*/ 450 h 472"/>
                  <a:gd name="T30" fmla="*/ 4 w 851"/>
                  <a:gd name="T31" fmla="*/ 465 h 472"/>
                  <a:gd name="T32" fmla="*/ 15 w 851"/>
                  <a:gd name="T33" fmla="*/ 472 h 472"/>
                  <a:gd name="T34" fmla="*/ 29 w 851"/>
                  <a:gd name="T35" fmla="*/ 470 h 472"/>
                  <a:gd name="T36" fmla="*/ 62 w 851"/>
                  <a:gd name="T37" fmla="*/ 450 h 472"/>
                  <a:gd name="T38" fmla="*/ 98 w 851"/>
                  <a:gd name="T39" fmla="*/ 429 h 472"/>
                  <a:gd name="T40" fmla="*/ 134 w 851"/>
                  <a:gd name="T41" fmla="*/ 409 h 472"/>
                  <a:gd name="T42" fmla="*/ 170 w 851"/>
                  <a:gd name="T43" fmla="*/ 389 h 472"/>
                  <a:gd name="T44" fmla="*/ 223 w 851"/>
                  <a:gd name="T45" fmla="*/ 360 h 472"/>
                  <a:gd name="T46" fmla="*/ 264 w 851"/>
                  <a:gd name="T47" fmla="*/ 338 h 472"/>
                  <a:gd name="T48" fmla="*/ 317 w 851"/>
                  <a:gd name="T49" fmla="*/ 311 h 472"/>
                  <a:gd name="T50" fmla="*/ 358 w 851"/>
                  <a:gd name="T51" fmla="*/ 289 h 472"/>
                  <a:gd name="T52" fmla="*/ 550 w 851"/>
                  <a:gd name="T53" fmla="*/ 184 h 472"/>
                  <a:gd name="T54" fmla="*/ 619 w 851"/>
                  <a:gd name="T55" fmla="*/ 144 h 472"/>
                  <a:gd name="T56" fmla="*/ 691 w 851"/>
                  <a:gd name="T57" fmla="*/ 106 h 472"/>
                  <a:gd name="T58" fmla="*/ 764 w 851"/>
                  <a:gd name="T59" fmla="*/ 68 h 472"/>
                  <a:gd name="T60" fmla="*/ 838 w 851"/>
                  <a:gd name="T61" fmla="*/ 36 h 472"/>
                  <a:gd name="T62" fmla="*/ 849 w 851"/>
                  <a:gd name="T63" fmla="*/ 27 h 472"/>
                  <a:gd name="T64" fmla="*/ 849 w 851"/>
                  <a:gd name="T65" fmla="*/ 12 h 472"/>
                  <a:gd name="T66" fmla="*/ 840 w 851"/>
                  <a:gd name="T67" fmla="*/ 1 h 472"/>
                  <a:gd name="T68" fmla="*/ 823 w 851"/>
                  <a:gd name="T69" fmla="*/ 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1" h="472">
                    <a:moveTo>
                      <a:pt x="823" y="1"/>
                    </a:moveTo>
                    <a:lnTo>
                      <a:pt x="805" y="11"/>
                    </a:lnTo>
                    <a:lnTo>
                      <a:pt x="785" y="18"/>
                    </a:lnTo>
                    <a:lnTo>
                      <a:pt x="767" y="27"/>
                    </a:lnTo>
                    <a:lnTo>
                      <a:pt x="747" y="36"/>
                    </a:lnTo>
                    <a:lnTo>
                      <a:pt x="729" y="45"/>
                    </a:lnTo>
                    <a:lnTo>
                      <a:pt x="711" y="54"/>
                    </a:lnTo>
                    <a:lnTo>
                      <a:pt x="691" y="63"/>
                    </a:lnTo>
                    <a:lnTo>
                      <a:pt x="673" y="74"/>
                    </a:lnTo>
                    <a:lnTo>
                      <a:pt x="655" y="83"/>
                    </a:lnTo>
                    <a:lnTo>
                      <a:pt x="637" y="92"/>
                    </a:lnTo>
                    <a:lnTo>
                      <a:pt x="619" y="103"/>
                    </a:lnTo>
                    <a:lnTo>
                      <a:pt x="601" y="112"/>
                    </a:lnTo>
                    <a:lnTo>
                      <a:pt x="585" y="123"/>
                    </a:lnTo>
                    <a:lnTo>
                      <a:pt x="567" y="132"/>
                    </a:lnTo>
                    <a:lnTo>
                      <a:pt x="548" y="143"/>
                    </a:lnTo>
                    <a:lnTo>
                      <a:pt x="532" y="152"/>
                    </a:lnTo>
                    <a:lnTo>
                      <a:pt x="346" y="251"/>
                    </a:lnTo>
                    <a:lnTo>
                      <a:pt x="199" y="331"/>
                    </a:lnTo>
                    <a:lnTo>
                      <a:pt x="152" y="356"/>
                    </a:lnTo>
                    <a:lnTo>
                      <a:pt x="134" y="365"/>
                    </a:lnTo>
                    <a:lnTo>
                      <a:pt x="114" y="376"/>
                    </a:lnTo>
                    <a:lnTo>
                      <a:pt x="96" y="385"/>
                    </a:lnTo>
                    <a:lnTo>
                      <a:pt x="78" y="396"/>
                    </a:lnTo>
                    <a:lnTo>
                      <a:pt x="58" y="407"/>
                    </a:lnTo>
                    <a:lnTo>
                      <a:pt x="40" y="418"/>
                    </a:lnTo>
                    <a:lnTo>
                      <a:pt x="24" y="429"/>
                    </a:lnTo>
                    <a:lnTo>
                      <a:pt x="7" y="439"/>
                    </a:lnTo>
                    <a:lnTo>
                      <a:pt x="4" y="445"/>
                    </a:lnTo>
                    <a:lnTo>
                      <a:pt x="0" y="450"/>
                    </a:lnTo>
                    <a:lnTo>
                      <a:pt x="0" y="458"/>
                    </a:lnTo>
                    <a:lnTo>
                      <a:pt x="4" y="465"/>
                    </a:lnTo>
                    <a:lnTo>
                      <a:pt x="9" y="470"/>
                    </a:lnTo>
                    <a:lnTo>
                      <a:pt x="15" y="472"/>
                    </a:lnTo>
                    <a:lnTo>
                      <a:pt x="22" y="472"/>
                    </a:lnTo>
                    <a:lnTo>
                      <a:pt x="29" y="470"/>
                    </a:lnTo>
                    <a:lnTo>
                      <a:pt x="45" y="459"/>
                    </a:lnTo>
                    <a:lnTo>
                      <a:pt x="62" y="450"/>
                    </a:lnTo>
                    <a:lnTo>
                      <a:pt x="78" y="439"/>
                    </a:lnTo>
                    <a:lnTo>
                      <a:pt x="98" y="429"/>
                    </a:lnTo>
                    <a:lnTo>
                      <a:pt x="116" y="418"/>
                    </a:lnTo>
                    <a:lnTo>
                      <a:pt x="134" y="409"/>
                    </a:lnTo>
                    <a:lnTo>
                      <a:pt x="152" y="398"/>
                    </a:lnTo>
                    <a:lnTo>
                      <a:pt x="170" y="389"/>
                    </a:lnTo>
                    <a:lnTo>
                      <a:pt x="217" y="363"/>
                    </a:lnTo>
                    <a:lnTo>
                      <a:pt x="223" y="360"/>
                    </a:lnTo>
                    <a:lnTo>
                      <a:pt x="241" y="351"/>
                    </a:lnTo>
                    <a:lnTo>
                      <a:pt x="264" y="338"/>
                    </a:lnTo>
                    <a:lnTo>
                      <a:pt x="291" y="324"/>
                    </a:lnTo>
                    <a:lnTo>
                      <a:pt x="317" y="311"/>
                    </a:lnTo>
                    <a:lnTo>
                      <a:pt x="340" y="298"/>
                    </a:lnTo>
                    <a:lnTo>
                      <a:pt x="358" y="289"/>
                    </a:lnTo>
                    <a:lnTo>
                      <a:pt x="364" y="286"/>
                    </a:lnTo>
                    <a:lnTo>
                      <a:pt x="550" y="184"/>
                    </a:lnTo>
                    <a:lnTo>
                      <a:pt x="585" y="164"/>
                    </a:lnTo>
                    <a:lnTo>
                      <a:pt x="619" y="144"/>
                    </a:lnTo>
                    <a:lnTo>
                      <a:pt x="655" y="125"/>
                    </a:lnTo>
                    <a:lnTo>
                      <a:pt x="691" y="106"/>
                    </a:lnTo>
                    <a:lnTo>
                      <a:pt x="728" y="87"/>
                    </a:lnTo>
                    <a:lnTo>
                      <a:pt x="764" y="68"/>
                    </a:lnTo>
                    <a:lnTo>
                      <a:pt x="800" y="52"/>
                    </a:lnTo>
                    <a:lnTo>
                      <a:pt x="838" y="36"/>
                    </a:lnTo>
                    <a:lnTo>
                      <a:pt x="843" y="32"/>
                    </a:lnTo>
                    <a:lnTo>
                      <a:pt x="849" y="27"/>
                    </a:lnTo>
                    <a:lnTo>
                      <a:pt x="851" y="20"/>
                    </a:lnTo>
                    <a:lnTo>
                      <a:pt x="849" y="12"/>
                    </a:lnTo>
                    <a:lnTo>
                      <a:pt x="845" y="7"/>
                    </a:lnTo>
                    <a:lnTo>
                      <a:pt x="840" y="1"/>
                    </a:lnTo>
                    <a:lnTo>
                      <a:pt x="831" y="0"/>
                    </a:lnTo>
                    <a:lnTo>
                      <a:pt x="82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5" name="Freeform 12"/>
              <p:cNvSpPr>
                <a:spLocks/>
              </p:cNvSpPr>
              <p:nvPr/>
            </p:nvSpPr>
            <p:spPr bwMode="auto">
              <a:xfrm>
                <a:off x="1497" y="1415"/>
                <a:ext cx="809" cy="499"/>
              </a:xfrm>
              <a:custGeom>
                <a:avLst/>
                <a:gdLst>
                  <a:gd name="T0" fmla="*/ 769 w 809"/>
                  <a:gd name="T1" fmla="*/ 13 h 499"/>
                  <a:gd name="T2" fmla="*/ 751 w 809"/>
                  <a:gd name="T3" fmla="*/ 25 h 499"/>
                  <a:gd name="T4" fmla="*/ 731 w 809"/>
                  <a:gd name="T5" fmla="*/ 38 h 499"/>
                  <a:gd name="T6" fmla="*/ 709 w 809"/>
                  <a:gd name="T7" fmla="*/ 51 h 499"/>
                  <a:gd name="T8" fmla="*/ 669 w 809"/>
                  <a:gd name="T9" fmla="*/ 71 h 499"/>
                  <a:gd name="T10" fmla="*/ 536 w 809"/>
                  <a:gd name="T11" fmla="*/ 161 h 499"/>
                  <a:gd name="T12" fmla="*/ 523 w 809"/>
                  <a:gd name="T13" fmla="*/ 168 h 499"/>
                  <a:gd name="T14" fmla="*/ 496 w 809"/>
                  <a:gd name="T15" fmla="*/ 185 h 499"/>
                  <a:gd name="T16" fmla="*/ 467 w 809"/>
                  <a:gd name="T17" fmla="*/ 201 h 499"/>
                  <a:gd name="T18" fmla="*/ 454 w 809"/>
                  <a:gd name="T19" fmla="*/ 208 h 499"/>
                  <a:gd name="T20" fmla="*/ 355 w 809"/>
                  <a:gd name="T21" fmla="*/ 268 h 499"/>
                  <a:gd name="T22" fmla="*/ 331 w 809"/>
                  <a:gd name="T23" fmla="*/ 280 h 499"/>
                  <a:gd name="T24" fmla="*/ 306 w 809"/>
                  <a:gd name="T25" fmla="*/ 291 h 499"/>
                  <a:gd name="T26" fmla="*/ 282 w 809"/>
                  <a:gd name="T27" fmla="*/ 302 h 499"/>
                  <a:gd name="T28" fmla="*/ 257 w 809"/>
                  <a:gd name="T29" fmla="*/ 315 h 499"/>
                  <a:gd name="T30" fmla="*/ 226 w 809"/>
                  <a:gd name="T31" fmla="*/ 329 h 499"/>
                  <a:gd name="T32" fmla="*/ 197 w 809"/>
                  <a:gd name="T33" fmla="*/ 346 h 499"/>
                  <a:gd name="T34" fmla="*/ 168 w 809"/>
                  <a:gd name="T35" fmla="*/ 362 h 499"/>
                  <a:gd name="T36" fmla="*/ 118 w 809"/>
                  <a:gd name="T37" fmla="*/ 396 h 499"/>
                  <a:gd name="T38" fmla="*/ 90 w 809"/>
                  <a:gd name="T39" fmla="*/ 416 h 499"/>
                  <a:gd name="T40" fmla="*/ 63 w 809"/>
                  <a:gd name="T41" fmla="*/ 434 h 499"/>
                  <a:gd name="T42" fmla="*/ 36 w 809"/>
                  <a:gd name="T43" fmla="*/ 451 h 499"/>
                  <a:gd name="T44" fmla="*/ 11 w 809"/>
                  <a:gd name="T45" fmla="*/ 463 h 499"/>
                  <a:gd name="T46" fmla="*/ 2 w 809"/>
                  <a:gd name="T47" fmla="*/ 472 h 499"/>
                  <a:gd name="T48" fmla="*/ 2 w 809"/>
                  <a:gd name="T49" fmla="*/ 489 h 499"/>
                  <a:gd name="T50" fmla="*/ 11 w 809"/>
                  <a:gd name="T51" fmla="*/ 498 h 499"/>
                  <a:gd name="T52" fmla="*/ 25 w 809"/>
                  <a:gd name="T53" fmla="*/ 498 h 499"/>
                  <a:gd name="T54" fmla="*/ 52 w 809"/>
                  <a:gd name="T55" fmla="*/ 485 h 499"/>
                  <a:gd name="T56" fmla="*/ 81 w 809"/>
                  <a:gd name="T57" fmla="*/ 467 h 499"/>
                  <a:gd name="T58" fmla="*/ 110 w 809"/>
                  <a:gd name="T59" fmla="*/ 447 h 499"/>
                  <a:gd name="T60" fmla="*/ 139 w 809"/>
                  <a:gd name="T61" fmla="*/ 427 h 499"/>
                  <a:gd name="T62" fmla="*/ 188 w 809"/>
                  <a:gd name="T63" fmla="*/ 393 h 499"/>
                  <a:gd name="T64" fmla="*/ 213 w 809"/>
                  <a:gd name="T65" fmla="*/ 378 h 499"/>
                  <a:gd name="T66" fmla="*/ 242 w 809"/>
                  <a:gd name="T67" fmla="*/ 364 h 499"/>
                  <a:gd name="T68" fmla="*/ 271 w 809"/>
                  <a:gd name="T69" fmla="*/ 349 h 499"/>
                  <a:gd name="T70" fmla="*/ 298 w 809"/>
                  <a:gd name="T71" fmla="*/ 337 h 499"/>
                  <a:gd name="T72" fmla="*/ 324 w 809"/>
                  <a:gd name="T73" fmla="*/ 326 h 499"/>
                  <a:gd name="T74" fmla="*/ 347 w 809"/>
                  <a:gd name="T75" fmla="*/ 313 h 499"/>
                  <a:gd name="T76" fmla="*/ 373 w 809"/>
                  <a:gd name="T77" fmla="*/ 300 h 499"/>
                  <a:gd name="T78" fmla="*/ 387 w 809"/>
                  <a:gd name="T79" fmla="*/ 291 h 499"/>
                  <a:gd name="T80" fmla="*/ 412 w 809"/>
                  <a:gd name="T81" fmla="*/ 277 h 499"/>
                  <a:gd name="T82" fmla="*/ 445 w 809"/>
                  <a:gd name="T83" fmla="*/ 257 h 499"/>
                  <a:gd name="T84" fmla="*/ 470 w 809"/>
                  <a:gd name="T85" fmla="*/ 242 h 499"/>
                  <a:gd name="T86" fmla="*/ 554 w 809"/>
                  <a:gd name="T87" fmla="*/ 194 h 499"/>
                  <a:gd name="T88" fmla="*/ 689 w 809"/>
                  <a:gd name="T89" fmla="*/ 105 h 499"/>
                  <a:gd name="T90" fmla="*/ 704 w 809"/>
                  <a:gd name="T91" fmla="*/ 96 h 499"/>
                  <a:gd name="T92" fmla="*/ 716 w 809"/>
                  <a:gd name="T93" fmla="*/ 89 h 499"/>
                  <a:gd name="T94" fmla="*/ 738 w 809"/>
                  <a:gd name="T95" fmla="*/ 78 h 499"/>
                  <a:gd name="T96" fmla="*/ 762 w 809"/>
                  <a:gd name="T97" fmla="*/ 63 h 499"/>
                  <a:gd name="T98" fmla="*/ 783 w 809"/>
                  <a:gd name="T99" fmla="*/ 51 h 499"/>
                  <a:gd name="T100" fmla="*/ 803 w 809"/>
                  <a:gd name="T101" fmla="*/ 34 h 499"/>
                  <a:gd name="T102" fmla="*/ 809 w 809"/>
                  <a:gd name="T103" fmla="*/ 20 h 499"/>
                  <a:gd name="T104" fmla="*/ 803 w 809"/>
                  <a:gd name="T105" fmla="*/ 7 h 499"/>
                  <a:gd name="T106" fmla="*/ 791 w 809"/>
                  <a:gd name="T107" fmla="*/ 0 h 499"/>
                  <a:gd name="T108" fmla="*/ 776 w 809"/>
                  <a:gd name="T109" fmla="*/ 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9" h="499">
                    <a:moveTo>
                      <a:pt x="776" y="5"/>
                    </a:moveTo>
                    <a:lnTo>
                      <a:pt x="769" y="13"/>
                    </a:lnTo>
                    <a:lnTo>
                      <a:pt x="760" y="20"/>
                    </a:lnTo>
                    <a:lnTo>
                      <a:pt x="751" y="25"/>
                    </a:lnTo>
                    <a:lnTo>
                      <a:pt x="740" y="33"/>
                    </a:lnTo>
                    <a:lnTo>
                      <a:pt x="731" y="38"/>
                    </a:lnTo>
                    <a:lnTo>
                      <a:pt x="720" y="43"/>
                    </a:lnTo>
                    <a:lnTo>
                      <a:pt x="709" y="51"/>
                    </a:lnTo>
                    <a:lnTo>
                      <a:pt x="698" y="56"/>
                    </a:lnTo>
                    <a:lnTo>
                      <a:pt x="669" y="71"/>
                    </a:lnTo>
                    <a:lnTo>
                      <a:pt x="597" y="119"/>
                    </a:lnTo>
                    <a:lnTo>
                      <a:pt x="536" y="161"/>
                    </a:lnTo>
                    <a:lnTo>
                      <a:pt x="532" y="163"/>
                    </a:lnTo>
                    <a:lnTo>
                      <a:pt x="523" y="168"/>
                    </a:lnTo>
                    <a:lnTo>
                      <a:pt x="510" y="176"/>
                    </a:lnTo>
                    <a:lnTo>
                      <a:pt x="496" y="185"/>
                    </a:lnTo>
                    <a:lnTo>
                      <a:pt x="479" y="194"/>
                    </a:lnTo>
                    <a:lnTo>
                      <a:pt x="467" y="201"/>
                    </a:lnTo>
                    <a:lnTo>
                      <a:pt x="458" y="206"/>
                    </a:lnTo>
                    <a:lnTo>
                      <a:pt x="454" y="208"/>
                    </a:lnTo>
                    <a:lnTo>
                      <a:pt x="365" y="261"/>
                    </a:lnTo>
                    <a:lnTo>
                      <a:pt x="355" y="268"/>
                    </a:lnTo>
                    <a:lnTo>
                      <a:pt x="342" y="273"/>
                    </a:lnTo>
                    <a:lnTo>
                      <a:pt x="331" y="280"/>
                    </a:lnTo>
                    <a:lnTo>
                      <a:pt x="318" y="286"/>
                    </a:lnTo>
                    <a:lnTo>
                      <a:pt x="306" y="291"/>
                    </a:lnTo>
                    <a:lnTo>
                      <a:pt x="295" y="297"/>
                    </a:lnTo>
                    <a:lnTo>
                      <a:pt x="282" y="302"/>
                    </a:lnTo>
                    <a:lnTo>
                      <a:pt x="271" y="308"/>
                    </a:lnTo>
                    <a:lnTo>
                      <a:pt x="257" y="315"/>
                    </a:lnTo>
                    <a:lnTo>
                      <a:pt x="241" y="322"/>
                    </a:lnTo>
                    <a:lnTo>
                      <a:pt x="226" y="329"/>
                    </a:lnTo>
                    <a:lnTo>
                      <a:pt x="212" y="337"/>
                    </a:lnTo>
                    <a:lnTo>
                      <a:pt x="197" y="346"/>
                    </a:lnTo>
                    <a:lnTo>
                      <a:pt x="183" y="353"/>
                    </a:lnTo>
                    <a:lnTo>
                      <a:pt x="168" y="362"/>
                    </a:lnTo>
                    <a:lnTo>
                      <a:pt x="154" y="371"/>
                    </a:lnTo>
                    <a:lnTo>
                      <a:pt x="118" y="396"/>
                    </a:lnTo>
                    <a:lnTo>
                      <a:pt x="103" y="405"/>
                    </a:lnTo>
                    <a:lnTo>
                      <a:pt x="90" y="416"/>
                    </a:lnTo>
                    <a:lnTo>
                      <a:pt x="76" y="425"/>
                    </a:lnTo>
                    <a:lnTo>
                      <a:pt x="63" y="434"/>
                    </a:lnTo>
                    <a:lnTo>
                      <a:pt x="49" y="443"/>
                    </a:lnTo>
                    <a:lnTo>
                      <a:pt x="36" y="451"/>
                    </a:lnTo>
                    <a:lnTo>
                      <a:pt x="23" y="458"/>
                    </a:lnTo>
                    <a:lnTo>
                      <a:pt x="11" y="463"/>
                    </a:lnTo>
                    <a:lnTo>
                      <a:pt x="5" y="467"/>
                    </a:lnTo>
                    <a:lnTo>
                      <a:pt x="2" y="472"/>
                    </a:lnTo>
                    <a:lnTo>
                      <a:pt x="0" y="481"/>
                    </a:lnTo>
                    <a:lnTo>
                      <a:pt x="2" y="489"/>
                    </a:lnTo>
                    <a:lnTo>
                      <a:pt x="5" y="494"/>
                    </a:lnTo>
                    <a:lnTo>
                      <a:pt x="11" y="498"/>
                    </a:lnTo>
                    <a:lnTo>
                      <a:pt x="18" y="499"/>
                    </a:lnTo>
                    <a:lnTo>
                      <a:pt x="25" y="498"/>
                    </a:lnTo>
                    <a:lnTo>
                      <a:pt x="40" y="492"/>
                    </a:lnTo>
                    <a:lnTo>
                      <a:pt x="52" y="485"/>
                    </a:lnTo>
                    <a:lnTo>
                      <a:pt x="67" y="476"/>
                    </a:lnTo>
                    <a:lnTo>
                      <a:pt x="81" y="467"/>
                    </a:lnTo>
                    <a:lnTo>
                      <a:pt x="96" y="458"/>
                    </a:lnTo>
                    <a:lnTo>
                      <a:pt x="110" y="447"/>
                    </a:lnTo>
                    <a:lnTo>
                      <a:pt x="125" y="438"/>
                    </a:lnTo>
                    <a:lnTo>
                      <a:pt x="139" y="427"/>
                    </a:lnTo>
                    <a:lnTo>
                      <a:pt x="175" y="402"/>
                    </a:lnTo>
                    <a:lnTo>
                      <a:pt x="188" y="393"/>
                    </a:lnTo>
                    <a:lnTo>
                      <a:pt x="201" y="385"/>
                    </a:lnTo>
                    <a:lnTo>
                      <a:pt x="213" y="378"/>
                    </a:lnTo>
                    <a:lnTo>
                      <a:pt x="228" y="371"/>
                    </a:lnTo>
                    <a:lnTo>
                      <a:pt x="242" y="364"/>
                    </a:lnTo>
                    <a:lnTo>
                      <a:pt x="257" y="356"/>
                    </a:lnTo>
                    <a:lnTo>
                      <a:pt x="271" y="349"/>
                    </a:lnTo>
                    <a:lnTo>
                      <a:pt x="286" y="342"/>
                    </a:lnTo>
                    <a:lnTo>
                      <a:pt x="298" y="337"/>
                    </a:lnTo>
                    <a:lnTo>
                      <a:pt x="311" y="331"/>
                    </a:lnTo>
                    <a:lnTo>
                      <a:pt x="324" y="326"/>
                    </a:lnTo>
                    <a:lnTo>
                      <a:pt x="335" y="318"/>
                    </a:lnTo>
                    <a:lnTo>
                      <a:pt x="347" y="313"/>
                    </a:lnTo>
                    <a:lnTo>
                      <a:pt x="360" y="306"/>
                    </a:lnTo>
                    <a:lnTo>
                      <a:pt x="373" y="300"/>
                    </a:lnTo>
                    <a:lnTo>
                      <a:pt x="384" y="293"/>
                    </a:lnTo>
                    <a:lnTo>
                      <a:pt x="387" y="291"/>
                    </a:lnTo>
                    <a:lnTo>
                      <a:pt x="398" y="284"/>
                    </a:lnTo>
                    <a:lnTo>
                      <a:pt x="412" y="277"/>
                    </a:lnTo>
                    <a:lnTo>
                      <a:pt x="429" y="266"/>
                    </a:lnTo>
                    <a:lnTo>
                      <a:pt x="445" y="257"/>
                    </a:lnTo>
                    <a:lnTo>
                      <a:pt x="460" y="250"/>
                    </a:lnTo>
                    <a:lnTo>
                      <a:pt x="470" y="242"/>
                    </a:lnTo>
                    <a:lnTo>
                      <a:pt x="474" y="241"/>
                    </a:lnTo>
                    <a:lnTo>
                      <a:pt x="554" y="194"/>
                    </a:lnTo>
                    <a:lnTo>
                      <a:pt x="619" y="150"/>
                    </a:lnTo>
                    <a:lnTo>
                      <a:pt x="689" y="105"/>
                    </a:lnTo>
                    <a:lnTo>
                      <a:pt x="693" y="103"/>
                    </a:lnTo>
                    <a:lnTo>
                      <a:pt x="704" y="96"/>
                    </a:lnTo>
                    <a:lnTo>
                      <a:pt x="713" y="90"/>
                    </a:lnTo>
                    <a:lnTo>
                      <a:pt x="716" y="89"/>
                    </a:lnTo>
                    <a:lnTo>
                      <a:pt x="727" y="83"/>
                    </a:lnTo>
                    <a:lnTo>
                      <a:pt x="738" y="78"/>
                    </a:lnTo>
                    <a:lnTo>
                      <a:pt x="751" y="71"/>
                    </a:lnTo>
                    <a:lnTo>
                      <a:pt x="762" y="63"/>
                    </a:lnTo>
                    <a:lnTo>
                      <a:pt x="773" y="58"/>
                    </a:lnTo>
                    <a:lnTo>
                      <a:pt x="783" y="51"/>
                    </a:lnTo>
                    <a:lnTo>
                      <a:pt x="794" y="42"/>
                    </a:lnTo>
                    <a:lnTo>
                      <a:pt x="803" y="34"/>
                    </a:lnTo>
                    <a:lnTo>
                      <a:pt x="807" y="29"/>
                    </a:lnTo>
                    <a:lnTo>
                      <a:pt x="809" y="20"/>
                    </a:lnTo>
                    <a:lnTo>
                      <a:pt x="807" y="13"/>
                    </a:lnTo>
                    <a:lnTo>
                      <a:pt x="803" y="7"/>
                    </a:lnTo>
                    <a:lnTo>
                      <a:pt x="798" y="4"/>
                    </a:lnTo>
                    <a:lnTo>
                      <a:pt x="791" y="0"/>
                    </a:lnTo>
                    <a:lnTo>
                      <a:pt x="782" y="2"/>
                    </a:lnTo>
                    <a:lnTo>
                      <a:pt x="77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6" name="Freeform 14"/>
              <p:cNvSpPr>
                <a:spLocks/>
              </p:cNvSpPr>
              <p:nvPr/>
            </p:nvSpPr>
            <p:spPr bwMode="auto">
              <a:xfrm>
                <a:off x="1622" y="2133"/>
                <a:ext cx="103" cy="938"/>
              </a:xfrm>
              <a:custGeom>
                <a:avLst/>
                <a:gdLst>
                  <a:gd name="T0" fmla="*/ 14 w 103"/>
                  <a:gd name="T1" fmla="*/ 0 h 938"/>
                  <a:gd name="T2" fmla="*/ 9 w 103"/>
                  <a:gd name="T3" fmla="*/ 2 h 938"/>
                  <a:gd name="T4" fmla="*/ 3 w 103"/>
                  <a:gd name="T5" fmla="*/ 8 h 938"/>
                  <a:gd name="T6" fmla="*/ 0 w 103"/>
                  <a:gd name="T7" fmla="*/ 15 h 938"/>
                  <a:gd name="T8" fmla="*/ 0 w 103"/>
                  <a:gd name="T9" fmla="*/ 22 h 938"/>
                  <a:gd name="T10" fmla="*/ 12 w 103"/>
                  <a:gd name="T11" fmla="*/ 133 h 938"/>
                  <a:gd name="T12" fmla="*/ 22 w 103"/>
                  <a:gd name="T13" fmla="*/ 245 h 938"/>
                  <a:gd name="T14" fmla="*/ 27 w 103"/>
                  <a:gd name="T15" fmla="*/ 357 h 938"/>
                  <a:gd name="T16" fmla="*/ 32 w 103"/>
                  <a:gd name="T17" fmla="*/ 467 h 938"/>
                  <a:gd name="T18" fmla="*/ 36 w 103"/>
                  <a:gd name="T19" fmla="*/ 581 h 938"/>
                  <a:gd name="T20" fmla="*/ 43 w 103"/>
                  <a:gd name="T21" fmla="*/ 695 h 938"/>
                  <a:gd name="T22" fmla="*/ 52 w 103"/>
                  <a:gd name="T23" fmla="*/ 809 h 938"/>
                  <a:gd name="T24" fmla="*/ 65 w 103"/>
                  <a:gd name="T25" fmla="*/ 922 h 938"/>
                  <a:gd name="T26" fmla="*/ 69 w 103"/>
                  <a:gd name="T27" fmla="*/ 929 h 938"/>
                  <a:gd name="T28" fmla="*/ 74 w 103"/>
                  <a:gd name="T29" fmla="*/ 934 h 938"/>
                  <a:gd name="T30" fmla="*/ 79 w 103"/>
                  <a:gd name="T31" fmla="*/ 938 h 938"/>
                  <a:gd name="T32" fmla="*/ 87 w 103"/>
                  <a:gd name="T33" fmla="*/ 938 h 938"/>
                  <a:gd name="T34" fmla="*/ 94 w 103"/>
                  <a:gd name="T35" fmla="*/ 936 h 938"/>
                  <a:gd name="T36" fmla="*/ 99 w 103"/>
                  <a:gd name="T37" fmla="*/ 931 h 938"/>
                  <a:gd name="T38" fmla="*/ 103 w 103"/>
                  <a:gd name="T39" fmla="*/ 923 h 938"/>
                  <a:gd name="T40" fmla="*/ 103 w 103"/>
                  <a:gd name="T41" fmla="*/ 916 h 938"/>
                  <a:gd name="T42" fmla="*/ 90 w 103"/>
                  <a:gd name="T43" fmla="*/ 804 h 938"/>
                  <a:gd name="T44" fmla="*/ 81 w 103"/>
                  <a:gd name="T45" fmla="*/ 692 h 938"/>
                  <a:gd name="T46" fmla="*/ 74 w 103"/>
                  <a:gd name="T47" fmla="*/ 578 h 938"/>
                  <a:gd name="T48" fmla="*/ 69 w 103"/>
                  <a:gd name="T49" fmla="*/ 466 h 938"/>
                  <a:gd name="T50" fmla="*/ 65 w 103"/>
                  <a:gd name="T51" fmla="*/ 353 h 938"/>
                  <a:gd name="T52" fmla="*/ 58 w 103"/>
                  <a:gd name="T53" fmla="*/ 241 h 938"/>
                  <a:gd name="T54" fmla="*/ 49 w 103"/>
                  <a:gd name="T55" fmla="*/ 129 h 938"/>
                  <a:gd name="T56" fmla="*/ 36 w 103"/>
                  <a:gd name="T57" fmla="*/ 17 h 938"/>
                  <a:gd name="T58" fmla="*/ 34 w 103"/>
                  <a:gd name="T59" fmla="*/ 9 h 938"/>
                  <a:gd name="T60" fmla="*/ 29 w 103"/>
                  <a:gd name="T61" fmla="*/ 4 h 938"/>
                  <a:gd name="T62" fmla="*/ 22 w 103"/>
                  <a:gd name="T63" fmla="*/ 0 h 938"/>
                  <a:gd name="T64" fmla="*/ 14 w 103"/>
                  <a:gd name="T65" fmla="*/ 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938">
                    <a:moveTo>
                      <a:pt x="14" y="0"/>
                    </a:moveTo>
                    <a:lnTo>
                      <a:pt x="9" y="2"/>
                    </a:lnTo>
                    <a:lnTo>
                      <a:pt x="3" y="8"/>
                    </a:lnTo>
                    <a:lnTo>
                      <a:pt x="0" y="15"/>
                    </a:lnTo>
                    <a:lnTo>
                      <a:pt x="0" y="22"/>
                    </a:lnTo>
                    <a:lnTo>
                      <a:pt x="12" y="133"/>
                    </a:lnTo>
                    <a:lnTo>
                      <a:pt x="22" y="245"/>
                    </a:lnTo>
                    <a:lnTo>
                      <a:pt x="27" y="357"/>
                    </a:lnTo>
                    <a:lnTo>
                      <a:pt x="32" y="467"/>
                    </a:lnTo>
                    <a:lnTo>
                      <a:pt x="36" y="581"/>
                    </a:lnTo>
                    <a:lnTo>
                      <a:pt x="43" y="695"/>
                    </a:lnTo>
                    <a:lnTo>
                      <a:pt x="52" y="809"/>
                    </a:lnTo>
                    <a:lnTo>
                      <a:pt x="65" y="922"/>
                    </a:lnTo>
                    <a:lnTo>
                      <a:pt x="69" y="929"/>
                    </a:lnTo>
                    <a:lnTo>
                      <a:pt x="74" y="934"/>
                    </a:lnTo>
                    <a:lnTo>
                      <a:pt x="79" y="938"/>
                    </a:lnTo>
                    <a:lnTo>
                      <a:pt x="87" y="938"/>
                    </a:lnTo>
                    <a:lnTo>
                      <a:pt x="94" y="936"/>
                    </a:lnTo>
                    <a:lnTo>
                      <a:pt x="99" y="931"/>
                    </a:lnTo>
                    <a:lnTo>
                      <a:pt x="103" y="923"/>
                    </a:lnTo>
                    <a:lnTo>
                      <a:pt x="103" y="916"/>
                    </a:lnTo>
                    <a:lnTo>
                      <a:pt x="90" y="804"/>
                    </a:lnTo>
                    <a:lnTo>
                      <a:pt x="81" y="692"/>
                    </a:lnTo>
                    <a:lnTo>
                      <a:pt x="74" y="578"/>
                    </a:lnTo>
                    <a:lnTo>
                      <a:pt x="69" y="466"/>
                    </a:lnTo>
                    <a:lnTo>
                      <a:pt x="65" y="353"/>
                    </a:lnTo>
                    <a:lnTo>
                      <a:pt x="58" y="241"/>
                    </a:lnTo>
                    <a:lnTo>
                      <a:pt x="49" y="129"/>
                    </a:lnTo>
                    <a:lnTo>
                      <a:pt x="36" y="17"/>
                    </a:lnTo>
                    <a:lnTo>
                      <a:pt x="34" y="9"/>
                    </a:lnTo>
                    <a:lnTo>
                      <a:pt x="29" y="4"/>
                    </a:lnTo>
                    <a:lnTo>
                      <a:pt x="22"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sp>
          <p:nvSpPr>
            <p:cNvPr id="7" name="Rectangle 110"/>
            <p:cNvSpPr/>
            <p:nvPr/>
          </p:nvSpPr>
          <p:spPr>
            <a:xfrm rot="20700000">
              <a:off x="3501038" y="1916689"/>
              <a:ext cx="7258407" cy="3152344"/>
            </a:xfrm>
            <a:prstGeom prst="rect">
              <a:avLst/>
            </a:prstGeom>
            <a:noFill/>
          </p:spPr>
          <p:txBody>
            <a:bodyPr wrap="square" lIns="68580" tIns="34290" rIns="68580" bIns="34290">
              <a:spAutoFit/>
            </a:bodyPr>
            <a:lstStyle/>
            <a:p>
              <a:pPr algn="ctr"/>
              <a:r>
                <a:rPr lang="en-US" sz="3600" b="1" dirty="0" smtClean="0">
                  <a:ln w="22225">
                    <a:solidFill>
                      <a:schemeClr val="accent5"/>
                    </a:solidFill>
                    <a:prstDash val="solid"/>
                  </a:ln>
                  <a:solidFill>
                    <a:srgbClr val="FFFFFF"/>
                  </a:solidFill>
                  <a:effectLst>
                    <a:outerShdw blurRad="38100" dist="22860" dir="5400000" algn="tl" rotWithShape="0">
                      <a:srgbClr val="000000">
                        <a:alpha val="30000"/>
                      </a:srgbClr>
                    </a:outerShdw>
                  </a:effectLst>
                </a:rPr>
                <a:t>Categories &amp;</a:t>
              </a:r>
            </a:p>
            <a:p>
              <a:pPr algn="ctr"/>
              <a:r>
                <a:rPr lang="en-US" sz="3600" b="1" dirty="0" err="1" smtClean="0">
                  <a:ln w="22225">
                    <a:solidFill>
                      <a:schemeClr val="accent5"/>
                    </a:solidFill>
                    <a:prstDash val="solid"/>
                  </a:ln>
                  <a:solidFill>
                    <a:srgbClr val="FFFFFF"/>
                  </a:solidFill>
                  <a:effectLst>
                    <a:outerShdw blurRad="38100" dist="22860" dir="5400000" algn="tl" rotWithShape="0">
                      <a:srgbClr val="000000">
                        <a:alpha val="30000"/>
                      </a:srgbClr>
                    </a:outerShdw>
                  </a:effectLst>
                </a:rPr>
                <a:t>Functors</a:t>
              </a:r>
              <a:endParaRPr lang="en-US" sz="3600" b="1" dirty="0">
                <a:ln w="22225">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Tree>
    <p:extLst>
      <p:ext uri="{BB962C8B-B14F-4D97-AF65-F5344CB8AC3E}">
        <p14:creationId xmlns:p14="http://schemas.microsoft.com/office/powerpoint/2010/main" val="8509003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p:sp>
        <p:nvSpPr>
          <p:cNvPr id="3" name="Content Placeholder 2"/>
          <p:cNvSpPr>
            <a:spLocks noGrp="1"/>
          </p:cNvSpPr>
          <p:nvPr>
            <p:ph idx="1"/>
          </p:nvPr>
        </p:nvSpPr>
        <p:spPr/>
        <p:txBody>
          <a:bodyPr>
            <a:normAutofit/>
          </a:bodyPr>
          <a:lstStyle/>
          <a:p>
            <a:r>
              <a:rPr lang="en-US" sz="2400" dirty="0"/>
              <a:t>How?</a:t>
            </a:r>
          </a:p>
          <a:p>
            <a:pPr lvl="1"/>
            <a:r>
              <a:rPr lang="en-US" sz="2100" dirty="0"/>
              <a:t>Exceedingly careful engineering to get proofs for free</a:t>
            </a:r>
          </a:p>
        </p:txBody>
      </p:sp>
      <p:sp>
        <p:nvSpPr>
          <p:cNvPr id="4" name="Slide Number Placeholder 3"/>
          <p:cNvSpPr>
            <a:spLocks noGrp="1"/>
          </p:cNvSpPr>
          <p:nvPr>
            <p:ph type="sldNum" sz="quarter" idx="12"/>
          </p:nvPr>
        </p:nvSpPr>
        <p:spPr/>
        <p:txBody>
          <a:bodyPr/>
          <a:lstStyle/>
          <a:p>
            <a:fld id="{E64EF21E-4A1E-457A-A908-FECEBBB6594B}" type="slidenum">
              <a:rPr lang="en-US" smtClean="0"/>
              <a:t>49</a:t>
            </a:fld>
            <a:endParaRPr lang="en-US"/>
          </a:p>
        </p:txBody>
      </p:sp>
    </p:spTree>
    <p:extLst>
      <p:ext uri="{BB962C8B-B14F-4D97-AF65-F5344CB8AC3E}">
        <p14:creationId xmlns:p14="http://schemas.microsoft.com/office/powerpoint/2010/main" val="2003480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1" y="3112969"/>
            <a:ext cx="9144000" cy="3636634"/>
            <a:chOff x="5444501" y="4141921"/>
            <a:chExt cx="2717460" cy="2579556"/>
          </a:xfrm>
        </p:grpSpPr>
        <p:grpSp>
          <p:nvGrpSpPr>
            <p:cNvPr id="37" name="Group 36"/>
            <p:cNvGrpSpPr/>
            <p:nvPr/>
          </p:nvGrpSpPr>
          <p:grpSpPr>
            <a:xfrm>
              <a:off x="5444501" y="4141921"/>
              <a:ext cx="2717460" cy="2579556"/>
              <a:chOff x="3571748" y="3872302"/>
              <a:chExt cx="2717460" cy="2579556"/>
            </a:xfrm>
          </p:grpSpPr>
          <p:sp>
            <p:nvSpPr>
              <p:cNvPr id="24" name="Rounded Rectangle 23"/>
              <p:cNvSpPr/>
              <p:nvPr/>
            </p:nvSpPr>
            <p:spPr>
              <a:xfrm>
                <a:off x="3571748" y="3872302"/>
                <a:ext cx="2717460" cy="2127019"/>
              </a:xfrm>
              <a:custGeom>
                <a:avLst/>
                <a:gdLst>
                  <a:gd name="connsiteX0" fmla="*/ 0 w 2717460"/>
                  <a:gd name="connsiteY0" fmla="*/ 136814 h 2038350"/>
                  <a:gd name="connsiteX1" fmla="*/ 136814 w 2717460"/>
                  <a:gd name="connsiteY1" fmla="*/ 0 h 2038350"/>
                  <a:gd name="connsiteX2" fmla="*/ 2580646 w 2717460"/>
                  <a:gd name="connsiteY2" fmla="*/ 0 h 2038350"/>
                  <a:gd name="connsiteX3" fmla="*/ 2717460 w 2717460"/>
                  <a:gd name="connsiteY3" fmla="*/ 136814 h 2038350"/>
                  <a:gd name="connsiteX4" fmla="*/ 2717460 w 2717460"/>
                  <a:gd name="connsiteY4" fmla="*/ 1901536 h 2038350"/>
                  <a:gd name="connsiteX5" fmla="*/ 2580646 w 2717460"/>
                  <a:gd name="connsiteY5" fmla="*/ 2038350 h 2038350"/>
                  <a:gd name="connsiteX6" fmla="*/ 136814 w 2717460"/>
                  <a:gd name="connsiteY6" fmla="*/ 2038350 h 2038350"/>
                  <a:gd name="connsiteX7" fmla="*/ 0 w 2717460"/>
                  <a:gd name="connsiteY7" fmla="*/ 1901536 h 2038350"/>
                  <a:gd name="connsiteX8" fmla="*/ 0 w 2717460"/>
                  <a:gd name="connsiteY8" fmla="*/ 136814 h 2038350"/>
                  <a:gd name="connsiteX0" fmla="*/ 0 w 2717460"/>
                  <a:gd name="connsiteY0" fmla="*/ 136814 h 2038350"/>
                  <a:gd name="connsiteX1" fmla="*/ 136814 w 2717460"/>
                  <a:gd name="connsiteY1" fmla="*/ 0 h 2038350"/>
                  <a:gd name="connsiteX2" fmla="*/ 2580646 w 2717460"/>
                  <a:gd name="connsiteY2" fmla="*/ 0 h 2038350"/>
                  <a:gd name="connsiteX3" fmla="*/ 2717460 w 2717460"/>
                  <a:gd name="connsiteY3" fmla="*/ 136814 h 2038350"/>
                  <a:gd name="connsiteX4" fmla="*/ 2717460 w 2717460"/>
                  <a:gd name="connsiteY4" fmla="*/ 1901536 h 2038350"/>
                  <a:gd name="connsiteX5" fmla="*/ 2580646 w 2717460"/>
                  <a:gd name="connsiteY5" fmla="*/ 2038350 h 2038350"/>
                  <a:gd name="connsiteX6" fmla="*/ 1097883 w 2717460"/>
                  <a:gd name="connsiteY6" fmla="*/ 2035579 h 2038350"/>
                  <a:gd name="connsiteX7" fmla="*/ 136814 w 2717460"/>
                  <a:gd name="connsiteY7" fmla="*/ 2038350 h 2038350"/>
                  <a:gd name="connsiteX8" fmla="*/ 0 w 2717460"/>
                  <a:gd name="connsiteY8" fmla="*/ 1901536 h 2038350"/>
                  <a:gd name="connsiteX9" fmla="*/ 0 w 2717460"/>
                  <a:gd name="connsiteY9" fmla="*/ 136814 h 2038350"/>
                  <a:gd name="connsiteX0" fmla="*/ 0 w 2717460"/>
                  <a:gd name="connsiteY0" fmla="*/ 136814 h 2038350"/>
                  <a:gd name="connsiteX1" fmla="*/ 136814 w 2717460"/>
                  <a:gd name="connsiteY1" fmla="*/ 0 h 2038350"/>
                  <a:gd name="connsiteX2" fmla="*/ 2580646 w 2717460"/>
                  <a:gd name="connsiteY2" fmla="*/ 0 h 2038350"/>
                  <a:gd name="connsiteX3" fmla="*/ 2717460 w 2717460"/>
                  <a:gd name="connsiteY3" fmla="*/ 136814 h 2038350"/>
                  <a:gd name="connsiteX4" fmla="*/ 2717460 w 2717460"/>
                  <a:gd name="connsiteY4" fmla="*/ 1901536 h 2038350"/>
                  <a:gd name="connsiteX5" fmla="*/ 2580646 w 2717460"/>
                  <a:gd name="connsiteY5" fmla="*/ 2038350 h 2038350"/>
                  <a:gd name="connsiteX6" fmla="*/ 1526508 w 2717460"/>
                  <a:gd name="connsiteY6" fmla="*/ 2037961 h 2038350"/>
                  <a:gd name="connsiteX7" fmla="*/ 1097883 w 2717460"/>
                  <a:gd name="connsiteY7" fmla="*/ 2035579 h 2038350"/>
                  <a:gd name="connsiteX8" fmla="*/ 136814 w 2717460"/>
                  <a:gd name="connsiteY8" fmla="*/ 2038350 h 2038350"/>
                  <a:gd name="connsiteX9" fmla="*/ 0 w 2717460"/>
                  <a:gd name="connsiteY9" fmla="*/ 1901536 h 2038350"/>
                  <a:gd name="connsiteX10" fmla="*/ 0 w 2717460"/>
                  <a:gd name="connsiteY10" fmla="*/ 136814 h 2038350"/>
                  <a:gd name="connsiteX0" fmla="*/ 1097883 w 2717460"/>
                  <a:gd name="connsiteY0" fmla="*/ 2035579 h 2127019"/>
                  <a:gd name="connsiteX1" fmla="*/ 136814 w 2717460"/>
                  <a:gd name="connsiteY1" fmla="*/ 2038350 h 2127019"/>
                  <a:gd name="connsiteX2" fmla="*/ 0 w 2717460"/>
                  <a:gd name="connsiteY2" fmla="*/ 1901536 h 2127019"/>
                  <a:gd name="connsiteX3" fmla="*/ 0 w 2717460"/>
                  <a:gd name="connsiteY3" fmla="*/ 136814 h 2127019"/>
                  <a:gd name="connsiteX4" fmla="*/ 136814 w 2717460"/>
                  <a:gd name="connsiteY4" fmla="*/ 0 h 2127019"/>
                  <a:gd name="connsiteX5" fmla="*/ 2580646 w 2717460"/>
                  <a:gd name="connsiteY5" fmla="*/ 0 h 2127019"/>
                  <a:gd name="connsiteX6" fmla="*/ 2717460 w 2717460"/>
                  <a:gd name="connsiteY6" fmla="*/ 136814 h 2127019"/>
                  <a:gd name="connsiteX7" fmla="*/ 2717460 w 2717460"/>
                  <a:gd name="connsiteY7" fmla="*/ 1901536 h 2127019"/>
                  <a:gd name="connsiteX8" fmla="*/ 2580646 w 2717460"/>
                  <a:gd name="connsiteY8" fmla="*/ 2038350 h 2127019"/>
                  <a:gd name="connsiteX9" fmla="*/ 1526508 w 2717460"/>
                  <a:gd name="connsiteY9" fmla="*/ 2037961 h 2127019"/>
                  <a:gd name="connsiteX10" fmla="*/ 1189323 w 2717460"/>
                  <a:gd name="connsiteY10" fmla="*/ 2127019 h 2127019"/>
                  <a:gd name="connsiteX0" fmla="*/ 1097883 w 2717460"/>
                  <a:gd name="connsiteY0" fmla="*/ 2035579 h 2127019"/>
                  <a:gd name="connsiteX1" fmla="*/ 136814 w 2717460"/>
                  <a:gd name="connsiteY1" fmla="*/ 2038350 h 2127019"/>
                  <a:gd name="connsiteX2" fmla="*/ 0 w 2717460"/>
                  <a:gd name="connsiteY2" fmla="*/ 1901536 h 2127019"/>
                  <a:gd name="connsiteX3" fmla="*/ 0 w 2717460"/>
                  <a:gd name="connsiteY3" fmla="*/ 136814 h 2127019"/>
                  <a:gd name="connsiteX4" fmla="*/ 136814 w 2717460"/>
                  <a:gd name="connsiteY4" fmla="*/ 0 h 2127019"/>
                  <a:gd name="connsiteX5" fmla="*/ 2580646 w 2717460"/>
                  <a:gd name="connsiteY5" fmla="*/ 0 h 2127019"/>
                  <a:gd name="connsiteX6" fmla="*/ 2717460 w 2717460"/>
                  <a:gd name="connsiteY6" fmla="*/ 136814 h 2127019"/>
                  <a:gd name="connsiteX7" fmla="*/ 2717460 w 2717460"/>
                  <a:gd name="connsiteY7" fmla="*/ 1901536 h 2127019"/>
                  <a:gd name="connsiteX8" fmla="*/ 2580646 w 2717460"/>
                  <a:gd name="connsiteY8" fmla="*/ 2038350 h 2127019"/>
                  <a:gd name="connsiteX9" fmla="*/ 1526508 w 2717460"/>
                  <a:gd name="connsiteY9" fmla="*/ 2037961 h 2127019"/>
                  <a:gd name="connsiteX10" fmla="*/ 1189323 w 2717460"/>
                  <a:gd name="connsiteY10" fmla="*/ 2127019 h 212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7460" h="2127019">
                    <a:moveTo>
                      <a:pt x="1097883" y="2035579"/>
                    </a:moveTo>
                    <a:lnTo>
                      <a:pt x="136814" y="2038350"/>
                    </a:lnTo>
                    <a:cubicBezTo>
                      <a:pt x="61254" y="2038350"/>
                      <a:pt x="0" y="1977096"/>
                      <a:pt x="0" y="1901536"/>
                    </a:cubicBezTo>
                    <a:lnTo>
                      <a:pt x="0" y="136814"/>
                    </a:lnTo>
                    <a:cubicBezTo>
                      <a:pt x="0" y="61254"/>
                      <a:pt x="61254" y="0"/>
                      <a:pt x="136814" y="0"/>
                    </a:cubicBezTo>
                    <a:lnTo>
                      <a:pt x="2580646" y="0"/>
                    </a:lnTo>
                    <a:cubicBezTo>
                      <a:pt x="2656206" y="0"/>
                      <a:pt x="2717460" y="61254"/>
                      <a:pt x="2717460" y="136814"/>
                    </a:cubicBezTo>
                    <a:lnTo>
                      <a:pt x="2717460" y="1901536"/>
                    </a:lnTo>
                    <a:cubicBezTo>
                      <a:pt x="2717460" y="1977096"/>
                      <a:pt x="2656206" y="2038350"/>
                      <a:pt x="2580646" y="2038350"/>
                    </a:cubicBezTo>
                    <a:lnTo>
                      <a:pt x="1526508" y="2037961"/>
                    </a:lnTo>
                    <a:lnTo>
                      <a:pt x="1189323" y="2127019"/>
                    </a:lnTo>
                  </a:path>
                </a:pathLst>
              </a:custGeom>
              <a:solidFill>
                <a:srgbClr val="D4D5D6"/>
              </a:solidFill>
              <a:ln w="41275">
                <a:solidFill>
                  <a:srgbClr val="BCBD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35" name="Freeform 10"/>
              <p:cNvSpPr>
                <a:spLocks/>
              </p:cNvSpPr>
              <p:nvPr/>
            </p:nvSpPr>
            <p:spPr bwMode="auto">
              <a:xfrm>
                <a:off x="4242172" y="5905889"/>
                <a:ext cx="1333753" cy="545969"/>
              </a:xfrm>
              <a:custGeom>
                <a:avLst/>
                <a:gdLst>
                  <a:gd name="T0" fmla="*/ 3438 w 12350"/>
                  <a:gd name="T1" fmla="*/ 11758 h 11758"/>
                  <a:gd name="T2" fmla="*/ 9211 w 12350"/>
                  <a:gd name="T3" fmla="*/ 11758 h 11758"/>
                  <a:gd name="T4" fmla="*/ 9211 w 12350"/>
                  <a:gd name="T5" fmla="*/ 11416 h 11758"/>
                  <a:gd name="T6" fmla="*/ 8961 w 12350"/>
                  <a:gd name="T7" fmla="*/ 11178 h 11758"/>
                  <a:gd name="T8" fmla="*/ 6377 w 12350"/>
                  <a:gd name="T9" fmla="*/ 11178 h 11758"/>
                  <a:gd name="T10" fmla="*/ 8020 w 12350"/>
                  <a:gd name="T11" fmla="*/ 11178 h 11758"/>
                  <a:gd name="T12" fmla="*/ 7415 w 12350"/>
                  <a:gd name="T13" fmla="*/ 9424 h 11758"/>
                  <a:gd name="T14" fmla="*/ 5861 w 12350"/>
                  <a:gd name="T15" fmla="*/ 9428 h 11758"/>
                  <a:gd name="T16" fmla="*/ 12005 w 12350"/>
                  <a:gd name="T17" fmla="*/ 9428 h 11758"/>
                  <a:gd name="T18" fmla="*/ 12350 w 12350"/>
                  <a:gd name="T19" fmla="*/ 9082 h 11758"/>
                  <a:gd name="T20" fmla="*/ 12350 w 12350"/>
                  <a:gd name="T21" fmla="*/ 298 h 11758"/>
                  <a:gd name="T22" fmla="*/ 12060 w 12350"/>
                  <a:gd name="T23" fmla="*/ 7 h 11758"/>
                  <a:gd name="T24" fmla="*/ 359 w 12350"/>
                  <a:gd name="T25" fmla="*/ 7 h 11758"/>
                  <a:gd name="T26" fmla="*/ 21 w 12350"/>
                  <a:gd name="T27" fmla="*/ 345 h 11758"/>
                  <a:gd name="T28" fmla="*/ 21 w 12350"/>
                  <a:gd name="T29" fmla="*/ 9107 h 11758"/>
                  <a:gd name="T30" fmla="*/ 304 w 12350"/>
                  <a:gd name="T31" fmla="*/ 9390 h 11758"/>
                  <a:gd name="T32" fmla="*/ 5191 w 12350"/>
                  <a:gd name="T33" fmla="*/ 9390 h 11758"/>
                  <a:gd name="T34" fmla="*/ 4635 w 12350"/>
                  <a:gd name="T35" fmla="*/ 11167 h 11758"/>
                  <a:gd name="T36" fmla="*/ 3701 w 12350"/>
                  <a:gd name="T37" fmla="*/ 11167 h 11758"/>
                  <a:gd name="T38" fmla="*/ 3431 w 12350"/>
                  <a:gd name="T39" fmla="*/ 11437 h 11758"/>
                  <a:gd name="T40" fmla="*/ 3438 w 12350"/>
                  <a:gd name="T41" fmla="*/ 11758 h 11758"/>
                  <a:gd name="connsiteX0" fmla="*/ 3417 w 12329"/>
                  <a:gd name="connsiteY0" fmla="*/ 11752 h 11752"/>
                  <a:gd name="connsiteX1" fmla="*/ 9190 w 12329"/>
                  <a:gd name="connsiteY1" fmla="*/ 11752 h 11752"/>
                  <a:gd name="connsiteX2" fmla="*/ 9190 w 12329"/>
                  <a:gd name="connsiteY2" fmla="*/ 11410 h 11752"/>
                  <a:gd name="connsiteX3" fmla="*/ 8940 w 12329"/>
                  <a:gd name="connsiteY3" fmla="*/ 11172 h 11752"/>
                  <a:gd name="connsiteX4" fmla="*/ 6356 w 12329"/>
                  <a:gd name="connsiteY4" fmla="*/ 11172 h 11752"/>
                  <a:gd name="connsiteX5" fmla="*/ 7999 w 12329"/>
                  <a:gd name="connsiteY5" fmla="*/ 11172 h 11752"/>
                  <a:gd name="connsiteX6" fmla="*/ 7394 w 12329"/>
                  <a:gd name="connsiteY6" fmla="*/ 9418 h 11752"/>
                  <a:gd name="connsiteX7" fmla="*/ 5840 w 12329"/>
                  <a:gd name="connsiteY7" fmla="*/ 9422 h 11752"/>
                  <a:gd name="connsiteX8" fmla="*/ 11984 w 12329"/>
                  <a:gd name="connsiteY8" fmla="*/ 9422 h 11752"/>
                  <a:gd name="connsiteX9" fmla="*/ 12329 w 12329"/>
                  <a:gd name="connsiteY9" fmla="*/ 9076 h 11752"/>
                  <a:gd name="connsiteX10" fmla="*/ 12329 w 12329"/>
                  <a:gd name="connsiteY10" fmla="*/ 292 h 11752"/>
                  <a:gd name="connsiteX11" fmla="*/ 12039 w 12329"/>
                  <a:gd name="connsiteY11" fmla="*/ 1 h 11752"/>
                  <a:gd name="connsiteX12" fmla="*/ 338 w 12329"/>
                  <a:gd name="connsiteY12" fmla="*/ 1 h 11752"/>
                  <a:gd name="connsiteX13" fmla="*/ 0 w 12329"/>
                  <a:gd name="connsiteY13" fmla="*/ 339 h 11752"/>
                  <a:gd name="connsiteX14" fmla="*/ 0 w 12329"/>
                  <a:gd name="connsiteY14" fmla="*/ 9101 h 11752"/>
                  <a:gd name="connsiteX15" fmla="*/ 5170 w 12329"/>
                  <a:gd name="connsiteY15" fmla="*/ 9384 h 11752"/>
                  <a:gd name="connsiteX16" fmla="*/ 4614 w 12329"/>
                  <a:gd name="connsiteY16" fmla="*/ 11161 h 11752"/>
                  <a:gd name="connsiteX17" fmla="*/ 3680 w 12329"/>
                  <a:gd name="connsiteY17" fmla="*/ 11161 h 11752"/>
                  <a:gd name="connsiteX18" fmla="*/ 3410 w 12329"/>
                  <a:gd name="connsiteY18" fmla="*/ 11431 h 11752"/>
                  <a:gd name="connsiteX19" fmla="*/ 3417 w 12329"/>
                  <a:gd name="connsiteY19" fmla="*/ 11752 h 11752"/>
                  <a:gd name="connsiteX0" fmla="*/ 3417 w 12329"/>
                  <a:gd name="connsiteY0" fmla="*/ 11752 h 11752"/>
                  <a:gd name="connsiteX1" fmla="*/ 9190 w 12329"/>
                  <a:gd name="connsiteY1" fmla="*/ 11752 h 11752"/>
                  <a:gd name="connsiteX2" fmla="*/ 9190 w 12329"/>
                  <a:gd name="connsiteY2" fmla="*/ 11410 h 11752"/>
                  <a:gd name="connsiteX3" fmla="*/ 8940 w 12329"/>
                  <a:gd name="connsiteY3" fmla="*/ 11172 h 11752"/>
                  <a:gd name="connsiteX4" fmla="*/ 6356 w 12329"/>
                  <a:gd name="connsiteY4" fmla="*/ 11172 h 11752"/>
                  <a:gd name="connsiteX5" fmla="*/ 7999 w 12329"/>
                  <a:gd name="connsiteY5" fmla="*/ 11172 h 11752"/>
                  <a:gd name="connsiteX6" fmla="*/ 7394 w 12329"/>
                  <a:gd name="connsiteY6" fmla="*/ 9418 h 11752"/>
                  <a:gd name="connsiteX7" fmla="*/ 5840 w 12329"/>
                  <a:gd name="connsiteY7" fmla="*/ 9422 h 11752"/>
                  <a:gd name="connsiteX8" fmla="*/ 11984 w 12329"/>
                  <a:gd name="connsiteY8" fmla="*/ 9422 h 11752"/>
                  <a:gd name="connsiteX9" fmla="*/ 12329 w 12329"/>
                  <a:gd name="connsiteY9" fmla="*/ 9076 h 11752"/>
                  <a:gd name="connsiteX10" fmla="*/ 12329 w 12329"/>
                  <a:gd name="connsiteY10" fmla="*/ 292 h 11752"/>
                  <a:gd name="connsiteX11" fmla="*/ 12039 w 12329"/>
                  <a:gd name="connsiteY11" fmla="*/ 1 h 11752"/>
                  <a:gd name="connsiteX12" fmla="*/ 338 w 12329"/>
                  <a:gd name="connsiteY12" fmla="*/ 1 h 11752"/>
                  <a:gd name="connsiteX13" fmla="*/ 0 w 12329"/>
                  <a:gd name="connsiteY13" fmla="*/ 339 h 11752"/>
                  <a:gd name="connsiteX14" fmla="*/ 5170 w 12329"/>
                  <a:gd name="connsiteY14" fmla="*/ 9384 h 11752"/>
                  <a:gd name="connsiteX15" fmla="*/ 4614 w 12329"/>
                  <a:gd name="connsiteY15" fmla="*/ 11161 h 11752"/>
                  <a:gd name="connsiteX16" fmla="*/ 3680 w 12329"/>
                  <a:gd name="connsiteY16" fmla="*/ 11161 h 11752"/>
                  <a:gd name="connsiteX17" fmla="*/ 3410 w 12329"/>
                  <a:gd name="connsiteY17" fmla="*/ 11431 h 11752"/>
                  <a:gd name="connsiteX18" fmla="*/ 3417 w 12329"/>
                  <a:gd name="connsiteY18" fmla="*/ 11752 h 11752"/>
                  <a:gd name="connsiteX0" fmla="*/ 5170 w 12329"/>
                  <a:gd name="connsiteY0" fmla="*/ 9384 h 11752"/>
                  <a:gd name="connsiteX1" fmla="*/ 4614 w 12329"/>
                  <a:gd name="connsiteY1" fmla="*/ 11161 h 11752"/>
                  <a:gd name="connsiteX2" fmla="*/ 3680 w 12329"/>
                  <a:gd name="connsiteY2" fmla="*/ 11161 h 11752"/>
                  <a:gd name="connsiteX3" fmla="*/ 3410 w 12329"/>
                  <a:gd name="connsiteY3" fmla="*/ 11431 h 11752"/>
                  <a:gd name="connsiteX4" fmla="*/ 3417 w 12329"/>
                  <a:gd name="connsiteY4" fmla="*/ 11752 h 11752"/>
                  <a:gd name="connsiteX5" fmla="*/ 9190 w 12329"/>
                  <a:gd name="connsiteY5" fmla="*/ 11752 h 11752"/>
                  <a:gd name="connsiteX6" fmla="*/ 9190 w 12329"/>
                  <a:gd name="connsiteY6" fmla="*/ 11410 h 11752"/>
                  <a:gd name="connsiteX7" fmla="*/ 8940 w 12329"/>
                  <a:gd name="connsiteY7" fmla="*/ 11172 h 11752"/>
                  <a:gd name="connsiteX8" fmla="*/ 6356 w 12329"/>
                  <a:gd name="connsiteY8" fmla="*/ 11172 h 11752"/>
                  <a:gd name="connsiteX9" fmla="*/ 7999 w 12329"/>
                  <a:gd name="connsiteY9" fmla="*/ 11172 h 11752"/>
                  <a:gd name="connsiteX10" fmla="*/ 7394 w 12329"/>
                  <a:gd name="connsiteY10" fmla="*/ 9418 h 11752"/>
                  <a:gd name="connsiteX11" fmla="*/ 5840 w 12329"/>
                  <a:gd name="connsiteY11" fmla="*/ 9422 h 11752"/>
                  <a:gd name="connsiteX12" fmla="*/ 11984 w 12329"/>
                  <a:gd name="connsiteY12" fmla="*/ 9422 h 11752"/>
                  <a:gd name="connsiteX13" fmla="*/ 12329 w 12329"/>
                  <a:gd name="connsiteY13" fmla="*/ 9076 h 11752"/>
                  <a:gd name="connsiteX14" fmla="*/ 12329 w 12329"/>
                  <a:gd name="connsiteY14" fmla="*/ 292 h 11752"/>
                  <a:gd name="connsiteX15" fmla="*/ 12039 w 12329"/>
                  <a:gd name="connsiteY15" fmla="*/ 1 h 11752"/>
                  <a:gd name="connsiteX16" fmla="*/ 338 w 12329"/>
                  <a:gd name="connsiteY16" fmla="*/ 1 h 11752"/>
                  <a:gd name="connsiteX17" fmla="*/ 0 w 12329"/>
                  <a:gd name="connsiteY17" fmla="*/ 339 h 11752"/>
                  <a:gd name="connsiteX18" fmla="*/ 5566 w 12329"/>
                  <a:gd name="connsiteY18" fmla="*/ 9781 h 11752"/>
                  <a:gd name="connsiteX0" fmla="*/ 5170 w 12329"/>
                  <a:gd name="connsiteY0" fmla="*/ 9384 h 11752"/>
                  <a:gd name="connsiteX1" fmla="*/ 4614 w 12329"/>
                  <a:gd name="connsiteY1" fmla="*/ 11161 h 11752"/>
                  <a:gd name="connsiteX2" fmla="*/ 3680 w 12329"/>
                  <a:gd name="connsiteY2" fmla="*/ 11161 h 11752"/>
                  <a:gd name="connsiteX3" fmla="*/ 3410 w 12329"/>
                  <a:gd name="connsiteY3" fmla="*/ 11431 h 11752"/>
                  <a:gd name="connsiteX4" fmla="*/ 3417 w 12329"/>
                  <a:gd name="connsiteY4" fmla="*/ 11752 h 11752"/>
                  <a:gd name="connsiteX5" fmla="*/ 9190 w 12329"/>
                  <a:gd name="connsiteY5" fmla="*/ 11752 h 11752"/>
                  <a:gd name="connsiteX6" fmla="*/ 9190 w 12329"/>
                  <a:gd name="connsiteY6" fmla="*/ 11410 h 11752"/>
                  <a:gd name="connsiteX7" fmla="*/ 8940 w 12329"/>
                  <a:gd name="connsiteY7" fmla="*/ 11172 h 11752"/>
                  <a:gd name="connsiteX8" fmla="*/ 6356 w 12329"/>
                  <a:gd name="connsiteY8" fmla="*/ 11172 h 11752"/>
                  <a:gd name="connsiteX9" fmla="*/ 7999 w 12329"/>
                  <a:gd name="connsiteY9" fmla="*/ 11172 h 11752"/>
                  <a:gd name="connsiteX10" fmla="*/ 7394 w 12329"/>
                  <a:gd name="connsiteY10" fmla="*/ 9418 h 11752"/>
                  <a:gd name="connsiteX11" fmla="*/ 5840 w 12329"/>
                  <a:gd name="connsiteY11" fmla="*/ 9422 h 11752"/>
                  <a:gd name="connsiteX12" fmla="*/ 11984 w 12329"/>
                  <a:gd name="connsiteY12" fmla="*/ 9422 h 11752"/>
                  <a:gd name="connsiteX13" fmla="*/ 12329 w 12329"/>
                  <a:gd name="connsiteY13" fmla="*/ 9076 h 11752"/>
                  <a:gd name="connsiteX14" fmla="*/ 12329 w 12329"/>
                  <a:gd name="connsiteY14" fmla="*/ 292 h 11752"/>
                  <a:gd name="connsiteX15" fmla="*/ 12039 w 12329"/>
                  <a:gd name="connsiteY15" fmla="*/ 1 h 11752"/>
                  <a:gd name="connsiteX16" fmla="*/ 338 w 12329"/>
                  <a:gd name="connsiteY16" fmla="*/ 1 h 11752"/>
                  <a:gd name="connsiteX17" fmla="*/ 0 w 12329"/>
                  <a:gd name="connsiteY17" fmla="*/ 339 h 11752"/>
                  <a:gd name="connsiteX18" fmla="*/ 1789 w 12329"/>
                  <a:gd name="connsiteY18" fmla="*/ 8102 h 11752"/>
                  <a:gd name="connsiteX0" fmla="*/ 5170 w 12329"/>
                  <a:gd name="connsiteY0" fmla="*/ 9384 h 11752"/>
                  <a:gd name="connsiteX1" fmla="*/ 4614 w 12329"/>
                  <a:gd name="connsiteY1" fmla="*/ 11161 h 11752"/>
                  <a:gd name="connsiteX2" fmla="*/ 3680 w 12329"/>
                  <a:gd name="connsiteY2" fmla="*/ 11161 h 11752"/>
                  <a:gd name="connsiteX3" fmla="*/ 3410 w 12329"/>
                  <a:gd name="connsiteY3" fmla="*/ 11431 h 11752"/>
                  <a:gd name="connsiteX4" fmla="*/ 3417 w 12329"/>
                  <a:gd name="connsiteY4" fmla="*/ 11752 h 11752"/>
                  <a:gd name="connsiteX5" fmla="*/ 9190 w 12329"/>
                  <a:gd name="connsiteY5" fmla="*/ 11752 h 11752"/>
                  <a:gd name="connsiteX6" fmla="*/ 9190 w 12329"/>
                  <a:gd name="connsiteY6" fmla="*/ 11410 h 11752"/>
                  <a:gd name="connsiteX7" fmla="*/ 8940 w 12329"/>
                  <a:gd name="connsiteY7" fmla="*/ 11172 h 11752"/>
                  <a:gd name="connsiteX8" fmla="*/ 6356 w 12329"/>
                  <a:gd name="connsiteY8" fmla="*/ 11172 h 11752"/>
                  <a:gd name="connsiteX9" fmla="*/ 7999 w 12329"/>
                  <a:gd name="connsiteY9" fmla="*/ 11172 h 11752"/>
                  <a:gd name="connsiteX10" fmla="*/ 7394 w 12329"/>
                  <a:gd name="connsiteY10" fmla="*/ 9418 h 11752"/>
                  <a:gd name="connsiteX11" fmla="*/ 5840 w 12329"/>
                  <a:gd name="connsiteY11" fmla="*/ 9422 h 11752"/>
                  <a:gd name="connsiteX12" fmla="*/ 11984 w 12329"/>
                  <a:gd name="connsiteY12" fmla="*/ 9422 h 11752"/>
                  <a:gd name="connsiteX13" fmla="*/ 12329 w 12329"/>
                  <a:gd name="connsiteY13" fmla="*/ 9076 h 11752"/>
                  <a:gd name="connsiteX14" fmla="*/ 12329 w 12329"/>
                  <a:gd name="connsiteY14" fmla="*/ 292 h 11752"/>
                  <a:gd name="connsiteX15" fmla="*/ 12039 w 12329"/>
                  <a:gd name="connsiteY15" fmla="*/ 1 h 11752"/>
                  <a:gd name="connsiteX16" fmla="*/ 338 w 12329"/>
                  <a:gd name="connsiteY16" fmla="*/ 1 h 11752"/>
                  <a:gd name="connsiteX17" fmla="*/ 0 w 12329"/>
                  <a:gd name="connsiteY17" fmla="*/ 339 h 11752"/>
                  <a:gd name="connsiteX0" fmla="*/ 4832 w 11991"/>
                  <a:gd name="connsiteY0" fmla="*/ 9383 h 11751"/>
                  <a:gd name="connsiteX1" fmla="*/ 4276 w 11991"/>
                  <a:gd name="connsiteY1" fmla="*/ 11160 h 11751"/>
                  <a:gd name="connsiteX2" fmla="*/ 3342 w 11991"/>
                  <a:gd name="connsiteY2" fmla="*/ 11160 h 11751"/>
                  <a:gd name="connsiteX3" fmla="*/ 3072 w 11991"/>
                  <a:gd name="connsiteY3" fmla="*/ 11430 h 11751"/>
                  <a:gd name="connsiteX4" fmla="*/ 3079 w 11991"/>
                  <a:gd name="connsiteY4" fmla="*/ 11751 h 11751"/>
                  <a:gd name="connsiteX5" fmla="*/ 8852 w 11991"/>
                  <a:gd name="connsiteY5" fmla="*/ 11751 h 11751"/>
                  <a:gd name="connsiteX6" fmla="*/ 8852 w 11991"/>
                  <a:gd name="connsiteY6" fmla="*/ 11409 h 11751"/>
                  <a:gd name="connsiteX7" fmla="*/ 8602 w 11991"/>
                  <a:gd name="connsiteY7" fmla="*/ 11171 h 11751"/>
                  <a:gd name="connsiteX8" fmla="*/ 6018 w 11991"/>
                  <a:gd name="connsiteY8" fmla="*/ 11171 h 11751"/>
                  <a:gd name="connsiteX9" fmla="*/ 7661 w 11991"/>
                  <a:gd name="connsiteY9" fmla="*/ 11171 h 11751"/>
                  <a:gd name="connsiteX10" fmla="*/ 7056 w 11991"/>
                  <a:gd name="connsiteY10" fmla="*/ 9417 h 11751"/>
                  <a:gd name="connsiteX11" fmla="*/ 5502 w 11991"/>
                  <a:gd name="connsiteY11" fmla="*/ 9421 h 11751"/>
                  <a:gd name="connsiteX12" fmla="*/ 11646 w 11991"/>
                  <a:gd name="connsiteY12" fmla="*/ 9421 h 11751"/>
                  <a:gd name="connsiteX13" fmla="*/ 11991 w 11991"/>
                  <a:gd name="connsiteY13" fmla="*/ 9075 h 11751"/>
                  <a:gd name="connsiteX14" fmla="*/ 11991 w 11991"/>
                  <a:gd name="connsiteY14" fmla="*/ 291 h 11751"/>
                  <a:gd name="connsiteX15" fmla="*/ 11701 w 11991"/>
                  <a:gd name="connsiteY15" fmla="*/ 0 h 11751"/>
                  <a:gd name="connsiteX16" fmla="*/ 0 w 11991"/>
                  <a:gd name="connsiteY16" fmla="*/ 0 h 11751"/>
                  <a:gd name="connsiteX0" fmla="*/ 1760 w 8919"/>
                  <a:gd name="connsiteY0" fmla="*/ 9383 h 11751"/>
                  <a:gd name="connsiteX1" fmla="*/ 1204 w 8919"/>
                  <a:gd name="connsiteY1" fmla="*/ 11160 h 11751"/>
                  <a:gd name="connsiteX2" fmla="*/ 270 w 8919"/>
                  <a:gd name="connsiteY2" fmla="*/ 11160 h 11751"/>
                  <a:gd name="connsiteX3" fmla="*/ 0 w 8919"/>
                  <a:gd name="connsiteY3" fmla="*/ 11430 h 11751"/>
                  <a:gd name="connsiteX4" fmla="*/ 7 w 8919"/>
                  <a:gd name="connsiteY4" fmla="*/ 11751 h 11751"/>
                  <a:gd name="connsiteX5" fmla="*/ 5780 w 8919"/>
                  <a:gd name="connsiteY5" fmla="*/ 11751 h 11751"/>
                  <a:gd name="connsiteX6" fmla="*/ 5780 w 8919"/>
                  <a:gd name="connsiteY6" fmla="*/ 11409 h 11751"/>
                  <a:gd name="connsiteX7" fmla="*/ 5530 w 8919"/>
                  <a:gd name="connsiteY7" fmla="*/ 11171 h 11751"/>
                  <a:gd name="connsiteX8" fmla="*/ 2946 w 8919"/>
                  <a:gd name="connsiteY8" fmla="*/ 11171 h 11751"/>
                  <a:gd name="connsiteX9" fmla="*/ 4589 w 8919"/>
                  <a:gd name="connsiteY9" fmla="*/ 11171 h 11751"/>
                  <a:gd name="connsiteX10" fmla="*/ 3984 w 8919"/>
                  <a:gd name="connsiteY10" fmla="*/ 9417 h 11751"/>
                  <a:gd name="connsiteX11" fmla="*/ 2430 w 8919"/>
                  <a:gd name="connsiteY11" fmla="*/ 9421 h 11751"/>
                  <a:gd name="connsiteX12" fmla="*/ 8574 w 8919"/>
                  <a:gd name="connsiteY12" fmla="*/ 9421 h 11751"/>
                  <a:gd name="connsiteX13" fmla="*/ 8919 w 8919"/>
                  <a:gd name="connsiteY13" fmla="*/ 9075 h 11751"/>
                  <a:gd name="connsiteX14" fmla="*/ 8919 w 8919"/>
                  <a:gd name="connsiteY14" fmla="*/ 291 h 11751"/>
                  <a:gd name="connsiteX15" fmla="*/ 8629 w 8919"/>
                  <a:gd name="connsiteY15" fmla="*/ 0 h 11751"/>
                  <a:gd name="connsiteX0" fmla="*/ 1973 w 10000"/>
                  <a:gd name="connsiteY0" fmla="*/ 7737 h 9752"/>
                  <a:gd name="connsiteX1" fmla="*/ 1350 w 10000"/>
                  <a:gd name="connsiteY1" fmla="*/ 9249 h 9752"/>
                  <a:gd name="connsiteX2" fmla="*/ 303 w 10000"/>
                  <a:gd name="connsiteY2" fmla="*/ 9249 h 9752"/>
                  <a:gd name="connsiteX3" fmla="*/ 0 w 10000"/>
                  <a:gd name="connsiteY3" fmla="*/ 9479 h 9752"/>
                  <a:gd name="connsiteX4" fmla="*/ 8 w 10000"/>
                  <a:gd name="connsiteY4" fmla="*/ 9752 h 9752"/>
                  <a:gd name="connsiteX5" fmla="*/ 6481 w 10000"/>
                  <a:gd name="connsiteY5" fmla="*/ 9752 h 9752"/>
                  <a:gd name="connsiteX6" fmla="*/ 6481 w 10000"/>
                  <a:gd name="connsiteY6" fmla="*/ 9461 h 9752"/>
                  <a:gd name="connsiteX7" fmla="*/ 6200 w 10000"/>
                  <a:gd name="connsiteY7" fmla="*/ 9258 h 9752"/>
                  <a:gd name="connsiteX8" fmla="*/ 3303 w 10000"/>
                  <a:gd name="connsiteY8" fmla="*/ 9258 h 9752"/>
                  <a:gd name="connsiteX9" fmla="*/ 5145 w 10000"/>
                  <a:gd name="connsiteY9" fmla="*/ 9258 h 9752"/>
                  <a:gd name="connsiteX10" fmla="*/ 4467 w 10000"/>
                  <a:gd name="connsiteY10" fmla="*/ 7766 h 9752"/>
                  <a:gd name="connsiteX11" fmla="*/ 2725 w 10000"/>
                  <a:gd name="connsiteY11" fmla="*/ 7769 h 9752"/>
                  <a:gd name="connsiteX12" fmla="*/ 9613 w 10000"/>
                  <a:gd name="connsiteY12" fmla="*/ 7769 h 9752"/>
                  <a:gd name="connsiteX13" fmla="*/ 10000 w 10000"/>
                  <a:gd name="connsiteY13" fmla="*/ 7475 h 9752"/>
                  <a:gd name="connsiteX14" fmla="*/ 10000 w 10000"/>
                  <a:gd name="connsiteY14" fmla="*/ 0 h 9752"/>
                  <a:gd name="connsiteX0" fmla="*/ 1973 w 10000"/>
                  <a:gd name="connsiteY0" fmla="*/ 269 h 2335"/>
                  <a:gd name="connsiteX1" fmla="*/ 1350 w 10000"/>
                  <a:gd name="connsiteY1" fmla="*/ 1819 h 2335"/>
                  <a:gd name="connsiteX2" fmla="*/ 303 w 10000"/>
                  <a:gd name="connsiteY2" fmla="*/ 1819 h 2335"/>
                  <a:gd name="connsiteX3" fmla="*/ 0 w 10000"/>
                  <a:gd name="connsiteY3" fmla="*/ 2055 h 2335"/>
                  <a:gd name="connsiteX4" fmla="*/ 8 w 10000"/>
                  <a:gd name="connsiteY4" fmla="*/ 2335 h 2335"/>
                  <a:gd name="connsiteX5" fmla="*/ 6481 w 10000"/>
                  <a:gd name="connsiteY5" fmla="*/ 2335 h 2335"/>
                  <a:gd name="connsiteX6" fmla="*/ 6481 w 10000"/>
                  <a:gd name="connsiteY6" fmla="*/ 2037 h 2335"/>
                  <a:gd name="connsiteX7" fmla="*/ 6200 w 10000"/>
                  <a:gd name="connsiteY7" fmla="*/ 1828 h 2335"/>
                  <a:gd name="connsiteX8" fmla="*/ 3303 w 10000"/>
                  <a:gd name="connsiteY8" fmla="*/ 1828 h 2335"/>
                  <a:gd name="connsiteX9" fmla="*/ 5145 w 10000"/>
                  <a:gd name="connsiteY9" fmla="*/ 1828 h 2335"/>
                  <a:gd name="connsiteX10" fmla="*/ 4467 w 10000"/>
                  <a:gd name="connsiteY10" fmla="*/ 298 h 2335"/>
                  <a:gd name="connsiteX11" fmla="*/ 2725 w 10000"/>
                  <a:gd name="connsiteY11" fmla="*/ 302 h 2335"/>
                  <a:gd name="connsiteX12" fmla="*/ 9613 w 10000"/>
                  <a:gd name="connsiteY12" fmla="*/ 302 h 2335"/>
                  <a:gd name="connsiteX13" fmla="*/ 10000 w 10000"/>
                  <a:gd name="connsiteY13" fmla="*/ 0 h 2335"/>
                  <a:gd name="connsiteX0" fmla="*/ 1973 w 9613"/>
                  <a:gd name="connsiteY0" fmla="*/ 0 h 8848"/>
                  <a:gd name="connsiteX1" fmla="*/ 1350 w 9613"/>
                  <a:gd name="connsiteY1" fmla="*/ 6638 h 8848"/>
                  <a:gd name="connsiteX2" fmla="*/ 303 w 9613"/>
                  <a:gd name="connsiteY2" fmla="*/ 6638 h 8848"/>
                  <a:gd name="connsiteX3" fmla="*/ 0 w 9613"/>
                  <a:gd name="connsiteY3" fmla="*/ 7649 h 8848"/>
                  <a:gd name="connsiteX4" fmla="*/ 8 w 9613"/>
                  <a:gd name="connsiteY4" fmla="*/ 8848 h 8848"/>
                  <a:gd name="connsiteX5" fmla="*/ 6481 w 9613"/>
                  <a:gd name="connsiteY5" fmla="*/ 8848 h 8848"/>
                  <a:gd name="connsiteX6" fmla="*/ 6481 w 9613"/>
                  <a:gd name="connsiteY6" fmla="*/ 7572 h 8848"/>
                  <a:gd name="connsiteX7" fmla="*/ 6200 w 9613"/>
                  <a:gd name="connsiteY7" fmla="*/ 6677 h 8848"/>
                  <a:gd name="connsiteX8" fmla="*/ 3303 w 9613"/>
                  <a:gd name="connsiteY8" fmla="*/ 6677 h 8848"/>
                  <a:gd name="connsiteX9" fmla="*/ 5145 w 9613"/>
                  <a:gd name="connsiteY9" fmla="*/ 6677 h 8848"/>
                  <a:gd name="connsiteX10" fmla="*/ 4467 w 9613"/>
                  <a:gd name="connsiteY10" fmla="*/ 124 h 8848"/>
                  <a:gd name="connsiteX11" fmla="*/ 2725 w 9613"/>
                  <a:gd name="connsiteY11" fmla="*/ 141 h 8848"/>
                  <a:gd name="connsiteX12" fmla="*/ 9613 w 9613"/>
                  <a:gd name="connsiteY12" fmla="*/ 141 h 8848"/>
                  <a:gd name="connsiteX0" fmla="*/ 2052 w 6742"/>
                  <a:gd name="connsiteY0" fmla="*/ 0 h 10000"/>
                  <a:gd name="connsiteX1" fmla="*/ 1404 w 6742"/>
                  <a:gd name="connsiteY1" fmla="*/ 7502 h 10000"/>
                  <a:gd name="connsiteX2" fmla="*/ 315 w 6742"/>
                  <a:gd name="connsiteY2" fmla="*/ 7502 h 10000"/>
                  <a:gd name="connsiteX3" fmla="*/ 0 w 6742"/>
                  <a:gd name="connsiteY3" fmla="*/ 8645 h 10000"/>
                  <a:gd name="connsiteX4" fmla="*/ 8 w 6742"/>
                  <a:gd name="connsiteY4" fmla="*/ 10000 h 10000"/>
                  <a:gd name="connsiteX5" fmla="*/ 6742 w 6742"/>
                  <a:gd name="connsiteY5" fmla="*/ 10000 h 10000"/>
                  <a:gd name="connsiteX6" fmla="*/ 6742 w 6742"/>
                  <a:gd name="connsiteY6" fmla="*/ 8558 h 10000"/>
                  <a:gd name="connsiteX7" fmla="*/ 6450 w 6742"/>
                  <a:gd name="connsiteY7" fmla="*/ 7546 h 10000"/>
                  <a:gd name="connsiteX8" fmla="*/ 3436 w 6742"/>
                  <a:gd name="connsiteY8" fmla="*/ 7546 h 10000"/>
                  <a:gd name="connsiteX9" fmla="*/ 5352 w 6742"/>
                  <a:gd name="connsiteY9" fmla="*/ 7546 h 10000"/>
                  <a:gd name="connsiteX10" fmla="*/ 4647 w 6742"/>
                  <a:gd name="connsiteY10" fmla="*/ 140 h 10000"/>
                  <a:gd name="connsiteX11" fmla="*/ 2835 w 6742"/>
                  <a:gd name="connsiteY11" fmla="*/ 15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2" h="10000">
                    <a:moveTo>
                      <a:pt x="2052" y="0"/>
                    </a:moveTo>
                    <a:cubicBezTo>
                      <a:pt x="2052" y="0"/>
                      <a:pt x="1953" y="7502"/>
                      <a:pt x="1404" y="7502"/>
                    </a:cubicBezTo>
                    <a:lnTo>
                      <a:pt x="315" y="7502"/>
                    </a:lnTo>
                    <a:cubicBezTo>
                      <a:pt x="315" y="7502"/>
                      <a:pt x="0" y="7318"/>
                      <a:pt x="0" y="8645"/>
                    </a:cubicBezTo>
                    <a:cubicBezTo>
                      <a:pt x="0" y="9971"/>
                      <a:pt x="8" y="10000"/>
                      <a:pt x="8" y="10000"/>
                    </a:cubicBezTo>
                    <a:lnTo>
                      <a:pt x="6742" y="10000"/>
                    </a:lnTo>
                    <a:lnTo>
                      <a:pt x="6742" y="8558"/>
                    </a:lnTo>
                    <a:cubicBezTo>
                      <a:pt x="6742" y="8558"/>
                      <a:pt x="6738" y="7546"/>
                      <a:pt x="6450" y="7546"/>
                    </a:cubicBezTo>
                    <a:lnTo>
                      <a:pt x="3436" y="7546"/>
                    </a:lnTo>
                    <a:lnTo>
                      <a:pt x="5352" y="7546"/>
                    </a:lnTo>
                    <a:cubicBezTo>
                      <a:pt x="5352" y="7546"/>
                      <a:pt x="4647" y="6868"/>
                      <a:pt x="4647" y="140"/>
                    </a:cubicBezTo>
                    <a:lnTo>
                      <a:pt x="2835" y="159"/>
                    </a:lnTo>
                  </a:path>
                </a:pathLst>
              </a:custGeom>
              <a:solidFill>
                <a:srgbClr val="D4D5D6"/>
              </a:solidFill>
              <a:ln w="44450" cap="flat">
                <a:solidFill>
                  <a:srgbClr val="BCBDC0"/>
                </a:solid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sp>
          <p:nvSpPr>
            <p:cNvPr id="26" name="Rounded Rectangle 25"/>
            <p:cNvSpPr/>
            <p:nvPr/>
          </p:nvSpPr>
          <p:spPr>
            <a:xfrm>
              <a:off x="5480467" y="4202827"/>
              <a:ext cx="2645528" cy="1911776"/>
            </a:xfrm>
            <a:prstGeom prst="roundRect">
              <a:avLst>
                <a:gd name="adj" fmla="val 6712"/>
              </a:avLst>
            </a:prstGeom>
            <a:solidFill>
              <a:srgbClr val="4E7548"/>
            </a:solidFill>
            <a:ln w="41275">
              <a:solidFill>
                <a:srgbClr val="4A6C4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grpSp>
      <p:sp>
        <p:nvSpPr>
          <p:cNvPr id="5" name="Slide Number Placeholder 4"/>
          <p:cNvSpPr>
            <a:spLocks noGrp="1"/>
          </p:cNvSpPr>
          <p:nvPr>
            <p:ph type="sldNum" sz="quarter" idx="12"/>
          </p:nvPr>
        </p:nvSpPr>
        <p:spPr/>
        <p:txBody>
          <a:bodyPr/>
          <a:lstStyle/>
          <a:p>
            <a:fld id="{E64EF21E-4A1E-457A-A908-FECEBBB6594B}" type="slidenum">
              <a:rPr lang="en-US" smtClean="0"/>
              <a:t>5</a:t>
            </a:fld>
            <a:endParaRPr lang="en-US"/>
          </a:p>
        </p:txBody>
      </p:sp>
      <p:grpSp>
        <p:nvGrpSpPr>
          <p:cNvPr id="17" name="Group 16"/>
          <p:cNvGrpSpPr/>
          <p:nvPr/>
        </p:nvGrpSpPr>
        <p:grpSpPr>
          <a:xfrm>
            <a:off x="-88362" y="734259"/>
            <a:ext cx="9326879" cy="2254756"/>
            <a:chOff x="7412020" y="892859"/>
            <a:chExt cx="5389580" cy="3111851"/>
          </a:xfrm>
        </p:grpSpPr>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9672" b="89964" l="5822" r="91667">
                          <a14:foregroundMark x1="8904" y1="77920" x2="8904" y2="77920"/>
                          <a14:foregroundMark x1="9247" y1="79380" x2="9247" y2="79380"/>
                          <a14:foregroundMark x1="8904" y1="81204" x2="8904" y2="74635"/>
                        </a14:backgroundRemoval>
                      </a14:imgEffect>
                    </a14:imgLayer>
                  </a14:imgProps>
                </a:ext>
                <a:ext uri="{28A0092B-C50C-407E-A947-70E740481C1C}">
                  <a14:useLocalDpi xmlns:a14="http://schemas.microsoft.com/office/drawing/2010/main" val="0"/>
                </a:ext>
              </a:extLst>
            </a:blip>
            <a:srcRect l="5507" t="6870" r="7458" b="12400"/>
            <a:stretch/>
          </p:blipFill>
          <p:spPr>
            <a:xfrm>
              <a:off x="7412020" y="892859"/>
              <a:ext cx="5389580" cy="3111851"/>
            </a:xfrm>
            <a:prstGeom prst="rect">
              <a:avLst/>
            </a:prstGeom>
          </p:spPr>
        </p:pic>
        <p:sp>
          <p:nvSpPr>
            <p:cNvPr id="15" name="TextBox 14"/>
            <p:cNvSpPr txBox="1"/>
            <p:nvPr/>
          </p:nvSpPr>
          <p:spPr>
            <a:xfrm>
              <a:off x="7785399" y="1228899"/>
              <a:ext cx="4655820" cy="414151"/>
            </a:xfrm>
            <a:prstGeom prst="rect">
              <a:avLst/>
            </a:prstGeom>
            <a:solidFill>
              <a:srgbClr val="4E7548"/>
            </a:solidFill>
          </p:spPr>
          <p:txBody>
            <a:bodyPr wrap="square" rtlCol="0">
              <a:spAutoFit/>
            </a:bodyPr>
            <a:lstStyle/>
            <a:p>
              <a:endParaRPr lang="en-GB" sz="1350" dirty="0"/>
            </a:p>
          </p:txBody>
        </p:sp>
      </p:grpSp>
      <p:cxnSp>
        <p:nvCxnSpPr>
          <p:cNvPr id="40" name="Curved Connector 39"/>
          <p:cNvCxnSpPr/>
          <p:nvPr/>
        </p:nvCxnSpPr>
        <p:spPr>
          <a:xfrm rot="5400000">
            <a:off x="4199306" y="2841961"/>
            <a:ext cx="329714" cy="271462"/>
          </a:xfrm>
          <a:prstGeom prst="curvedConnector3">
            <a:avLst>
              <a:gd name="adj1" fmla="val 50000"/>
            </a:avLst>
          </a:prstGeom>
          <a:ln w="7302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p:cNvSpPr txBox="1"/>
              <p:nvPr/>
            </p:nvSpPr>
            <p:spPr>
              <a:xfrm>
                <a:off x="121021" y="3194512"/>
                <a:ext cx="8901956" cy="1235979"/>
              </a:xfrm>
              <a:prstGeom prst="rect">
                <a:avLst/>
              </a:prstGeom>
              <a:noFill/>
            </p:spPr>
            <p:txBody>
              <a:bodyPr wrap="square" rtlCol="0">
                <a:spAutoFit/>
              </a:bodyPr>
              <a:lstStyle/>
              <a:p>
                <a:r>
                  <a:rPr lang="en-US" dirty="0">
                    <a:solidFill>
                      <a:schemeClr val="bg1"/>
                    </a:solidFill>
                  </a:rPr>
                  <a:t>Theorem currying : </a:t>
                </a:r>
                <a14:m>
                  <m:oMath xmlns:m="http://schemas.openxmlformats.org/officeDocument/2006/math">
                    <m:d>
                      <m:dPr>
                        <m:ctrlPr>
                          <a:rPr lang="en-US" i="1">
                            <a:solidFill>
                              <a:schemeClr val="bg1"/>
                            </a:solidFill>
                            <a:latin typeface="Cambria Math" panose="02040503050406030204" pitchFamily="18" charset="0"/>
                          </a:rPr>
                        </m:ctrlPr>
                      </m:dPr>
                      <m:e>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𝐶</m:t>
                            </m:r>
                          </m:e>
                          <m:sub>
                            <m:r>
                              <a:rPr lang="en-US" i="1">
                                <a:solidFill>
                                  <a:schemeClr val="bg1"/>
                                </a:solidFill>
                                <a:latin typeface="Cambria Math" panose="02040503050406030204" pitchFamily="18" charset="0"/>
                              </a:rPr>
                              <m:t>1</m:t>
                            </m:r>
                          </m:sub>
                        </m:sSub>
                        <m:r>
                          <a:rPr lang="en-US" i="1">
                            <a:solidFill>
                              <a:schemeClr val="bg1"/>
                            </a:solidFill>
                            <a:latin typeface="Cambria Math" panose="02040503050406030204" pitchFamily="18" charset="0"/>
                          </a:rPr>
                          <m:t> →</m:t>
                        </m:r>
                        <m:d>
                          <m:dPr>
                            <m:ctrlPr>
                              <a:rPr lang="en-US" i="1">
                                <a:solidFill>
                                  <a:schemeClr val="bg1"/>
                                </a:solidFill>
                                <a:latin typeface="Cambria Math" panose="02040503050406030204" pitchFamily="18" charset="0"/>
                              </a:rPr>
                            </m:ctrlPr>
                          </m:dPr>
                          <m:e>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𝐶</m:t>
                                </m:r>
                              </m:e>
                              <m:sub>
                                <m:r>
                                  <a:rPr lang="en-US" i="1">
                                    <a:solidFill>
                                      <a:schemeClr val="bg1"/>
                                    </a:solidFill>
                                    <a:latin typeface="Cambria Math" panose="02040503050406030204" pitchFamily="18" charset="0"/>
                                  </a:rPr>
                                  <m:t>2</m:t>
                                </m:r>
                              </m:sub>
                            </m:sSub>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𝐷</m:t>
                            </m:r>
                          </m:e>
                        </m:d>
                      </m:e>
                    </m:d>
                    <m:r>
                      <a:rPr lang="en-US" i="1">
                        <a:solidFill>
                          <a:schemeClr val="bg1"/>
                        </a:solidFill>
                        <a:latin typeface="Cambria Math" panose="02040503050406030204" pitchFamily="18" charset="0"/>
                      </a:rPr>
                      <m:t>≅</m:t>
                    </m:r>
                    <m:d>
                      <m:dPr>
                        <m:ctrlPr>
                          <a:rPr lang="en-US" i="1">
                            <a:solidFill>
                              <a:schemeClr val="bg1"/>
                            </a:solidFill>
                            <a:latin typeface="Cambria Math" panose="02040503050406030204" pitchFamily="18" charset="0"/>
                          </a:rPr>
                        </m:ctrlPr>
                      </m:dPr>
                      <m:e>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𝐶</m:t>
                            </m:r>
                          </m:e>
                          <m:sub>
                            <m:r>
                              <a:rPr lang="en-US" i="1">
                                <a:solidFill>
                                  <a:schemeClr val="bg1"/>
                                </a:solidFill>
                                <a:latin typeface="Cambria Math" panose="02040503050406030204" pitchFamily="18" charset="0"/>
                              </a:rPr>
                              <m:t>1</m:t>
                            </m:r>
                          </m:sub>
                        </m:sSub>
                        <m:r>
                          <a:rPr lang="en-US" i="1">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𝐶</m:t>
                            </m:r>
                          </m:e>
                          <m:sub>
                            <m:r>
                              <a:rPr lang="en-US" i="1">
                                <a:solidFill>
                                  <a:schemeClr val="bg1"/>
                                </a:solidFill>
                                <a:latin typeface="Cambria Math" panose="02040503050406030204" pitchFamily="18" charset="0"/>
                              </a:rPr>
                              <m:t>2</m:t>
                            </m:r>
                          </m:sub>
                        </m:sSub>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𝐷</m:t>
                        </m:r>
                      </m:e>
                    </m:d>
                  </m:oMath>
                </a14:m>
                <a:r>
                  <a:rPr lang="en-GB" dirty="0">
                    <a:solidFill>
                      <a:schemeClr val="bg1"/>
                    </a:solidFill>
                  </a:rPr>
                  <a:t>.</a:t>
                </a:r>
              </a:p>
              <a:p>
                <a:r>
                  <a:rPr lang="en-US" dirty="0">
                    <a:solidFill>
                      <a:schemeClr val="bg1"/>
                    </a:solidFill>
                  </a:rPr>
                  <a:t>Proof. </a:t>
                </a:r>
              </a:p>
              <a:p>
                <a:r>
                  <a:rPr lang="en-US" dirty="0">
                    <a:solidFill>
                      <a:schemeClr val="bg1"/>
                    </a:solidFill>
                  </a:rPr>
                  <a:t>   </a:t>
                </a:r>
                <a:r>
                  <a:rPr lang="en-US" dirty="0" smtClean="0">
                    <a:solidFill>
                      <a:schemeClr val="bg1"/>
                    </a:solidFill>
                  </a:rPr>
                  <a:t>trivial.</a:t>
                </a:r>
              </a:p>
              <a:p>
                <a:r>
                  <a:rPr lang="en-US" dirty="0" err="1" smtClean="0">
                    <a:solidFill>
                      <a:schemeClr val="bg1"/>
                    </a:solidFill>
                  </a:rPr>
                  <a:t>Qed</a:t>
                </a:r>
                <a:r>
                  <a:rPr lang="en-US" dirty="0">
                    <a:solidFill>
                      <a:schemeClr val="bg1"/>
                    </a:solidFill>
                  </a:rPr>
                  <a:t>.</a:t>
                </a:r>
                <a:endParaRPr lang="en-GB" dirty="0">
                  <a:solidFill>
                    <a:schemeClr val="bg1"/>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121021" y="3194512"/>
                <a:ext cx="8901956" cy="1235979"/>
              </a:xfrm>
              <a:prstGeom prst="rect">
                <a:avLst/>
              </a:prstGeom>
              <a:blipFill rotWithShape="0">
                <a:blip r:embed="rId5"/>
                <a:stretch>
                  <a:fillRect l="-616" t="-493" b="-6897"/>
                </a:stretch>
              </a:blipFill>
            </p:spPr>
            <p:txBody>
              <a:bodyPr/>
              <a:lstStyle/>
              <a:p>
                <a:r>
                  <a:rPr lang="en-GB">
                    <a:noFill/>
                  </a:rPr>
                  <a:t> </a:t>
                </a:r>
              </a:p>
            </p:txBody>
          </p:sp>
        </mc:Fallback>
      </mc:AlternateContent>
      <p:sp>
        <p:nvSpPr>
          <p:cNvPr id="22" name="Title 1"/>
          <p:cNvSpPr>
            <a:spLocks noGrp="1"/>
          </p:cNvSpPr>
          <p:nvPr>
            <p:ph type="title"/>
          </p:nvPr>
        </p:nvSpPr>
        <p:spPr>
          <a:xfrm>
            <a:off x="628650" y="6198"/>
            <a:ext cx="8318500" cy="753964"/>
          </a:xfrm>
        </p:spPr>
        <p:txBody>
          <a:bodyPr/>
          <a:lstStyle/>
          <a:p>
            <a:r>
              <a:rPr lang="en-US" dirty="0" smtClean="0"/>
              <a:t>How theorem </a:t>
            </a:r>
            <a:r>
              <a:rPr lang="en-US" dirty="0" err="1" smtClean="0"/>
              <a:t>provers</a:t>
            </a:r>
            <a:r>
              <a:rPr lang="en-US" dirty="0" smtClean="0"/>
              <a:t> should work:</a:t>
            </a:r>
            <a:endParaRPr lang="en-US" dirty="0"/>
          </a:p>
        </p:txBody>
      </p:sp>
      <p:sp>
        <p:nvSpPr>
          <p:cNvPr id="2" name="Rectangle 1"/>
          <p:cNvSpPr/>
          <p:nvPr/>
        </p:nvSpPr>
        <p:spPr>
          <a:xfrm>
            <a:off x="1786071" y="1495514"/>
            <a:ext cx="5324030" cy="1051133"/>
          </a:xfrm>
          <a:prstGeom prst="rect">
            <a:avLst/>
          </a:prstGeom>
          <a:solidFill>
            <a:srgbClr val="4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1" name="TextBox 20"/>
              <p:cNvSpPr txBox="1"/>
              <p:nvPr/>
            </p:nvSpPr>
            <p:spPr>
              <a:xfrm>
                <a:off x="557785" y="990381"/>
                <a:ext cx="7790561" cy="780278"/>
              </a:xfrm>
              <a:prstGeom prst="rect">
                <a:avLst/>
              </a:prstGeom>
              <a:solidFill>
                <a:srgbClr val="4E7548"/>
              </a:solidFill>
            </p:spPr>
            <p:txBody>
              <a:bodyPr wrap="square" rtlCol="0">
                <a:spAutoFit/>
              </a:bodyPr>
              <a:lstStyle/>
              <a:p>
                <a:r>
                  <a:rPr lang="en-US" sz="2100" b="1" dirty="0">
                    <a:solidFill>
                      <a:schemeClr val="bg1"/>
                    </a:solidFill>
                    <a:latin typeface="Bradley Hand ITC" panose="03070402050302030203" pitchFamily="66" charset="0"/>
                  </a:rPr>
                  <a:t>Theorem (currying) : </a:t>
                </a:r>
                <a14:m>
                  <m:oMath xmlns:m="http://schemas.openxmlformats.org/officeDocument/2006/math">
                    <m:d>
                      <m:dPr>
                        <m:ctrlPr>
                          <a:rPr lang="en-US" sz="2100" b="1" i="1">
                            <a:solidFill>
                              <a:schemeClr val="bg1"/>
                            </a:solidFill>
                            <a:latin typeface="Cambria Math" panose="02040503050406030204" pitchFamily="18" charset="0"/>
                          </a:rPr>
                        </m:ctrlPr>
                      </m:dPr>
                      <m:e>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𝑪</m:t>
                            </m:r>
                          </m:e>
                          <m:sub>
                            <m:r>
                              <a:rPr lang="en-US" sz="2100" b="1" i="1">
                                <a:solidFill>
                                  <a:schemeClr val="bg1"/>
                                </a:solidFill>
                                <a:latin typeface="Cambria Math" panose="02040503050406030204" pitchFamily="18" charset="0"/>
                              </a:rPr>
                              <m:t>𝟏</m:t>
                            </m:r>
                          </m:sub>
                        </m:sSub>
                        <m:r>
                          <a:rPr lang="en-US" sz="2100" b="1" i="1">
                            <a:solidFill>
                              <a:schemeClr val="bg1"/>
                            </a:solidFill>
                            <a:latin typeface="Cambria Math" panose="02040503050406030204" pitchFamily="18" charset="0"/>
                          </a:rPr>
                          <m:t>→</m:t>
                        </m:r>
                        <m:d>
                          <m:dPr>
                            <m:ctrlPr>
                              <a:rPr lang="en-US" sz="2100" b="1" i="1">
                                <a:solidFill>
                                  <a:schemeClr val="bg1"/>
                                </a:solidFill>
                                <a:latin typeface="Cambria Math" panose="02040503050406030204" pitchFamily="18" charset="0"/>
                              </a:rPr>
                            </m:ctrlPr>
                          </m:dPr>
                          <m:e>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𝑪</m:t>
                                </m:r>
                              </m:e>
                              <m:sub>
                                <m:r>
                                  <a:rPr lang="en-US" sz="2100" b="1" i="1">
                                    <a:solidFill>
                                      <a:schemeClr val="bg1"/>
                                    </a:solidFill>
                                    <a:latin typeface="Cambria Math" panose="02040503050406030204" pitchFamily="18" charset="0"/>
                                  </a:rPr>
                                  <m:t>𝟐</m:t>
                                </m:r>
                              </m:sub>
                            </m:sSub>
                            <m:r>
                              <a:rPr lang="en-US" sz="2100" b="1" i="1">
                                <a:solidFill>
                                  <a:schemeClr val="bg1"/>
                                </a:solidFill>
                                <a:latin typeface="Cambria Math" panose="02040503050406030204" pitchFamily="18" charset="0"/>
                              </a:rPr>
                              <m:t>→</m:t>
                            </m:r>
                            <m:r>
                              <a:rPr lang="en-US" sz="2100" b="1" i="1">
                                <a:solidFill>
                                  <a:schemeClr val="bg1"/>
                                </a:solidFill>
                                <a:latin typeface="Cambria Math" panose="02040503050406030204" pitchFamily="18" charset="0"/>
                              </a:rPr>
                              <m:t>𝑫</m:t>
                            </m:r>
                          </m:e>
                        </m:d>
                      </m:e>
                    </m:d>
                    <m:r>
                      <a:rPr lang="en-US" sz="2100" b="1" i="1">
                        <a:solidFill>
                          <a:schemeClr val="bg1"/>
                        </a:solidFill>
                        <a:latin typeface="Cambria Math" panose="02040503050406030204" pitchFamily="18" charset="0"/>
                      </a:rPr>
                      <m:t>≅(</m:t>
                    </m:r>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𝑪</m:t>
                        </m:r>
                      </m:e>
                      <m:sub>
                        <m:r>
                          <a:rPr lang="en-US" sz="2100" b="1" i="1">
                            <a:solidFill>
                              <a:schemeClr val="bg1"/>
                            </a:solidFill>
                            <a:latin typeface="Cambria Math" panose="02040503050406030204" pitchFamily="18" charset="0"/>
                          </a:rPr>
                          <m:t>𝟏</m:t>
                        </m:r>
                      </m:sub>
                    </m:sSub>
                    <m:r>
                      <a:rPr lang="en-US" sz="2100" b="1" i="1">
                        <a:solidFill>
                          <a:schemeClr val="bg1"/>
                        </a:solidFill>
                        <a:latin typeface="Cambria Math" panose="02040503050406030204" pitchFamily="18" charset="0"/>
                      </a:rPr>
                      <m:t>×</m:t>
                    </m:r>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𝑪</m:t>
                        </m:r>
                      </m:e>
                      <m:sub>
                        <m:r>
                          <a:rPr lang="en-US" sz="2100" b="1" i="1">
                            <a:solidFill>
                              <a:schemeClr val="bg1"/>
                            </a:solidFill>
                            <a:latin typeface="Cambria Math" panose="02040503050406030204" pitchFamily="18" charset="0"/>
                          </a:rPr>
                          <m:t>𝟐</m:t>
                        </m:r>
                      </m:sub>
                    </m:sSub>
                    <m:r>
                      <a:rPr lang="en-US" sz="2100" b="1" i="1">
                        <a:solidFill>
                          <a:schemeClr val="bg1"/>
                        </a:solidFill>
                        <a:latin typeface="Cambria Math" panose="02040503050406030204" pitchFamily="18" charset="0"/>
                      </a:rPr>
                      <m:t>→</m:t>
                    </m:r>
                    <m:r>
                      <a:rPr lang="en-US" sz="2100" b="1" i="1">
                        <a:solidFill>
                          <a:schemeClr val="bg1"/>
                        </a:solidFill>
                        <a:latin typeface="Cambria Math" panose="02040503050406030204" pitchFamily="18" charset="0"/>
                      </a:rPr>
                      <m:t>𝑫</m:t>
                    </m:r>
                    <m:r>
                      <a:rPr lang="en-US" sz="2100" b="1" i="1">
                        <a:solidFill>
                          <a:schemeClr val="bg1"/>
                        </a:solidFill>
                        <a:latin typeface="Cambria Math" panose="02040503050406030204" pitchFamily="18" charset="0"/>
                      </a:rPr>
                      <m:t>)</m:t>
                    </m:r>
                  </m:oMath>
                </a14:m>
                <a:endParaRPr lang="en-US" sz="2100" b="1" dirty="0">
                  <a:solidFill>
                    <a:schemeClr val="bg1"/>
                  </a:solidFill>
                  <a:latin typeface="Bradley Hand ITC" panose="03070402050302030203" pitchFamily="66" charset="0"/>
                </a:endParaRPr>
              </a:p>
              <a:p>
                <a:r>
                  <a:rPr lang="en-US" sz="2100" b="1" dirty="0">
                    <a:solidFill>
                      <a:schemeClr val="bg1"/>
                    </a:solidFill>
                    <a:latin typeface="Bradley Hand ITC" panose="03070402050302030203" pitchFamily="66" charset="0"/>
                  </a:rPr>
                  <a:t>Proof: homework  </a:t>
                </a:r>
                <a14:m>
                  <m:oMath xmlns:m="http://schemas.openxmlformats.org/officeDocument/2006/math">
                    <m:r>
                      <a:rPr lang="en-US" sz="2100" b="1" i="1">
                        <a:solidFill>
                          <a:schemeClr val="bg1"/>
                        </a:solidFill>
                        <a:latin typeface="Cambria Math" panose="02040503050406030204" pitchFamily="18" charset="0"/>
                        <a:ea typeface="Cambria Math" panose="02040503050406030204" pitchFamily="18" charset="0"/>
                      </a:rPr>
                      <m:t>∎</m:t>
                    </m:r>
                  </m:oMath>
                </a14:m>
                <a:r>
                  <a:rPr lang="en-US" sz="2100" b="1" dirty="0">
                    <a:solidFill>
                      <a:schemeClr val="bg1"/>
                    </a:solidFill>
                    <a:latin typeface="Bradley Hand ITC" panose="03070402050302030203" pitchFamily="66" charset="0"/>
                  </a:rPr>
                  <a:t> </a:t>
                </a:r>
                <a:endParaRPr lang="en-GB" sz="2100" b="1" dirty="0">
                  <a:solidFill>
                    <a:schemeClr val="bg1"/>
                  </a:solidFill>
                  <a:latin typeface="Bradley Hand ITC" panose="03070402050302030203" pitchFamily="66"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557785" y="990381"/>
                <a:ext cx="7790561" cy="780278"/>
              </a:xfrm>
              <a:prstGeom prst="rect">
                <a:avLst/>
              </a:prstGeom>
              <a:blipFill rotWithShape="0">
                <a:blip r:embed="rId6"/>
                <a:stretch>
                  <a:fillRect l="-940" b="-16406"/>
                </a:stretch>
              </a:blipFill>
            </p:spPr>
            <p:txBody>
              <a:bodyPr/>
              <a:lstStyle/>
              <a:p>
                <a:r>
                  <a:rPr lang="en-GB">
                    <a:noFill/>
                  </a:rPr>
                  <a:t> </a:t>
                </a:r>
              </a:p>
            </p:txBody>
          </p:sp>
        </mc:Fallback>
      </mc:AlternateContent>
    </p:spTree>
    <p:extLst>
      <p:ext uri="{BB962C8B-B14F-4D97-AF65-F5344CB8AC3E}">
        <p14:creationId xmlns:p14="http://schemas.microsoft.com/office/powerpoint/2010/main" val="2178062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p:sp>
        <p:nvSpPr>
          <p:cNvPr id="3" name="Content Placeholder 2"/>
          <p:cNvSpPr>
            <a:spLocks noGrp="1"/>
          </p:cNvSpPr>
          <p:nvPr>
            <p:ph idx="1"/>
          </p:nvPr>
        </p:nvSpPr>
        <p:spPr/>
        <p:txBody>
          <a:bodyPr>
            <a:normAutofit/>
          </a:bodyPr>
          <a:lstStyle/>
          <a:p>
            <a:r>
              <a:rPr lang="en-US" sz="2400" dirty="0"/>
              <a:t>Duality proofs for free</a:t>
            </a:r>
          </a:p>
          <a:p>
            <a:pPr marL="0" indent="0">
              <a:buNone/>
            </a:pPr>
            <a:r>
              <a:rPr lang="en-US" sz="2400" dirty="0"/>
              <a:t>	</a:t>
            </a:r>
          </a:p>
        </p:txBody>
      </p:sp>
      <p:sp>
        <p:nvSpPr>
          <p:cNvPr id="4" name="Slide Number Placeholder 3"/>
          <p:cNvSpPr>
            <a:spLocks noGrp="1"/>
          </p:cNvSpPr>
          <p:nvPr>
            <p:ph type="sldNum" sz="quarter" idx="12"/>
          </p:nvPr>
        </p:nvSpPr>
        <p:spPr/>
        <p:txBody>
          <a:bodyPr/>
          <a:lstStyle/>
          <a:p>
            <a:fld id="{E64EF21E-4A1E-457A-A908-FECEBBB6594B}" type="slidenum">
              <a:rPr lang="en-US" smtClean="0"/>
              <a:t>50</a:t>
            </a:fld>
            <a:endParaRPr lang="en-US"/>
          </a:p>
        </p:txBody>
      </p:sp>
    </p:spTree>
    <p:extLst>
      <p:ext uri="{BB962C8B-B14F-4D97-AF65-F5344CB8AC3E}">
        <p14:creationId xmlns:p14="http://schemas.microsoft.com/office/powerpoint/2010/main" val="16394109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p:sp>
        <p:nvSpPr>
          <p:cNvPr id="3" name="Content Placeholder 2"/>
          <p:cNvSpPr>
            <a:spLocks noGrp="1"/>
          </p:cNvSpPr>
          <p:nvPr>
            <p:ph idx="1"/>
          </p:nvPr>
        </p:nvSpPr>
        <p:spPr/>
        <p:txBody>
          <a:bodyPr>
            <a:normAutofit/>
          </a:bodyPr>
          <a:lstStyle/>
          <a:p>
            <a:r>
              <a:rPr lang="en-US" sz="2400" dirty="0"/>
              <a:t>Duality proofs for free</a:t>
            </a:r>
          </a:p>
          <a:p>
            <a:r>
              <a:rPr lang="en-US" sz="2400" dirty="0" smtClean="0"/>
              <a:t>Idea: One proof, two theorems	</a:t>
            </a:r>
            <a:endParaRPr lang="en-US" sz="2400" dirty="0"/>
          </a:p>
        </p:txBody>
      </p:sp>
      <p:sp>
        <p:nvSpPr>
          <p:cNvPr id="4" name="Slide Number Placeholder 3"/>
          <p:cNvSpPr>
            <a:spLocks noGrp="1"/>
          </p:cNvSpPr>
          <p:nvPr>
            <p:ph type="sldNum" sz="quarter" idx="12"/>
          </p:nvPr>
        </p:nvSpPr>
        <p:spPr/>
        <p:txBody>
          <a:bodyPr/>
          <a:lstStyle/>
          <a:p>
            <a:fld id="{E64EF21E-4A1E-457A-A908-FECEBBB6594B}" type="slidenum">
              <a:rPr lang="en-US" smtClean="0"/>
              <a:t>51</a:t>
            </a:fld>
            <a:endParaRPr lang="en-US"/>
          </a:p>
        </p:txBody>
      </p:sp>
    </p:spTree>
    <p:extLst>
      <p:ext uri="{BB962C8B-B14F-4D97-AF65-F5344CB8AC3E}">
        <p14:creationId xmlns:p14="http://schemas.microsoft.com/office/powerpoint/2010/main" val="33808687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2"/>
          <p:cNvSpPr txBox="1">
            <a:spLocks/>
          </p:cNvSpPr>
          <p:nvPr/>
        </p:nvSpPr>
        <p:spPr>
          <a:xfrm>
            <a:off x="628650" y="18256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Duality proofs for free</a:t>
            </a:r>
          </a:p>
          <a:p>
            <a:r>
              <a:rPr lang="en-US" sz="2400" dirty="0"/>
              <a:t>Recall: A </a:t>
            </a:r>
            <a:r>
              <a:rPr lang="en-US" sz="2400" b="1" dirty="0"/>
              <a:t>directed graph</a:t>
            </a:r>
            <a:r>
              <a:rPr lang="en-US" sz="2400" dirty="0"/>
              <a:t> has:</a:t>
            </a:r>
            <a:endParaRPr lang="en-US" sz="2100" dirty="0"/>
          </a:p>
          <a:p>
            <a:pPr lvl="1"/>
            <a:r>
              <a:rPr lang="en-US" sz="2100" dirty="0"/>
              <a:t>a type of vertices (points)</a:t>
            </a:r>
          </a:p>
          <a:p>
            <a:pPr lvl="1"/>
            <a:r>
              <a:rPr lang="en-US" sz="2100" dirty="0"/>
              <a:t>for every ordered pair of vertices, a type of arrows</a:t>
            </a:r>
          </a:p>
          <a:p>
            <a:pPr lvl="1"/>
            <a:endParaRPr lang="en-US" sz="2100" dirty="0"/>
          </a:p>
        </p:txBody>
      </p:sp>
      <p:sp>
        <p:nvSpPr>
          <p:cNvPr id="2" name="Title 1"/>
          <p:cNvSpPr>
            <a:spLocks noGrp="1"/>
          </p:cNvSpPr>
          <p:nvPr>
            <p:ph type="title"/>
          </p:nvPr>
        </p:nvSpPr>
        <p:spPr>
          <a:xfrm>
            <a:off x="628650" y="365126"/>
            <a:ext cx="8515350" cy="1325563"/>
          </a:xfrm>
        </p:spPr>
        <p:txBody>
          <a:bodyPr/>
          <a:lstStyle/>
          <a:p>
            <a:r>
              <a:rPr lang="en-US" dirty="0"/>
              <a:t>Proof assistant performance </a:t>
            </a:r>
            <a:r>
              <a:rPr lang="en-US" dirty="0" smtClean="0"/>
              <a:t>(fixes)</a:t>
            </a:r>
            <a:endParaRPr lang="en-US" dirty="0"/>
          </a:p>
        </p:txBody>
      </p:sp>
      <p:sp>
        <p:nvSpPr>
          <p:cNvPr id="11" name="Slide Number Placeholder 10"/>
          <p:cNvSpPr>
            <a:spLocks noGrp="1"/>
          </p:cNvSpPr>
          <p:nvPr>
            <p:ph type="sldNum" sz="quarter" idx="12"/>
          </p:nvPr>
        </p:nvSpPr>
        <p:spPr/>
        <p:txBody>
          <a:bodyPr/>
          <a:lstStyle/>
          <a:p>
            <a:fld id="{E64EF21E-4A1E-457A-A908-FECEBBB6594B}" type="slidenum">
              <a:rPr lang="en-US" smtClean="0"/>
              <a:t>52</a:t>
            </a:fld>
            <a:endParaRPr lang="en-US"/>
          </a:p>
        </p:txBody>
      </p:sp>
      <p:grpSp>
        <p:nvGrpSpPr>
          <p:cNvPr id="31" name="Group 11"/>
          <p:cNvGrpSpPr/>
          <p:nvPr/>
        </p:nvGrpSpPr>
        <p:grpSpPr>
          <a:xfrm>
            <a:off x="2657475" y="4243788"/>
            <a:ext cx="3429000" cy="2684594"/>
            <a:chOff x="3543300" y="3657600"/>
            <a:chExt cx="4572000" cy="3579459"/>
          </a:xfrm>
        </p:grpSpPr>
        <p:sp>
          <p:nvSpPr>
            <p:cNvPr id="24" name="Arc 12"/>
            <p:cNvSpPr/>
            <p:nvPr/>
          </p:nvSpPr>
          <p:spPr>
            <a:xfrm rot="19377795">
              <a:off x="5022952" y="4820005"/>
              <a:ext cx="482600" cy="2417054"/>
            </a:xfrm>
            <a:prstGeom prst="arc">
              <a:avLst>
                <a:gd name="adj1" fmla="val 16252513"/>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 name="Oval 13"/>
            <p:cNvSpPr/>
            <p:nvPr/>
          </p:nvSpPr>
          <p:spPr>
            <a:xfrm>
              <a:off x="4254500" y="4991100"/>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Oval 14"/>
            <p:cNvSpPr/>
            <p:nvPr/>
          </p:nvSpPr>
          <p:spPr>
            <a:xfrm>
              <a:off x="5448300" y="5918994"/>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15"/>
            <p:cNvSpPr/>
            <p:nvPr/>
          </p:nvSpPr>
          <p:spPr>
            <a:xfrm>
              <a:off x="7366000" y="4368800"/>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16"/>
            <p:cNvSpPr/>
            <p:nvPr/>
          </p:nvSpPr>
          <p:spPr>
            <a:xfrm>
              <a:off x="6946900" y="5638800"/>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17"/>
            <p:cNvSpPr/>
            <p:nvPr/>
          </p:nvSpPr>
          <p:spPr>
            <a:xfrm>
              <a:off x="5575300" y="4001294"/>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18"/>
            <p:cNvSpPr/>
            <p:nvPr/>
          </p:nvSpPr>
          <p:spPr>
            <a:xfrm>
              <a:off x="5803900" y="5144294"/>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Arc 19"/>
            <p:cNvSpPr/>
            <p:nvPr/>
          </p:nvSpPr>
          <p:spPr>
            <a:xfrm>
              <a:off x="5448300" y="4128295"/>
              <a:ext cx="482600" cy="1716880"/>
            </a:xfrm>
            <a:prstGeom prst="arc">
              <a:avLst>
                <a:gd name="adj1" fmla="val 16450370"/>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3" name="Arc 21"/>
            <p:cNvSpPr/>
            <p:nvPr/>
          </p:nvSpPr>
          <p:spPr>
            <a:xfrm rot="8323859">
              <a:off x="5819775" y="4224689"/>
              <a:ext cx="857250" cy="1716880"/>
            </a:xfrm>
            <a:prstGeom prst="arc">
              <a:avLst>
                <a:gd name="adj1" fmla="val 16450370"/>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5" name="Arc 29"/>
            <p:cNvSpPr/>
            <p:nvPr/>
          </p:nvSpPr>
          <p:spPr>
            <a:xfrm rot="6884085" flipV="1">
              <a:off x="5207000" y="4585803"/>
              <a:ext cx="482600" cy="2417054"/>
            </a:xfrm>
            <a:prstGeom prst="arc">
              <a:avLst>
                <a:gd name="adj1" fmla="val 16252513"/>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6" name="Arc 31"/>
            <p:cNvSpPr/>
            <p:nvPr/>
          </p:nvSpPr>
          <p:spPr>
            <a:xfrm rot="7500712">
              <a:off x="3874249" y="4690674"/>
              <a:ext cx="277659" cy="354249"/>
            </a:xfrm>
            <a:prstGeom prst="arc">
              <a:avLst>
                <a:gd name="adj1" fmla="val 16450370"/>
                <a:gd name="adj2" fmla="val 15387124"/>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7" name="Arc 32"/>
            <p:cNvSpPr/>
            <p:nvPr/>
          </p:nvSpPr>
          <p:spPr>
            <a:xfrm rot="18288612">
              <a:off x="6455969" y="4917694"/>
              <a:ext cx="482600" cy="1716880"/>
            </a:xfrm>
            <a:prstGeom prst="arc">
              <a:avLst>
                <a:gd name="adj1" fmla="val 16450370"/>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8" name="Arc 33"/>
            <p:cNvSpPr/>
            <p:nvPr/>
          </p:nvSpPr>
          <p:spPr>
            <a:xfrm rot="17791818">
              <a:off x="6216224" y="4823693"/>
              <a:ext cx="568533" cy="1035665"/>
            </a:xfrm>
            <a:prstGeom prst="arc">
              <a:avLst>
                <a:gd name="adj1" fmla="val 16242190"/>
                <a:gd name="adj2" fmla="val 5336835"/>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9" name="Rectangle 34"/>
            <p:cNvSpPr/>
            <p:nvPr/>
          </p:nvSpPr>
          <p:spPr>
            <a:xfrm>
              <a:off x="3543300" y="3657600"/>
              <a:ext cx="4572000" cy="26543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2" name="Group 50"/>
          <p:cNvGrpSpPr/>
          <p:nvPr/>
        </p:nvGrpSpPr>
        <p:grpSpPr>
          <a:xfrm>
            <a:off x="-99156" y="5681974"/>
            <a:ext cx="1787349" cy="1105078"/>
            <a:chOff x="3627393" y="2199271"/>
            <a:chExt cx="4786035" cy="2959100"/>
          </a:xfrm>
        </p:grpSpPr>
        <p:grpSp>
          <p:nvGrpSpPr>
            <p:cNvPr id="54" name="Group 4"/>
            <p:cNvGrpSpPr>
              <a:grpSpLocks noChangeAspect="1"/>
            </p:cNvGrpSpPr>
            <p:nvPr/>
          </p:nvGrpSpPr>
          <p:grpSpPr bwMode="auto">
            <a:xfrm>
              <a:off x="4752023" y="2199271"/>
              <a:ext cx="2260600" cy="2959100"/>
              <a:chOff x="1354" y="1310"/>
              <a:chExt cx="1424" cy="1864"/>
            </a:xfrm>
          </p:grpSpPr>
          <p:sp>
            <p:nvSpPr>
              <p:cNvPr id="56" name="AutoShape 3"/>
              <p:cNvSpPr>
                <a:spLocks noChangeAspect="1" noChangeArrowheads="1" noTextEdit="1"/>
              </p:cNvSpPr>
              <p:nvPr/>
            </p:nvSpPr>
            <p:spPr bwMode="auto">
              <a:xfrm>
                <a:off x="1354" y="1310"/>
                <a:ext cx="1424" cy="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7" name="Freeform 5"/>
              <p:cNvSpPr>
                <a:spLocks/>
              </p:cNvSpPr>
              <p:nvPr/>
            </p:nvSpPr>
            <p:spPr bwMode="auto">
              <a:xfrm>
                <a:off x="1414" y="1377"/>
                <a:ext cx="1176" cy="661"/>
              </a:xfrm>
              <a:custGeom>
                <a:avLst/>
                <a:gdLst>
                  <a:gd name="T0" fmla="*/ 915 w 1176"/>
                  <a:gd name="T1" fmla="*/ 80 h 661"/>
                  <a:gd name="T2" fmla="*/ 939 w 1176"/>
                  <a:gd name="T3" fmla="*/ 76 h 661"/>
                  <a:gd name="T4" fmla="*/ 964 w 1176"/>
                  <a:gd name="T5" fmla="*/ 74 h 661"/>
                  <a:gd name="T6" fmla="*/ 988 w 1176"/>
                  <a:gd name="T7" fmla="*/ 78 h 661"/>
                  <a:gd name="T8" fmla="*/ 1006 w 1176"/>
                  <a:gd name="T9" fmla="*/ 96 h 661"/>
                  <a:gd name="T10" fmla="*/ 1000 w 1176"/>
                  <a:gd name="T11" fmla="*/ 128 h 661"/>
                  <a:gd name="T12" fmla="*/ 1000 w 1176"/>
                  <a:gd name="T13" fmla="*/ 137 h 661"/>
                  <a:gd name="T14" fmla="*/ 1033 w 1176"/>
                  <a:gd name="T15" fmla="*/ 137 h 661"/>
                  <a:gd name="T16" fmla="*/ 1058 w 1176"/>
                  <a:gd name="T17" fmla="*/ 148 h 661"/>
                  <a:gd name="T18" fmla="*/ 1062 w 1176"/>
                  <a:gd name="T19" fmla="*/ 166 h 661"/>
                  <a:gd name="T20" fmla="*/ 1064 w 1176"/>
                  <a:gd name="T21" fmla="*/ 179 h 661"/>
                  <a:gd name="T22" fmla="*/ 1091 w 1176"/>
                  <a:gd name="T23" fmla="*/ 177 h 661"/>
                  <a:gd name="T24" fmla="*/ 1111 w 1176"/>
                  <a:gd name="T25" fmla="*/ 179 h 661"/>
                  <a:gd name="T26" fmla="*/ 1129 w 1176"/>
                  <a:gd name="T27" fmla="*/ 195 h 661"/>
                  <a:gd name="T28" fmla="*/ 1150 w 1176"/>
                  <a:gd name="T29" fmla="*/ 239 h 661"/>
                  <a:gd name="T30" fmla="*/ 1169 w 1176"/>
                  <a:gd name="T31" fmla="*/ 297 h 661"/>
                  <a:gd name="T32" fmla="*/ 1145 w 1176"/>
                  <a:gd name="T33" fmla="*/ 337 h 661"/>
                  <a:gd name="T34" fmla="*/ 1084 w 1176"/>
                  <a:gd name="T35" fmla="*/ 355 h 661"/>
                  <a:gd name="T36" fmla="*/ 1022 w 1176"/>
                  <a:gd name="T37" fmla="*/ 375 h 661"/>
                  <a:gd name="T38" fmla="*/ 961 w 1176"/>
                  <a:gd name="T39" fmla="*/ 393 h 661"/>
                  <a:gd name="T40" fmla="*/ 897 w 1176"/>
                  <a:gd name="T41" fmla="*/ 413 h 661"/>
                  <a:gd name="T42" fmla="*/ 836 w 1176"/>
                  <a:gd name="T43" fmla="*/ 431 h 661"/>
                  <a:gd name="T44" fmla="*/ 774 w 1176"/>
                  <a:gd name="T45" fmla="*/ 451 h 661"/>
                  <a:gd name="T46" fmla="*/ 713 w 1176"/>
                  <a:gd name="T47" fmla="*/ 472 h 661"/>
                  <a:gd name="T48" fmla="*/ 653 w 1176"/>
                  <a:gd name="T49" fmla="*/ 494 h 661"/>
                  <a:gd name="T50" fmla="*/ 595 w 1176"/>
                  <a:gd name="T51" fmla="*/ 519 h 661"/>
                  <a:gd name="T52" fmla="*/ 537 w 1176"/>
                  <a:gd name="T53" fmla="*/ 548 h 661"/>
                  <a:gd name="T54" fmla="*/ 477 w 1176"/>
                  <a:gd name="T55" fmla="*/ 577 h 661"/>
                  <a:gd name="T56" fmla="*/ 416 w 1176"/>
                  <a:gd name="T57" fmla="*/ 604 h 661"/>
                  <a:gd name="T58" fmla="*/ 354 w 1176"/>
                  <a:gd name="T59" fmla="*/ 628 h 661"/>
                  <a:gd name="T60" fmla="*/ 293 w 1176"/>
                  <a:gd name="T61" fmla="*/ 648 h 661"/>
                  <a:gd name="T62" fmla="*/ 231 w 1176"/>
                  <a:gd name="T63" fmla="*/ 659 h 661"/>
                  <a:gd name="T64" fmla="*/ 161 w 1176"/>
                  <a:gd name="T65" fmla="*/ 657 h 661"/>
                  <a:gd name="T66" fmla="*/ 78 w 1176"/>
                  <a:gd name="T67" fmla="*/ 630 h 661"/>
                  <a:gd name="T68" fmla="*/ 16 w 1176"/>
                  <a:gd name="T69" fmla="*/ 575 h 661"/>
                  <a:gd name="T70" fmla="*/ 2 w 1176"/>
                  <a:gd name="T71" fmla="*/ 501 h 661"/>
                  <a:gd name="T72" fmla="*/ 38 w 1176"/>
                  <a:gd name="T73" fmla="*/ 436 h 661"/>
                  <a:gd name="T74" fmla="*/ 81 w 1176"/>
                  <a:gd name="T75" fmla="*/ 396 h 661"/>
                  <a:gd name="T76" fmla="*/ 130 w 1176"/>
                  <a:gd name="T77" fmla="*/ 362 h 661"/>
                  <a:gd name="T78" fmla="*/ 186 w 1176"/>
                  <a:gd name="T79" fmla="*/ 333 h 661"/>
                  <a:gd name="T80" fmla="*/ 246 w 1176"/>
                  <a:gd name="T81" fmla="*/ 308 h 661"/>
                  <a:gd name="T82" fmla="*/ 307 w 1176"/>
                  <a:gd name="T83" fmla="*/ 286 h 661"/>
                  <a:gd name="T84" fmla="*/ 365 w 1176"/>
                  <a:gd name="T85" fmla="*/ 262 h 661"/>
                  <a:gd name="T86" fmla="*/ 419 w 1176"/>
                  <a:gd name="T87" fmla="*/ 241 h 661"/>
                  <a:gd name="T88" fmla="*/ 463 w 1176"/>
                  <a:gd name="T89" fmla="*/ 219 h 661"/>
                  <a:gd name="T90" fmla="*/ 501 w 1176"/>
                  <a:gd name="T91" fmla="*/ 199 h 661"/>
                  <a:gd name="T92" fmla="*/ 539 w 1176"/>
                  <a:gd name="T93" fmla="*/ 177 h 661"/>
                  <a:gd name="T94" fmla="*/ 577 w 1176"/>
                  <a:gd name="T95" fmla="*/ 157 h 661"/>
                  <a:gd name="T96" fmla="*/ 613 w 1176"/>
                  <a:gd name="T97" fmla="*/ 136 h 661"/>
                  <a:gd name="T98" fmla="*/ 651 w 1176"/>
                  <a:gd name="T99" fmla="*/ 116 h 661"/>
                  <a:gd name="T100" fmla="*/ 689 w 1176"/>
                  <a:gd name="T101" fmla="*/ 96 h 661"/>
                  <a:gd name="T102" fmla="*/ 727 w 1176"/>
                  <a:gd name="T103" fmla="*/ 76 h 661"/>
                  <a:gd name="T104" fmla="*/ 760 w 1176"/>
                  <a:gd name="T105" fmla="*/ 60 h 661"/>
                  <a:gd name="T106" fmla="*/ 790 w 1176"/>
                  <a:gd name="T107" fmla="*/ 40 h 661"/>
                  <a:gd name="T108" fmla="*/ 821 w 1176"/>
                  <a:gd name="T109" fmla="*/ 20 h 661"/>
                  <a:gd name="T110" fmla="*/ 852 w 1176"/>
                  <a:gd name="T111" fmla="*/ 4 h 661"/>
                  <a:gd name="T112" fmla="*/ 883 w 1176"/>
                  <a:gd name="T113" fmla="*/ 0 h 661"/>
                  <a:gd name="T114" fmla="*/ 910 w 1176"/>
                  <a:gd name="T115" fmla="*/ 13 h 661"/>
                  <a:gd name="T116" fmla="*/ 921 w 1176"/>
                  <a:gd name="T117" fmla="*/ 38 h 661"/>
                  <a:gd name="T118" fmla="*/ 915 w 1176"/>
                  <a:gd name="T119" fmla="*/ 67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76" h="661">
                    <a:moveTo>
                      <a:pt x="906" y="81"/>
                    </a:moveTo>
                    <a:lnTo>
                      <a:pt x="915" y="80"/>
                    </a:lnTo>
                    <a:lnTo>
                      <a:pt x="926" y="78"/>
                    </a:lnTo>
                    <a:lnTo>
                      <a:pt x="939" y="76"/>
                    </a:lnTo>
                    <a:lnTo>
                      <a:pt x="951" y="76"/>
                    </a:lnTo>
                    <a:lnTo>
                      <a:pt x="964" y="74"/>
                    </a:lnTo>
                    <a:lnTo>
                      <a:pt x="977" y="76"/>
                    </a:lnTo>
                    <a:lnTo>
                      <a:pt x="988" y="78"/>
                    </a:lnTo>
                    <a:lnTo>
                      <a:pt x="995" y="81"/>
                    </a:lnTo>
                    <a:lnTo>
                      <a:pt x="1006" y="96"/>
                    </a:lnTo>
                    <a:lnTo>
                      <a:pt x="1008" y="112"/>
                    </a:lnTo>
                    <a:lnTo>
                      <a:pt x="1000" y="128"/>
                    </a:lnTo>
                    <a:lnTo>
                      <a:pt x="988" y="141"/>
                    </a:lnTo>
                    <a:lnTo>
                      <a:pt x="1000" y="137"/>
                    </a:lnTo>
                    <a:lnTo>
                      <a:pt x="1017" y="136"/>
                    </a:lnTo>
                    <a:lnTo>
                      <a:pt x="1033" y="137"/>
                    </a:lnTo>
                    <a:lnTo>
                      <a:pt x="1047" y="141"/>
                    </a:lnTo>
                    <a:lnTo>
                      <a:pt x="1058" y="148"/>
                    </a:lnTo>
                    <a:lnTo>
                      <a:pt x="1064" y="156"/>
                    </a:lnTo>
                    <a:lnTo>
                      <a:pt x="1062" y="166"/>
                    </a:lnTo>
                    <a:lnTo>
                      <a:pt x="1047" y="181"/>
                    </a:lnTo>
                    <a:lnTo>
                      <a:pt x="1064" y="179"/>
                    </a:lnTo>
                    <a:lnTo>
                      <a:pt x="1078" y="177"/>
                    </a:lnTo>
                    <a:lnTo>
                      <a:pt x="1091" y="177"/>
                    </a:lnTo>
                    <a:lnTo>
                      <a:pt x="1102" y="177"/>
                    </a:lnTo>
                    <a:lnTo>
                      <a:pt x="1111" y="179"/>
                    </a:lnTo>
                    <a:lnTo>
                      <a:pt x="1120" y="186"/>
                    </a:lnTo>
                    <a:lnTo>
                      <a:pt x="1129" y="195"/>
                    </a:lnTo>
                    <a:lnTo>
                      <a:pt x="1138" y="212"/>
                    </a:lnTo>
                    <a:lnTo>
                      <a:pt x="1150" y="239"/>
                    </a:lnTo>
                    <a:lnTo>
                      <a:pt x="1161" y="268"/>
                    </a:lnTo>
                    <a:lnTo>
                      <a:pt x="1169" y="297"/>
                    </a:lnTo>
                    <a:lnTo>
                      <a:pt x="1176" y="326"/>
                    </a:lnTo>
                    <a:lnTo>
                      <a:pt x="1145" y="337"/>
                    </a:lnTo>
                    <a:lnTo>
                      <a:pt x="1114" y="346"/>
                    </a:lnTo>
                    <a:lnTo>
                      <a:pt x="1084" y="355"/>
                    </a:lnTo>
                    <a:lnTo>
                      <a:pt x="1053" y="366"/>
                    </a:lnTo>
                    <a:lnTo>
                      <a:pt x="1022" y="375"/>
                    </a:lnTo>
                    <a:lnTo>
                      <a:pt x="991" y="384"/>
                    </a:lnTo>
                    <a:lnTo>
                      <a:pt x="961" y="393"/>
                    </a:lnTo>
                    <a:lnTo>
                      <a:pt x="930" y="402"/>
                    </a:lnTo>
                    <a:lnTo>
                      <a:pt x="897" y="413"/>
                    </a:lnTo>
                    <a:lnTo>
                      <a:pt x="866" y="422"/>
                    </a:lnTo>
                    <a:lnTo>
                      <a:pt x="836" y="431"/>
                    </a:lnTo>
                    <a:lnTo>
                      <a:pt x="805" y="442"/>
                    </a:lnTo>
                    <a:lnTo>
                      <a:pt x="774" y="451"/>
                    </a:lnTo>
                    <a:lnTo>
                      <a:pt x="743" y="461"/>
                    </a:lnTo>
                    <a:lnTo>
                      <a:pt x="713" y="472"/>
                    </a:lnTo>
                    <a:lnTo>
                      <a:pt x="682" y="483"/>
                    </a:lnTo>
                    <a:lnTo>
                      <a:pt x="653" y="494"/>
                    </a:lnTo>
                    <a:lnTo>
                      <a:pt x="624" y="507"/>
                    </a:lnTo>
                    <a:lnTo>
                      <a:pt x="595" y="519"/>
                    </a:lnTo>
                    <a:lnTo>
                      <a:pt x="566" y="534"/>
                    </a:lnTo>
                    <a:lnTo>
                      <a:pt x="537" y="548"/>
                    </a:lnTo>
                    <a:lnTo>
                      <a:pt x="506" y="563"/>
                    </a:lnTo>
                    <a:lnTo>
                      <a:pt x="477" y="577"/>
                    </a:lnTo>
                    <a:lnTo>
                      <a:pt x="447" y="590"/>
                    </a:lnTo>
                    <a:lnTo>
                      <a:pt x="416" y="604"/>
                    </a:lnTo>
                    <a:lnTo>
                      <a:pt x="385" y="617"/>
                    </a:lnTo>
                    <a:lnTo>
                      <a:pt x="354" y="628"/>
                    </a:lnTo>
                    <a:lnTo>
                      <a:pt x="324" y="639"/>
                    </a:lnTo>
                    <a:lnTo>
                      <a:pt x="293" y="648"/>
                    </a:lnTo>
                    <a:lnTo>
                      <a:pt x="262" y="653"/>
                    </a:lnTo>
                    <a:lnTo>
                      <a:pt x="231" y="659"/>
                    </a:lnTo>
                    <a:lnTo>
                      <a:pt x="201" y="661"/>
                    </a:lnTo>
                    <a:lnTo>
                      <a:pt x="161" y="657"/>
                    </a:lnTo>
                    <a:lnTo>
                      <a:pt x="117" y="646"/>
                    </a:lnTo>
                    <a:lnTo>
                      <a:pt x="78" y="630"/>
                    </a:lnTo>
                    <a:lnTo>
                      <a:pt x="41" y="604"/>
                    </a:lnTo>
                    <a:lnTo>
                      <a:pt x="16" y="575"/>
                    </a:lnTo>
                    <a:lnTo>
                      <a:pt x="0" y="541"/>
                    </a:lnTo>
                    <a:lnTo>
                      <a:pt x="2" y="501"/>
                    </a:lnTo>
                    <a:lnTo>
                      <a:pt x="21" y="458"/>
                    </a:lnTo>
                    <a:lnTo>
                      <a:pt x="38" y="436"/>
                    </a:lnTo>
                    <a:lnTo>
                      <a:pt x="58" y="414"/>
                    </a:lnTo>
                    <a:lnTo>
                      <a:pt x="81" y="396"/>
                    </a:lnTo>
                    <a:lnTo>
                      <a:pt x="105" y="378"/>
                    </a:lnTo>
                    <a:lnTo>
                      <a:pt x="130" y="362"/>
                    </a:lnTo>
                    <a:lnTo>
                      <a:pt x="159" y="347"/>
                    </a:lnTo>
                    <a:lnTo>
                      <a:pt x="186" y="333"/>
                    </a:lnTo>
                    <a:lnTo>
                      <a:pt x="217" y="320"/>
                    </a:lnTo>
                    <a:lnTo>
                      <a:pt x="246" y="308"/>
                    </a:lnTo>
                    <a:lnTo>
                      <a:pt x="277" y="297"/>
                    </a:lnTo>
                    <a:lnTo>
                      <a:pt x="307" y="286"/>
                    </a:lnTo>
                    <a:lnTo>
                      <a:pt x="336" y="273"/>
                    </a:lnTo>
                    <a:lnTo>
                      <a:pt x="365" y="262"/>
                    </a:lnTo>
                    <a:lnTo>
                      <a:pt x="392" y="252"/>
                    </a:lnTo>
                    <a:lnTo>
                      <a:pt x="419" y="241"/>
                    </a:lnTo>
                    <a:lnTo>
                      <a:pt x="445" y="228"/>
                    </a:lnTo>
                    <a:lnTo>
                      <a:pt x="463" y="219"/>
                    </a:lnTo>
                    <a:lnTo>
                      <a:pt x="483" y="208"/>
                    </a:lnTo>
                    <a:lnTo>
                      <a:pt x="501" y="199"/>
                    </a:lnTo>
                    <a:lnTo>
                      <a:pt x="521" y="188"/>
                    </a:lnTo>
                    <a:lnTo>
                      <a:pt x="539" y="177"/>
                    </a:lnTo>
                    <a:lnTo>
                      <a:pt x="557" y="168"/>
                    </a:lnTo>
                    <a:lnTo>
                      <a:pt x="577" y="157"/>
                    </a:lnTo>
                    <a:lnTo>
                      <a:pt x="595" y="147"/>
                    </a:lnTo>
                    <a:lnTo>
                      <a:pt x="613" y="136"/>
                    </a:lnTo>
                    <a:lnTo>
                      <a:pt x="633" y="127"/>
                    </a:lnTo>
                    <a:lnTo>
                      <a:pt x="651" y="116"/>
                    </a:lnTo>
                    <a:lnTo>
                      <a:pt x="669" y="105"/>
                    </a:lnTo>
                    <a:lnTo>
                      <a:pt x="689" y="96"/>
                    </a:lnTo>
                    <a:lnTo>
                      <a:pt x="707" y="85"/>
                    </a:lnTo>
                    <a:lnTo>
                      <a:pt x="727" y="76"/>
                    </a:lnTo>
                    <a:lnTo>
                      <a:pt x="745" y="67"/>
                    </a:lnTo>
                    <a:lnTo>
                      <a:pt x="760" y="60"/>
                    </a:lnTo>
                    <a:lnTo>
                      <a:pt x="774" y="51"/>
                    </a:lnTo>
                    <a:lnTo>
                      <a:pt x="790" y="40"/>
                    </a:lnTo>
                    <a:lnTo>
                      <a:pt x="807" y="29"/>
                    </a:lnTo>
                    <a:lnTo>
                      <a:pt x="821" y="20"/>
                    </a:lnTo>
                    <a:lnTo>
                      <a:pt x="837" y="11"/>
                    </a:lnTo>
                    <a:lnTo>
                      <a:pt x="852" y="4"/>
                    </a:lnTo>
                    <a:lnTo>
                      <a:pt x="866" y="0"/>
                    </a:lnTo>
                    <a:lnTo>
                      <a:pt x="883" y="0"/>
                    </a:lnTo>
                    <a:lnTo>
                      <a:pt x="897" y="4"/>
                    </a:lnTo>
                    <a:lnTo>
                      <a:pt x="910" y="13"/>
                    </a:lnTo>
                    <a:lnTo>
                      <a:pt x="917" y="23"/>
                    </a:lnTo>
                    <a:lnTo>
                      <a:pt x="921" y="38"/>
                    </a:lnTo>
                    <a:lnTo>
                      <a:pt x="921" y="52"/>
                    </a:lnTo>
                    <a:lnTo>
                      <a:pt x="915" y="67"/>
                    </a:lnTo>
                    <a:lnTo>
                      <a:pt x="906" y="81"/>
                    </a:lnTo>
                    <a:close/>
                  </a:path>
                </a:pathLst>
              </a:custGeom>
              <a:solidFill>
                <a:srgbClr val="D8E5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8" name="Freeform 6"/>
              <p:cNvSpPr>
                <a:spLocks/>
              </p:cNvSpPr>
              <p:nvPr/>
            </p:nvSpPr>
            <p:spPr bwMode="auto">
              <a:xfrm>
                <a:off x="1363" y="1343"/>
                <a:ext cx="1408" cy="1809"/>
              </a:xfrm>
              <a:custGeom>
                <a:avLst/>
                <a:gdLst>
                  <a:gd name="T0" fmla="*/ 885 w 1408"/>
                  <a:gd name="T1" fmla="*/ 0 h 1809"/>
                  <a:gd name="T2" fmla="*/ 907 w 1408"/>
                  <a:gd name="T3" fmla="*/ 19 h 1809"/>
                  <a:gd name="T4" fmla="*/ 898 w 1408"/>
                  <a:gd name="T5" fmla="*/ 54 h 1809"/>
                  <a:gd name="T6" fmla="*/ 809 w 1408"/>
                  <a:gd name="T7" fmla="*/ 123 h 1809"/>
                  <a:gd name="T8" fmla="*/ 688 w 1408"/>
                  <a:gd name="T9" fmla="*/ 186 h 1809"/>
                  <a:gd name="T10" fmla="*/ 612 w 1408"/>
                  <a:gd name="T11" fmla="*/ 224 h 1809"/>
                  <a:gd name="T12" fmla="*/ 536 w 1408"/>
                  <a:gd name="T13" fmla="*/ 271 h 1809"/>
                  <a:gd name="T14" fmla="*/ 458 w 1408"/>
                  <a:gd name="T15" fmla="*/ 320 h 1809"/>
                  <a:gd name="T16" fmla="*/ 380 w 1408"/>
                  <a:gd name="T17" fmla="*/ 362 h 1809"/>
                  <a:gd name="T18" fmla="*/ 297 w 1408"/>
                  <a:gd name="T19" fmla="*/ 400 h 1809"/>
                  <a:gd name="T20" fmla="*/ 214 w 1408"/>
                  <a:gd name="T21" fmla="*/ 438 h 1809"/>
                  <a:gd name="T22" fmla="*/ 152 w 1408"/>
                  <a:gd name="T23" fmla="*/ 474 h 1809"/>
                  <a:gd name="T24" fmla="*/ 100 w 1408"/>
                  <a:gd name="T25" fmla="*/ 526 h 1809"/>
                  <a:gd name="T26" fmla="*/ 96 w 1408"/>
                  <a:gd name="T27" fmla="*/ 593 h 1809"/>
                  <a:gd name="T28" fmla="*/ 143 w 1408"/>
                  <a:gd name="T29" fmla="*/ 642 h 1809"/>
                  <a:gd name="T30" fmla="*/ 210 w 1408"/>
                  <a:gd name="T31" fmla="*/ 664 h 1809"/>
                  <a:gd name="T32" fmla="*/ 297 w 1408"/>
                  <a:gd name="T33" fmla="*/ 662 h 1809"/>
                  <a:gd name="T34" fmla="*/ 393 w 1408"/>
                  <a:gd name="T35" fmla="*/ 637 h 1809"/>
                  <a:gd name="T36" fmla="*/ 485 w 1408"/>
                  <a:gd name="T37" fmla="*/ 600 h 1809"/>
                  <a:gd name="T38" fmla="*/ 590 w 1408"/>
                  <a:gd name="T39" fmla="*/ 559 h 1809"/>
                  <a:gd name="T40" fmla="*/ 695 w 1408"/>
                  <a:gd name="T41" fmla="*/ 519 h 1809"/>
                  <a:gd name="T42" fmla="*/ 802 w 1408"/>
                  <a:gd name="T43" fmla="*/ 485 h 1809"/>
                  <a:gd name="T44" fmla="*/ 905 w 1408"/>
                  <a:gd name="T45" fmla="*/ 447 h 1809"/>
                  <a:gd name="T46" fmla="*/ 1008 w 1408"/>
                  <a:gd name="T47" fmla="*/ 409 h 1809"/>
                  <a:gd name="T48" fmla="*/ 1113 w 1408"/>
                  <a:gd name="T49" fmla="*/ 372 h 1809"/>
                  <a:gd name="T50" fmla="*/ 1218 w 1408"/>
                  <a:gd name="T51" fmla="*/ 342 h 1809"/>
                  <a:gd name="T52" fmla="*/ 1325 w 1408"/>
                  <a:gd name="T53" fmla="*/ 316 h 1809"/>
                  <a:gd name="T54" fmla="*/ 1328 w 1408"/>
                  <a:gd name="T55" fmla="*/ 394 h 1809"/>
                  <a:gd name="T56" fmla="*/ 1337 w 1408"/>
                  <a:gd name="T57" fmla="*/ 486 h 1809"/>
                  <a:gd name="T58" fmla="*/ 1343 w 1408"/>
                  <a:gd name="T59" fmla="*/ 618 h 1809"/>
                  <a:gd name="T60" fmla="*/ 1350 w 1408"/>
                  <a:gd name="T61" fmla="*/ 809 h 1809"/>
                  <a:gd name="T62" fmla="*/ 1368 w 1408"/>
                  <a:gd name="T63" fmla="*/ 1205 h 1809"/>
                  <a:gd name="T64" fmla="*/ 1384 w 1408"/>
                  <a:gd name="T65" fmla="*/ 1415 h 1809"/>
                  <a:gd name="T66" fmla="*/ 1393 w 1408"/>
                  <a:gd name="T67" fmla="*/ 1531 h 1809"/>
                  <a:gd name="T68" fmla="*/ 1408 w 1408"/>
                  <a:gd name="T69" fmla="*/ 1659 h 1809"/>
                  <a:gd name="T70" fmla="*/ 1238 w 1408"/>
                  <a:gd name="T71" fmla="*/ 1690 h 1809"/>
                  <a:gd name="T72" fmla="*/ 1037 w 1408"/>
                  <a:gd name="T73" fmla="*/ 1717 h 1809"/>
                  <a:gd name="T74" fmla="*/ 825 w 1408"/>
                  <a:gd name="T75" fmla="*/ 1742 h 1809"/>
                  <a:gd name="T76" fmla="*/ 622 w 1408"/>
                  <a:gd name="T77" fmla="*/ 1768 h 1809"/>
                  <a:gd name="T78" fmla="*/ 451 w 1408"/>
                  <a:gd name="T79" fmla="*/ 1793 h 1809"/>
                  <a:gd name="T80" fmla="*/ 349 w 1408"/>
                  <a:gd name="T81" fmla="*/ 1809 h 1809"/>
                  <a:gd name="T82" fmla="*/ 270 w 1408"/>
                  <a:gd name="T83" fmla="*/ 1802 h 1809"/>
                  <a:gd name="T84" fmla="*/ 194 w 1408"/>
                  <a:gd name="T85" fmla="*/ 1769 h 1809"/>
                  <a:gd name="T86" fmla="*/ 130 w 1408"/>
                  <a:gd name="T87" fmla="*/ 1704 h 1809"/>
                  <a:gd name="T88" fmla="*/ 83 w 1408"/>
                  <a:gd name="T89" fmla="*/ 1603 h 1809"/>
                  <a:gd name="T90" fmla="*/ 51 w 1408"/>
                  <a:gd name="T91" fmla="*/ 1418 h 1809"/>
                  <a:gd name="T92" fmla="*/ 25 w 1408"/>
                  <a:gd name="T93" fmla="*/ 1198 h 1809"/>
                  <a:gd name="T94" fmla="*/ 7 w 1408"/>
                  <a:gd name="T95" fmla="*/ 765 h 1809"/>
                  <a:gd name="T96" fmla="*/ 4 w 1408"/>
                  <a:gd name="T97" fmla="*/ 526 h 1809"/>
                  <a:gd name="T98" fmla="*/ 62 w 1408"/>
                  <a:gd name="T99" fmla="*/ 441 h 1809"/>
                  <a:gd name="T100" fmla="*/ 210 w 1408"/>
                  <a:gd name="T101" fmla="*/ 356 h 1809"/>
                  <a:gd name="T102" fmla="*/ 311 w 1408"/>
                  <a:gd name="T103" fmla="*/ 298 h 1809"/>
                  <a:gd name="T104" fmla="*/ 400 w 1408"/>
                  <a:gd name="T105" fmla="*/ 253 h 1809"/>
                  <a:gd name="T106" fmla="*/ 485 w 1408"/>
                  <a:gd name="T107" fmla="*/ 213 h 1809"/>
                  <a:gd name="T108" fmla="*/ 572 w 1408"/>
                  <a:gd name="T109" fmla="*/ 170 h 1809"/>
                  <a:gd name="T110" fmla="*/ 668 w 1408"/>
                  <a:gd name="T111" fmla="*/ 119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8" h="1809">
                    <a:moveTo>
                      <a:pt x="840" y="18"/>
                    </a:moveTo>
                    <a:lnTo>
                      <a:pt x="867" y="3"/>
                    </a:lnTo>
                    <a:lnTo>
                      <a:pt x="885" y="0"/>
                    </a:lnTo>
                    <a:lnTo>
                      <a:pt x="898" y="1"/>
                    </a:lnTo>
                    <a:lnTo>
                      <a:pt x="905" y="9"/>
                    </a:lnTo>
                    <a:lnTo>
                      <a:pt x="907" y="19"/>
                    </a:lnTo>
                    <a:lnTo>
                      <a:pt x="907" y="32"/>
                    </a:lnTo>
                    <a:lnTo>
                      <a:pt x="903" y="45"/>
                    </a:lnTo>
                    <a:lnTo>
                      <a:pt x="898" y="54"/>
                    </a:lnTo>
                    <a:lnTo>
                      <a:pt x="878" y="76"/>
                    </a:lnTo>
                    <a:lnTo>
                      <a:pt x="847" y="99"/>
                    </a:lnTo>
                    <a:lnTo>
                      <a:pt x="809" y="123"/>
                    </a:lnTo>
                    <a:lnTo>
                      <a:pt x="767" y="146"/>
                    </a:lnTo>
                    <a:lnTo>
                      <a:pt x="726" y="168"/>
                    </a:lnTo>
                    <a:lnTo>
                      <a:pt x="688" y="186"/>
                    </a:lnTo>
                    <a:lnTo>
                      <a:pt x="657" y="200"/>
                    </a:lnTo>
                    <a:lnTo>
                      <a:pt x="637" y="210"/>
                    </a:lnTo>
                    <a:lnTo>
                      <a:pt x="612" y="224"/>
                    </a:lnTo>
                    <a:lnTo>
                      <a:pt x="586" y="240"/>
                    </a:lnTo>
                    <a:lnTo>
                      <a:pt x="561" y="255"/>
                    </a:lnTo>
                    <a:lnTo>
                      <a:pt x="536" y="271"/>
                    </a:lnTo>
                    <a:lnTo>
                      <a:pt x="510" y="287"/>
                    </a:lnTo>
                    <a:lnTo>
                      <a:pt x="485" y="304"/>
                    </a:lnTo>
                    <a:lnTo>
                      <a:pt x="458" y="320"/>
                    </a:lnTo>
                    <a:lnTo>
                      <a:pt x="432" y="334"/>
                    </a:lnTo>
                    <a:lnTo>
                      <a:pt x="407" y="349"/>
                    </a:lnTo>
                    <a:lnTo>
                      <a:pt x="380" y="362"/>
                    </a:lnTo>
                    <a:lnTo>
                      <a:pt x="353" y="374"/>
                    </a:lnTo>
                    <a:lnTo>
                      <a:pt x="324" y="387"/>
                    </a:lnTo>
                    <a:lnTo>
                      <a:pt x="297" y="400"/>
                    </a:lnTo>
                    <a:lnTo>
                      <a:pt x="268" y="412"/>
                    </a:lnTo>
                    <a:lnTo>
                      <a:pt x="241" y="425"/>
                    </a:lnTo>
                    <a:lnTo>
                      <a:pt x="214" y="438"/>
                    </a:lnTo>
                    <a:lnTo>
                      <a:pt x="194" y="448"/>
                    </a:lnTo>
                    <a:lnTo>
                      <a:pt x="172" y="459"/>
                    </a:lnTo>
                    <a:lnTo>
                      <a:pt x="152" y="474"/>
                    </a:lnTo>
                    <a:lnTo>
                      <a:pt x="130" y="488"/>
                    </a:lnTo>
                    <a:lnTo>
                      <a:pt x="114" y="506"/>
                    </a:lnTo>
                    <a:lnTo>
                      <a:pt x="100" y="526"/>
                    </a:lnTo>
                    <a:lnTo>
                      <a:pt x="92" y="548"/>
                    </a:lnTo>
                    <a:lnTo>
                      <a:pt x="91" y="571"/>
                    </a:lnTo>
                    <a:lnTo>
                      <a:pt x="96" y="593"/>
                    </a:lnTo>
                    <a:lnTo>
                      <a:pt x="109" y="613"/>
                    </a:lnTo>
                    <a:lnTo>
                      <a:pt x="125" y="629"/>
                    </a:lnTo>
                    <a:lnTo>
                      <a:pt x="143" y="642"/>
                    </a:lnTo>
                    <a:lnTo>
                      <a:pt x="165" y="651"/>
                    </a:lnTo>
                    <a:lnTo>
                      <a:pt x="188" y="658"/>
                    </a:lnTo>
                    <a:lnTo>
                      <a:pt x="210" y="664"/>
                    </a:lnTo>
                    <a:lnTo>
                      <a:pt x="232" y="666"/>
                    </a:lnTo>
                    <a:lnTo>
                      <a:pt x="264" y="666"/>
                    </a:lnTo>
                    <a:lnTo>
                      <a:pt x="297" y="662"/>
                    </a:lnTo>
                    <a:lnTo>
                      <a:pt x="329" y="655"/>
                    </a:lnTo>
                    <a:lnTo>
                      <a:pt x="362" y="646"/>
                    </a:lnTo>
                    <a:lnTo>
                      <a:pt x="393" y="637"/>
                    </a:lnTo>
                    <a:lnTo>
                      <a:pt x="423" y="624"/>
                    </a:lnTo>
                    <a:lnTo>
                      <a:pt x="454" y="613"/>
                    </a:lnTo>
                    <a:lnTo>
                      <a:pt x="485" y="600"/>
                    </a:lnTo>
                    <a:lnTo>
                      <a:pt x="519" y="586"/>
                    </a:lnTo>
                    <a:lnTo>
                      <a:pt x="554" y="571"/>
                    </a:lnTo>
                    <a:lnTo>
                      <a:pt x="590" y="559"/>
                    </a:lnTo>
                    <a:lnTo>
                      <a:pt x="624" y="544"/>
                    </a:lnTo>
                    <a:lnTo>
                      <a:pt x="660" y="532"/>
                    </a:lnTo>
                    <a:lnTo>
                      <a:pt x="695" y="519"/>
                    </a:lnTo>
                    <a:lnTo>
                      <a:pt x="731" y="508"/>
                    </a:lnTo>
                    <a:lnTo>
                      <a:pt x="767" y="495"/>
                    </a:lnTo>
                    <a:lnTo>
                      <a:pt x="802" y="485"/>
                    </a:lnTo>
                    <a:lnTo>
                      <a:pt x="836" y="472"/>
                    </a:lnTo>
                    <a:lnTo>
                      <a:pt x="870" y="459"/>
                    </a:lnTo>
                    <a:lnTo>
                      <a:pt x="905" y="447"/>
                    </a:lnTo>
                    <a:lnTo>
                      <a:pt x="939" y="434"/>
                    </a:lnTo>
                    <a:lnTo>
                      <a:pt x="974" y="421"/>
                    </a:lnTo>
                    <a:lnTo>
                      <a:pt x="1008" y="409"/>
                    </a:lnTo>
                    <a:lnTo>
                      <a:pt x="1044" y="396"/>
                    </a:lnTo>
                    <a:lnTo>
                      <a:pt x="1078" y="385"/>
                    </a:lnTo>
                    <a:lnTo>
                      <a:pt x="1113" y="372"/>
                    </a:lnTo>
                    <a:lnTo>
                      <a:pt x="1147" y="362"/>
                    </a:lnTo>
                    <a:lnTo>
                      <a:pt x="1183" y="351"/>
                    </a:lnTo>
                    <a:lnTo>
                      <a:pt x="1218" y="342"/>
                    </a:lnTo>
                    <a:lnTo>
                      <a:pt x="1254" y="333"/>
                    </a:lnTo>
                    <a:lnTo>
                      <a:pt x="1288" y="324"/>
                    </a:lnTo>
                    <a:lnTo>
                      <a:pt x="1325" y="316"/>
                    </a:lnTo>
                    <a:lnTo>
                      <a:pt x="1321" y="342"/>
                    </a:lnTo>
                    <a:lnTo>
                      <a:pt x="1325" y="367"/>
                    </a:lnTo>
                    <a:lnTo>
                      <a:pt x="1328" y="394"/>
                    </a:lnTo>
                    <a:lnTo>
                      <a:pt x="1332" y="421"/>
                    </a:lnTo>
                    <a:lnTo>
                      <a:pt x="1334" y="452"/>
                    </a:lnTo>
                    <a:lnTo>
                      <a:pt x="1337" y="486"/>
                    </a:lnTo>
                    <a:lnTo>
                      <a:pt x="1339" y="523"/>
                    </a:lnTo>
                    <a:lnTo>
                      <a:pt x="1341" y="553"/>
                    </a:lnTo>
                    <a:lnTo>
                      <a:pt x="1343" y="618"/>
                    </a:lnTo>
                    <a:lnTo>
                      <a:pt x="1344" y="680"/>
                    </a:lnTo>
                    <a:lnTo>
                      <a:pt x="1346" y="743"/>
                    </a:lnTo>
                    <a:lnTo>
                      <a:pt x="1350" y="809"/>
                    </a:lnTo>
                    <a:lnTo>
                      <a:pt x="1355" y="944"/>
                    </a:lnTo>
                    <a:lnTo>
                      <a:pt x="1361" y="1075"/>
                    </a:lnTo>
                    <a:lnTo>
                      <a:pt x="1368" y="1205"/>
                    </a:lnTo>
                    <a:lnTo>
                      <a:pt x="1379" y="1339"/>
                    </a:lnTo>
                    <a:lnTo>
                      <a:pt x="1382" y="1377"/>
                    </a:lnTo>
                    <a:lnTo>
                      <a:pt x="1384" y="1415"/>
                    </a:lnTo>
                    <a:lnTo>
                      <a:pt x="1386" y="1453"/>
                    </a:lnTo>
                    <a:lnTo>
                      <a:pt x="1388" y="1491"/>
                    </a:lnTo>
                    <a:lnTo>
                      <a:pt x="1393" y="1531"/>
                    </a:lnTo>
                    <a:lnTo>
                      <a:pt x="1402" y="1576"/>
                    </a:lnTo>
                    <a:lnTo>
                      <a:pt x="1408" y="1623"/>
                    </a:lnTo>
                    <a:lnTo>
                      <a:pt x="1408" y="1659"/>
                    </a:lnTo>
                    <a:lnTo>
                      <a:pt x="1355" y="1670"/>
                    </a:lnTo>
                    <a:lnTo>
                      <a:pt x="1299" y="1681"/>
                    </a:lnTo>
                    <a:lnTo>
                      <a:pt x="1238" y="1690"/>
                    </a:lnTo>
                    <a:lnTo>
                      <a:pt x="1173" y="1699"/>
                    </a:lnTo>
                    <a:lnTo>
                      <a:pt x="1106" y="1708"/>
                    </a:lnTo>
                    <a:lnTo>
                      <a:pt x="1037" y="1717"/>
                    </a:lnTo>
                    <a:lnTo>
                      <a:pt x="966" y="1726"/>
                    </a:lnTo>
                    <a:lnTo>
                      <a:pt x="896" y="1735"/>
                    </a:lnTo>
                    <a:lnTo>
                      <a:pt x="825" y="1742"/>
                    </a:lnTo>
                    <a:lnTo>
                      <a:pt x="755" y="1751"/>
                    </a:lnTo>
                    <a:lnTo>
                      <a:pt x="688" y="1760"/>
                    </a:lnTo>
                    <a:lnTo>
                      <a:pt x="622" y="1768"/>
                    </a:lnTo>
                    <a:lnTo>
                      <a:pt x="561" y="1777"/>
                    </a:lnTo>
                    <a:lnTo>
                      <a:pt x="503" y="1784"/>
                    </a:lnTo>
                    <a:lnTo>
                      <a:pt x="451" y="1793"/>
                    </a:lnTo>
                    <a:lnTo>
                      <a:pt x="404" y="1802"/>
                    </a:lnTo>
                    <a:lnTo>
                      <a:pt x="376" y="1806"/>
                    </a:lnTo>
                    <a:lnTo>
                      <a:pt x="349" y="1809"/>
                    </a:lnTo>
                    <a:lnTo>
                      <a:pt x="322" y="1809"/>
                    </a:lnTo>
                    <a:lnTo>
                      <a:pt x="295" y="1807"/>
                    </a:lnTo>
                    <a:lnTo>
                      <a:pt x="270" y="1802"/>
                    </a:lnTo>
                    <a:lnTo>
                      <a:pt x="243" y="1795"/>
                    </a:lnTo>
                    <a:lnTo>
                      <a:pt x="219" y="1784"/>
                    </a:lnTo>
                    <a:lnTo>
                      <a:pt x="194" y="1769"/>
                    </a:lnTo>
                    <a:lnTo>
                      <a:pt x="172" y="1751"/>
                    </a:lnTo>
                    <a:lnTo>
                      <a:pt x="150" y="1730"/>
                    </a:lnTo>
                    <a:lnTo>
                      <a:pt x="130" y="1704"/>
                    </a:lnTo>
                    <a:lnTo>
                      <a:pt x="112" y="1675"/>
                    </a:lnTo>
                    <a:lnTo>
                      <a:pt x="96" y="1641"/>
                    </a:lnTo>
                    <a:lnTo>
                      <a:pt x="83" y="1603"/>
                    </a:lnTo>
                    <a:lnTo>
                      <a:pt x="72" y="1560"/>
                    </a:lnTo>
                    <a:lnTo>
                      <a:pt x="63" y="1511"/>
                    </a:lnTo>
                    <a:lnTo>
                      <a:pt x="51" y="1418"/>
                    </a:lnTo>
                    <a:lnTo>
                      <a:pt x="40" y="1348"/>
                    </a:lnTo>
                    <a:lnTo>
                      <a:pt x="31" y="1279"/>
                    </a:lnTo>
                    <a:lnTo>
                      <a:pt x="25" y="1198"/>
                    </a:lnTo>
                    <a:lnTo>
                      <a:pt x="22" y="1076"/>
                    </a:lnTo>
                    <a:lnTo>
                      <a:pt x="15" y="921"/>
                    </a:lnTo>
                    <a:lnTo>
                      <a:pt x="7" y="765"/>
                    </a:lnTo>
                    <a:lnTo>
                      <a:pt x="2" y="644"/>
                    </a:lnTo>
                    <a:lnTo>
                      <a:pt x="0" y="575"/>
                    </a:lnTo>
                    <a:lnTo>
                      <a:pt x="4" y="526"/>
                    </a:lnTo>
                    <a:lnTo>
                      <a:pt x="15" y="490"/>
                    </a:lnTo>
                    <a:lnTo>
                      <a:pt x="33" y="463"/>
                    </a:lnTo>
                    <a:lnTo>
                      <a:pt x="62" y="441"/>
                    </a:lnTo>
                    <a:lnTo>
                      <a:pt x="100" y="419"/>
                    </a:lnTo>
                    <a:lnTo>
                      <a:pt x="148" y="392"/>
                    </a:lnTo>
                    <a:lnTo>
                      <a:pt x="210" y="356"/>
                    </a:lnTo>
                    <a:lnTo>
                      <a:pt x="246" y="334"/>
                    </a:lnTo>
                    <a:lnTo>
                      <a:pt x="279" y="316"/>
                    </a:lnTo>
                    <a:lnTo>
                      <a:pt x="311" y="298"/>
                    </a:lnTo>
                    <a:lnTo>
                      <a:pt x="342" y="282"/>
                    </a:lnTo>
                    <a:lnTo>
                      <a:pt x="371" y="267"/>
                    </a:lnTo>
                    <a:lnTo>
                      <a:pt x="400" y="253"/>
                    </a:lnTo>
                    <a:lnTo>
                      <a:pt x="429" y="238"/>
                    </a:lnTo>
                    <a:lnTo>
                      <a:pt x="458" y="226"/>
                    </a:lnTo>
                    <a:lnTo>
                      <a:pt x="485" y="213"/>
                    </a:lnTo>
                    <a:lnTo>
                      <a:pt x="514" y="199"/>
                    </a:lnTo>
                    <a:lnTo>
                      <a:pt x="543" y="186"/>
                    </a:lnTo>
                    <a:lnTo>
                      <a:pt x="572" y="170"/>
                    </a:lnTo>
                    <a:lnTo>
                      <a:pt x="603" y="155"/>
                    </a:lnTo>
                    <a:lnTo>
                      <a:pt x="635" y="137"/>
                    </a:lnTo>
                    <a:lnTo>
                      <a:pt x="668" y="119"/>
                    </a:lnTo>
                    <a:lnTo>
                      <a:pt x="704" y="97"/>
                    </a:lnTo>
                    <a:lnTo>
                      <a:pt x="840" y="18"/>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9" name="Freeform 8"/>
              <p:cNvSpPr>
                <a:spLocks/>
              </p:cNvSpPr>
              <p:nvPr/>
            </p:nvSpPr>
            <p:spPr bwMode="auto">
              <a:xfrm>
                <a:off x="1385" y="1364"/>
                <a:ext cx="1350" cy="1767"/>
              </a:xfrm>
              <a:custGeom>
                <a:avLst/>
                <a:gdLst>
                  <a:gd name="T0" fmla="*/ 722 w 1350"/>
                  <a:gd name="T1" fmla="*/ 80 h 1767"/>
                  <a:gd name="T2" fmla="*/ 552 w 1350"/>
                  <a:gd name="T3" fmla="*/ 176 h 1767"/>
                  <a:gd name="T4" fmla="*/ 374 w 1350"/>
                  <a:gd name="T5" fmla="*/ 272 h 1767"/>
                  <a:gd name="T6" fmla="*/ 41 w 1350"/>
                  <a:gd name="T7" fmla="*/ 453 h 1767"/>
                  <a:gd name="T8" fmla="*/ 0 w 1350"/>
                  <a:gd name="T9" fmla="*/ 525 h 1767"/>
                  <a:gd name="T10" fmla="*/ 38 w 1350"/>
                  <a:gd name="T11" fmla="*/ 619 h 1767"/>
                  <a:gd name="T12" fmla="*/ 139 w 1350"/>
                  <a:gd name="T13" fmla="*/ 683 h 1767"/>
                  <a:gd name="T14" fmla="*/ 192 w 1350"/>
                  <a:gd name="T15" fmla="*/ 704 h 1767"/>
                  <a:gd name="T16" fmla="*/ 287 w 1350"/>
                  <a:gd name="T17" fmla="*/ 704 h 1767"/>
                  <a:gd name="T18" fmla="*/ 599 w 1350"/>
                  <a:gd name="T19" fmla="*/ 587 h 1767"/>
                  <a:gd name="T20" fmla="*/ 838 w 1350"/>
                  <a:gd name="T21" fmla="*/ 500 h 1767"/>
                  <a:gd name="T22" fmla="*/ 1071 w 1350"/>
                  <a:gd name="T23" fmla="*/ 418 h 1767"/>
                  <a:gd name="T24" fmla="*/ 1254 w 1350"/>
                  <a:gd name="T25" fmla="*/ 491 h 1767"/>
                  <a:gd name="T26" fmla="*/ 1261 w 1350"/>
                  <a:gd name="T27" fmla="*/ 849 h 1767"/>
                  <a:gd name="T28" fmla="*/ 1274 w 1350"/>
                  <a:gd name="T29" fmla="*/ 1097 h 1767"/>
                  <a:gd name="T30" fmla="*/ 1299 w 1350"/>
                  <a:gd name="T31" fmla="*/ 1405 h 1767"/>
                  <a:gd name="T32" fmla="*/ 1299 w 1350"/>
                  <a:gd name="T33" fmla="*/ 1497 h 1767"/>
                  <a:gd name="T34" fmla="*/ 1292 w 1350"/>
                  <a:gd name="T35" fmla="*/ 1591 h 1767"/>
                  <a:gd name="T36" fmla="*/ 1172 w 1350"/>
                  <a:gd name="T37" fmla="*/ 1611 h 1767"/>
                  <a:gd name="T38" fmla="*/ 1073 w 1350"/>
                  <a:gd name="T39" fmla="*/ 1629 h 1767"/>
                  <a:gd name="T40" fmla="*/ 942 w 1350"/>
                  <a:gd name="T41" fmla="*/ 1649 h 1767"/>
                  <a:gd name="T42" fmla="*/ 816 w 1350"/>
                  <a:gd name="T43" fmla="*/ 1663 h 1767"/>
                  <a:gd name="T44" fmla="*/ 675 w 1350"/>
                  <a:gd name="T45" fmla="*/ 1669 h 1767"/>
                  <a:gd name="T46" fmla="*/ 497 w 1350"/>
                  <a:gd name="T47" fmla="*/ 1698 h 1767"/>
                  <a:gd name="T48" fmla="*/ 298 w 1350"/>
                  <a:gd name="T49" fmla="*/ 1723 h 1767"/>
                  <a:gd name="T50" fmla="*/ 215 w 1350"/>
                  <a:gd name="T51" fmla="*/ 1678 h 1767"/>
                  <a:gd name="T52" fmla="*/ 130 w 1350"/>
                  <a:gd name="T53" fmla="*/ 1580 h 1767"/>
                  <a:gd name="T54" fmla="*/ 88 w 1350"/>
                  <a:gd name="T55" fmla="*/ 1330 h 1767"/>
                  <a:gd name="T56" fmla="*/ 41 w 1350"/>
                  <a:gd name="T57" fmla="*/ 688 h 1767"/>
                  <a:gd name="T58" fmla="*/ 14 w 1350"/>
                  <a:gd name="T59" fmla="*/ 672 h 1767"/>
                  <a:gd name="T60" fmla="*/ 40 w 1350"/>
                  <a:gd name="T61" fmla="*/ 1198 h 1767"/>
                  <a:gd name="T62" fmla="*/ 69 w 1350"/>
                  <a:gd name="T63" fmla="*/ 1508 h 1767"/>
                  <a:gd name="T64" fmla="*/ 123 w 1350"/>
                  <a:gd name="T65" fmla="*/ 1638 h 1767"/>
                  <a:gd name="T66" fmla="*/ 233 w 1350"/>
                  <a:gd name="T67" fmla="*/ 1736 h 1767"/>
                  <a:gd name="T68" fmla="*/ 329 w 1350"/>
                  <a:gd name="T69" fmla="*/ 1767 h 1767"/>
                  <a:gd name="T70" fmla="*/ 573 w 1350"/>
                  <a:gd name="T71" fmla="*/ 1721 h 1767"/>
                  <a:gd name="T72" fmla="*/ 747 w 1350"/>
                  <a:gd name="T73" fmla="*/ 1703 h 1767"/>
                  <a:gd name="T74" fmla="*/ 868 w 1350"/>
                  <a:gd name="T75" fmla="*/ 1696 h 1767"/>
                  <a:gd name="T76" fmla="*/ 999 w 1350"/>
                  <a:gd name="T77" fmla="*/ 1680 h 1767"/>
                  <a:gd name="T78" fmla="*/ 1131 w 1350"/>
                  <a:gd name="T79" fmla="*/ 1656 h 1767"/>
                  <a:gd name="T80" fmla="*/ 1344 w 1350"/>
                  <a:gd name="T81" fmla="*/ 1616 h 1767"/>
                  <a:gd name="T82" fmla="*/ 1348 w 1350"/>
                  <a:gd name="T83" fmla="*/ 1596 h 1767"/>
                  <a:gd name="T84" fmla="*/ 1337 w 1350"/>
                  <a:gd name="T85" fmla="*/ 1403 h 1767"/>
                  <a:gd name="T86" fmla="*/ 1310 w 1350"/>
                  <a:gd name="T87" fmla="*/ 1093 h 1767"/>
                  <a:gd name="T88" fmla="*/ 1293 w 1350"/>
                  <a:gd name="T89" fmla="*/ 603 h 1767"/>
                  <a:gd name="T90" fmla="*/ 1279 w 1350"/>
                  <a:gd name="T91" fmla="*/ 324 h 1767"/>
                  <a:gd name="T92" fmla="*/ 1261 w 1350"/>
                  <a:gd name="T93" fmla="*/ 319 h 1767"/>
                  <a:gd name="T94" fmla="*/ 1031 w 1350"/>
                  <a:gd name="T95" fmla="*/ 393 h 1767"/>
                  <a:gd name="T96" fmla="*/ 789 w 1350"/>
                  <a:gd name="T97" fmla="*/ 478 h 1767"/>
                  <a:gd name="T98" fmla="*/ 541 w 1350"/>
                  <a:gd name="T99" fmla="*/ 569 h 1767"/>
                  <a:gd name="T100" fmla="*/ 262 w 1350"/>
                  <a:gd name="T101" fmla="*/ 672 h 1767"/>
                  <a:gd name="T102" fmla="*/ 184 w 1350"/>
                  <a:gd name="T103" fmla="*/ 661 h 1767"/>
                  <a:gd name="T104" fmla="*/ 85 w 1350"/>
                  <a:gd name="T105" fmla="*/ 612 h 1767"/>
                  <a:gd name="T106" fmla="*/ 38 w 1350"/>
                  <a:gd name="T107" fmla="*/ 540 h 1767"/>
                  <a:gd name="T108" fmla="*/ 58 w 1350"/>
                  <a:gd name="T109" fmla="*/ 489 h 1767"/>
                  <a:gd name="T110" fmla="*/ 356 w 1350"/>
                  <a:gd name="T111" fmla="*/ 322 h 1767"/>
                  <a:gd name="T112" fmla="*/ 535 w 1350"/>
                  <a:gd name="T113" fmla="*/ 228 h 1767"/>
                  <a:gd name="T114" fmla="*/ 709 w 1350"/>
                  <a:gd name="T115" fmla="*/ 131 h 1767"/>
                  <a:gd name="T116" fmla="*/ 861 w 1350"/>
                  <a:gd name="T117" fmla="*/ 35 h 1767"/>
                  <a:gd name="T118" fmla="*/ 861 w 1350"/>
                  <a:gd name="T119" fmla="*/ 4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50" h="1767">
                    <a:moveTo>
                      <a:pt x="841" y="4"/>
                    </a:moveTo>
                    <a:lnTo>
                      <a:pt x="814" y="22"/>
                    </a:lnTo>
                    <a:lnTo>
                      <a:pt x="783" y="42"/>
                    </a:lnTo>
                    <a:lnTo>
                      <a:pt x="754" y="60"/>
                    </a:lnTo>
                    <a:lnTo>
                      <a:pt x="722" y="80"/>
                    </a:lnTo>
                    <a:lnTo>
                      <a:pt x="689" y="100"/>
                    </a:lnTo>
                    <a:lnTo>
                      <a:pt x="657" y="118"/>
                    </a:lnTo>
                    <a:lnTo>
                      <a:pt x="622" y="138"/>
                    </a:lnTo>
                    <a:lnTo>
                      <a:pt x="588" y="158"/>
                    </a:lnTo>
                    <a:lnTo>
                      <a:pt x="552" y="176"/>
                    </a:lnTo>
                    <a:lnTo>
                      <a:pt x="517" y="196"/>
                    </a:lnTo>
                    <a:lnTo>
                      <a:pt x="481" y="216"/>
                    </a:lnTo>
                    <a:lnTo>
                      <a:pt x="445" y="234"/>
                    </a:lnTo>
                    <a:lnTo>
                      <a:pt x="409" y="254"/>
                    </a:lnTo>
                    <a:lnTo>
                      <a:pt x="374" y="272"/>
                    </a:lnTo>
                    <a:lnTo>
                      <a:pt x="338" y="290"/>
                    </a:lnTo>
                    <a:lnTo>
                      <a:pt x="304" y="308"/>
                    </a:lnTo>
                    <a:lnTo>
                      <a:pt x="76" y="429"/>
                    </a:lnTo>
                    <a:lnTo>
                      <a:pt x="58" y="440"/>
                    </a:lnTo>
                    <a:lnTo>
                      <a:pt x="41" y="453"/>
                    </a:lnTo>
                    <a:lnTo>
                      <a:pt x="29" y="465"/>
                    </a:lnTo>
                    <a:lnTo>
                      <a:pt x="18" y="480"/>
                    </a:lnTo>
                    <a:lnTo>
                      <a:pt x="9" y="494"/>
                    </a:lnTo>
                    <a:lnTo>
                      <a:pt x="3" y="509"/>
                    </a:lnTo>
                    <a:lnTo>
                      <a:pt x="0" y="525"/>
                    </a:lnTo>
                    <a:lnTo>
                      <a:pt x="0" y="541"/>
                    </a:lnTo>
                    <a:lnTo>
                      <a:pt x="3" y="561"/>
                    </a:lnTo>
                    <a:lnTo>
                      <a:pt x="11" y="583"/>
                    </a:lnTo>
                    <a:lnTo>
                      <a:pt x="23" y="601"/>
                    </a:lnTo>
                    <a:lnTo>
                      <a:pt x="38" y="619"/>
                    </a:lnTo>
                    <a:lnTo>
                      <a:pt x="58" y="637"/>
                    </a:lnTo>
                    <a:lnTo>
                      <a:pt x="81" y="654"/>
                    </a:lnTo>
                    <a:lnTo>
                      <a:pt x="107" y="668"/>
                    </a:lnTo>
                    <a:lnTo>
                      <a:pt x="137" y="683"/>
                    </a:lnTo>
                    <a:lnTo>
                      <a:pt x="139" y="683"/>
                    </a:lnTo>
                    <a:lnTo>
                      <a:pt x="143" y="684"/>
                    </a:lnTo>
                    <a:lnTo>
                      <a:pt x="145" y="686"/>
                    </a:lnTo>
                    <a:lnTo>
                      <a:pt x="146" y="686"/>
                    </a:lnTo>
                    <a:lnTo>
                      <a:pt x="170" y="695"/>
                    </a:lnTo>
                    <a:lnTo>
                      <a:pt x="192" y="704"/>
                    </a:lnTo>
                    <a:lnTo>
                      <a:pt x="210" y="710"/>
                    </a:lnTo>
                    <a:lnTo>
                      <a:pt x="228" y="712"/>
                    </a:lnTo>
                    <a:lnTo>
                      <a:pt x="246" y="713"/>
                    </a:lnTo>
                    <a:lnTo>
                      <a:pt x="266" y="710"/>
                    </a:lnTo>
                    <a:lnTo>
                      <a:pt x="287" y="704"/>
                    </a:lnTo>
                    <a:lnTo>
                      <a:pt x="315" y="695"/>
                    </a:lnTo>
                    <a:lnTo>
                      <a:pt x="441" y="648"/>
                    </a:lnTo>
                    <a:lnTo>
                      <a:pt x="505" y="623"/>
                    </a:lnTo>
                    <a:lnTo>
                      <a:pt x="552" y="605"/>
                    </a:lnTo>
                    <a:lnTo>
                      <a:pt x="599" y="587"/>
                    </a:lnTo>
                    <a:lnTo>
                      <a:pt x="648" y="570"/>
                    </a:lnTo>
                    <a:lnTo>
                      <a:pt x="695" y="552"/>
                    </a:lnTo>
                    <a:lnTo>
                      <a:pt x="743" y="534"/>
                    </a:lnTo>
                    <a:lnTo>
                      <a:pt x="790" y="518"/>
                    </a:lnTo>
                    <a:lnTo>
                      <a:pt x="838" y="500"/>
                    </a:lnTo>
                    <a:lnTo>
                      <a:pt x="885" y="483"/>
                    </a:lnTo>
                    <a:lnTo>
                      <a:pt x="932" y="467"/>
                    </a:lnTo>
                    <a:lnTo>
                      <a:pt x="979" y="451"/>
                    </a:lnTo>
                    <a:lnTo>
                      <a:pt x="1026" y="435"/>
                    </a:lnTo>
                    <a:lnTo>
                      <a:pt x="1071" y="418"/>
                    </a:lnTo>
                    <a:lnTo>
                      <a:pt x="1116" y="404"/>
                    </a:lnTo>
                    <a:lnTo>
                      <a:pt x="1161" y="389"/>
                    </a:lnTo>
                    <a:lnTo>
                      <a:pt x="1205" y="375"/>
                    </a:lnTo>
                    <a:lnTo>
                      <a:pt x="1248" y="362"/>
                    </a:lnTo>
                    <a:lnTo>
                      <a:pt x="1254" y="491"/>
                    </a:lnTo>
                    <a:lnTo>
                      <a:pt x="1257" y="612"/>
                    </a:lnTo>
                    <a:lnTo>
                      <a:pt x="1259" y="730"/>
                    </a:lnTo>
                    <a:lnTo>
                      <a:pt x="1261" y="845"/>
                    </a:lnTo>
                    <a:lnTo>
                      <a:pt x="1261" y="847"/>
                    </a:lnTo>
                    <a:lnTo>
                      <a:pt x="1261" y="849"/>
                    </a:lnTo>
                    <a:lnTo>
                      <a:pt x="1261" y="851"/>
                    </a:lnTo>
                    <a:lnTo>
                      <a:pt x="1261" y="851"/>
                    </a:lnTo>
                    <a:lnTo>
                      <a:pt x="1263" y="938"/>
                    </a:lnTo>
                    <a:lnTo>
                      <a:pt x="1266" y="1019"/>
                    </a:lnTo>
                    <a:lnTo>
                      <a:pt x="1274" y="1097"/>
                    </a:lnTo>
                    <a:lnTo>
                      <a:pt x="1281" y="1173"/>
                    </a:lnTo>
                    <a:lnTo>
                      <a:pt x="1286" y="1227"/>
                    </a:lnTo>
                    <a:lnTo>
                      <a:pt x="1292" y="1283"/>
                    </a:lnTo>
                    <a:lnTo>
                      <a:pt x="1295" y="1343"/>
                    </a:lnTo>
                    <a:lnTo>
                      <a:pt x="1299" y="1405"/>
                    </a:lnTo>
                    <a:lnTo>
                      <a:pt x="1299" y="1466"/>
                    </a:lnTo>
                    <a:lnTo>
                      <a:pt x="1299" y="1473"/>
                    </a:lnTo>
                    <a:lnTo>
                      <a:pt x="1299" y="1481"/>
                    </a:lnTo>
                    <a:lnTo>
                      <a:pt x="1299" y="1490"/>
                    </a:lnTo>
                    <a:lnTo>
                      <a:pt x="1299" y="1497"/>
                    </a:lnTo>
                    <a:lnTo>
                      <a:pt x="1299" y="1520"/>
                    </a:lnTo>
                    <a:lnTo>
                      <a:pt x="1301" y="1544"/>
                    </a:lnTo>
                    <a:lnTo>
                      <a:pt x="1304" y="1566"/>
                    </a:lnTo>
                    <a:lnTo>
                      <a:pt x="1308" y="1587"/>
                    </a:lnTo>
                    <a:lnTo>
                      <a:pt x="1292" y="1591"/>
                    </a:lnTo>
                    <a:lnTo>
                      <a:pt x="1270" y="1595"/>
                    </a:lnTo>
                    <a:lnTo>
                      <a:pt x="1245" y="1598"/>
                    </a:lnTo>
                    <a:lnTo>
                      <a:pt x="1219" y="1604"/>
                    </a:lnTo>
                    <a:lnTo>
                      <a:pt x="1194" y="1607"/>
                    </a:lnTo>
                    <a:lnTo>
                      <a:pt x="1172" y="1611"/>
                    </a:lnTo>
                    <a:lnTo>
                      <a:pt x="1158" y="1613"/>
                    </a:lnTo>
                    <a:lnTo>
                      <a:pt x="1152" y="1615"/>
                    </a:lnTo>
                    <a:lnTo>
                      <a:pt x="1125" y="1620"/>
                    </a:lnTo>
                    <a:lnTo>
                      <a:pt x="1100" y="1624"/>
                    </a:lnTo>
                    <a:lnTo>
                      <a:pt x="1073" y="1629"/>
                    </a:lnTo>
                    <a:lnTo>
                      <a:pt x="1046" y="1633"/>
                    </a:lnTo>
                    <a:lnTo>
                      <a:pt x="1020" y="1638"/>
                    </a:lnTo>
                    <a:lnTo>
                      <a:pt x="993" y="1642"/>
                    </a:lnTo>
                    <a:lnTo>
                      <a:pt x="968" y="1645"/>
                    </a:lnTo>
                    <a:lnTo>
                      <a:pt x="942" y="1649"/>
                    </a:lnTo>
                    <a:lnTo>
                      <a:pt x="915" y="1653"/>
                    </a:lnTo>
                    <a:lnTo>
                      <a:pt x="890" y="1656"/>
                    </a:lnTo>
                    <a:lnTo>
                      <a:pt x="865" y="1658"/>
                    </a:lnTo>
                    <a:lnTo>
                      <a:pt x="841" y="1662"/>
                    </a:lnTo>
                    <a:lnTo>
                      <a:pt x="816" y="1663"/>
                    </a:lnTo>
                    <a:lnTo>
                      <a:pt x="792" y="1663"/>
                    </a:lnTo>
                    <a:lnTo>
                      <a:pt x="771" y="1665"/>
                    </a:lnTo>
                    <a:lnTo>
                      <a:pt x="747" y="1665"/>
                    </a:lnTo>
                    <a:lnTo>
                      <a:pt x="711" y="1665"/>
                    </a:lnTo>
                    <a:lnTo>
                      <a:pt x="675" y="1669"/>
                    </a:lnTo>
                    <a:lnTo>
                      <a:pt x="638" y="1672"/>
                    </a:lnTo>
                    <a:lnTo>
                      <a:pt x="604" y="1678"/>
                    </a:lnTo>
                    <a:lnTo>
                      <a:pt x="568" y="1683"/>
                    </a:lnTo>
                    <a:lnTo>
                      <a:pt x="534" y="1691"/>
                    </a:lnTo>
                    <a:lnTo>
                      <a:pt x="497" y="1698"/>
                    </a:lnTo>
                    <a:lnTo>
                      <a:pt x="463" y="1705"/>
                    </a:lnTo>
                    <a:lnTo>
                      <a:pt x="340" y="1729"/>
                    </a:lnTo>
                    <a:lnTo>
                      <a:pt x="327" y="1729"/>
                    </a:lnTo>
                    <a:lnTo>
                      <a:pt x="313" y="1727"/>
                    </a:lnTo>
                    <a:lnTo>
                      <a:pt x="298" y="1723"/>
                    </a:lnTo>
                    <a:lnTo>
                      <a:pt x="282" y="1718"/>
                    </a:lnTo>
                    <a:lnTo>
                      <a:pt x="266" y="1710"/>
                    </a:lnTo>
                    <a:lnTo>
                      <a:pt x="249" y="1701"/>
                    </a:lnTo>
                    <a:lnTo>
                      <a:pt x="231" y="1691"/>
                    </a:lnTo>
                    <a:lnTo>
                      <a:pt x="215" y="1678"/>
                    </a:lnTo>
                    <a:lnTo>
                      <a:pt x="197" y="1662"/>
                    </a:lnTo>
                    <a:lnTo>
                      <a:pt x="179" y="1644"/>
                    </a:lnTo>
                    <a:lnTo>
                      <a:pt x="161" y="1624"/>
                    </a:lnTo>
                    <a:lnTo>
                      <a:pt x="145" y="1602"/>
                    </a:lnTo>
                    <a:lnTo>
                      <a:pt x="130" y="1580"/>
                    </a:lnTo>
                    <a:lnTo>
                      <a:pt x="117" y="1555"/>
                    </a:lnTo>
                    <a:lnTo>
                      <a:pt x="108" y="1529"/>
                    </a:lnTo>
                    <a:lnTo>
                      <a:pt x="105" y="1504"/>
                    </a:lnTo>
                    <a:lnTo>
                      <a:pt x="92" y="1370"/>
                    </a:lnTo>
                    <a:lnTo>
                      <a:pt x="88" y="1330"/>
                    </a:lnTo>
                    <a:lnTo>
                      <a:pt x="85" y="1291"/>
                    </a:lnTo>
                    <a:lnTo>
                      <a:pt x="81" y="1245"/>
                    </a:lnTo>
                    <a:lnTo>
                      <a:pt x="78" y="1197"/>
                    </a:lnTo>
                    <a:lnTo>
                      <a:pt x="59" y="932"/>
                    </a:lnTo>
                    <a:lnTo>
                      <a:pt x="41" y="688"/>
                    </a:lnTo>
                    <a:lnTo>
                      <a:pt x="40" y="681"/>
                    </a:lnTo>
                    <a:lnTo>
                      <a:pt x="36" y="675"/>
                    </a:lnTo>
                    <a:lnTo>
                      <a:pt x="29" y="672"/>
                    </a:lnTo>
                    <a:lnTo>
                      <a:pt x="21" y="670"/>
                    </a:lnTo>
                    <a:lnTo>
                      <a:pt x="14" y="672"/>
                    </a:lnTo>
                    <a:lnTo>
                      <a:pt x="9" y="675"/>
                    </a:lnTo>
                    <a:lnTo>
                      <a:pt x="5" y="683"/>
                    </a:lnTo>
                    <a:lnTo>
                      <a:pt x="3" y="690"/>
                    </a:lnTo>
                    <a:lnTo>
                      <a:pt x="21" y="934"/>
                    </a:lnTo>
                    <a:lnTo>
                      <a:pt x="40" y="1198"/>
                    </a:lnTo>
                    <a:lnTo>
                      <a:pt x="43" y="1249"/>
                    </a:lnTo>
                    <a:lnTo>
                      <a:pt x="47" y="1294"/>
                    </a:lnTo>
                    <a:lnTo>
                      <a:pt x="50" y="1336"/>
                    </a:lnTo>
                    <a:lnTo>
                      <a:pt x="56" y="1376"/>
                    </a:lnTo>
                    <a:lnTo>
                      <a:pt x="69" y="1508"/>
                    </a:lnTo>
                    <a:lnTo>
                      <a:pt x="72" y="1533"/>
                    </a:lnTo>
                    <a:lnTo>
                      <a:pt x="81" y="1560"/>
                    </a:lnTo>
                    <a:lnTo>
                      <a:pt x="92" y="1586"/>
                    </a:lnTo>
                    <a:lnTo>
                      <a:pt x="107" y="1613"/>
                    </a:lnTo>
                    <a:lnTo>
                      <a:pt x="123" y="1638"/>
                    </a:lnTo>
                    <a:lnTo>
                      <a:pt x="143" y="1662"/>
                    </a:lnTo>
                    <a:lnTo>
                      <a:pt x="166" y="1687"/>
                    </a:lnTo>
                    <a:lnTo>
                      <a:pt x="192" y="1709"/>
                    </a:lnTo>
                    <a:lnTo>
                      <a:pt x="211" y="1723"/>
                    </a:lnTo>
                    <a:lnTo>
                      <a:pt x="233" y="1736"/>
                    </a:lnTo>
                    <a:lnTo>
                      <a:pt x="253" y="1747"/>
                    </a:lnTo>
                    <a:lnTo>
                      <a:pt x="273" y="1756"/>
                    </a:lnTo>
                    <a:lnTo>
                      <a:pt x="293" y="1761"/>
                    </a:lnTo>
                    <a:lnTo>
                      <a:pt x="311" y="1765"/>
                    </a:lnTo>
                    <a:lnTo>
                      <a:pt x="329" y="1767"/>
                    </a:lnTo>
                    <a:lnTo>
                      <a:pt x="345" y="1765"/>
                    </a:lnTo>
                    <a:lnTo>
                      <a:pt x="470" y="1741"/>
                    </a:lnTo>
                    <a:lnTo>
                      <a:pt x="505" y="1734"/>
                    </a:lnTo>
                    <a:lnTo>
                      <a:pt x="539" y="1727"/>
                    </a:lnTo>
                    <a:lnTo>
                      <a:pt x="573" y="1721"/>
                    </a:lnTo>
                    <a:lnTo>
                      <a:pt x="608" y="1716"/>
                    </a:lnTo>
                    <a:lnTo>
                      <a:pt x="642" y="1710"/>
                    </a:lnTo>
                    <a:lnTo>
                      <a:pt x="678" y="1707"/>
                    </a:lnTo>
                    <a:lnTo>
                      <a:pt x="713" y="1703"/>
                    </a:lnTo>
                    <a:lnTo>
                      <a:pt x="747" y="1703"/>
                    </a:lnTo>
                    <a:lnTo>
                      <a:pt x="771" y="1703"/>
                    </a:lnTo>
                    <a:lnTo>
                      <a:pt x="794" y="1701"/>
                    </a:lnTo>
                    <a:lnTo>
                      <a:pt x="819" y="1701"/>
                    </a:lnTo>
                    <a:lnTo>
                      <a:pt x="843" y="1700"/>
                    </a:lnTo>
                    <a:lnTo>
                      <a:pt x="868" y="1696"/>
                    </a:lnTo>
                    <a:lnTo>
                      <a:pt x="894" y="1694"/>
                    </a:lnTo>
                    <a:lnTo>
                      <a:pt x="919" y="1691"/>
                    </a:lnTo>
                    <a:lnTo>
                      <a:pt x="946" y="1687"/>
                    </a:lnTo>
                    <a:lnTo>
                      <a:pt x="971" y="1683"/>
                    </a:lnTo>
                    <a:lnTo>
                      <a:pt x="999" y="1680"/>
                    </a:lnTo>
                    <a:lnTo>
                      <a:pt x="1024" y="1674"/>
                    </a:lnTo>
                    <a:lnTo>
                      <a:pt x="1051" y="1671"/>
                    </a:lnTo>
                    <a:lnTo>
                      <a:pt x="1078" y="1665"/>
                    </a:lnTo>
                    <a:lnTo>
                      <a:pt x="1105" y="1662"/>
                    </a:lnTo>
                    <a:lnTo>
                      <a:pt x="1131" y="1656"/>
                    </a:lnTo>
                    <a:lnTo>
                      <a:pt x="1158" y="1651"/>
                    </a:lnTo>
                    <a:lnTo>
                      <a:pt x="1333" y="1622"/>
                    </a:lnTo>
                    <a:lnTo>
                      <a:pt x="1337" y="1620"/>
                    </a:lnTo>
                    <a:lnTo>
                      <a:pt x="1341" y="1618"/>
                    </a:lnTo>
                    <a:lnTo>
                      <a:pt x="1344" y="1616"/>
                    </a:lnTo>
                    <a:lnTo>
                      <a:pt x="1346" y="1613"/>
                    </a:lnTo>
                    <a:lnTo>
                      <a:pt x="1348" y="1609"/>
                    </a:lnTo>
                    <a:lnTo>
                      <a:pt x="1350" y="1606"/>
                    </a:lnTo>
                    <a:lnTo>
                      <a:pt x="1350" y="1600"/>
                    </a:lnTo>
                    <a:lnTo>
                      <a:pt x="1348" y="1596"/>
                    </a:lnTo>
                    <a:lnTo>
                      <a:pt x="1342" y="1567"/>
                    </a:lnTo>
                    <a:lnTo>
                      <a:pt x="1339" y="1535"/>
                    </a:lnTo>
                    <a:lnTo>
                      <a:pt x="1337" y="1501"/>
                    </a:lnTo>
                    <a:lnTo>
                      <a:pt x="1337" y="1466"/>
                    </a:lnTo>
                    <a:lnTo>
                      <a:pt x="1337" y="1403"/>
                    </a:lnTo>
                    <a:lnTo>
                      <a:pt x="1333" y="1339"/>
                    </a:lnTo>
                    <a:lnTo>
                      <a:pt x="1330" y="1280"/>
                    </a:lnTo>
                    <a:lnTo>
                      <a:pt x="1324" y="1224"/>
                    </a:lnTo>
                    <a:lnTo>
                      <a:pt x="1317" y="1169"/>
                    </a:lnTo>
                    <a:lnTo>
                      <a:pt x="1310" y="1093"/>
                    </a:lnTo>
                    <a:lnTo>
                      <a:pt x="1304" y="1016"/>
                    </a:lnTo>
                    <a:lnTo>
                      <a:pt x="1299" y="936"/>
                    </a:lnTo>
                    <a:lnTo>
                      <a:pt x="1297" y="849"/>
                    </a:lnTo>
                    <a:lnTo>
                      <a:pt x="1295" y="726"/>
                    </a:lnTo>
                    <a:lnTo>
                      <a:pt x="1293" y="603"/>
                    </a:lnTo>
                    <a:lnTo>
                      <a:pt x="1290" y="473"/>
                    </a:lnTo>
                    <a:lnTo>
                      <a:pt x="1284" y="335"/>
                    </a:lnTo>
                    <a:lnTo>
                      <a:pt x="1284" y="331"/>
                    </a:lnTo>
                    <a:lnTo>
                      <a:pt x="1283" y="328"/>
                    </a:lnTo>
                    <a:lnTo>
                      <a:pt x="1279" y="324"/>
                    </a:lnTo>
                    <a:lnTo>
                      <a:pt x="1277" y="321"/>
                    </a:lnTo>
                    <a:lnTo>
                      <a:pt x="1274" y="319"/>
                    </a:lnTo>
                    <a:lnTo>
                      <a:pt x="1270" y="317"/>
                    </a:lnTo>
                    <a:lnTo>
                      <a:pt x="1265" y="317"/>
                    </a:lnTo>
                    <a:lnTo>
                      <a:pt x="1261" y="319"/>
                    </a:lnTo>
                    <a:lnTo>
                      <a:pt x="1217" y="331"/>
                    </a:lnTo>
                    <a:lnTo>
                      <a:pt x="1172" y="346"/>
                    </a:lnTo>
                    <a:lnTo>
                      <a:pt x="1125" y="362"/>
                    </a:lnTo>
                    <a:lnTo>
                      <a:pt x="1078" y="377"/>
                    </a:lnTo>
                    <a:lnTo>
                      <a:pt x="1031" y="393"/>
                    </a:lnTo>
                    <a:lnTo>
                      <a:pt x="984" y="409"/>
                    </a:lnTo>
                    <a:lnTo>
                      <a:pt x="935" y="426"/>
                    </a:lnTo>
                    <a:lnTo>
                      <a:pt x="886" y="442"/>
                    </a:lnTo>
                    <a:lnTo>
                      <a:pt x="838" y="460"/>
                    </a:lnTo>
                    <a:lnTo>
                      <a:pt x="789" y="478"/>
                    </a:lnTo>
                    <a:lnTo>
                      <a:pt x="738" y="496"/>
                    </a:lnTo>
                    <a:lnTo>
                      <a:pt x="689" y="514"/>
                    </a:lnTo>
                    <a:lnTo>
                      <a:pt x="640" y="532"/>
                    </a:lnTo>
                    <a:lnTo>
                      <a:pt x="590" y="550"/>
                    </a:lnTo>
                    <a:lnTo>
                      <a:pt x="541" y="569"/>
                    </a:lnTo>
                    <a:lnTo>
                      <a:pt x="492" y="587"/>
                    </a:lnTo>
                    <a:lnTo>
                      <a:pt x="427" y="612"/>
                    </a:lnTo>
                    <a:lnTo>
                      <a:pt x="302" y="661"/>
                    </a:lnTo>
                    <a:lnTo>
                      <a:pt x="280" y="668"/>
                    </a:lnTo>
                    <a:lnTo>
                      <a:pt x="262" y="672"/>
                    </a:lnTo>
                    <a:lnTo>
                      <a:pt x="248" y="675"/>
                    </a:lnTo>
                    <a:lnTo>
                      <a:pt x="233" y="675"/>
                    </a:lnTo>
                    <a:lnTo>
                      <a:pt x="219" y="672"/>
                    </a:lnTo>
                    <a:lnTo>
                      <a:pt x="202" y="668"/>
                    </a:lnTo>
                    <a:lnTo>
                      <a:pt x="184" y="661"/>
                    </a:lnTo>
                    <a:lnTo>
                      <a:pt x="161" y="652"/>
                    </a:lnTo>
                    <a:lnTo>
                      <a:pt x="152" y="648"/>
                    </a:lnTo>
                    <a:lnTo>
                      <a:pt x="126" y="637"/>
                    </a:lnTo>
                    <a:lnTo>
                      <a:pt x="105" y="625"/>
                    </a:lnTo>
                    <a:lnTo>
                      <a:pt x="85" y="612"/>
                    </a:lnTo>
                    <a:lnTo>
                      <a:pt x="69" y="597"/>
                    </a:lnTo>
                    <a:lnTo>
                      <a:pt x="56" y="583"/>
                    </a:lnTo>
                    <a:lnTo>
                      <a:pt x="47" y="569"/>
                    </a:lnTo>
                    <a:lnTo>
                      <a:pt x="40" y="554"/>
                    </a:lnTo>
                    <a:lnTo>
                      <a:pt x="38" y="540"/>
                    </a:lnTo>
                    <a:lnTo>
                      <a:pt x="38" y="529"/>
                    </a:lnTo>
                    <a:lnTo>
                      <a:pt x="40" y="518"/>
                    </a:lnTo>
                    <a:lnTo>
                      <a:pt x="45" y="509"/>
                    </a:lnTo>
                    <a:lnTo>
                      <a:pt x="50" y="498"/>
                    </a:lnTo>
                    <a:lnTo>
                      <a:pt x="58" y="489"/>
                    </a:lnTo>
                    <a:lnTo>
                      <a:pt x="69" y="480"/>
                    </a:lnTo>
                    <a:lnTo>
                      <a:pt x="79" y="471"/>
                    </a:lnTo>
                    <a:lnTo>
                      <a:pt x="92" y="462"/>
                    </a:lnTo>
                    <a:lnTo>
                      <a:pt x="322" y="341"/>
                    </a:lnTo>
                    <a:lnTo>
                      <a:pt x="356" y="322"/>
                    </a:lnTo>
                    <a:lnTo>
                      <a:pt x="392" y="304"/>
                    </a:lnTo>
                    <a:lnTo>
                      <a:pt x="429" y="286"/>
                    </a:lnTo>
                    <a:lnTo>
                      <a:pt x="463" y="266"/>
                    </a:lnTo>
                    <a:lnTo>
                      <a:pt x="499" y="248"/>
                    </a:lnTo>
                    <a:lnTo>
                      <a:pt x="535" y="228"/>
                    </a:lnTo>
                    <a:lnTo>
                      <a:pt x="572" y="208"/>
                    </a:lnTo>
                    <a:lnTo>
                      <a:pt x="606" y="190"/>
                    </a:lnTo>
                    <a:lnTo>
                      <a:pt x="642" y="170"/>
                    </a:lnTo>
                    <a:lnTo>
                      <a:pt x="675" y="150"/>
                    </a:lnTo>
                    <a:lnTo>
                      <a:pt x="709" y="131"/>
                    </a:lnTo>
                    <a:lnTo>
                      <a:pt x="742" y="112"/>
                    </a:lnTo>
                    <a:lnTo>
                      <a:pt x="774" y="93"/>
                    </a:lnTo>
                    <a:lnTo>
                      <a:pt x="803" y="73"/>
                    </a:lnTo>
                    <a:lnTo>
                      <a:pt x="834" y="55"/>
                    </a:lnTo>
                    <a:lnTo>
                      <a:pt x="861" y="35"/>
                    </a:lnTo>
                    <a:lnTo>
                      <a:pt x="866" y="29"/>
                    </a:lnTo>
                    <a:lnTo>
                      <a:pt x="870" y="22"/>
                    </a:lnTo>
                    <a:lnTo>
                      <a:pt x="870" y="15"/>
                    </a:lnTo>
                    <a:lnTo>
                      <a:pt x="866" y="9"/>
                    </a:lnTo>
                    <a:lnTo>
                      <a:pt x="861" y="4"/>
                    </a:lnTo>
                    <a:lnTo>
                      <a:pt x="854" y="0"/>
                    </a:lnTo>
                    <a:lnTo>
                      <a:pt x="847" y="0"/>
                    </a:lnTo>
                    <a:lnTo>
                      <a:pt x="84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0" name="Freeform 9"/>
              <p:cNvSpPr>
                <a:spLocks/>
              </p:cNvSpPr>
              <p:nvPr/>
            </p:nvSpPr>
            <p:spPr bwMode="auto">
              <a:xfrm>
                <a:off x="1663" y="1574"/>
                <a:ext cx="883" cy="425"/>
              </a:xfrm>
              <a:custGeom>
                <a:avLst/>
                <a:gdLst>
                  <a:gd name="T0" fmla="*/ 800 w 883"/>
                  <a:gd name="T1" fmla="*/ 24 h 425"/>
                  <a:gd name="T2" fmla="*/ 592 w 883"/>
                  <a:gd name="T3" fmla="*/ 127 h 425"/>
                  <a:gd name="T4" fmla="*/ 532 w 883"/>
                  <a:gd name="T5" fmla="*/ 154 h 425"/>
                  <a:gd name="T6" fmla="*/ 471 w 883"/>
                  <a:gd name="T7" fmla="*/ 179 h 425"/>
                  <a:gd name="T8" fmla="*/ 411 w 883"/>
                  <a:gd name="T9" fmla="*/ 203 h 425"/>
                  <a:gd name="T10" fmla="*/ 335 w 883"/>
                  <a:gd name="T11" fmla="*/ 235 h 425"/>
                  <a:gd name="T12" fmla="*/ 297 w 883"/>
                  <a:gd name="T13" fmla="*/ 250 h 425"/>
                  <a:gd name="T14" fmla="*/ 257 w 883"/>
                  <a:gd name="T15" fmla="*/ 266 h 425"/>
                  <a:gd name="T16" fmla="*/ 218 w 883"/>
                  <a:gd name="T17" fmla="*/ 284 h 425"/>
                  <a:gd name="T18" fmla="*/ 178 w 883"/>
                  <a:gd name="T19" fmla="*/ 302 h 425"/>
                  <a:gd name="T20" fmla="*/ 9 w 883"/>
                  <a:gd name="T21" fmla="*/ 391 h 425"/>
                  <a:gd name="T22" fmla="*/ 0 w 883"/>
                  <a:gd name="T23" fmla="*/ 402 h 425"/>
                  <a:gd name="T24" fmla="*/ 2 w 883"/>
                  <a:gd name="T25" fmla="*/ 416 h 425"/>
                  <a:gd name="T26" fmla="*/ 15 w 883"/>
                  <a:gd name="T27" fmla="*/ 425 h 425"/>
                  <a:gd name="T28" fmla="*/ 29 w 883"/>
                  <a:gd name="T29" fmla="*/ 424 h 425"/>
                  <a:gd name="T30" fmla="*/ 194 w 883"/>
                  <a:gd name="T31" fmla="*/ 337 h 425"/>
                  <a:gd name="T32" fmla="*/ 234 w 883"/>
                  <a:gd name="T33" fmla="*/ 319 h 425"/>
                  <a:gd name="T34" fmla="*/ 272 w 883"/>
                  <a:gd name="T35" fmla="*/ 301 h 425"/>
                  <a:gd name="T36" fmla="*/ 312 w 883"/>
                  <a:gd name="T37" fmla="*/ 284 h 425"/>
                  <a:gd name="T38" fmla="*/ 350 w 883"/>
                  <a:gd name="T39" fmla="*/ 270 h 425"/>
                  <a:gd name="T40" fmla="*/ 427 w 883"/>
                  <a:gd name="T41" fmla="*/ 239 h 425"/>
                  <a:gd name="T42" fmla="*/ 487 w 883"/>
                  <a:gd name="T43" fmla="*/ 214 h 425"/>
                  <a:gd name="T44" fmla="*/ 549 w 883"/>
                  <a:gd name="T45" fmla="*/ 188 h 425"/>
                  <a:gd name="T46" fmla="*/ 608 w 883"/>
                  <a:gd name="T47" fmla="*/ 161 h 425"/>
                  <a:gd name="T48" fmla="*/ 816 w 883"/>
                  <a:gd name="T49" fmla="*/ 56 h 425"/>
                  <a:gd name="T50" fmla="*/ 822 w 883"/>
                  <a:gd name="T51" fmla="*/ 55 h 425"/>
                  <a:gd name="T52" fmla="*/ 835 w 883"/>
                  <a:gd name="T53" fmla="*/ 47 h 425"/>
                  <a:gd name="T54" fmla="*/ 844 w 883"/>
                  <a:gd name="T55" fmla="*/ 82 h 425"/>
                  <a:gd name="T56" fmla="*/ 845 w 883"/>
                  <a:gd name="T57" fmla="*/ 96 h 425"/>
                  <a:gd name="T58" fmla="*/ 849 w 883"/>
                  <a:gd name="T59" fmla="*/ 112 h 425"/>
                  <a:gd name="T60" fmla="*/ 858 w 883"/>
                  <a:gd name="T61" fmla="*/ 121 h 425"/>
                  <a:gd name="T62" fmla="*/ 873 w 883"/>
                  <a:gd name="T63" fmla="*/ 121 h 425"/>
                  <a:gd name="T64" fmla="*/ 883 w 883"/>
                  <a:gd name="T65" fmla="*/ 111 h 425"/>
                  <a:gd name="T66" fmla="*/ 883 w 883"/>
                  <a:gd name="T67" fmla="*/ 94 h 425"/>
                  <a:gd name="T68" fmla="*/ 882 w 883"/>
                  <a:gd name="T69" fmla="*/ 73 h 425"/>
                  <a:gd name="T70" fmla="*/ 863 w 883"/>
                  <a:gd name="T71" fmla="*/ 15 h 425"/>
                  <a:gd name="T72" fmla="*/ 860 w 883"/>
                  <a:gd name="T73" fmla="*/ 7 h 425"/>
                  <a:gd name="T74" fmla="*/ 853 w 883"/>
                  <a:gd name="T75" fmla="*/ 2 h 425"/>
                  <a:gd name="T76" fmla="*/ 845 w 883"/>
                  <a:gd name="T77" fmla="*/ 0 h 425"/>
                  <a:gd name="T78" fmla="*/ 836 w 883"/>
                  <a:gd name="T79" fmla="*/ 4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3" h="425">
                    <a:moveTo>
                      <a:pt x="836" y="4"/>
                    </a:moveTo>
                    <a:lnTo>
                      <a:pt x="800" y="24"/>
                    </a:lnTo>
                    <a:lnTo>
                      <a:pt x="621" y="114"/>
                    </a:lnTo>
                    <a:lnTo>
                      <a:pt x="592" y="127"/>
                    </a:lnTo>
                    <a:lnTo>
                      <a:pt x="561" y="140"/>
                    </a:lnTo>
                    <a:lnTo>
                      <a:pt x="532" y="154"/>
                    </a:lnTo>
                    <a:lnTo>
                      <a:pt x="502" y="167"/>
                    </a:lnTo>
                    <a:lnTo>
                      <a:pt x="471" y="179"/>
                    </a:lnTo>
                    <a:lnTo>
                      <a:pt x="442" y="192"/>
                    </a:lnTo>
                    <a:lnTo>
                      <a:pt x="411" y="203"/>
                    </a:lnTo>
                    <a:lnTo>
                      <a:pt x="382" y="216"/>
                    </a:lnTo>
                    <a:lnTo>
                      <a:pt x="335" y="235"/>
                    </a:lnTo>
                    <a:lnTo>
                      <a:pt x="315" y="243"/>
                    </a:lnTo>
                    <a:lnTo>
                      <a:pt x="297" y="250"/>
                    </a:lnTo>
                    <a:lnTo>
                      <a:pt x="277" y="259"/>
                    </a:lnTo>
                    <a:lnTo>
                      <a:pt x="257" y="266"/>
                    </a:lnTo>
                    <a:lnTo>
                      <a:pt x="237" y="275"/>
                    </a:lnTo>
                    <a:lnTo>
                      <a:pt x="218" y="284"/>
                    </a:lnTo>
                    <a:lnTo>
                      <a:pt x="198" y="293"/>
                    </a:lnTo>
                    <a:lnTo>
                      <a:pt x="178" y="302"/>
                    </a:lnTo>
                    <a:lnTo>
                      <a:pt x="165" y="310"/>
                    </a:lnTo>
                    <a:lnTo>
                      <a:pt x="9" y="391"/>
                    </a:lnTo>
                    <a:lnTo>
                      <a:pt x="4" y="397"/>
                    </a:lnTo>
                    <a:lnTo>
                      <a:pt x="0" y="402"/>
                    </a:lnTo>
                    <a:lnTo>
                      <a:pt x="0" y="409"/>
                    </a:lnTo>
                    <a:lnTo>
                      <a:pt x="2" y="416"/>
                    </a:lnTo>
                    <a:lnTo>
                      <a:pt x="8" y="422"/>
                    </a:lnTo>
                    <a:lnTo>
                      <a:pt x="15" y="425"/>
                    </a:lnTo>
                    <a:lnTo>
                      <a:pt x="22" y="425"/>
                    </a:lnTo>
                    <a:lnTo>
                      <a:pt x="29" y="424"/>
                    </a:lnTo>
                    <a:lnTo>
                      <a:pt x="183" y="342"/>
                    </a:lnTo>
                    <a:lnTo>
                      <a:pt x="194" y="337"/>
                    </a:lnTo>
                    <a:lnTo>
                      <a:pt x="214" y="328"/>
                    </a:lnTo>
                    <a:lnTo>
                      <a:pt x="234" y="319"/>
                    </a:lnTo>
                    <a:lnTo>
                      <a:pt x="254" y="310"/>
                    </a:lnTo>
                    <a:lnTo>
                      <a:pt x="272" y="301"/>
                    </a:lnTo>
                    <a:lnTo>
                      <a:pt x="292" y="293"/>
                    </a:lnTo>
                    <a:lnTo>
                      <a:pt x="312" y="284"/>
                    </a:lnTo>
                    <a:lnTo>
                      <a:pt x="330" y="277"/>
                    </a:lnTo>
                    <a:lnTo>
                      <a:pt x="350" y="270"/>
                    </a:lnTo>
                    <a:lnTo>
                      <a:pt x="397" y="250"/>
                    </a:lnTo>
                    <a:lnTo>
                      <a:pt x="427" y="239"/>
                    </a:lnTo>
                    <a:lnTo>
                      <a:pt x="456" y="226"/>
                    </a:lnTo>
                    <a:lnTo>
                      <a:pt x="487" y="214"/>
                    </a:lnTo>
                    <a:lnTo>
                      <a:pt x="518" y="201"/>
                    </a:lnTo>
                    <a:lnTo>
                      <a:pt x="549" y="188"/>
                    </a:lnTo>
                    <a:lnTo>
                      <a:pt x="578" y="174"/>
                    </a:lnTo>
                    <a:lnTo>
                      <a:pt x="608" y="161"/>
                    </a:lnTo>
                    <a:lnTo>
                      <a:pt x="637" y="147"/>
                    </a:lnTo>
                    <a:lnTo>
                      <a:pt x="816" y="56"/>
                    </a:lnTo>
                    <a:lnTo>
                      <a:pt x="818" y="56"/>
                    </a:lnTo>
                    <a:lnTo>
                      <a:pt x="822" y="55"/>
                    </a:lnTo>
                    <a:lnTo>
                      <a:pt x="827" y="51"/>
                    </a:lnTo>
                    <a:lnTo>
                      <a:pt x="835" y="47"/>
                    </a:lnTo>
                    <a:lnTo>
                      <a:pt x="840" y="69"/>
                    </a:lnTo>
                    <a:lnTo>
                      <a:pt x="844" y="82"/>
                    </a:lnTo>
                    <a:lnTo>
                      <a:pt x="845" y="89"/>
                    </a:lnTo>
                    <a:lnTo>
                      <a:pt x="845" y="96"/>
                    </a:lnTo>
                    <a:lnTo>
                      <a:pt x="847" y="105"/>
                    </a:lnTo>
                    <a:lnTo>
                      <a:pt x="849" y="112"/>
                    </a:lnTo>
                    <a:lnTo>
                      <a:pt x="853" y="118"/>
                    </a:lnTo>
                    <a:lnTo>
                      <a:pt x="858" y="121"/>
                    </a:lnTo>
                    <a:lnTo>
                      <a:pt x="865" y="123"/>
                    </a:lnTo>
                    <a:lnTo>
                      <a:pt x="873" y="121"/>
                    </a:lnTo>
                    <a:lnTo>
                      <a:pt x="880" y="118"/>
                    </a:lnTo>
                    <a:lnTo>
                      <a:pt x="883" y="111"/>
                    </a:lnTo>
                    <a:lnTo>
                      <a:pt x="883" y="103"/>
                    </a:lnTo>
                    <a:lnTo>
                      <a:pt x="883" y="94"/>
                    </a:lnTo>
                    <a:lnTo>
                      <a:pt x="883" y="85"/>
                    </a:lnTo>
                    <a:lnTo>
                      <a:pt x="882" y="73"/>
                    </a:lnTo>
                    <a:lnTo>
                      <a:pt x="874" y="53"/>
                    </a:lnTo>
                    <a:lnTo>
                      <a:pt x="863" y="15"/>
                    </a:lnTo>
                    <a:lnTo>
                      <a:pt x="862" y="11"/>
                    </a:lnTo>
                    <a:lnTo>
                      <a:pt x="860" y="7"/>
                    </a:lnTo>
                    <a:lnTo>
                      <a:pt x="856" y="6"/>
                    </a:lnTo>
                    <a:lnTo>
                      <a:pt x="853" y="2"/>
                    </a:lnTo>
                    <a:lnTo>
                      <a:pt x="849" y="0"/>
                    </a:lnTo>
                    <a:lnTo>
                      <a:pt x="845" y="0"/>
                    </a:lnTo>
                    <a:lnTo>
                      <a:pt x="840" y="2"/>
                    </a:lnTo>
                    <a:lnTo>
                      <a:pt x="83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1" name="Freeform 10"/>
              <p:cNvSpPr>
                <a:spLocks/>
              </p:cNvSpPr>
              <p:nvPr/>
            </p:nvSpPr>
            <p:spPr bwMode="auto">
              <a:xfrm>
                <a:off x="1616" y="1542"/>
                <a:ext cx="825" cy="425"/>
              </a:xfrm>
              <a:custGeom>
                <a:avLst/>
                <a:gdLst>
                  <a:gd name="T0" fmla="*/ 798 w 825"/>
                  <a:gd name="T1" fmla="*/ 1 h 425"/>
                  <a:gd name="T2" fmla="*/ 693 w 825"/>
                  <a:gd name="T3" fmla="*/ 49 h 425"/>
                  <a:gd name="T4" fmla="*/ 661 w 825"/>
                  <a:gd name="T5" fmla="*/ 63 h 425"/>
                  <a:gd name="T6" fmla="*/ 626 w 825"/>
                  <a:gd name="T7" fmla="*/ 79 h 425"/>
                  <a:gd name="T8" fmla="*/ 592 w 825"/>
                  <a:gd name="T9" fmla="*/ 94 h 425"/>
                  <a:gd name="T10" fmla="*/ 559 w 825"/>
                  <a:gd name="T11" fmla="*/ 108 h 425"/>
                  <a:gd name="T12" fmla="*/ 525 w 825"/>
                  <a:gd name="T13" fmla="*/ 125 h 425"/>
                  <a:gd name="T14" fmla="*/ 491 w 825"/>
                  <a:gd name="T15" fmla="*/ 141 h 425"/>
                  <a:gd name="T16" fmla="*/ 456 w 825"/>
                  <a:gd name="T17" fmla="*/ 157 h 425"/>
                  <a:gd name="T18" fmla="*/ 422 w 825"/>
                  <a:gd name="T19" fmla="*/ 175 h 425"/>
                  <a:gd name="T20" fmla="*/ 227 w 825"/>
                  <a:gd name="T21" fmla="*/ 269 h 425"/>
                  <a:gd name="T22" fmla="*/ 185 w 825"/>
                  <a:gd name="T23" fmla="*/ 289 h 425"/>
                  <a:gd name="T24" fmla="*/ 167 w 825"/>
                  <a:gd name="T25" fmla="*/ 298 h 425"/>
                  <a:gd name="T26" fmla="*/ 145 w 825"/>
                  <a:gd name="T27" fmla="*/ 309 h 425"/>
                  <a:gd name="T28" fmla="*/ 122 w 825"/>
                  <a:gd name="T29" fmla="*/ 320 h 425"/>
                  <a:gd name="T30" fmla="*/ 96 w 825"/>
                  <a:gd name="T31" fmla="*/ 334 h 425"/>
                  <a:gd name="T32" fmla="*/ 71 w 825"/>
                  <a:gd name="T33" fmla="*/ 347 h 425"/>
                  <a:gd name="T34" fmla="*/ 47 w 825"/>
                  <a:gd name="T35" fmla="*/ 362 h 425"/>
                  <a:gd name="T36" fmla="*/ 26 w 825"/>
                  <a:gd name="T37" fmla="*/ 376 h 425"/>
                  <a:gd name="T38" fmla="*/ 6 w 825"/>
                  <a:gd name="T39" fmla="*/ 391 h 425"/>
                  <a:gd name="T40" fmla="*/ 2 w 825"/>
                  <a:gd name="T41" fmla="*/ 396 h 425"/>
                  <a:gd name="T42" fmla="*/ 0 w 825"/>
                  <a:gd name="T43" fmla="*/ 403 h 425"/>
                  <a:gd name="T44" fmla="*/ 0 w 825"/>
                  <a:gd name="T45" fmla="*/ 412 h 425"/>
                  <a:gd name="T46" fmla="*/ 4 w 825"/>
                  <a:gd name="T47" fmla="*/ 418 h 425"/>
                  <a:gd name="T48" fmla="*/ 9 w 825"/>
                  <a:gd name="T49" fmla="*/ 423 h 425"/>
                  <a:gd name="T50" fmla="*/ 17 w 825"/>
                  <a:gd name="T51" fmla="*/ 425 h 425"/>
                  <a:gd name="T52" fmla="*/ 24 w 825"/>
                  <a:gd name="T53" fmla="*/ 425 h 425"/>
                  <a:gd name="T54" fmla="*/ 29 w 825"/>
                  <a:gd name="T55" fmla="*/ 421 h 425"/>
                  <a:gd name="T56" fmla="*/ 46 w 825"/>
                  <a:gd name="T57" fmla="*/ 409 h 425"/>
                  <a:gd name="T58" fmla="*/ 66 w 825"/>
                  <a:gd name="T59" fmla="*/ 396 h 425"/>
                  <a:gd name="T60" fmla="*/ 87 w 825"/>
                  <a:gd name="T61" fmla="*/ 383 h 425"/>
                  <a:gd name="T62" fmla="*/ 109 w 825"/>
                  <a:gd name="T63" fmla="*/ 371 h 425"/>
                  <a:gd name="T64" fmla="*/ 132 w 825"/>
                  <a:gd name="T65" fmla="*/ 358 h 425"/>
                  <a:gd name="T66" fmla="*/ 156 w 825"/>
                  <a:gd name="T67" fmla="*/ 345 h 425"/>
                  <a:gd name="T68" fmla="*/ 179 w 825"/>
                  <a:gd name="T69" fmla="*/ 334 h 425"/>
                  <a:gd name="T70" fmla="*/ 201 w 825"/>
                  <a:gd name="T71" fmla="*/ 324 h 425"/>
                  <a:gd name="T72" fmla="*/ 243 w 825"/>
                  <a:gd name="T73" fmla="*/ 304 h 425"/>
                  <a:gd name="T74" fmla="*/ 440 w 825"/>
                  <a:gd name="T75" fmla="*/ 210 h 425"/>
                  <a:gd name="T76" fmla="*/ 474 w 825"/>
                  <a:gd name="T77" fmla="*/ 191 h 425"/>
                  <a:gd name="T78" fmla="*/ 507 w 825"/>
                  <a:gd name="T79" fmla="*/ 175 h 425"/>
                  <a:gd name="T80" fmla="*/ 541 w 825"/>
                  <a:gd name="T81" fmla="*/ 159 h 425"/>
                  <a:gd name="T82" fmla="*/ 574 w 825"/>
                  <a:gd name="T83" fmla="*/ 144 h 425"/>
                  <a:gd name="T84" fmla="*/ 608 w 825"/>
                  <a:gd name="T85" fmla="*/ 128 h 425"/>
                  <a:gd name="T86" fmla="*/ 641 w 825"/>
                  <a:gd name="T87" fmla="*/ 114 h 425"/>
                  <a:gd name="T88" fmla="*/ 675 w 825"/>
                  <a:gd name="T89" fmla="*/ 99 h 425"/>
                  <a:gd name="T90" fmla="*/ 710 w 825"/>
                  <a:gd name="T91" fmla="*/ 83 h 425"/>
                  <a:gd name="T92" fmla="*/ 813 w 825"/>
                  <a:gd name="T93" fmla="*/ 36 h 425"/>
                  <a:gd name="T94" fmla="*/ 820 w 825"/>
                  <a:gd name="T95" fmla="*/ 32 h 425"/>
                  <a:gd name="T96" fmla="*/ 824 w 825"/>
                  <a:gd name="T97" fmla="*/ 25 h 425"/>
                  <a:gd name="T98" fmla="*/ 825 w 825"/>
                  <a:gd name="T99" fmla="*/ 18 h 425"/>
                  <a:gd name="T100" fmla="*/ 824 w 825"/>
                  <a:gd name="T101" fmla="*/ 11 h 425"/>
                  <a:gd name="T102" fmla="*/ 818 w 825"/>
                  <a:gd name="T103" fmla="*/ 5 h 425"/>
                  <a:gd name="T104" fmla="*/ 813 w 825"/>
                  <a:gd name="T105" fmla="*/ 1 h 425"/>
                  <a:gd name="T106" fmla="*/ 806 w 825"/>
                  <a:gd name="T107" fmla="*/ 0 h 425"/>
                  <a:gd name="T108" fmla="*/ 798 w 825"/>
                  <a:gd name="T109" fmla="*/ 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5" h="425">
                    <a:moveTo>
                      <a:pt x="798" y="1"/>
                    </a:moveTo>
                    <a:lnTo>
                      <a:pt x="693" y="49"/>
                    </a:lnTo>
                    <a:lnTo>
                      <a:pt x="661" y="63"/>
                    </a:lnTo>
                    <a:lnTo>
                      <a:pt x="626" y="79"/>
                    </a:lnTo>
                    <a:lnTo>
                      <a:pt x="592" y="94"/>
                    </a:lnTo>
                    <a:lnTo>
                      <a:pt x="559" y="108"/>
                    </a:lnTo>
                    <a:lnTo>
                      <a:pt x="525" y="125"/>
                    </a:lnTo>
                    <a:lnTo>
                      <a:pt x="491" y="141"/>
                    </a:lnTo>
                    <a:lnTo>
                      <a:pt x="456" y="157"/>
                    </a:lnTo>
                    <a:lnTo>
                      <a:pt x="422" y="175"/>
                    </a:lnTo>
                    <a:lnTo>
                      <a:pt x="227" y="269"/>
                    </a:lnTo>
                    <a:lnTo>
                      <a:pt x="185" y="289"/>
                    </a:lnTo>
                    <a:lnTo>
                      <a:pt x="167" y="298"/>
                    </a:lnTo>
                    <a:lnTo>
                      <a:pt x="145" y="309"/>
                    </a:lnTo>
                    <a:lnTo>
                      <a:pt x="122" y="320"/>
                    </a:lnTo>
                    <a:lnTo>
                      <a:pt x="96" y="334"/>
                    </a:lnTo>
                    <a:lnTo>
                      <a:pt x="71" y="347"/>
                    </a:lnTo>
                    <a:lnTo>
                      <a:pt x="47" y="362"/>
                    </a:lnTo>
                    <a:lnTo>
                      <a:pt x="26" y="376"/>
                    </a:lnTo>
                    <a:lnTo>
                      <a:pt x="6" y="391"/>
                    </a:lnTo>
                    <a:lnTo>
                      <a:pt x="2" y="396"/>
                    </a:lnTo>
                    <a:lnTo>
                      <a:pt x="0" y="403"/>
                    </a:lnTo>
                    <a:lnTo>
                      <a:pt x="0" y="412"/>
                    </a:lnTo>
                    <a:lnTo>
                      <a:pt x="4" y="418"/>
                    </a:lnTo>
                    <a:lnTo>
                      <a:pt x="9" y="423"/>
                    </a:lnTo>
                    <a:lnTo>
                      <a:pt x="17" y="425"/>
                    </a:lnTo>
                    <a:lnTo>
                      <a:pt x="24" y="425"/>
                    </a:lnTo>
                    <a:lnTo>
                      <a:pt x="29" y="421"/>
                    </a:lnTo>
                    <a:lnTo>
                      <a:pt x="46" y="409"/>
                    </a:lnTo>
                    <a:lnTo>
                      <a:pt x="66" y="396"/>
                    </a:lnTo>
                    <a:lnTo>
                      <a:pt x="87" y="383"/>
                    </a:lnTo>
                    <a:lnTo>
                      <a:pt x="109" y="371"/>
                    </a:lnTo>
                    <a:lnTo>
                      <a:pt x="132" y="358"/>
                    </a:lnTo>
                    <a:lnTo>
                      <a:pt x="156" y="345"/>
                    </a:lnTo>
                    <a:lnTo>
                      <a:pt x="179" y="334"/>
                    </a:lnTo>
                    <a:lnTo>
                      <a:pt x="201" y="324"/>
                    </a:lnTo>
                    <a:lnTo>
                      <a:pt x="243" y="304"/>
                    </a:lnTo>
                    <a:lnTo>
                      <a:pt x="440" y="210"/>
                    </a:lnTo>
                    <a:lnTo>
                      <a:pt x="474" y="191"/>
                    </a:lnTo>
                    <a:lnTo>
                      <a:pt x="507" y="175"/>
                    </a:lnTo>
                    <a:lnTo>
                      <a:pt x="541" y="159"/>
                    </a:lnTo>
                    <a:lnTo>
                      <a:pt x="574" y="144"/>
                    </a:lnTo>
                    <a:lnTo>
                      <a:pt x="608" y="128"/>
                    </a:lnTo>
                    <a:lnTo>
                      <a:pt x="641" y="114"/>
                    </a:lnTo>
                    <a:lnTo>
                      <a:pt x="675" y="99"/>
                    </a:lnTo>
                    <a:lnTo>
                      <a:pt x="710" y="83"/>
                    </a:lnTo>
                    <a:lnTo>
                      <a:pt x="813" y="36"/>
                    </a:lnTo>
                    <a:lnTo>
                      <a:pt x="820" y="32"/>
                    </a:lnTo>
                    <a:lnTo>
                      <a:pt x="824" y="25"/>
                    </a:lnTo>
                    <a:lnTo>
                      <a:pt x="825" y="18"/>
                    </a:lnTo>
                    <a:lnTo>
                      <a:pt x="824" y="11"/>
                    </a:lnTo>
                    <a:lnTo>
                      <a:pt x="818" y="5"/>
                    </a:lnTo>
                    <a:lnTo>
                      <a:pt x="813" y="1"/>
                    </a:lnTo>
                    <a:lnTo>
                      <a:pt x="806" y="0"/>
                    </a:lnTo>
                    <a:lnTo>
                      <a:pt x="79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2" name="Freeform 11"/>
              <p:cNvSpPr>
                <a:spLocks/>
              </p:cNvSpPr>
              <p:nvPr/>
            </p:nvSpPr>
            <p:spPr bwMode="auto">
              <a:xfrm>
                <a:off x="1542" y="1475"/>
                <a:ext cx="851" cy="472"/>
              </a:xfrm>
              <a:custGeom>
                <a:avLst/>
                <a:gdLst>
                  <a:gd name="T0" fmla="*/ 805 w 851"/>
                  <a:gd name="T1" fmla="*/ 11 h 472"/>
                  <a:gd name="T2" fmla="*/ 767 w 851"/>
                  <a:gd name="T3" fmla="*/ 27 h 472"/>
                  <a:gd name="T4" fmla="*/ 729 w 851"/>
                  <a:gd name="T5" fmla="*/ 45 h 472"/>
                  <a:gd name="T6" fmla="*/ 691 w 851"/>
                  <a:gd name="T7" fmla="*/ 63 h 472"/>
                  <a:gd name="T8" fmla="*/ 655 w 851"/>
                  <a:gd name="T9" fmla="*/ 83 h 472"/>
                  <a:gd name="T10" fmla="*/ 619 w 851"/>
                  <a:gd name="T11" fmla="*/ 103 h 472"/>
                  <a:gd name="T12" fmla="*/ 585 w 851"/>
                  <a:gd name="T13" fmla="*/ 123 h 472"/>
                  <a:gd name="T14" fmla="*/ 548 w 851"/>
                  <a:gd name="T15" fmla="*/ 143 h 472"/>
                  <a:gd name="T16" fmla="*/ 346 w 851"/>
                  <a:gd name="T17" fmla="*/ 251 h 472"/>
                  <a:gd name="T18" fmla="*/ 152 w 851"/>
                  <a:gd name="T19" fmla="*/ 356 h 472"/>
                  <a:gd name="T20" fmla="*/ 114 w 851"/>
                  <a:gd name="T21" fmla="*/ 376 h 472"/>
                  <a:gd name="T22" fmla="*/ 78 w 851"/>
                  <a:gd name="T23" fmla="*/ 396 h 472"/>
                  <a:gd name="T24" fmla="*/ 40 w 851"/>
                  <a:gd name="T25" fmla="*/ 418 h 472"/>
                  <a:gd name="T26" fmla="*/ 7 w 851"/>
                  <a:gd name="T27" fmla="*/ 439 h 472"/>
                  <a:gd name="T28" fmla="*/ 0 w 851"/>
                  <a:gd name="T29" fmla="*/ 450 h 472"/>
                  <a:gd name="T30" fmla="*/ 4 w 851"/>
                  <a:gd name="T31" fmla="*/ 465 h 472"/>
                  <a:gd name="T32" fmla="*/ 15 w 851"/>
                  <a:gd name="T33" fmla="*/ 472 h 472"/>
                  <a:gd name="T34" fmla="*/ 29 w 851"/>
                  <a:gd name="T35" fmla="*/ 470 h 472"/>
                  <a:gd name="T36" fmla="*/ 62 w 851"/>
                  <a:gd name="T37" fmla="*/ 450 h 472"/>
                  <a:gd name="T38" fmla="*/ 98 w 851"/>
                  <a:gd name="T39" fmla="*/ 429 h 472"/>
                  <a:gd name="T40" fmla="*/ 134 w 851"/>
                  <a:gd name="T41" fmla="*/ 409 h 472"/>
                  <a:gd name="T42" fmla="*/ 170 w 851"/>
                  <a:gd name="T43" fmla="*/ 389 h 472"/>
                  <a:gd name="T44" fmla="*/ 223 w 851"/>
                  <a:gd name="T45" fmla="*/ 360 h 472"/>
                  <a:gd name="T46" fmla="*/ 264 w 851"/>
                  <a:gd name="T47" fmla="*/ 338 h 472"/>
                  <a:gd name="T48" fmla="*/ 317 w 851"/>
                  <a:gd name="T49" fmla="*/ 311 h 472"/>
                  <a:gd name="T50" fmla="*/ 358 w 851"/>
                  <a:gd name="T51" fmla="*/ 289 h 472"/>
                  <a:gd name="T52" fmla="*/ 550 w 851"/>
                  <a:gd name="T53" fmla="*/ 184 h 472"/>
                  <a:gd name="T54" fmla="*/ 619 w 851"/>
                  <a:gd name="T55" fmla="*/ 144 h 472"/>
                  <a:gd name="T56" fmla="*/ 691 w 851"/>
                  <a:gd name="T57" fmla="*/ 106 h 472"/>
                  <a:gd name="T58" fmla="*/ 764 w 851"/>
                  <a:gd name="T59" fmla="*/ 68 h 472"/>
                  <a:gd name="T60" fmla="*/ 838 w 851"/>
                  <a:gd name="T61" fmla="*/ 36 h 472"/>
                  <a:gd name="T62" fmla="*/ 849 w 851"/>
                  <a:gd name="T63" fmla="*/ 27 h 472"/>
                  <a:gd name="T64" fmla="*/ 849 w 851"/>
                  <a:gd name="T65" fmla="*/ 12 h 472"/>
                  <a:gd name="T66" fmla="*/ 840 w 851"/>
                  <a:gd name="T67" fmla="*/ 1 h 472"/>
                  <a:gd name="T68" fmla="*/ 823 w 851"/>
                  <a:gd name="T69" fmla="*/ 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1" h="472">
                    <a:moveTo>
                      <a:pt x="823" y="1"/>
                    </a:moveTo>
                    <a:lnTo>
                      <a:pt x="805" y="11"/>
                    </a:lnTo>
                    <a:lnTo>
                      <a:pt x="785" y="18"/>
                    </a:lnTo>
                    <a:lnTo>
                      <a:pt x="767" y="27"/>
                    </a:lnTo>
                    <a:lnTo>
                      <a:pt x="747" y="36"/>
                    </a:lnTo>
                    <a:lnTo>
                      <a:pt x="729" y="45"/>
                    </a:lnTo>
                    <a:lnTo>
                      <a:pt x="711" y="54"/>
                    </a:lnTo>
                    <a:lnTo>
                      <a:pt x="691" y="63"/>
                    </a:lnTo>
                    <a:lnTo>
                      <a:pt x="673" y="74"/>
                    </a:lnTo>
                    <a:lnTo>
                      <a:pt x="655" y="83"/>
                    </a:lnTo>
                    <a:lnTo>
                      <a:pt x="637" y="92"/>
                    </a:lnTo>
                    <a:lnTo>
                      <a:pt x="619" y="103"/>
                    </a:lnTo>
                    <a:lnTo>
                      <a:pt x="601" y="112"/>
                    </a:lnTo>
                    <a:lnTo>
                      <a:pt x="585" y="123"/>
                    </a:lnTo>
                    <a:lnTo>
                      <a:pt x="567" y="132"/>
                    </a:lnTo>
                    <a:lnTo>
                      <a:pt x="548" y="143"/>
                    </a:lnTo>
                    <a:lnTo>
                      <a:pt x="532" y="152"/>
                    </a:lnTo>
                    <a:lnTo>
                      <a:pt x="346" y="251"/>
                    </a:lnTo>
                    <a:lnTo>
                      <a:pt x="199" y="331"/>
                    </a:lnTo>
                    <a:lnTo>
                      <a:pt x="152" y="356"/>
                    </a:lnTo>
                    <a:lnTo>
                      <a:pt x="134" y="365"/>
                    </a:lnTo>
                    <a:lnTo>
                      <a:pt x="114" y="376"/>
                    </a:lnTo>
                    <a:lnTo>
                      <a:pt x="96" y="385"/>
                    </a:lnTo>
                    <a:lnTo>
                      <a:pt x="78" y="396"/>
                    </a:lnTo>
                    <a:lnTo>
                      <a:pt x="58" y="407"/>
                    </a:lnTo>
                    <a:lnTo>
                      <a:pt x="40" y="418"/>
                    </a:lnTo>
                    <a:lnTo>
                      <a:pt x="24" y="429"/>
                    </a:lnTo>
                    <a:lnTo>
                      <a:pt x="7" y="439"/>
                    </a:lnTo>
                    <a:lnTo>
                      <a:pt x="4" y="445"/>
                    </a:lnTo>
                    <a:lnTo>
                      <a:pt x="0" y="450"/>
                    </a:lnTo>
                    <a:lnTo>
                      <a:pt x="0" y="458"/>
                    </a:lnTo>
                    <a:lnTo>
                      <a:pt x="4" y="465"/>
                    </a:lnTo>
                    <a:lnTo>
                      <a:pt x="9" y="470"/>
                    </a:lnTo>
                    <a:lnTo>
                      <a:pt x="15" y="472"/>
                    </a:lnTo>
                    <a:lnTo>
                      <a:pt x="22" y="472"/>
                    </a:lnTo>
                    <a:lnTo>
                      <a:pt x="29" y="470"/>
                    </a:lnTo>
                    <a:lnTo>
                      <a:pt x="45" y="459"/>
                    </a:lnTo>
                    <a:lnTo>
                      <a:pt x="62" y="450"/>
                    </a:lnTo>
                    <a:lnTo>
                      <a:pt x="78" y="439"/>
                    </a:lnTo>
                    <a:lnTo>
                      <a:pt x="98" y="429"/>
                    </a:lnTo>
                    <a:lnTo>
                      <a:pt x="116" y="418"/>
                    </a:lnTo>
                    <a:lnTo>
                      <a:pt x="134" y="409"/>
                    </a:lnTo>
                    <a:lnTo>
                      <a:pt x="152" y="398"/>
                    </a:lnTo>
                    <a:lnTo>
                      <a:pt x="170" y="389"/>
                    </a:lnTo>
                    <a:lnTo>
                      <a:pt x="217" y="363"/>
                    </a:lnTo>
                    <a:lnTo>
                      <a:pt x="223" y="360"/>
                    </a:lnTo>
                    <a:lnTo>
                      <a:pt x="241" y="351"/>
                    </a:lnTo>
                    <a:lnTo>
                      <a:pt x="264" y="338"/>
                    </a:lnTo>
                    <a:lnTo>
                      <a:pt x="291" y="324"/>
                    </a:lnTo>
                    <a:lnTo>
                      <a:pt x="317" y="311"/>
                    </a:lnTo>
                    <a:lnTo>
                      <a:pt x="340" y="298"/>
                    </a:lnTo>
                    <a:lnTo>
                      <a:pt x="358" y="289"/>
                    </a:lnTo>
                    <a:lnTo>
                      <a:pt x="364" y="286"/>
                    </a:lnTo>
                    <a:lnTo>
                      <a:pt x="550" y="184"/>
                    </a:lnTo>
                    <a:lnTo>
                      <a:pt x="585" y="164"/>
                    </a:lnTo>
                    <a:lnTo>
                      <a:pt x="619" y="144"/>
                    </a:lnTo>
                    <a:lnTo>
                      <a:pt x="655" y="125"/>
                    </a:lnTo>
                    <a:lnTo>
                      <a:pt x="691" y="106"/>
                    </a:lnTo>
                    <a:lnTo>
                      <a:pt x="728" y="87"/>
                    </a:lnTo>
                    <a:lnTo>
                      <a:pt x="764" y="68"/>
                    </a:lnTo>
                    <a:lnTo>
                      <a:pt x="800" y="52"/>
                    </a:lnTo>
                    <a:lnTo>
                      <a:pt x="838" y="36"/>
                    </a:lnTo>
                    <a:lnTo>
                      <a:pt x="843" y="32"/>
                    </a:lnTo>
                    <a:lnTo>
                      <a:pt x="849" y="27"/>
                    </a:lnTo>
                    <a:lnTo>
                      <a:pt x="851" y="20"/>
                    </a:lnTo>
                    <a:lnTo>
                      <a:pt x="849" y="12"/>
                    </a:lnTo>
                    <a:lnTo>
                      <a:pt x="845" y="7"/>
                    </a:lnTo>
                    <a:lnTo>
                      <a:pt x="840" y="1"/>
                    </a:lnTo>
                    <a:lnTo>
                      <a:pt x="831" y="0"/>
                    </a:lnTo>
                    <a:lnTo>
                      <a:pt x="82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3" name="Freeform 12"/>
              <p:cNvSpPr>
                <a:spLocks/>
              </p:cNvSpPr>
              <p:nvPr/>
            </p:nvSpPr>
            <p:spPr bwMode="auto">
              <a:xfrm>
                <a:off x="1497" y="1415"/>
                <a:ext cx="809" cy="499"/>
              </a:xfrm>
              <a:custGeom>
                <a:avLst/>
                <a:gdLst>
                  <a:gd name="T0" fmla="*/ 769 w 809"/>
                  <a:gd name="T1" fmla="*/ 13 h 499"/>
                  <a:gd name="T2" fmla="*/ 751 w 809"/>
                  <a:gd name="T3" fmla="*/ 25 h 499"/>
                  <a:gd name="T4" fmla="*/ 731 w 809"/>
                  <a:gd name="T5" fmla="*/ 38 h 499"/>
                  <a:gd name="T6" fmla="*/ 709 w 809"/>
                  <a:gd name="T7" fmla="*/ 51 h 499"/>
                  <a:gd name="T8" fmla="*/ 669 w 809"/>
                  <a:gd name="T9" fmla="*/ 71 h 499"/>
                  <a:gd name="T10" fmla="*/ 536 w 809"/>
                  <a:gd name="T11" fmla="*/ 161 h 499"/>
                  <a:gd name="T12" fmla="*/ 523 w 809"/>
                  <a:gd name="T13" fmla="*/ 168 h 499"/>
                  <a:gd name="T14" fmla="*/ 496 w 809"/>
                  <a:gd name="T15" fmla="*/ 185 h 499"/>
                  <a:gd name="T16" fmla="*/ 467 w 809"/>
                  <a:gd name="T17" fmla="*/ 201 h 499"/>
                  <a:gd name="T18" fmla="*/ 454 w 809"/>
                  <a:gd name="T19" fmla="*/ 208 h 499"/>
                  <a:gd name="T20" fmla="*/ 355 w 809"/>
                  <a:gd name="T21" fmla="*/ 268 h 499"/>
                  <a:gd name="T22" fmla="*/ 331 w 809"/>
                  <a:gd name="T23" fmla="*/ 280 h 499"/>
                  <a:gd name="T24" fmla="*/ 306 w 809"/>
                  <a:gd name="T25" fmla="*/ 291 h 499"/>
                  <a:gd name="T26" fmla="*/ 282 w 809"/>
                  <a:gd name="T27" fmla="*/ 302 h 499"/>
                  <a:gd name="T28" fmla="*/ 257 w 809"/>
                  <a:gd name="T29" fmla="*/ 315 h 499"/>
                  <a:gd name="T30" fmla="*/ 226 w 809"/>
                  <a:gd name="T31" fmla="*/ 329 h 499"/>
                  <a:gd name="T32" fmla="*/ 197 w 809"/>
                  <a:gd name="T33" fmla="*/ 346 h 499"/>
                  <a:gd name="T34" fmla="*/ 168 w 809"/>
                  <a:gd name="T35" fmla="*/ 362 h 499"/>
                  <a:gd name="T36" fmla="*/ 118 w 809"/>
                  <a:gd name="T37" fmla="*/ 396 h 499"/>
                  <a:gd name="T38" fmla="*/ 90 w 809"/>
                  <a:gd name="T39" fmla="*/ 416 h 499"/>
                  <a:gd name="T40" fmla="*/ 63 w 809"/>
                  <a:gd name="T41" fmla="*/ 434 h 499"/>
                  <a:gd name="T42" fmla="*/ 36 w 809"/>
                  <a:gd name="T43" fmla="*/ 451 h 499"/>
                  <a:gd name="T44" fmla="*/ 11 w 809"/>
                  <a:gd name="T45" fmla="*/ 463 h 499"/>
                  <a:gd name="T46" fmla="*/ 2 w 809"/>
                  <a:gd name="T47" fmla="*/ 472 h 499"/>
                  <a:gd name="T48" fmla="*/ 2 w 809"/>
                  <a:gd name="T49" fmla="*/ 489 h 499"/>
                  <a:gd name="T50" fmla="*/ 11 w 809"/>
                  <a:gd name="T51" fmla="*/ 498 h 499"/>
                  <a:gd name="T52" fmla="*/ 25 w 809"/>
                  <a:gd name="T53" fmla="*/ 498 h 499"/>
                  <a:gd name="T54" fmla="*/ 52 w 809"/>
                  <a:gd name="T55" fmla="*/ 485 h 499"/>
                  <a:gd name="T56" fmla="*/ 81 w 809"/>
                  <a:gd name="T57" fmla="*/ 467 h 499"/>
                  <a:gd name="T58" fmla="*/ 110 w 809"/>
                  <a:gd name="T59" fmla="*/ 447 h 499"/>
                  <a:gd name="T60" fmla="*/ 139 w 809"/>
                  <a:gd name="T61" fmla="*/ 427 h 499"/>
                  <a:gd name="T62" fmla="*/ 188 w 809"/>
                  <a:gd name="T63" fmla="*/ 393 h 499"/>
                  <a:gd name="T64" fmla="*/ 213 w 809"/>
                  <a:gd name="T65" fmla="*/ 378 h 499"/>
                  <a:gd name="T66" fmla="*/ 242 w 809"/>
                  <a:gd name="T67" fmla="*/ 364 h 499"/>
                  <a:gd name="T68" fmla="*/ 271 w 809"/>
                  <a:gd name="T69" fmla="*/ 349 h 499"/>
                  <a:gd name="T70" fmla="*/ 298 w 809"/>
                  <a:gd name="T71" fmla="*/ 337 h 499"/>
                  <a:gd name="T72" fmla="*/ 324 w 809"/>
                  <a:gd name="T73" fmla="*/ 326 h 499"/>
                  <a:gd name="T74" fmla="*/ 347 w 809"/>
                  <a:gd name="T75" fmla="*/ 313 h 499"/>
                  <a:gd name="T76" fmla="*/ 373 w 809"/>
                  <a:gd name="T77" fmla="*/ 300 h 499"/>
                  <a:gd name="T78" fmla="*/ 387 w 809"/>
                  <a:gd name="T79" fmla="*/ 291 h 499"/>
                  <a:gd name="T80" fmla="*/ 412 w 809"/>
                  <a:gd name="T81" fmla="*/ 277 h 499"/>
                  <a:gd name="T82" fmla="*/ 445 w 809"/>
                  <a:gd name="T83" fmla="*/ 257 h 499"/>
                  <a:gd name="T84" fmla="*/ 470 w 809"/>
                  <a:gd name="T85" fmla="*/ 242 h 499"/>
                  <a:gd name="T86" fmla="*/ 554 w 809"/>
                  <a:gd name="T87" fmla="*/ 194 h 499"/>
                  <a:gd name="T88" fmla="*/ 689 w 809"/>
                  <a:gd name="T89" fmla="*/ 105 h 499"/>
                  <a:gd name="T90" fmla="*/ 704 w 809"/>
                  <a:gd name="T91" fmla="*/ 96 h 499"/>
                  <a:gd name="T92" fmla="*/ 716 w 809"/>
                  <a:gd name="T93" fmla="*/ 89 h 499"/>
                  <a:gd name="T94" fmla="*/ 738 w 809"/>
                  <a:gd name="T95" fmla="*/ 78 h 499"/>
                  <a:gd name="T96" fmla="*/ 762 w 809"/>
                  <a:gd name="T97" fmla="*/ 63 h 499"/>
                  <a:gd name="T98" fmla="*/ 783 w 809"/>
                  <a:gd name="T99" fmla="*/ 51 h 499"/>
                  <a:gd name="T100" fmla="*/ 803 w 809"/>
                  <a:gd name="T101" fmla="*/ 34 h 499"/>
                  <a:gd name="T102" fmla="*/ 809 w 809"/>
                  <a:gd name="T103" fmla="*/ 20 h 499"/>
                  <a:gd name="T104" fmla="*/ 803 w 809"/>
                  <a:gd name="T105" fmla="*/ 7 h 499"/>
                  <a:gd name="T106" fmla="*/ 791 w 809"/>
                  <a:gd name="T107" fmla="*/ 0 h 499"/>
                  <a:gd name="T108" fmla="*/ 776 w 809"/>
                  <a:gd name="T109" fmla="*/ 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9" h="499">
                    <a:moveTo>
                      <a:pt x="776" y="5"/>
                    </a:moveTo>
                    <a:lnTo>
                      <a:pt x="769" y="13"/>
                    </a:lnTo>
                    <a:lnTo>
                      <a:pt x="760" y="20"/>
                    </a:lnTo>
                    <a:lnTo>
                      <a:pt x="751" y="25"/>
                    </a:lnTo>
                    <a:lnTo>
                      <a:pt x="740" y="33"/>
                    </a:lnTo>
                    <a:lnTo>
                      <a:pt x="731" y="38"/>
                    </a:lnTo>
                    <a:lnTo>
                      <a:pt x="720" y="43"/>
                    </a:lnTo>
                    <a:lnTo>
                      <a:pt x="709" y="51"/>
                    </a:lnTo>
                    <a:lnTo>
                      <a:pt x="698" y="56"/>
                    </a:lnTo>
                    <a:lnTo>
                      <a:pt x="669" y="71"/>
                    </a:lnTo>
                    <a:lnTo>
                      <a:pt x="597" y="119"/>
                    </a:lnTo>
                    <a:lnTo>
                      <a:pt x="536" y="161"/>
                    </a:lnTo>
                    <a:lnTo>
                      <a:pt x="532" y="163"/>
                    </a:lnTo>
                    <a:lnTo>
                      <a:pt x="523" y="168"/>
                    </a:lnTo>
                    <a:lnTo>
                      <a:pt x="510" y="176"/>
                    </a:lnTo>
                    <a:lnTo>
                      <a:pt x="496" y="185"/>
                    </a:lnTo>
                    <a:lnTo>
                      <a:pt x="479" y="194"/>
                    </a:lnTo>
                    <a:lnTo>
                      <a:pt x="467" y="201"/>
                    </a:lnTo>
                    <a:lnTo>
                      <a:pt x="458" y="206"/>
                    </a:lnTo>
                    <a:lnTo>
                      <a:pt x="454" y="208"/>
                    </a:lnTo>
                    <a:lnTo>
                      <a:pt x="365" y="261"/>
                    </a:lnTo>
                    <a:lnTo>
                      <a:pt x="355" y="268"/>
                    </a:lnTo>
                    <a:lnTo>
                      <a:pt x="342" y="273"/>
                    </a:lnTo>
                    <a:lnTo>
                      <a:pt x="331" y="280"/>
                    </a:lnTo>
                    <a:lnTo>
                      <a:pt x="318" y="286"/>
                    </a:lnTo>
                    <a:lnTo>
                      <a:pt x="306" y="291"/>
                    </a:lnTo>
                    <a:lnTo>
                      <a:pt x="295" y="297"/>
                    </a:lnTo>
                    <a:lnTo>
                      <a:pt x="282" y="302"/>
                    </a:lnTo>
                    <a:lnTo>
                      <a:pt x="271" y="308"/>
                    </a:lnTo>
                    <a:lnTo>
                      <a:pt x="257" y="315"/>
                    </a:lnTo>
                    <a:lnTo>
                      <a:pt x="241" y="322"/>
                    </a:lnTo>
                    <a:lnTo>
                      <a:pt x="226" y="329"/>
                    </a:lnTo>
                    <a:lnTo>
                      <a:pt x="212" y="337"/>
                    </a:lnTo>
                    <a:lnTo>
                      <a:pt x="197" y="346"/>
                    </a:lnTo>
                    <a:lnTo>
                      <a:pt x="183" y="353"/>
                    </a:lnTo>
                    <a:lnTo>
                      <a:pt x="168" y="362"/>
                    </a:lnTo>
                    <a:lnTo>
                      <a:pt x="154" y="371"/>
                    </a:lnTo>
                    <a:lnTo>
                      <a:pt x="118" y="396"/>
                    </a:lnTo>
                    <a:lnTo>
                      <a:pt x="103" y="405"/>
                    </a:lnTo>
                    <a:lnTo>
                      <a:pt x="90" y="416"/>
                    </a:lnTo>
                    <a:lnTo>
                      <a:pt x="76" y="425"/>
                    </a:lnTo>
                    <a:lnTo>
                      <a:pt x="63" y="434"/>
                    </a:lnTo>
                    <a:lnTo>
                      <a:pt x="49" y="443"/>
                    </a:lnTo>
                    <a:lnTo>
                      <a:pt x="36" y="451"/>
                    </a:lnTo>
                    <a:lnTo>
                      <a:pt x="23" y="458"/>
                    </a:lnTo>
                    <a:lnTo>
                      <a:pt x="11" y="463"/>
                    </a:lnTo>
                    <a:lnTo>
                      <a:pt x="5" y="467"/>
                    </a:lnTo>
                    <a:lnTo>
                      <a:pt x="2" y="472"/>
                    </a:lnTo>
                    <a:lnTo>
                      <a:pt x="0" y="481"/>
                    </a:lnTo>
                    <a:lnTo>
                      <a:pt x="2" y="489"/>
                    </a:lnTo>
                    <a:lnTo>
                      <a:pt x="5" y="494"/>
                    </a:lnTo>
                    <a:lnTo>
                      <a:pt x="11" y="498"/>
                    </a:lnTo>
                    <a:lnTo>
                      <a:pt x="18" y="499"/>
                    </a:lnTo>
                    <a:lnTo>
                      <a:pt x="25" y="498"/>
                    </a:lnTo>
                    <a:lnTo>
                      <a:pt x="40" y="492"/>
                    </a:lnTo>
                    <a:lnTo>
                      <a:pt x="52" y="485"/>
                    </a:lnTo>
                    <a:lnTo>
                      <a:pt x="67" y="476"/>
                    </a:lnTo>
                    <a:lnTo>
                      <a:pt x="81" y="467"/>
                    </a:lnTo>
                    <a:lnTo>
                      <a:pt x="96" y="458"/>
                    </a:lnTo>
                    <a:lnTo>
                      <a:pt x="110" y="447"/>
                    </a:lnTo>
                    <a:lnTo>
                      <a:pt x="125" y="438"/>
                    </a:lnTo>
                    <a:lnTo>
                      <a:pt x="139" y="427"/>
                    </a:lnTo>
                    <a:lnTo>
                      <a:pt x="175" y="402"/>
                    </a:lnTo>
                    <a:lnTo>
                      <a:pt x="188" y="393"/>
                    </a:lnTo>
                    <a:lnTo>
                      <a:pt x="201" y="385"/>
                    </a:lnTo>
                    <a:lnTo>
                      <a:pt x="213" y="378"/>
                    </a:lnTo>
                    <a:lnTo>
                      <a:pt x="228" y="371"/>
                    </a:lnTo>
                    <a:lnTo>
                      <a:pt x="242" y="364"/>
                    </a:lnTo>
                    <a:lnTo>
                      <a:pt x="257" y="356"/>
                    </a:lnTo>
                    <a:lnTo>
                      <a:pt x="271" y="349"/>
                    </a:lnTo>
                    <a:lnTo>
                      <a:pt x="286" y="342"/>
                    </a:lnTo>
                    <a:lnTo>
                      <a:pt x="298" y="337"/>
                    </a:lnTo>
                    <a:lnTo>
                      <a:pt x="311" y="331"/>
                    </a:lnTo>
                    <a:lnTo>
                      <a:pt x="324" y="326"/>
                    </a:lnTo>
                    <a:lnTo>
                      <a:pt x="335" y="318"/>
                    </a:lnTo>
                    <a:lnTo>
                      <a:pt x="347" y="313"/>
                    </a:lnTo>
                    <a:lnTo>
                      <a:pt x="360" y="306"/>
                    </a:lnTo>
                    <a:lnTo>
                      <a:pt x="373" y="300"/>
                    </a:lnTo>
                    <a:lnTo>
                      <a:pt x="384" y="293"/>
                    </a:lnTo>
                    <a:lnTo>
                      <a:pt x="387" y="291"/>
                    </a:lnTo>
                    <a:lnTo>
                      <a:pt x="398" y="284"/>
                    </a:lnTo>
                    <a:lnTo>
                      <a:pt x="412" y="277"/>
                    </a:lnTo>
                    <a:lnTo>
                      <a:pt x="429" y="266"/>
                    </a:lnTo>
                    <a:lnTo>
                      <a:pt x="445" y="257"/>
                    </a:lnTo>
                    <a:lnTo>
                      <a:pt x="460" y="250"/>
                    </a:lnTo>
                    <a:lnTo>
                      <a:pt x="470" y="242"/>
                    </a:lnTo>
                    <a:lnTo>
                      <a:pt x="474" y="241"/>
                    </a:lnTo>
                    <a:lnTo>
                      <a:pt x="554" y="194"/>
                    </a:lnTo>
                    <a:lnTo>
                      <a:pt x="619" y="150"/>
                    </a:lnTo>
                    <a:lnTo>
                      <a:pt x="689" y="105"/>
                    </a:lnTo>
                    <a:lnTo>
                      <a:pt x="693" y="103"/>
                    </a:lnTo>
                    <a:lnTo>
                      <a:pt x="704" y="96"/>
                    </a:lnTo>
                    <a:lnTo>
                      <a:pt x="713" y="90"/>
                    </a:lnTo>
                    <a:lnTo>
                      <a:pt x="716" y="89"/>
                    </a:lnTo>
                    <a:lnTo>
                      <a:pt x="727" y="83"/>
                    </a:lnTo>
                    <a:lnTo>
                      <a:pt x="738" y="78"/>
                    </a:lnTo>
                    <a:lnTo>
                      <a:pt x="751" y="71"/>
                    </a:lnTo>
                    <a:lnTo>
                      <a:pt x="762" y="63"/>
                    </a:lnTo>
                    <a:lnTo>
                      <a:pt x="773" y="58"/>
                    </a:lnTo>
                    <a:lnTo>
                      <a:pt x="783" y="51"/>
                    </a:lnTo>
                    <a:lnTo>
                      <a:pt x="794" y="42"/>
                    </a:lnTo>
                    <a:lnTo>
                      <a:pt x="803" y="34"/>
                    </a:lnTo>
                    <a:lnTo>
                      <a:pt x="807" y="29"/>
                    </a:lnTo>
                    <a:lnTo>
                      <a:pt x="809" y="20"/>
                    </a:lnTo>
                    <a:lnTo>
                      <a:pt x="807" y="13"/>
                    </a:lnTo>
                    <a:lnTo>
                      <a:pt x="803" y="7"/>
                    </a:lnTo>
                    <a:lnTo>
                      <a:pt x="798" y="4"/>
                    </a:lnTo>
                    <a:lnTo>
                      <a:pt x="791" y="0"/>
                    </a:lnTo>
                    <a:lnTo>
                      <a:pt x="782" y="2"/>
                    </a:lnTo>
                    <a:lnTo>
                      <a:pt x="77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4" name="Freeform 14"/>
              <p:cNvSpPr>
                <a:spLocks/>
              </p:cNvSpPr>
              <p:nvPr/>
            </p:nvSpPr>
            <p:spPr bwMode="auto">
              <a:xfrm>
                <a:off x="1622" y="2133"/>
                <a:ext cx="103" cy="938"/>
              </a:xfrm>
              <a:custGeom>
                <a:avLst/>
                <a:gdLst>
                  <a:gd name="T0" fmla="*/ 14 w 103"/>
                  <a:gd name="T1" fmla="*/ 0 h 938"/>
                  <a:gd name="T2" fmla="*/ 9 w 103"/>
                  <a:gd name="T3" fmla="*/ 2 h 938"/>
                  <a:gd name="T4" fmla="*/ 3 w 103"/>
                  <a:gd name="T5" fmla="*/ 8 h 938"/>
                  <a:gd name="T6" fmla="*/ 0 w 103"/>
                  <a:gd name="T7" fmla="*/ 15 h 938"/>
                  <a:gd name="T8" fmla="*/ 0 w 103"/>
                  <a:gd name="T9" fmla="*/ 22 h 938"/>
                  <a:gd name="T10" fmla="*/ 12 w 103"/>
                  <a:gd name="T11" fmla="*/ 133 h 938"/>
                  <a:gd name="T12" fmla="*/ 22 w 103"/>
                  <a:gd name="T13" fmla="*/ 245 h 938"/>
                  <a:gd name="T14" fmla="*/ 27 w 103"/>
                  <a:gd name="T15" fmla="*/ 357 h 938"/>
                  <a:gd name="T16" fmla="*/ 32 w 103"/>
                  <a:gd name="T17" fmla="*/ 467 h 938"/>
                  <a:gd name="T18" fmla="*/ 36 w 103"/>
                  <a:gd name="T19" fmla="*/ 581 h 938"/>
                  <a:gd name="T20" fmla="*/ 43 w 103"/>
                  <a:gd name="T21" fmla="*/ 695 h 938"/>
                  <a:gd name="T22" fmla="*/ 52 w 103"/>
                  <a:gd name="T23" fmla="*/ 809 h 938"/>
                  <a:gd name="T24" fmla="*/ 65 w 103"/>
                  <a:gd name="T25" fmla="*/ 922 h 938"/>
                  <a:gd name="T26" fmla="*/ 69 w 103"/>
                  <a:gd name="T27" fmla="*/ 929 h 938"/>
                  <a:gd name="T28" fmla="*/ 74 w 103"/>
                  <a:gd name="T29" fmla="*/ 934 h 938"/>
                  <a:gd name="T30" fmla="*/ 79 w 103"/>
                  <a:gd name="T31" fmla="*/ 938 h 938"/>
                  <a:gd name="T32" fmla="*/ 87 w 103"/>
                  <a:gd name="T33" fmla="*/ 938 h 938"/>
                  <a:gd name="T34" fmla="*/ 94 w 103"/>
                  <a:gd name="T35" fmla="*/ 936 h 938"/>
                  <a:gd name="T36" fmla="*/ 99 w 103"/>
                  <a:gd name="T37" fmla="*/ 931 h 938"/>
                  <a:gd name="T38" fmla="*/ 103 w 103"/>
                  <a:gd name="T39" fmla="*/ 923 h 938"/>
                  <a:gd name="T40" fmla="*/ 103 w 103"/>
                  <a:gd name="T41" fmla="*/ 916 h 938"/>
                  <a:gd name="T42" fmla="*/ 90 w 103"/>
                  <a:gd name="T43" fmla="*/ 804 h 938"/>
                  <a:gd name="T44" fmla="*/ 81 w 103"/>
                  <a:gd name="T45" fmla="*/ 692 h 938"/>
                  <a:gd name="T46" fmla="*/ 74 w 103"/>
                  <a:gd name="T47" fmla="*/ 578 h 938"/>
                  <a:gd name="T48" fmla="*/ 69 w 103"/>
                  <a:gd name="T49" fmla="*/ 466 h 938"/>
                  <a:gd name="T50" fmla="*/ 65 w 103"/>
                  <a:gd name="T51" fmla="*/ 353 h 938"/>
                  <a:gd name="T52" fmla="*/ 58 w 103"/>
                  <a:gd name="T53" fmla="*/ 241 h 938"/>
                  <a:gd name="T54" fmla="*/ 49 w 103"/>
                  <a:gd name="T55" fmla="*/ 129 h 938"/>
                  <a:gd name="T56" fmla="*/ 36 w 103"/>
                  <a:gd name="T57" fmla="*/ 17 h 938"/>
                  <a:gd name="T58" fmla="*/ 34 w 103"/>
                  <a:gd name="T59" fmla="*/ 9 h 938"/>
                  <a:gd name="T60" fmla="*/ 29 w 103"/>
                  <a:gd name="T61" fmla="*/ 4 h 938"/>
                  <a:gd name="T62" fmla="*/ 22 w 103"/>
                  <a:gd name="T63" fmla="*/ 0 h 938"/>
                  <a:gd name="T64" fmla="*/ 14 w 103"/>
                  <a:gd name="T65" fmla="*/ 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938">
                    <a:moveTo>
                      <a:pt x="14" y="0"/>
                    </a:moveTo>
                    <a:lnTo>
                      <a:pt x="9" y="2"/>
                    </a:lnTo>
                    <a:lnTo>
                      <a:pt x="3" y="8"/>
                    </a:lnTo>
                    <a:lnTo>
                      <a:pt x="0" y="15"/>
                    </a:lnTo>
                    <a:lnTo>
                      <a:pt x="0" y="22"/>
                    </a:lnTo>
                    <a:lnTo>
                      <a:pt x="12" y="133"/>
                    </a:lnTo>
                    <a:lnTo>
                      <a:pt x="22" y="245"/>
                    </a:lnTo>
                    <a:lnTo>
                      <a:pt x="27" y="357"/>
                    </a:lnTo>
                    <a:lnTo>
                      <a:pt x="32" y="467"/>
                    </a:lnTo>
                    <a:lnTo>
                      <a:pt x="36" y="581"/>
                    </a:lnTo>
                    <a:lnTo>
                      <a:pt x="43" y="695"/>
                    </a:lnTo>
                    <a:lnTo>
                      <a:pt x="52" y="809"/>
                    </a:lnTo>
                    <a:lnTo>
                      <a:pt x="65" y="922"/>
                    </a:lnTo>
                    <a:lnTo>
                      <a:pt x="69" y="929"/>
                    </a:lnTo>
                    <a:lnTo>
                      <a:pt x="74" y="934"/>
                    </a:lnTo>
                    <a:lnTo>
                      <a:pt x="79" y="938"/>
                    </a:lnTo>
                    <a:lnTo>
                      <a:pt x="87" y="938"/>
                    </a:lnTo>
                    <a:lnTo>
                      <a:pt x="94" y="936"/>
                    </a:lnTo>
                    <a:lnTo>
                      <a:pt x="99" y="931"/>
                    </a:lnTo>
                    <a:lnTo>
                      <a:pt x="103" y="923"/>
                    </a:lnTo>
                    <a:lnTo>
                      <a:pt x="103" y="916"/>
                    </a:lnTo>
                    <a:lnTo>
                      <a:pt x="90" y="804"/>
                    </a:lnTo>
                    <a:lnTo>
                      <a:pt x="81" y="692"/>
                    </a:lnTo>
                    <a:lnTo>
                      <a:pt x="74" y="578"/>
                    </a:lnTo>
                    <a:lnTo>
                      <a:pt x="69" y="466"/>
                    </a:lnTo>
                    <a:lnTo>
                      <a:pt x="65" y="353"/>
                    </a:lnTo>
                    <a:lnTo>
                      <a:pt x="58" y="241"/>
                    </a:lnTo>
                    <a:lnTo>
                      <a:pt x="49" y="129"/>
                    </a:lnTo>
                    <a:lnTo>
                      <a:pt x="36" y="17"/>
                    </a:lnTo>
                    <a:lnTo>
                      <a:pt x="34" y="9"/>
                    </a:lnTo>
                    <a:lnTo>
                      <a:pt x="29" y="4"/>
                    </a:lnTo>
                    <a:lnTo>
                      <a:pt x="22"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sp>
          <p:nvSpPr>
            <p:cNvPr id="55" name="Rectangle 54"/>
            <p:cNvSpPr/>
            <p:nvPr/>
          </p:nvSpPr>
          <p:spPr>
            <a:xfrm rot="20700000">
              <a:off x="3627393" y="2833264"/>
              <a:ext cx="4786035" cy="1668890"/>
            </a:xfrm>
            <a:prstGeom prst="rect">
              <a:avLst/>
            </a:prstGeom>
            <a:noFill/>
          </p:spPr>
          <p:txBody>
            <a:bodyPr wrap="none" lIns="68580" tIns="34290" rIns="68580" bIns="34290">
              <a:spAutoFit/>
            </a:bodyPr>
            <a:lstStyle/>
            <a:p>
              <a:pPr algn="ctr"/>
              <a:r>
                <a:rPr lang="en-US" sz="3600" b="1" dirty="0" smtClean="0">
                  <a:ln w="22225">
                    <a:solidFill>
                      <a:schemeClr val="accent5"/>
                    </a:solidFill>
                    <a:prstDash val="solid"/>
                  </a:ln>
                  <a:solidFill>
                    <a:srgbClr val="FFFFFF"/>
                  </a:solidFill>
                  <a:effectLst>
                    <a:outerShdw blurRad="38100" dist="22860" dir="5400000" algn="tl" rotWithShape="0">
                      <a:srgbClr val="000000">
                        <a:alpha val="30000"/>
                      </a:srgbClr>
                    </a:outerShdw>
                  </a:effectLst>
                </a:rPr>
                <a:t>category</a:t>
              </a:r>
              <a:endParaRPr lang="en-US" sz="3600" b="1" dirty="0">
                <a:ln w="22225">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Tree>
    <p:extLst>
      <p:ext uri="{BB962C8B-B14F-4D97-AF65-F5344CB8AC3E}">
        <p14:creationId xmlns:p14="http://schemas.microsoft.com/office/powerpoint/2010/main" val="34399623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0"/>
          <p:cNvSpPr/>
          <p:nvPr/>
        </p:nvSpPr>
        <p:spPr>
          <a:xfrm>
            <a:off x="2876550" y="4553336"/>
            <a:ext cx="3124200" cy="18137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11"/>
          <p:cNvSpPr/>
          <p:nvPr/>
        </p:nvSpPr>
        <p:spPr>
          <a:xfrm>
            <a:off x="3362537" y="5464562"/>
            <a:ext cx="86783" cy="867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14"/>
          <p:cNvSpPr/>
          <p:nvPr/>
        </p:nvSpPr>
        <p:spPr>
          <a:xfrm>
            <a:off x="4265084" y="4788193"/>
            <a:ext cx="86783" cy="867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9" name="Straight Arrow Connector 16"/>
          <p:cNvCxnSpPr/>
          <p:nvPr/>
        </p:nvCxnSpPr>
        <p:spPr>
          <a:xfrm flipH="1" flipV="1">
            <a:off x="3492712" y="5576837"/>
            <a:ext cx="642197" cy="52070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17"/>
          <p:cNvCxnSpPr/>
          <p:nvPr/>
        </p:nvCxnSpPr>
        <p:spPr>
          <a:xfrm flipV="1">
            <a:off x="4308475" y="5690237"/>
            <a:ext cx="920750" cy="424657"/>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18"/>
          <p:cNvCxnSpPr/>
          <p:nvPr/>
        </p:nvCxnSpPr>
        <p:spPr>
          <a:xfrm flipV="1">
            <a:off x="4239048" y="5698334"/>
            <a:ext cx="164888" cy="329777"/>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19"/>
          <p:cNvCxnSpPr/>
          <p:nvPr/>
        </p:nvCxnSpPr>
        <p:spPr>
          <a:xfrm flipV="1">
            <a:off x="3449320" y="4856535"/>
            <a:ext cx="789728" cy="555413"/>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23"/>
          <p:cNvCxnSpPr/>
          <p:nvPr/>
        </p:nvCxnSpPr>
        <p:spPr>
          <a:xfrm flipH="1" flipV="1">
            <a:off x="4334510" y="4943319"/>
            <a:ext cx="130175" cy="546735"/>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24"/>
          <p:cNvCxnSpPr/>
          <p:nvPr/>
        </p:nvCxnSpPr>
        <p:spPr>
          <a:xfrm flipH="1" flipV="1">
            <a:off x="4421295" y="4847857"/>
            <a:ext cx="878097" cy="628665"/>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grpSp>
        <p:nvGrpSpPr>
          <p:cNvPr id="6" name="Group 5"/>
          <p:cNvGrpSpPr/>
          <p:nvPr/>
        </p:nvGrpSpPr>
        <p:grpSpPr>
          <a:xfrm>
            <a:off x="4421294" y="5540669"/>
            <a:ext cx="921490" cy="119340"/>
            <a:chOff x="4421294" y="5540669"/>
            <a:chExt cx="921490" cy="119340"/>
          </a:xfrm>
        </p:grpSpPr>
        <p:sp>
          <p:nvSpPr>
            <p:cNvPr id="26" name="Oval 12"/>
            <p:cNvSpPr/>
            <p:nvPr/>
          </p:nvSpPr>
          <p:spPr>
            <a:xfrm>
              <a:off x="5256001" y="5573226"/>
              <a:ext cx="86783" cy="867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Oval 15"/>
            <p:cNvSpPr/>
            <p:nvPr/>
          </p:nvSpPr>
          <p:spPr>
            <a:xfrm>
              <a:off x="4421294" y="5569244"/>
              <a:ext cx="86783" cy="867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6" name="Straight Arrow Connector 33"/>
            <p:cNvCxnSpPr/>
            <p:nvPr/>
          </p:nvCxnSpPr>
          <p:spPr>
            <a:xfrm>
              <a:off x="4572000" y="5540669"/>
              <a:ext cx="628861"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51"/>
            <p:cNvCxnSpPr/>
            <p:nvPr/>
          </p:nvCxnSpPr>
          <p:spPr>
            <a:xfrm flipH="1">
              <a:off x="4572000" y="5631685"/>
              <a:ext cx="628861"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grpSp>
      <p:cxnSp>
        <p:nvCxnSpPr>
          <p:cNvPr id="38" name="Straight Arrow Connector 9"/>
          <p:cNvCxnSpPr/>
          <p:nvPr/>
        </p:nvCxnSpPr>
        <p:spPr>
          <a:xfrm flipV="1">
            <a:off x="4176130" y="4960947"/>
            <a:ext cx="62918" cy="1075261"/>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51" name="Oval 7"/>
          <p:cNvSpPr/>
          <p:nvPr/>
        </p:nvSpPr>
        <p:spPr>
          <a:xfrm>
            <a:off x="4178300" y="6098622"/>
            <a:ext cx="86783" cy="86783"/>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p:sp>
        <p:nvSpPr>
          <p:cNvPr id="3" name="Content Placeholder 2"/>
          <p:cNvSpPr>
            <a:spLocks noGrp="1"/>
          </p:cNvSpPr>
          <p:nvPr>
            <p:ph idx="1"/>
          </p:nvPr>
        </p:nvSpPr>
        <p:spPr/>
        <p:txBody>
          <a:bodyPr>
            <a:normAutofit/>
          </a:bodyPr>
          <a:lstStyle/>
          <a:p>
            <a:r>
              <a:rPr lang="en-US" sz="2400" dirty="0"/>
              <a:t>Duality proofs for free</a:t>
            </a:r>
          </a:p>
          <a:p>
            <a:r>
              <a:rPr lang="en-US" sz="2400" dirty="0" smtClean="0"/>
              <a:t>Two vertices are </a:t>
            </a:r>
            <a:r>
              <a:rPr lang="en-US" sz="2400" b="1" dirty="0" smtClean="0"/>
              <a:t>isomorphic</a:t>
            </a:r>
            <a:r>
              <a:rPr lang="en-US" sz="2400" dirty="0" smtClean="0"/>
              <a:t> if there is exactly one edge between them in each direction</a:t>
            </a:r>
            <a:endParaRPr lang="en-US" dirty="0"/>
          </a:p>
          <a:p>
            <a:pPr lvl="1"/>
            <a:endParaRPr lang="en-US" sz="2100" dirty="0"/>
          </a:p>
        </p:txBody>
      </p:sp>
      <p:sp>
        <p:nvSpPr>
          <p:cNvPr id="4" name="Slide Number Placeholder 3"/>
          <p:cNvSpPr>
            <a:spLocks noGrp="1"/>
          </p:cNvSpPr>
          <p:nvPr>
            <p:ph type="sldNum" sz="quarter" idx="12"/>
          </p:nvPr>
        </p:nvSpPr>
        <p:spPr/>
        <p:txBody>
          <a:bodyPr/>
          <a:lstStyle/>
          <a:p>
            <a:fld id="{E64EF21E-4A1E-457A-A908-FECEBBB6594B}" type="slidenum">
              <a:rPr lang="en-US" smtClean="0"/>
              <a:t>53</a:t>
            </a:fld>
            <a:endParaRPr lang="en-US"/>
          </a:p>
        </p:txBody>
      </p:sp>
      <p:grpSp>
        <p:nvGrpSpPr>
          <p:cNvPr id="39" name="Group 50"/>
          <p:cNvGrpSpPr/>
          <p:nvPr/>
        </p:nvGrpSpPr>
        <p:grpSpPr>
          <a:xfrm>
            <a:off x="-140112" y="5681974"/>
            <a:ext cx="2885366" cy="1105078"/>
            <a:chOff x="3517725" y="2199271"/>
            <a:chExt cx="7726220" cy="2959100"/>
          </a:xfrm>
        </p:grpSpPr>
        <p:grpSp>
          <p:nvGrpSpPr>
            <p:cNvPr id="40" name="Group 4"/>
            <p:cNvGrpSpPr>
              <a:grpSpLocks noChangeAspect="1"/>
            </p:cNvGrpSpPr>
            <p:nvPr/>
          </p:nvGrpSpPr>
          <p:grpSpPr bwMode="auto">
            <a:xfrm>
              <a:off x="4752023" y="2199271"/>
              <a:ext cx="2260600" cy="2959100"/>
              <a:chOff x="1354" y="1310"/>
              <a:chExt cx="1424" cy="1864"/>
            </a:xfrm>
          </p:grpSpPr>
          <p:sp>
            <p:nvSpPr>
              <p:cNvPr id="42" name="AutoShape 3"/>
              <p:cNvSpPr>
                <a:spLocks noChangeAspect="1" noChangeArrowheads="1" noTextEdit="1"/>
              </p:cNvSpPr>
              <p:nvPr/>
            </p:nvSpPr>
            <p:spPr bwMode="auto">
              <a:xfrm>
                <a:off x="1354" y="1310"/>
                <a:ext cx="1424" cy="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3" name="Freeform 5"/>
              <p:cNvSpPr>
                <a:spLocks/>
              </p:cNvSpPr>
              <p:nvPr/>
            </p:nvSpPr>
            <p:spPr bwMode="auto">
              <a:xfrm>
                <a:off x="1414" y="1377"/>
                <a:ext cx="1176" cy="661"/>
              </a:xfrm>
              <a:custGeom>
                <a:avLst/>
                <a:gdLst>
                  <a:gd name="T0" fmla="*/ 915 w 1176"/>
                  <a:gd name="T1" fmla="*/ 80 h 661"/>
                  <a:gd name="T2" fmla="*/ 939 w 1176"/>
                  <a:gd name="T3" fmla="*/ 76 h 661"/>
                  <a:gd name="T4" fmla="*/ 964 w 1176"/>
                  <a:gd name="T5" fmla="*/ 74 h 661"/>
                  <a:gd name="T6" fmla="*/ 988 w 1176"/>
                  <a:gd name="T7" fmla="*/ 78 h 661"/>
                  <a:gd name="T8" fmla="*/ 1006 w 1176"/>
                  <a:gd name="T9" fmla="*/ 96 h 661"/>
                  <a:gd name="T10" fmla="*/ 1000 w 1176"/>
                  <a:gd name="T11" fmla="*/ 128 h 661"/>
                  <a:gd name="T12" fmla="*/ 1000 w 1176"/>
                  <a:gd name="T13" fmla="*/ 137 h 661"/>
                  <a:gd name="T14" fmla="*/ 1033 w 1176"/>
                  <a:gd name="T15" fmla="*/ 137 h 661"/>
                  <a:gd name="T16" fmla="*/ 1058 w 1176"/>
                  <a:gd name="T17" fmla="*/ 148 h 661"/>
                  <a:gd name="T18" fmla="*/ 1062 w 1176"/>
                  <a:gd name="T19" fmla="*/ 166 h 661"/>
                  <a:gd name="T20" fmla="*/ 1064 w 1176"/>
                  <a:gd name="T21" fmla="*/ 179 h 661"/>
                  <a:gd name="T22" fmla="*/ 1091 w 1176"/>
                  <a:gd name="T23" fmla="*/ 177 h 661"/>
                  <a:gd name="T24" fmla="*/ 1111 w 1176"/>
                  <a:gd name="T25" fmla="*/ 179 h 661"/>
                  <a:gd name="T26" fmla="*/ 1129 w 1176"/>
                  <a:gd name="T27" fmla="*/ 195 h 661"/>
                  <a:gd name="T28" fmla="*/ 1150 w 1176"/>
                  <a:gd name="T29" fmla="*/ 239 h 661"/>
                  <a:gd name="T30" fmla="*/ 1169 w 1176"/>
                  <a:gd name="T31" fmla="*/ 297 h 661"/>
                  <a:gd name="T32" fmla="*/ 1145 w 1176"/>
                  <a:gd name="T33" fmla="*/ 337 h 661"/>
                  <a:gd name="T34" fmla="*/ 1084 w 1176"/>
                  <a:gd name="T35" fmla="*/ 355 h 661"/>
                  <a:gd name="T36" fmla="*/ 1022 w 1176"/>
                  <a:gd name="T37" fmla="*/ 375 h 661"/>
                  <a:gd name="T38" fmla="*/ 961 w 1176"/>
                  <a:gd name="T39" fmla="*/ 393 h 661"/>
                  <a:gd name="T40" fmla="*/ 897 w 1176"/>
                  <a:gd name="T41" fmla="*/ 413 h 661"/>
                  <a:gd name="T42" fmla="*/ 836 w 1176"/>
                  <a:gd name="T43" fmla="*/ 431 h 661"/>
                  <a:gd name="T44" fmla="*/ 774 w 1176"/>
                  <a:gd name="T45" fmla="*/ 451 h 661"/>
                  <a:gd name="T46" fmla="*/ 713 w 1176"/>
                  <a:gd name="T47" fmla="*/ 472 h 661"/>
                  <a:gd name="T48" fmla="*/ 653 w 1176"/>
                  <a:gd name="T49" fmla="*/ 494 h 661"/>
                  <a:gd name="T50" fmla="*/ 595 w 1176"/>
                  <a:gd name="T51" fmla="*/ 519 h 661"/>
                  <a:gd name="T52" fmla="*/ 537 w 1176"/>
                  <a:gd name="T53" fmla="*/ 548 h 661"/>
                  <a:gd name="T54" fmla="*/ 477 w 1176"/>
                  <a:gd name="T55" fmla="*/ 577 h 661"/>
                  <a:gd name="T56" fmla="*/ 416 w 1176"/>
                  <a:gd name="T57" fmla="*/ 604 h 661"/>
                  <a:gd name="T58" fmla="*/ 354 w 1176"/>
                  <a:gd name="T59" fmla="*/ 628 h 661"/>
                  <a:gd name="T60" fmla="*/ 293 w 1176"/>
                  <a:gd name="T61" fmla="*/ 648 h 661"/>
                  <a:gd name="T62" fmla="*/ 231 w 1176"/>
                  <a:gd name="T63" fmla="*/ 659 h 661"/>
                  <a:gd name="T64" fmla="*/ 161 w 1176"/>
                  <a:gd name="T65" fmla="*/ 657 h 661"/>
                  <a:gd name="T66" fmla="*/ 78 w 1176"/>
                  <a:gd name="T67" fmla="*/ 630 h 661"/>
                  <a:gd name="T68" fmla="*/ 16 w 1176"/>
                  <a:gd name="T69" fmla="*/ 575 h 661"/>
                  <a:gd name="T70" fmla="*/ 2 w 1176"/>
                  <a:gd name="T71" fmla="*/ 501 h 661"/>
                  <a:gd name="T72" fmla="*/ 38 w 1176"/>
                  <a:gd name="T73" fmla="*/ 436 h 661"/>
                  <a:gd name="T74" fmla="*/ 81 w 1176"/>
                  <a:gd name="T75" fmla="*/ 396 h 661"/>
                  <a:gd name="T76" fmla="*/ 130 w 1176"/>
                  <a:gd name="T77" fmla="*/ 362 h 661"/>
                  <a:gd name="T78" fmla="*/ 186 w 1176"/>
                  <a:gd name="T79" fmla="*/ 333 h 661"/>
                  <a:gd name="T80" fmla="*/ 246 w 1176"/>
                  <a:gd name="T81" fmla="*/ 308 h 661"/>
                  <a:gd name="T82" fmla="*/ 307 w 1176"/>
                  <a:gd name="T83" fmla="*/ 286 h 661"/>
                  <a:gd name="T84" fmla="*/ 365 w 1176"/>
                  <a:gd name="T85" fmla="*/ 262 h 661"/>
                  <a:gd name="T86" fmla="*/ 419 w 1176"/>
                  <a:gd name="T87" fmla="*/ 241 h 661"/>
                  <a:gd name="T88" fmla="*/ 463 w 1176"/>
                  <a:gd name="T89" fmla="*/ 219 h 661"/>
                  <a:gd name="T90" fmla="*/ 501 w 1176"/>
                  <a:gd name="T91" fmla="*/ 199 h 661"/>
                  <a:gd name="T92" fmla="*/ 539 w 1176"/>
                  <a:gd name="T93" fmla="*/ 177 h 661"/>
                  <a:gd name="T94" fmla="*/ 577 w 1176"/>
                  <a:gd name="T95" fmla="*/ 157 h 661"/>
                  <a:gd name="T96" fmla="*/ 613 w 1176"/>
                  <a:gd name="T97" fmla="*/ 136 h 661"/>
                  <a:gd name="T98" fmla="*/ 651 w 1176"/>
                  <a:gd name="T99" fmla="*/ 116 h 661"/>
                  <a:gd name="T100" fmla="*/ 689 w 1176"/>
                  <a:gd name="T101" fmla="*/ 96 h 661"/>
                  <a:gd name="T102" fmla="*/ 727 w 1176"/>
                  <a:gd name="T103" fmla="*/ 76 h 661"/>
                  <a:gd name="T104" fmla="*/ 760 w 1176"/>
                  <a:gd name="T105" fmla="*/ 60 h 661"/>
                  <a:gd name="T106" fmla="*/ 790 w 1176"/>
                  <a:gd name="T107" fmla="*/ 40 h 661"/>
                  <a:gd name="T108" fmla="*/ 821 w 1176"/>
                  <a:gd name="T109" fmla="*/ 20 h 661"/>
                  <a:gd name="T110" fmla="*/ 852 w 1176"/>
                  <a:gd name="T111" fmla="*/ 4 h 661"/>
                  <a:gd name="T112" fmla="*/ 883 w 1176"/>
                  <a:gd name="T113" fmla="*/ 0 h 661"/>
                  <a:gd name="T114" fmla="*/ 910 w 1176"/>
                  <a:gd name="T115" fmla="*/ 13 h 661"/>
                  <a:gd name="T116" fmla="*/ 921 w 1176"/>
                  <a:gd name="T117" fmla="*/ 38 h 661"/>
                  <a:gd name="T118" fmla="*/ 915 w 1176"/>
                  <a:gd name="T119" fmla="*/ 67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76" h="661">
                    <a:moveTo>
                      <a:pt x="906" y="81"/>
                    </a:moveTo>
                    <a:lnTo>
                      <a:pt x="915" y="80"/>
                    </a:lnTo>
                    <a:lnTo>
                      <a:pt x="926" y="78"/>
                    </a:lnTo>
                    <a:lnTo>
                      <a:pt x="939" y="76"/>
                    </a:lnTo>
                    <a:lnTo>
                      <a:pt x="951" y="76"/>
                    </a:lnTo>
                    <a:lnTo>
                      <a:pt x="964" y="74"/>
                    </a:lnTo>
                    <a:lnTo>
                      <a:pt x="977" y="76"/>
                    </a:lnTo>
                    <a:lnTo>
                      <a:pt x="988" y="78"/>
                    </a:lnTo>
                    <a:lnTo>
                      <a:pt x="995" y="81"/>
                    </a:lnTo>
                    <a:lnTo>
                      <a:pt x="1006" y="96"/>
                    </a:lnTo>
                    <a:lnTo>
                      <a:pt x="1008" y="112"/>
                    </a:lnTo>
                    <a:lnTo>
                      <a:pt x="1000" y="128"/>
                    </a:lnTo>
                    <a:lnTo>
                      <a:pt x="988" y="141"/>
                    </a:lnTo>
                    <a:lnTo>
                      <a:pt x="1000" y="137"/>
                    </a:lnTo>
                    <a:lnTo>
                      <a:pt x="1017" y="136"/>
                    </a:lnTo>
                    <a:lnTo>
                      <a:pt x="1033" y="137"/>
                    </a:lnTo>
                    <a:lnTo>
                      <a:pt x="1047" y="141"/>
                    </a:lnTo>
                    <a:lnTo>
                      <a:pt x="1058" y="148"/>
                    </a:lnTo>
                    <a:lnTo>
                      <a:pt x="1064" y="156"/>
                    </a:lnTo>
                    <a:lnTo>
                      <a:pt x="1062" y="166"/>
                    </a:lnTo>
                    <a:lnTo>
                      <a:pt x="1047" y="181"/>
                    </a:lnTo>
                    <a:lnTo>
                      <a:pt x="1064" y="179"/>
                    </a:lnTo>
                    <a:lnTo>
                      <a:pt x="1078" y="177"/>
                    </a:lnTo>
                    <a:lnTo>
                      <a:pt x="1091" y="177"/>
                    </a:lnTo>
                    <a:lnTo>
                      <a:pt x="1102" y="177"/>
                    </a:lnTo>
                    <a:lnTo>
                      <a:pt x="1111" y="179"/>
                    </a:lnTo>
                    <a:lnTo>
                      <a:pt x="1120" y="186"/>
                    </a:lnTo>
                    <a:lnTo>
                      <a:pt x="1129" y="195"/>
                    </a:lnTo>
                    <a:lnTo>
                      <a:pt x="1138" y="212"/>
                    </a:lnTo>
                    <a:lnTo>
                      <a:pt x="1150" y="239"/>
                    </a:lnTo>
                    <a:lnTo>
                      <a:pt x="1161" y="268"/>
                    </a:lnTo>
                    <a:lnTo>
                      <a:pt x="1169" y="297"/>
                    </a:lnTo>
                    <a:lnTo>
                      <a:pt x="1176" y="326"/>
                    </a:lnTo>
                    <a:lnTo>
                      <a:pt x="1145" y="337"/>
                    </a:lnTo>
                    <a:lnTo>
                      <a:pt x="1114" y="346"/>
                    </a:lnTo>
                    <a:lnTo>
                      <a:pt x="1084" y="355"/>
                    </a:lnTo>
                    <a:lnTo>
                      <a:pt x="1053" y="366"/>
                    </a:lnTo>
                    <a:lnTo>
                      <a:pt x="1022" y="375"/>
                    </a:lnTo>
                    <a:lnTo>
                      <a:pt x="991" y="384"/>
                    </a:lnTo>
                    <a:lnTo>
                      <a:pt x="961" y="393"/>
                    </a:lnTo>
                    <a:lnTo>
                      <a:pt x="930" y="402"/>
                    </a:lnTo>
                    <a:lnTo>
                      <a:pt x="897" y="413"/>
                    </a:lnTo>
                    <a:lnTo>
                      <a:pt x="866" y="422"/>
                    </a:lnTo>
                    <a:lnTo>
                      <a:pt x="836" y="431"/>
                    </a:lnTo>
                    <a:lnTo>
                      <a:pt x="805" y="442"/>
                    </a:lnTo>
                    <a:lnTo>
                      <a:pt x="774" y="451"/>
                    </a:lnTo>
                    <a:lnTo>
                      <a:pt x="743" y="461"/>
                    </a:lnTo>
                    <a:lnTo>
                      <a:pt x="713" y="472"/>
                    </a:lnTo>
                    <a:lnTo>
                      <a:pt x="682" y="483"/>
                    </a:lnTo>
                    <a:lnTo>
                      <a:pt x="653" y="494"/>
                    </a:lnTo>
                    <a:lnTo>
                      <a:pt x="624" y="507"/>
                    </a:lnTo>
                    <a:lnTo>
                      <a:pt x="595" y="519"/>
                    </a:lnTo>
                    <a:lnTo>
                      <a:pt x="566" y="534"/>
                    </a:lnTo>
                    <a:lnTo>
                      <a:pt x="537" y="548"/>
                    </a:lnTo>
                    <a:lnTo>
                      <a:pt x="506" y="563"/>
                    </a:lnTo>
                    <a:lnTo>
                      <a:pt x="477" y="577"/>
                    </a:lnTo>
                    <a:lnTo>
                      <a:pt x="447" y="590"/>
                    </a:lnTo>
                    <a:lnTo>
                      <a:pt x="416" y="604"/>
                    </a:lnTo>
                    <a:lnTo>
                      <a:pt x="385" y="617"/>
                    </a:lnTo>
                    <a:lnTo>
                      <a:pt x="354" y="628"/>
                    </a:lnTo>
                    <a:lnTo>
                      <a:pt x="324" y="639"/>
                    </a:lnTo>
                    <a:lnTo>
                      <a:pt x="293" y="648"/>
                    </a:lnTo>
                    <a:lnTo>
                      <a:pt x="262" y="653"/>
                    </a:lnTo>
                    <a:lnTo>
                      <a:pt x="231" y="659"/>
                    </a:lnTo>
                    <a:lnTo>
                      <a:pt x="201" y="661"/>
                    </a:lnTo>
                    <a:lnTo>
                      <a:pt x="161" y="657"/>
                    </a:lnTo>
                    <a:lnTo>
                      <a:pt x="117" y="646"/>
                    </a:lnTo>
                    <a:lnTo>
                      <a:pt x="78" y="630"/>
                    </a:lnTo>
                    <a:lnTo>
                      <a:pt x="41" y="604"/>
                    </a:lnTo>
                    <a:lnTo>
                      <a:pt x="16" y="575"/>
                    </a:lnTo>
                    <a:lnTo>
                      <a:pt x="0" y="541"/>
                    </a:lnTo>
                    <a:lnTo>
                      <a:pt x="2" y="501"/>
                    </a:lnTo>
                    <a:lnTo>
                      <a:pt x="21" y="458"/>
                    </a:lnTo>
                    <a:lnTo>
                      <a:pt x="38" y="436"/>
                    </a:lnTo>
                    <a:lnTo>
                      <a:pt x="58" y="414"/>
                    </a:lnTo>
                    <a:lnTo>
                      <a:pt x="81" y="396"/>
                    </a:lnTo>
                    <a:lnTo>
                      <a:pt x="105" y="378"/>
                    </a:lnTo>
                    <a:lnTo>
                      <a:pt x="130" y="362"/>
                    </a:lnTo>
                    <a:lnTo>
                      <a:pt x="159" y="347"/>
                    </a:lnTo>
                    <a:lnTo>
                      <a:pt x="186" y="333"/>
                    </a:lnTo>
                    <a:lnTo>
                      <a:pt x="217" y="320"/>
                    </a:lnTo>
                    <a:lnTo>
                      <a:pt x="246" y="308"/>
                    </a:lnTo>
                    <a:lnTo>
                      <a:pt x="277" y="297"/>
                    </a:lnTo>
                    <a:lnTo>
                      <a:pt x="307" y="286"/>
                    </a:lnTo>
                    <a:lnTo>
                      <a:pt x="336" y="273"/>
                    </a:lnTo>
                    <a:lnTo>
                      <a:pt x="365" y="262"/>
                    </a:lnTo>
                    <a:lnTo>
                      <a:pt x="392" y="252"/>
                    </a:lnTo>
                    <a:lnTo>
                      <a:pt x="419" y="241"/>
                    </a:lnTo>
                    <a:lnTo>
                      <a:pt x="445" y="228"/>
                    </a:lnTo>
                    <a:lnTo>
                      <a:pt x="463" y="219"/>
                    </a:lnTo>
                    <a:lnTo>
                      <a:pt x="483" y="208"/>
                    </a:lnTo>
                    <a:lnTo>
                      <a:pt x="501" y="199"/>
                    </a:lnTo>
                    <a:lnTo>
                      <a:pt x="521" y="188"/>
                    </a:lnTo>
                    <a:lnTo>
                      <a:pt x="539" y="177"/>
                    </a:lnTo>
                    <a:lnTo>
                      <a:pt x="557" y="168"/>
                    </a:lnTo>
                    <a:lnTo>
                      <a:pt x="577" y="157"/>
                    </a:lnTo>
                    <a:lnTo>
                      <a:pt x="595" y="147"/>
                    </a:lnTo>
                    <a:lnTo>
                      <a:pt x="613" y="136"/>
                    </a:lnTo>
                    <a:lnTo>
                      <a:pt x="633" y="127"/>
                    </a:lnTo>
                    <a:lnTo>
                      <a:pt x="651" y="116"/>
                    </a:lnTo>
                    <a:lnTo>
                      <a:pt x="669" y="105"/>
                    </a:lnTo>
                    <a:lnTo>
                      <a:pt x="689" y="96"/>
                    </a:lnTo>
                    <a:lnTo>
                      <a:pt x="707" y="85"/>
                    </a:lnTo>
                    <a:lnTo>
                      <a:pt x="727" y="76"/>
                    </a:lnTo>
                    <a:lnTo>
                      <a:pt x="745" y="67"/>
                    </a:lnTo>
                    <a:lnTo>
                      <a:pt x="760" y="60"/>
                    </a:lnTo>
                    <a:lnTo>
                      <a:pt x="774" y="51"/>
                    </a:lnTo>
                    <a:lnTo>
                      <a:pt x="790" y="40"/>
                    </a:lnTo>
                    <a:lnTo>
                      <a:pt x="807" y="29"/>
                    </a:lnTo>
                    <a:lnTo>
                      <a:pt x="821" y="20"/>
                    </a:lnTo>
                    <a:lnTo>
                      <a:pt x="837" y="11"/>
                    </a:lnTo>
                    <a:lnTo>
                      <a:pt x="852" y="4"/>
                    </a:lnTo>
                    <a:lnTo>
                      <a:pt x="866" y="0"/>
                    </a:lnTo>
                    <a:lnTo>
                      <a:pt x="883" y="0"/>
                    </a:lnTo>
                    <a:lnTo>
                      <a:pt x="897" y="4"/>
                    </a:lnTo>
                    <a:lnTo>
                      <a:pt x="910" y="13"/>
                    </a:lnTo>
                    <a:lnTo>
                      <a:pt x="917" y="23"/>
                    </a:lnTo>
                    <a:lnTo>
                      <a:pt x="921" y="38"/>
                    </a:lnTo>
                    <a:lnTo>
                      <a:pt x="921" y="52"/>
                    </a:lnTo>
                    <a:lnTo>
                      <a:pt x="915" y="67"/>
                    </a:lnTo>
                    <a:lnTo>
                      <a:pt x="906" y="81"/>
                    </a:lnTo>
                    <a:close/>
                  </a:path>
                </a:pathLst>
              </a:custGeom>
              <a:solidFill>
                <a:srgbClr val="D8E5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4" name="Freeform 6"/>
              <p:cNvSpPr>
                <a:spLocks/>
              </p:cNvSpPr>
              <p:nvPr/>
            </p:nvSpPr>
            <p:spPr bwMode="auto">
              <a:xfrm>
                <a:off x="1363" y="1343"/>
                <a:ext cx="1408" cy="1809"/>
              </a:xfrm>
              <a:custGeom>
                <a:avLst/>
                <a:gdLst>
                  <a:gd name="T0" fmla="*/ 885 w 1408"/>
                  <a:gd name="T1" fmla="*/ 0 h 1809"/>
                  <a:gd name="T2" fmla="*/ 907 w 1408"/>
                  <a:gd name="T3" fmla="*/ 19 h 1809"/>
                  <a:gd name="T4" fmla="*/ 898 w 1408"/>
                  <a:gd name="T5" fmla="*/ 54 h 1809"/>
                  <a:gd name="T6" fmla="*/ 809 w 1408"/>
                  <a:gd name="T7" fmla="*/ 123 h 1809"/>
                  <a:gd name="T8" fmla="*/ 688 w 1408"/>
                  <a:gd name="T9" fmla="*/ 186 h 1809"/>
                  <a:gd name="T10" fmla="*/ 612 w 1408"/>
                  <a:gd name="T11" fmla="*/ 224 h 1809"/>
                  <a:gd name="T12" fmla="*/ 536 w 1408"/>
                  <a:gd name="T13" fmla="*/ 271 h 1809"/>
                  <a:gd name="T14" fmla="*/ 458 w 1408"/>
                  <a:gd name="T15" fmla="*/ 320 h 1809"/>
                  <a:gd name="T16" fmla="*/ 380 w 1408"/>
                  <a:gd name="T17" fmla="*/ 362 h 1809"/>
                  <a:gd name="T18" fmla="*/ 297 w 1408"/>
                  <a:gd name="T19" fmla="*/ 400 h 1809"/>
                  <a:gd name="T20" fmla="*/ 214 w 1408"/>
                  <a:gd name="T21" fmla="*/ 438 h 1809"/>
                  <a:gd name="T22" fmla="*/ 152 w 1408"/>
                  <a:gd name="T23" fmla="*/ 474 h 1809"/>
                  <a:gd name="T24" fmla="*/ 100 w 1408"/>
                  <a:gd name="T25" fmla="*/ 526 h 1809"/>
                  <a:gd name="T26" fmla="*/ 96 w 1408"/>
                  <a:gd name="T27" fmla="*/ 593 h 1809"/>
                  <a:gd name="T28" fmla="*/ 143 w 1408"/>
                  <a:gd name="T29" fmla="*/ 642 h 1809"/>
                  <a:gd name="T30" fmla="*/ 210 w 1408"/>
                  <a:gd name="T31" fmla="*/ 664 h 1809"/>
                  <a:gd name="T32" fmla="*/ 297 w 1408"/>
                  <a:gd name="T33" fmla="*/ 662 h 1809"/>
                  <a:gd name="T34" fmla="*/ 393 w 1408"/>
                  <a:gd name="T35" fmla="*/ 637 h 1809"/>
                  <a:gd name="T36" fmla="*/ 485 w 1408"/>
                  <a:gd name="T37" fmla="*/ 600 h 1809"/>
                  <a:gd name="T38" fmla="*/ 590 w 1408"/>
                  <a:gd name="T39" fmla="*/ 559 h 1809"/>
                  <a:gd name="T40" fmla="*/ 695 w 1408"/>
                  <a:gd name="T41" fmla="*/ 519 h 1809"/>
                  <a:gd name="T42" fmla="*/ 802 w 1408"/>
                  <a:gd name="T43" fmla="*/ 485 h 1809"/>
                  <a:gd name="T44" fmla="*/ 905 w 1408"/>
                  <a:gd name="T45" fmla="*/ 447 h 1809"/>
                  <a:gd name="T46" fmla="*/ 1008 w 1408"/>
                  <a:gd name="T47" fmla="*/ 409 h 1809"/>
                  <a:gd name="T48" fmla="*/ 1113 w 1408"/>
                  <a:gd name="T49" fmla="*/ 372 h 1809"/>
                  <a:gd name="T50" fmla="*/ 1218 w 1408"/>
                  <a:gd name="T51" fmla="*/ 342 h 1809"/>
                  <a:gd name="T52" fmla="*/ 1325 w 1408"/>
                  <a:gd name="T53" fmla="*/ 316 h 1809"/>
                  <a:gd name="T54" fmla="*/ 1328 w 1408"/>
                  <a:gd name="T55" fmla="*/ 394 h 1809"/>
                  <a:gd name="T56" fmla="*/ 1337 w 1408"/>
                  <a:gd name="T57" fmla="*/ 486 h 1809"/>
                  <a:gd name="T58" fmla="*/ 1343 w 1408"/>
                  <a:gd name="T59" fmla="*/ 618 h 1809"/>
                  <a:gd name="T60" fmla="*/ 1350 w 1408"/>
                  <a:gd name="T61" fmla="*/ 809 h 1809"/>
                  <a:gd name="T62" fmla="*/ 1368 w 1408"/>
                  <a:gd name="T63" fmla="*/ 1205 h 1809"/>
                  <a:gd name="T64" fmla="*/ 1384 w 1408"/>
                  <a:gd name="T65" fmla="*/ 1415 h 1809"/>
                  <a:gd name="T66" fmla="*/ 1393 w 1408"/>
                  <a:gd name="T67" fmla="*/ 1531 h 1809"/>
                  <a:gd name="T68" fmla="*/ 1408 w 1408"/>
                  <a:gd name="T69" fmla="*/ 1659 h 1809"/>
                  <a:gd name="T70" fmla="*/ 1238 w 1408"/>
                  <a:gd name="T71" fmla="*/ 1690 h 1809"/>
                  <a:gd name="T72" fmla="*/ 1037 w 1408"/>
                  <a:gd name="T73" fmla="*/ 1717 h 1809"/>
                  <a:gd name="T74" fmla="*/ 825 w 1408"/>
                  <a:gd name="T75" fmla="*/ 1742 h 1809"/>
                  <a:gd name="T76" fmla="*/ 622 w 1408"/>
                  <a:gd name="T77" fmla="*/ 1768 h 1809"/>
                  <a:gd name="T78" fmla="*/ 451 w 1408"/>
                  <a:gd name="T79" fmla="*/ 1793 h 1809"/>
                  <a:gd name="T80" fmla="*/ 349 w 1408"/>
                  <a:gd name="T81" fmla="*/ 1809 h 1809"/>
                  <a:gd name="T82" fmla="*/ 270 w 1408"/>
                  <a:gd name="T83" fmla="*/ 1802 h 1809"/>
                  <a:gd name="T84" fmla="*/ 194 w 1408"/>
                  <a:gd name="T85" fmla="*/ 1769 h 1809"/>
                  <a:gd name="T86" fmla="*/ 130 w 1408"/>
                  <a:gd name="T87" fmla="*/ 1704 h 1809"/>
                  <a:gd name="T88" fmla="*/ 83 w 1408"/>
                  <a:gd name="T89" fmla="*/ 1603 h 1809"/>
                  <a:gd name="T90" fmla="*/ 51 w 1408"/>
                  <a:gd name="T91" fmla="*/ 1418 h 1809"/>
                  <a:gd name="T92" fmla="*/ 25 w 1408"/>
                  <a:gd name="T93" fmla="*/ 1198 h 1809"/>
                  <a:gd name="T94" fmla="*/ 7 w 1408"/>
                  <a:gd name="T95" fmla="*/ 765 h 1809"/>
                  <a:gd name="T96" fmla="*/ 4 w 1408"/>
                  <a:gd name="T97" fmla="*/ 526 h 1809"/>
                  <a:gd name="T98" fmla="*/ 62 w 1408"/>
                  <a:gd name="T99" fmla="*/ 441 h 1809"/>
                  <a:gd name="T100" fmla="*/ 210 w 1408"/>
                  <a:gd name="T101" fmla="*/ 356 h 1809"/>
                  <a:gd name="T102" fmla="*/ 311 w 1408"/>
                  <a:gd name="T103" fmla="*/ 298 h 1809"/>
                  <a:gd name="T104" fmla="*/ 400 w 1408"/>
                  <a:gd name="T105" fmla="*/ 253 h 1809"/>
                  <a:gd name="T106" fmla="*/ 485 w 1408"/>
                  <a:gd name="T107" fmla="*/ 213 h 1809"/>
                  <a:gd name="T108" fmla="*/ 572 w 1408"/>
                  <a:gd name="T109" fmla="*/ 170 h 1809"/>
                  <a:gd name="T110" fmla="*/ 668 w 1408"/>
                  <a:gd name="T111" fmla="*/ 119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8" h="1809">
                    <a:moveTo>
                      <a:pt x="840" y="18"/>
                    </a:moveTo>
                    <a:lnTo>
                      <a:pt x="867" y="3"/>
                    </a:lnTo>
                    <a:lnTo>
                      <a:pt x="885" y="0"/>
                    </a:lnTo>
                    <a:lnTo>
                      <a:pt x="898" y="1"/>
                    </a:lnTo>
                    <a:lnTo>
                      <a:pt x="905" y="9"/>
                    </a:lnTo>
                    <a:lnTo>
                      <a:pt x="907" y="19"/>
                    </a:lnTo>
                    <a:lnTo>
                      <a:pt x="907" y="32"/>
                    </a:lnTo>
                    <a:lnTo>
                      <a:pt x="903" y="45"/>
                    </a:lnTo>
                    <a:lnTo>
                      <a:pt x="898" y="54"/>
                    </a:lnTo>
                    <a:lnTo>
                      <a:pt x="878" y="76"/>
                    </a:lnTo>
                    <a:lnTo>
                      <a:pt x="847" y="99"/>
                    </a:lnTo>
                    <a:lnTo>
                      <a:pt x="809" y="123"/>
                    </a:lnTo>
                    <a:lnTo>
                      <a:pt x="767" y="146"/>
                    </a:lnTo>
                    <a:lnTo>
                      <a:pt x="726" y="168"/>
                    </a:lnTo>
                    <a:lnTo>
                      <a:pt x="688" y="186"/>
                    </a:lnTo>
                    <a:lnTo>
                      <a:pt x="657" y="200"/>
                    </a:lnTo>
                    <a:lnTo>
                      <a:pt x="637" y="210"/>
                    </a:lnTo>
                    <a:lnTo>
                      <a:pt x="612" y="224"/>
                    </a:lnTo>
                    <a:lnTo>
                      <a:pt x="586" y="240"/>
                    </a:lnTo>
                    <a:lnTo>
                      <a:pt x="561" y="255"/>
                    </a:lnTo>
                    <a:lnTo>
                      <a:pt x="536" y="271"/>
                    </a:lnTo>
                    <a:lnTo>
                      <a:pt x="510" y="287"/>
                    </a:lnTo>
                    <a:lnTo>
                      <a:pt x="485" y="304"/>
                    </a:lnTo>
                    <a:lnTo>
                      <a:pt x="458" y="320"/>
                    </a:lnTo>
                    <a:lnTo>
                      <a:pt x="432" y="334"/>
                    </a:lnTo>
                    <a:lnTo>
                      <a:pt x="407" y="349"/>
                    </a:lnTo>
                    <a:lnTo>
                      <a:pt x="380" y="362"/>
                    </a:lnTo>
                    <a:lnTo>
                      <a:pt x="353" y="374"/>
                    </a:lnTo>
                    <a:lnTo>
                      <a:pt x="324" y="387"/>
                    </a:lnTo>
                    <a:lnTo>
                      <a:pt x="297" y="400"/>
                    </a:lnTo>
                    <a:lnTo>
                      <a:pt x="268" y="412"/>
                    </a:lnTo>
                    <a:lnTo>
                      <a:pt x="241" y="425"/>
                    </a:lnTo>
                    <a:lnTo>
                      <a:pt x="214" y="438"/>
                    </a:lnTo>
                    <a:lnTo>
                      <a:pt x="194" y="448"/>
                    </a:lnTo>
                    <a:lnTo>
                      <a:pt x="172" y="459"/>
                    </a:lnTo>
                    <a:lnTo>
                      <a:pt x="152" y="474"/>
                    </a:lnTo>
                    <a:lnTo>
                      <a:pt x="130" y="488"/>
                    </a:lnTo>
                    <a:lnTo>
                      <a:pt x="114" y="506"/>
                    </a:lnTo>
                    <a:lnTo>
                      <a:pt x="100" y="526"/>
                    </a:lnTo>
                    <a:lnTo>
                      <a:pt x="92" y="548"/>
                    </a:lnTo>
                    <a:lnTo>
                      <a:pt x="91" y="571"/>
                    </a:lnTo>
                    <a:lnTo>
                      <a:pt x="96" y="593"/>
                    </a:lnTo>
                    <a:lnTo>
                      <a:pt x="109" y="613"/>
                    </a:lnTo>
                    <a:lnTo>
                      <a:pt x="125" y="629"/>
                    </a:lnTo>
                    <a:lnTo>
                      <a:pt x="143" y="642"/>
                    </a:lnTo>
                    <a:lnTo>
                      <a:pt x="165" y="651"/>
                    </a:lnTo>
                    <a:lnTo>
                      <a:pt x="188" y="658"/>
                    </a:lnTo>
                    <a:lnTo>
                      <a:pt x="210" y="664"/>
                    </a:lnTo>
                    <a:lnTo>
                      <a:pt x="232" y="666"/>
                    </a:lnTo>
                    <a:lnTo>
                      <a:pt x="264" y="666"/>
                    </a:lnTo>
                    <a:lnTo>
                      <a:pt x="297" y="662"/>
                    </a:lnTo>
                    <a:lnTo>
                      <a:pt x="329" y="655"/>
                    </a:lnTo>
                    <a:lnTo>
                      <a:pt x="362" y="646"/>
                    </a:lnTo>
                    <a:lnTo>
                      <a:pt x="393" y="637"/>
                    </a:lnTo>
                    <a:lnTo>
                      <a:pt x="423" y="624"/>
                    </a:lnTo>
                    <a:lnTo>
                      <a:pt x="454" y="613"/>
                    </a:lnTo>
                    <a:lnTo>
                      <a:pt x="485" y="600"/>
                    </a:lnTo>
                    <a:lnTo>
                      <a:pt x="519" y="586"/>
                    </a:lnTo>
                    <a:lnTo>
                      <a:pt x="554" y="571"/>
                    </a:lnTo>
                    <a:lnTo>
                      <a:pt x="590" y="559"/>
                    </a:lnTo>
                    <a:lnTo>
                      <a:pt x="624" y="544"/>
                    </a:lnTo>
                    <a:lnTo>
                      <a:pt x="660" y="532"/>
                    </a:lnTo>
                    <a:lnTo>
                      <a:pt x="695" y="519"/>
                    </a:lnTo>
                    <a:lnTo>
                      <a:pt x="731" y="508"/>
                    </a:lnTo>
                    <a:lnTo>
                      <a:pt x="767" y="495"/>
                    </a:lnTo>
                    <a:lnTo>
                      <a:pt x="802" y="485"/>
                    </a:lnTo>
                    <a:lnTo>
                      <a:pt x="836" y="472"/>
                    </a:lnTo>
                    <a:lnTo>
                      <a:pt x="870" y="459"/>
                    </a:lnTo>
                    <a:lnTo>
                      <a:pt x="905" y="447"/>
                    </a:lnTo>
                    <a:lnTo>
                      <a:pt x="939" y="434"/>
                    </a:lnTo>
                    <a:lnTo>
                      <a:pt x="974" y="421"/>
                    </a:lnTo>
                    <a:lnTo>
                      <a:pt x="1008" y="409"/>
                    </a:lnTo>
                    <a:lnTo>
                      <a:pt x="1044" y="396"/>
                    </a:lnTo>
                    <a:lnTo>
                      <a:pt x="1078" y="385"/>
                    </a:lnTo>
                    <a:lnTo>
                      <a:pt x="1113" y="372"/>
                    </a:lnTo>
                    <a:lnTo>
                      <a:pt x="1147" y="362"/>
                    </a:lnTo>
                    <a:lnTo>
                      <a:pt x="1183" y="351"/>
                    </a:lnTo>
                    <a:lnTo>
                      <a:pt x="1218" y="342"/>
                    </a:lnTo>
                    <a:lnTo>
                      <a:pt x="1254" y="333"/>
                    </a:lnTo>
                    <a:lnTo>
                      <a:pt x="1288" y="324"/>
                    </a:lnTo>
                    <a:lnTo>
                      <a:pt x="1325" y="316"/>
                    </a:lnTo>
                    <a:lnTo>
                      <a:pt x="1321" y="342"/>
                    </a:lnTo>
                    <a:lnTo>
                      <a:pt x="1325" y="367"/>
                    </a:lnTo>
                    <a:lnTo>
                      <a:pt x="1328" y="394"/>
                    </a:lnTo>
                    <a:lnTo>
                      <a:pt x="1332" y="421"/>
                    </a:lnTo>
                    <a:lnTo>
                      <a:pt x="1334" y="452"/>
                    </a:lnTo>
                    <a:lnTo>
                      <a:pt x="1337" y="486"/>
                    </a:lnTo>
                    <a:lnTo>
                      <a:pt x="1339" y="523"/>
                    </a:lnTo>
                    <a:lnTo>
                      <a:pt x="1341" y="553"/>
                    </a:lnTo>
                    <a:lnTo>
                      <a:pt x="1343" y="618"/>
                    </a:lnTo>
                    <a:lnTo>
                      <a:pt x="1344" y="680"/>
                    </a:lnTo>
                    <a:lnTo>
                      <a:pt x="1346" y="743"/>
                    </a:lnTo>
                    <a:lnTo>
                      <a:pt x="1350" y="809"/>
                    </a:lnTo>
                    <a:lnTo>
                      <a:pt x="1355" y="944"/>
                    </a:lnTo>
                    <a:lnTo>
                      <a:pt x="1361" y="1075"/>
                    </a:lnTo>
                    <a:lnTo>
                      <a:pt x="1368" y="1205"/>
                    </a:lnTo>
                    <a:lnTo>
                      <a:pt x="1379" y="1339"/>
                    </a:lnTo>
                    <a:lnTo>
                      <a:pt x="1382" y="1377"/>
                    </a:lnTo>
                    <a:lnTo>
                      <a:pt x="1384" y="1415"/>
                    </a:lnTo>
                    <a:lnTo>
                      <a:pt x="1386" y="1453"/>
                    </a:lnTo>
                    <a:lnTo>
                      <a:pt x="1388" y="1491"/>
                    </a:lnTo>
                    <a:lnTo>
                      <a:pt x="1393" y="1531"/>
                    </a:lnTo>
                    <a:lnTo>
                      <a:pt x="1402" y="1576"/>
                    </a:lnTo>
                    <a:lnTo>
                      <a:pt x="1408" y="1623"/>
                    </a:lnTo>
                    <a:lnTo>
                      <a:pt x="1408" y="1659"/>
                    </a:lnTo>
                    <a:lnTo>
                      <a:pt x="1355" y="1670"/>
                    </a:lnTo>
                    <a:lnTo>
                      <a:pt x="1299" y="1681"/>
                    </a:lnTo>
                    <a:lnTo>
                      <a:pt x="1238" y="1690"/>
                    </a:lnTo>
                    <a:lnTo>
                      <a:pt x="1173" y="1699"/>
                    </a:lnTo>
                    <a:lnTo>
                      <a:pt x="1106" y="1708"/>
                    </a:lnTo>
                    <a:lnTo>
                      <a:pt x="1037" y="1717"/>
                    </a:lnTo>
                    <a:lnTo>
                      <a:pt x="966" y="1726"/>
                    </a:lnTo>
                    <a:lnTo>
                      <a:pt x="896" y="1735"/>
                    </a:lnTo>
                    <a:lnTo>
                      <a:pt x="825" y="1742"/>
                    </a:lnTo>
                    <a:lnTo>
                      <a:pt x="755" y="1751"/>
                    </a:lnTo>
                    <a:lnTo>
                      <a:pt x="688" y="1760"/>
                    </a:lnTo>
                    <a:lnTo>
                      <a:pt x="622" y="1768"/>
                    </a:lnTo>
                    <a:lnTo>
                      <a:pt x="561" y="1777"/>
                    </a:lnTo>
                    <a:lnTo>
                      <a:pt x="503" y="1784"/>
                    </a:lnTo>
                    <a:lnTo>
                      <a:pt x="451" y="1793"/>
                    </a:lnTo>
                    <a:lnTo>
                      <a:pt x="404" y="1802"/>
                    </a:lnTo>
                    <a:lnTo>
                      <a:pt x="376" y="1806"/>
                    </a:lnTo>
                    <a:lnTo>
                      <a:pt x="349" y="1809"/>
                    </a:lnTo>
                    <a:lnTo>
                      <a:pt x="322" y="1809"/>
                    </a:lnTo>
                    <a:lnTo>
                      <a:pt x="295" y="1807"/>
                    </a:lnTo>
                    <a:lnTo>
                      <a:pt x="270" y="1802"/>
                    </a:lnTo>
                    <a:lnTo>
                      <a:pt x="243" y="1795"/>
                    </a:lnTo>
                    <a:lnTo>
                      <a:pt x="219" y="1784"/>
                    </a:lnTo>
                    <a:lnTo>
                      <a:pt x="194" y="1769"/>
                    </a:lnTo>
                    <a:lnTo>
                      <a:pt x="172" y="1751"/>
                    </a:lnTo>
                    <a:lnTo>
                      <a:pt x="150" y="1730"/>
                    </a:lnTo>
                    <a:lnTo>
                      <a:pt x="130" y="1704"/>
                    </a:lnTo>
                    <a:lnTo>
                      <a:pt x="112" y="1675"/>
                    </a:lnTo>
                    <a:lnTo>
                      <a:pt x="96" y="1641"/>
                    </a:lnTo>
                    <a:lnTo>
                      <a:pt x="83" y="1603"/>
                    </a:lnTo>
                    <a:lnTo>
                      <a:pt x="72" y="1560"/>
                    </a:lnTo>
                    <a:lnTo>
                      <a:pt x="63" y="1511"/>
                    </a:lnTo>
                    <a:lnTo>
                      <a:pt x="51" y="1418"/>
                    </a:lnTo>
                    <a:lnTo>
                      <a:pt x="40" y="1348"/>
                    </a:lnTo>
                    <a:lnTo>
                      <a:pt x="31" y="1279"/>
                    </a:lnTo>
                    <a:lnTo>
                      <a:pt x="25" y="1198"/>
                    </a:lnTo>
                    <a:lnTo>
                      <a:pt x="22" y="1076"/>
                    </a:lnTo>
                    <a:lnTo>
                      <a:pt x="15" y="921"/>
                    </a:lnTo>
                    <a:lnTo>
                      <a:pt x="7" y="765"/>
                    </a:lnTo>
                    <a:lnTo>
                      <a:pt x="2" y="644"/>
                    </a:lnTo>
                    <a:lnTo>
                      <a:pt x="0" y="575"/>
                    </a:lnTo>
                    <a:lnTo>
                      <a:pt x="4" y="526"/>
                    </a:lnTo>
                    <a:lnTo>
                      <a:pt x="15" y="490"/>
                    </a:lnTo>
                    <a:lnTo>
                      <a:pt x="33" y="463"/>
                    </a:lnTo>
                    <a:lnTo>
                      <a:pt x="62" y="441"/>
                    </a:lnTo>
                    <a:lnTo>
                      <a:pt x="100" y="419"/>
                    </a:lnTo>
                    <a:lnTo>
                      <a:pt x="148" y="392"/>
                    </a:lnTo>
                    <a:lnTo>
                      <a:pt x="210" y="356"/>
                    </a:lnTo>
                    <a:lnTo>
                      <a:pt x="246" y="334"/>
                    </a:lnTo>
                    <a:lnTo>
                      <a:pt x="279" y="316"/>
                    </a:lnTo>
                    <a:lnTo>
                      <a:pt x="311" y="298"/>
                    </a:lnTo>
                    <a:lnTo>
                      <a:pt x="342" y="282"/>
                    </a:lnTo>
                    <a:lnTo>
                      <a:pt x="371" y="267"/>
                    </a:lnTo>
                    <a:lnTo>
                      <a:pt x="400" y="253"/>
                    </a:lnTo>
                    <a:lnTo>
                      <a:pt x="429" y="238"/>
                    </a:lnTo>
                    <a:lnTo>
                      <a:pt x="458" y="226"/>
                    </a:lnTo>
                    <a:lnTo>
                      <a:pt x="485" y="213"/>
                    </a:lnTo>
                    <a:lnTo>
                      <a:pt x="514" y="199"/>
                    </a:lnTo>
                    <a:lnTo>
                      <a:pt x="543" y="186"/>
                    </a:lnTo>
                    <a:lnTo>
                      <a:pt x="572" y="170"/>
                    </a:lnTo>
                    <a:lnTo>
                      <a:pt x="603" y="155"/>
                    </a:lnTo>
                    <a:lnTo>
                      <a:pt x="635" y="137"/>
                    </a:lnTo>
                    <a:lnTo>
                      <a:pt x="668" y="119"/>
                    </a:lnTo>
                    <a:lnTo>
                      <a:pt x="704" y="97"/>
                    </a:lnTo>
                    <a:lnTo>
                      <a:pt x="840" y="18"/>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5" name="Freeform 8"/>
              <p:cNvSpPr>
                <a:spLocks/>
              </p:cNvSpPr>
              <p:nvPr/>
            </p:nvSpPr>
            <p:spPr bwMode="auto">
              <a:xfrm>
                <a:off x="1385" y="1364"/>
                <a:ext cx="1350" cy="1767"/>
              </a:xfrm>
              <a:custGeom>
                <a:avLst/>
                <a:gdLst>
                  <a:gd name="T0" fmla="*/ 722 w 1350"/>
                  <a:gd name="T1" fmla="*/ 80 h 1767"/>
                  <a:gd name="T2" fmla="*/ 552 w 1350"/>
                  <a:gd name="T3" fmla="*/ 176 h 1767"/>
                  <a:gd name="T4" fmla="*/ 374 w 1350"/>
                  <a:gd name="T5" fmla="*/ 272 h 1767"/>
                  <a:gd name="T6" fmla="*/ 41 w 1350"/>
                  <a:gd name="T7" fmla="*/ 453 h 1767"/>
                  <a:gd name="T8" fmla="*/ 0 w 1350"/>
                  <a:gd name="T9" fmla="*/ 525 h 1767"/>
                  <a:gd name="T10" fmla="*/ 38 w 1350"/>
                  <a:gd name="T11" fmla="*/ 619 h 1767"/>
                  <a:gd name="T12" fmla="*/ 139 w 1350"/>
                  <a:gd name="T13" fmla="*/ 683 h 1767"/>
                  <a:gd name="T14" fmla="*/ 192 w 1350"/>
                  <a:gd name="T15" fmla="*/ 704 h 1767"/>
                  <a:gd name="T16" fmla="*/ 287 w 1350"/>
                  <a:gd name="T17" fmla="*/ 704 h 1767"/>
                  <a:gd name="T18" fmla="*/ 599 w 1350"/>
                  <a:gd name="T19" fmla="*/ 587 h 1767"/>
                  <a:gd name="T20" fmla="*/ 838 w 1350"/>
                  <a:gd name="T21" fmla="*/ 500 h 1767"/>
                  <a:gd name="T22" fmla="*/ 1071 w 1350"/>
                  <a:gd name="T23" fmla="*/ 418 h 1767"/>
                  <a:gd name="T24" fmla="*/ 1254 w 1350"/>
                  <a:gd name="T25" fmla="*/ 491 h 1767"/>
                  <a:gd name="T26" fmla="*/ 1261 w 1350"/>
                  <a:gd name="T27" fmla="*/ 849 h 1767"/>
                  <a:gd name="T28" fmla="*/ 1274 w 1350"/>
                  <a:gd name="T29" fmla="*/ 1097 h 1767"/>
                  <a:gd name="T30" fmla="*/ 1299 w 1350"/>
                  <a:gd name="T31" fmla="*/ 1405 h 1767"/>
                  <a:gd name="T32" fmla="*/ 1299 w 1350"/>
                  <a:gd name="T33" fmla="*/ 1497 h 1767"/>
                  <a:gd name="T34" fmla="*/ 1292 w 1350"/>
                  <a:gd name="T35" fmla="*/ 1591 h 1767"/>
                  <a:gd name="T36" fmla="*/ 1172 w 1350"/>
                  <a:gd name="T37" fmla="*/ 1611 h 1767"/>
                  <a:gd name="T38" fmla="*/ 1073 w 1350"/>
                  <a:gd name="T39" fmla="*/ 1629 h 1767"/>
                  <a:gd name="T40" fmla="*/ 942 w 1350"/>
                  <a:gd name="T41" fmla="*/ 1649 h 1767"/>
                  <a:gd name="T42" fmla="*/ 816 w 1350"/>
                  <a:gd name="T43" fmla="*/ 1663 h 1767"/>
                  <a:gd name="T44" fmla="*/ 675 w 1350"/>
                  <a:gd name="T45" fmla="*/ 1669 h 1767"/>
                  <a:gd name="T46" fmla="*/ 497 w 1350"/>
                  <a:gd name="T47" fmla="*/ 1698 h 1767"/>
                  <a:gd name="T48" fmla="*/ 298 w 1350"/>
                  <a:gd name="T49" fmla="*/ 1723 h 1767"/>
                  <a:gd name="T50" fmla="*/ 215 w 1350"/>
                  <a:gd name="T51" fmla="*/ 1678 h 1767"/>
                  <a:gd name="T52" fmla="*/ 130 w 1350"/>
                  <a:gd name="T53" fmla="*/ 1580 h 1767"/>
                  <a:gd name="T54" fmla="*/ 88 w 1350"/>
                  <a:gd name="T55" fmla="*/ 1330 h 1767"/>
                  <a:gd name="T56" fmla="*/ 41 w 1350"/>
                  <a:gd name="T57" fmla="*/ 688 h 1767"/>
                  <a:gd name="T58" fmla="*/ 14 w 1350"/>
                  <a:gd name="T59" fmla="*/ 672 h 1767"/>
                  <a:gd name="T60" fmla="*/ 40 w 1350"/>
                  <a:gd name="T61" fmla="*/ 1198 h 1767"/>
                  <a:gd name="T62" fmla="*/ 69 w 1350"/>
                  <a:gd name="T63" fmla="*/ 1508 h 1767"/>
                  <a:gd name="T64" fmla="*/ 123 w 1350"/>
                  <a:gd name="T65" fmla="*/ 1638 h 1767"/>
                  <a:gd name="T66" fmla="*/ 233 w 1350"/>
                  <a:gd name="T67" fmla="*/ 1736 h 1767"/>
                  <a:gd name="T68" fmla="*/ 329 w 1350"/>
                  <a:gd name="T69" fmla="*/ 1767 h 1767"/>
                  <a:gd name="T70" fmla="*/ 573 w 1350"/>
                  <a:gd name="T71" fmla="*/ 1721 h 1767"/>
                  <a:gd name="T72" fmla="*/ 747 w 1350"/>
                  <a:gd name="T73" fmla="*/ 1703 h 1767"/>
                  <a:gd name="T74" fmla="*/ 868 w 1350"/>
                  <a:gd name="T75" fmla="*/ 1696 h 1767"/>
                  <a:gd name="T76" fmla="*/ 999 w 1350"/>
                  <a:gd name="T77" fmla="*/ 1680 h 1767"/>
                  <a:gd name="T78" fmla="*/ 1131 w 1350"/>
                  <a:gd name="T79" fmla="*/ 1656 h 1767"/>
                  <a:gd name="T80" fmla="*/ 1344 w 1350"/>
                  <a:gd name="T81" fmla="*/ 1616 h 1767"/>
                  <a:gd name="T82" fmla="*/ 1348 w 1350"/>
                  <a:gd name="T83" fmla="*/ 1596 h 1767"/>
                  <a:gd name="T84" fmla="*/ 1337 w 1350"/>
                  <a:gd name="T85" fmla="*/ 1403 h 1767"/>
                  <a:gd name="T86" fmla="*/ 1310 w 1350"/>
                  <a:gd name="T87" fmla="*/ 1093 h 1767"/>
                  <a:gd name="T88" fmla="*/ 1293 w 1350"/>
                  <a:gd name="T89" fmla="*/ 603 h 1767"/>
                  <a:gd name="T90" fmla="*/ 1279 w 1350"/>
                  <a:gd name="T91" fmla="*/ 324 h 1767"/>
                  <a:gd name="T92" fmla="*/ 1261 w 1350"/>
                  <a:gd name="T93" fmla="*/ 319 h 1767"/>
                  <a:gd name="T94" fmla="*/ 1031 w 1350"/>
                  <a:gd name="T95" fmla="*/ 393 h 1767"/>
                  <a:gd name="T96" fmla="*/ 789 w 1350"/>
                  <a:gd name="T97" fmla="*/ 478 h 1767"/>
                  <a:gd name="T98" fmla="*/ 541 w 1350"/>
                  <a:gd name="T99" fmla="*/ 569 h 1767"/>
                  <a:gd name="T100" fmla="*/ 262 w 1350"/>
                  <a:gd name="T101" fmla="*/ 672 h 1767"/>
                  <a:gd name="T102" fmla="*/ 184 w 1350"/>
                  <a:gd name="T103" fmla="*/ 661 h 1767"/>
                  <a:gd name="T104" fmla="*/ 85 w 1350"/>
                  <a:gd name="T105" fmla="*/ 612 h 1767"/>
                  <a:gd name="T106" fmla="*/ 38 w 1350"/>
                  <a:gd name="T107" fmla="*/ 540 h 1767"/>
                  <a:gd name="T108" fmla="*/ 58 w 1350"/>
                  <a:gd name="T109" fmla="*/ 489 h 1767"/>
                  <a:gd name="T110" fmla="*/ 356 w 1350"/>
                  <a:gd name="T111" fmla="*/ 322 h 1767"/>
                  <a:gd name="T112" fmla="*/ 535 w 1350"/>
                  <a:gd name="T113" fmla="*/ 228 h 1767"/>
                  <a:gd name="T114" fmla="*/ 709 w 1350"/>
                  <a:gd name="T115" fmla="*/ 131 h 1767"/>
                  <a:gd name="T116" fmla="*/ 861 w 1350"/>
                  <a:gd name="T117" fmla="*/ 35 h 1767"/>
                  <a:gd name="T118" fmla="*/ 861 w 1350"/>
                  <a:gd name="T119" fmla="*/ 4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50" h="1767">
                    <a:moveTo>
                      <a:pt x="841" y="4"/>
                    </a:moveTo>
                    <a:lnTo>
                      <a:pt x="814" y="22"/>
                    </a:lnTo>
                    <a:lnTo>
                      <a:pt x="783" y="42"/>
                    </a:lnTo>
                    <a:lnTo>
                      <a:pt x="754" y="60"/>
                    </a:lnTo>
                    <a:lnTo>
                      <a:pt x="722" y="80"/>
                    </a:lnTo>
                    <a:lnTo>
                      <a:pt x="689" y="100"/>
                    </a:lnTo>
                    <a:lnTo>
                      <a:pt x="657" y="118"/>
                    </a:lnTo>
                    <a:lnTo>
                      <a:pt x="622" y="138"/>
                    </a:lnTo>
                    <a:lnTo>
                      <a:pt x="588" y="158"/>
                    </a:lnTo>
                    <a:lnTo>
                      <a:pt x="552" y="176"/>
                    </a:lnTo>
                    <a:lnTo>
                      <a:pt x="517" y="196"/>
                    </a:lnTo>
                    <a:lnTo>
                      <a:pt x="481" y="216"/>
                    </a:lnTo>
                    <a:lnTo>
                      <a:pt x="445" y="234"/>
                    </a:lnTo>
                    <a:lnTo>
                      <a:pt x="409" y="254"/>
                    </a:lnTo>
                    <a:lnTo>
                      <a:pt x="374" y="272"/>
                    </a:lnTo>
                    <a:lnTo>
                      <a:pt x="338" y="290"/>
                    </a:lnTo>
                    <a:lnTo>
                      <a:pt x="304" y="308"/>
                    </a:lnTo>
                    <a:lnTo>
                      <a:pt x="76" y="429"/>
                    </a:lnTo>
                    <a:lnTo>
                      <a:pt x="58" y="440"/>
                    </a:lnTo>
                    <a:lnTo>
                      <a:pt x="41" y="453"/>
                    </a:lnTo>
                    <a:lnTo>
                      <a:pt x="29" y="465"/>
                    </a:lnTo>
                    <a:lnTo>
                      <a:pt x="18" y="480"/>
                    </a:lnTo>
                    <a:lnTo>
                      <a:pt x="9" y="494"/>
                    </a:lnTo>
                    <a:lnTo>
                      <a:pt x="3" y="509"/>
                    </a:lnTo>
                    <a:lnTo>
                      <a:pt x="0" y="525"/>
                    </a:lnTo>
                    <a:lnTo>
                      <a:pt x="0" y="541"/>
                    </a:lnTo>
                    <a:lnTo>
                      <a:pt x="3" y="561"/>
                    </a:lnTo>
                    <a:lnTo>
                      <a:pt x="11" y="583"/>
                    </a:lnTo>
                    <a:lnTo>
                      <a:pt x="23" y="601"/>
                    </a:lnTo>
                    <a:lnTo>
                      <a:pt x="38" y="619"/>
                    </a:lnTo>
                    <a:lnTo>
                      <a:pt x="58" y="637"/>
                    </a:lnTo>
                    <a:lnTo>
                      <a:pt x="81" y="654"/>
                    </a:lnTo>
                    <a:lnTo>
                      <a:pt x="107" y="668"/>
                    </a:lnTo>
                    <a:lnTo>
                      <a:pt x="137" y="683"/>
                    </a:lnTo>
                    <a:lnTo>
                      <a:pt x="139" y="683"/>
                    </a:lnTo>
                    <a:lnTo>
                      <a:pt x="143" y="684"/>
                    </a:lnTo>
                    <a:lnTo>
                      <a:pt x="145" y="686"/>
                    </a:lnTo>
                    <a:lnTo>
                      <a:pt x="146" y="686"/>
                    </a:lnTo>
                    <a:lnTo>
                      <a:pt x="170" y="695"/>
                    </a:lnTo>
                    <a:lnTo>
                      <a:pt x="192" y="704"/>
                    </a:lnTo>
                    <a:lnTo>
                      <a:pt x="210" y="710"/>
                    </a:lnTo>
                    <a:lnTo>
                      <a:pt x="228" y="712"/>
                    </a:lnTo>
                    <a:lnTo>
                      <a:pt x="246" y="713"/>
                    </a:lnTo>
                    <a:lnTo>
                      <a:pt x="266" y="710"/>
                    </a:lnTo>
                    <a:lnTo>
                      <a:pt x="287" y="704"/>
                    </a:lnTo>
                    <a:lnTo>
                      <a:pt x="315" y="695"/>
                    </a:lnTo>
                    <a:lnTo>
                      <a:pt x="441" y="648"/>
                    </a:lnTo>
                    <a:lnTo>
                      <a:pt x="505" y="623"/>
                    </a:lnTo>
                    <a:lnTo>
                      <a:pt x="552" y="605"/>
                    </a:lnTo>
                    <a:lnTo>
                      <a:pt x="599" y="587"/>
                    </a:lnTo>
                    <a:lnTo>
                      <a:pt x="648" y="570"/>
                    </a:lnTo>
                    <a:lnTo>
                      <a:pt x="695" y="552"/>
                    </a:lnTo>
                    <a:lnTo>
                      <a:pt x="743" y="534"/>
                    </a:lnTo>
                    <a:lnTo>
                      <a:pt x="790" y="518"/>
                    </a:lnTo>
                    <a:lnTo>
                      <a:pt x="838" y="500"/>
                    </a:lnTo>
                    <a:lnTo>
                      <a:pt x="885" y="483"/>
                    </a:lnTo>
                    <a:lnTo>
                      <a:pt x="932" y="467"/>
                    </a:lnTo>
                    <a:lnTo>
                      <a:pt x="979" y="451"/>
                    </a:lnTo>
                    <a:lnTo>
                      <a:pt x="1026" y="435"/>
                    </a:lnTo>
                    <a:lnTo>
                      <a:pt x="1071" y="418"/>
                    </a:lnTo>
                    <a:lnTo>
                      <a:pt x="1116" y="404"/>
                    </a:lnTo>
                    <a:lnTo>
                      <a:pt x="1161" y="389"/>
                    </a:lnTo>
                    <a:lnTo>
                      <a:pt x="1205" y="375"/>
                    </a:lnTo>
                    <a:lnTo>
                      <a:pt x="1248" y="362"/>
                    </a:lnTo>
                    <a:lnTo>
                      <a:pt x="1254" y="491"/>
                    </a:lnTo>
                    <a:lnTo>
                      <a:pt x="1257" y="612"/>
                    </a:lnTo>
                    <a:lnTo>
                      <a:pt x="1259" y="730"/>
                    </a:lnTo>
                    <a:lnTo>
                      <a:pt x="1261" y="845"/>
                    </a:lnTo>
                    <a:lnTo>
                      <a:pt x="1261" y="847"/>
                    </a:lnTo>
                    <a:lnTo>
                      <a:pt x="1261" y="849"/>
                    </a:lnTo>
                    <a:lnTo>
                      <a:pt x="1261" y="851"/>
                    </a:lnTo>
                    <a:lnTo>
                      <a:pt x="1261" y="851"/>
                    </a:lnTo>
                    <a:lnTo>
                      <a:pt x="1263" y="938"/>
                    </a:lnTo>
                    <a:lnTo>
                      <a:pt x="1266" y="1019"/>
                    </a:lnTo>
                    <a:lnTo>
                      <a:pt x="1274" y="1097"/>
                    </a:lnTo>
                    <a:lnTo>
                      <a:pt x="1281" y="1173"/>
                    </a:lnTo>
                    <a:lnTo>
                      <a:pt x="1286" y="1227"/>
                    </a:lnTo>
                    <a:lnTo>
                      <a:pt x="1292" y="1283"/>
                    </a:lnTo>
                    <a:lnTo>
                      <a:pt x="1295" y="1343"/>
                    </a:lnTo>
                    <a:lnTo>
                      <a:pt x="1299" y="1405"/>
                    </a:lnTo>
                    <a:lnTo>
                      <a:pt x="1299" y="1466"/>
                    </a:lnTo>
                    <a:lnTo>
                      <a:pt x="1299" y="1473"/>
                    </a:lnTo>
                    <a:lnTo>
                      <a:pt x="1299" y="1481"/>
                    </a:lnTo>
                    <a:lnTo>
                      <a:pt x="1299" y="1490"/>
                    </a:lnTo>
                    <a:lnTo>
                      <a:pt x="1299" y="1497"/>
                    </a:lnTo>
                    <a:lnTo>
                      <a:pt x="1299" y="1520"/>
                    </a:lnTo>
                    <a:lnTo>
                      <a:pt x="1301" y="1544"/>
                    </a:lnTo>
                    <a:lnTo>
                      <a:pt x="1304" y="1566"/>
                    </a:lnTo>
                    <a:lnTo>
                      <a:pt x="1308" y="1587"/>
                    </a:lnTo>
                    <a:lnTo>
                      <a:pt x="1292" y="1591"/>
                    </a:lnTo>
                    <a:lnTo>
                      <a:pt x="1270" y="1595"/>
                    </a:lnTo>
                    <a:lnTo>
                      <a:pt x="1245" y="1598"/>
                    </a:lnTo>
                    <a:lnTo>
                      <a:pt x="1219" y="1604"/>
                    </a:lnTo>
                    <a:lnTo>
                      <a:pt x="1194" y="1607"/>
                    </a:lnTo>
                    <a:lnTo>
                      <a:pt x="1172" y="1611"/>
                    </a:lnTo>
                    <a:lnTo>
                      <a:pt x="1158" y="1613"/>
                    </a:lnTo>
                    <a:lnTo>
                      <a:pt x="1152" y="1615"/>
                    </a:lnTo>
                    <a:lnTo>
                      <a:pt x="1125" y="1620"/>
                    </a:lnTo>
                    <a:lnTo>
                      <a:pt x="1100" y="1624"/>
                    </a:lnTo>
                    <a:lnTo>
                      <a:pt x="1073" y="1629"/>
                    </a:lnTo>
                    <a:lnTo>
                      <a:pt x="1046" y="1633"/>
                    </a:lnTo>
                    <a:lnTo>
                      <a:pt x="1020" y="1638"/>
                    </a:lnTo>
                    <a:lnTo>
                      <a:pt x="993" y="1642"/>
                    </a:lnTo>
                    <a:lnTo>
                      <a:pt x="968" y="1645"/>
                    </a:lnTo>
                    <a:lnTo>
                      <a:pt x="942" y="1649"/>
                    </a:lnTo>
                    <a:lnTo>
                      <a:pt x="915" y="1653"/>
                    </a:lnTo>
                    <a:lnTo>
                      <a:pt x="890" y="1656"/>
                    </a:lnTo>
                    <a:lnTo>
                      <a:pt x="865" y="1658"/>
                    </a:lnTo>
                    <a:lnTo>
                      <a:pt x="841" y="1662"/>
                    </a:lnTo>
                    <a:lnTo>
                      <a:pt x="816" y="1663"/>
                    </a:lnTo>
                    <a:lnTo>
                      <a:pt x="792" y="1663"/>
                    </a:lnTo>
                    <a:lnTo>
                      <a:pt x="771" y="1665"/>
                    </a:lnTo>
                    <a:lnTo>
                      <a:pt x="747" y="1665"/>
                    </a:lnTo>
                    <a:lnTo>
                      <a:pt x="711" y="1665"/>
                    </a:lnTo>
                    <a:lnTo>
                      <a:pt x="675" y="1669"/>
                    </a:lnTo>
                    <a:lnTo>
                      <a:pt x="638" y="1672"/>
                    </a:lnTo>
                    <a:lnTo>
                      <a:pt x="604" y="1678"/>
                    </a:lnTo>
                    <a:lnTo>
                      <a:pt x="568" y="1683"/>
                    </a:lnTo>
                    <a:lnTo>
                      <a:pt x="534" y="1691"/>
                    </a:lnTo>
                    <a:lnTo>
                      <a:pt x="497" y="1698"/>
                    </a:lnTo>
                    <a:lnTo>
                      <a:pt x="463" y="1705"/>
                    </a:lnTo>
                    <a:lnTo>
                      <a:pt x="340" y="1729"/>
                    </a:lnTo>
                    <a:lnTo>
                      <a:pt x="327" y="1729"/>
                    </a:lnTo>
                    <a:lnTo>
                      <a:pt x="313" y="1727"/>
                    </a:lnTo>
                    <a:lnTo>
                      <a:pt x="298" y="1723"/>
                    </a:lnTo>
                    <a:lnTo>
                      <a:pt x="282" y="1718"/>
                    </a:lnTo>
                    <a:lnTo>
                      <a:pt x="266" y="1710"/>
                    </a:lnTo>
                    <a:lnTo>
                      <a:pt x="249" y="1701"/>
                    </a:lnTo>
                    <a:lnTo>
                      <a:pt x="231" y="1691"/>
                    </a:lnTo>
                    <a:lnTo>
                      <a:pt x="215" y="1678"/>
                    </a:lnTo>
                    <a:lnTo>
                      <a:pt x="197" y="1662"/>
                    </a:lnTo>
                    <a:lnTo>
                      <a:pt x="179" y="1644"/>
                    </a:lnTo>
                    <a:lnTo>
                      <a:pt x="161" y="1624"/>
                    </a:lnTo>
                    <a:lnTo>
                      <a:pt x="145" y="1602"/>
                    </a:lnTo>
                    <a:lnTo>
                      <a:pt x="130" y="1580"/>
                    </a:lnTo>
                    <a:lnTo>
                      <a:pt x="117" y="1555"/>
                    </a:lnTo>
                    <a:lnTo>
                      <a:pt x="108" y="1529"/>
                    </a:lnTo>
                    <a:lnTo>
                      <a:pt x="105" y="1504"/>
                    </a:lnTo>
                    <a:lnTo>
                      <a:pt x="92" y="1370"/>
                    </a:lnTo>
                    <a:lnTo>
                      <a:pt x="88" y="1330"/>
                    </a:lnTo>
                    <a:lnTo>
                      <a:pt x="85" y="1291"/>
                    </a:lnTo>
                    <a:lnTo>
                      <a:pt x="81" y="1245"/>
                    </a:lnTo>
                    <a:lnTo>
                      <a:pt x="78" y="1197"/>
                    </a:lnTo>
                    <a:lnTo>
                      <a:pt x="59" y="932"/>
                    </a:lnTo>
                    <a:lnTo>
                      <a:pt x="41" y="688"/>
                    </a:lnTo>
                    <a:lnTo>
                      <a:pt x="40" y="681"/>
                    </a:lnTo>
                    <a:lnTo>
                      <a:pt x="36" y="675"/>
                    </a:lnTo>
                    <a:lnTo>
                      <a:pt x="29" y="672"/>
                    </a:lnTo>
                    <a:lnTo>
                      <a:pt x="21" y="670"/>
                    </a:lnTo>
                    <a:lnTo>
                      <a:pt x="14" y="672"/>
                    </a:lnTo>
                    <a:lnTo>
                      <a:pt x="9" y="675"/>
                    </a:lnTo>
                    <a:lnTo>
                      <a:pt x="5" y="683"/>
                    </a:lnTo>
                    <a:lnTo>
                      <a:pt x="3" y="690"/>
                    </a:lnTo>
                    <a:lnTo>
                      <a:pt x="21" y="934"/>
                    </a:lnTo>
                    <a:lnTo>
                      <a:pt x="40" y="1198"/>
                    </a:lnTo>
                    <a:lnTo>
                      <a:pt x="43" y="1249"/>
                    </a:lnTo>
                    <a:lnTo>
                      <a:pt x="47" y="1294"/>
                    </a:lnTo>
                    <a:lnTo>
                      <a:pt x="50" y="1336"/>
                    </a:lnTo>
                    <a:lnTo>
                      <a:pt x="56" y="1376"/>
                    </a:lnTo>
                    <a:lnTo>
                      <a:pt x="69" y="1508"/>
                    </a:lnTo>
                    <a:lnTo>
                      <a:pt x="72" y="1533"/>
                    </a:lnTo>
                    <a:lnTo>
                      <a:pt x="81" y="1560"/>
                    </a:lnTo>
                    <a:lnTo>
                      <a:pt x="92" y="1586"/>
                    </a:lnTo>
                    <a:lnTo>
                      <a:pt x="107" y="1613"/>
                    </a:lnTo>
                    <a:lnTo>
                      <a:pt x="123" y="1638"/>
                    </a:lnTo>
                    <a:lnTo>
                      <a:pt x="143" y="1662"/>
                    </a:lnTo>
                    <a:lnTo>
                      <a:pt x="166" y="1687"/>
                    </a:lnTo>
                    <a:lnTo>
                      <a:pt x="192" y="1709"/>
                    </a:lnTo>
                    <a:lnTo>
                      <a:pt x="211" y="1723"/>
                    </a:lnTo>
                    <a:lnTo>
                      <a:pt x="233" y="1736"/>
                    </a:lnTo>
                    <a:lnTo>
                      <a:pt x="253" y="1747"/>
                    </a:lnTo>
                    <a:lnTo>
                      <a:pt x="273" y="1756"/>
                    </a:lnTo>
                    <a:lnTo>
                      <a:pt x="293" y="1761"/>
                    </a:lnTo>
                    <a:lnTo>
                      <a:pt x="311" y="1765"/>
                    </a:lnTo>
                    <a:lnTo>
                      <a:pt x="329" y="1767"/>
                    </a:lnTo>
                    <a:lnTo>
                      <a:pt x="345" y="1765"/>
                    </a:lnTo>
                    <a:lnTo>
                      <a:pt x="470" y="1741"/>
                    </a:lnTo>
                    <a:lnTo>
                      <a:pt x="505" y="1734"/>
                    </a:lnTo>
                    <a:lnTo>
                      <a:pt x="539" y="1727"/>
                    </a:lnTo>
                    <a:lnTo>
                      <a:pt x="573" y="1721"/>
                    </a:lnTo>
                    <a:lnTo>
                      <a:pt x="608" y="1716"/>
                    </a:lnTo>
                    <a:lnTo>
                      <a:pt x="642" y="1710"/>
                    </a:lnTo>
                    <a:lnTo>
                      <a:pt x="678" y="1707"/>
                    </a:lnTo>
                    <a:lnTo>
                      <a:pt x="713" y="1703"/>
                    </a:lnTo>
                    <a:lnTo>
                      <a:pt x="747" y="1703"/>
                    </a:lnTo>
                    <a:lnTo>
                      <a:pt x="771" y="1703"/>
                    </a:lnTo>
                    <a:lnTo>
                      <a:pt x="794" y="1701"/>
                    </a:lnTo>
                    <a:lnTo>
                      <a:pt x="819" y="1701"/>
                    </a:lnTo>
                    <a:lnTo>
                      <a:pt x="843" y="1700"/>
                    </a:lnTo>
                    <a:lnTo>
                      <a:pt x="868" y="1696"/>
                    </a:lnTo>
                    <a:lnTo>
                      <a:pt x="894" y="1694"/>
                    </a:lnTo>
                    <a:lnTo>
                      <a:pt x="919" y="1691"/>
                    </a:lnTo>
                    <a:lnTo>
                      <a:pt x="946" y="1687"/>
                    </a:lnTo>
                    <a:lnTo>
                      <a:pt x="971" y="1683"/>
                    </a:lnTo>
                    <a:lnTo>
                      <a:pt x="999" y="1680"/>
                    </a:lnTo>
                    <a:lnTo>
                      <a:pt x="1024" y="1674"/>
                    </a:lnTo>
                    <a:lnTo>
                      <a:pt x="1051" y="1671"/>
                    </a:lnTo>
                    <a:lnTo>
                      <a:pt x="1078" y="1665"/>
                    </a:lnTo>
                    <a:lnTo>
                      <a:pt x="1105" y="1662"/>
                    </a:lnTo>
                    <a:lnTo>
                      <a:pt x="1131" y="1656"/>
                    </a:lnTo>
                    <a:lnTo>
                      <a:pt x="1158" y="1651"/>
                    </a:lnTo>
                    <a:lnTo>
                      <a:pt x="1333" y="1622"/>
                    </a:lnTo>
                    <a:lnTo>
                      <a:pt x="1337" y="1620"/>
                    </a:lnTo>
                    <a:lnTo>
                      <a:pt x="1341" y="1618"/>
                    </a:lnTo>
                    <a:lnTo>
                      <a:pt x="1344" y="1616"/>
                    </a:lnTo>
                    <a:lnTo>
                      <a:pt x="1346" y="1613"/>
                    </a:lnTo>
                    <a:lnTo>
                      <a:pt x="1348" y="1609"/>
                    </a:lnTo>
                    <a:lnTo>
                      <a:pt x="1350" y="1606"/>
                    </a:lnTo>
                    <a:lnTo>
                      <a:pt x="1350" y="1600"/>
                    </a:lnTo>
                    <a:lnTo>
                      <a:pt x="1348" y="1596"/>
                    </a:lnTo>
                    <a:lnTo>
                      <a:pt x="1342" y="1567"/>
                    </a:lnTo>
                    <a:lnTo>
                      <a:pt x="1339" y="1535"/>
                    </a:lnTo>
                    <a:lnTo>
                      <a:pt x="1337" y="1501"/>
                    </a:lnTo>
                    <a:lnTo>
                      <a:pt x="1337" y="1466"/>
                    </a:lnTo>
                    <a:lnTo>
                      <a:pt x="1337" y="1403"/>
                    </a:lnTo>
                    <a:lnTo>
                      <a:pt x="1333" y="1339"/>
                    </a:lnTo>
                    <a:lnTo>
                      <a:pt x="1330" y="1280"/>
                    </a:lnTo>
                    <a:lnTo>
                      <a:pt x="1324" y="1224"/>
                    </a:lnTo>
                    <a:lnTo>
                      <a:pt x="1317" y="1169"/>
                    </a:lnTo>
                    <a:lnTo>
                      <a:pt x="1310" y="1093"/>
                    </a:lnTo>
                    <a:lnTo>
                      <a:pt x="1304" y="1016"/>
                    </a:lnTo>
                    <a:lnTo>
                      <a:pt x="1299" y="936"/>
                    </a:lnTo>
                    <a:lnTo>
                      <a:pt x="1297" y="849"/>
                    </a:lnTo>
                    <a:lnTo>
                      <a:pt x="1295" y="726"/>
                    </a:lnTo>
                    <a:lnTo>
                      <a:pt x="1293" y="603"/>
                    </a:lnTo>
                    <a:lnTo>
                      <a:pt x="1290" y="473"/>
                    </a:lnTo>
                    <a:lnTo>
                      <a:pt x="1284" y="335"/>
                    </a:lnTo>
                    <a:lnTo>
                      <a:pt x="1284" y="331"/>
                    </a:lnTo>
                    <a:lnTo>
                      <a:pt x="1283" y="328"/>
                    </a:lnTo>
                    <a:lnTo>
                      <a:pt x="1279" y="324"/>
                    </a:lnTo>
                    <a:lnTo>
                      <a:pt x="1277" y="321"/>
                    </a:lnTo>
                    <a:lnTo>
                      <a:pt x="1274" y="319"/>
                    </a:lnTo>
                    <a:lnTo>
                      <a:pt x="1270" y="317"/>
                    </a:lnTo>
                    <a:lnTo>
                      <a:pt x="1265" y="317"/>
                    </a:lnTo>
                    <a:lnTo>
                      <a:pt x="1261" y="319"/>
                    </a:lnTo>
                    <a:lnTo>
                      <a:pt x="1217" y="331"/>
                    </a:lnTo>
                    <a:lnTo>
                      <a:pt x="1172" y="346"/>
                    </a:lnTo>
                    <a:lnTo>
                      <a:pt x="1125" y="362"/>
                    </a:lnTo>
                    <a:lnTo>
                      <a:pt x="1078" y="377"/>
                    </a:lnTo>
                    <a:lnTo>
                      <a:pt x="1031" y="393"/>
                    </a:lnTo>
                    <a:lnTo>
                      <a:pt x="984" y="409"/>
                    </a:lnTo>
                    <a:lnTo>
                      <a:pt x="935" y="426"/>
                    </a:lnTo>
                    <a:lnTo>
                      <a:pt x="886" y="442"/>
                    </a:lnTo>
                    <a:lnTo>
                      <a:pt x="838" y="460"/>
                    </a:lnTo>
                    <a:lnTo>
                      <a:pt x="789" y="478"/>
                    </a:lnTo>
                    <a:lnTo>
                      <a:pt x="738" y="496"/>
                    </a:lnTo>
                    <a:lnTo>
                      <a:pt x="689" y="514"/>
                    </a:lnTo>
                    <a:lnTo>
                      <a:pt x="640" y="532"/>
                    </a:lnTo>
                    <a:lnTo>
                      <a:pt x="590" y="550"/>
                    </a:lnTo>
                    <a:lnTo>
                      <a:pt x="541" y="569"/>
                    </a:lnTo>
                    <a:lnTo>
                      <a:pt x="492" y="587"/>
                    </a:lnTo>
                    <a:lnTo>
                      <a:pt x="427" y="612"/>
                    </a:lnTo>
                    <a:lnTo>
                      <a:pt x="302" y="661"/>
                    </a:lnTo>
                    <a:lnTo>
                      <a:pt x="280" y="668"/>
                    </a:lnTo>
                    <a:lnTo>
                      <a:pt x="262" y="672"/>
                    </a:lnTo>
                    <a:lnTo>
                      <a:pt x="248" y="675"/>
                    </a:lnTo>
                    <a:lnTo>
                      <a:pt x="233" y="675"/>
                    </a:lnTo>
                    <a:lnTo>
                      <a:pt x="219" y="672"/>
                    </a:lnTo>
                    <a:lnTo>
                      <a:pt x="202" y="668"/>
                    </a:lnTo>
                    <a:lnTo>
                      <a:pt x="184" y="661"/>
                    </a:lnTo>
                    <a:lnTo>
                      <a:pt x="161" y="652"/>
                    </a:lnTo>
                    <a:lnTo>
                      <a:pt x="152" y="648"/>
                    </a:lnTo>
                    <a:lnTo>
                      <a:pt x="126" y="637"/>
                    </a:lnTo>
                    <a:lnTo>
                      <a:pt x="105" y="625"/>
                    </a:lnTo>
                    <a:lnTo>
                      <a:pt x="85" y="612"/>
                    </a:lnTo>
                    <a:lnTo>
                      <a:pt x="69" y="597"/>
                    </a:lnTo>
                    <a:lnTo>
                      <a:pt x="56" y="583"/>
                    </a:lnTo>
                    <a:lnTo>
                      <a:pt x="47" y="569"/>
                    </a:lnTo>
                    <a:lnTo>
                      <a:pt x="40" y="554"/>
                    </a:lnTo>
                    <a:lnTo>
                      <a:pt x="38" y="540"/>
                    </a:lnTo>
                    <a:lnTo>
                      <a:pt x="38" y="529"/>
                    </a:lnTo>
                    <a:lnTo>
                      <a:pt x="40" y="518"/>
                    </a:lnTo>
                    <a:lnTo>
                      <a:pt x="45" y="509"/>
                    </a:lnTo>
                    <a:lnTo>
                      <a:pt x="50" y="498"/>
                    </a:lnTo>
                    <a:lnTo>
                      <a:pt x="58" y="489"/>
                    </a:lnTo>
                    <a:lnTo>
                      <a:pt x="69" y="480"/>
                    </a:lnTo>
                    <a:lnTo>
                      <a:pt x="79" y="471"/>
                    </a:lnTo>
                    <a:lnTo>
                      <a:pt x="92" y="462"/>
                    </a:lnTo>
                    <a:lnTo>
                      <a:pt x="322" y="341"/>
                    </a:lnTo>
                    <a:lnTo>
                      <a:pt x="356" y="322"/>
                    </a:lnTo>
                    <a:lnTo>
                      <a:pt x="392" y="304"/>
                    </a:lnTo>
                    <a:lnTo>
                      <a:pt x="429" y="286"/>
                    </a:lnTo>
                    <a:lnTo>
                      <a:pt x="463" y="266"/>
                    </a:lnTo>
                    <a:lnTo>
                      <a:pt x="499" y="248"/>
                    </a:lnTo>
                    <a:lnTo>
                      <a:pt x="535" y="228"/>
                    </a:lnTo>
                    <a:lnTo>
                      <a:pt x="572" y="208"/>
                    </a:lnTo>
                    <a:lnTo>
                      <a:pt x="606" y="190"/>
                    </a:lnTo>
                    <a:lnTo>
                      <a:pt x="642" y="170"/>
                    </a:lnTo>
                    <a:lnTo>
                      <a:pt x="675" y="150"/>
                    </a:lnTo>
                    <a:lnTo>
                      <a:pt x="709" y="131"/>
                    </a:lnTo>
                    <a:lnTo>
                      <a:pt x="742" y="112"/>
                    </a:lnTo>
                    <a:lnTo>
                      <a:pt x="774" y="93"/>
                    </a:lnTo>
                    <a:lnTo>
                      <a:pt x="803" y="73"/>
                    </a:lnTo>
                    <a:lnTo>
                      <a:pt x="834" y="55"/>
                    </a:lnTo>
                    <a:lnTo>
                      <a:pt x="861" y="35"/>
                    </a:lnTo>
                    <a:lnTo>
                      <a:pt x="866" y="29"/>
                    </a:lnTo>
                    <a:lnTo>
                      <a:pt x="870" y="22"/>
                    </a:lnTo>
                    <a:lnTo>
                      <a:pt x="870" y="15"/>
                    </a:lnTo>
                    <a:lnTo>
                      <a:pt x="866" y="9"/>
                    </a:lnTo>
                    <a:lnTo>
                      <a:pt x="861" y="4"/>
                    </a:lnTo>
                    <a:lnTo>
                      <a:pt x="854" y="0"/>
                    </a:lnTo>
                    <a:lnTo>
                      <a:pt x="847" y="0"/>
                    </a:lnTo>
                    <a:lnTo>
                      <a:pt x="84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6" name="Freeform 9"/>
              <p:cNvSpPr>
                <a:spLocks/>
              </p:cNvSpPr>
              <p:nvPr/>
            </p:nvSpPr>
            <p:spPr bwMode="auto">
              <a:xfrm>
                <a:off x="1663" y="1574"/>
                <a:ext cx="883" cy="425"/>
              </a:xfrm>
              <a:custGeom>
                <a:avLst/>
                <a:gdLst>
                  <a:gd name="T0" fmla="*/ 800 w 883"/>
                  <a:gd name="T1" fmla="*/ 24 h 425"/>
                  <a:gd name="T2" fmla="*/ 592 w 883"/>
                  <a:gd name="T3" fmla="*/ 127 h 425"/>
                  <a:gd name="T4" fmla="*/ 532 w 883"/>
                  <a:gd name="T5" fmla="*/ 154 h 425"/>
                  <a:gd name="T6" fmla="*/ 471 w 883"/>
                  <a:gd name="T7" fmla="*/ 179 h 425"/>
                  <a:gd name="T8" fmla="*/ 411 w 883"/>
                  <a:gd name="T9" fmla="*/ 203 h 425"/>
                  <a:gd name="T10" fmla="*/ 335 w 883"/>
                  <a:gd name="T11" fmla="*/ 235 h 425"/>
                  <a:gd name="T12" fmla="*/ 297 w 883"/>
                  <a:gd name="T13" fmla="*/ 250 h 425"/>
                  <a:gd name="T14" fmla="*/ 257 w 883"/>
                  <a:gd name="T15" fmla="*/ 266 h 425"/>
                  <a:gd name="T16" fmla="*/ 218 w 883"/>
                  <a:gd name="T17" fmla="*/ 284 h 425"/>
                  <a:gd name="T18" fmla="*/ 178 w 883"/>
                  <a:gd name="T19" fmla="*/ 302 h 425"/>
                  <a:gd name="T20" fmla="*/ 9 w 883"/>
                  <a:gd name="T21" fmla="*/ 391 h 425"/>
                  <a:gd name="T22" fmla="*/ 0 w 883"/>
                  <a:gd name="T23" fmla="*/ 402 h 425"/>
                  <a:gd name="T24" fmla="*/ 2 w 883"/>
                  <a:gd name="T25" fmla="*/ 416 h 425"/>
                  <a:gd name="T26" fmla="*/ 15 w 883"/>
                  <a:gd name="T27" fmla="*/ 425 h 425"/>
                  <a:gd name="T28" fmla="*/ 29 w 883"/>
                  <a:gd name="T29" fmla="*/ 424 h 425"/>
                  <a:gd name="T30" fmla="*/ 194 w 883"/>
                  <a:gd name="T31" fmla="*/ 337 h 425"/>
                  <a:gd name="T32" fmla="*/ 234 w 883"/>
                  <a:gd name="T33" fmla="*/ 319 h 425"/>
                  <a:gd name="T34" fmla="*/ 272 w 883"/>
                  <a:gd name="T35" fmla="*/ 301 h 425"/>
                  <a:gd name="T36" fmla="*/ 312 w 883"/>
                  <a:gd name="T37" fmla="*/ 284 h 425"/>
                  <a:gd name="T38" fmla="*/ 350 w 883"/>
                  <a:gd name="T39" fmla="*/ 270 h 425"/>
                  <a:gd name="T40" fmla="*/ 427 w 883"/>
                  <a:gd name="T41" fmla="*/ 239 h 425"/>
                  <a:gd name="T42" fmla="*/ 487 w 883"/>
                  <a:gd name="T43" fmla="*/ 214 h 425"/>
                  <a:gd name="T44" fmla="*/ 549 w 883"/>
                  <a:gd name="T45" fmla="*/ 188 h 425"/>
                  <a:gd name="T46" fmla="*/ 608 w 883"/>
                  <a:gd name="T47" fmla="*/ 161 h 425"/>
                  <a:gd name="T48" fmla="*/ 816 w 883"/>
                  <a:gd name="T49" fmla="*/ 56 h 425"/>
                  <a:gd name="T50" fmla="*/ 822 w 883"/>
                  <a:gd name="T51" fmla="*/ 55 h 425"/>
                  <a:gd name="T52" fmla="*/ 835 w 883"/>
                  <a:gd name="T53" fmla="*/ 47 h 425"/>
                  <a:gd name="T54" fmla="*/ 844 w 883"/>
                  <a:gd name="T55" fmla="*/ 82 h 425"/>
                  <a:gd name="T56" fmla="*/ 845 w 883"/>
                  <a:gd name="T57" fmla="*/ 96 h 425"/>
                  <a:gd name="T58" fmla="*/ 849 w 883"/>
                  <a:gd name="T59" fmla="*/ 112 h 425"/>
                  <a:gd name="T60" fmla="*/ 858 w 883"/>
                  <a:gd name="T61" fmla="*/ 121 h 425"/>
                  <a:gd name="T62" fmla="*/ 873 w 883"/>
                  <a:gd name="T63" fmla="*/ 121 h 425"/>
                  <a:gd name="T64" fmla="*/ 883 w 883"/>
                  <a:gd name="T65" fmla="*/ 111 h 425"/>
                  <a:gd name="T66" fmla="*/ 883 w 883"/>
                  <a:gd name="T67" fmla="*/ 94 h 425"/>
                  <a:gd name="T68" fmla="*/ 882 w 883"/>
                  <a:gd name="T69" fmla="*/ 73 h 425"/>
                  <a:gd name="T70" fmla="*/ 863 w 883"/>
                  <a:gd name="T71" fmla="*/ 15 h 425"/>
                  <a:gd name="T72" fmla="*/ 860 w 883"/>
                  <a:gd name="T73" fmla="*/ 7 h 425"/>
                  <a:gd name="T74" fmla="*/ 853 w 883"/>
                  <a:gd name="T75" fmla="*/ 2 h 425"/>
                  <a:gd name="T76" fmla="*/ 845 w 883"/>
                  <a:gd name="T77" fmla="*/ 0 h 425"/>
                  <a:gd name="T78" fmla="*/ 836 w 883"/>
                  <a:gd name="T79" fmla="*/ 4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3" h="425">
                    <a:moveTo>
                      <a:pt x="836" y="4"/>
                    </a:moveTo>
                    <a:lnTo>
                      <a:pt x="800" y="24"/>
                    </a:lnTo>
                    <a:lnTo>
                      <a:pt x="621" y="114"/>
                    </a:lnTo>
                    <a:lnTo>
                      <a:pt x="592" y="127"/>
                    </a:lnTo>
                    <a:lnTo>
                      <a:pt x="561" y="140"/>
                    </a:lnTo>
                    <a:lnTo>
                      <a:pt x="532" y="154"/>
                    </a:lnTo>
                    <a:lnTo>
                      <a:pt x="502" y="167"/>
                    </a:lnTo>
                    <a:lnTo>
                      <a:pt x="471" y="179"/>
                    </a:lnTo>
                    <a:lnTo>
                      <a:pt x="442" y="192"/>
                    </a:lnTo>
                    <a:lnTo>
                      <a:pt x="411" y="203"/>
                    </a:lnTo>
                    <a:lnTo>
                      <a:pt x="382" y="216"/>
                    </a:lnTo>
                    <a:lnTo>
                      <a:pt x="335" y="235"/>
                    </a:lnTo>
                    <a:lnTo>
                      <a:pt x="315" y="243"/>
                    </a:lnTo>
                    <a:lnTo>
                      <a:pt x="297" y="250"/>
                    </a:lnTo>
                    <a:lnTo>
                      <a:pt x="277" y="259"/>
                    </a:lnTo>
                    <a:lnTo>
                      <a:pt x="257" y="266"/>
                    </a:lnTo>
                    <a:lnTo>
                      <a:pt x="237" y="275"/>
                    </a:lnTo>
                    <a:lnTo>
                      <a:pt x="218" y="284"/>
                    </a:lnTo>
                    <a:lnTo>
                      <a:pt x="198" y="293"/>
                    </a:lnTo>
                    <a:lnTo>
                      <a:pt x="178" y="302"/>
                    </a:lnTo>
                    <a:lnTo>
                      <a:pt x="165" y="310"/>
                    </a:lnTo>
                    <a:lnTo>
                      <a:pt x="9" y="391"/>
                    </a:lnTo>
                    <a:lnTo>
                      <a:pt x="4" y="397"/>
                    </a:lnTo>
                    <a:lnTo>
                      <a:pt x="0" y="402"/>
                    </a:lnTo>
                    <a:lnTo>
                      <a:pt x="0" y="409"/>
                    </a:lnTo>
                    <a:lnTo>
                      <a:pt x="2" y="416"/>
                    </a:lnTo>
                    <a:lnTo>
                      <a:pt x="8" y="422"/>
                    </a:lnTo>
                    <a:lnTo>
                      <a:pt x="15" y="425"/>
                    </a:lnTo>
                    <a:lnTo>
                      <a:pt x="22" y="425"/>
                    </a:lnTo>
                    <a:lnTo>
                      <a:pt x="29" y="424"/>
                    </a:lnTo>
                    <a:lnTo>
                      <a:pt x="183" y="342"/>
                    </a:lnTo>
                    <a:lnTo>
                      <a:pt x="194" y="337"/>
                    </a:lnTo>
                    <a:lnTo>
                      <a:pt x="214" y="328"/>
                    </a:lnTo>
                    <a:lnTo>
                      <a:pt x="234" y="319"/>
                    </a:lnTo>
                    <a:lnTo>
                      <a:pt x="254" y="310"/>
                    </a:lnTo>
                    <a:lnTo>
                      <a:pt x="272" y="301"/>
                    </a:lnTo>
                    <a:lnTo>
                      <a:pt x="292" y="293"/>
                    </a:lnTo>
                    <a:lnTo>
                      <a:pt x="312" y="284"/>
                    </a:lnTo>
                    <a:lnTo>
                      <a:pt x="330" y="277"/>
                    </a:lnTo>
                    <a:lnTo>
                      <a:pt x="350" y="270"/>
                    </a:lnTo>
                    <a:lnTo>
                      <a:pt x="397" y="250"/>
                    </a:lnTo>
                    <a:lnTo>
                      <a:pt x="427" y="239"/>
                    </a:lnTo>
                    <a:lnTo>
                      <a:pt x="456" y="226"/>
                    </a:lnTo>
                    <a:lnTo>
                      <a:pt x="487" y="214"/>
                    </a:lnTo>
                    <a:lnTo>
                      <a:pt x="518" y="201"/>
                    </a:lnTo>
                    <a:lnTo>
                      <a:pt x="549" y="188"/>
                    </a:lnTo>
                    <a:lnTo>
                      <a:pt x="578" y="174"/>
                    </a:lnTo>
                    <a:lnTo>
                      <a:pt x="608" y="161"/>
                    </a:lnTo>
                    <a:lnTo>
                      <a:pt x="637" y="147"/>
                    </a:lnTo>
                    <a:lnTo>
                      <a:pt x="816" y="56"/>
                    </a:lnTo>
                    <a:lnTo>
                      <a:pt x="818" y="56"/>
                    </a:lnTo>
                    <a:lnTo>
                      <a:pt x="822" y="55"/>
                    </a:lnTo>
                    <a:lnTo>
                      <a:pt x="827" y="51"/>
                    </a:lnTo>
                    <a:lnTo>
                      <a:pt x="835" y="47"/>
                    </a:lnTo>
                    <a:lnTo>
                      <a:pt x="840" y="69"/>
                    </a:lnTo>
                    <a:lnTo>
                      <a:pt x="844" y="82"/>
                    </a:lnTo>
                    <a:lnTo>
                      <a:pt x="845" y="89"/>
                    </a:lnTo>
                    <a:lnTo>
                      <a:pt x="845" y="96"/>
                    </a:lnTo>
                    <a:lnTo>
                      <a:pt x="847" y="105"/>
                    </a:lnTo>
                    <a:lnTo>
                      <a:pt x="849" y="112"/>
                    </a:lnTo>
                    <a:lnTo>
                      <a:pt x="853" y="118"/>
                    </a:lnTo>
                    <a:lnTo>
                      <a:pt x="858" y="121"/>
                    </a:lnTo>
                    <a:lnTo>
                      <a:pt x="865" y="123"/>
                    </a:lnTo>
                    <a:lnTo>
                      <a:pt x="873" y="121"/>
                    </a:lnTo>
                    <a:lnTo>
                      <a:pt x="880" y="118"/>
                    </a:lnTo>
                    <a:lnTo>
                      <a:pt x="883" y="111"/>
                    </a:lnTo>
                    <a:lnTo>
                      <a:pt x="883" y="103"/>
                    </a:lnTo>
                    <a:lnTo>
                      <a:pt x="883" y="94"/>
                    </a:lnTo>
                    <a:lnTo>
                      <a:pt x="883" y="85"/>
                    </a:lnTo>
                    <a:lnTo>
                      <a:pt x="882" y="73"/>
                    </a:lnTo>
                    <a:lnTo>
                      <a:pt x="874" y="53"/>
                    </a:lnTo>
                    <a:lnTo>
                      <a:pt x="863" y="15"/>
                    </a:lnTo>
                    <a:lnTo>
                      <a:pt x="862" y="11"/>
                    </a:lnTo>
                    <a:lnTo>
                      <a:pt x="860" y="7"/>
                    </a:lnTo>
                    <a:lnTo>
                      <a:pt x="856" y="6"/>
                    </a:lnTo>
                    <a:lnTo>
                      <a:pt x="853" y="2"/>
                    </a:lnTo>
                    <a:lnTo>
                      <a:pt x="849" y="0"/>
                    </a:lnTo>
                    <a:lnTo>
                      <a:pt x="845" y="0"/>
                    </a:lnTo>
                    <a:lnTo>
                      <a:pt x="840" y="2"/>
                    </a:lnTo>
                    <a:lnTo>
                      <a:pt x="83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7" name="Freeform 10"/>
              <p:cNvSpPr>
                <a:spLocks/>
              </p:cNvSpPr>
              <p:nvPr/>
            </p:nvSpPr>
            <p:spPr bwMode="auto">
              <a:xfrm>
                <a:off x="1616" y="1542"/>
                <a:ext cx="825" cy="425"/>
              </a:xfrm>
              <a:custGeom>
                <a:avLst/>
                <a:gdLst>
                  <a:gd name="T0" fmla="*/ 798 w 825"/>
                  <a:gd name="T1" fmla="*/ 1 h 425"/>
                  <a:gd name="T2" fmla="*/ 693 w 825"/>
                  <a:gd name="T3" fmla="*/ 49 h 425"/>
                  <a:gd name="T4" fmla="*/ 661 w 825"/>
                  <a:gd name="T5" fmla="*/ 63 h 425"/>
                  <a:gd name="T6" fmla="*/ 626 w 825"/>
                  <a:gd name="T7" fmla="*/ 79 h 425"/>
                  <a:gd name="T8" fmla="*/ 592 w 825"/>
                  <a:gd name="T9" fmla="*/ 94 h 425"/>
                  <a:gd name="T10" fmla="*/ 559 w 825"/>
                  <a:gd name="T11" fmla="*/ 108 h 425"/>
                  <a:gd name="T12" fmla="*/ 525 w 825"/>
                  <a:gd name="T13" fmla="*/ 125 h 425"/>
                  <a:gd name="T14" fmla="*/ 491 w 825"/>
                  <a:gd name="T15" fmla="*/ 141 h 425"/>
                  <a:gd name="T16" fmla="*/ 456 w 825"/>
                  <a:gd name="T17" fmla="*/ 157 h 425"/>
                  <a:gd name="T18" fmla="*/ 422 w 825"/>
                  <a:gd name="T19" fmla="*/ 175 h 425"/>
                  <a:gd name="T20" fmla="*/ 227 w 825"/>
                  <a:gd name="T21" fmla="*/ 269 h 425"/>
                  <a:gd name="T22" fmla="*/ 185 w 825"/>
                  <a:gd name="T23" fmla="*/ 289 h 425"/>
                  <a:gd name="T24" fmla="*/ 167 w 825"/>
                  <a:gd name="T25" fmla="*/ 298 h 425"/>
                  <a:gd name="T26" fmla="*/ 145 w 825"/>
                  <a:gd name="T27" fmla="*/ 309 h 425"/>
                  <a:gd name="T28" fmla="*/ 122 w 825"/>
                  <a:gd name="T29" fmla="*/ 320 h 425"/>
                  <a:gd name="T30" fmla="*/ 96 w 825"/>
                  <a:gd name="T31" fmla="*/ 334 h 425"/>
                  <a:gd name="T32" fmla="*/ 71 w 825"/>
                  <a:gd name="T33" fmla="*/ 347 h 425"/>
                  <a:gd name="T34" fmla="*/ 47 w 825"/>
                  <a:gd name="T35" fmla="*/ 362 h 425"/>
                  <a:gd name="T36" fmla="*/ 26 w 825"/>
                  <a:gd name="T37" fmla="*/ 376 h 425"/>
                  <a:gd name="T38" fmla="*/ 6 w 825"/>
                  <a:gd name="T39" fmla="*/ 391 h 425"/>
                  <a:gd name="T40" fmla="*/ 2 w 825"/>
                  <a:gd name="T41" fmla="*/ 396 h 425"/>
                  <a:gd name="T42" fmla="*/ 0 w 825"/>
                  <a:gd name="T43" fmla="*/ 403 h 425"/>
                  <a:gd name="T44" fmla="*/ 0 w 825"/>
                  <a:gd name="T45" fmla="*/ 412 h 425"/>
                  <a:gd name="T46" fmla="*/ 4 w 825"/>
                  <a:gd name="T47" fmla="*/ 418 h 425"/>
                  <a:gd name="T48" fmla="*/ 9 w 825"/>
                  <a:gd name="T49" fmla="*/ 423 h 425"/>
                  <a:gd name="T50" fmla="*/ 17 w 825"/>
                  <a:gd name="T51" fmla="*/ 425 h 425"/>
                  <a:gd name="T52" fmla="*/ 24 w 825"/>
                  <a:gd name="T53" fmla="*/ 425 h 425"/>
                  <a:gd name="T54" fmla="*/ 29 w 825"/>
                  <a:gd name="T55" fmla="*/ 421 h 425"/>
                  <a:gd name="T56" fmla="*/ 46 w 825"/>
                  <a:gd name="T57" fmla="*/ 409 h 425"/>
                  <a:gd name="T58" fmla="*/ 66 w 825"/>
                  <a:gd name="T59" fmla="*/ 396 h 425"/>
                  <a:gd name="T60" fmla="*/ 87 w 825"/>
                  <a:gd name="T61" fmla="*/ 383 h 425"/>
                  <a:gd name="T62" fmla="*/ 109 w 825"/>
                  <a:gd name="T63" fmla="*/ 371 h 425"/>
                  <a:gd name="T64" fmla="*/ 132 w 825"/>
                  <a:gd name="T65" fmla="*/ 358 h 425"/>
                  <a:gd name="T66" fmla="*/ 156 w 825"/>
                  <a:gd name="T67" fmla="*/ 345 h 425"/>
                  <a:gd name="T68" fmla="*/ 179 w 825"/>
                  <a:gd name="T69" fmla="*/ 334 h 425"/>
                  <a:gd name="T70" fmla="*/ 201 w 825"/>
                  <a:gd name="T71" fmla="*/ 324 h 425"/>
                  <a:gd name="T72" fmla="*/ 243 w 825"/>
                  <a:gd name="T73" fmla="*/ 304 h 425"/>
                  <a:gd name="T74" fmla="*/ 440 w 825"/>
                  <a:gd name="T75" fmla="*/ 210 h 425"/>
                  <a:gd name="T76" fmla="*/ 474 w 825"/>
                  <a:gd name="T77" fmla="*/ 191 h 425"/>
                  <a:gd name="T78" fmla="*/ 507 w 825"/>
                  <a:gd name="T79" fmla="*/ 175 h 425"/>
                  <a:gd name="T80" fmla="*/ 541 w 825"/>
                  <a:gd name="T81" fmla="*/ 159 h 425"/>
                  <a:gd name="T82" fmla="*/ 574 w 825"/>
                  <a:gd name="T83" fmla="*/ 144 h 425"/>
                  <a:gd name="T84" fmla="*/ 608 w 825"/>
                  <a:gd name="T85" fmla="*/ 128 h 425"/>
                  <a:gd name="T86" fmla="*/ 641 w 825"/>
                  <a:gd name="T87" fmla="*/ 114 h 425"/>
                  <a:gd name="T88" fmla="*/ 675 w 825"/>
                  <a:gd name="T89" fmla="*/ 99 h 425"/>
                  <a:gd name="T90" fmla="*/ 710 w 825"/>
                  <a:gd name="T91" fmla="*/ 83 h 425"/>
                  <a:gd name="T92" fmla="*/ 813 w 825"/>
                  <a:gd name="T93" fmla="*/ 36 h 425"/>
                  <a:gd name="T94" fmla="*/ 820 w 825"/>
                  <a:gd name="T95" fmla="*/ 32 h 425"/>
                  <a:gd name="T96" fmla="*/ 824 w 825"/>
                  <a:gd name="T97" fmla="*/ 25 h 425"/>
                  <a:gd name="T98" fmla="*/ 825 w 825"/>
                  <a:gd name="T99" fmla="*/ 18 h 425"/>
                  <a:gd name="T100" fmla="*/ 824 w 825"/>
                  <a:gd name="T101" fmla="*/ 11 h 425"/>
                  <a:gd name="T102" fmla="*/ 818 w 825"/>
                  <a:gd name="T103" fmla="*/ 5 h 425"/>
                  <a:gd name="T104" fmla="*/ 813 w 825"/>
                  <a:gd name="T105" fmla="*/ 1 h 425"/>
                  <a:gd name="T106" fmla="*/ 806 w 825"/>
                  <a:gd name="T107" fmla="*/ 0 h 425"/>
                  <a:gd name="T108" fmla="*/ 798 w 825"/>
                  <a:gd name="T109" fmla="*/ 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5" h="425">
                    <a:moveTo>
                      <a:pt x="798" y="1"/>
                    </a:moveTo>
                    <a:lnTo>
                      <a:pt x="693" y="49"/>
                    </a:lnTo>
                    <a:lnTo>
                      <a:pt x="661" y="63"/>
                    </a:lnTo>
                    <a:lnTo>
                      <a:pt x="626" y="79"/>
                    </a:lnTo>
                    <a:lnTo>
                      <a:pt x="592" y="94"/>
                    </a:lnTo>
                    <a:lnTo>
                      <a:pt x="559" y="108"/>
                    </a:lnTo>
                    <a:lnTo>
                      <a:pt x="525" y="125"/>
                    </a:lnTo>
                    <a:lnTo>
                      <a:pt x="491" y="141"/>
                    </a:lnTo>
                    <a:lnTo>
                      <a:pt x="456" y="157"/>
                    </a:lnTo>
                    <a:lnTo>
                      <a:pt x="422" y="175"/>
                    </a:lnTo>
                    <a:lnTo>
                      <a:pt x="227" y="269"/>
                    </a:lnTo>
                    <a:lnTo>
                      <a:pt x="185" y="289"/>
                    </a:lnTo>
                    <a:lnTo>
                      <a:pt x="167" y="298"/>
                    </a:lnTo>
                    <a:lnTo>
                      <a:pt x="145" y="309"/>
                    </a:lnTo>
                    <a:lnTo>
                      <a:pt x="122" y="320"/>
                    </a:lnTo>
                    <a:lnTo>
                      <a:pt x="96" y="334"/>
                    </a:lnTo>
                    <a:lnTo>
                      <a:pt x="71" y="347"/>
                    </a:lnTo>
                    <a:lnTo>
                      <a:pt x="47" y="362"/>
                    </a:lnTo>
                    <a:lnTo>
                      <a:pt x="26" y="376"/>
                    </a:lnTo>
                    <a:lnTo>
                      <a:pt x="6" y="391"/>
                    </a:lnTo>
                    <a:lnTo>
                      <a:pt x="2" y="396"/>
                    </a:lnTo>
                    <a:lnTo>
                      <a:pt x="0" y="403"/>
                    </a:lnTo>
                    <a:lnTo>
                      <a:pt x="0" y="412"/>
                    </a:lnTo>
                    <a:lnTo>
                      <a:pt x="4" y="418"/>
                    </a:lnTo>
                    <a:lnTo>
                      <a:pt x="9" y="423"/>
                    </a:lnTo>
                    <a:lnTo>
                      <a:pt x="17" y="425"/>
                    </a:lnTo>
                    <a:lnTo>
                      <a:pt x="24" y="425"/>
                    </a:lnTo>
                    <a:lnTo>
                      <a:pt x="29" y="421"/>
                    </a:lnTo>
                    <a:lnTo>
                      <a:pt x="46" y="409"/>
                    </a:lnTo>
                    <a:lnTo>
                      <a:pt x="66" y="396"/>
                    </a:lnTo>
                    <a:lnTo>
                      <a:pt x="87" y="383"/>
                    </a:lnTo>
                    <a:lnTo>
                      <a:pt x="109" y="371"/>
                    </a:lnTo>
                    <a:lnTo>
                      <a:pt x="132" y="358"/>
                    </a:lnTo>
                    <a:lnTo>
                      <a:pt x="156" y="345"/>
                    </a:lnTo>
                    <a:lnTo>
                      <a:pt x="179" y="334"/>
                    </a:lnTo>
                    <a:lnTo>
                      <a:pt x="201" y="324"/>
                    </a:lnTo>
                    <a:lnTo>
                      <a:pt x="243" y="304"/>
                    </a:lnTo>
                    <a:lnTo>
                      <a:pt x="440" y="210"/>
                    </a:lnTo>
                    <a:lnTo>
                      <a:pt x="474" y="191"/>
                    </a:lnTo>
                    <a:lnTo>
                      <a:pt x="507" y="175"/>
                    </a:lnTo>
                    <a:lnTo>
                      <a:pt x="541" y="159"/>
                    </a:lnTo>
                    <a:lnTo>
                      <a:pt x="574" y="144"/>
                    </a:lnTo>
                    <a:lnTo>
                      <a:pt x="608" y="128"/>
                    </a:lnTo>
                    <a:lnTo>
                      <a:pt x="641" y="114"/>
                    </a:lnTo>
                    <a:lnTo>
                      <a:pt x="675" y="99"/>
                    </a:lnTo>
                    <a:lnTo>
                      <a:pt x="710" y="83"/>
                    </a:lnTo>
                    <a:lnTo>
                      <a:pt x="813" y="36"/>
                    </a:lnTo>
                    <a:lnTo>
                      <a:pt x="820" y="32"/>
                    </a:lnTo>
                    <a:lnTo>
                      <a:pt x="824" y="25"/>
                    </a:lnTo>
                    <a:lnTo>
                      <a:pt x="825" y="18"/>
                    </a:lnTo>
                    <a:lnTo>
                      <a:pt x="824" y="11"/>
                    </a:lnTo>
                    <a:lnTo>
                      <a:pt x="818" y="5"/>
                    </a:lnTo>
                    <a:lnTo>
                      <a:pt x="813" y="1"/>
                    </a:lnTo>
                    <a:lnTo>
                      <a:pt x="806" y="0"/>
                    </a:lnTo>
                    <a:lnTo>
                      <a:pt x="79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8" name="Freeform 11"/>
              <p:cNvSpPr>
                <a:spLocks/>
              </p:cNvSpPr>
              <p:nvPr/>
            </p:nvSpPr>
            <p:spPr bwMode="auto">
              <a:xfrm>
                <a:off x="1542" y="1475"/>
                <a:ext cx="851" cy="472"/>
              </a:xfrm>
              <a:custGeom>
                <a:avLst/>
                <a:gdLst>
                  <a:gd name="T0" fmla="*/ 805 w 851"/>
                  <a:gd name="T1" fmla="*/ 11 h 472"/>
                  <a:gd name="T2" fmla="*/ 767 w 851"/>
                  <a:gd name="T3" fmla="*/ 27 h 472"/>
                  <a:gd name="T4" fmla="*/ 729 w 851"/>
                  <a:gd name="T5" fmla="*/ 45 h 472"/>
                  <a:gd name="T6" fmla="*/ 691 w 851"/>
                  <a:gd name="T7" fmla="*/ 63 h 472"/>
                  <a:gd name="T8" fmla="*/ 655 w 851"/>
                  <a:gd name="T9" fmla="*/ 83 h 472"/>
                  <a:gd name="T10" fmla="*/ 619 w 851"/>
                  <a:gd name="T11" fmla="*/ 103 h 472"/>
                  <a:gd name="T12" fmla="*/ 585 w 851"/>
                  <a:gd name="T13" fmla="*/ 123 h 472"/>
                  <a:gd name="T14" fmla="*/ 548 w 851"/>
                  <a:gd name="T15" fmla="*/ 143 h 472"/>
                  <a:gd name="T16" fmla="*/ 346 w 851"/>
                  <a:gd name="T17" fmla="*/ 251 h 472"/>
                  <a:gd name="T18" fmla="*/ 152 w 851"/>
                  <a:gd name="T19" fmla="*/ 356 h 472"/>
                  <a:gd name="T20" fmla="*/ 114 w 851"/>
                  <a:gd name="T21" fmla="*/ 376 h 472"/>
                  <a:gd name="T22" fmla="*/ 78 w 851"/>
                  <a:gd name="T23" fmla="*/ 396 h 472"/>
                  <a:gd name="T24" fmla="*/ 40 w 851"/>
                  <a:gd name="T25" fmla="*/ 418 h 472"/>
                  <a:gd name="T26" fmla="*/ 7 w 851"/>
                  <a:gd name="T27" fmla="*/ 439 h 472"/>
                  <a:gd name="T28" fmla="*/ 0 w 851"/>
                  <a:gd name="T29" fmla="*/ 450 h 472"/>
                  <a:gd name="T30" fmla="*/ 4 w 851"/>
                  <a:gd name="T31" fmla="*/ 465 h 472"/>
                  <a:gd name="T32" fmla="*/ 15 w 851"/>
                  <a:gd name="T33" fmla="*/ 472 h 472"/>
                  <a:gd name="T34" fmla="*/ 29 w 851"/>
                  <a:gd name="T35" fmla="*/ 470 h 472"/>
                  <a:gd name="T36" fmla="*/ 62 w 851"/>
                  <a:gd name="T37" fmla="*/ 450 h 472"/>
                  <a:gd name="T38" fmla="*/ 98 w 851"/>
                  <a:gd name="T39" fmla="*/ 429 h 472"/>
                  <a:gd name="T40" fmla="*/ 134 w 851"/>
                  <a:gd name="T41" fmla="*/ 409 h 472"/>
                  <a:gd name="T42" fmla="*/ 170 w 851"/>
                  <a:gd name="T43" fmla="*/ 389 h 472"/>
                  <a:gd name="T44" fmla="*/ 223 w 851"/>
                  <a:gd name="T45" fmla="*/ 360 h 472"/>
                  <a:gd name="T46" fmla="*/ 264 w 851"/>
                  <a:gd name="T47" fmla="*/ 338 h 472"/>
                  <a:gd name="T48" fmla="*/ 317 w 851"/>
                  <a:gd name="T49" fmla="*/ 311 h 472"/>
                  <a:gd name="T50" fmla="*/ 358 w 851"/>
                  <a:gd name="T51" fmla="*/ 289 h 472"/>
                  <a:gd name="T52" fmla="*/ 550 w 851"/>
                  <a:gd name="T53" fmla="*/ 184 h 472"/>
                  <a:gd name="T54" fmla="*/ 619 w 851"/>
                  <a:gd name="T55" fmla="*/ 144 h 472"/>
                  <a:gd name="T56" fmla="*/ 691 w 851"/>
                  <a:gd name="T57" fmla="*/ 106 h 472"/>
                  <a:gd name="T58" fmla="*/ 764 w 851"/>
                  <a:gd name="T59" fmla="*/ 68 h 472"/>
                  <a:gd name="T60" fmla="*/ 838 w 851"/>
                  <a:gd name="T61" fmla="*/ 36 h 472"/>
                  <a:gd name="T62" fmla="*/ 849 w 851"/>
                  <a:gd name="T63" fmla="*/ 27 h 472"/>
                  <a:gd name="T64" fmla="*/ 849 w 851"/>
                  <a:gd name="T65" fmla="*/ 12 h 472"/>
                  <a:gd name="T66" fmla="*/ 840 w 851"/>
                  <a:gd name="T67" fmla="*/ 1 h 472"/>
                  <a:gd name="T68" fmla="*/ 823 w 851"/>
                  <a:gd name="T69" fmla="*/ 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1" h="472">
                    <a:moveTo>
                      <a:pt x="823" y="1"/>
                    </a:moveTo>
                    <a:lnTo>
                      <a:pt x="805" y="11"/>
                    </a:lnTo>
                    <a:lnTo>
                      <a:pt x="785" y="18"/>
                    </a:lnTo>
                    <a:lnTo>
                      <a:pt x="767" y="27"/>
                    </a:lnTo>
                    <a:lnTo>
                      <a:pt x="747" y="36"/>
                    </a:lnTo>
                    <a:lnTo>
                      <a:pt x="729" y="45"/>
                    </a:lnTo>
                    <a:lnTo>
                      <a:pt x="711" y="54"/>
                    </a:lnTo>
                    <a:lnTo>
                      <a:pt x="691" y="63"/>
                    </a:lnTo>
                    <a:lnTo>
                      <a:pt x="673" y="74"/>
                    </a:lnTo>
                    <a:lnTo>
                      <a:pt x="655" y="83"/>
                    </a:lnTo>
                    <a:lnTo>
                      <a:pt x="637" y="92"/>
                    </a:lnTo>
                    <a:lnTo>
                      <a:pt x="619" y="103"/>
                    </a:lnTo>
                    <a:lnTo>
                      <a:pt x="601" y="112"/>
                    </a:lnTo>
                    <a:lnTo>
                      <a:pt x="585" y="123"/>
                    </a:lnTo>
                    <a:lnTo>
                      <a:pt x="567" y="132"/>
                    </a:lnTo>
                    <a:lnTo>
                      <a:pt x="548" y="143"/>
                    </a:lnTo>
                    <a:lnTo>
                      <a:pt x="532" y="152"/>
                    </a:lnTo>
                    <a:lnTo>
                      <a:pt x="346" y="251"/>
                    </a:lnTo>
                    <a:lnTo>
                      <a:pt x="199" y="331"/>
                    </a:lnTo>
                    <a:lnTo>
                      <a:pt x="152" y="356"/>
                    </a:lnTo>
                    <a:lnTo>
                      <a:pt x="134" y="365"/>
                    </a:lnTo>
                    <a:lnTo>
                      <a:pt x="114" y="376"/>
                    </a:lnTo>
                    <a:lnTo>
                      <a:pt x="96" y="385"/>
                    </a:lnTo>
                    <a:lnTo>
                      <a:pt x="78" y="396"/>
                    </a:lnTo>
                    <a:lnTo>
                      <a:pt x="58" y="407"/>
                    </a:lnTo>
                    <a:lnTo>
                      <a:pt x="40" y="418"/>
                    </a:lnTo>
                    <a:lnTo>
                      <a:pt x="24" y="429"/>
                    </a:lnTo>
                    <a:lnTo>
                      <a:pt x="7" y="439"/>
                    </a:lnTo>
                    <a:lnTo>
                      <a:pt x="4" y="445"/>
                    </a:lnTo>
                    <a:lnTo>
                      <a:pt x="0" y="450"/>
                    </a:lnTo>
                    <a:lnTo>
                      <a:pt x="0" y="458"/>
                    </a:lnTo>
                    <a:lnTo>
                      <a:pt x="4" y="465"/>
                    </a:lnTo>
                    <a:lnTo>
                      <a:pt x="9" y="470"/>
                    </a:lnTo>
                    <a:lnTo>
                      <a:pt x="15" y="472"/>
                    </a:lnTo>
                    <a:lnTo>
                      <a:pt x="22" y="472"/>
                    </a:lnTo>
                    <a:lnTo>
                      <a:pt x="29" y="470"/>
                    </a:lnTo>
                    <a:lnTo>
                      <a:pt x="45" y="459"/>
                    </a:lnTo>
                    <a:lnTo>
                      <a:pt x="62" y="450"/>
                    </a:lnTo>
                    <a:lnTo>
                      <a:pt x="78" y="439"/>
                    </a:lnTo>
                    <a:lnTo>
                      <a:pt x="98" y="429"/>
                    </a:lnTo>
                    <a:lnTo>
                      <a:pt x="116" y="418"/>
                    </a:lnTo>
                    <a:lnTo>
                      <a:pt x="134" y="409"/>
                    </a:lnTo>
                    <a:lnTo>
                      <a:pt x="152" y="398"/>
                    </a:lnTo>
                    <a:lnTo>
                      <a:pt x="170" y="389"/>
                    </a:lnTo>
                    <a:lnTo>
                      <a:pt x="217" y="363"/>
                    </a:lnTo>
                    <a:lnTo>
                      <a:pt x="223" y="360"/>
                    </a:lnTo>
                    <a:lnTo>
                      <a:pt x="241" y="351"/>
                    </a:lnTo>
                    <a:lnTo>
                      <a:pt x="264" y="338"/>
                    </a:lnTo>
                    <a:lnTo>
                      <a:pt x="291" y="324"/>
                    </a:lnTo>
                    <a:lnTo>
                      <a:pt x="317" y="311"/>
                    </a:lnTo>
                    <a:lnTo>
                      <a:pt x="340" y="298"/>
                    </a:lnTo>
                    <a:lnTo>
                      <a:pt x="358" y="289"/>
                    </a:lnTo>
                    <a:lnTo>
                      <a:pt x="364" y="286"/>
                    </a:lnTo>
                    <a:lnTo>
                      <a:pt x="550" y="184"/>
                    </a:lnTo>
                    <a:lnTo>
                      <a:pt x="585" y="164"/>
                    </a:lnTo>
                    <a:lnTo>
                      <a:pt x="619" y="144"/>
                    </a:lnTo>
                    <a:lnTo>
                      <a:pt x="655" y="125"/>
                    </a:lnTo>
                    <a:lnTo>
                      <a:pt x="691" y="106"/>
                    </a:lnTo>
                    <a:lnTo>
                      <a:pt x="728" y="87"/>
                    </a:lnTo>
                    <a:lnTo>
                      <a:pt x="764" y="68"/>
                    </a:lnTo>
                    <a:lnTo>
                      <a:pt x="800" y="52"/>
                    </a:lnTo>
                    <a:lnTo>
                      <a:pt x="838" y="36"/>
                    </a:lnTo>
                    <a:lnTo>
                      <a:pt x="843" y="32"/>
                    </a:lnTo>
                    <a:lnTo>
                      <a:pt x="849" y="27"/>
                    </a:lnTo>
                    <a:lnTo>
                      <a:pt x="851" y="20"/>
                    </a:lnTo>
                    <a:lnTo>
                      <a:pt x="849" y="12"/>
                    </a:lnTo>
                    <a:lnTo>
                      <a:pt x="845" y="7"/>
                    </a:lnTo>
                    <a:lnTo>
                      <a:pt x="840" y="1"/>
                    </a:lnTo>
                    <a:lnTo>
                      <a:pt x="831" y="0"/>
                    </a:lnTo>
                    <a:lnTo>
                      <a:pt x="82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9" name="Freeform 12"/>
              <p:cNvSpPr>
                <a:spLocks/>
              </p:cNvSpPr>
              <p:nvPr/>
            </p:nvSpPr>
            <p:spPr bwMode="auto">
              <a:xfrm>
                <a:off x="1497" y="1415"/>
                <a:ext cx="809" cy="499"/>
              </a:xfrm>
              <a:custGeom>
                <a:avLst/>
                <a:gdLst>
                  <a:gd name="T0" fmla="*/ 769 w 809"/>
                  <a:gd name="T1" fmla="*/ 13 h 499"/>
                  <a:gd name="T2" fmla="*/ 751 w 809"/>
                  <a:gd name="T3" fmla="*/ 25 h 499"/>
                  <a:gd name="T4" fmla="*/ 731 w 809"/>
                  <a:gd name="T5" fmla="*/ 38 h 499"/>
                  <a:gd name="T6" fmla="*/ 709 w 809"/>
                  <a:gd name="T7" fmla="*/ 51 h 499"/>
                  <a:gd name="T8" fmla="*/ 669 w 809"/>
                  <a:gd name="T9" fmla="*/ 71 h 499"/>
                  <a:gd name="T10" fmla="*/ 536 w 809"/>
                  <a:gd name="T11" fmla="*/ 161 h 499"/>
                  <a:gd name="T12" fmla="*/ 523 w 809"/>
                  <a:gd name="T13" fmla="*/ 168 h 499"/>
                  <a:gd name="T14" fmla="*/ 496 w 809"/>
                  <a:gd name="T15" fmla="*/ 185 h 499"/>
                  <a:gd name="T16" fmla="*/ 467 w 809"/>
                  <a:gd name="T17" fmla="*/ 201 h 499"/>
                  <a:gd name="T18" fmla="*/ 454 w 809"/>
                  <a:gd name="T19" fmla="*/ 208 h 499"/>
                  <a:gd name="T20" fmla="*/ 355 w 809"/>
                  <a:gd name="T21" fmla="*/ 268 h 499"/>
                  <a:gd name="T22" fmla="*/ 331 w 809"/>
                  <a:gd name="T23" fmla="*/ 280 h 499"/>
                  <a:gd name="T24" fmla="*/ 306 w 809"/>
                  <a:gd name="T25" fmla="*/ 291 h 499"/>
                  <a:gd name="T26" fmla="*/ 282 w 809"/>
                  <a:gd name="T27" fmla="*/ 302 h 499"/>
                  <a:gd name="T28" fmla="*/ 257 w 809"/>
                  <a:gd name="T29" fmla="*/ 315 h 499"/>
                  <a:gd name="T30" fmla="*/ 226 w 809"/>
                  <a:gd name="T31" fmla="*/ 329 h 499"/>
                  <a:gd name="T32" fmla="*/ 197 w 809"/>
                  <a:gd name="T33" fmla="*/ 346 h 499"/>
                  <a:gd name="T34" fmla="*/ 168 w 809"/>
                  <a:gd name="T35" fmla="*/ 362 h 499"/>
                  <a:gd name="T36" fmla="*/ 118 w 809"/>
                  <a:gd name="T37" fmla="*/ 396 h 499"/>
                  <a:gd name="T38" fmla="*/ 90 w 809"/>
                  <a:gd name="T39" fmla="*/ 416 h 499"/>
                  <a:gd name="T40" fmla="*/ 63 w 809"/>
                  <a:gd name="T41" fmla="*/ 434 h 499"/>
                  <a:gd name="T42" fmla="*/ 36 w 809"/>
                  <a:gd name="T43" fmla="*/ 451 h 499"/>
                  <a:gd name="T44" fmla="*/ 11 w 809"/>
                  <a:gd name="T45" fmla="*/ 463 h 499"/>
                  <a:gd name="T46" fmla="*/ 2 w 809"/>
                  <a:gd name="T47" fmla="*/ 472 h 499"/>
                  <a:gd name="T48" fmla="*/ 2 w 809"/>
                  <a:gd name="T49" fmla="*/ 489 h 499"/>
                  <a:gd name="T50" fmla="*/ 11 w 809"/>
                  <a:gd name="T51" fmla="*/ 498 h 499"/>
                  <a:gd name="T52" fmla="*/ 25 w 809"/>
                  <a:gd name="T53" fmla="*/ 498 h 499"/>
                  <a:gd name="T54" fmla="*/ 52 w 809"/>
                  <a:gd name="T55" fmla="*/ 485 h 499"/>
                  <a:gd name="T56" fmla="*/ 81 w 809"/>
                  <a:gd name="T57" fmla="*/ 467 h 499"/>
                  <a:gd name="T58" fmla="*/ 110 w 809"/>
                  <a:gd name="T59" fmla="*/ 447 h 499"/>
                  <a:gd name="T60" fmla="*/ 139 w 809"/>
                  <a:gd name="T61" fmla="*/ 427 h 499"/>
                  <a:gd name="T62" fmla="*/ 188 w 809"/>
                  <a:gd name="T63" fmla="*/ 393 h 499"/>
                  <a:gd name="T64" fmla="*/ 213 w 809"/>
                  <a:gd name="T65" fmla="*/ 378 h 499"/>
                  <a:gd name="T66" fmla="*/ 242 w 809"/>
                  <a:gd name="T67" fmla="*/ 364 h 499"/>
                  <a:gd name="T68" fmla="*/ 271 w 809"/>
                  <a:gd name="T69" fmla="*/ 349 h 499"/>
                  <a:gd name="T70" fmla="*/ 298 w 809"/>
                  <a:gd name="T71" fmla="*/ 337 h 499"/>
                  <a:gd name="T72" fmla="*/ 324 w 809"/>
                  <a:gd name="T73" fmla="*/ 326 h 499"/>
                  <a:gd name="T74" fmla="*/ 347 w 809"/>
                  <a:gd name="T75" fmla="*/ 313 h 499"/>
                  <a:gd name="T76" fmla="*/ 373 w 809"/>
                  <a:gd name="T77" fmla="*/ 300 h 499"/>
                  <a:gd name="T78" fmla="*/ 387 w 809"/>
                  <a:gd name="T79" fmla="*/ 291 h 499"/>
                  <a:gd name="T80" fmla="*/ 412 w 809"/>
                  <a:gd name="T81" fmla="*/ 277 h 499"/>
                  <a:gd name="T82" fmla="*/ 445 w 809"/>
                  <a:gd name="T83" fmla="*/ 257 h 499"/>
                  <a:gd name="T84" fmla="*/ 470 w 809"/>
                  <a:gd name="T85" fmla="*/ 242 h 499"/>
                  <a:gd name="T86" fmla="*/ 554 w 809"/>
                  <a:gd name="T87" fmla="*/ 194 h 499"/>
                  <a:gd name="T88" fmla="*/ 689 w 809"/>
                  <a:gd name="T89" fmla="*/ 105 h 499"/>
                  <a:gd name="T90" fmla="*/ 704 w 809"/>
                  <a:gd name="T91" fmla="*/ 96 h 499"/>
                  <a:gd name="T92" fmla="*/ 716 w 809"/>
                  <a:gd name="T93" fmla="*/ 89 h 499"/>
                  <a:gd name="T94" fmla="*/ 738 w 809"/>
                  <a:gd name="T95" fmla="*/ 78 h 499"/>
                  <a:gd name="T96" fmla="*/ 762 w 809"/>
                  <a:gd name="T97" fmla="*/ 63 h 499"/>
                  <a:gd name="T98" fmla="*/ 783 w 809"/>
                  <a:gd name="T99" fmla="*/ 51 h 499"/>
                  <a:gd name="T100" fmla="*/ 803 w 809"/>
                  <a:gd name="T101" fmla="*/ 34 h 499"/>
                  <a:gd name="T102" fmla="*/ 809 w 809"/>
                  <a:gd name="T103" fmla="*/ 20 h 499"/>
                  <a:gd name="T104" fmla="*/ 803 w 809"/>
                  <a:gd name="T105" fmla="*/ 7 h 499"/>
                  <a:gd name="T106" fmla="*/ 791 w 809"/>
                  <a:gd name="T107" fmla="*/ 0 h 499"/>
                  <a:gd name="T108" fmla="*/ 776 w 809"/>
                  <a:gd name="T109" fmla="*/ 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9" h="499">
                    <a:moveTo>
                      <a:pt x="776" y="5"/>
                    </a:moveTo>
                    <a:lnTo>
                      <a:pt x="769" y="13"/>
                    </a:lnTo>
                    <a:lnTo>
                      <a:pt x="760" y="20"/>
                    </a:lnTo>
                    <a:lnTo>
                      <a:pt x="751" y="25"/>
                    </a:lnTo>
                    <a:lnTo>
                      <a:pt x="740" y="33"/>
                    </a:lnTo>
                    <a:lnTo>
                      <a:pt x="731" y="38"/>
                    </a:lnTo>
                    <a:lnTo>
                      <a:pt x="720" y="43"/>
                    </a:lnTo>
                    <a:lnTo>
                      <a:pt x="709" y="51"/>
                    </a:lnTo>
                    <a:lnTo>
                      <a:pt x="698" y="56"/>
                    </a:lnTo>
                    <a:lnTo>
                      <a:pt x="669" y="71"/>
                    </a:lnTo>
                    <a:lnTo>
                      <a:pt x="597" y="119"/>
                    </a:lnTo>
                    <a:lnTo>
                      <a:pt x="536" y="161"/>
                    </a:lnTo>
                    <a:lnTo>
                      <a:pt x="532" y="163"/>
                    </a:lnTo>
                    <a:lnTo>
                      <a:pt x="523" y="168"/>
                    </a:lnTo>
                    <a:lnTo>
                      <a:pt x="510" y="176"/>
                    </a:lnTo>
                    <a:lnTo>
                      <a:pt x="496" y="185"/>
                    </a:lnTo>
                    <a:lnTo>
                      <a:pt x="479" y="194"/>
                    </a:lnTo>
                    <a:lnTo>
                      <a:pt x="467" y="201"/>
                    </a:lnTo>
                    <a:lnTo>
                      <a:pt x="458" y="206"/>
                    </a:lnTo>
                    <a:lnTo>
                      <a:pt x="454" y="208"/>
                    </a:lnTo>
                    <a:lnTo>
                      <a:pt x="365" y="261"/>
                    </a:lnTo>
                    <a:lnTo>
                      <a:pt x="355" y="268"/>
                    </a:lnTo>
                    <a:lnTo>
                      <a:pt x="342" y="273"/>
                    </a:lnTo>
                    <a:lnTo>
                      <a:pt x="331" y="280"/>
                    </a:lnTo>
                    <a:lnTo>
                      <a:pt x="318" y="286"/>
                    </a:lnTo>
                    <a:lnTo>
                      <a:pt x="306" y="291"/>
                    </a:lnTo>
                    <a:lnTo>
                      <a:pt x="295" y="297"/>
                    </a:lnTo>
                    <a:lnTo>
                      <a:pt x="282" y="302"/>
                    </a:lnTo>
                    <a:lnTo>
                      <a:pt x="271" y="308"/>
                    </a:lnTo>
                    <a:lnTo>
                      <a:pt x="257" y="315"/>
                    </a:lnTo>
                    <a:lnTo>
                      <a:pt x="241" y="322"/>
                    </a:lnTo>
                    <a:lnTo>
                      <a:pt x="226" y="329"/>
                    </a:lnTo>
                    <a:lnTo>
                      <a:pt x="212" y="337"/>
                    </a:lnTo>
                    <a:lnTo>
                      <a:pt x="197" y="346"/>
                    </a:lnTo>
                    <a:lnTo>
                      <a:pt x="183" y="353"/>
                    </a:lnTo>
                    <a:lnTo>
                      <a:pt x="168" y="362"/>
                    </a:lnTo>
                    <a:lnTo>
                      <a:pt x="154" y="371"/>
                    </a:lnTo>
                    <a:lnTo>
                      <a:pt x="118" y="396"/>
                    </a:lnTo>
                    <a:lnTo>
                      <a:pt x="103" y="405"/>
                    </a:lnTo>
                    <a:lnTo>
                      <a:pt x="90" y="416"/>
                    </a:lnTo>
                    <a:lnTo>
                      <a:pt x="76" y="425"/>
                    </a:lnTo>
                    <a:lnTo>
                      <a:pt x="63" y="434"/>
                    </a:lnTo>
                    <a:lnTo>
                      <a:pt x="49" y="443"/>
                    </a:lnTo>
                    <a:lnTo>
                      <a:pt x="36" y="451"/>
                    </a:lnTo>
                    <a:lnTo>
                      <a:pt x="23" y="458"/>
                    </a:lnTo>
                    <a:lnTo>
                      <a:pt x="11" y="463"/>
                    </a:lnTo>
                    <a:lnTo>
                      <a:pt x="5" y="467"/>
                    </a:lnTo>
                    <a:lnTo>
                      <a:pt x="2" y="472"/>
                    </a:lnTo>
                    <a:lnTo>
                      <a:pt x="0" y="481"/>
                    </a:lnTo>
                    <a:lnTo>
                      <a:pt x="2" y="489"/>
                    </a:lnTo>
                    <a:lnTo>
                      <a:pt x="5" y="494"/>
                    </a:lnTo>
                    <a:lnTo>
                      <a:pt x="11" y="498"/>
                    </a:lnTo>
                    <a:lnTo>
                      <a:pt x="18" y="499"/>
                    </a:lnTo>
                    <a:lnTo>
                      <a:pt x="25" y="498"/>
                    </a:lnTo>
                    <a:lnTo>
                      <a:pt x="40" y="492"/>
                    </a:lnTo>
                    <a:lnTo>
                      <a:pt x="52" y="485"/>
                    </a:lnTo>
                    <a:lnTo>
                      <a:pt x="67" y="476"/>
                    </a:lnTo>
                    <a:lnTo>
                      <a:pt x="81" y="467"/>
                    </a:lnTo>
                    <a:lnTo>
                      <a:pt x="96" y="458"/>
                    </a:lnTo>
                    <a:lnTo>
                      <a:pt x="110" y="447"/>
                    </a:lnTo>
                    <a:lnTo>
                      <a:pt x="125" y="438"/>
                    </a:lnTo>
                    <a:lnTo>
                      <a:pt x="139" y="427"/>
                    </a:lnTo>
                    <a:lnTo>
                      <a:pt x="175" y="402"/>
                    </a:lnTo>
                    <a:lnTo>
                      <a:pt x="188" y="393"/>
                    </a:lnTo>
                    <a:lnTo>
                      <a:pt x="201" y="385"/>
                    </a:lnTo>
                    <a:lnTo>
                      <a:pt x="213" y="378"/>
                    </a:lnTo>
                    <a:lnTo>
                      <a:pt x="228" y="371"/>
                    </a:lnTo>
                    <a:lnTo>
                      <a:pt x="242" y="364"/>
                    </a:lnTo>
                    <a:lnTo>
                      <a:pt x="257" y="356"/>
                    </a:lnTo>
                    <a:lnTo>
                      <a:pt x="271" y="349"/>
                    </a:lnTo>
                    <a:lnTo>
                      <a:pt x="286" y="342"/>
                    </a:lnTo>
                    <a:lnTo>
                      <a:pt x="298" y="337"/>
                    </a:lnTo>
                    <a:lnTo>
                      <a:pt x="311" y="331"/>
                    </a:lnTo>
                    <a:lnTo>
                      <a:pt x="324" y="326"/>
                    </a:lnTo>
                    <a:lnTo>
                      <a:pt x="335" y="318"/>
                    </a:lnTo>
                    <a:lnTo>
                      <a:pt x="347" y="313"/>
                    </a:lnTo>
                    <a:lnTo>
                      <a:pt x="360" y="306"/>
                    </a:lnTo>
                    <a:lnTo>
                      <a:pt x="373" y="300"/>
                    </a:lnTo>
                    <a:lnTo>
                      <a:pt x="384" y="293"/>
                    </a:lnTo>
                    <a:lnTo>
                      <a:pt x="387" y="291"/>
                    </a:lnTo>
                    <a:lnTo>
                      <a:pt x="398" y="284"/>
                    </a:lnTo>
                    <a:lnTo>
                      <a:pt x="412" y="277"/>
                    </a:lnTo>
                    <a:lnTo>
                      <a:pt x="429" y="266"/>
                    </a:lnTo>
                    <a:lnTo>
                      <a:pt x="445" y="257"/>
                    </a:lnTo>
                    <a:lnTo>
                      <a:pt x="460" y="250"/>
                    </a:lnTo>
                    <a:lnTo>
                      <a:pt x="470" y="242"/>
                    </a:lnTo>
                    <a:lnTo>
                      <a:pt x="474" y="241"/>
                    </a:lnTo>
                    <a:lnTo>
                      <a:pt x="554" y="194"/>
                    </a:lnTo>
                    <a:lnTo>
                      <a:pt x="619" y="150"/>
                    </a:lnTo>
                    <a:lnTo>
                      <a:pt x="689" y="105"/>
                    </a:lnTo>
                    <a:lnTo>
                      <a:pt x="693" y="103"/>
                    </a:lnTo>
                    <a:lnTo>
                      <a:pt x="704" y="96"/>
                    </a:lnTo>
                    <a:lnTo>
                      <a:pt x="713" y="90"/>
                    </a:lnTo>
                    <a:lnTo>
                      <a:pt x="716" y="89"/>
                    </a:lnTo>
                    <a:lnTo>
                      <a:pt x="727" y="83"/>
                    </a:lnTo>
                    <a:lnTo>
                      <a:pt x="738" y="78"/>
                    </a:lnTo>
                    <a:lnTo>
                      <a:pt x="751" y="71"/>
                    </a:lnTo>
                    <a:lnTo>
                      <a:pt x="762" y="63"/>
                    </a:lnTo>
                    <a:lnTo>
                      <a:pt x="773" y="58"/>
                    </a:lnTo>
                    <a:lnTo>
                      <a:pt x="783" y="51"/>
                    </a:lnTo>
                    <a:lnTo>
                      <a:pt x="794" y="42"/>
                    </a:lnTo>
                    <a:lnTo>
                      <a:pt x="803" y="34"/>
                    </a:lnTo>
                    <a:lnTo>
                      <a:pt x="807" y="29"/>
                    </a:lnTo>
                    <a:lnTo>
                      <a:pt x="809" y="20"/>
                    </a:lnTo>
                    <a:lnTo>
                      <a:pt x="807" y="13"/>
                    </a:lnTo>
                    <a:lnTo>
                      <a:pt x="803" y="7"/>
                    </a:lnTo>
                    <a:lnTo>
                      <a:pt x="798" y="4"/>
                    </a:lnTo>
                    <a:lnTo>
                      <a:pt x="791" y="0"/>
                    </a:lnTo>
                    <a:lnTo>
                      <a:pt x="782" y="2"/>
                    </a:lnTo>
                    <a:lnTo>
                      <a:pt x="77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0" name="Freeform 14"/>
              <p:cNvSpPr>
                <a:spLocks/>
              </p:cNvSpPr>
              <p:nvPr/>
            </p:nvSpPr>
            <p:spPr bwMode="auto">
              <a:xfrm>
                <a:off x="1622" y="2133"/>
                <a:ext cx="103" cy="938"/>
              </a:xfrm>
              <a:custGeom>
                <a:avLst/>
                <a:gdLst>
                  <a:gd name="T0" fmla="*/ 14 w 103"/>
                  <a:gd name="T1" fmla="*/ 0 h 938"/>
                  <a:gd name="T2" fmla="*/ 9 w 103"/>
                  <a:gd name="T3" fmla="*/ 2 h 938"/>
                  <a:gd name="T4" fmla="*/ 3 w 103"/>
                  <a:gd name="T5" fmla="*/ 8 h 938"/>
                  <a:gd name="T6" fmla="*/ 0 w 103"/>
                  <a:gd name="T7" fmla="*/ 15 h 938"/>
                  <a:gd name="T8" fmla="*/ 0 w 103"/>
                  <a:gd name="T9" fmla="*/ 22 h 938"/>
                  <a:gd name="T10" fmla="*/ 12 w 103"/>
                  <a:gd name="T11" fmla="*/ 133 h 938"/>
                  <a:gd name="T12" fmla="*/ 22 w 103"/>
                  <a:gd name="T13" fmla="*/ 245 h 938"/>
                  <a:gd name="T14" fmla="*/ 27 w 103"/>
                  <a:gd name="T15" fmla="*/ 357 h 938"/>
                  <a:gd name="T16" fmla="*/ 32 w 103"/>
                  <a:gd name="T17" fmla="*/ 467 h 938"/>
                  <a:gd name="T18" fmla="*/ 36 w 103"/>
                  <a:gd name="T19" fmla="*/ 581 h 938"/>
                  <a:gd name="T20" fmla="*/ 43 w 103"/>
                  <a:gd name="T21" fmla="*/ 695 h 938"/>
                  <a:gd name="T22" fmla="*/ 52 w 103"/>
                  <a:gd name="T23" fmla="*/ 809 h 938"/>
                  <a:gd name="T24" fmla="*/ 65 w 103"/>
                  <a:gd name="T25" fmla="*/ 922 h 938"/>
                  <a:gd name="T26" fmla="*/ 69 w 103"/>
                  <a:gd name="T27" fmla="*/ 929 h 938"/>
                  <a:gd name="T28" fmla="*/ 74 w 103"/>
                  <a:gd name="T29" fmla="*/ 934 h 938"/>
                  <a:gd name="T30" fmla="*/ 79 w 103"/>
                  <a:gd name="T31" fmla="*/ 938 h 938"/>
                  <a:gd name="T32" fmla="*/ 87 w 103"/>
                  <a:gd name="T33" fmla="*/ 938 h 938"/>
                  <a:gd name="T34" fmla="*/ 94 w 103"/>
                  <a:gd name="T35" fmla="*/ 936 h 938"/>
                  <a:gd name="T36" fmla="*/ 99 w 103"/>
                  <a:gd name="T37" fmla="*/ 931 h 938"/>
                  <a:gd name="T38" fmla="*/ 103 w 103"/>
                  <a:gd name="T39" fmla="*/ 923 h 938"/>
                  <a:gd name="T40" fmla="*/ 103 w 103"/>
                  <a:gd name="T41" fmla="*/ 916 h 938"/>
                  <a:gd name="T42" fmla="*/ 90 w 103"/>
                  <a:gd name="T43" fmla="*/ 804 h 938"/>
                  <a:gd name="T44" fmla="*/ 81 w 103"/>
                  <a:gd name="T45" fmla="*/ 692 h 938"/>
                  <a:gd name="T46" fmla="*/ 74 w 103"/>
                  <a:gd name="T47" fmla="*/ 578 h 938"/>
                  <a:gd name="T48" fmla="*/ 69 w 103"/>
                  <a:gd name="T49" fmla="*/ 466 h 938"/>
                  <a:gd name="T50" fmla="*/ 65 w 103"/>
                  <a:gd name="T51" fmla="*/ 353 h 938"/>
                  <a:gd name="T52" fmla="*/ 58 w 103"/>
                  <a:gd name="T53" fmla="*/ 241 h 938"/>
                  <a:gd name="T54" fmla="*/ 49 w 103"/>
                  <a:gd name="T55" fmla="*/ 129 h 938"/>
                  <a:gd name="T56" fmla="*/ 36 w 103"/>
                  <a:gd name="T57" fmla="*/ 17 h 938"/>
                  <a:gd name="T58" fmla="*/ 34 w 103"/>
                  <a:gd name="T59" fmla="*/ 9 h 938"/>
                  <a:gd name="T60" fmla="*/ 29 w 103"/>
                  <a:gd name="T61" fmla="*/ 4 h 938"/>
                  <a:gd name="T62" fmla="*/ 22 w 103"/>
                  <a:gd name="T63" fmla="*/ 0 h 938"/>
                  <a:gd name="T64" fmla="*/ 14 w 103"/>
                  <a:gd name="T65" fmla="*/ 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938">
                    <a:moveTo>
                      <a:pt x="14" y="0"/>
                    </a:moveTo>
                    <a:lnTo>
                      <a:pt x="9" y="2"/>
                    </a:lnTo>
                    <a:lnTo>
                      <a:pt x="3" y="8"/>
                    </a:lnTo>
                    <a:lnTo>
                      <a:pt x="0" y="15"/>
                    </a:lnTo>
                    <a:lnTo>
                      <a:pt x="0" y="22"/>
                    </a:lnTo>
                    <a:lnTo>
                      <a:pt x="12" y="133"/>
                    </a:lnTo>
                    <a:lnTo>
                      <a:pt x="22" y="245"/>
                    </a:lnTo>
                    <a:lnTo>
                      <a:pt x="27" y="357"/>
                    </a:lnTo>
                    <a:lnTo>
                      <a:pt x="32" y="467"/>
                    </a:lnTo>
                    <a:lnTo>
                      <a:pt x="36" y="581"/>
                    </a:lnTo>
                    <a:lnTo>
                      <a:pt x="43" y="695"/>
                    </a:lnTo>
                    <a:lnTo>
                      <a:pt x="52" y="809"/>
                    </a:lnTo>
                    <a:lnTo>
                      <a:pt x="65" y="922"/>
                    </a:lnTo>
                    <a:lnTo>
                      <a:pt x="69" y="929"/>
                    </a:lnTo>
                    <a:lnTo>
                      <a:pt x="74" y="934"/>
                    </a:lnTo>
                    <a:lnTo>
                      <a:pt x="79" y="938"/>
                    </a:lnTo>
                    <a:lnTo>
                      <a:pt x="87" y="938"/>
                    </a:lnTo>
                    <a:lnTo>
                      <a:pt x="94" y="936"/>
                    </a:lnTo>
                    <a:lnTo>
                      <a:pt x="99" y="931"/>
                    </a:lnTo>
                    <a:lnTo>
                      <a:pt x="103" y="923"/>
                    </a:lnTo>
                    <a:lnTo>
                      <a:pt x="103" y="916"/>
                    </a:lnTo>
                    <a:lnTo>
                      <a:pt x="90" y="804"/>
                    </a:lnTo>
                    <a:lnTo>
                      <a:pt x="81" y="692"/>
                    </a:lnTo>
                    <a:lnTo>
                      <a:pt x="74" y="578"/>
                    </a:lnTo>
                    <a:lnTo>
                      <a:pt x="69" y="466"/>
                    </a:lnTo>
                    <a:lnTo>
                      <a:pt x="65" y="353"/>
                    </a:lnTo>
                    <a:lnTo>
                      <a:pt x="58" y="241"/>
                    </a:lnTo>
                    <a:lnTo>
                      <a:pt x="49" y="129"/>
                    </a:lnTo>
                    <a:lnTo>
                      <a:pt x="36" y="17"/>
                    </a:lnTo>
                    <a:lnTo>
                      <a:pt x="34" y="9"/>
                    </a:lnTo>
                    <a:lnTo>
                      <a:pt x="29" y="4"/>
                    </a:lnTo>
                    <a:lnTo>
                      <a:pt x="22"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sp>
          <p:nvSpPr>
            <p:cNvPr id="41" name="Rectangle 40"/>
            <p:cNvSpPr/>
            <p:nvPr/>
          </p:nvSpPr>
          <p:spPr>
            <a:xfrm rot="20700000">
              <a:off x="3517725" y="2712809"/>
              <a:ext cx="7726220" cy="1668890"/>
            </a:xfrm>
            <a:prstGeom prst="rect">
              <a:avLst/>
            </a:prstGeom>
            <a:noFill/>
          </p:spPr>
          <p:txBody>
            <a:bodyPr wrap="square" lIns="68580" tIns="34290" rIns="68580" bIns="34290">
              <a:spAutoFit/>
            </a:bodyPr>
            <a:lstStyle/>
            <a:p>
              <a:pPr algn="ctr"/>
              <a:r>
                <a:rPr lang="en-US" sz="3600" b="1" dirty="0" smtClean="0">
                  <a:ln w="22225">
                    <a:solidFill>
                      <a:schemeClr val="accent5"/>
                    </a:solidFill>
                    <a:prstDash val="solid"/>
                  </a:ln>
                  <a:solidFill>
                    <a:srgbClr val="FFFFFF"/>
                  </a:solidFill>
                  <a:effectLst>
                    <a:outerShdw blurRad="38100" dist="22860" dir="5400000" algn="tl" rotWithShape="0">
                      <a:srgbClr val="000000">
                        <a:alpha val="30000"/>
                      </a:srgbClr>
                    </a:outerShdw>
                  </a:effectLst>
                </a:rPr>
                <a:t>isomorphism</a:t>
              </a:r>
              <a:endParaRPr lang="en-US" sz="3600" b="1" dirty="0">
                <a:ln w="22225">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cxnSp>
        <p:nvCxnSpPr>
          <p:cNvPr id="8" name="Straight Arrow Connector 7"/>
          <p:cNvCxnSpPr/>
          <p:nvPr/>
        </p:nvCxnSpPr>
        <p:spPr>
          <a:xfrm flipH="1">
            <a:off x="5470634" y="3909848"/>
            <a:ext cx="1371600" cy="16011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511289" y="3610303"/>
            <a:ext cx="30235" cy="18611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364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utoRev="1" fill="hold" nodeType="clickEffect">
                                  <p:stCondLst>
                                    <p:cond delay="0"/>
                                  </p:stCondLst>
                                  <p:childTnLst>
                                    <p:animScale>
                                      <p:cBhvr>
                                        <p:cTn id="6" dur="1000" fill="hold"/>
                                        <p:tgtEl>
                                          <p:spTgt spid="6"/>
                                        </p:tgtEl>
                                      </p:cBhvr>
                                      <p:by x="150000" y="150000"/>
                                    </p:animScale>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4"/>
          <p:cNvGrpSpPr/>
          <p:nvPr/>
        </p:nvGrpSpPr>
        <p:grpSpPr>
          <a:xfrm>
            <a:off x="2876550" y="4553336"/>
            <a:ext cx="3124200" cy="1813772"/>
            <a:chOff x="2876550" y="4149476"/>
            <a:chExt cx="3124200" cy="1813772"/>
          </a:xfrm>
        </p:grpSpPr>
        <p:grpSp>
          <p:nvGrpSpPr>
            <p:cNvPr id="21" name="Group 5"/>
            <p:cNvGrpSpPr/>
            <p:nvPr/>
          </p:nvGrpSpPr>
          <p:grpSpPr>
            <a:xfrm>
              <a:off x="2876550" y="4149476"/>
              <a:ext cx="3124200" cy="1813772"/>
              <a:chOff x="3835400" y="4389632"/>
              <a:chExt cx="4165600" cy="2418362"/>
            </a:xfrm>
          </p:grpSpPr>
          <p:sp>
            <p:nvSpPr>
              <p:cNvPr id="22" name="Rectangle 7"/>
              <p:cNvSpPr/>
              <p:nvPr/>
            </p:nvSpPr>
            <p:spPr>
              <a:xfrm>
                <a:off x="3835400" y="4389632"/>
                <a:ext cx="4165600" cy="24183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8"/>
              <p:cNvSpPr/>
              <p:nvPr/>
            </p:nvSpPr>
            <p:spPr>
              <a:xfrm>
                <a:off x="4483382" y="5604599"/>
                <a:ext cx="115711" cy="115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9"/>
              <p:cNvSpPr/>
              <p:nvPr/>
            </p:nvSpPr>
            <p:spPr>
              <a:xfrm>
                <a:off x="5468372" y="6347318"/>
                <a:ext cx="321101" cy="32110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11"/>
              <p:cNvSpPr/>
              <p:nvPr/>
            </p:nvSpPr>
            <p:spPr>
              <a:xfrm>
                <a:off x="7008001" y="5749485"/>
                <a:ext cx="115711" cy="115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12"/>
              <p:cNvSpPr/>
              <p:nvPr/>
            </p:nvSpPr>
            <p:spPr>
              <a:xfrm>
                <a:off x="5686778" y="4702775"/>
                <a:ext cx="115711" cy="115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Oval 14"/>
              <p:cNvSpPr/>
              <p:nvPr/>
            </p:nvSpPr>
            <p:spPr>
              <a:xfrm>
                <a:off x="5895058" y="5744175"/>
                <a:ext cx="115711" cy="115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9" name="Straight Arrow Connector 15"/>
              <p:cNvCxnSpPr/>
              <p:nvPr/>
            </p:nvCxnSpPr>
            <p:spPr>
              <a:xfrm flipH="1" flipV="1">
                <a:off x="4656949" y="5754300"/>
                <a:ext cx="856262" cy="694267"/>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16"/>
              <p:cNvCxnSpPr/>
              <p:nvPr/>
            </p:nvCxnSpPr>
            <p:spPr>
              <a:xfrm flipV="1">
                <a:off x="5744633" y="5905500"/>
                <a:ext cx="1227667" cy="566209"/>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17"/>
              <p:cNvCxnSpPr/>
              <p:nvPr/>
            </p:nvCxnSpPr>
            <p:spPr>
              <a:xfrm flipV="1">
                <a:off x="5652064" y="5916295"/>
                <a:ext cx="219851" cy="439702"/>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18"/>
              <p:cNvCxnSpPr/>
              <p:nvPr/>
            </p:nvCxnSpPr>
            <p:spPr>
              <a:xfrm flipV="1">
                <a:off x="4599093" y="4793897"/>
                <a:ext cx="1052971" cy="740551"/>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19"/>
              <p:cNvCxnSpPr/>
              <p:nvPr/>
            </p:nvCxnSpPr>
            <p:spPr>
              <a:xfrm flipH="1" flipV="1">
                <a:off x="5779347" y="4909609"/>
                <a:ext cx="173567" cy="72898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24"/>
              <p:cNvCxnSpPr/>
              <p:nvPr/>
            </p:nvCxnSpPr>
            <p:spPr>
              <a:xfrm flipH="1" flipV="1">
                <a:off x="5895060" y="4782327"/>
                <a:ext cx="1170796" cy="83822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3"/>
              <p:cNvCxnSpPr/>
              <p:nvPr/>
            </p:nvCxnSpPr>
            <p:spPr>
              <a:xfrm>
                <a:off x="6096000" y="5706075"/>
                <a:ext cx="838481"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50"/>
              <p:cNvCxnSpPr/>
              <p:nvPr/>
            </p:nvCxnSpPr>
            <p:spPr>
              <a:xfrm flipH="1">
                <a:off x="6096000" y="5827430"/>
                <a:ext cx="838481"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grpSp>
        <p:cxnSp>
          <p:nvCxnSpPr>
            <p:cNvPr id="38" name="Straight Arrow Connector 6"/>
            <p:cNvCxnSpPr/>
            <p:nvPr/>
          </p:nvCxnSpPr>
          <p:spPr>
            <a:xfrm flipV="1">
              <a:off x="4176130" y="4557087"/>
              <a:ext cx="62918" cy="1075261"/>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p:sp>
        <p:nvSpPr>
          <p:cNvPr id="3" name="Content Placeholder 2"/>
          <p:cNvSpPr>
            <a:spLocks noGrp="1"/>
          </p:cNvSpPr>
          <p:nvPr>
            <p:ph idx="1"/>
          </p:nvPr>
        </p:nvSpPr>
        <p:spPr/>
        <p:txBody>
          <a:bodyPr>
            <a:normAutofit/>
          </a:bodyPr>
          <a:lstStyle/>
          <a:p>
            <a:r>
              <a:rPr lang="en-US" sz="2400" dirty="0"/>
              <a:t>Duality proofs for free</a:t>
            </a:r>
          </a:p>
          <a:p>
            <a:r>
              <a:rPr lang="en-US" sz="2400" dirty="0"/>
              <a:t>Two vertices are </a:t>
            </a:r>
            <a:r>
              <a:rPr lang="en-US" sz="2400" b="1" dirty="0"/>
              <a:t>isomorphic</a:t>
            </a:r>
            <a:r>
              <a:rPr lang="en-US" sz="2400" dirty="0"/>
              <a:t> if there is exactly one edge between them in each direction</a:t>
            </a:r>
          </a:p>
          <a:p>
            <a:r>
              <a:rPr lang="en-US" sz="2400" dirty="0"/>
              <a:t>An </a:t>
            </a:r>
            <a:r>
              <a:rPr lang="en-US" sz="2400" b="1" dirty="0"/>
              <a:t>initial (bottom) vertex </a:t>
            </a:r>
            <a:r>
              <a:rPr lang="en-US" sz="2400" dirty="0"/>
              <a:t>is a vertex </a:t>
            </a:r>
            <a:r>
              <a:rPr lang="en-US" sz="2400"/>
              <a:t>with </a:t>
            </a:r>
            <a:r>
              <a:rPr lang="en-US" sz="2400" dirty="0"/>
              <a:t>exactly</a:t>
            </a:r>
            <a:r>
              <a:rPr lang="en-US" sz="2400"/>
              <a:t> one </a:t>
            </a:r>
            <a:r>
              <a:rPr lang="en-US" sz="2400" smtClean="0"/>
              <a:t>edge </a:t>
            </a:r>
            <a:r>
              <a:rPr lang="en-US" sz="2400" b="1" dirty="0"/>
              <a:t>to</a:t>
            </a:r>
            <a:r>
              <a:rPr lang="en-US" sz="2400" dirty="0"/>
              <a:t> every other vertex</a:t>
            </a:r>
            <a:endParaRPr lang="en-US" dirty="0"/>
          </a:p>
          <a:p>
            <a:pPr lvl="1"/>
            <a:endParaRPr lang="en-US" sz="2100" dirty="0"/>
          </a:p>
        </p:txBody>
      </p:sp>
      <p:sp>
        <p:nvSpPr>
          <p:cNvPr id="4" name="Slide Number Placeholder 3"/>
          <p:cNvSpPr>
            <a:spLocks noGrp="1"/>
          </p:cNvSpPr>
          <p:nvPr>
            <p:ph type="sldNum" sz="quarter" idx="12"/>
          </p:nvPr>
        </p:nvSpPr>
        <p:spPr/>
        <p:txBody>
          <a:bodyPr/>
          <a:lstStyle/>
          <a:p>
            <a:fld id="{E64EF21E-4A1E-457A-A908-FECEBBB6594B}" type="slidenum">
              <a:rPr lang="en-US" smtClean="0"/>
              <a:t>54</a:t>
            </a:fld>
            <a:endParaRPr lang="en-US"/>
          </a:p>
        </p:txBody>
      </p:sp>
      <p:cxnSp>
        <p:nvCxnSpPr>
          <p:cNvPr id="11" name="Straight Arrow Connector 10"/>
          <p:cNvCxnSpPr/>
          <p:nvPr/>
        </p:nvCxnSpPr>
        <p:spPr>
          <a:xfrm>
            <a:off x="1595971" y="6040059"/>
            <a:ext cx="2433104" cy="65310"/>
          </a:xfrm>
          <a:prstGeom prst="straightConnector1">
            <a:avLst/>
          </a:prstGeom>
          <a:ln w="76200">
            <a:tailEnd type="triangle"/>
          </a:ln>
        </p:spPr>
        <p:style>
          <a:lnRef idx="1">
            <a:schemeClr val="accent4"/>
          </a:lnRef>
          <a:fillRef idx="0">
            <a:schemeClr val="accent4"/>
          </a:fillRef>
          <a:effectRef idx="0">
            <a:schemeClr val="accent4"/>
          </a:effectRef>
          <a:fontRef idx="minor">
            <a:schemeClr val="tx1"/>
          </a:fontRef>
        </p:style>
      </p:cxnSp>
      <p:grpSp>
        <p:nvGrpSpPr>
          <p:cNvPr id="39" name="Group 50"/>
          <p:cNvGrpSpPr/>
          <p:nvPr/>
        </p:nvGrpSpPr>
        <p:grpSpPr>
          <a:xfrm>
            <a:off x="-479302" y="5636275"/>
            <a:ext cx="2588447" cy="1177245"/>
            <a:chOff x="2609467" y="2076901"/>
            <a:chExt cx="6931152" cy="3152344"/>
          </a:xfrm>
        </p:grpSpPr>
        <p:grpSp>
          <p:nvGrpSpPr>
            <p:cNvPr id="40" name="Group 4"/>
            <p:cNvGrpSpPr>
              <a:grpSpLocks noChangeAspect="1"/>
            </p:cNvGrpSpPr>
            <p:nvPr/>
          </p:nvGrpSpPr>
          <p:grpSpPr bwMode="auto">
            <a:xfrm>
              <a:off x="4752023" y="2199271"/>
              <a:ext cx="2260600" cy="2959100"/>
              <a:chOff x="1354" y="1310"/>
              <a:chExt cx="1424" cy="1864"/>
            </a:xfrm>
          </p:grpSpPr>
          <p:sp>
            <p:nvSpPr>
              <p:cNvPr id="42" name="AutoShape 3"/>
              <p:cNvSpPr>
                <a:spLocks noChangeAspect="1" noChangeArrowheads="1" noTextEdit="1"/>
              </p:cNvSpPr>
              <p:nvPr/>
            </p:nvSpPr>
            <p:spPr bwMode="auto">
              <a:xfrm>
                <a:off x="1354" y="1310"/>
                <a:ext cx="1424" cy="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3" name="Freeform 5"/>
              <p:cNvSpPr>
                <a:spLocks/>
              </p:cNvSpPr>
              <p:nvPr/>
            </p:nvSpPr>
            <p:spPr bwMode="auto">
              <a:xfrm>
                <a:off x="1414" y="1377"/>
                <a:ext cx="1176" cy="661"/>
              </a:xfrm>
              <a:custGeom>
                <a:avLst/>
                <a:gdLst>
                  <a:gd name="T0" fmla="*/ 915 w 1176"/>
                  <a:gd name="T1" fmla="*/ 80 h 661"/>
                  <a:gd name="T2" fmla="*/ 939 w 1176"/>
                  <a:gd name="T3" fmla="*/ 76 h 661"/>
                  <a:gd name="T4" fmla="*/ 964 w 1176"/>
                  <a:gd name="T5" fmla="*/ 74 h 661"/>
                  <a:gd name="T6" fmla="*/ 988 w 1176"/>
                  <a:gd name="T7" fmla="*/ 78 h 661"/>
                  <a:gd name="T8" fmla="*/ 1006 w 1176"/>
                  <a:gd name="T9" fmla="*/ 96 h 661"/>
                  <a:gd name="T10" fmla="*/ 1000 w 1176"/>
                  <a:gd name="T11" fmla="*/ 128 h 661"/>
                  <a:gd name="T12" fmla="*/ 1000 w 1176"/>
                  <a:gd name="T13" fmla="*/ 137 h 661"/>
                  <a:gd name="T14" fmla="*/ 1033 w 1176"/>
                  <a:gd name="T15" fmla="*/ 137 h 661"/>
                  <a:gd name="T16" fmla="*/ 1058 w 1176"/>
                  <a:gd name="T17" fmla="*/ 148 h 661"/>
                  <a:gd name="T18" fmla="*/ 1062 w 1176"/>
                  <a:gd name="T19" fmla="*/ 166 h 661"/>
                  <a:gd name="T20" fmla="*/ 1064 w 1176"/>
                  <a:gd name="T21" fmla="*/ 179 h 661"/>
                  <a:gd name="T22" fmla="*/ 1091 w 1176"/>
                  <a:gd name="T23" fmla="*/ 177 h 661"/>
                  <a:gd name="T24" fmla="*/ 1111 w 1176"/>
                  <a:gd name="T25" fmla="*/ 179 h 661"/>
                  <a:gd name="T26" fmla="*/ 1129 w 1176"/>
                  <a:gd name="T27" fmla="*/ 195 h 661"/>
                  <a:gd name="T28" fmla="*/ 1150 w 1176"/>
                  <a:gd name="T29" fmla="*/ 239 h 661"/>
                  <a:gd name="T30" fmla="*/ 1169 w 1176"/>
                  <a:gd name="T31" fmla="*/ 297 h 661"/>
                  <a:gd name="T32" fmla="*/ 1145 w 1176"/>
                  <a:gd name="T33" fmla="*/ 337 h 661"/>
                  <a:gd name="T34" fmla="*/ 1084 w 1176"/>
                  <a:gd name="T35" fmla="*/ 355 h 661"/>
                  <a:gd name="T36" fmla="*/ 1022 w 1176"/>
                  <a:gd name="T37" fmla="*/ 375 h 661"/>
                  <a:gd name="T38" fmla="*/ 961 w 1176"/>
                  <a:gd name="T39" fmla="*/ 393 h 661"/>
                  <a:gd name="T40" fmla="*/ 897 w 1176"/>
                  <a:gd name="T41" fmla="*/ 413 h 661"/>
                  <a:gd name="T42" fmla="*/ 836 w 1176"/>
                  <a:gd name="T43" fmla="*/ 431 h 661"/>
                  <a:gd name="T44" fmla="*/ 774 w 1176"/>
                  <a:gd name="T45" fmla="*/ 451 h 661"/>
                  <a:gd name="T46" fmla="*/ 713 w 1176"/>
                  <a:gd name="T47" fmla="*/ 472 h 661"/>
                  <a:gd name="T48" fmla="*/ 653 w 1176"/>
                  <a:gd name="T49" fmla="*/ 494 h 661"/>
                  <a:gd name="T50" fmla="*/ 595 w 1176"/>
                  <a:gd name="T51" fmla="*/ 519 h 661"/>
                  <a:gd name="T52" fmla="*/ 537 w 1176"/>
                  <a:gd name="T53" fmla="*/ 548 h 661"/>
                  <a:gd name="T54" fmla="*/ 477 w 1176"/>
                  <a:gd name="T55" fmla="*/ 577 h 661"/>
                  <a:gd name="T56" fmla="*/ 416 w 1176"/>
                  <a:gd name="T57" fmla="*/ 604 h 661"/>
                  <a:gd name="T58" fmla="*/ 354 w 1176"/>
                  <a:gd name="T59" fmla="*/ 628 h 661"/>
                  <a:gd name="T60" fmla="*/ 293 w 1176"/>
                  <a:gd name="T61" fmla="*/ 648 h 661"/>
                  <a:gd name="T62" fmla="*/ 231 w 1176"/>
                  <a:gd name="T63" fmla="*/ 659 h 661"/>
                  <a:gd name="T64" fmla="*/ 161 w 1176"/>
                  <a:gd name="T65" fmla="*/ 657 h 661"/>
                  <a:gd name="T66" fmla="*/ 78 w 1176"/>
                  <a:gd name="T67" fmla="*/ 630 h 661"/>
                  <a:gd name="T68" fmla="*/ 16 w 1176"/>
                  <a:gd name="T69" fmla="*/ 575 h 661"/>
                  <a:gd name="T70" fmla="*/ 2 w 1176"/>
                  <a:gd name="T71" fmla="*/ 501 h 661"/>
                  <a:gd name="T72" fmla="*/ 38 w 1176"/>
                  <a:gd name="T73" fmla="*/ 436 h 661"/>
                  <a:gd name="T74" fmla="*/ 81 w 1176"/>
                  <a:gd name="T75" fmla="*/ 396 h 661"/>
                  <a:gd name="T76" fmla="*/ 130 w 1176"/>
                  <a:gd name="T77" fmla="*/ 362 h 661"/>
                  <a:gd name="T78" fmla="*/ 186 w 1176"/>
                  <a:gd name="T79" fmla="*/ 333 h 661"/>
                  <a:gd name="T80" fmla="*/ 246 w 1176"/>
                  <a:gd name="T81" fmla="*/ 308 h 661"/>
                  <a:gd name="T82" fmla="*/ 307 w 1176"/>
                  <a:gd name="T83" fmla="*/ 286 h 661"/>
                  <a:gd name="T84" fmla="*/ 365 w 1176"/>
                  <a:gd name="T85" fmla="*/ 262 h 661"/>
                  <a:gd name="T86" fmla="*/ 419 w 1176"/>
                  <a:gd name="T87" fmla="*/ 241 h 661"/>
                  <a:gd name="T88" fmla="*/ 463 w 1176"/>
                  <a:gd name="T89" fmla="*/ 219 h 661"/>
                  <a:gd name="T90" fmla="*/ 501 w 1176"/>
                  <a:gd name="T91" fmla="*/ 199 h 661"/>
                  <a:gd name="T92" fmla="*/ 539 w 1176"/>
                  <a:gd name="T93" fmla="*/ 177 h 661"/>
                  <a:gd name="T94" fmla="*/ 577 w 1176"/>
                  <a:gd name="T95" fmla="*/ 157 h 661"/>
                  <a:gd name="T96" fmla="*/ 613 w 1176"/>
                  <a:gd name="T97" fmla="*/ 136 h 661"/>
                  <a:gd name="T98" fmla="*/ 651 w 1176"/>
                  <a:gd name="T99" fmla="*/ 116 h 661"/>
                  <a:gd name="T100" fmla="*/ 689 w 1176"/>
                  <a:gd name="T101" fmla="*/ 96 h 661"/>
                  <a:gd name="T102" fmla="*/ 727 w 1176"/>
                  <a:gd name="T103" fmla="*/ 76 h 661"/>
                  <a:gd name="T104" fmla="*/ 760 w 1176"/>
                  <a:gd name="T105" fmla="*/ 60 h 661"/>
                  <a:gd name="T106" fmla="*/ 790 w 1176"/>
                  <a:gd name="T107" fmla="*/ 40 h 661"/>
                  <a:gd name="T108" fmla="*/ 821 w 1176"/>
                  <a:gd name="T109" fmla="*/ 20 h 661"/>
                  <a:gd name="T110" fmla="*/ 852 w 1176"/>
                  <a:gd name="T111" fmla="*/ 4 h 661"/>
                  <a:gd name="T112" fmla="*/ 883 w 1176"/>
                  <a:gd name="T113" fmla="*/ 0 h 661"/>
                  <a:gd name="T114" fmla="*/ 910 w 1176"/>
                  <a:gd name="T115" fmla="*/ 13 h 661"/>
                  <a:gd name="T116" fmla="*/ 921 w 1176"/>
                  <a:gd name="T117" fmla="*/ 38 h 661"/>
                  <a:gd name="T118" fmla="*/ 915 w 1176"/>
                  <a:gd name="T119" fmla="*/ 67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76" h="661">
                    <a:moveTo>
                      <a:pt x="906" y="81"/>
                    </a:moveTo>
                    <a:lnTo>
                      <a:pt x="915" y="80"/>
                    </a:lnTo>
                    <a:lnTo>
                      <a:pt x="926" y="78"/>
                    </a:lnTo>
                    <a:lnTo>
                      <a:pt x="939" y="76"/>
                    </a:lnTo>
                    <a:lnTo>
                      <a:pt x="951" y="76"/>
                    </a:lnTo>
                    <a:lnTo>
                      <a:pt x="964" y="74"/>
                    </a:lnTo>
                    <a:lnTo>
                      <a:pt x="977" y="76"/>
                    </a:lnTo>
                    <a:lnTo>
                      <a:pt x="988" y="78"/>
                    </a:lnTo>
                    <a:lnTo>
                      <a:pt x="995" y="81"/>
                    </a:lnTo>
                    <a:lnTo>
                      <a:pt x="1006" y="96"/>
                    </a:lnTo>
                    <a:lnTo>
                      <a:pt x="1008" y="112"/>
                    </a:lnTo>
                    <a:lnTo>
                      <a:pt x="1000" y="128"/>
                    </a:lnTo>
                    <a:lnTo>
                      <a:pt x="988" y="141"/>
                    </a:lnTo>
                    <a:lnTo>
                      <a:pt x="1000" y="137"/>
                    </a:lnTo>
                    <a:lnTo>
                      <a:pt x="1017" y="136"/>
                    </a:lnTo>
                    <a:lnTo>
                      <a:pt x="1033" y="137"/>
                    </a:lnTo>
                    <a:lnTo>
                      <a:pt x="1047" y="141"/>
                    </a:lnTo>
                    <a:lnTo>
                      <a:pt x="1058" y="148"/>
                    </a:lnTo>
                    <a:lnTo>
                      <a:pt x="1064" y="156"/>
                    </a:lnTo>
                    <a:lnTo>
                      <a:pt x="1062" y="166"/>
                    </a:lnTo>
                    <a:lnTo>
                      <a:pt x="1047" y="181"/>
                    </a:lnTo>
                    <a:lnTo>
                      <a:pt x="1064" y="179"/>
                    </a:lnTo>
                    <a:lnTo>
                      <a:pt x="1078" y="177"/>
                    </a:lnTo>
                    <a:lnTo>
                      <a:pt x="1091" y="177"/>
                    </a:lnTo>
                    <a:lnTo>
                      <a:pt x="1102" y="177"/>
                    </a:lnTo>
                    <a:lnTo>
                      <a:pt x="1111" y="179"/>
                    </a:lnTo>
                    <a:lnTo>
                      <a:pt x="1120" y="186"/>
                    </a:lnTo>
                    <a:lnTo>
                      <a:pt x="1129" y="195"/>
                    </a:lnTo>
                    <a:lnTo>
                      <a:pt x="1138" y="212"/>
                    </a:lnTo>
                    <a:lnTo>
                      <a:pt x="1150" y="239"/>
                    </a:lnTo>
                    <a:lnTo>
                      <a:pt x="1161" y="268"/>
                    </a:lnTo>
                    <a:lnTo>
                      <a:pt x="1169" y="297"/>
                    </a:lnTo>
                    <a:lnTo>
                      <a:pt x="1176" y="326"/>
                    </a:lnTo>
                    <a:lnTo>
                      <a:pt x="1145" y="337"/>
                    </a:lnTo>
                    <a:lnTo>
                      <a:pt x="1114" y="346"/>
                    </a:lnTo>
                    <a:lnTo>
                      <a:pt x="1084" y="355"/>
                    </a:lnTo>
                    <a:lnTo>
                      <a:pt x="1053" y="366"/>
                    </a:lnTo>
                    <a:lnTo>
                      <a:pt x="1022" y="375"/>
                    </a:lnTo>
                    <a:lnTo>
                      <a:pt x="991" y="384"/>
                    </a:lnTo>
                    <a:lnTo>
                      <a:pt x="961" y="393"/>
                    </a:lnTo>
                    <a:lnTo>
                      <a:pt x="930" y="402"/>
                    </a:lnTo>
                    <a:lnTo>
                      <a:pt x="897" y="413"/>
                    </a:lnTo>
                    <a:lnTo>
                      <a:pt x="866" y="422"/>
                    </a:lnTo>
                    <a:lnTo>
                      <a:pt x="836" y="431"/>
                    </a:lnTo>
                    <a:lnTo>
                      <a:pt x="805" y="442"/>
                    </a:lnTo>
                    <a:lnTo>
                      <a:pt x="774" y="451"/>
                    </a:lnTo>
                    <a:lnTo>
                      <a:pt x="743" y="461"/>
                    </a:lnTo>
                    <a:lnTo>
                      <a:pt x="713" y="472"/>
                    </a:lnTo>
                    <a:lnTo>
                      <a:pt x="682" y="483"/>
                    </a:lnTo>
                    <a:lnTo>
                      <a:pt x="653" y="494"/>
                    </a:lnTo>
                    <a:lnTo>
                      <a:pt x="624" y="507"/>
                    </a:lnTo>
                    <a:lnTo>
                      <a:pt x="595" y="519"/>
                    </a:lnTo>
                    <a:lnTo>
                      <a:pt x="566" y="534"/>
                    </a:lnTo>
                    <a:lnTo>
                      <a:pt x="537" y="548"/>
                    </a:lnTo>
                    <a:lnTo>
                      <a:pt x="506" y="563"/>
                    </a:lnTo>
                    <a:lnTo>
                      <a:pt x="477" y="577"/>
                    </a:lnTo>
                    <a:lnTo>
                      <a:pt x="447" y="590"/>
                    </a:lnTo>
                    <a:lnTo>
                      <a:pt x="416" y="604"/>
                    </a:lnTo>
                    <a:lnTo>
                      <a:pt x="385" y="617"/>
                    </a:lnTo>
                    <a:lnTo>
                      <a:pt x="354" y="628"/>
                    </a:lnTo>
                    <a:lnTo>
                      <a:pt x="324" y="639"/>
                    </a:lnTo>
                    <a:lnTo>
                      <a:pt x="293" y="648"/>
                    </a:lnTo>
                    <a:lnTo>
                      <a:pt x="262" y="653"/>
                    </a:lnTo>
                    <a:lnTo>
                      <a:pt x="231" y="659"/>
                    </a:lnTo>
                    <a:lnTo>
                      <a:pt x="201" y="661"/>
                    </a:lnTo>
                    <a:lnTo>
                      <a:pt x="161" y="657"/>
                    </a:lnTo>
                    <a:lnTo>
                      <a:pt x="117" y="646"/>
                    </a:lnTo>
                    <a:lnTo>
                      <a:pt x="78" y="630"/>
                    </a:lnTo>
                    <a:lnTo>
                      <a:pt x="41" y="604"/>
                    </a:lnTo>
                    <a:lnTo>
                      <a:pt x="16" y="575"/>
                    </a:lnTo>
                    <a:lnTo>
                      <a:pt x="0" y="541"/>
                    </a:lnTo>
                    <a:lnTo>
                      <a:pt x="2" y="501"/>
                    </a:lnTo>
                    <a:lnTo>
                      <a:pt x="21" y="458"/>
                    </a:lnTo>
                    <a:lnTo>
                      <a:pt x="38" y="436"/>
                    </a:lnTo>
                    <a:lnTo>
                      <a:pt x="58" y="414"/>
                    </a:lnTo>
                    <a:lnTo>
                      <a:pt x="81" y="396"/>
                    </a:lnTo>
                    <a:lnTo>
                      <a:pt x="105" y="378"/>
                    </a:lnTo>
                    <a:lnTo>
                      <a:pt x="130" y="362"/>
                    </a:lnTo>
                    <a:lnTo>
                      <a:pt x="159" y="347"/>
                    </a:lnTo>
                    <a:lnTo>
                      <a:pt x="186" y="333"/>
                    </a:lnTo>
                    <a:lnTo>
                      <a:pt x="217" y="320"/>
                    </a:lnTo>
                    <a:lnTo>
                      <a:pt x="246" y="308"/>
                    </a:lnTo>
                    <a:lnTo>
                      <a:pt x="277" y="297"/>
                    </a:lnTo>
                    <a:lnTo>
                      <a:pt x="307" y="286"/>
                    </a:lnTo>
                    <a:lnTo>
                      <a:pt x="336" y="273"/>
                    </a:lnTo>
                    <a:lnTo>
                      <a:pt x="365" y="262"/>
                    </a:lnTo>
                    <a:lnTo>
                      <a:pt x="392" y="252"/>
                    </a:lnTo>
                    <a:lnTo>
                      <a:pt x="419" y="241"/>
                    </a:lnTo>
                    <a:lnTo>
                      <a:pt x="445" y="228"/>
                    </a:lnTo>
                    <a:lnTo>
                      <a:pt x="463" y="219"/>
                    </a:lnTo>
                    <a:lnTo>
                      <a:pt x="483" y="208"/>
                    </a:lnTo>
                    <a:lnTo>
                      <a:pt x="501" y="199"/>
                    </a:lnTo>
                    <a:lnTo>
                      <a:pt x="521" y="188"/>
                    </a:lnTo>
                    <a:lnTo>
                      <a:pt x="539" y="177"/>
                    </a:lnTo>
                    <a:lnTo>
                      <a:pt x="557" y="168"/>
                    </a:lnTo>
                    <a:lnTo>
                      <a:pt x="577" y="157"/>
                    </a:lnTo>
                    <a:lnTo>
                      <a:pt x="595" y="147"/>
                    </a:lnTo>
                    <a:lnTo>
                      <a:pt x="613" y="136"/>
                    </a:lnTo>
                    <a:lnTo>
                      <a:pt x="633" y="127"/>
                    </a:lnTo>
                    <a:lnTo>
                      <a:pt x="651" y="116"/>
                    </a:lnTo>
                    <a:lnTo>
                      <a:pt x="669" y="105"/>
                    </a:lnTo>
                    <a:lnTo>
                      <a:pt x="689" y="96"/>
                    </a:lnTo>
                    <a:lnTo>
                      <a:pt x="707" y="85"/>
                    </a:lnTo>
                    <a:lnTo>
                      <a:pt x="727" y="76"/>
                    </a:lnTo>
                    <a:lnTo>
                      <a:pt x="745" y="67"/>
                    </a:lnTo>
                    <a:lnTo>
                      <a:pt x="760" y="60"/>
                    </a:lnTo>
                    <a:lnTo>
                      <a:pt x="774" y="51"/>
                    </a:lnTo>
                    <a:lnTo>
                      <a:pt x="790" y="40"/>
                    </a:lnTo>
                    <a:lnTo>
                      <a:pt x="807" y="29"/>
                    </a:lnTo>
                    <a:lnTo>
                      <a:pt x="821" y="20"/>
                    </a:lnTo>
                    <a:lnTo>
                      <a:pt x="837" y="11"/>
                    </a:lnTo>
                    <a:lnTo>
                      <a:pt x="852" y="4"/>
                    </a:lnTo>
                    <a:lnTo>
                      <a:pt x="866" y="0"/>
                    </a:lnTo>
                    <a:lnTo>
                      <a:pt x="883" y="0"/>
                    </a:lnTo>
                    <a:lnTo>
                      <a:pt x="897" y="4"/>
                    </a:lnTo>
                    <a:lnTo>
                      <a:pt x="910" y="13"/>
                    </a:lnTo>
                    <a:lnTo>
                      <a:pt x="917" y="23"/>
                    </a:lnTo>
                    <a:lnTo>
                      <a:pt x="921" y="38"/>
                    </a:lnTo>
                    <a:lnTo>
                      <a:pt x="921" y="52"/>
                    </a:lnTo>
                    <a:lnTo>
                      <a:pt x="915" y="67"/>
                    </a:lnTo>
                    <a:lnTo>
                      <a:pt x="906" y="81"/>
                    </a:lnTo>
                    <a:close/>
                  </a:path>
                </a:pathLst>
              </a:custGeom>
              <a:solidFill>
                <a:srgbClr val="D8E5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4" name="Freeform 6"/>
              <p:cNvSpPr>
                <a:spLocks/>
              </p:cNvSpPr>
              <p:nvPr/>
            </p:nvSpPr>
            <p:spPr bwMode="auto">
              <a:xfrm>
                <a:off x="1363" y="1343"/>
                <a:ext cx="1408" cy="1809"/>
              </a:xfrm>
              <a:custGeom>
                <a:avLst/>
                <a:gdLst>
                  <a:gd name="T0" fmla="*/ 885 w 1408"/>
                  <a:gd name="T1" fmla="*/ 0 h 1809"/>
                  <a:gd name="T2" fmla="*/ 907 w 1408"/>
                  <a:gd name="T3" fmla="*/ 19 h 1809"/>
                  <a:gd name="T4" fmla="*/ 898 w 1408"/>
                  <a:gd name="T5" fmla="*/ 54 h 1809"/>
                  <a:gd name="T6" fmla="*/ 809 w 1408"/>
                  <a:gd name="T7" fmla="*/ 123 h 1809"/>
                  <a:gd name="T8" fmla="*/ 688 w 1408"/>
                  <a:gd name="T9" fmla="*/ 186 h 1809"/>
                  <a:gd name="T10" fmla="*/ 612 w 1408"/>
                  <a:gd name="T11" fmla="*/ 224 h 1809"/>
                  <a:gd name="T12" fmla="*/ 536 w 1408"/>
                  <a:gd name="T13" fmla="*/ 271 h 1809"/>
                  <a:gd name="T14" fmla="*/ 458 w 1408"/>
                  <a:gd name="T15" fmla="*/ 320 h 1809"/>
                  <a:gd name="T16" fmla="*/ 380 w 1408"/>
                  <a:gd name="T17" fmla="*/ 362 h 1809"/>
                  <a:gd name="T18" fmla="*/ 297 w 1408"/>
                  <a:gd name="T19" fmla="*/ 400 h 1809"/>
                  <a:gd name="T20" fmla="*/ 214 w 1408"/>
                  <a:gd name="T21" fmla="*/ 438 h 1809"/>
                  <a:gd name="T22" fmla="*/ 152 w 1408"/>
                  <a:gd name="T23" fmla="*/ 474 h 1809"/>
                  <a:gd name="T24" fmla="*/ 100 w 1408"/>
                  <a:gd name="T25" fmla="*/ 526 h 1809"/>
                  <a:gd name="T26" fmla="*/ 96 w 1408"/>
                  <a:gd name="T27" fmla="*/ 593 h 1809"/>
                  <a:gd name="T28" fmla="*/ 143 w 1408"/>
                  <a:gd name="T29" fmla="*/ 642 h 1809"/>
                  <a:gd name="T30" fmla="*/ 210 w 1408"/>
                  <a:gd name="T31" fmla="*/ 664 h 1809"/>
                  <a:gd name="T32" fmla="*/ 297 w 1408"/>
                  <a:gd name="T33" fmla="*/ 662 h 1809"/>
                  <a:gd name="T34" fmla="*/ 393 w 1408"/>
                  <a:gd name="T35" fmla="*/ 637 h 1809"/>
                  <a:gd name="T36" fmla="*/ 485 w 1408"/>
                  <a:gd name="T37" fmla="*/ 600 h 1809"/>
                  <a:gd name="T38" fmla="*/ 590 w 1408"/>
                  <a:gd name="T39" fmla="*/ 559 h 1809"/>
                  <a:gd name="T40" fmla="*/ 695 w 1408"/>
                  <a:gd name="T41" fmla="*/ 519 h 1809"/>
                  <a:gd name="T42" fmla="*/ 802 w 1408"/>
                  <a:gd name="T43" fmla="*/ 485 h 1809"/>
                  <a:gd name="T44" fmla="*/ 905 w 1408"/>
                  <a:gd name="T45" fmla="*/ 447 h 1809"/>
                  <a:gd name="T46" fmla="*/ 1008 w 1408"/>
                  <a:gd name="T47" fmla="*/ 409 h 1809"/>
                  <a:gd name="T48" fmla="*/ 1113 w 1408"/>
                  <a:gd name="T49" fmla="*/ 372 h 1809"/>
                  <a:gd name="T50" fmla="*/ 1218 w 1408"/>
                  <a:gd name="T51" fmla="*/ 342 h 1809"/>
                  <a:gd name="T52" fmla="*/ 1325 w 1408"/>
                  <a:gd name="T53" fmla="*/ 316 h 1809"/>
                  <a:gd name="T54" fmla="*/ 1328 w 1408"/>
                  <a:gd name="T55" fmla="*/ 394 h 1809"/>
                  <a:gd name="T56" fmla="*/ 1337 w 1408"/>
                  <a:gd name="T57" fmla="*/ 486 h 1809"/>
                  <a:gd name="T58" fmla="*/ 1343 w 1408"/>
                  <a:gd name="T59" fmla="*/ 618 h 1809"/>
                  <a:gd name="T60" fmla="*/ 1350 w 1408"/>
                  <a:gd name="T61" fmla="*/ 809 h 1809"/>
                  <a:gd name="T62" fmla="*/ 1368 w 1408"/>
                  <a:gd name="T63" fmla="*/ 1205 h 1809"/>
                  <a:gd name="T64" fmla="*/ 1384 w 1408"/>
                  <a:gd name="T65" fmla="*/ 1415 h 1809"/>
                  <a:gd name="T66" fmla="*/ 1393 w 1408"/>
                  <a:gd name="T67" fmla="*/ 1531 h 1809"/>
                  <a:gd name="T68" fmla="*/ 1408 w 1408"/>
                  <a:gd name="T69" fmla="*/ 1659 h 1809"/>
                  <a:gd name="T70" fmla="*/ 1238 w 1408"/>
                  <a:gd name="T71" fmla="*/ 1690 h 1809"/>
                  <a:gd name="T72" fmla="*/ 1037 w 1408"/>
                  <a:gd name="T73" fmla="*/ 1717 h 1809"/>
                  <a:gd name="T74" fmla="*/ 825 w 1408"/>
                  <a:gd name="T75" fmla="*/ 1742 h 1809"/>
                  <a:gd name="T76" fmla="*/ 622 w 1408"/>
                  <a:gd name="T77" fmla="*/ 1768 h 1809"/>
                  <a:gd name="T78" fmla="*/ 451 w 1408"/>
                  <a:gd name="T79" fmla="*/ 1793 h 1809"/>
                  <a:gd name="T80" fmla="*/ 349 w 1408"/>
                  <a:gd name="T81" fmla="*/ 1809 h 1809"/>
                  <a:gd name="T82" fmla="*/ 270 w 1408"/>
                  <a:gd name="T83" fmla="*/ 1802 h 1809"/>
                  <a:gd name="T84" fmla="*/ 194 w 1408"/>
                  <a:gd name="T85" fmla="*/ 1769 h 1809"/>
                  <a:gd name="T86" fmla="*/ 130 w 1408"/>
                  <a:gd name="T87" fmla="*/ 1704 h 1809"/>
                  <a:gd name="T88" fmla="*/ 83 w 1408"/>
                  <a:gd name="T89" fmla="*/ 1603 h 1809"/>
                  <a:gd name="T90" fmla="*/ 51 w 1408"/>
                  <a:gd name="T91" fmla="*/ 1418 h 1809"/>
                  <a:gd name="T92" fmla="*/ 25 w 1408"/>
                  <a:gd name="T93" fmla="*/ 1198 h 1809"/>
                  <a:gd name="T94" fmla="*/ 7 w 1408"/>
                  <a:gd name="T95" fmla="*/ 765 h 1809"/>
                  <a:gd name="T96" fmla="*/ 4 w 1408"/>
                  <a:gd name="T97" fmla="*/ 526 h 1809"/>
                  <a:gd name="T98" fmla="*/ 62 w 1408"/>
                  <a:gd name="T99" fmla="*/ 441 h 1809"/>
                  <a:gd name="T100" fmla="*/ 210 w 1408"/>
                  <a:gd name="T101" fmla="*/ 356 h 1809"/>
                  <a:gd name="T102" fmla="*/ 311 w 1408"/>
                  <a:gd name="T103" fmla="*/ 298 h 1809"/>
                  <a:gd name="T104" fmla="*/ 400 w 1408"/>
                  <a:gd name="T105" fmla="*/ 253 h 1809"/>
                  <a:gd name="T106" fmla="*/ 485 w 1408"/>
                  <a:gd name="T107" fmla="*/ 213 h 1809"/>
                  <a:gd name="T108" fmla="*/ 572 w 1408"/>
                  <a:gd name="T109" fmla="*/ 170 h 1809"/>
                  <a:gd name="T110" fmla="*/ 668 w 1408"/>
                  <a:gd name="T111" fmla="*/ 119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8" h="1809">
                    <a:moveTo>
                      <a:pt x="840" y="18"/>
                    </a:moveTo>
                    <a:lnTo>
                      <a:pt x="867" y="3"/>
                    </a:lnTo>
                    <a:lnTo>
                      <a:pt x="885" y="0"/>
                    </a:lnTo>
                    <a:lnTo>
                      <a:pt x="898" y="1"/>
                    </a:lnTo>
                    <a:lnTo>
                      <a:pt x="905" y="9"/>
                    </a:lnTo>
                    <a:lnTo>
                      <a:pt x="907" y="19"/>
                    </a:lnTo>
                    <a:lnTo>
                      <a:pt x="907" y="32"/>
                    </a:lnTo>
                    <a:lnTo>
                      <a:pt x="903" y="45"/>
                    </a:lnTo>
                    <a:lnTo>
                      <a:pt x="898" y="54"/>
                    </a:lnTo>
                    <a:lnTo>
                      <a:pt x="878" y="76"/>
                    </a:lnTo>
                    <a:lnTo>
                      <a:pt x="847" y="99"/>
                    </a:lnTo>
                    <a:lnTo>
                      <a:pt x="809" y="123"/>
                    </a:lnTo>
                    <a:lnTo>
                      <a:pt x="767" y="146"/>
                    </a:lnTo>
                    <a:lnTo>
                      <a:pt x="726" y="168"/>
                    </a:lnTo>
                    <a:lnTo>
                      <a:pt x="688" y="186"/>
                    </a:lnTo>
                    <a:lnTo>
                      <a:pt x="657" y="200"/>
                    </a:lnTo>
                    <a:lnTo>
                      <a:pt x="637" y="210"/>
                    </a:lnTo>
                    <a:lnTo>
                      <a:pt x="612" y="224"/>
                    </a:lnTo>
                    <a:lnTo>
                      <a:pt x="586" y="240"/>
                    </a:lnTo>
                    <a:lnTo>
                      <a:pt x="561" y="255"/>
                    </a:lnTo>
                    <a:lnTo>
                      <a:pt x="536" y="271"/>
                    </a:lnTo>
                    <a:lnTo>
                      <a:pt x="510" y="287"/>
                    </a:lnTo>
                    <a:lnTo>
                      <a:pt x="485" y="304"/>
                    </a:lnTo>
                    <a:lnTo>
                      <a:pt x="458" y="320"/>
                    </a:lnTo>
                    <a:lnTo>
                      <a:pt x="432" y="334"/>
                    </a:lnTo>
                    <a:lnTo>
                      <a:pt x="407" y="349"/>
                    </a:lnTo>
                    <a:lnTo>
                      <a:pt x="380" y="362"/>
                    </a:lnTo>
                    <a:lnTo>
                      <a:pt x="353" y="374"/>
                    </a:lnTo>
                    <a:lnTo>
                      <a:pt x="324" y="387"/>
                    </a:lnTo>
                    <a:lnTo>
                      <a:pt x="297" y="400"/>
                    </a:lnTo>
                    <a:lnTo>
                      <a:pt x="268" y="412"/>
                    </a:lnTo>
                    <a:lnTo>
                      <a:pt x="241" y="425"/>
                    </a:lnTo>
                    <a:lnTo>
                      <a:pt x="214" y="438"/>
                    </a:lnTo>
                    <a:lnTo>
                      <a:pt x="194" y="448"/>
                    </a:lnTo>
                    <a:lnTo>
                      <a:pt x="172" y="459"/>
                    </a:lnTo>
                    <a:lnTo>
                      <a:pt x="152" y="474"/>
                    </a:lnTo>
                    <a:lnTo>
                      <a:pt x="130" y="488"/>
                    </a:lnTo>
                    <a:lnTo>
                      <a:pt x="114" y="506"/>
                    </a:lnTo>
                    <a:lnTo>
                      <a:pt x="100" y="526"/>
                    </a:lnTo>
                    <a:lnTo>
                      <a:pt x="92" y="548"/>
                    </a:lnTo>
                    <a:lnTo>
                      <a:pt x="91" y="571"/>
                    </a:lnTo>
                    <a:lnTo>
                      <a:pt x="96" y="593"/>
                    </a:lnTo>
                    <a:lnTo>
                      <a:pt x="109" y="613"/>
                    </a:lnTo>
                    <a:lnTo>
                      <a:pt x="125" y="629"/>
                    </a:lnTo>
                    <a:lnTo>
                      <a:pt x="143" y="642"/>
                    </a:lnTo>
                    <a:lnTo>
                      <a:pt x="165" y="651"/>
                    </a:lnTo>
                    <a:lnTo>
                      <a:pt x="188" y="658"/>
                    </a:lnTo>
                    <a:lnTo>
                      <a:pt x="210" y="664"/>
                    </a:lnTo>
                    <a:lnTo>
                      <a:pt x="232" y="666"/>
                    </a:lnTo>
                    <a:lnTo>
                      <a:pt x="264" y="666"/>
                    </a:lnTo>
                    <a:lnTo>
                      <a:pt x="297" y="662"/>
                    </a:lnTo>
                    <a:lnTo>
                      <a:pt x="329" y="655"/>
                    </a:lnTo>
                    <a:lnTo>
                      <a:pt x="362" y="646"/>
                    </a:lnTo>
                    <a:lnTo>
                      <a:pt x="393" y="637"/>
                    </a:lnTo>
                    <a:lnTo>
                      <a:pt x="423" y="624"/>
                    </a:lnTo>
                    <a:lnTo>
                      <a:pt x="454" y="613"/>
                    </a:lnTo>
                    <a:lnTo>
                      <a:pt x="485" y="600"/>
                    </a:lnTo>
                    <a:lnTo>
                      <a:pt x="519" y="586"/>
                    </a:lnTo>
                    <a:lnTo>
                      <a:pt x="554" y="571"/>
                    </a:lnTo>
                    <a:lnTo>
                      <a:pt x="590" y="559"/>
                    </a:lnTo>
                    <a:lnTo>
                      <a:pt x="624" y="544"/>
                    </a:lnTo>
                    <a:lnTo>
                      <a:pt x="660" y="532"/>
                    </a:lnTo>
                    <a:lnTo>
                      <a:pt x="695" y="519"/>
                    </a:lnTo>
                    <a:lnTo>
                      <a:pt x="731" y="508"/>
                    </a:lnTo>
                    <a:lnTo>
                      <a:pt x="767" y="495"/>
                    </a:lnTo>
                    <a:lnTo>
                      <a:pt x="802" y="485"/>
                    </a:lnTo>
                    <a:lnTo>
                      <a:pt x="836" y="472"/>
                    </a:lnTo>
                    <a:lnTo>
                      <a:pt x="870" y="459"/>
                    </a:lnTo>
                    <a:lnTo>
                      <a:pt x="905" y="447"/>
                    </a:lnTo>
                    <a:lnTo>
                      <a:pt x="939" y="434"/>
                    </a:lnTo>
                    <a:lnTo>
                      <a:pt x="974" y="421"/>
                    </a:lnTo>
                    <a:lnTo>
                      <a:pt x="1008" y="409"/>
                    </a:lnTo>
                    <a:lnTo>
                      <a:pt x="1044" y="396"/>
                    </a:lnTo>
                    <a:lnTo>
                      <a:pt x="1078" y="385"/>
                    </a:lnTo>
                    <a:lnTo>
                      <a:pt x="1113" y="372"/>
                    </a:lnTo>
                    <a:lnTo>
                      <a:pt x="1147" y="362"/>
                    </a:lnTo>
                    <a:lnTo>
                      <a:pt x="1183" y="351"/>
                    </a:lnTo>
                    <a:lnTo>
                      <a:pt x="1218" y="342"/>
                    </a:lnTo>
                    <a:lnTo>
                      <a:pt x="1254" y="333"/>
                    </a:lnTo>
                    <a:lnTo>
                      <a:pt x="1288" y="324"/>
                    </a:lnTo>
                    <a:lnTo>
                      <a:pt x="1325" y="316"/>
                    </a:lnTo>
                    <a:lnTo>
                      <a:pt x="1321" y="342"/>
                    </a:lnTo>
                    <a:lnTo>
                      <a:pt x="1325" y="367"/>
                    </a:lnTo>
                    <a:lnTo>
                      <a:pt x="1328" y="394"/>
                    </a:lnTo>
                    <a:lnTo>
                      <a:pt x="1332" y="421"/>
                    </a:lnTo>
                    <a:lnTo>
                      <a:pt x="1334" y="452"/>
                    </a:lnTo>
                    <a:lnTo>
                      <a:pt x="1337" y="486"/>
                    </a:lnTo>
                    <a:lnTo>
                      <a:pt x="1339" y="523"/>
                    </a:lnTo>
                    <a:lnTo>
                      <a:pt x="1341" y="553"/>
                    </a:lnTo>
                    <a:lnTo>
                      <a:pt x="1343" y="618"/>
                    </a:lnTo>
                    <a:lnTo>
                      <a:pt x="1344" y="680"/>
                    </a:lnTo>
                    <a:lnTo>
                      <a:pt x="1346" y="743"/>
                    </a:lnTo>
                    <a:lnTo>
                      <a:pt x="1350" y="809"/>
                    </a:lnTo>
                    <a:lnTo>
                      <a:pt x="1355" y="944"/>
                    </a:lnTo>
                    <a:lnTo>
                      <a:pt x="1361" y="1075"/>
                    </a:lnTo>
                    <a:lnTo>
                      <a:pt x="1368" y="1205"/>
                    </a:lnTo>
                    <a:lnTo>
                      <a:pt x="1379" y="1339"/>
                    </a:lnTo>
                    <a:lnTo>
                      <a:pt x="1382" y="1377"/>
                    </a:lnTo>
                    <a:lnTo>
                      <a:pt x="1384" y="1415"/>
                    </a:lnTo>
                    <a:lnTo>
                      <a:pt x="1386" y="1453"/>
                    </a:lnTo>
                    <a:lnTo>
                      <a:pt x="1388" y="1491"/>
                    </a:lnTo>
                    <a:lnTo>
                      <a:pt x="1393" y="1531"/>
                    </a:lnTo>
                    <a:lnTo>
                      <a:pt x="1402" y="1576"/>
                    </a:lnTo>
                    <a:lnTo>
                      <a:pt x="1408" y="1623"/>
                    </a:lnTo>
                    <a:lnTo>
                      <a:pt x="1408" y="1659"/>
                    </a:lnTo>
                    <a:lnTo>
                      <a:pt x="1355" y="1670"/>
                    </a:lnTo>
                    <a:lnTo>
                      <a:pt x="1299" y="1681"/>
                    </a:lnTo>
                    <a:lnTo>
                      <a:pt x="1238" y="1690"/>
                    </a:lnTo>
                    <a:lnTo>
                      <a:pt x="1173" y="1699"/>
                    </a:lnTo>
                    <a:lnTo>
                      <a:pt x="1106" y="1708"/>
                    </a:lnTo>
                    <a:lnTo>
                      <a:pt x="1037" y="1717"/>
                    </a:lnTo>
                    <a:lnTo>
                      <a:pt x="966" y="1726"/>
                    </a:lnTo>
                    <a:lnTo>
                      <a:pt x="896" y="1735"/>
                    </a:lnTo>
                    <a:lnTo>
                      <a:pt x="825" y="1742"/>
                    </a:lnTo>
                    <a:lnTo>
                      <a:pt x="755" y="1751"/>
                    </a:lnTo>
                    <a:lnTo>
                      <a:pt x="688" y="1760"/>
                    </a:lnTo>
                    <a:lnTo>
                      <a:pt x="622" y="1768"/>
                    </a:lnTo>
                    <a:lnTo>
                      <a:pt x="561" y="1777"/>
                    </a:lnTo>
                    <a:lnTo>
                      <a:pt x="503" y="1784"/>
                    </a:lnTo>
                    <a:lnTo>
                      <a:pt x="451" y="1793"/>
                    </a:lnTo>
                    <a:lnTo>
                      <a:pt x="404" y="1802"/>
                    </a:lnTo>
                    <a:lnTo>
                      <a:pt x="376" y="1806"/>
                    </a:lnTo>
                    <a:lnTo>
                      <a:pt x="349" y="1809"/>
                    </a:lnTo>
                    <a:lnTo>
                      <a:pt x="322" y="1809"/>
                    </a:lnTo>
                    <a:lnTo>
                      <a:pt x="295" y="1807"/>
                    </a:lnTo>
                    <a:lnTo>
                      <a:pt x="270" y="1802"/>
                    </a:lnTo>
                    <a:lnTo>
                      <a:pt x="243" y="1795"/>
                    </a:lnTo>
                    <a:lnTo>
                      <a:pt x="219" y="1784"/>
                    </a:lnTo>
                    <a:lnTo>
                      <a:pt x="194" y="1769"/>
                    </a:lnTo>
                    <a:lnTo>
                      <a:pt x="172" y="1751"/>
                    </a:lnTo>
                    <a:lnTo>
                      <a:pt x="150" y="1730"/>
                    </a:lnTo>
                    <a:lnTo>
                      <a:pt x="130" y="1704"/>
                    </a:lnTo>
                    <a:lnTo>
                      <a:pt x="112" y="1675"/>
                    </a:lnTo>
                    <a:lnTo>
                      <a:pt x="96" y="1641"/>
                    </a:lnTo>
                    <a:lnTo>
                      <a:pt x="83" y="1603"/>
                    </a:lnTo>
                    <a:lnTo>
                      <a:pt x="72" y="1560"/>
                    </a:lnTo>
                    <a:lnTo>
                      <a:pt x="63" y="1511"/>
                    </a:lnTo>
                    <a:lnTo>
                      <a:pt x="51" y="1418"/>
                    </a:lnTo>
                    <a:lnTo>
                      <a:pt x="40" y="1348"/>
                    </a:lnTo>
                    <a:lnTo>
                      <a:pt x="31" y="1279"/>
                    </a:lnTo>
                    <a:lnTo>
                      <a:pt x="25" y="1198"/>
                    </a:lnTo>
                    <a:lnTo>
                      <a:pt x="22" y="1076"/>
                    </a:lnTo>
                    <a:lnTo>
                      <a:pt x="15" y="921"/>
                    </a:lnTo>
                    <a:lnTo>
                      <a:pt x="7" y="765"/>
                    </a:lnTo>
                    <a:lnTo>
                      <a:pt x="2" y="644"/>
                    </a:lnTo>
                    <a:lnTo>
                      <a:pt x="0" y="575"/>
                    </a:lnTo>
                    <a:lnTo>
                      <a:pt x="4" y="526"/>
                    </a:lnTo>
                    <a:lnTo>
                      <a:pt x="15" y="490"/>
                    </a:lnTo>
                    <a:lnTo>
                      <a:pt x="33" y="463"/>
                    </a:lnTo>
                    <a:lnTo>
                      <a:pt x="62" y="441"/>
                    </a:lnTo>
                    <a:lnTo>
                      <a:pt x="100" y="419"/>
                    </a:lnTo>
                    <a:lnTo>
                      <a:pt x="148" y="392"/>
                    </a:lnTo>
                    <a:lnTo>
                      <a:pt x="210" y="356"/>
                    </a:lnTo>
                    <a:lnTo>
                      <a:pt x="246" y="334"/>
                    </a:lnTo>
                    <a:lnTo>
                      <a:pt x="279" y="316"/>
                    </a:lnTo>
                    <a:lnTo>
                      <a:pt x="311" y="298"/>
                    </a:lnTo>
                    <a:lnTo>
                      <a:pt x="342" y="282"/>
                    </a:lnTo>
                    <a:lnTo>
                      <a:pt x="371" y="267"/>
                    </a:lnTo>
                    <a:lnTo>
                      <a:pt x="400" y="253"/>
                    </a:lnTo>
                    <a:lnTo>
                      <a:pt x="429" y="238"/>
                    </a:lnTo>
                    <a:lnTo>
                      <a:pt x="458" y="226"/>
                    </a:lnTo>
                    <a:lnTo>
                      <a:pt x="485" y="213"/>
                    </a:lnTo>
                    <a:lnTo>
                      <a:pt x="514" y="199"/>
                    </a:lnTo>
                    <a:lnTo>
                      <a:pt x="543" y="186"/>
                    </a:lnTo>
                    <a:lnTo>
                      <a:pt x="572" y="170"/>
                    </a:lnTo>
                    <a:lnTo>
                      <a:pt x="603" y="155"/>
                    </a:lnTo>
                    <a:lnTo>
                      <a:pt x="635" y="137"/>
                    </a:lnTo>
                    <a:lnTo>
                      <a:pt x="668" y="119"/>
                    </a:lnTo>
                    <a:lnTo>
                      <a:pt x="704" y="97"/>
                    </a:lnTo>
                    <a:lnTo>
                      <a:pt x="840" y="18"/>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5" name="Freeform 8"/>
              <p:cNvSpPr>
                <a:spLocks/>
              </p:cNvSpPr>
              <p:nvPr/>
            </p:nvSpPr>
            <p:spPr bwMode="auto">
              <a:xfrm>
                <a:off x="1385" y="1364"/>
                <a:ext cx="1350" cy="1767"/>
              </a:xfrm>
              <a:custGeom>
                <a:avLst/>
                <a:gdLst>
                  <a:gd name="T0" fmla="*/ 722 w 1350"/>
                  <a:gd name="T1" fmla="*/ 80 h 1767"/>
                  <a:gd name="T2" fmla="*/ 552 w 1350"/>
                  <a:gd name="T3" fmla="*/ 176 h 1767"/>
                  <a:gd name="T4" fmla="*/ 374 w 1350"/>
                  <a:gd name="T5" fmla="*/ 272 h 1767"/>
                  <a:gd name="T6" fmla="*/ 41 w 1350"/>
                  <a:gd name="T7" fmla="*/ 453 h 1767"/>
                  <a:gd name="T8" fmla="*/ 0 w 1350"/>
                  <a:gd name="T9" fmla="*/ 525 h 1767"/>
                  <a:gd name="T10" fmla="*/ 38 w 1350"/>
                  <a:gd name="T11" fmla="*/ 619 h 1767"/>
                  <a:gd name="T12" fmla="*/ 139 w 1350"/>
                  <a:gd name="T13" fmla="*/ 683 h 1767"/>
                  <a:gd name="T14" fmla="*/ 192 w 1350"/>
                  <a:gd name="T15" fmla="*/ 704 h 1767"/>
                  <a:gd name="T16" fmla="*/ 287 w 1350"/>
                  <a:gd name="T17" fmla="*/ 704 h 1767"/>
                  <a:gd name="T18" fmla="*/ 599 w 1350"/>
                  <a:gd name="T19" fmla="*/ 587 h 1767"/>
                  <a:gd name="T20" fmla="*/ 838 w 1350"/>
                  <a:gd name="T21" fmla="*/ 500 h 1767"/>
                  <a:gd name="T22" fmla="*/ 1071 w 1350"/>
                  <a:gd name="T23" fmla="*/ 418 h 1767"/>
                  <a:gd name="T24" fmla="*/ 1254 w 1350"/>
                  <a:gd name="T25" fmla="*/ 491 h 1767"/>
                  <a:gd name="T26" fmla="*/ 1261 w 1350"/>
                  <a:gd name="T27" fmla="*/ 849 h 1767"/>
                  <a:gd name="T28" fmla="*/ 1274 w 1350"/>
                  <a:gd name="T29" fmla="*/ 1097 h 1767"/>
                  <a:gd name="T30" fmla="*/ 1299 w 1350"/>
                  <a:gd name="T31" fmla="*/ 1405 h 1767"/>
                  <a:gd name="T32" fmla="*/ 1299 w 1350"/>
                  <a:gd name="T33" fmla="*/ 1497 h 1767"/>
                  <a:gd name="T34" fmla="*/ 1292 w 1350"/>
                  <a:gd name="T35" fmla="*/ 1591 h 1767"/>
                  <a:gd name="T36" fmla="*/ 1172 w 1350"/>
                  <a:gd name="T37" fmla="*/ 1611 h 1767"/>
                  <a:gd name="T38" fmla="*/ 1073 w 1350"/>
                  <a:gd name="T39" fmla="*/ 1629 h 1767"/>
                  <a:gd name="T40" fmla="*/ 942 w 1350"/>
                  <a:gd name="T41" fmla="*/ 1649 h 1767"/>
                  <a:gd name="T42" fmla="*/ 816 w 1350"/>
                  <a:gd name="T43" fmla="*/ 1663 h 1767"/>
                  <a:gd name="T44" fmla="*/ 675 w 1350"/>
                  <a:gd name="T45" fmla="*/ 1669 h 1767"/>
                  <a:gd name="T46" fmla="*/ 497 w 1350"/>
                  <a:gd name="T47" fmla="*/ 1698 h 1767"/>
                  <a:gd name="T48" fmla="*/ 298 w 1350"/>
                  <a:gd name="T49" fmla="*/ 1723 h 1767"/>
                  <a:gd name="T50" fmla="*/ 215 w 1350"/>
                  <a:gd name="T51" fmla="*/ 1678 h 1767"/>
                  <a:gd name="T52" fmla="*/ 130 w 1350"/>
                  <a:gd name="T53" fmla="*/ 1580 h 1767"/>
                  <a:gd name="T54" fmla="*/ 88 w 1350"/>
                  <a:gd name="T55" fmla="*/ 1330 h 1767"/>
                  <a:gd name="T56" fmla="*/ 41 w 1350"/>
                  <a:gd name="T57" fmla="*/ 688 h 1767"/>
                  <a:gd name="T58" fmla="*/ 14 w 1350"/>
                  <a:gd name="T59" fmla="*/ 672 h 1767"/>
                  <a:gd name="T60" fmla="*/ 40 w 1350"/>
                  <a:gd name="T61" fmla="*/ 1198 h 1767"/>
                  <a:gd name="T62" fmla="*/ 69 w 1350"/>
                  <a:gd name="T63" fmla="*/ 1508 h 1767"/>
                  <a:gd name="T64" fmla="*/ 123 w 1350"/>
                  <a:gd name="T65" fmla="*/ 1638 h 1767"/>
                  <a:gd name="T66" fmla="*/ 233 w 1350"/>
                  <a:gd name="T67" fmla="*/ 1736 h 1767"/>
                  <a:gd name="T68" fmla="*/ 329 w 1350"/>
                  <a:gd name="T69" fmla="*/ 1767 h 1767"/>
                  <a:gd name="T70" fmla="*/ 573 w 1350"/>
                  <a:gd name="T71" fmla="*/ 1721 h 1767"/>
                  <a:gd name="T72" fmla="*/ 747 w 1350"/>
                  <a:gd name="T73" fmla="*/ 1703 h 1767"/>
                  <a:gd name="T74" fmla="*/ 868 w 1350"/>
                  <a:gd name="T75" fmla="*/ 1696 h 1767"/>
                  <a:gd name="T76" fmla="*/ 999 w 1350"/>
                  <a:gd name="T77" fmla="*/ 1680 h 1767"/>
                  <a:gd name="T78" fmla="*/ 1131 w 1350"/>
                  <a:gd name="T79" fmla="*/ 1656 h 1767"/>
                  <a:gd name="T80" fmla="*/ 1344 w 1350"/>
                  <a:gd name="T81" fmla="*/ 1616 h 1767"/>
                  <a:gd name="T82" fmla="*/ 1348 w 1350"/>
                  <a:gd name="T83" fmla="*/ 1596 h 1767"/>
                  <a:gd name="T84" fmla="*/ 1337 w 1350"/>
                  <a:gd name="T85" fmla="*/ 1403 h 1767"/>
                  <a:gd name="T86" fmla="*/ 1310 w 1350"/>
                  <a:gd name="T87" fmla="*/ 1093 h 1767"/>
                  <a:gd name="T88" fmla="*/ 1293 w 1350"/>
                  <a:gd name="T89" fmla="*/ 603 h 1767"/>
                  <a:gd name="T90" fmla="*/ 1279 w 1350"/>
                  <a:gd name="T91" fmla="*/ 324 h 1767"/>
                  <a:gd name="T92" fmla="*/ 1261 w 1350"/>
                  <a:gd name="T93" fmla="*/ 319 h 1767"/>
                  <a:gd name="T94" fmla="*/ 1031 w 1350"/>
                  <a:gd name="T95" fmla="*/ 393 h 1767"/>
                  <a:gd name="T96" fmla="*/ 789 w 1350"/>
                  <a:gd name="T97" fmla="*/ 478 h 1767"/>
                  <a:gd name="T98" fmla="*/ 541 w 1350"/>
                  <a:gd name="T99" fmla="*/ 569 h 1767"/>
                  <a:gd name="T100" fmla="*/ 262 w 1350"/>
                  <a:gd name="T101" fmla="*/ 672 h 1767"/>
                  <a:gd name="T102" fmla="*/ 184 w 1350"/>
                  <a:gd name="T103" fmla="*/ 661 h 1767"/>
                  <a:gd name="T104" fmla="*/ 85 w 1350"/>
                  <a:gd name="T105" fmla="*/ 612 h 1767"/>
                  <a:gd name="T106" fmla="*/ 38 w 1350"/>
                  <a:gd name="T107" fmla="*/ 540 h 1767"/>
                  <a:gd name="T108" fmla="*/ 58 w 1350"/>
                  <a:gd name="T109" fmla="*/ 489 h 1767"/>
                  <a:gd name="T110" fmla="*/ 356 w 1350"/>
                  <a:gd name="T111" fmla="*/ 322 h 1767"/>
                  <a:gd name="T112" fmla="*/ 535 w 1350"/>
                  <a:gd name="T113" fmla="*/ 228 h 1767"/>
                  <a:gd name="T114" fmla="*/ 709 w 1350"/>
                  <a:gd name="T115" fmla="*/ 131 h 1767"/>
                  <a:gd name="T116" fmla="*/ 861 w 1350"/>
                  <a:gd name="T117" fmla="*/ 35 h 1767"/>
                  <a:gd name="T118" fmla="*/ 861 w 1350"/>
                  <a:gd name="T119" fmla="*/ 4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50" h="1767">
                    <a:moveTo>
                      <a:pt x="841" y="4"/>
                    </a:moveTo>
                    <a:lnTo>
                      <a:pt x="814" y="22"/>
                    </a:lnTo>
                    <a:lnTo>
                      <a:pt x="783" y="42"/>
                    </a:lnTo>
                    <a:lnTo>
                      <a:pt x="754" y="60"/>
                    </a:lnTo>
                    <a:lnTo>
                      <a:pt x="722" y="80"/>
                    </a:lnTo>
                    <a:lnTo>
                      <a:pt x="689" y="100"/>
                    </a:lnTo>
                    <a:lnTo>
                      <a:pt x="657" y="118"/>
                    </a:lnTo>
                    <a:lnTo>
                      <a:pt x="622" y="138"/>
                    </a:lnTo>
                    <a:lnTo>
                      <a:pt x="588" y="158"/>
                    </a:lnTo>
                    <a:lnTo>
                      <a:pt x="552" y="176"/>
                    </a:lnTo>
                    <a:lnTo>
                      <a:pt x="517" y="196"/>
                    </a:lnTo>
                    <a:lnTo>
                      <a:pt x="481" y="216"/>
                    </a:lnTo>
                    <a:lnTo>
                      <a:pt x="445" y="234"/>
                    </a:lnTo>
                    <a:lnTo>
                      <a:pt x="409" y="254"/>
                    </a:lnTo>
                    <a:lnTo>
                      <a:pt x="374" y="272"/>
                    </a:lnTo>
                    <a:lnTo>
                      <a:pt x="338" y="290"/>
                    </a:lnTo>
                    <a:lnTo>
                      <a:pt x="304" y="308"/>
                    </a:lnTo>
                    <a:lnTo>
                      <a:pt x="76" y="429"/>
                    </a:lnTo>
                    <a:lnTo>
                      <a:pt x="58" y="440"/>
                    </a:lnTo>
                    <a:lnTo>
                      <a:pt x="41" y="453"/>
                    </a:lnTo>
                    <a:lnTo>
                      <a:pt x="29" y="465"/>
                    </a:lnTo>
                    <a:lnTo>
                      <a:pt x="18" y="480"/>
                    </a:lnTo>
                    <a:lnTo>
                      <a:pt x="9" y="494"/>
                    </a:lnTo>
                    <a:lnTo>
                      <a:pt x="3" y="509"/>
                    </a:lnTo>
                    <a:lnTo>
                      <a:pt x="0" y="525"/>
                    </a:lnTo>
                    <a:lnTo>
                      <a:pt x="0" y="541"/>
                    </a:lnTo>
                    <a:lnTo>
                      <a:pt x="3" y="561"/>
                    </a:lnTo>
                    <a:lnTo>
                      <a:pt x="11" y="583"/>
                    </a:lnTo>
                    <a:lnTo>
                      <a:pt x="23" y="601"/>
                    </a:lnTo>
                    <a:lnTo>
                      <a:pt x="38" y="619"/>
                    </a:lnTo>
                    <a:lnTo>
                      <a:pt x="58" y="637"/>
                    </a:lnTo>
                    <a:lnTo>
                      <a:pt x="81" y="654"/>
                    </a:lnTo>
                    <a:lnTo>
                      <a:pt x="107" y="668"/>
                    </a:lnTo>
                    <a:lnTo>
                      <a:pt x="137" y="683"/>
                    </a:lnTo>
                    <a:lnTo>
                      <a:pt x="139" y="683"/>
                    </a:lnTo>
                    <a:lnTo>
                      <a:pt x="143" y="684"/>
                    </a:lnTo>
                    <a:lnTo>
                      <a:pt x="145" y="686"/>
                    </a:lnTo>
                    <a:lnTo>
                      <a:pt x="146" y="686"/>
                    </a:lnTo>
                    <a:lnTo>
                      <a:pt x="170" y="695"/>
                    </a:lnTo>
                    <a:lnTo>
                      <a:pt x="192" y="704"/>
                    </a:lnTo>
                    <a:lnTo>
                      <a:pt x="210" y="710"/>
                    </a:lnTo>
                    <a:lnTo>
                      <a:pt x="228" y="712"/>
                    </a:lnTo>
                    <a:lnTo>
                      <a:pt x="246" y="713"/>
                    </a:lnTo>
                    <a:lnTo>
                      <a:pt x="266" y="710"/>
                    </a:lnTo>
                    <a:lnTo>
                      <a:pt x="287" y="704"/>
                    </a:lnTo>
                    <a:lnTo>
                      <a:pt x="315" y="695"/>
                    </a:lnTo>
                    <a:lnTo>
                      <a:pt x="441" y="648"/>
                    </a:lnTo>
                    <a:lnTo>
                      <a:pt x="505" y="623"/>
                    </a:lnTo>
                    <a:lnTo>
                      <a:pt x="552" y="605"/>
                    </a:lnTo>
                    <a:lnTo>
                      <a:pt x="599" y="587"/>
                    </a:lnTo>
                    <a:lnTo>
                      <a:pt x="648" y="570"/>
                    </a:lnTo>
                    <a:lnTo>
                      <a:pt x="695" y="552"/>
                    </a:lnTo>
                    <a:lnTo>
                      <a:pt x="743" y="534"/>
                    </a:lnTo>
                    <a:lnTo>
                      <a:pt x="790" y="518"/>
                    </a:lnTo>
                    <a:lnTo>
                      <a:pt x="838" y="500"/>
                    </a:lnTo>
                    <a:lnTo>
                      <a:pt x="885" y="483"/>
                    </a:lnTo>
                    <a:lnTo>
                      <a:pt x="932" y="467"/>
                    </a:lnTo>
                    <a:lnTo>
                      <a:pt x="979" y="451"/>
                    </a:lnTo>
                    <a:lnTo>
                      <a:pt x="1026" y="435"/>
                    </a:lnTo>
                    <a:lnTo>
                      <a:pt x="1071" y="418"/>
                    </a:lnTo>
                    <a:lnTo>
                      <a:pt x="1116" y="404"/>
                    </a:lnTo>
                    <a:lnTo>
                      <a:pt x="1161" y="389"/>
                    </a:lnTo>
                    <a:lnTo>
                      <a:pt x="1205" y="375"/>
                    </a:lnTo>
                    <a:lnTo>
                      <a:pt x="1248" y="362"/>
                    </a:lnTo>
                    <a:lnTo>
                      <a:pt x="1254" y="491"/>
                    </a:lnTo>
                    <a:lnTo>
                      <a:pt x="1257" y="612"/>
                    </a:lnTo>
                    <a:lnTo>
                      <a:pt x="1259" y="730"/>
                    </a:lnTo>
                    <a:lnTo>
                      <a:pt x="1261" y="845"/>
                    </a:lnTo>
                    <a:lnTo>
                      <a:pt x="1261" y="847"/>
                    </a:lnTo>
                    <a:lnTo>
                      <a:pt x="1261" y="849"/>
                    </a:lnTo>
                    <a:lnTo>
                      <a:pt x="1261" y="851"/>
                    </a:lnTo>
                    <a:lnTo>
                      <a:pt x="1261" y="851"/>
                    </a:lnTo>
                    <a:lnTo>
                      <a:pt x="1263" y="938"/>
                    </a:lnTo>
                    <a:lnTo>
                      <a:pt x="1266" y="1019"/>
                    </a:lnTo>
                    <a:lnTo>
                      <a:pt x="1274" y="1097"/>
                    </a:lnTo>
                    <a:lnTo>
                      <a:pt x="1281" y="1173"/>
                    </a:lnTo>
                    <a:lnTo>
                      <a:pt x="1286" y="1227"/>
                    </a:lnTo>
                    <a:lnTo>
                      <a:pt x="1292" y="1283"/>
                    </a:lnTo>
                    <a:lnTo>
                      <a:pt x="1295" y="1343"/>
                    </a:lnTo>
                    <a:lnTo>
                      <a:pt x="1299" y="1405"/>
                    </a:lnTo>
                    <a:lnTo>
                      <a:pt x="1299" y="1466"/>
                    </a:lnTo>
                    <a:lnTo>
                      <a:pt x="1299" y="1473"/>
                    </a:lnTo>
                    <a:lnTo>
                      <a:pt x="1299" y="1481"/>
                    </a:lnTo>
                    <a:lnTo>
                      <a:pt x="1299" y="1490"/>
                    </a:lnTo>
                    <a:lnTo>
                      <a:pt x="1299" y="1497"/>
                    </a:lnTo>
                    <a:lnTo>
                      <a:pt x="1299" y="1520"/>
                    </a:lnTo>
                    <a:lnTo>
                      <a:pt x="1301" y="1544"/>
                    </a:lnTo>
                    <a:lnTo>
                      <a:pt x="1304" y="1566"/>
                    </a:lnTo>
                    <a:lnTo>
                      <a:pt x="1308" y="1587"/>
                    </a:lnTo>
                    <a:lnTo>
                      <a:pt x="1292" y="1591"/>
                    </a:lnTo>
                    <a:lnTo>
                      <a:pt x="1270" y="1595"/>
                    </a:lnTo>
                    <a:lnTo>
                      <a:pt x="1245" y="1598"/>
                    </a:lnTo>
                    <a:lnTo>
                      <a:pt x="1219" y="1604"/>
                    </a:lnTo>
                    <a:lnTo>
                      <a:pt x="1194" y="1607"/>
                    </a:lnTo>
                    <a:lnTo>
                      <a:pt x="1172" y="1611"/>
                    </a:lnTo>
                    <a:lnTo>
                      <a:pt x="1158" y="1613"/>
                    </a:lnTo>
                    <a:lnTo>
                      <a:pt x="1152" y="1615"/>
                    </a:lnTo>
                    <a:lnTo>
                      <a:pt x="1125" y="1620"/>
                    </a:lnTo>
                    <a:lnTo>
                      <a:pt x="1100" y="1624"/>
                    </a:lnTo>
                    <a:lnTo>
                      <a:pt x="1073" y="1629"/>
                    </a:lnTo>
                    <a:lnTo>
                      <a:pt x="1046" y="1633"/>
                    </a:lnTo>
                    <a:lnTo>
                      <a:pt x="1020" y="1638"/>
                    </a:lnTo>
                    <a:lnTo>
                      <a:pt x="993" y="1642"/>
                    </a:lnTo>
                    <a:lnTo>
                      <a:pt x="968" y="1645"/>
                    </a:lnTo>
                    <a:lnTo>
                      <a:pt x="942" y="1649"/>
                    </a:lnTo>
                    <a:lnTo>
                      <a:pt x="915" y="1653"/>
                    </a:lnTo>
                    <a:lnTo>
                      <a:pt x="890" y="1656"/>
                    </a:lnTo>
                    <a:lnTo>
                      <a:pt x="865" y="1658"/>
                    </a:lnTo>
                    <a:lnTo>
                      <a:pt x="841" y="1662"/>
                    </a:lnTo>
                    <a:lnTo>
                      <a:pt x="816" y="1663"/>
                    </a:lnTo>
                    <a:lnTo>
                      <a:pt x="792" y="1663"/>
                    </a:lnTo>
                    <a:lnTo>
                      <a:pt x="771" y="1665"/>
                    </a:lnTo>
                    <a:lnTo>
                      <a:pt x="747" y="1665"/>
                    </a:lnTo>
                    <a:lnTo>
                      <a:pt x="711" y="1665"/>
                    </a:lnTo>
                    <a:lnTo>
                      <a:pt x="675" y="1669"/>
                    </a:lnTo>
                    <a:lnTo>
                      <a:pt x="638" y="1672"/>
                    </a:lnTo>
                    <a:lnTo>
                      <a:pt x="604" y="1678"/>
                    </a:lnTo>
                    <a:lnTo>
                      <a:pt x="568" y="1683"/>
                    </a:lnTo>
                    <a:lnTo>
                      <a:pt x="534" y="1691"/>
                    </a:lnTo>
                    <a:lnTo>
                      <a:pt x="497" y="1698"/>
                    </a:lnTo>
                    <a:lnTo>
                      <a:pt x="463" y="1705"/>
                    </a:lnTo>
                    <a:lnTo>
                      <a:pt x="340" y="1729"/>
                    </a:lnTo>
                    <a:lnTo>
                      <a:pt x="327" y="1729"/>
                    </a:lnTo>
                    <a:lnTo>
                      <a:pt x="313" y="1727"/>
                    </a:lnTo>
                    <a:lnTo>
                      <a:pt x="298" y="1723"/>
                    </a:lnTo>
                    <a:lnTo>
                      <a:pt x="282" y="1718"/>
                    </a:lnTo>
                    <a:lnTo>
                      <a:pt x="266" y="1710"/>
                    </a:lnTo>
                    <a:lnTo>
                      <a:pt x="249" y="1701"/>
                    </a:lnTo>
                    <a:lnTo>
                      <a:pt x="231" y="1691"/>
                    </a:lnTo>
                    <a:lnTo>
                      <a:pt x="215" y="1678"/>
                    </a:lnTo>
                    <a:lnTo>
                      <a:pt x="197" y="1662"/>
                    </a:lnTo>
                    <a:lnTo>
                      <a:pt x="179" y="1644"/>
                    </a:lnTo>
                    <a:lnTo>
                      <a:pt x="161" y="1624"/>
                    </a:lnTo>
                    <a:lnTo>
                      <a:pt x="145" y="1602"/>
                    </a:lnTo>
                    <a:lnTo>
                      <a:pt x="130" y="1580"/>
                    </a:lnTo>
                    <a:lnTo>
                      <a:pt x="117" y="1555"/>
                    </a:lnTo>
                    <a:lnTo>
                      <a:pt x="108" y="1529"/>
                    </a:lnTo>
                    <a:lnTo>
                      <a:pt x="105" y="1504"/>
                    </a:lnTo>
                    <a:lnTo>
                      <a:pt x="92" y="1370"/>
                    </a:lnTo>
                    <a:lnTo>
                      <a:pt x="88" y="1330"/>
                    </a:lnTo>
                    <a:lnTo>
                      <a:pt x="85" y="1291"/>
                    </a:lnTo>
                    <a:lnTo>
                      <a:pt x="81" y="1245"/>
                    </a:lnTo>
                    <a:lnTo>
                      <a:pt x="78" y="1197"/>
                    </a:lnTo>
                    <a:lnTo>
                      <a:pt x="59" y="932"/>
                    </a:lnTo>
                    <a:lnTo>
                      <a:pt x="41" y="688"/>
                    </a:lnTo>
                    <a:lnTo>
                      <a:pt x="40" y="681"/>
                    </a:lnTo>
                    <a:lnTo>
                      <a:pt x="36" y="675"/>
                    </a:lnTo>
                    <a:lnTo>
                      <a:pt x="29" y="672"/>
                    </a:lnTo>
                    <a:lnTo>
                      <a:pt x="21" y="670"/>
                    </a:lnTo>
                    <a:lnTo>
                      <a:pt x="14" y="672"/>
                    </a:lnTo>
                    <a:lnTo>
                      <a:pt x="9" y="675"/>
                    </a:lnTo>
                    <a:lnTo>
                      <a:pt x="5" y="683"/>
                    </a:lnTo>
                    <a:lnTo>
                      <a:pt x="3" y="690"/>
                    </a:lnTo>
                    <a:lnTo>
                      <a:pt x="21" y="934"/>
                    </a:lnTo>
                    <a:lnTo>
                      <a:pt x="40" y="1198"/>
                    </a:lnTo>
                    <a:lnTo>
                      <a:pt x="43" y="1249"/>
                    </a:lnTo>
                    <a:lnTo>
                      <a:pt x="47" y="1294"/>
                    </a:lnTo>
                    <a:lnTo>
                      <a:pt x="50" y="1336"/>
                    </a:lnTo>
                    <a:lnTo>
                      <a:pt x="56" y="1376"/>
                    </a:lnTo>
                    <a:lnTo>
                      <a:pt x="69" y="1508"/>
                    </a:lnTo>
                    <a:lnTo>
                      <a:pt x="72" y="1533"/>
                    </a:lnTo>
                    <a:lnTo>
                      <a:pt x="81" y="1560"/>
                    </a:lnTo>
                    <a:lnTo>
                      <a:pt x="92" y="1586"/>
                    </a:lnTo>
                    <a:lnTo>
                      <a:pt x="107" y="1613"/>
                    </a:lnTo>
                    <a:lnTo>
                      <a:pt x="123" y="1638"/>
                    </a:lnTo>
                    <a:lnTo>
                      <a:pt x="143" y="1662"/>
                    </a:lnTo>
                    <a:lnTo>
                      <a:pt x="166" y="1687"/>
                    </a:lnTo>
                    <a:lnTo>
                      <a:pt x="192" y="1709"/>
                    </a:lnTo>
                    <a:lnTo>
                      <a:pt x="211" y="1723"/>
                    </a:lnTo>
                    <a:lnTo>
                      <a:pt x="233" y="1736"/>
                    </a:lnTo>
                    <a:lnTo>
                      <a:pt x="253" y="1747"/>
                    </a:lnTo>
                    <a:lnTo>
                      <a:pt x="273" y="1756"/>
                    </a:lnTo>
                    <a:lnTo>
                      <a:pt x="293" y="1761"/>
                    </a:lnTo>
                    <a:lnTo>
                      <a:pt x="311" y="1765"/>
                    </a:lnTo>
                    <a:lnTo>
                      <a:pt x="329" y="1767"/>
                    </a:lnTo>
                    <a:lnTo>
                      <a:pt x="345" y="1765"/>
                    </a:lnTo>
                    <a:lnTo>
                      <a:pt x="470" y="1741"/>
                    </a:lnTo>
                    <a:lnTo>
                      <a:pt x="505" y="1734"/>
                    </a:lnTo>
                    <a:lnTo>
                      <a:pt x="539" y="1727"/>
                    </a:lnTo>
                    <a:lnTo>
                      <a:pt x="573" y="1721"/>
                    </a:lnTo>
                    <a:lnTo>
                      <a:pt x="608" y="1716"/>
                    </a:lnTo>
                    <a:lnTo>
                      <a:pt x="642" y="1710"/>
                    </a:lnTo>
                    <a:lnTo>
                      <a:pt x="678" y="1707"/>
                    </a:lnTo>
                    <a:lnTo>
                      <a:pt x="713" y="1703"/>
                    </a:lnTo>
                    <a:lnTo>
                      <a:pt x="747" y="1703"/>
                    </a:lnTo>
                    <a:lnTo>
                      <a:pt x="771" y="1703"/>
                    </a:lnTo>
                    <a:lnTo>
                      <a:pt x="794" y="1701"/>
                    </a:lnTo>
                    <a:lnTo>
                      <a:pt x="819" y="1701"/>
                    </a:lnTo>
                    <a:lnTo>
                      <a:pt x="843" y="1700"/>
                    </a:lnTo>
                    <a:lnTo>
                      <a:pt x="868" y="1696"/>
                    </a:lnTo>
                    <a:lnTo>
                      <a:pt x="894" y="1694"/>
                    </a:lnTo>
                    <a:lnTo>
                      <a:pt x="919" y="1691"/>
                    </a:lnTo>
                    <a:lnTo>
                      <a:pt x="946" y="1687"/>
                    </a:lnTo>
                    <a:lnTo>
                      <a:pt x="971" y="1683"/>
                    </a:lnTo>
                    <a:lnTo>
                      <a:pt x="999" y="1680"/>
                    </a:lnTo>
                    <a:lnTo>
                      <a:pt x="1024" y="1674"/>
                    </a:lnTo>
                    <a:lnTo>
                      <a:pt x="1051" y="1671"/>
                    </a:lnTo>
                    <a:lnTo>
                      <a:pt x="1078" y="1665"/>
                    </a:lnTo>
                    <a:lnTo>
                      <a:pt x="1105" y="1662"/>
                    </a:lnTo>
                    <a:lnTo>
                      <a:pt x="1131" y="1656"/>
                    </a:lnTo>
                    <a:lnTo>
                      <a:pt x="1158" y="1651"/>
                    </a:lnTo>
                    <a:lnTo>
                      <a:pt x="1333" y="1622"/>
                    </a:lnTo>
                    <a:lnTo>
                      <a:pt x="1337" y="1620"/>
                    </a:lnTo>
                    <a:lnTo>
                      <a:pt x="1341" y="1618"/>
                    </a:lnTo>
                    <a:lnTo>
                      <a:pt x="1344" y="1616"/>
                    </a:lnTo>
                    <a:lnTo>
                      <a:pt x="1346" y="1613"/>
                    </a:lnTo>
                    <a:lnTo>
                      <a:pt x="1348" y="1609"/>
                    </a:lnTo>
                    <a:lnTo>
                      <a:pt x="1350" y="1606"/>
                    </a:lnTo>
                    <a:lnTo>
                      <a:pt x="1350" y="1600"/>
                    </a:lnTo>
                    <a:lnTo>
                      <a:pt x="1348" y="1596"/>
                    </a:lnTo>
                    <a:lnTo>
                      <a:pt x="1342" y="1567"/>
                    </a:lnTo>
                    <a:lnTo>
                      <a:pt x="1339" y="1535"/>
                    </a:lnTo>
                    <a:lnTo>
                      <a:pt x="1337" y="1501"/>
                    </a:lnTo>
                    <a:lnTo>
                      <a:pt x="1337" y="1466"/>
                    </a:lnTo>
                    <a:lnTo>
                      <a:pt x="1337" y="1403"/>
                    </a:lnTo>
                    <a:lnTo>
                      <a:pt x="1333" y="1339"/>
                    </a:lnTo>
                    <a:lnTo>
                      <a:pt x="1330" y="1280"/>
                    </a:lnTo>
                    <a:lnTo>
                      <a:pt x="1324" y="1224"/>
                    </a:lnTo>
                    <a:lnTo>
                      <a:pt x="1317" y="1169"/>
                    </a:lnTo>
                    <a:lnTo>
                      <a:pt x="1310" y="1093"/>
                    </a:lnTo>
                    <a:lnTo>
                      <a:pt x="1304" y="1016"/>
                    </a:lnTo>
                    <a:lnTo>
                      <a:pt x="1299" y="936"/>
                    </a:lnTo>
                    <a:lnTo>
                      <a:pt x="1297" y="849"/>
                    </a:lnTo>
                    <a:lnTo>
                      <a:pt x="1295" y="726"/>
                    </a:lnTo>
                    <a:lnTo>
                      <a:pt x="1293" y="603"/>
                    </a:lnTo>
                    <a:lnTo>
                      <a:pt x="1290" y="473"/>
                    </a:lnTo>
                    <a:lnTo>
                      <a:pt x="1284" y="335"/>
                    </a:lnTo>
                    <a:lnTo>
                      <a:pt x="1284" y="331"/>
                    </a:lnTo>
                    <a:lnTo>
                      <a:pt x="1283" y="328"/>
                    </a:lnTo>
                    <a:lnTo>
                      <a:pt x="1279" y="324"/>
                    </a:lnTo>
                    <a:lnTo>
                      <a:pt x="1277" y="321"/>
                    </a:lnTo>
                    <a:lnTo>
                      <a:pt x="1274" y="319"/>
                    </a:lnTo>
                    <a:lnTo>
                      <a:pt x="1270" y="317"/>
                    </a:lnTo>
                    <a:lnTo>
                      <a:pt x="1265" y="317"/>
                    </a:lnTo>
                    <a:lnTo>
                      <a:pt x="1261" y="319"/>
                    </a:lnTo>
                    <a:lnTo>
                      <a:pt x="1217" y="331"/>
                    </a:lnTo>
                    <a:lnTo>
                      <a:pt x="1172" y="346"/>
                    </a:lnTo>
                    <a:lnTo>
                      <a:pt x="1125" y="362"/>
                    </a:lnTo>
                    <a:lnTo>
                      <a:pt x="1078" y="377"/>
                    </a:lnTo>
                    <a:lnTo>
                      <a:pt x="1031" y="393"/>
                    </a:lnTo>
                    <a:lnTo>
                      <a:pt x="984" y="409"/>
                    </a:lnTo>
                    <a:lnTo>
                      <a:pt x="935" y="426"/>
                    </a:lnTo>
                    <a:lnTo>
                      <a:pt x="886" y="442"/>
                    </a:lnTo>
                    <a:lnTo>
                      <a:pt x="838" y="460"/>
                    </a:lnTo>
                    <a:lnTo>
                      <a:pt x="789" y="478"/>
                    </a:lnTo>
                    <a:lnTo>
                      <a:pt x="738" y="496"/>
                    </a:lnTo>
                    <a:lnTo>
                      <a:pt x="689" y="514"/>
                    </a:lnTo>
                    <a:lnTo>
                      <a:pt x="640" y="532"/>
                    </a:lnTo>
                    <a:lnTo>
                      <a:pt x="590" y="550"/>
                    </a:lnTo>
                    <a:lnTo>
                      <a:pt x="541" y="569"/>
                    </a:lnTo>
                    <a:lnTo>
                      <a:pt x="492" y="587"/>
                    </a:lnTo>
                    <a:lnTo>
                      <a:pt x="427" y="612"/>
                    </a:lnTo>
                    <a:lnTo>
                      <a:pt x="302" y="661"/>
                    </a:lnTo>
                    <a:lnTo>
                      <a:pt x="280" y="668"/>
                    </a:lnTo>
                    <a:lnTo>
                      <a:pt x="262" y="672"/>
                    </a:lnTo>
                    <a:lnTo>
                      <a:pt x="248" y="675"/>
                    </a:lnTo>
                    <a:lnTo>
                      <a:pt x="233" y="675"/>
                    </a:lnTo>
                    <a:lnTo>
                      <a:pt x="219" y="672"/>
                    </a:lnTo>
                    <a:lnTo>
                      <a:pt x="202" y="668"/>
                    </a:lnTo>
                    <a:lnTo>
                      <a:pt x="184" y="661"/>
                    </a:lnTo>
                    <a:lnTo>
                      <a:pt x="161" y="652"/>
                    </a:lnTo>
                    <a:lnTo>
                      <a:pt x="152" y="648"/>
                    </a:lnTo>
                    <a:lnTo>
                      <a:pt x="126" y="637"/>
                    </a:lnTo>
                    <a:lnTo>
                      <a:pt x="105" y="625"/>
                    </a:lnTo>
                    <a:lnTo>
                      <a:pt x="85" y="612"/>
                    </a:lnTo>
                    <a:lnTo>
                      <a:pt x="69" y="597"/>
                    </a:lnTo>
                    <a:lnTo>
                      <a:pt x="56" y="583"/>
                    </a:lnTo>
                    <a:lnTo>
                      <a:pt x="47" y="569"/>
                    </a:lnTo>
                    <a:lnTo>
                      <a:pt x="40" y="554"/>
                    </a:lnTo>
                    <a:lnTo>
                      <a:pt x="38" y="540"/>
                    </a:lnTo>
                    <a:lnTo>
                      <a:pt x="38" y="529"/>
                    </a:lnTo>
                    <a:lnTo>
                      <a:pt x="40" y="518"/>
                    </a:lnTo>
                    <a:lnTo>
                      <a:pt x="45" y="509"/>
                    </a:lnTo>
                    <a:lnTo>
                      <a:pt x="50" y="498"/>
                    </a:lnTo>
                    <a:lnTo>
                      <a:pt x="58" y="489"/>
                    </a:lnTo>
                    <a:lnTo>
                      <a:pt x="69" y="480"/>
                    </a:lnTo>
                    <a:lnTo>
                      <a:pt x="79" y="471"/>
                    </a:lnTo>
                    <a:lnTo>
                      <a:pt x="92" y="462"/>
                    </a:lnTo>
                    <a:lnTo>
                      <a:pt x="322" y="341"/>
                    </a:lnTo>
                    <a:lnTo>
                      <a:pt x="356" y="322"/>
                    </a:lnTo>
                    <a:lnTo>
                      <a:pt x="392" y="304"/>
                    </a:lnTo>
                    <a:lnTo>
                      <a:pt x="429" y="286"/>
                    </a:lnTo>
                    <a:lnTo>
                      <a:pt x="463" y="266"/>
                    </a:lnTo>
                    <a:lnTo>
                      <a:pt x="499" y="248"/>
                    </a:lnTo>
                    <a:lnTo>
                      <a:pt x="535" y="228"/>
                    </a:lnTo>
                    <a:lnTo>
                      <a:pt x="572" y="208"/>
                    </a:lnTo>
                    <a:lnTo>
                      <a:pt x="606" y="190"/>
                    </a:lnTo>
                    <a:lnTo>
                      <a:pt x="642" y="170"/>
                    </a:lnTo>
                    <a:lnTo>
                      <a:pt x="675" y="150"/>
                    </a:lnTo>
                    <a:lnTo>
                      <a:pt x="709" y="131"/>
                    </a:lnTo>
                    <a:lnTo>
                      <a:pt x="742" y="112"/>
                    </a:lnTo>
                    <a:lnTo>
                      <a:pt x="774" y="93"/>
                    </a:lnTo>
                    <a:lnTo>
                      <a:pt x="803" y="73"/>
                    </a:lnTo>
                    <a:lnTo>
                      <a:pt x="834" y="55"/>
                    </a:lnTo>
                    <a:lnTo>
                      <a:pt x="861" y="35"/>
                    </a:lnTo>
                    <a:lnTo>
                      <a:pt x="866" y="29"/>
                    </a:lnTo>
                    <a:lnTo>
                      <a:pt x="870" y="22"/>
                    </a:lnTo>
                    <a:lnTo>
                      <a:pt x="870" y="15"/>
                    </a:lnTo>
                    <a:lnTo>
                      <a:pt x="866" y="9"/>
                    </a:lnTo>
                    <a:lnTo>
                      <a:pt x="861" y="4"/>
                    </a:lnTo>
                    <a:lnTo>
                      <a:pt x="854" y="0"/>
                    </a:lnTo>
                    <a:lnTo>
                      <a:pt x="847" y="0"/>
                    </a:lnTo>
                    <a:lnTo>
                      <a:pt x="84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6" name="Freeform 9"/>
              <p:cNvSpPr>
                <a:spLocks/>
              </p:cNvSpPr>
              <p:nvPr/>
            </p:nvSpPr>
            <p:spPr bwMode="auto">
              <a:xfrm>
                <a:off x="1663" y="1574"/>
                <a:ext cx="883" cy="425"/>
              </a:xfrm>
              <a:custGeom>
                <a:avLst/>
                <a:gdLst>
                  <a:gd name="T0" fmla="*/ 800 w 883"/>
                  <a:gd name="T1" fmla="*/ 24 h 425"/>
                  <a:gd name="T2" fmla="*/ 592 w 883"/>
                  <a:gd name="T3" fmla="*/ 127 h 425"/>
                  <a:gd name="T4" fmla="*/ 532 w 883"/>
                  <a:gd name="T5" fmla="*/ 154 h 425"/>
                  <a:gd name="T6" fmla="*/ 471 w 883"/>
                  <a:gd name="T7" fmla="*/ 179 h 425"/>
                  <a:gd name="T8" fmla="*/ 411 w 883"/>
                  <a:gd name="T9" fmla="*/ 203 h 425"/>
                  <a:gd name="T10" fmla="*/ 335 w 883"/>
                  <a:gd name="T11" fmla="*/ 235 h 425"/>
                  <a:gd name="T12" fmla="*/ 297 w 883"/>
                  <a:gd name="T13" fmla="*/ 250 h 425"/>
                  <a:gd name="T14" fmla="*/ 257 w 883"/>
                  <a:gd name="T15" fmla="*/ 266 h 425"/>
                  <a:gd name="T16" fmla="*/ 218 w 883"/>
                  <a:gd name="T17" fmla="*/ 284 h 425"/>
                  <a:gd name="T18" fmla="*/ 178 w 883"/>
                  <a:gd name="T19" fmla="*/ 302 h 425"/>
                  <a:gd name="T20" fmla="*/ 9 w 883"/>
                  <a:gd name="T21" fmla="*/ 391 h 425"/>
                  <a:gd name="T22" fmla="*/ 0 w 883"/>
                  <a:gd name="T23" fmla="*/ 402 h 425"/>
                  <a:gd name="T24" fmla="*/ 2 w 883"/>
                  <a:gd name="T25" fmla="*/ 416 h 425"/>
                  <a:gd name="T26" fmla="*/ 15 w 883"/>
                  <a:gd name="T27" fmla="*/ 425 h 425"/>
                  <a:gd name="T28" fmla="*/ 29 w 883"/>
                  <a:gd name="T29" fmla="*/ 424 h 425"/>
                  <a:gd name="T30" fmla="*/ 194 w 883"/>
                  <a:gd name="T31" fmla="*/ 337 h 425"/>
                  <a:gd name="T32" fmla="*/ 234 w 883"/>
                  <a:gd name="T33" fmla="*/ 319 h 425"/>
                  <a:gd name="T34" fmla="*/ 272 w 883"/>
                  <a:gd name="T35" fmla="*/ 301 h 425"/>
                  <a:gd name="T36" fmla="*/ 312 w 883"/>
                  <a:gd name="T37" fmla="*/ 284 h 425"/>
                  <a:gd name="T38" fmla="*/ 350 w 883"/>
                  <a:gd name="T39" fmla="*/ 270 h 425"/>
                  <a:gd name="T40" fmla="*/ 427 w 883"/>
                  <a:gd name="T41" fmla="*/ 239 h 425"/>
                  <a:gd name="T42" fmla="*/ 487 w 883"/>
                  <a:gd name="T43" fmla="*/ 214 h 425"/>
                  <a:gd name="T44" fmla="*/ 549 w 883"/>
                  <a:gd name="T45" fmla="*/ 188 h 425"/>
                  <a:gd name="T46" fmla="*/ 608 w 883"/>
                  <a:gd name="T47" fmla="*/ 161 h 425"/>
                  <a:gd name="T48" fmla="*/ 816 w 883"/>
                  <a:gd name="T49" fmla="*/ 56 h 425"/>
                  <a:gd name="T50" fmla="*/ 822 w 883"/>
                  <a:gd name="T51" fmla="*/ 55 h 425"/>
                  <a:gd name="T52" fmla="*/ 835 w 883"/>
                  <a:gd name="T53" fmla="*/ 47 h 425"/>
                  <a:gd name="T54" fmla="*/ 844 w 883"/>
                  <a:gd name="T55" fmla="*/ 82 h 425"/>
                  <a:gd name="T56" fmla="*/ 845 w 883"/>
                  <a:gd name="T57" fmla="*/ 96 h 425"/>
                  <a:gd name="T58" fmla="*/ 849 w 883"/>
                  <a:gd name="T59" fmla="*/ 112 h 425"/>
                  <a:gd name="T60" fmla="*/ 858 w 883"/>
                  <a:gd name="T61" fmla="*/ 121 h 425"/>
                  <a:gd name="T62" fmla="*/ 873 w 883"/>
                  <a:gd name="T63" fmla="*/ 121 h 425"/>
                  <a:gd name="T64" fmla="*/ 883 w 883"/>
                  <a:gd name="T65" fmla="*/ 111 h 425"/>
                  <a:gd name="T66" fmla="*/ 883 w 883"/>
                  <a:gd name="T67" fmla="*/ 94 h 425"/>
                  <a:gd name="T68" fmla="*/ 882 w 883"/>
                  <a:gd name="T69" fmla="*/ 73 h 425"/>
                  <a:gd name="T70" fmla="*/ 863 w 883"/>
                  <a:gd name="T71" fmla="*/ 15 h 425"/>
                  <a:gd name="T72" fmla="*/ 860 w 883"/>
                  <a:gd name="T73" fmla="*/ 7 h 425"/>
                  <a:gd name="T74" fmla="*/ 853 w 883"/>
                  <a:gd name="T75" fmla="*/ 2 h 425"/>
                  <a:gd name="T76" fmla="*/ 845 w 883"/>
                  <a:gd name="T77" fmla="*/ 0 h 425"/>
                  <a:gd name="T78" fmla="*/ 836 w 883"/>
                  <a:gd name="T79" fmla="*/ 4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3" h="425">
                    <a:moveTo>
                      <a:pt x="836" y="4"/>
                    </a:moveTo>
                    <a:lnTo>
                      <a:pt x="800" y="24"/>
                    </a:lnTo>
                    <a:lnTo>
                      <a:pt x="621" y="114"/>
                    </a:lnTo>
                    <a:lnTo>
                      <a:pt x="592" y="127"/>
                    </a:lnTo>
                    <a:lnTo>
                      <a:pt x="561" y="140"/>
                    </a:lnTo>
                    <a:lnTo>
                      <a:pt x="532" y="154"/>
                    </a:lnTo>
                    <a:lnTo>
                      <a:pt x="502" y="167"/>
                    </a:lnTo>
                    <a:lnTo>
                      <a:pt x="471" y="179"/>
                    </a:lnTo>
                    <a:lnTo>
                      <a:pt x="442" y="192"/>
                    </a:lnTo>
                    <a:lnTo>
                      <a:pt x="411" y="203"/>
                    </a:lnTo>
                    <a:lnTo>
                      <a:pt x="382" y="216"/>
                    </a:lnTo>
                    <a:lnTo>
                      <a:pt x="335" y="235"/>
                    </a:lnTo>
                    <a:lnTo>
                      <a:pt x="315" y="243"/>
                    </a:lnTo>
                    <a:lnTo>
                      <a:pt x="297" y="250"/>
                    </a:lnTo>
                    <a:lnTo>
                      <a:pt x="277" y="259"/>
                    </a:lnTo>
                    <a:lnTo>
                      <a:pt x="257" y="266"/>
                    </a:lnTo>
                    <a:lnTo>
                      <a:pt x="237" y="275"/>
                    </a:lnTo>
                    <a:lnTo>
                      <a:pt x="218" y="284"/>
                    </a:lnTo>
                    <a:lnTo>
                      <a:pt x="198" y="293"/>
                    </a:lnTo>
                    <a:lnTo>
                      <a:pt x="178" y="302"/>
                    </a:lnTo>
                    <a:lnTo>
                      <a:pt x="165" y="310"/>
                    </a:lnTo>
                    <a:lnTo>
                      <a:pt x="9" y="391"/>
                    </a:lnTo>
                    <a:lnTo>
                      <a:pt x="4" y="397"/>
                    </a:lnTo>
                    <a:lnTo>
                      <a:pt x="0" y="402"/>
                    </a:lnTo>
                    <a:lnTo>
                      <a:pt x="0" y="409"/>
                    </a:lnTo>
                    <a:lnTo>
                      <a:pt x="2" y="416"/>
                    </a:lnTo>
                    <a:lnTo>
                      <a:pt x="8" y="422"/>
                    </a:lnTo>
                    <a:lnTo>
                      <a:pt x="15" y="425"/>
                    </a:lnTo>
                    <a:lnTo>
                      <a:pt x="22" y="425"/>
                    </a:lnTo>
                    <a:lnTo>
                      <a:pt x="29" y="424"/>
                    </a:lnTo>
                    <a:lnTo>
                      <a:pt x="183" y="342"/>
                    </a:lnTo>
                    <a:lnTo>
                      <a:pt x="194" y="337"/>
                    </a:lnTo>
                    <a:lnTo>
                      <a:pt x="214" y="328"/>
                    </a:lnTo>
                    <a:lnTo>
                      <a:pt x="234" y="319"/>
                    </a:lnTo>
                    <a:lnTo>
                      <a:pt x="254" y="310"/>
                    </a:lnTo>
                    <a:lnTo>
                      <a:pt x="272" y="301"/>
                    </a:lnTo>
                    <a:lnTo>
                      <a:pt x="292" y="293"/>
                    </a:lnTo>
                    <a:lnTo>
                      <a:pt x="312" y="284"/>
                    </a:lnTo>
                    <a:lnTo>
                      <a:pt x="330" y="277"/>
                    </a:lnTo>
                    <a:lnTo>
                      <a:pt x="350" y="270"/>
                    </a:lnTo>
                    <a:lnTo>
                      <a:pt x="397" y="250"/>
                    </a:lnTo>
                    <a:lnTo>
                      <a:pt x="427" y="239"/>
                    </a:lnTo>
                    <a:lnTo>
                      <a:pt x="456" y="226"/>
                    </a:lnTo>
                    <a:lnTo>
                      <a:pt x="487" y="214"/>
                    </a:lnTo>
                    <a:lnTo>
                      <a:pt x="518" y="201"/>
                    </a:lnTo>
                    <a:lnTo>
                      <a:pt x="549" y="188"/>
                    </a:lnTo>
                    <a:lnTo>
                      <a:pt x="578" y="174"/>
                    </a:lnTo>
                    <a:lnTo>
                      <a:pt x="608" y="161"/>
                    </a:lnTo>
                    <a:lnTo>
                      <a:pt x="637" y="147"/>
                    </a:lnTo>
                    <a:lnTo>
                      <a:pt x="816" y="56"/>
                    </a:lnTo>
                    <a:lnTo>
                      <a:pt x="818" y="56"/>
                    </a:lnTo>
                    <a:lnTo>
                      <a:pt x="822" y="55"/>
                    </a:lnTo>
                    <a:lnTo>
                      <a:pt x="827" y="51"/>
                    </a:lnTo>
                    <a:lnTo>
                      <a:pt x="835" y="47"/>
                    </a:lnTo>
                    <a:lnTo>
                      <a:pt x="840" y="69"/>
                    </a:lnTo>
                    <a:lnTo>
                      <a:pt x="844" y="82"/>
                    </a:lnTo>
                    <a:lnTo>
                      <a:pt x="845" y="89"/>
                    </a:lnTo>
                    <a:lnTo>
                      <a:pt x="845" y="96"/>
                    </a:lnTo>
                    <a:lnTo>
                      <a:pt x="847" y="105"/>
                    </a:lnTo>
                    <a:lnTo>
                      <a:pt x="849" y="112"/>
                    </a:lnTo>
                    <a:lnTo>
                      <a:pt x="853" y="118"/>
                    </a:lnTo>
                    <a:lnTo>
                      <a:pt x="858" y="121"/>
                    </a:lnTo>
                    <a:lnTo>
                      <a:pt x="865" y="123"/>
                    </a:lnTo>
                    <a:lnTo>
                      <a:pt x="873" y="121"/>
                    </a:lnTo>
                    <a:lnTo>
                      <a:pt x="880" y="118"/>
                    </a:lnTo>
                    <a:lnTo>
                      <a:pt x="883" y="111"/>
                    </a:lnTo>
                    <a:lnTo>
                      <a:pt x="883" y="103"/>
                    </a:lnTo>
                    <a:lnTo>
                      <a:pt x="883" y="94"/>
                    </a:lnTo>
                    <a:lnTo>
                      <a:pt x="883" y="85"/>
                    </a:lnTo>
                    <a:lnTo>
                      <a:pt x="882" y="73"/>
                    </a:lnTo>
                    <a:lnTo>
                      <a:pt x="874" y="53"/>
                    </a:lnTo>
                    <a:lnTo>
                      <a:pt x="863" y="15"/>
                    </a:lnTo>
                    <a:lnTo>
                      <a:pt x="862" y="11"/>
                    </a:lnTo>
                    <a:lnTo>
                      <a:pt x="860" y="7"/>
                    </a:lnTo>
                    <a:lnTo>
                      <a:pt x="856" y="6"/>
                    </a:lnTo>
                    <a:lnTo>
                      <a:pt x="853" y="2"/>
                    </a:lnTo>
                    <a:lnTo>
                      <a:pt x="849" y="0"/>
                    </a:lnTo>
                    <a:lnTo>
                      <a:pt x="845" y="0"/>
                    </a:lnTo>
                    <a:lnTo>
                      <a:pt x="840" y="2"/>
                    </a:lnTo>
                    <a:lnTo>
                      <a:pt x="83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7" name="Freeform 10"/>
              <p:cNvSpPr>
                <a:spLocks/>
              </p:cNvSpPr>
              <p:nvPr/>
            </p:nvSpPr>
            <p:spPr bwMode="auto">
              <a:xfrm>
                <a:off x="1616" y="1542"/>
                <a:ext cx="825" cy="425"/>
              </a:xfrm>
              <a:custGeom>
                <a:avLst/>
                <a:gdLst>
                  <a:gd name="T0" fmla="*/ 798 w 825"/>
                  <a:gd name="T1" fmla="*/ 1 h 425"/>
                  <a:gd name="T2" fmla="*/ 693 w 825"/>
                  <a:gd name="T3" fmla="*/ 49 h 425"/>
                  <a:gd name="T4" fmla="*/ 661 w 825"/>
                  <a:gd name="T5" fmla="*/ 63 h 425"/>
                  <a:gd name="T6" fmla="*/ 626 w 825"/>
                  <a:gd name="T7" fmla="*/ 79 h 425"/>
                  <a:gd name="T8" fmla="*/ 592 w 825"/>
                  <a:gd name="T9" fmla="*/ 94 h 425"/>
                  <a:gd name="T10" fmla="*/ 559 w 825"/>
                  <a:gd name="T11" fmla="*/ 108 h 425"/>
                  <a:gd name="T12" fmla="*/ 525 w 825"/>
                  <a:gd name="T13" fmla="*/ 125 h 425"/>
                  <a:gd name="T14" fmla="*/ 491 w 825"/>
                  <a:gd name="T15" fmla="*/ 141 h 425"/>
                  <a:gd name="T16" fmla="*/ 456 w 825"/>
                  <a:gd name="T17" fmla="*/ 157 h 425"/>
                  <a:gd name="T18" fmla="*/ 422 w 825"/>
                  <a:gd name="T19" fmla="*/ 175 h 425"/>
                  <a:gd name="T20" fmla="*/ 227 w 825"/>
                  <a:gd name="T21" fmla="*/ 269 h 425"/>
                  <a:gd name="T22" fmla="*/ 185 w 825"/>
                  <a:gd name="T23" fmla="*/ 289 h 425"/>
                  <a:gd name="T24" fmla="*/ 167 w 825"/>
                  <a:gd name="T25" fmla="*/ 298 h 425"/>
                  <a:gd name="T26" fmla="*/ 145 w 825"/>
                  <a:gd name="T27" fmla="*/ 309 h 425"/>
                  <a:gd name="T28" fmla="*/ 122 w 825"/>
                  <a:gd name="T29" fmla="*/ 320 h 425"/>
                  <a:gd name="T30" fmla="*/ 96 w 825"/>
                  <a:gd name="T31" fmla="*/ 334 h 425"/>
                  <a:gd name="T32" fmla="*/ 71 w 825"/>
                  <a:gd name="T33" fmla="*/ 347 h 425"/>
                  <a:gd name="T34" fmla="*/ 47 w 825"/>
                  <a:gd name="T35" fmla="*/ 362 h 425"/>
                  <a:gd name="T36" fmla="*/ 26 w 825"/>
                  <a:gd name="T37" fmla="*/ 376 h 425"/>
                  <a:gd name="T38" fmla="*/ 6 w 825"/>
                  <a:gd name="T39" fmla="*/ 391 h 425"/>
                  <a:gd name="T40" fmla="*/ 2 w 825"/>
                  <a:gd name="T41" fmla="*/ 396 h 425"/>
                  <a:gd name="T42" fmla="*/ 0 w 825"/>
                  <a:gd name="T43" fmla="*/ 403 h 425"/>
                  <a:gd name="T44" fmla="*/ 0 w 825"/>
                  <a:gd name="T45" fmla="*/ 412 h 425"/>
                  <a:gd name="T46" fmla="*/ 4 w 825"/>
                  <a:gd name="T47" fmla="*/ 418 h 425"/>
                  <a:gd name="T48" fmla="*/ 9 w 825"/>
                  <a:gd name="T49" fmla="*/ 423 h 425"/>
                  <a:gd name="T50" fmla="*/ 17 w 825"/>
                  <a:gd name="T51" fmla="*/ 425 h 425"/>
                  <a:gd name="T52" fmla="*/ 24 w 825"/>
                  <a:gd name="T53" fmla="*/ 425 h 425"/>
                  <a:gd name="T54" fmla="*/ 29 w 825"/>
                  <a:gd name="T55" fmla="*/ 421 h 425"/>
                  <a:gd name="T56" fmla="*/ 46 w 825"/>
                  <a:gd name="T57" fmla="*/ 409 h 425"/>
                  <a:gd name="T58" fmla="*/ 66 w 825"/>
                  <a:gd name="T59" fmla="*/ 396 h 425"/>
                  <a:gd name="T60" fmla="*/ 87 w 825"/>
                  <a:gd name="T61" fmla="*/ 383 h 425"/>
                  <a:gd name="T62" fmla="*/ 109 w 825"/>
                  <a:gd name="T63" fmla="*/ 371 h 425"/>
                  <a:gd name="T64" fmla="*/ 132 w 825"/>
                  <a:gd name="T65" fmla="*/ 358 h 425"/>
                  <a:gd name="T66" fmla="*/ 156 w 825"/>
                  <a:gd name="T67" fmla="*/ 345 h 425"/>
                  <a:gd name="T68" fmla="*/ 179 w 825"/>
                  <a:gd name="T69" fmla="*/ 334 h 425"/>
                  <a:gd name="T70" fmla="*/ 201 w 825"/>
                  <a:gd name="T71" fmla="*/ 324 h 425"/>
                  <a:gd name="T72" fmla="*/ 243 w 825"/>
                  <a:gd name="T73" fmla="*/ 304 h 425"/>
                  <a:gd name="T74" fmla="*/ 440 w 825"/>
                  <a:gd name="T75" fmla="*/ 210 h 425"/>
                  <a:gd name="T76" fmla="*/ 474 w 825"/>
                  <a:gd name="T77" fmla="*/ 191 h 425"/>
                  <a:gd name="T78" fmla="*/ 507 w 825"/>
                  <a:gd name="T79" fmla="*/ 175 h 425"/>
                  <a:gd name="T80" fmla="*/ 541 w 825"/>
                  <a:gd name="T81" fmla="*/ 159 h 425"/>
                  <a:gd name="T82" fmla="*/ 574 w 825"/>
                  <a:gd name="T83" fmla="*/ 144 h 425"/>
                  <a:gd name="T84" fmla="*/ 608 w 825"/>
                  <a:gd name="T85" fmla="*/ 128 h 425"/>
                  <a:gd name="T86" fmla="*/ 641 w 825"/>
                  <a:gd name="T87" fmla="*/ 114 h 425"/>
                  <a:gd name="T88" fmla="*/ 675 w 825"/>
                  <a:gd name="T89" fmla="*/ 99 h 425"/>
                  <a:gd name="T90" fmla="*/ 710 w 825"/>
                  <a:gd name="T91" fmla="*/ 83 h 425"/>
                  <a:gd name="T92" fmla="*/ 813 w 825"/>
                  <a:gd name="T93" fmla="*/ 36 h 425"/>
                  <a:gd name="T94" fmla="*/ 820 w 825"/>
                  <a:gd name="T95" fmla="*/ 32 h 425"/>
                  <a:gd name="T96" fmla="*/ 824 w 825"/>
                  <a:gd name="T97" fmla="*/ 25 h 425"/>
                  <a:gd name="T98" fmla="*/ 825 w 825"/>
                  <a:gd name="T99" fmla="*/ 18 h 425"/>
                  <a:gd name="T100" fmla="*/ 824 w 825"/>
                  <a:gd name="T101" fmla="*/ 11 h 425"/>
                  <a:gd name="T102" fmla="*/ 818 w 825"/>
                  <a:gd name="T103" fmla="*/ 5 h 425"/>
                  <a:gd name="T104" fmla="*/ 813 w 825"/>
                  <a:gd name="T105" fmla="*/ 1 h 425"/>
                  <a:gd name="T106" fmla="*/ 806 w 825"/>
                  <a:gd name="T107" fmla="*/ 0 h 425"/>
                  <a:gd name="T108" fmla="*/ 798 w 825"/>
                  <a:gd name="T109" fmla="*/ 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5" h="425">
                    <a:moveTo>
                      <a:pt x="798" y="1"/>
                    </a:moveTo>
                    <a:lnTo>
                      <a:pt x="693" y="49"/>
                    </a:lnTo>
                    <a:lnTo>
                      <a:pt x="661" y="63"/>
                    </a:lnTo>
                    <a:lnTo>
                      <a:pt x="626" y="79"/>
                    </a:lnTo>
                    <a:lnTo>
                      <a:pt x="592" y="94"/>
                    </a:lnTo>
                    <a:lnTo>
                      <a:pt x="559" y="108"/>
                    </a:lnTo>
                    <a:lnTo>
                      <a:pt x="525" y="125"/>
                    </a:lnTo>
                    <a:lnTo>
                      <a:pt x="491" y="141"/>
                    </a:lnTo>
                    <a:lnTo>
                      <a:pt x="456" y="157"/>
                    </a:lnTo>
                    <a:lnTo>
                      <a:pt x="422" y="175"/>
                    </a:lnTo>
                    <a:lnTo>
                      <a:pt x="227" y="269"/>
                    </a:lnTo>
                    <a:lnTo>
                      <a:pt x="185" y="289"/>
                    </a:lnTo>
                    <a:lnTo>
                      <a:pt x="167" y="298"/>
                    </a:lnTo>
                    <a:lnTo>
                      <a:pt x="145" y="309"/>
                    </a:lnTo>
                    <a:lnTo>
                      <a:pt x="122" y="320"/>
                    </a:lnTo>
                    <a:lnTo>
                      <a:pt x="96" y="334"/>
                    </a:lnTo>
                    <a:lnTo>
                      <a:pt x="71" y="347"/>
                    </a:lnTo>
                    <a:lnTo>
                      <a:pt x="47" y="362"/>
                    </a:lnTo>
                    <a:lnTo>
                      <a:pt x="26" y="376"/>
                    </a:lnTo>
                    <a:lnTo>
                      <a:pt x="6" y="391"/>
                    </a:lnTo>
                    <a:lnTo>
                      <a:pt x="2" y="396"/>
                    </a:lnTo>
                    <a:lnTo>
                      <a:pt x="0" y="403"/>
                    </a:lnTo>
                    <a:lnTo>
                      <a:pt x="0" y="412"/>
                    </a:lnTo>
                    <a:lnTo>
                      <a:pt x="4" y="418"/>
                    </a:lnTo>
                    <a:lnTo>
                      <a:pt x="9" y="423"/>
                    </a:lnTo>
                    <a:lnTo>
                      <a:pt x="17" y="425"/>
                    </a:lnTo>
                    <a:lnTo>
                      <a:pt x="24" y="425"/>
                    </a:lnTo>
                    <a:lnTo>
                      <a:pt x="29" y="421"/>
                    </a:lnTo>
                    <a:lnTo>
                      <a:pt x="46" y="409"/>
                    </a:lnTo>
                    <a:lnTo>
                      <a:pt x="66" y="396"/>
                    </a:lnTo>
                    <a:lnTo>
                      <a:pt x="87" y="383"/>
                    </a:lnTo>
                    <a:lnTo>
                      <a:pt x="109" y="371"/>
                    </a:lnTo>
                    <a:lnTo>
                      <a:pt x="132" y="358"/>
                    </a:lnTo>
                    <a:lnTo>
                      <a:pt x="156" y="345"/>
                    </a:lnTo>
                    <a:lnTo>
                      <a:pt x="179" y="334"/>
                    </a:lnTo>
                    <a:lnTo>
                      <a:pt x="201" y="324"/>
                    </a:lnTo>
                    <a:lnTo>
                      <a:pt x="243" y="304"/>
                    </a:lnTo>
                    <a:lnTo>
                      <a:pt x="440" y="210"/>
                    </a:lnTo>
                    <a:lnTo>
                      <a:pt x="474" y="191"/>
                    </a:lnTo>
                    <a:lnTo>
                      <a:pt x="507" y="175"/>
                    </a:lnTo>
                    <a:lnTo>
                      <a:pt x="541" y="159"/>
                    </a:lnTo>
                    <a:lnTo>
                      <a:pt x="574" y="144"/>
                    </a:lnTo>
                    <a:lnTo>
                      <a:pt x="608" y="128"/>
                    </a:lnTo>
                    <a:lnTo>
                      <a:pt x="641" y="114"/>
                    </a:lnTo>
                    <a:lnTo>
                      <a:pt x="675" y="99"/>
                    </a:lnTo>
                    <a:lnTo>
                      <a:pt x="710" y="83"/>
                    </a:lnTo>
                    <a:lnTo>
                      <a:pt x="813" y="36"/>
                    </a:lnTo>
                    <a:lnTo>
                      <a:pt x="820" y="32"/>
                    </a:lnTo>
                    <a:lnTo>
                      <a:pt x="824" y="25"/>
                    </a:lnTo>
                    <a:lnTo>
                      <a:pt x="825" y="18"/>
                    </a:lnTo>
                    <a:lnTo>
                      <a:pt x="824" y="11"/>
                    </a:lnTo>
                    <a:lnTo>
                      <a:pt x="818" y="5"/>
                    </a:lnTo>
                    <a:lnTo>
                      <a:pt x="813" y="1"/>
                    </a:lnTo>
                    <a:lnTo>
                      <a:pt x="806" y="0"/>
                    </a:lnTo>
                    <a:lnTo>
                      <a:pt x="79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8" name="Freeform 11"/>
              <p:cNvSpPr>
                <a:spLocks/>
              </p:cNvSpPr>
              <p:nvPr/>
            </p:nvSpPr>
            <p:spPr bwMode="auto">
              <a:xfrm>
                <a:off x="1542" y="1475"/>
                <a:ext cx="851" cy="472"/>
              </a:xfrm>
              <a:custGeom>
                <a:avLst/>
                <a:gdLst>
                  <a:gd name="T0" fmla="*/ 805 w 851"/>
                  <a:gd name="T1" fmla="*/ 11 h 472"/>
                  <a:gd name="T2" fmla="*/ 767 w 851"/>
                  <a:gd name="T3" fmla="*/ 27 h 472"/>
                  <a:gd name="T4" fmla="*/ 729 w 851"/>
                  <a:gd name="T5" fmla="*/ 45 h 472"/>
                  <a:gd name="T6" fmla="*/ 691 w 851"/>
                  <a:gd name="T7" fmla="*/ 63 h 472"/>
                  <a:gd name="T8" fmla="*/ 655 w 851"/>
                  <a:gd name="T9" fmla="*/ 83 h 472"/>
                  <a:gd name="T10" fmla="*/ 619 w 851"/>
                  <a:gd name="T11" fmla="*/ 103 h 472"/>
                  <a:gd name="T12" fmla="*/ 585 w 851"/>
                  <a:gd name="T13" fmla="*/ 123 h 472"/>
                  <a:gd name="T14" fmla="*/ 548 w 851"/>
                  <a:gd name="T15" fmla="*/ 143 h 472"/>
                  <a:gd name="T16" fmla="*/ 346 w 851"/>
                  <a:gd name="T17" fmla="*/ 251 h 472"/>
                  <a:gd name="T18" fmla="*/ 152 w 851"/>
                  <a:gd name="T19" fmla="*/ 356 h 472"/>
                  <a:gd name="T20" fmla="*/ 114 w 851"/>
                  <a:gd name="T21" fmla="*/ 376 h 472"/>
                  <a:gd name="T22" fmla="*/ 78 w 851"/>
                  <a:gd name="T23" fmla="*/ 396 h 472"/>
                  <a:gd name="T24" fmla="*/ 40 w 851"/>
                  <a:gd name="T25" fmla="*/ 418 h 472"/>
                  <a:gd name="T26" fmla="*/ 7 w 851"/>
                  <a:gd name="T27" fmla="*/ 439 h 472"/>
                  <a:gd name="T28" fmla="*/ 0 w 851"/>
                  <a:gd name="T29" fmla="*/ 450 h 472"/>
                  <a:gd name="T30" fmla="*/ 4 w 851"/>
                  <a:gd name="T31" fmla="*/ 465 h 472"/>
                  <a:gd name="T32" fmla="*/ 15 w 851"/>
                  <a:gd name="T33" fmla="*/ 472 h 472"/>
                  <a:gd name="T34" fmla="*/ 29 w 851"/>
                  <a:gd name="T35" fmla="*/ 470 h 472"/>
                  <a:gd name="T36" fmla="*/ 62 w 851"/>
                  <a:gd name="T37" fmla="*/ 450 h 472"/>
                  <a:gd name="T38" fmla="*/ 98 w 851"/>
                  <a:gd name="T39" fmla="*/ 429 h 472"/>
                  <a:gd name="T40" fmla="*/ 134 w 851"/>
                  <a:gd name="T41" fmla="*/ 409 h 472"/>
                  <a:gd name="T42" fmla="*/ 170 w 851"/>
                  <a:gd name="T43" fmla="*/ 389 h 472"/>
                  <a:gd name="T44" fmla="*/ 223 w 851"/>
                  <a:gd name="T45" fmla="*/ 360 h 472"/>
                  <a:gd name="T46" fmla="*/ 264 w 851"/>
                  <a:gd name="T47" fmla="*/ 338 h 472"/>
                  <a:gd name="T48" fmla="*/ 317 w 851"/>
                  <a:gd name="T49" fmla="*/ 311 h 472"/>
                  <a:gd name="T50" fmla="*/ 358 w 851"/>
                  <a:gd name="T51" fmla="*/ 289 h 472"/>
                  <a:gd name="T52" fmla="*/ 550 w 851"/>
                  <a:gd name="T53" fmla="*/ 184 h 472"/>
                  <a:gd name="T54" fmla="*/ 619 w 851"/>
                  <a:gd name="T55" fmla="*/ 144 h 472"/>
                  <a:gd name="T56" fmla="*/ 691 w 851"/>
                  <a:gd name="T57" fmla="*/ 106 h 472"/>
                  <a:gd name="T58" fmla="*/ 764 w 851"/>
                  <a:gd name="T59" fmla="*/ 68 h 472"/>
                  <a:gd name="T60" fmla="*/ 838 w 851"/>
                  <a:gd name="T61" fmla="*/ 36 h 472"/>
                  <a:gd name="T62" fmla="*/ 849 w 851"/>
                  <a:gd name="T63" fmla="*/ 27 h 472"/>
                  <a:gd name="T64" fmla="*/ 849 w 851"/>
                  <a:gd name="T65" fmla="*/ 12 h 472"/>
                  <a:gd name="T66" fmla="*/ 840 w 851"/>
                  <a:gd name="T67" fmla="*/ 1 h 472"/>
                  <a:gd name="T68" fmla="*/ 823 w 851"/>
                  <a:gd name="T69" fmla="*/ 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1" h="472">
                    <a:moveTo>
                      <a:pt x="823" y="1"/>
                    </a:moveTo>
                    <a:lnTo>
                      <a:pt x="805" y="11"/>
                    </a:lnTo>
                    <a:lnTo>
                      <a:pt x="785" y="18"/>
                    </a:lnTo>
                    <a:lnTo>
                      <a:pt x="767" y="27"/>
                    </a:lnTo>
                    <a:lnTo>
                      <a:pt x="747" y="36"/>
                    </a:lnTo>
                    <a:lnTo>
                      <a:pt x="729" y="45"/>
                    </a:lnTo>
                    <a:lnTo>
                      <a:pt x="711" y="54"/>
                    </a:lnTo>
                    <a:lnTo>
                      <a:pt x="691" y="63"/>
                    </a:lnTo>
                    <a:lnTo>
                      <a:pt x="673" y="74"/>
                    </a:lnTo>
                    <a:lnTo>
                      <a:pt x="655" y="83"/>
                    </a:lnTo>
                    <a:lnTo>
                      <a:pt x="637" y="92"/>
                    </a:lnTo>
                    <a:lnTo>
                      <a:pt x="619" y="103"/>
                    </a:lnTo>
                    <a:lnTo>
                      <a:pt x="601" y="112"/>
                    </a:lnTo>
                    <a:lnTo>
                      <a:pt x="585" y="123"/>
                    </a:lnTo>
                    <a:lnTo>
                      <a:pt x="567" y="132"/>
                    </a:lnTo>
                    <a:lnTo>
                      <a:pt x="548" y="143"/>
                    </a:lnTo>
                    <a:lnTo>
                      <a:pt x="532" y="152"/>
                    </a:lnTo>
                    <a:lnTo>
                      <a:pt x="346" y="251"/>
                    </a:lnTo>
                    <a:lnTo>
                      <a:pt x="199" y="331"/>
                    </a:lnTo>
                    <a:lnTo>
                      <a:pt x="152" y="356"/>
                    </a:lnTo>
                    <a:lnTo>
                      <a:pt x="134" y="365"/>
                    </a:lnTo>
                    <a:lnTo>
                      <a:pt x="114" y="376"/>
                    </a:lnTo>
                    <a:lnTo>
                      <a:pt x="96" y="385"/>
                    </a:lnTo>
                    <a:lnTo>
                      <a:pt x="78" y="396"/>
                    </a:lnTo>
                    <a:lnTo>
                      <a:pt x="58" y="407"/>
                    </a:lnTo>
                    <a:lnTo>
                      <a:pt x="40" y="418"/>
                    </a:lnTo>
                    <a:lnTo>
                      <a:pt x="24" y="429"/>
                    </a:lnTo>
                    <a:lnTo>
                      <a:pt x="7" y="439"/>
                    </a:lnTo>
                    <a:lnTo>
                      <a:pt x="4" y="445"/>
                    </a:lnTo>
                    <a:lnTo>
                      <a:pt x="0" y="450"/>
                    </a:lnTo>
                    <a:lnTo>
                      <a:pt x="0" y="458"/>
                    </a:lnTo>
                    <a:lnTo>
                      <a:pt x="4" y="465"/>
                    </a:lnTo>
                    <a:lnTo>
                      <a:pt x="9" y="470"/>
                    </a:lnTo>
                    <a:lnTo>
                      <a:pt x="15" y="472"/>
                    </a:lnTo>
                    <a:lnTo>
                      <a:pt x="22" y="472"/>
                    </a:lnTo>
                    <a:lnTo>
                      <a:pt x="29" y="470"/>
                    </a:lnTo>
                    <a:lnTo>
                      <a:pt x="45" y="459"/>
                    </a:lnTo>
                    <a:lnTo>
                      <a:pt x="62" y="450"/>
                    </a:lnTo>
                    <a:lnTo>
                      <a:pt x="78" y="439"/>
                    </a:lnTo>
                    <a:lnTo>
                      <a:pt x="98" y="429"/>
                    </a:lnTo>
                    <a:lnTo>
                      <a:pt x="116" y="418"/>
                    </a:lnTo>
                    <a:lnTo>
                      <a:pt x="134" y="409"/>
                    </a:lnTo>
                    <a:lnTo>
                      <a:pt x="152" y="398"/>
                    </a:lnTo>
                    <a:lnTo>
                      <a:pt x="170" y="389"/>
                    </a:lnTo>
                    <a:lnTo>
                      <a:pt x="217" y="363"/>
                    </a:lnTo>
                    <a:lnTo>
                      <a:pt x="223" y="360"/>
                    </a:lnTo>
                    <a:lnTo>
                      <a:pt x="241" y="351"/>
                    </a:lnTo>
                    <a:lnTo>
                      <a:pt x="264" y="338"/>
                    </a:lnTo>
                    <a:lnTo>
                      <a:pt x="291" y="324"/>
                    </a:lnTo>
                    <a:lnTo>
                      <a:pt x="317" y="311"/>
                    </a:lnTo>
                    <a:lnTo>
                      <a:pt x="340" y="298"/>
                    </a:lnTo>
                    <a:lnTo>
                      <a:pt x="358" y="289"/>
                    </a:lnTo>
                    <a:lnTo>
                      <a:pt x="364" y="286"/>
                    </a:lnTo>
                    <a:lnTo>
                      <a:pt x="550" y="184"/>
                    </a:lnTo>
                    <a:lnTo>
                      <a:pt x="585" y="164"/>
                    </a:lnTo>
                    <a:lnTo>
                      <a:pt x="619" y="144"/>
                    </a:lnTo>
                    <a:lnTo>
                      <a:pt x="655" y="125"/>
                    </a:lnTo>
                    <a:lnTo>
                      <a:pt x="691" y="106"/>
                    </a:lnTo>
                    <a:lnTo>
                      <a:pt x="728" y="87"/>
                    </a:lnTo>
                    <a:lnTo>
                      <a:pt x="764" y="68"/>
                    </a:lnTo>
                    <a:lnTo>
                      <a:pt x="800" y="52"/>
                    </a:lnTo>
                    <a:lnTo>
                      <a:pt x="838" y="36"/>
                    </a:lnTo>
                    <a:lnTo>
                      <a:pt x="843" y="32"/>
                    </a:lnTo>
                    <a:lnTo>
                      <a:pt x="849" y="27"/>
                    </a:lnTo>
                    <a:lnTo>
                      <a:pt x="851" y="20"/>
                    </a:lnTo>
                    <a:lnTo>
                      <a:pt x="849" y="12"/>
                    </a:lnTo>
                    <a:lnTo>
                      <a:pt x="845" y="7"/>
                    </a:lnTo>
                    <a:lnTo>
                      <a:pt x="840" y="1"/>
                    </a:lnTo>
                    <a:lnTo>
                      <a:pt x="831" y="0"/>
                    </a:lnTo>
                    <a:lnTo>
                      <a:pt x="82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9" name="Freeform 12"/>
              <p:cNvSpPr>
                <a:spLocks/>
              </p:cNvSpPr>
              <p:nvPr/>
            </p:nvSpPr>
            <p:spPr bwMode="auto">
              <a:xfrm>
                <a:off x="1497" y="1415"/>
                <a:ext cx="809" cy="499"/>
              </a:xfrm>
              <a:custGeom>
                <a:avLst/>
                <a:gdLst>
                  <a:gd name="T0" fmla="*/ 769 w 809"/>
                  <a:gd name="T1" fmla="*/ 13 h 499"/>
                  <a:gd name="T2" fmla="*/ 751 w 809"/>
                  <a:gd name="T3" fmla="*/ 25 h 499"/>
                  <a:gd name="T4" fmla="*/ 731 w 809"/>
                  <a:gd name="T5" fmla="*/ 38 h 499"/>
                  <a:gd name="T6" fmla="*/ 709 w 809"/>
                  <a:gd name="T7" fmla="*/ 51 h 499"/>
                  <a:gd name="T8" fmla="*/ 669 w 809"/>
                  <a:gd name="T9" fmla="*/ 71 h 499"/>
                  <a:gd name="T10" fmla="*/ 536 w 809"/>
                  <a:gd name="T11" fmla="*/ 161 h 499"/>
                  <a:gd name="T12" fmla="*/ 523 w 809"/>
                  <a:gd name="T13" fmla="*/ 168 h 499"/>
                  <a:gd name="T14" fmla="*/ 496 w 809"/>
                  <a:gd name="T15" fmla="*/ 185 h 499"/>
                  <a:gd name="T16" fmla="*/ 467 w 809"/>
                  <a:gd name="T17" fmla="*/ 201 h 499"/>
                  <a:gd name="T18" fmla="*/ 454 w 809"/>
                  <a:gd name="T19" fmla="*/ 208 h 499"/>
                  <a:gd name="T20" fmla="*/ 355 w 809"/>
                  <a:gd name="T21" fmla="*/ 268 h 499"/>
                  <a:gd name="T22" fmla="*/ 331 w 809"/>
                  <a:gd name="T23" fmla="*/ 280 h 499"/>
                  <a:gd name="T24" fmla="*/ 306 w 809"/>
                  <a:gd name="T25" fmla="*/ 291 h 499"/>
                  <a:gd name="T26" fmla="*/ 282 w 809"/>
                  <a:gd name="T27" fmla="*/ 302 h 499"/>
                  <a:gd name="T28" fmla="*/ 257 w 809"/>
                  <a:gd name="T29" fmla="*/ 315 h 499"/>
                  <a:gd name="T30" fmla="*/ 226 w 809"/>
                  <a:gd name="T31" fmla="*/ 329 h 499"/>
                  <a:gd name="T32" fmla="*/ 197 w 809"/>
                  <a:gd name="T33" fmla="*/ 346 h 499"/>
                  <a:gd name="T34" fmla="*/ 168 w 809"/>
                  <a:gd name="T35" fmla="*/ 362 h 499"/>
                  <a:gd name="T36" fmla="*/ 118 w 809"/>
                  <a:gd name="T37" fmla="*/ 396 h 499"/>
                  <a:gd name="T38" fmla="*/ 90 w 809"/>
                  <a:gd name="T39" fmla="*/ 416 h 499"/>
                  <a:gd name="T40" fmla="*/ 63 w 809"/>
                  <a:gd name="T41" fmla="*/ 434 h 499"/>
                  <a:gd name="T42" fmla="*/ 36 w 809"/>
                  <a:gd name="T43" fmla="*/ 451 h 499"/>
                  <a:gd name="T44" fmla="*/ 11 w 809"/>
                  <a:gd name="T45" fmla="*/ 463 h 499"/>
                  <a:gd name="T46" fmla="*/ 2 w 809"/>
                  <a:gd name="T47" fmla="*/ 472 h 499"/>
                  <a:gd name="T48" fmla="*/ 2 w 809"/>
                  <a:gd name="T49" fmla="*/ 489 h 499"/>
                  <a:gd name="T50" fmla="*/ 11 w 809"/>
                  <a:gd name="T51" fmla="*/ 498 h 499"/>
                  <a:gd name="T52" fmla="*/ 25 w 809"/>
                  <a:gd name="T53" fmla="*/ 498 h 499"/>
                  <a:gd name="T54" fmla="*/ 52 w 809"/>
                  <a:gd name="T55" fmla="*/ 485 h 499"/>
                  <a:gd name="T56" fmla="*/ 81 w 809"/>
                  <a:gd name="T57" fmla="*/ 467 h 499"/>
                  <a:gd name="T58" fmla="*/ 110 w 809"/>
                  <a:gd name="T59" fmla="*/ 447 h 499"/>
                  <a:gd name="T60" fmla="*/ 139 w 809"/>
                  <a:gd name="T61" fmla="*/ 427 h 499"/>
                  <a:gd name="T62" fmla="*/ 188 w 809"/>
                  <a:gd name="T63" fmla="*/ 393 h 499"/>
                  <a:gd name="T64" fmla="*/ 213 w 809"/>
                  <a:gd name="T65" fmla="*/ 378 h 499"/>
                  <a:gd name="T66" fmla="*/ 242 w 809"/>
                  <a:gd name="T67" fmla="*/ 364 h 499"/>
                  <a:gd name="T68" fmla="*/ 271 w 809"/>
                  <a:gd name="T69" fmla="*/ 349 h 499"/>
                  <a:gd name="T70" fmla="*/ 298 w 809"/>
                  <a:gd name="T71" fmla="*/ 337 h 499"/>
                  <a:gd name="T72" fmla="*/ 324 w 809"/>
                  <a:gd name="T73" fmla="*/ 326 h 499"/>
                  <a:gd name="T74" fmla="*/ 347 w 809"/>
                  <a:gd name="T75" fmla="*/ 313 h 499"/>
                  <a:gd name="T76" fmla="*/ 373 w 809"/>
                  <a:gd name="T77" fmla="*/ 300 h 499"/>
                  <a:gd name="T78" fmla="*/ 387 w 809"/>
                  <a:gd name="T79" fmla="*/ 291 h 499"/>
                  <a:gd name="T80" fmla="*/ 412 w 809"/>
                  <a:gd name="T81" fmla="*/ 277 h 499"/>
                  <a:gd name="T82" fmla="*/ 445 w 809"/>
                  <a:gd name="T83" fmla="*/ 257 h 499"/>
                  <a:gd name="T84" fmla="*/ 470 w 809"/>
                  <a:gd name="T85" fmla="*/ 242 h 499"/>
                  <a:gd name="T86" fmla="*/ 554 w 809"/>
                  <a:gd name="T87" fmla="*/ 194 h 499"/>
                  <a:gd name="T88" fmla="*/ 689 w 809"/>
                  <a:gd name="T89" fmla="*/ 105 h 499"/>
                  <a:gd name="T90" fmla="*/ 704 w 809"/>
                  <a:gd name="T91" fmla="*/ 96 h 499"/>
                  <a:gd name="T92" fmla="*/ 716 w 809"/>
                  <a:gd name="T93" fmla="*/ 89 h 499"/>
                  <a:gd name="T94" fmla="*/ 738 w 809"/>
                  <a:gd name="T95" fmla="*/ 78 h 499"/>
                  <a:gd name="T96" fmla="*/ 762 w 809"/>
                  <a:gd name="T97" fmla="*/ 63 h 499"/>
                  <a:gd name="T98" fmla="*/ 783 w 809"/>
                  <a:gd name="T99" fmla="*/ 51 h 499"/>
                  <a:gd name="T100" fmla="*/ 803 w 809"/>
                  <a:gd name="T101" fmla="*/ 34 h 499"/>
                  <a:gd name="T102" fmla="*/ 809 w 809"/>
                  <a:gd name="T103" fmla="*/ 20 h 499"/>
                  <a:gd name="T104" fmla="*/ 803 w 809"/>
                  <a:gd name="T105" fmla="*/ 7 h 499"/>
                  <a:gd name="T106" fmla="*/ 791 w 809"/>
                  <a:gd name="T107" fmla="*/ 0 h 499"/>
                  <a:gd name="T108" fmla="*/ 776 w 809"/>
                  <a:gd name="T109" fmla="*/ 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9" h="499">
                    <a:moveTo>
                      <a:pt x="776" y="5"/>
                    </a:moveTo>
                    <a:lnTo>
                      <a:pt x="769" y="13"/>
                    </a:lnTo>
                    <a:lnTo>
                      <a:pt x="760" y="20"/>
                    </a:lnTo>
                    <a:lnTo>
                      <a:pt x="751" y="25"/>
                    </a:lnTo>
                    <a:lnTo>
                      <a:pt x="740" y="33"/>
                    </a:lnTo>
                    <a:lnTo>
                      <a:pt x="731" y="38"/>
                    </a:lnTo>
                    <a:lnTo>
                      <a:pt x="720" y="43"/>
                    </a:lnTo>
                    <a:lnTo>
                      <a:pt x="709" y="51"/>
                    </a:lnTo>
                    <a:lnTo>
                      <a:pt x="698" y="56"/>
                    </a:lnTo>
                    <a:lnTo>
                      <a:pt x="669" y="71"/>
                    </a:lnTo>
                    <a:lnTo>
                      <a:pt x="597" y="119"/>
                    </a:lnTo>
                    <a:lnTo>
                      <a:pt x="536" y="161"/>
                    </a:lnTo>
                    <a:lnTo>
                      <a:pt x="532" y="163"/>
                    </a:lnTo>
                    <a:lnTo>
                      <a:pt x="523" y="168"/>
                    </a:lnTo>
                    <a:lnTo>
                      <a:pt x="510" y="176"/>
                    </a:lnTo>
                    <a:lnTo>
                      <a:pt x="496" y="185"/>
                    </a:lnTo>
                    <a:lnTo>
                      <a:pt x="479" y="194"/>
                    </a:lnTo>
                    <a:lnTo>
                      <a:pt x="467" y="201"/>
                    </a:lnTo>
                    <a:lnTo>
                      <a:pt x="458" y="206"/>
                    </a:lnTo>
                    <a:lnTo>
                      <a:pt x="454" y="208"/>
                    </a:lnTo>
                    <a:lnTo>
                      <a:pt x="365" y="261"/>
                    </a:lnTo>
                    <a:lnTo>
                      <a:pt x="355" y="268"/>
                    </a:lnTo>
                    <a:lnTo>
                      <a:pt x="342" y="273"/>
                    </a:lnTo>
                    <a:lnTo>
                      <a:pt x="331" y="280"/>
                    </a:lnTo>
                    <a:lnTo>
                      <a:pt x="318" y="286"/>
                    </a:lnTo>
                    <a:lnTo>
                      <a:pt x="306" y="291"/>
                    </a:lnTo>
                    <a:lnTo>
                      <a:pt x="295" y="297"/>
                    </a:lnTo>
                    <a:lnTo>
                      <a:pt x="282" y="302"/>
                    </a:lnTo>
                    <a:lnTo>
                      <a:pt x="271" y="308"/>
                    </a:lnTo>
                    <a:lnTo>
                      <a:pt x="257" y="315"/>
                    </a:lnTo>
                    <a:lnTo>
                      <a:pt x="241" y="322"/>
                    </a:lnTo>
                    <a:lnTo>
                      <a:pt x="226" y="329"/>
                    </a:lnTo>
                    <a:lnTo>
                      <a:pt x="212" y="337"/>
                    </a:lnTo>
                    <a:lnTo>
                      <a:pt x="197" y="346"/>
                    </a:lnTo>
                    <a:lnTo>
                      <a:pt x="183" y="353"/>
                    </a:lnTo>
                    <a:lnTo>
                      <a:pt x="168" y="362"/>
                    </a:lnTo>
                    <a:lnTo>
                      <a:pt x="154" y="371"/>
                    </a:lnTo>
                    <a:lnTo>
                      <a:pt x="118" y="396"/>
                    </a:lnTo>
                    <a:lnTo>
                      <a:pt x="103" y="405"/>
                    </a:lnTo>
                    <a:lnTo>
                      <a:pt x="90" y="416"/>
                    </a:lnTo>
                    <a:lnTo>
                      <a:pt x="76" y="425"/>
                    </a:lnTo>
                    <a:lnTo>
                      <a:pt x="63" y="434"/>
                    </a:lnTo>
                    <a:lnTo>
                      <a:pt x="49" y="443"/>
                    </a:lnTo>
                    <a:lnTo>
                      <a:pt x="36" y="451"/>
                    </a:lnTo>
                    <a:lnTo>
                      <a:pt x="23" y="458"/>
                    </a:lnTo>
                    <a:lnTo>
                      <a:pt x="11" y="463"/>
                    </a:lnTo>
                    <a:lnTo>
                      <a:pt x="5" y="467"/>
                    </a:lnTo>
                    <a:lnTo>
                      <a:pt x="2" y="472"/>
                    </a:lnTo>
                    <a:lnTo>
                      <a:pt x="0" y="481"/>
                    </a:lnTo>
                    <a:lnTo>
                      <a:pt x="2" y="489"/>
                    </a:lnTo>
                    <a:lnTo>
                      <a:pt x="5" y="494"/>
                    </a:lnTo>
                    <a:lnTo>
                      <a:pt x="11" y="498"/>
                    </a:lnTo>
                    <a:lnTo>
                      <a:pt x="18" y="499"/>
                    </a:lnTo>
                    <a:lnTo>
                      <a:pt x="25" y="498"/>
                    </a:lnTo>
                    <a:lnTo>
                      <a:pt x="40" y="492"/>
                    </a:lnTo>
                    <a:lnTo>
                      <a:pt x="52" y="485"/>
                    </a:lnTo>
                    <a:lnTo>
                      <a:pt x="67" y="476"/>
                    </a:lnTo>
                    <a:lnTo>
                      <a:pt x="81" y="467"/>
                    </a:lnTo>
                    <a:lnTo>
                      <a:pt x="96" y="458"/>
                    </a:lnTo>
                    <a:lnTo>
                      <a:pt x="110" y="447"/>
                    </a:lnTo>
                    <a:lnTo>
                      <a:pt x="125" y="438"/>
                    </a:lnTo>
                    <a:lnTo>
                      <a:pt x="139" y="427"/>
                    </a:lnTo>
                    <a:lnTo>
                      <a:pt x="175" y="402"/>
                    </a:lnTo>
                    <a:lnTo>
                      <a:pt x="188" y="393"/>
                    </a:lnTo>
                    <a:lnTo>
                      <a:pt x="201" y="385"/>
                    </a:lnTo>
                    <a:lnTo>
                      <a:pt x="213" y="378"/>
                    </a:lnTo>
                    <a:lnTo>
                      <a:pt x="228" y="371"/>
                    </a:lnTo>
                    <a:lnTo>
                      <a:pt x="242" y="364"/>
                    </a:lnTo>
                    <a:lnTo>
                      <a:pt x="257" y="356"/>
                    </a:lnTo>
                    <a:lnTo>
                      <a:pt x="271" y="349"/>
                    </a:lnTo>
                    <a:lnTo>
                      <a:pt x="286" y="342"/>
                    </a:lnTo>
                    <a:lnTo>
                      <a:pt x="298" y="337"/>
                    </a:lnTo>
                    <a:lnTo>
                      <a:pt x="311" y="331"/>
                    </a:lnTo>
                    <a:lnTo>
                      <a:pt x="324" y="326"/>
                    </a:lnTo>
                    <a:lnTo>
                      <a:pt x="335" y="318"/>
                    </a:lnTo>
                    <a:lnTo>
                      <a:pt x="347" y="313"/>
                    </a:lnTo>
                    <a:lnTo>
                      <a:pt x="360" y="306"/>
                    </a:lnTo>
                    <a:lnTo>
                      <a:pt x="373" y="300"/>
                    </a:lnTo>
                    <a:lnTo>
                      <a:pt x="384" y="293"/>
                    </a:lnTo>
                    <a:lnTo>
                      <a:pt x="387" y="291"/>
                    </a:lnTo>
                    <a:lnTo>
                      <a:pt x="398" y="284"/>
                    </a:lnTo>
                    <a:lnTo>
                      <a:pt x="412" y="277"/>
                    </a:lnTo>
                    <a:lnTo>
                      <a:pt x="429" y="266"/>
                    </a:lnTo>
                    <a:lnTo>
                      <a:pt x="445" y="257"/>
                    </a:lnTo>
                    <a:lnTo>
                      <a:pt x="460" y="250"/>
                    </a:lnTo>
                    <a:lnTo>
                      <a:pt x="470" y="242"/>
                    </a:lnTo>
                    <a:lnTo>
                      <a:pt x="474" y="241"/>
                    </a:lnTo>
                    <a:lnTo>
                      <a:pt x="554" y="194"/>
                    </a:lnTo>
                    <a:lnTo>
                      <a:pt x="619" y="150"/>
                    </a:lnTo>
                    <a:lnTo>
                      <a:pt x="689" y="105"/>
                    </a:lnTo>
                    <a:lnTo>
                      <a:pt x="693" y="103"/>
                    </a:lnTo>
                    <a:lnTo>
                      <a:pt x="704" y="96"/>
                    </a:lnTo>
                    <a:lnTo>
                      <a:pt x="713" y="90"/>
                    </a:lnTo>
                    <a:lnTo>
                      <a:pt x="716" y="89"/>
                    </a:lnTo>
                    <a:lnTo>
                      <a:pt x="727" y="83"/>
                    </a:lnTo>
                    <a:lnTo>
                      <a:pt x="738" y="78"/>
                    </a:lnTo>
                    <a:lnTo>
                      <a:pt x="751" y="71"/>
                    </a:lnTo>
                    <a:lnTo>
                      <a:pt x="762" y="63"/>
                    </a:lnTo>
                    <a:lnTo>
                      <a:pt x="773" y="58"/>
                    </a:lnTo>
                    <a:lnTo>
                      <a:pt x="783" y="51"/>
                    </a:lnTo>
                    <a:lnTo>
                      <a:pt x="794" y="42"/>
                    </a:lnTo>
                    <a:lnTo>
                      <a:pt x="803" y="34"/>
                    </a:lnTo>
                    <a:lnTo>
                      <a:pt x="807" y="29"/>
                    </a:lnTo>
                    <a:lnTo>
                      <a:pt x="809" y="20"/>
                    </a:lnTo>
                    <a:lnTo>
                      <a:pt x="807" y="13"/>
                    </a:lnTo>
                    <a:lnTo>
                      <a:pt x="803" y="7"/>
                    </a:lnTo>
                    <a:lnTo>
                      <a:pt x="798" y="4"/>
                    </a:lnTo>
                    <a:lnTo>
                      <a:pt x="791" y="0"/>
                    </a:lnTo>
                    <a:lnTo>
                      <a:pt x="782" y="2"/>
                    </a:lnTo>
                    <a:lnTo>
                      <a:pt x="77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0" name="Freeform 14"/>
              <p:cNvSpPr>
                <a:spLocks/>
              </p:cNvSpPr>
              <p:nvPr/>
            </p:nvSpPr>
            <p:spPr bwMode="auto">
              <a:xfrm>
                <a:off x="1622" y="2133"/>
                <a:ext cx="103" cy="938"/>
              </a:xfrm>
              <a:custGeom>
                <a:avLst/>
                <a:gdLst>
                  <a:gd name="T0" fmla="*/ 14 w 103"/>
                  <a:gd name="T1" fmla="*/ 0 h 938"/>
                  <a:gd name="T2" fmla="*/ 9 w 103"/>
                  <a:gd name="T3" fmla="*/ 2 h 938"/>
                  <a:gd name="T4" fmla="*/ 3 w 103"/>
                  <a:gd name="T5" fmla="*/ 8 h 938"/>
                  <a:gd name="T6" fmla="*/ 0 w 103"/>
                  <a:gd name="T7" fmla="*/ 15 h 938"/>
                  <a:gd name="T8" fmla="*/ 0 w 103"/>
                  <a:gd name="T9" fmla="*/ 22 h 938"/>
                  <a:gd name="T10" fmla="*/ 12 w 103"/>
                  <a:gd name="T11" fmla="*/ 133 h 938"/>
                  <a:gd name="T12" fmla="*/ 22 w 103"/>
                  <a:gd name="T13" fmla="*/ 245 h 938"/>
                  <a:gd name="T14" fmla="*/ 27 w 103"/>
                  <a:gd name="T15" fmla="*/ 357 h 938"/>
                  <a:gd name="T16" fmla="*/ 32 w 103"/>
                  <a:gd name="T17" fmla="*/ 467 h 938"/>
                  <a:gd name="T18" fmla="*/ 36 w 103"/>
                  <a:gd name="T19" fmla="*/ 581 h 938"/>
                  <a:gd name="T20" fmla="*/ 43 w 103"/>
                  <a:gd name="T21" fmla="*/ 695 h 938"/>
                  <a:gd name="T22" fmla="*/ 52 w 103"/>
                  <a:gd name="T23" fmla="*/ 809 h 938"/>
                  <a:gd name="T24" fmla="*/ 65 w 103"/>
                  <a:gd name="T25" fmla="*/ 922 h 938"/>
                  <a:gd name="T26" fmla="*/ 69 w 103"/>
                  <a:gd name="T27" fmla="*/ 929 h 938"/>
                  <a:gd name="T28" fmla="*/ 74 w 103"/>
                  <a:gd name="T29" fmla="*/ 934 h 938"/>
                  <a:gd name="T30" fmla="*/ 79 w 103"/>
                  <a:gd name="T31" fmla="*/ 938 h 938"/>
                  <a:gd name="T32" fmla="*/ 87 w 103"/>
                  <a:gd name="T33" fmla="*/ 938 h 938"/>
                  <a:gd name="T34" fmla="*/ 94 w 103"/>
                  <a:gd name="T35" fmla="*/ 936 h 938"/>
                  <a:gd name="T36" fmla="*/ 99 w 103"/>
                  <a:gd name="T37" fmla="*/ 931 h 938"/>
                  <a:gd name="T38" fmla="*/ 103 w 103"/>
                  <a:gd name="T39" fmla="*/ 923 h 938"/>
                  <a:gd name="T40" fmla="*/ 103 w 103"/>
                  <a:gd name="T41" fmla="*/ 916 h 938"/>
                  <a:gd name="T42" fmla="*/ 90 w 103"/>
                  <a:gd name="T43" fmla="*/ 804 h 938"/>
                  <a:gd name="T44" fmla="*/ 81 w 103"/>
                  <a:gd name="T45" fmla="*/ 692 h 938"/>
                  <a:gd name="T46" fmla="*/ 74 w 103"/>
                  <a:gd name="T47" fmla="*/ 578 h 938"/>
                  <a:gd name="T48" fmla="*/ 69 w 103"/>
                  <a:gd name="T49" fmla="*/ 466 h 938"/>
                  <a:gd name="T50" fmla="*/ 65 w 103"/>
                  <a:gd name="T51" fmla="*/ 353 h 938"/>
                  <a:gd name="T52" fmla="*/ 58 w 103"/>
                  <a:gd name="T53" fmla="*/ 241 h 938"/>
                  <a:gd name="T54" fmla="*/ 49 w 103"/>
                  <a:gd name="T55" fmla="*/ 129 h 938"/>
                  <a:gd name="T56" fmla="*/ 36 w 103"/>
                  <a:gd name="T57" fmla="*/ 17 h 938"/>
                  <a:gd name="T58" fmla="*/ 34 w 103"/>
                  <a:gd name="T59" fmla="*/ 9 h 938"/>
                  <a:gd name="T60" fmla="*/ 29 w 103"/>
                  <a:gd name="T61" fmla="*/ 4 h 938"/>
                  <a:gd name="T62" fmla="*/ 22 w 103"/>
                  <a:gd name="T63" fmla="*/ 0 h 938"/>
                  <a:gd name="T64" fmla="*/ 14 w 103"/>
                  <a:gd name="T65" fmla="*/ 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938">
                    <a:moveTo>
                      <a:pt x="14" y="0"/>
                    </a:moveTo>
                    <a:lnTo>
                      <a:pt x="9" y="2"/>
                    </a:lnTo>
                    <a:lnTo>
                      <a:pt x="3" y="8"/>
                    </a:lnTo>
                    <a:lnTo>
                      <a:pt x="0" y="15"/>
                    </a:lnTo>
                    <a:lnTo>
                      <a:pt x="0" y="22"/>
                    </a:lnTo>
                    <a:lnTo>
                      <a:pt x="12" y="133"/>
                    </a:lnTo>
                    <a:lnTo>
                      <a:pt x="22" y="245"/>
                    </a:lnTo>
                    <a:lnTo>
                      <a:pt x="27" y="357"/>
                    </a:lnTo>
                    <a:lnTo>
                      <a:pt x="32" y="467"/>
                    </a:lnTo>
                    <a:lnTo>
                      <a:pt x="36" y="581"/>
                    </a:lnTo>
                    <a:lnTo>
                      <a:pt x="43" y="695"/>
                    </a:lnTo>
                    <a:lnTo>
                      <a:pt x="52" y="809"/>
                    </a:lnTo>
                    <a:lnTo>
                      <a:pt x="65" y="922"/>
                    </a:lnTo>
                    <a:lnTo>
                      <a:pt x="69" y="929"/>
                    </a:lnTo>
                    <a:lnTo>
                      <a:pt x="74" y="934"/>
                    </a:lnTo>
                    <a:lnTo>
                      <a:pt x="79" y="938"/>
                    </a:lnTo>
                    <a:lnTo>
                      <a:pt x="87" y="938"/>
                    </a:lnTo>
                    <a:lnTo>
                      <a:pt x="94" y="936"/>
                    </a:lnTo>
                    <a:lnTo>
                      <a:pt x="99" y="931"/>
                    </a:lnTo>
                    <a:lnTo>
                      <a:pt x="103" y="923"/>
                    </a:lnTo>
                    <a:lnTo>
                      <a:pt x="103" y="916"/>
                    </a:lnTo>
                    <a:lnTo>
                      <a:pt x="90" y="804"/>
                    </a:lnTo>
                    <a:lnTo>
                      <a:pt x="81" y="692"/>
                    </a:lnTo>
                    <a:lnTo>
                      <a:pt x="74" y="578"/>
                    </a:lnTo>
                    <a:lnTo>
                      <a:pt x="69" y="466"/>
                    </a:lnTo>
                    <a:lnTo>
                      <a:pt x="65" y="353"/>
                    </a:lnTo>
                    <a:lnTo>
                      <a:pt x="58" y="241"/>
                    </a:lnTo>
                    <a:lnTo>
                      <a:pt x="49" y="129"/>
                    </a:lnTo>
                    <a:lnTo>
                      <a:pt x="36" y="17"/>
                    </a:lnTo>
                    <a:lnTo>
                      <a:pt x="34" y="9"/>
                    </a:lnTo>
                    <a:lnTo>
                      <a:pt x="29" y="4"/>
                    </a:lnTo>
                    <a:lnTo>
                      <a:pt x="22"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sp>
          <p:nvSpPr>
            <p:cNvPr id="41" name="Rectangle 40"/>
            <p:cNvSpPr/>
            <p:nvPr/>
          </p:nvSpPr>
          <p:spPr>
            <a:xfrm rot="20700000">
              <a:off x="2609467" y="2076901"/>
              <a:ext cx="6931152" cy="3152344"/>
            </a:xfrm>
            <a:prstGeom prst="rect">
              <a:avLst/>
            </a:prstGeom>
            <a:noFill/>
          </p:spPr>
          <p:txBody>
            <a:bodyPr wrap="square" lIns="68580" tIns="34290" rIns="68580" bIns="34290">
              <a:spAutoFit/>
            </a:bodyPr>
            <a:lstStyle/>
            <a:p>
              <a:pPr algn="ctr"/>
              <a:r>
                <a:rPr lang="en-US" sz="3600" b="1" dirty="0" smtClean="0">
                  <a:ln w="22225">
                    <a:solidFill>
                      <a:schemeClr val="accent5"/>
                    </a:solidFill>
                    <a:prstDash val="solid"/>
                  </a:ln>
                  <a:solidFill>
                    <a:srgbClr val="FFFFFF"/>
                  </a:solidFill>
                  <a:effectLst>
                    <a:outerShdw blurRad="38100" dist="22860" dir="5400000" algn="tl" rotWithShape="0">
                      <a:srgbClr val="000000">
                        <a:alpha val="30000"/>
                      </a:srgbClr>
                    </a:outerShdw>
                  </a:effectLst>
                </a:rPr>
                <a:t>initial</a:t>
              </a:r>
            </a:p>
            <a:p>
              <a:pPr algn="ctr"/>
              <a:r>
                <a:rPr lang="en-US" sz="3600" b="1" dirty="0" smtClean="0">
                  <a:ln w="22225">
                    <a:solidFill>
                      <a:schemeClr val="accent5"/>
                    </a:solidFill>
                    <a:prstDash val="solid"/>
                  </a:ln>
                  <a:solidFill>
                    <a:srgbClr val="FFFFFF"/>
                  </a:solidFill>
                  <a:effectLst>
                    <a:outerShdw blurRad="38100" dist="22860" dir="5400000" algn="tl" rotWithShape="0">
                      <a:srgbClr val="000000">
                        <a:alpha val="30000"/>
                      </a:srgbClr>
                    </a:outerShdw>
                  </a:effectLst>
                </a:rPr>
                <a:t>object</a:t>
              </a:r>
              <a:endParaRPr lang="en-US" sz="3600" b="1" dirty="0">
                <a:ln w="22225">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Tree>
    <p:extLst>
      <p:ext uri="{BB962C8B-B14F-4D97-AF65-F5344CB8AC3E}">
        <p14:creationId xmlns:p14="http://schemas.microsoft.com/office/powerpoint/2010/main" val="9695563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p:sp>
        <p:nvSpPr>
          <p:cNvPr id="3" name="Content Placeholder 2"/>
          <p:cNvSpPr>
            <a:spLocks noGrp="1"/>
          </p:cNvSpPr>
          <p:nvPr>
            <p:ph idx="1"/>
          </p:nvPr>
        </p:nvSpPr>
        <p:spPr/>
        <p:txBody>
          <a:bodyPr>
            <a:normAutofit/>
          </a:bodyPr>
          <a:lstStyle/>
          <a:p>
            <a:r>
              <a:rPr lang="en-US" sz="2400" dirty="0"/>
              <a:t>Duality proofs for free</a:t>
            </a:r>
          </a:p>
          <a:p>
            <a:r>
              <a:rPr lang="en-US" sz="2400" dirty="0"/>
              <a:t>Two vertices are </a:t>
            </a:r>
            <a:r>
              <a:rPr lang="en-US" sz="2400" b="1" dirty="0"/>
              <a:t>isomorphic</a:t>
            </a:r>
            <a:r>
              <a:rPr lang="en-US" sz="2400" dirty="0"/>
              <a:t> if there is exactly one edge between them in each direction</a:t>
            </a:r>
          </a:p>
          <a:p>
            <a:r>
              <a:rPr lang="en-US" sz="2400" dirty="0"/>
              <a:t>An </a:t>
            </a:r>
            <a:r>
              <a:rPr lang="en-US" sz="2400" b="1" dirty="0"/>
              <a:t>initial (bottom) vertex </a:t>
            </a:r>
            <a:r>
              <a:rPr lang="en-US" sz="2400" dirty="0"/>
              <a:t>is a vertex </a:t>
            </a:r>
            <a:r>
              <a:rPr lang="en-US" sz="2400"/>
              <a:t>with </a:t>
            </a:r>
            <a:r>
              <a:rPr lang="en-US" sz="2400" dirty="0"/>
              <a:t>exactly</a:t>
            </a:r>
            <a:r>
              <a:rPr lang="en-US" sz="2400"/>
              <a:t> one </a:t>
            </a:r>
            <a:r>
              <a:rPr lang="en-US" sz="2400" smtClean="0"/>
              <a:t>edge </a:t>
            </a:r>
            <a:r>
              <a:rPr lang="en-US" sz="2400" b="1" dirty="0"/>
              <a:t>to</a:t>
            </a:r>
            <a:r>
              <a:rPr lang="en-US" sz="2400" dirty="0"/>
              <a:t> every other vertex</a:t>
            </a:r>
          </a:p>
          <a:p>
            <a:r>
              <a:rPr lang="en-US" sz="2400" dirty="0"/>
              <a:t>A </a:t>
            </a:r>
            <a:r>
              <a:rPr lang="en-US" sz="2400" b="1" dirty="0"/>
              <a:t>terminal (top) vertex </a:t>
            </a:r>
            <a:r>
              <a:rPr lang="en-US" sz="2400" dirty="0"/>
              <a:t>is a vertex </a:t>
            </a:r>
            <a:r>
              <a:rPr lang="en-US" sz="2400"/>
              <a:t>with </a:t>
            </a:r>
            <a:r>
              <a:rPr lang="en-US" sz="2400" dirty="0"/>
              <a:t>exactly</a:t>
            </a:r>
            <a:r>
              <a:rPr lang="en-US" sz="2400"/>
              <a:t> one </a:t>
            </a:r>
            <a:r>
              <a:rPr lang="en-US" sz="2400" smtClean="0"/>
              <a:t>edge </a:t>
            </a:r>
            <a:r>
              <a:rPr lang="en-US" sz="2400" b="1" dirty="0"/>
              <a:t>from </a:t>
            </a:r>
            <a:r>
              <a:rPr lang="en-US" sz="2400" dirty="0"/>
              <a:t>every other vertex</a:t>
            </a:r>
            <a:endParaRPr lang="en-US" dirty="0"/>
          </a:p>
          <a:p>
            <a:pPr lvl="1"/>
            <a:endParaRPr lang="en-US" sz="2100" dirty="0"/>
          </a:p>
        </p:txBody>
      </p:sp>
      <p:sp>
        <p:nvSpPr>
          <p:cNvPr id="4" name="Slide Number Placeholder 3"/>
          <p:cNvSpPr>
            <a:spLocks noGrp="1"/>
          </p:cNvSpPr>
          <p:nvPr>
            <p:ph type="sldNum" sz="quarter" idx="12"/>
          </p:nvPr>
        </p:nvSpPr>
        <p:spPr/>
        <p:txBody>
          <a:bodyPr/>
          <a:lstStyle/>
          <a:p>
            <a:fld id="{E64EF21E-4A1E-457A-A908-FECEBBB6594B}" type="slidenum">
              <a:rPr lang="en-US" smtClean="0"/>
              <a:t>55</a:t>
            </a:fld>
            <a:endParaRPr lang="en-US"/>
          </a:p>
        </p:txBody>
      </p:sp>
      <p:grpSp>
        <p:nvGrpSpPr>
          <p:cNvPr id="7" name="Group 4"/>
          <p:cNvGrpSpPr/>
          <p:nvPr/>
        </p:nvGrpSpPr>
        <p:grpSpPr>
          <a:xfrm>
            <a:off x="2876550" y="4553336"/>
            <a:ext cx="3124200" cy="1813772"/>
            <a:chOff x="2876550" y="4149476"/>
            <a:chExt cx="3124200" cy="1813772"/>
          </a:xfrm>
        </p:grpSpPr>
        <p:grpSp>
          <p:nvGrpSpPr>
            <p:cNvPr id="21" name="Group 5"/>
            <p:cNvGrpSpPr/>
            <p:nvPr/>
          </p:nvGrpSpPr>
          <p:grpSpPr>
            <a:xfrm>
              <a:off x="2876550" y="4149476"/>
              <a:ext cx="3124200" cy="1813772"/>
              <a:chOff x="3835400" y="4389632"/>
              <a:chExt cx="4165600" cy="2418362"/>
            </a:xfrm>
          </p:grpSpPr>
          <p:sp>
            <p:nvSpPr>
              <p:cNvPr id="22" name="Rectangle 8"/>
              <p:cNvSpPr/>
              <p:nvPr/>
            </p:nvSpPr>
            <p:spPr>
              <a:xfrm>
                <a:off x="3835400" y="4389632"/>
                <a:ext cx="4165600" cy="24183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9"/>
              <p:cNvSpPr/>
              <p:nvPr/>
            </p:nvSpPr>
            <p:spPr>
              <a:xfrm>
                <a:off x="4483382" y="5604599"/>
                <a:ext cx="115711" cy="115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11"/>
              <p:cNvSpPr/>
              <p:nvPr/>
            </p:nvSpPr>
            <p:spPr>
              <a:xfrm>
                <a:off x="5571067" y="6450013"/>
                <a:ext cx="115711" cy="115711"/>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12"/>
              <p:cNvSpPr/>
              <p:nvPr/>
            </p:nvSpPr>
            <p:spPr>
              <a:xfrm>
                <a:off x="7008001" y="5749485"/>
                <a:ext cx="115711" cy="115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13"/>
              <p:cNvSpPr/>
              <p:nvPr/>
            </p:nvSpPr>
            <p:spPr>
              <a:xfrm>
                <a:off x="5539825" y="4555821"/>
                <a:ext cx="409619" cy="40961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Oval 14"/>
              <p:cNvSpPr/>
              <p:nvPr/>
            </p:nvSpPr>
            <p:spPr>
              <a:xfrm>
                <a:off x="5895058" y="5744175"/>
                <a:ext cx="115711" cy="115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9" name="Straight Arrow Connector 15"/>
              <p:cNvCxnSpPr/>
              <p:nvPr/>
            </p:nvCxnSpPr>
            <p:spPr>
              <a:xfrm flipH="1" flipV="1">
                <a:off x="4656949" y="5754300"/>
                <a:ext cx="856262" cy="694267"/>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16"/>
              <p:cNvCxnSpPr/>
              <p:nvPr/>
            </p:nvCxnSpPr>
            <p:spPr>
              <a:xfrm flipV="1">
                <a:off x="5744633" y="5905500"/>
                <a:ext cx="1227667" cy="566209"/>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17"/>
              <p:cNvCxnSpPr/>
              <p:nvPr/>
            </p:nvCxnSpPr>
            <p:spPr>
              <a:xfrm flipV="1">
                <a:off x="5652064" y="5916295"/>
                <a:ext cx="219851" cy="439702"/>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18"/>
              <p:cNvCxnSpPr/>
              <p:nvPr/>
            </p:nvCxnSpPr>
            <p:spPr>
              <a:xfrm flipV="1">
                <a:off x="4599093" y="4793897"/>
                <a:ext cx="1052971" cy="740551"/>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19"/>
              <p:cNvCxnSpPr/>
              <p:nvPr/>
            </p:nvCxnSpPr>
            <p:spPr>
              <a:xfrm flipH="1" flipV="1">
                <a:off x="5779347" y="4909609"/>
                <a:ext cx="173567" cy="72898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24"/>
              <p:cNvCxnSpPr/>
              <p:nvPr/>
            </p:nvCxnSpPr>
            <p:spPr>
              <a:xfrm flipH="1" flipV="1">
                <a:off x="5895060" y="4782327"/>
                <a:ext cx="1170796" cy="83822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3"/>
              <p:cNvCxnSpPr/>
              <p:nvPr/>
            </p:nvCxnSpPr>
            <p:spPr>
              <a:xfrm>
                <a:off x="6096000" y="5706075"/>
                <a:ext cx="838481"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50"/>
              <p:cNvCxnSpPr/>
              <p:nvPr/>
            </p:nvCxnSpPr>
            <p:spPr>
              <a:xfrm flipH="1">
                <a:off x="6096000" y="5827430"/>
                <a:ext cx="838481"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grpSp>
        <p:cxnSp>
          <p:nvCxnSpPr>
            <p:cNvPr id="38" name="Straight Arrow Connector 7"/>
            <p:cNvCxnSpPr/>
            <p:nvPr/>
          </p:nvCxnSpPr>
          <p:spPr>
            <a:xfrm flipV="1">
              <a:off x="4176130" y="4557087"/>
              <a:ext cx="62918" cy="1075261"/>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grpSp>
      <p:cxnSp>
        <p:nvCxnSpPr>
          <p:cNvPr id="11" name="Straight Arrow Connector 10"/>
          <p:cNvCxnSpPr/>
          <p:nvPr/>
        </p:nvCxnSpPr>
        <p:spPr>
          <a:xfrm flipV="1">
            <a:off x="1595971" y="4847857"/>
            <a:ext cx="2471204" cy="1192202"/>
          </a:xfrm>
          <a:prstGeom prst="straightConnector1">
            <a:avLst/>
          </a:prstGeom>
          <a:ln w="76200">
            <a:tailEnd type="triangle"/>
          </a:ln>
        </p:spPr>
        <p:style>
          <a:lnRef idx="1">
            <a:schemeClr val="accent4"/>
          </a:lnRef>
          <a:fillRef idx="0">
            <a:schemeClr val="accent4"/>
          </a:fillRef>
          <a:effectRef idx="0">
            <a:schemeClr val="accent4"/>
          </a:effectRef>
          <a:fontRef idx="minor">
            <a:schemeClr val="tx1"/>
          </a:fontRef>
        </p:style>
      </p:cxnSp>
      <p:grpSp>
        <p:nvGrpSpPr>
          <p:cNvPr id="39" name="Group 50"/>
          <p:cNvGrpSpPr/>
          <p:nvPr/>
        </p:nvGrpSpPr>
        <p:grpSpPr>
          <a:xfrm>
            <a:off x="-482412" y="5612648"/>
            <a:ext cx="2771024" cy="1177245"/>
            <a:chOff x="2601139" y="2013634"/>
            <a:chExt cx="7420043" cy="3152344"/>
          </a:xfrm>
        </p:grpSpPr>
        <p:grpSp>
          <p:nvGrpSpPr>
            <p:cNvPr id="40" name="Group 4"/>
            <p:cNvGrpSpPr>
              <a:grpSpLocks noChangeAspect="1"/>
            </p:cNvGrpSpPr>
            <p:nvPr/>
          </p:nvGrpSpPr>
          <p:grpSpPr bwMode="auto">
            <a:xfrm>
              <a:off x="4752023" y="2199271"/>
              <a:ext cx="2260600" cy="2959100"/>
              <a:chOff x="1354" y="1310"/>
              <a:chExt cx="1424" cy="1864"/>
            </a:xfrm>
          </p:grpSpPr>
          <p:sp>
            <p:nvSpPr>
              <p:cNvPr id="42" name="AutoShape 3"/>
              <p:cNvSpPr>
                <a:spLocks noChangeAspect="1" noChangeArrowheads="1" noTextEdit="1"/>
              </p:cNvSpPr>
              <p:nvPr/>
            </p:nvSpPr>
            <p:spPr bwMode="auto">
              <a:xfrm>
                <a:off x="1354" y="1310"/>
                <a:ext cx="1424" cy="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3" name="Freeform 5"/>
              <p:cNvSpPr>
                <a:spLocks/>
              </p:cNvSpPr>
              <p:nvPr/>
            </p:nvSpPr>
            <p:spPr bwMode="auto">
              <a:xfrm>
                <a:off x="1414" y="1377"/>
                <a:ext cx="1176" cy="661"/>
              </a:xfrm>
              <a:custGeom>
                <a:avLst/>
                <a:gdLst>
                  <a:gd name="T0" fmla="*/ 915 w 1176"/>
                  <a:gd name="T1" fmla="*/ 80 h 661"/>
                  <a:gd name="T2" fmla="*/ 939 w 1176"/>
                  <a:gd name="T3" fmla="*/ 76 h 661"/>
                  <a:gd name="T4" fmla="*/ 964 w 1176"/>
                  <a:gd name="T5" fmla="*/ 74 h 661"/>
                  <a:gd name="T6" fmla="*/ 988 w 1176"/>
                  <a:gd name="T7" fmla="*/ 78 h 661"/>
                  <a:gd name="T8" fmla="*/ 1006 w 1176"/>
                  <a:gd name="T9" fmla="*/ 96 h 661"/>
                  <a:gd name="T10" fmla="*/ 1000 w 1176"/>
                  <a:gd name="T11" fmla="*/ 128 h 661"/>
                  <a:gd name="T12" fmla="*/ 1000 w 1176"/>
                  <a:gd name="T13" fmla="*/ 137 h 661"/>
                  <a:gd name="T14" fmla="*/ 1033 w 1176"/>
                  <a:gd name="T15" fmla="*/ 137 h 661"/>
                  <a:gd name="T16" fmla="*/ 1058 w 1176"/>
                  <a:gd name="T17" fmla="*/ 148 h 661"/>
                  <a:gd name="T18" fmla="*/ 1062 w 1176"/>
                  <a:gd name="T19" fmla="*/ 166 h 661"/>
                  <a:gd name="T20" fmla="*/ 1064 w 1176"/>
                  <a:gd name="T21" fmla="*/ 179 h 661"/>
                  <a:gd name="T22" fmla="*/ 1091 w 1176"/>
                  <a:gd name="T23" fmla="*/ 177 h 661"/>
                  <a:gd name="T24" fmla="*/ 1111 w 1176"/>
                  <a:gd name="T25" fmla="*/ 179 h 661"/>
                  <a:gd name="T26" fmla="*/ 1129 w 1176"/>
                  <a:gd name="T27" fmla="*/ 195 h 661"/>
                  <a:gd name="T28" fmla="*/ 1150 w 1176"/>
                  <a:gd name="T29" fmla="*/ 239 h 661"/>
                  <a:gd name="T30" fmla="*/ 1169 w 1176"/>
                  <a:gd name="T31" fmla="*/ 297 h 661"/>
                  <a:gd name="T32" fmla="*/ 1145 w 1176"/>
                  <a:gd name="T33" fmla="*/ 337 h 661"/>
                  <a:gd name="T34" fmla="*/ 1084 w 1176"/>
                  <a:gd name="T35" fmla="*/ 355 h 661"/>
                  <a:gd name="T36" fmla="*/ 1022 w 1176"/>
                  <a:gd name="T37" fmla="*/ 375 h 661"/>
                  <a:gd name="T38" fmla="*/ 961 w 1176"/>
                  <a:gd name="T39" fmla="*/ 393 h 661"/>
                  <a:gd name="T40" fmla="*/ 897 w 1176"/>
                  <a:gd name="T41" fmla="*/ 413 h 661"/>
                  <a:gd name="T42" fmla="*/ 836 w 1176"/>
                  <a:gd name="T43" fmla="*/ 431 h 661"/>
                  <a:gd name="T44" fmla="*/ 774 w 1176"/>
                  <a:gd name="T45" fmla="*/ 451 h 661"/>
                  <a:gd name="T46" fmla="*/ 713 w 1176"/>
                  <a:gd name="T47" fmla="*/ 472 h 661"/>
                  <a:gd name="T48" fmla="*/ 653 w 1176"/>
                  <a:gd name="T49" fmla="*/ 494 h 661"/>
                  <a:gd name="T50" fmla="*/ 595 w 1176"/>
                  <a:gd name="T51" fmla="*/ 519 h 661"/>
                  <a:gd name="T52" fmla="*/ 537 w 1176"/>
                  <a:gd name="T53" fmla="*/ 548 h 661"/>
                  <a:gd name="T54" fmla="*/ 477 w 1176"/>
                  <a:gd name="T55" fmla="*/ 577 h 661"/>
                  <a:gd name="T56" fmla="*/ 416 w 1176"/>
                  <a:gd name="T57" fmla="*/ 604 h 661"/>
                  <a:gd name="T58" fmla="*/ 354 w 1176"/>
                  <a:gd name="T59" fmla="*/ 628 h 661"/>
                  <a:gd name="T60" fmla="*/ 293 w 1176"/>
                  <a:gd name="T61" fmla="*/ 648 h 661"/>
                  <a:gd name="T62" fmla="*/ 231 w 1176"/>
                  <a:gd name="T63" fmla="*/ 659 h 661"/>
                  <a:gd name="T64" fmla="*/ 161 w 1176"/>
                  <a:gd name="T65" fmla="*/ 657 h 661"/>
                  <a:gd name="T66" fmla="*/ 78 w 1176"/>
                  <a:gd name="T67" fmla="*/ 630 h 661"/>
                  <a:gd name="T68" fmla="*/ 16 w 1176"/>
                  <a:gd name="T69" fmla="*/ 575 h 661"/>
                  <a:gd name="T70" fmla="*/ 2 w 1176"/>
                  <a:gd name="T71" fmla="*/ 501 h 661"/>
                  <a:gd name="T72" fmla="*/ 38 w 1176"/>
                  <a:gd name="T73" fmla="*/ 436 h 661"/>
                  <a:gd name="T74" fmla="*/ 81 w 1176"/>
                  <a:gd name="T75" fmla="*/ 396 h 661"/>
                  <a:gd name="T76" fmla="*/ 130 w 1176"/>
                  <a:gd name="T77" fmla="*/ 362 h 661"/>
                  <a:gd name="T78" fmla="*/ 186 w 1176"/>
                  <a:gd name="T79" fmla="*/ 333 h 661"/>
                  <a:gd name="T80" fmla="*/ 246 w 1176"/>
                  <a:gd name="T81" fmla="*/ 308 h 661"/>
                  <a:gd name="T82" fmla="*/ 307 w 1176"/>
                  <a:gd name="T83" fmla="*/ 286 h 661"/>
                  <a:gd name="T84" fmla="*/ 365 w 1176"/>
                  <a:gd name="T85" fmla="*/ 262 h 661"/>
                  <a:gd name="T86" fmla="*/ 419 w 1176"/>
                  <a:gd name="T87" fmla="*/ 241 h 661"/>
                  <a:gd name="T88" fmla="*/ 463 w 1176"/>
                  <a:gd name="T89" fmla="*/ 219 h 661"/>
                  <a:gd name="T90" fmla="*/ 501 w 1176"/>
                  <a:gd name="T91" fmla="*/ 199 h 661"/>
                  <a:gd name="T92" fmla="*/ 539 w 1176"/>
                  <a:gd name="T93" fmla="*/ 177 h 661"/>
                  <a:gd name="T94" fmla="*/ 577 w 1176"/>
                  <a:gd name="T95" fmla="*/ 157 h 661"/>
                  <a:gd name="T96" fmla="*/ 613 w 1176"/>
                  <a:gd name="T97" fmla="*/ 136 h 661"/>
                  <a:gd name="T98" fmla="*/ 651 w 1176"/>
                  <a:gd name="T99" fmla="*/ 116 h 661"/>
                  <a:gd name="T100" fmla="*/ 689 w 1176"/>
                  <a:gd name="T101" fmla="*/ 96 h 661"/>
                  <a:gd name="T102" fmla="*/ 727 w 1176"/>
                  <a:gd name="T103" fmla="*/ 76 h 661"/>
                  <a:gd name="T104" fmla="*/ 760 w 1176"/>
                  <a:gd name="T105" fmla="*/ 60 h 661"/>
                  <a:gd name="T106" fmla="*/ 790 w 1176"/>
                  <a:gd name="T107" fmla="*/ 40 h 661"/>
                  <a:gd name="T108" fmla="*/ 821 w 1176"/>
                  <a:gd name="T109" fmla="*/ 20 h 661"/>
                  <a:gd name="T110" fmla="*/ 852 w 1176"/>
                  <a:gd name="T111" fmla="*/ 4 h 661"/>
                  <a:gd name="T112" fmla="*/ 883 w 1176"/>
                  <a:gd name="T113" fmla="*/ 0 h 661"/>
                  <a:gd name="T114" fmla="*/ 910 w 1176"/>
                  <a:gd name="T115" fmla="*/ 13 h 661"/>
                  <a:gd name="T116" fmla="*/ 921 w 1176"/>
                  <a:gd name="T117" fmla="*/ 38 h 661"/>
                  <a:gd name="T118" fmla="*/ 915 w 1176"/>
                  <a:gd name="T119" fmla="*/ 67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76" h="661">
                    <a:moveTo>
                      <a:pt x="906" y="81"/>
                    </a:moveTo>
                    <a:lnTo>
                      <a:pt x="915" y="80"/>
                    </a:lnTo>
                    <a:lnTo>
                      <a:pt x="926" y="78"/>
                    </a:lnTo>
                    <a:lnTo>
                      <a:pt x="939" y="76"/>
                    </a:lnTo>
                    <a:lnTo>
                      <a:pt x="951" y="76"/>
                    </a:lnTo>
                    <a:lnTo>
                      <a:pt x="964" y="74"/>
                    </a:lnTo>
                    <a:lnTo>
                      <a:pt x="977" y="76"/>
                    </a:lnTo>
                    <a:lnTo>
                      <a:pt x="988" y="78"/>
                    </a:lnTo>
                    <a:lnTo>
                      <a:pt x="995" y="81"/>
                    </a:lnTo>
                    <a:lnTo>
                      <a:pt x="1006" y="96"/>
                    </a:lnTo>
                    <a:lnTo>
                      <a:pt x="1008" y="112"/>
                    </a:lnTo>
                    <a:lnTo>
                      <a:pt x="1000" y="128"/>
                    </a:lnTo>
                    <a:lnTo>
                      <a:pt x="988" y="141"/>
                    </a:lnTo>
                    <a:lnTo>
                      <a:pt x="1000" y="137"/>
                    </a:lnTo>
                    <a:lnTo>
                      <a:pt x="1017" y="136"/>
                    </a:lnTo>
                    <a:lnTo>
                      <a:pt x="1033" y="137"/>
                    </a:lnTo>
                    <a:lnTo>
                      <a:pt x="1047" y="141"/>
                    </a:lnTo>
                    <a:lnTo>
                      <a:pt x="1058" y="148"/>
                    </a:lnTo>
                    <a:lnTo>
                      <a:pt x="1064" y="156"/>
                    </a:lnTo>
                    <a:lnTo>
                      <a:pt x="1062" y="166"/>
                    </a:lnTo>
                    <a:lnTo>
                      <a:pt x="1047" y="181"/>
                    </a:lnTo>
                    <a:lnTo>
                      <a:pt x="1064" y="179"/>
                    </a:lnTo>
                    <a:lnTo>
                      <a:pt x="1078" y="177"/>
                    </a:lnTo>
                    <a:lnTo>
                      <a:pt x="1091" y="177"/>
                    </a:lnTo>
                    <a:lnTo>
                      <a:pt x="1102" y="177"/>
                    </a:lnTo>
                    <a:lnTo>
                      <a:pt x="1111" y="179"/>
                    </a:lnTo>
                    <a:lnTo>
                      <a:pt x="1120" y="186"/>
                    </a:lnTo>
                    <a:lnTo>
                      <a:pt x="1129" y="195"/>
                    </a:lnTo>
                    <a:lnTo>
                      <a:pt x="1138" y="212"/>
                    </a:lnTo>
                    <a:lnTo>
                      <a:pt x="1150" y="239"/>
                    </a:lnTo>
                    <a:lnTo>
                      <a:pt x="1161" y="268"/>
                    </a:lnTo>
                    <a:lnTo>
                      <a:pt x="1169" y="297"/>
                    </a:lnTo>
                    <a:lnTo>
                      <a:pt x="1176" y="326"/>
                    </a:lnTo>
                    <a:lnTo>
                      <a:pt x="1145" y="337"/>
                    </a:lnTo>
                    <a:lnTo>
                      <a:pt x="1114" y="346"/>
                    </a:lnTo>
                    <a:lnTo>
                      <a:pt x="1084" y="355"/>
                    </a:lnTo>
                    <a:lnTo>
                      <a:pt x="1053" y="366"/>
                    </a:lnTo>
                    <a:lnTo>
                      <a:pt x="1022" y="375"/>
                    </a:lnTo>
                    <a:lnTo>
                      <a:pt x="991" y="384"/>
                    </a:lnTo>
                    <a:lnTo>
                      <a:pt x="961" y="393"/>
                    </a:lnTo>
                    <a:lnTo>
                      <a:pt x="930" y="402"/>
                    </a:lnTo>
                    <a:lnTo>
                      <a:pt x="897" y="413"/>
                    </a:lnTo>
                    <a:lnTo>
                      <a:pt x="866" y="422"/>
                    </a:lnTo>
                    <a:lnTo>
                      <a:pt x="836" y="431"/>
                    </a:lnTo>
                    <a:lnTo>
                      <a:pt x="805" y="442"/>
                    </a:lnTo>
                    <a:lnTo>
                      <a:pt x="774" y="451"/>
                    </a:lnTo>
                    <a:lnTo>
                      <a:pt x="743" y="461"/>
                    </a:lnTo>
                    <a:lnTo>
                      <a:pt x="713" y="472"/>
                    </a:lnTo>
                    <a:lnTo>
                      <a:pt x="682" y="483"/>
                    </a:lnTo>
                    <a:lnTo>
                      <a:pt x="653" y="494"/>
                    </a:lnTo>
                    <a:lnTo>
                      <a:pt x="624" y="507"/>
                    </a:lnTo>
                    <a:lnTo>
                      <a:pt x="595" y="519"/>
                    </a:lnTo>
                    <a:lnTo>
                      <a:pt x="566" y="534"/>
                    </a:lnTo>
                    <a:lnTo>
                      <a:pt x="537" y="548"/>
                    </a:lnTo>
                    <a:lnTo>
                      <a:pt x="506" y="563"/>
                    </a:lnTo>
                    <a:lnTo>
                      <a:pt x="477" y="577"/>
                    </a:lnTo>
                    <a:lnTo>
                      <a:pt x="447" y="590"/>
                    </a:lnTo>
                    <a:lnTo>
                      <a:pt x="416" y="604"/>
                    </a:lnTo>
                    <a:lnTo>
                      <a:pt x="385" y="617"/>
                    </a:lnTo>
                    <a:lnTo>
                      <a:pt x="354" y="628"/>
                    </a:lnTo>
                    <a:lnTo>
                      <a:pt x="324" y="639"/>
                    </a:lnTo>
                    <a:lnTo>
                      <a:pt x="293" y="648"/>
                    </a:lnTo>
                    <a:lnTo>
                      <a:pt x="262" y="653"/>
                    </a:lnTo>
                    <a:lnTo>
                      <a:pt x="231" y="659"/>
                    </a:lnTo>
                    <a:lnTo>
                      <a:pt x="201" y="661"/>
                    </a:lnTo>
                    <a:lnTo>
                      <a:pt x="161" y="657"/>
                    </a:lnTo>
                    <a:lnTo>
                      <a:pt x="117" y="646"/>
                    </a:lnTo>
                    <a:lnTo>
                      <a:pt x="78" y="630"/>
                    </a:lnTo>
                    <a:lnTo>
                      <a:pt x="41" y="604"/>
                    </a:lnTo>
                    <a:lnTo>
                      <a:pt x="16" y="575"/>
                    </a:lnTo>
                    <a:lnTo>
                      <a:pt x="0" y="541"/>
                    </a:lnTo>
                    <a:lnTo>
                      <a:pt x="2" y="501"/>
                    </a:lnTo>
                    <a:lnTo>
                      <a:pt x="21" y="458"/>
                    </a:lnTo>
                    <a:lnTo>
                      <a:pt x="38" y="436"/>
                    </a:lnTo>
                    <a:lnTo>
                      <a:pt x="58" y="414"/>
                    </a:lnTo>
                    <a:lnTo>
                      <a:pt x="81" y="396"/>
                    </a:lnTo>
                    <a:lnTo>
                      <a:pt x="105" y="378"/>
                    </a:lnTo>
                    <a:lnTo>
                      <a:pt x="130" y="362"/>
                    </a:lnTo>
                    <a:lnTo>
                      <a:pt x="159" y="347"/>
                    </a:lnTo>
                    <a:lnTo>
                      <a:pt x="186" y="333"/>
                    </a:lnTo>
                    <a:lnTo>
                      <a:pt x="217" y="320"/>
                    </a:lnTo>
                    <a:lnTo>
                      <a:pt x="246" y="308"/>
                    </a:lnTo>
                    <a:lnTo>
                      <a:pt x="277" y="297"/>
                    </a:lnTo>
                    <a:lnTo>
                      <a:pt x="307" y="286"/>
                    </a:lnTo>
                    <a:lnTo>
                      <a:pt x="336" y="273"/>
                    </a:lnTo>
                    <a:lnTo>
                      <a:pt x="365" y="262"/>
                    </a:lnTo>
                    <a:lnTo>
                      <a:pt x="392" y="252"/>
                    </a:lnTo>
                    <a:lnTo>
                      <a:pt x="419" y="241"/>
                    </a:lnTo>
                    <a:lnTo>
                      <a:pt x="445" y="228"/>
                    </a:lnTo>
                    <a:lnTo>
                      <a:pt x="463" y="219"/>
                    </a:lnTo>
                    <a:lnTo>
                      <a:pt x="483" y="208"/>
                    </a:lnTo>
                    <a:lnTo>
                      <a:pt x="501" y="199"/>
                    </a:lnTo>
                    <a:lnTo>
                      <a:pt x="521" y="188"/>
                    </a:lnTo>
                    <a:lnTo>
                      <a:pt x="539" y="177"/>
                    </a:lnTo>
                    <a:lnTo>
                      <a:pt x="557" y="168"/>
                    </a:lnTo>
                    <a:lnTo>
                      <a:pt x="577" y="157"/>
                    </a:lnTo>
                    <a:lnTo>
                      <a:pt x="595" y="147"/>
                    </a:lnTo>
                    <a:lnTo>
                      <a:pt x="613" y="136"/>
                    </a:lnTo>
                    <a:lnTo>
                      <a:pt x="633" y="127"/>
                    </a:lnTo>
                    <a:lnTo>
                      <a:pt x="651" y="116"/>
                    </a:lnTo>
                    <a:lnTo>
                      <a:pt x="669" y="105"/>
                    </a:lnTo>
                    <a:lnTo>
                      <a:pt x="689" y="96"/>
                    </a:lnTo>
                    <a:lnTo>
                      <a:pt x="707" y="85"/>
                    </a:lnTo>
                    <a:lnTo>
                      <a:pt x="727" y="76"/>
                    </a:lnTo>
                    <a:lnTo>
                      <a:pt x="745" y="67"/>
                    </a:lnTo>
                    <a:lnTo>
                      <a:pt x="760" y="60"/>
                    </a:lnTo>
                    <a:lnTo>
                      <a:pt x="774" y="51"/>
                    </a:lnTo>
                    <a:lnTo>
                      <a:pt x="790" y="40"/>
                    </a:lnTo>
                    <a:lnTo>
                      <a:pt x="807" y="29"/>
                    </a:lnTo>
                    <a:lnTo>
                      <a:pt x="821" y="20"/>
                    </a:lnTo>
                    <a:lnTo>
                      <a:pt x="837" y="11"/>
                    </a:lnTo>
                    <a:lnTo>
                      <a:pt x="852" y="4"/>
                    </a:lnTo>
                    <a:lnTo>
                      <a:pt x="866" y="0"/>
                    </a:lnTo>
                    <a:lnTo>
                      <a:pt x="883" y="0"/>
                    </a:lnTo>
                    <a:lnTo>
                      <a:pt x="897" y="4"/>
                    </a:lnTo>
                    <a:lnTo>
                      <a:pt x="910" y="13"/>
                    </a:lnTo>
                    <a:lnTo>
                      <a:pt x="917" y="23"/>
                    </a:lnTo>
                    <a:lnTo>
                      <a:pt x="921" y="38"/>
                    </a:lnTo>
                    <a:lnTo>
                      <a:pt x="921" y="52"/>
                    </a:lnTo>
                    <a:lnTo>
                      <a:pt x="915" y="67"/>
                    </a:lnTo>
                    <a:lnTo>
                      <a:pt x="906" y="81"/>
                    </a:lnTo>
                    <a:close/>
                  </a:path>
                </a:pathLst>
              </a:custGeom>
              <a:solidFill>
                <a:srgbClr val="D8E5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4" name="Freeform 6"/>
              <p:cNvSpPr>
                <a:spLocks/>
              </p:cNvSpPr>
              <p:nvPr/>
            </p:nvSpPr>
            <p:spPr bwMode="auto">
              <a:xfrm>
                <a:off x="1363" y="1343"/>
                <a:ext cx="1408" cy="1809"/>
              </a:xfrm>
              <a:custGeom>
                <a:avLst/>
                <a:gdLst>
                  <a:gd name="T0" fmla="*/ 885 w 1408"/>
                  <a:gd name="T1" fmla="*/ 0 h 1809"/>
                  <a:gd name="T2" fmla="*/ 907 w 1408"/>
                  <a:gd name="T3" fmla="*/ 19 h 1809"/>
                  <a:gd name="T4" fmla="*/ 898 w 1408"/>
                  <a:gd name="T5" fmla="*/ 54 h 1809"/>
                  <a:gd name="T6" fmla="*/ 809 w 1408"/>
                  <a:gd name="T7" fmla="*/ 123 h 1809"/>
                  <a:gd name="T8" fmla="*/ 688 w 1408"/>
                  <a:gd name="T9" fmla="*/ 186 h 1809"/>
                  <a:gd name="T10" fmla="*/ 612 w 1408"/>
                  <a:gd name="T11" fmla="*/ 224 h 1809"/>
                  <a:gd name="T12" fmla="*/ 536 w 1408"/>
                  <a:gd name="T13" fmla="*/ 271 h 1809"/>
                  <a:gd name="T14" fmla="*/ 458 w 1408"/>
                  <a:gd name="T15" fmla="*/ 320 h 1809"/>
                  <a:gd name="T16" fmla="*/ 380 w 1408"/>
                  <a:gd name="T17" fmla="*/ 362 h 1809"/>
                  <a:gd name="T18" fmla="*/ 297 w 1408"/>
                  <a:gd name="T19" fmla="*/ 400 h 1809"/>
                  <a:gd name="T20" fmla="*/ 214 w 1408"/>
                  <a:gd name="T21" fmla="*/ 438 h 1809"/>
                  <a:gd name="T22" fmla="*/ 152 w 1408"/>
                  <a:gd name="T23" fmla="*/ 474 h 1809"/>
                  <a:gd name="T24" fmla="*/ 100 w 1408"/>
                  <a:gd name="T25" fmla="*/ 526 h 1809"/>
                  <a:gd name="T26" fmla="*/ 96 w 1408"/>
                  <a:gd name="T27" fmla="*/ 593 h 1809"/>
                  <a:gd name="T28" fmla="*/ 143 w 1408"/>
                  <a:gd name="T29" fmla="*/ 642 h 1809"/>
                  <a:gd name="T30" fmla="*/ 210 w 1408"/>
                  <a:gd name="T31" fmla="*/ 664 h 1809"/>
                  <a:gd name="T32" fmla="*/ 297 w 1408"/>
                  <a:gd name="T33" fmla="*/ 662 h 1809"/>
                  <a:gd name="T34" fmla="*/ 393 w 1408"/>
                  <a:gd name="T35" fmla="*/ 637 h 1809"/>
                  <a:gd name="T36" fmla="*/ 485 w 1408"/>
                  <a:gd name="T37" fmla="*/ 600 h 1809"/>
                  <a:gd name="T38" fmla="*/ 590 w 1408"/>
                  <a:gd name="T39" fmla="*/ 559 h 1809"/>
                  <a:gd name="T40" fmla="*/ 695 w 1408"/>
                  <a:gd name="T41" fmla="*/ 519 h 1809"/>
                  <a:gd name="T42" fmla="*/ 802 w 1408"/>
                  <a:gd name="T43" fmla="*/ 485 h 1809"/>
                  <a:gd name="T44" fmla="*/ 905 w 1408"/>
                  <a:gd name="T45" fmla="*/ 447 h 1809"/>
                  <a:gd name="T46" fmla="*/ 1008 w 1408"/>
                  <a:gd name="T47" fmla="*/ 409 h 1809"/>
                  <a:gd name="T48" fmla="*/ 1113 w 1408"/>
                  <a:gd name="T49" fmla="*/ 372 h 1809"/>
                  <a:gd name="T50" fmla="*/ 1218 w 1408"/>
                  <a:gd name="T51" fmla="*/ 342 h 1809"/>
                  <a:gd name="T52" fmla="*/ 1325 w 1408"/>
                  <a:gd name="T53" fmla="*/ 316 h 1809"/>
                  <a:gd name="T54" fmla="*/ 1328 w 1408"/>
                  <a:gd name="T55" fmla="*/ 394 h 1809"/>
                  <a:gd name="T56" fmla="*/ 1337 w 1408"/>
                  <a:gd name="T57" fmla="*/ 486 h 1809"/>
                  <a:gd name="T58" fmla="*/ 1343 w 1408"/>
                  <a:gd name="T59" fmla="*/ 618 h 1809"/>
                  <a:gd name="T60" fmla="*/ 1350 w 1408"/>
                  <a:gd name="T61" fmla="*/ 809 h 1809"/>
                  <a:gd name="T62" fmla="*/ 1368 w 1408"/>
                  <a:gd name="T63" fmla="*/ 1205 h 1809"/>
                  <a:gd name="T64" fmla="*/ 1384 w 1408"/>
                  <a:gd name="T65" fmla="*/ 1415 h 1809"/>
                  <a:gd name="T66" fmla="*/ 1393 w 1408"/>
                  <a:gd name="T67" fmla="*/ 1531 h 1809"/>
                  <a:gd name="T68" fmla="*/ 1408 w 1408"/>
                  <a:gd name="T69" fmla="*/ 1659 h 1809"/>
                  <a:gd name="T70" fmla="*/ 1238 w 1408"/>
                  <a:gd name="T71" fmla="*/ 1690 h 1809"/>
                  <a:gd name="T72" fmla="*/ 1037 w 1408"/>
                  <a:gd name="T73" fmla="*/ 1717 h 1809"/>
                  <a:gd name="T74" fmla="*/ 825 w 1408"/>
                  <a:gd name="T75" fmla="*/ 1742 h 1809"/>
                  <a:gd name="T76" fmla="*/ 622 w 1408"/>
                  <a:gd name="T77" fmla="*/ 1768 h 1809"/>
                  <a:gd name="T78" fmla="*/ 451 w 1408"/>
                  <a:gd name="T79" fmla="*/ 1793 h 1809"/>
                  <a:gd name="T80" fmla="*/ 349 w 1408"/>
                  <a:gd name="T81" fmla="*/ 1809 h 1809"/>
                  <a:gd name="T82" fmla="*/ 270 w 1408"/>
                  <a:gd name="T83" fmla="*/ 1802 h 1809"/>
                  <a:gd name="T84" fmla="*/ 194 w 1408"/>
                  <a:gd name="T85" fmla="*/ 1769 h 1809"/>
                  <a:gd name="T86" fmla="*/ 130 w 1408"/>
                  <a:gd name="T87" fmla="*/ 1704 h 1809"/>
                  <a:gd name="T88" fmla="*/ 83 w 1408"/>
                  <a:gd name="T89" fmla="*/ 1603 h 1809"/>
                  <a:gd name="T90" fmla="*/ 51 w 1408"/>
                  <a:gd name="T91" fmla="*/ 1418 h 1809"/>
                  <a:gd name="T92" fmla="*/ 25 w 1408"/>
                  <a:gd name="T93" fmla="*/ 1198 h 1809"/>
                  <a:gd name="T94" fmla="*/ 7 w 1408"/>
                  <a:gd name="T95" fmla="*/ 765 h 1809"/>
                  <a:gd name="T96" fmla="*/ 4 w 1408"/>
                  <a:gd name="T97" fmla="*/ 526 h 1809"/>
                  <a:gd name="T98" fmla="*/ 62 w 1408"/>
                  <a:gd name="T99" fmla="*/ 441 h 1809"/>
                  <a:gd name="T100" fmla="*/ 210 w 1408"/>
                  <a:gd name="T101" fmla="*/ 356 h 1809"/>
                  <a:gd name="T102" fmla="*/ 311 w 1408"/>
                  <a:gd name="T103" fmla="*/ 298 h 1809"/>
                  <a:gd name="T104" fmla="*/ 400 w 1408"/>
                  <a:gd name="T105" fmla="*/ 253 h 1809"/>
                  <a:gd name="T106" fmla="*/ 485 w 1408"/>
                  <a:gd name="T107" fmla="*/ 213 h 1809"/>
                  <a:gd name="T108" fmla="*/ 572 w 1408"/>
                  <a:gd name="T109" fmla="*/ 170 h 1809"/>
                  <a:gd name="T110" fmla="*/ 668 w 1408"/>
                  <a:gd name="T111" fmla="*/ 119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8" h="1809">
                    <a:moveTo>
                      <a:pt x="840" y="18"/>
                    </a:moveTo>
                    <a:lnTo>
                      <a:pt x="867" y="3"/>
                    </a:lnTo>
                    <a:lnTo>
                      <a:pt x="885" y="0"/>
                    </a:lnTo>
                    <a:lnTo>
                      <a:pt x="898" y="1"/>
                    </a:lnTo>
                    <a:lnTo>
                      <a:pt x="905" y="9"/>
                    </a:lnTo>
                    <a:lnTo>
                      <a:pt x="907" y="19"/>
                    </a:lnTo>
                    <a:lnTo>
                      <a:pt x="907" y="32"/>
                    </a:lnTo>
                    <a:lnTo>
                      <a:pt x="903" y="45"/>
                    </a:lnTo>
                    <a:lnTo>
                      <a:pt x="898" y="54"/>
                    </a:lnTo>
                    <a:lnTo>
                      <a:pt x="878" y="76"/>
                    </a:lnTo>
                    <a:lnTo>
                      <a:pt x="847" y="99"/>
                    </a:lnTo>
                    <a:lnTo>
                      <a:pt x="809" y="123"/>
                    </a:lnTo>
                    <a:lnTo>
                      <a:pt x="767" y="146"/>
                    </a:lnTo>
                    <a:lnTo>
                      <a:pt x="726" y="168"/>
                    </a:lnTo>
                    <a:lnTo>
                      <a:pt x="688" y="186"/>
                    </a:lnTo>
                    <a:lnTo>
                      <a:pt x="657" y="200"/>
                    </a:lnTo>
                    <a:lnTo>
                      <a:pt x="637" y="210"/>
                    </a:lnTo>
                    <a:lnTo>
                      <a:pt x="612" y="224"/>
                    </a:lnTo>
                    <a:lnTo>
                      <a:pt x="586" y="240"/>
                    </a:lnTo>
                    <a:lnTo>
                      <a:pt x="561" y="255"/>
                    </a:lnTo>
                    <a:lnTo>
                      <a:pt x="536" y="271"/>
                    </a:lnTo>
                    <a:lnTo>
                      <a:pt x="510" y="287"/>
                    </a:lnTo>
                    <a:lnTo>
                      <a:pt x="485" y="304"/>
                    </a:lnTo>
                    <a:lnTo>
                      <a:pt x="458" y="320"/>
                    </a:lnTo>
                    <a:lnTo>
                      <a:pt x="432" y="334"/>
                    </a:lnTo>
                    <a:lnTo>
                      <a:pt x="407" y="349"/>
                    </a:lnTo>
                    <a:lnTo>
                      <a:pt x="380" y="362"/>
                    </a:lnTo>
                    <a:lnTo>
                      <a:pt x="353" y="374"/>
                    </a:lnTo>
                    <a:lnTo>
                      <a:pt x="324" y="387"/>
                    </a:lnTo>
                    <a:lnTo>
                      <a:pt x="297" y="400"/>
                    </a:lnTo>
                    <a:lnTo>
                      <a:pt x="268" y="412"/>
                    </a:lnTo>
                    <a:lnTo>
                      <a:pt x="241" y="425"/>
                    </a:lnTo>
                    <a:lnTo>
                      <a:pt x="214" y="438"/>
                    </a:lnTo>
                    <a:lnTo>
                      <a:pt x="194" y="448"/>
                    </a:lnTo>
                    <a:lnTo>
                      <a:pt x="172" y="459"/>
                    </a:lnTo>
                    <a:lnTo>
                      <a:pt x="152" y="474"/>
                    </a:lnTo>
                    <a:lnTo>
                      <a:pt x="130" y="488"/>
                    </a:lnTo>
                    <a:lnTo>
                      <a:pt x="114" y="506"/>
                    </a:lnTo>
                    <a:lnTo>
                      <a:pt x="100" y="526"/>
                    </a:lnTo>
                    <a:lnTo>
                      <a:pt x="92" y="548"/>
                    </a:lnTo>
                    <a:lnTo>
                      <a:pt x="91" y="571"/>
                    </a:lnTo>
                    <a:lnTo>
                      <a:pt x="96" y="593"/>
                    </a:lnTo>
                    <a:lnTo>
                      <a:pt x="109" y="613"/>
                    </a:lnTo>
                    <a:lnTo>
                      <a:pt x="125" y="629"/>
                    </a:lnTo>
                    <a:lnTo>
                      <a:pt x="143" y="642"/>
                    </a:lnTo>
                    <a:lnTo>
                      <a:pt x="165" y="651"/>
                    </a:lnTo>
                    <a:lnTo>
                      <a:pt x="188" y="658"/>
                    </a:lnTo>
                    <a:lnTo>
                      <a:pt x="210" y="664"/>
                    </a:lnTo>
                    <a:lnTo>
                      <a:pt x="232" y="666"/>
                    </a:lnTo>
                    <a:lnTo>
                      <a:pt x="264" y="666"/>
                    </a:lnTo>
                    <a:lnTo>
                      <a:pt x="297" y="662"/>
                    </a:lnTo>
                    <a:lnTo>
                      <a:pt x="329" y="655"/>
                    </a:lnTo>
                    <a:lnTo>
                      <a:pt x="362" y="646"/>
                    </a:lnTo>
                    <a:lnTo>
                      <a:pt x="393" y="637"/>
                    </a:lnTo>
                    <a:lnTo>
                      <a:pt x="423" y="624"/>
                    </a:lnTo>
                    <a:lnTo>
                      <a:pt x="454" y="613"/>
                    </a:lnTo>
                    <a:lnTo>
                      <a:pt x="485" y="600"/>
                    </a:lnTo>
                    <a:lnTo>
                      <a:pt x="519" y="586"/>
                    </a:lnTo>
                    <a:lnTo>
                      <a:pt x="554" y="571"/>
                    </a:lnTo>
                    <a:lnTo>
                      <a:pt x="590" y="559"/>
                    </a:lnTo>
                    <a:lnTo>
                      <a:pt x="624" y="544"/>
                    </a:lnTo>
                    <a:lnTo>
                      <a:pt x="660" y="532"/>
                    </a:lnTo>
                    <a:lnTo>
                      <a:pt x="695" y="519"/>
                    </a:lnTo>
                    <a:lnTo>
                      <a:pt x="731" y="508"/>
                    </a:lnTo>
                    <a:lnTo>
                      <a:pt x="767" y="495"/>
                    </a:lnTo>
                    <a:lnTo>
                      <a:pt x="802" y="485"/>
                    </a:lnTo>
                    <a:lnTo>
                      <a:pt x="836" y="472"/>
                    </a:lnTo>
                    <a:lnTo>
                      <a:pt x="870" y="459"/>
                    </a:lnTo>
                    <a:lnTo>
                      <a:pt x="905" y="447"/>
                    </a:lnTo>
                    <a:lnTo>
                      <a:pt x="939" y="434"/>
                    </a:lnTo>
                    <a:lnTo>
                      <a:pt x="974" y="421"/>
                    </a:lnTo>
                    <a:lnTo>
                      <a:pt x="1008" y="409"/>
                    </a:lnTo>
                    <a:lnTo>
                      <a:pt x="1044" y="396"/>
                    </a:lnTo>
                    <a:lnTo>
                      <a:pt x="1078" y="385"/>
                    </a:lnTo>
                    <a:lnTo>
                      <a:pt x="1113" y="372"/>
                    </a:lnTo>
                    <a:lnTo>
                      <a:pt x="1147" y="362"/>
                    </a:lnTo>
                    <a:lnTo>
                      <a:pt x="1183" y="351"/>
                    </a:lnTo>
                    <a:lnTo>
                      <a:pt x="1218" y="342"/>
                    </a:lnTo>
                    <a:lnTo>
                      <a:pt x="1254" y="333"/>
                    </a:lnTo>
                    <a:lnTo>
                      <a:pt x="1288" y="324"/>
                    </a:lnTo>
                    <a:lnTo>
                      <a:pt x="1325" y="316"/>
                    </a:lnTo>
                    <a:lnTo>
                      <a:pt x="1321" y="342"/>
                    </a:lnTo>
                    <a:lnTo>
                      <a:pt x="1325" y="367"/>
                    </a:lnTo>
                    <a:lnTo>
                      <a:pt x="1328" y="394"/>
                    </a:lnTo>
                    <a:lnTo>
                      <a:pt x="1332" y="421"/>
                    </a:lnTo>
                    <a:lnTo>
                      <a:pt x="1334" y="452"/>
                    </a:lnTo>
                    <a:lnTo>
                      <a:pt x="1337" y="486"/>
                    </a:lnTo>
                    <a:lnTo>
                      <a:pt x="1339" y="523"/>
                    </a:lnTo>
                    <a:lnTo>
                      <a:pt x="1341" y="553"/>
                    </a:lnTo>
                    <a:lnTo>
                      <a:pt x="1343" y="618"/>
                    </a:lnTo>
                    <a:lnTo>
                      <a:pt x="1344" y="680"/>
                    </a:lnTo>
                    <a:lnTo>
                      <a:pt x="1346" y="743"/>
                    </a:lnTo>
                    <a:lnTo>
                      <a:pt x="1350" y="809"/>
                    </a:lnTo>
                    <a:lnTo>
                      <a:pt x="1355" y="944"/>
                    </a:lnTo>
                    <a:lnTo>
                      <a:pt x="1361" y="1075"/>
                    </a:lnTo>
                    <a:lnTo>
                      <a:pt x="1368" y="1205"/>
                    </a:lnTo>
                    <a:lnTo>
                      <a:pt x="1379" y="1339"/>
                    </a:lnTo>
                    <a:lnTo>
                      <a:pt x="1382" y="1377"/>
                    </a:lnTo>
                    <a:lnTo>
                      <a:pt x="1384" y="1415"/>
                    </a:lnTo>
                    <a:lnTo>
                      <a:pt x="1386" y="1453"/>
                    </a:lnTo>
                    <a:lnTo>
                      <a:pt x="1388" y="1491"/>
                    </a:lnTo>
                    <a:lnTo>
                      <a:pt x="1393" y="1531"/>
                    </a:lnTo>
                    <a:lnTo>
                      <a:pt x="1402" y="1576"/>
                    </a:lnTo>
                    <a:lnTo>
                      <a:pt x="1408" y="1623"/>
                    </a:lnTo>
                    <a:lnTo>
                      <a:pt x="1408" y="1659"/>
                    </a:lnTo>
                    <a:lnTo>
                      <a:pt x="1355" y="1670"/>
                    </a:lnTo>
                    <a:lnTo>
                      <a:pt x="1299" y="1681"/>
                    </a:lnTo>
                    <a:lnTo>
                      <a:pt x="1238" y="1690"/>
                    </a:lnTo>
                    <a:lnTo>
                      <a:pt x="1173" y="1699"/>
                    </a:lnTo>
                    <a:lnTo>
                      <a:pt x="1106" y="1708"/>
                    </a:lnTo>
                    <a:lnTo>
                      <a:pt x="1037" y="1717"/>
                    </a:lnTo>
                    <a:lnTo>
                      <a:pt x="966" y="1726"/>
                    </a:lnTo>
                    <a:lnTo>
                      <a:pt x="896" y="1735"/>
                    </a:lnTo>
                    <a:lnTo>
                      <a:pt x="825" y="1742"/>
                    </a:lnTo>
                    <a:lnTo>
                      <a:pt x="755" y="1751"/>
                    </a:lnTo>
                    <a:lnTo>
                      <a:pt x="688" y="1760"/>
                    </a:lnTo>
                    <a:lnTo>
                      <a:pt x="622" y="1768"/>
                    </a:lnTo>
                    <a:lnTo>
                      <a:pt x="561" y="1777"/>
                    </a:lnTo>
                    <a:lnTo>
                      <a:pt x="503" y="1784"/>
                    </a:lnTo>
                    <a:lnTo>
                      <a:pt x="451" y="1793"/>
                    </a:lnTo>
                    <a:lnTo>
                      <a:pt x="404" y="1802"/>
                    </a:lnTo>
                    <a:lnTo>
                      <a:pt x="376" y="1806"/>
                    </a:lnTo>
                    <a:lnTo>
                      <a:pt x="349" y="1809"/>
                    </a:lnTo>
                    <a:lnTo>
                      <a:pt x="322" y="1809"/>
                    </a:lnTo>
                    <a:lnTo>
                      <a:pt x="295" y="1807"/>
                    </a:lnTo>
                    <a:lnTo>
                      <a:pt x="270" y="1802"/>
                    </a:lnTo>
                    <a:lnTo>
                      <a:pt x="243" y="1795"/>
                    </a:lnTo>
                    <a:lnTo>
                      <a:pt x="219" y="1784"/>
                    </a:lnTo>
                    <a:lnTo>
                      <a:pt x="194" y="1769"/>
                    </a:lnTo>
                    <a:lnTo>
                      <a:pt x="172" y="1751"/>
                    </a:lnTo>
                    <a:lnTo>
                      <a:pt x="150" y="1730"/>
                    </a:lnTo>
                    <a:lnTo>
                      <a:pt x="130" y="1704"/>
                    </a:lnTo>
                    <a:lnTo>
                      <a:pt x="112" y="1675"/>
                    </a:lnTo>
                    <a:lnTo>
                      <a:pt x="96" y="1641"/>
                    </a:lnTo>
                    <a:lnTo>
                      <a:pt x="83" y="1603"/>
                    </a:lnTo>
                    <a:lnTo>
                      <a:pt x="72" y="1560"/>
                    </a:lnTo>
                    <a:lnTo>
                      <a:pt x="63" y="1511"/>
                    </a:lnTo>
                    <a:lnTo>
                      <a:pt x="51" y="1418"/>
                    </a:lnTo>
                    <a:lnTo>
                      <a:pt x="40" y="1348"/>
                    </a:lnTo>
                    <a:lnTo>
                      <a:pt x="31" y="1279"/>
                    </a:lnTo>
                    <a:lnTo>
                      <a:pt x="25" y="1198"/>
                    </a:lnTo>
                    <a:lnTo>
                      <a:pt x="22" y="1076"/>
                    </a:lnTo>
                    <a:lnTo>
                      <a:pt x="15" y="921"/>
                    </a:lnTo>
                    <a:lnTo>
                      <a:pt x="7" y="765"/>
                    </a:lnTo>
                    <a:lnTo>
                      <a:pt x="2" y="644"/>
                    </a:lnTo>
                    <a:lnTo>
                      <a:pt x="0" y="575"/>
                    </a:lnTo>
                    <a:lnTo>
                      <a:pt x="4" y="526"/>
                    </a:lnTo>
                    <a:lnTo>
                      <a:pt x="15" y="490"/>
                    </a:lnTo>
                    <a:lnTo>
                      <a:pt x="33" y="463"/>
                    </a:lnTo>
                    <a:lnTo>
                      <a:pt x="62" y="441"/>
                    </a:lnTo>
                    <a:lnTo>
                      <a:pt x="100" y="419"/>
                    </a:lnTo>
                    <a:lnTo>
                      <a:pt x="148" y="392"/>
                    </a:lnTo>
                    <a:lnTo>
                      <a:pt x="210" y="356"/>
                    </a:lnTo>
                    <a:lnTo>
                      <a:pt x="246" y="334"/>
                    </a:lnTo>
                    <a:lnTo>
                      <a:pt x="279" y="316"/>
                    </a:lnTo>
                    <a:lnTo>
                      <a:pt x="311" y="298"/>
                    </a:lnTo>
                    <a:lnTo>
                      <a:pt x="342" y="282"/>
                    </a:lnTo>
                    <a:lnTo>
                      <a:pt x="371" y="267"/>
                    </a:lnTo>
                    <a:lnTo>
                      <a:pt x="400" y="253"/>
                    </a:lnTo>
                    <a:lnTo>
                      <a:pt x="429" y="238"/>
                    </a:lnTo>
                    <a:lnTo>
                      <a:pt x="458" y="226"/>
                    </a:lnTo>
                    <a:lnTo>
                      <a:pt x="485" y="213"/>
                    </a:lnTo>
                    <a:lnTo>
                      <a:pt x="514" y="199"/>
                    </a:lnTo>
                    <a:lnTo>
                      <a:pt x="543" y="186"/>
                    </a:lnTo>
                    <a:lnTo>
                      <a:pt x="572" y="170"/>
                    </a:lnTo>
                    <a:lnTo>
                      <a:pt x="603" y="155"/>
                    </a:lnTo>
                    <a:lnTo>
                      <a:pt x="635" y="137"/>
                    </a:lnTo>
                    <a:lnTo>
                      <a:pt x="668" y="119"/>
                    </a:lnTo>
                    <a:lnTo>
                      <a:pt x="704" y="97"/>
                    </a:lnTo>
                    <a:lnTo>
                      <a:pt x="840" y="18"/>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5" name="Freeform 8"/>
              <p:cNvSpPr>
                <a:spLocks/>
              </p:cNvSpPr>
              <p:nvPr/>
            </p:nvSpPr>
            <p:spPr bwMode="auto">
              <a:xfrm>
                <a:off x="1385" y="1364"/>
                <a:ext cx="1350" cy="1767"/>
              </a:xfrm>
              <a:custGeom>
                <a:avLst/>
                <a:gdLst>
                  <a:gd name="T0" fmla="*/ 722 w 1350"/>
                  <a:gd name="T1" fmla="*/ 80 h 1767"/>
                  <a:gd name="T2" fmla="*/ 552 w 1350"/>
                  <a:gd name="T3" fmla="*/ 176 h 1767"/>
                  <a:gd name="T4" fmla="*/ 374 w 1350"/>
                  <a:gd name="T5" fmla="*/ 272 h 1767"/>
                  <a:gd name="T6" fmla="*/ 41 w 1350"/>
                  <a:gd name="T7" fmla="*/ 453 h 1767"/>
                  <a:gd name="T8" fmla="*/ 0 w 1350"/>
                  <a:gd name="T9" fmla="*/ 525 h 1767"/>
                  <a:gd name="T10" fmla="*/ 38 w 1350"/>
                  <a:gd name="T11" fmla="*/ 619 h 1767"/>
                  <a:gd name="T12" fmla="*/ 139 w 1350"/>
                  <a:gd name="T13" fmla="*/ 683 h 1767"/>
                  <a:gd name="T14" fmla="*/ 192 w 1350"/>
                  <a:gd name="T15" fmla="*/ 704 h 1767"/>
                  <a:gd name="T16" fmla="*/ 287 w 1350"/>
                  <a:gd name="T17" fmla="*/ 704 h 1767"/>
                  <a:gd name="T18" fmla="*/ 599 w 1350"/>
                  <a:gd name="T19" fmla="*/ 587 h 1767"/>
                  <a:gd name="T20" fmla="*/ 838 w 1350"/>
                  <a:gd name="T21" fmla="*/ 500 h 1767"/>
                  <a:gd name="T22" fmla="*/ 1071 w 1350"/>
                  <a:gd name="T23" fmla="*/ 418 h 1767"/>
                  <a:gd name="T24" fmla="*/ 1254 w 1350"/>
                  <a:gd name="T25" fmla="*/ 491 h 1767"/>
                  <a:gd name="T26" fmla="*/ 1261 w 1350"/>
                  <a:gd name="T27" fmla="*/ 849 h 1767"/>
                  <a:gd name="T28" fmla="*/ 1274 w 1350"/>
                  <a:gd name="T29" fmla="*/ 1097 h 1767"/>
                  <a:gd name="T30" fmla="*/ 1299 w 1350"/>
                  <a:gd name="T31" fmla="*/ 1405 h 1767"/>
                  <a:gd name="T32" fmla="*/ 1299 w 1350"/>
                  <a:gd name="T33" fmla="*/ 1497 h 1767"/>
                  <a:gd name="T34" fmla="*/ 1292 w 1350"/>
                  <a:gd name="T35" fmla="*/ 1591 h 1767"/>
                  <a:gd name="T36" fmla="*/ 1172 w 1350"/>
                  <a:gd name="T37" fmla="*/ 1611 h 1767"/>
                  <a:gd name="T38" fmla="*/ 1073 w 1350"/>
                  <a:gd name="T39" fmla="*/ 1629 h 1767"/>
                  <a:gd name="T40" fmla="*/ 942 w 1350"/>
                  <a:gd name="T41" fmla="*/ 1649 h 1767"/>
                  <a:gd name="T42" fmla="*/ 816 w 1350"/>
                  <a:gd name="T43" fmla="*/ 1663 h 1767"/>
                  <a:gd name="T44" fmla="*/ 675 w 1350"/>
                  <a:gd name="T45" fmla="*/ 1669 h 1767"/>
                  <a:gd name="T46" fmla="*/ 497 w 1350"/>
                  <a:gd name="T47" fmla="*/ 1698 h 1767"/>
                  <a:gd name="T48" fmla="*/ 298 w 1350"/>
                  <a:gd name="T49" fmla="*/ 1723 h 1767"/>
                  <a:gd name="T50" fmla="*/ 215 w 1350"/>
                  <a:gd name="T51" fmla="*/ 1678 h 1767"/>
                  <a:gd name="T52" fmla="*/ 130 w 1350"/>
                  <a:gd name="T53" fmla="*/ 1580 h 1767"/>
                  <a:gd name="T54" fmla="*/ 88 w 1350"/>
                  <a:gd name="T55" fmla="*/ 1330 h 1767"/>
                  <a:gd name="T56" fmla="*/ 41 w 1350"/>
                  <a:gd name="T57" fmla="*/ 688 h 1767"/>
                  <a:gd name="T58" fmla="*/ 14 w 1350"/>
                  <a:gd name="T59" fmla="*/ 672 h 1767"/>
                  <a:gd name="T60" fmla="*/ 40 w 1350"/>
                  <a:gd name="T61" fmla="*/ 1198 h 1767"/>
                  <a:gd name="T62" fmla="*/ 69 w 1350"/>
                  <a:gd name="T63" fmla="*/ 1508 h 1767"/>
                  <a:gd name="T64" fmla="*/ 123 w 1350"/>
                  <a:gd name="T65" fmla="*/ 1638 h 1767"/>
                  <a:gd name="T66" fmla="*/ 233 w 1350"/>
                  <a:gd name="T67" fmla="*/ 1736 h 1767"/>
                  <a:gd name="T68" fmla="*/ 329 w 1350"/>
                  <a:gd name="T69" fmla="*/ 1767 h 1767"/>
                  <a:gd name="T70" fmla="*/ 573 w 1350"/>
                  <a:gd name="T71" fmla="*/ 1721 h 1767"/>
                  <a:gd name="T72" fmla="*/ 747 w 1350"/>
                  <a:gd name="T73" fmla="*/ 1703 h 1767"/>
                  <a:gd name="T74" fmla="*/ 868 w 1350"/>
                  <a:gd name="T75" fmla="*/ 1696 h 1767"/>
                  <a:gd name="T76" fmla="*/ 999 w 1350"/>
                  <a:gd name="T77" fmla="*/ 1680 h 1767"/>
                  <a:gd name="T78" fmla="*/ 1131 w 1350"/>
                  <a:gd name="T79" fmla="*/ 1656 h 1767"/>
                  <a:gd name="T80" fmla="*/ 1344 w 1350"/>
                  <a:gd name="T81" fmla="*/ 1616 h 1767"/>
                  <a:gd name="T82" fmla="*/ 1348 w 1350"/>
                  <a:gd name="T83" fmla="*/ 1596 h 1767"/>
                  <a:gd name="T84" fmla="*/ 1337 w 1350"/>
                  <a:gd name="T85" fmla="*/ 1403 h 1767"/>
                  <a:gd name="T86" fmla="*/ 1310 w 1350"/>
                  <a:gd name="T87" fmla="*/ 1093 h 1767"/>
                  <a:gd name="T88" fmla="*/ 1293 w 1350"/>
                  <a:gd name="T89" fmla="*/ 603 h 1767"/>
                  <a:gd name="T90" fmla="*/ 1279 w 1350"/>
                  <a:gd name="T91" fmla="*/ 324 h 1767"/>
                  <a:gd name="T92" fmla="*/ 1261 w 1350"/>
                  <a:gd name="T93" fmla="*/ 319 h 1767"/>
                  <a:gd name="T94" fmla="*/ 1031 w 1350"/>
                  <a:gd name="T95" fmla="*/ 393 h 1767"/>
                  <a:gd name="T96" fmla="*/ 789 w 1350"/>
                  <a:gd name="T97" fmla="*/ 478 h 1767"/>
                  <a:gd name="T98" fmla="*/ 541 w 1350"/>
                  <a:gd name="T99" fmla="*/ 569 h 1767"/>
                  <a:gd name="T100" fmla="*/ 262 w 1350"/>
                  <a:gd name="T101" fmla="*/ 672 h 1767"/>
                  <a:gd name="T102" fmla="*/ 184 w 1350"/>
                  <a:gd name="T103" fmla="*/ 661 h 1767"/>
                  <a:gd name="T104" fmla="*/ 85 w 1350"/>
                  <a:gd name="T105" fmla="*/ 612 h 1767"/>
                  <a:gd name="T106" fmla="*/ 38 w 1350"/>
                  <a:gd name="T107" fmla="*/ 540 h 1767"/>
                  <a:gd name="T108" fmla="*/ 58 w 1350"/>
                  <a:gd name="T109" fmla="*/ 489 h 1767"/>
                  <a:gd name="T110" fmla="*/ 356 w 1350"/>
                  <a:gd name="T111" fmla="*/ 322 h 1767"/>
                  <a:gd name="T112" fmla="*/ 535 w 1350"/>
                  <a:gd name="T113" fmla="*/ 228 h 1767"/>
                  <a:gd name="T114" fmla="*/ 709 w 1350"/>
                  <a:gd name="T115" fmla="*/ 131 h 1767"/>
                  <a:gd name="T116" fmla="*/ 861 w 1350"/>
                  <a:gd name="T117" fmla="*/ 35 h 1767"/>
                  <a:gd name="T118" fmla="*/ 861 w 1350"/>
                  <a:gd name="T119" fmla="*/ 4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50" h="1767">
                    <a:moveTo>
                      <a:pt x="841" y="4"/>
                    </a:moveTo>
                    <a:lnTo>
                      <a:pt x="814" y="22"/>
                    </a:lnTo>
                    <a:lnTo>
                      <a:pt x="783" y="42"/>
                    </a:lnTo>
                    <a:lnTo>
                      <a:pt x="754" y="60"/>
                    </a:lnTo>
                    <a:lnTo>
                      <a:pt x="722" y="80"/>
                    </a:lnTo>
                    <a:lnTo>
                      <a:pt x="689" y="100"/>
                    </a:lnTo>
                    <a:lnTo>
                      <a:pt x="657" y="118"/>
                    </a:lnTo>
                    <a:lnTo>
                      <a:pt x="622" y="138"/>
                    </a:lnTo>
                    <a:lnTo>
                      <a:pt x="588" y="158"/>
                    </a:lnTo>
                    <a:lnTo>
                      <a:pt x="552" y="176"/>
                    </a:lnTo>
                    <a:lnTo>
                      <a:pt x="517" y="196"/>
                    </a:lnTo>
                    <a:lnTo>
                      <a:pt x="481" y="216"/>
                    </a:lnTo>
                    <a:lnTo>
                      <a:pt x="445" y="234"/>
                    </a:lnTo>
                    <a:lnTo>
                      <a:pt x="409" y="254"/>
                    </a:lnTo>
                    <a:lnTo>
                      <a:pt x="374" y="272"/>
                    </a:lnTo>
                    <a:lnTo>
                      <a:pt x="338" y="290"/>
                    </a:lnTo>
                    <a:lnTo>
                      <a:pt x="304" y="308"/>
                    </a:lnTo>
                    <a:lnTo>
                      <a:pt x="76" y="429"/>
                    </a:lnTo>
                    <a:lnTo>
                      <a:pt x="58" y="440"/>
                    </a:lnTo>
                    <a:lnTo>
                      <a:pt x="41" y="453"/>
                    </a:lnTo>
                    <a:lnTo>
                      <a:pt x="29" y="465"/>
                    </a:lnTo>
                    <a:lnTo>
                      <a:pt x="18" y="480"/>
                    </a:lnTo>
                    <a:lnTo>
                      <a:pt x="9" y="494"/>
                    </a:lnTo>
                    <a:lnTo>
                      <a:pt x="3" y="509"/>
                    </a:lnTo>
                    <a:lnTo>
                      <a:pt x="0" y="525"/>
                    </a:lnTo>
                    <a:lnTo>
                      <a:pt x="0" y="541"/>
                    </a:lnTo>
                    <a:lnTo>
                      <a:pt x="3" y="561"/>
                    </a:lnTo>
                    <a:lnTo>
                      <a:pt x="11" y="583"/>
                    </a:lnTo>
                    <a:lnTo>
                      <a:pt x="23" y="601"/>
                    </a:lnTo>
                    <a:lnTo>
                      <a:pt x="38" y="619"/>
                    </a:lnTo>
                    <a:lnTo>
                      <a:pt x="58" y="637"/>
                    </a:lnTo>
                    <a:lnTo>
                      <a:pt x="81" y="654"/>
                    </a:lnTo>
                    <a:lnTo>
                      <a:pt x="107" y="668"/>
                    </a:lnTo>
                    <a:lnTo>
                      <a:pt x="137" y="683"/>
                    </a:lnTo>
                    <a:lnTo>
                      <a:pt x="139" y="683"/>
                    </a:lnTo>
                    <a:lnTo>
                      <a:pt x="143" y="684"/>
                    </a:lnTo>
                    <a:lnTo>
                      <a:pt x="145" y="686"/>
                    </a:lnTo>
                    <a:lnTo>
                      <a:pt x="146" y="686"/>
                    </a:lnTo>
                    <a:lnTo>
                      <a:pt x="170" y="695"/>
                    </a:lnTo>
                    <a:lnTo>
                      <a:pt x="192" y="704"/>
                    </a:lnTo>
                    <a:lnTo>
                      <a:pt x="210" y="710"/>
                    </a:lnTo>
                    <a:lnTo>
                      <a:pt x="228" y="712"/>
                    </a:lnTo>
                    <a:lnTo>
                      <a:pt x="246" y="713"/>
                    </a:lnTo>
                    <a:lnTo>
                      <a:pt x="266" y="710"/>
                    </a:lnTo>
                    <a:lnTo>
                      <a:pt x="287" y="704"/>
                    </a:lnTo>
                    <a:lnTo>
                      <a:pt x="315" y="695"/>
                    </a:lnTo>
                    <a:lnTo>
                      <a:pt x="441" y="648"/>
                    </a:lnTo>
                    <a:lnTo>
                      <a:pt x="505" y="623"/>
                    </a:lnTo>
                    <a:lnTo>
                      <a:pt x="552" y="605"/>
                    </a:lnTo>
                    <a:lnTo>
                      <a:pt x="599" y="587"/>
                    </a:lnTo>
                    <a:lnTo>
                      <a:pt x="648" y="570"/>
                    </a:lnTo>
                    <a:lnTo>
                      <a:pt x="695" y="552"/>
                    </a:lnTo>
                    <a:lnTo>
                      <a:pt x="743" y="534"/>
                    </a:lnTo>
                    <a:lnTo>
                      <a:pt x="790" y="518"/>
                    </a:lnTo>
                    <a:lnTo>
                      <a:pt x="838" y="500"/>
                    </a:lnTo>
                    <a:lnTo>
                      <a:pt x="885" y="483"/>
                    </a:lnTo>
                    <a:lnTo>
                      <a:pt x="932" y="467"/>
                    </a:lnTo>
                    <a:lnTo>
                      <a:pt x="979" y="451"/>
                    </a:lnTo>
                    <a:lnTo>
                      <a:pt x="1026" y="435"/>
                    </a:lnTo>
                    <a:lnTo>
                      <a:pt x="1071" y="418"/>
                    </a:lnTo>
                    <a:lnTo>
                      <a:pt x="1116" y="404"/>
                    </a:lnTo>
                    <a:lnTo>
                      <a:pt x="1161" y="389"/>
                    </a:lnTo>
                    <a:lnTo>
                      <a:pt x="1205" y="375"/>
                    </a:lnTo>
                    <a:lnTo>
                      <a:pt x="1248" y="362"/>
                    </a:lnTo>
                    <a:lnTo>
                      <a:pt x="1254" y="491"/>
                    </a:lnTo>
                    <a:lnTo>
                      <a:pt x="1257" y="612"/>
                    </a:lnTo>
                    <a:lnTo>
                      <a:pt x="1259" y="730"/>
                    </a:lnTo>
                    <a:lnTo>
                      <a:pt x="1261" y="845"/>
                    </a:lnTo>
                    <a:lnTo>
                      <a:pt x="1261" y="847"/>
                    </a:lnTo>
                    <a:lnTo>
                      <a:pt x="1261" y="849"/>
                    </a:lnTo>
                    <a:lnTo>
                      <a:pt x="1261" y="851"/>
                    </a:lnTo>
                    <a:lnTo>
                      <a:pt x="1261" y="851"/>
                    </a:lnTo>
                    <a:lnTo>
                      <a:pt x="1263" y="938"/>
                    </a:lnTo>
                    <a:lnTo>
                      <a:pt x="1266" y="1019"/>
                    </a:lnTo>
                    <a:lnTo>
                      <a:pt x="1274" y="1097"/>
                    </a:lnTo>
                    <a:lnTo>
                      <a:pt x="1281" y="1173"/>
                    </a:lnTo>
                    <a:lnTo>
                      <a:pt x="1286" y="1227"/>
                    </a:lnTo>
                    <a:lnTo>
                      <a:pt x="1292" y="1283"/>
                    </a:lnTo>
                    <a:lnTo>
                      <a:pt x="1295" y="1343"/>
                    </a:lnTo>
                    <a:lnTo>
                      <a:pt x="1299" y="1405"/>
                    </a:lnTo>
                    <a:lnTo>
                      <a:pt x="1299" y="1466"/>
                    </a:lnTo>
                    <a:lnTo>
                      <a:pt x="1299" y="1473"/>
                    </a:lnTo>
                    <a:lnTo>
                      <a:pt x="1299" y="1481"/>
                    </a:lnTo>
                    <a:lnTo>
                      <a:pt x="1299" y="1490"/>
                    </a:lnTo>
                    <a:lnTo>
                      <a:pt x="1299" y="1497"/>
                    </a:lnTo>
                    <a:lnTo>
                      <a:pt x="1299" y="1520"/>
                    </a:lnTo>
                    <a:lnTo>
                      <a:pt x="1301" y="1544"/>
                    </a:lnTo>
                    <a:lnTo>
                      <a:pt x="1304" y="1566"/>
                    </a:lnTo>
                    <a:lnTo>
                      <a:pt x="1308" y="1587"/>
                    </a:lnTo>
                    <a:lnTo>
                      <a:pt x="1292" y="1591"/>
                    </a:lnTo>
                    <a:lnTo>
                      <a:pt x="1270" y="1595"/>
                    </a:lnTo>
                    <a:lnTo>
                      <a:pt x="1245" y="1598"/>
                    </a:lnTo>
                    <a:lnTo>
                      <a:pt x="1219" y="1604"/>
                    </a:lnTo>
                    <a:lnTo>
                      <a:pt x="1194" y="1607"/>
                    </a:lnTo>
                    <a:lnTo>
                      <a:pt x="1172" y="1611"/>
                    </a:lnTo>
                    <a:lnTo>
                      <a:pt x="1158" y="1613"/>
                    </a:lnTo>
                    <a:lnTo>
                      <a:pt x="1152" y="1615"/>
                    </a:lnTo>
                    <a:lnTo>
                      <a:pt x="1125" y="1620"/>
                    </a:lnTo>
                    <a:lnTo>
                      <a:pt x="1100" y="1624"/>
                    </a:lnTo>
                    <a:lnTo>
                      <a:pt x="1073" y="1629"/>
                    </a:lnTo>
                    <a:lnTo>
                      <a:pt x="1046" y="1633"/>
                    </a:lnTo>
                    <a:lnTo>
                      <a:pt x="1020" y="1638"/>
                    </a:lnTo>
                    <a:lnTo>
                      <a:pt x="993" y="1642"/>
                    </a:lnTo>
                    <a:lnTo>
                      <a:pt x="968" y="1645"/>
                    </a:lnTo>
                    <a:lnTo>
                      <a:pt x="942" y="1649"/>
                    </a:lnTo>
                    <a:lnTo>
                      <a:pt x="915" y="1653"/>
                    </a:lnTo>
                    <a:lnTo>
                      <a:pt x="890" y="1656"/>
                    </a:lnTo>
                    <a:lnTo>
                      <a:pt x="865" y="1658"/>
                    </a:lnTo>
                    <a:lnTo>
                      <a:pt x="841" y="1662"/>
                    </a:lnTo>
                    <a:lnTo>
                      <a:pt x="816" y="1663"/>
                    </a:lnTo>
                    <a:lnTo>
                      <a:pt x="792" y="1663"/>
                    </a:lnTo>
                    <a:lnTo>
                      <a:pt x="771" y="1665"/>
                    </a:lnTo>
                    <a:lnTo>
                      <a:pt x="747" y="1665"/>
                    </a:lnTo>
                    <a:lnTo>
                      <a:pt x="711" y="1665"/>
                    </a:lnTo>
                    <a:lnTo>
                      <a:pt x="675" y="1669"/>
                    </a:lnTo>
                    <a:lnTo>
                      <a:pt x="638" y="1672"/>
                    </a:lnTo>
                    <a:lnTo>
                      <a:pt x="604" y="1678"/>
                    </a:lnTo>
                    <a:lnTo>
                      <a:pt x="568" y="1683"/>
                    </a:lnTo>
                    <a:lnTo>
                      <a:pt x="534" y="1691"/>
                    </a:lnTo>
                    <a:lnTo>
                      <a:pt x="497" y="1698"/>
                    </a:lnTo>
                    <a:lnTo>
                      <a:pt x="463" y="1705"/>
                    </a:lnTo>
                    <a:lnTo>
                      <a:pt x="340" y="1729"/>
                    </a:lnTo>
                    <a:lnTo>
                      <a:pt x="327" y="1729"/>
                    </a:lnTo>
                    <a:lnTo>
                      <a:pt x="313" y="1727"/>
                    </a:lnTo>
                    <a:lnTo>
                      <a:pt x="298" y="1723"/>
                    </a:lnTo>
                    <a:lnTo>
                      <a:pt x="282" y="1718"/>
                    </a:lnTo>
                    <a:lnTo>
                      <a:pt x="266" y="1710"/>
                    </a:lnTo>
                    <a:lnTo>
                      <a:pt x="249" y="1701"/>
                    </a:lnTo>
                    <a:lnTo>
                      <a:pt x="231" y="1691"/>
                    </a:lnTo>
                    <a:lnTo>
                      <a:pt x="215" y="1678"/>
                    </a:lnTo>
                    <a:lnTo>
                      <a:pt x="197" y="1662"/>
                    </a:lnTo>
                    <a:lnTo>
                      <a:pt x="179" y="1644"/>
                    </a:lnTo>
                    <a:lnTo>
                      <a:pt x="161" y="1624"/>
                    </a:lnTo>
                    <a:lnTo>
                      <a:pt x="145" y="1602"/>
                    </a:lnTo>
                    <a:lnTo>
                      <a:pt x="130" y="1580"/>
                    </a:lnTo>
                    <a:lnTo>
                      <a:pt x="117" y="1555"/>
                    </a:lnTo>
                    <a:lnTo>
                      <a:pt x="108" y="1529"/>
                    </a:lnTo>
                    <a:lnTo>
                      <a:pt x="105" y="1504"/>
                    </a:lnTo>
                    <a:lnTo>
                      <a:pt x="92" y="1370"/>
                    </a:lnTo>
                    <a:lnTo>
                      <a:pt x="88" y="1330"/>
                    </a:lnTo>
                    <a:lnTo>
                      <a:pt x="85" y="1291"/>
                    </a:lnTo>
                    <a:lnTo>
                      <a:pt x="81" y="1245"/>
                    </a:lnTo>
                    <a:lnTo>
                      <a:pt x="78" y="1197"/>
                    </a:lnTo>
                    <a:lnTo>
                      <a:pt x="59" y="932"/>
                    </a:lnTo>
                    <a:lnTo>
                      <a:pt x="41" y="688"/>
                    </a:lnTo>
                    <a:lnTo>
                      <a:pt x="40" y="681"/>
                    </a:lnTo>
                    <a:lnTo>
                      <a:pt x="36" y="675"/>
                    </a:lnTo>
                    <a:lnTo>
                      <a:pt x="29" y="672"/>
                    </a:lnTo>
                    <a:lnTo>
                      <a:pt x="21" y="670"/>
                    </a:lnTo>
                    <a:lnTo>
                      <a:pt x="14" y="672"/>
                    </a:lnTo>
                    <a:lnTo>
                      <a:pt x="9" y="675"/>
                    </a:lnTo>
                    <a:lnTo>
                      <a:pt x="5" y="683"/>
                    </a:lnTo>
                    <a:lnTo>
                      <a:pt x="3" y="690"/>
                    </a:lnTo>
                    <a:lnTo>
                      <a:pt x="21" y="934"/>
                    </a:lnTo>
                    <a:lnTo>
                      <a:pt x="40" y="1198"/>
                    </a:lnTo>
                    <a:lnTo>
                      <a:pt x="43" y="1249"/>
                    </a:lnTo>
                    <a:lnTo>
                      <a:pt x="47" y="1294"/>
                    </a:lnTo>
                    <a:lnTo>
                      <a:pt x="50" y="1336"/>
                    </a:lnTo>
                    <a:lnTo>
                      <a:pt x="56" y="1376"/>
                    </a:lnTo>
                    <a:lnTo>
                      <a:pt x="69" y="1508"/>
                    </a:lnTo>
                    <a:lnTo>
                      <a:pt x="72" y="1533"/>
                    </a:lnTo>
                    <a:lnTo>
                      <a:pt x="81" y="1560"/>
                    </a:lnTo>
                    <a:lnTo>
                      <a:pt x="92" y="1586"/>
                    </a:lnTo>
                    <a:lnTo>
                      <a:pt x="107" y="1613"/>
                    </a:lnTo>
                    <a:lnTo>
                      <a:pt x="123" y="1638"/>
                    </a:lnTo>
                    <a:lnTo>
                      <a:pt x="143" y="1662"/>
                    </a:lnTo>
                    <a:lnTo>
                      <a:pt x="166" y="1687"/>
                    </a:lnTo>
                    <a:lnTo>
                      <a:pt x="192" y="1709"/>
                    </a:lnTo>
                    <a:lnTo>
                      <a:pt x="211" y="1723"/>
                    </a:lnTo>
                    <a:lnTo>
                      <a:pt x="233" y="1736"/>
                    </a:lnTo>
                    <a:lnTo>
                      <a:pt x="253" y="1747"/>
                    </a:lnTo>
                    <a:lnTo>
                      <a:pt x="273" y="1756"/>
                    </a:lnTo>
                    <a:lnTo>
                      <a:pt x="293" y="1761"/>
                    </a:lnTo>
                    <a:lnTo>
                      <a:pt x="311" y="1765"/>
                    </a:lnTo>
                    <a:lnTo>
                      <a:pt x="329" y="1767"/>
                    </a:lnTo>
                    <a:lnTo>
                      <a:pt x="345" y="1765"/>
                    </a:lnTo>
                    <a:lnTo>
                      <a:pt x="470" y="1741"/>
                    </a:lnTo>
                    <a:lnTo>
                      <a:pt x="505" y="1734"/>
                    </a:lnTo>
                    <a:lnTo>
                      <a:pt x="539" y="1727"/>
                    </a:lnTo>
                    <a:lnTo>
                      <a:pt x="573" y="1721"/>
                    </a:lnTo>
                    <a:lnTo>
                      <a:pt x="608" y="1716"/>
                    </a:lnTo>
                    <a:lnTo>
                      <a:pt x="642" y="1710"/>
                    </a:lnTo>
                    <a:lnTo>
                      <a:pt x="678" y="1707"/>
                    </a:lnTo>
                    <a:lnTo>
                      <a:pt x="713" y="1703"/>
                    </a:lnTo>
                    <a:lnTo>
                      <a:pt x="747" y="1703"/>
                    </a:lnTo>
                    <a:lnTo>
                      <a:pt x="771" y="1703"/>
                    </a:lnTo>
                    <a:lnTo>
                      <a:pt x="794" y="1701"/>
                    </a:lnTo>
                    <a:lnTo>
                      <a:pt x="819" y="1701"/>
                    </a:lnTo>
                    <a:lnTo>
                      <a:pt x="843" y="1700"/>
                    </a:lnTo>
                    <a:lnTo>
                      <a:pt x="868" y="1696"/>
                    </a:lnTo>
                    <a:lnTo>
                      <a:pt x="894" y="1694"/>
                    </a:lnTo>
                    <a:lnTo>
                      <a:pt x="919" y="1691"/>
                    </a:lnTo>
                    <a:lnTo>
                      <a:pt x="946" y="1687"/>
                    </a:lnTo>
                    <a:lnTo>
                      <a:pt x="971" y="1683"/>
                    </a:lnTo>
                    <a:lnTo>
                      <a:pt x="999" y="1680"/>
                    </a:lnTo>
                    <a:lnTo>
                      <a:pt x="1024" y="1674"/>
                    </a:lnTo>
                    <a:lnTo>
                      <a:pt x="1051" y="1671"/>
                    </a:lnTo>
                    <a:lnTo>
                      <a:pt x="1078" y="1665"/>
                    </a:lnTo>
                    <a:lnTo>
                      <a:pt x="1105" y="1662"/>
                    </a:lnTo>
                    <a:lnTo>
                      <a:pt x="1131" y="1656"/>
                    </a:lnTo>
                    <a:lnTo>
                      <a:pt x="1158" y="1651"/>
                    </a:lnTo>
                    <a:lnTo>
                      <a:pt x="1333" y="1622"/>
                    </a:lnTo>
                    <a:lnTo>
                      <a:pt x="1337" y="1620"/>
                    </a:lnTo>
                    <a:lnTo>
                      <a:pt x="1341" y="1618"/>
                    </a:lnTo>
                    <a:lnTo>
                      <a:pt x="1344" y="1616"/>
                    </a:lnTo>
                    <a:lnTo>
                      <a:pt x="1346" y="1613"/>
                    </a:lnTo>
                    <a:lnTo>
                      <a:pt x="1348" y="1609"/>
                    </a:lnTo>
                    <a:lnTo>
                      <a:pt x="1350" y="1606"/>
                    </a:lnTo>
                    <a:lnTo>
                      <a:pt x="1350" y="1600"/>
                    </a:lnTo>
                    <a:lnTo>
                      <a:pt x="1348" y="1596"/>
                    </a:lnTo>
                    <a:lnTo>
                      <a:pt x="1342" y="1567"/>
                    </a:lnTo>
                    <a:lnTo>
                      <a:pt x="1339" y="1535"/>
                    </a:lnTo>
                    <a:lnTo>
                      <a:pt x="1337" y="1501"/>
                    </a:lnTo>
                    <a:lnTo>
                      <a:pt x="1337" y="1466"/>
                    </a:lnTo>
                    <a:lnTo>
                      <a:pt x="1337" y="1403"/>
                    </a:lnTo>
                    <a:lnTo>
                      <a:pt x="1333" y="1339"/>
                    </a:lnTo>
                    <a:lnTo>
                      <a:pt x="1330" y="1280"/>
                    </a:lnTo>
                    <a:lnTo>
                      <a:pt x="1324" y="1224"/>
                    </a:lnTo>
                    <a:lnTo>
                      <a:pt x="1317" y="1169"/>
                    </a:lnTo>
                    <a:lnTo>
                      <a:pt x="1310" y="1093"/>
                    </a:lnTo>
                    <a:lnTo>
                      <a:pt x="1304" y="1016"/>
                    </a:lnTo>
                    <a:lnTo>
                      <a:pt x="1299" y="936"/>
                    </a:lnTo>
                    <a:lnTo>
                      <a:pt x="1297" y="849"/>
                    </a:lnTo>
                    <a:lnTo>
                      <a:pt x="1295" y="726"/>
                    </a:lnTo>
                    <a:lnTo>
                      <a:pt x="1293" y="603"/>
                    </a:lnTo>
                    <a:lnTo>
                      <a:pt x="1290" y="473"/>
                    </a:lnTo>
                    <a:lnTo>
                      <a:pt x="1284" y="335"/>
                    </a:lnTo>
                    <a:lnTo>
                      <a:pt x="1284" y="331"/>
                    </a:lnTo>
                    <a:lnTo>
                      <a:pt x="1283" y="328"/>
                    </a:lnTo>
                    <a:lnTo>
                      <a:pt x="1279" y="324"/>
                    </a:lnTo>
                    <a:lnTo>
                      <a:pt x="1277" y="321"/>
                    </a:lnTo>
                    <a:lnTo>
                      <a:pt x="1274" y="319"/>
                    </a:lnTo>
                    <a:lnTo>
                      <a:pt x="1270" y="317"/>
                    </a:lnTo>
                    <a:lnTo>
                      <a:pt x="1265" y="317"/>
                    </a:lnTo>
                    <a:lnTo>
                      <a:pt x="1261" y="319"/>
                    </a:lnTo>
                    <a:lnTo>
                      <a:pt x="1217" y="331"/>
                    </a:lnTo>
                    <a:lnTo>
                      <a:pt x="1172" y="346"/>
                    </a:lnTo>
                    <a:lnTo>
                      <a:pt x="1125" y="362"/>
                    </a:lnTo>
                    <a:lnTo>
                      <a:pt x="1078" y="377"/>
                    </a:lnTo>
                    <a:lnTo>
                      <a:pt x="1031" y="393"/>
                    </a:lnTo>
                    <a:lnTo>
                      <a:pt x="984" y="409"/>
                    </a:lnTo>
                    <a:lnTo>
                      <a:pt x="935" y="426"/>
                    </a:lnTo>
                    <a:lnTo>
                      <a:pt x="886" y="442"/>
                    </a:lnTo>
                    <a:lnTo>
                      <a:pt x="838" y="460"/>
                    </a:lnTo>
                    <a:lnTo>
                      <a:pt x="789" y="478"/>
                    </a:lnTo>
                    <a:lnTo>
                      <a:pt x="738" y="496"/>
                    </a:lnTo>
                    <a:lnTo>
                      <a:pt x="689" y="514"/>
                    </a:lnTo>
                    <a:lnTo>
                      <a:pt x="640" y="532"/>
                    </a:lnTo>
                    <a:lnTo>
                      <a:pt x="590" y="550"/>
                    </a:lnTo>
                    <a:lnTo>
                      <a:pt x="541" y="569"/>
                    </a:lnTo>
                    <a:lnTo>
                      <a:pt x="492" y="587"/>
                    </a:lnTo>
                    <a:lnTo>
                      <a:pt x="427" y="612"/>
                    </a:lnTo>
                    <a:lnTo>
                      <a:pt x="302" y="661"/>
                    </a:lnTo>
                    <a:lnTo>
                      <a:pt x="280" y="668"/>
                    </a:lnTo>
                    <a:lnTo>
                      <a:pt x="262" y="672"/>
                    </a:lnTo>
                    <a:lnTo>
                      <a:pt x="248" y="675"/>
                    </a:lnTo>
                    <a:lnTo>
                      <a:pt x="233" y="675"/>
                    </a:lnTo>
                    <a:lnTo>
                      <a:pt x="219" y="672"/>
                    </a:lnTo>
                    <a:lnTo>
                      <a:pt x="202" y="668"/>
                    </a:lnTo>
                    <a:lnTo>
                      <a:pt x="184" y="661"/>
                    </a:lnTo>
                    <a:lnTo>
                      <a:pt x="161" y="652"/>
                    </a:lnTo>
                    <a:lnTo>
                      <a:pt x="152" y="648"/>
                    </a:lnTo>
                    <a:lnTo>
                      <a:pt x="126" y="637"/>
                    </a:lnTo>
                    <a:lnTo>
                      <a:pt x="105" y="625"/>
                    </a:lnTo>
                    <a:lnTo>
                      <a:pt x="85" y="612"/>
                    </a:lnTo>
                    <a:lnTo>
                      <a:pt x="69" y="597"/>
                    </a:lnTo>
                    <a:lnTo>
                      <a:pt x="56" y="583"/>
                    </a:lnTo>
                    <a:lnTo>
                      <a:pt x="47" y="569"/>
                    </a:lnTo>
                    <a:lnTo>
                      <a:pt x="40" y="554"/>
                    </a:lnTo>
                    <a:lnTo>
                      <a:pt x="38" y="540"/>
                    </a:lnTo>
                    <a:lnTo>
                      <a:pt x="38" y="529"/>
                    </a:lnTo>
                    <a:lnTo>
                      <a:pt x="40" y="518"/>
                    </a:lnTo>
                    <a:lnTo>
                      <a:pt x="45" y="509"/>
                    </a:lnTo>
                    <a:lnTo>
                      <a:pt x="50" y="498"/>
                    </a:lnTo>
                    <a:lnTo>
                      <a:pt x="58" y="489"/>
                    </a:lnTo>
                    <a:lnTo>
                      <a:pt x="69" y="480"/>
                    </a:lnTo>
                    <a:lnTo>
                      <a:pt x="79" y="471"/>
                    </a:lnTo>
                    <a:lnTo>
                      <a:pt x="92" y="462"/>
                    </a:lnTo>
                    <a:lnTo>
                      <a:pt x="322" y="341"/>
                    </a:lnTo>
                    <a:lnTo>
                      <a:pt x="356" y="322"/>
                    </a:lnTo>
                    <a:lnTo>
                      <a:pt x="392" y="304"/>
                    </a:lnTo>
                    <a:lnTo>
                      <a:pt x="429" y="286"/>
                    </a:lnTo>
                    <a:lnTo>
                      <a:pt x="463" y="266"/>
                    </a:lnTo>
                    <a:lnTo>
                      <a:pt x="499" y="248"/>
                    </a:lnTo>
                    <a:lnTo>
                      <a:pt x="535" y="228"/>
                    </a:lnTo>
                    <a:lnTo>
                      <a:pt x="572" y="208"/>
                    </a:lnTo>
                    <a:lnTo>
                      <a:pt x="606" y="190"/>
                    </a:lnTo>
                    <a:lnTo>
                      <a:pt x="642" y="170"/>
                    </a:lnTo>
                    <a:lnTo>
                      <a:pt x="675" y="150"/>
                    </a:lnTo>
                    <a:lnTo>
                      <a:pt x="709" y="131"/>
                    </a:lnTo>
                    <a:lnTo>
                      <a:pt x="742" y="112"/>
                    </a:lnTo>
                    <a:lnTo>
                      <a:pt x="774" y="93"/>
                    </a:lnTo>
                    <a:lnTo>
                      <a:pt x="803" y="73"/>
                    </a:lnTo>
                    <a:lnTo>
                      <a:pt x="834" y="55"/>
                    </a:lnTo>
                    <a:lnTo>
                      <a:pt x="861" y="35"/>
                    </a:lnTo>
                    <a:lnTo>
                      <a:pt x="866" y="29"/>
                    </a:lnTo>
                    <a:lnTo>
                      <a:pt x="870" y="22"/>
                    </a:lnTo>
                    <a:lnTo>
                      <a:pt x="870" y="15"/>
                    </a:lnTo>
                    <a:lnTo>
                      <a:pt x="866" y="9"/>
                    </a:lnTo>
                    <a:lnTo>
                      <a:pt x="861" y="4"/>
                    </a:lnTo>
                    <a:lnTo>
                      <a:pt x="854" y="0"/>
                    </a:lnTo>
                    <a:lnTo>
                      <a:pt x="847" y="0"/>
                    </a:lnTo>
                    <a:lnTo>
                      <a:pt x="84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6" name="Freeform 9"/>
              <p:cNvSpPr>
                <a:spLocks/>
              </p:cNvSpPr>
              <p:nvPr/>
            </p:nvSpPr>
            <p:spPr bwMode="auto">
              <a:xfrm>
                <a:off x="1663" y="1574"/>
                <a:ext cx="883" cy="425"/>
              </a:xfrm>
              <a:custGeom>
                <a:avLst/>
                <a:gdLst>
                  <a:gd name="T0" fmla="*/ 800 w 883"/>
                  <a:gd name="T1" fmla="*/ 24 h 425"/>
                  <a:gd name="T2" fmla="*/ 592 w 883"/>
                  <a:gd name="T3" fmla="*/ 127 h 425"/>
                  <a:gd name="T4" fmla="*/ 532 w 883"/>
                  <a:gd name="T5" fmla="*/ 154 h 425"/>
                  <a:gd name="T6" fmla="*/ 471 w 883"/>
                  <a:gd name="T7" fmla="*/ 179 h 425"/>
                  <a:gd name="T8" fmla="*/ 411 w 883"/>
                  <a:gd name="T9" fmla="*/ 203 h 425"/>
                  <a:gd name="T10" fmla="*/ 335 w 883"/>
                  <a:gd name="T11" fmla="*/ 235 h 425"/>
                  <a:gd name="T12" fmla="*/ 297 w 883"/>
                  <a:gd name="T13" fmla="*/ 250 h 425"/>
                  <a:gd name="T14" fmla="*/ 257 w 883"/>
                  <a:gd name="T15" fmla="*/ 266 h 425"/>
                  <a:gd name="T16" fmla="*/ 218 w 883"/>
                  <a:gd name="T17" fmla="*/ 284 h 425"/>
                  <a:gd name="T18" fmla="*/ 178 w 883"/>
                  <a:gd name="T19" fmla="*/ 302 h 425"/>
                  <a:gd name="T20" fmla="*/ 9 w 883"/>
                  <a:gd name="T21" fmla="*/ 391 h 425"/>
                  <a:gd name="T22" fmla="*/ 0 w 883"/>
                  <a:gd name="T23" fmla="*/ 402 h 425"/>
                  <a:gd name="T24" fmla="*/ 2 w 883"/>
                  <a:gd name="T25" fmla="*/ 416 h 425"/>
                  <a:gd name="T26" fmla="*/ 15 w 883"/>
                  <a:gd name="T27" fmla="*/ 425 h 425"/>
                  <a:gd name="T28" fmla="*/ 29 w 883"/>
                  <a:gd name="T29" fmla="*/ 424 h 425"/>
                  <a:gd name="T30" fmla="*/ 194 w 883"/>
                  <a:gd name="T31" fmla="*/ 337 h 425"/>
                  <a:gd name="T32" fmla="*/ 234 w 883"/>
                  <a:gd name="T33" fmla="*/ 319 h 425"/>
                  <a:gd name="T34" fmla="*/ 272 w 883"/>
                  <a:gd name="T35" fmla="*/ 301 h 425"/>
                  <a:gd name="T36" fmla="*/ 312 w 883"/>
                  <a:gd name="T37" fmla="*/ 284 h 425"/>
                  <a:gd name="T38" fmla="*/ 350 w 883"/>
                  <a:gd name="T39" fmla="*/ 270 h 425"/>
                  <a:gd name="T40" fmla="*/ 427 w 883"/>
                  <a:gd name="T41" fmla="*/ 239 h 425"/>
                  <a:gd name="T42" fmla="*/ 487 w 883"/>
                  <a:gd name="T43" fmla="*/ 214 h 425"/>
                  <a:gd name="T44" fmla="*/ 549 w 883"/>
                  <a:gd name="T45" fmla="*/ 188 h 425"/>
                  <a:gd name="T46" fmla="*/ 608 w 883"/>
                  <a:gd name="T47" fmla="*/ 161 h 425"/>
                  <a:gd name="T48" fmla="*/ 816 w 883"/>
                  <a:gd name="T49" fmla="*/ 56 h 425"/>
                  <a:gd name="T50" fmla="*/ 822 w 883"/>
                  <a:gd name="T51" fmla="*/ 55 h 425"/>
                  <a:gd name="T52" fmla="*/ 835 w 883"/>
                  <a:gd name="T53" fmla="*/ 47 h 425"/>
                  <a:gd name="T54" fmla="*/ 844 w 883"/>
                  <a:gd name="T55" fmla="*/ 82 h 425"/>
                  <a:gd name="T56" fmla="*/ 845 w 883"/>
                  <a:gd name="T57" fmla="*/ 96 h 425"/>
                  <a:gd name="T58" fmla="*/ 849 w 883"/>
                  <a:gd name="T59" fmla="*/ 112 h 425"/>
                  <a:gd name="T60" fmla="*/ 858 w 883"/>
                  <a:gd name="T61" fmla="*/ 121 h 425"/>
                  <a:gd name="T62" fmla="*/ 873 w 883"/>
                  <a:gd name="T63" fmla="*/ 121 h 425"/>
                  <a:gd name="T64" fmla="*/ 883 w 883"/>
                  <a:gd name="T65" fmla="*/ 111 h 425"/>
                  <a:gd name="T66" fmla="*/ 883 w 883"/>
                  <a:gd name="T67" fmla="*/ 94 h 425"/>
                  <a:gd name="T68" fmla="*/ 882 w 883"/>
                  <a:gd name="T69" fmla="*/ 73 h 425"/>
                  <a:gd name="T70" fmla="*/ 863 w 883"/>
                  <a:gd name="T71" fmla="*/ 15 h 425"/>
                  <a:gd name="T72" fmla="*/ 860 w 883"/>
                  <a:gd name="T73" fmla="*/ 7 h 425"/>
                  <a:gd name="T74" fmla="*/ 853 w 883"/>
                  <a:gd name="T75" fmla="*/ 2 h 425"/>
                  <a:gd name="T76" fmla="*/ 845 w 883"/>
                  <a:gd name="T77" fmla="*/ 0 h 425"/>
                  <a:gd name="T78" fmla="*/ 836 w 883"/>
                  <a:gd name="T79" fmla="*/ 4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3" h="425">
                    <a:moveTo>
                      <a:pt x="836" y="4"/>
                    </a:moveTo>
                    <a:lnTo>
                      <a:pt x="800" y="24"/>
                    </a:lnTo>
                    <a:lnTo>
                      <a:pt x="621" y="114"/>
                    </a:lnTo>
                    <a:lnTo>
                      <a:pt x="592" y="127"/>
                    </a:lnTo>
                    <a:lnTo>
                      <a:pt x="561" y="140"/>
                    </a:lnTo>
                    <a:lnTo>
                      <a:pt x="532" y="154"/>
                    </a:lnTo>
                    <a:lnTo>
                      <a:pt x="502" y="167"/>
                    </a:lnTo>
                    <a:lnTo>
                      <a:pt x="471" y="179"/>
                    </a:lnTo>
                    <a:lnTo>
                      <a:pt x="442" y="192"/>
                    </a:lnTo>
                    <a:lnTo>
                      <a:pt x="411" y="203"/>
                    </a:lnTo>
                    <a:lnTo>
                      <a:pt x="382" y="216"/>
                    </a:lnTo>
                    <a:lnTo>
                      <a:pt x="335" y="235"/>
                    </a:lnTo>
                    <a:lnTo>
                      <a:pt x="315" y="243"/>
                    </a:lnTo>
                    <a:lnTo>
                      <a:pt x="297" y="250"/>
                    </a:lnTo>
                    <a:lnTo>
                      <a:pt x="277" y="259"/>
                    </a:lnTo>
                    <a:lnTo>
                      <a:pt x="257" y="266"/>
                    </a:lnTo>
                    <a:lnTo>
                      <a:pt x="237" y="275"/>
                    </a:lnTo>
                    <a:lnTo>
                      <a:pt x="218" y="284"/>
                    </a:lnTo>
                    <a:lnTo>
                      <a:pt x="198" y="293"/>
                    </a:lnTo>
                    <a:lnTo>
                      <a:pt x="178" y="302"/>
                    </a:lnTo>
                    <a:lnTo>
                      <a:pt x="165" y="310"/>
                    </a:lnTo>
                    <a:lnTo>
                      <a:pt x="9" y="391"/>
                    </a:lnTo>
                    <a:lnTo>
                      <a:pt x="4" y="397"/>
                    </a:lnTo>
                    <a:lnTo>
                      <a:pt x="0" y="402"/>
                    </a:lnTo>
                    <a:lnTo>
                      <a:pt x="0" y="409"/>
                    </a:lnTo>
                    <a:lnTo>
                      <a:pt x="2" y="416"/>
                    </a:lnTo>
                    <a:lnTo>
                      <a:pt x="8" y="422"/>
                    </a:lnTo>
                    <a:lnTo>
                      <a:pt x="15" y="425"/>
                    </a:lnTo>
                    <a:lnTo>
                      <a:pt x="22" y="425"/>
                    </a:lnTo>
                    <a:lnTo>
                      <a:pt x="29" y="424"/>
                    </a:lnTo>
                    <a:lnTo>
                      <a:pt x="183" y="342"/>
                    </a:lnTo>
                    <a:lnTo>
                      <a:pt x="194" y="337"/>
                    </a:lnTo>
                    <a:lnTo>
                      <a:pt x="214" y="328"/>
                    </a:lnTo>
                    <a:lnTo>
                      <a:pt x="234" y="319"/>
                    </a:lnTo>
                    <a:lnTo>
                      <a:pt x="254" y="310"/>
                    </a:lnTo>
                    <a:lnTo>
                      <a:pt x="272" y="301"/>
                    </a:lnTo>
                    <a:lnTo>
                      <a:pt x="292" y="293"/>
                    </a:lnTo>
                    <a:lnTo>
                      <a:pt x="312" y="284"/>
                    </a:lnTo>
                    <a:lnTo>
                      <a:pt x="330" y="277"/>
                    </a:lnTo>
                    <a:lnTo>
                      <a:pt x="350" y="270"/>
                    </a:lnTo>
                    <a:lnTo>
                      <a:pt x="397" y="250"/>
                    </a:lnTo>
                    <a:lnTo>
                      <a:pt x="427" y="239"/>
                    </a:lnTo>
                    <a:lnTo>
                      <a:pt x="456" y="226"/>
                    </a:lnTo>
                    <a:lnTo>
                      <a:pt x="487" y="214"/>
                    </a:lnTo>
                    <a:lnTo>
                      <a:pt x="518" y="201"/>
                    </a:lnTo>
                    <a:lnTo>
                      <a:pt x="549" y="188"/>
                    </a:lnTo>
                    <a:lnTo>
                      <a:pt x="578" y="174"/>
                    </a:lnTo>
                    <a:lnTo>
                      <a:pt x="608" y="161"/>
                    </a:lnTo>
                    <a:lnTo>
                      <a:pt x="637" y="147"/>
                    </a:lnTo>
                    <a:lnTo>
                      <a:pt x="816" y="56"/>
                    </a:lnTo>
                    <a:lnTo>
                      <a:pt x="818" y="56"/>
                    </a:lnTo>
                    <a:lnTo>
                      <a:pt x="822" y="55"/>
                    </a:lnTo>
                    <a:lnTo>
                      <a:pt x="827" y="51"/>
                    </a:lnTo>
                    <a:lnTo>
                      <a:pt x="835" y="47"/>
                    </a:lnTo>
                    <a:lnTo>
                      <a:pt x="840" y="69"/>
                    </a:lnTo>
                    <a:lnTo>
                      <a:pt x="844" y="82"/>
                    </a:lnTo>
                    <a:lnTo>
                      <a:pt x="845" y="89"/>
                    </a:lnTo>
                    <a:lnTo>
                      <a:pt x="845" y="96"/>
                    </a:lnTo>
                    <a:lnTo>
                      <a:pt x="847" y="105"/>
                    </a:lnTo>
                    <a:lnTo>
                      <a:pt x="849" y="112"/>
                    </a:lnTo>
                    <a:lnTo>
                      <a:pt x="853" y="118"/>
                    </a:lnTo>
                    <a:lnTo>
                      <a:pt x="858" y="121"/>
                    </a:lnTo>
                    <a:lnTo>
                      <a:pt x="865" y="123"/>
                    </a:lnTo>
                    <a:lnTo>
                      <a:pt x="873" y="121"/>
                    </a:lnTo>
                    <a:lnTo>
                      <a:pt x="880" y="118"/>
                    </a:lnTo>
                    <a:lnTo>
                      <a:pt x="883" y="111"/>
                    </a:lnTo>
                    <a:lnTo>
                      <a:pt x="883" y="103"/>
                    </a:lnTo>
                    <a:lnTo>
                      <a:pt x="883" y="94"/>
                    </a:lnTo>
                    <a:lnTo>
                      <a:pt x="883" y="85"/>
                    </a:lnTo>
                    <a:lnTo>
                      <a:pt x="882" y="73"/>
                    </a:lnTo>
                    <a:lnTo>
                      <a:pt x="874" y="53"/>
                    </a:lnTo>
                    <a:lnTo>
                      <a:pt x="863" y="15"/>
                    </a:lnTo>
                    <a:lnTo>
                      <a:pt x="862" y="11"/>
                    </a:lnTo>
                    <a:lnTo>
                      <a:pt x="860" y="7"/>
                    </a:lnTo>
                    <a:lnTo>
                      <a:pt x="856" y="6"/>
                    </a:lnTo>
                    <a:lnTo>
                      <a:pt x="853" y="2"/>
                    </a:lnTo>
                    <a:lnTo>
                      <a:pt x="849" y="0"/>
                    </a:lnTo>
                    <a:lnTo>
                      <a:pt x="845" y="0"/>
                    </a:lnTo>
                    <a:lnTo>
                      <a:pt x="840" y="2"/>
                    </a:lnTo>
                    <a:lnTo>
                      <a:pt x="83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7" name="Freeform 10"/>
              <p:cNvSpPr>
                <a:spLocks/>
              </p:cNvSpPr>
              <p:nvPr/>
            </p:nvSpPr>
            <p:spPr bwMode="auto">
              <a:xfrm>
                <a:off x="1616" y="1542"/>
                <a:ext cx="825" cy="425"/>
              </a:xfrm>
              <a:custGeom>
                <a:avLst/>
                <a:gdLst>
                  <a:gd name="T0" fmla="*/ 798 w 825"/>
                  <a:gd name="T1" fmla="*/ 1 h 425"/>
                  <a:gd name="T2" fmla="*/ 693 w 825"/>
                  <a:gd name="T3" fmla="*/ 49 h 425"/>
                  <a:gd name="T4" fmla="*/ 661 w 825"/>
                  <a:gd name="T5" fmla="*/ 63 h 425"/>
                  <a:gd name="T6" fmla="*/ 626 w 825"/>
                  <a:gd name="T7" fmla="*/ 79 h 425"/>
                  <a:gd name="T8" fmla="*/ 592 w 825"/>
                  <a:gd name="T9" fmla="*/ 94 h 425"/>
                  <a:gd name="T10" fmla="*/ 559 w 825"/>
                  <a:gd name="T11" fmla="*/ 108 h 425"/>
                  <a:gd name="T12" fmla="*/ 525 w 825"/>
                  <a:gd name="T13" fmla="*/ 125 h 425"/>
                  <a:gd name="T14" fmla="*/ 491 w 825"/>
                  <a:gd name="T15" fmla="*/ 141 h 425"/>
                  <a:gd name="T16" fmla="*/ 456 w 825"/>
                  <a:gd name="T17" fmla="*/ 157 h 425"/>
                  <a:gd name="T18" fmla="*/ 422 w 825"/>
                  <a:gd name="T19" fmla="*/ 175 h 425"/>
                  <a:gd name="T20" fmla="*/ 227 w 825"/>
                  <a:gd name="T21" fmla="*/ 269 h 425"/>
                  <a:gd name="T22" fmla="*/ 185 w 825"/>
                  <a:gd name="T23" fmla="*/ 289 h 425"/>
                  <a:gd name="T24" fmla="*/ 167 w 825"/>
                  <a:gd name="T25" fmla="*/ 298 h 425"/>
                  <a:gd name="T26" fmla="*/ 145 w 825"/>
                  <a:gd name="T27" fmla="*/ 309 h 425"/>
                  <a:gd name="T28" fmla="*/ 122 w 825"/>
                  <a:gd name="T29" fmla="*/ 320 h 425"/>
                  <a:gd name="T30" fmla="*/ 96 w 825"/>
                  <a:gd name="T31" fmla="*/ 334 h 425"/>
                  <a:gd name="T32" fmla="*/ 71 w 825"/>
                  <a:gd name="T33" fmla="*/ 347 h 425"/>
                  <a:gd name="T34" fmla="*/ 47 w 825"/>
                  <a:gd name="T35" fmla="*/ 362 h 425"/>
                  <a:gd name="T36" fmla="*/ 26 w 825"/>
                  <a:gd name="T37" fmla="*/ 376 h 425"/>
                  <a:gd name="T38" fmla="*/ 6 w 825"/>
                  <a:gd name="T39" fmla="*/ 391 h 425"/>
                  <a:gd name="T40" fmla="*/ 2 w 825"/>
                  <a:gd name="T41" fmla="*/ 396 h 425"/>
                  <a:gd name="T42" fmla="*/ 0 w 825"/>
                  <a:gd name="T43" fmla="*/ 403 h 425"/>
                  <a:gd name="T44" fmla="*/ 0 w 825"/>
                  <a:gd name="T45" fmla="*/ 412 h 425"/>
                  <a:gd name="T46" fmla="*/ 4 w 825"/>
                  <a:gd name="T47" fmla="*/ 418 h 425"/>
                  <a:gd name="T48" fmla="*/ 9 w 825"/>
                  <a:gd name="T49" fmla="*/ 423 h 425"/>
                  <a:gd name="T50" fmla="*/ 17 w 825"/>
                  <a:gd name="T51" fmla="*/ 425 h 425"/>
                  <a:gd name="T52" fmla="*/ 24 w 825"/>
                  <a:gd name="T53" fmla="*/ 425 h 425"/>
                  <a:gd name="T54" fmla="*/ 29 w 825"/>
                  <a:gd name="T55" fmla="*/ 421 h 425"/>
                  <a:gd name="T56" fmla="*/ 46 w 825"/>
                  <a:gd name="T57" fmla="*/ 409 h 425"/>
                  <a:gd name="T58" fmla="*/ 66 w 825"/>
                  <a:gd name="T59" fmla="*/ 396 h 425"/>
                  <a:gd name="T60" fmla="*/ 87 w 825"/>
                  <a:gd name="T61" fmla="*/ 383 h 425"/>
                  <a:gd name="T62" fmla="*/ 109 w 825"/>
                  <a:gd name="T63" fmla="*/ 371 h 425"/>
                  <a:gd name="T64" fmla="*/ 132 w 825"/>
                  <a:gd name="T65" fmla="*/ 358 h 425"/>
                  <a:gd name="T66" fmla="*/ 156 w 825"/>
                  <a:gd name="T67" fmla="*/ 345 h 425"/>
                  <a:gd name="T68" fmla="*/ 179 w 825"/>
                  <a:gd name="T69" fmla="*/ 334 h 425"/>
                  <a:gd name="T70" fmla="*/ 201 w 825"/>
                  <a:gd name="T71" fmla="*/ 324 h 425"/>
                  <a:gd name="T72" fmla="*/ 243 w 825"/>
                  <a:gd name="T73" fmla="*/ 304 h 425"/>
                  <a:gd name="T74" fmla="*/ 440 w 825"/>
                  <a:gd name="T75" fmla="*/ 210 h 425"/>
                  <a:gd name="T76" fmla="*/ 474 w 825"/>
                  <a:gd name="T77" fmla="*/ 191 h 425"/>
                  <a:gd name="T78" fmla="*/ 507 w 825"/>
                  <a:gd name="T79" fmla="*/ 175 h 425"/>
                  <a:gd name="T80" fmla="*/ 541 w 825"/>
                  <a:gd name="T81" fmla="*/ 159 h 425"/>
                  <a:gd name="T82" fmla="*/ 574 w 825"/>
                  <a:gd name="T83" fmla="*/ 144 h 425"/>
                  <a:gd name="T84" fmla="*/ 608 w 825"/>
                  <a:gd name="T85" fmla="*/ 128 h 425"/>
                  <a:gd name="T86" fmla="*/ 641 w 825"/>
                  <a:gd name="T87" fmla="*/ 114 h 425"/>
                  <a:gd name="T88" fmla="*/ 675 w 825"/>
                  <a:gd name="T89" fmla="*/ 99 h 425"/>
                  <a:gd name="T90" fmla="*/ 710 w 825"/>
                  <a:gd name="T91" fmla="*/ 83 h 425"/>
                  <a:gd name="T92" fmla="*/ 813 w 825"/>
                  <a:gd name="T93" fmla="*/ 36 h 425"/>
                  <a:gd name="T94" fmla="*/ 820 w 825"/>
                  <a:gd name="T95" fmla="*/ 32 h 425"/>
                  <a:gd name="T96" fmla="*/ 824 w 825"/>
                  <a:gd name="T97" fmla="*/ 25 h 425"/>
                  <a:gd name="T98" fmla="*/ 825 w 825"/>
                  <a:gd name="T99" fmla="*/ 18 h 425"/>
                  <a:gd name="T100" fmla="*/ 824 w 825"/>
                  <a:gd name="T101" fmla="*/ 11 h 425"/>
                  <a:gd name="T102" fmla="*/ 818 w 825"/>
                  <a:gd name="T103" fmla="*/ 5 h 425"/>
                  <a:gd name="T104" fmla="*/ 813 w 825"/>
                  <a:gd name="T105" fmla="*/ 1 h 425"/>
                  <a:gd name="T106" fmla="*/ 806 w 825"/>
                  <a:gd name="T107" fmla="*/ 0 h 425"/>
                  <a:gd name="T108" fmla="*/ 798 w 825"/>
                  <a:gd name="T109" fmla="*/ 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5" h="425">
                    <a:moveTo>
                      <a:pt x="798" y="1"/>
                    </a:moveTo>
                    <a:lnTo>
                      <a:pt x="693" y="49"/>
                    </a:lnTo>
                    <a:lnTo>
                      <a:pt x="661" y="63"/>
                    </a:lnTo>
                    <a:lnTo>
                      <a:pt x="626" y="79"/>
                    </a:lnTo>
                    <a:lnTo>
                      <a:pt x="592" y="94"/>
                    </a:lnTo>
                    <a:lnTo>
                      <a:pt x="559" y="108"/>
                    </a:lnTo>
                    <a:lnTo>
                      <a:pt x="525" y="125"/>
                    </a:lnTo>
                    <a:lnTo>
                      <a:pt x="491" y="141"/>
                    </a:lnTo>
                    <a:lnTo>
                      <a:pt x="456" y="157"/>
                    </a:lnTo>
                    <a:lnTo>
                      <a:pt x="422" y="175"/>
                    </a:lnTo>
                    <a:lnTo>
                      <a:pt x="227" y="269"/>
                    </a:lnTo>
                    <a:lnTo>
                      <a:pt x="185" y="289"/>
                    </a:lnTo>
                    <a:lnTo>
                      <a:pt x="167" y="298"/>
                    </a:lnTo>
                    <a:lnTo>
                      <a:pt x="145" y="309"/>
                    </a:lnTo>
                    <a:lnTo>
                      <a:pt x="122" y="320"/>
                    </a:lnTo>
                    <a:lnTo>
                      <a:pt x="96" y="334"/>
                    </a:lnTo>
                    <a:lnTo>
                      <a:pt x="71" y="347"/>
                    </a:lnTo>
                    <a:lnTo>
                      <a:pt x="47" y="362"/>
                    </a:lnTo>
                    <a:lnTo>
                      <a:pt x="26" y="376"/>
                    </a:lnTo>
                    <a:lnTo>
                      <a:pt x="6" y="391"/>
                    </a:lnTo>
                    <a:lnTo>
                      <a:pt x="2" y="396"/>
                    </a:lnTo>
                    <a:lnTo>
                      <a:pt x="0" y="403"/>
                    </a:lnTo>
                    <a:lnTo>
                      <a:pt x="0" y="412"/>
                    </a:lnTo>
                    <a:lnTo>
                      <a:pt x="4" y="418"/>
                    </a:lnTo>
                    <a:lnTo>
                      <a:pt x="9" y="423"/>
                    </a:lnTo>
                    <a:lnTo>
                      <a:pt x="17" y="425"/>
                    </a:lnTo>
                    <a:lnTo>
                      <a:pt x="24" y="425"/>
                    </a:lnTo>
                    <a:lnTo>
                      <a:pt x="29" y="421"/>
                    </a:lnTo>
                    <a:lnTo>
                      <a:pt x="46" y="409"/>
                    </a:lnTo>
                    <a:lnTo>
                      <a:pt x="66" y="396"/>
                    </a:lnTo>
                    <a:lnTo>
                      <a:pt x="87" y="383"/>
                    </a:lnTo>
                    <a:lnTo>
                      <a:pt x="109" y="371"/>
                    </a:lnTo>
                    <a:lnTo>
                      <a:pt x="132" y="358"/>
                    </a:lnTo>
                    <a:lnTo>
                      <a:pt x="156" y="345"/>
                    </a:lnTo>
                    <a:lnTo>
                      <a:pt x="179" y="334"/>
                    </a:lnTo>
                    <a:lnTo>
                      <a:pt x="201" y="324"/>
                    </a:lnTo>
                    <a:lnTo>
                      <a:pt x="243" y="304"/>
                    </a:lnTo>
                    <a:lnTo>
                      <a:pt x="440" y="210"/>
                    </a:lnTo>
                    <a:lnTo>
                      <a:pt x="474" y="191"/>
                    </a:lnTo>
                    <a:lnTo>
                      <a:pt x="507" y="175"/>
                    </a:lnTo>
                    <a:lnTo>
                      <a:pt x="541" y="159"/>
                    </a:lnTo>
                    <a:lnTo>
                      <a:pt x="574" y="144"/>
                    </a:lnTo>
                    <a:lnTo>
                      <a:pt x="608" y="128"/>
                    </a:lnTo>
                    <a:lnTo>
                      <a:pt x="641" y="114"/>
                    </a:lnTo>
                    <a:lnTo>
                      <a:pt x="675" y="99"/>
                    </a:lnTo>
                    <a:lnTo>
                      <a:pt x="710" y="83"/>
                    </a:lnTo>
                    <a:lnTo>
                      <a:pt x="813" y="36"/>
                    </a:lnTo>
                    <a:lnTo>
                      <a:pt x="820" y="32"/>
                    </a:lnTo>
                    <a:lnTo>
                      <a:pt x="824" y="25"/>
                    </a:lnTo>
                    <a:lnTo>
                      <a:pt x="825" y="18"/>
                    </a:lnTo>
                    <a:lnTo>
                      <a:pt x="824" y="11"/>
                    </a:lnTo>
                    <a:lnTo>
                      <a:pt x="818" y="5"/>
                    </a:lnTo>
                    <a:lnTo>
                      <a:pt x="813" y="1"/>
                    </a:lnTo>
                    <a:lnTo>
                      <a:pt x="806" y="0"/>
                    </a:lnTo>
                    <a:lnTo>
                      <a:pt x="79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8" name="Freeform 11"/>
              <p:cNvSpPr>
                <a:spLocks/>
              </p:cNvSpPr>
              <p:nvPr/>
            </p:nvSpPr>
            <p:spPr bwMode="auto">
              <a:xfrm>
                <a:off x="1542" y="1475"/>
                <a:ext cx="851" cy="472"/>
              </a:xfrm>
              <a:custGeom>
                <a:avLst/>
                <a:gdLst>
                  <a:gd name="T0" fmla="*/ 805 w 851"/>
                  <a:gd name="T1" fmla="*/ 11 h 472"/>
                  <a:gd name="T2" fmla="*/ 767 w 851"/>
                  <a:gd name="T3" fmla="*/ 27 h 472"/>
                  <a:gd name="T4" fmla="*/ 729 w 851"/>
                  <a:gd name="T5" fmla="*/ 45 h 472"/>
                  <a:gd name="T6" fmla="*/ 691 w 851"/>
                  <a:gd name="T7" fmla="*/ 63 h 472"/>
                  <a:gd name="T8" fmla="*/ 655 w 851"/>
                  <a:gd name="T9" fmla="*/ 83 h 472"/>
                  <a:gd name="T10" fmla="*/ 619 w 851"/>
                  <a:gd name="T11" fmla="*/ 103 h 472"/>
                  <a:gd name="T12" fmla="*/ 585 w 851"/>
                  <a:gd name="T13" fmla="*/ 123 h 472"/>
                  <a:gd name="T14" fmla="*/ 548 w 851"/>
                  <a:gd name="T15" fmla="*/ 143 h 472"/>
                  <a:gd name="T16" fmla="*/ 346 w 851"/>
                  <a:gd name="T17" fmla="*/ 251 h 472"/>
                  <a:gd name="T18" fmla="*/ 152 w 851"/>
                  <a:gd name="T19" fmla="*/ 356 h 472"/>
                  <a:gd name="T20" fmla="*/ 114 w 851"/>
                  <a:gd name="T21" fmla="*/ 376 h 472"/>
                  <a:gd name="T22" fmla="*/ 78 w 851"/>
                  <a:gd name="T23" fmla="*/ 396 h 472"/>
                  <a:gd name="T24" fmla="*/ 40 w 851"/>
                  <a:gd name="T25" fmla="*/ 418 h 472"/>
                  <a:gd name="T26" fmla="*/ 7 w 851"/>
                  <a:gd name="T27" fmla="*/ 439 h 472"/>
                  <a:gd name="T28" fmla="*/ 0 w 851"/>
                  <a:gd name="T29" fmla="*/ 450 h 472"/>
                  <a:gd name="T30" fmla="*/ 4 w 851"/>
                  <a:gd name="T31" fmla="*/ 465 h 472"/>
                  <a:gd name="T32" fmla="*/ 15 w 851"/>
                  <a:gd name="T33" fmla="*/ 472 h 472"/>
                  <a:gd name="T34" fmla="*/ 29 w 851"/>
                  <a:gd name="T35" fmla="*/ 470 h 472"/>
                  <a:gd name="T36" fmla="*/ 62 w 851"/>
                  <a:gd name="T37" fmla="*/ 450 h 472"/>
                  <a:gd name="T38" fmla="*/ 98 w 851"/>
                  <a:gd name="T39" fmla="*/ 429 h 472"/>
                  <a:gd name="T40" fmla="*/ 134 w 851"/>
                  <a:gd name="T41" fmla="*/ 409 h 472"/>
                  <a:gd name="T42" fmla="*/ 170 w 851"/>
                  <a:gd name="T43" fmla="*/ 389 h 472"/>
                  <a:gd name="T44" fmla="*/ 223 w 851"/>
                  <a:gd name="T45" fmla="*/ 360 h 472"/>
                  <a:gd name="T46" fmla="*/ 264 w 851"/>
                  <a:gd name="T47" fmla="*/ 338 h 472"/>
                  <a:gd name="T48" fmla="*/ 317 w 851"/>
                  <a:gd name="T49" fmla="*/ 311 h 472"/>
                  <a:gd name="T50" fmla="*/ 358 w 851"/>
                  <a:gd name="T51" fmla="*/ 289 h 472"/>
                  <a:gd name="T52" fmla="*/ 550 w 851"/>
                  <a:gd name="T53" fmla="*/ 184 h 472"/>
                  <a:gd name="T54" fmla="*/ 619 w 851"/>
                  <a:gd name="T55" fmla="*/ 144 h 472"/>
                  <a:gd name="T56" fmla="*/ 691 w 851"/>
                  <a:gd name="T57" fmla="*/ 106 h 472"/>
                  <a:gd name="T58" fmla="*/ 764 w 851"/>
                  <a:gd name="T59" fmla="*/ 68 h 472"/>
                  <a:gd name="T60" fmla="*/ 838 w 851"/>
                  <a:gd name="T61" fmla="*/ 36 h 472"/>
                  <a:gd name="T62" fmla="*/ 849 w 851"/>
                  <a:gd name="T63" fmla="*/ 27 h 472"/>
                  <a:gd name="T64" fmla="*/ 849 w 851"/>
                  <a:gd name="T65" fmla="*/ 12 h 472"/>
                  <a:gd name="T66" fmla="*/ 840 w 851"/>
                  <a:gd name="T67" fmla="*/ 1 h 472"/>
                  <a:gd name="T68" fmla="*/ 823 w 851"/>
                  <a:gd name="T69" fmla="*/ 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1" h="472">
                    <a:moveTo>
                      <a:pt x="823" y="1"/>
                    </a:moveTo>
                    <a:lnTo>
                      <a:pt x="805" y="11"/>
                    </a:lnTo>
                    <a:lnTo>
                      <a:pt x="785" y="18"/>
                    </a:lnTo>
                    <a:lnTo>
                      <a:pt x="767" y="27"/>
                    </a:lnTo>
                    <a:lnTo>
                      <a:pt x="747" y="36"/>
                    </a:lnTo>
                    <a:lnTo>
                      <a:pt x="729" y="45"/>
                    </a:lnTo>
                    <a:lnTo>
                      <a:pt x="711" y="54"/>
                    </a:lnTo>
                    <a:lnTo>
                      <a:pt x="691" y="63"/>
                    </a:lnTo>
                    <a:lnTo>
                      <a:pt x="673" y="74"/>
                    </a:lnTo>
                    <a:lnTo>
                      <a:pt x="655" y="83"/>
                    </a:lnTo>
                    <a:lnTo>
                      <a:pt x="637" y="92"/>
                    </a:lnTo>
                    <a:lnTo>
                      <a:pt x="619" y="103"/>
                    </a:lnTo>
                    <a:lnTo>
                      <a:pt x="601" y="112"/>
                    </a:lnTo>
                    <a:lnTo>
                      <a:pt x="585" y="123"/>
                    </a:lnTo>
                    <a:lnTo>
                      <a:pt x="567" y="132"/>
                    </a:lnTo>
                    <a:lnTo>
                      <a:pt x="548" y="143"/>
                    </a:lnTo>
                    <a:lnTo>
                      <a:pt x="532" y="152"/>
                    </a:lnTo>
                    <a:lnTo>
                      <a:pt x="346" y="251"/>
                    </a:lnTo>
                    <a:lnTo>
                      <a:pt x="199" y="331"/>
                    </a:lnTo>
                    <a:lnTo>
                      <a:pt x="152" y="356"/>
                    </a:lnTo>
                    <a:lnTo>
                      <a:pt x="134" y="365"/>
                    </a:lnTo>
                    <a:lnTo>
                      <a:pt x="114" y="376"/>
                    </a:lnTo>
                    <a:lnTo>
                      <a:pt x="96" y="385"/>
                    </a:lnTo>
                    <a:lnTo>
                      <a:pt x="78" y="396"/>
                    </a:lnTo>
                    <a:lnTo>
                      <a:pt x="58" y="407"/>
                    </a:lnTo>
                    <a:lnTo>
                      <a:pt x="40" y="418"/>
                    </a:lnTo>
                    <a:lnTo>
                      <a:pt x="24" y="429"/>
                    </a:lnTo>
                    <a:lnTo>
                      <a:pt x="7" y="439"/>
                    </a:lnTo>
                    <a:lnTo>
                      <a:pt x="4" y="445"/>
                    </a:lnTo>
                    <a:lnTo>
                      <a:pt x="0" y="450"/>
                    </a:lnTo>
                    <a:lnTo>
                      <a:pt x="0" y="458"/>
                    </a:lnTo>
                    <a:lnTo>
                      <a:pt x="4" y="465"/>
                    </a:lnTo>
                    <a:lnTo>
                      <a:pt x="9" y="470"/>
                    </a:lnTo>
                    <a:lnTo>
                      <a:pt x="15" y="472"/>
                    </a:lnTo>
                    <a:lnTo>
                      <a:pt x="22" y="472"/>
                    </a:lnTo>
                    <a:lnTo>
                      <a:pt x="29" y="470"/>
                    </a:lnTo>
                    <a:lnTo>
                      <a:pt x="45" y="459"/>
                    </a:lnTo>
                    <a:lnTo>
                      <a:pt x="62" y="450"/>
                    </a:lnTo>
                    <a:lnTo>
                      <a:pt x="78" y="439"/>
                    </a:lnTo>
                    <a:lnTo>
                      <a:pt x="98" y="429"/>
                    </a:lnTo>
                    <a:lnTo>
                      <a:pt x="116" y="418"/>
                    </a:lnTo>
                    <a:lnTo>
                      <a:pt x="134" y="409"/>
                    </a:lnTo>
                    <a:lnTo>
                      <a:pt x="152" y="398"/>
                    </a:lnTo>
                    <a:lnTo>
                      <a:pt x="170" y="389"/>
                    </a:lnTo>
                    <a:lnTo>
                      <a:pt x="217" y="363"/>
                    </a:lnTo>
                    <a:lnTo>
                      <a:pt x="223" y="360"/>
                    </a:lnTo>
                    <a:lnTo>
                      <a:pt x="241" y="351"/>
                    </a:lnTo>
                    <a:lnTo>
                      <a:pt x="264" y="338"/>
                    </a:lnTo>
                    <a:lnTo>
                      <a:pt x="291" y="324"/>
                    </a:lnTo>
                    <a:lnTo>
                      <a:pt x="317" y="311"/>
                    </a:lnTo>
                    <a:lnTo>
                      <a:pt x="340" y="298"/>
                    </a:lnTo>
                    <a:lnTo>
                      <a:pt x="358" y="289"/>
                    </a:lnTo>
                    <a:lnTo>
                      <a:pt x="364" y="286"/>
                    </a:lnTo>
                    <a:lnTo>
                      <a:pt x="550" y="184"/>
                    </a:lnTo>
                    <a:lnTo>
                      <a:pt x="585" y="164"/>
                    </a:lnTo>
                    <a:lnTo>
                      <a:pt x="619" y="144"/>
                    </a:lnTo>
                    <a:lnTo>
                      <a:pt x="655" y="125"/>
                    </a:lnTo>
                    <a:lnTo>
                      <a:pt x="691" y="106"/>
                    </a:lnTo>
                    <a:lnTo>
                      <a:pt x="728" y="87"/>
                    </a:lnTo>
                    <a:lnTo>
                      <a:pt x="764" y="68"/>
                    </a:lnTo>
                    <a:lnTo>
                      <a:pt x="800" y="52"/>
                    </a:lnTo>
                    <a:lnTo>
                      <a:pt x="838" y="36"/>
                    </a:lnTo>
                    <a:lnTo>
                      <a:pt x="843" y="32"/>
                    </a:lnTo>
                    <a:lnTo>
                      <a:pt x="849" y="27"/>
                    </a:lnTo>
                    <a:lnTo>
                      <a:pt x="851" y="20"/>
                    </a:lnTo>
                    <a:lnTo>
                      <a:pt x="849" y="12"/>
                    </a:lnTo>
                    <a:lnTo>
                      <a:pt x="845" y="7"/>
                    </a:lnTo>
                    <a:lnTo>
                      <a:pt x="840" y="1"/>
                    </a:lnTo>
                    <a:lnTo>
                      <a:pt x="831" y="0"/>
                    </a:lnTo>
                    <a:lnTo>
                      <a:pt x="82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9" name="Freeform 12"/>
              <p:cNvSpPr>
                <a:spLocks/>
              </p:cNvSpPr>
              <p:nvPr/>
            </p:nvSpPr>
            <p:spPr bwMode="auto">
              <a:xfrm>
                <a:off x="1497" y="1415"/>
                <a:ext cx="809" cy="499"/>
              </a:xfrm>
              <a:custGeom>
                <a:avLst/>
                <a:gdLst>
                  <a:gd name="T0" fmla="*/ 769 w 809"/>
                  <a:gd name="T1" fmla="*/ 13 h 499"/>
                  <a:gd name="T2" fmla="*/ 751 w 809"/>
                  <a:gd name="T3" fmla="*/ 25 h 499"/>
                  <a:gd name="T4" fmla="*/ 731 w 809"/>
                  <a:gd name="T5" fmla="*/ 38 h 499"/>
                  <a:gd name="T6" fmla="*/ 709 w 809"/>
                  <a:gd name="T7" fmla="*/ 51 h 499"/>
                  <a:gd name="T8" fmla="*/ 669 w 809"/>
                  <a:gd name="T9" fmla="*/ 71 h 499"/>
                  <a:gd name="T10" fmla="*/ 536 w 809"/>
                  <a:gd name="T11" fmla="*/ 161 h 499"/>
                  <a:gd name="T12" fmla="*/ 523 w 809"/>
                  <a:gd name="T13" fmla="*/ 168 h 499"/>
                  <a:gd name="T14" fmla="*/ 496 w 809"/>
                  <a:gd name="T15" fmla="*/ 185 h 499"/>
                  <a:gd name="T16" fmla="*/ 467 w 809"/>
                  <a:gd name="T17" fmla="*/ 201 h 499"/>
                  <a:gd name="T18" fmla="*/ 454 w 809"/>
                  <a:gd name="T19" fmla="*/ 208 h 499"/>
                  <a:gd name="T20" fmla="*/ 355 w 809"/>
                  <a:gd name="T21" fmla="*/ 268 h 499"/>
                  <a:gd name="T22" fmla="*/ 331 w 809"/>
                  <a:gd name="T23" fmla="*/ 280 h 499"/>
                  <a:gd name="T24" fmla="*/ 306 w 809"/>
                  <a:gd name="T25" fmla="*/ 291 h 499"/>
                  <a:gd name="T26" fmla="*/ 282 w 809"/>
                  <a:gd name="T27" fmla="*/ 302 h 499"/>
                  <a:gd name="T28" fmla="*/ 257 w 809"/>
                  <a:gd name="T29" fmla="*/ 315 h 499"/>
                  <a:gd name="T30" fmla="*/ 226 w 809"/>
                  <a:gd name="T31" fmla="*/ 329 h 499"/>
                  <a:gd name="T32" fmla="*/ 197 w 809"/>
                  <a:gd name="T33" fmla="*/ 346 h 499"/>
                  <a:gd name="T34" fmla="*/ 168 w 809"/>
                  <a:gd name="T35" fmla="*/ 362 h 499"/>
                  <a:gd name="T36" fmla="*/ 118 w 809"/>
                  <a:gd name="T37" fmla="*/ 396 h 499"/>
                  <a:gd name="T38" fmla="*/ 90 w 809"/>
                  <a:gd name="T39" fmla="*/ 416 h 499"/>
                  <a:gd name="T40" fmla="*/ 63 w 809"/>
                  <a:gd name="T41" fmla="*/ 434 h 499"/>
                  <a:gd name="T42" fmla="*/ 36 w 809"/>
                  <a:gd name="T43" fmla="*/ 451 h 499"/>
                  <a:gd name="T44" fmla="*/ 11 w 809"/>
                  <a:gd name="T45" fmla="*/ 463 h 499"/>
                  <a:gd name="T46" fmla="*/ 2 w 809"/>
                  <a:gd name="T47" fmla="*/ 472 h 499"/>
                  <a:gd name="T48" fmla="*/ 2 w 809"/>
                  <a:gd name="T49" fmla="*/ 489 h 499"/>
                  <a:gd name="T50" fmla="*/ 11 w 809"/>
                  <a:gd name="T51" fmla="*/ 498 h 499"/>
                  <a:gd name="T52" fmla="*/ 25 w 809"/>
                  <a:gd name="T53" fmla="*/ 498 h 499"/>
                  <a:gd name="T54" fmla="*/ 52 w 809"/>
                  <a:gd name="T55" fmla="*/ 485 h 499"/>
                  <a:gd name="T56" fmla="*/ 81 w 809"/>
                  <a:gd name="T57" fmla="*/ 467 h 499"/>
                  <a:gd name="T58" fmla="*/ 110 w 809"/>
                  <a:gd name="T59" fmla="*/ 447 h 499"/>
                  <a:gd name="T60" fmla="*/ 139 w 809"/>
                  <a:gd name="T61" fmla="*/ 427 h 499"/>
                  <a:gd name="T62" fmla="*/ 188 w 809"/>
                  <a:gd name="T63" fmla="*/ 393 h 499"/>
                  <a:gd name="T64" fmla="*/ 213 w 809"/>
                  <a:gd name="T65" fmla="*/ 378 h 499"/>
                  <a:gd name="T66" fmla="*/ 242 w 809"/>
                  <a:gd name="T67" fmla="*/ 364 h 499"/>
                  <a:gd name="T68" fmla="*/ 271 w 809"/>
                  <a:gd name="T69" fmla="*/ 349 h 499"/>
                  <a:gd name="T70" fmla="*/ 298 w 809"/>
                  <a:gd name="T71" fmla="*/ 337 h 499"/>
                  <a:gd name="T72" fmla="*/ 324 w 809"/>
                  <a:gd name="T73" fmla="*/ 326 h 499"/>
                  <a:gd name="T74" fmla="*/ 347 w 809"/>
                  <a:gd name="T75" fmla="*/ 313 h 499"/>
                  <a:gd name="T76" fmla="*/ 373 w 809"/>
                  <a:gd name="T77" fmla="*/ 300 h 499"/>
                  <a:gd name="T78" fmla="*/ 387 w 809"/>
                  <a:gd name="T79" fmla="*/ 291 h 499"/>
                  <a:gd name="T80" fmla="*/ 412 w 809"/>
                  <a:gd name="T81" fmla="*/ 277 h 499"/>
                  <a:gd name="T82" fmla="*/ 445 w 809"/>
                  <a:gd name="T83" fmla="*/ 257 h 499"/>
                  <a:gd name="T84" fmla="*/ 470 w 809"/>
                  <a:gd name="T85" fmla="*/ 242 h 499"/>
                  <a:gd name="T86" fmla="*/ 554 w 809"/>
                  <a:gd name="T87" fmla="*/ 194 h 499"/>
                  <a:gd name="T88" fmla="*/ 689 w 809"/>
                  <a:gd name="T89" fmla="*/ 105 h 499"/>
                  <a:gd name="T90" fmla="*/ 704 w 809"/>
                  <a:gd name="T91" fmla="*/ 96 h 499"/>
                  <a:gd name="T92" fmla="*/ 716 w 809"/>
                  <a:gd name="T93" fmla="*/ 89 h 499"/>
                  <a:gd name="T94" fmla="*/ 738 w 809"/>
                  <a:gd name="T95" fmla="*/ 78 h 499"/>
                  <a:gd name="T96" fmla="*/ 762 w 809"/>
                  <a:gd name="T97" fmla="*/ 63 h 499"/>
                  <a:gd name="T98" fmla="*/ 783 w 809"/>
                  <a:gd name="T99" fmla="*/ 51 h 499"/>
                  <a:gd name="T100" fmla="*/ 803 w 809"/>
                  <a:gd name="T101" fmla="*/ 34 h 499"/>
                  <a:gd name="T102" fmla="*/ 809 w 809"/>
                  <a:gd name="T103" fmla="*/ 20 h 499"/>
                  <a:gd name="T104" fmla="*/ 803 w 809"/>
                  <a:gd name="T105" fmla="*/ 7 h 499"/>
                  <a:gd name="T106" fmla="*/ 791 w 809"/>
                  <a:gd name="T107" fmla="*/ 0 h 499"/>
                  <a:gd name="T108" fmla="*/ 776 w 809"/>
                  <a:gd name="T109" fmla="*/ 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9" h="499">
                    <a:moveTo>
                      <a:pt x="776" y="5"/>
                    </a:moveTo>
                    <a:lnTo>
                      <a:pt x="769" y="13"/>
                    </a:lnTo>
                    <a:lnTo>
                      <a:pt x="760" y="20"/>
                    </a:lnTo>
                    <a:lnTo>
                      <a:pt x="751" y="25"/>
                    </a:lnTo>
                    <a:lnTo>
                      <a:pt x="740" y="33"/>
                    </a:lnTo>
                    <a:lnTo>
                      <a:pt x="731" y="38"/>
                    </a:lnTo>
                    <a:lnTo>
                      <a:pt x="720" y="43"/>
                    </a:lnTo>
                    <a:lnTo>
                      <a:pt x="709" y="51"/>
                    </a:lnTo>
                    <a:lnTo>
                      <a:pt x="698" y="56"/>
                    </a:lnTo>
                    <a:lnTo>
                      <a:pt x="669" y="71"/>
                    </a:lnTo>
                    <a:lnTo>
                      <a:pt x="597" y="119"/>
                    </a:lnTo>
                    <a:lnTo>
                      <a:pt x="536" y="161"/>
                    </a:lnTo>
                    <a:lnTo>
                      <a:pt x="532" y="163"/>
                    </a:lnTo>
                    <a:lnTo>
                      <a:pt x="523" y="168"/>
                    </a:lnTo>
                    <a:lnTo>
                      <a:pt x="510" y="176"/>
                    </a:lnTo>
                    <a:lnTo>
                      <a:pt x="496" y="185"/>
                    </a:lnTo>
                    <a:lnTo>
                      <a:pt x="479" y="194"/>
                    </a:lnTo>
                    <a:lnTo>
                      <a:pt x="467" y="201"/>
                    </a:lnTo>
                    <a:lnTo>
                      <a:pt x="458" y="206"/>
                    </a:lnTo>
                    <a:lnTo>
                      <a:pt x="454" y="208"/>
                    </a:lnTo>
                    <a:lnTo>
                      <a:pt x="365" y="261"/>
                    </a:lnTo>
                    <a:lnTo>
                      <a:pt x="355" y="268"/>
                    </a:lnTo>
                    <a:lnTo>
                      <a:pt x="342" y="273"/>
                    </a:lnTo>
                    <a:lnTo>
                      <a:pt x="331" y="280"/>
                    </a:lnTo>
                    <a:lnTo>
                      <a:pt x="318" y="286"/>
                    </a:lnTo>
                    <a:lnTo>
                      <a:pt x="306" y="291"/>
                    </a:lnTo>
                    <a:lnTo>
                      <a:pt x="295" y="297"/>
                    </a:lnTo>
                    <a:lnTo>
                      <a:pt x="282" y="302"/>
                    </a:lnTo>
                    <a:lnTo>
                      <a:pt x="271" y="308"/>
                    </a:lnTo>
                    <a:lnTo>
                      <a:pt x="257" y="315"/>
                    </a:lnTo>
                    <a:lnTo>
                      <a:pt x="241" y="322"/>
                    </a:lnTo>
                    <a:lnTo>
                      <a:pt x="226" y="329"/>
                    </a:lnTo>
                    <a:lnTo>
                      <a:pt x="212" y="337"/>
                    </a:lnTo>
                    <a:lnTo>
                      <a:pt x="197" y="346"/>
                    </a:lnTo>
                    <a:lnTo>
                      <a:pt x="183" y="353"/>
                    </a:lnTo>
                    <a:lnTo>
                      <a:pt x="168" y="362"/>
                    </a:lnTo>
                    <a:lnTo>
                      <a:pt x="154" y="371"/>
                    </a:lnTo>
                    <a:lnTo>
                      <a:pt x="118" y="396"/>
                    </a:lnTo>
                    <a:lnTo>
                      <a:pt x="103" y="405"/>
                    </a:lnTo>
                    <a:lnTo>
                      <a:pt x="90" y="416"/>
                    </a:lnTo>
                    <a:lnTo>
                      <a:pt x="76" y="425"/>
                    </a:lnTo>
                    <a:lnTo>
                      <a:pt x="63" y="434"/>
                    </a:lnTo>
                    <a:lnTo>
                      <a:pt x="49" y="443"/>
                    </a:lnTo>
                    <a:lnTo>
                      <a:pt x="36" y="451"/>
                    </a:lnTo>
                    <a:lnTo>
                      <a:pt x="23" y="458"/>
                    </a:lnTo>
                    <a:lnTo>
                      <a:pt x="11" y="463"/>
                    </a:lnTo>
                    <a:lnTo>
                      <a:pt x="5" y="467"/>
                    </a:lnTo>
                    <a:lnTo>
                      <a:pt x="2" y="472"/>
                    </a:lnTo>
                    <a:lnTo>
                      <a:pt x="0" y="481"/>
                    </a:lnTo>
                    <a:lnTo>
                      <a:pt x="2" y="489"/>
                    </a:lnTo>
                    <a:lnTo>
                      <a:pt x="5" y="494"/>
                    </a:lnTo>
                    <a:lnTo>
                      <a:pt x="11" y="498"/>
                    </a:lnTo>
                    <a:lnTo>
                      <a:pt x="18" y="499"/>
                    </a:lnTo>
                    <a:lnTo>
                      <a:pt x="25" y="498"/>
                    </a:lnTo>
                    <a:lnTo>
                      <a:pt x="40" y="492"/>
                    </a:lnTo>
                    <a:lnTo>
                      <a:pt x="52" y="485"/>
                    </a:lnTo>
                    <a:lnTo>
                      <a:pt x="67" y="476"/>
                    </a:lnTo>
                    <a:lnTo>
                      <a:pt x="81" y="467"/>
                    </a:lnTo>
                    <a:lnTo>
                      <a:pt x="96" y="458"/>
                    </a:lnTo>
                    <a:lnTo>
                      <a:pt x="110" y="447"/>
                    </a:lnTo>
                    <a:lnTo>
                      <a:pt x="125" y="438"/>
                    </a:lnTo>
                    <a:lnTo>
                      <a:pt x="139" y="427"/>
                    </a:lnTo>
                    <a:lnTo>
                      <a:pt x="175" y="402"/>
                    </a:lnTo>
                    <a:lnTo>
                      <a:pt x="188" y="393"/>
                    </a:lnTo>
                    <a:lnTo>
                      <a:pt x="201" y="385"/>
                    </a:lnTo>
                    <a:lnTo>
                      <a:pt x="213" y="378"/>
                    </a:lnTo>
                    <a:lnTo>
                      <a:pt x="228" y="371"/>
                    </a:lnTo>
                    <a:lnTo>
                      <a:pt x="242" y="364"/>
                    </a:lnTo>
                    <a:lnTo>
                      <a:pt x="257" y="356"/>
                    </a:lnTo>
                    <a:lnTo>
                      <a:pt x="271" y="349"/>
                    </a:lnTo>
                    <a:lnTo>
                      <a:pt x="286" y="342"/>
                    </a:lnTo>
                    <a:lnTo>
                      <a:pt x="298" y="337"/>
                    </a:lnTo>
                    <a:lnTo>
                      <a:pt x="311" y="331"/>
                    </a:lnTo>
                    <a:lnTo>
                      <a:pt x="324" y="326"/>
                    </a:lnTo>
                    <a:lnTo>
                      <a:pt x="335" y="318"/>
                    </a:lnTo>
                    <a:lnTo>
                      <a:pt x="347" y="313"/>
                    </a:lnTo>
                    <a:lnTo>
                      <a:pt x="360" y="306"/>
                    </a:lnTo>
                    <a:lnTo>
                      <a:pt x="373" y="300"/>
                    </a:lnTo>
                    <a:lnTo>
                      <a:pt x="384" y="293"/>
                    </a:lnTo>
                    <a:lnTo>
                      <a:pt x="387" y="291"/>
                    </a:lnTo>
                    <a:lnTo>
                      <a:pt x="398" y="284"/>
                    </a:lnTo>
                    <a:lnTo>
                      <a:pt x="412" y="277"/>
                    </a:lnTo>
                    <a:lnTo>
                      <a:pt x="429" y="266"/>
                    </a:lnTo>
                    <a:lnTo>
                      <a:pt x="445" y="257"/>
                    </a:lnTo>
                    <a:lnTo>
                      <a:pt x="460" y="250"/>
                    </a:lnTo>
                    <a:lnTo>
                      <a:pt x="470" y="242"/>
                    </a:lnTo>
                    <a:lnTo>
                      <a:pt x="474" y="241"/>
                    </a:lnTo>
                    <a:lnTo>
                      <a:pt x="554" y="194"/>
                    </a:lnTo>
                    <a:lnTo>
                      <a:pt x="619" y="150"/>
                    </a:lnTo>
                    <a:lnTo>
                      <a:pt x="689" y="105"/>
                    </a:lnTo>
                    <a:lnTo>
                      <a:pt x="693" y="103"/>
                    </a:lnTo>
                    <a:lnTo>
                      <a:pt x="704" y="96"/>
                    </a:lnTo>
                    <a:lnTo>
                      <a:pt x="713" y="90"/>
                    </a:lnTo>
                    <a:lnTo>
                      <a:pt x="716" y="89"/>
                    </a:lnTo>
                    <a:lnTo>
                      <a:pt x="727" y="83"/>
                    </a:lnTo>
                    <a:lnTo>
                      <a:pt x="738" y="78"/>
                    </a:lnTo>
                    <a:lnTo>
                      <a:pt x="751" y="71"/>
                    </a:lnTo>
                    <a:lnTo>
                      <a:pt x="762" y="63"/>
                    </a:lnTo>
                    <a:lnTo>
                      <a:pt x="773" y="58"/>
                    </a:lnTo>
                    <a:lnTo>
                      <a:pt x="783" y="51"/>
                    </a:lnTo>
                    <a:lnTo>
                      <a:pt x="794" y="42"/>
                    </a:lnTo>
                    <a:lnTo>
                      <a:pt x="803" y="34"/>
                    </a:lnTo>
                    <a:lnTo>
                      <a:pt x="807" y="29"/>
                    </a:lnTo>
                    <a:lnTo>
                      <a:pt x="809" y="20"/>
                    </a:lnTo>
                    <a:lnTo>
                      <a:pt x="807" y="13"/>
                    </a:lnTo>
                    <a:lnTo>
                      <a:pt x="803" y="7"/>
                    </a:lnTo>
                    <a:lnTo>
                      <a:pt x="798" y="4"/>
                    </a:lnTo>
                    <a:lnTo>
                      <a:pt x="791" y="0"/>
                    </a:lnTo>
                    <a:lnTo>
                      <a:pt x="782" y="2"/>
                    </a:lnTo>
                    <a:lnTo>
                      <a:pt x="77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0" name="Freeform 14"/>
              <p:cNvSpPr>
                <a:spLocks/>
              </p:cNvSpPr>
              <p:nvPr/>
            </p:nvSpPr>
            <p:spPr bwMode="auto">
              <a:xfrm>
                <a:off x="1622" y="2133"/>
                <a:ext cx="103" cy="938"/>
              </a:xfrm>
              <a:custGeom>
                <a:avLst/>
                <a:gdLst>
                  <a:gd name="T0" fmla="*/ 14 w 103"/>
                  <a:gd name="T1" fmla="*/ 0 h 938"/>
                  <a:gd name="T2" fmla="*/ 9 w 103"/>
                  <a:gd name="T3" fmla="*/ 2 h 938"/>
                  <a:gd name="T4" fmla="*/ 3 w 103"/>
                  <a:gd name="T5" fmla="*/ 8 h 938"/>
                  <a:gd name="T6" fmla="*/ 0 w 103"/>
                  <a:gd name="T7" fmla="*/ 15 h 938"/>
                  <a:gd name="T8" fmla="*/ 0 w 103"/>
                  <a:gd name="T9" fmla="*/ 22 h 938"/>
                  <a:gd name="T10" fmla="*/ 12 w 103"/>
                  <a:gd name="T11" fmla="*/ 133 h 938"/>
                  <a:gd name="T12" fmla="*/ 22 w 103"/>
                  <a:gd name="T13" fmla="*/ 245 h 938"/>
                  <a:gd name="T14" fmla="*/ 27 w 103"/>
                  <a:gd name="T15" fmla="*/ 357 h 938"/>
                  <a:gd name="T16" fmla="*/ 32 w 103"/>
                  <a:gd name="T17" fmla="*/ 467 h 938"/>
                  <a:gd name="T18" fmla="*/ 36 w 103"/>
                  <a:gd name="T19" fmla="*/ 581 h 938"/>
                  <a:gd name="T20" fmla="*/ 43 w 103"/>
                  <a:gd name="T21" fmla="*/ 695 h 938"/>
                  <a:gd name="T22" fmla="*/ 52 w 103"/>
                  <a:gd name="T23" fmla="*/ 809 h 938"/>
                  <a:gd name="T24" fmla="*/ 65 w 103"/>
                  <a:gd name="T25" fmla="*/ 922 h 938"/>
                  <a:gd name="T26" fmla="*/ 69 w 103"/>
                  <a:gd name="T27" fmla="*/ 929 h 938"/>
                  <a:gd name="T28" fmla="*/ 74 w 103"/>
                  <a:gd name="T29" fmla="*/ 934 h 938"/>
                  <a:gd name="T30" fmla="*/ 79 w 103"/>
                  <a:gd name="T31" fmla="*/ 938 h 938"/>
                  <a:gd name="T32" fmla="*/ 87 w 103"/>
                  <a:gd name="T33" fmla="*/ 938 h 938"/>
                  <a:gd name="T34" fmla="*/ 94 w 103"/>
                  <a:gd name="T35" fmla="*/ 936 h 938"/>
                  <a:gd name="T36" fmla="*/ 99 w 103"/>
                  <a:gd name="T37" fmla="*/ 931 h 938"/>
                  <a:gd name="T38" fmla="*/ 103 w 103"/>
                  <a:gd name="T39" fmla="*/ 923 h 938"/>
                  <a:gd name="T40" fmla="*/ 103 w 103"/>
                  <a:gd name="T41" fmla="*/ 916 h 938"/>
                  <a:gd name="T42" fmla="*/ 90 w 103"/>
                  <a:gd name="T43" fmla="*/ 804 h 938"/>
                  <a:gd name="T44" fmla="*/ 81 w 103"/>
                  <a:gd name="T45" fmla="*/ 692 h 938"/>
                  <a:gd name="T46" fmla="*/ 74 w 103"/>
                  <a:gd name="T47" fmla="*/ 578 h 938"/>
                  <a:gd name="T48" fmla="*/ 69 w 103"/>
                  <a:gd name="T49" fmla="*/ 466 h 938"/>
                  <a:gd name="T50" fmla="*/ 65 w 103"/>
                  <a:gd name="T51" fmla="*/ 353 h 938"/>
                  <a:gd name="T52" fmla="*/ 58 w 103"/>
                  <a:gd name="T53" fmla="*/ 241 h 938"/>
                  <a:gd name="T54" fmla="*/ 49 w 103"/>
                  <a:gd name="T55" fmla="*/ 129 h 938"/>
                  <a:gd name="T56" fmla="*/ 36 w 103"/>
                  <a:gd name="T57" fmla="*/ 17 h 938"/>
                  <a:gd name="T58" fmla="*/ 34 w 103"/>
                  <a:gd name="T59" fmla="*/ 9 h 938"/>
                  <a:gd name="T60" fmla="*/ 29 w 103"/>
                  <a:gd name="T61" fmla="*/ 4 h 938"/>
                  <a:gd name="T62" fmla="*/ 22 w 103"/>
                  <a:gd name="T63" fmla="*/ 0 h 938"/>
                  <a:gd name="T64" fmla="*/ 14 w 103"/>
                  <a:gd name="T65" fmla="*/ 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938">
                    <a:moveTo>
                      <a:pt x="14" y="0"/>
                    </a:moveTo>
                    <a:lnTo>
                      <a:pt x="9" y="2"/>
                    </a:lnTo>
                    <a:lnTo>
                      <a:pt x="3" y="8"/>
                    </a:lnTo>
                    <a:lnTo>
                      <a:pt x="0" y="15"/>
                    </a:lnTo>
                    <a:lnTo>
                      <a:pt x="0" y="22"/>
                    </a:lnTo>
                    <a:lnTo>
                      <a:pt x="12" y="133"/>
                    </a:lnTo>
                    <a:lnTo>
                      <a:pt x="22" y="245"/>
                    </a:lnTo>
                    <a:lnTo>
                      <a:pt x="27" y="357"/>
                    </a:lnTo>
                    <a:lnTo>
                      <a:pt x="32" y="467"/>
                    </a:lnTo>
                    <a:lnTo>
                      <a:pt x="36" y="581"/>
                    </a:lnTo>
                    <a:lnTo>
                      <a:pt x="43" y="695"/>
                    </a:lnTo>
                    <a:lnTo>
                      <a:pt x="52" y="809"/>
                    </a:lnTo>
                    <a:lnTo>
                      <a:pt x="65" y="922"/>
                    </a:lnTo>
                    <a:lnTo>
                      <a:pt x="69" y="929"/>
                    </a:lnTo>
                    <a:lnTo>
                      <a:pt x="74" y="934"/>
                    </a:lnTo>
                    <a:lnTo>
                      <a:pt x="79" y="938"/>
                    </a:lnTo>
                    <a:lnTo>
                      <a:pt x="87" y="938"/>
                    </a:lnTo>
                    <a:lnTo>
                      <a:pt x="94" y="936"/>
                    </a:lnTo>
                    <a:lnTo>
                      <a:pt x="99" y="931"/>
                    </a:lnTo>
                    <a:lnTo>
                      <a:pt x="103" y="923"/>
                    </a:lnTo>
                    <a:lnTo>
                      <a:pt x="103" y="916"/>
                    </a:lnTo>
                    <a:lnTo>
                      <a:pt x="90" y="804"/>
                    </a:lnTo>
                    <a:lnTo>
                      <a:pt x="81" y="692"/>
                    </a:lnTo>
                    <a:lnTo>
                      <a:pt x="74" y="578"/>
                    </a:lnTo>
                    <a:lnTo>
                      <a:pt x="69" y="466"/>
                    </a:lnTo>
                    <a:lnTo>
                      <a:pt x="65" y="353"/>
                    </a:lnTo>
                    <a:lnTo>
                      <a:pt x="58" y="241"/>
                    </a:lnTo>
                    <a:lnTo>
                      <a:pt x="49" y="129"/>
                    </a:lnTo>
                    <a:lnTo>
                      <a:pt x="36" y="17"/>
                    </a:lnTo>
                    <a:lnTo>
                      <a:pt x="34" y="9"/>
                    </a:lnTo>
                    <a:lnTo>
                      <a:pt x="29" y="4"/>
                    </a:lnTo>
                    <a:lnTo>
                      <a:pt x="22"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sp>
          <p:nvSpPr>
            <p:cNvPr id="41" name="Rectangle 40"/>
            <p:cNvSpPr/>
            <p:nvPr/>
          </p:nvSpPr>
          <p:spPr>
            <a:xfrm rot="20700000">
              <a:off x="2601139" y="2013634"/>
              <a:ext cx="7420043" cy="3152344"/>
            </a:xfrm>
            <a:prstGeom prst="rect">
              <a:avLst/>
            </a:prstGeom>
            <a:noFill/>
          </p:spPr>
          <p:txBody>
            <a:bodyPr wrap="square" lIns="68580" tIns="34290" rIns="68580" bIns="34290">
              <a:spAutoFit/>
            </a:bodyPr>
            <a:lstStyle/>
            <a:p>
              <a:pPr algn="ctr"/>
              <a:r>
                <a:rPr lang="en-US" sz="3600" b="1" dirty="0" smtClean="0">
                  <a:ln w="22225">
                    <a:solidFill>
                      <a:schemeClr val="accent5"/>
                    </a:solidFill>
                    <a:prstDash val="solid"/>
                  </a:ln>
                  <a:solidFill>
                    <a:srgbClr val="FFFFFF"/>
                  </a:solidFill>
                  <a:effectLst>
                    <a:outerShdw blurRad="38100" dist="22860" dir="5400000" algn="tl" rotWithShape="0">
                      <a:srgbClr val="000000">
                        <a:alpha val="30000"/>
                      </a:srgbClr>
                    </a:outerShdw>
                  </a:effectLst>
                </a:rPr>
                <a:t>terminal</a:t>
              </a:r>
            </a:p>
            <a:p>
              <a:pPr algn="ctr"/>
              <a:r>
                <a:rPr lang="en-US" sz="3600" b="1" dirty="0" smtClean="0">
                  <a:ln w="22225">
                    <a:solidFill>
                      <a:schemeClr val="accent5"/>
                    </a:solidFill>
                    <a:prstDash val="solid"/>
                  </a:ln>
                  <a:solidFill>
                    <a:srgbClr val="FFFFFF"/>
                  </a:solidFill>
                  <a:effectLst>
                    <a:outerShdw blurRad="38100" dist="22860" dir="5400000" algn="tl" rotWithShape="0">
                      <a:srgbClr val="000000">
                        <a:alpha val="30000"/>
                      </a:srgbClr>
                    </a:outerShdw>
                  </a:effectLst>
                </a:rPr>
                <a:t>object</a:t>
              </a:r>
              <a:endParaRPr lang="en-US" sz="3600" b="1" dirty="0">
                <a:ln w="22225">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Tree>
    <p:extLst>
      <p:ext uri="{BB962C8B-B14F-4D97-AF65-F5344CB8AC3E}">
        <p14:creationId xmlns:p14="http://schemas.microsoft.com/office/powerpoint/2010/main" val="26507746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400" dirty="0"/>
                  <a:t>Theorem: Initial vertices are unique</a:t>
                </a:r>
              </a:p>
              <a:p>
                <a:pPr marL="0" indent="0">
                  <a:buNone/>
                </a:pPr>
                <a:r>
                  <a:rPr lang="en-US" sz="2400" dirty="0">
                    <a:solidFill>
                      <a:srgbClr val="FF0000"/>
                    </a:solidFill>
                    <a:latin typeface="Cambria Math" panose="02040503050406030204" pitchFamily="18" charset="0"/>
                    <a:ea typeface="Cambria Math" panose="02040503050406030204" pitchFamily="18" charset="0"/>
                  </a:rPr>
                  <a:t>Theorem</a:t>
                </a:r>
                <a:r>
                  <a:rPr lang="en-US" sz="2400" dirty="0">
                    <a:latin typeface="Cambria Math" panose="02040503050406030204" pitchFamily="18" charset="0"/>
                    <a:ea typeface="Cambria Math" panose="02040503050406030204" pitchFamily="18" charset="0"/>
                  </a:rPr>
                  <a:t> </a:t>
                </a:r>
                <a:r>
                  <a:rPr lang="en-US" sz="2400" dirty="0" err="1">
                    <a:solidFill>
                      <a:srgbClr val="00B0F0"/>
                    </a:solidFill>
                    <a:latin typeface="Cambria Math" panose="02040503050406030204" pitchFamily="18" charset="0"/>
                    <a:ea typeface="Cambria Math" panose="02040503050406030204" pitchFamily="18" charset="0"/>
                  </a:rPr>
                  <a:t>initial_unique</a:t>
                </a:r>
                <a:r>
                  <a:rPr lang="en-US" sz="2400" dirty="0">
                    <a:solidFill>
                      <a:srgbClr val="00B0F0"/>
                    </a:solidFill>
                    <a:latin typeface="Cambria Math" panose="02040503050406030204" pitchFamily="18" charset="0"/>
                    <a:ea typeface="Cambria Math" panose="02040503050406030204" pitchFamily="18" charset="0"/>
                  </a:rPr>
                  <a:t> </a:t>
                </a:r>
                <a:r>
                  <a:rPr lang="en-US" sz="2400" dirty="0">
                    <a:latin typeface="Cambria Math" panose="02040503050406030204" pitchFamily="18" charset="0"/>
                    <a:ea typeface="Cambria Math" panose="02040503050406030204" pitchFamily="18" charset="0"/>
                  </a:rPr>
                  <a:t>: </a:t>
                </a:r>
                <a:r>
                  <a:rPr lang="en-US" sz="2400" dirty="0">
                    <a:solidFill>
                      <a:srgbClr val="FF0000"/>
                    </a:solidFill>
                    <a:latin typeface="Cambria Math" panose="02040503050406030204" pitchFamily="18" charset="0"/>
                    <a:ea typeface="Cambria Math" panose="02040503050406030204" pitchFamily="18" charset="0"/>
                  </a:rPr>
                  <a:t>∀</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dirty="0">
                        <a:solidFill>
                          <a:srgbClr val="7030A0"/>
                        </a:solidFill>
                        <a:latin typeface="Cambria Math" panose="02040503050406030204" pitchFamily="18" charset="0"/>
                        <a:ea typeface="Cambria Math" panose="02040503050406030204" pitchFamily="18" charset="0"/>
                      </a:rPr>
                      <m:t>𝐺</m:t>
                    </m:r>
                  </m:oMath>
                </a14:m>
                <a:r>
                  <a:rPr lang="en-US" sz="2400" dirty="0">
                    <a:latin typeface="Cambria Math" panose="02040503050406030204" pitchFamily="18" charset="0"/>
                    <a:ea typeface="Cambria Math" panose="02040503050406030204" pitchFamily="18" charset="0"/>
                  </a:rPr>
                  <a:t> : </a:t>
                </a:r>
                <a:r>
                  <a:rPr lang="en-US" sz="2400" dirty="0">
                    <a:solidFill>
                      <a:srgbClr val="0070C0"/>
                    </a:solidFill>
                    <a:latin typeface="Cambria Math" panose="02040503050406030204" pitchFamily="18" charset="0"/>
                    <a:ea typeface="Cambria Math" panose="02040503050406030204" pitchFamily="18" charset="0"/>
                  </a:rPr>
                  <a:t>Graph</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dirty="0">
                        <a:solidFill>
                          <a:srgbClr val="7030A0"/>
                        </a:solidFill>
                        <a:latin typeface="Cambria Math" panose="02040503050406030204" pitchFamily="18" charset="0"/>
                        <a:ea typeface="Cambria Math" panose="02040503050406030204" pitchFamily="18" charset="0"/>
                      </a:rPr>
                      <m:t>𝑥</m:t>
                    </m:r>
                  </m:oMath>
                </a14:m>
                <a:r>
                  <a:rPr lang="en-US" sz="2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US" sz="2400" i="1" dirty="0">
                        <a:solidFill>
                          <a:srgbClr val="7030A0"/>
                        </a:solidFill>
                        <a:latin typeface="Cambria Math" panose="02040503050406030204" pitchFamily="18" charset="0"/>
                        <a:ea typeface="Cambria Math" panose="02040503050406030204" pitchFamily="18" charset="0"/>
                      </a:rPr>
                      <m:t>𝑦</m:t>
                    </m:r>
                  </m:oMath>
                </a14:m>
                <a:r>
                  <a:rPr lang="en-US" sz="2400" dirty="0">
                    <a:latin typeface="Cambria Math" panose="02040503050406030204" pitchFamily="18" charset="0"/>
                    <a:ea typeface="Cambria Math" panose="02040503050406030204" pitchFamily="18" charset="0"/>
                  </a:rPr>
                  <a:t> </a:t>
                </a:r>
                <a:r>
                  <a:rPr lang="en-US" sz="2400">
                    <a:latin typeface="Cambria Math" panose="02040503050406030204" pitchFamily="18" charset="0"/>
                    <a:ea typeface="Cambria Math" panose="02040503050406030204" pitchFamily="18" charset="0"/>
                  </a:rPr>
                  <a:t>: </a:t>
                </a:r>
                <a14:m>
                  <m:oMath xmlns:m="http://schemas.openxmlformats.org/officeDocument/2006/math">
                    <m:r>
                      <a:rPr lang="en-US" sz="2400" i="1" dirty="0">
                        <a:solidFill>
                          <a:srgbClr val="800080"/>
                        </a:solidFill>
                        <a:latin typeface="Cambria Math" panose="02040503050406030204" pitchFamily="18" charset="0"/>
                        <a:ea typeface="Cambria Math" panose="02040503050406030204" pitchFamily="18" charset="0"/>
                      </a:rPr>
                      <m:t>𝐺</m:t>
                    </m:r>
                  </m:oMath>
                </a14:m>
                <a:r>
                  <a:rPr lang="en-US" sz="2400">
                    <a:latin typeface="Cambria Math" panose="02040503050406030204" pitchFamily="18" charset="0"/>
                    <a:ea typeface="Cambria Math" panose="02040503050406030204" pitchFamily="18" charset="0"/>
                  </a:rPr>
                  <a:t>.</a:t>
                </a:r>
                <a:r>
                  <a:rPr lang="en-US" sz="2400" smtClean="0">
                    <a:solidFill>
                      <a:srgbClr val="00B050"/>
                    </a:solidFill>
                    <a:latin typeface="Cambria Math" panose="02040503050406030204" pitchFamily="18" charset="0"/>
                    <a:ea typeface="Cambria Math" panose="02040503050406030204" pitchFamily="18" charset="0"/>
                  </a:rPr>
                  <a:t>V</a:t>
                </a:r>
                <a:r>
                  <a:rPr lang="en-US" sz="2400" smtClean="0">
                    <a:latin typeface="Cambria Math" panose="02040503050406030204" pitchFamily="18" charset="0"/>
                    <a:ea typeface="Cambria Math" panose="02040503050406030204" pitchFamily="18" charset="0"/>
                  </a:rPr>
                  <a:t>),</a:t>
                </a:r>
                <a:endParaRPr lang="en-US" sz="2400" dirty="0">
                  <a:latin typeface="Cambria Math" panose="02040503050406030204" pitchFamily="18" charset="0"/>
                  <a:ea typeface="Cambria Math" panose="02040503050406030204" pitchFamily="18" charset="0"/>
                </a:endParaRPr>
              </a:p>
              <a:p>
                <a:pPr marL="0" indent="0">
                  <a:buNone/>
                </a:pPr>
                <a:r>
                  <a:rPr lang="en-US" sz="3200" dirty="0">
                    <a:latin typeface="Cambria Math" panose="02040503050406030204" pitchFamily="18" charset="0"/>
                    <a:ea typeface="Cambria Math" panose="02040503050406030204" pitchFamily="18" charset="0"/>
                  </a:rPr>
                  <a:t>	</a:t>
                </a:r>
                <a:r>
                  <a:rPr lang="en-US" sz="2400" dirty="0" err="1">
                    <a:solidFill>
                      <a:srgbClr val="00B0F0"/>
                    </a:solidFill>
                    <a:latin typeface="Cambria Math" panose="02040503050406030204" pitchFamily="18" charset="0"/>
                    <a:ea typeface="Cambria Math" panose="02040503050406030204" pitchFamily="18" charset="0"/>
                  </a:rPr>
                  <a:t>is_initial</a:t>
                </a:r>
                <a:r>
                  <a:rPr lang="en-US" sz="2400" dirty="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US" sz="2400" i="1" dirty="0">
                        <a:solidFill>
                          <a:srgbClr val="800080"/>
                        </a:solidFill>
                        <a:latin typeface="Cambria Math" panose="02040503050406030204" pitchFamily="18" charset="0"/>
                        <a:ea typeface="Cambria Math" panose="02040503050406030204" pitchFamily="18" charset="0"/>
                      </a:rPr>
                      <m:t>𝑥</m:t>
                    </m:r>
                  </m:oMath>
                </a14:m>
                <a:r>
                  <a:rPr lang="en-US" sz="2400" dirty="0">
                    <a:latin typeface="Cambria Math" panose="02040503050406030204" pitchFamily="18" charset="0"/>
                    <a:ea typeface="Cambria Math" panose="02040503050406030204" pitchFamily="18" charset="0"/>
                  </a:rPr>
                  <a:t> → </a:t>
                </a:r>
                <a:r>
                  <a:rPr lang="en-US" sz="2400" dirty="0" err="1">
                    <a:solidFill>
                      <a:srgbClr val="00B0F0"/>
                    </a:solidFill>
                    <a:latin typeface="Cambria Math" panose="02040503050406030204" pitchFamily="18" charset="0"/>
                    <a:ea typeface="Cambria Math" panose="02040503050406030204" pitchFamily="18" charset="0"/>
                  </a:rPr>
                  <a:t>is_initial</a:t>
                </a:r>
                <a:r>
                  <a:rPr lang="en-US" sz="2400" dirty="0">
                    <a:solidFill>
                      <a:srgbClr val="00B050"/>
                    </a:solidFill>
                    <a:latin typeface="Cambria Math" panose="02040503050406030204" pitchFamily="18" charset="0"/>
                    <a:ea typeface="Cambria Math" panose="02040503050406030204" pitchFamily="18" charset="0"/>
                  </a:rPr>
                  <a:t> </a:t>
                </a:r>
                <a14:m>
                  <m:oMath xmlns:m="http://schemas.openxmlformats.org/officeDocument/2006/math">
                    <m:r>
                      <a:rPr lang="en-US" sz="2400" i="1" dirty="0">
                        <a:solidFill>
                          <a:srgbClr val="800080"/>
                        </a:solidFill>
                        <a:latin typeface="Cambria Math" panose="02040503050406030204" pitchFamily="18" charset="0"/>
                        <a:ea typeface="Cambria Math" panose="02040503050406030204" pitchFamily="18" charset="0"/>
                      </a:rPr>
                      <m:t>𝑦</m:t>
                    </m:r>
                  </m:oMath>
                </a14:m>
                <a:r>
                  <a:rPr lang="en-US" sz="2400" dirty="0">
                    <a:latin typeface="Cambria Math" panose="02040503050406030204" pitchFamily="18" charset="0"/>
                    <a:ea typeface="Cambria Math" panose="02040503050406030204" pitchFamily="18" charset="0"/>
                  </a:rPr>
                  <a:t> </a:t>
                </a:r>
                <a:r>
                  <a:rPr lang="en-US" sz="2400">
                    <a:latin typeface="Cambria Math" panose="02040503050406030204" pitchFamily="18" charset="0"/>
                    <a:ea typeface="Cambria Math" panose="02040503050406030204" pitchFamily="18" charset="0"/>
                  </a:rPr>
                  <a:t>→ </a:t>
                </a:r>
                <a:r>
                  <a:rPr lang="en-US" sz="2400" dirty="0">
                    <a:solidFill>
                      <a:srgbClr val="7030A0"/>
                    </a:solidFill>
                    <a:latin typeface="Cambria Math" panose="02040503050406030204" pitchFamily="18" charset="0"/>
                    <a:ea typeface="Cambria Math" panose="02040503050406030204" pitchFamily="18" charset="0"/>
                  </a:rPr>
                  <a:t>𝑥</a:t>
                </a:r>
                <a:r>
                  <a:rPr lang="en-US" sz="2400">
                    <a:latin typeface="Cambria Math" panose="02040503050406030204" pitchFamily="18" charset="0"/>
                    <a:ea typeface="Cambria Math" panose="02040503050406030204" pitchFamily="18" charset="0"/>
                  </a:rPr>
                  <a:t> ≅ </a:t>
                </a:r>
                <a:r>
                  <a:rPr lang="en-US" sz="2400" smtClean="0">
                    <a:solidFill>
                      <a:srgbClr val="7030A0"/>
                    </a:solidFill>
                    <a:latin typeface="Cambria Math" panose="02040503050406030204" pitchFamily="18" charset="0"/>
                    <a:ea typeface="Cambria Math" panose="02040503050406030204" pitchFamily="18" charset="0"/>
                  </a:rPr>
                  <a:t>𝑦</a:t>
                </a:r>
                <a:endParaRPr lang="en-US" sz="2400" dirty="0">
                  <a:latin typeface="Cambria Math" panose="02040503050406030204" pitchFamily="18" charset="0"/>
                  <a:ea typeface="Cambria Math" panose="02040503050406030204" pitchFamily="18" charset="0"/>
                </a:endParaRPr>
              </a:p>
              <a:p>
                <a:r>
                  <a:rPr lang="en-US" sz="2400" dirty="0"/>
                  <a:t>Proof:</a:t>
                </a:r>
              </a:p>
              <a:p>
                <a:pPr marL="0" indent="0">
                  <a:buNone/>
                </a:pPr>
                <a:r>
                  <a:rPr lang="en-US" sz="2400" dirty="0"/>
                  <a:t>    Exercise for the audience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159" t="-1961"/>
                </a:stretch>
              </a:blipFill>
            </p:spPr>
            <p:txBody>
              <a:bodyPr/>
              <a:lstStyle/>
              <a:p>
                <a:r>
                  <a:rPr lang="en-GB">
                    <a:noFill/>
                  </a:rPr>
                  <a:t> </a:t>
                </a:r>
              </a:p>
            </p:txBody>
          </p:sp>
        </mc:Fallback>
      </mc:AlternateContent>
      <p:sp>
        <p:nvSpPr>
          <p:cNvPr id="4" name="Slide Number Placeholder 3"/>
          <p:cNvSpPr>
            <a:spLocks noGrp="1"/>
          </p:cNvSpPr>
          <p:nvPr>
            <p:ph type="sldNum" sz="quarter" idx="12"/>
          </p:nvPr>
        </p:nvSpPr>
        <p:spPr/>
        <p:txBody>
          <a:bodyPr/>
          <a:lstStyle/>
          <a:p>
            <a:fld id="{E64EF21E-4A1E-457A-A908-FECEBBB6594B}" type="slidenum">
              <a:rPr lang="en-US" smtClean="0"/>
              <a:t>56</a:t>
            </a:fld>
            <a:endParaRPr lang="en-US"/>
          </a:p>
        </p:txBody>
      </p:sp>
      <p:grpSp>
        <p:nvGrpSpPr>
          <p:cNvPr id="55" name="Group 54"/>
          <p:cNvGrpSpPr/>
          <p:nvPr/>
        </p:nvGrpSpPr>
        <p:grpSpPr>
          <a:xfrm>
            <a:off x="2876550" y="4553336"/>
            <a:ext cx="3124200" cy="1813772"/>
            <a:chOff x="2876550" y="4149476"/>
            <a:chExt cx="3124200" cy="1813772"/>
          </a:xfrm>
        </p:grpSpPr>
        <p:grpSp>
          <p:nvGrpSpPr>
            <p:cNvPr id="56" name="Group 55"/>
            <p:cNvGrpSpPr/>
            <p:nvPr/>
          </p:nvGrpSpPr>
          <p:grpSpPr>
            <a:xfrm>
              <a:off x="2876550" y="4149476"/>
              <a:ext cx="3124200" cy="1813772"/>
              <a:chOff x="2876550" y="4149476"/>
              <a:chExt cx="3124200" cy="1813772"/>
            </a:xfrm>
          </p:grpSpPr>
          <p:grpSp>
            <p:nvGrpSpPr>
              <p:cNvPr id="58" name="Group 57"/>
              <p:cNvGrpSpPr/>
              <p:nvPr/>
            </p:nvGrpSpPr>
            <p:grpSpPr>
              <a:xfrm>
                <a:off x="2876550" y="4149476"/>
                <a:ext cx="3124200" cy="1813772"/>
                <a:chOff x="3835400" y="4389632"/>
                <a:chExt cx="4165600" cy="2418362"/>
              </a:xfrm>
            </p:grpSpPr>
            <p:sp>
              <p:nvSpPr>
                <p:cNvPr id="60" name="Rectangle 59"/>
                <p:cNvSpPr/>
                <p:nvPr/>
              </p:nvSpPr>
              <p:spPr>
                <a:xfrm>
                  <a:off x="3835400" y="4389632"/>
                  <a:ext cx="4165600" cy="24183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Oval 60"/>
                <p:cNvSpPr/>
                <p:nvPr/>
              </p:nvSpPr>
              <p:spPr>
                <a:xfrm>
                  <a:off x="4483382" y="5604599"/>
                  <a:ext cx="115711" cy="115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Oval 61"/>
                <p:cNvSpPr/>
                <p:nvPr/>
              </p:nvSpPr>
              <p:spPr>
                <a:xfrm>
                  <a:off x="7008001" y="5749485"/>
                  <a:ext cx="115711" cy="115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Oval 62"/>
                <p:cNvSpPr/>
                <p:nvPr/>
              </p:nvSpPr>
              <p:spPr>
                <a:xfrm>
                  <a:off x="5686778" y="4702775"/>
                  <a:ext cx="115711" cy="115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Oval 63"/>
                <p:cNvSpPr/>
                <p:nvPr/>
              </p:nvSpPr>
              <p:spPr>
                <a:xfrm>
                  <a:off x="5895058" y="5744175"/>
                  <a:ext cx="115711" cy="115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5" name="Straight Arrow Connector 64"/>
                <p:cNvCxnSpPr/>
                <p:nvPr/>
              </p:nvCxnSpPr>
              <p:spPr>
                <a:xfrm flipH="1" flipV="1">
                  <a:off x="4656949" y="5754300"/>
                  <a:ext cx="856262" cy="694267"/>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p:cNvCxnSpPr/>
                <p:nvPr/>
              </p:nvCxnSpPr>
              <p:spPr>
                <a:xfrm flipV="1">
                  <a:off x="5744633" y="5905500"/>
                  <a:ext cx="1227667" cy="566209"/>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p:cNvCxnSpPr/>
                <p:nvPr/>
              </p:nvCxnSpPr>
              <p:spPr>
                <a:xfrm flipV="1">
                  <a:off x="5652064" y="5916295"/>
                  <a:ext cx="219851" cy="439702"/>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67"/>
                <p:cNvCxnSpPr/>
                <p:nvPr/>
              </p:nvCxnSpPr>
              <p:spPr>
                <a:xfrm flipV="1">
                  <a:off x="4599093" y="4793897"/>
                  <a:ext cx="1052971" cy="740551"/>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9" name="Straight Arrow Connector 68"/>
                <p:cNvCxnSpPr/>
                <p:nvPr/>
              </p:nvCxnSpPr>
              <p:spPr>
                <a:xfrm flipH="1" flipV="1">
                  <a:off x="5779347" y="4909609"/>
                  <a:ext cx="173567" cy="72898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70" name="Straight Arrow Connector 69"/>
                <p:cNvCxnSpPr/>
                <p:nvPr/>
              </p:nvCxnSpPr>
              <p:spPr>
                <a:xfrm flipH="1" flipV="1">
                  <a:off x="5895060" y="4782327"/>
                  <a:ext cx="1170796" cy="83822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71" name="Straight Arrow Connector 70"/>
                <p:cNvCxnSpPr/>
                <p:nvPr/>
              </p:nvCxnSpPr>
              <p:spPr>
                <a:xfrm>
                  <a:off x="6096000" y="5706075"/>
                  <a:ext cx="838481"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72" name="Straight Arrow Connector 71"/>
                <p:cNvCxnSpPr/>
                <p:nvPr/>
              </p:nvCxnSpPr>
              <p:spPr>
                <a:xfrm flipH="1">
                  <a:off x="6096000" y="5827430"/>
                  <a:ext cx="838481"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grpSp>
          <p:cxnSp>
            <p:nvCxnSpPr>
              <p:cNvPr id="59" name="Straight Arrow Connector 58"/>
              <p:cNvCxnSpPr/>
              <p:nvPr/>
            </p:nvCxnSpPr>
            <p:spPr>
              <a:xfrm flipV="1">
                <a:off x="4176130" y="4557087"/>
                <a:ext cx="62918" cy="1075261"/>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57" name="Oval 56"/>
            <p:cNvSpPr/>
            <p:nvPr/>
          </p:nvSpPr>
          <p:spPr>
            <a:xfrm>
              <a:off x="4178300" y="5694762"/>
              <a:ext cx="86783" cy="8678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359213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400" dirty="0"/>
                  <a:t>Theorem: Terminal vertices are unique</a:t>
                </a:r>
              </a:p>
              <a:p>
                <a:pPr marL="0" indent="0">
                  <a:buNone/>
                </a:pPr>
                <a:r>
                  <a:rPr lang="en-US" sz="2400" dirty="0">
                    <a:solidFill>
                      <a:srgbClr val="FF0000"/>
                    </a:solidFill>
                    <a:latin typeface="Cambria Math" panose="02040503050406030204" pitchFamily="18" charset="0"/>
                    <a:ea typeface="Cambria Math" panose="02040503050406030204" pitchFamily="18" charset="0"/>
                  </a:rPr>
                  <a:t>Theorem</a:t>
                </a:r>
                <a:r>
                  <a:rPr lang="en-US" sz="2400" dirty="0">
                    <a:latin typeface="Cambria Math" panose="02040503050406030204" pitchFamily="18" charset="0"/>
                    <a:ea typeface="Cambria Math" panose="02040503050406030204" pitchFamily="18" charset="0"/>
                  </a:rPr>
                  <a:t> </a:t>
                </a:r>
                <a:r>
                  <a:rPr lang="en-US" sz="2400" dirty="0" err="1">
                    <a:solidFill>
                      <a:srgbClr val="00B0F0"/>
                    </a:solidFill>
                    <a:latin typeface="Cambria Math" panose="02040503050406030204" pitchFamily="18" charset="0"/>
                    <a:ea typeface="Cambria Math" panose="02040503050406030204" pitchFamily="18" charset="0"/>
                  </a:rPr>
                  <a:t>terminal_unique</a:t>
                </a:r>
                <a:r>
                  <a:rPr lang="en-US" sz="2400" dirty="0">
                    <a:solidFill>
                      <a:srgbClr val="00B0F0"/>
                    </a:solidFill>
                    <a:latin typeface="Cambria Math" panose="02040503050406030204" pitchFamily="18" charset="0"/>
                    <a:ea typeface="Cambria Math" panose="02040503050406030204" pitchFamily="18" charset="0"/>
                  </a:rPr>
                  <a:t> </a:t>
                </a:r>
                <a:r>
                  <a:rPr lang="en-US" sz="2400" dirty="0">
                    <a:latin typeface="Cambria Math" panose="02040503050406030204" pitchFamily="18" charset="0"/>
                    <a:ea typeface="Cambria Math" panose="02040503050406030204" pitchFamily="18" charset="0"/>
                  </a:rPr>
                  <a:t>: </a:t>
                </a:r>
                <a:r>
                  <a:rPr lang="en-US" sz="2400" dirty="0">
                    <a:solidFill>
                      <a:srgbClr val="FF0000"/>
                    </a:solidFill>
                    <a:latin typeface="Cambria Math" panose="02040503050406030204" pitchFamily="18" charset="0"/>
                    <a:ea typeface="Cambria Math" panose="02040503050406030204" pitchFamily="18" charset="0"/>
                  </a:rPr>
                  <a:t>∀</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b="0" i="1" dirty="0">
                        <a:solidFill>
                          <a:srgbClr val="800080"/>
                        </a:solidFill>
                        <a:latin typeface="Cambria Math" panose="02040503050406030204" pitchFamily="18" charset="0"/>
                        <a:ea typeface="Cambria Math" panose="02040503050406030204" pitchFamily="18" charset="0"/>
                      </a:rPr>
                      <m:t>𝐺</m:t>
                    </m:r>
                  </m:oMath>
                </a14:m>
                <a:r>
                  <a:rPr lang="en-US" sz="2400" dirty="0">
                    <a:latin typeface="Cambria Math" panose="02040503050406030204" pitchFamily="18" charset="0"/>
                    <a:ea typeface="Cambria Math" panose="02040503050406030204" pitchFamily="18" charset="0"/>
                  </a:rPr>
                  <a:t> : </a:t>
                </a:r>
                <a:r>
                  <a:rPr lang="en-US" sz="2400" dirty="0">
                    <a:solidFill>
                      <a:srgbClr val="0070C0"/>
                    </a:solidFill>
                    <a:latin typeface="Cambria Math" panose="02040503050406030204" pitchFamily="18" charset="0"/>
                    <a:ea typeface="Cambria Math" panose="02040503050406030204" pitchFamily="18" charset="0"/>
                  </a:rPr>
                  <a:t>Graph</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dirty="0">
                        <a:solidFill>
                          <a:srgbClr val="800080"/>
                        </a:solidFill>
                        <a:latin typeface="Cambria Math" panose="02040503050406030204" pitchFamily="18" charset="0"/>
                        <a:ea typeface="Cambria Math" panose="02040503050406030204" pitchFamily="18" charset="0"/>
                      </a:rPr>
                      <m:t>𝑥</m:t>
                    </m:r>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r>
                      <a:rPr lang="en-US" sz="2400" i="1" dirty="0">
                        <a:solidFill>
                          <a:srgbClr val="800080"/>
                        </a:solidFill>
                        <a:latin typeface="Cambria Math" panose="02040503050406030204" pitchFamily="18" charset="0"/>
                        <a:ea typeface="Cambria Math" panose="02040503050406030204" pitchFamily="18" charset="0"/>
                      </a:rPr>
                      <m:t>𝑦</m:t>
                    </m:r>
                  </m:oMath>
                </a14:m>
                <a:r>
                  <a:rPr lang="en-US" sz="2400" dirty="0">
                    <a:latin typeface="Cambria Math" panose="02040503050406030204" pitchFamily="18" charset="0"/>
                    <a:ea typeface="Cambria Math" panose="02040503050406030204" pitchFamily="18" charset="0"/>
                  </a:rPr>
                  <a:t> </a:t>
                </a:r>
                <a:r>
                  <a:rPr lang="en-US" sz="2400">
                    <a:latin typeface="Cambria Math" panose="02040503050406030204" pitchFamily="18" charset="0"/>
                    <a:ea typeface="Cambria Math" panose="02040503050406030204" pitchFamily="18" charset="0"/>
                  </a:rPr>
                  <a:t>: </a:t>
                </a:r>
                <a14:m>
                  <m:oMath xmlns:m="http://schemas.openxmlformats.org/officeDocument/2006/math">
                    <m:r>
                      <a:rPr lang="en-US" sz="2400" i="1" dirty="0">
                        <a:solidFill>
                          <a:srgbClr val="800080"/>
                        </a:solidFill>
                        <a:latin typeface="Cambria Math" panose="02040503050406030204" pitchFamily="18" charset="0"/>
                        <a:ea typeface="Cambria Math" panose="02040503050406030204" pitchFamily="18" charset="0"/>
                      </a:rPr>
                      <m:t>𝐺</m:t>
                    </m:r>
                  </m:oMath>
                </a14:m>
                <a:r>
                  <a:rPr lang="en-US" sz="2400">
                    <a:latin typeface="Cambria Math" panose="02040503050406030204" pitchFamily="18" charset="0"/>
                    <a:ea typeface="Cambria Math" panose="02040503050406030204" pitchFamily="18" charset="0"/>
                  </a:rPr>
                  <a:t>.</a:t>
                </a:r>
                <a:r>
                  <a:rPr lang="en-US" sz="2400" smtClean="0">
                    <a:solidFill>
                      <a:srgbClr val="00B050"/>
                    </a:solidFill>
                    <a:latin typeface="Cambria Math" panose="02040503050406030204" pitchFamily="18" charset="0"/>
                    <a:ea typeface="Cambria Math" panose="02040503050406030204" pitchFamily="18" charset="0"/>
                  </a:rPr>
                  <a:t>V</a:t>
                </a:r>
                <a:r>
                  <a:rPr lang="en-US" sz="2400" smtClean="0">
                    <a:latin typeface="Cambria Math" panose="02040503050406030204" pitchFamily="18" charset="0"/>
                    <a:ea typeface="Cambria Math" panose="02040503050406030204" pitchFamily="18" charset="0"/>
                  </a:rPr>
                  <a:t>),</a:t>
                </a:r>
                <a:endParaRPr lang="en-US" sz="2400" dirty="0">
                  <a:latin typeface="Cambria Math" panose="02040503050406030204" pitchFamily="18" charset="0"/>
                  <a:ea typeface="Cambria Math" panose="02040503050406030204" pitchFamily="18" charset="0"/>
                </a:endParaRPr>
              </a:p>
              <a:p>
                <a:pPr marL="0" indent="0">
                  <a:buNone/>
                </a:pPr>
                <a:r>
                  <a:rPr lang="en-US" sz="3200" dirty="0">
                    <a:latin typeface="Cambria Math" panose="02040503050406030204" pitchFamily="18" charset="0"/>
                    <a:ea typeface="Cambria Math" panose="02040503050406030204" pitchFamily="18" charset="0"/>
                  </a:rPr>
                  <a:t>	</a:t>
                </a:r>
                <a:r>
                  <a:rPr lang="en-US" sz="2400" dirty="0" err="1">
                    <a:solidFill>
                      <a:srgbClr val="00B0F0"/>
                    </a:solidFill>
                    <a:latin typeface="Cambria Math" panose="02040503050406030204" pitchFamily="18" charset="0"/>
                    <a:ea typeface="Cambria Math" panose="02040503050406030204" pitchFamily="18" charset="0"/>
                  </a:rPr>
                  <a:t>is_terminal</a:t>
                </a:r>
                <a:r>
                  <a:rPr lang="en-US" sz="2400" dirty="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US" sz="2400" i="1" dirty="0">
                        <a:solidFill>
                          <a:srgbClr val="800080"/>
                        </a:solidFill>
                        <a:latin typeface="Cambria Math" panose="02040503050406030204" pitchFamily="18" charset="0"/>
                        <a:ea typeface="Cambria Math" panose="02040503050406030204" pitchFamily="18" charset="0"/>
                      </a:rPr>
                      <m:t>𝑥</m:t>
                    </m:r>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00B0F0"/>
                    </a:solidFill>
                    <a:latin typeface="Cambria Math" panose="02040503050406030204" pitchFamily="18" charset="0"/>
                    <a:ea typeface="Cambria Math" panose="02040503050406030204" pitchFamily="18" charset="0"/>
                  </a:rPr>
                  <a:t>is_terminal</a:t>
                </a:r>
                <a:r>
                  <a:rPr lang="en-US" sz="2400" dirty="0">
                    <a:solidFill>
                      <a:srgbClr val="00B050"/>
                    </a:solidFill>
                    <a:latin typeface="Cambria Math" panose="02040503050406030204" pitchFamily="18" charset="0"/>
                    <a:ea typeface="Cambria Math" panose="02040503050406030204" pitchFamily="18" charset="0"/>
                  </a:rPr>
                  <a:t> </a:t>
                </a:r>
                <a14:m>
                  <m:oMath xmlns:m="http://schemas.openxmlformats.org/officeDocument/2006/math">
                    <m:r>
                      <a:rPr lang="en-US" sz="2400" i="1" dirty="0">
                        <a:solidFill>
                          <a:srgbClr val="800080"/>
                        </a:solidFill>
                        <a:latin typeface="Cambria Math" panose="02040503050406030204" pitchFamily="18" charset="0"/>
                        <a:ea typeface="Cambria Math" panose="02040503050406030204" pitchFamily="18" charset="0"/>
                      </a:rPr>
                      <m:t>𝑦</m:t>
                    </m:r>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dirty="0">
                        <a:solidFill>
                          <a:srgbClr val="800080"/>
                        </a:solidFill>
                        <a:latin typeface="Cambria Math" panose="02040503050406030204" pitchFamily="18" charset="0"/>
                        <a:ea typeface="Cambria Math" panose="02040503050406030204" pitchFamily="18" charset="0"/>
                      </a:rPr>
                      <m:t>𝑥</m:t>
                    </m:r>
                    <m:r>
                      <a:rPr lang="en-US" sz="2400" i="1" dirty="0">
                        <a:latin typeface="Cambria Math" panose="02040503050406030204" pitchFamily="18" charset="0"/>
                        <a:ea typeface="Cambria Math" panose="02040503050406030204" pitchFamily="18" charset="0"/>
                      </a:rPr>
                      <m:t>≅</m:t>
                    </m:r>
                    <m:r>
                      <a:rPr lang="en-US" sz="2400" i="1" dirty="0">
                        <a:solidFill>
                          <a:srgbClr val="800080"/>
                        </a:solidFill>
                        <a:latin typeface="Cambria Math" panose="02040503050406030204" pitchFamily="18" charset="0"/>
                        <a:ea typeface="Cambria Math" panose="02040503050406030204" pitchFamily="18" charset="0"/>
                      </a:rPr>
                      <m:t>𝑦</m:t>
                    </m:r>
                  </m:oMath>
                </a14:m>
                <a:endParaRPr lang="en-US" sz="2400" dirty="0">
                  <a:latin typeface="Cambria Math" panose="02040503050406030204" pitchFamily="18" charset="0"/>
                  <a:ea typeface="Cambria Math" panose="02040503050406030204" pitchFamily="18" charset="0"/>
                </a:endParaRPr>
              </a:p>
              <a:p>
                <a:r>
                  <a:rPr lang="en-US" sz="2400" dirty="0"/>
                  <a:t>Proof:</a:t>
                </a:r>
              </a:p>
              <a:p>
                <a:pPr marL="0" indent="0">
                  <a:buNone/>
                </a:pPr>
                <a:r>
                  <a:rPr lang="en-US" sz="2400" dirty="0"/>
                  <a:t>    </a:t>
                </a:r>
                <a14:m>
                  <m:oMath xmlns:m="http://schemas.openxmlformats.org/officeDocument/2006/math">
                    <m:r>
                      <a:rPr lang="en-US" sz="2400" i="1">
                        <a:solidFill>
                          <a:srgbClr val="FF0000"/>
                        </a:solidFill>
                        <a:latin typeface="Cambria Math" panose="02040503050406030204" pitchFamily="18" charset="0"/>
                      </a:rPr>
                      <m:t>𝜆</m:t>
                    </m:r>
                    <m:r>
                      <a:rPr lang="en-US" sz="2400" i="1">
                        <a:latin typeface="Cambria Math" panose="02040503050406030204" pitchFamily="18" charset="0"/>
                      </a:rPr>
                      <m:t> </m:t>
                    </m:r>
                    <m:r>
                      <a:rPr lang="en-US" sz="2400" i="1">
                        <a:solidFill>
                          <a:srgbClr val="800080"/>
                        </a:solidFill>
                        <a:latin typeface="Cambria Math" panose="02040503050406030204" pitchFamily="18" charset="0"/>
                      </a:rPr>
                      <m:t>𝐺</m:t>
                    </m:r>
                    <m:r>
                      <a:rPr lang="en-US" sz="2400" i="1">
                        <a:solidFill>
                          <a:srgbClr val="800080"/>
                        </a:solidFill>
                        <a:latin typeface="Cambria Math" panose="02040503050406030204" pitchFamily="18" charset="0"/>
                      </a:rPr>
                      <m:t> </m:t>
                    </m:r>
                    <m:r>
                      <a:rPr lang="en-US" sz="2400" i="1">
                        <a:solidFill>
                          <a:srgbClr val="800080"/>
                        </a:solidFill>
                        <a:latin typeface="Cambria Math" panose="02040503050406030204" pitchFamily="18" charset="0"/>
                      </a:rPr>
                      <m:t>𝑥</m:t>
                    </m:r>
                    <m:r>
                      <a:rPr lang="en-US" sz="2400" i="1">
                        <a:solidFill>
                          <a:srgbClr val="800080"/>
                        </a:solidFill>
                        <a:latin typeface="Cambria Math" panose="02040503050406030204" pitchFamily="18" charset="0"/>
                      </a:rPr>
                      <m:t> </m:t>
                    </m:r>
                    <m:r>
                      <a:rPr lang="en-US" sz="2400" i="1">
                        <a:solidFill>
                          <a:srgbClr val="800080"/>
                        </a:solidFill>
                        <a:latin typeface="Cambria Math" panose="02040503050406030204" pitchFamily="18" charset="0"/>
                      </a:rPr>
                      <m:t>𝑦</m:t>
                    </m:r>
                    <m:r>
                      <a:rPr lang="en-US" sz="2400" i="1">
                        <a:solidFill>
                          <a:srgbClr val="800080"/>
                        </a:solidFill>
                        <a:latin typeface="Cambria Math" panose="02040503050406030204" pitchFamily="18" charset="0"/>
                      </a:rPr>
                      <m:t> </m:t>
                    </m:r>
                    <m:r>
                      <a:rPr lang="en-US" sz="2400" i="1">
                        <a:solidFill>
                          <a:srgbClr val="800080"/>
                        </a:solidFill>
                        <a:latin typeface="Cambria Math" panose="02040503050406030204" pitchFamily="18" charset="0"/>
                      </a:rPr>
                      <m:t>𝐻</m:t>
                    </m:r>
                    <m:r>
                      <a:rPr lang="en-US" sz="2400" i="1">
                        <a:solidFill>
                          <a:srgbClr val="800080"/>
                        </a:solidFill>
                        <a:latin typeface="Cambria Math" panose="02040503050406030204" pitchFamily="18" charset="0"/>
                      </a:rPr>
                      <m:t> </m:t>
                    </m:r>
                    <m:sSup>
                      <m:sSupPr>
                        <m:ctrlPr>
                          <a:rPr lang="en-US" sz="2400" i="1">
                            <a:solidFill>
                              <a:srgbClr val="800080"/>
                            </a:solidFill>
                            <a:latin typeface="Cambria Math" panose="02040503050406030204" pitchFamily="18" charset="0"/>
                          </a:rPr>
                        </m:ctrlPr>
                      </m:sSupPr>
                      <m:e>
                        <m:r>
                          <a:rPr lang="en-US" sz="2400" i="1">
                            <a:solidFill>
                              <a:srgbClr val="800080"/>
                            </a:solidFill>
                            <a:latin typeface="Cambria Math" panose="02040503050406030204" pitchFamily="18" charset="0"/>
                          </a:rPr>
                          <m:t>𝐻</m:t>
                        </m:r>
                      </m:e>
                      <m:sup>
                        <m:r>
                          <a:rPr lang="en-US" sz="2400" i="1">
                            <a:solidFill>
                              <a:srgbClr val="800080"/>
                            </a:solidFill>
                            <a:latin typeface="Cambria Math" panose="02040503050406030204" pitchFamily="18" charset="0"/>
                          </a:rPr>
                          <m:t>′</m:t>
                        </m:r>
                      </m:sup>
                    </m:sSup>
                    <m:r>
                      <a:rPr lang="en-US" sz="2400" i="1">
                        <a:solidFill>
                          <a:srgbClr val="FF0000"/>
                        </a:solidFill>
                        <a:latin typeface="Cambria Math" panose="02040503050406030204" pitchFamily="18" charset="0"/>
                      </a:rPr>
                      <m:t>⇒</m:t>
                    </m:r>
                    <m:r>
                      <m:rPr>
                        <m:nor/>
                      </m:rPr>
                      <a:rPr lang="en-US" sz="2400">
                        <a:solidFill>
                          <a:srgbClr val="00B0F0"/>
                        </a:solidFill>
                        <a:latin typeface="Cambria Math" panose="02040503050406030204" pitchFamily="18" charset="0"/>
                      </a:rPr>
                      <m:t>initial</m:t>
                    </m:r>
                    <m:r>
                      <m:rPr>
                        <m:nor/>
                      </m:rPr>
                      <a:rPr lang="en-US" sz="2400">
                        <a:solidFill>
                          <a:srgbClr val="00B0F0"/>
                        </a:solidFill>
                        <a:latin typeface="Cambria Math" panose="02040503050406030204" pitchFamily="18" charset="0"/>
                      </a:rPr>
                      <m:t>_</m:t>
                    </m:r>
                    <m:r>
                      <m:rPr>
                        <m:nor/>
                      </m:rPr>
                      <a:rPr lang="en-US" sz="2400">
                        <a:solidFill>
                          <a:srgbClr val="00B0F0"/>
                        </a:solidFill>
                        <a:latin typeface="Cambria Math" panose="02040503050406030204" pitchFamily="18" charset="0"/>
                      </a:rPr>
                      <m:t>unique</m:t>
                    </m:r>
                    <m:r>
                      <a:rPr lang="en-US" sz="2400" i="1">
                        <a:solidFill>
                          <a:srgbClr val="00B0F0"/>
                        </a:solidFill>
                        <a:latin typeface="Cambria Math" panose="02040503050406030204" pitchFamily="18" charset="0"/>
                      </a:rPr>
                      <m:t> </m:t>
                    </m:r>
                    <m:sSup>
                      <m:sSupPr>
                        <m:ctrlPr>
                          <a:rPr lang="en-US" sz="2400" i="1">
                            <a:latin typeface="Cambria Math" panose="02040503050406030204" pitchFamily="18" charset="0"/>
                          </a:rPr>
                        </m:ctrlPr>
                      </m:sSupPr>
                      <m:e>
                        <m:r>
                          <a:rPr lang="en-US" sz="2400" i="1">
                            <a:solidFill>
                              <a:srgbClr val="800080"/>
                            </a:solidFill>
                            <a:latin typeface="Cambria Math" panose="02040503050406030204" pitchFamily="18" charset="0"/>
                          </a:rPr>
                          <m:t>𝐺</m:t>
                        </m:r>
                      </m:e>
                      <m:sup>
                        <m:r>
                          <m:rPr>
                            <m:sty m:val="p"/>
                          </m:rPr>
                          <a:rPr lang="en-US" sz="2400">
                            <a:solidFill>
                              <a:srgbClr val="FF0000"/>
                            </a:solidFill>
                            <a:latin typeface="Cambria Math" panose="02040503050406030204" pitchFamily="18" charset="0"/>
                          </a:rPr>
                          <m:t>op</m:t>
                        </m:r>
                      </m:sup>
                    </m:sSup>
                    <m:r>
                      <a:rPr lang="en-US" sz="2400" i="1">
                        <a:latin typeface="Cambria Math" panose="02040503050406030204" pitchFamily="18" charset="0"/>
                      </a:rPr>
                      <m:t> </m:t>
                    </m:r>
                    <m:r>
                      <a:rPr lang="en-US" sz="2400" i="1">
                        <a:solidFill>
                          <a:srgbClr val="800080"/>
                        </a:solidFill>
                        <a:latin typeface="Cambria Math" panose="02040503050406030204" pitchFamily="18" charset="0"/>
                      </a:rPr>
                      <m:t>𝑦</m:t>
                    </m:r>
                    <m:r>
                      <a:rPr lang="en-US" sz="2400" i="1">
                        <a:solidFill>
                          <a:srgbClr val="800080"/>
                        </a:solidFill>
                        <a:latin typeface="Cambria Math" panose="02040503050406030204" pitchFamily="18" charset="0"/>
                      </a:rPr>
                      <m:t> </m:t>
                    </m:r>
                    <m:r>
                      <a:rPr lang="en-US" sz="2400" i="1">
                        <a:solidFill>
                          <a:srgbClr val="800080"/>
                        </a:solidFill>
                        <a:latin typeface="Cambria Math" panose="02040503050406030204" pitchFamily="18" charset="0"/>
                      </a:rPr>
                      <m:t>𝑥</m:t>
                    </m:r>
                    <m:r>
                      <a:rPr lang="en-US" sz="2400" i="1">
                        <a:solidFill>
                          <a:srgbClr val="800080"/>
                        </a:solidFill>
                        <a:latin typeface="Cambria Math" panose="02040503050406030204" pitchFamily="18" charset="0"/>
                      </a:rPr>
                      <m:t> </m:t>
                    </m:r>
                    <m:sSup>
                      <m:sSupPr>
                        <m:ctrlPr>
                          <a:rPr lang="en-US" sz="2400" i="1">
                            <a:solidFill>
                              <a:srgbClr val="800080"/>
                            </a:solidFill>
                            <a:latin typeface="Cambria Math" panose="02040503050406030204" pitchFamily="18" charset="0"/>
                          </a:rPr>
                        </m:ctrlPr>
                      </m:sSupPr>
                      <m:e>
                        <m:r>
                          <a:rPr lang="en-US" sz="2400" i="1">
                            <a:solidFill>
                              <a:srgbClr val="800080"/>
                            </a:solidFill>
                            <a:latin typeface="Cambria Math" panose="02040503050406030204" pitchFamily="18" charset="0"/>
                          </a:rPr>
                          <m:t>𝐻</m:t>
                        </m:r>
                      </m:e>
                      <m:sup>
                        <m:r>
                          <a:rPr lang="en-US" sz="2400" i="1">
                            <a:solidFill>
                              <a:srgbClr val="800080"/>
                            </a:solidFill>
                            <a:latin typeface="Cambria Math" panose="02040503050406030204" pitchFamily="18" charset="0"/>
                          </a:rPr>
                          <m:t>′</m:t>
                        </m:r>
                      </m:sup>
                    </m:sSup>
                    <m:r>
                      <a:rPr lang="en-US" sz="2400" i="1">
                        <a:solidFill>
                          <a:srgbClr val="800080"/>
                        </a:solidFill>
                        <a:latin typeface="Cambria Math" panose="02040503050406030204" pitchFamily="18" charset="0"/>
                      </a:rPr>
                      <m:t>𝐻</m:t>
                    </m:r>
                  </m:oMath>
                </a14:m>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159" t="-1961"/>
                </a:stretch>
              </a:blipFill>
            </p:spPr>
            <p:txBody>
              <a:bodyPr/>
              <a:lstStyle/>
              <a:p>
                <a:r>
                  <a:rPr lang="en-GB">
                    <a:noFill/>
                  </a:rPr>
                  <a:t> </a:t>
                </a:r>
              </a:p>
            </p:txBody>
          </p:sp>
        </mc:Fallback>
      </mc:AlternateContent>
      <p:sp>
        <p:nvSpPr>
          <p:cNvPr id="4" name="Slide Number Placeholder 3"/>
          <p:cNvSpPr>
            <a:spLocks noGrp="1"/>
          </p:cNvSpPr>
          <p:nvPr>
            <p:ph type="sldNum" sz="quarter" idx="12"/>
          </p:nvPr>
        </p:nvSpPr>
        <p:spPr/>
        <p:txBody>
          <a:bodyPr/>
          <a:lstStyle/>
          <a:p>
            <a:fld id="{E64EF21E-4A1E-457A-A908-FECEBBB6594B}" type="slidenum">
              <a:rPr lang="en-US" smtClean="0"/>
              <a:t>57</a:t>
            </a:fld>
            <a:endParaRPr lang="en-US"/>
          </a:p>
        </p:txBody>
      </p:sp>
      <p:grpSp>
        <p:nvGrpSpPr>
          <p:cNvPr id="38" name="Group 37"/>
          <p:cNvGrpSpPr/>
          <p:nvPr/>
        </p:nvGrpSpPr>
        <p:grpSpPr>
          <a:xfrm>
            <a:off x="2876550" y="4553336"/>
            <a:ext cx="3124200" cy="1813772"/>
            <a:chOff x="2876550" y="4149476"/>
            <a:chExt cx="3124200" cy="1813772"/>
          </a:xfrm>
        </p:grpSpPr>
        <p:grpSp>
          <p:nvGrpSpPr>
            <p:cNvPr id="39" name="Group 38"/>
            <p:cNvGrpSpPr/>
            <p:nvPr/>
          </p:nvGrpSpPr>
          <p:grpSpPr>
            <a:xfrm>
              <a:off x="2876550" y="4149476"/>
              <a:ext cx="3124200" cy="1813772"/>
              <a:chOff x="2876550" y="4149476"/>
              <a:chExt cx="3124200" cy="1813772"/>
            </a:xfrm>
          </p:grpSpPr>
          <p:grpSp>
            <p:nvGrpSpPr>
              <p:cNvPr id="41" name="Group 40"/>
              <p:cNvGrpSpPr/>
              <p:nvPr/>
            </p:nvGrpSpPr>
            <p:grpSpPr>
              <a:xfrm>
                <a:off x="2876550" y="4149476"/>
                <a:ext cx="3124200" cy="1813772"/>
                <a:chOff x="3835400" y="4389632"/>
                <a:chExt cx="4165600" cy="2418362"/>
              </a:xfrm>
            </p:grpSpPr>
            <p:sp>
              <p:nvSpPr>
                <p:cNvPr id="43" name="Rectangle 42"/>
                <p:cNvSpPr/>
                <p:nvPr/>
              </p:nvSpPr>
              <p:spPr>
                <a:xfrm>
                  <a:off x="3835400" y="4389632"/>
                  <a:ext cx="4165600" cy="24183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Oval 43"/>
                <p:cNvSpPr/>
                <p:nvPr/>
              </p:nvSpPr>
              <p:spPr>
                <a:xfrm>
                  <a:off x="4483382" y="5604599"/>
                  <a:ext cx="115711" cy="115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Oval 44"/>
                <p:cNvSpPr/>
                <p:nvPr/>
              </p:nvSpPr>
              <p:spPr>
                <a:xfrm>
                  <a:off x="7008001" y="5749485"/>
                  <a:ext cx="115711" cy="115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Oval 45"/>
                <p:cNvSpPr/>
                <p:nvPr/>
              </p:nvSpPr>
              <p:spPr>
                <a:xfrm>
                  <a:off x="5686778" y="4702775"/>
                  <a:ext cx="115711" cy="1157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Oval 46"/>
                <p:cNvSpPr/>
                <p:nvPr/>
              </p:nvSpPr>
              <p:spPr>
                <a:xfrm>
                  <a:off x="5895058" y="5744175"/>
                  <a:ext cx="115711" cy="115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8" name="Straight Arrow Connector 47"/>
                <p:cNvCxnSpPr/>
                <p:nvPr/>
              </p:nvCxnSpPr>
              <p:spPr>
                <a:xfrm flipH="1" flipV="1">
                  <a:off x="4656949" y="5754300"/>
                  <a:ext cx="856262" cy="694267"/>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p:cNvCxnSpPr/>
                <p:nvPr/>
              </p:nvCxnSpPr>
              <p:spPr>
                <a:xfrm flipV="1">
                  <a:off x="5744633" y="5905500"/>
                  <a:ext cx="1227667" cy="566209"/>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p:cNvCxnSpPr/>
                <p:nvPr/>
              </p:nvCxnSpPr>
              <p:spPr>
                <a:xfrm flipV="1">
                  <a:off x="5652064" y="5916295"/>
                  <a:ext cx="219851" cy="439702"/>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p:cNvCxnSpPr/>
                <p:nvPr/>
              </p:nvCxnSpPr>
              <p:spPr>
                <a:xfrm flipV="1">
                  <a:off x="4599093" y="4793897"/>
                  <a:ext cx="1052971" cy="740551"/>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p:cNvCxnSpPr/>
                <p:nvPr/>
              </p:nvCxnSpPr>
              <p:spPr>
                <a:xfrm flipH="1" flipV="1">
                  <a:off x="5779347" y="4909609"/>
                  <a:ext cx="173567" cy="72898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p:cNvCxnSpPr/>
                <p:nvPr/>
              </p:nvCxnSpPr>
              <p:spPr>
                <a:xfrm flipH="1" flipV="1">
                  <a:off x="5895060" y="4782327"/>
                  <a:ext cx="1170796" cy="83822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p:cNvCxnSpPr/>
                <p:nvPr/>
              </p:nvCxnSpPr>
              <p:spPr>
                <a:xfrm>
                  <a:off x="6096000" y="5706075"/>
                  <a:ext cx="838481"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p:cNvCxnSpPr/>
                <p:nvPr/>
              </p:nvCxnSpPr>
              <p:spPr>
                <a:xfrm flipH="1">
                  <a:off x="6096000" y="5827430"/>
                  <a:ext cx="838481"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grpSp>
          <p:cxnSp>
            <p:nvCxnSpPr>
              <p:cNvPr id="42" name="Straight Arrow Connector 41"/>
              <p:cNvCxnSpPr/>
              <p:nvPr/>
            </p:nvCxnSpPr>
            <p:spPr>
              <a:xfrm flipV="1">
                <a:off x="4176130" y="4557087"/>
                <a:ext cx="62918" cy="1075261"/>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40" name="Oval 39"/>
            <p:cNvSpPr/>
            <p:nvPr/>
          </p:nvSpPr>
          <p:spPr>
            <a:xfrm>
              <a:off x="4178300" y="5694762"/>
              <a:ext cx="86783" cy="86783"/>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54449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p:sp>
        <p:nvSpPr>
          <p:cNvPr id="3" name="Content Placeholder 2"/>
          <p:cNvSpPr>
            <a:spLocks noGrp="1"/>
          </p:cNvSpPr>
          <p:nvPr>
            <p:ph idx="1"/>
          </p:nvPr>
        </p:nvSpPr>
        <p:spPr/>
        <p:txBody>
          <a:bodyPr>
            <a:noAutofit/>
          </a:bodyPr>
          <a:lstStyle/>
          <a:p>
            <a:r>
              <a:rPr lang="en-US" sz="2400" dirty="0"/>
              <a:t>How?</a:t>
            </a:r>
          </a:p>
          <a:p>
            <a:pPr lvl="1"/>
            <a:r>
              <a:rPr lang="en-US" sz="2100" dirty="0" smtClean="0"/>
              <a:t>Either don’t nest constructions, or don't </a:t>
            </a:r>
            <a:r>
              <a:rPr lang="en-US" sz="2100" dirty="0"/>
              <a:t>unfold </a:t>
            </a:r>
            <a:r>
              <a:rPr lang="en-US" sz="2100" dirty="0" smtClean="0"/>
              <a:t>nested constructions</a:t>
            </a:r>
            <a:endParaRPr lang="en-US" sz="2100" dirty="0"/>
          </a:p>
          <a:p>
            <a:pPr lvl="1"/>
            <a:r>
              <a:rPr lang="en-US" sz="2100" dirty="0"/>
              <a:t>Coq only cares about </a:t>
            </a:r>
            <a:r>
              <a:rPr lang="en-US" sz="2100" dirty="0" err="1"/>
              <a:t>unnormalized</a:t>
            </a:r>
            <a:r>
              <a:rPr lang="en-US" sz="2100" dirty="0"/>
              <a:t> term size – “What I don't know can't hurt me”</a:t>
            </a:r>
          </a:p>
        </p:txBody>
      </p:sp>
      <p:sp>
        <p:nvSpPr>
          <p:cNvPr id="4" name="Slide Number Placeholder 3"/>
          <p:cNvSpPr>
            <a:spLocks noGrp="1"/>
          </p:cNvSpPr>
          <p:nvPr>
            <p:ph type="sldNum" sz="quarter" idx="12"/>
          </p:nvPr>
        </p:nvSpPr>
        <p:spPr/>
        <p:txBody>
          <a:bodyPr/>
          <a:lstStyle/>
          <a:p>
            <a:fld id="{E64EF21E-4A1E-457A-A908-FECEBBB6594B}" type="slidenum">
              <a:rPr lang="en-US" smtClean="0"/>
              <a:t>58</a:t>
            </a:fld>
            <a:endParaRPr lang="en-US"/>
          </a:p>
        </p:txBody>
      </p:sp>
    </p:spTree>
    <p:extLst>
      <p:ext uri="{BB962C8B-B14F-4D97-AF65-F5344CB8AC3E}">
        <p14:creationId xmlns:p14="http://schemas.microsoft.com/office/powerpoint/2010/main" val="12607824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p:sp>
        <p:nvSpPr>
          <p:cNvPr id="3" name="Content Placeholder 2"/>
          <p:cNvSpPr>
            <a:spLocks noGrp="1"/>
          </p:cNvSpPr>
          <p:nvPr>
            <p:ph idx="1"/>
          </p:nvPr>
        </p:nvSpPr>
        <p:spPr/>
        <p:txBody>
          <a:bodyPr>
            <a:noAutofit/>
          </a:bodyPr>
          <a:lstStyle/>
          <a:p>
            <a:r>
              <a:rPr lang="en-US" sz="2400" dirty="0"/>
              <a:t>How?</a:t>
            </a:r>
          </a:p>
          <a:p>
            <a:pPr lvl="1"/>
            <a:r>
              <a:rPr lang="en-US" sz="2100" dirty="0" smtClean="0"/>
              <a:t>More systematically, have </a:t>
            </a:r>
            <a:r>
              <a:rPr lang="en-US" sz="2100" dirty="0"/>
              <a:t>good abstraction barriers</a:t>
            </a:r>
            <a:endParaRPr lang="en-US" sz="2400" dirty="0"/>
          </a:p>
        </p:txBody>
      </p:sp>
      <p:sp>
        <p:nvSpPr>
          <p:cNvPr id="4" name="Slide Number Placeholder 3"/>
          <p:cNvSpPr>
            <a:spLocks noGrp="1"/>
          </p:cNvSpPr>
          <p:nvPr>
            <p:ph type="sldNum" sz="quarter" idx="12"/>
          </p:nvPr>
        </p:nvSpPr>
        <p:spPr/>
        <p:txBody>
          <a:bodyPr/>
          <a:lstStyle/>
          <a:p>
            <a:fld id="{E64EF21E-4A1E-457A-A908-FECEBBB6594B}" type="slidenum">
              <a:rPr lang="en-US" smtClean="0"/>
              <a:t>59</a:t>
            </a:fld>
            <a:endParaRPr lang="en-US"/>
          </a:p>
        </p:txBody>
      </p:sp>
    </p:spTree>
    <p:extLst>
      <p:ext uri="{BB962C8B-B14F-4D97-AF65-F5344CB8AC3E}">
        <p14:creationId xmlns:p14="http://schemas.microsoft.com/office/powerpoint/2010/main" val="33079102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1" y="3112969"/>
            <a:ext cx="9144000" cy="3636634"/>
            <a:chOff x="5444501" y="4141921"/>
            <a:chExt cx="2717460" cy="2579556"/>
          </a:xfrm>
        </p:grpSpPr>
        <p:grpSp>
          <p:nvGrpSpPr>
            <p:cNvPr id="37" name="Group 36"/>
            <p:cNvGrpSpPr/>
            <p:nvPr/>
          </p:nvGrpSpPr>
          <p:grpSpPr>
            <a:xfrm>
              <a:off x="5444501" y="4141921"/>
              <a:ext cx="2717460" cy="2579556"/>
              <a:chOff x="3571748" y="3872302"/>
              <a:chExt cx="2717460" cy="2579556"/>
            </a:xfrm>
          </p:grpSpPr>
          <p:sp>
            <p:nvSpPr>
              <p:cNvPr id="24" name="Rounded Rectangle 23"/>
              <p:cNvSpPr/>
              <p:nvPr/>
            </p:nvSpPr>
            <p:spPr>
              <a:xfrm>
                <a:off x="3571748" y="3872302"/>
                <a:ext cx="2717460" cy="2127019"/>
              </a:xfrm>
              <a:custGeom>
                <a:avLst/>
                <a:gdLst>
                  <a:gd name="connsiteX0" fmla="*/ 0 w 2717460"/>
                  <a:gd name="connsiteY0" fmla="*/ 136814 h 2038350"/>
                  <a:gd name="connsiteX1" fmla="*/ 136814 w 2717460"/>
                  <a:gd name="connsiteY1" fmla="*/ 0 h 2038350"/>
                  <a:gd name="connsiteX2" fmla="*/ 2580646 w 2717460"/>
                  <a:gd name="connsiteY2" fmla="*/ 0 h 2038350"/>
                  <a:gd name="connsiteX3" fmla="*/ 2717460 w 2717460"/>
                  <a:gd name="connsiteY3" fmla="*/ 136814 h 2038350"/>
                  <a:gd name="connsiteX4" fmla="*/ 2717460 w 2717460"/>
                  <a:gd name="connsiteY4" fmla="*/ 1901536 h 2038350"/>
                  <a:gd name="connsiteX5" fmla="*/ 2580646 w 2717460"/>
                  <a:gd name="connsiteY5" fmla="*/ 2038350 h 2038350"/>
                  <a:gd name="connsiteX6" fmla="*/ 136814 w 2717460"/>
                  <a:gd name="connsiteY6" fmla="*/ 2038350 h 2038350"/>
                  <a:gd name="connsiteX7" fmla="*/ 0 w 2717460"/>
                  <a:gd name="connsiteY7" fmla="*/ 1901536 h 2038350"/>
                  <a:gd name="connsiteX8" fmla="*/ 0 w 2717460"/>
                  <a:gd name="connsiteY8" fmla="*/ 136814 h 2038350"/>
                  <a:gd name="connsiteX0" fmla="*/ 0 w 2717460"/>
                  <a:gd name="connsiteY0" fmla="*/ 136814 h 2038350"/>
                  <a:gd name="connsiteX1" fmla="*/ 136814 w 2717460"/>
                  <a:gd name="connsiteY1" fmla="*/ 0 h 2038350"/>
                  <a:gd name="connsiteX2" fmla="*/ 2580646 w 2717460"/>
                  <a:gd name="connsiteY2" fmla="*/ 0 h 2038350"/>
                  <a:gd name="connsiteX3" fmla="*/ 2717460 w 2717460"/>
                  <a:gd name="connsiteY3" fmla="*/ 136814 h 2038350"/>
                  <a:gd name="connsiteX4" fmla="*/ 2717460 w 2717460"/>
                  <a:gd name="connsiteY4" fmla="*/ 1901536 h 2038350"/>
                  <a:gd name="connsiteX5" fmla="*/ 2580646 w 2717460"/>
                  <a:gd name="connsiteY5" fmla="*/ 2038350 h 2038350"/>
                  <a:gd name="connsiteX6" fmla="*/ 1097883 w 2717460"/>
                  <a:gd name="connsiteY6" fmla="*/ 2035579 h 2038350"/>
                  <a:gd name="connsiteX7" fmla="*/ 136814 w 2717460"/>
                  <a:gd name="connsiteY7" fmla="*/ 2038350 h 2038350"/>
                  <a:gd name="connsiteX8" fmla="*/ 0 w 2717460"/>
                  <a:gd name="connsiteY8" fmla="*/ 1901536 h 2038350"/>
                  <a:gd name="connsiteX9" fmla="*/ 0 w 2717460"/>
                  <a:gd name="connsiteY9" fmla="*/ 136814 h 2038350"/>
                  <a:gd name="connsiteX0" fmla="*/ 0 w 2717460"/>
                  <a:gd name="connsiteY0" fmla="*/ 136814 h 2038350"/>
                  <a:gd name="connsiteX1" fmla="*/ 136814 w 2717460"/>
                  <a:gd name="connsiteY1" fmla="*/ 0 h 2038350"/>
                  <a:gd name="connsiteX2" fmla="*/ 2580646 w 2717460"/>
                  <a:gd name="connsiteY2" fmla="*/ 0 h 2038350"/>
                  <a:gd name="connsiteX3" fmla="*/ 2717460 w 2717460"/>
                  <a:gd name="connsiteY3" fmla="*/ 136814 h 2038350"/>
                  <a:gd name="connsiteX4" fmla="*/ 2717460 w 2717460"/>
                  <a:gd name="connsiteY4" fmla="*/ 1901536 h 2038350"/>
                  <a:gd name="connsiteX5" fmla="*/ 2580646 w 2717460"/>
                  <a:gd name="connsiteY5" fmla="*/ 2038350 h 2038350"/>
                  <a:gd name="connsiteX6" fmla="*/ 1526508 w 2717460"/>
                  <a:gd name="connsiteY6" fmla="*/ 2037961 h 2038350"/>
                  <a:gd name="connsiteX7" fmla="*/ 1097883 w 2717460"/>
                  <a:gd name="connsiteY7" fmla="*/ 2035579 h 2038350"/>
                  <a:gd name="connsiteX8" fmla="*/ 136814 w 2717460"/>
                  <a:gd name="connsiteY8" fmla="*/ 2038350 h 2038350"/>
                  <a:gd name="connsiteX9" fmla="*/ 0 w 2717460"/>
                  <a:gd name="connsiteY9" fmla="*/ 1901536 h 2038350"/>
                  <a:gd name="connsiteX10" fmla="*/ 0 w 2717460"/>
                  <a:gd name="connsiteY10" fmla="*/ 136814 h 2038350"/>
                  <a:gd name="connsiteX0" fmla="*/ 1097883 w 2717460"/>
                  <a:gd name="connsiteY0" fmla="*/ 2035579 h 2127019"/>
                  <a:gd name="connsiteX1" fmla="*/ 136814 w 2717460"/>
                  <a:gd name="connsiteY1" fmla="*/ 2038350 h 2127019"/>
                  <a:gd name="connsiteX2" fmla="*/ 0 w 2717460"/>
                  <a:gd name="connsiteY2" fmla="*/ 1901536 h 2127019"/>
                  <a:gd name="connsiteX3" fmla="*/ 0 w 2717460"/>
                  <a:gd name="connsiteY3" fmla="*/ 136814 h 2127019"/>
                  <a:gd name="connsiteX4" fmla="*/ 136814 w 2717460"/>
                  <a:gd name="connsiteY4" fmla="*/ 0 h 2127019"/>
                  <a:gd name="connsiteX5" fmla="*/ 2580646 w 2717460"/>
                  <a:gd name="connsiteY5" fmla="*/ 0 h 2127019"/>
                  <a:gd name="connsiteX6" fmla="*/ 2717460 w 2717460"/>
                  <a:gd name="connsiteY6" fmla="*/ 136814 h 2127019"/>
                  <a:gd name="connsiteX7" fmla="*/ 2717460 w 2717460"/>
                  <a:gd name="connsiteY7" fmla="*/ 1901536 h 2127019"/>
                  <a:gd name="connsiteX8" fmla="*/ 2580646 w 2717460"/>
                  <a:gd name="connsiteY8" fmla="*/ 2038350 h 2127019"/>
                  <a:gd name="connsiteX9" fmla="*/ 1526508 w 2717460"/>
                  <a:gd name="connsiteY9" fmla="*/ 2037961 h 2127019"/>
                  <a:gd name="connsiteX10" fmla="*/ 1189323 w 2717460"/>
                  <a:gd name="connsiteY10" fmla="*/ 2127019 h 2127019"/>
                  <a:gd name="connsiteX0" fmla="*/ 1097883 w 2717460"/>
                  <a:gd name="connsiteY0" fmla="*/ 2035579 h 2127019"/>
                  <a:gd name="connsiteX1" fmla="*/ 136814 w 2717460"/>
                  <a:gd name="connsiteY1" fmla="*/ 2038350 h 2127019"/>
                  <a:gd name="connsiteX2" fmla="*/ 0 w 2717460"/>
                  <a:gd name="connsiteY2" fmla="*/ 1901536 h 2127019"/>
                  <a:gd name="connsiteX3" fmla="*/ 0 w 2717460"/>
                  <a:gd name="connsiteY3" fmla="*/ 136814 h 2127019"/>
                  <a:gd name="connsiteX4" fmla="*/ 136814 w 2717460"/>
                  <a:gd name="connsiteY4" fmla="*/ 0 h 2127019"/>
                  <a:gd name="connsiteX5" fmla="*/ 2580646 w 2717460"/>
                  <a:gd name="connsiteY5" fmla="*/ 0 h 2127019"/>
                  <a:gd name="connsiteX6" fmla="*/ 2717460 w 2717460"/>
                  <a:gd name="connsiteY6" fmla="*/ 136814 h 2127019"/>
                  <a:gd name="connsiteX7" fmla="*/ 2717460 w 2717460"/>
                  <a:gd name="connsiteY7" fmla="*/ 1901536 h 2127019"/>
                  <a:gd name="connsiteX8" fmla="*/ 2580646 w 2717460"/>
                  <a:gd name="connsiteY8" fmla="*/ 2038350 h 2127019"/>
                  <a:gd name="connsiteX9" fmla="*/ 1526508 w 2717460"/>
                  <a:gd name="connsiteY9" fmla="*/ 2037961 h 2127019"/>
                  <a:gd name="connsiteX10" fmla="*/ 1189323 w 2717460"/>
                  <a:gd name="connsiteY10" fmla="*/ 2127019 h 212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7460" h="2127019">
                    <a:moveTo>
                      <a:pt x="1097883" y="2035579"/>
                    </a:moveTo>
                    <a:lnTo>
                      <a:pt x="136814" y="2038350"/>
                    </a:lnTo>
                    <a:cubicBezTo>
                      <a:pt x="61254" y="2038350"/>
                      <a:pt x="0" y="1977096"/>
                      <a:pt x="0" y="1901536"/>
                    </a:cubicBezTo>
                    <a:lnTo>
                      <a:pt x="0" y="136814"/>
                    </a:lnTo>
                    <a:cubicBezTo>
                      <a:pt x="0" y="61254"/>
                      <a:pt x="61254" y="0"/>
                      <a:pt x="136814" y="0"/>
                    </a:cubicBezTo>
                    <a:lnTo>
                      <a:pt x="2580646" y="0"/>
                    </a:lnTo>
                    <a:cubicBezTo>
                      <a:pt x="2656206" y="0"/>
                      <a:pt x="2717460" y="61254"/>
                      <a:pt x="2717460" y="136814"/>
                    </a:cubicBezTo>
                    <a:lnTo>
                      <a:pt x="2717460" y="1901536"/>
                    </a:lnTo>
                    <a:cubicBezTo>
                      <a:pt x="2717460" y="1977096"/>
                      <a:pt x="2656206" y="2038350"/>
                      <a:pt x="2580646" y="2038350"/>
                    </a:cubicBezTo>
                    <a:lnTo>
                      <a:pt x="1526508" y="2037961"/>
                    </a:lnTo>
                    <a:lnTo>
                      <a:pt x="1189323" y="2127019"/>
                    </a:lnTo>
                  </a:path>
                </a:pathLst>
              </a:custGeom>
              <a:solidFill>
                <a:srgbClr val="D4D5D6"/>
              </a:solidFill>
              <a:ln w="41275">
                <a:solidFill>
                  <a:srgbClr val="BCBD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35" name="Freeform 10"/>
              <p:cNvSpPr>
                <a:spLocks/>
              </p:cNvSpPr>
              <p:nvPr/>
            </p:nvSpPr>
            <p:spPr bwMode="auto">
              <a:xfrm>
                <a:off x="4242172" y="5905889"/>
                <a:ext cx="1333753" cy="545969"/>
              </a:xfrm>
              <a:custGeom>
                <a:avLst/>
                <a:gdLst>
                  <a:gd name="T0" fmla="*/ 3438 w 12350"/>
                  <a:gd name="T1" fmla="*/ 11758 h 11758"/>
                  <a:gd name="T2" fmla="*/ 9211 w 12350"/>
                  <a:gd name="T3" fmla="*/ 11758 h 11758"/>
                  <a:gd name="T4" fmla="*/ 9211 w 12350"/>
                  <a:gd name="T5" fmla="*/ 11416 h 11758"/>
                  <a:gd name="T6" fmla="*/ 8961 w 12350"/>
                  <a:gd name="T7" fmla="*/ 11178 h 11758"/>
                  <a:gd name="T8" fmla="*/ 6377 w 12350"/>
                  <a:gd name="T9" fmla="*/ 11178 h 11758"/>
                  <a:gd name="T10" fmla="*/ 8020 w 12350"/>
                  <a:gd name="T11" fmla="*/ 11178 h 11758"/>
                  <a:gd name="T12" fmla="*/ 7415 w 12350"/>
                  <a:gd name="T13" fmla="*/ 9424 h 11758"/>
                  <a:gd name="T14" fmla="*/ 5861 w 12350"/>
                  <a:gd name="T15" fmla="*/ 9428 h 11758"/>
                  <a:gd name="T16" fmla="*/ 12005 w 12350"/>
                  <a:gd name="T17" fmla="*/ 9428 h 11758"/>
                  <a:gd name="T18" fmla="*/ 12350 w 12350"/>
                  <a:gd name="T19" fmla="*/ 9082 h 11758"/>
                  <a:gd name="T20" fmla="*/ 12350 w 12350"/>
                  <a:gd name="T21" fmla="*/ 298 h 11758"/>
                  <a:gd name="T22" fmla="*/ 12060 w 12350"/>
                  <a:gd name="T23" fmla="*/ 7 h 11758"/>
                  <a:gd name="T24" fmla="*/ 359 w 12350"/>
                  <a:gd name="T25" fmla="*/ 7 h 11758"/>
                  <a:gd name="T26" fmla="*/ 21 w 12350"/>
                  <a:gd name="T27" fmla="*/ 345 h 11758"/>
                  <a:gd name="T28" fmla="*/ 21 w 12350"/>
                  <a:gd name="T29" fmla="*/ 9107 h 11758"/>
                  <a:gd name="T30" fmla="*/ 304 w 12350"/>
                  <a:gd name="T31" fmla="*/ 9390 h 11758"/>
                  <a:gd name="T32" fmla="*/ 5191 w 12350"/>
                  <a:gd name="T33" fmla="*/ 9390 h 11758"/>
                  <a:gd name="T34" fmla="*/ 4635 w 12350"/>
                  <a:gd name="T35" fmla="*/ 11167 h 11758"/>
                  <a:gd name="T36" fmla="*/ 3701 w 12350"/>
                  <a:gd name="T37" fmla="*/ 11167 h 11758"/>
                  <a:gd name="T38" fmla="*/ 3431 w 12350"/>
                  <a:gd name="T39" fmla="*/ 11437 h 11758"/>
                  <a:gd name="T40" fmla="*/ 3438 w 12350"/>
                  <a:gd name="T41" fmla="*/ 11758 h 11758"/>
                  <a:gd name="connsiteX0" fmla="*/ 3417 w 12329"/>
                  <a:gd name="connsiteY0" fmla="*/ 11752 h 11752"/>
                  <a:gd name="connsiteX1" fmla="*/ 9190 w 12329"/>
                  <a:gd name="connsiteY1" fmla="*/ 11752 h 11752"/>
                  <a:gd name="connsiteX2" fmla="*/ 9190 w 12329"/>
                  <a:gd name="connsiteY2" fmla="*/ 11410 h 11752"/>
                  <a:gd name="connsiteX3" fmla="*/ 8940 w 12329"/>
                  <a:gd name="connsiteY3" fmla="*/ 11172 h 11752"/>
                  <a:gd name="connsiteX4" fmla="*/ 6356 w 12329"/>
                  <a:gd name="connsiteY4" fmla="*/ 11172 h 11752"/>
                  <a:gd name="connsiteX5" fmla="*/ 7999 w 12329"/>
                  <a:gd name="connsiteY5" fmla="*/ 11172 h 11752"/>
                  <a:gd name="connsiteX6" fmla="*/ 7394 w 12329"/>
                  <a:gd name="connsiteY6" fmla="*/ 9418 h 11752"/>
                  <a:gd name="connsiteX7" fmla="*/ 5840 w 12329"/>
                  <a:gd name="connsiteY7" fmla="*/ 9422 h 11752"/>
                  <a:gd name="connsiteX8" fmla="*/ 11984 w 12329"/>
                  <a:gd name="connsiteY8" fmla="*/ 9422 h 11752"/>
                  <a:gd name="connsiteX9" fmla="*/ 12329 w 12329"/>
                  <a:gd name="connsiteY9" fmla="*/ 9076 h 11752"/>
                  <a:gd name="connsiteX10" fmla="*/ 12329 w 12329"/>
                  <a:gd name="connsiteY10" fmla="*/ 292 h 11752"/>
                  <a:gd name="connsiteX11" fmla="*/ 12039 w 12329"/>
                  <a:gd name="connsiteY11" fmla="*/ 1 h 11752"/>
                  <a:gd name="connsiteX12" fmla="*/ 338 w 12329"/>
                  <a:gd name="connsiteY12" fmla="*/ 1 h 11752"/>
                  <a:gd name="connsiteX13" fmla="*/ 0 w 12329"/>
                  <a:gd name="connsiteY13" fmla="*/ 339 h 11752"/>
                  <a:gd name="connsiteX14" fmla="*/ 0 w 12329"/>
                  <a:gd name="connsiteY14" fmla="*/ 9101 h 11752"/>
                  <a:gd name="connsiteX15" fmla="*/ 5170 w 12329"/>
                  <a:gd name="connsiteY15" fmla="*/ 9384 h 11752"/>
                  <a:gd name="connsiteX16" fmla="*/ 4614 w 12329"/>
                  <a:gd name="connsiteY16" fmla="*/ 11161 h 11752"/>
                  <a:gd name="connsiteX17" fmla="*/ 3680 w 12329"/>
                  <a:gd name="connsiteY17" fmla="*/ 11161 h 11752"/>
                  <a:gd name="connsiteX18" fmla="*/ 3410 w 12329"/>
                  <a:gd name="connsiteY18" fmla="*/ 11431 h 11752"/>
                  <a:gd name="connsiteX19" fmla="*/ 3417 w 12329"/>
                  <a:gd name="connsiteY19" fmla="*/ 11752 h 11752"/>
                  <a:gd name="connsiteX0" fmla="*/ 3417 w 12329"/>
                  <a:gd name="connsiteY0" fmla="*/ 11752 h 11752"/>
                  <a:gd name="connsiteX1" fmla="*/ 9190 w 12329"/>
                  <a:gd name="connsiteY1" fmla="*/ 11752 h 11752"/>
                  <a:gd name="connsiteX2" fmla="*/ 9190 w 12329"/>
                  <a:gd name="connsiteY2" fmla="*/ 11410 h 11752"/>
                  <a:gd name="connsiteX3" fmla="*/ 8940 w 12329"/>
                  <a:gd name="connsiteY3" fmla="*/ 11172 h 11752"/>
                  <a:gd name="connsiteX4" fmla="*/ 6356 w 12329"/>
                  <a:gd name="connsiteY4" fmla="*/ 11172 h 11752"/>
                  <a:gd name="connsiteX5" fmla="*/ 7999 w 12329"/>
                  <a:gd name="connsiteY5" fmla="*/ 11172 h 11752"/>
                  <a:gd name="connsiteX6" fmla="*/ 7394 w 12329"/>
                  <a:gd name="connsiteY6" fmla="*/ 9418 h 11752"/>
                  <a:gd name="connsiteX7" fmla="*/ 5840 w 12329"/>
                  <a:gd name="connsiteY7" fmla="*/ 9422 h 11752"/>
                  <a:gd name="connsiteX8" fmla="*/ 11984 w 12329"/>
                  <a:gd name="connsiteY8" fmla="*/ 9422 h 11752"/>
                  <a:gd name="connsiteX9" fmla="*/ 12329 w 12329"/>
                  <a:gd name="connsiteY9" fmla="*/ 9076 h 11752"/>
                  <a:gd name="connsiteX10" fmla="*/ 12329 w 12329"/>
                  <a:gd name="connsiteY10" fmla="*/ 292 h 11752"/>
                  <a:gd name="connsiteX11" fmla="*/ 12039 w 12329"/>
                  <a:gd name="connsiteY11" fmla="*/ 1 h 11752"/>
                  <a:gd name="connsiteX12" fmla="*/ 338 w 12329"/>
                  <a:gd name="connsiteY12" fmla="*/ 1 h 11752"/>
                  <a:gd name="connsiteX13" fmla="*/ 0 w 12329"/>
                  <a:gd name="connsiteY13" fmla="*/ 339 h 11752"/>
                  <a:gd name="connsiteX14" fmla="*/ 5170 w 12329"/>
                  <a:gd name="connsiteY14" fmla="*/ 9384 h 11752"/>
                  <a:gd name="connsiteX15" fmla="*/ 4614 w 12329"/>
                  <a:gd name="connsiteY15" fmla="*/ 11161 h 11752"/>
                  <a:gd name="connsiteX16" fmla="*/ 3680 w 12329"/>
                  <a:gd name="connsiteY16" fmla="*/ 11161 h 11752"/>
                  <a:gd name="connsiteX17" fmla="*/ 3410 w 12329"/>
                  <a:gd name="connsiteY17" fmla="*/ 11431 h 11752"/>
                  <a:gd name="connsiteX18" fmla="*/ 3417 w 12329"/>
                  <a:gd name="connsiteY18" fmla="*/ 11752 h 11752"/>
                  <a:gd name="connsiteX0" fmla="*/ 5170 w 12329"/>
                  <a:gd name="connsiteY0" fmla="*/ 9384 h 11752"/>
                  <a:gd name="connsiteX1" fmla="*/ 4614 w 12329"/>
                  <a:gd name="connsiteY1" fmla="*/ 11161 h 11752"/>
                  <a:gd name="connsiteX2" fmla="*/ 3680 w 12329"/>
                  <a:gd name="connsiteY2" fmla="*/ 11161 h 11752"/>
                  <a:gd name="connsiteX3" fmla="*/ 3410 w 12329"/>
                  <a:gd name="connsiteY3" fmla="*/ 11431 h 11752"/>
                  <a:gd name="connsiteX4" fmla="*/ 3417 w 12329"/>
                  <a:gd name="connsiteY4" fmla="*/ 11752 h 11752"/>
                  <a:gd name="connsiteX5" fmla="*/ 9190 w 12329"/>
                  <a:gd name="connsiteY5" fmla="*/ 11752 h 11752"/>
                  <a:gd name="connsiteX6" fmla="*/ 9190 w 12329"/>
                  <a:gd name="connsiteY6" fmla="*/ 11410 h 11752"/>
                  <a:gd name="connsiteX7" fmla="*/ 8940 w 12329"/>
                  <a:gd name="connsiteY7" fmla="*/ 11172 h 11752"/>
                  <a:gd name="connsiteX8" fmla="*/ 6356 w 12329"/>
                  <a:gd name="connsiteY8" fmla="*/ 11172 h 11752"/>
                  <a:gd name="connsiteX9" fmla="*/ 7999 w 12329"/>
                  <a:gd name="connsiteY9" fmla="*/ 11172 h 11752"/>
                  <a:gd name="connsiteX10" fmla="*/ 7394 w 12329"/>
                  <a:gd name="connsiteY10" fmla="*/ 9418 h 11752"/>
                  <a:gd name="connsiteX11" fmla="*/ 5840 w 12329"/>
                  <a:gd name="connsiteY11" fmla="*/ 9422 h 11752"/>
                  <a:gd name="connsiteX12" fmla="*/ 11984 w 12329"/>
                  <a:gd name="connsiteY12" fmla="*/ 9422 h 11752"/>
                  <a:gd name="connsiteX13" fmla="*/ 12329 w 12329"/>
                  <a:gd name="connsiteY13" fmla="*/ 9076 h 11752"/>
                  <a:gd name="connsiteX14" fmla="*/ 12329 w 12329"/>
                  <a:gd name="connsiteY14" fmla="*/ 292 h 11752"/>
                  <a:gd name="connsiteX15" fmla="*/ 12039 w 12329"/>
                  <a:gd name="connsiteY15" fmla="*/ 1 h 11752"/>
                  <a:gd name="connsiteX16" fmla="*/ 338 w 12329"/>
                  <a:gd name="connsiteY16" fmla="*/ 1 h 11752"/>
                  <a:gd name="connsiteX17" fmla="*/ 0 w 12329"/>
                  <a:gd name="connsiteY17" fmla="*/ 339 h 11752"/>
                  <a:gd name="connsiteX18" fmla="*/ 5566 w 12329"/>
                  <a:gd name="connsiteY18" fmla="*/ 9781 h 11752"/>
                  <a:gd name="connsiteX0" fmla="*/ 5170 w 12329"/>
                  <a:gd name="connsiteY0" fmla="*/ 9384 h 11752"/>
                  <a:gd name="connsiteX1" fmla="*/ 4614 w 12329"/>
                  <a:gd name="connsiteY1" fmla="*/ 11161 h 11752"/>
                  <a:gd name="connsiteX2" fmla="*/ 3680 w 12329"/>
                  <a:gd name="connsiteY2" fmla="*/ 11161 h 11752"/>
                  <a:gd name="connsiteX3" fmla="*/ 3410 w 12329"/>
                  <a:gd name="connsiteY3" fmla="*/ 11431 h 11752"/>
                  <a:gd name="connsiteX4" fmla="*/ 3417 w 12329"/>
                  <a:gd name="connsiteY4" fmla="*/ 11752 h 11752"/>
                  <a:gd name="connsiteX5" fmla="*/ 9190 w 12329"/>
                  <a:gd name="connsiteY5" fmla="*/ 11752 h 11752"/>
                  <a:gd name="connsiteX6" fmla="*/ 9190 w 12329"/>
                  <a:gd name="connsiteY6" fmla="*/ 11410 h 11752"/>
                  <a:gd name="connsiteX7" fmla="*/ 8940 w 12329"/>
                  <a:gd name="connsiteY7" fmla="*/ 11172 h 11752"/>
                  <a:gd name="connsiteX8" fmla="*/ 6356 w 12329"/>
                  <a:gd name="connsiteY8" fmla="*/ 11172 h 11752"/>
                  <a:gd name="connsiteX9" fmla="*/ 7999 w 12329"/>
                  <a:gd name="connsiteY9" fmla="*/ 11172 h 11752"/>
                  <a:gd name="connsiteX10" fmla="*/ 7394 w 12329"/>
                  <a:gd name="connsiteY10" fmla="*/ 9418 h 11752"/>
                  <a:gd name="connsiteX11" fmla="*/ 5840 w 12329"/>
                  <a:gd name="connsiteY11" fmla="*/ 9422 h 11752"/>
                  <a:gd name="connsiteX12" fmla="*/ 11984 w 12329"/>
                  <a:gd name="connsiteY12" fmla="*/ 9422 h 11752"/>
                  <a:gd name="connsiteX13" fmla="*/ 12329 w 12329"/>
                  <a:gd name="connsiteY13" fmla="*/ 9076 h 11752"/>
                  <a:gd name="connsiteX14" fmla="*/ 12329 w 12329"/>
                  <a:gd name="connsiteY14" fmla="*/ 292 h 11752"/>
                  <a:gd name="connsiteX15" fmla="*/ 12039 w 12329"/>
                  <a:gd name="connsiteY15" fmla="*/ 1 h 11752"/>
                  <a:gd name="connsiteX16" fmla="*/ 338 w 12329"/>
                  <a:gd name="connsiteY16" fmla="*/ 1 h 11752"/>
                  <a:gd name="connsiteX17" fmla="*/ 0 w 12329"/>
                  <a:gd name="connsiteY17" fmla="*/ 339 h 11752"/>
                  <a:gd name="connsiteX18" fmla="*/ 1789 w 12329"/>
                  <a:gd name="connsiteY18" fmla="*/ 8102 h 11752"/>
                  <a:gd name="connsiteX0" fmla="*/ 5170 w 12329"/>
                  <a:gd name="connsiteY0" fmla="*/ 9384 h 11752"/>
                  <a:gd name="connsiteX1" fmla="*/ 4614 w 12329"/>
                  <a:gd name="connsiteY1" fmla="*/ 11161 h 11752"/>
                  <a:gd name="connsiteX2" fmla="*/ 3680 w 12329"/>
                  <a:gd name="connsiteY2" fmla="*/ 11161 h 11752"/>
                  <a:gd name="connsiteX3" fmla="*/ 3410 w 12329"/>
                  <a:gd name="connsiteY3" fmla="*/ 11431 h 11752"/>
                  <a:gd name="connsiteX4" fmla="*/ 3417 w 12329"/>
                  <a:gd name="connsiteY4" fmla="*/ 11752 h 11752"/>
                  <a:gd name="connsiteX5" fmla="*/ 9190 w 12329"/>
                  <a:gd name="connsiteY5" fmla="*/ 11752 h 11752"/>
                  <a:gd name="connsiteX6" fmla="*/ 9190 w 12329"/>
                  <a:gd name="connsiteY6" fmla="*/ 11410 h 11752"/>
                  <a:gd name="connsiteX7" fmla="*/ 8940 w 12329"/>
                  <a:gd name="connsiteY7" fmla="*/ 11172 h 11752"/>
                  <a:gd name="connsiteX8" fmla="*/ 6356 w 12329"/>
                  <a:gd name="connsiteY8" fmla="*/ 11172 h 11752"/>
                  <a:gd name="connsiteX9" fmla="*/ 7999 w 12329"/>
                  <a:gd name="connsiteY9" fmla="*/ 11172 h 11752"/>
                  <a:gd name="connsiteX10" fmla="*/ 7394 w 12329"/>
                  <a:gd name="connsiteY10" fmla="*/ 9418 h 11752"/>
                  <a:gd name="connsiteX11" fmla="*/ 5840 w 12329"/>
                  <a:gd name="connsiteY11" fmla="*/ 9422 h 11752"/>
                  <a:gd name="connsiteX12" fmla="*/ 11984 w 12329"/>
                  <a:gd name="connsiteY12" fmla="*/ 9422 h 11752"/>
                  <a:gd name="connsiteX13" fmla="*/ 12329 w 12329"/>
                  <a:gd name="connsiteY13" fmla="*/ 9076 h 11752"/>
                  <a:gd name="connsiteX14" fmla="*/ 12329 w 12329"/>
                  <a:gd name="connsiteY14" fmla="*/ 292 h 11752"/>
                  <a:gd name="connsiteX15" fmla="*/ 12039 w 12329"/>
                  <a:gd name="connsiteY15" fmla="*/ 1 h 11752"/>
                  <a:gd name="connsiteX16" fmla="*/ 338 w 12329"/>
                  <a:gd name="connsiteY16" fmla="*/ 1 h 11752"/>
                  <a:gd name="connsiteX17" fmla="*/ 0 w 12329"/>
                  <a:gd name="connsiteY17" fmla="*/ 339 h 11752"/>
                  <a:gd name="connsiteX0" fmla="*/ 4832 w 11991"/>
                  <a:gd name="connsiteY0" fmla="*/ 9383 h 11751"/>
                  <a:gd name="connsiteX1" fmla="*/ 4276 w 11991"/>
                  <a:gd name="connsiteY1" fmla="*/ 11160 h 11751"/>
                  <a:gd name="connsiteX2" fmla="*/ 3342 w 11991"/>
                  <a:gd name="connsiteY2" fmla="*/ 11160 h 11751"/>
                  <a:gd name="connsiteX3" fmla="*/ 3072 w 11991"/>
                  <a:gd name="connsiteY3" fmla="*/ 11430 h 11751"/>
                  <a:gd name="connsiteX4" fmla="*/ 3079 w 11991"/>
                  <a:gd name="connsiteY4" fmla="*/ 11751 h 11751"/>
                  <a:gd name="connsiteX5" fmla="*/ 8852 w 11991"/>
                  <a:gd name="connsiteY5" fmla="*/ 11751 h 11751"/>
                  <a:gd name="connsiteX6" fmla="*/ 8852 w 11991"/>
                  <a:gd name="connsiteY6" fmla="*/ 11409 h 11751"/>
                  <a:gd name="connsiteX7" fmla="*/ 8602 w 11991"/>
                  <a:gd name="connsiteY7" fmla="*/ 11171 h 11751"/>
                  <a:gd name="connsiteX8" fmla="*/ 6018 w 11991"/>
                  <a:gd name="connsiteY8" fmla="*/ 11171 h 11751"/>
                  <a:gd name="connsiteX9" fmla="*/ 7661 w 11991"/>
                  <a:gd name="connsiteY9" fmla="*/ 11171 h 11751"/>
                  <a:gd name="connsiteX10" fmla="*/ 7056 w 11991"/>
                  <a:gd name="connsiteY10" fmla="*/ 9417 h 11751"/>
                  <a:gd name="connsiteX11" fmla="*/ 5502 w 11991"/>
                  <a:gd name="connsiteY11" fmla="*/ 9421 h 11751"/>
                  <a:gd name="connsiteX12" fmla="*/ 11646 w 11991"/>
                  <a:gd name="connsiteY12" fmla="*/ 9421 h 11751"/>
                  <a:gd name="connsiteX13" fmla="*/ 11991 w 11991"/>
                  <a:gd name="connsiteY13" fmla="*/ 9075 h 11751"/>
                  <a:gd name="connsiteX14" fmla="*/ 11991 w 11991"/>
                  <a:gd name="connsiteY14" fmla="*/ 291 h 11751"/>
                  <a:gd name="connsiteX15" fmla="*/ 11701 w 11991"/>
                  <a:gd name="connsiteY15" fmla="*/ 0 h 11751"/>
                  <a:gd name="connsiteX16" fmla="*/ 0 w 11991"/>
                  <a:gd name="connsiteY16" fmla="*/ 0 h 11751"/>
                  <a:gd name="connsiteX0" fmla="*/ 1760 w 8919"/>
                  <a:gd name="connsiteY0" fmla="*/ 9383 h 11751"/>
                  <a:gd name="connsiteX1" fmla="*/ 1204 w 8919"/>
                  <a:gd name="connsiteY1" fmla="*/ 11160 h 11751"/>
                  <a:gd name="connsiteX2" fmla="*/ 270 w 8919"/>
                  <a:gd name="connsiteY2" fmla="*/ 11160 h 11751"/>
                  <a:gd name="connsiteX3" fmla="*/ 0 w 8919"/>
                  <a:gd name="connsiteY3" fmla="*/ 11430 h 11751"/>
                  <a:gd name="connsiteX4" fmla="*/ 7 w 8919"/>
                  <a:gd name="connsiteY4" fmla="*/ 11751 h 11751"/>
                  <a:gd name="connsiteX5" fmla="*/ 5780 w 8919"/>
                  <a:gd name="connsiteY5" fmla="*/ 11751 h 11751"/>
                  <a:gd name="connsiteX6" fmla="*/ 5780 w 8919"/>
                  <a:gd name="connsiteY6" fmla="*/ 11409 h 11751"/>
                  <a:gd name="connsiteX7" fmla="*/ 5530 w 8919"/>
                  <a:gd name="connsiteY7" fmla="*/ 11171 h 11751"/>
                  <a:gd name="connsiteX8" fmla="*/ 2946 w 8919"/>
                  <a:gd name="connsiteY8" fmla="*/ 11171 h 11751"/>
                  <a:gd name="connsiteX9" fmla="*/ 4589 w 8919"/>
                  <a:gd name="connsiteY9" fmla="*/ 11171 h 11751"/>
                  <a:gd name="connsiteX10" fmla="*/ 3984 w 8919"/>
                  <a:gd name="connsiteY10" fmla="*/ 9417 h 11751"/>
                  <a:gd name="connsiteX11" fmla="*/ 2430 w 8919"/>
                  <a:gd name="connsiteY11" fmla="*/ 9421 h 11751"/>
                  <a:gd name="connsiteX12" fmla="*/ 8574 w 8919"/>
                  <a:gd name="connsiteY12" fmla="*/ 9421 h 11751"/>
                  <a:gd name="connsiteX13" fmla="*/ 8919 w 8919"/>
                  <a:gd name="connsiteY13" fmla="*/ 9075 h 11751"/>
                  <a:gd name="connsiteX14" fmla="*/ 8919 w 8919"/>
                  <a:gd name="connsiteY14" fmla="*/ 291 h 11751"/>
                  <a:gd name="connsiteX15" fmla="*/ 8629 w 8919"/>
                  <a:gd name="connsiteY15" fmla="*/ 0 h 11751"/>
                  <a:gd name="connsiteX0" fmla="*/ 1973 w 10000"/>
                  <a:gd name="connsiteY0" fmla="*/ 7737 h 9752"/>
                  <a:gd name="connsiteX1" fmla="*/ 1350 w 10000"/>
                  <a:gd name="connsiteY1" fmla="*/ 9249 h 9752"/>
                  <a:gd name="connsiteX2" fmla="*/ 303 w 10000"/>
                  <a:gd name="connsiteY2" fmla="*/ 9249 h 9752"/>
                  <a:gd name="connsiteX3" fmla="*/ 0 w 10000"/>
                  <a:gd name="connsiteY3" fmla="*/ 9479 h 9752"/>
                  <a:gd name="connsiteX4" fmla="*/ 8 w 10000"/>
                  <a:gd name="connsiteY4" fmla="*/ 9752 h 9752"/>
                  <a:gd name="connsiteX5" fmla="*/ 6481 w 10000"/>
                  <a:gd name="connsiteY5" fmla="*/ 9752 h 9752"/>
                  <a:gd name="connsiteX6" fmla="*/ 6481 w 10000"/>
                  <a:gd name="connsiteY6" fmla="*/ 9461 h 9752"/>
                  <a:gd name="connsiteX7" fmla="*/ 6200 w 10000"/>
                  <a:gd name="connsiteY7" fmla="*/ 9258 h 9752"/>
                  <a:gd name="connsiteX8" fmla="*/ 3303 w 10000"/>
                  <a:gd name="connsiteY8" fmla="*/ 9258 h 9752"/>
                  <a:gd name="connsiteX9" fmla="*/ 5145 w 10000"/>
                  <a:gd name="connsiteY9" fmla="*/ 9258 h 9752"/>
                  <a:gd name="connsiteX10" fmla="*/ 4467 w 10000"/>
                  <a:gd name="connsiteY10" fmla="*/ 7766 h 9752"/>
                  <a:gd name="connsiteX11" fmla="*/ 2725 w 10000"/>
                  <a:gd name="connsiteY11" fmla="*/ 7769 h 9752"/>
                  <a:gd name="connsiteX12" fmla="*/ 9613 w 10000"/>
                  <a:gd name="connsiteY12" fmla="*/ 7769 h 9752"/>
                  <a:gd name="connsiteX13" fmla="*/ 10000 w 10000"/>
                  <a:gd name="connsiteY13" fmla="*/ 7475 h 9752"/>
                  <a:gd name="connsiteX14" fmla="*/ 10000 w 10000"/>
                  <a:gd name="connsiteY14" fmla="*/ 0 h 9752"/>
                  <a:gd name="connsiteX0" fmla="*/ 1973 w 10000"/>
                  <a:gd name="connsiteY0" fmla="*/ 269 h 2335"/>
                  <a:gd name="connsiteX1" fmla="*/ 1350 w 10000"/>
                  <a:gd name="connsiteY1" fmla="*/ 1819 h 2335"/>
                  <a:gd name="connsiteX2" fmla="*/ 303 w 10000"/>
                  <a:gd name="connsiteY2" fmla="*/ 1819 h 2335"/>
                  <a:gd name="connsiteX3" fmla="*/ 0 w 10000"/>
                  <a:gd name="connsiteY3" fmla="*/ 2055 h 2335"/>
                  <a:gd name="connsiteX4" fmla="*/ 8 w 10000"/>
                  <a:gd name="connsiteY4" fmla="*/ 2335 h 2335"/>
                  <a:gd name="connsiteX5" fmla="*/ 6481 w 10000"/>
                  <a:gd name="connsiteY5" fmla="*/ 2335 h 2335"/>
                  <a:gd name="connsiteX6" fmla="*/ 6481 w 10000"/>
                  <a:gd name="connsiteY6" fmla="*/ 2037 h 2335"/>
                  <a:gd name="connsiteX7" fmla="*/ 6200 w 10000"/>
                  <a:gd name="connsiteY7" fmla="*/ 1828 h 2335"/>
                  <a:gd name="connsiteX8" fmla="*/ 3303 w 10000"/>
                  <a:gd name="connsiteY8" fmla="*/ 1828 h 2335"/>
                  <a:gd name="connsiteX9" fmla="*/ 5145 w 10000"/>
                  <a:gd name="connsiteY9" fmla="*/ 1828 h 2335"/>
                  <a:gd name="connsiteX10" fmla="*/ 4467 w 10000"/>
                  <a:gd name="connsiteY10" fmla="*/ 298 h 2335"/>
                  <a:gd name="connsiteX11" fmla="*/ 2725 w 10000"/>
                  <a:gd name="connsiteY11" fmla="*/ 302 h 2335"/>
                  <a:gd name="connsiteX12" fmla="*/ 9613 w 10000"/>
                  <a:gd name="connsiteY12" fmla="*/ 302 h 2335"/>
                  <a:gd name="connsiteX13" fmla="*/ 10000 w 10000"/>
                  <a:gd name="connsiteY13" fmla="*/ 0 h 2335"/>
                  <a:gd name="connsiteX0" fmla="*/ 1973 w 9613"/>
                  <a:gd name="connsiteY0" fmla="*/ 0 h 8848"/>
                  <a:gd name="connsiteX1" fmla="*/ 1350 w 9613"/>
                  <a:gd name="connsiteY1" fmla="*/ 6638 h 8848"/>
                  <a:gd name="connsiteX2" fmla="*/ 303 w 9613"/>
                  <a:gd name="connsiteY2" fmla="*/ 6638 h 8848"/>
                  <a:gd name="connsiteX3" fmla="*/ 0 w 9613"/>
                  <a:gd name="connsiteY3" fmla="*/ 7649 h 8848"/>
                  <a:gd name="connsiteX4" fmla="*/ 8 w 9613"/>
                  <a:gd name="connsiteY4" fmla="*/ 8848 h 8848"/>
                  <a:gd name="connsiteX5" fmla="*/ 6481 w 9613"/>
                  <a:gd name="connsiteY5" fmla="*/ 8848 h 8848"/>
                  <a:gd name="connsiteX6" fmla="*/ 6481 w 9613"/>
                  <a:gd name="connsiteY6" fmla="*/ 7572 h 8848"/>
                  <a:gd name="connsiteX7" fmla="*/ 6200 w 9613"/>
                  <a:gd name="connsiteY7" fmla="*/ 6677 h 8848"/>
                  <a:gd name="connsiteX8" fmla="*/ 3303 w 9613"/>
                  <a:gd name="connsiteY8" fmla="*/ 6677 h 8848"/>
                  <a:gd name="connsiteX9" fmla="*/ 5145 w 9613"/>
                  <a:gd name="connsiteY9" fmla="*/ 6677 h 8848"/>
                  <a:gd name="connsiteX10" fmla="*/ 4467 w 9613"/>
                  <a:gd name="connsiteY10" fmla="*/ 124 h 8848"/>
                  <a:gd name="connsiteX11" fmla="*/ 2725 w 9613"/>
                  <a:gd name="connsiteY11" fmla="*/ 141 h 8848"/>
                  <a:gd name="connsiteX12" fmla="*/ 9613 w 9613"/>
                  <a:gd name="connsiteY12" fmla="*/ 141 h 8848"/>
                  <a:gd name="connsiteX0" fmla="*/ 2052 w 6742"/>
                  <a:gd name="connsiteY0" fmla="*/ 0 h 10000"/>
                  <a:gd name="connsiteX1" fmla="*/ 1404 w 6742"/>
                  <a:gd name="connsiteY1" fmla="*/ 7502 h 10000"/>
                  <a:gd name="connsiteX2" fmla="*/ 315 w 6742"/>
                  <a:gd name="connsiteY2" fmla="*/ 7502 h 10000"/>
                  <a:gd name="connsiteX3" fmla="*/ 0 w 6742"/>
                  <a:gd name="connsiteY3" fmla="*/ 8645 h 10000"/>
                  <a:gd name="connsiteX4" fmla="*/ 8 w 6742"/>
                  <a:gd name="connsiteY4" fmla="*/ 10000 h 10000"/>
                  <a:gd name="connsiteX5" fmla="*/ 6742 w 6742"/>
                  <a:gd name="connsiteY5" fmla="*/ 10000 h 10000"/>
                  <a:gd name="connsiteX6" fmla="*/ 6742 w 6742"/>
                  <a:gd name="connsiteY6" fmla="*/ 8558 h 10000"/>
                  <a:gd name="connsiteX7" fmla="*/ 6450 w 6742"/>
                  <a:gd name="connsiteY7" fmla="*/ 7546 h 10000"/>
                  <a:gd name="connsiteX8" fmla="*/ 3436 w 6742"/>
                  <a:gd name="connsiteY8" fmla="*/ 7546 h 10000"/>
                  <a:gd name="connsiteX9" fmla="*/ 5352 w 6742"/>
                  <a:gd name="connsiteY9" fmla="*/ 7546 h 10000"/>
                  <a:gd name="connsiteX10" fmla="*/ 4647 w 6742"/>
                  <a:gd name="connsiteY10" fmla="*/ 140 h 10000"/>
                  <a:gd name="connsiteX11" fmla="*/ 2835 w 6742"/>
                  <a:gd name="connsiteY11" fmla="*/ 15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2" h="10000">
                    <a:moveTo>
                      <a:pt x="2052" y="0"/>
                    </a:moveTo>
                    <a:cubicBezTo>
                      <a:pt x="2052" y="0"/>
                      <a:pt x="1953" y="7502"/>
                      <a:pt x="1404" y="7502"/>
                    </a:cubicBezTo>
                    <a:lnTo>
                      <a:pt x="315" y="7502"/>
                    </a:lnTo>
                    <a:cubicBezTo>
                      <a:pt x="315" y="7502"/>
                      <a:pt x="0" y="7318"/>
                      <a:pt x="0" y="8645"/>
                    </a:cubicBezTo>
                    <a:cubicBezTo>
                      <a:pt x="0" y="9971"/>
                      <a:pt x="8" y="10000"/>
                      <a:pt x="8" y="10000"/>
                    </a:cubicBezTo>
                    <a:lnTo>
                      <a:pt x="6742" y="10000"/>
                    </a:lnTo>
                    <a:lnTo>
                      <a:pt x="6742" y="8558"/>
                    </a:lnTo>
                    <a:cubicBezTo>
                      <a:pt x="6742" y="8558"/>
                      <a:pt x="6738" y="7546"/>
                      <a:pt x="6450" y="7546"/>
                    </a:cubicBezTo>
                    <a:lnTo>
                      <a:pt x="3436" y="7546"/>
                    </a:lnTo>
                    <a:lnTo>
                      <a:pt x="5352" y="7546"/>
                    </a:lnTo>
                    <a:cubicBezTo>
                      <a:pt x="5352" y="7546"/>
                      <a:pt x="4647" y="6868"/>
                      <a:pt x="4647" y="140"/>
                    </a:cubicBezTo>
                    <a:lnTo>
                      <a:pt x="2835" y="159"/>
                    </a:lnTo>
                  </a:path>
                </a:pathLst>
              </a:custGeom>
              <a:solidFill>
                <a:srgbClr val="D4D5D6"/>
              </a:solidFill>
              <a:ln w="44450" cap="flat">
                <a:solidFill>
                  <a:srgbClr val="BCBDC0"/>
                </a:solid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sp>
          <p:nvSpPr>
            <p:cNvPr id="26" name="Rounded Rectangle 25"/>
            <p:cNvSpPr/>
            <p:nvPr/>
          </p:nvSpPr>
          <p:spPr>
            <a:xfrm>
              <a:off x="5480467" y="4202827"/>
              <a:ext cx="2645528" cy="1911776"/>
            </a:xfrm>
            <a:prstGeom prst="roundRect">
              <a:avLst>
                <a:gd name="adj" fmla="val 6712"/>
              </a:avLst>
            </a:prstGeom>
            <a:solidFill>
              <a:srgbClr val="4E7548"/>
            </a:solidFill>
            <a:ln w="41275">
              <a:solidFill>
                <a:srgbClr val="4A6C4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grpSp>
      <p:sp>
        <p:nvSpPr>
          <p:cNvPr id="5" name="Slide Number Placeholder 4"/>
          <p:cNvSpPr>
            <a:spLocks noGrp="1"/>
          </p:cNvSpPr>
          <p:nvPr>
            <p:ph type="sldNum" sz="quarter" idx="12"/>
          </p:nvPr>
        </p:nvSpPr>
        <p:spPr/>
        <p:txBody>
          <a:bodyPr/>
          <a:lstStyle/>
          <a:p>
            <a:fld id="{E64EF21E-4A1E-457A-A908-FECEBBB6594B}" type="slidenum">
              <a:rPr lang="en-US" smtClean="0"/>
              <a:t>6</a:t>
            </a:fld>
            <a:endParaRPr lang="en-US"/>
          </a:p>
        </p:txBody>
      </p:sp>
      <p:grpSp>
        <p:nvGrpSpPr>
          <p:cNvPr id="17" name="Group 16"/>
          <p:cNvGrpSpPr/>
          <p:nvPr/>
        </p:nvGrpSpPr>
        <p:grpSpPr>
          <a:xfrm>
            <a:off x="-88362" y="734259"/>
            <a:ext cx="9326879" cy="2254756"/>
            <a:chOff x="7412020" y="892859"/>
            <a:chExt cx="5389580" cy="3111851"/>
          </a:xfrm>
        </p:grpSpPr>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9672" b="89964" l="5822" r="91667">
                          <a14:foregroundMark x1="8904" y1="77920" x2="8904" y2="77920"/>
                          <a14:foregroundMark x1="9247" y1="79380" x2="9247" y2="79380"/>
                          <a14:foregroundMark x1="8904" y1="81204" x2="8904" y2="74635"/>
                        </a14:backgroundRemoval>
                      </a14:imgEffect>
                    </a14:imgLayer>
                  </a14:imgProps>
                </a:ext>
                <a:ext uri="{28A0092B-C50C-407E-A947-70E740481C1C}">
                  <a14:useLocalDpi xmlns:a14="http://schemas.microsoft.com/office/drawing/2010/main" val="0"/>
                </a:ext>
              </a:extLst>
            </a:blip>
            <a:srcRect l="5507" t="6870" r="7458" b="12400"/>
            <a:stretch/>
          </p:blipFill>
          <p:spPr>
            <a:xfrm>
              <a:off x="7412020" y="892859"/>
              <a:ext cx="5389580" cy="3111851"/>
            </a:xfrm>
            <a:prstGeom prst="rect">
              <a:avLst/>
            </a:prstGeom>
          </p:spPr>
        </p:pic>
        <p:sp>
          <p:nvSpPr>
            <p:cNvPr id="15" name="TextBox 14"/>
            <p:cNvSpPr txBox="1"/>
            <p:nvPr/>
          </p:nvSpPr>
          <p:spPr>
            <a:xfrm>
              <a:off x="7785399" y="1228899"/>
              <a:ext cx="4655820" cy="414151"/>
            </a:xfrm>
            <a:prstGeom prst="rect">
              <a:avLst/>
            </a:prstGeom>
            <a:solidFill>
              <a:srgbClr val="4E7548"/>
            </a:solidFill>
          </p:spPr>
          <p:txBody>
            <a:bodyPr wrap="square" rtlCol="0">
              <a:spAutoFit/>
            </a:bodyPr>
            <a:lstStyle/>
            <a:p>
              <a:endParaRPr lang="en-GB" sz="1350" dirty="0"/>
            </a:p>
          </p:txBody>
        </p:sp>
      </p:grpSp>
      <p:cxnSp>
        <p:nvCxnSpPr>
          <p:cNvPr id="40" name="Curved Connector 39"/>
          <p:cNvCxnSpPr/>
          <p:nvPr/>
        </p:nvCxnSpPr>
        <p:spPr>
          <a:xfrm rot="5400000">
            <a:off x="4199306" y="2841961"/>
            <a:ext cx="329714" cy="271462"/>
          </a:xfrm>
          <a:prstGeom prst="curvedConnector3">
            <a:avLst>
              <a:gd name="adj1" fmla="val 50000"/>
            </a:avLst>
          </a:prstGeom>
          <a:ln w="7302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p:cNvSpPr txBox="1"/>
              <p:nvPr/>
            </p:nvSpPr>
            <p:spPr>
              <a:xfrm>
                <a:off x="121021" y="3194512"/>
                <a:ext cx="8901956" cy="2654766"/>
              </a:xfrm>
              <a:prstGeom prst="rect">
                <a:avLst/>
              </a:prstGeom>
              <a:noFill/>
            </p:spPr>
            <p:txBody>
              <a:bodyPr wrap="square" rtlCol="0">
                <a:spAutoFit/>
              </a:bodyPr>
              <a:lstStyle/>
              <a:p>
                <a:r>
                  <a:rPr lang="en-US" dirty="0">
                    <a:solidFill>
                      <a:schemeClr val="bg1"/>
                    </a:solidFill>
                  </a:rPr>
                  <a:t>Theorem currying : </a:t>
                </a:r>
                <a14:m>
                  <m:oMath xmlns:m="http://schemas.openxmlformats.org/officeDocument/2006/math">
                    <m:d>
                      <m:dPr>
                        <m:ctrlPr>
                          <a:rPr lang="en-US" i="1">
                            <a:solidFill>
                              <a:schemeClr val="bg1"/>
                            </a:solidFill>
                            <a:latin typeface="Cambria Math" panose="02040503050406030204" pitchFamily="18" charset="0"/>
                          </a:rPr>
                        </m:ctrlPr>
                      </m:dPr>
                      <m:e>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𝐶</m:t>
                            </m:r>
                          </m:e>
                          <m:sub>
                            <m:r>
                              <a:rPr lang="en-US" i="1">
                                <a:solidFill>
                                  <a:schemeClr val="bg1"/>
                                </a:solidFill>
                                <a:latin typeface="Cambria Math" panose="02040503050406030204" pitchFamily="18" charset="0"/>
                              </a:rPr>
                              <m:t>1</m:t>
                            </m:r>
                          </m:sub>
                        </m:sSub>
                        <m:r>
                          <a:rPr lang="en-US" i="1">
                            <a:solidFill>
                              <a:schemeClr val="bg1"/>
                            </a:solidFill>
                            <a:latin typeface="Cambria Math" panose="02040503050406030204" pitchFamily="18" charset="0"/>
                          </a:rPr>
                          <m:t> →</m:t>
                        </m:r>
                        <m:d>
                          <m:dPr>
                            <m:ctrlPr>
                              <a:rPr lang="en-US" i="1">
                                <a:solidFill>
                                  <a:schemeClr val="bg1"/>
                                </a:solidFill>
                                <a:latin typeface="Cambria Math" panose="02040503050406030204" pitchFamily="18" charset="0"/>
                              </a:rPr>
                            </m:ctrlPr>
                          </m:dPr>
                          <m:e>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𝐶</m:t>
                                </m:r>
                              </m:e>
                              <m:sub>
                                <m:r>
                                  <a:rPr lang="en-US" i="1">
                                    <a:solidFill>
                                      <a:schemeClr val="bg1"/>
                                    </a:solidFill>
                                    <a:latin typeface="Cambria Math" panose="02040503050406030204" pitchFamily="18" charset="0"/>
                                  </a:rPr>
                                  <m:t>2</m:t>
                                </m:r>
                              </m:sub>
                            </m:sSub>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𝐷</m:t>
                            </m:r>
                          </m:e>
                        </m:d>
                      </m:e>
                    </m:d>
                    <m:r>
                      <a:rPr lang="en-US" i="1">
                        <a:solidFill>
                          <a:schemeClr val="bg1"/>
                        </a:solidFill>
                        <a:latin typeface="Cambria Math" panose="02040503050406030204" pitchFamily="18" charset="0"/>
                      </a:rPr>
                      <m:t>≅</m:t>
                    </m:r>
                    <m:d>
                      <m:dPr>
                        <m:ctrlPr>
                          <a:rPr lang="en-US" i="1">
                            <a:solidFill>
                              <a:schemeClr val="bg1"/>
                            </a:solidFill>
                            <a:latin typeface="Cambria Math" panose="02040503050406030204" pitchFamily="18" charset="0"/>
                          </a:rPr>
                        </m:ctrlPr>
                      </m:dPr>
                      <m:e>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𝐶</m:t>
                            </m:r>
                          </m:e>
                          <m:sub>
                            <m:r>
                              <a:rPr lang="en-US" i="1">
                                <a:solidFill>
                                  <a:schemeClr val="bg1"/>
                                </a:solidFill>
                                <a:latin typeface="Cambria Math" panose="02040503050406030204" pitchFamily="18" charset="0"/>
                              </a:rPr>
                              <m:t>1</m:t>
                            </m:r>
                          </m:sub>
                        </m:sSub>
                        <m:r>
                          <a:rPr lang="en-US" i="1">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𝐶</m:t>
                            </m:r>
                          </m:e>
                          <m:sub>
                            <m:r>
                              <a:rPr lang="en-US" i="1">
                                <a:solidFill>
                                  <a:schemeClr val="bg1"/>
                                </a:solidFill>
                                <a:latin typeface="Cambria Math" panose="02040503050406030204" pitchFamily="18" charset="0"/>
                              </a:rPr>
                              <m:t>2</m:t>
                            </m:r>
                          </m:sub>
                        </m:sSub>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𝐷</m:t>
                        </m:r>
                      </m:e>
                    </m:d>
                  </m:oMath>
                </a14:m>
                <a:r>
                  <a:rPr lang="en-GB" dirty="0">
                    <a:solidFill>
                      <a:schemeClr val="bg1"/>
                    </a:solidFill>
                  </a:rPr>
                  <a:t>.</a:t>
                </a:r>
              </a:p>
              <a:p>
                <a:r>
                  <a:rPr lang="en-US" dirty="0">
                    <a:solidFill>
                      <a:schemeClr val="bg1"/>
                    </a:solidFill>
                  </a:rPr>
                  <a:t>Proof. </a:t>
                </a:r>
              </a:p>
              <a:p>
                <a:r>
                  <a:rPr lang="en-US" dirty="0">
                    <a:solidFill>
                      <a:schemeClr val="bg1"/>
                    </a:solidFill>
                  </a:rPr>
                  <a:t>   </a:t>
                </a:r>
                <a:r>
                  <a:rPr lang="en-US" dirty="0" err="1">
                    <a:solidFill>
                      <a:schemeClr val="bg1"/>
                    </a:solidFill>
                  </a:rPr>
                  <a:t>esplit</a:t>
                </a:r>
                <a:r>
                  <a:rPr lang="en-US" dirty="0">
                    <a:solidFill>
                      <a:schemeClr val="bg1"/>
                    </a:solidFill>
                  </a:rPr>
                  <a:t>.</a:t>
                </a:r>
              </a:p>
              <a:p>
                <a:pPr>
                  <a:tabLst>
                    <a:tab pos="1545431" algn="l"/>
                    <a:tab pos="2445544" algn="l"/>
                  </a:tabLst>
                </a:pPr>
                <a:r>
                  <a:rPr lang="en-US" dirty="0">
                    <a:solidFill>
                      <a:schemeClr val="bg1"/>
                    </a:solidFill>
                  </a:rPr>
                  <a:t>   { by refine (</a:t>
                </a:r>
                <a14:m>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𝜆</m:t>
                        </m:r>
                      </m:e>
                      <m:sub>
                        <m:r>
                          <m:rPr>
                            <m:sty m:val="p"/>
                          </m:rPr>
                          <a:rPr lang="en-US">
                            <a:solidFill>
                              <a:schemeClr val="bg1"/>
                            </a:solidFill>
                            <a:latin typeface="Cambria Math" panose="02040503050406030204" pitchFamily="18" charset="0"/>
                          </a:rPr>
                          <m:t>F</m:t>
                        </m:r>
                      </m:sub>
                    </m:sSub>
                  </m:oMath>
                </a14:m>
                <a:r>
                  <a:rPr lang="en-US" dirty="0">
                    <a:solidFill>
                      <a:schemeClr val="bg1"/>
                    </a:solidFill>
                  </a:rPr>
                  <a:t>	(</a:t>
                </a:r>
                <a14:m>
                  <m:oMath xmlns:m="http://schemas.openxmlformats.org/officeDocument/2006/math">
                    <m:r>
                      <a:rPr lang="en-US" i="1">
                        <a:solidFill>
                          <a:schemeClr val="bg1"/>
                        </a:solidFill>
                        <a:latin typeface="Cambria Math" panose="02040503050406030204" pitchFamily="18" charset="0"/>
                      </a:rPr>
                      <m:t>𝐹</m:t>
                    </m:r>
                    <m:r>
                      <a:rPr lang="en-US" i="1">
                        <a:solidFill>
                          <a:schemeClr val="bg1"/>
                        </a:solidFill>
                        <a:latin typeface="Cambria Math" panose="02040503050406030204" pitchFamily="18" charset="0"/>
                      </a:rPr>
                      <m:t>↦</m:t>
                    </m:r>
                  </m:oMath>
                </a14:m>
                <a:r>
                  <a:rPr lang="en-US" dirty="0">
                    <a:solidFill>
                      <a:schemeClr val="bg1"/>
                    </a:solidFill>
                  </a:rPr>
                  <a:t> (</a:t>
                </a:r>
                <a14:m>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𝜆</m:t>
                        </m:r>
                      </m:e>
                      <m:sub>
                        <m:r>
                          <m:rPr>
                            <m:sty m:val="p"/>
                          </m:rPr>
                          <a:rPr lang="en-US">
                            <a:solidFill>
                              <a:schemeClr val="bg1"/>
                            </a:solidFill>
                            <a:latin typeface="Cambria Math" panose="02040503050406030204" pitchFamily="18" charset="0"/>
                          </a:rPr>
                          <m:t>F</m:t>
                        </m:r>
                      </m:sub>
                    </m:sSub>
                  </m:oMath>
                </a14:m>
                <a:r>
                  <a:rPr lang="en-US" dirty="0">
                    <a:solidFill>
                      <a:schemeClr val="bg1"/>
                    </a:solidFill>
                  </a:rPr>
                  <a:t>	(</a:t>
                </a:r>
                <a14:m>
                  <m:oMath xmlns:m="http://schemas.openxmlformats.org/officeDocument/2006/math">
                    <m:r>
                      <a:rPr lang="en-US" i="1">
                        <a:solidFill>
                          <a:schemeClr val="bg1"/>
                        </a:solidFill>
                        <a:latin typeface="Cambria Math" panose="02040503050406030204" pitchFamily="18" charset="0"/>
                      </a:rPr>
                      <m:t>𝑐</m:t>
                    </m:r>
                    <m:r>
                      <a:rPr lang="en-US" i="1">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𝐹</m:t>
                        </m:r>
                      </m:e>
                      <m:sub>
                        <m:r>
                          <m:rPr>
                            <m:sty m:val="p"/>
                          </m:rPr>
                          <a:rPr lang="en-US">
                            <a:solidFill>
                              <a:schemeClr val="bg1"/>
                            </a:solidFill>
                            <a:latin typeface="Cambria Math" panose="02040503050406030204" pitchFamily="18" charset="0"/>
                          </a:rPr>
                          <m:t>o</m:t>
                        </m:r>
                      </m:sub>
                    </m:sSub>
                    <m:r>
                      <a:rPr lang="en-US" i="1">
                        <a:solidFill>
                          <a:schemeClr val="bg1"/>
                        </a:solidFill>
                        <a:latin typeface="Cambria Math" panose="02040503050406030204" pitchFamily="18" charset="0"/>
                      </a:rPr>
                      <m:t> </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𝑐</m:t>
                        </m:r>
                      </m:e>
                      <m:sub>
                        <m:r>
                          <a:rPr lang="en-US" i="1">
                            <a:solidFill>
                              <a:schemeClr val="bg1"/>
                            </a:solidFill>
                            <a:latin typeface="Cambria Math" panose="02040503050406030204" pitchFamily="18" charset="0"/>
                          </a:rPr>
                          <m:t>1</m:t>
                        </m:r>
                      </m:sub>
                    </m:sSub>
                    <m:r>
                      <a:rPr lang="en-US" i="1">
                        <a:solidFill>
                          <a:schemeClr val="bg1"/>
                        </a:solidFill>
                        <a:latin typeface="Cambria Math" panose="02040503050406030204" pitchFamily="18" charset="0"/>
                      </a:rPr>
                      <m:t> </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𝑐</m:t>
                        </m:r>
                      </m:e>
                      <m:sub>
                        <m:r>
                          <a:rPr lang="en-US" i="1">
                            <a:solidFill>
                              <a:schemeClr val="bg1"/>
                            </a:solidFill>
                            <a:latin typeface="Cambria Math" panose="02040503050406030204" pitchFamily="18" charset="0"/>
                          </a:rPr>
                          <m:t>2</m:t>
                        </m:r>
                      </m:sub>
                    </m:sSub>
                  </m:oMath>
                </a14:m>
                <a:r>
                  <a:rPr lang="en-US" dirty="0">
                    <a:solidFill>
                      <a:schemeClr val="bg1"/>
                    </a:solidFill>
                  </a:rPr>
                  <a:t>)))). }</a:t>
                </a:r>
              </a:p>
              <a:p>
                <a:pPr>
                  <a:tabLst>
                    <a:tab pos="1545431" algn="l"/>
                    <a:tab pos="2445544" algn="l"/>
                  </a:tabLst>
                </a:pPr>
                <a:endParaRPr lang="en-US" dirty="0">
                  <a:solidFill>
                    <a:schemeClr val="bg1"/>
                  </a:solidFill>
                </a:endParaRPr>
              </a:p>
              <a:p>
                <a:pPr>
                  <a:tabLst>
                    <a:tab pos="1544241" algn="l"/>
                    <a:tab pos="2440781" algn="l"/>
                    <a:tab pos="3045619" algn="l"/>
                  </a:tabLst>
                </a:pPr>
                <a:r>
                  <a:rPr lang="en-US" dirty="0">
                    <a:solidFill>
                      <a:schemeClr val="bg1"/>
                    </a:solidFill>
                  </a:rPr>
                  <a:t>   { by refine (</a:t>
                </a:r>
                <a14:m>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𝜆</m:t>
                        </m:r>
                      </m:e>
                      <m:sub>
                        <m:r>
                          <m:rPr>
                            <m:sty m:val="p"/>
                          </m:rPr>
                          <a:rPr lang="en-US">
                            <a:solidFill>
                              <a:schemeClr val="bg1"/>
                            </a:solidFill>
                            <a:latin typeface="Cambria Math" panose="02040503050406030204" pitchFamily="18" charset="0"/>
                          </a:rPr>
                          <m:t>F</m:t>
                        </m:r>
                      </m:sub>
                    </m:sSub>
                  </m:oMath>
                </a14:m>
                <a:r>
                  <a:rPr lang="en-US" dirty="0">
                    <a:solidFill>
                      <a:schemeClr val="bg1"/>
                    </a:solidFill>
                  </a:rPr>
                  <a:t>	(</a:t>
                </a:r>
                <a14:m>
                  <m:oMath xmlns:m="http://schemas.openxmlformats.org/officeDocument/2006/math">
                    <m:r>
                      <a:rPr lang="en-US" i="1">
                        <a:solidFill>
                          <a:schemeClr val="bg1"/>
                        </a:solidFill>
                        <a:latin typeface="Cambria Math" panose="02040503050406030204" pitchFamily="18" charset="0"/>
                      </a:rPr>
                      <m:t>𝐹</m:t>
                    </m:r>
                    <m:r>
                      <a:rPr lang="en-US" i="1">
                        <a:solidFill>
                          <a:schemeClr val="bg1"/>
                        </a:solidFill>
                        <a:latin typeface="Cambria Math" panose="02040503050406030204" pitchFamily="18" charset="0"/>
                      </a:rPr>
                      <m:t>↦</m:t>
                    </m:r>
                  </m:oMath>
                </a14:m>
                <a:r>
                  <a:rPr lang="en-US" dirty="0">
                    <a:solidFill>
                      <a:schemeClr val="bg1"/>
                    </a:solidFill>
                  </a:rPr>
                  <a:t> (</a:t>
                </a:r>
                <a14:m>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𝜆</m:t>
                        </m:r>
                      </m:e>
                      <m:sub>
                        <m:r>
                          <m:rPr>
                            <m:sty m:val="p"/>
                          </m:rPr>
                          <a:rPr lang="en-US">
                            <a:solidFill>
                              <a:schemeClr val="bg1"/>
                            </a:solidFill>
                            <a:latin typeface="Cambria Math" panose="02040503050406030204" pitchFamily="18" charset="0"/>
                          </a:rPr>
                          <m:t>F</m:t>
                        </m:r>
                      </m:sub>
                    </m:sSub>
                  </m:oMath>
                </a14:m>
                <a:r>
                  <a:rPr lang="en-US" dirty="0">
                    <a:solidFill>
                      <a:schemeClr val="bg1"/>
                    </a:solidFill>
                  </a:rPr>
                  <a:t>	(</a:t>
                </a:r>
                <a14:m>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𝑐</m:t>
                        </m:r>
                      </m:e>
                      <m:sub>
                        <m:r>
                          <a:rPr lang="en-US">
                            <a:solidFill>
                              <a:schemeClr val="bg1"/>
                            </a:solidFill>
                            <a:latin typeface="Cambria Math" panose="02040503050406030204" pitchFamily="18" charset="0"/>
                          </a:rPr>
                          <m:t>1</m:t>
                        </m:r>
                      </m:sub>
                    </m:sSub>
                    <m:r>
                      <a:rPr lang="en-US" i="1">
                        <a:solidFill>
                          <a:schemeClr val="bg1"/>
                        </a:solidFill>
                        <a:latin typeface="Cambria Math" panose="02040503050406030204" pitchFamily="18" charset="0"/>
                      </a:rPr>
                      <m:t>↦</m:t>
                    </m:r>
                  </m:oMath>
                </a14:m>
                <a:r>
                  <a:rPr lang="en-US" dirty="0">
                    <a:solidFill>
                      <a:schemeClr val="bg1"/>
                    </a:solidFill>
                  </a:rPr>
                  <a:t> </a:t>
                </a:r>
                <a14:m>
                  <m:oMath xmlns:m="http://schemas.openxmlformats.org/officeDocument/2006/math">
                    <m:r>
                      <m:rPr>
                        <m:nor/>
                      </m:rPr>
                      <a:rPr lang="en-US" dirty="0">
                        <a:solidFill>
                          <a:schemeClr val="bg1"/>
                        </a:solidFill>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𝜆</m:t>
                        </m:r>
                      </m:e>
                      <m:sub>
                        <m:r>
                          <m:rPr>
                            <m:sty m:val="p"/>
                          </m:rPr>
                          <a:rPr lang="en-US">
                            <a:solidFill>
                              <a:schemeClr val="bg1"/>
                            </a:solidFill>
                            <a:latin typeface="Cambria Math" panose="02040503050406030204" pitchFamily="18" charset="0"/>
                          </a:rPr>
                          <m:t>F</m:t>
                        </m:r>
                      </m:sub>
                    </m:sSub>
                  </m:oMath>
                </a14:m>
                <a:r>
                  <a:rPr lang="en-US" dirty="0">
                    <a:solidFill>
                      <a:schemeClr val="bg1"/>
                    </a:solidFill>
                  </a:rPr>
                  <a:t> </a:t>
                </a:r>
                <a14:m>
                  <m:oMath xmlns:m="http://schemas.openxmlformats.org/officeDocument/2006/math">
                    <m:r>
                      <m:rPr>
                        <m:nor/>
                      </m:rPr>
                      <a:rPr lang="en-US" dirty="0">
                        <a:solidFill>
                          <a:schemeClr val="bg1"/>
                        </a:solidFill>
                      </a:rPr>
                      <m:t>	(</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𝑐</m:t>
                        </m:r>
                      </m:e>
                      <m:sub>
                        <m:r>
                          <a:rPr lang="en-US">
                            <a:solidFill>
                              <a:schemeClr val="bg1"/>
                            </a:solidFill>
                            <a:latin typeface="Cambria Math" panose="02040503050406030204" pitchFamily="18" charset="0"/>
                          </a:rPr>
                          <m:t>2</m:t>
                        </m:r>
                      </m:sub>
                    </m:sSub>
                    <m:r>
                      <a:rPr lang="en-US" i="1">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𝐹</m:t>
                        </m:r>
                      </m:e>
                      <m:sub>
                        <m:r>
                          <m:rPr>
                            <m:sty m:val="p"/>
                          </m:rPr>
                          <a:rPr lang="en-US">
                            <a:solidFill>
                              <a:schemeClr val="bg1"/>
                            </a:solidFill>
                            <a:latin typeface="Cambria Math" panose="02040503050406030204" pitchFamily="18" charset="0"/>
                          </a:rPr>
                          <m:t>o</m:t>
                        </m:r>
                      </m:sub>
                    </m:sSub>
                    <m:r>
                      <a:rPr lang="en-US" i="1">
                        <a:solidFill>
                          <a:schemeClr val="bg1"/>
                        </a:solidFill>
                        <a:latin typeface="Cambria Math" panose="02040503050406030204" pitchFamily="18" charset="0"/>
                      </a:rPr>
                      <m:t> (</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𝑐</m:t>
                        </m:r>
                      </m:e>
                      <m:sub>
                        <m:r>
                          <a:rPr lang="en-US" i="1">
                            <a:solidFill>
                              <a:schemeClr val="bg1"/>
                            </a:solidFill>
                            <a:latin typeface="Cambria Math" panose="02040503050406030204" pitchFamily="18" charset="0"/>
                          </a:rPr>
                          <m:t>1</m:t>
                        </m:r>
                      </m:sub>
                    </m:sSub>
                    <m:r>
                      <a:rPr lang="en-US" i="1">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𝑐</m:t>
                        </m:r>
                      </m:e>
                      <m:sub>
                        <m:r>
                          <a:rPr lang="en-US" i="1">
                            <a:solidFill>
                              <a:schemeClr val="bg1"/>
                            </a:solidFill>
                            <a:latin typeface="Cambria Math" panose="02040503050406030204" pitchFamily="18" charset="0"/>
                          </a:rPr>
                          <m:t>2</m:t>
                        </m:r>
                      </m:sub>
                    </m:sSub>
                    <m:r>
                      <a:rPr lang="en-US" i="1">
                        <a:solidFill>
                          <a:schemeClr val="bg1"/>
                        </a:solidFill>
                        <a:latin typeface="Cambria Math" panose="02040503050406030204" pitchFamily="18" charset="0"/>
                      </a:rPr>
                      <m:t>))</m:t>
                    </m:r>
                  </m:oMath>
                </a14:m>
                <a:r>
                  <a:rPr lang="en-US" dirty="0">
                    <a:solidFill>
                      <a:schemeClr val="bg1"/>
                    </a:solidFill>
                  </a:rPr>
                  <a:t>))))). }</a:t>
                </a:r>
              </a:p>
              <a:p>
                <a:pPr>
                  <a:tabLst>
                    <a:tab pos="1544241" algn="l"/>
                    <a:tab pos="2440781" algn="l"/>
                    <a:tab pos="3045619" algn="l"/>
                  </a:tabLst>
                </a:pPr>
                <a:endParaRPr lang="en-US" dirty="0">
                  <a:solidFill>
                    <a:schemeClr val="bg1"/>
                  </a:solidFill>
                </a:endParaRPr>
              </a:p>
              <a:p>
                <a:pPr>
                  <a:tabLst>
                    <a:tab pos="1544241" algn="l"/>
                    <a:tab pos="2440781" algn="l"/>
                    <a:tab pos="3045619" algn="l"/>
                  </a:tabLst>
                </a:pPr>
                <a:r>
                  <a:rPr lang="en-US" dirty="0">
                    <a:solidFill>
                      <a:schemeClr val="bg1"/>
                    </a:solidFill>
                  </a:rPr>
                  <a:t>   all: trivial.</a:t>
                </a:r>
              </a:p>
              <a:p>
                <a:pPr>
                  <a:tabLst>
                    <a:tab pos="1544241" algn="l"/>
                    <a:tab pos="2440781" algn="l"/>
                    <a:tab pos="3045619" algn="l"/>
                  </a:tabLst>
                </a:pPr>
                <a:r>
                  <a:rPr lang="en-US" dirty="0" err="1">
                    <a:solidFill>
                      <a:schemeClr val="bg1"/>
                    </a:solidFill>
                  </a:rPr>
                  <a:t>Qed</a:t>
                </a:r>
                <a:r>
                  <a:rPr lang="en-US" dirty="0">
                    <a:solidFill>
                      <a:schemeClr val="bg1"/>
                    </a:solidFill>
                  </a:rPr>
                  <a:t>.</a:t>
                </a:r>
                <a:endParaRPr lang="en-GB" dirty="0">
                  <a:solidFill>
                    <a:schemeClr val="bg1"/>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121021" y="3194512"/>
                <a:ext cx="8901956" cy="2654766"/>
              </a:xfrm>
              <a:prstGeom prst="rect">
                <a:avLst/>
              </a:prstGeom>
              <a:blipFill rotWithShape="0">
                <a:blip r:embed="rId5"/>
                <a:stretch>
                  <a:fillRect l="-616" t="-229" b="-252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557785" y="990381"/>
                <a:ext cx="7790561" cy="1426609"/>
              </a:xfrm>
              <a:prstGeom prst="rect">
                <a:avLst/>
              </a:prstGeom>
              <a:solidFill>
                <a:srgbClr val="4E7548"/>
              </a:solidFill>
            </p:spPr>
            <p:txBody>
              <a:bodyPr wrap="square" rtlCol="0">
                <a:spAutoFit/>
              </a:bodyPr>
              <a:lstStyle/>
              <a:p>
                <a:r>
                  <a:rPr lang="en-US" sz="2100" b="1" dirty="0">
                    <a:solidFill>
                      <a:schemeClr val="bg1"/>
                    </a:solidFill>
                    <a:latin typeface="Bradley Hand ITC" panose="03070402050302030203" pitchFamily="66" charset="0"/>
                  </a:rPr>
                  <a:t>Theorem (currying) : </a:t>
                </a:r>
                <a14:m>
                  <m:oMath xmlns:m="http://schemas.openxmlformats.org/officeDocument/2006/math">
                    <m:d>
                      <m:dPr>
                        <m:ctrlPr>
                          <a:rPr lang="en-US" sz="2100" b="1" i="1">
                            <a:solidFill>
                              <a:schemeClr val="bg1"/>
                            </a:solidFill>
                            <a:latin typeface="Cambria Math" panose="02040503050406030204" pitchFamily="18" charset="0"/>
                          </a:rPr>
                        </m:ctrlPr>
                      </m:dPr>
                      <m:e>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𝑪</m:t>
                            </m:r>
                          </m:e>
                          <m:sub>
                            <m:r>
                              <a:rPr lang="en-US" sz="2100" b="1" i="1">
                                <a:solidFill>
                                  <a:schemeClr val="bg1"/>
                                </a:solidFill>
                                <a:latin typeface="Cambria Math" panose="02040503050406030204" pitchFamily="18" charset="0"/>
                              </a:rPr>
                              <m:t>𝟏</m:t>
                            </m:r>
                          </m:sub>
                        </m:sSub>
                        <m:r>
                          <a:rPr lang="en-US" sz="2100" b="1" i="1">
                            <a:solidFill>
                              <a:schemeClr val="bg1"/>
                            </a:solidFill>
                            <a:latin typeface="Cambria Math" panose="02040503050406030204" pitchFamily="18" charset="0"/>
                          </a:rPr>
                          <m:t>→</m:t>
                        </m:r>
                        <m:d>
                          <m:dPr>
                            <m:ctrlPr>
                              <a:rPr lang="en-US" sz="2100" b="1" i="1">
                                <a:solidFill>
                                  <a:schemeClr val="bg1"/>
                                </a:solidFill>
                                <a:latin typeface="Cambria Math" panose="02040503050406030204" pitchFamily="18" charset="0"/>
                              </a:rPr>
                            </m:ctrlPr>
                          </m:dPr>
                          <m:e>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𝑪</m:t>
                                </m:r>
                              </m:e>
                              <m:sub>
                                <m:r>
                                  <a:rPr lang="en-US" sz="2100" b="1" i="1">
                                    <a:solidFill>
                                      <a:schemeClr val="bg1"/>
                                    </a:solidFill>
                                    <a:latin typeface="Cambria Math" panose="02040503050406030204" pitchFamily="18" charset="0"/>
                                  </a:rPr>
                                  <m:t>𝟐</m:t>
                                </m:r>
                              </m:sub>
                            </m:sSub>
                            <m:r>
                              <a:rPr lang="en-US" sz="2100" b="1" i="1">
                                <a:solidFill>
                                  <a:schemeClr val="bg1"/>
                                </a:solidFill>
                                <a:latin typeface="Cambria Math" panose="02040503050406030204" pitchFamily="18" charset="0"/>
                              </a:rPr>
                              <m:t>→</m:t>
                            </m:r>
                            <m:r>
                              <a:rPr lang="en-US" sz="2100" b="1" i="1">
                                <a:solidFill>
                                  <a:schemeClr val="bg1"/>
                                </a:solidFill>
                                <a:latin typeface="Cambria Math" panose="02040503050406030204" pitchFamily="18" charset="0"/>
                              </a:rPr>
                              <m:t>𝑫</m:t>
                            </m:r>
                          </m:e>
                        </m:d>
                      </m:e>
                    </m:d>
                    <m:r>
                      <a:rPr lang="en-US" sz="2100" b="1" i="1">
                        <a:solidFill>
                          <a:schemeClr val="bg1"/>
                        </a:solidFill>
                        <a:latin typeface="Cambria Math" panose="02040503050406030204" pitchFamily="18" charset="0"/>
                      </a:rPr>
                      <m:t>≅(</m:t>
                    </m:r>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𝑪</m:t>
                        </m:r>
                      </m:e>
                      <m:sub>
                        <m:r>
                          <a:rPr lang="en-US" sz="2100" b="1" i="1">
                            <a:solidFill>
                              <a:schemeClr val="bg1"/>
                            </a:solidFill>
                            <a:latin typeface="Cambria Math" panose="02040503050406030204" pitchFamily="18" charset="0"/>
                          </a:rPr>
                          <m:t>𝟏</m:t>
                        </m:r>
                      </m:sub>
                    </m:sSub>
                    <m:r>
                      <a:rPr lang="en-US" sz="2100" b="1" i="1">
                        <a:solidFill>
                          <a:schemeClr val="bg1"/>
                        </a:solidFill>
                        <a:latin typeface="Cambria Math" panose="02040503050406030204" pitchFamily="18" charset="0"/>
                      </a:rPr>
                      <m:t>×</m:t>
                    </m:r>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𝑪</m:t>
                        </m:r>
                      </m:e>
                      <m:sub>
                        <m:r>
                          <a:rPr lang="en-US" sz="2100" b="1" i="1">
                            <a:solidFill>
                              <a:schemeClr val="bg1"/>
                            </a:solidFill>
                            <a:latin typeface="Cambria Math" panose="02040503050406030204" pitchFamily="18" charset="0"/>
                          </a:rPr>
                          <m:t>𝟐</m:t>
                        </m:r>
                      </m:sub>
                    </m:sSub>
                    <m:r>
                      <a:rPr lang="en-US" sz="2100" b="1" i="1">
                        <a:solidFill>
                          <a:schemeClr val="bg1"/>
                        </a:solidFill>
                        <a:latin typeface="Cambria Math" panose="02040503050406030204" pitchFamily="18" charset="0"/>
                      </a:rPr>
                      <m:t>→</m:t>
                    </m:r>
                    <m:r>
                      <a:rPr lang="en-US" sz="2100" b="1" i="1">
                        <a:solidFill>
                          <a:schemeClr val="bg1"/>
                        </a:solidFill>
                        <a:latin typeface="Cambria Math" panose="02040503050406030204" pitchFamily="18" charset="0"/>
                      </a:rPr>
                      <m:t>𝑫</m:t>
                    </m:r>
                    <m:r>
                      <a:rPr lang="en-US" sz="2100" b="1" i="1">
                        <a:solidFill>
                          <a:schemeClr val="bg1"/>
                        </a:solidFill>
                        <a:latin typeface="Cambria Math" panose="02040503050406030204" pitchFamily="18" charset="0"/>
                      </a:rPr>
                      <m:t>)</m:t>
                    </m:r>
                  </m:oMath>
                </a14:m>
                <a:endParaRPr lang="en-US" sz="2100" b="1" dirty="0">
                  <a:solidFill>
                    <a:schemeClr val="bg1"/>
                  </a:solidFill>
                  <a:latin typeface="Bradley Hand ITC" panose="03070402050302030203" pitchFamily="66" charset="0"/>
                </a:endParaRPr>
              </a:p>
              <a:p>
                <a:pPr>
                  <a:tabLst>
                    <a:tab pos="815579" algn="l"/>
                  </a:tabLst>
                </a:pPr>
                <a:r>
                  <a:rPr lang="en-US" sz="2100" b="1" dirty="0">
                    <a:solidFill>
                      <a:schemeClr val="bg1"/>
                    </a:solidFill>
                    <a:latin typeface="Bradley Hand ITC" panose="03070402050302030203" pitchFamily="66" charset="0"/>
                  </a:rPr>
                  <a:t>Proof:</a:t>
                </a:r>
                <a:r>
                  <a:rPr lang="en-GB" sz="2100" b="1" dirty="0">
                    <a:solidFill>
                      <a:schemeClr val="bg1"/>
                    </a:solidFill>
                    <a:latin typeface="Bradley Hand ITC" panose="03070402050302030203" pitchFamily="66" charset="0"/>
                  </a:rPr>
                  <a:t> 	</a:t>
                </a:r>
                <a14:m>
                  <m:oMath xmlns:m="http://schemas.openxmlformats.org/officeDocument/2006/math">
                    <m:r>
                      <a:rPr lang="en-US" sz="2100" b="1" i="1">
                        <a:solidFill>
                          <a:schemeClr val="bg1"/>
                        </a:solidFill>
                        <a:latin typeface="Cambria Math" panose="02040503050406030204" pitchFamily="18" charset="0"/>
                      </a:rPr>
                      <m:t>→</m:t>
                    </m:r>
                  </m:oMath>
                </a14:m>
                <a:r>
                  <a:rPr lang="en-US" sz="2100" b="1" dirty="0">
                    <a:solidFill>
                      <a:schemeClr val="bg1"/>
                    </a:solidFill>
                    <a:latin typeface="Bradley Hand ITC" panose="03070402050302030203" pitchFamily="66" charset="0"/>
                  </a:rPr>
                  <a:t>: </a:t>
                </a:r>
                <a14:m>
                  <m:oMath xmlns:m="http://schemas.openxmlformats.org/officeDocument/2006/math">
                    <m:r>
                      <a:rPr lang="en-US" sz="2100" b="1" i="1">
                        <a:solidFill>
                          <a:schemeClr val="bg1"/>
                        </a:solidFill>
                        <a:latin typeface="Cambria Math" panose="02040503050406030204" pitchFamily="18" charset="0"/>
                      </a:rPr>
                      <m:t>𝑭</m:t>
                    </m:r>
                    <m:r>
                      <a:rPr lang="en-US" sz="2100" b="1" i="1">
                        <a:solidFill>
                          <a:schemeClr val="bg1"/>
                        </a:solidFill>
                        <a:latin typeface="Cambria Math" panose="02040503050406030204" pitchFamily="18" charset="0"/>
                      </a:rPr>
                      <m:t>↦</m:t>
                    </m:r>
                    <m:r>
                      <a:rPr lang="en-US" sz="2100" b="1" i="1">
                        <a:solidFill>
                          <a:schemeClr val="bg1"/>
                        </a:solidFill>
                        <a:latin typeface="Cambria Math" panose="02040503050406030204" pitchFamily="18" charset="0"/>
                      </a:rPr>
                      <m:t>𝝀</m:t>
                    </m:r>
                    <m:r>
                      <a:rPr lang="en-US" sz="2100" b="1" i="1">
                        <a:solidFill>
                          <a:schemeClr val="bg1"/>
                        </a:solidFill>
                        <a:latin typeface="Cambria Math" panose="02040503050406030204" pitchFamily="18" charset="0"/>
                      </a:rPr>
                      <m:t> </m:t>
                    </m:r>
                    <m:d>
                      <m:dPr>
                        <m:ctrlPr>
                          <a:rPr lang="en-US" sz="2100" b="1" i="1">
                            <a:solidFill>
                              <a:schemeClr val="bg1"/>
                            </a:solidFill>
                            <a:latin typeface="Cambria Math" panose="02040503050406030204" pitchFamily="18" charset="0"/>
                          </a:rPr>
                        </m:ctrlPr>
                      </m:dPr>
                      <m:e>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𝒄</m:t>
                            </m:r>
                          </m:e>
                          <m:sub>
                            <m:r>
                              <a:rPr lang="en-US" sz="2100" b="1" i="1">
                                <a:solidFill>
                                  <a:schemeClr val="bg1"/>
                                </a:solidFill>
                                <a:latin typeface="Cambria Math" panose="02040503050406030204" pitchFamily="18" charset="0"/>
                              </a:rPr>
                              <m:t>𝟏</m:t>
                            </m:r>
                          </m:sub>
                        </m:sSub>
                        <m:r>
                          <a:rPr lang="en-US" sz="2100" b="1" i="1">
                            <a:solidFill>
                              <a:schemeClr val="bg1"/>
                            </a:solidFill>
                            <a:latin typeface="Cambria Math" panose="02040503050406030204" pitchFamily="18" charset="0"/>
                          </a:rPr>
                          <m:t>, </m:t>
                        </m:r>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𝒄</m:t>
                            </m:r>
                          </m:e>
                          <m:sub>
                            <m:r>
                              <a:rPr lang="en-US" sz="2100" b="1" i="1">
                                <a:solidFill>
                                  <a:schemeClr val="bg1"/>
                                </a:solidFill>
                                <a:latin typeface="Cambria Math" panose="02040503050406030204" pitchFamily="18" charset="0"/>
                              </a:rPr>
                              <m:t>𝟐</m:t>
                            </m:r>
                          </m:sub>
                        </m:sSub>
                      </m:e>
                    </m:d>
                    <m:r>
                      <a:rPr lang="en-US" sz="2100" b="1" i="1">
                        <a:solidFill>
                          <a:schemeClr val="bg1"/>
                        </a:solidFill>
                        <a:latin typeface="Cambria Math" panose="02040503050406030204" pitchFamily="18" charset="0"/>
                      </a:rPr>
                      <m:t>.  </m:t>
                    </m:r>
                    <m:r>
                      <a:rPr lang="en-US" sz="2100" b="1" i="1">
                        <a:solidFill>
                          <a:schemeClr val="bg1"/>
                        </a:solidFill>
                        <a:latin typeface="Cambria Math" panose="02040503050406030204" pitchFamily="18" charset="0"/>
                      </a:rPr>
                      <m:t>𝑭</m:t>
                    </m:r>
                    <m:d>
                      <m:dPr>
                        <m:ctrlPr>
                          <a:rPr lang="en-US" sz="2100" b="1" i="1">
                            <a:solidFill>
                              <a:schemeClr val="bg1"/>
                            </a:solidFill>
                            <a:latin typeface="Cambria Math" panose="02040503050406030204" pitchFamily="18" charset="0"/>
                          </a:rPr>
                        </m:ctrlPr>
                      </m:dPr>
                      <m:e>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𝒄</m:t>
                            </m:r>
                          </m:e>
                          <m:sub>
                            <m:r>
                              <a:rPr lang="en-US" sz="2100" b="1" i="1">
                                <a:solidFill>
                                  <a:schemeClr val="bg1"/>
                                </a:solidFill>
                                <a:latin typeface="Cambria Math" panose="02040503050406030204" pitchFamily="18" charset="0"/>
                              </a:rPr>
                              <m:t>𝟏</m:t>
                            </m:r>
                          </m:sub>
                        </m:sSub>
                      </m:e>
                    </m:d>
                    <m:d>
                      <m:dPr>
                        <m:ctrlPr>
                          <a:rPr lang="en-US" sz="2100" b="1" i="1">
                            <a:solidFill>
                              <a:schemeClr val="bg1"/>
                            </a:solidFill>
                            <a:latin typeface="Cambria Math" panose="02040503050406030204" pitchFamily="18" charset="0"/>
                          </a:rPr>
                        </m:ctrlPr>
                      </m:dPr>
                      <m:e>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𝒄</m:t>
                            </m:r>
                          </m:e>
                          <m:sub>
                            <m:r>
                              <a:rPr lang="en-US" sz="2100" b="1" i="1">
                                <a:solidFill>
                                  <a:schemeClr val="bg1"/>
                                </a:solidFill>
                                <a:latin typeface="Cambria Math" panose="02040503050406030204" pitchFamily="18" charset="0"/>
                              </a:rPr>
                              <m:t>𝟐</m:t>
                            </m:r>
                          </m:sub>
                        </m:sSub>
                      </m:e>
                    </m:d>
                  </m:oMath>
                </a14:m>
                <a:r>
                  <a:rPr lang="en-US" sz="2100" b="1" dirty="0">
                    <a:solidFill>
                      <a:schemeClr val="bg1"/>
                    </a:solidFill>
                    <a:latin typeface="Bradley Hand ITC" panose="03070402050302030203" pitchFamily="66" charset="0"/>
                  </a:rPr>
                  <a:t>;  morphisms similarly</a:t>
                </a:r>
              </a:p>
              <a:p>
                <a:pPr>
                  <a:tabLst>
                    <a:tab pos="815579" algn="l"/>
                  </a:tabLst>
                </a:pPr>
                <a:r>
                  <a:rPr lang="en-US" sz="2100" b="1" dirty="0">
                    <a:solidFill>
                      <a:schemeClr val="bg1"/>
                    </a:solidFill>
                    <a:ea typeface="Cambria Math" panose="02040503050406030204" pitchFamily="18" charset="0"/>
                  </a:rPr>
                  <a:t>	</a:t>
                </a:r>
                <a14:m>
                  <m:oMath xmlns:m="http://schemas.openxmlformats.org/officeDocument/2006/math">
                    <m:r>
                      <a:rPr lang="en-US" sz="2100" b="1" i="1">
                        <a:solidFill>
                          <a:schemeClr val="bg1"/>
                        </a:solidFill>
                        <a:latin typeface="Cambria Math" panose="02040503050406030204" pitchFamily="18" charset="0"/>
                        <a:ea typeface="Cambria Math" panose="02040503050406030204" pitchFamily="18" charset="0"/>
                      </a:rPr>
                      <m:t>←</m:t>
                    </m:r>
                  </m:oMath>
                </a14:m>
                <a:r>
                  <a:rPr lang="en-US" sz="2100" b="1" dirty="0">
                    <a:solidFill>
                      <a:schemeClr val="bg1"/>
                    </a:solidFill>
                    <a:latin typeface="Bradley Hand ITC" panose="03070402050302030203" pitchFamily="66" charset="0"/>
                  </a:rPr>
                  <a:t>: </a:t>
                </a:r>
                <a14:m>
                  <m:oMath xmlns:m="http://schemas.openxmlformats.org/officeDocument/2006/math">
                    <m:r>
                      <a:rPr lang="en-US" sz="2100" b="1" i="1">
                        <a:solidFill>
                          <a:schemeClr val="bg1"/>
                        </a:solidFill>
                        <a:latin typeface="Cambria Math" panose="02040503050406030204" pitchFamily="18" charset="0"/>
                      </a:rPr>
                      <m:t>𝑭</m:t>
                    </m:r>
                    <m:r>
                      <a:rPr lang="en-US" sz="2100" b="1" i="1">
                        <a:solidFill>
                          <a:schemeClr val="bg1"/>
                        </a:solidFill>
                        <a:latin typeface="Cambria Math" panose="02040503050406030204" pitchFamily="18" charset="0"/>
                      </a:rPr>
                      <m:t>↦</m:t>
                    </m:r>
                    <m:r>
                      <a:rPr lang="en-US" sz="2100" b="1" i="1">
                        <a:solidFill>
                          <a:schemeClr val="bg1"/>
                        </a:solidFill>
                        <a:latin typeface="Cambria Math" panose="02040503050406030204" pitchFamily="18" charset="0"/>
                      </a:rPr>
                      <m:t>𝝀</m:t>
                    </m:r>
                    <m:r>
                      <a:rPr lang="en-US" sz="2100" b="1" i="1">
                        <a:solidFill>
                          <a:schemeClr val="bg1"/>
                        </a:solidFill>
                        <a:latin typeface="Cambria Math" panose="02040503050406030204" pitchFamily="18" charset="0"/>
                      </a:rPr>
                      <m:t> </m:t>
                    </m:r>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𝒄</m:t>
                        </m:r>
                      </m:e>
                      <m:sub>
                        <m:r>
                          <a:rPr lang="en-US" sz="2100" b="1" i="1">
                            <a:solidFill>
                              <a:schemeClr val="bg1"/>
                            </a:solidFill>
                            <a:latin typeface="Cambria Math" panose="02040503050406030204" pitchFamily="18" charset="0"/>
                          </a:rPr>
                          <m:t>𝟏</m:t>
                        </m:r>
                      </m:sub>
                    </m:sSub>
                    <m:r>
                      <a:rPr lang="en-US" sz="2100" b="1" i="1">
                        <a:solidFill>
                          <a:schemeClr val="bg1"/>
                        </a:solidFill>
                        <a:latin typeface="Cambria Math" panose="02040503050406030204" pitchFamily="18" charset="0"/>
                      </a:rPr>
                      <m:t>. </m:t>
                    </m:r>
                    <m:r>
                      <a:rPr lang="en-US" sz="2100" b="1" i="1">
                        <a:solidFill>
                          <a:schemeClr val="bg1"/>
                        </a:solidFill>
                        <a:latin typeface="Cambria Math" panose="02040503050406030204" pitchFamily="18" charset="0"/>
                      </a:rPr>
                      <m:t>𝝀</m:t>
                    </m:r>
                    <m:r>
                      <a:rPr lang="en-US" sz="2100" b="1" i="1">
                        <a:solidFill>
                          <a:schemeClr val="bg1"/>
                        </a:solidFill>
                        <a:latin typeface="Cambria Math" panose="02040503050406030204" pitchFamily="18" charset="0"/>
                      </a:rPr>
                      <m:t> </m:t>
                    </m:r>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𝒄</m:t>
                        </m:r>
                      </m:e>
                      <m:sub>
                        <m:r>
                          <a:rPr lang="en-US" sz="2100" b="1" i="1">
                            <a:solidFill>
                              <a:schemeClr val="bg1"/>
                            </a:solidFill>
                            <a:latin typeface="Cambria Math" panose="02040503050406030204" pitchFamily="18" charset="0"/>
                          </a:rPr>
                          <m:t>𝟐</m:t>
                        </m:r>
                      </m:sub>
                    </m:sSub>
                    <m:r>
                      <a:rPr lang="en-US" sz="2100" b="1" i="1">
                        <a:solidFill>
                          <a:schemeClr val="bg1"/>
                        </a:solidFill>
                        <a:latin typeface="Cambria Math" panose="02040503050406030204" pitchFamily="18" charset="0"/>
                      </a:rPr>
                      <m:t>. </m:t>
                    </m:r>
                    <m:r>
                      <a:rPr lang="en-US" sz="2100" b="1" i="1">
                        <a:solidFill>
                          <a:schemeClr val="bg1"/>
                        </a:solidFill>
                        <a:latin typeface="Cambria Math" panose="02040503050406030204" pitchFamily="18" charset="0"/>
                      </a:rPr>
                      <m:t>𝑭</m:t>
                    </m:r>
                    <m:r>
                      <a:rPr lang="en-US" sz="2100" b="1" i="1">
                        <a:solidFill>
                          <a:schemeClr val="bg1"/>
                        </a:solidFill>
                        <a:latin typeface="Cambria Math" panose="02040503050406030204" pitchFamily="18" charset="0"/>
                      </a:rPr>
                      <m:t>(</m:t>
                    </m:r>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𝒄</m:t>
                        </m:r>
                      </m:e>
                      <m:sub>
                        <m:r>
                          <a:rPr lang="en-US" sz="2100" b="1" i="1">
                            <a:solidFill>
                              <a:schemeClr val="bg1"/>
                            </a:solidFill>
                            <a:latin typeface="Cambria Math" panose="02040503050406030204" pitchFamily="18" charset="0"/>
                          </a:rPr>
                          <m:t>𝟏</m:t>
                        </m:r>
                      </m:sub>
                    </m:sSub>
                    <m:r>
                      <a:rPr lang="en-US" sz="2100" b="1" i="1">
                        <a:solidFill>
                          <a:schemeClr val="bg1"/>
                        </a:solidFill>
                        <a:latin typeface="Cambria Math" panose="02040503050406030204" pitchFamily="18" charset="0"/>
                      </a:rPr>
                      <m:t>, </m:t>
                    </m:r>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𝒄</m:t>
                        </m:r>
                      </m:e>
                      <m:sub>
                        <m:r>
                          <a:rPr lang="en-US" sz="2100" b="1" i="1">
                            <a:solidFill>
                              <a:schemeClr val="bg1"/>
                            </a:solidFill>
                            <a:latin typeface="Cambria Math" panose="02040503050406030204" pitchFamily="18" charset="0"/>
                          </a:rPr>
                          <m:t>𝟐</m:t>
                        </m:r>
                      </m:sub>
                    </m:sSub>
                    <m:r>
                      <a:rPr lang="en-US" sz="2100" b="1" i="1">
                        <a:solidFill>
                          <a:schemeClr val="bg1"/>
                        </a:solidFill>
                        <a:latin typeface="Cambria Math" panose="02040503050406030204" pitchFamily="18" charset="0"/>
                      </a:rPr>
                      <m:t>)</m:t>
                    </m:r>
                  </m:oMath>
                </a14:m>
                <a:r>
                  <a:rPr lang="en-US" sz="2100" b="1" dirty="0">
                    <a:solidFill>
                      <a:schemeClr val="bg1"/>
                    </a:solidFill>
                    <a:latin typeface="Bradley Hand ITC" panose="03070402050302030203" pitchFamily="66" charset="0"/>
                  </a:rPr>
                  <a:t>; morphisms similarly</a:t>
                </a:r>
              </a:p>
              <a:p>
                <a:pPr>
                  <a:tabLst>
                    <a:tab pos="815579" algn="l"/>
                  </a:tabLst>
                </a:pPr>
                <a:r>
                  <a:rPr lang="en-US" sz="2100" b="1" dirty="0" err="1">
                    <a:solidFill>
                      <a:schemeClr val="bg1"/>
                    </a:solidFill>
                    <a:latin typeface="Bradley Hand ITC" panose="03070402050302030203" pitchFamily="66" charset="0"/>
                  </a:rPr>
                  <a:t>Functoriality</a:t>
                </a:r>
                <a:r>
                  <a:rPr lang="en-US" sz="2100" b="1" dirty="0">
                    <a:solidFill>
                      <a:schemeClr val="bg1"/>
                    </a:solidFill>
                    <a:latin typeface="Bradley Hand ITC" panose="03070402050302030203" pitchFamily="66" charset="0"/>
                  </a:rPr>
                  <a:t>, </a:t>
                </a:r>
                <a:r>
                  <a:rPr lang="en-US" sz="2100" b="1" dirty="0" err="1">
                    <a:solidFill>
                      <a:schemeClr val="bg1"/>
                    </a:solidFill>
                    <a:latin typeface="Bradley Hand ITC" panose="03070402050302030203" pitchFamily="66" charset="0"/>
                  </a:rPr>
                  <a:t>naturality</a:t>
                </a:r>
                <a:r>
                  <a:rPr lang="en-US" sz="2100" b="1" dirty="0">
                    <a:solidFill>
                      <a:schemeClr val="bg1"/>
                    </a:solidFill>
                    <a:latin typeface="Bradley Hand ITC" panose="03070402050302030203" pitchFamily="66" charset="0"/>
                  </a:rPr>
                  <a:t>, and congruence: straightforward.        </a:t>
                </a:r>
                <a14:m>
                  <m:oMath xmlns:m="http://schemas.openxmlformats.org/officeDocument/2006/math">
                    <m:r>
                      <a:rPr lang="en-US" sz="2100" b="1" i="1">
                        <a:solidFill>
                          <a:schemeClr val="bg1"/>
                        </a:solidFill>
                        <a:latin typeface="Cambria Math" panose="02040503050406030204" pitchFamily="18" charset="0"/>
                        <a:ea typeface="Cambria Math" panose="02040503050406030204" pitchFamily="18" charset="0"/>
                      </a:rPr>
                      <m:t>∎</m:t>
                    </m:r>
                  </m:oMath>
                </a14:m>
                <a:endParaRPr lang="en-US" sz="2100" b="1" dirty="0">
                  <a:solidFill>
                    <a:schemeClr val="bg1"/>
                  </a:solidFill>
                  <a:latin typeface="Bradley Hand ITC" panose="03070402050302030203" pitchFamily="66"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557785" y="990381"/>
                <a:ext cx="7790561" cy="1426609"/>
              </a:xfrm>
              <a:prstGeom prst="rect">
                <a:avLst/>
              </a:prstGeom>
              <a:blipFill rotWithShape="0">
                <a:blip r:embed="rId6"/>
                <a:stretch>
                  <a:fillRect l="-940" b="-8547"/>
                </a:stretch>
              </a:blipFill>
            </p:spPr>
            <p:txBody>
              <a:bodyPr/>
              <a:lstStyle/>
              <a:p>
                <a:r>
                  <a:rPr lang="en-GB">
                    <a:noFill/>
                  </a:rPr>
                  <a:t> </a:t>
                </a:r>
              </a:p>
            </p:txBody>
          </p:sp>
        </mc:Fallback>
      </mc:AlternateContent>
      <p:sp>
        <p:nvSpPr>
          <p:cNvPr id="22" name="Title 1"/>
          <p:cNvSpPr>
            <a:spLocks noGrp="1"/>
          </p:cNvSpPr>
          <p:nvPr>
            <p:ph type="title"/>
          </p:nvPr>
        </p:nvSpPr>
        <p:spPr>
          <a:xfrm>
            <a:off x="628650" y="6198"/>
            <a:ext cx="8318500" cy="753964"/>
          </a:xfrm>
        </p:spPr>
        <p:txBody>
          <a:bodyPr/>
          <a:lstStyle/>
          <a:p>
            <a:r>
              <a:rPr lang="en-US" dirty="0" smtClean="0"/>
              <a:t>How theorem </a:t>
            </a:r>
            <a:r>
              <a:rPr lang="en-US" dirty="0" err="1" smtClean="0"/>
              <a:t>provers</a:t>
            </a:r>
            <a:r>
              <a:rPr lang="en-US" dirty="0" smtClean="0"/>
              <a:t> should work:</a:t>
            </a:r>
            <a:endParaRPr lang="en-US" dirty="0"/>
          </a:p>
        </p:txBody>
      </p:sp>
    </p:spTree>
    <p:extLst>
      <p:ext uri="{BB962C8B-B14F-4D97-AF65-F5344CB8AC3E}">
        <p14:creationId xmlns:p14="http://schemas.microsoft.com/office/powerpoint/2010/main" val="26471514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p:sp>
        <p:nvSpPr>
          <p:cNvPr id="3" name="Content Placeholder 2"/>
          <p:cNvSpPr>
            <a:spLocks noGrp="1"/>
          </p:cNvSpPr>
          <p:nvPr>
            <p:ph idx="1"/>
          </p:nvPr>
        </p:nvSpPr>
        <p:spPr>
          <a:xfrm>
            <a:off x="628650" y="2226469"/>
            <a:ext cx="4629150" cy="3263504"/>
          </a:xfrm>
        </p:spPr>
        <p:txBody>
          <a:bodyPr>
            <a:noAutofit/>
          </a:bodyPr>
          <a:lstStyle/>
          <a:p>
            <a:r>
              <a:rPr lang="en-US" sz="2400" dirty="0"/>
              <a:t>How?</a:t>
            </a:r>
          </a:p>
          <a:p>
            <a:pPr lvl="1"/>
            <a:r>
              <a:rPr lang="en-US" sz="2100" dirty="0"/>
              <a:t>Have good abstraction barriers</a:t>
            </a:r>
          </a:p>
          <a:p>
            <a:pPr marL="0" indent="0">
              <a:buNone/>
            </a:pPr>
            <a:r>
              <a:rPr lang="en-US" sz="2700" dirty="0"/>
              <a:t>Leaky abstraction barriers generally only torture programmers</a:t>
            </a:r>
          </a:p>
        </p:txBody>
      </p:sp>
      <p:sp>
        <p:nvSpPr>
          <p:cNvPr id="4" name="Slide Number Placeholder 3"/>
          <p:cNvSpPr>
            <a:spLocks noGrp="1"/>
          </p:cNvSpPr>
          <p:nvPr>
            <p:ph type="sldNum" sz="quarter" idx="12"/>
          </p:nvPr>
        </p:nvSpPr>
        <p:spPr/>
        <p:txBody>
          <a:bodyPr/>
          <a:lstStyle/>
          <a:p>
            <a:fld id="{E64EF21E-4A1E-457A-A908-FECEBBB6594B}" type="slidenum">
              <a:rPr lang="en-US" smtClean="0"/>
              <a:t>60</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3228" y="4071808"/>
            <a:ext cx="2793235" cy="1822536"/>
          </a:xfrm>
          <a:prstGeom prst="rect">
            <a:avLst/>
          </a:prstGeom>
        </p:spPr>
      </p:pic>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1765" y="1881788"/>
            <a:ext cx="2600878" cy="3898271"/>
          </a:xfrm>
          <a:prstGeom prst="rect">
            <a:avLst/>
          </a:prstGeom>
        </p:spPr>
      </p:pic>
      <p:sp>
        <p:nvSpPr>
          <p:cNvPr id="36" name="TextBox 35"/>
          <p:cNvSpPr txBox="1"/>
          <p:nvPr/>
        </p:nvSpPr>
        <p:spPr>
          <a:xfrm>
            <a:off x="4587653" y="6642556"/>
            <a:ext cx="4580707" cy="215444"/>
          </a:xfrm>
          <a:prstGeom prst="rect">
            <a:avLst/>
          </a:prstGeom>
          <a:noFill/>
        </p:spPr>
        <p:txBody>
          <a:bodyPr wrap="square" rtlCol="0">
            <a:spAutoFit/>
          </a:bodyPr>
          <a:lstStyle/>
          <a:p>
            <a:pPr algn="r"/>
            <a:r>
              <a:rPr lang="en-US" sz="800" dirty="0"/>
              <a:t>Dam image from </a:t>
            </a:r>
            <a:r>
              <a:rPr lang="en-US" sz="800" dirty="0">
                <a:hlinkClick r:id="rId5"/>
              </a:rPr>
              <a:t>http://www.flickr.com/photos/gammaman/7803829282</a:t>
            </a:r>
            <a:r>
              <a:rPr lang="en-US" sz="800" dirty="0" smtClean="0">
                <a:hlinkClick r:id="rId5"/>
              </a:rPr>
              <a:t>/</a:t>
            </a:r>
            <a:r>
              <a:rPr lang="en-US" sz="800" dirty="0" smtClean="0"/>
              <a:t> </a:t>
            </a:r>
            <a:r>
              <a:rPr lang="en-US" sz="800" dirty="0"/>
              <a:t>by Eli </a:t>
            </a:r>
            <a:r>
              <a:rPr lang="en-US" sz="800" dirty="0" err="1" smtClean="0"/>
              <a:t>Christman</a:t>
            </a:r>
            <a:r>
              <a:rPr lang="en-US" sz="800" dirty="0" smtClean="0"/>
              <a:t>, </a:t>
            </a:r>
            <a:r>
              <a:rPr lang="en-US" sz="800" dirty="0" smtClean="0">
                <a:hlinkClick r:id="rId6"/>
              </a:rPr>
              <a:t>CC by 2.0</a:t>
            </a:r>
            <a:endParaRPr lang="en-GB" sz="800" dirty="0"/>
          </a:p>
        </p:txBody>
      </p:sp>
      <p:grpSp>
        <p:nvGrpSpPr>
          <p:cNvPr id="37" name="Group 36"/>
          <p:cNvGrpSpPr/>
          <p:nvPr/>
        </p:nvGrpSpPr>
        <p:grpSpPr>
          <a:xfrm>
            <a:off x="4803851" y="2591632"/>
            <a:ext cx="163712" cy="255389"/>
            <a:chOff x="296431" y="5846175"/>
            <a:chExt cx="436563" cy="681038"/>
          </a:xfrm>
        </p:grpSpPr>
        <p:sp>
          <p:nvSpPr>
            <p:cNvPr id="38" name="Freeform 13"/>
            <p:cNvSpPr>
              <a:spLocks/>
            </p:cNvSpPr>
            <p:nvPr/>
          </p:nvSpPr>
          <p:spPr bwMode="auto">
            <a:xfrm>
              <a:off x="296431" y="5846175"/>
              <a:ext cx="436563" cy="681038"/>
            </a:xfrm>
            <a:custGeom>
              <a:avLst/>
              <a:gdLst>
                <a:gd name="T0" fmla="*/ 308 w 551"/>
                <a:gd name="T1" fmla="*/ 11 h 857"/>
                <a:gd name="T2" fmla="*/ 281 w 551"/>
                <a:gd name="T3" fmla="*/ 36 h 857"/>
                <a:gd name="T4" fmla="*/ 243 w 551"/>
                <a:gd name="T5" fmla="*/ 76 h 857"/>
                <a:gd name="T6" fmla="*/ 222 w 551"/>
                <a:gd name="T7" fmla="*/ 99 h 857"/>
                <a:gd name="T8" fmla="*/ 199 w 551"/>
                <a:gd name="T9" fmla="*/ 125 h 857"/>
                <a:gd name="T10" fmla="*/ 177 w 551"/>
                <a:gd name="T11" fmla="*/ 154 h 857"/>
                <a:gd name="T12" fmla="*/ 156 w 551"/>
                <a:gd name="T13" fmla="*/ 186 h 857"/>
                <a:gd name="T14" fmla="*/ 131 w 551"/>
                <a:gd name="T15" fmla="*/ 218 h 857"/>
                <a:gd name="T16" fmla="*/ 108 w 551"/>
                <a:gd name="T17" fmla="*/ 253 h 857"/>
                <a:gd name="T18" fmla="*/ 87 w 551"/>
                <a:gd name="T19" fmla="*/ 291 h 857"/>
                <a:gd name="T20" fmla="*/ 66 w 551"/>
                <a:gd name="T21" fmla="*/ 331 h 857"/>
                <a:gd name="T22" fmla="*/ 49 w 551"/>
                <a:gd name="T23" fmla="*/ 370 h 857"/>
                <a:gd name="T24" fmla="*/ 32 w 551"/>
                <a:gd name="T25" fmla="*/ 412 h 857"/>
                <a:gd name="T26" fmla="*/ 19 w 551"/>
                <a:gd name="T27" fmla="*/ 456 h 857"/>
                <a:gd name="T28" fmla="*/ 9 w 551"/>
                <a:gd name="T29" fmla="*/ 501 h 857"/>
                <a:gd name="T30" fmla="*/ 0 w 551"/>
                <a:gd name="T31" fmla="*/ 545 h 857"/>
                <a:gd name="T32" fmla="*/ 0 w 551"/>
                <a:gd name="T33" fmla="*/ 595 h 857"/>
                <a:gd name="T34" fmla="*/ 2 w 551"/>
                <a:gd name="T35" fmla="*/ 640 h 857"/>
                <a:gd name="T36" fmla="*/ 9 w 551"/>
                <a:gd name="T37" fmla="*/ 684 h 857"/>
                <a:gd name="T38" fmla="*/ 21 w 551"/>
                <a:gd name="T39" fmla="*/ 720 h 857"/>
                <a:gd name="T40" fmla="*/ 40 w 551"/>
                <a:gd name="T41" fmla="*/ 752 h 857"/>
                <a:gd name="T42" fmla="*/ 63 w 551"/>
                <a:gd name="T43" fmla="*/ 781 h 857"/>
                <a:gd name="T44" fmla="*/ 91 w 551"/>
                <a:gd name="T45" fmla="*/ 805 h 857"/>
                <a:gd name="T46" fmla="*/ 120 w 551"/>
                <a:gd name="T47" fmla="*/ 822 h 857"/>
                <a:gd name="T48" fmla="*/ 154 w 551"/>
                <a:gd name="T49" fmla="*/ 838 h 857"/>
                <a:gd name="T50" fmla="*/ 188 w 551"/>
                <a:gd name="T51" fmla="*/ 847 h 857"/>
                <a:gd name="T52" fmla="*/ 226 w 551"/>
                <a:gd name="T53" fmla="*/ 853 h 857"/>
                <a:gd name="T54" fmla="*/ 262 w 551"/>
                <a:gd name="T55" fmla="*/ 855 h 857"/>
                <a:gd name="T56" fmla="*/ 298 w 551"/>
                <a:gd name="T57" fmla="*/ 853 h 857"/>
                <a:gd name="T58" fmla="*/ 336 w 551"/>
                <a:gd name="T59" fmla="*/ 847 h 857"/>
                <a:gd name="T60" fmla="*/ 372 w 551"/>
                <a:gd name="T61" fmla="*/ 838 h 857"/>
                <a:gd name="T62" fmla="*/ 405 w 551"/>
                <a:gd name="T63" fmla="*/ 824 h 857"/>
                <a:gd name="T64" fmla="*/ 439 w 551"/>
                <a:gd name="T65" fmla="*/ 807 h 857"/>
                <a:gd name="T66" fmla="*/ 467 w 551"/>
                <a:gd name="T67" fmla="*/ 786 h 857"/>
                <a:gd name="T68" fmla="*/ 494 w 551"/>
                <a:gd name="T69" fmla="*/ 762 h 857"/>
                <a:gd name="T70" fmla="*/ 515 w 551"/>
                <a:gd name="T71" fmla="*/ 733 h 857"/>
                <a:gd name="T72" fmla="*/ 532 w 551"/>
                <a:gd name="T73" fmla="*/ 701 h 857"/>
                <a:gd name="T74" fmla="*/ 543 w 551"/>
                <a:gd name="T75" fmla="*/ 669 h 857"/>
                <a:gd name="T76" fmla="*/ 551 w 551"/>
                <a:gd name="T77" fmla="*/ 633 h 857"/>
                <a:gd name="T78" fmla="*/ 549 w 551"/>
                <a:gd name="T79" fmla="*/ 593 h 857"/>
                <a:gd name="T80" fmla="*/ 547 w 551"/>
                <a:gd name="T81" fmla="*/ 553 h 857"/>
                <a:gd name="T82" fmla="*/ 541 w 551"/>
                <a:gd name="T83" fmla="*/ 513 h 857"/>
                <a:gd name="T84" fmla="*/ 534 w 551"/>
                <a:gd name="T85" fmla="*/ 471 h 857"/>
                <a:gd name="T86" fmla="*/ 524 w 551"/>
                <a:gd name="T87" fmla="*/ 431 h 857"/>
                <a:gd name="T88" fmla="*/ 513 w 551"/>
                <a:gd name="T89" fmla="*/ 389 h 857"/>
                <a:gd name="T90" fmla="*/ 498 w 551"/>
                <a:gd name="T91" fmla="*/ 350 h 857"/>
                <a:gd name="T92" fmla="*/ 484 w 551"/>
                <a:gd name="T93" fmla="*/ 310 h 857"/>
                <a:gd name="T94" fmla="*/ 467 w 551"/>
                <a:gd name="T95" fmla="*/ 272 h 857"/>
                <a:gd name="T96" fmla="*/ 452 w 551"/>
                <a:gd name="T97" fmla="*/ 236 h 857"/>
                <a:gd name="T98" fmla="*/ 439 w 551"/>
                <a:gd name="T99" fmla="*/ 199 h 857"/>
                <a:gd name="T100" fmla="*/ 422 w 551"/>
                <a:gd name="T101" fmla="*/ 167 h 857"/>
                <a:gd name="T102" fmla="*/ 403 w 551"/>
                <a:gd name="T103" fmla="*/ 135 h 857"/>
                <a:gd name="T104" fmla="*/ 387 w 551"/>
                <a:gd name="T105" fmla="*/ 104 h 857"/>
                <a:gd name="T106" fmla="*/ 372 w 551"/>
                <a:gd name="T107" fmla="*/ 80 h 857"/>
                <a:gd name="T108" fmla="*/ 361 w 551"/>
                <a:gd name="T109" fmla="*/ 59 h 857"/>
                <a:gd name="T110" fmla="*/ 338 w 551"/>
                <a:gd name="T111" fmla="*/ 23 h 857"/>
                <a:gd name="T112" fmla="*/ 325 w 551"/>
                <a:gd name="T113" fmla="*/ 0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1" h="857">
                  <a:moveTo>
                    <a:pt x="325" y="0"/>
                  </a:moveTo>
                  <a:lnTo>
                    <a:pt x="321" y="2"/>
                  </a:lnTo>
                  <a:lnTo>
                    <a:pt x="308" y="11"/>
                  </a:lnTo>
                  <a:lnTo>
                    <a:pt x="298" y="17"/>
                  </a:lnTo>
                  <a:lnTo>
                    <a:pt x="292" y="27"/>
                  </a:lnTo>
                  <a:lnTo>
                    <a:pt x="281" y="36"/>
                  </a:lnTo>
                  <a:lnTo>
                    <a:pt x="270" y="49"/>
                  </a:lnTo>
                  <a:lnTo>
                    <a:pt x="256" y="61"/>
                  </a:lnTo>
                  <a:lnTo>
                    <a:pt x="243" y="76"/>
                  </a:lnTo>
                  <a:lnTo>
                    <a:pt x="236" y="82"/>
                  </a:lnTo>
                  <a:lnTo>
                    <a:pt x="230" y="89"/>
                  </a:lnTo>
                  <a:lnTo>
                    <a:pt x="222" y="99"/>
                  </a:lnTo>
                  <a:lnTo>
                    <a:pt x="217" y="108"/>
                  </a:lnTo>
                  <a:lnTo>
                    <a:pt x="207" y="116"/>
                  </a:lnTo>
                  <a:lnTo>
                    <a:pt x="199" y="125"/>
                  </a:lnTo>
                  <a:lnTo>
                    <a:pt x="192" y="133"/>
                  </a:lnTo>
                  <a:lnTo>
                    <a:pt x="186" y="144"/>
                  </a:lnTo>
                  <a:lnTo>
                    <a:pt x="177" y="154"/>
                  </a:lnTo>
                  <a:lnTo>
                    <a:pt x="169" y="163"/>
                  </a:lnTo>
                  <a:lnTo>
                    <a:pt x="161" y="175"/>
                  </a:lnTo>
                  <a:lnTo>
                    <a:pt x="156" y="186"/>
                  </a:lnTo>
                  <a:lnTo>
                    <a:pt x="146" y="196"/>
                  </a:lnTo>
                  <a:lnTo>
                    <a:pt x="139" y="207"/>
                  </a:lnTo>
                  <a:lnTo>
                    <a:pt x="131" y="218"/>
                  </a:lnTo>
                  <a:lnTo>
                    <a:pt x="123" y="230"/>
                  </a:lnTo>
                  <a:lnTo>
                    <a:pt x="116" y="241"/>
                  </a:lnTo>
                  <a:lnTo>
                    <a:pt x="108" y="253"/>
                  </a:lnTo>
                  <a:lnTo>
                    <a:pt x="101" y="266"/>
                  </a:lnTo>
                  <a:lnTo>
                    <a:pt x="95" y="279"/>
                  </a:lnTo>
                  <a:lnTo>
                    <a:pt x="87" y="291"/>
                  </a:lnTo>
                  <a:lnTo>
                    <a:pt x="80" y="304"/>
                  </a:lnTo>
                  <a:lnTo>
                    <a:pt x="72" y="317"/>
                  </a:lnTo>
                  <a:lnTo>
                    <a:pt x="66" y="331"/>
                  </a:lnTo>
                  <a:lnTo>
                    <a:pt x="59" y="344"/>
                  </a:lnTo>
                  <a:lnTo>
                    <a:pt x="53" y="357"/>
                  </a:lnTo>
                  <a:lnTo>
                    <a:pt x="49" y="370"/>
                  </a:lnTo>
                  <a:lnTo>
                    <a:pt x="44" y="386"/>
                  </a:lnTo>
                  <a:lnTo>
                    <a:pt x="38" y="399"/>
                  </a:lnTo>
                  <a:lnTo>
                    <a:pt x="32" y="412"/>
                  </a:lnTo>
                  <a:lnTo>
                    <a:pt x="28" y="427"/>
                  </a:lnTo>
                  <a:lnTo>
                    <a:pt x="23" y="441"/>
                  </a:lnTo>
                  <a:lnTo>
                    <a:pt x="19" y="456"/>
                  </a:lnTo>
                  <a:lnTo>
                    <a:pt x="13" y="471"/>
                  </a:lnTo>
                  <a:lnTo>
                    <a:pt x="11" y="486"/>
                  </a:lnTo>
                  <a:lnTo>
                    <a:pt x="9" y="501"/>
                  </a:lnTo>
                  <a:lnTo>
                    <a:pt x="6" y="515"/>
                  </a:lnTo>
                  <a:lnTo>
                    <a:pt x="4" y="530"/>
                  </a:lnTo>
                  <a:lnTo>
                    <a:pt x="0" y="545"/>
                  </a:lnTo>
                  <a:lnTo>
                    <a:pt x="0" y="562"/>
                  </a:lnTo>
                  <a:lnTo>
                    <a:pt x="0" y="577"/>
                  </a:lnTo>
                  <a:lnTo>
                    <a:pt x="0" y="595"/>
                  </a:lnTo>
                  <a:lnTo>
                    <a:pt x="0" y="610"/>
                  </a:lnTo>
                  <a:lnTo>
                    <a:pt x="2" y="625"/>
                  </a:lnTo>
                  <a:lnTo>
                    <a:pt x="2" y="640"/>
                  </a:lnTo>
                  <a:lnTo>
                    <a:pt x="4" y="655"/>
                  </a:lnTo>
                  <a:lnTo>
                    <a:pt x="6" y="669"/>
                  </a:lnTo>
                  <a:lnTo>
                    <a:pt x="9" y="684"/>
                  </a:lnTo>
                  <a:lnTo>
                    <a:pt x="13" y="695"/>
                  </a:lnTo>
                  <a:lnTo>
                    <a:pt x="17" y="707"/>
                  </a:lnTo>
                  <a:lnTo>
                    <a:pt x="21" y="720"/>
                  </a:lnTo>
                  <a:lnTo>
                    <a:pt x="28" y="731"/>
                  </a:lnTo>
                  <a:lnTo>
                    <a:pt x="32" y="743"/>
                  </a:lnTo>
                  <a:lnTo>
                    <a:pt x="40" y="752"/>
                  </a:lnTo>
                  <a:lnTo>
                    <a:pt x="46" y="762"/>
                  </a:lnTo>
                  <a:lnTo>
                    <a:pt x="55" y="773"/>
                  </a:lnTo>
                  <a:lnTo>
                    <a:pt x="63" y="781"/>
                  </a:lnTo>
                  <a:lnTo>
                    <a:pt x="72" y="788"/>
                  </a:lnTo>
                  <a:lnTo>
                    <a:pt x="80" y="796"/>
                  </a:lnTo>
                  <a:lnTo>
                    <a:pt x="91" y="805"/>
                  </a:lnTo>
                  <a:lnTo>
                    <a:pt x="101" y="811"/>
                  </a:lnTo>
                  <a:lnTo>
                    <a:pt x="108" y="817"/>
                  </a:lnTo>
                  <a:lnTo>
                    <a:pt x="120" y="822"/>
                  </a:lnTo>
                  <a:lnTo>
                    <a:pt x="131" y="828"/>
                  </a:lnTo>
                  <a:lnTo>
                    <a:pt x="141" y="832"/>
                  </a:lnTo>
                  <a:lnTo>
                    <a:pt x="154" y="838"/>
                  </a:lnTo>
                  <a:lnTo>
                    <a:pt x="163" y="841"/>
                  </a:lnTo>
                  <a:lnTo>
                    <a:pt x="177" y="845"/>
                  </a:lnTo>
                  <a:lnTo>
                    <a:pt x="188" y="847"/>
                  </a:lnTo>
                  <a:lnTo>
                    <a:pt x="199" y="849"/>
                  </a:lnTo>
                  <a:lnTo>
                    <a:pt x="211" y="851"/>
                  </a:lnTo>
                  <a:lnTo>
                    <a:pt x="226" y="853"/>
                  </a:lnTo>
                  <a:lnTo>
                    <a:pt x="237" y="853"/>
                  </a:lnTo>
                  <a:lnTo>
                    <a:pt x="249" y="855"/>
                  </a:lnTo>
                  <a:lnTo>
                    <a:pt x="262" y="855"/>
                  </a:lnTo>
                  <a:lnTo>
                    <a:pt x="275" y="857"/>
                  </a:lnTo>
                  <a:lnTo>
                    <a:pt x="287" y="855"/>
                  </a:lnTo>
                  <a:lnTo>
                    <a:pt x="298" y="853"/>
                  </a:lnTo>
                  <a:lnTo>
                    <a:pt x="311" y="853"/>
                  </a:lnTo>
                  <a:lnTo>
                    <a:pt x="323" y="851"/>
                  </a:lnTo>
                  <a:lnTo>
                    <a:pt x="336" y="847"/>
                  </a:lnTo>
                  <a:lnTo>
                    <a:pt x="348" y="845"/>
                  </a:lnTo>
                  <a:lnTo>
                    <a:pt x="359" y="841"/>
                  </a:lnTo>
                  <a:lnTo>
                    <a:pt x="372" y="838"/>
                  </a:lnTo>
                  <a:lnTo>
                    <a:pt x="382" y="832"/>
                  </a:lnTo>
                  <a:lnTo>
                    <a:pt x="395" y="828"/>
                  </a:lnTo>
                  <a:lnTo>
                    <a:pt x="405" y="824"/>
                  </a:lnTo>
                  <a:lnTo>
                    <a:pt x="416" y="819"/>
                  </a:lnTo>
                  <a:lnTo>
                    <a:pt x="427" y="813"/>
                  </a:lnTo>
                  <a:lnTo>
                    <a:pt x="439" y="807"/>
                  </a:lnTo>
                  <a:lnTo>
                    <a:pt x="448" y="802"/>
                  </a:lnTo>
                  <a:lnTo>
                    <a:pt x="460" y="794"/>
                  </a:lnTo>
                  <a:lnTo>
                    <a:pt x="467" y="786"/>
                  </a:lnTo>
                  <a:lnTo>
                    <a:pt x="475" y="779"/>
                  </a:lnTo>
                  <a:lnTo>
                    <a:pt x="484" y="769"/>
                  </a:lnTo>
                  <a:lnTo>
                    <a:pt x="494" y="762"/>
                  </a:lnTo>
                  <a:lnTo>
                    <a:pt x="500" y="750"/>
                  </a:lnTo>
                  <a:lnTo>
                    <a:pt x="507" y="743"/>
                  </a:lnTo>
                  <a:lnTo>
                    <a:pt x="515" y="733"/>
                  </a:lnTo>
                  <a:lnTo>
                    <a:pt x="522" y="724"/>
                  </a:lnTo>
                  <a:lnTo>
                    <a:pt x="526" y="712"/>
                  </a:lnTo>
                  <a:lnTo>
                    <a:pt x="532" y="701"/>
                  </a:lnTo>
                  <a:lnTo>
                    <a:pt x="536" y="691"/>
                  </a:lnTo>
                  <a:lnTo>
                    <a:pt x="539" y="680"/>
                  </a:lnTo>
                  <a:lnTo>
                    <a:pt x="543" y="669"/>
                  </a:lnTo>
                  <a:lnTo>
                    <a:pt x="547" y="655"/>
                  </a:lnTo>
                  <a:lnTo>
                    <a:pt x="547" y="644"/>
                  </a:lnTo>
                  <a:lnTo>
                    <a:pt x="551" y="633"/>
                  </a:lnTo>
                  <a:lnTo>
                    <a:pt x="549" y="619"/>
                  </a:lnTo>
                  <a:lnTo>
                    <a:pt x="549" y="606"/>
                  </a:lnTo>
                  <a:lnTo>
                    <a:pt x="549" y="593"/>
                  </a:lnTo>
                  <a:lnTo>
                    <a:pt x="549" y="579"/>
                  </a:lnTo>
                  <a:lnTo>
                    <a:pt x="547" y="566"/>
                  </a:lnTo>
                  <a:lnTo>
                    <a:pt x="547" y="553"/>
                  </a:lnTo>
                  <a:lnTo>
                    <a:pt x="545" y="538"/>
                  </a:lnTo>
                  <a:lnTo>
                    <a:pt x="545" y="526"/>
                  </a:lnTo>
                  <a:lnTo>
                    <a:pt x="541" y="513"/>
                  </a:lnTo>
                  <a:lnTo>
                    <a:pt x="539" y="500"/>
                  </a:lnTo>
                  <a:lnTo>
                    <a:pt x="536" y="486"/>
                  </a:lnTo>
                  <a:lnTo>
                    <a:pt x="534" y="471"/>
                  </a:lnTo>
                  <a:lnTo>
                    <a:pt x="530" y="458"/>
                  </a:lnTo>
                  <a:lnTo>
                    <a:pt x="528" y="444"/>
                  </a:lnTo>
                  <a:lnTo>
                    <a:pt x="524" y="431"/>
                  </a:lnTo>
                  <a:lnTo>
                    <a:pt x="522" y="418"/>
                  </a:lnTo>
                  <a:lnTo>
                    <a:pt x="519" y="405"/>
                  </a:lnTo>
                  <a:lnTo>
                    <a:pt x="513" y="389"/>
                  </a:lnTo>
                  <a:lnTo>
                    <a:pt x="509" y="376"/>
                  </a:lnTo>
                  <a:lnTo>
                    <a:pt x="503" y="363"/>
                  </a:lnTo>
                  <a:lnTo>
                    <a:pt x="498" y="350"/>
                  </a:lnTo>
                  <a:lnTo>
                    <a:pt x="494" y="336"/>
                  </a:lnTo>
                  <a:lnTo>
                    <a:pt x="490" y="323"/>
                  </a:lnTo>
                  <a:lnTo>
                    <a:pt x="484" y="310"/>
                  </a:lnTo>
                  <a:lnTo>
                    <a:pt x="479" y="296"/>
                  </a:lnTo>
                  <a:lnTo>
                    <a:pt x="475" y="283"/>
                  </a:lnTo>
                  <a:lnTo>
                    <a:pt x="467" y="272"/>
                  </a:lnTo>
                  <a:lnTo>
                    <a:pt x="463" y="258"/>
                  </a:lnTo>
                  <a:lnTo>
                    <a:pt x="458" y="245"/>
                  </a:lnTo>
                  <a:lnTo>
                    <a:pt x="452" y="236"/>
                  </a:lnTo>
                  <a:lnTo>
                    <a:pt x="448" y="222"/>
                  </a:lnTo>
                  <a:lnTo>
                    <a:pt x="444" y="213"/>
                  </a:lnTo>
                  <a:lnTo>
                    <a:pt x="439" y="199"/>
                  </a:lnTo>
                  <a:lnTo>
                    <a:pt x="431" y="188"/>
                  </a:lnTo>
                  <a:lnTo>
                    <a:pt x="425" y="177"/>
                  </a:lnTo>
                  <a:lnTo>
                    <a:pt x="422" y="167"/>
                  </a:lnTo>
                  <a:lnTo>
                    <a:pt x="416" y="154"/>
                  </a:lnTo>
                  <a:lnTo>
                    <a:pt x="408" y="144"/>
                  </a:lnTo>
                  <a:lnTo>
                    <a:pt x="403" y="135"/>
                  </a:lnTo>
                  <a:lnTo>
                    <a:pt x="399" y="125"/>
                  </a:lnTo>
                  <a:lnTo>
                    <a:pt x="393" y="116"/>
                  </a:lnTo>
                  <a:lnTo>
                    <a:pt x="387" y="104"/>
                  </a:lnTo>
                  <a:lnTo>
                    <a:pt x="382" y="95"/>
                  </a:lnTo>
                  <a:lnTo>
                    <a:pt x="378" y="89"/>
                  </a:lnTo>
                  <a:lnTo>
                    <a:pt x="372" y="80"/>
                  </a:lnTo>
                  <a:lnTo>
                    <a:pt x="368" y="72"/>
                  </a:lnTo>
                  <a:lnTo>
                    <a:pt x="365" y="65"/>
                  </a:lnTo>
                  <a:lnTo>
                    <a:pt x="361" y="59"/>
                  </a:lnTo>
                  <a:lnTo>
                    <a:pt x="351" y="44"/>
                  </a:lnTo>
                  <a:lnTo>
                    <a:pt x="346" y="30"/>
                  </a:lnTo>
                  <a:lnTo>
                    <a:pt x="338" y="23"/>
                  </a:lnTo>
                  <a:lnTo>
                    <a:pt x="334" y="15"/>
                  </a:lnTo>
                  <a:lnTo>
                    <a:pt x="327" y="2"/>
                  </a:lnTo>
                  <a:lnTo>
                    <a:pt x="325" y="0"/>
                  </a:lnTo>
                  <a:lnTo>
                    <a:pt x="3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9" name="Freeform 14"/>
            <p:cNvSpPr>
              <a:spLocks/>
            </p:cNvSpPr>
            <p:nvPr/>
          </p:nvSpPr>
          <p:spPr bwMode="auto">
            <a:xfrm>
              <a:off x="329768" y="5895388"/>
              <a:ext cx="371475" cy="595313"/>
            </a:xfrm>
            <a:custGeom>
              <a:avLst/>
              <a:gdLst>
                <a:gd name="T0" fmla="*/ 262 w 467"/>
                <a:gd name="T1" fmla="*/ 11 h 750"/>
                <a:gd name="T2" fmla="*/ 239 w 467"/>
                <a:gd name="T3" fmla="*/ 32 h 750"/>
                <a:gd name="T4" fmla="*/ 207 w 467"/>
                <a:gd name="T5" fmla="*/ 66 h 750"/>
                <a:gd name="T6" fmla="*/ 176 w 467"/>
                <a:gd name="T7" fmla="*/ 100 h 750"/>
                <a:gd name="T8" fmla="*/ 157 w 467"/>
                <a:gd name="T9" fmla="*/ 127 h 750"/>
                <a:gd name="T10" fmla="*/ 137 w 467"/>
                <a:gd name="T11" fmla="*/ 152 h 750"/>
                <a:gd name="T12" fmla="*/ 119 w 467"/>
                <a:gd name="T13" fmla="*/ 182 h 750"/>
                <a:gd name="T14" fmla="*/ 97 w 467"/>
                <a:gd name="T15" fmla="*/ 211 h 750"/>
                <a:gd name="T16" fmla="*/ 81 w 467"/>
                <a:gd name="T17" fmla="*/ 243 h 750"/>
                <a:gd name="T18" fmla="*/ 61 w 467"/>
                <a:gd name="T19" fmla="*/ 277 h 750"/>
                <a:gd name="T20" fmla="*/ 45 w 467"/>
                <a:gd name="T21" fmla="*/ 311 h 750"/>
                <a:gd name="T22" fmla="*/ 30 w 467"/>
                <a:gd name="T23" fmla="*/ 347 h 750"/>
                <a:gd name="T24" fmla="*/ 19 w 467"/>
                <a:gd name="T25" fmla="*/ 385 h 750"/>
                <a:gd name="T26" fmla="*/ 9 w 467"/>
                <a:gd name="T27" fmla="*/ 425 h 750"/>
                <a:gd name="T28" fmla="*/ 2 w 467"/>
                <a:gd name="T29" fmla="*/ 463 h 750"/>
                <a:gd name="T30" fmla="*/ 0 w 467"/>
                <a:gd name="T31" fmla="*/ 505 h 750"/>
                <a:gd name="T32" fmla="*/ 2 w 467"/>
                <a:gd name="T33" fmla="*/ 547 h 750"/>
                <a:gd name="T34" fmla="*/ 4 w 467"/>
                <a:gd name="T35" fmla="*/ 585 h 750"/>
                <a:gd name="T36" fmla="*/ 13 w 467"/>
                <a:gd name="T37" fmla="*/ 617 h 750"/>
                <a:gd name="T38" fmla="*/ 28 w 467"/>
                <a:gd name="T39" fmla="*/ 648 h 750"/>
                <a:gd name="T40" fmla="*/ 45 w 467"/>
                <a:gd name="T41" fmla="*/ 676 h 750"/>
                <a:gd name="T42" fmla="*/ 66 w 467"/>
                <a:gd name="T43" fmla="*/ 697 h 750"/>
                <a:gd name="T44" fmla="*/ 91 w 467"/>
                <a:gd name="T45" fmla="*/ 716 h 750"/>
                <a:gd name="T46" fmla="*/ 119 w 467"/>
                <a:gd name="T47" fmla="*/ 727 h 750"/>
                <a:gd name="T48" fmla="*/ 148 w 467"/>
                <a:gd name="T49" fmla="*/ 741 h 750"/>
                <a:gd name="T50" fmla="*/ 178 w 467"/>
                <a:gd name="T51" fmla="*/ 744 h 750"/>
                <a:gd name="T52" fmla="*/ 211 w 467"/>
                <a:gd name="T53" fmla="*/ 748 h 750"/>
                <a:gd name="T54" fmla="*/ 243 w 467"/>
                <a:gd name="T55" fmla="*/ 748 h 750"/>
                <a:gd name="T56" fmla="*/ 273 w 467"/>
                <a:gd name="T57" fmla="*/ 744 h 750"/>
                <a:gd name="T58" fmla="*/ 304 w 467"/>
                <a:gd name="T59" fmla="*/ 735 h 750"/>
                <a:gd name="T60" fmla="*/ 334 w 467"/>
                <a:gd name="T61" fmla="*/ 725 h 750"/>
                <a:gd name="T62" fmla="*/ 361 w 467"/>
                <a:gd name="T63" fmla="*/ 710 h 750"/>
                <a:gd name="T64" fmla="*/ 389 w 467"/>
                <a:gd name="T65" fmla="*/ 695 h 750"/>
                <a:gd name="T66" fmla="*/ 429 w 467"/>
                <a:gd name="T67" fmla="*/ 649 h 750"/>
                <a:gd name="T68" fmla="*/ 448 w 467"/>
                <a:gd name="T69" fmla="*/ 615 h 750"/>
                <a:gd name="T70" fmla="*/ 459 w 467"/>
                <a:gd name="T71" fmla="*/ 587 h 750"/>
                <a:gd name="T72" fmla="*/ 467 w 467"/>
                <a:gd name="T73" fmla="*/ 554 h 750"/>
                <a:gd name="T74" fmla="*/ 465 w 467"/>
                <a:gd name="T75" fmla="*/ 518 h 750"/>
                <a:gd name="T76" fmla="*/ 461 w 467"/>
                <a:gd name="T77" fmla="*/ 484 h 750"/>
                <a:gd name="T78" fmla="*/ 458 w 467"/>
                <a:gd name="T79" fmla="*/ 446 h 750"/>
                <a:gd name="T80" fmla="*/ 454 w 467"/>
                <a:gd name="T81" fmla="*/ 412 h 750"/>
                <a:gd name="T82" fmla="*/ 444 w 467"/>
                <a:gd name="T83" fmla="*/ 376 h 750"/>
                <a:gd name="T84" fmla="*/ 435 w 467"/>
                <a:gd name="T85" fmla="*/ 342 h 750"/>
                <a:gd name="T86" fmla="*/ 423 w 467"/>
                <a:gd name="T87" fmla="*/ 306 h 750"/>
                <a:gd name="T88" fmla="*/ 410 w 467"/>
                <a:gd name="T89" fmla="*/ 271 h 750"/>
                <a:gd name="T90" fmla="*/ 397 w 467"/>
                <a:gd name="T91" fmla="*/ 237 h 750"/>
                <a:gd name="T92" fmla="*/ 383 w 467"/>
                <a:gd name="T93" fmla="*/ 205 h 750"/>
                <a:gd name="T94" fmla="*/ 370 w 467"/>
                <a:gd name="T95" fmla="*/ 175 h 750"/>
                <a:gd name="T96" fmla="*/ 357 w 467"/>
                <a:gd name="T97" fmla="*/ 144 h 750"/>
                <a:gd name="T98" fmla="*/ 344 w 467"/>
                <a:gd name="T99" fmla="*/ 118 h 750"/>
                <a:gd name="T100" fmla="*/ 330 w 467"/>
                <a:gd name="T101" fmla="*/ 93 h 750"/>
                <a:gd name="T102" fmla="*/ 313 w 467"/>
                <a:gd name="T103" fmla="*/ 64 h 750"/>
                <a:gd name="T104" fmla="*/ 292 w 467"/>
                <a:gd name="T105" fmla="*/ 28 h 750"/>
                <a:gd name="T106" fmla="*/ 277 w 467"/>
                <a:gd name="T107" fmla="*/ 4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7" h="750">
                  <a:moveTo>
                    <a:pt x="275" y="0"/>
                  </a:moveTo>
                  <a:lnTo>
                    <a:pt x="271" y="2"/>
                  </a:lnTo>
                  <a:lnTo>
                    <a:pt x="262" y="11"/>
                  </a:lnTo>
                  <a:lnTo>
                    <a:pt x="254" y="15"/>
                  </a:lnTo>
                  <a:lnTo>
                    <a:pt x="249" y="24"/>
                  </a:lnTo>
                  <a:lnTo>
                    <a:pt x="239" y="32"/>
                  </a:lnTo>
                  <a:lnTo>
                    <a:pt x="230" y="43"/>
                  </a:lnTo>
                  <a:lnTo>
                    <a:pt x="218" y="53"/>
                  </a:lnTo>
                  <a:lnTo>
                    <a:pt x="207" y="66"/>
                  </a:lnTo>
                  <a:lnTo>
                    <a:pt x="195" y="80"/>
                  </a:lnTo>
                  <a:lnTo>
                    <a:pt x="184" y="95"/>
                  </a:lnTo>
                  <a:lnTo>
                    <a:pt x="176" y="100"/>
                  </a:lnTo>
                  <a:lnTo>
                    <a:pt x="169" y="108"/>
                  </a:lnTo>
                  <a:lnTo>
                    <a:pt x="161" y="118"/>
                  </a:lnTo>
                  <a:lnTo>
                    <a:pt x="157" y="127"/>
                  </a:lnTo>
                  <a:lnTo>
                    <a:pt x="150" y="135"/>
                  </a:lnTo>
                  <a:lnTo>
                    <a:pt x="144" y="144"/>
                  </a:lnTo>
                  <a:lnTo>
                    <a:pt x="137" y="152"/>
                  </a:lnTo>
                  <a:lnTo>
                    <a:pt x="133" y="163"/>
                  </a:lnTo>
                  <a:lnTo>
                    <a:pt x="125" y="173"/>
                  </a:lnTo>
                  <a:lnTo>
                    <a:pt x="119" y="182"/>
                  </a:lnTo>
                  <a:lnTo>
                    <a:pt x="112" y="190"/>
                  </a:lnTo>
                  <a:lnTo>
                    <a:pt x="104" y="201"/>
                  </a:lnTo>
                  <a:lnTo>
                    <a:pt x="97" y="211"/>
                  </a:lnTo>
                  <a:lnTo>
                    <a:pt x="93" y="220"/>
                  </a:lnTo>
                  <a:lnTo>
                    <a:pt x="85" y="232"/>
                  </a:lnTo>
                  <a:lnTo>
                    <a:pt x="81" y="243"/>
                  </a:lnTo>
                  <a:lnTo>
                    <a:pt x="74" y="254"/>
                  </a:lnTo>
                  <a:lnTo>
                    <a:pt x="66" y="266"/>
                  </a:lnTo>
                  <a:lnTo>
                    <a:pt x="61" y="277"/>
                  </a:lnTo>
                  <a:lnTo>
                    <a:pt x="57" y="289"/>
                  </a:lnTo>
                  <a:lnTo>
                    <a:pt x="51" y="300"/>
                  </a:lnTo>
                  <a:lnTo>
                    <a:pt x="45" y="311"/>
                  </a:lnTo>
                  <a:lnTo>
                    <a:pt x="42" y="323"/>
                  </a:lnTo>
                  <a:lnTo>
                    <a:pt x="38" y="336"/>
                  </a:lnTo>
                  <a:lnTo>
                    <a:pt x="30" y="347"/>
                  </a:lnTo>
                  <a:lnTo>
                    <a:pt x="26" y="359"/>
                  </a:lnTo>
                  <a:lnTo>
                    <a:pt x="23" y="372"/>
                  </a:lnTo>
                  <a:lnTo>
                    <a:pt x="19" y="385"/>
                  </a:lnTo>
                  <a:lnTo>
                    <a:pt x="15" y="397"/>
                  </a:lnTo>
                  <a:lnTo>
                    <a:pt x="11" y="410"/>
                  </a:lnTo>
                  <a:lnTo>
                    <a:pt x="9" y="425"/>
                  </a:lnTo>
                  <a:lnTo>
                    <a:pt x="7" y="439"/>
                  </a:lnTo>
                  <a:lnTo>
                    <a:pt x="4" y="450"/>
                  </a:lnTo>
                  <a:lnTo>
                    <a:pt x="2" y="463"/>
                  </a:lnTo>
                  <a:lnTo>
                    <a:pt x="0" y="477"/>
                  </a:lnTo>
                  <a:lnTo>
                    <a:pt x="0" y="492"/>
                  </a:lnTo>
                  <a:lnTo>
                    <a:pt x="0" y="505"/>
                  </a:lnTo>
                  <a:lnTo>
                    <a:pt x="0" y="518"/>
                  </a:lnTo>
                  <a:lnTo>
                    <a:pt x="0" y="532"/>
                  </a:lnTo>
                  <a:lnTo>
                    <a:pt x="2" y="547"/>
                  </a:lnTo>
                  <a:lnTo>
                    <a:pt x="2" y="558"/>
                  </a:lnTo>
                  <a:lnTo>
                    <a:pt x="2" y="572"/>
                  </a:lnTo>
                  <a:lnTo>
                    <a:pt x="4" y="585"/>
                  </a:lnTo>
                  <a:lnTo>
                    <a:pt x="7" y="596"/>
                  </a:lnTo>
                  <a:lnTo>
                    <a:pt x="9" y="608"/>
                  </a:lnTo>
                  <a:lnTo>
                    <a:pt x="13" y="617"/>
                  </a:lnTo>
                  <a:lnTo>
                    <a:pt x="17" y="629"/>
                  </a:lnTo>
                  <a:lnTo>
                    <a:pt x="23" y="640"/>
                  </a:lnTo>
                  <a:lnTo>
                    <a:pt x="28" y="648"/>
                  </a:lnTo>
                  <a:lnTo>
                    <a:pt x="32" y="657"/>
                  </a:lnTo>
                  <a:lnTo>
                    <a:pt x="38" y="667"/>
                  </a:lnTo>
                  <a:lnTo>
                    <a:pt x="45" y="676"/>
                  </a:lnTo>
                  <a:lnTo>
                    <a:pt x="53" y="682"/>
                  </a:lnTo>
                  <a:lnTo>
                    <a:pt x="59" y="689"/>
                  </a:lnTo>
                  <a:lnTo>
                    <a:pt x="66" y="697"/>
                  </a:lnTo>
                  <a:lnTo>
                    <a:pt x="76" y="705"/>
                  </a:lnTo>
                  <a:lnTo>
                    <a:pt x="83" y="710"/>
                  </a:lnTo>
                  <a:lnTo>
                    <a:pt x="91" y="716"/>
                  </a:lnTo>
                  <a:lnTo>
                    <a:pt x="100" y="720"/>
                  </a:lnTo>
                  <a:lnTo>
                    <a:pt x="110" y="725"/>
                  </a:lnTo>
                  <a:lnTo>
                    <a:pt x="119" y="727"/>
                  </a:lnTo>
                  <a:lnTo>
                    <a:pt x="129" y="733"/>
                  </a:lnTo>
                  <a:lnTo>
                    <a:pt x="138" y="735"/>
                  </a:lnTo>
                  <a:lnTo>
                    <a:pt x="148" y="741"/>
                  </a:lnTo>
                  <a:lnTo>
                    <a:pt x="157" y="741"/>
                  </a:lnTo>
                  <a:lnTo>
                    <a:pt x="169" y="742"/>
                  </a:lnTo>
                  <a:lnTo>
                    <a:pt x="178" y="744"/>
                  </a:lnTo>
                  <a:lnTo>
                    <a:pt x="190" y="748"/>
                  </a:lnTo>
                  <a:lnTo>
                    <a:pt x="199" y="748"/>
                  </a:lnTo>
                  <a:lnTo>
                    <a:pt x="211" y="748"/>
                  </a:lnTo>
                  <a:lnTo>
                    <a:pt x="222" y="748"/>
                  </a:lnTo>
                  <a:lnTo>
                    <a:pt x="233" y="750"/>
                  </a:lnTo>
                  <a:lnTo>
                    <a:pt x="243" y="748"/>
                  </a:lnTo>
                  <a:lnTo>
                    <a:pt x="252" y="748"/>
                  </a:lnTo>
                  <a:lnTo>
                    <a:pt x="264" y="746"/>
                  </a:lnTo>
                  <a:lnTo>
                    <a:pt x="273" y="744"/>
                  </a:lnTo>
                  <a:lnTo>
                    <a:pt x="283" y="741"/>
                  </a:lnTo>
                  <a:lnTo>
                    <a:pt x="294" y="739"/>
                  </a:lnTo>
                  <a:lnTo>
                    <a:pt x="304" y="735"/>
                  </a:lnTo>
                  <a:lnTo>
                    <a:pt x="315" y="733"/>
                  </a:lnTo>
                  <a:lnTo>
                    <a:pt x="323" y="729"/>
                  </a:lnTo>
                  <a:lnTo>
                    <a:pt x="334" y="725"/>
                  </a:lnTo>
                  <a:lnTo>
                    <a:pt x="344" y="720"/>
                  </a:lnTo>
                  <a:lnTo>
                    <a:pt x="353" y="716"/>
                  </a:lnTo>
                  <a:lnTo>
                    <a:pt x="361" y="710"/>
                  </a:lnTo>
                  <a:lnTo>
                    <a:pt x="370" y="705"/>
                  </a:lnTo>
                  <a:lnTo>
                    <a:pt x="380" y="699"/>
                  </a:lnTo>
                  <a:lnTo>
                    <a:pt x="389" y="695"/>
                  </a:lnTo>
                  <a:lnTo>
                    <a:pt x="402" y="680"/>
                  </a:lnTo>
                  <a:lnTo>
                    <a:pt x="418" y="667"/>
                  </a:lnTo>
                  <a:lnTo>
                    <a:pt x="429" y="649"/>
                  </a:lnTo>
                  <a:lnTo>
                    <a:pt x="440" y="634"/>
                  </a:lnTo>
                  <a:lnTo>
                    <a:pt x="444" y="623"/>
                  </a:lnTo>
                  <a:lnTo>
                    <a:pt x="448" y="615"/>
                  </a:lnTo>
                  <a:lnTo>
                    <a:pt x="454" y="606"/>
                  </a:lnTo>
                  <a:lnTo>
                    <a:pt x="458" y="596"/>
                  </a:lnTo>
                  <a:lnTo>
                    <a:pt x="459" y="587"/>
                  </a:lnTo>
                  <a:lnTo>
                    <a:pt x="461" y="575"/>
                  </a:lnTo>
                  <a:lnTo>
                    <a:pt x="463" y="564"/>
                  </a:lnTo>
                  <a:lnTo>
                    <a:pt x="467" y="554"/>
                  </a:lnTo>
                  <a:lnTo>
                    <a:pt x="465" y="541"/>
                  </a:lnTo>
                  <a:lnTo>
                    <a:pt x="465" y="530"/>
                  </a:lnTo>
                  <a:lnTo>
                    <a:pt x="465" y="518"/>
                  </a:lnTo>
                  <a:lnTo>
                    <a:pt x="465" y="507"/>
                  </a:lnTo>
                  <a:lnTo>
                    <a:pt x="463" y="496"/>
                  </a:lnTo>
                  <a:lnTo>
                    <a:pt x="461" y="484"/>
                  </a:lnTo>
                  <a:lnTo>
                    <a:pt x="461" y="471"/>
                  </a:lnTo>
                  <a:lnTo>
                    <a:pt x="461" y="461"/>
                  </a:lnTo>
                  <a:lnTo>
                    <a:pt x="458" y="446"/>
                  </a:lnTo>
                  <a:lnTo>
                    <a:pt x="456" y="437"/>
                  </a:lnTo>
                  <a:lnTo>
                    <a:pt x="456" y="423"/>
                  </a:lnTo>
                  <a:lnTo>
                    <a:pt x="454" y="412"/>
                  </a:lnTo>
                  <a:lnTo>
                    <a:pt x="450" y="401"/>
                  </a:lnTo>
                  <a:lnTo>
                    <a:pt x="448" y="387"/>
                  </a:lnTo>
                  <a:lnTo>
                    <a:pt x="444" y="376"/>
                  </a:lnTo>
                  <a:lnTo>
                    <a:pt x="442" y="366"/>
                  </a:lnTo>
                  <a:lnTo>
                    <a:pt x="439" y="351"/>
                  </a:lnTo>
                  <a:lnTo>
                    <a:pt x="435" y="342"/>
                  </a:lnTo>
                  <a:lnTo>
                    <a:pt x="431" y="328"/>
                  </a:lnTo>
                  <a:lnTo>
                    <a:pt x="427" y="317"/>
                  </a:lnTo>
                  <a:lnTo>
                    <a:pt x="423" y="306"/>
                  </a:lnTo>
                  <a:lnTo>
                    <a:pt x="418" y="294"/>
                  </a:lnTo>
                  <a:lnTo>
                    <a:pt x="414" y="283"/>
                  </a:lnTo>
                  <a:lnTo>
                    <a:pt x="410" y="271"/>
                  </a:lnTo>
                  <a:lnTo>
                    <a:pt x="406" y="260"/>
                  </a:lnTo>
                  <a:lnTo>
                    <a:pt x="402" y="249"/>
                  </a:lnTo>
                  <a:lnTo>
                    <a:pt x="397" y="237"/>
                  </a:lnTo>
                  <a:lnTo>
                    <a:pt x="393" y="226"/>
                  </a:lnTo>
                  <a:lnTo>
                    <a:pt x="389" y="216"/>
                  </a:lnTo>
                  <a:lnTo>
                    <a:pt x="383" y="205"/>
                  </a:lnTo>
                  <a:lnTo>
                    <a:pt x="380" y="195"/>
                  </a:lnTo>
                  <a:lnTo>
                    <a:pt x="376" y="186"/>
                  </a:lnTo>
                  <a:lnTo>
                    <a:pt x="370" y="175"/>
                  </a:lnTo>
                  <a:lnTo>
                    <a:pt x="366" y="165"/>
                  </a:lnTo>
                  <a:lnTo>
                    <a:pt x="361" y="154"/>
                  </a:lnTo>
                  <a:lnTo>
                    <a:pt x="357" y="144"/>
                  </a:lnTo>
                  <a:lnTo>
                    <a:pt x="353" y="137"/>
                  </a:lnTo>
                  <a:lnTo>
                    <a:pt x="347" y="127"/>
                  </a:lnTo>
                  <a:lnTo>
                    <a:pt x="344" y="118"/>
                  </a:lnTo>
                  <a:lnTo>
                    <a:pt x="338" y="110"/>
                  </a:lnTo>
                  <a:lnTo>
                    <a:pt x="334" y="100"/>
                  </a:lnTo>
                  <a:lnTo>
                    <a:pt x="330" y="93"/>
                  </a:lnTo>
                  <a:lnTo>
                    <a:pt x="325" y="85"/>
                  </a:lnTo>
                  <a:lnTo>
                    <a:pt x="321" y="78"/>
                  </a:lnTo>
                  <a:lnTo>
                    <a:pt x="313" y="64"/>
                  </a:lnTo>
                  <a:lnTo>
                    <a:pt x="307" y="51"/>
                  </a:lnTo>
                  <a:lnTo>
                    <a:pt x="298" y="38"/>
                  </a:lnTo>
                  <a:lnTo>
                    <a:pt x="292" y="28"/>
                  </a:lnTo>
                  <a:lnTo>
                    <a:pt x="287" y="21"/>
                  </a:lnTo>
                  <a:lnTo>
                    <a:pt x="283" y="13"/>
                  </a:lnTo>
                  <a:lnTo>
                    <a:pt x="277" y="4"/>
                  </a:lnTo>
                  <a:lnTo>
                    <a:pt x="275" y="0"/>
                  </a:lnTo>
                  <a:lnTo>
                    <a:pt x="275" y="0"/>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0" name="Freeform 16"/>
            <p:cNvSpPr>
              <a:spLocks/>
            </p:cNvSpPr>
            <p:nvPr/>
          </p:nvSpPr>
          <p:spPr bwMode="auto">
            <a:xfrm>
              <a:off x="358343" y="5946188"/>
              <a:ext cx="252413" cy="522288"/>
            </a:xfrm>
            <a:custGeom>
              <a:avLst/>
              <a:gdLst>
                <a:gd name="T0" fmla="*/ 218 w 317"/>
                <a:gd name="T1" fmla="*/ 0 h 658"/>
                <a:gd name="T2" fmla="*/ 152 w 317"/>
                <a:gd name="T3" fmla="*/ 76 h 658"/>
                <a:gd name="T4" fmla="*/ 93 w 317"/>
                <a:gd name="T5" fmla="*/ 162 h 658"/>
                <a:gd name="T6" fmla="*/ 44 w 317"/>
                <a:gd name="T7" fmla="*/ 261 h 658"/>
                <a:gd name="T8" fmla="*/ 7 w 317"/>
                <a:gd name="T9" fmla="*/ 365 h 658"/>
                <a:gd name="T10" fmla="*/ 0 w 317"/>
                <a:gd name="T11" fmla="*/ 462 h 658"/>
                <a:gd name="T12" fmla="*/ 9 w 317"/>
                <a:gd name="T13" fmla="*/ 547 h 658"/>
                <a:gd name="T14" fmla="*/ 45 w 317"/>
                <a:gd name="T15" fmla="*/ 612 h 658"/>
                <a:gd name="T16" fmla="*/ 112 w 317"/>
                <a:gd name="T17" fmla="*/ 646 h 658"/>
                <a:gd name="T18" fmla="*/ 178 w 317"/>
                <a:gd name="T19" fmla="*/ 658 h 658"/>
                <a:gd name="T20" fmla="*/ 243 w 317"/>
                <a:gd name="T21" fmla="*/ 639 h 658"/>
                <a:gd name="T22" fmla="*/ 289 w 317"/>
                <a:gd name="T23" fmla="*/ 591 h 658"/>
                <a:gd name="T24" fmla="*/ 317 w 317"/>
                <a:gd name="T25" fmla="*/ 489 h 658"/>
                <a:gd name="T26" fmla="*/ 317 w 317"/>
                <a:gd name="T27" fmla="*/ 371 h 658"/>
                <a:gd name="T28" fmla="*/ 294 w 317"/>
                <a:gd name="T29" fmla="*/ 215 h 658"/>
                <a:gd name="T30" fmla="*/ 218 w 317"/>
                <a:gd name="T31" fmla="*/ 0 h 658"/>
                <a:gd name="T32" fmla="*/ 218 w 317"/>
                <a:gd name="T33"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7" h="658">
                  <a:moveTo>
                    <a:pt x="218" y="0"/>
                  </a:moveTo>
                  <a:lnTo>
                    <a:pt x="152" y="76"/>
                  </a:lnTo>
                  <a:lnTo>
                    <a:pt x="93" y="162"/>
                  </a:lnTo>
                  <a:lnTo>
                    <a:pt x="44" y="261"/>
                  </a:lnTo>
                  <a:lnTo>
                    <a:pt x="7" y="365"/>
                  </a:lnTo>
                  <a:lnTo>
                    <a:pt x="0" y="462"/>
                  </a:lnTo>
                  <a:lnTo>
                    <a:pt x="9" y="547"/>
                  </a:lnTo>
                  <a:lnTo>
                    <a:pt x="45" y="612"/>
                  </a:lnTo>
                  <a:lnTo>
                    <a:pt x="112" y="646"/>
                  </a:lnTo>
                  <a:lnTo>
                    <a:pt x="178" y="658"/>
                  </a:lnTo>
                  <a:lnTo>
                    <a:pt x="243" y="639"/>
                  </a:lnTo>
                  <a:lnTo>
                    <a:pt x="289" y="591"/>
                  </a:lnTo>
                  <a:lnTo>
                    <a:pt x="317" y="489"/>
                  </a:lnTo>
                  <a:lnTo>
                    <a:pt x="317" y="371"/>
                  </a:lnTo>
                  <a:lnTo>
                    <a:pt x="294" y="215"/>
                  </a:lnTo>
                  <a:lnTo>
                    <a:pt x="218" y="0"/>
                  </a:lnTo>
                  <a:lnTo>
                    <a:pt x="218" y="0"/>
                  </a:lnTo>
                  <a:close/>
                </a:path>
              </a:pathLst>
            </a:custGeom>
            <a:solidFill>
              <a:srgbClr val="4DB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1" name="Freeform 17"/>
            <p:cNvSpPr>
              <a:spLocks/>
            </p:cNvSpPr>
            <p:nvPr/>
          </p:nvSpPr>
          <p:spPr bwMode="auto">
            <a:xfrm>
              <a:off x="393268" y="6006513"/>
              <a:ext cx="182563" cy="425450"/>
            </a:xfrm>
            <a:custGeom>
              <a:avLst/>
              <a:gdLst>
                <a:gd name="T0" fmla="*/ 155 w 229"/>
                <a:gd name="T1" fmla="*/ 0 h 536"/>
                <a:gd name="T2" fmla="*/ 89 w 229"/>
                <a:gd name="T3" fmla="*/ 88 h 536"/>
                <a:gd name="T4" fmla="*/ 45 w 229"/>
                <a:gd name="T5" fmla="*/ 188 h 536"/>
                <a:gd name="T6" fmla="*/ 9 w 229"/>
                <a:gd name="T7" fmla="*/ 287 h 536"/>
                <a:gd name="T8" fmla="*/ 0 w 229"/>
                <a:gd name="T9" fmla="*/ 390 h 536"/>
                <a:gd name="T10" fmla="*/ 11 w 229"/>
                <a:gd name="T11" fmla="*/ 466 h 536"/>
                <a:gd name="T12" fmla="*/ 57 w 229"/>
                <a:gd name="T13" fmla="*/ 519 h 536"/>
                <a:gd name="T14" fmla="*/ 115 w 229"/>
                <a:gd name="T15" fmla="*/ 536 h 536"/>
                <a:gd name="T16" fmla="*/ 174 w 229"/>
                <a:gd name="T17" fmla="*/ 519 h 536"/>
                <a:gd name="T18" fmla="*/ 214 w 229"/>
                <a:gd name="T19" fmla="*/ 449 h 536"/>
                <a:gd name="T20" fmla="*/ 229 w 229"/>
                <a:gd name="T21" fmla="*/ 319 h 536"/>
                <a:gd name="T22" fmla="*/ 222 w 229"/>
                <a:gd name="T23" fmla="*/ 202 h 536"/>
                <a:gd name="T24" fmla="*/ 174 w 229"/>
                <a:gd name="T25" fmla="*/ 44 h 536"/>
                <a:gd name="T26" fmla="*/ 155 w 229"/>
                <a:gd name="T27" fmla="*/ 0 h 536"/>
                <a:gd name="T28" fmla="*/ 155 w 229"/>
                <a:gd name="T29"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9" h="536">
                  <a:moveTo>
                    <a:pt x="155" y="0"/>
                  </a:moveTo>
                  <a:lnTo>
                    <a:pt x="89" y="88"/>
                  </a:lnTo>
                  <a:lnTo>
                    <a:pt x="45" y="188"/>
                  </a:lnTo>
                  <a:lnTo>
                    <a:pt x="9" y="287"/>
                  </a:lnTo>
                  <a:lnTo>
                    <a:pt x="0" y="390"/>
                  </a:lnTo>
                  <a:lnTo>
                    <a:pt x="11" y="466"/>
                  </a:lnTo>
                  <a:lnTo>
                    <a:pt x="57" y="519"/>
                  </a:lnTo>
                  <a:lnTo>
                    <a:pt x="115" y="536"/>
                  </a:lnTo>
                  <a:lnTo>
                    <a:pt x="174" y="519"/>
                  </a:lnTo>
                  <a:lnTo>
                    <a:pt x="214" y="449"/>
                  </a:lnTo>
                  <a:lnTo>
                    <a:pt x="229" y="319"/>
                  </a:lnTo>
                  <a:lnTo>
                    <a:pt x="222" y="202"/>
                  </a:lnTo>
                  <a:lnTo>
                    <a:pt x="174" y="44"/>
                  </a:lnTo>
                  <a:lnTo>
                    <a:pt x="155" y="0"/>
                  </a:lnTo>
                  <a:lnTo>
                    <a:pt x="155" y="0"/>
                  </a:lnTo>
                  <a:close/>
                </a:path>
              </a:pathLst>
            </a:custGeom>
            <a:solidFill>
              <a:srgbClr val="8C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2" name="Freeform 18"/>
            <p:cNvSpPr>
              <a:spLocks/>
            </p:cNvSpPr>
            <p:nvPr/>
          </p:nvSpPr>
          <p:spPr bwMode="auto">
            <a:xfrm>
              <a:off x="510743" y="5957300"/>
              <a:ext cx="168275" cy="536575"/>
            </a:xfrm>
            <a:custGeom>
              <a:avLst/>
              <a:gdLst>
                <a:gd name="T0" fmla="*/ 59 w 212"/>
                <a:gd name="T1" fmla="*/ 0 h 676"/>
                <a:gd name="T2" fmla="*/ 97 w 212"/>
                <a:gd name="T3" fmla="*/ 97 h 676"/>
                <a:gd name="T4" fmla="*/ 140 w 212"/>
                <a:gd name="T5" fmla="*/ 239 h 676"/>
                <a:gd name="T6" fmla="*/ 161 w 212"/>
                <a:gd name="T7" fmla="*/ 366 h 676"/>
                <a:gd name="T8" fmla="*/ 157 w 212"/>
                <a:gd name="T9" fmla="*/ 482 h 676"/>
                <a:gd name="T10" fmla="*/ 136 w 212"/>
                <a:gd name="T11" fmla="*/ 583 h 676"/>
                <a:gd name="T12" fmla="*/ 81 w 212"/>
                <a:gd name="T13" fmla="*/ 644 h 676"/>
                <a:gd name="T14" fmla="*/ 0 w 212"/>
                <a:gd name="T15" fmla="*/ 676 h 676"/>
                <a:gd name="T16" fmla="*/ 104 w 212"/>
                <a:gd name="T17" fmla="*/ 661 h 676"/>
                <a:gd name="T18" fmla="*/ 173 w 212"/>
                <a:gd name="T19" fmla="*/ 617 h 676"/>
                <a:gd name="T20" fmla="*/ 203 w 212"/>
                <a:gd name="T21" fmla="*/ 552 h 676"/>
                <a:gd name="T22" fmla="*/ 212 w 212"/>
                <a:gd name="T23" fmla="*/ 467 h 676"/>
                <a:gd name="T24" fmla="*/ 203 w 212"/>
                <a:gd name="T25" fmla="*/ 347 h 676"/>
                <a:gd name="T26" fmla="*/ 176 w 212"/>
                <a:gd name="T27" fmla="*/ 241 h 676"/>
                <a:gd name="T28" fmla="*/ 114 w 212"/>
                <a:gd name="T29" fmla="*/ 83 h 676"/>
                <a:gd name="T30" fmla="*/ 59 w 212"/>
                <a:gd name="T31" fmla="*/ 0 h 676"/>
                <a:gd name="T32" fmla="*/ 59 w 212"/>
                <a:gd name="T33"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676">
                  <a:moveTo>
                    <a:pt x="59" y="0"/>
                  </a:moveTo>
                  <a:lnTo>
                    <a:pt x="97" y="97"/>
                  </a:lnTo>
                  <a:lnTo>
                    <a:pt x="140" y="239"/>
                  </a:lnTo>
                  <a:lnTo>
                    <a:pt x="161" y="366"/>
                  </a:lnTo>
                  <a:lnTo>
                    <a:pt x="157" y="482"/>
                  </a:lnTo>
                  <a:lnTo>
                    <a:pt x="136" y="583"/>
                  </a:lnTo>
                  <a:lnTo>
                    <a:pt x="81" y="644"/>
                  </a:lnTo>
                  <a:lnTo>
                    <a:pt x="0" y="676"/>
                  </a:lnTo>
                  <a:lnTo>
                    <a:pt x="104" y="661"/>
                  </a:lnTo>
                  <a:lnTo>
                    <a:pt x="173" y="617"/>
                  </a:lnTo>
                  <a:lnTo>
                    <a:pt x="203" y="552"/>
                  </a:lnTo>
                  <a:lnTo>
                    <a:pt x="212" y="467"/>
                  </a:lnTo>
                  <a:lnTo>
                    <a:pt x="203" y="347"/>
                  </a:lnTo>
                  <a:lnTo>
                    <a:pt x="176" y="241"/>
                  </a:lnTo>
                  <a:lnTo>
                    <a:pt x="114" y="83"/>
                  </a:lnTo>
                  <a:lnTo>
                    <a:pt x="59" y="0"/>
                  </a:lnTo>
                  <a:lnTo>
                    <a:pt x="59" y="0"/>
                  </a:lnTo>
                  <a:close/>
                </a:path>
              </a:pathLst>
            </a:custGeom>
            <a:solidFill>
              <a:srgbClr val="008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3" name="Freeform 19"/>
            <p:cNvSpPr>
              <a:spLocks/>
            </p:cNvSpPr>
            <p:nvPr/>
          </p:nvSpPr>
          <p:spPr bwMode="auto">
            <a:xfrm>
              <a:off x="423431" y="6087475"/>
              <a:ext cx="98425" cy="303213"/>
            </a:xfrm>
            <a:custGeom>
              <a:avLst/>
              <a:gdLst>
                <a:gd name="T0" fmla="*/ 89 w 125"/>
                <a:gd name="T1" fmla="*/ 0 h 384"/>
                <a:gd name="T2" fmla="*/ 47 w 125"/>
                <a:gd name="T3" fmla="*/ 76 h 384"/>
                <a:gd name="T4" fmla="*/ 19 w 125"/>
                <a:gd name="T5" fmla="*/ 160 h 384"/>
                <a:gd name="T6" fmla="*/ 0 w 125"/>
                <a:gd name="T7" fmla="*/ 251 h 384"/>
                <a:gd name="T8" fmla="*/ 0 w 125"/>
                <a:gd name="T9" fmla="*/ 319 h 384"/>
                <a:gd name="T10" fmla="*/ 20 w 125"/>
                <a:gd name="T11" fmla="*/ 370 h 384"/>
                <a:gd name="T12" fmla="*/ 51 w 125"/>
                <a:gd name="T13" fmla="*/ 384 h 384"/>
                <a:gd name="T14" fmla="*/ 87 w 125"/>
                <a:gd name="T15" fmla="*/ 367 h 384"/>
                <a:gd name="T16" fmla="*/ 117 w 125"/>
                <a:gd name="T17" fmla="*/ 308 h 384"/>
                <a:gd name="T18" fmla="*/ 125 w 125"/>
                <a:gd name="T19" fmla="*/ 220 h 384"/>
                <a:gd name="T20" fmla="*/ 121 w 125"/>
                <a:gd name="T21" fmla="*/ 108 h 384"/>
                <a:gd name="T22" fmla="*/ 89 w 125"/>
                <a:gd name="T23" fmla="*/ 0 h 384"/>
                <a:gd name="T24" fmla="*/ 89 w 125"/>
                <a:gd name="T25"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384">
                  <a:moveTo>
                    <a:pt x="89" y="0"/>
                  </a:moveTo>
                  <a:lnTo>
                    <a:pt x="47" y="76"/>
                  </a:lnTo>
                  <a:lnTo>
                    <a:pt x="19" y="160"/>
                  </a:lnTo>
                  <a:lnTo>
                    <a:pt x="0" y="251"/>
                  </a:lnTo>
                  <a:lnTo>
                    <a:pt x="0" y="319"/>
                  </a:lnTo>
                  <a:lnTo>
                    <a:pt x="20" y="370"/>
                  </a:lnTo>
                  <a:lnTo>
                    <a:pt x="51" y="384"/>
                  </a:lnTo>
                  <a:lnTo>
                    <a:pt x="87" y="367"/>
                  </a:lnTo>
                  <a:lnTo>
                    <a:pt x="117" y="308"/>
                  </a:lnTo>
                  <a:lnTo>
                    <a:pt x="125" y="220"/>
                  </a:lnTo>
                  <a:lnTo>
                    <a:pt x="121" y="108"/>
                  </a:lnTo>
                  <a:lnTo>
                    <a:pt x="89" y="0"/>
                  </a:lnTo>
                  <a:lnTo>
                    <a:pt x="89" y="0"/>
                  </a:lnTo>
                  <a:close/>
                </a:path>
              </a:pathLst>
            </a:custGeom>
            <a:solidFill>
              <a:srgbClr val="BA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44" name="Group 43"/>
          <p:cNvGrpSpPr/>
          <p:nvPr/>
        </p:nvGrpSpPr>
        <p:grpSpPr>
          <a:xfrm>
            <a:off x="4803851" y="2591037"/>
            <a:ext cx="163712" cy="255389"/>
            <a:chOff x="296431" y="5846175"/>
            <a:chExt cx="436563" cy="681038"/>
          </a:xfrm>
        </p:grpSpPr>
        <p:sp>
          <p:nvSpPr>
            <p:cNvPr id="45" name="Freeform 13"/>
            <p:cNvSpPr>
              <a:spLocks/>
            </p:cNvSpPr>
            <p:nvPr/>
          </p:nvSpPr>
          <p:spPr bwMode="auto">
            <a:xfrm>
              <a:off x="296431" y="5846175"/>
              <a:ext cx="436563" cy="681038"/>
            </a:xfrm>
            <a:custGeom>
              <a:avLst/>
              <a:gdLst>
                <a:gd name="T0" fmla="*/ 308 w 551"/>
                <a:gd name="T1" fmla="*/ 11 h 857"/>
                <a:gd name="T2" fmla="*/ 281 w 551"/>
                <a:gd name="T3" fmla="*/ 36 h 857"/>
                <a:gd name="T4" fmla="*/ 243 w 551"/>
                <a:gd name="T5" fmla="*/ 76 h 857"/>
                <a:gd name="T6" fmla="*/ 222 w 551"/>
                <a:gd name="T7" fmla="*/ 99 h 857"/>
                <a:gd name="T8" fmla="*/ 199 w 551"/>
                <a:gd name="T9" fmla="*/ 125 h 857"/>
                <a:gd name="T10" fmla="*/ 177 w 551"/>
                <a:gd name="T11" fmla="*/ 154 h 857"/>
                <a:gd name="T12" fmla="*/ 156 w 551"/>
                <a:gd name="T13" fmla="*/ 186 h 857"/>
                <a:gd name="T14" fmla="*/ 131 w 551"/>
                <a:gd name="T15" fmla="*/ 218 h 857"/>
                <a:gd name="T16" fmla="*/ 108 w 551"/>
                <a:gd name="T17" fmla="*/ 253 h 857"/>
                <a:gd name="T18" fmla="*/ 87 w 551"/>
                <a:gd name="T19" fmla="*/ 291 h 857"/>
                <a:gd name="T20" fmla="*/ 66 w 551"/>
                <a:gd name="T21" fmla="*/ 331 h 857"/>
                <a:gd name="T22" fmla="*/ 49 w 551"/>
                <a:gd name="T23" fmla="*/ 370 h 857"/>
                <a:gd name="T24" fmla="*/ 32 w 551"/>
                <a:gd name="T25" fmla="*/ 412 h 857"/>
                <a:gd name="T26" fmla="*/ 19 w 551"/>
                <a:gd name="T27" fmla="*/ 456 h 857"/>
                <a:gd name="T28" fmla="*/ 9 w 551"/>
                <a:gd name="T29" fmla="*/ 501 h 857"/>
                <a:gd name="T30" fmla="*/ 0 w 551"/>
                <a:gd name="T31" fmla="*/ 545 h 857"/>
                <a:gd name="T32" fmla="*/ 0 w 551"/>
                <a:gd name="T33" fmla="*/ 595 h 857"/>
                <a:gd name="T34" fmla="*/ 2 w 551"/>
                <a:gd name="T35" fmla="*/ 640 h 857"/>
                <a:gd name="T36" fmla="*/ 9 w 551"/>
                <a:gd name="T37" fmla="*/ 684 h 857"/>
                <a:gd name="T38" fmla="*/ 21 w 551"/>
                <a:gd name="T39" fmla="*/ 720 h 857"/>
                <a:gd name="T40" fmla="*/ 40 w 551"/>
                <a:gd name="T41" fmla="*/ 752 h 857"/>
                <a:gd name="T42" fmla="*/ 63 w 551"/>
                <a:gd name="T43" fmla="*/ 781 h 857"/>
                <a:gd name="T44" fmla="*/ 91 w 551"/>
                <a:gd name="T45" fmla="*/ 805 h 857"/>
                <a:gd name="T46" fmla="*/ 120 w 551"/>
                <a:gd name="T47" fmla="*/ 822 h 857"/>
                <a:gd name="T48" fmla="*/ 154 w 551"/>
                <a:gd name="T49" fmla="*/ 838 h 857"/>
                <a:gd name="T50" fmla="*/ 188 w 551"/>
                <a:gd name="T51" fmla="*/ 847 h 857"/>
                <a:gd name="T52" fmla="*/ 226 w 551"/>
                <a:gd name="T53" fmla="*/ 853 h 857"/>
                <a:gd name="T54" fmla="*/ 262 w 551"/>
                <a:gd name="T55" fmla="*/ 855 h 857"/>
                <a:gd name="T56" fmla="*/ 298 w 551"/>
                <a:gd name="T57" fmla="*/ 853 h 857"/>
                <a:gd name="T58" fmla="*/ 336 w 551"/>
                <a:gd name="T59" fmla="*/ 847 h 857"/>
                <a:gd name="T60" fmla="*/ 372 w 551"/>
                <a:gd name="T61" fmla="*/ 838 h 857"/>
                <a:gd name="T62" fmla="*/ 405 w 551"/>
                <a:gd name="T63" fmla="*/ 824 h 857"/>
                <a:gd name="T64" fmla="*/ 439 w 551"/>
                <a:gd name="T65" fmla="*/ 807 h 857"/>
                <a:gd name="T66" fmla="*/ 467 w 551"/>
                <a:gd name="T67" fmla="*/ 786 h 857"/>
                <a:gd name="T68" fmla="*/ 494 w 551"/>
                <a:gd name="T69" fmla="*/ 762 h 857"/>
                <a:gd name="T70" fmla="*/ 515 w 551"/>
                <a:gd name="T71" fmla="*/ 733 h 857"/>
                <a:gd name="T72" fmla="*/ 532 w 551"/>
                <a:gd name="T73" fmla="*/ 701 h 857"/>
                <a:gd name="T74" fmla="*/ 543 w 551"/>
                <a:gd name="T75" fmla="*/ 669 h 857"/>
                <a:gd name="T76" fmla="*/ 551 w 551"/>
                <a:gd name="T77" fmla="*/ 633 h 857"/>
                <a:gd name="T78" fmla="*/ 549 w 551"/>
                <a:gd name="T79" fmla="*/ 593 h 857"/>
                <a:gd name="T80" fmla="*/ 547 w 551"/>
                <a:gd name="T81" fmla="*/ 553 h 857"/>
                <a:gd name="T82" fmla="*/ 541 w 551"/>
                <a:gd name="T83" fmla="*/ 513 h 857"/>
                <a:gd name="T84" fmla="*/ 534 w 551"/>
                <a:gd name="T85" fmla="*/ 471 h 857"/>
                <a:gd name="T86" fmla="*/ 524 w 551"/>
                <a:gd name="T87" fmla="*/ 431 h 857"/>
                <a:gd name="T88" fmla="*/ 513 w 551"/>
                <a:gd name="T89" fmla="*/ 389 h 857"/>
                <a:gd name="T90" fmla="*/ 498 w 551"/>
                <a:gd name="T91" fmla="*/ 350 h 857"/>
                <a:gd name="T92" fmla="*/ 484 w 551"/>
                <a:gd name="T93" fmla="*/ 310 h 857"/>
                <a:gd name="T94" fmla="*/ 467 w 551"/>
                <a:gd name="T95" fmla="*/ 272 h 857"/>
                <a:gd name="T96" fmla="*/ 452 w 551"/>
                <a:gd name="T97" fmla="*/ 236 h 857"/>
                <a:gd name="T98" fmla="*/ 439 w 551"/>
                <a:gd name="T99" fmla="*/ 199 h 857"/>
                <a:gd name="T100" fmla="*/ 422 w 551"/>
                <a:gd name="T101" fmla="*/ 167 h 857"/>
                <a:gd name="T102" fmla="*/ 403 w 551"/>
                <a:gd name="T103" fmla="*/ 135 h 857"/>
                <a:gd name="T104" fmla="*/ 387 w 551"/>
                <a:gd name="T105" fmla="*/ 104 h 857"/>
                <a:gd name="T106" fmla="*/ 372 w 551"/>
                <a:gd name="T107" fmla="*/ 80 h 857"/>
                <a:gd name="T108" fmla="*/ 361 w 551"/>
                <a:gd name="T109" fmla="*/ 59 h 857"/>
                <a:gd name="T110" fmla="*/ 338 w 551"/>
                <a:gd name="T111" fmla="*/ 23 h 857"/>
                <a:gd name="T112" fmla="*/ 325 w 551"/>
                <a:gd name="T113" fmla="*/ 0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1" h="857">
                  <a:moveTo>
                    <a:pt x="325" y="0"/>
                  </a:moveTo>
                  <a:lnTo>
                    <a:pt x="321" y="2"/>
                  </a:lnTo>
                  <a:lnTo>
                    <a:pt x="308" y="11"/>
                  </a:lnTo>
                  <a:lnTo>
                    <a:pt x="298" y="17"/>
                  </a:lnTo>
                  <a:lnTo>
                    <a:pt x="292" y="27"/>
                  </a:lnTo>
                  <a:lnTo>
                    <a:pt x="281" y="36"/>
                  </a:lnTo>
                  <a:lnTo>
                    <a:pt x="270" y="49"/>
                  </a:lnTo>
                  <a:lnTo>
                    <a:pt x="256" y="61"/>
                  </a:lnTo>
                  <a:lnTo>
                    <a:pt x="243" y="76"/>
                  </a:lnTo>
                  <a:lnTo>
                    <a:pt x="236" y="82"/>
                  </a:lnTo>
                  <a:lnTo>
                    <a:pt x="230" y="89"/>
                  </a:lnTo>
                  <a:lnTo>
                    <a:pt x="222" y="99"/>
                  </a:lnTo>
                  <a:lnTo>
                    <a:pt x="217" y="108"/>
                  </a:lnTo>
                  <a:lnTo>
                    <a:pt x="207" y="116"/>
                  </a:lnTo>
                  <a:lnTo>
                    <a:pt x="199" y="125"/>
                  </a:lnTo>
                  <a:lnTo>
                    <a:pt x="192" y="133"/>
                  </a:lnTo>
                  <a:lnTo>
                    <a:pt x="186" y="144"/>
                  </a:lnTo>
                  <a:lnTo>
                    <a:pt x="177" y="154"/>
                  </a:lnTo>
                  <a:lnTo>
                    <a:pt x="169" y="163"/>
                  </a:lnTo>
                  <a:lnTo>
                    <a:pt x="161" y="175"/>
                  </a:lnTo>
                  <a:lnTo>
                    <a:pt x="156" y="186"/>
                  </a:lnTo>
                  <a:lnTo>
                    <a:pt x="146" y="196"/>
                  </a:lnTo>
                  <a:lnTo>
                    <a:pt x="139" y="207"/>
                  </a:lnTo>
                  <a:lnTo>
                    <a:pt x="131" y="218"/>
                  </a:lnTo>
                  <a:lnTo>
                    <a:pt x="123" y="230"/>
                  </a:lnTo>
                  <a:lnTo>
                    <a:pt x="116" y="241"/>
                  </a:lnTo>
                  <a:lnTo>
                    <a:pt x="108" y="253"/>
                  </a:lnTo>
                  <a:lnTo>
                    <a:pt x="101" y="266"/>
                  </a:lnTo>
                  <a:lnTo>
                    <a:pt x="95" y="279"/>
                  </a:lnTo>
                  <a:lnTo>
                    <a:pt x="87" y="291"/>
                  </a:lnTo>
                  <a:lnTo>
                    <a:pt x="80" y="304"/>
                  </a:lnTo>
                  <a:lnTo>
                    <a:pt x="72" y="317"/>
                  </a:lnTo>
                  <a:lnTo>
                    <a:pt x="66" y="331"/>
                  </a:lnTo>
                  <a:lnTo>
                    <a:pt x="59" y="344"/>
                  </a:lnTo>
                  <a:lnTo>
                    <a:pt x="53" y="357"/>
                  </a:lnTo>
                  <a:lnTo>
                    <a:pt x="49" y="370"/>
                  </a:lnTo>
                  <a:lnTo>
                    <a:pt x="44" y="386"/>
                  </a:lnTo>
                  <a:lnTo>
                    <a:pt x="38" y="399"/>
                  </a:lnTo>
                  <a:lnTo>
                    <a:pt x="32" y="412"/>
                  </a:lnTo>
                  <a:lnTo>
                    <a:pt x="28" y="427"/>
                  </a:lnTo>
                  <a:lnTo>
                    <a:pt x="23" y="441"/>
                  </a:lnTo>
                  <a:lnTo>
                    <a:pt x="19" y="456"/>
                  </a:lnTo>
                  <a:lnTo>
                    <a:pt x="13" y="471"/>
                  </a:lnTo>
                  <a:lnTo>
                    <a:pt x="11" y="486"/>
                  </a:lnTo>
                  <a:lnTo>
                    <a:pt x="9" y="501"/>
                  </a:lnTo>
                  <a:lnTo>
                    <a:pt x="6" y="515"/>
                  </a:lnTo>
                  <a:lnTo>
                    <a:pt x="4" y="530"/>
                  </a:lnTo>
                  <a:lnTo>
                    <a:pt x="0" y="545"/>
                  </a:lnTo>
                  <a:lnTo>
                    <a:pt x="0" y="562"/>
                  </a:lnTo>
                  <a:lnTo>
                    <a:pt x="0" y="577"/>
                  </a:lnTo>
                  <a:lnTo>
                    <a:pt x="0" y="595"/>
                  </a:lnTo>
                  <a:lnTo>
                    <a:pt x="0" y="610"/>
                  </a:lnTo>
                  <a:lnTo>
                    <a:pt x="2" y="625"/>
                  </a:lnTo>
                  <a:lnTo>
                    <a:pt x="2" y="640"/>
                  </a:lnTo>
                  <a:lnTo>
                    <a:pt x="4" y="655"/>
                  </a:lnTo>
                  <a:lnTo>
                    <a:pt x="6" y="669"/>
                  </a:lnTo>
                  <a:lnTo>
                    <a:pt x="9" y="684"/>
                  </a:lnTo>
                  <a:lnTo>
                    <a:pt x="13" y="695"/>
                  </a:lnTo>
                  <a:lnTo>
                    <a:pt x="17" y="707"/>
                  </a:lnTo>
                  <a:lnTo>
                    <a:pt x="21" y="720"/>
                  </a:lnTo>
                  <a:lnTo>
                    <a:pt x="28" y="731"/>
                  </a:lnTo>
                  <a:lnTo>
                    <a:pt x="32" y="743"/>
                  </a:lnTo>
                  <a:lnTo>
                    <a:pt x="40" y="752"/>
                  </a:lnTo>
                  <a:lnTo>
                    <a:pt x="46" y="762"/>
                  </a:lnTo>
                  <a:lnTo>
                    <a:pt x="55" y="773"/>
                  </a:lnTo>
                  <a:lnTo>
                    <a:pt x="63" y="781"/>
                  </a:lnTo>
                  <a:lnTo>
                    <a:pt x="72" y="788"/>
                  </a:lnTo>
                  <a:lnTo>
                    <a:pt x="80" y="796"/>
                  </a:lnTo>
                  <a:lnTo>
                    <a:pt x="91" y="805"/>
                  </a:lnTo>
                  <a:lnTo>
                    <a:pt x="101" y="811"/>
                  </a:lnTo>
                  <a:lnTo>
                    <a:pt x="108" y="817"/>
                  </a:lnTo>
                  <a:lnTo>
                    <a:pt x="120" y="822"/>
                  </a:lnTo>
                  <a:lnTo>
                    <a:pt x="131" y="828"/>
                  </a:lnTo>
                  <a:lnTo>
                    <a:pt x="141" y="832"/>
                  </a:lnTo>
                  <a:lnTo>
                    <a:pt x="154" y="838"/>
                  </a:lnTo>
                  <a:lnTo>
                    <a:pt x="163" y="841"/>
                  </a:lnTo>
                  <a:lnTo>
                    <a:pt x="177" y="845"/>
                  </a:lnTo>
                  <a:lnTo>
                    <a:pt x="188" y="847"/>
                  </a:lnTo>
                  <a:lnTo>
                    <a:pt x="199" y="849"/>
                  </a:lnTo>
                  <a:lnTo>
                    <a:pt x="211" y="851"/>
                  </a:lnTo>
                  <a:lnTo>
                    <a:pt x="226" y="853"/>
                  </a:lnTo>
                  <a:lnTo>
                    <a:pt x="237" y="853"/>
                  </a:lnTo>
                  <a:lnTo>
                    <a:pt x="249" y="855"/>
                  </a:lnTo>
                  <a:lnTo>
                    <a:pt x="262" y="855"/>
                  </a:lnTo>
                  <a:lnTo>
                    <a:pt x="275" y="857"/>
                  </a:lnTo>
                  <a:lnTo>
                    <a:pt x="287" y="855"/>
                  </a:lnTo>
                  <a:lnTo>
                    <a:pt x="298" y="853"/>
                  </a:lnTo>
                  <a:lnTo>
                    <a:pt x="311" y="853"/>
                  </a:lnTo>
                  <a:lnTo>
                    <a:pt x="323" y="851"/>
                  </a:lnTo>
                  <a:lnTo>
                    <a:pt x="336" y="847"/>
                  </a:lnTo>
                  <a:lnTo>
                    <a:pt x="348" y="845"/>
                  </a:lnTo>
                  <a:lnTo>
                    <a:pt x="359" y="841"/>
                  </a:lnTo>
                  <a:lnTo>
                    <a:pt x="372" y="838"/>
                  </a:lnTo>
                  <a:lnTo>
                    <a:pt x="382" y="832"/>
                  </a:lnTo>
                  <a:lnTo>
                    <a:pt x="395" y="828"/>
                  </a:lnTo>
                  <a:lnTo>
                    <a:pt x="405" y="824"/>
                  </a:lnTo>
                  <a:lnTo>
                    <a:pt x="416" y="819"/>
                  </a:lnTo>
                  <a:lnTo>
                    <a:pt x="427" y="813"/>
                  </a:lnTo>
                  <a:lnTo>
                    <a:pt x="439" y="807"/>
                  </a:lnTo>
                  <a:lnTo>
                    <a:pt x="448" y="802"/>
                  </a:lnTo>
                  <a:lnTo>
                    <a:pt x="460" y="794"/>
                  </a:lnTo>
                  <a:lnTo>
                    <a:pt x="467" y="786"/>
                  </a:lnTo>
                  <a:lnTo>
                    <a:pt x="475" y="779"/>
                  </a:lnTo>
                  <a:lnTo>
                    <a:pt x="484" y="769"/>
                  </a:lnTo>
                  <a:lnTo>
                    <a:pt x="494" y="762"/>
                  </a:lnTo>
                  <a:lnTo>
                    <a:pt x="500" y="750"/>
                  </a:lnTo>
                  <a:lnTo>
                    <a:pt x="507" y="743"/>
                  </a:lnTo>
                  <a:lnTo>
                    <a:pt x="515" y="733"/>
                  </a:lnTo>
                  <a:lnTo>
                    <a:pt x="522" y="724"/>
                  </a:lnTo>
                  <a:lnTo>
                    <a:pt x="526" y="712"/>
                  </a:lnTo>
                  <a:lnTo>
                    <a:pt x="532" y="701"/>
                  </a:lnTo>
                  <a:lnTo>
                    <a:pt x="536" y="691"/>
                  </a:lnTo>
                  <a:lnTo>
                    <a:pt x="539" y="680"/>
                  </a:lnTo>
                  <a:lnTo>
                    <a:pt x="543" y="669"/>
                  </a:lnTo>
                  <a:lnTo>
                    <a:pt x="547" y="655"/>
                  </a:lnTo>
                  <a:lnTo>
                    <a:pt x="547" y="644"/>
                  </a:lnTo>
                  <a:lnTo>
                    <a:pt x="551" y="633"/>
                  </a:lnTo>
                  <a:lnTo>
                    <a:pt x="549" y="619"/>
                  </a:lnTo>
                  <a:lnTo>
                    <a:pt x="549" y="606"/>
                  </a:lnTo>
                  <a:lnTo>
                    <a:pt x="549" y="593"/>
                  </a:lnTo>
                  <a:lnTo>
                    <a:pt x="549" y="579"/>
                  </a:lnTo>
                  <a:lnTo>
                    <a:pt x="547" y="566"/>
                  </a:lnTo>
                  <a:lnTo>
                    <a:pt x="547" y="553"/>
                  </a:lnTo>
                  <a:lnTo>
                    <a:pt x="545" y="538"/>
                  </a:lnTo>
                  <a:lnTo>
                    <a:pt x="545" y="526"/>
                  </a:lnTo>
                  <a:lnTo>
                    <a:pt x="541" y="513"/>
                  </a:lnTo>
                  <a:lnTo>
                    <a:pt x="539" y="500"/>
                  </a:lnTo>
                  <a:lnTo>
                    <a:pt x="536" y="486"/>
                  </a:lnTo>
                  <a:lnTo>
                    <a:pt x="534" y="471"/>
                  </a:lnTo>
                  <a:lnTo>
                    <a:pt x="530" y="458"/>
                  </a:lnTo>
                  <a:lnTo>
                    <a:pt x="528" y="444"/>
                  </a:lnTo>
                  <a:lnTo>
                    <a:pt x="524" y="431"/>
                  </a:lnTo>
                  <a:lnTo>
                    <a:pt x="522" y="418"/>
                  </a:lnTo>
                  <a:lnTo>
                    <a:pt x="519" y="405"/>
                  </a:lnTo>
                  <a:lnTo>
                    <a:pt x="513" y="389"/>
                  </a:lnTo>
                  <a:lnTo>
                    <a:pt x="509" y="376"/>
                  </a:lnTo>
                  <a:lnTo>
                    <a:pt x="503" y="363"/>
                  </a:lnTo>
                  <a:lnTo>
                    <a:pt x="498" y="350"/>
                  </a:lnTo>
                  <a:lnTo>
                    <a:pt x="494" y="336"/>
                  </a:lnTo>
                  <a:lnTo>
                    <a:pt x="490" y="323"/>
                  </a:lnTo>
                  <a:lnTo>
                    <a:pt x="484" y="310"/>
                  </a:lnTo>
                  <a:lnTo>
                    <a:pt x="479" y="296"/>
                  </a:lnTo>
                  <a:lnTo>
                    <a:pt x="475" y="283"/>
                  </a:lnTo>
                  <a:lnTo>
                    <a:pt x="467" y="272"/>
                  </a:lnTo>
                  <a:lnTo>
                    <a:pt x="463" y="258"/>
                  </a:lnTo>
                  <a:lnTo>
                    <a:pt x="458" y="245"/>
                  </a:lnTo>
                  <a:lnTo>
                    <a:pt x="452" y="236"/>
                  </a:lnTo>
                  <a:lnTo>
                    <a:pt x="448" y="222"/>
                  </a:lnTo>
                  <a:lnTo>
                    <a:pt x="444" y="213"/>
                  </a:lnTo>
                  <a:lnTo>
                    <a:pt x="439" y="199"/>
                  </a:lnTo>
                  <a:lnTo>
                    <a:pt x="431" y="188"/>
                  </a:lnTo>
                  <a:lnTo>
                    <a:pt x="425" y="177"/>
                  </a:lnTo>
                  <a:lnTo>
                    <a:pt x="422" y="167"/>
                  </a:lnTo>
                  <a:lnTo>
                    <a:pt x="416" y="154"/>
                  </a:lnTo>
                  <a:lnTo>
                    <a:pt x="408" y="144"/>
                  </a:lnTo>
                  <a:lnTo>
                    <a:pt x="403" y="135"/>
                  </a:lnTo>
                  <a:lnTo>
                    <a:pt x="399" y="125"/>
                  </a:lnTo>
                  <a:lnTo>
                    <a:pt x="393" y="116"/>
                  </a:lnTo>
                  <a:lnTo>
                    <a:pt x="387" y="104"/>
                  </a:lnTo>
                  <a:lnTo>
                    <a:pt x="382" y="95"/>
                  </a:lnTo>
                  <a:lnTo>
                    <a:pt x="378" y="89"/>
                  </a:lnTo>
                  <a:lnTo>
                    <a:pt x="372" y="80"/>
                  </a:lnTo>
                  <a:lnTo>
                    <a:pt x="368" y="72"/>
                  </a:lnTo>
                  <a:lnTo>
                    <a:pt x="365" y="65"/>
                  </a:lnTo>
                  <a:lnTo>
                    <a:pt x="361" y="59"/>
                  </a:lnTo>
                  <a:lnTo>
                    <a:pt x="351" y="44"/>
                  </a:lnTo>
                  <a:lnTo>
                    <a:pt x="346" y="30"/>
                  </a:lnTo>
                  <a:lnTo>
                    <a:pt x="338" y="23"/>
                  </a:lnTo>
                  <a:lnTo>
                    <a:pt x="334" y="15"/>
                  </a:lnTo>
                  <a:lnTo>
                    <a:pt x="327" y="2"/>
                  </a:lnTo>
                  <a:lnTo>
                    <a:pt x="325" y="0"/>
                  </a:lnTo>
                  <a:lnTo>
                    <a:pt x="3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6" name="Freeform 14"/>
            <p:cNvSpPr>
              <a:spLocks/>
            </p:cNvSpPr>
            <p:nvPr/>
          </p:nvSpPr>
          <p:spPr bwMode="auto">
            <a:xfrm>
              <a:off x="329768" y="5895388"/>
              <a:ext cx="371475" cy="595313"/>
            </a:xfrm>
            <a:custGeom>
              <a:avLst/>
              <a:gdLst>
                <a:gd name="T0" fmla="*/ 262 w 467"/>
                <a:gd name="T1" fmla="*/ 11 h 750"/>
                <a:gd name="T2" fmla="*/ 239 w 467"/>
                <a:gd name="T3" fmla="*/ 32 h 750"/>
                <a:gd name="T4" fmla="*/ 207 w 467"/>
                <a:gd name="T5" fmla="*/ 66 h 750"/>
                <a:gd name="T6" fmla="*/ 176 w 467"/>
                <a:gd name="T7" fmla="*/ 100 h 750"/>
                <a:gd name="T8" fmla="*/ 157 w 467"/>
                <a:gd name="T9" fmla="*/ 127 h 750"/>
                <a:gd name="T10" fmla="*/ 137 w 467"/>
                <a:gd name="T11" fmla="*/ 152 h 750"/>
                <a:gd name="T12" fmla="*/ 119 w 467"/>
                <a:gd name="T13" fmla="*/ 182 h 750"/>
                <a:gd name="T14" fmla="*/ 97 w 467"/>
                <a:gd name="T15" fmla="*/ 211 h 750"/>
                <a:gd name="T16" fmla="*/ 81 w 467"/>
                <a:gd name="T17" fmla="*/ 243 h 750"/>
                <a:gd name="T18" fmla="*/ 61 w 467"/>
                <a:gd name="T19" fmla="*/ 277 h 750"/>
                <a:gd name="T20" fmla="*/ 45 w 467"/>
                <a:gd name="T21" fmla="*/ 311 h 750"/>
                <a:gd name="T22" fmla="*/ 30 w 467"/>
                <a:gd name="T23" fmla="*/ 347 h 750"/>
                <a:gd name="T24" fmla="*/ 19 w 467"/>
                <a:gd name="T25" fmla="*/ 385 h 750"/>
                <a:gd name="T26" fmla="*/ 9 w 467"/>
                <a:gd name="T27" fmla="*/ 425 h 750"/>
                <a:gd name="T28" fmla="*/ 2 w 467"/>
                <a:gd name="T29" fmla="*/ 463 h 750"/>
                <a:gd name="T30" fmla="*/ 0 w 467"/>
                <a:gd name="T31" fmla="*/ 505 h 750"/>
                <a:gd name="T32" fmla="*/ 2 w 467"/>
                <a:gd name="T33" fmla="*/ 547 h 750"/>
                <a:gd name="T34" fmla="*/ 4 w 467"/>
                <a:gd name="T35" fmla="*/ 585 h 750"/>
                <a:gd name="T36" fmla="*/ 13 w 467"/>
                <a:gd name="T37" fmla="*/ 617 h 750"/>
                <a:gd name="T38" fmla="*/ 28 w 467"/>
                <a:gd name="T39" fmla="*/ 648 h 750"/>
                <a:gd name="T40" fmla="*/ 45 w 467"/>
                <a:gd name="T41" fmla="*/ 676 h 750"/>
                <a:gd name="T42" fmla="*/ 66 w 467"/>
                <a:gd name="T43" fmla="*/ 697 h 750"/>
                <a:gd name="T44" fmla="*/ 91 w 467"/>
                <a:gd name="T45" fmla="*/ 716 h 750"/>
                <a:gd name="T46" fmla="*/ 119 w 467"/>
                <a:gd name="T47" fmla="*/ 727 h 750"/>
                <a:gd name="T48" fmla="*/ 148 w 467"/>
                <a:gd name="T49" fmla="*/ 741 h 750"/>
                <a:gd name="T50" fmla="*/ 178 w 467"/>
                <a:gd name="T51" fmla="*/ 744 h 750"/>
                <a:gd name="T52" fmla="*/ 211 w 467"/>
                <a:gd name="T53" fmla="*/ 748 h 750"/>
                <a:gd name="T54" fmla="*/ 243 w 467"/>
                <a:gd name="T55" fmla="*/ 748 h 750"/>
                <a:gd name="T56" fmla="*/ 273 w 467"/>
                <a:gd name="T57" fmla="*/ 744 h 750"/>
                <a:gd name="T58" fmla="*/ 304 w 467"/>
                <a:gd name="T59" fmla="*/ 735 h 750"/>
                <a:gd name="T60" fmla="*/ 334 w 467"/>
                <a:gd name="T61" fmla="*/ 725 h 750"/>
                <a:gd name="T62" fmla="*/ 361 w 467"/>
                <a:gd name="T63" fmla="*/ 710 h 750"/>
                <a:gd name="T64" fmla="*/ 389 w 467"/>
                <a:gd name="T65" fmla="*/ 695 h 750"/>
                <a:gd name="T66" fmla="*/ 429 w 467"/>
                <a:gd name="T67" fmla="*/ 649 h 750"/>
                <a:gd name="T68" fmla="*/ 448 w 467"/>
                <a:gd name="T69" fmla="*/ 615 h 750"/>
                <a:gd name="T70" fmla="*/ 459 w 467"/>
                <a:gd name="T71" fmla="*/ 587 h 750"/>
                <a:gd name="T72" fmla="*/ 467 w 467"/>
                <a:gd name="T73" fmla="*/ 554 h 750"/>
                <a:gd name="T74" fmla="*/ 465 w 467"/>
                <a:gd name="T75" fmla="*/ 518 h 750"/>
                <a:gd name="T76" fmla="*/ 461 w 467"/>
                <a:gd name="T77" fmla="*/ 484 h 750"/>
                <a:gd name="T78" fmla="*/ 458 w 467"/>
                <a:gd name="T79" fmla="*/ 446 h 750"/>
                <a:gd name="T80" fmla="*/ 454 w 467"/>
                <a:gd name="T81" fmla="*/ 412 h 750"/>
                <a:gd name="T82" fmla="*/ 444 w 467"/>
                <a:gd name="T83" fmla="*/ 376 h 750"/>
                <a:gd name="T84" fmla="*/ 435 w 467"/>
                <a:gd name="T85" fmla="*/ 342 h 750"/>
                <a:gd name="T86" fmla="*/ 423 w 467"/>
                <a:gd name="T87" fmla="*/ 306 h 750"/>
                <a:gd name="T88" fmla="*/ 410 w 467"/>
                <a:gd name="T89" fmla="*/ 271 h 750"/>
                <a:gd name="T90" fmla="*/ 397 w 467"/>
                <a:gd name="T91" fmla="*/ 237 h 750"/>
                <a:gd name="T92" fmla="*/ 383 w 467"/>
                <a:gd name="T93" fmla="*/ 205 h 750"/>
                <a:gd name="T94" fmla="*/ 370 w 467"/>
                <a:gd name="T95" fmla="*/ 175 h 750"/>
                <a:gd name="T96" fmla="*/ 357 w 467"/>
                <a:gd name="T97" fmla="*/ 144 h 750"/>
                <a:gd name="T98" fmla="*/ 344 w 467"/>
                <a:gd name="T99" fmla="*/ 118 h 750"/>
                <a:gd name="T100" fmla="*/ 330 w 467"/>
                <a:gd name="T101" fmla="*/ 93 h 750"/>
                <a:gd name="T102" fmla="*/ 313 w 467"/>
                <a:gd name="T103" fmla="*/ 64 h 750"/>
                <a:gd name="T104" fmla="*/ 292 w 467"/>
                <a:gd name="T105" fmla="*/ 28 h 750"/>
                <a:gd name="T106" fmla="*/ 277 w 467"/>
                <a:gd name="T107" fmla="*/ 4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7" h="750">
                  <a:moveTo>
                    <a:pt x="275" y="0"/>
                  </a:moveTo>
                  <a:lnTo>
                    <a:pt x="271" y="2"/>
                  </a:lnTo>
                  <a:lnTo>
                    <a:pt x="262" y="11"/>
                  </a:lnTo>
                  <a:lnTo>
                    <a:pt x="254" y="15"/>
                  </a:lnTo>
                  <a:lnTo>
                    <a:pt x="249" y="24"/>
                  </a:lnTo>
                  <a:lnTo>
                    <a:pt x="239" y="32"/>
                  </a:lnTo>
                  <a:lnTo>
                    <a:pt x="230" y="43"/>
                  </a:lnTo>
                  <a:lnTo>
                    <a:pt x="218" y="53"/>
                  </a:lnTo>
                  <a:lnTo>
                    <a:pt x="207" y="66"/>
                  </a:lnTo>
                  <a:lnTo>
                    <a:pt x="195" y="80"/>
                  </a:lnTo>
                  <a:lnTo>
                    <a:pt x="184" y="95"/>
                  </a:lnTo>
                  <a:lnTo>
                    <a:pt x="176" y="100"/>
                  </a:lnTo>
                  <a:lnTo>
                    <a:pt x="169" y="108"/>
                  </a:lnTo>
                  <a:lnTo>
                    <a:pt x="161" y="118"/>
                  </a:lnTo>
                  <a:lnTo>
                    <a:pt x="157" y="127"/>
                  </a:lnTo>
                  <a:lnTo>
                    <a:pt x="150" y="135"/>
                  </a:lnTo>
                  <a:lnTo>
                    <a:pt x="144" y="144"/>
                  </a:lnTo>
                  <a:lnTo>
                    <a:pt x="137" y="152"/>
                  </a:lnTo>
                  <a:lnTo>
                    <a:pt x="133" y="163"/>
                  </a:lnTo>
                  <a:lnTo>
                    <a:pt x="125" y="173"/>
                  </a:lnTo>
                  <a:lnTo>
                    <a:pt x="119" y="182"/>
                  </a:lnTo>
                  <a:lnTo>
                    <a:pt x="112" y="190"/>
                  </a:lnTo>
                  <a:lnTo>
                    <a:pt x="104" y="201"/>
                  </a:lnTo>
                  <a:lnTo>
                    <a:pt x="97" y="211"/>
                  </a:lnTo>
                  <a:lnTo>
                    <a:pt x="93" y="220"/>
                  </a:lnTo>
                  <a:lnTo>
                    <a:pt x="85" y="232"/>
                  </a:lnTo>
                  <a:lnTo>
                    <a:pt x="81" y="243"/>
                  </a:lnTo>
                  <a:lnTo>
                    <a:pt x="74" y="254"/>
                  </a:lnTo>
                  <a:lnTo>
                    <a:pt x="66" y="266"/>
                  </a:lnTo>
                  <a:lnTo>
                    <a:pt x="61" y="277"/>
                  </a:lnTo>
                  <a:lnTo>
                    <a:pt x="57" y="289"/>
                  </a:lnTo>
                  <a:lnTo>
                    <a:pt x="51" y="300"/>
                  </a:lnTo>
                  <a:lnTo>
                    <a:pt x="45" y="311"/>
                  </a:lnTo>
                  <a:lnTo>
                    <a:pt x="42" y="323"/>
                  </a:lnTo>
                  <a:lnTo>
                    <a:pt x="38" y="336"/>
                  </a:lnTo>
                  <a:lnTo>
                    <a:pt x="30" y="347"/>
                  </a:lnTo>
                  <a:lnTo>
                    <a:pt x="26" y="359"/>
                  </a:lnTo>
                  <a:lnTo>
                    <a:pt x="23" y="372"/>
                  </a:lnTo>
                  <a:lnTo>
                    <a:pt x="19" y="385"/>
                  </a:lnTo>
                  <a:lnTo>
                    <a:pt x="15" y="397"/>
                  </a:lnTo>
                  <a:lnTo>
                    <a:pt x="11" y="410"/>
                  </a:lnTo>
                  <a:lnTo>
                    <a:pt x="9" y="425"/>
                  </a:lnTo>
                  <a:lnTo>
                    <a:pt x="7" y="439"/>
                  </a:lnTo>
                  <a:lnTo>
                    <a:pt x="4" y="450"/>
                  </a:lnTo>
                  <a:lnTo>
                    <a:pt x="2" y="463"/>
                  </a:lnTo>
                  <a:lnTo>
                    <a:pt x="0" y="477"/>
                  </a:lnTo>
                  <a:lnTo>
                    <a:pt x="0" y="492"/>
                  </a:lnTo>
                  <a:lnTo>
                    <a:pt x="0" y="505"/>
                  </a:lnTo>
                  <a:lnTo>
                    <a:pt x="0" y="518"/>
                  </a:lnTo>
                  <a:lnTo>
                    <a:pt x="0" y="532"/>
                  </a:lnTo>
                  <a:lnTo>
                    <a:pt x="2" y="547"/>
                  </a:lnTo>
                  <a:lnTo>
                    <a:pt x="2" y="558"/>
                  </a:lnTo>
                  <a:lnTo>
                    <a:pt x="2" y="572"/>
                  </a:lnTo>
                  <a:lnTo>
                    <a:pt x="4" y="585"/>
                  </a:lnTo>
                  <a:lnTo>
                    <a:pt x="7" y="596"/>
                  </a:lnTo>
                  <a:lnTo>
                    <a:pt x="9" y="608"/>
                  </a:lnTo>
                  <a:lnTo>
                    <a:pt x="13" y="617"/>
                  </a:lnTo>
                  <a:lnTo>
                    <a:pt x="17" y="629"/>
                  </a:lnTo>
                  <a:lnTo>
                    <a:pt x="23" y="640"/>
                  </a:lnTo>
                  <a:lnTo>
                    <a:pt x="28" y="648"/>
                  </a:lnTo>
                  <a:lnTo>
                    <a:pt x="32" y="657"/>
                  </a:lnTo>
                  <a:lnTo>
                    <a:pt x="38" y="667"/>
                  </a:lnTo>
                  <a:lnTo>
                    <a:pt x="45" y="676"/>
                  </a:lnTo>
                  <a:lnTo>
                    <a:pt x="53" y="682"/>
                  </a:lnTo>
                  <a:lnTo>
                    <a:pt x="59" y="689"/>
                  </a:lnTo>
                  <a:lnTo>
                    <a:pt x="66" y="697"/>
                  </a:lnTo>
                  <a:lnTo>
                    <a:pt x="76" y="705"/>
                  </a:lnTo>
                  <a:lnTo>
                    <a:pt x="83" y="710"/>
                  </a:lnTo>
                  <a:lnTo>
                    <a:pt x="91" y="716"/>
                  </a:lnTo>
                  <a:lnTo>
                    <a:pt x="100" y="720"/>
                  </a:lnTo>
                  <a:lnTo>
                    <a:pt x="110" y="725"/>
                  </a:lnTo>
                  <a:lnTo>
                    <a:pt x="119" y="727"/>
                  </a:lnTo>
                  <a:lnTo>
                    <a:pt x="129" y="733"/>
                  </a:lnTo>
                  <a:lnTo>
                    <a:pt x="138" y="735"/>
                  </a:lnTo>
                  <a:lnTo>
                    <a:pt x="148" y="741"/>
                  </a:lnTo>
                  <a:lnTo>
                    <a:pt x="157" y="741"/>
                  </a:lnTo>
                  <a:lnTo>
                    <a:pt x="169" y="742"/>
                  </a:lnTo>
                  <a:lnTo>
                    <a:pt x="178" y="744"/>
                  </a:lnTo>
                  <a:lnTo>
                    <a:pt x="190" y="748"/>
                  </a:lnTo>
                  <a:lnTo>
                    <a:pt x="199" y="748"/>
                  </a:lnTo>
                  <a:lnTo>
                    <a:pt x="211" y="748"/>
                  </a:lnTo>
                  <a:lnTo>
                    <a:pt x="222" y="748"/>
                  </a:lnTo>
                  <a:lnTo>
                    <a:pt x="233" y="750"/>
                  </a:lnTo>
                  <a:lnTo>
                    <a:pt x="243" y="748"/>
                  </a:lnTo>
                  <a:lnTo>
                    <a:pt x="252" y="748"/>
                  </a:lnTo>
                  <a:lnTo>
                    <a:pt x="264" y="746"/>
                  </a:lnTo>
                  <a:lnTo>
                    <a:pt x="273" y="744"/>
                  </a:lnTo>
                  <a:lnTo>
                    <a:pt x="283" y="741"/>
                  </a:lnTo>
                  <a:lnTo>
                    <a:pt x="294" y="739"/>
                  </a:lnTo>
                  <a:lnTo>
                    <a:pt x="304" y="735"/>
                  </a:lnTo>
                  <a:lnTo>
                    <a:pt x="315" y="733"/>
                  </a:lnTo>
                  <a:lnTo>
                    <a:pt x="323" y="729"/>
                  </a:lnTo>
                  <a:lnTo>
                    <a:pt x="334" y="725"/>
                  </a:lnTo>
                  <a:lnTo>
                    <a:pt x="344" y="720"/>
                  </a:lnTo>
                  <a:lnTo>
                    <a:pt x="353" y="716"/>
                  </a:lnTo>
                  <a:lnTo>
                    <a:pt x="361" y="710"/>
                  </a:lnTo>
                  <a:lnTo>
                    <a:pt x="370" y="705"/>
                  </a:lnTo>
                  <a:lnTo>
                    <a:pt x="380" y="699"/>
                  </a:lnTo>
                  <a:lnTo>
                    <a:pt x="389" y="695"/>
                  </a:lnTo>
                  <a:lnTo>
                    <a:pt x="402" y="680"/>
                  </a:lnTo>
                  <a:lnTo>
                    <a:pt x="418" y="667"/>
                  </a:lnTo>
                  <a:lnTo>
                    <a:pt x="429" y="649"/>
                  </a:lnTo>
                  <a:lnTo>
                    <a:pt x="440" y="634"/>
                  </a:lnTo>
                  <a:lnTo>
                    <a:pt x="444" y="623"/>
                  </a:lnTo>
                  <a:lnTo>
                    <a:pt x="448" y="615"/>
                  </a:lnTo>
                  <a:lnTo>
                    <a:pt x="454" y="606"/>
                  </a:lnTo>
                  <a:lnTo>
                    <a:pt x="458" y="596"/>
                  </a:lnTo>
                  <a:lnTo>
                    <a:pt x="459" y="587"/>
                  </a:lnTo>
                  <a:lnTo>
                    <a:pt x="461" y="575"/>
                  </a:lnTo>
                  <a:lnTo>
                    <a:pt x="463" y="564"/>
                  </a:lnTo>
                  <a:lnTo>
                    <a:pt x="467" y="554"/>
                  </a:lnTo>
                  <a:lnTo>
                    <a:pt x="465" y="541"/>
                  </a:lnTo>
                  <a:lnTo>
                    <a:pt x="465" y="530"/>
                  </a:lnTo>
                  <a:lnTo>
                    <a:pt x="465" y="518"/>
                  </a:lnTo>
                  <a:lnTo>
                    <a:pt x="465" y="507"/>
                  </a:lnTo>
                  <a:lnTo>
                    <a:pt x="463" y="496"/>
                  </a:lnTo>
                  <a:lnTo>
                    <a:pt x="461" y="484"/>
                  </a:lnTo>
                  <a:lnTo>
                    <a:pt x="461" y="471"/>
                  </a:lnTo>
                  <a:lnTo>
                    <a:pt x="461" y="461"/>
                  </a:lnTo>
                  <a:lnTo>
                    <a:pt x="458" y="446"/>
                  </a:lnTo>
                  <a:lnTo>
                    <a:pt x="456" y="437"/>
                  </a:lnTo>
                  <a:lnTo>
                    <a:pt x="456" y="423"/>
                  </a:lnTo>
                  <a:lnTo>
                    <a:pt x="454" y="412"/>
                  </a:lnTo>
                  <a:lnTo>
                    <a:pt x="450" y="401"/>
                  </a:lnTo>
                  <a:lnTo>
                    <a:pt x="448" y="387"/>
                  </a:lnTo>
                  <a:lnTo>
                    <a:pt x="444" y="376"/>
                  </a:lnTo>
                  <a:lnTo>
                    <a:pt x="442" y="366"/>
                  </a:lnTo>
                  <a:lnTo>
                    <a:pt x="439" y="351"/>
                  </a:lnTo>
                  <a:lnTo>
                    <a:pt x="435" y="342"/>
                  </a:lnTo>
                  <a:lnTo>
                    <a:pt x="431" y="328"/>
                  </a:lnTo>
                  <a:lnTo>
                    <a:pt x="427" y="317"/>
                  </a:lnTo>
                  <a:lnTo>
                    <a:pt x="423" y="306"/>
                  </a:lnTo>
                  <a:lnTo>
                    <a:pt x="418" y="294"/>
                  </a:lnTo>
                  <a:lnTo>
                    <a:pt x="414" y="283"/>
                  </a:lnTo>
                  <a:lnTo>
                    <a:pt x="410" y="271"/>
                  </a:lnTo>
                  <a:lnTo>
                    <a:pt x="406" y="260"/>
                  </a:lnTo>
                  <a:lnTo>
                    <a:pt x="402" y="249"/>
                  </a:lnTo>
                  <a:lnTo>
                    <a:pt x="397" y="237"/>
                  </a:lnTo>
                  <a:lnTo>
                    <a:pt x="393" y="226"/>
                  </a:lnTo>
                  <a:lnTo>
                    <a:pt x="389" y="216"/>
                  </a:lnTo>
                  <a:lnTo>
                    <a:pt x="383" y="205"/>
                  </a:lnTo>
                  <a:lnTo>
                    <a:pt x="380" y="195"/>
                  </a:lnTo>
                  <a:lnTo>
                    <a:pt x="376" y="186"/>
                  </a:lnTo>
                  <a:lnTo>
                    <a:pt x="370" y="175"/>
                  </a:lnTo>
                  <a:lnTo>
                    <a:pt x="366" y="165"/>
                  </a:lnTo>
                  <a:lnTo>
                    <a:pt x="361" y="154"/>
                  </a:lnTo>
                  <a:lnTo>
                    <a:pt x="357" y="144"/>
                  </a:lnTo>
                  <a:lnTo>
                    <a:pt x="353" y="137"/>
                  </a:lnTo>
                  <a:lnTo>
                    <a:pt x="347" y="127"/>
                  </a:lnTo>
                  <a:lnTo>
                    <a:pt x="344" y="118"/>
                  </a:lnTo>
                  <a:lnTo>
                    <a:pt x="338" y="110"/>
                  </a:lnTo>
                  <a:lnTo>
                    <a:pt x="334" y="100"/>
                  </a:lnTo>
                  <a:lnTo>
                    <a:pt x="330" y="93"/>
                  </a:lnTo>
                  <a:lnTo>
                    <a:pt x="325" y="85"/>
                  </a:lnTo>
                  <a:lnTo>
                    <a:pt x="321" y="78"/>
                  </a:lnTo>
                  <a:lnTo>
                    <a:pt x="313" y="64"/>
                  </a:lnTo>
                  <a:lnTo>
                    <a:pt x="307" y="51"/>
                  </a:lnTo>
                  <a:lnTo>
                    <a:pt x="298" y="38"/>
                  </a:lnTo>
                  <a:lnTo>
                    <a:pt x="292" y="28"/>
                  </a:lnTo>
                  <a:lnTo>
                    <a:pt x="287" y="21"/>
                  </a:lnTo>
                  <a:lnTo>
                    <a:pt x="283" y="13"/>
                  </a:lnTo>
                  <a:lnTo>
                    <a:pt x="277" y="4"/>
                  </a:lnTo>
                  <a:lnTo>
                    <a:pt x="275" y="0"/>
                  </a:lnTo>
                  <a:lnTo>
                    <a:pt x="275" y="0"/>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7" name="Freeform 16"/>
            <p:cNvSpPr>
              <a:spLocks/>
            </p:cNvSpPr>
            <p:nvPr/>
          </p:nvSpPr>
          <p:spPr bwMode="auto">
            <a:xfrm>
              <a:off x="358343" y="5946188"/>
              <a:ext cx="252413" cy="522288"/>
            </a:xfrm>
            <a:custGeom>
              <a:avLst/>
              <a:gdLst>
                <a:gd name="T0" fmla="*/ 218 w 317"/>
                <a:gd name="T1" fmla="*/ 0 h 658"/>
                <a:gd name="T2" fmla="*/ 152 w 317"/>
                <a:gd name="T3" fmla="*/ 76 h 658"/>
                <a:gd name="T4" fmla="*/ 93 w 317"/>
                <a:gd name="T5" fmla="*/ 162 h 658"/>
                <a:gd name="T6" fmla="*/ 44 w 317"/>
                <a:gd name="T7" fmla="*/ 261 h 658"/>
                <a:gd name="T8" fmla="*/ 7 w 317"/>
                <a:gd name="T9" fmla="*/ 365 h 658"/>
                <a:gd name="T10" fmla="*/ 0 w 317"/>
                <a:gd name="T11" fmla="*/ 462 h 658"/>
                <a:gd name="T12" fmla="*/ 9 w 317"/>
                <a:gd name="T13" fmla="*/ 547 h 658"/>
                <a:gd name="T14" fmla="*/ 45 w 317"/>
                <a:gd name="T15" fmla="*/ 612 h 658"/>
                <a:gd name="T16" fmla="*/ 112 w 317"/>
                <a:gd name="T17" fmla="*/ 646 h 658"/>
                <a:gd name="T18" fmla="*/ 178 w 317"/>
                <a:gd name="T19" fmla="*/ 658 h 658"/>
                <a:gd name="T20" fmla="*/ 243 w 317"/>
                <a:gd name="T21" fmla="*/ 639 h 658"/>
                <a:gd name="T22" fmla="*/ 289 w 317"/>
                <a:gd name="T23" fmla="*/ 591 h 658"/>
                <a:gd name="T24" fmla="*/ 317 w 317"/>
                <a:gd name="T25" fmla="*/ 489 h 658"/>
                <a:gd name="T26" fmla="*/ 317 w 317"/>
                <a:gd name="T27" fmla="*/ 371 h 658"/>
                <a:gd name="T28" fmla="*/ 294 w 317"/>
                <a:gd name="T29" fmla="*/ 215 h 658"/>
                <a:gd name="T30" fmla="*/ 218 w 317"/>
                <a:gd name="T31" fmla="*/ 0 h 658"/>
                <a:gd name="T32" fmla="*/ 218 w 317"/>
                <a:gd name="T33"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7" h="658">
                  <a:moveTo>
                    <a:pt x="218" y="0"/>
                  </a:moveTo>
                  <a:lnTo>
                    <a:pt x="152" y="76"/>
                  </a:lnTo>
                  <a:lnTo>
                    <a:pt x="93" y="162"/>
                  </a:lnTo>
                  <a:lnTo>
                    <a:pt x="44" y="261"/>
                  </a:lnTo>
                  <a:lnTo>
                    <a:pt x="7" y="365"/>
                  </a:lnTo>
                  <a:lnTo>
                    <a:pt x="0" y="462"/>
                  </a:lnTo>
                  <a:lnTo>
                    <a:pt x="9" y="547"/>
                  </a:lnTo>
                  <a:lnTo>
                    <a:pt x="45" y="612"/>
                  </a:lnTo>
                  <a:lnTo>
                    <a:pt x="112" y="646"/>
                  </a:lnTo>
                  <a:lnTo>
                    <a:pt x="178" y="658"/>
                  </a:lnTo>
                  <a:lnTo>
                    <a:pt x="243" y="639"/>
                  </a:lnTo>
                  <a:lnTo>
                    <a:pt x="289" y="591"/>
                  </a:lnTo>
                  <a:lnTo>
                    <a:pt x="317" y="489"/>
                  </a:lnTo>
                  <a:lnTo>
                    <a:pt x="317" y="371"/>
                  </a:lnTo>
                  <a:lnTo>
                    <a:pt x="294" y="215"/>
                  </a:lnTo>
                  <a:lnTo>
                    <a:pt x="218" y="0"/>
                  </a:lnTo>
                  <a:lnTo>
                    <a:pt x="218" y="0"/>
                  </a:lnTo>
                  <a:close/>
                </a:path>
              </a:pathLst>
            </a:custGeom>
            <a:solidFill>
              <a:srgbClr val="4DB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8" name="Freeform 17"/>
            <p:cNvSpPr>
              <a:spLocks/>
            </p:cNvSpPr>
            <p:nvPr/>
          </p:nvSpPr>
          <p:spPr bwMode="auto">
            <a:xfrm>
              <a:off x="393268" y="6006513"/>
              <a:ext cx="182563" cy="425450"/>
            </a:xfrm>
            <a:custGeom>
              <a:avLst/>
              <a:gdLst>
                <a:gd name="T0" fmla="*/ 155 w 229"/>
                <a:gd name="T1" fmla="*/ 0 h 536"/>
                <a:gd name="T2" fmla="*/ 89 w 229"/>
                <a:gd name="T3" fmla="*/ 88 h 536"/>
                <a:gd name="T4" fmla="*/ 45 w 229"/>
                <a:gd name="T5" fmla="*/ 188 h 536"/>
                <a:gd name="T6" fmla="*/ 9 w 229"/>
                <a:gd name="T7" fmla="*/ 287 h 536"/>
                <a:gd name="T8" fmla="*/ 0 w 229"/>
                <a:gd name="T9" fmla="*/ 390 h 536"/>
                <a:gd name="T10" fmla="*/ 11 w 229"/>
                <a:gd name="T11" fmla="*/ 466 h 536"/>
                <a:gd name="T12" fmla="*/ 57 w 229"/>
                <a:gd name="T13" fmla="*/ 519 h 536"/>
                <a:gd name="T14" fmla="*/ 115 w 229"/>
                <a:gd name="T15" fmla="*/ 536 h 536"/>
                <a:gd name="T16" fmla="*/ 174 w 229"/>
                <a:gd name="T17" fmla="*/ 519 h 536"/>
                <a:gd name="T18" fmla="*/ 214 w 229"/>
                <a:gd name="T19" fmla="*/ 449 h 536"/>
                <a:gd name="T20" fmla="*/ 229 w 229"/>
                <a:gd name="T21" fmla="*/ 319 h 536"/>
                <a:gd name="T22" fmla="*/ 222 w 229"/>
                <a:gd name="T23" fmla="*/ 202 h 536"/>
                <a:gd name="T24" fmla="*/ 174 w 229"/>
                <a:gd name="T25" fmla="*/ 44 h 536"/>
                <a:gd name="T26" fmla="*/ 155 w 229"/>
                <a:gd name="T27" fmla="*/ 0 h 536"/>
                <a:gd name="T28" fmla="*/ 155 w 229"/>
                <a:gd name="T29"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9" h="536">
                  <a:moveTo>
                    <a:pt x="155" y="0"/>
                  </a:moveTo>
                  <a:lnTo>
                    <a:pt x="89" y="88"/>
                  </a:lnTo>
                  <a:lnTo>
                    <a:pt x="45" y="188"/>
                  </a:lnTo>
                  <a:lnTo>
                    <a:pt x="9" y="287"/>
                  </a:lnTo>
                  <a:lnTo>
                    <a:pt x="0" y="390"/>
                  </a:lnTo>
                  <a:lnTo>
                    <a:pt x="11" y="466"/>
                  </a:lnTo>
                  <a:lnTo>
                    <a:pt x="57" y="519"/>
                  </a:lnTo>
                  <a:lnTo>
                    <a:pt x="115" y="536"/>
                  </a:lnTo>
                  <a:lnTo>
                    <a:pt x="174" y="519"/>
                  </a:lnTo>
                  <a:lnTo>
                    <a:pt x="214" y="449"/>
                  </a:lnTo>
                  <a:lnTo>
                    <a:pt x="229" y="319"/>
                  </a:lnTo>
                  <a:lnTo>
                    <a:pt x="222" y="202"/>
                  </a:lnTo>
                  <a:lnTo>
                    <a:pt x="174" y="44"/>
                  </a:lnTo>
                  <a:lnTo>
                    <a:pt x="155" y="0"/>
                  </a:lnTo>
                  <a:lnTo>
                    <a:pt x="155" y="0"/>
                  </a:lnTo>
                  <a:close/>
                </a:path>
              </a:pathLst>
            </a:custGeom>
            <a:solidFill>
              <a:srgbClr val="8C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9" name="Freeform 18"/>
            <p:cNvSpPr>
              <a:spLocks/>
            </p:cNvSpPr>
            <p:nvPr/>
          </p:nvSpPr>
          <p:spPr bwMode="auto">
            <a:xfrm>
              <a:off x="510743" y="5957300"/>
              <a:ext cx="168275" cy="536575"/>
            </a:xfrm>
            <a:custGeom>
              <a:avLst/>
              <a:gdLst>
                <a:gd name="T0" fmla="*/ 59 w 212"/>
                <a:gd name="T1" fmla="*/ 0 h 676"/>
                <a:gd name="T2" fmla="*/ 97 w 212"/>
                <a:gd name="T3" fmla="*/ 97 h 676"/>
                <a:gd name="T4" fmla="*/ 140 w 212"/>
                <a:gd name="T5" fmla="*/ 239 h 676"/>
                <a:gd name="T6" fmla="*/ 161 w 212"/>
                <a:gd name="T7" fmla="*/ 366 h 676"/>
                <a:gd name="T8" fmla="*/ 157 w 212"/>
                <a:gd name="T9" fmla="*/ 482 h 676"/>
                <a:gd name="T10" fmla="*/ 136 w 212"/>
                <a:gd name="T11" fmla="*/ 583 h 676"/>
                <a:gd name="T12" fmla="*/ 81 w 212"/>
                <a:gd name="T13" fmla="*/ 644 h 676"/>
                <a:gd name="T14" fmla="*/ 0 w 212"/>
                <a:gd name="T15" fmla="*/ 676 h 676"/>
                <a:gd name="T16" fmla="*/ 104 w 212"/>
                <a:gd name="T17" fmla="*/ 661 h 676"/>
                <a:gd name="T18" fmla="*/ 173 w 212"/>
                <a:gd name="T19" fmla="*/ 617 h 676"/>
                <a:gd name="T20" fmla="*/ 203 w 212"/>
                <a:gd name="T21" fmla="*/ 552 h 676"/>
                <a:gd name="T22" fmla="*/ 212 w 212"/>
                <a:gd name="T23" fmla="*/ 467 h 676"/>
                <a:gd name="T24" fmla="*/ 203 w 212"/>
                <a:gd name="T25" fmla="*/ 347 h 676"/>
                <a:gd name="T26" fmla="*/ 176 w 212"/>
                <a:gd name="T27" fmla="*/ 241 h 676"/>
                <a:gd name="T28" fmla="*/ 114 w 212"/>
                <a:gd name="T29" fmla="*/ 83 h 676"/>
                <a:gd name="T30" fmla="*/ 59 w 212"/>
                <a:gd name="T31" fmla="*/ 0 h 676"/>
                <a:gd name="T32" fmla="*/ 59 w 212"/>
                <a:gd name="T33"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676">
                  <a:moveTo>
                    <a:pt x="59" y="0"/>
                  </a:moveTo>
                  <a:lnTo>
                    <a:pt x="97" y="97"/>
                  </a:lnTo>
                  <a:lnTo>
                    <a:pt x="140" y="239"/>
                  </a:lnTo>
                  <a:lnTo>
                    <a:pt x="161" y="366"/>
                  </a:lnTo>
                  <a:lnTo>
                    <a:pt x="157" y="482"/>
                  </a:lnTo>
                  <a:lnTo>
                    <a:pt x="136" y="583"/>
                  </a:lnTo>
                  <a:lnTo>
                    <a:pt x="81" y="644"/>
                  </a:lnTo>
                  <a:lnTo>
                    <a:pt x="0" y="676"/>
                  </a:lnTo>
                  <a:lnTo>
                    <a:pt x="104" y="661"/>
                  </a:lnTo>
                  <a:lnTo>
                    <a:pt x="173" y="617"/>
                  </a:lnTo>
                  <a:lnTo>
                    <a:pt x="203" y="552"/>
                  </a:lnTo>
                  <a:lnTo>
                    <a:pt x="212" y="467"/>
                  </a:lnTo>
                  <a:lnTo>
                    <a:pt x="203" y="347"/>
                  </a:lnTo>
                  <a:lnTo>
                    <a:pt x="176" y="241"/>
                  </a:lnTo>
                  <a:lnTo>
                    <a:pt x="114" y="83"/>
                  </a:lnTo>
                  <a:lnTo>
                    <a:pt x="59" y="0"/>
                  </a:lnTo>
                  <a:lnTo>
                    <a:pt x="59" y="0"/>
                  </a:lnTo>
                  <a:close/>
                </a:path>
              </a:pathLst>
            </a:custGeom>
            <a:solidFill>
              <a:srgbClr val="008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0" name="Freeform 19"/>
            <p:cNvSpPr>
              <a:spLocks/>
            </p:cNvSpPr>
            <p:nvPr/>
          </p:nvSpPr>
          <p:spPr bwMode="auto">
            <a:xfrm>
              <a:off x="423431" y="6087475"/>
              <a:ext cx="98425" cy="303213"/>
            </a:xfrm>
            <a:custGeom>
              <a:avLst/>
              <a:gdLst>
                <a:gd name="T0" fmla="*/ 89 w 125"/>
                <a:gd name="T1" fmla="*/ 0 h 384"/>
                <a:gd name="T2" fmla="*/ 47 w 125"/>
                <a:gd name="T3" fmla="*/ 76 h 384"/>
                <a:gd name="T4" fmla="*/ 19 w 125"/>
                <a:gd name="T5" fmla="*/ 160 h 384"/>
                <a:gd name="T6" fmla="*/ 0 w 125"/>
                <a:gd name="T7" fmla="*/ 251 h 384"/>
                <a:gd name="T8" fmla="*/ 0 w 125"/>
                <a:gd name="T9" fmla="*/ 319 h 384"/>
                <a:gd name="T10" fmla="*/ 20 w 125"/>
                <a:gd name="T11" fmla="*/ 370 h 384"/>
                <a:gd name="T12" fmla="*/ 51 w 125"/>
                <a:gd name="T13" fmla="*/ 384 h 384"/>
                <a:gd name="T14" fmla="*/ 87 w 125"/>
                <a:gd name="T15" fmla="*/ 367 h 384"/>
                <a:gd name="T16" fmla="*/ 117 w 125"/>
                <a:gd name="T17" fmla="*/ 308 h 384"/>
                <a:gd name="T18" fmla="*/ 125 w 125"/>
                <a:gd name="T19" fmla="*/ 220 h 384"/>
                <a:gd name="T20" fmla="*/ 121 w 125"/>
                <a:gd name="T21" fmla="*/ 108 h 384"/>
                <a:gd name="T22" fmla="*/ 89 w 125"/>
                <a:gd name="T23" fmla="*/ 0 h 384"/>
                <a:gd name="T24" fmla="*/ 89 w 125"/>
                <a:gd name="T25"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384">
                  <a:moveTo>
                    <a:pt x="89" y="0"/>
                  </a:moveTo>
                  <a:lnTo>
                    <a:pt x="47" y="76"/>
                  </a:lnTo>
                  <a:lnTo>
                    <a:pt x="19" y="160"/>
                  </a:lnTo>
                  <a:lnTo>
                    <a:pt x="0" y="251"/>
                  </a:lnTo>
                  <a:lnTo>
                    <a:pt x="0" y="319"/>
                  </a:lnTo>
                  <a:lnTo>
                    <a:pt x="20" y="370"/>
                  </a:lnTo>
                  <a:lnTo>
                    <a:pt x="51" y="384"/>
                  </a:lnTo>
                  <a:lnTo>
                    <a:pt x="87" y="367"/>
                  </a:lnTo>
                  <a:lnTo>
                    <a:pt x="117" y="308"/>
                  </a:lnTo>
                  <a:lnTo>
                    <a:pt x="125" y="220"/>
                  </a:lnTo>
                  <a:lnTo>
                    <a:pt x="121" y="108"/>
                  </a:lnTo>
                  <a:lnTo>
                    <a:pt x="89" y="0"/>
                  </a:lnTo>
                  <a:lnTo>
                    <a:pt x="89" y="0"/>
                  </a:lnTo>
                  <a:close/>
                </a:path>
              </a:pathLst>
            </a:custGeom>
            <a:solidFill>
              <a:srgbClr val="BA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51" name="Group 50"/>
          <p:cNvGrpSpPr/>
          <p:nvPr/>
        </p:nvGrpSpPr>
        <p:grpSpPr>
          <a:xfrm>
            <a:off x="4803851" y="2591037"/>
            <a:ext cx="163712" cy="255389"/>
            <a:chOff x="296431" y="5846175"/>
            <a:chExt cx="436563" cy="681038"/>
          </a:xfrm>
        </p:grpSpPr>
        <p:sp>
          <p:nvSpPr>
            <p:cNvPr id="52" name="Freeform 13"/>
            <p:cNvSpPr>
              <a:spLocks/>
            </p:cNvSpPr>
            <p:nvPr/>
          </p:nvSpPr>
          <p:spPr bwMode="auto">
            <a:xfrm>
              <a:off x="296431" y="5846175"/>
              <a:ext cx="436563" cy="681038"/>
            </a:xfrm>
            <a:custGeom>
              <a:avLst/>
              <a:gdLst>
                <a:gd name="T0" fmla="*/ 308 w 551"/>
                <a:gd name="T1" fmla="*/ 11 h 857"/>
                <a:gd name="T2" fmla="*/ 281 w 551"/>
                <a:gd name="T3" fmla="*/ 36 h 857"/>
                <a:gd name="T4" fmla="*/ 243 w 551"/>
                <a:gd name="T5" fmla="*/ 76 h 857"/>
                <a:gd name="T6" fmla="*/ 222 w 551"/>
                <a:gd name="T7" fmla="*/ 99 h 857"/>
                <a:gd name="T8" fmla="*/ 199 w 551"/>
                <a:gd name="T9" fmla="*/ 125 h 857"/>
                <a:gd name="T10" fmla="*/ 177 w 551"/>
                <a:gd name="T11" fmla="*/ 154 h 857"/>
                <a:gd name="T12" fmla="*/ 156 w 551"/>
                <a:gd name="T13" fmla="*/ 186 h 857"/>
                <a:gd name="T14" fmla="*/ 131 w 551"/>
                <a:gd name="T15" fmla="*/ 218 h 857"/>
                <a:gd name="T16" fmla="*/ 108 w 551"/>
                <a:gd name="T17" fmla="*/ 253 h 857"/>
                <a:gd name="T18" fmla="*/ 87 w 551"/>
                <a:gd name="T19" fmla="*/ 291 h 857"/>
                <a:gd name="T20" fmla="*/ 66 w 551"/>
                <a:gd name="T21" fmla="*/ 331 h 857"/>
                <a:gd name="T22" fmla="*/ 49 w 551"/>
                <a:gd name="T23" fmla="*/ 370 h 857"/>
                <a:gd name="T24" fmla="*/ 32 w 551"/>
                <a:gd name="T25" fmla="*/ 412 h 857"/>
                <a:gd name="T26" fmla="*/ 19 w 551"/>
                <a:gd name="T27" fmla="*/ 456 h 857"/>
                <a:gd name="T28" fmla="*/ 9 w 551"/>
                <a:gd name="T29" fmla="*/ 501 h 857"/>
                <a:gd name="T30" fmla="*/ 0 w 551"/>
                <a:gd name="T31" fmla="*/ 545 h 857"/>
                <a:gd name="T32" fmla="*/ 0 w 551"/>
                <a:gd name="T33" fmla="*/ 595 h 857"/>
                <a:gd name="T34" fmla="*/ 2 w 551"/>
                <a:gd name="T35" fmla="*/ 640 h 857"/>
                <a:gd name="T36" fmla="*/ 9 w 551"/>
                <a:gd name="T37" fmla="*/ 684 h 857"/>
                <a:gd name="T38" fmla="*/ 21 w 551"/>
                <a:gd name="T39" fmla="*/ 720 h 857"/>
                <a:gd name="T40" fmla="*/ 40 w 551"/>
                <a:gd name="T41" fmla="*/ 752 h 857"/>
                <a:gd name="T42" fmla="*/ 63 w 551"/>
                <a:gd name="T43" fmla="*/ 781 h 857"/>
                <a:gd name="T44" fmla="*/ 91 w 551"/>
                <a:gd name="T45" fmla="*/ 805 h 857"/>
                <a:gd name="T46" fmla="*/ 120 w 551"/>
                <a:gd name="T47" fmla="*/ 822 h 857"/>
                <a:gd name="T48" fmla="*/ 154 w 551"/>
                <a:gd name="T49" fmla="*/ 838 h 857"/>
                <a:gd name="T50" fmla="*/ 188 w 551"/>
                <a:gd name="T51" fmla="*/ 847 h 857"/>
                <a:gd name="T52" fmla="*/ 226 w 551"/>
                <a:gd name="T53" fmla="*/ 853 h 857"/>
                <a:gd name="T54" fmla="*/ 262 w 551"/>
                <a:gd name="T55" fmla="*/ 855 h 857"/>
                <a:gd name="T56" fmla="*/ 298 w 551"/>
                <a:gd name="T57" fmla="*/ 853 h 857"/>
                <a:gd name="T58" fmla="*/ 336 w 551"/>
                <a:gd name="T59" fmla="*/ 847 h 857"/>
                <a:gd name="T60" fmla="*/ 372 w 551"/>
                <a:gd name="T61" fmla="*/ 838 h 857"/>
                <a:gd name="T62" fmla="*/ 405 w 551"/>
                <a:gd name="T63" fmla="*/ 824 h 857"/>
                <a:gd name="T64" fmla="*/ 439 w 551"/>
                <a:gd name="T65" fmla="*/ 807 h 857"/>
                <a:gd name="T66" fmla="*/ 467 w 551"/>
                <a:gd name="T67" fmla="*/ 786 h 857"/>
                <a:gd name="T68" fmla="*/ 494 w 551"/>
                <a:gd name="T69" fmla="*/ 762 h 857"/>
                <a:gd name="T70" fmla="*/ 515 w 551"/>
                <a:gd name="T71" fmla="*/ 733 h 857"/>
                <a:gd name="T72" fmla="*/ 532 w 551"/>
                <a:gd name="T73" fmla="*/ 701 h 857"/>
                <a:gd name="T74" fmla="*/ 543 w 551"/>
                <a:gd name="T75" fmla="*/ 669 h 857"/>
                <a:gd name="T76" fmla="*/ 551 w 551"/>
                <a:gd name="T77" fmla="*/ 633 h 857"/>
                <a:gd name="T78" fmla="*/ 549 w 551"/>
                <a:gd name="T79" fmla="*/ 593 h 857"/>
                <a:gd name="T80" fmla="*/ 547 w 551"/>
                <a:gd name="T81" fmla="*/ 553 h 857"/>
                <a:gd name="T82" fmla="*/ 541 w 551"/>
                <a:gd name="T83" fmla="*/ 513 h 857"/>
                <a:gd name="T84" fmla="*/ 534 w 551"/>
                <a:gd name="T85" fmla="*/ 471 h 857"/>
                <a:gd name="T86" fmla="*/ 524 w 551"/>
                <a:gd name="T87" fmla="*/ 431 h 857"/>
                <a:gd name="T88" fmla="*/ 513 w 551"/>
                <a:gd name="T89" fmla="*/ 389 h 857"/>
                <a:gd name="T90" fmla="*/ 498 w 551"/>
                <a:gd name="T91" fmla="*/ 350 h 857"/>
                <a:gd name="T92" fmla="*/ 484 w 551"/>
                <a:gd name="T93" fmla="*/ 310 h 857"/>
                <a:gd name="T94" fmla="*/ 467 w 551"/>
                <a:gd name="T95" fmla="*/ 272 h 857"/>
                <a:gd name="T96" fmla="*/ 452 w 551"/>
                <a:gd name="T97" fmla="*/ 236 h 857"/>
                <a:gd name="T98" fmla="*/ 439 w 551"/>
                <a:gd name="T99" fmla="*/ 199 h 857"/>
                <a:gd name="T100" fmla="*/ 422 w 551"/>
                <a:gd name="T101" fmla="*/ 167 h 857"/>
                <a:gd name="T102" fmla="*/ 403 w 551"/>
                <a:gd name="T103" fmla="*/ 135 h 857"/>
                <a:gd name="T104" fmla="*/ 387 w 551"/>
                <a:gd name="T105" fmla="*/ 104 h 857"/>
                <a:gd name="T106" fmla="*/ 372 w 551"/>
                <a:gd name="T107" fmla="*/ 80 h 857"/>
                <a:gd name="T108" fmla="*/ 361 w 551"/>
                <a:gd name="T109" fmla="*/ 59 h 857"/>
                <a:gd name="T110" fmla="*/ 338 w 551"/>
                <a:gd name="T111" fmla="*/ 23 h 857"/>
                <a:gd name="T112" fmla="*/ 325 w 551"/>
                <a:gd name="T113" fmla="*/ 0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1" h="857">
                  <a:moveTo>
                    <a:pt x="325" y="0"/>
                  </a:moveTo>
                  <a:lnTo>
                    <a:pt x="321" y="2"/>
                  </a:lnTo>
                  <a:lnTo>
                    <a:pt x="308" y="11"/>
                  </a:lnTo>
                  <a:lnTo>
                    <a:pt x="298" y="17"/>
                  </a:lnTo>
                  <a:lnTo>
                    <a:pt x="292" y="27"/>
                  </a:lnTo>
                  <a:lnTo>
                    <a:pt x="281" y="36"/>
                  </a:lnTo>
                  <a:lnTo>
                    <a:pt x="270" y="49"/>
                  </a:lnTo>
                  <a:lnTo>
                    <a:pt x="256" y="61"/>
                  </a:lnTo>
                  <a:lnTo>
                    <a:pt x="243" y="76"/>
                  </a:lnTo>
                  <a:lnTo>
                    <a:pt x="236" y="82"/>
                  </a:lnTo>
                  <a:lnTo>
                    <a:pt x="230" y="89"/>
                  </a:lnTo>
                  <a:lnTo>
                    <a:pt x="222" y="99"/>
                  </a:lnTo>
                  <a:lnTo>
                    <a:pt x="217" y="108"/>
                  </a:lnTo>
                  <a:lnTo>
                    <a:pt x="207" y="116"/>
                  </a:lnTo>
                  <a:lnTo>
                    <a:pt x="199" y="125"/>
                  </a:lnTo>
                  <a:lnTo>
                    <a:pt x="192" y="133"/>
                  </a:lnTo>
                  <a:lnTo>
                    <a:pt x="186" y="144"/>
                  </a:lnTo>
                  <a:lnTo>
                    <a:pt x="177" y="154"/>
                  </a:lnTo>
                  <a:lnTo>
                    <a:pt x="169" y="163"/>
                  </a:lnTo>
                  <a:lnTo>
                    <a:pt x="161" y="175"/>
                  </a:lnTo>
                  <a:lnTo>
                    <a:pt x="156" y="186"/>
                  </a:lnTo>
                  <a:lnTo>
                    <a:pt x="146" y="196"/>
                  </a:lnTo>
                  <a:lnTo>
                    <a:pt x="139" y="207"/>
                  </a:lnTo>
                  <a:lnTo>
                    <a:pt x="131" y="218"/>
                  </a:lnTo>
                  <a:lnTo>
                    <a:pt x="123" y="230"/>
                  </a:lnTo>
                  <a:lnTo>
                    <a:pt x="116" y="241"/>
                  </a:lnTo>
                  <a:lnTo>
                    <a:pt x="108" y="253"/>
                  </a:lnTo>
                  <a:lnTo>
                    <a:pt x="101" y="266"/>
                  </a:lnTo>
                  <a:lnTo>
                    <a:pt x="95" y="279"/>
                  </a:lnTo>
                  <a:lnTo>
                    <a:pt x="87" y="291"/>
                  </a:lnTo>
                  <a:lnTo>
                    <a:pt x="80" y="304"/>
                  </a:lnTo>
                  <a:lnTo>
                    <a:pt x="72" y="317"/>
                  </a:lnTo>
                  <a:lnTo>
                    <a:pt x="66" y="331"/>
                  </a:lnTo>
                  <a:lnTo>
                    <a:pt x="59" y="344"/>
                  </a:lnTo>
                  <a:lnTo>
                    <a:pt x="53" y="357"/>
                  </a:lnTo>
                  <a:lnTo>
                    <a:pt x="49" y="370"/>
                  </a:lnTo>
                  <a:lnTo>
                    <a:pt x="44" y="386"/>
                  </a:lnTo>
                  <a:lnTo>
                    <a:pt x="38" y="399"/>
                  </a:lnTo>
                  <a:lnTo>
                    <a:pt x="32" y="412"/>
                  </a:lnTo>
                  <a:lnTo>
                    <a:pt x="28" y="427"/>
                  </a:lnTo>
                  <a:lnTo>
                    <a:pt x="23" y="441"/>
                  </a:lnTo>
                  <a:lnTo>
                    <a:pt x="19" y="456"/>
                  </a:lnTo>
                  <a:lnTo>
                    <a:pt x="13" y="471"/>
                  </a:lnTo>
                  <a:lnTo>
                    <a:pt x="11" y="486"/>
                  </a:lnTo>
                  <a:lnTo>
                    <a:pt x="9" y="501"/>
                  </a:lnTo>
                  <a:lnTo>
                    <a:pt x="6" y="515"/>
                  </a:lnTo>
                  <a:lnTo>
                    <a:pt x="4" y="530"/>
                  </a:lnTo>
                  <a:lnTo>
                    <a:pt x="0" y="545"/>
                  </a:lnTo>
                  <a:lnTo>
                    <a:pt x="0" y="562"/>
                  </a:lnTo>
                  <a:lnTo>
                    <a:pt x="0" y="577"/>
                  </a:lnTo>
                  <a:lnTo>
                    <a:pt x="0" y="595"/>
                  </a:lnTo>
                  <a:lnTo>
                    <a:pt x="0" y="610"/>
                  </a:lnTo>
                  <a:lnTo>
                    <a:pt x="2" y="625"/>
                  </a:lnTo>
                  <a:lnTo>
                    <a:pt x="2" y="640"/>
                  </a:lnTo>
                  <a:lnTo>
                    <a:pt x="4" y="655"/>
                  </a:lnTo>
                  <a:lnTo>
                    <a:pt x="6" y="669"/>
                  </a:lnTo>
                  <a:lnTo>
                    <a:pt x="9" y="684"/>
                  </a:lnTo>
                  <a:lnTo>
                    <a:pt x="13" y="695"/>
                  </a:lnTo>
                  <a:lnTo>
                    <a:pt x="17" y="707"/>
                  </a:lnTo>
                  <a:lnTo>
                    <a:pt x="21" y="720"/>
                  </a:lnTo>
                  <a:lnTo>
                    <a:pt x="28" y="731"/>
                  </a:lnTo>
                  <a:lnTo>
                    <a:pt x="32" y="743"/>
                  </a:lnTo>
                  <a:lnTo>
                    <a:pt x="40" y="752"/>
                  </a:lnTo>
                  <a:lnTo>
                    <a:pt x="46" y="762"/>
                  </a:lnTo>
                  <a:lnTo>
                    <a:pt x="55" y="773"/>
                  </a:lnTo>
                  <a:lnTo>
                    <a:pt x="63" y="781"/>
                  </a:lnTo>
                  <a:lnTo>
                    <a:pt x="72" y="788"/>
                  </a:lnTo>
                  <a:lnTo>
                    <a:pt x="80" y="796"/>
                  </a:lnTo>
                  <a:lnTo>
                    <a:pt x="91" y="805"/>
                  </a:lnTo>
                  <a:lnTo>
                    <a:pt x="101" y="811"/>
                  </a:lnTo>
                  <a:lnTo>
                    <a:pt x="108" y="817"/>
                  </a:lnTo>
                  <a:lnTo>
                    <a:pt x="120" y="822"/>
                  </a:lnTo>
                  <a:lnTo>
                    <a:pt x="131" y="828"/>
                  </a:lnTo>
                  <a:lnTo>
                    <a:pt x="141" y="832"/>
                  </a:lnTo>
                  <a:lnTo>
                    <a:pt x="154" y="838"/>
                  </a:lnTo>
                  <a:lnTo>
                    <a:pt x="163" y="841"/>
                  </a:lnTo>
                  <a:lnTo>
                    <a:pt x="177" y="845"/>
                  </a:lnTo>
                  <a:lnTo>
                    <a:pt x="188" y="847"/>
                  </a:lnTo>
                  <a:lnTo>
                    <a:pt x="199" y="849"/>
                  </a:lnTo>
                  <a:lnTo>
                    <a:pt x="211" y="851"/>
                  </a:lnTo>
                  <a:lnTo>
                    <a:pt x="226" y="853"/>
                  </a:lnTo>
                  <a:lnTo>
                    <a:pt x="237" y="853"/>
                  </a:lnTo>
                  <a:lnTo>
                    <a:pt x="249" y="855"/>
                  </a:lnTo>
                  <a:lnTo>
                    <a:pt x="262" y="855"/>
                  </a:lnTo>
                  <a:lnTo>
                    <a:pt x="275" y="857"/>
                  </a:lnTo>
                  <a:lnTo>
                    <a:pt x="287" y="855"/>
                  </a:lnTo>
                  <a:lnTo>
                    <a:pt x="298" y="853"/>
                  </a:lnTo>
                  <a:lnTo>
                    <a:pt x="311" y="853"/>
                  </a:lnTo>
                  <a:lnTo>
                    <a:pt x="323" y="851"/>
                  </a:lnTo>
                  <a:lnTo>
                    <a:pt x="336" y="847"/>
                  </a:lnTo>
                  <a:lnTo>
                    <a:pt x="348" y="845"/>
                  </a:lnTo>
                  <a:lnTo>
                    <a:pt x="359" y="841"/>
                  </a:lnTo>
                  <a:lnTo>
                    <a:pt x="372" y="838"/>
                  </a:lnTo>
                  <a:lnTo>
                    <a:pt x="382" y="832"/>
                  </a:lnTo>
                  <a:lnTo>
                    <a:pt x="395" y="828"/>
                  </a:lnTo>
                  <a:lnTo>
                    <a:pt x="405" y="824"/>
                  </a:lnTo>
                  <a:lnTo>
                    <a:pt x="416" y="819"/>
                  </a:lnTo>
                  <a:lnTo>
                    <a:pt x="427" y="813"/>
                  </a:lnTo>
                  <a:lnTo>
                    <a:pt x="439" y="807"/>
                  </a:lnTo>
                  <a:lnTo>
                    <a:pt x="448" y="802"/>
                  </a:lnTo>
                  <a:lnTo>
                    <a:pt x="460" y="794"/>
                  </a:lnTo>
                  <a:lnTo>
                    <a:pt x="467" y="786"/>
                  </a:lnTo>
                  <a:lnTo>
                    <a:pt x="475" y="779"/>
                  </a:lnTo>
                  <a:lnTo>
                    <a:pt x="484" y="769"/>
                  </a:lnTo>
                  <a:lnTo>
                    <a:pt x="494" y="762"/>
                  </a:lnTo>
                  <a:lnTo>
                    <a:pt x="500" y="750"/>
                  </a:lnTo>
                  <a:lnTo>
                    <a:pt x="507" y="743"/>
                  </a:lnTo>
                  <a:lnTo>
                    <a:pt x="515" y="733"/>
                  </a:lnTo>
                  <a:lnTo>
                    <a:pt x="522" y="724"/>
                  </a:lnTo>
                  <a:lnTo>
                    <a:pt x="526" y="712"/>
                  </a:lnTo>
                  <a:lnTo>
                    <a:pt x="532" y="701"/>
                  </a:lnTo>
                  <a:lnTo>
                    <a:pt x="536" y="691"/>
                  </a:lnTo>
                  <a:lnTo>
                    <a:pt x="539" y="680"/>
                  </a:lnTo>
                  <a:lnTo>
                    <a:pt x="543" y="669"/>
                  </a:lnTo>
                  <a:lnTo>
                    <a:pt x="547" y="655"/>
                  </a:lnTo>
                  <a:lnTo>
                    <a:pt x="547" y="644"/>
                  </a:lnTo>
                  <a:lnTo>
                    <a:pt x="551" y="633"/>
                  </a:lnTo>
                  <a:lnTo>
                    <a:pt x="549" y="619"/>
                  </a:lnTo>
                  <a:lnTo>
                    <a:pt x="549" y="606"/>
                  </a:lnTo>
                  <a:lnTo>
                    <a:pt x="549" y="593"/>
                  </a:lnTo>
                  <a:lnTo>
                    <a:pt x="549" y="579"/>
                  </a:lnTo>
                  <a:lnTo>
                    <a:pt x="547" y="566"/>
                  </a:lnTo>
                  <a:lnTo>
                    <a:pt x="547" y="553"/>
                  </a:lnTo>
                  <a:lnTo>
                    <a:pt x="545" y="538"/>
                  </a:lnTo>
                  <a:lnTo>
                    <a:pt x="545" y="526"/>
                  </a:lnTo>
                  <a:lnTo>
                    <a:pt x="541" y="513"/>
                  </a:lnTo>
                  <a:lnTo>
                    <a:pt x="539" y="500"/>
                  </a:lnTo>
                  <a:lnTo>
                    <a:pt x="536" y="486"/>
                  </a:lnTo>
                  <a:lnTo>
                    <a:pt x="534" y="471"/>
                  </a:lnTo>
                  <a:lnTo>
                    <a:pt x="530" y="458"/>
                  </a:lnTo>
                  <a:lnTo>
                    <a:pt x="528" y="444"/>
                  </a:lnTo>
                  <a:lnTo>
                    <a:pt x="524" y="431"/>
                  </a:lnTo>
                  <a:lnTo>
                    <a:pt x="522" y="418"/>
                  </a:lnTo>
                  <a:lnTo>
                    <a:pt x="519" y="405"/>
                  </a:lnTo>
                  <a:lnTo>
                    <a:pt x="513" y="389"/>
                  </a:lnTo>
                  <a:lnTo>
                    <a:pt x="509" y="376"/>
                  </a:lnTo>
                  <a:lnTo>
                    <a:pt x="503" y="363"/>
                  </a:lnTo>
                  <a:lnTo>
                    <a:pt x="498" y="350"/>
                  </a:lnTo>
                  <a:lnTo>
                    <a:pt x="494" y="336"/>
                  </a:lnTo>
                  <a:lnTo>
                    <a:pt x="490" y="323"/>
                  </a:lnTo>
                  <a:lnTo>
                    <a:pt x="484" y="310"/>
                  </a:lnTo>
                  <a:lnTo>
                    <a:pt x="479" y="296"/>
                  </a:lnTo>
                  <a:lnTo>
                    <a:pt x="475" y="283"/>
                  </a:lnTo>
                  <a:lnTo>
                    <a:pt x="467" y="272"/>
                  </a:lnTo>
                  <a:lnTo>
                    <a:pt x="463" y="258"/>
                  </a:lnTo>
                  <a:lnTo>
                    <a:pt x="458" y="245"/>
                  </a:lnTo>
                  <a:lnTo>
                    <a:pt x="452" y="236"/>
                  </a:lnTo>
                  <a:lnTo>
                    <a:pt x="448" y="222"/>
                  </a:lnTo>
                  <a:lnTo>
                    <a:pt x="444" y="213"/>
                  </a:lnTo>
                  <a:lnTo>
                    <a:pt x="439" y="199"/>
                  </a:lnTo>
                  <a:lnTo>
                    <a:pt x="431" y="188"/>
                  </a:lnTo>
                  <a:lnTo>
                    <a:pt x="425" y="177"/>
                  </a:lnTo>
                  <a:lnTo>
                    <a:pt x="422" y="167"/>
                  </a:lnTo>
                  <a:lnTo>
                    <a:pt x="416" y="154"/>
                  </a:lnTo>
                  <a:lnTo>
                    <a:pt x="408" y="144"/>
                  </a:lnTo>
                  <a:lnTo>
                    <a:pt x="403" y="135"/>
                  </a:lnTo>
                  <a:lnTo>
                    <a:pt x="399" y="125"/>
                  </a:lnTo>
                  <a:lnTo>
                    <a:pt x="393" y="116"/>
                  </a:lnTo>
                  <a:lnTo>
                    <a:pt x="387" y="104"/>
                  </a:lnTo>
                  <a:lnTo>
                    <a:pt x="382" y="95"/>
                  </a:lnTo>
                  <a:lnTo>
                    <a:pt x="378" y="89"/>
                  </a:lnTo>
                  <a:lnTo>
                    <a:pt x="372" y="80"/>
                  </a:lnTo>
                  <a:lnTo>
                    <a:pt x="368" y="72"/>
                  </a:lnTo>
                  <a:lnTo>
                    <a:pt x="365" y="65"/>
                  </a:lnTo>
                  <a:lnTo>
                    <a:pt x="361" y="59"/>
                  </a:lnTo>
                  <a:lnTo>
                    <a:pt x="351" y="44"/>
                  </a:lnTo>
                  <a:lnTo>
                    <a:pt x="346" y="30"/>
                  </a:lnTo>
                  <a:lnTo>
                    <a:pt x="338" y="23"/>
                  </a:lnTo>
                  <a:lnTo>
                    <a:pt x="334" y="15"/>
                  </a:lnTo>
                  <a:lnTo>
                    <a:pt x="327" y="2"/>
                  </a:lnTo>
                  <a:lnTo>
                    <a:pt x="325" y="0"/>
                  </a:lnTo>
                  <a:lnTo>
                    <a:pt x="3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3" name="Freeform 14"/>
            <p:cNvSpPr>
              <a:spLocks/>
            </p:cNvSpPr>
            <p:nvPr/>
          </p:nvSpPr>
          <p:spPr bwMode="auto">
            <a:xfrm>
              <a:off x="329768" y="5895388"/>
              <a:ext cx="371475" cy="595313"/>
            </a:xfrm>
            <a:custGeom>
              <a:avLst/>
              <a:gdLst>
                <a:gd name="T0" fmla="*/ 262 w 467"/>
                <a:gd name="T1" fmla="*/ 11 h 750"/>
                <a:gd name="T2" fmla="*/ 239 w 467"/>
                <a:gd name="T3" fmla="*/ 32 h 750"/>
                <a:gd name="T4" fmla="*/ 207 w 467"/>
                <a:gd name="T5" fmla="*/ 66 h 750"/>
                <a:gd name="T6" fmla="*/ 176 w 467"/>
                <a:gd name="T7" fmla="*/ 100 h 750"/>
                <a:gd name="T8" fmla="*/ 157 w 467"/>
                <a:gd name="T9" fmla="*/ 127 h 750"/>
                <a:gd name="T10" fmla="*/ 137 w 467"/>
                <a:gd name="T11" fmla="*/ 152 h 750"/>
                <a:gd name="T12" fmla="*/ 119 w 467"/>
                <a:gd name="T13" fmla="*/ 182 h 750"/>
                <a:gd name="T14" fmla="*/ 97 w 467"/>
                <a:gd name="T15" fmla="*/ 211 h 750"/>
                <a:gd name="T16" fmla="*/ 81 w 467"/>
                <a:gd name="T17" fmla="*/ 243 h 750"/>
                <a:gd name="T18" fmla="*/ 61 w 467"/>
                <a:gd name="T19" fmla="*/ 277 h 750"/>
                <a:gd name="T20" fmla="*/ 45 w 467"/>
                <a:gd name="T21" fmla="*/ 311 h 750"/>
                <a:gd name="T22" fmla="*/ 30 w 467"/>
                <a:gd name="T23" fmla="*/ 347 h 750"/>
                <a:gd name="T24" fmla="*/ 19 w 467"/>
                <a:gd name="T25" fmla="*/ 385 h 750"/>
                <a:gd name="T26" fmla="*/ 9 w 467"/>
                <a:gd name="T27" fmla="*/ 425 h 750"/>
                <a:gd name="T28" fmla="*/ 2 w 467"/>
                <a:gd name="T29" fmla="*/ 463 h 750"/>
                <a:gd name="T30" fmla="*/ 0 w 467"/>
                <a:gd name="T31" fmla="*/ 505 h 750"/>
                <a:gd name="T32" fmla="*/ 2 w 467"/>
                <a:gd name="T33" fmla="*/ 547 h 750"/>
                <a:gd name="T34" fmla="*/ 4 w 467"/>
                <a:gd name="T35" fmla="*/ 585 h 750"/>
                <a:gd name="T36" fmla="*/ 13 w 467"/>
                <a:gd name="T37" fmla="*/ 617 h 750"/>
                <a:gd name="T38" fmla="*/ 28 w 467"/>
                <a:gd name="T39" fmla="*/ 648 h 750"/>
                <a:gd name="T40" fmla="*/ 45 w 467"/>
                <a:gd name="T41" fmla="*/ 676 h 750"/>
                <a:gd name="T42" fmla="*/ 66 w 467"/>
                <a:gd name="T43" fmla="*/ 697 h 750"/>
                <a:gd name="T44" fmla="*/ 91 w 467"/>
                <a:gd name="T45" fmla="*/ 716 h 750"/>
                <a:gd name="T46" fmla="*/ 119 w 467"/>
                <a:gd name="T47" fmla="*/ 727 h 750"/>
                <a:gd name="T48" fmla="*/ 148 w 467"/>
                <a:gd name="T49" fmla="*/ 741 h 750"/>
                <a:gd name="T50" fmla="*/ 178 w 467"/>
                <a:gd name="T51" fmla="*/ 744 h 750"/>
                <a:gd name="T52" fmla="*/ 211 w 467"/>
                <a:gd name="T53" fmla="*/ 748 h 750"/>
                <a:gd name="T54" fmla="*/ 243 w 467"/>
                <a:gd name="T55" fmla="*/ 748 h 750"/>
                <a:gd name="T56" fmla="*/ 273 w 467"/>
                <a:gd name="T57" fmla="*/ 744 h 750"/>
                <a:gd name="T58" fmla="*/ 304 w 467"/>
                <a:gd name="T59" fmla="*/ 735 h 750"/>
                <a:gd name="T60" fmla="*/ 334 w 467"/>
                <a:gd name="T61" fmla="*/ 725 h 750"/>
                <a:gd name="T62" fmla="*/ 361 w 467"/>
                <a:gd name="T63" fmla="*/ 710 h 750"/>
                <a:gd name="T64" fmla="*/ 389 w 467"/>
                <a:gd name="T65" fmla="*/ 695 h 750"/>
                <a:gd name="T66" fmla="*/ 429 w 467"/>
                <a:gd name="T67" fmla="*/ 649 h 750"/>
                <a:gd name="T68" fmla="*/ 448 w 467"/>
                <a:gd name="T69" fmla="*/ 615 h 750"/>
                <a:gd name="T70" fmla="*/ 459 w 467"/>
                <a:gd name="T71" fmla="*/ 587 h 750"/>
                <a:gd name="T72" fmla="*/ 467 w 467"/>
                <a:gd name="T73" fmla="*/ 554 h 750"/>
                <a:gd name="T74" fmla="*/ 465 w 467"/>
                <a:gd name="T75" fmla="*/ 518 h 750"/>
                <a:gd name="T76" fmla="*/ 461 w 467"/>
                <a:gd name="T77" fmla="*/ 484 h 750"/>
                <a:gd name="T78" fmla="*/ 458 w 467"/>
                <a:gd name="T79" fmla="*/ 446 h 750"/>
                <a:gd name="T80" fmla="*/ 454 w 467"/>
                <a:gd name="T81" fmla="*/ 412 h 750"/>
                <a:gd name="T82" fmla="*/ 444 w 467"/>
                <a:gd name="T83" fmla="*/ 376 h 750"/>
                <a:gd name="T84" fmla="*/ 435 w 467"/>
                <a:gd name="T85" fmla="*/ 342 h 750"/>
                <a:gd name="T86" fmla="*/ 423 w 467"/>
                <a:gd name="T87" fmla="*/ 306 h 750"/>
                <a:gd name="T88" fmla="*/ 410 w 467"/>
                <a:gd name="T89" fmla="*/ 271 h 750"/>
                <a:gd name="T90" fmla="*/ 397 w 467"/>
                <a:gd name="T91" fmla="*/ 237 h 750"/>
                <a:gd name="T92" fmla="*/ 383 w 467"/>
                <a:gd name="T93" fmla="*/ 205 h 750"/>
                <a:gd name="T94" fmla="*/ 370 w 467"/>
                <a:gd name="T95" fmla="*/ 175 h 750"/>
                <a:gd name="T96" fmla="*/ 357 w 467"/>
                <a:gd name="T97" fmla="*/ 144 h 750"/>
                <a:gd name="T98" fmla="*/ 344 w 467"/>
                <a:gd name="T99" fmla="*/ 118 h 750"/>
                <a:gd name="T100" fmla="*/ 330 w 467"/>
                <a:gd name="T101" fmla="*/ 93 h 750"/>
                <a:gd name="T102" fmla="*/ 313 w 467"/>
                <a:gd name="T103" fmla="*/ 64 h 750"/>
                <a:gd name="T104" fmla="*/ 292 w 467"/>
                <a:gd name="T105" fmla="*/ 28 h 750"/>
                <a:gd name="T106" fmla="*/ 277 w 467"/>
                <a:gd name="T107" fmla="*/ 4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7" h="750">
                  <a:moveTo>
                    <a:pt x="275" y="0"/>
                  </a:moveTo>
                  <a:lnTo>
                    <a:pt x="271" y="2"/>
                  </a:lnTo>
                  <a:lnTo>
                    <a:pt x="262" y="11"/>
                  </a:lnTo>
                  <a:lnTo>
                    <a:pt x="254" y="15"/>
                  </a:lnTo>
                  <a:lnTo>
                    <a:pt x="249" y="24"/>
                  </a:lnTo>
                  <a:lnTo>
                    <a:pt x="239" y="32"/>
                  </a:lnTo>
                  <a:lnTo>
                    <a:pt x="230" y="43"/>
                  </a:lnTo>
                  <a:lnTo>
                    <a:pt x="218" y="53"/>
                  </a:lnTo>
                  <a:lnTo>
                    <a:pt x="207" y="66"/>
                  </a:lnTo>
                  <a:lnTo>
                    <a:pt x="195" y="80"/>
                  </a:lnTo>
                  <a:lnTo>
                    <a:pt x="184" y="95"/>
                  </a:lnTo>
                  <a:lnTo>
                    <a:pt x="176" y="100"/>
                  </a:lnTo>
                  <a:lnTo>
                    <a:pt x="169" y="108"/>
                  </a:lnTo>
                  <a:lnTo>
                    <a:pt x="161" y="118"/>
                  </a:lnTo>
                  <a:lnTo>
                    <a:pt x="157" y="127"/>
                  </a:lnTo>
                  <a:lnTo>
                    <a:pt x="150" y="135"/>
                  </a:lnTo>
                  <a:lnTo>
                    <a:pt x="144" y="144"/>
                  </a:lnTo>
                  <a:lnTo>
                    <a:pt x="137" y="152"/>
                  </a:lnTo>
                  <a:lnTo>
                    <a:pt x="133" y="163"/>
                  </a:lnTo>
                  <a:lnTo>
                    <a:pt x="125" y="173"/>
                  </a:lnTo>
                  <a:lnTo>
                    <a:pt x="119" y="182"/>
                  </a:lnTo>
                  <a:lnTo>
                    <a:pt x="112" y="190"/>
                  </a:lnTo>
                  <a:lnTo>
                    <a:pt x="104" y="201"/>
                  </a:lnTo>
                  <a:lnTo>
                    <a:pt x="97" y="211"/>
                  </a:lnTo>
                  <a:lnTo>
                    <a:pt x="93" y="220"/>
                  </a:lnTo>
                  <a:lnTo>
                    <a:pt x="85" y="232"/>
                  </a:lnTo>
                  <a:lnTo>
                    <a:pt x="81" y="243"/>
                  </a:lnTo>
                  <a:lnTo>
                    <a:pt x="74" y="254"/>
                  </a:lnTo>
                  <a:lnTo>
                    <a:pt x="66" y="266"/>
                  </a:lnTo>
                  <a:lnTo>
                    <a:pt x="61" y="277"/>
                  </a:lnTo>
                  <a:lnTo>
                    <a:pt x="57" y="289"/>
                  </a:lnTo>
                  <a:lnTo>
                    <a:pt x="51" y="300"/>
                  </a:lnTo>
                  <a:lnTo>
                    <a:pt x="45" y="311"/>
                  </a:lnTo>
                  <a:lnTo>
                    <a:pt x="42" y="323"/>
                  </a:lnTo>
                  <a:lnTo>
                    <a:pt x="38" y="336"/>
                  </a:lnTo>
                  <a:lnTo>
                    <a:pt x="30" y="347"/>
                  </a:lnTo>
                  <a:lnTo>
                    <a:pt x="26" y="359"/>
                  </a:lnTo>
                  <a:lnTo>
                    <a:pt x="23" y="372"/>
                  </a:lnTo>
                  <a:lnTo>
                    <a:pt x="19" y="385"/>
                  </a:lnTo>
                  <a:lnTo>
                    <a:pt x="15" y="397"/>
                  </a:lnTo>
                  <a:lnTo>
                    <a:pt x="11" y="410"/>
                  </a:lnTo>
                  <a:lnTo>
                    <a:pt x="9" y="425"/>
                  </a:lnTo>
                  <a:lnTo>
                    <a:pt x="7" y="439"/>
                  </a:lnTo>
                  <a:lnTo>
                    <a:pt x="4" y="450"/>
                  </a:lnTo>
                  <a:lnTo>
                    <a:pt x="2" y="463"/>
                  </a:lnTo>
                  <a:lnTo>
                    <a:pt x="0" y="477"/>
                  </a:lnTo>
                  <a:lnTo>
                    <a:pt x="0" y="492"/>
                  </a:lnTo>
                  <a:lnTo>
                    <a:pt x="0" y="505"/>
                  </a:lnTo>
                  <a:lnTo>
                    <a:pt x="0" y="518"/>
                  </a:lnTo>
                  <a:lnTo>
                    <a:pt x="0" y="532"/>
                  </a:lnTo>
                  <a:lnTo>
                    <a:pt x="2" y="547"/>
                  </a:lnTo>
                  <a:lnTo>
                    <a:pt x="2" y="558"/>
                  </a:lnTo>
                  <a:lnTo>
                    <a:pt x="2" y="572"/>
                  </a:lnTo>
                  <a:lnTo>
                    <a:pt x="4" y="585"/>
                  </a:lnTo>
                  <a:lnTo>
                    <a:pt x="7" y="596"/>
                  </a:lnTo>
                  <a:lnTo>
                    <a:pt x="9" y="608"/>
                  </a:lnTo>
                  <a:lnTo>
                    <a:pt x="13" y="617"/>
                  </a:lnTo>
                  <a:lnTo>
                    <a:pt x="17" y="629"/>
                  </a:lnTo>
                  <a:lnTo>
                    <a:pt x="23" y="640"/>
                  </a:lnTo>
                  <a:lnTo>
                    <a:pt x="28" y="648"/>
                  </a:lnTo>
                  <a:lnTo>
                    <a:pt x="32" y="657"/>
                  </a:lnTo>
                  <a:lnTo>
                    <a:pt x="38" y="667"/>
                  </a:lnTo>
                  <a:lnTo>
                    <a:pt x="45" y="676"/>
                  </a:lnTo>
                  <a:lnTo>
                    <a:pt x="53" y="682"/>
                  </a:lnTo>
                  <a:lnTo>
                    <a:pt x="59" y="689"/>
                  </a:lnTo>
                  <a:lnTo>
                    <a:pt x="66" y="697"/>
                  </a:lnTo>
                  <a:lnTo>
                    <a:pt x="76" y="705"/>
                  </a:lnTo>
                  <a:lnTo>
                    <a:pt x="83" y="710"/>
                  </a:lnTo>
                  <a:lnTo>
                    <a:pt x="91" y="716"/>
                  </a:lnTo>
                  <a:lnTo>
                    <a:pt x="100" y="720"/>
                  </a:lnTo>
                  <a:lnTo>
                    <a:pt x="110" y="725"/>
                  </a:lnTo>
                  <a:lnTo>
                    <a:pt x="119" y="727"/>
                  </a:lnTo>
                  <a:lnTo>
                    <a:pt x="129" y="733"/>
                  </a:lnTo>
                  <a:lnTo>
                    <a:pt x="138" y="735"/>
                  </a:lnTo>
                  <a:lnTo>
                    <a:pt x="148" y="741"/>
                  </a:lnTo>
                  <a:lnTo>
                    <a:pt x="157" y="741"/>
                  </a:lnTo>
                  <a:lnTo>
                    <a:pt x="169" y="742"/>
                  </a:lnTo>
                  <a:lnTo>
                    <a:pt x="178" y="744"/>
                  </a:lnTo>
                  <a:lnTo>
                    <a:pt x="190" y="748"/>
                  </a:lnTo>
                  <a:lnTo>
                    <a:pt x="199" y="748"/>
                  </a:lnTo>
                  <a:lnTo>
                    <a:pt x="211" y="748"/>
                  </a:lnTo>
                  <a:lnTo>
                    <a:pt x="222" y="748"/>
                  </a:lnTo>
                  <a:lnTo>
                    <a:pt x="233" y="750"/>
                  </a:lnTo>
                  <a:lnTo>
                    <a:pt x="243" y="748"/>
                  </a:lnTo>
                  <a:lnTo>
                    <a:pt x="252" y="748"/>
                  </a:lnTo>
                  <a:lnTo>
                    <a:pt x="264" y="746"/>
                  </a:lnTo>
                  <a:lnTo>
                    <a:pt x="273" y="744"/>
                  </a:lnTo>
                  <a:lnTo>
                    <a:pt x="283" y="741"/>
                  </a:lnTo>
                  <a:lnTo>
                    <a:pt x="294" y="739"/>
                  </a:lnTo>
                  <a:lnTo>
                    <a:pt x="304" y="735"/>
                  </a:lnTo>
                  <a:lnTo>
                    <a:pt x="315" y="733"/>
                  </a:lnTo>
                  <a:lnTo>
                    <a:pt x="323" y="729"/>
                  </a:lnTo>
                  <a:lnTo>
                    <a:pt x="334" y="725"/>
                  </a:lnTo>
                  <a:lnTo>
                    <a:pt x="344" y="720"/>
                  </a:lnTo>
                  <a:lnTo>
                    <a:pt x="353" y="716"/>
                  </a:lnTo>
                  <a:lnTo>
                    <a:pt x="361" y="710"/>
                  </a:lnTo>
                  <a:lnTo>
                    <a:pt x="370" y="705"/>
                  </a:lnTo>
                  <a:lnTo>
                    <a:pt x="380" y="699"/>
                  </a:lnTo>
                  <a:lnTo>
                    <a:pt x="389" y="695"/>
                  </a:lnTo>
                  <a:lnTo>
                    <a:pt x="402" y="680"/>
                  </a:lnTo>
                  <a:lnTo>
                    <a:pt x="418" y="667"/>
                  </a:lnTo>
                  <a:lnTo>
                    <a:pt x="429" y="649"/>
                  </a:lnTo>
                  <a:lnTo>
                    <a:pt x="440" y="634"/>
                  </a:lnTo>
                  <a:lnTo>
                    <a:pt x="444" y="623"/>
                  </a:lnTo>
                  <a:lnTo>
                    <a:pt x="448" y="615"/>
                  </a:lnTo>
                  <a:lnTo>
                    <a:pt x="454" y="606"/>
                  </a:lnTo>
                  <a:lnTo>
                    <a:pt x="458" y="596"/>
                  </a:lnTo>
                  <a:lnTo>
                    <a:pt x="459" y="587"/>
                  </a:lnTo>
                  <a:lnTo>
                    <a:pt x="461" y="575"/>
                  </a:lnTo>
                  <a:lnTo>
                    <a:pt x="463" y="564"/>
                  </a:lnTo>
                  <a:lnTo>
                    <a:pt x="467" y="554"/>
                  </a:lnTo>
                  <a:lnTo>
                    <a:pt x="465" y="541"/>
                  </a:lnTo>
                  <a:lnTo>
                    <a:pt x="465" y="530"/>
                  </a:lnTo>
                  <a:lnTo>
                    <a:pt x="465" y="518"/>
                  </a:lnTo>
                  <a:lnTo>
                    <a:pt x="465" y="507"/>
                  </a:lnTo>
                  <a:lnTo>
                    <a:pt x="463" y="496"/>
                  </a:lnTo>
                  <a:lnTo>
                    <a:pt x="461" y="484"/>
                  </a:lnTo>
                  <a:lnTo>
                    <a:pt x="461" y="471"/>
                  </a:lnTo>
                  <a:lnTo>
                    <a:pt x="461" y="461"/>
                  </a:lnTo>
                  <a:lnTo>
                    <a:pt x="458" y="446"/>
                  </a:lnTo>
                  <a:lnTo>
                    <a:pt x="456" y="437"/>
                  </a:lnTo>
                  <a:lnTo>
                    <a:pt x="456" y="423"/>
                  </a:lnTo>
                  <a:lnTo>
                    <a:pt x="454" y="412"/>
                  </a:lnTo>
                  <a:lnTo>
                    <a:pt x="450" y="401"/>
                  </a:lnTo>
                  <a:lnTo>
                    <a:pt x="448" y="387"/>
                  </a:lnTo>
                  <a:lnTo>
                    <a:pt x="444" y="376"/>
                  </a:lnTo>
                  <a:lnTo>
                    <a:pt x="442" y="366"/>
                  </a:lnTo>
                  <a:lnTo>
                    <a:pt x="439" y="351"/>
                  </a:lnTo>
                  <a:lnTo>
                    <a:pt x="435" y="342"/>
                  </a:lnTo>
                  <a:lnTo>
                    <a:pt x="431" y="328"/>
                  </a:lnTo>
                  <a:lnTo>
                    <a:pt x="427" y="317"/>
                  </a:lnTo>
                  <a:lnTo>
                    <a:pt x="423" y="306"/>
                  </a:lnTo>
                  <a:lnTo>
                    <a:pt x="418" y="294"/>
                  </a:lnTo>
                  <a:lnTo>
                    <a:pt x="414" y="283"/>
                  </a:lnTo>
                  <a:lnTo>
                    <a:pt x="410" y="271"/>
                  </a:lnTo>
                  <a:lnTo>
                    <a:pt x="406" y="260"/>
                  </a:lnTo>
                  <a:lnTo>
                    <a:pt x="402" y="249"/>
                  </a:lnTo>
                  <a:lnTo>
                    <a:pt x="397" y="237"/>
                  </a:lnTo>
                  <a:lnTo>
                    <a:pt x="393" y="226"/>
                  </a:lnTo>
                  <a:lnTo>
                    <a:pt x="389" y="216"/>
                  </a:lnTo>
                  <a:lnTo>
                    <a:pt x="383" y="205"/>
                  </a:lnTo>
                  <a:lnTo>
                    <a:pt x="380" y="195"/>
                  </a:lnTo>
                  <a:lnTo>
                    <a:pt x="376" y="186"/>
                  </a:lnTo>
                  <a:lnTo>
                    <a:pt x="370" y="175"/>
                  </a:lnTo>
                  <a:lnTo>
                    <a:pt x="366" y="165"/>
                  </a:lnTo>
                  <a:lnTo>
                    <a:pt x="361" y="154"/>
                  </a:lnTo>
                  <a:lnTo>
                    <a:pt x="357" y="144"/>
                  </a:lnTo>
                  <a:lnTo>
                    <a:pt x="353" y="137"/>
                  </a:lnTo>
                  <a:lnTo>
                    <a:pt x="347" y="127"/>
                  </a:lnTo>
                  <a:lnTo>
                    <a:pt x="344" y="118"/>
                  </a:lnTo>
                  <a:lnTo>
                    <a:pt x="338" y="110"/>
                  </a:lnTo>
                  <a:lnTo>
                    <a:pt x="334" y="100"/>
                  </a:lnTo>
                  <a:lnTo>
                    <a:pt x="330" y="93"/>
                  </a:lnTo>
                  <a:lnTo>
                    <a:pt x="325" y="85"/>
                  </a:lnTo>
                  <a:lnTo>
                    <a:pt x="321" y="78"/>
                  </a:lnTo>
                  <a:lnTo>
                    <a:pt x="313" y="64"/>
                  </a:lnTo>
                  <a:lnTo>
                    <a:pt x="307" y="51"/>
                  </a:lnTo>
                  <a:lnTo>
                    <a:pt x="298" y="38"/>
                  </a:lnTo>
                  <a:lnTo>
                    <a:pt x="292" y="28"/>
                  </a:lnTo>
                  <a:lnTo>
                    <a:pt x="287" y="21"/>
                  </a:lnTo>
                  <a:lnTo>
                    <a:pt x="283" y="13"/>
                  </a:lnTo>
                  <a:lnTo>
                    <a:pt x="277" y="4"/>
                  </a:lnTo>
                  <a:lnTo>
                    <a:pt x="275" y="0"/>
                  </a:lnTo>
                  <a:lnTo>
                    <a:pt x="275" y="0"/>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4" name="Freeform 16"/>
            <p:cNvSpPr>
              <a:spLocks/>
            </p:cNvSpPr>
            <p:nvPr/>
          </p:nvSpPr>
          <p:spPr bwMode="auto">
            <a:xfrm>
              <a:off x="358343" y="5946188"/>
              <a:ext cx="252413" cy="522288"/>
            </a:xfrm>
            <a:custGeom>
              <a:avLst/>
              <a:gdLst>
                <a:gd name="T0" fmla="*/ 218 w 317"/>
                <a:gd name="T1" fmla="*/ 0 h 658"/>
                <a:gd name="T2" fmla="*/ 152 w 317"/>
                <a:gd name="T3" fmla="*/ 76 h 658"/>
                <a:gd name="T4" fmla="*/ 93 w 317"/>
                <a:gd name="T5" fmla="*/ 162 h 658"/>
                <a:gd name="T6" fmla="*/ 44 w 317"/>
                <a:gd name="T7" fmla="*/ 261 h 658"/>
                <a:gd name="T8" fmla="*/ 7 w 317"/>
                <a:gd name="T9" fmla="*/ 365 h 658"/>
                <a:gd name="T10" fmla="*/ 0 w 317"/>
                <a:gd name="T11" fmla="*/ 462 h 658"/>
                <a:gd name="T12" fmla="*/ 9 w 317"/>
                <a:gd name="T13" fmla="*/ 547 h 658"/>
                <a:gd name="T14" fmla="*/ 45 w 317"/>
                <a:gd name="T15" fmla="*/ 612 h 658"/>
                <a:gd name="T16" fmla="*/ 112 w 317"/>
                <a:gd name="T17" fmla="*/ 646 h 658"/>
                <a:gd name="T18" fmla="*/ 178 w 317"/>
                <a:gd name="T19" fmla="*/ 658 h 658"/>
                <a:gd name="T20" fmla="*/ 243 w 317"/>
                <a:gd name="T21" fmla="*/ 639 h 658"/>
                <a:gd name="T22" fmla="*/ 289 w 317"/>
                <a:gd name="T23" fmla="*/ 591 h 658"/>
                <a:gd name="T24" fmla="*/ 317 w 317"/>
                <a:gd name="T25" fmla="*/ 489 h 658"/>
                <a:gd name="T26" fmla="*/ 317 w 317"/>
                <a:gd name="T27" fmla="*/ 371 h 658"/>
                <a:gd name="T28" fmla="*/ 294 w 317"/>
                <a:gd name="T29" fmla="*/ 215 h 658"/>
                <a:gd name="T30" fmla="*/ 218 w 317"/>
                <a:gd name="T31" fmla="*/ 0 h 658"/>
                <a:gd name="T32" fmla="*/ 218 w 317"/>
                <a:gd name="T33"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7" h="658">
                  <a:moveTo>
                    <a:pt x="218" y="0"/>
                  </a:moveTo>
                  <a:lnTo>
                    <a:pt x="152" y="76"/>
                  </a:lnTo>
                  <a:lnTo>
                    <a:pt x="93" y="162"/>
                  </a:lnTo>
                  <a:lnTo>
                    <a:pt x="44" y="261"/>
                  </a:lnTo>
                  <a:lnTo>
                    <a:pt x="7" y="365"/>
                  </a:lnTo>
                  <a:lnTo>
                    <a:pt x="0" y="462"/>
                  </a:lnTo>
                  <a:lnTo>
                    <a:pt x="9" y="547"/>
                  </a:lnTo>
                  <a:lnTo>
                    <a:pt x="45" y="612"/>
                  </a:lnTo>
                  <a:lnTo>
                    <a:pt x="112" y="646"/>
                  </a:lnTo>
                  <a:lnTo>
                    <a:pt x="178" y="658"/>
                  </a:lnTo>
                  <a:lnTo>
                    <a:pt x="243" y="639"/>
                  </a:lnTo>
                  <a:lnTo>
                    <a:pt x="289" y="591"/>
                  </a:lnTo>
                  <a:lnTo>
                    <a:pt x="317" y="489"/>
                  </a:lnTo>
                  <a:lnTo>
                    <a:pt x="317" y="371"/>
                  </a:lnTo>
                  <a:lnTo>
                    <a:pt x="294" y="215"/>
                  </a:lnTo>
                  <a:lnTo>
                    <a:pt x="218" y="0"/>
                  </a:lnTo>
                  <a:lnTo>
                    <a:pt x="218" y="0"/>
                  </a:lnTo>
                  <a:close/>
                </a:path>
              </a:pathLst>
            </a:custGeom>
            <a:solidFill>
              <a:srgbClr val="4DB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5" name="Freeform 17"/>
            <p:cNvSpPr>
              <a:spLocks/>
            </p:cNvSpPr>
            <p:nvPr/>
          </p:nvSpPr>
          <p:spPr bwMode="auto">
            <a:xfrm>
              <a:off x="393268" y="6006513"/>
              <a:ext cx="182563" cy="425450"/>
            </a:xfrm>
            <a:custGeom>
              <a:avLst/>
              <a:gdLst>
                <a:gd name="T0" fmla="*/ 155 w 229"/>
                <a:gd name="T1" fmla="*/ 0 h 536"/>
                <a:gd name="T2" fmla="*/ 89 w 229"/>
                <a:gd name="T3" fmla="*/ 88 h 536"/>
                <a:gd name="T4" fmla="*/ 45 w 229"/>
                <a:gd name="T5" fmla="*/ 188 h 536"/>
                <a:gd name="T6" fmla="*/ 9 w 229"/>
                <a:gd name="T7" fmla="*/ 287 h 536"/>
                <a:gd name="T8" fmla="*/ 0 w 229"/>
                <a:gd name="T9" fmla="*/ 390 h 536"/>
                <a:gd name="T10" fmla="*/ 11 w 229"/>
                <a:gd name="T11" fmla="*/ 466 h 536"/>
                <a:gd name="T12" fmla="*/ 57 w 229"/>
                <a:gd name="T13" fmla="*/ 519 h 536"/>
                <a:gd name="T14" fmla="*/ 115 w 229"/>
                <a:gd name="T15" fmla="*/ 536 h 536"/>
                <a:gd name="T16" fmla="*/ 174 w 229"/>
                <a:gd name="T17" fmla="*/ 519 h 536"/>
                <a:gd name="T18" fmla="*/ 214 w 229"/>
                <a:gd name="T19" fmla="*/ 449 h 536"/>
                <a:gd name="T20" fmla="*/ 229 w 229"/>
                <a:gd name="T21" fmla="*/ 319 h 536"/>
                <a:gd name="T22" fmla="*/ 222 w 229"/>
                <a:gd name="T23" fmla="*/ 202 h 536"/>
                <a:gd name="T24" fmla="*/ 174 w 229"/>
                <a:gd name="T25" fmla="*/ 44 h 536"/>
                <a:gd name="T26" fmla="*/ 155 w 229"/>
                <a:gd name="T27" fmla="*/ 0 h 536"/>
                <a:gd name="T28" fmla="*/ 155 w 229"/>
                <a:gd name="T29"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9" h="536">
                  <a:moveTo>
                    <a:pt x="155" y="0"/>
                  </a:moveTo>
                  <a:lnTo>
                    <a:pt x="89" y="88"/>
                  </a:lnTo>
                  <a:lnTo>
                    <a:pt x="45" y="188"/>
                  </a:lnTo>
                  <a:lnTo>
                    <a:pt x="9" y="287"/>
                  </a:lnTo>
                  <a:lnTo>
                    <a:pt x="0" y="390"/>
                  </a:lnTo>
                  <a:lnTo>
                    <a:pt x="11" y="466"/>
                  </a:lnTo>
                  <a:lnTo>
                    <a:pt x="57" y="519"/>
                  </a:lnTo>
                  <a:lnTo>
                    <a:pt x="115" y="536"/>
                  </a:lnTo>
                  <a:lnTo>
                    <a:pt x="174" y="519"/>
                  </a:lnTo>
                  <a:lnTo>
                    <a:pt x="214" y="449"/>
                  </a:lnTo>
                  <a:lnTo>
                    <a:pt x="229" y="319"/>
                  </a:lnTo>
                  <a:lnTo>
                    <a:pt x="222" y="202"/>
                  </a:lnTo>
                  <a:lnTo>
                    <a:pt x="174" y="44"/>
                  </a:lnTo>
                  <a:lnTo>
                    <a:pt x="155" y="0"/>
                  </a:lnTo>
                  <a:lnTo>
                    <a:pt x="155" y="0"/>
                  </a:lnTo>
                  <a:close/>
                </a:path>
              </a:pathLst>
            </a:custGeom>
            <a:solidFill>
              <a:srgbClr val="8C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6" name="Freeform 18"/>
            <p:cNvSpPr>
              <a:spLocks/>
            </p:cNvSpPr>
            <p:nvPr/>
          </p:nvSpPr>
          <p:spPr bwMode="auto">
            <a:xfrm>
              <a:off x="510743" y="5957300"/>
              <a:ext cx="168275" cy="536575"/>
            </a:xfrm>
            <a:custGeom>
              <a:avLst/>
              <a:gdLst>
                <a:gd name="T0" fmla="*/ 59 w 212"/>
                <a:gd name="T1" fmla="*/ 0 h 676"/>
                <a:gd name="T2" fmla="*/ 97 w 212"/>
                <a:gd name="T3" fmla="*/ 97 h 676"/>
                <a:gd name="T4" fmla="*/ 140 w 212"/>
                <a:gd name="T5" fmla="*/ 239 h 676"/>
                <a:gd name="T6" fmla="*/ 161 w 212"/>
                <a:gd name="T7" fmla="*/ 366 h 676"/>
                <a:gd name="T8" fmla="*/ 157 w 212"/>
                <a:gd name="T9" fmla="*/ 482 h 676"/>
                <a:gd name="T10" fmla="*/ 136 w 212"/>
                <a:gd name="T11" fmla="*/ 583 h 676"/>
                <a:gd name="T12" fmla="*/ 81 w 212"/>
                <a:gd name="T13" fmla="*/ 644 h 676"/>
                <a:gd name="T14" fmla="*/ 0 w 212"/>
                <a:gd name="T15" fmla="*/ 676 h 676"/>
                <a:gd name="T16" fmla="*/ 104 w 212"/>
                <a:gd name="T17" fmla="*/ 661 h 676"/>
                <a:gd name="T18" fmla="*/ 173 w 212"/>
                <a:gd name="T19" fmla="*/ 617 h 676"/>
                <a:gd name="T20" fmla="*/ 203 w 212"/>
                <a:gd name="T21" fmla="*/ 552 h 676"/>
                <a:gd name="T22" fmla="*/ 212 w 212"/>
                <a:gd name="T23" fmla="*/ 467 h 676"/>
                <a:gd name="T24" fmla="*/ 203 w 212"/>
                <a:gd name="T25" fmla="*/ 347 h 676"/>
                <a:gd name="T26" fmla="*/ 176 w 212"/>
                <a:gd name="T27" fmla="*/ 241 h 676"/>
                <a:gd name="T28" fmla="*/ 114 w 212"/>
                <a:gd name="T29" fmla="*/ 83 h 676"/>
                <a:gd name="T30" fmla="*/ 59 w 212"/>
                <a:gd name="T31" fmla="*/ 0 h 676"/>
                <a:gd name="T32" fmla="*/ 59 w 212"/>
                <a:gd name="T33"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676">
                  <a:moveTo>
                    <a:pt x="59" y="0"/>
                  </a:moveTo>
                  <a:lnTo>
                    <a:pt x="97" y="97"/>
                  </a:lnTo>
                  <a:lnTo>
                    <a:pt x="140" y="239"/>
                  </a:lnTo>
                  <a:lnTo>
                    <a:pt x="161" y="366"/>
                  </a:lnTo>
                  <a:lnTo>
                    <a:pt x="157" y="482"/>
                  </a:lnTo>
                  <a:lnTo>
                    <a:pt x="136" y="583"/>
                  </a:lnTo>
                  <a:lnTo>
                    <a:pt x="81" y="644"/>
                  </a:lnTo>
                  <a:lnTo>
                    <a:pt x="0" y="676"/>
                  </a:lnTo>
                  <a:lnTo>
                    <a:pt x="104" y="661"/>
                  </a:lnTo>
                  <a:lnTo>
                    <a:pt x="173" y="617"/>
                  </a:lnTo>
                  <a:lnTo>
                    <a:pt x="203" y="552"/>
                  </a:lnTo>
                  <a:lnTo>
                    <a:pt x="212" y="467"/>
                  </a:lnTo>
                  <a:lnTo>
                    <a:pt x="203" y="347"/>
                  </a:lnTo>
                  <a:lnTo>
                    <a:pt x="176" y="241"/>
                  </a:lnTo>
                  <a:lnTo>
                    <a:pt x="114" y="83"/>
                  </a:lnTo>
                  <a:lnTo>
                    <a:pt x="59" y="0"/>
                  </a:lnTo>
                  <a:lnTo>
                    <a:pt x="59" y="0"/>
                  </a:lnTo>
                  <a:close/>
                </a:path>
              </a:pathLst>
            </a:custGeom>
            <a:solidFill>
              <a:srgbClr val="008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7" name="Freeform 19"/>
            <p:cNvSpPr>
              <a:spLocks/>
            </p:cNvSpPr>
            <p:nvPr/>
          </p:nvSpPr>
          <p:spPr bwMode="auto">
            <a:xfrm>
              <a:off x="423431" y="6087475"/>
              <a:ext cx="98425" cy="303213"/>
            </a:xfrm>
            <a:custGeom>
              <a:avLst/>
              <a:gdLst>
                <a:gd name="T0" fmla="*/ 89 w 125"/>
                <a:gd name="T1" fmla="*/ 0 h 384"/>
                <a:gd name="T2" fmla="*/ 47 w 125"/>
                <a:gd name="T3" fmla="*/ 76 h 384"/>
                <a:gd name="T4" fmla="*/ 19 w 125"/>
                <a:gd name="T5" fmla="*/ 160 h 384"/>
                <a:gd name="T6" fmla="*/ 0 w 125"/>
                <a:gd name="T7" fmla="*/ 251 h 384"/>
                <a:gd name="T8" fmla="*/ 0 w 125"/>
                <a:gd name="T9" fmla="*/ 319 h 384"/>
                <a:gd name="T10" fmla="*/ 20 w 125"/>
                <a:gd name="T11" fmla="*/ 370 h 384"/>
                <a:gd name="T12" fmla="*/ 51 w 125"/>
                <a:gd name="T13" fmla="*/ 384 h 384"/>
                <a:gd name="T14" fmla="*/ 87 w 125"/>
                <a:gd name="T15" fmla="*/ 367 h 384"/>
                <a:gd name="T16" fmla="*/ 117 w 125"/>
                <a:gd name="T17" fmla="*/ 308 h 384"/>
                <a:gd name="T18" fmla="*/ 125 w 125"/>
                <a:gd name="T19" fmla="*/ 220 h 384"/>
                <a:gd name="T20" fmla="*/ 121 w 125"/>
                <a:gd name="T21" fmla="*/ 108 h 384"/>
                <a:gd name="T22" fmla="*/ 89 w 125"/>
                <a:gd name="T23" fmla="*/ 0 h 384"/>
                <a:gd name="T24" fmla="*/ 89 w 125"/>
                <a:gd name="T25"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384">
                  <a:moveTo>
                    <a:pt x="89" y="0"/>
                  </a:moveTo>
                  <a:lnTo>
                    <a:pt x="47" y="76"/>
                  </a:lnTo>
                  <a:lnTo>
                    <a:pt x="19" y="160"/>
                  </a:lnTo>
                  <a:lnTo>
                    <a:pt x="0" y="251"/>
                  </a:lnTo>
                  <a:lnTo>
                    <a:pt x="0" y="319"/>
                  </a:lnTo>
                  <a:lnTo>
                    <a:pt x="20" y="370"/>
                  </a:lnTo>
                  <a:lnTo>
                    <a:pt x="51" y="384"/>
                  </a:lnTo>
                  <a:lnTo>
                    <a:pt x="87" y="367"/>
                  </a:lnTo>
                  <a:lnTo>
                    <a:pt x="117" y="308"/>
                  </a:lnTo>
                  <a:lnTo>
                    <a:pt x="125" y="220"/>
                  </a:lnTo>
                  <a:lnTo>
                    <a:pt x="121" y="108"/>
                  </a:lnTo>
                  <a:lnTo>
                    <a:pt x="89" y="0"/>
                  </a:lnTo>
                  <a:lnTo>
                    <a:pt x="89" y="0"/>
                  </a:lnTo>
                  <a:close/>
                </a:path>
              </a:pathLst>
            </a:custGeom>
            <a:solidFill>
              <a:srgbClr val="BA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58" name="Group 57"/>
          <p:cNvGrpSpPr/>
          <p:nvPr/>
        </p:nvGrpSpPr>
        <p:grpSpPr>
          <a:xfrm>
            <a:off x="4803851" y="2600562"/>
            <a:ext cx="163712" cy="255389"/>
            <a:chOff x="296431" y="5846175"/>
            <a:chExt cx="436563" cy="681038"/>
          </a:xfrm>
        </p:grpSpPr>
        <p:sp>
          <p:nvSpPr>
            <p:cNvPr id="59" name="Freeform 13"/>
            <p:cNvSpPr>
              <a:spLocks/>
            </p:cNvSpPr>
            <p:nvPr/>
          </p:nvSpPr>
          <p:spPr bwMode="auto">
            <a:xfrm>
              <a:off x="296431" y="5846175"/>
              <a:ext cx="436563" cy="681038"/>
            </a:xfrm>
            <a:custGeom>
              <a:avLst/>
              <a:gdLst>
                <a:gd name="T0" fmla="*/ 308 w 551"/>
                <a:gd name="T1" fmla="*/ 11 h 857"/>
                <a:gd name="T2" fmla="*/ 281 w 551"/>
                <a:gd name="T3" fmla="*/ 36 h 857"/>
                <a:gd name="T4" fmla="*/ 243 w 551"/>
                <a:gd name="T5" fmla="*/ 76 h 857"/>
                <a:gd name="T6" fmla="*/ 222 w 551"/>
                <a:gd name="T7" fmla="*/ 99 h 857"/>
                <a:gd name="T8" fmla="*/ 199 w 551"/>
                <a:gd name="T9" fmla="*/ 125 h 857"/>
                <a:gd name="T10" fmla="*/ 177 w 551"/>
                <a:gd name="T11" fmla="*/ 154 h 857"/>
                <a:gd name="T12" fmla="*/ 156 w 551"/>
                <a:gd name="T13" fmla="*/ 186 h 857"/>
                <a:gd name="T14" fmla="*/ 131 w 551"/>
                <a:gd name="T15" fmla="*/ 218 h 857"/>
                <a:gd name="T16" fmla="*/ 108 w 551"/>
                <a:gd name="T17" fmla="*/ 253 h 857"/>
                <a:gd name="T18" fmla="*/ 87 w 551"/>
                <a:gd name="T19" fmla="*/ 291 h 857"/>
                <a:gd name="T20" fmla="*/ 66 w 551"/>
                <a:gd name="T21" fmla="*/ 331 h 857"/>
                <a:gd name="T22" fmla="*/ 49 w 551"/>
                <a:gd name="T23" fmla="*/ 370 h 857"/>
                <a:gd name="T24" fmla="*/ 32 w 551"/>
                <a:gd name="T25" fmla="*/ 412 h 857"/>
                <a:gd name="T26" fmla="*/ 19 w 551"/>
                <a:gd name="T27" fmla="*/ 456 h 857"/>
                <a:gd name="T28" fmla="*/ 9 w 551"/>
                <a:gd name="T29" fmla="*/ 501 h 857"/>
                <a:gd name="T30" fmla="*/ 0 w 551"/>
                <a:gd name="T31" fmla="*/ 545 h 857"/>
                <a:gd name="T32" fmla="*/ 0 w 551"/>
                <a:gd name="T33" fmla="*/ 595 h 857"/>
                <a:gd name="T34" fmla="*/ 2 w 551"/>
                <a:gd name="T35" fmla="*/ 640 h 857"/>
                <a:gd name="T36" fmla="*/ 9 w 551"/>
                <a:gd name="T37" fmla="*/ 684 h 857"/>
                <a:gd name="T38" fmla="*/ 21 w 551"/>
                <a:gd name="T39" fmla="*/ 720 h 857"/>
                <a:gd name="T40" fmla="*/ 40 w 551"/>
                <a:gd name="T41" fmla="*/ 752 h 857"/>
                <a:gd name="T42" fmla="*/ 63 w 551"/>
                <a:gd name="T43" fmla="*/ 781 h 857"/>
                <a:gd name="T44" fmla="*/ 91 w 551"/>
                <a:gd name="T45" fmla="*/ 805 h 857"/>
                <a:gd name="T46" fmla="*/ 120 w 551"/>
                <a:gd name="T47" fmla="*/ 822 h 857"/>
                <a:gd name="T48" fmla="*/ 154 w 551"/>
                <a:gd name="T49" fmla="*/ 838 h 857"/>
                <a:gd name="T50" fmla="*/ 188 w 551"/>
                <a:gd name="T51" fmla="*/ 847 h 857"/>
                <a:gd name="T52" fmla="*/ 226 w 551"/>
                <a:gd name="T53" fmla="*/ 853 h 857"/>
                <a:gd name="T54" fmla="*/ 262 w 551"/>
                <a:gd name="T55" fmla="*/ 855 h 857"/>
                <a:gd name="T56" fmla="*/ 298 w 551"/>
                <a:gd name="T57" fmla="*/ 853 h 857"/>
                <a:gd name="T58" fmla="*/ 336 w 551"/>
                <a:gd name="T59" fmla="*/ 847 h 857"/>
                <a:gd name="T60" fmla="*/ 372 w 551"/>
                <a:gd name="T61" fmla="*/ 838 h 857"/>
                <a:gd name="T62" fmla="*/ 405 w 551"/>
                <a:gd name="T63" fmla="*/ 824 h 857"/>
                <a:gd name="T64" fmla="*/ 439 w 551"/>
                <a:gd name="T65" fmla="*/ 807 h 857"/>
                <a:gd name="T66" fmla="*/ 467 w 551"/>
                <a:gd name="T67" fmla="*/ 786 h 857"/>
                <a:gd name="T68" fmla="*/ 494 w 551"/>
                <a:gd name="T69" fmla="*/ 762 h 857"/>
                <a:gd name="T70" fmla="*/ 515 w 551"/>
                <a:gd name="T71" fmla="*/ 733 h 857"/>
                <a:gd name="T72" fmla="*/ 532 w 551"/>
                <a:gd name="T73" fmla="*/ 701 h 857"/>
                <a:gd name="T74" fmla="*/ 543 w 551"/>
                <a:gd name="T75" fmla="*/ 669 h 857"/>
                <a:gd name="T76" fmla="*/ 551 w 551"/>
                <a:gd name="T77" fmla="*/ 633 h 857"/>
                <a:gd name="T78" fmla="*/ 549 w 551"/>
                <a:gd name="T79" fmla="*/ 593 h 857"/>
                <a:gd name="T80" fmla="*/ 547 w 551"/>
                <a:gd name="T81" fmla="*/ 553 h 857"/>
                <a:gd name="T82" fmla="*/ 541 w 551"/>
                <a:gd name="T83" fmla="*/ 513 h 857"/>
                <a:gd name="T84" fmla="*/ 534 w 551"/>
                <a:gd name="T85" fmla="*/ 471 h 857"/>
                <a:gd name="T86" fmla="*/ 524 w 551"/>
                <a:gd name="T87" fmla="*/ 431 h 857"/>
                <a:gd name="T88" fmla="*/ 513 w 551"/>
                <a:gd name="T89" fmla="*/ 389 h 857"/>
                <a:gd name="T90" fmla="*/ 498 w 551"/>
                <a:gd name="T91" fmla="*/ 350 h 857"/>
                <a:gd name="T92" fmla="*/ 484 w 551"/>
                <a:gd name="T93" fmla="*/ 310 h 857"/>
                <a:gd name="T94" fmla="*/ 467 w 551"/>
                <a:gd name="T95" fmla="*/ 272 h 857"/>
                <a:gd name="T96" fmla="*/ 452 w 551"/>
                <a:gd name="T97" fmla="*/ 236 h 857"/>
                <a:gd name="T98" fmla="*/ 439 w 551"/>
                <a:gd name="T99" fmla="*/ 199 h 857"/>
                <a:gd name="T100" fmla="*/ 422 w 551"/>
                <a:gd name="T101" fmla="*/ 167 h 857"/>
                <a:gd name="T102" fmla="*/ 403 w 551"/>
                <a:gd name="T103" fmla="*/ 135 h 857"/>
                <a:gd name="T104" fmla="*/ 387 w 551"/>
                <a:gd name="T105" fmla="*/ 104 h 857"/>
                <a:gd name="T106" fmla="*/ 372 w 551"/>
                <a:gd name="T107" fmla="*/ 80 h 857"/>
                <a:gd name="T108" fmla="*/ 361 w 551"/>
                <a:gd name="T109" fmla="*/ 59 h 857"/>
                <a:gd name="T110" fmla="*/ 338 w 551"/>
                <a:gd name="T111" fmla="*/ 23 h 857"/>
                <a:gd name="T112" fmla="*/ 325 w 551"/>
                <a:gd name="T113" fmla="*/ 0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1" h="857">
                  <a:moveTo>
                    <a:pt x="325" y="0"/>
                  </a:moveTo>
                  <a:lnTo>
                    <a:pt x="321" y="2"/>
                  </a:lnTo>
                  <a:lnTo>
                    <a:pt x="308" y="11"/>
                  </a:lnTo>
                  <a:lnTo>
                    <a:pt x="298" y="17"/>
                  </a:lnTo>
                  <a:lnTo>
                    <a:pt x="292" y="27"/>
                  </a:lnTo>
                  <a:lnTo>
                    <a:pt x="281" y="36"/>
                  </a:lnTo>
                  <a:lnTo>
                    <a:pt x="270" y="49"/>
                  </a:lnTo>
                  <a:lnTo>
                    <a:pt x="256" y="61"/>
                  </a:lnTo>
                  <a:lnTo>
                    <a:pt x="243" y="76"/>
                  </a:lnTo>
                  <a:lnTo>
                    <a:pt x="236" y="82"/>
                  </a:lnTo>
                  <a:lnTo>
                    <a:pt x="230" y="89"/>
                  </a:lnTo>
                  <a:lnTo>
                    <a:pt x="222" y="99"/>
                  </a:lnTo>
                  <a:lnTo>
                    <a:pt x="217" y="108"/>
                  </a:lnTo>
                  <a:lnTo>
                    <a:pt x="207" y="116"/>
                  </a:lnTo>
                  <a:lnTo>
                    <a:pt x="199" y="125"/>
                  </a:lnTo>
                  <a:lnTo>
                    <a:pt x="192" y="133"/>
                  </a:lnTo>
                  <a:lnTo>
                    <a:pt x="186" y="144"/>
                  </a:lnTo>
                  <a:lnTo>
                    <a:pt x="177" y="154"/>
                  </a:lnTo>
                  <a:lnTo>
                    <a:pt x="169" y="163"/>
                  </a:lnTo>
                  <a:lnTo>
                    <a:pt x="161" y="175"/>
                  </a:lnTo>
                  <a:lnTo>
                    <a:pt x="156" y="186"/>
                  </a:lnTo>
                  <a:lnTo>
                    <a:pt x="146" y="196"/>
                  </a:lnTo>
                  <a:lnTo>
                    <a:pt x="139" y="207"/>
                  </a:lnTo>
                  <a:lnTo>
                    <a:pt x="131" y="218"/>
                  </a:lnTo>
                  <a:lnTo>
                    <a:pt x="123" y="230"/>
                  </a:lnTo>
                  <a:lnTo>
                    <a:pt x="116" y="241"/>
                  </a:lnTo>
                  <a:lnTo>
                    <a:pt x="108" y="253"/>
                  </a:lnTo>
                  <a:lnTo>
                    <a:pt x="101" y="266"/>
                  </a:lnTo>
                  <a:lnTo>
                    <a:pt x="95" y="279"/>
                  </a:lnTo>
                  <a:lnTo>
                    <a:pt x="87" y="291"/>
                  </a:lnTo>
                  <a:lnTo>
                    <a:pt x="80" y="304"/>
                  </a:lnTo>
                  <a:lnTo>
                    <a:pt x="72" y="317"/>
                  </a:lnTo>
                  <a:lnTo>
                    <a:pt x="66" y="331"/>
                  </a:lnTo>
                  <a:lnTo>
                    <a:pt x="59" y="344"/>
                  </a:lnTo>
                  <a:lnTo>
                    <a:pt x="53" y="357"/>
                  </a:lnTo>
                  <a:lnTo>
                    <a:pt x="49" y="370"/>
                  </a:lnTo>
                  <a:lnTo>
                    <a:pt x="44" y="386"/>
                  </a:lnTo>
                  <a:lnTo>
                    <a:pt x="38" y="399"/>
                  </a:lnTo>
                  <a:lnTo>
                    <a:pt x="32" y="412"/>
                  </a:lnTo>
                  <a:lnTo>
                    <a:pt x="28" y="427"/>
                  </a:lnTo>
                  <a:lnTo>
                    <a:pt x="23" y="441"/>
                  </a:lnTo>
                  <a:lnTo>
                    <a:pt x="19" y="456"/>
                  </a:lnTo>
                  <a:lnTo>
                    <a:pt x="13" y="471"/>
                  </a:lnTo>
                  <a:lnTo>
                    <a:pt x="11" y="486"/>
                  </a:lnTo>
                  <a:lnTo>
                    <a:pt x="9" y="501"/>
                  </a:lnTo>
                  <a:lnTo>
                    <a:pt x="6" y="515"/>
                  </a:lnTo>
                  <a:lnTo>
                    <a:pt x="4" y="530"/>
                  </a:lnTo>
                  <a:lnTo>
                    <a:pt x="0" y="545"/>
                  </a:lnTo>
                  <a:lnTo>
                    <a:pt x="0" y="562"/>
                  </a:lnTo>
                  <a:lnTo>
                    <a:pt x="0" y="577"/>
                  </a:lnTo>
                  <a:lnTo>
                    <a:pt x="0" y="595"/>
                  </a:lnTo>
                  <a:lnTo>
                    <a:pt x="0" y="610"/>
                  </a:lnTo>
                  <a:lnTo>
                    <a:pt x="2" y="625"/>
                  </a:lnTo>
                  <a:lnTo>
                    <a:pt x="2" y="640"/>
                  </a:lnTo>
                  <a:lnTo>
                    <a:pt x="4" y="655"/>
                  </a:lnTo>
                  <a:lnTo>
                    <a:pt x="6" y="669"/>
                  </a:lnTo>
                  <a:lnTo>
                    <a:pt x="9" y="684"/>
                  </a:lnTo>
                  <a:lnTo>
                    <a:pt x="13" y="695"/>
                  </a:lnTo>
                  <a:lnTo>
                    <a:pt x="17" y="707"/>
                  </a:lnTo>
                  <a:lnTo>
                    <a:pt x="21" y="720"/>
                  </a:lnTo>
                  <a:lnTo>
                    <a:pt x="28" y="731"/>
                  </a:lnTo>
                  <a:lnTo>
                    <a:pt x="32" y="743"/>
                  </a:lnTo>
                  <a:lnTo>
                    <a:pt x="40" y="752"/>
                  </a:lnTo>
                  <a:lnTo>
                    <a:pt x="46" y="762"/>
                  </a:lnTo>
                  <a:lnTo>
                    <a:pt x="55" y="773"/>
                  </a:lnTo>
                  <a:lnTo>
                    <a:pt x="63" y="781"/>
                  </a:lnTo>
                  <a:lnTo>
                    <a:pt x="72" y="788"/>
                  </a:lnTo>
                  <a:lnTo>
                    <a:pt x="80" y="796"/>
                  </a:lnTo>
                  <a:lnTo>
                    <a:pt x="91" y="805"/>
                  </a:lnTo>
                  <a:lnTo>
                    <a:pt x="101" y="811"/>
                  </a:lnTo>
                  <a:lnTo>
                    <a:pt x="108" y="817"/>
                  </a:lnTo>
                  <a:lnTo>
                    <a:pt x="120" y="822"/>
                  </a:lnTo>
                  <a:lnTo>
                    <a:pt x="131" y="828"/>
                  </a:lnTo>
                  <a:lnTo>
                    <a:pt x="141" y="832"/>
                  </a:lnTo>
                  <a:lnTo>
                    <a:pt x="154" y="838"/>
                  </a:lnTo>
                  <a:lnTo>
                    <a:pt x="163" y="841"/>
                  </a:lnTo>
                  <a:lnTo>
                    <a:pt x="177" y="845"/>
                  </a:lnTo>
                  <a:lnTo>
                    <a:pt x="188" y="847"/>
                  </a:lnTo>
                  <a:lnTo>
                    <a:pt x="199" y="849"/>
                  </a:lnTo>
                  <a:lnTo>
                    <a:pt x="211" y="851"/>
                  </a:lnTo>
                  <a:lnTo>
                    <a:pt x="226" y="853"/>
                  </a:lnTo>
                  <a:lnTo>
                    <a:pt x="237" y="853"/>
                  </a:lnTo>
                  <a:lnTo>
                    <a:pt x="249" y="855"/>
                  </a:lnTo>
                  <a:lnTo>
                    <a:pt x="262" y="855"/>
                  </a:lnTo>
                  <a:lnTo>
                    <a:pt x="275" y="857"/>
                  </a:lnTo>
                  <a:lnTo>
                    <a:pt x="287" y="855"/>
                  </a:lnTo>
                  <a:lnTo>
                    <a:pt x="298" y="853"/>
                  </a:lnTo>
                  <a:lnTo>
                    <a:pt x="311" y="853"/>
                  </a:lnTo>
                  <a:lnTo>
                    <a:pt x="323" y="851"/>
                  </a:lnTo>
                  <a:lnTo>
                    <a:pt x="336" y="847"/>
                  </a:lnTo>
                  <a:lnTo>
                    <a:pt x="348" y="845"/>
                  </a:lnTo>
                  <a:lnTo>
                    <a:pt x="359" y="841"/>
                  </a:lnTo>
                  <a:lnTo>
                    <a:pt x="372" y="838"/>
                  </a:lnTo>
                  <a:lnTo>
                    <a:pt x="382" y="832"/>
                  </a:lnTo>
                  <a:lnTo>
                    <a:pt x="395" y="828"/>
                  </a:lnTo>
                  <a:lnTo>
                    <a:pt x="405" y="824"/>
                  </a:lnTo>
                  <a:lnTo>
                    <a:pt x="416" y="819"/>
                  </a:lnTo>
                  <a:lnTo>
                    <a:pt x="427" y="813"/>
                  </a:lnTo>
                  <a:lnTo>
                    <a:pt x="439" y="807"/>
                  </a:lnTo>
                  <a:lnTo>
                    <a:pt x="448" y="802"/>
                  </a:lnTo>
                  <a:lnTo>
                    <a:pt x="460" y="794"/>
                  </a:lnTo>
                  <a:lnTo>
                    <a:pt x="467" y="786"/>
                  </a:lnTo>
                  <a:lnTo>
                    <a:pt x="475" y="779"/>
                  </a:lnTo>
                  <a:lnTo>
                    <a:pt x="484" y="769"/>
                  </a:lnTo>
                  <a:lnTo>
                    <a:pt x="494" y="762"/>
                  </a:lnTo>
                  <a:lnTo>
                    <a:pt x="500" y="750"/>
                  </a:lnTo>
                  <a:lnTo>
                    <a:pt x="507" y="743"/>
                  </a:lnTo>
                  <a:lnTo>
                    <a:pt x="515" y="733"/>
                  </a:lnTo>
                  <a:lnTo>
                    <a:pt x="522" y="724"/>
                  </a:lnTo>
                  <a:lnTo>
                    <a:pt x="526" y="712"/>
                  </a:lnTo>
                  <a:lnTo>
                    <a:pt x="532" y="701"/>
                  </a:lnTo>
                  <a:lnTo>
                    <a:pt x="536" y="691"/>
                  </a:lnTo>
                  <a:lnTo>
                    <a:pt x="539" y="680"/>
                  </a:lnTo>
                  <a:lnTo>
                    <a:pt x="543" y="669"/>
                  </a:lnTo>
                  <a:lnTo>
                    <a:pt x="547" y="655"/>
                  </a:lnTo>
                  <a:lnTo>
                    <a:pt x="547" y="644"/>
                  </a:lnTo>
                  <a:lnTo>
                    <a:pt x="551" y="633"/>
                  </a:lnTo>
                  <a:lnTo>
                    <a:pt x="549" y="619"/>
                  </a:lnTo>
                  <a:lnTo>
                    <a:pt x="549" y="606"/>
                  </a:lnTo>
                  <a:lnTo>
                    <a:pt x="549" y="593"/>
                  </a:lnTo>
                  <a:lnTo>
                    <a:pt x="549" y="579"/>
                  </a:lnTo>
                  <a:lnTo>
                    <a:pt x="547" y="566"/>
                  </a:lnTo>
                  <a:lnTo>
                    <a:pt x="547" y="553"/>
                  </a:lnTo>
                  <a:lnTo>
                    <a:pt x="545" y="538"/>
                  </a:lnTo>
                  <a:lnTo>
                    <a:pt x="545" y="526"/>
                  </a:lnTo>
                  <a:lnTo>
                    <a:pt x="541" y="513"/>
                  </a:lnTo>
                  <a:lnTo>
                    <a:pt x="539" y="500"/>
                  </a:lnTo>
                  <a:lnTo>
                    <a:pt x="536" y="486"/>
                  </a:lnTo>
                  <a:lnTo>
                    <a:pt x="534" y="471"/>
                  </a:lnTo>
                  <a:lnTo>
                    <a:pt x="530" y="458"/>
                  </a:lnTo>
                  <a:lnTo>
                    <a:pt x="528" y="444"/>
                  </a:lnTo>
                  <a:lnTo>
                    <a:pt x="524" y="431"/>
                  </a:lnTo>
                  <a:lnTo>
                    <a:pt x="522" y="418"/>
                  </a:lnTo>
                  <a:lnTo>
                    <a:pt x="519" y="405"/>
                  </a:lnTo>
                  <a:lnTo>
                    <a:pt x="513" y="389"/>
                  </a:lnTo>
                  <a:lnTo>
                    <a:pt x="509" y="376"/>
                  </a:lnTo>
                  <a:lnTo>
                    <a:pt x="503" y="363"/>
                  </a:lnTo>
                  <a:lnTo>
                    <a:pt x="498" y="350"/>
                  </a:lnTo>
                  <a:lnTo>
                    <a:pt x="494" y="336"/>
                  </a:lnTo>
                  <a:lnTo>
                    <a:pt x="490" y="323"/>
                  </a:lnTo>
                  <a:lnTo>
                    <a:pt x="484" y="310"/>
                  </a:lnTo>
                  <a:lnTo>
                    <a:pt x="479" y="296"/>
                  </a:lnTo>
                  <a:lnTo>
                    <a:pt x="475" y="283"/>
                  </a:lnTo>
                  <a:lnTo>
                    <a:pt x="467" y="272"/>
                  </a:lnTo>
                  <a:lnTo>
                    <a:pt x="463" y="258"/>
                  </a:lnTo>
                  <a:lnTo>
                    <a:pt x="458" y="245"/>
                  </a:lnTo>
                  <a:lnTo>
                    <a:pt x="452" y="236"/>
                  </a:lnTo>
                  <a:lnTo>
                    <a:pt x="448" y="222"/>
                  </a:lnTo>
                  <a:lnTo>
                    <a:pt x="444" y="213"/>
                  </a:lnTo>
                  <a:lnTo>
                    <a:pt x="439" y="199"/>
                  </a:lnTo>
                  <a:lnTo>
                    <a:pt x="431" y="188"/>
                  </a:lnTo>
                  <a:lnTo>
                    <a:pt x="425" y="177"/>
                  </a:lnTo>
                  <a:lnTo>
                    <a:pt x="422" y="167"/>
                  </a:lnTo>
                  <a:lnTo>
                    <a:pt x="416" y="154"/>
                  </a:lnTo>
                  <a:lnTo>
                    <a:pt x="408" y="144"/>
                  </a:lnTo>
                  <a:lnTo>
                    <a:pt x="403" y="135"/>
                  </a:lnTo>
                  <a:lnTo>
                    <a:pt x="399" y="125"/>
                  </a:lnTo>
                  <a:lnTo>
                    <a:pt x="393" y="116"/>
                  </a:lnTo>
                  <a:lnTo>
                    <a:pt x="387" y="104"/>
                  </a:lnTo>
                  <a:lnTo>
                    <a:pt x="382" y="95"/>
                  </a:lnTo>
                  <a:lnTo>
                    <a:pt x="378" y="89"/>
                  </a:lnTo>
                  <a:lnTo>
                    <a:pt x="372" y="80"/>
                  </a:lnTo>
                  <a:lnTo>
                    <a:pt x="368" y="72"/>
                  </a:lnTo>
                  <a:lnTo>
                    <a:pt x="365" y="65"/>
                  </a:lnTo>
                  <a:lnTo>
                    <a:pt x="361" y="59"/>
                  </a:lnTo>
                  <a:lnTo>
                    <a:pt x="351" y="44"/>
                  </a:lnTo>
                  <a:lnTo>
                    <a:pt x="346" y="30"/>
                  </a:lnTo>
                  <a:lnTo>
                    <a:pt x="338" y="23"/>
                  </a:lnTo>
                  <a:lnTo>
                    <a:pt x="334" y="15"/>
                  </a:lnTo>
                  <a:lnTo>
                    <a:pt x="327" y="2"/>
                  </a:lnTo>
                  <a:lnTo>
                    <a:pt x="325" y="0"/>
                  </a:lnTo>
                  <a:lnTo>
                    <a:pt x="3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0" name="Freeform 14"/>
            <p:cNvSpPr>
              <a:spLocks/>
            </p:cNvSpPr>
            <p:nvPr/>
          </p:nvSpPr>
          <p:spPr bwMode="auto">
            <a:xfrm>
              <a:off x="329768" y="5895388"/>
              <a:ext cx="371475" cy="595313"/>
            </a:xfrm>
            <a:custGeom>
              <a:avLst/>
              <a:gdLst>
                <a:gd name="T0" fmla="*/ 262 w 467"/>
                <a:gd name="T1" fmla="*/ 11 h 750"/>
                <a:gd name="T2" fmla="*/ 239 w 467"/>
                <a:gd name="T3" fmla="*/ 32 h 750"/>
                <a:gd name="T4" fmla="*/ 207 w 467"/>
                <a:gd name="T5" fmla="*/ 66 h 750"/>
                <a:gd name="T6" fmla="*/ 176 w 467"/>
                <a:gd name="T7" fmla="*/ 100 h 750"/>
                <a:gd name="T8" fmla="*/ 157 w 467"/>
                <a:gd name="T9" fmla="*/ 127 h 750"/>
                <a:gd name="T10" fmla="*/ 137 w 467"/>
                <a:gd name="T11" fmla="*/ 152 h 750"/>
                <a:gd name="T12" fmla="*/ 119 w 467"/>
                <a:gd name="T13" fmla="*/ 182 h 750"/>
                <a:gd name="T14" fmla="*/ 97 w 467"/>
                <a:gd name="T15" fmla="*/ 211 h 750"/>
                <a:gd name="T16" fmla="*/ 81 w 467"/>
                <a:gd name="T17" fmla="*/ 243 h 750"/>
                <a:gd name="T18" fmla="*/ 61 w 467"/>
                <a:gd name="T19" fmla="*/ 277 h 750"/>
                <a:gd name="T20" fmla="*/ 45 w 467"/>
                <a:gd name="T21" fmla="*/ 311 h 750"/>
                <a:gd name="T22" fmla="*/ 30 w 467"/>
                <a:gd name="T23" fmla="*/ 347 h 750"/>
                <a:gd name="T24" fmla="*/ 19 w 467"/>
                <a:gd name="T25" fmla="*/ 385 h 750"/>
                <a:gd name="T26" fmla="*/ 9 w 467"/>
                <a:gd name="T27" fmla="*/ 425 h 750"/>
                <a:gd name="T28" fmla="*/ 2 w 467"/>
                <a:gd name="T29" fmla="*/ 463 h 750"/>
                <a:gd name="T30" fmla="*/ 0 w 467"/>
                <a:gd name="T31" fmla="*/ 505 h 750"/>
                <a:gd name="T32" fmla="*/ 2 w 467"/>
                <a:gd name="T33" fmla="*/ 547 h 750"/>
                <a:gd name="T34" fmla="*/ 4 w 467"/>
                <a:gd name="T35" fmla="*/ 585 h 750"/>
                <a:gd name="T36" fmla="*/ 13 w 467"/>
                <a:gd name="T37" fmla="*/ 617 h 750"/>
                <a:gd name="T38" fmla="*/ 28 w 467"/>
                <a:gd name="T39" fmla="*/ 648 h 750"/>
                <a:gd name="T40" fmla="*/ 45 w 467"/>
                <a:gd name="T41" fmla="*/ 676 h 750"/>
                <a:gd name="T42" fmla="*/ 66 w 467"/>
                <a:gd name="T43" fmla="*/ 697 h 750"/>
                <a:gd name="T44" fmla="*/ 91 w 467"/>
                <a:gd name="T45" fmla="*/ 716 h 750"/>
                <a:gd name="T46" fmla="*/ 119 w 467"/>
                <a:gd name="T47" fmla="*/ 727 h 750"/>
                <a:gd name="T48" fmla="*/ 148 w 467"/>
                <a:gd name="T49" fmla="*/ 741 h 750"/>
                <a:gd name="T50" fmla="*/ 178 w 467"/>
                <a:gd name="T51" fmla="*/ 744 h 750"/>
                <a:gd name="T52" fmla="*/ 211 w 467"/>
                <a:gd name="T53" fmla="*/ 748 h 750"/>
                <a:gd name="T54" fmla="*/ 243 w 467"/>
                <a:gd name="T55" fmla="*/ 748 h 750"/>
                <a:gd name="T56" fmla="*/ 273 w 467"/>
                <a:gd name="T57" fmla="*/ 744 h 750"/>
                <a:gd name="T58" fmla="*/ 304 w 467"/>
                <a:gd name="T59" fmla="*/ 735 h 750"/>
                <a:gd name="T60" fmla="*/ 334 w 467"/>
                <a:gd name="T61" fmla="*/ 725 h 750"/>
                <a:gd name="T62" fmla="*/ 361 w 467"/>
                <a:gd name="T63" fmla="*/ 710 h 750"/>
                <a:gd name="T64" fmla="*/ 389 w 467"/>
                <a:gd name="T65" fmla="*/ 695 h 750"/>
                <a:gd name="T66" fmla="*/ 429 w 467"/>
                <a:gd name="T67" fmla="*/ 649 h 750"/>
                <a:gd name="T68" fmla="*/ 448 w 467"/>
                <a:gd name="T69" fmla="*/ 615 h 750"/>
                <a:gd name="T70" fmla="*/ 459 w 467"/>
                <a:gd name="T71" fmla="*/ 587 h 750"/>
                <a:gd name="T72" fmla="*/ 467 w 467"/>
                <a:gd name="T73" fmla="*/ 554 h 750"/>
                <a:gd name="T74" fmla="*/ 465 w 467"/>
                <a:gd name="T75" fmla="*/ 518 h 750"/>
                <a:gd name="T76" fmla="*/ 461 w 467"/>
                <a:gd name="T77" fmla="*/ 484 h 750"/>
                <a:gd name="T78" fmla="*/ 458 w 467"/>
                <a:gd name="T79" fmla="*/ 446 h 750"/>
                <a:gd name="T80" fmla="*/ 454 w 467"/>
                <a:gd name="T81" fmla="*/ 412 h 750"/>
                <a:gd name="T82" fmla="*/ 444 w 467"/>
                <a:gd name="T83" fmla="*/ 376 h 750"/>
                <a:gd name="T84" fmla="*/ 435 w 467"/>
                <a:gd name="T85" fmla="*/ 342 h 750"/>
                <a:gd name="T86" fmla="*/ 423 w 467"/>
                <a:gd name="T87" fmla="*/ 306 h 750"/>
                <a:gd name="T88" fmla="*/ 410 w 467"/>
                <a:gd name="T89" fmla="*/ 271 h 750"/>
                <a:gd name="T90" fmla="*/ 397 w 467"/>
                <a:gd name="T91" fmla="*/ 237 h 750"/>
                <a:gd name="T92" fmla="*/ 383 w 467"/>
                <a:gd name="T93" fmla="*/ 205 h 750"/>
                <a:gd name="T94" fmla="*/ 370 w 467"/>
                <a:gd name="T95" fmla="*/ 175 h 750"/>
                <a:gd name="T96" fmla="*/ 357 w 467"/>
                <a:gd name="T97" fmla="*/ 144 h 750"/>
                <a:gd name="T98" fmla="*/ 344 w 467"/>
                <a:gd name="T99" fmla="*/ 118 h 750"/>
                <a:gd name="T100" fmla="*/ 330 w 467"/>
                <a:gd name="T101" fmla="*/ 93 h 750"/>
                <a:gd name="T102" fmla="*/ 313 w 467"/>
                <a:gd name="T103" fmla="*/ 64 h 750"/>
                <a:gd name="T104" fmla="*/ 292 w 467"/>
                <a:gd name="T105" fmla="*/ 28 h 750"/>
                <a:gd name="T106" fmla="*/ 277 w 467"/>
                <a:gd name="T107" fmla="*/ 4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7" h="750">
                  <a:moveTo>
                    <a:pt x="275" y="0"/>
                  </a:moveTo>
                  <a:lnTo>
                    <a:pt x="271" y="2"/>
                  </a:lnTo>
                  <a:lnTo>
                    <a:pt x="262" y="11"/>
                  </a:lnTo>
                  <a:lnTo>
                    <a:pt x="254" y="15"/>
                  </a:lnTo>
                  <a:lnTo>
                    <a:pt x="249" y="24"/>
                  </a:lnTo>
                  <a:lnTo>
                    <a:pt x="239" y="32"/>
                  </a:lnTo>
                  <a:lnTo>
                    <a:pt x="230" y="43"/>
                  </a:lnTo>
                  <a:lnTo>
                    <a:pt x="218" y="53"/>
                  </a:lnTo>
                  <a:lnTo>
                    <a:pt x="207" y="66"/>
                  </a:lnTo>
                  <a:lnTo>
                    <a:pt x="195" y="80"/>
                  </a:lnTo>
                  <a:lnTo>
                    <a:pt x="184" y="95"/>
                  </a:lnTo>
                  <a:lnTo>
                    <a:pt x="176" y="100"/>
                  </a:lnTo>
                  <a:lnTo>
                    <a:pt x="169" y="108"/>
                  </a:lnTo>
                  <a:lnTo>
                    <a:pt x="161" y="118"/>
                  </a:lnTo>
                  <a:lnTo>
                    <a:pt x="157" y="127"/>
                  </a:lnTo>
                  <a:lnTo>
                    <a:pt x="150" y="135"/>
                  </a:lnTo>
                  <a:lnTo>
                    <a:pt x="144" y="144"/>
                  </a:lnTo>
                  <a:lnTo>
                    <a:pt x="137" y="152"/>
                  </a:lnTo>
                  <a:lnTo>
                    <a:pt x="133" y="163"/>
                  </a:lnTo>
                  <a:lnTo>
                    <a:pt x="125" y="173"/>
                  </a:lnTo>
                  <a:lnTo>
                    <a:pt x="119" y="182"/>
                  </a:lnTo>
                  <a:lnTo>
                    <a:pt x="112" y="190"/>
                  </a:lnTo>
                  <a:lnTo>
                    <a:pt x="104" y="201"/>
                  </a:lnTo>
                  <a:lnTo>
                    <a:pt x="97" y="211"/>
                  </a:lnTo>
                  <a:lnTo>
                    <a:pt x="93" y="220"/>
                  </a:lnTo>
                  <a:lnTo>
                    <a:pt x="85" y="232"/>
                  </a:lnTo>
                  <a:lnTo>
                    <a:pt x="81" y="243"/>
                  </a:lnTo>
                  <a:lnTo>
                    <a:pt x="74" y="254"/>
                  </a:lnTo>
                  <a:lnTo>
                    <a:pt x="66" y="266"/>
                  </a:lnTo>
                  <a:lnTo>
                    <a:pt x="61" y="277"/>
                  </a:lnTo>
                  <a:lnTo>
                    <a:pt x="57" y="289"/>
                  </a:lnTo>
                  <a:lnTo>
                    <a:pt x="51" y="300"/>
                  </a:lnTo>
                  <a:lnTo>
                    <a:pt x="45" y="311"/>
                  </a:lnTo>
                  <a:lnTo>
                    <a:pt x="42" y="323"/>
                  </a:lnTo>
                  <a:lnTo>
                    <a:pt x="38" y="336"/>
                  </a:lnTo>
                  <a:lnTo>
                    <a:pt x="30" y="347"/>
                  </a:lnTo>
                  <a:lnTo>
                    <a:pt x="26" y="359"/>
                  </a:lnTo>
                  <a:lnTo>
                    <a:pt x="23" y="372"/>
                  </a:lnTo>
                  <a:lnTo>
                    <a:pt x="19" y="385"/>
                  </a:lnTo>
                  <a:lnTo>
                    <a:pt x="15" y="397"/>
                  </a:lnTo>
                  <a:lnTo>
                    <a:pt x="11" y="410"/>
                  </a:lnTo>
                  <a:lnTo>
                    <a:pt x="9" y="425"/>
                  </a:lnTo>
                  <a:lnTo>
                    <a:pt x="7" y="439"/>
                  </a:lnTo>
                  <a:lnTo>
                    <a:pt x="4" y="450"/>
                  </a:lnTo>
                  <a:lnTo>
                    <a:pt x="2" y="463"/>
                  </a:lnTo>
                  <a:lnTo>
                    <a:pt x="0" y="477"/>
                  </a:lnTo>
                  <a:lnTo>
                    <a:pt x="0" y="492"/>
                  </a:lnTo>
                  <a:lnTo>
                    <a:pt x="0" y="505"/>
                  </a:lnTo>
                  <a:lnTo>
                    <a:pt x="0" y="518"/>
                  </a:lnTo>
                  <a:lnTo>
                    <a:pt x="0" y="532"/>
                  </a:lnTo>
                  <a:lnTo>
                    <a:pt x="2" y="547"/>
                  </a:lnTo>
                  <a:lnTo>
                    <a:pt x="2" y="558"/>
                  </a:lnTo>
                  <a:lnTo>
                    <a:pt x="2" y="572"/>
                  </a:lnTo>
                  <a:lnTo>
                    <a:pt x="4" y="585"/>
                  </a:lnTo>
                  <a:lnTo>
                    <a:pt x="7" y="596"/>
                  </a:lnTo>
                  <a:lnTo>
                    <a:pt x="9" y="608"/>
                  </a:lnTo>
                  <a:lnTo>
                    <a:pt x="13" y="617"/>
                  </a:lnTo>
                  <a:lnTo>
                    <a:pt x="17" y="629"/>
                  </a:lnTo>
                  <a:lnTo>
                    <a:pt x="23" y="640"/>
                  </a:lnTo>
                  <a:lnTo>
                    <a:pt x="28" y="648"/>
                  </a:lnTo>
                  <a:lnTo>
                    <a:pt x="32" y="657"/>
                  </a:lnTo>
                  <a:lnTo>
                    <a:pt x="38" y="667"/>
                  </a:lnTo>
                  <a:lnTo>
                    <a:pt x="45" y="676"/>
                  </a:lnTo>
                  <a:lnTo>
                    <a:pt x="53" y="682"/>
                  </a:lnTo>
                  <a:lnTo>
                    <a:pt x="59" y="689"/>
                  </a:lnTo>
                  <a:lnTo>
                    <a:pt x="66" y="697"/>
                  </a:lnTo>
                  <a:lnTo>
                    <a:pt x="76" y="705"/>
                  </a:lnTo>
                  <a:lnTo>
                    <a:pt x="83" y="710"/>
                  </a:lnTo>
                  <a:lnTo>
                    <a:pt x="91" y="716"/>
                  </a:lnTo>
                  <a:lnTo>
                    <a:pt x="100" y="720"/>
                  </a:lnTo>
                  <a:lnTo>
                    <a:pt x="110" y="725"/>
                  </a:lnTo>
                  <a:lnTo>
                    <a:pt x="119" y="727"/>
                  </a:lnTo>
                  <a:lnTo>
                    <a:pt x="129" y="733"/>
                  </a:lnTo>
                  <a:lnTo>
                    <a:pt x="138" y="735"/>
                  </a:lnTo>
                  <a:lnTo>
                    <a:pt x="148" y="741"/>
                  </a:lnTo>
                  <a:lnTo>
                    <a:pt x="157" y="741"/>
                  </a:lnTo>
                  <a:lnTo>
                    <a:pt x="169" y="742"/>
                  </a:lnTo>
                  <a:lnTo>
                    <a:pt x="178" y="744"/>
                  </a:lnTo>
                  <a:lnTo>
                    <a:pt x="190" y="748"/>
                  </a:lnTo>
                  <a:lnTo>
                    <a:pt x="199" y="748"/>
                  </a:lnTo>
                  <a:lnTo>
                    <a:pt x="211" y="748"/>
                  </a:lnTo>
                  <a:lnTo>
                    <a:pt x="222" y="748"/>
                  </a:lnTo>
                  <a:lnTo>
                    <a:pt x="233" y="750"/>
                  </a:lnTo>
                  <a:lnTo>
                    <a:pt x="243" y="748"/>
                  </a:lnTo>
                  <a:lnTo>
                    <a:pt x="252" y="748"/>
                  </a:lnTo>
                  <a:lnTo>
                    <a:pt x="264" y="746"/>
                  </a:lnTo>
                  <a:lnTo>
                    <a:pt x="273" y="744"/>
                  </a:lnTo>
                  <a:lnTo>
                    <a:pt x="283" y="741"/>
                  </a:lnTo>
                  <a:lnTo>
                    <a:pt x="294" y="739"/>
                  </a:lnTo>
                  <a:lnTo>
                    <a:pt x="304" y="735"/>
                  </a:lnTo>
                  <a:lnTo>
                    <a:pt x="315" y="733"/>
                  </a:lnTo>
                  <a:lnTo>
                    <a:pt x="323" y="729"/>
                  </a:lnTo>
                  <a:lnTo>
                    <a:pt x="334" y="725"/>
                  </a:lnTo>
                  <a:lnTo>
                    <a:pt x="344" y="720"/>
                  </a:lnTo>
                  <a:lnTo>
                    <a:pt x="353" y="716"/>
                  </a:lnTo>
                  <a:lnTo>
                    <a:pt x="361" y="710"/>
                  </a:lnTo>
                  <a:lnTo>
                    <a:pt x="370" y="705"/>
                  </a:lnTo>
                  <a:lnTo>
                    <a:pt x="380" y="699"/>
                  </a:lnTo>
                  <a:lnTo>
                    <a:pt x="389" y="695"/>
                  </a:lnTo>
                  <a:lnTo>
                    <a:pt x="402" y="680"/>
                  </a:lnTo>
                  <a:lnTo>
                    <a:pt x="418" y="667"/>
                  </a:lnTo>
                  <a:lnTo>
                    <a:pt x="429" y="649"/>
                  </a:lnTo>
                  <a:lnTo>
                    <a:pt x="440" y="634"/>
                  </a:lnTo>
                  <a:lnTo>
                    <a:pt x="444" y="623"/>
                  </a:lnTo>
                  <a:lnTo>
                    <a:pt x="448" y="615"/>
                  </a:lnTo>
                  <a:lnTo>
                    <a:pt x="454" y="606"/>
                  </a:lnTo>
                  <a:lnTo>
                    <a:pt x="458" y="596"/>
                  </a:lnTo>
                  <a:lnTo>
                    <a:pt x="459" y="587"/>
                  </a:lnTo>
                  <a:lnTo>
                    <a:pt x="461" y="575"/>
                  </a:lnTo>
                  <a:lnTo>
                    <a:pt x="463" y="564"/>
                  </a:lnTo>
                  <a:lnTo>
                    <a:pt x="467" y="554"/>
                  </a:lnTo>
                  <a:lnTo>
                    <a:pt x="465" y="541"/>
                  </a:lnTo>
                  <a:lnTo>
                    <a:pt x="465" y="530"/>
                  </a:lnTo>
                  <a:lnTo>
                    <a:pt x="465" y="518"/>
                  </a:lnTo>
                  <a:lnTo>
                    <a:pt x="465" y="507"/>
                  </a:lnTo>
                  <a:lnTo>
                    <a:pt x="463" y="496"/>
                  </a:lnTo>
                  <a:lnTo>
                    <a:pt x="461" y="484"/>
                  </a:lnTo>
                  <a:lnTo>
                    <a:pt x="461" y="471"/>
                  </a:lnTo>
                  <a:lnTo>
                    <a:pt x="461" y="461"/>
                  </a:lnTo>
                  <a:lnTo>
                    <a:pt x="458" y="446"/>
                  </a:lnTo>
                  <a:lnTo>
                    <a:pt x="456" y="437"/>
                  </a:lnTo>
                  <a:lnTo>
                    <a:pt x="456" y="423"/>
                  </a:lnTo>
                  <a:lnTo>
                    <a:pt x="454" y="412"/>
                  </a:lnTo>
                  <a:lnTo>
                    <a:pt x="450" y="401"/>
                  </a:lnTo>
                  <a:lnTo>
                    <a:pt x="448" y="387"/>
                  </a:lnTo>
                  <a:lnTo>
                    <a:pt x="444" y="376"/>
                  </a:lnTo>
                  <a:lnTo>
                    <a:pt x="442" y="366"/>
                  </a:lnTo>
                  <a:lnTo>
                    <a:pt x="439" y="351"/>
                  </a:lnTo>
                  <a:lnTo>
                    <a:pt x="435" y="342"/>
                  </a:lnTo>
                  <a:lnTo>
                    <a:pt x="431" y="328"/>
                  </a:lnTo>
                  <a:lnTo>
                    <a:pt x="427" y="317"/>
                  </a:lnTo>
                  <a:lnTo>
                    <a:pt x="423" y="306"/>
                  </a:lnTo>
                  <a:lnTo>
                    <a:pt x="418" y="294"/>
                  </a:lnTo>
                  <a:lnTo>
                    <a:pt x="414" y="283"/>
                  </a:lnTo>
                  <a:lnTo>
                    <a:pt x="410" y="271"/>
                  </a:lnTo>
                  <a:lnTo>
                    <a:pt x="406" y="260"/>
                  </a:lnTo>
                  <a:lnTo>
                    <a:pt x="402" y="249"/>
                  </a:lnTo>
                  <a:lnTo>
                    <a:pt x="397" y="237"/>
                  </a:lnTo>
                  <a:lnTo>
                    <a:pt x="393" y="226"/>
                  </a:lnTo>
                  <a:lnTo>
                    <a:pt x="389" y="216"/>
                  </a:lnTo>
                  <a:lnTo>
                    <a:pt x="383" y="205"/>
                  </a:lnTo>
                  <a:lnTo>
                    <a:pt x="380" y="195"/>
                  </a:lnTo>
                  <a:lnTo>
                    <a:pt x="376" y="186"/>
                  </a:lnTo>
                  <a:lnTo>
                    <a:pt x="370" y="175"/>
                  </a:lnTo>
                  <a:lnTo>
                    <a:pt x="366" y="165"/>
                  </a:lnTo>
                  <a:lnTo>
                    <a:pt x="361" y="154"/>
                  </a:lnTo>
                  <a:lnTo>
                    <a:pt x="357" y="144"/>
                  </a:lnTo>
                  <a:lnTo>
                    <a:pt x="353" y="137"/>
                  </a:lnTo>
                  <a:lnTo>
                    <a:pt x="347" y="127"/>
                  </a:lnTo>
                  <a:lnTo>
                    <a:pt x="344" y="118"/>
                  </a:lnTo>
                  <a:lnTo>
                    <a:pt x="338" y="110"/>
                  </a:lnTo>
                  <a:lnTo>
                    <a:pt x="334" y="100"/>
                  </a:lnTo>
                  <a:lnTo>
                    <a:pt x="330" y="93"/>
                  </a:lnTo>
                  <a:lnTo>
                    <a:pt x="325" y="85"/>
                  </a:lnTo>
                  <a:lnTo>
                    <a:pt x="321" y="78"/>
                  </a:lnTo>
                  <a:lnTo>
                    <a:pt x="313" y="64"/>
                  </a:lnTo>
                  <a:lnTo>
                    <a:pt x="307" y="51"/>
                  </a:lnTo>
                  <a:lnTo>
                    <a:pt x="298" y="38"/>
                  </a:lnTo>
                  <a:lnTo>
                    <a:pt x="292" y="28"/>
                  </a:lnTo>
                  <a:lnTo>
                    <a:pt x="287" y="21"/>
                  </a:lnTo>
                  <a:lnTo>
                    <a:pt x="283" y="13"/>
                  </a:lnTo>
                  <a:lnTo>
                    <a:pt x="277" y="4"/>
                  </a:lnTo>
                  <a:lnTo>
                    <a:pt x="275" y="0"/>
                  </a:lnTo>
                  <a:lnTo>
                    <a:pt x="275" y="0"/>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1" name="Freeform 16"/>
            <p:cNvSpPr>
              <a:spLocks/>
            </p:cNvSpPr>
            <p:nvPr/>
          </p:nvSpPr>
          <p:spPr bwMode="auto">
            <a:xfrm>
              <a:off x="358343" y="5946188"/>
              <a:ext cx="252413" cy="522288"/>
            </a:xfrm>
            <a:custGeom>
              <a:avLst/>
              <a:gdLst>
                <a:gd name="T0" fmla="*/ 218 w 317"/>
                <a:gd name="T1" fmla="*/ 0 h 658"/>
                <a:gd name="T2" fmla="*/ 152 w 317"/>
                <a:gd name="T3" fmla="*/ 76 h 658"/>
                <a:gd name="T4" fmla="*/ 93 w 317"/>
                <a:gd name="T5" fmla="*/ 162 h 658"/>
                <a:gd name="T6" fmla="*/ 44 w 317"/>
                <a:gd name="T7" fmla="*/ 261 h 658"/>
                <a:gd name="T8" fmla="*/ 7 w 317"/>
                <a:gd name="T9" fmla="*/ 365 h 658"/>
                <a:gd name="T10" fmla="*/ 0 w 317"/>
                <a:gd name="T11" fmla="*/ 462 h 658"/>
                <a:gd name="T12" fmla="*/ 9 w 317"/>
                <a:gd name="T13" fmla="*/ 547 h 658"/>
                <a:gd name="T14" fmla="*/ 45 w 317"/>
                <a:gd name="T15" fmla="*/ 612 h 658"/>
                <a:gd name="T16" fmla="*/ 112 w 317"/>
                <a:gd name="T17" fmla="*/ 646 h 658"/>
                <a:gd name="T18" fmla="*/ 178 w 317"/>
                <a:gd name="T19" fmla="*/ 658 h 658"/>
                <a:gd name="T20" fmla="*/ 243 w 317"/>
                <a:gd name="T21" fmla="*/ 639 h 658"/>
                <a:gd name="T22" fmla="*/ 289 w 317"/>
                <a:gd name="T23" fmla="*/ 591 h 658"/>
                <a:gd name="T24" fmla="*/ 317 w 317"/>
                <a:gd name="T25" fmla="*/ 489 h 658"/>
                <a:gd name="T26" fmla="*/ 317 w 317"/>
                <a:gd name="T27" fmla="*/ 371 h 658"/>
                <a:gd name="T28" fmla="*/ 294 w 317"/>
                <a:gd name="T29" fmla="*/ 215 h 658"/>
                <a:gd name="T30" fmla="*/ 218 w 317"/>
                <a:gd name="T31" fmla="*/ 0 h 658"/>
                <a:gd name="T32" fmla="*/ 218 w 317"/>
                <a:gd name="T33"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7" h="658">
                  <a:moveTo>
                    <a:pt x="218" y="0"/>
                  </a:moveTo>
                  <a:lnTo>
                    <a:pt x="152" y="76"/>
                  </a:lnTo>
                  <a:lnTo>
                    <a:pt x="93" y="162"/>
                  </a:lnTo>
                  <a:lnTo>
                    <a:pt x="44" y="261"/>
                  </a:lnTo>
                  <a:lnTo>
                    <a:pt x="7" y="365"/>
                  </a:lnTo>
                  <a:lnTo>
                    <a:pt x="0" y="462"/>
                  </a:lnTo>
                  <a:lnTo>
                    <a:pt x="9" y="547"/>
                  </a:lnTo>
                  <a:lnTo>
                    <a:pt x="45" y="612"/>
                  </a:lnTo>
                  <a:lnTo>
                    <a:pt x="112" y="646"/>
                  </a:lnTo>
                  <a:lnTo>
                    <a:pt x="178" y="658"/>
                  </a:lnTo>
                  <a:lnTo>
                    <a:pt x="243" y="639"/>
                  </a:lnTo>
                  <a:lnTo>
                    <a:pt x="289" y="591"/>
                  </a:lnTo>
                  <a:lnTo>
                    <a:pt x="317" y="489"/>
                  </a:lnTo>
                  <a:lnTo>
                    <a:pt x="317" y="371"/>
                  </a:lnTo>
                  <a:lnTo>
                    <a:pt x="294" y="215"/>
                  </a:lnTo>
                  <a:lnTo>
                    <a:pt x="218" y="0"/>
                  </a:lnTo>
                  <a:lnTo>
                    <a:pt x="218" y="0"/>
                  </a:lnTo>
                  <a:close/>
                </a:path>
              </a:pathLst>
            </a:custGeom>
            <a:solidFill>
              <a:srgbClr val="4DB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2" name="Freeform 17"/>
            <p:cNvSpPr>
              <a:spLocks/>
            </p:cNvSpPr>
            <p:nvPr/>
          </p:nvSpPr>
          <p:spPr bwMode="auto">
            <a:xfrm>
              <a:off x="393268" y="6006513"/>
              <a:ext cx="182563" cy="425450"/>
            </a:xfrm>
            <a:custGeom>
              <a:avLst/>
              <a:gdLst>
                <a:gd name="T0" fmla="*/ 155 w 229"/>
                <a:gd name="T1" fmla="*/ 0 h 536"/>
                <a:gd name="T2" fmla="*/ 89 w 229"/>
                <a:gd name="T3" fmla="*/ 88 h 536"/>
                <a:gd name="T4" fmla="*/ 45 w 229"/>
                <a:gd name="T5" fmla="*/ 188 h 536"/>
                <a:gd name="T6" fmla="*/ 9 w 229"/>
                <a:gd name="T7" fmla="*/ 287 h 536"/>
                <a:gd name="T8" fmla="*/ 0 w 229"/>
                <a:gd name="T9" fmla="*/ 390 h 536"/>
                <a:gd name="T10" fmla="*/ 11 w 229"/>
                <a:gd name="T11" fmla="*/ 466 h 536"/>
                <a:gd name="T12" fmla="*/ 57 w 229"/>
                <a:gd name="T13" fmla="*/ 519 h 536"/>
                <a:gd name="T14" fmla="*/ 115 w 229"/>
                <a:gd name="T15" fmla="*/ 536 h 536"/>
                <a:gd name="T16" fmla="*/ 174 w 229"/>
                <a:gd name="T17" fmla="*/ 519 h 536"/>
                <a:gd name="T18" fmla="*/ 214 w 229"/>
                <a:gd name="T19" fmla="*/ 449 h 536"/>
                <a:gd name="T20" fmla="*/ 229 w 229"/>
                <a:gd name="T21" fmla="*/ 319 h 536"/>
                <a:gd name="T22" fmla="*/ 222 w 229"/>
                <a:gd name="T23" fmla="*/ 202 h 536"/>
                <a:gd name="T24" fmla="*/ 174 w 229"/>
                <a:gd name="T25" fmla="*/ 44 h 536"/>
                <a:gd name="T26" fmla="*/ 155 w 229"/>
                <a:gd name="T27" fmla="*/ 0 h 536"/>
                <a:gd name="T28" fmla="*/ 155 w 229"/>
                <a:gd name="T29"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9" h="536">
                  <a:moveTo>
                    <a:pt x="155" y="0"/>
                  </a:moveTo>
                  <a:lnTo>
                    <a:pt x="89" y="88"/>
                  </a:lnTo>
                  <a:lnTo>
                    <a:pt x="45" y="188"/>
                  </a:lnTo>
                  <a:lnTo>
                    <a:pt x="9" y="287"/>
                  </a:lnTo>
                  <a:lnTo>
                    <a:pt x="0" y="390"/>
                  </a:lnTo>
                  <a:lnTo>
                    <a:pt x="11" y="466"/>
                  </a:lnTo>
                  <a:lnTo>
                    <a:pt x="57" y="519"/>
                  </a:lnTo>
                  <a:lnTo>
                    <a:pt x="115" y="536"/>
                  </a:lnTo>
                  <a:lnTo>
                    <a:pt x="174" y="519"/>
                  </a:lnTo>
                  <a:lnTo>
                    <a:pt x="214" y="449"/>
                  </a:lnTo>
                  <a:lnTo>
                    <a:pt x="229" y="319"/>
                  </a:lnTo>
                  <a:lnTo>
                    <a:pt x="222" y="202"/>
                  </a:lnTo>
                  <a:lnTo>
                    <a:pt x="174" y="44"/>
                  </a:lnTo>
                  <a:lnTo>
                    <a:pt x="155" y="0"/>
                  </a:lnTo>
                  <a:lnTo>
                    <a:pt x="155" y="0"/>
                  </a:lnTo>
                  <a:close/>
                </a:path>
              </a:pathLst>
            </a:custGeom>
            <a:solidFill>
              <a:srgbClr val="8C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3" name="Freeform 18"/>
            <p:cNvSpPr>
              <a:spLocks/>
            </p:cNvSpPr>
            <p:nvPr/>
          </p:nvSpPr>
          <p:spPr bwMode="auto">
            <a:xfrm>
              <a:off x="510743" y="5957300"/>
              <a:ext cx="168275" cy="536575"/>
            </a:xfrm>
            <a:custGeom>
              <a:avLst/>
              <a:gdLst>
                <a:gd name="T0" fmla="*/ 59 w 212"/>
                <a:gd name="T1" fmla="*/ 0 h 676"/>
                <a:gd name="T2" fmla="*/ 97 w 212"/>
                <a:gd name="T3" fmla="*/ 97 h 676"/>
                <a:gd name="T4" fmla="*/ 140 w 212"/>
                <a:gd name="T5" fmla="*/ 239 h 676"/>
                <a:gd name="T6" fmla="*/ 161 w 212"/>
                <a:gd name="T7" fmla="*/ 366 h 676"/>
                <a:gd name="T8" fmla="*/ 157 w 212"/>
                <a:gd name="T9" fmla="*/ 482 h 676"/>
                <a:gd name="T10" fmla="*/ 136 w 212"/>
                <a:gd name="T11" fmla="*/ 583 h 676"/>
                <a:gd name="T12" fmla="*/ 81 w 212"/>
                <a:gd name="T13" fmla="*/ 644 h 676"/>
                <a:gd name="T14" fmla="*/ 0 w 212"/>
                <a:gd name="T15" fmla="*/ 676 h 676"/>
                <a:gd name="T16" fmla="*/ 104 w 212"/>
                <a:gd name="T17" fmla="*/ 661 h 676"/>
                <a:gd name="T18" fmla="*/ 173 w 212"/>
                <a:gd name="T19" fmla="*/ 617 h 676"/>
                <a:gd name="T20" fmla="*/ 203 w 212"/>
                <a:gd name="T21" fmla="*/ 552 h 676"/>
                <a:gd name="T22" fmla="*/ 212 w 212"/>
                <a:gd name="T23" fmla="*/ 467 h 676"/>
                <a:gd name="T24" fmla="*/ 203 w 212"/>
                <a:gd name="T25" fmla="*/ 347 h 676"/>
                <a:gd name="T26" fmla="*/ 176 w 212"/>
                <a:gd name="T27" fmla="*/ 241 h 676"/>
                <a:gd name="T28" fmla="*/ 114 w 212"/>
                <a:gd name="T29" fmla="*/ 83 h 676"/>
                <a:gd name="T30" fmla="*/ 59 w 212"/>
                <a:gd name="T31" fmla="*/ 0 h 676"/>
                <a:gd name="T32" fmla="*/ 59 w 212"/>
                <a:gd name="T33"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676">
                  <a:moveTo>
                    <a:pt x="59" y="0"/>
                  </a:moveTo>
                  <a:lnTo>
                    <a:pt x="97" y="97"/>
                  </a:lnTo>
                  <a:lnTo>
                    <a:pt x="140" y="239"/>
                  </a:lnTo>
                  <a:lnTo>
                    <a:pt x="161" y="366"/>
                  </a:lnTo>
                  <a:lnTo>
                    <a:pt x="157" y="482"/>
                  </a:lnTo>
                  <a:lnTo>
                    <a:pt x="136" y="583"/>
                  </a:lnTo>
                  <a:lnTo>
                    <a:pt x="81" y="644"/>
                  </a:lnTo>
                  <a:lnTo>
                    <a:pt x="0" y="676"/>
                  </a:lnTo>
                  <a:lnTo>
                    <a:pt x="104" y="661"/>
                  </a:lnTo>
                  <a:lnTo>
                    <a:pt x="173" y="617"/>
                  </a:lnTo>
                  <a:lnTo>
                    <a:pt x="203" y="552"/>
                  </a:lnTo>
                  <a:lnTo>
                    <a:pt x="212" y="467"/>
                  </a:lnTo>
                  <a:lnTo>
                    <a:pt x="203" y="347"/>
                  </a:lnTo>
                  <a:lnTo>
                    <a:pt x="176" y="241"/>
                  </a:lnTo>
                  <a:lnTo>
                    <a:pt x="114" y="83"/>
                  </a:lnTo>
                  <a:lnTo>
                    <a:pt x="59" y="0"/>
                  </a:lnTo>
                  <a:lnTo>
                    <a:pt x="59" y="0"/>
                  </a:lnTo>
                  <a:close/>
                </a:path>
              </a:pathLst>
            </a:custGeom>
            <a:solidFill>
              <a:srgbClr val="008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4" name="Freeform 19"/>
            <p:cNvSpPr>
              <a:spLocks/>
            </p:cNvSpPr>
            <p:nvPr/>
          </p:nvSpPr>
          <p:spPr bwMode="auto">
            <a:xfrm>
              <a:off x="423431" y="6087475"/>
              <a:ext cx="98425" cy="303213"/>
            </a:xfrm>
            <a:custGeom>
              <a:avLst/>
              <a:gdLst>
                <a:gd name="T0" fmla="*/ 89 w 125"/>
                <a:gd name="T1" fmla="*/ 0 h 384"/>
                <a:gd name="T2" fmla="*/ 47 w 125"/>
                <a:gd name="T3" fmla="*/ 76 h 384"/>
                <a:gd name="T4" fmla="*/ 19 w 125"/>
                <a:gd name="T5" fmla="*/ 160 h 384"/>
                <a:gd name="T6" fmla="*/ 0 w 125"/>
                <a:gd name="T7" fmla="*/ 251 h 384"/>
                <a:gd name="T8" fmla="*/ 0 w 125"/>
                <a:gd name="T9" fmla="*/ 319 h 384"/>
                <a:gd name="T10" fmla="*/ 20 w 125"/>
                <a:gd name="T11" fmla="*/ 370 h 384"/>
                <a:gd name="T12" fmla="*/ 51 w 125"/>
                <a:gd name="T13" fmla="*/ 384 h 384"/>
                <a:gd name="T14" fmla="*/ 87 w 125"/>
                <a:gd name="T15" fmla="*/ 367 h 384"/>
                <a:gd name="T16" fmla="*/ 117 w 125"/>
                <a:gd name="T17" fmla="*/ 308 h 384"/>
                <a:gd name="T18" fmla="*/ 125 w 125"/>
                <a:gd name="T19" fmla="*/ 220 h 384"/>
                <a:gd name="T20" fmla="*/ 121 w 125"/>
                <a:gd name="T21" fmla="*/ 108 h 384"/>
                <a:gd name="T22" fmla="*/ 89 w 125"/>
                <a:gd name="T23" fmla="*/ 0 h 384"/>
                <a:gd name="T24" fmla="*/ 89 w 125"/>
                <a:gd name="T25"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384">
                  <a:moveTo>
                    <a:pt x="89" y="0"/>
                  </a:moveTo>
                  <a:lnTo>
                    <a:pt x="47" y="76"/>
                  </a:lnTo>
                  <a:lnTo>
                    <a:pt x="19" y="160"/>
                  </a:lnTo>
                  <a:lnTo>
                    <a:pt x="0" y="251"/>
                  </a:lnTo>
                  <a:lnTo>
                    <a:pt x="0" y="319"/>
                  </a:lnTo>
                  <a:lnTo>
                    <a:pt x="20" y="370"/>
                  </a:lnTo>
                  <a:lnTo>
                    <a:pt x="51" y="384"/>
                  </a:lnTo>
                  <a:lnTo>
                    <a:pt x="87" y="367"/>
                  </a:lnTo>
                  <a:lnTo>
                    <a:pt x="117" y="308"/>
                  </a:lnTo>
                  <a:lnTo>
                    <a:pt x="125" y="220"/>
                  </a:lnTo>
                  <a:lnTo>
                    <a:pt x="121" y="108"/>
                  </a:lnTo>
                  <a:lnTo>
                    <a:pt x="89" y="0"/>
                  </a:lnTo>
                  <a:lnTo>
                    <a:pt x="89" y="0"/>
                  </a:lnTo>
                  <a:close/>
                </a:path>
              </a:pathLst>
            </a:custGeom>
            <a:solidFill>
              <a:srgbClr val="BA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Tree>
    <p:extLst>
      <p:ext uri="{BB962C8B-B14F-4D97-AF65-F5344CB8AC3E}">
        <p14:creationId xmlns:p14="http://schemas.microsoft.com/office/powerpoint/2010/main" val="399788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42" presetClass="path" presetSubtype="0" repeatCount="indefinite" accel="25000" fill="hold" nodeType="withEffect">
                                  <p:stCondLst>
                                    <p:cond delay="0"/>
                                  </p:stCondLst>
                                  <p:childTnLst>
                                    <p:animMotion origin="layout" path="M -1.38889E-6 4.81481E-6 L -1.38889E-6 0.17199 " pathEditMode="relative" rAng="0" ptsTypes="AA">
                                      <p:cBhvr>
                                        <p:cTn id="9" dur="2000" fill="hold"/>
                                        <p:tgtEl>
                                          <p:spTgt spid="58"/>
                                        </p:tgtEl>
                                        <p:attrNameLst>
                                          <p:attrName>ppt_x</p:attrName>
                                          <p:attrName>ppt_y</p:attrName>
                                        </p:attrNameLst>
                                      </p:cBhvr>
                                      <p:rCtr x="0" y="8588"/>
                                    </p:animMotion>
                                  </p:childTnLst>
                                </p:cTn>
                              </p:par>
                              <p:par>
                                <p:cTn id="10" presetID="10" presetClass="entr" presetSubtype="0" fill="hold" nodeType="withEffect">
                                  <p:stCondLst>
                                    <p:cond delay="50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par>
                                <p:cTn id="13" presetID="42" presetClass="path" presetSubtype="0" repeatCount="indefinite" accel="25000" fill="hold" nodeType="withEffect">
                                  <p:stCondLst>
                                    <p:cond delay="500"/>
                                  </p:stCondLst>
                                  <p:childTnLst>
                                    <p:animMotion origin="layout" path="M -1.38889E-6 3.7037E-6 L -1.38889E-6 0.17338 " pathEditMode="relative" rAng="0" ptsTypes="AA">
                                      <p:cBhvr>
                                        <p:cTn id="14" dur="2000" fill="hold"/>
                                        <p:tgtEl>
                                          <p:spTgt spid="51"/>
                                        </p:tgtEl>
                                        <p:attrNameLst>
                                          <p:attrName>ppt_x</p:attrName>
                                          <p:attrName>ppt_y</p:attrName>
                                        </p:attrNameLst>
                                      </p:cBhvr>
                                      <p:rCtr x="0" y="8657"/>
                                    </p:animMotion>
                                  </p:childTnLst>
                                </p:cTn>
                              </p:par>
                              <p:par>
                                <p:cTn id="15" presetID="10" presetClass="entr" presetSubtype="0" fill="hold" nodeType="withEffect">
                                  <p:stCondLst>
                                    <p:cond delay="100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par>
                                <p:cTn id="18" presetID="42" presetClass="path" presetSubtype="0" repeatCount="indefinite" accel="25000" fill="hold" nodeType="withEffect">
                                  <p:stCondLst>
                                    <p:cond delay="1000"/>
                                  </p:stCondLst>
                                  <p:childTnLst>
                                    <p:animMotion origin="layout" path="M -1.38889E-6 3.7037E-6 L -1.38889E-6 0.17338 " pathEditMode="relative" rAng="0" ptsTypes="AA">
                                      <p:cBhvr>
                                        <p:cTn id="19" dur="2000" fill="hold"/>
                                        <p:tgtEl>
                                          <p:spTgt spid="44"/>
                                        </p:tgtEl>
                                        <p:attrNameLst>
                                          <p:attrName>ppt_x</p:attrName>
                                          <p:attrName>ppt_y</p:attrName>
                                        </p:attrNameLst>
                                      </p:cBhvr>
                                      <p:rCtr x="0" y="8657"/>
                                    </p:animMotion>
                                  </p:childTnLst>
                                </p:cTn>
                              </p:par>
                              <p:par>
                                <p:cTn id="20" presetID="10" presetClass="entr" presetSubtype="0" fill="hold" nodeType="withEffect">
                                  <p:stCondLst>
                                    <p:cond delay="150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42" presetClass="path" presetSubtype="0" repeatCount="indefinite" accel="25000" fill="hold" nodeType="withEffect">
                                  <p:stCondLst>
                                    <p:cond delay="1500"/>
                                  </p:stCondLst>
                                  <p:childTnLst>
                                    <p:animMotion origin="layout" path="M -1.38889E-6 2.22222E-6 L -1.38889E-6 0.17315 " pathEditMode="relative" rAng="0" ptsTypes="AA">
                                      <p:cBhvr>
                                        <p:cTn id="24" dur="2000" fill="hold"/>
                                        <p:tgtEl>
                                          <p:spTgt spid="37"/>
                                        </p:tgtEl>
                                        <p:attrNameLst>
                                          <p:attrName>ppt_x</p:attrName>
                                          <p:attrName>ppt_y</p:attrName>
                                        </p:attrNameLst>
                                      </p:cBhvr>
                                      <p:rCtr x="0" y="86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1765" y="1881788"/>
            <a:ext cx="2600878" cy="3898271"/>
          </a:xfrm>
          <a:prstGeom prst="rect">
            <a:avLst/>
          </a:prstGeom>
        </p:spPr>
      </p:pic>
      <p:grpSp>
        <p:nvGrpSpPr>
          <p:cNvPr id="35" name="Group 10"/>
          <p:cNvGrpSpPr>
            <a:grpSpLocks noChangeAspect="1"/>
          </p:cNvGrpSpPr>
          <p:nvPr/>
        </p:nvGrpSpPr>
        <p:grpSpPr bwMode="auto">
          <a:xfrm flipH="1">
            <a:off x="3985257" y="3968119"/>
            <a:ext cx="1235765" cy="1954305"/>
            <a:chOff x="3182" y="734"/>
            <a:chExt cx="399" cy="631"/>
          </a:xfrm>
          <a:effectLst>
            <a:outerShdw blurRad="50800" dist="38100" dir="2700000" algn="tl" rotWithShape="0">
              <a:prstClr val="black">
                <a:alpha val="40000"/>
              </a:prstClr>
            </a:outerShdw>
          </a:effectLst>
        </p:grpSpPr>
        <p:sp>
          <p:nvSpPr>
            <p:cNvPr id="36"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37"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38"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p:sp>
        <p:nvSpPr>
          <p:cNvPr id="3" name="Content Placeholder 2"/>
          <p:cNvSpPr>
            <a:spLocks noGrp="1"/>
          </p:cNvSpPr>
          <p:nvPr>
            <p:ph idx="1"/>
          </p:nvPr>
        </p:nvSpPr>
        <p:spPr>
          <a:xfrm>
            <a:off x="628650" y="2226469"/>
            <a:ext cx="4629150" cy="3263504"/>
          </a:xfrm>
        </p:spPr>
        <p:txBody>
          <a:bodyPr>
            <a:noAutofit/>
          </a:bodyPr>
          <a:lstStyle/>
          <a:p>
            <a:r>
              <a:rPr lang="en-US" sz="2400" dirty="0"/>
              <a:t>How?</a:t>
            </a:r>
          </a:p>
          <a:p>
            <a:pPr lvl="1"/>
            <a:r>
              <a:rPr lang="en-US" sz="2100" dirty="0"/>
              <a:t>Have good abstraction barriers</a:t>
            </a:r>
          </a:p>
          <a:p>
            <a:pPr marL="0" indent="0">
              <a:buNone/>
            </a:pPr>
            <a:r>
              <a:rPr lang="en-US" sz="2700" dirty="0"/>
              <a:t>Leaky abstraction barriers torture Coq, too!</a:t>
            </a:r>
          </a:p>
        </p:txBody>
      </p:sp>
      <p:sp>
        <p:nvSpPr>
          <p:cNvPr id="4" name="Slide Number Placeholder 3"/>
          <p:cNvSpPr>
            <a:spLocks noGrp="1"/>
          </p:cNvSpPr>
          <p:nvPr>
            <p:ph type="sldNum" sz="quarter" idx="12"/>
          </p:nvPr>
        </p:nvSpPr>
        <p:spPr/>
        <p:txBody>
          <a:bodyPr/>
          <a:lstStyle/>
          <a:p>
            <a:fld id="{E64EF21E-4A1E-457A-A908-FECEBBB6594B}" type="slidenum">
              <a:rPr lang="en-US" smtClean="0"/>
              <a:t>61</a:t>
            </a:fld>
            <a:endParaRPr lang="en-US"/>
          </a:p>
        </p:txBody>
      </p:sp>
      <p:grpSp>
        <p:nvGrpSpPr>
          <p:cNvPr id="114" name="Group 113"/>
          <p:cNvGrpSpPr/>
          <p:nvPr/>
        </p:nvGrpSpPr>
        <p:grpSpPr>
          <a:xfrm>
            <a:off x="4803851" y="2591632"/>
            <a:ext cx="163712" cy="255389"/>
            <a:chOff x="296431" y="5846175"/>
            <a:chExt cx="436563" cy="681038"/>
          </a:xfrm>
        </p:grpSpPr>
        <p:sp>
          <p:nvSpPr>
            <p:cNvPr id="18" name="Freeform 13"/>
            <p:cNvSpPr>
              <a:spLocks/>
            </p:cNvSpPr>
            <p:nvPr/>
          </p:nvSpPr>
          <p:spPr bwMode="auto">
            <a:xfrm>
              <a:off x="296431" y="5846175"/>
              <a:ext cx="436563" cy="681038"/>
            </a:xfrm>
            <a:custGeom>
              <a:avLst/>
              <a:gdLst>
                <a:gd name="T0" fmla="*/ 308 w 551"/>
                <a:gd name="T1" fmla="*/ 11 h 857"/>
                <a:gd name="T2" fmla="*/ 281 w 551"/>
                <a:gd name="T3" fmla="*/ 36 h 857"/>
                <a:gd name="T4" fmla="*/ 243 w 551"/>
                <a:gd name="T5" fmla="*/ 76 h 857"/>
                <a:gd name="T6" fmla="*/ 222 w 551"/>
                <a:gd name="T7" fmla="*/ 99 h 857"/>
                <a:gd name="T8" fmla="*/ 199 w 551"/>
                <a:gd name="T9" fmla="*/ 125 h 857"/>
                <a:gd name="T10" fmla="*/ 177 w 551"/>
                <a:gd name="T11" fmla="*/ 154 h 857"/>
                <a:gd name="T12" fmla="*/ 156 w 551"/>
                <a:gd name="T13" fmla="*/ 186 h 857"/>
                <a:gd name="T14" fmla="*/ 131 w 551"/>
                <a:gd name="T15" fmla="*/ 218 h 857"/>
                <a:gd name="T16" fmla="*/ 108 w 551"/>
                <a:gd name="T17" fmla="*/ 253 h 857"/>
                <a:gd name="T18" fmla="*/ 87 w 551"/>
                <a:gd name="T19" fmla="*/ 291 h 857"/>
                <a:gd name="T20" fmla="*/ 66 w 551"/>
                <a:gd name="T21" fmla="*/ 331 h 857"/>
                <a:gd name="T22" fmla="*/ 49 w 551"/>
                <a:gd name="T23" fmla="*/ 370 h 857"/>
                <a:gd name="T24" fmla="*/ 32 w 551"/>
                <a:gd name="T25" fmla="*/ 412 h 857"/>
                <a:gd name="T26" fmla="*/ 19 w 551"/>
                <a:gd name="T27" fmla="*/ 456 h 857"/>
                <a:gd name="T28" fmla="*/ 9 w 551"/>
                <a:gd name="T29" fmla="*/ 501 h 857"/>
                <a:gd name="T30" fmla="*/ 0 w 551"/>
                <a:gd name="T31" fmla="*/ 545 h 857"/>
                <a:gd name="T32" fmla="*/ 0 w 551"/>
                <a:gd name="T33" fmla="*/ 595 h 857"/>
                <a:gd name="T34" fmla="*/ 2 w 551"/>
                <a:gd name="T35" fmla="*/ 640 h 857"/>
                <a:gd name="T36" fmla="*/ 9 w 551"/>
                <a:gd name="T37" fmla="*/ 684 h 857"/>
                <a:gd name="T38" fmla="*/ 21 w 551"/>
                <a:gd name="T39" fmla="*/ 720 h 857"/>
                <a:gd name="T40" fmla="*/ 40 w 551"/>
                <a:gd name="T41" fmla="*/ 752 h 857"/>
                <a:gd name="T42" fmla="*/ 63 w 551"/>
                <a:gd name="T43" fmla="*/ 781 h 857"/>
                <a:gd name="T44" fmla="*/ 91 w 551"/>
                <a:gd name="T45" fmla="*/ 805 h 857"/>
                <a:gd name="T46" fmla="*/ 120 w 551"/>
                <a:gd name="T47" fmla="*/ 822 h 857"/>
                <a:gd name="T48" fmla="*/ 154 w 551"/>
                <a:gd name="T49" fmla="*/ 838 h 857"/>
                <a:gd name="T50" fmla="*/ 188 w 551"/>
                <a:gd name="T51" fmla="*/ 847 h 857"/>
                <a:gd name="T52" fmla="*/ 226 w 551"/>
                <a:gd name="T53" fmla="*/ 853 h 857"/>
                <a:gd name="T54" fmla="*/ 262 w 551"/>
                <a:gd name="T55" fmla="*/ 855 h 857"/>
                <a:gd name="T56" fmla="*/ 298 w 551"/>
                <a:gd name="T57" fmla="*/ 853 h 857"/>
                <a:gd name="T58" fmla="*/ 336 w 551"/>
                <a:gd name="T59" fmla="*/ 847 h 857"/>
                <a:gd name="T60" fmla="*/ 372 w 551"/>
                <a:gd name="T61" fmla="*/ 838 h 857"/>
                <a:gd name="T62" fmla="*/ 405 w 551"/>
                <a:gd name="T63" fmla="*/ 824 h 857"/>
                <a:gd name="T64" fmla="*/ 439 w 551"/>
                <a:gd name="T65" fmla="*/ 807 h 857"/>
                <a:gd name="T66" fmla="*/ 467 w 551"/>
                <a:gd name="T67" fmla="*/ 786 h 857"/>
                <a:gd name="T68" fmla="*/ 494 w 551"/>
                <a:gd name="T69" fmla="*/ 762 h 857"/>
                <a:gd name="T70" fmla="*/ 515 w 551"/>
                <a:gd name="T71" fmla="*/ 733 h 857"/>
                <a:gd name="T72" fmla="*/ 532 w 551"/>
                <a:gd name="T73" fmla="*/ 701 h 857"/>
                <a:gd name="T74" fmla="*/ 543 w 551"/>
                <a:gd name="T75" fmla="*/ 669 h 857"/>
                <a:gd name="T76" fmla="*/ 551 w 551"/>
                <a:gd name="T77" fmla="*/ 633 h 857"/>
                <a:gd name="T78" fmla="*/ 549 w 551"/>
                <a:gd name="T79" fmla="*/ 593 h 857"/>
                <a:gd name="T80" fmla="*/ 547 w 551"/>
                <a:gd name="T81" fmla="*/ 553 h 857"/>
                <a:gd name="T82" fmla="*/ 541 w 551"/>
                <a:gd name="T83" fmla="*/ 513 h 857"/>
                <a:gd name="T84" fmla="*/ 534 w 551"/>
                <a:gd name="T85" fmla="*/ 471 h 857"/>
                <a:gd name="T86" fmla="*/ 524 w 551"/>
                <a:gd name="T87" fmla="*/ 431 h 857"/>
                <a:gd name="T88" fmla="*/ 513 w 551"/>
                <a:gd name="T89" fmla="*/ 389 h 857"/>
                <a:gd name="T90" fmla="*/ 498 w 551"/>
                <a:gd name="T91" fmla="*/ 350 h 857"/>
                <a:gd name="T92" fmla="*/ 484 w 551"/>
                <a:gd name="T93" fmla="*/ 310 h 857"/>
                <a:gd name="T94" fmla="*/ 467 w 551"/>
                <a:gd name="T95" fmla="*/ 272 h 857"/>
                <a:gd name="T96" fmla="*/ 452 w 551"/>
                <a:gd name="T97" fmla="*/ 236 h 857"/>
                <a:gd name="T98" fmla="*/ 439 w 551"/>
                <a:gd name="T99" fmla="*/ 199 h 857"/>
                <a:gd name="T100" fmla="*/ 422 w 551"/>
                <a:gd name="T101" fmla="*/ 167 h 857"/>
                <a:gd name="T102" fmla="*/ 403 w 551"/>
                <a:gd name="T103" fmla="*/ 135 h 857"/>
                <a:gd name="T104" fmla="*/ 387 w 551"/>
                <a:gd name="T105" fmla="*/ 104 h 857"/>
                <a:gd name="T106" fmla="*/ 372 w 551"/>
                <a:gd name="T107" fmla="*/ 80 h 857"/>
                <a:gd name="T108" fmla="*/ 361 w 551"/>
                <a:gd name="T109" fmla="*/ 59 h 857"/>
                <a:gd name="T110" fmla="*/ 338 w 551"/>
                <a:gd name="T111" fmla="*/ 23 h 857"/>
                <a:gd name="T112" fmla="*/ 325 w 551"/>
                <a:gd name="T113" fmla="*/ 0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1" h="857">
                  <a:moveTo>
                    <a:pt x="325" y="0"/>
                  </a:moveTo>
                  <a:lnTo>
                    <a:pt x="321" y="2"/>
                  </a:lnTo>
                  <a:lnTo>
                    <a:pt x="308" y="11"/>
                  </a:lnTo>
                  <a:lnTo>
                    <a:pt x="298" y="17"/>
                  </a:lnTo>
                  <a:lnTo>
                    <a:pt x="292" y="27"/>
                  </a:lnTo>
                  <a:lnTo>
                    <a:pt x="281" y="36"/>
                  </a:lnTo>
                  <a:lnTo>
                    <a:pt x="270" y="49"/>
                  </a:lnTo>
                  <a:lnTo>
                    <a:pt x="256" y="61"/>
                  </a:lnTo>
                  <a:lnTo>
                    <a:pt x="243" y="76"/>
                  </a:lnTo>
                  <a:lnTo>
                    <a:pt x="236" y="82"/>
                  </a:lnTo>
                  <a:lnTo>
                    <a:pt x="230" y="89"/>
                  </a:lnTo>
                  <a:lnTo>
                    <a:pt x="222" y="99"/>
                  </a:lnTo>
                  <a:lnTo>
                    <a:pt x="217" y="108"/>
                  </a:lnTo>
                  <a:lnTo>
                    <a:pt x="207" y="116"/>
                  </a:lnTo>
                  <a:lnTo>
                    <a:pt x="199" y="125"/>
                  </a:lnTo>
                  <a:lnTo>
                    <a:pt x="192" y="133"/>
                  </a:lnTo>
                  <a:lnTo>
                    <a:pt x="186" y="144"/>
                  </a:lnTo>
                  <a:lnTo>
                    <a:pt x="177" y="154"/>
                  </a:lnTo>
                  <a:lnTo>
                    <a:pt x="169" y="163"/>
                  </a:lnTo>
                  <a:lnTo>
                    <a:pt x="161" y="175"/>
                  </a:lnTo>
                  <a:lnTo>
                    <a:pt x="156" y="186"/>
                  </a:lnTo>
                  <a:lnTo>
                    <a:pt x="146" y="196"/>
                  </a:lnTo>
                  <a:lnTo>
                    <a:pt x="139" y="207"/>
                  </a:lnTo>
                  <a:lnTo>
                    <a:pt x="131" y="218"/>
                  </a:lnTo>
                  <a:lnTo>
                    <a:pt x="123" y="230"/>
                  </a:lnTo>
                  <a:lnTo>
                    <a:pt x="116" y="241"/>
                  </a:lnTo>
                  <a:lnTo>
                    <a:pt x="108" y="253"/>
                  </a:lnTo>
                  <a:lnTo>
                    <a:pt x="101" y="266"/>
                  </a:lnTo>
                  <a:lnTo>
                    <a:pt x="95" y="279"/>
                  </a:lnTo>
                  <a:lnTo>
                    <a:pt x="87" y="291"/>
                  </a:lnTo>
                  <a:lnTo>
                    <a:pt x="80" y="304"/>
                  </a:lnTo>
                  <a:lnTo>
                    <a:pt x="72" y="317"/>
                  </a:lnTo>
                  <a:lnTo>
                    <a:pt x="66" y="331"/>
                  </a:lnTo>
                  <a:lnTo>
                    <a:pt x="59" y="344"/>
                  </a:lnTo>
                  <a:lnTo>
                    <a:pt x="53" y="357"/>
                  </a:lnTo>
                  <a:lnTo>
                    <a:pt x="49" y="370"/>
                  </a:lnTo>
                  <a:lnTo>
                    <a:pt x="44" y="386"/>
                  </a:lnTo>
                  <a:lnTo>
                    <a:pt x="38" y="399"/>
                  </a:lnTo>
                  <a:lnTo>
                    <a:pt x="32" y="412"/>
                  </a:lnTo>
                  <a:lnTo>
                    <a:pt x="28" y="427"/>
                  </a:lnTo>
                  <a:lnTo>
                    <a:pt x="23" y="441"/>
                  </a:lnTo>
                  <a:lnTo>
                    <a:pt x="19" y="456"/>
                  </a:lnTo>
                  <a:lnTo>
                    <a:pt x="13" y="471"/>
                  </a:lnTo>
                  <a:lnTo>
                    <a:pt x="11" y="486"/>
                  </a:lnTo>
                  <a:lnTo>
                    <a:pt x="9" y="501"/>
                  </a:lnTo>
                  <a:lnTo>
                    <a:pt x="6" y="515"/>
                  </a:lnTo>
                  <a:lnTo>
                    <a:pt x="4" y="530"/>
                  </a:lnTo>
                  <a:lnTo>
                    <a:pt x="0" y="545"/>
                  </a:lnTo>
                  <a:lnTo>
                    <a:pt x="0" y="562"/>
                  </a:lnTo>
                  <a:lnTo>
                    <a:pt x="0" y="577"/>
                  </a:lnTo>
                  <a:lnTo>
                    <a:pt x="0" y="595"/>
                  </a:lnTo>
                  <a:lnTo>
                    <a:pt x="0" y="610"/>
                  </a:lnTo>
                  <a:lnTo>
                    <a:pt x="2" y="625"/>
                  </a:lnTo>
                  <a:lnTo>
                    <a:pt x="2" y="640"/>
                  </a:lnTo>
                  <a:lnTo>
                    <a:pt x="4" y="655"/>
                  </a:lnTo>
                  <a:lnTo>
                    <a:pt x="6" y="669"/>
                  </a:lnTo>
                  <a:lnTo>
                    <a:pt x="9" y="684"/>
                  </a:lnTo>
                  <a:lnTo>
                    <a:pt x="13" y="695"/>
                  </a:lnTo>
                  <a:lnTo>
                    <a:pt x="17" y="707"/>
                  </a:lnTo>
                  <a:lnTo>
                    <a:pt x="21" y="720"/>
                  </a:lnTo>
                  <a:lnTo>
                    <a:pt x="28" y="731"/>
                  </a:lnTo>
                  <a:lnTo>
                    <a:pt x="32" y="743"/>
                  </a:lnTo>
                  <a:lnTo>
                    <a:pt x="40" y="752"/>
                  </a:lnTo>
                  <a:lnTo>
                    <a:pt x="46" y="762"/>
                  </a:lnTo>
                  <a:lnTo>
                    <a:pt x="55" y="773"/>
                  </a:lnTo>
                  <a:lnTo>
                    <a:pt x="63" y="781"/>
                  </a:lnTo>
                  <a:lnTo>
                    <a:pt x="72" y="788"/>
                  </a:lnTo>
                  <a:lnTo>
                    <a:pt x="80" y="796"/>
                  </a:lnTo>
                  <a:lnTo>
                    <a:pt x="91" y="805"/>
                  </a:lnTo>
                  <a:lnTo>
                    <a:pt x="101" y="811"/>
                  </a:lnTo>
                  <a:lnTo>
                    <a:pt x="108" y="817"/>
                  </a:lnTo>
                  <a:lnTo>
                    <a:pt x="120" y="822"/>
                  </a:lnTo>
                  <a:lnTo>
                    <a:pt x="131" y="828"/>
                  </a:lnTo>
                  <a:lnTo>
                    <a:pt x="141" y="832"/>
                  </a:lnTo>
                  <a:lnTo>
                    <a:pt x="154" y="838"/>
                  </a:lnTo>
                  <a:lnTo>
                    <a:pt x="163" y="841"/>
                  </a:lnTo>
                  <a:lnTo>
                    <a:pt x="177" y="845"/>
                  </a:lnTo>
                  <a:lnTo>
                    <a:pt x="188" y="847"/>
                  </a:lnTo>
                  <a:lnTo>
                    <a:pt x="199" y="849"/>
                  </a:lnTo>
                  <a:lnTo>
                    <a:pt x="211" y="851"/>
                  </a:lnTo>
                  <a:lnTo>
                    <a:pt x="226" y="853"/>
                  </a:lnTo>
                  <a:lnTo>
                    <a:pt x="237" y="853"/>
                  </a:lnTo>
                  <a:lnTo>
                    <a:pt x="249" y="855"/>
                  </a:lnTo>
                  <a:lnTo>
                    <a:pt x="262" y="855"/>
                  </a:lnTo>
                  <a:lnTo>
                    <a:pt x="275" y="857"/>
                  </a:lnTo>
                  <a:lnTo>
                    <a:pt x="287" y="855"/>
                  </a:lnTo>
                  <a:lnTo>
                    <a:pt x="298" y="853"/>
                  </a:lnTo>
                  <a:lnTo>
                    <a:pt x="311" y="853"/>
                  </a:lnTo>
                  <a:lnTo>
                    <a:pt x="323" y="851"/>
                  </a:lnTo>
                  <a:lnTo>
                    <a:pt x="336" y="847"/>
                  </a:lnTo>
                  <a:lnTo>
                    <a:pt x="348" y="845"/>
                  </a:lnTo>
                  <a:lnTo>
                    <a:pt x="359" y="841"/>
                  </a:lnTo>
                  <a:lnTo>
                    <a:pt x="372" y="838"/>
                  </a:lnTo>
                  <a:lnTo>
                    <a:pt x="382" y="832"/>
                  </a:lnTo>
                  <a:lnTo>
                    <a:pt x="395" y="828"/>
                  </a:lnTo>
                  <a:lnTo>
                    <a:pt x="405" y="824"/>
                  </a:lnTo>
                  <a:lnTo>
                    <a:pt x="416" y="819"/>
                  </a:lnTo>
                  <a:lnTo>
                    <a:pt x="427" y="813"/>
                  </a:lnTo>
                  <a:lnTo>
                    <a:pt x="439" y="807"/>
                  </a:lnTo>
                  <a:lnTo>
                    <a:pt x="448" y="802"/>
                  </a:lnTo>
                  <a:lnTo>
                    <a:pt x="460" y="794"/>
                  </a:lnTo>
                  <a:lnTo>
                    <a:pt x="467" y="786"/>
                  </a:lnTo>
                  <a:lnTo>
                    <a:pt x="475" y="779"/>
                  </a:lnTo>
                  <a:lnTo>
                    <a:pt x="484" y="769"/>
                  </a:lnTo>
                  <a:lnTo>
                    <a:pt x="494" y="762"/>
                  </a:lnTo>
                  <a:lnTo>
                    <a:pt x="500" y="750"/>
                  </a:lnTo>
                  <a:lnTo>
                    <a:pt x="507" y="743"/>
                  </a:lnTo>
                  <a:lnTo>
                    <a:pt x="515" y="733"/>
                  </a:lnTo>
                  <a:lnTo>
                    <a:pt x="522" y="724"/>
                  </a:lnTo>
                  <a:lnTo>
                    <a:pt x="526" y="712"/>
                  </a:lnTo>
                  <a:lnTo>
                    <a:pt x="532" y="701"/>
                  </a:lnTo>
                  <a:lnTo>
                    <a:pt x="536" y="691"/>
                  </a:lnTo>
                  <a:lnTo>
                    <a:pt x="539" y="680"/>
                  </a:lnTo>
                  <a:lnTo>
                    <a:pt x="543" y="669"/>
                  </a:lnTo>
                  <a:lnTo>
                    <a:pt x="547" y="655"/>
                  </a:lnTo>
                  <a:lnTo>
                    <a:pt x="547" y="644"/>
                  </a:lnTo>
                  <a:lnTo>
                    <a:pt x="551" y="633"/>
                  </a:lnTo>
                  <a:lnTo>
                    <a:pt x="549" y="619"/>
                  </a:lnTo>
                  <a:lnTo>
                    <a:pt x="549" y="606"/>
                  </a:lnTo>
                  <a:lnTo>
                    <a:pt x="549" y="593"/>
                  </a:lnTo>
                  <a:lnTo>
                    <a:pt x="549" y="579"/>
                  </a:lnTo>
                  <a:lnTo>
                    <a:pt x="547" y="566"/>
                  </a:lnTo>
                  <a:lnTo>
                    <a:pt x="547" y="553"/>
                  </a:lnTo>
                  <a:lnTo>
                    <a:pt x="545" y="538"/>
                  </a:lnTo>
                  <a:lnTo>
                    <a:pt x="545" y="526"/>
                  </a:lnTo>
                  <a:lnTo>
                    <a:pt x="541" y="513"/>
                  </a:lnTo>
                  <a:lnTo>
                    <a:pt x="539" y="500"/>
                  </a:lnTo>
                  <a:lnTo>
                    <a:pt x="536" y="486"/>
                  </a:lnTo>
                  <a:lnTo>
                    <a:pt x="534" y="471"/>
                  </a:lnTo>
                  <a:lnTo>
                    <a:pt x="530" y="458"/>
                  </a:lnTo>
                  <a:lnTo>
                    <a:pt x="528" y="444"/>
                  </a:lnTo>
                  <a:lnTo>
                    <a:pt x="524" y="431"/>
                  </a:lnTo>
                  <a:lnTo>
                    <a:pt x="522" y="418"/>
                  </a:lnTo>
                  <a:lnTo>
                    <a:pt x="519" y="405"/>
                  </a:lnTo>
                  <a:lnTo>
                    <a:pt x="513" y="389"/>
                  </a:lnTo>
                  <a:lnTo>
                    <a:pt x="509" y="376"/>
                  </a:lnTo>
                  <a:lnTo>
                    <a:pt x="503" y="363"/>
                  </a:lnTo>
                  <a:lnTo>
                    <a:pt x="498" y="350"/>
                  </a:lnTo>
                  <a:lnTo>
                    <a:pt x="494" y="336"/>
                  </a:lnTo>
                  <a:lnTo>
                    <a:pt x="490" y="323"/>
                  </a:lnTo>
                  <a:lnTo>
                    <a:pt x="484" y="310"/>
                  </a:lnTo>
                  <a:lnTo>
                    <a:pt x="479" y="296"/>
                  </a:lnTo>
                  <a:lnTo>
                    <a:pt x="475" y="283"/>
                  </a:lnTo>
                  <a:lnTo>
                    <a:pt x="467" y="272"/>
                  </a:lnTo>
                  <a:lnTo>
                    <a:pt x="463" y="258"/>
                  </a:lnTo>
                  <a:lnTo>
                    <a:pt x="458" y="245"/>
                  </a:lnTo>
                  <a:lnTo>
                    <a:pt x="452" y="236"/>
                  </a:lnTo>
                  <a:lnTo>
                    <a:pt x="448" y="222"/>
                  </a:lnTo>
                  <a:lnTo>
                    <a:pt x="444" y="213"/>
                  </a:lnTo>
                  <a:lnTo>
                    <a:pt x="439" y="199"/>
                  </a:lnTo>
                  <a:lnTo>
                    <a:pt x="431" y="188"/>
                  </a:lnTo>
                  <a:lnTo>
                    <a:pt x="425" y="177"/>
                  </a:lnTo>
                  <a:lnTo>
                    <a:pt x="422" y="167"/>
                  </a:lnTo>
                  <a:lnTo>
                    <a:pt x="416" y="154"/>
                  </a:lnTo>
                  <a:lnTo>
                    <a:pt x="408" y="144"/>
                  </a:lnTo>
                  <a:lnTo>
                    <a:pt x="403" y="135"/>
                  </a:lnTo>
                  <a:lnTo>
                    <a:pt x="399" y="125"/>
                  </a:lnTo>
                  <a:lnTo>
                    <a:pt x="393" y="116"/>
                  </a:lnTo>
                  <a:lnTo>
                    <a:pt x="387" y="104"/>
                  </a:lnTo>
                  <a:lnTo>
                    <a:pt x="382" y="95"/>
                  </a:lnTo>
                  <a:lnTo>
                    <a:pt x="378" y="89"/>
                  </a:lnTo>
                  <a:lnTo>
                    <a:pt x="372" y="80"/>
                  </a:lnTo>
                  <a:lnTo>
                    <a:pt x="368" y="72"/>
                  </a:lnTo>
                  <a:lnTo>
                    <a:pt x="365" y="65"/>
                  </a:lnTo>
                  <a:lnTo>
                    <a:pt x="361" y="59"/>
                  </a:lnTo>
                  <a:lnTo>
                    <a:pt x="351" y="44"/>
                  </a:lnTo>
                  <a:lnTo>
                    <a:pt x="346" y="30"/>
                  </a:lnTo>
                  <a:lnTo>
                    <a:pt x="338" y="23"/>
                  </a:lnTo>
                  <a:lnTo>
                    <a:pt x="334" y="15"/>
                  </a:lnTo>
                  <a:lnTo>
                    <a:pt x="327" y="2"/>
                  </a:lnTo>
                  <a:lnTo>
                    <a:pt x="325" y="0"/>
                  </a:lnTo>
                  <a:lnTo>
                    <a:pt x="3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9" name="Freeform 14"/>
            <p:cNvSpPr>
              <a:spLocks/>
            </p:cNvSpPr>
            <p:nvPr/>
          </p:nvSpPr>
          <p:spPr bwMode="auto">
            <a:xfrm>
              <a:off x="329768" y="5895388"/>
              <a:ext cx="371475" cy="595313"/>
            </a:xfrm>
            <a:custGeom>
              <a:avLst/>
              <a:gdLst>
                <a:gd name="T0" fmla="*/ 262 w 467"/>
                <a:gd name="T1" fmla="*/ 11 h 750"/>
                <a:gd name="T2" fmla="*/ 239 w 467"/>
                <a:gd name="T3" fmla="*/ 32 h 750"/>
                <a:gd name="T4" fmla="*/ 207 w 467"/>
                <a:gd name="T5" fmla="*/ 66 h 750"/>
                <a:gd name="T6" fmla="*/ 176 w 467"/>
                <a:gd name="T7" fmla="*/ 100 h 750"/>
                <a:gd name="T8" fmla="*/ 157 w 467"/>
                <a:gd name="T9" fmla="*/ 127 h 750"/>
                <a:gd name="T10" fmla="*/ 137 w 467"/>
                <a:gd name="T11" fmla="*/ 152 h 750"/>
                <a:gd name="T12" fmla="*/ 119 w 467"/>
                <a:gd name="T13" fmla="*/ 182 h 750"/>
                <a:gd name="T14" fmla="*/ 97 w 467"/>
                <a:gd name="T15" fmla="*/ 211 h 750"/>
                <a:gd name="T16" fmla="*/ 81 w 467"/>
                <a:gd name="T17" fmla="*/ 243 h 750"/>
                <a:gd name="T18" fmla="*/ 61 w 467"/>
                <a:gd name="T19" fmla="*/ 277 h 750"/>
                <a:gd name="T20" fmla="*/ 45 w 467"/>
                <a:gd name="T21" fmla="*/ 311 h 750"/>
                <a:gd name="T22" fmla="*/ 30 w 467"/>
                <a:gd name="T23" fmla="*/ 347 h 750"/>
                <a:gd name="T24" fmla="*/ 19 w 467"/>
                <a:gd name="T25" fmla="*/ 385 h 750"/>
                <a:gd name="T26" fmla="*/ 9 w 467"/>
                <a:gd name="T27" fmla="*/ 425 h 750"/>
                <a:gd name="T28" fmla="*/ 2 w 467"/>
                <a:gd name="T29" fmla="*/ 463 h 750"/>
                <a:gd name="T30" fmla="*/ 0 w 467"/>
                <a:gd name="T31" fmla="*/ 505 h 750"/>
                <a:gd name="T32" fmla="*/ 2 w 467"/>
                <a:gd name="T33" fmla="*/ 547 h 750"/>
                <a:gd name="T34" fmla="*/ 4 w 467"/>
                <a:gd name="T35" fmla="*/ 585 h 750"/>
                <a:gd name="T36" fmla="*/ 13 w 467"/>
                <a:gd name="T37" fmla="*/ 617 h 750"/>
                <a:gd name="T38" fmla="*/ 28 w 467"/>
                <a:gd name="T39" fmla="*/ 648 h 750"/>
                <a:gd name="T40" fmla="*/ 45 w 467"/>
                <a:gd name="T41" fmla="*/ 676 h 750"/>
                <a:gd name="T42" fmla="*/ 66 w 467"/>
                <a:gd name="T43" fmla="*/ 697 h 750"/>
                <a:gd name="T44" fmla="*/ 91 w 467"/>
                <a:gd name="T45" fmla="*/ 716 h 750"/>
                <a:gd name="T46" fmla="*/ 119 w 467"/>
                <a:gd name="T47" fmla="*/ 727 h 750"/>
                <a:gd name="T48" fmla="*/ 148 w 467"/>
                <a:gd name="T49" fmla="*/ 741 h 750"/>
                <a:gd name="T50" fmla="*/ 178 w 467"/>
                <a:gd name="T51" fmla="*/ 744 h 750"/>
                <a:gd name="T52" fmla="*/ 211 w 467"/>
                <a:gd name="T53" fmla="*/ 748 h 750"/>
                <a:gd name="T54" fmla="*/ 243 w 467"/>
                <a:gd name="T55" fmla="*/ 748 h 750"/>
                <a:gd name="T56" fmla="*/ 273 w 467"/>
                <a:gd name="T57" fmla="*/ 744 h 750"/>
                <a:gd name="T58" fmla="*/ 304 w 467"/>
                <a:gd name="T59" fmla="*/ 735 h 750"/>
                <a:gd name="T60" fmla="*/ 334 w 467"/>
                <a:gd name="T61" fmla="*/ 725 h 750"/>
                <a:gd name="T62" fmla="*/ 361 w 467"/>
                <a:gd name="T63" fmla="*/ 710 h 750"/>
                <a:gd name="T64" fmla="*/ 389 w 467"/>
                <a:gd name="T65" fmla="*/ 695 h 750"/>
                <a:gd name="T66" fmla="*/ 429 w 467"/>
                <a:gd name="T67" fmla="*/ 649 h 750"/>
                <a:gd name="T68" fmla="*/ 448 w 467"/>
                <a:gd name="T69" fmla="*/ 615 h 750"/>
                <a:gd name="T70" fmla="*/ 459 w 467"/>
                <a:gd name="T71" fmla="*/ 587 h 750"/>
                <a:gd name="T72" fmla="*/ 467 w 467"/>
                <a:gd name="T73" fmla="*/ 554 h 750"/>
                <a:gd name="T74" fmla="*/ 465 w 467"/>
                <a:gd name="T75" fmla="*/ 518 h 750"/>
                <a:gd name="T76" fmla="*/ 461 w 467"/>
                <a:gd name="T77" fmla="*/ 484 h 750"/>
                <a:gd name="T78" fmla="*/ 458 w 467"/>
                <a:gd name="T79" fmla="*/ 446 h 750"/>
                <a:gd name="T80" fmla="*/ 454 w 467"/>
                <a:gd name="T81" fmla="*/ 412 h 750"/>
                <a:gd name="T82" fmla="*/ 444 w 467"/>
                <a:gd name="T83" fmla="*/ 376 h 750"/>
                <a:gd name="T84" fmla="*/ 435 w 467"/>
                <a:gd name="T85" fmla="*/ 342 h 750"/>
                <a:gd name="T86" fmla="*/ 423 w 467"/>
                <a:gd name="T87" fmla="*/ 306 h 750"/>
                <a:gd name="T88" fmla="*/ 410 w 467"/>
                <a:gd name="T89" fmla="*/ 271 h 750"/>
                <a:gd name="T90" fmla="*/ 397 w 467"/>
                <a:gd name="T91" fmla="*/ 237 h 750"/>
                <a:gd name="T92" fmla="*/ 383 w 467"/>
                <a:gd name="T93" fmla="*/ 205 h 750"/>
                <a:gd name="T94" fmla="*/ 370 w 467"/>
                <a:gd name="T95" fmla="*/ 175 h 750"/>
                <a:gd name="T96" fmla="*/ 357 w 467"/>
                <a:gd name="T97" fmla="*/ 144 h 750"/>
                <a:gd name="T98" fmla="*/ 344 w 467"/>
                <a:gd name="T99" fmla="*/ 118 h 750"/>
                <a:gd name="T100" fmla="*/ 330 w 467"/>
                <a:gd name="T101" fmla="*/ 93 h 750"/>
                <a:gd name="T102" fmla="*/ 313 w 467"/>
                <a:gd name="T103" fmla="*/ 64 h 750"/>
                <a:gd name="T104" fmla="*/ 292 w 467"/>
                <a:gd name="T105" fmla="*/ 28 h 750"/>
                <a:gd name="T106" fmla="*/ 277 w 467"/>
                <a:gd name="T107" fmla="*/ 4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7" h="750">
                  <a:moveTo>
                    <a:pt x="275" y="0"/>
                  </a:moveTo>
                  <a:lnTo>
                    <a:pt x="271" y="2"/>
                  </a:lnTo>
                  <a:lnTo>
                    <a:pt x="262" y="11"/>
                  </a:lnTo>
                  <a:lnTo>
                    <a:pt x="254" y="15"/>
                  </a:lnTo>
                  <a:lnTo>
                    <a:pt x="249" y="24"/>
                  </a:lnTo>
                  <a:lnTo>
                    <a:pt x="239" y="32"/>
                  </a:lnTo>
                  <a:lnTo>
                    <a:pt x="230" y="43"/>
                  </a:lnTo>
                  <a:lnTo>
                    <a:pt x="218" y="53"/>
                  </a:lnTo>
                  <a:lnTo>
                    <a:pt x="207" y="66"/>
                  </a:lnTo>
                  <a:lnTo>
                    <a:pt x="195" y="80"/>
                  </a:lnTo>
                  <a:lnTo>
                    <a:pt x="184" y="95"/>
                  </a:lnTo>
                  <a:lnTo>
                    <a:pt x="176" y="100"/>
                  </a:lnTo>
                  <a:lnTo>
                    <a:pt x="169" y="108"/>
                  </a:lnTo>
                  <a:lnTo>
                    <a:pt x="161" y="118"/>
                  </a:lnTo>
                  <a:lnTo>
                    <a:pt x="157" y="127"/>
                  </a:lnTo>
                  <a:lnTo>
                    <a:pt x="150" y="135"/>
                  </a:lnTo>
                  <a:lnTo>
                    <a:pt x="144" y="144"/>
                  </a:lnTo>
                  <a:lnTo>
                    <a:pt x="137" y="152"/>
                  </a:lnTo>
                  <a:lnTo>
                    <a:pt x="133" y="163"/>
                  </a:lnTo>
                  <a:lnTo>
                    <a:pt x="125" y="173"/>
                  </a:lnTo>
                  <a:lnTo>
                    <a:pt x="119" y="182"/>
                  </a:lnTo>
                  <a:lnTo>
                    <a:pt x="112" y="190"/>
                  </a:lnTo>
                  <a:lnTo>
                    <a:pt x="104" y="201"/>
                  </a:lnTo>
                  <a:lnTo>
                    <a:pt x="97" y="211"/>
                  </a:lnTo>
                  <a:lnTo>
                    <a:pt x="93" y="220"/>
                  </a:lnTo>
                  <a:lnTo>
                    <a:pt x="85" y="232"/>
                  </a:lnTo>
                  <a:lnTo>
                    <a:pt x="81" y="243"/>
                  </a:lnTo>
                  <a:lnTo>
                    <a:pt x="74" y="254"/>
                  </a:lnTo>
                  <a:lnTo>
                    <a:pt x="66" y="266"/>
                  </a:lnTo>
                  <a:lnTo>
                    <a:pt x="61" y="277"/>
                  </a:lnTo>
                  <a:lnTo>
                    <a:pt x="57" y="289"/>
                  </a:lnTo>
                  <a:lnTo>
                    <a:pt x="51" y="300"/>
                  </a:lnTo>
                  <a:lnTo>
                    <a:pt x="45" y="311"/>
                  </a:lnTo>
                  <a:lnTo>
                    <a:pt x="42" y="323"/>
                  </a:lnTo>
                  <a:lnTo>
                    <a:pt x="38" y="336"/>
                  </a:lnTo>
                  <a:lnTo>
                    <a:pt x="30" y="347"/>
                  </a:lnTo>
                  <a:lnTo>
                    <a:pt x="26" y="359"/>
                  </a:lnTo>
                  <a:lnTo>
                    <a:pt x="23" y="372"/>
                  </a:lnTo>
                  <a:lnTo>
                    <a:pt x="19" y="385"/>
                  </a:lnTo>
                  <a:lnTo>
                    <a:pt x="15" y="397"/>
                  </a:lnTo>
                  <a:lnTo>
                    <a:pt x="11" y="410"/>
                  </a:lnTo>
                  <a:lnTo>
                    <a:pt x="9" y="425"/>
                  </a:lnTo>
                  <a:lnTo>
                    <a:pt x="7" y="439"/>
                  </a:lnTo>
                  <a:lnTo>
                    <a:pt x="4" y="450"/>
                  </a:lnTo>
                  <a:lnTo>
                    <a:pt x="2" y="463"/>
                  </a:lnTo>
                  <a:lnTo>
                    <a:pt x="0" y="477"/>
                  </a:lnTo>
                  <a:lnTo>
                    <a:pt x="0" y="492"/>
                  </a:lnTo>
                  <a:lnTo>
                    <a:pt x="0" y="505"/>
                  </a:lnTo>
                  <a:lnTo>
                    <a:pt x="0" y="518"/>
                  </a:lnTo>
                  <a:lnTo>
                    <a:pt x="0" y="532"/>
                  </a:lnTo>
                  <a:lnTo>
                    <a:pt x="2" y="547"/>
                  </a:lnTo>
                  <a:lnTo>
                    <a:pt x="2" y="558"/>
                  </a:lnTo>
                  <a:lnTo>
                    <a:pt x="2" y="572"/>
                  </a:lnTo>
                  <a:lnTo>
                    <a:pt x="4" y="585"/>
                  </a:lnTo>
                  <a:lnTo>
                    <a:pt x="7" y="596"/>
                  </a:lnTo>
                  <a:lnTo>
                    <a:pt x="9" y="608"/>
                  </a:lnTo>
                  <a:lnTo>
                    <a:pt x="13" y="617"/>
                  </a:lnTo>
                  <a:lnTo>
                    <a:pt x="17" y="629"/>
                  </a:lnTo>
                  <a:lnTo>
                    <a:pt x="23" y="640"/>
                  </a:lnTo>
                  <a:lnTo>
                    <a:pt x="28" y="648"/>
                  </a:lnTo>
                  <a:lnTo>
                    <a:pt x="32" y="657"/>
                  </a:lnTo>
                  <a:lnTo>
                    <a:pt x="38" y="667"/>
                  </a:lnTo>
                  <a:lnTo>
                    <a:pt x="45" y="676"/>
                  </a:lnTo>
                  <a:lnTo>
                    <a:pt x="53" y="682"/>
                  </a:lnTo>
                  <a:lnTo>
                    <a:pt x="59" y="689"/>
                  </a:lnTo>
                  <a:lnTo>
                    <a:pt x="66" y="697"/>
                  </a:lnTo>
                  <a:lnTo>
                    <a:pt x="76" y="705"/>
                  </a:lnTo>
                  <a:lnTo>
                    <a:pt x="83" y="710"/>
                  </a:lnTo>
                  <a:lnTo>
                    <a:pt x="91" y="716"/>
                  </a:lnTo>
                  <a:lnTo>
                    <a:pt x="100" y="720"/>
                  </a:lnTo>
                  <a:lnTo>
                    <a:pt x="110" y="725"/>
                  </a:lnTo>
                  <a:lnTo>
                    <a:pt x="119" y="727"/>
                  </a:lnTo>
                  <a:lnTo>
                    <a:pt x="129" y="733"/>
                  </a:lnTo>
                  <a:lnTo>
                    <a:pt x="138" y="735"/>
                  </a:lnTo>
                  <a:lnTo>
                    <a:pt x="148" y="741"/>
                  </a:lnTo>
                  <a:lnTo>
                    <a:pt x="157" y="741"/>
                  </a:lnTo>
                  <a:lnTo>
                    <a:pt x="169" y="742"/>
                  </a:lnTo>
                  <a:lnTo>
                    <a:pt x="178" y="744"/>
                  </a:lnTo>
                  <a:lnTo>
                    <a:pt x="190" y="748"/>
                  </a:lnTo>
                  <a:lnTo>
                    <a:pt x="199" y="748"/>
                  </a:lnTo>
                  <a:lnTo>
                    <a:pt x="211" y="748"/>
                  </a:lnTo>
                  <a:lnTo>
                    <a:pt x="222" y="748"/>
                  </a:lnTo>
                  <a:lnTo>
                    <a:pt x="233" y="750"/>
                  </a:lnTo>
                  <a:lnTo>
                    <a:pt x="243" y="748"/>
                  </a:lnTo>
                  <a:lnTo>
                    <a:pt x="252" y="748"/>
                  </a:lnTo>
                  <a:lnTo>
                    <a:pt x="264" y="746"/>
                  </a:lnTo>
                  <a:lnTo>
                    <a:pt x="273" y="744"/>
                  </a:lnTo>
                  <a:lnTo>
                    <a:pt x="283" y="741"/>
                  </a:lnTo>
                  <a:lnTo>
                    <a:pt x="294" y="739"/>
                  </a:lnTo>
                  <a:lnTo>
                    <a:pt x="304" y="735"/>
                  </a:lnTo>
                  <a:lnTo>
                    <a:pt x="315" y="733"/>
                  </a:lnTo>
                  <a:lnTo>
                    <a:pt x="323" y="729"/>
                  </a:lnTo>
                  <a:lnTo>
                    <a:pt x="334" y="725"/>
                  </a:lnTo>
                  <a:lnTo>
                    <a:pt x="344" y="720"/>
                  </a:lnTo>
                  <a:lnTo>
                    <a:pt x="353" y="716"/>
                  </a:lnTo>
                  <a:lnTo>
                    <a:pt x="361" y="710"/>
                  </a:lnTo>
                  <a:lnTo>
                    <a:pt x="370" y="705"/>
                  </a:lnTo>
                  <a:lnTo>
                    <a:pt x="380" y="699"/>
                  </a:lnTo>
                  <a:lnTo>
                    <a:pt x="389" y="695"/>
                  </a:lnTo>
                  <a:lnTo>
                    <a:pt x="402" y="680"/>
                  </a:lnTo>
                  <a:lnTo>
                    <a:pt x="418" y="667"/>
                  </a:lnTo>
                  <a:lnTo>
                    <a:pt x="429" y="649"/>
                  </a:lnTo>
                  <a:lnTo>
                    <a:pt x="440" y="634"/>
                  </a:lnTo>
                  <a:lnTo>
                    <a:pt x="444" y="623"/>
                  </a:lnTo>
                  <a:lnTo>
                    <a:pt x="448" y="615"/>
                  </a:lnTo>
                  <a:lnTo>
                    <a:pt x="454" y="606"/>
                  </a:lnTo>
                  <a:lnTo>
                    <a:pt x="458" y="596"/>
                  </a:lnTo>
                  <a:lnTo>
                    <a:pt x="459" y="587"/>
                  </a:lnTo>
                  <a:lnTo>
                    <a:pt x="461" y="575"/>
                  </a:lnTo>
                  <a:lnTo>
                    <a:pt x="463" y="564"/>
                  </a:lnTo>
                  <a:lnTo>
                    <a:pt x="467" y="554"/>
                  </a:lnTo>
                  <a:lnTo>
                    <a:pt x="465" y="541"/>
                  </a:lnTo>
                  <a:lnTo>
                    <a:pt x="465" y="530"/>
                  </a:lnTo>
                  <a:lnTo>
                    <a:pt x="465" y="518"/>
                  </a:lnTo>
                  <a:lnTo>
                    <a:pt x="465" y="507"/>
                  </a:lnTo>
                  <a:lnTo>
                    <a:pt x="463" y="496"/>
                  </a:lnTo>
                  <a:lnTo>
                    <a:pt x="461" y="484"/>
                  </a:lnTo>
                  <a:lnTo>
                    <a:pt x="461" y="471"/>
                  </a:lnTo>
                  <a:lnTo>
                    <a:pt x="461" y="461"/>
                  </a:lnTo>
                  <a:lnTo>
                    <a:pt x="458" y="446"/>
                  </a:lnTo>
                  <a:lnTo>
                    <a:pt x="456" y="437"/>
                  </a:lnTo>
                  <a:lnTo>
                    <a:pt x="456" y="423"/>
                  </a:lnTo>
                  <a:lnTo>
                    <a:pt x="454" y="412"/>
                  </a:lnTo>
                  <a:lnTo>
                    <a:pt x="450" y="401"/>
                  </a:lnTo>
                  <a:lnTo>
                    <a:pt x="448" y="387"/>
                  </a:lnTo>
                  <a:lnTo>
                    <a:pt x="444" y="376"/>
                  </a:lnTo>
                  <a:lnTo>
                    <a:pt x="442" y="366"/>
                  </a:lnTo>
                  <a:lnTo>
                    <a:pt x="439" y="351"/>
                  </a:lnTo>
                  <a:lnTo>
                    <a:pt x="435" y="342"/>
                  </a:lnTo>
                  <a:lnTo>
                    <a:pt x="431" y="328"/>
                  </a:lnTo>
                  <a:lnTo>
                    <a:pt x="427" y="317"/>
                  </a:lnTo>
                  <a:lnTo>
                    <a:pt x="423" y="306"/>
                  </a:lnTo>
                  <a:lnTo>
                    <a:pt x="418" y="294"/>
                  </a:lnTo>
                  <a:lnTo>
                    <a:pt x="414" y="283"/>
                  </a:lnTo>
                  <a:lnTo>
                    <a:pt x="410" y="271"/>
                  </a:lnTo>
                  <a:lnTo>
                    <a:pt x="406" y="260"/>
                  </a:lnTo>
                  <a:lnTo>
                    <a:pt x="402" y="249"/>
                  </a:lnTo>
                  <a:lnTo>
                    <a:pt x="397" y="237"/>
                  </a:lnTo>
                  <a:lnTo>
                    <a:pt x="393" y="226"/>
                  </a:lnTo>
                  <a:lnTo>
                    <a:pt x="389" y="216"/>
                  </a:lnTo>
                  <a:lnTo>
                    <a:pt x="383" y="205"/>
                  </a:lnTo>
                  <a:lnTo>
                    <a:pt x="380" y="195"/>
                  </a:lnTo>
                  <a:lnTo>
                    <a:pt x="376" y="186"/>
                  </a:lnTo>
                  <a:lnTo>
                    <a:pt x="370" y="175"/>
                  </a:lnTo>
                  <a:lnTo>
                    <a:pt x="366" y="165"/>
                  </a:lnTo>
                  <a:lnTo>
                    <a:pt x="361" y="154"/>
                  </a:lnTo>
                  <a:lnTo>
                    <a:pt x="357" y="144"/>
                  </a:lnTo>
                  <a:lnTo>
                    <a:pt x="353" y="137"/>
                  </a:lnTo>
                  <a:lnTo>
                    <a:pt x="347" y="127"/>
                  </a:lnTo>
                  <a:lnTo>
                    <a:pt x="344" y="118"/>
                  </a:lnTo>
                  <a:lnTo>
                    <a:pt x="338" y="110"/>
                  </a:lnTo>
                  <a:lnTo>
                    <a:pt x="334" y="100"/>
                  </a:lnTo>
                  <a:lnTo>
                    <a:pt x="330" y="93"/>
                  </a:lnTo>
                  <a:lnTo>
                    <a:pt x="325" y="85"/>
                  </a:lnTo>
                  <a:lnTo>
                    <a:pt x="321" y="78"/>
                  </a:lnTo>
                  <a:lnTo>
                    <a:pt x="313" y="64"/>
                  </a:lnTo>
                  <a:lnTo>
                    <a:pt x="307" y="51"/>
                  </a:lnTo>
                  <a:lnTo>
                    <a:pt x="298" y="38"/>
                  </a:lnTo>
                  <a:lnTo>
                    <a:pt x="292" y="28"/>
                  </a:lnTo>
                  <a:lnTo>
                    <a:pt x="287" y="21"/>
                  </a:lnTo>
                  <a:lnTo>
                    <a:pt x="283" y="13"/>
                  </a:lnTo>
                  <a:lnTo>
                    <a:pt x="277" y="4"/>
                  </a:lnTo>
                  <a:lnTo>
                    <a:pt x="275" y="0"/>
                  </a:lnTo>
                  <a:lnTo>
                    <a:pt x="275" y="0"/>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1" name="Freeform 16"/>
            <p:cNvSpPr>
              <a:spLocks/>
            </p:cNvSpPr>
            <p:nvPr/>
          </p:nvSpPr>
          <p:spPr bwMode="auto">
            <a:xfrm>
              <a:off x="358343" y="5946188"/>
              <a:ext cx="252413" cy="522288"/>
            </a:xfrm>
            <a:custGeom>
              <a:avLst/>
              <a:gdLst>
                <a:gd name="T0" fmla="*/ 218 w 317"/>
                <a:gd name="T1" fmla="*/ 0 h 658"/>
                <a:gd name="T2" fmla="*/ 152 w 317"/>
                <a:gd name="T3" fmla="*/ 76 h 658"/>
                <a:gd name="T4" fmla="*/ 93 w 317"/>
                <a:gd name="T5" fmla="*/ 162 h 658"/>
                <a:gd name="T6" fmla="*/ 44 w 317"/>
                <a:gd name="T7" fmla="*/ 261 h 658"/>
                <a:gd name="T8" fmla="*/ 7 w 317"/>
                <a:gd name="T9" fmla="*/ 365 h 658"/>
                <a:gd name="T10" fmla="*/ 0 w 317"/>
                <a:gd name="T11" fmla="*/ 462 h 658"/>
                <a:gd name="T12" fmla="*/ 9 w 317"/>
                <a:gd name="T13" fmla="*/ 547 h 658"/>
                <a:gd name="T14" fmla="*/ 45 w 317"/>
                <a:gd name="T15" fmla="*/ 612 h 658"/>
                <a:gd name="T16" fmla="*/ 112 w 317"/>
                <a:gd name="T17" fmla="*/ 646 h 658"/>
                <a:gd name="T18" fmla="*/ 178 w 317"/>
                <a:gd name="T19" fmla="*/ 658 h 658"/>
                <a:gd name="T20" fmla="*/ 243 w 317"/>
                <a:gd name="T21" fmla="*/ 639 h 658"/>
                <a:gd name="T22" fmla="*/ 289 w 317"/>
                <a:gd name="T23" fmla="*/ 591 h 658"/>
                <a:gd name="T24" fmla="*/ 317 w 317"/>
                <a:gd name="T25" fmla="*/ 489 h 658"/>
                <a:gd name="T26" fmla="*/ 317 w 317"/>
                <a:gd name="T27" fmla="*/ 371 h 658"/>
                <a:gd name="T28" fmla="*/ 294 w 317"/>
                <a:gd name="T29" fmla="*/ 215 h 658"/>
                <a:gd name="T30" fmla="*/ 218 w 317"/>
                <a:gd name="T31" fmla="*/ 0 h 658"/>
                <a:gd name="T32" fmla="*/ 218 w 317"/>
                <a:gd name="T33"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7" h="658">
                  <a:moveTo>
                    <a:pt x="218" y="0"/>
                  </a:moveTo>
                  <a:lnTo>
                    <a:pt x="152" y="76"/>
                  </a:lnTo>
                  <a:lnTo>
                    <a:pt x="93" y="162"/>
                  </a:lnTo>
                  <a:lnTo>
                    <a:pt x="44" y="261"/>
                  </a:lnTo>
                  <a:lnTo>
                    <a:pt x="7" y="365"/>
                  </a:lnTo>
                  <a:lnTo>
                    <a:pt x="0" y="462"/>
                  </a:lnTo>
                  <a:lnTo>
                    <a:pt x="9" y="547"/>
                  </a:lnTo>
                  <a:lnTo>
                    <a:pt x="45" y="612"/>
                  </a:lnTo>
                  <a:lnTo>
                    <a:pt x="112" y="646"/>
                  </a:lnTo>
                  <a:lnTo>
                    <a:pt x="178" y="658"/>
                  </a:lnTo>
                  <a:lnTo>
                    <a:pt x="243" y="639"/>
                  </a:lnTo>
                  <a:lnTo>
                    <a:pt x="289" y="591"/>
                  </a:lnTo>
                  <a:lnTo>
                    <a:pt x="317" y="489"/>
                  </a:lnTo>
                  <a:lnTo>
                    <a:pt x="317" y="371"/>
                  </a:lnTo>
                  <a:lnTo>
                    <a:pt x="294" y="215"/>
                  </a:lnTo>
                  <a:lnTo>
                    <a:pt x="218" y="0"/>
                  </a:lnTo>
                  <a:lnTo>
                    <a:pt x="218" y="0"/>
                  </a:lnTo>
                  <a:close/>
                </a:path>
              </a:pathLst>
            </a:custGeom>
            <a:solidFill>
              <a:srgbClr val="4DB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2" name="Freeform 17"/>
            <p:cNvSpPr>
              <a:spLocks/>
            </p:cNvSpPr>
            <p:nvPr/>
          </p:nvSpPr>
          <p:spPr bwMode="auto">
            <a:xfrm>
              <a:off x="393268" y="6006513"/>
              <a:ext cx="182563" cy="425450"/>
            </a:xfrm>
            <a:custGeom>
              <a:avLst/>
              <a:gdLst>
                <a:gd name="T0" fmla="*/ 155 w 229"/>
                <a:gd name="T1" fmla="*/ 0 h 536"/>
                <a:gd name="T2" fmla="*/ 89 w 229"/>
                <a:gd name="T3" fmla="*/ 88 h 536"/>
                <a:gd name="T4" fmla="*/ 45 w 229"/>
                <a:gd name="T5" fmla="*/ 188 h 536"/>
                <a:gd name="T6" fmla="*/ 9 w 229"/>
                <a:gd name="T7" fmla="*/ 287 h 536"/>
                <a:gd name="T8" fmla="*/ 0 w 229"/>
                <a:gd name="T9" fmla="*/ 390 h 536"/>
                <a:gd name="T10" fmla="*/ 11 w 229"/>
                <a:gd name="T11" fmla="*/ 466 h 536"/>
                <a:gd name="T12" fmla="*/ 57 w 229"/>
                <a:gd name="T13" fmla="*/ 519 h 536"/>
                <a:gd name="T14" fmla="*/ 115 w 229"/>
                <a:gd name="T15" fmla="*/ 536 h 536"/>
                <a:gd name="T16" fmla="*/ 174 w 229"/>
                <a:gd name="T17" fmla="*/ 519 h 536"/>
                <a:gd name="T18" fmla="*/ 214 w 229"/>
                <a:gd name="T19" fmla="*/ 449 h 536"/>
                <a:gd name="T20" fmla="*/ 229 w 229"/>
                <a:gd name="T21" fmla="*/ 319 h 536"/>
                <a:gd name="T22" fmla="*/ 222 w 229"/>
                <a:gd name="T23" fmla="*/ 202 h 536"/>
                <a:gd name="T24" fmla="*/ 174 w 229"/>
                <a:gd name="T25" fmla="*/ 44 h 536"/>
                <a:gd name="T26" fmla="*/ 155 w 229"/>
                <a:gd name="T27" fmla="*/ 0 h 536"/>
                <a:gd name="T28" fmla="*/ 155 w 229"/>
                <a:gd name="T29"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9" h="536">
                  <a:moveTo>
                    <a:pt x="155" y="0"/>
                  </a:moveTo>
                  <a:lnTo>
                    <a:pt x="89" y="88"/>
                  </a:lnTo>
                  <a:lnTo>
                    <a:pt x="45" y="188"/>
                  </a:lnTo>
                  <a:lnTo>
                    <a:pt x="9" y="287"/>
                  </a:lnTo>
                  <a:lnTo>
                    <a:pt x="0" y="390"/>
                  </a:lnTo>
                  <a:lnTo>
                    <a:pt x="11" y="466"/>
                  </a:lnTo>
                  <a:lnTo>
                    <a:pt x="57" y="519"/>
                  </a:lnTo>
                  <a:lnTo>
                    <a:pt x="115" y="536"/>
                  </a:lnTo>
                  <a:lnTo>
                    <a:pt x="174" y="519"/>
                  </a:lnTo>
                  <a:lnTo>
                    <a:pt x="214" y="449"/>
                  </a:lnTo>
                  <a:lnTo>
                    <a:pt x="229" y="319"/>
                  </a:lnTo>
                  <a:lnTo>
                    <a:pt x="222" y="202"/>
                  </a:lnTo>
                  <a:lnTo>
                    <a:pt x="174" y="44"/>
                  </a:lnTo>
                  <a:lnTo>
                    <a:pt x="155" y="0"/>
                  </a:lnTo>
                  <a:lnTo>
                    <a:pt x="155" y="0"/>
                  </a:lnTo>
                  <a:close/>
                </a:path>
              </a:pathLst>
            </a:custGeom>
            <a:solidFill>
              <a:srgbClr val="8C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18"/>
            <p:cNvSpPr>
              <a:spLocks/>
            </p:cNvSpPr>
            <p:nvPr/>
          </p:nvSpPr>
          <p:spPr bwMode="auto">
            <a:xfrm>
              <a:off x="510743" y="5957300"/>
              <a:ext cx="168275" cy="536575"/>
            </a:xfrm>
            <a:custGeom>
              <a:avLst/>
              <a:gdLst>
                <a:gd name="T0" fmla="*/ 59 w 212"/>
                <a:gd name="T1" fmla="*/ 0 h 676"/>
                <a:gd name="T2" fmla="*/ 97 w 212"/>
                <a:gd name="T3" fmla="*/ 97 h 676"/>
                <a:gd name="T4" fmla="*/ 140 w 212"/>
                <a:gd name="T5" fmla="*/ 239 h 676"/>
                <a:gd name="T6" fmla="*/ 161 w 212"/>
                <a:gd name="T7" fmla="*/ 366 h 676"/>
                <a:gd name="T8" fmla="*/ 157 w 212"/>
                <a:gd name="T9" fmla="*/ 482 h 676"/>
                <a:gd name="T10" fmla="*/ 136 w 212"/>
                <a:gd name="T11" fmla="*/ 583 h 676"/>
                <a:gd name="T12" fmla="*/ 81 w 212"/>
                <a:gd name="T13" fmla="*/ 644 h 676"/>
                <a:gd name="T14" fmla="*/ 0 w 212"/>
                <a:gd name="T15" fmla="*/ 676 h 676"/>
                <a:gd name="T16" fmla="*/ 104 w 212"/>
                <a:gd name="T17" fmla="*/ 661 h 676"/>
                <a:gd name="T18" fmla="*/ 173 w 212"/>
                <a:gd name="T19" fmla="*/ 617 h 676"/>
                <a:gd name="T20" fmla="*/ 203 w 212"/>
                <a:gd name="T21" fmla="*/ 552 h 676"/>
                <a:gd name="T22" fmla="*/ 212 w 212"/>
                <a:gd name="T23" fmla="*/ 467 h 676"/>
                <a:gd name="T24" fmla="*/ 203 w 212"/>
                <a:gd name="T25" fmla="*/ 347 h 676"/>
                <a:gd name="T26" fmla="*/ 176 w 212"/>
                <a:gd name="T27" fmla="*/ 241 h 676"/>
                <a:gd name="T28" fmla="*/ 114 w 212"/>
                <a:gd name="T29" fmla="*/ 83 h 676"/>
                <a:gd name="T30" fmla="*/ 59 w 212"/>
                <a:gd name="T31" fmla="*/ 0 h 676"/>
                <a:gd name="T32" fmla="*/ 59 w 212"/>
                <a:gd name="T33"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676">
                  <a:moveTo>
                    <a:pt x="59" y="0"/>
                  </a:moveTo>
                  <a:lnTo>
                    <a:pt x="97" y="97"/>
                  </a:lnTo>
                  <a:lnTo>
                    <a:pt x="140" y="239"/>
                  </a:lnTo>
                  <a:lnTo>
                    <a:pt x="161" y="366"/>
                  </a:lnTo>
                  <a:lnTo>
                    <a:pt x="157" y="482"/>
                  </a:lnTo>
                  <a:lnTo>
                    <a:pt x="136" y="583"/>
                  </a:lnTo>
                  <a:lnTo>
                    <a:pt x="81" y="644"/>
                  </a:lnTo>
                  <a:lnTo>
                    <a:pt x="0" y="676"/>
                  </a:lnTo>
                  <a:lnTo>
                    <a:pt x="104" y="661"/>
                  </a:lnTo>
                  <a:lnTo>
                    <a:pt x="173" y="617"/>
                  </a:lnTo>
                  <a:lnTo>
                    <a:pt x="203" y="552"/>
                  </a:lnTo>
                  <a:lnTo>
                    <a:pt x="212" y="467"/>
                  </a:lnTo>
                  <a:lnTo>
                    <a:pt x="203" y="347"/>
                  </a:lnTo>
                  <a:lnTo>
                    <a:pt x="176" y="241"/>
                  </a:lnTo>
                  <a:lnTo>
                    <a:pt x="114" y="83"/>
                  </a:lnTo>
                  <a:lnTo>
                    <a:pt x="59" y="0"/>
                  </a:lnTo>
                  <a:lnTo>
                    <a:pt x="59" y="0"/>
                  </a:lnTo>
                  <a:close/>
                </a:path>
              </a:pathLst>
            </a:custGeom>
            <a:solidFill>
              <a:srgbClr val="008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19"/>
            <p:cNvSpPr>
              <a:spLocks/>
            </p:cNvSpPr>
            <p:nvPr/>
          </p:nvSpPr>
          <p:spPr bwMode="auto">
            <a:xfrm>
              <a:off x="423431" y="6087475"/>
              <a:ext cx="98425" cy="303213"/>
            </a:xfrm>
            <a:custGeom>
              <a:avLst/>
              <a:gdLst>
                <a:gd name="T0" fmla="*/ 89 w 125"/>
                <a:gd name="T1" fmla="*/ 0 h 384"/>
                <a:gd name="T2" fmla="*/ 47 w 125"/>
                <a:gd name="T3" fmla="*/ 76 h 384"/>
                <a:gd name="T4" fmla="*/ 19 w 125"/>
                <a:gd name="T5" fmla="*/ 160 h 384"/>
                <a:gd name="T6" fmla="*/ 0 w 125"/>
                <a:gd name="T7" fmla="*/ 251 h 384"/>
                <a:gd name="T8" fmla="*/ 0 w 125"/>
                <a:gd name="T9" fmla="*/ 319 h 384"/>
                <a:gd name="T10" fmla="*/ 20 w 125"/>
                <a:gd name="T11" fmla="*/ 370 h 384"/>
                <a:gd name="T12" fmla="*/ 51 w 125"/>
                <a:gd name="T13" fmla="*/ 384 h 384"/>
                <a:gd name="T14" fmla="*/ 87 w 125"/>
                <a:gd name="T15" fmla="*/ 367 h 384"/>
                <a:gd name="T16" fmla="*/ 117 w 125"/>
                <a:gd name="T17" fmla="*/ 308 h 384"/>
                <a:gd name="T18" fmla="*/ 125 w 125"/>
                <a:gd name="T19" fmla="*/ 220 h 384"/>
                <a:gd name="T20" fmla="*/ 121 w 125"/>
                <a:gd name="T21" fmla="*/ 108 h 384"/>
                <a:gd name="T22" fmla="*/ 89 w 125"/>
                <a:gd name="T23" fmla="*/ 0 h 384"/>
                <a:gd name="T24" fmla="*/ 89 w 125"/>
                <a:gd name="T25"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384">
                  <a:moveTo>
                    <a:pt x="89" y="0"/>
                  </a:moveTo>
                  <a:lnTo>
                    <a:pt x="47" y="76"/>
                  </a:lnTo>
                  <a:lnTo>
                    <a:pt x="19" y="160"/>
                  </a:lnTo>
                  <a:lnTo>
                    <a:pt x="0" y="251"/>
                  </a:lnTo>
                  <a:lnTo>
                    <a:pt x="0" y="319"/>
                  </a:lnTo>
                  <a:lnTo>
                    <a:pt x="20" y="370"/>
                  </a:lnTo>
                  <a:lnTo>
                    <a:pt x="51" y="384"/>
                  </a:lnTo>
                  <a:lnTo>
                    <a:pt x="87" y="367"/>
                  </a:lnTo>
                  <a:lnTo>
                    <a:pt x="117" y="308"/>
                  </a:lnTo>
                  <a:lnTo>
                    <a:pt x="125" y="220"/>
                  </a:lnTo>
                  <a:lnTo>
                    <a:pt x="121" y="108"/>
                  </a:lnTo>
                  <a:lnTo>
                    <a:pt x="89" y="0"/>
                  </a:lnTo>
                  <a:lnTo>
                    <a:pt x="89" y="0"/>
                  </a:lnTo>
                  <a:close/>
                </a:path>
              </a:pathLst>
            </a:custGeom>
            <a:solidFill>
              <a:srgbClr val="BA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130" name="Group 129"/>
          <p:cNvGrpSpPr/>
          <p:nvPr/>
        </p:nvGrpSpPr>
        <p:grpSpPr>
          <a:xfrm>
            <a:off x="4803851" y="2591037"/>
            <a:ext cx="163712" cy="255389"/>
            <a:chOff x="296431" y="5846175"/>
            <a:chExt cx="436563" cy="681038"/>
          </a:xfrm>
        </p:grpSpPr>
        <p:sp>
          <p:nvSpPr>
            <p:cNvPr id="131" name="Freeform 13"/>
            <p:cNvSpPr>
              <a:spLocks/>
            </p:cNvSpPr>
            <p:nvPr/>
          </p:nvSpPr>
          <p:spPr bwMode="auto">
            <a:xfrm>
              <a:off x="296431" y="5846175"/>
              <a:ext cx="436563" cy="681038"/>
            </a:xfrm>
            <a:custGeom>
              <a:avLst/>
              <a:gdLst>
                <a:gd name="T0" fmla="*/ 308 w 551"/>
                <a:gd name="T1" fmla="*/ 11 h 857"/>
                <a:gd name="T2" fmla="*/ 281 w 551"/>
                <a:gd name="T3" fmla="*/ 36 h 857"/>
                <a:gd name="T4" fmla="*/ 243 w 551"/>
                <a:gd name="T5" fmla="*/ 76 h 857"/>
                <a:gd name="T6" fmla="*/ 222 w 551"/>
                <a:gd name="T7" fmla="*/ 99 h 857"/>
                <a:gd name="T8" fmla="*/ 199 w 551"/>
                <a:gd name="T9" fmla="*/ 125 h 857"/>
                <a:gd name="T10" fmla="*/ 177 w 551"/>
                <a:gd name="T11" fmla="*/ 154 h 857"/>
                <a:gd name="T12" fmla="*/ 156 w 551"/>
                <a:gd name="T13" fmla="*/ 186 h 857"/>
                <a:gd name="T14" fmla="*/ 131 w 551"/>
                <a:gd name="T15" fmla="*/ 218 h 857"/>
                <a:gd name="T16" fmla="*/ 108 w 551"/>
                <a:gd name="T17" fmla="*/ 253 h 857"/>
                <a:gd name="T18" fmla="*/ 87 w 551"/>
                <a:gd name="T19" fmla="*/ 291 h 857"/>
                <a:gd name="T20" fmla="*/ 66 w 551"/>
                <a:gd name="T21" fmla="*/ 331 h 857"/>
                <a:gd name="T22" fmla="*/ 49 w 551"/>
                <a:gd name="T23" fmla="*/ 370 h 857"/>
                <a:gd name="T24" fmla="*/ 32 w 551"/>
                <a:gd name="T25" fmla="*/ 412 h 857"/>
                <a:gd name="T26" fmla="*/ 19 w 551"/>
                <a:gd name="T27" fmla="*/ 456 h 857"/>
                <a:gd name="T28" fmla="*/ 9 w 551"/>
                <a:gd name="T29" fmla="*/ 501 h 857"/>
                <a:gd name="T30" fmla="*/ 0 w 551"/>
                <a:gd name="T31" fmla="*/ 545 h 857"/>
                <a:gd name="T32" fmla="*/ 0 w 551"/>
                <a:gd name="T33" fmla="*/ 595 h 857"/>
                <a:gd name="T34" fmla="*/ 2 w 551"/>
                <a:gd name="T35" fmla="*/ 640 h 857"/>
                <a:gd name="T36" fmla="*/ 9 w 551"/>
                <a:gd name="T37" fmla="*/ 684 h 857"/>
                <a:gd name="T38" fmla="*/ 21 w 551"/>
                <a:gd name="T39" fmla="*/ 720 h 857"/>
                <a:gd name="T40" fmla="*/ 40 w 551"/>
                <a:gd name="T41" fmla="*/ 752 h 857"/>
                <a:gd name="T42" fmla="*/ 63 w 551"/>
                <a:gd name="T43" fmla="*/ 781 h 857"/>
                <a:gd name="T44" fmla="*/ 91 w 551"/>
                <a:gd name="T45" fmla="*/ 805 h 857"/>
                <a:gd name="T46" fmla="*/ 120 w 551"/>
                <a:gd name="T47" fmla="*/ 822 h 857"/>
                <a:gd name="T48" fmla="*/ 154 w 551"/>
                <a:gd name="T49" fmla="*/ 838 h 857"/>
                <a:gd name="T50" fmla="*/ 188 w 551"/>
                <a:gd name="T51" fmla="*/ 847 h 857"/>
                <a:gd name="T52" fmla="*/ 226 w 551"/>
                <a:gd name="T53" fmla="*/ 853 h 857"/>
                <a:gd name="T54" fmla="*/ 262 w 551"/>
                <a:gd name="T55" fmla="*/ 855 h 857"/>
                <a:gd name="T56" fmla="*/ 298 w 551"/>
                <a:gd name="T57" fmla="*/ 853 h 857"/>
                <a:gd name="T58" fmla="*/ 336 w 551"/>
                <a:gd name="T59" fmla="*/ 847 h 857"/>
                <a:gd name="T60" fmla="*/ 372 w 551"/>
                <a:gd name="T61" fmla="*/ 838 h 857"/>
                <a:gd name="T62" fmla="*/ 405 w 551"/>
                <a:gd name="T63" fmla="*/ 824 h 857"/>
                <a:gd name="T64" fmla="*/ 439 w 551"/>
                <a:gd name="T65" fmla="*/ 807 h 857"/>
                <a:gd name="T66" fmla="*/ 467 w 551"/>
                <a:gd name="T67" fmla="*/ 786 h 857"/>
                <a:gd name="T68" fmla="*/ 494 w 551"/>
                <a:gd name="T69" fmla="*/ 762 h 857"/>
                <a:gd name="T70" fmla="*/ 515 w 551"/>
                <a:gd name="T71" fmla="*/ 733 h 857"/>
                <a:gd name="T72" fmla="*/ 532 w 551"/>
                <a:gd name="T73" fmla="*/ 701 h 857"/>
                <a:gd name="T74" fmla="*/ 543 w 551"/>
                <a:gd name="T75" fmla="*/ 669 h 857"/>
                <a:gd name="T76" fmla="*/ 551 w 551"/>
                <a:gd name="T77" fmla="*/ 633 h 857"/>
                <a:gd name="T78" fmla="*/ 549 w 551"/>
                <a:gd name="T79" fmla="*/ 593 h 857"/>
                <a:gd name="T80" fmla="*/ 547 w 551"/>
                <a:gd name="T81" fmla="*/ 553 h 857"/>
                <a:gd name="T82" fmla="*/ 541 w 551"/>
                <a:gd name="T83" fmla="*/ 513 h 857"/>
                <a:gd name="T84" fmla="*/ 534 w 551"/>
                <a:gd name="T85" fmla="*/ 471 h 857"/>
                <a:gd name="T86" fmla="*/ 524 w 551"/>
                <a:gd name="T87" fmla="*/ 431 h 857"/>
                <a:gd name="T88" fmla="*/ 513 w 551"/>
                <a:gd name="T89" fmla="*/ 389 h 857"/>
                <a:gd name="T90" fmla="*/ 498 w 551"/>
                <a:gd name="T91" fmla="*/ 350 h 857"/>
                <a:gd name="T92" fmla="*/ 484 w 551"/>
                <a:gd name="T93" fmla="*/ 310 h 857"/>
                <a:gd name="T94" fmla="*/ 467 w 551"/>
                <a:gd name="T95" fmla="*/ 272 h 857"/>
                <a:gd name="T96" fmla="*/ 452 w 551"/>
                <a:gd name="T97" fmla="*/ 236 h 857"/>
                <a:gd name="T98" fmla="*/ 439 w 551"/>
                <a:gd name="T99" fmla="*/ 199 h 857"/>
                <a:gd name="T100" fmla="*/ 422 w 551"/>
                <a:gd name="T101" fmla="*/ 167 h 857"/>
                <a:gd name="T102" fmla="*/ 403 w 551"/>
                <a:gd name="T103" fmla="*/ 135 h 857"/>
                <a:gd name="T104" fmla="*/ 387 w 551"/>
                <a:gd name="T105" fmla="*/ 104 h 857"/>
                <a:gd name="T106" fmla="*/ 372 w 551"/>
                <a:gd name="T107" fmla="*/ 80 h 857"/>
                <a:gd name="T108" fmla="*/ 361 w 551"/>
                <a:gd name="T109" fmla="*/ 59 h 857"/>
                <a:gd name="T110" fmla="*/ 338 w 551"/>
                <a:gd name="T111" fmla="*/ 23 h 857"/>
                <a:gd name="T112" fmla="*/ 325 w 551"/>
                <a:gd name="T113" fmla="*/ 0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1" h="857">
                  <a:moveTo>
                    <a:pt x="325" y="0"/>
                  </a:moveTo>
                  <a:lnTo>
                    <a:pt x="321" y="2"/>
                  </a:lnTo>
                  <a:lnTo>
                    <a:pt x="308" y="11"/>
                  </a:lnTo>
                  <a:lnTo>
                    <a:pt x="298" y="17"/>
                  </a:lnTo>
                  <a:lnTo>
                    <a:pt x="292" y="27"/>
                  </a:lnTo>
                  <a:lnTo>
                    <a:pt x="281" y="36"/>
                  </a:lnTo>
                  <a:lnTo>
                    <a:pt x="270" y="49"/>
                  </a:lnTo>
                  <a:lnTo>
                    <a:pt x="256" y="61"/>
                  </a:lnTo>
                  <a:lnTo>
                    <a:pt x="243" y="76"/>
                  </a:lnTo>
                  <a:lnTo>
                    <a:pt x="236" y="82"/>
                  </a:lnTo>
                  <a:lnTo>
                    <a:pt x="230" y="89"/>
                  </a:lnTo>
                  <a:lnTo>
                    <a:pt x="222" y="99"/>
                  </a:lnTo>
                  <a:lnTo>
                    <a:pt x="217" y="108"/>
                  </a:lnTo>
                  <a:lnTo>
                    <a:pt x="207" y="116"/>
                  </a:lnTo>
                  <a:lnTo>
                    <a:pt x="199" y="125"/>
                  </a:lnTo>
                  <a:lnTo>
                    <a:pt x="192" y="133"/>
                  </a:lnTo>
                  <a:lnTo>
                    <a:pt x="186" y="144"/>
                  </a:lnTo>
                  <a:lnTo>
                    <a:pt x="177" y="154"/>
                  </a:lnTo>
                  <a:lnTo>
                    <a:pt x="169" y="163"/>
                  </a:lnTo>
                  <a:lnTo>
                    <a:pt x="161" y="175"/>
                  </a:lnTo>
                  <a:lnTo>
                    <a:pt x="156" y="186"/>
                  </a:lnTo>
                  <a:lnTo>
                    <a:pt x="146" y="196"/>
                  </a:lnTo>
                  <a:lnTo>
                    <a:pt x="139" y="207"/>
                  </a:lnTo>
                  <a:lnTo>
                    <a:pt x="131" y="218"/>
                  </a:lnTo>
                  <a:lnTo>
                    <a:pt x="123" y="230"/>
                  </a:lnTo>
                  <a:lnTo>
                    <a:pt x="116" y="241"/>
                  </a:lnTo>
                  <a:lnTo>
                    <a:pt x="108" y="253"/>
                  </a:lnTo>
                  <a:lnTo>
                    <a:pt x="101" y="266"/>
                  </a:lnTo>
                  <a:lnTo>
                    <a:pt x="95" y="279"/>
                  </a:lnTo>
                  <a:lnTo>
                    <a:pt x="87" y="291"/>
                  </a:lnTo>
                  <a:lnTo>
                    <a:pt x="80" y="304"/>
                  </a:lnTo>
                  <a:lnTo>
                    <a:pt x="72" y="317"/>
                  </a:lnTo>
                  <a:lnTo>
                    <a:pt x="66" y="331"/>
                  </a:lnTo>
                  <a:lnTo>
                    <a:pt x="59" y="344"/>
                  </a:lnTo>
                  <a:lnTo>
                    <a:pt x="53" y="357"/>
                  </a:lnTo>
                  <a:lnTo>
                    <a:pt x="49" y="370"/>
                  </a:lnTo>
                  <a:lnTo>
                    <a:pt x="44" y="386"/>
                  </a:lnTo>
                  <a:lnTo>
                    <a:pt x="38" y="399"/>
                  </a:lnTo>
                  <a:lnTo>
                    <a:pt x="32" y="412"/>
                  </a:lnTo>
                  <a:lnTo>
                    <a:pt x="28" y="427"/>
                  </a:lnTo>
                  <a:lnTo>
                    <a:pt x="23" y="441"/>
                  </a:lnTo>
                  <a:lnTo>
                    <a:pt x="19" y="456"/>
                  </a:lnTo>
                  <a:lnTo>
                    <a:pt x="13" y="471"/>
                  </a:lnTo>
                  <a:lnTo>
                    <a:pt x="11" y="486"/>
                  </a:lnTo>
                  <a:lnTo>
                    <a:pt x="9" y="501"/>
                  </a:lnTo>
                  <a:lnTo>
                    <a:pt x="6" y="515"/>
                  </a:lnTo>
                  <a:lnTo>
                    <a:pt x="4" y="530"/>
                  </a:lnTo>
                  <a:lnTo>
                    <a:pt x="0" y="545"/>
                  </a:lnTo>
                  <a:lnTo>
                    <a:pt x="0" y="562"/>
                  </a:lnTo>
                  <a:lnTo>
                    <a:pt x="0" y="577"/>
                  </a:lnTo>
                  <a:lnTo>
                    <a:pt x="0" y="595"/>
                  </a:lnTo>
                  <a:lnTo>
                    <a:pt x="0" y="610"/>
                  </a:lnTo>
                  <a:lnTo>
                    <a:pt x="2" y="625"/>
                  </a:lnTo>
                  <a:lnTo>
                    <a:pt x="2" y="640"/>
                  </a:lnTo>
                  <a:lnTo>
                    <a:pt x="4" y="655"/>
                  </a:lnTo>
                  <a:lnTo>
                    <a:pt x="6" y="669"/>
                  </a:lnTo>
                  <a:lnTo>
                    <a:pt x="9" y="684"/>
                  </a:lnTo>
                  <a:lnTo>
                    <a:pt x="13" y="695"/>
                  </a:lnTo>
                  <a:lnTo>
                    <a:pt x="17" y="707"/>
                  </a:lnTo>
                  <a:lnTo>
                    <a:pt x="21" y="720"/>
                  </a:lnTo>
                  <a:lnTo>
                    <a:pt x="28" y="731"/>
                  </a:lnTo>
                  <a:lnTo>
                    <a:pt x="32" y="743"/>
                  </a:lnTo>
                  <a:lnTo>
                    <a:pt x="40" y="752"/>
                  </a:lnTo>
                  <a:lnTo>
                    <a:pt x="46" y="762"/>
                  </a:lnTo>
                  <a:lnTo>
                    <a:pt x="55" y="773"/>
                  </a:lnTo>
                  <a:lnTo>
                    <a:pt x="63" y="781"/>
                  </a:lnTo>
                  <a:lnTo>
                    <a:pt x="72" y="788"/>
                  </a:lnTo>
                  <a:lnTo>
                    <a:pt x="80" y="796"/>
                  </a:lnTo>
                  <a:lnTo>
                    <a:pt x="91" y="805"/>
                  </a:lnTo>
                  <a:lnTo>
                    <a:pt x="101" y="811"/>
                  </a:lnTo>
                  <a:lnTo>
                    <a:pt x="108" y="817"/>
                  </a:lnTo>
                  <a:lnTo>
                    <a:pt x="120" y="822"/>
                  </a:lnTo>
                  <a:lnTo>
                    <a:pt x="131" y="828"/>
                  </a:lnTo>
                  <a:lnTo>
                    <a:pt x="141" y="832"/>
                  </a:lnTo>
                  <a:lnTo>
                    <a:pt x="154" y="838"/>
                  </a:lnTo>
                  <a:lnTo>
                    <a:pt x="163" y="841"/>
                  </a:lnTo>
                  <a:lnTo>
                    <a:pt x="177" y="845"/>
                  </a:lnTo>
                  <a:lnTo>
                    <a:pt x="188" y="847"/>
                  </a:lnTo>
                  <a:lnTo>
                    <a:pt x="199" y="849"/>
                  </a:lnTo>
                  <a:lnTo>
                    <a:pt x="211" y="851"/>
                  </a:lnTo>
                  <a:lnTo>
                    <a:pt x="226" y="853"/>
                  </a:lnTo>
                  <a:lnTo>
                    <a:pt x="237" y="853"/>
                  </a:lnTo>
                  <a:lnTo>
                    <a:pt x="249" y="855"/>
                  </a:lnTo>
                  <a:lnTo>
                    <a:pt x="262" y="855"/>
                  </a:lnTo>
                  <a:lnTo>
                    <a:pt x="275" y="857"/>
                  </a:lnTo>
                  <a:lnTo>
                    <a:pt x="287" y="855"/>
                  </a:lnTo>
                  <a:lnTo>
                    <a:pt x="298" y="853"/>
                  </a:lnTo>
                  <a:lnTo>
                    <a:pt x="311" y="853"/>
                  </a:lnTo>
                  <a:lnTo>
                    <a:pt x="323" y="851"/>
                  </a:lnTo>
                  <a:lnTo>
                    <a:pt x="336" y="847"/>
                  </a:lnTo>
                  <a:lnTo>
                    <a:pt x="348" y="845"/>
                  </a:lnTo>
                  <a:lnTo>
                    <a:pt x="359" y="841"/>
                  </a:lnTo>
                  <a:lnTo>
                    <a:pt x="372" y="838"/>
                  </a:lnTo>
                  <a:lnTo>
                    <a:pt x="382" y="832"/>
                  </a:lnTo>
                  <a:lnTo>
                    <a:pt x="395" y="828"/>
                  </a:lnTo>
                  <a:lnTo>
                    <a:pt x="405" y="824"/>
                  </a:lnTo>
                  <a:lnTo>
                    <a:pt x="416" y="819"/>
                  </a:lnTo>
                  <a:lnTo>
                    <a:pt x="427" y="813"/>
                  </a:lnTo>
                  <a:lnTo>
                    <a:pt x="439" y="807"/>
                  </a:lnTo>
                  <a:lnTo>
                    <a:pt x="448" y="802"/>
                  </a:lnTo>
                  <a:lnTo>
                    <a:pt x="460" y="794"/>
                  </a:lnTo>
                  <a:lnTo>
                    <a:pt x="467" y="786"/>
                  </a:lnTo>
                  <a:lnTo>
                    <a:pt x="475" y="779"/>
                  </a:lnTo>
                  <a:lnTo>
                    <a:pt x="484" y="769"/>
                  </a:lnTo>
                  <a:lnTo>
                    <a:pt x="494" y="762"/>
                  </a:lnTo>
                  <a:lnTo>
                    <a:pt x="500" y="750"/>
                  </a:lnTo>
                  <a:lnTo>
                    <a:pt x="507" y="743"/>
                  </a:lnTo>
                  <a:lnTo>
                    <a:pt x="515" y="733"/>
                  </a:lnTo>
                  <a:lnTo>
                    <a:pt x="522" y="724"/>
                  </a:lnTo>
                  <a:lnTo>
                    <a:pt x="526" y="712"/>
                  </a:lnTo>
                  <a:lnTo>
                    <a:pt x="532" y="701"/>
                  </a:lnTo>
                  <a:lnTo>
                    <a:pt x="536" y="691"/>
                  </a:lnTo>
                  <a:lnTo>
                    <a:pt x="539" y="680"/>
                  </a:lnTo>
                  <a:lnTo>
                    <a:pt x="543" y="669"/>
                  </a:lnTo>
                  <a:lnTo>
                    <a:pt x="547" y="655"/>
                  </a:lnTo>
                  <a:lnTo>
                    <a:pt x="547" y="644"/>
                  </a:lnTo>
                  <a:lnTo>
                    <a:pt x="551" y="633"/>
                  </a:lnTo>
                  <a:lnTo>
                    <a:pt x="549" y="619"/>
                  </a:lnTo>
                  <a:lnTo>
                    <a:pt x="549" y="606"/>
                  </a:lnTo>
                  <a:lnTo>
                    <a:pt x="549" y="593"/>
                  </a:lnTo>
                  <a:lnTo>
                    <a:pt x="549" y="579"/>
                  </a:lnTo>
                  <a:lnTo>
                    <a:pt x="547" y="566"/>
                  </a:lnTo>
                  <a:lnTo>
                    <a:pt x="547" y="553"/>
                  </a:lnTo>
                  <a:lnTo>
                    <a:pt x="545" y="538"/>
                  </a:lnTo>
                  <a:lnTo>
                    <a:pt x="545" y="526"/>
                  </a:lnTo>
                  <a:lnTo>
                    <a:pt x="541" y="513"/>
                  </a:lnTo>
                  <a:lnTo>
                    <a:pt x="539" y="500"/>
                  </a:lnTo>
                  <a:lnTo>
                    <a:pt x="536" y="486"/>
                  </a:lnTo>
                  <a:lnTo>
                    <a:pt x="534" y="471"/>
                  </a:lnTo>
                  <a:lnTo>
                    <a:pt x="530" y="458"/>
                  </a:lnTo>
                  <a:lnTo>
                    <a:pt x="528" y="444"/>
                  </a:lnTo>
                  <a:lnTo>
                    <a:pt x="524" y="431"/>
                  </a:lnTo>
                  <a:lnTo>
                    <a:pt x="522" y="418"/>
                  </a:lnTo>
                  <a:lnTo>
                    <a:pt x="519" y="405"/>
                  </a:lnTo>
                  <a:lnTo>
                    <a:pt x="513" y="389"/>
                  </a:lnTo>
                  <a:lnTo>
                    <a:pt x="509" y="376"/>
                  </a:lnTo>
                  <a:lnTo>
                    <a:pt x="503" y="363"/>
                  </a:lnTo>
                  <a:lnTo>
                    <a:pt x="498" y="350"/>
                  </a:lnTo>
                  <a:lnTo>
                    <a:pt x="494" y="336"/>
                  </a:lnTo>
                  <a:lnTo>
                    <a:pt x="490" y="323"/>
                  </a:lnTo>
                  <a:lnTo>
                    <a:pt x="484" y="310"/>
                  </a:lnTo>
                  <a:lnTo>
                    <a:pt x="479" y="296"/>
                  </a:lnTo>
                  <a:lnTo>
                    <a:pt x="475" y="283"/>
                  </a:lnTo>
                  <a:lnTo>
                    <a:pt x="467" y="272"/>
                  </a:lnTo>
                  <a:lnTo>
                    <a:pt x="463" y="258"/>
                  </a:lnTo>
                  <a:lnTo>
                    <a:pt x="458" y="245"/>
                  </a:lnTo>
                  <a:lnTo>
                    <a:pt x="452" y="236"/>
                  </a:lnTo>
                  <a:lnTo>
                    <a:pt x="448" y="222"/>
                  </a:lnTo>
                  <a:lnTo>
                    <a:pt x="444" y="213"/>
                  </a:lnTo>
                  <a:lnTo>
                    <a:pt x="439" y="199"/>
                  </a:lnTo>
                  <a:lnTo>
                    <a:pt x="431" y="188"/>
                  </a:lnTo>
                  <a:lnTo>
                    <a:pt x="425" y="177"/>
                  </a:lnTo>
                  <a:lnTo>
                    <a:pt x="422" y="167"/>
                  </a:lnTo>
                  <a:lnTo>
                    <a:pt x="416" y="154"/>
                  </a:lnTo>
                  <a:lnTo>
                    <a:pt x="408" y="144"/>
                  </a:lnTo>
                  <a:lnTo>
                    <a:pt x="403" y="135"/>
                  </a:lnTo>
                  <a:lnTo>
                    <a:pt x="399" y="125"/>
                  </a:lnTo>
                  <a:lnTo>
                    <a:pt x="393" y="116"/>
                  </a:lnTo>
                  <a:lnTo>
                    <a:pt x="387" y="104"/>
                  </a:lnTo>
                  <a:lnTo>
                    <a:pt x="382" y="95"/>
                  </a:lnTo>
                  <a:lnTo>
                    <a:pt x="378" y="89"/>
                  </a:lnTo>
                  <a:lnTo>
                    <a:pt x="372" y="80"/>
                  </a:lnTo>
                  <a:lnTo>
                    <a:pt x="368" y="72"/>
                  </a:lnTo>
                  <a:lnTo>
                    <a:pt x="365" y="65"/>
                  </a:lnTo>
                  <a:lnTo>
                    <a:pt x="361" y="59"/>
                  </a:lnTo>
                  <a:lnTo>
                    <a:pt x="351" y="44"/>
                  </a:lnTo>
                  <a:lnTo>
                    <a:pt x="346" y="30"/>
                  </a:lnTo>
                  <a:lnTo>
                    <a:pt x="338" y="23"/>
                  </a:lnTo>
                  <a:lnTo>
                    <a:pt x="334" y="15"/>
                  </a:lnTo>
                  <a:lnTo>
                    <a:pt x="327" y="2"/>
                  </a:lnTo>
                  <a:lnTo>
                    <a:pt x="325" y="0"/>
                  </a:lnTo>
                  <a:lnTo>
                    <a:pt x="3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32" name="Freeform 14"/>
            <p:cNvSpPr>
              <a:spLocks/>
            </p:cNvSpPr>
            <p:nvPr/>
          </p:nvSpPr>
          <p:spPr bwMode="auto">
            <a:xfrm>
              <a:off x="329768" y="5895388"/>
              <a:ext cx="371475" cy="595313"/>
            </a:xfrm>
            <a:custGeom>
              <a:avLst/>
              <a:gdLst>
                <a:gd name="T0" fmla="*/ 262 w 467"/>
                <a:gd name="T1" fmla="*/ 11 h 750"/>
                <a:gd name="T2" fmla="*/ 239 w 467"/>
                <a:gd name="T3" fmla="*/ 32 h 750"/>
                <a:gd name="T4" fmla="*/ 207 w 467"/>
                <a:gd name="T5" fmla="*/ 66 h 750"/>
                <a:gd name="T6" fmla="*/ 176 w 467"/>
                <a:gd name="T7" fmla="*/ 100 h 750"/>
                <a:gd name="T8" fmla="*/ 157 w 467"/>
                <a:gd name="T9" fmla="*/ 127 h 750"/>
                <a:gd name="T10" fmla="*/ 137 w 467"/>
                <a:gd name="T11" fmla="*/ 152 h 750"/>
                <a:gd name="T12" fmla="*/ 119 w 467"/>
                <a:gd name="T13" fmla="*/ 182 h 750"/>
                <a:gd name="T14" fmla="*/ 97 w 467"/>
                <a:gd name="T15" fmla="*/ 211 h 750"/>
                <a:gd name="T16" fmla="*/ 81 w 467"/>
                <a:gd name="T17" fmla="*/ 243 h 750"/>
                <a:gd name="T18" fmla="*/ 61 w 467"/>
                <a:gd name="T19" fmla="*/ 277 h 750"/>
                <a:gd name="T20" fmla="*/ 45 w 467"/>
                <a:gd name="T21" fmla="*/ 311 h 750"/>
                <a:gd name="T22" fmla="*/ 30 w 467"/>
                <a:gd name="T23" fmla="*/ 347 h 750"/>
                <a:gd name="T24" fmla="*/ 19 w 467"/>
                <a:gd name="T25" fmla="*/ 385 h 750"/>
                <a:gd name="T26" fmla="*/ 9 w 467"/>
                <a:gd name="T27" fmla="*/ 425 h 750"/>
                <a:gd name="T28" fmla="*/ 2 w 467"/>
                <a:gd name="T29" fmla="*/ 463 h 750"/>
                <a:gd name="T30" fmla="*/ 0 w 467"/>
                <a:gd name="T31" fmla="*/ 505 h 750"/>
                <a:gd name="T32" fmla="*/ 2 w 467"/>
                <a:gd name="T33" fmla="*/ 547 h 750"/>
                <a:gd name="T34" fmla="*/ 4 w 467"/>
                <a:gd name="T35" fmla="*/ 585 h 750"/>
                <a:gd name="T36" fmla="*/ 13 w 467"/>
                <a:gd name="T37" fmla="*/ 617 h 750"/>
                <a:gd name="T38" fmla="*/ 28 w 467"/>
                <a:gd name="T39" fmla="*/ 648 h 750"/>
                <a:gd name="T40" fmla="*/ 45 w 467"/>
                <a:gd name="T41" fmla="*/ 676 h 750"/>
                <a:gd name="T42" fmla="*/ 66 w 467"/>
                <a:gd name="T43" fmla="*/ 697 h 750"/>
                <a:gd name="T44" fmla="*/ 91 w 467"/>
                <a:gd name="T45" fmla="*/ 716 h 750"/>
                <a:gd name="T46" fmla="*/ 119 w 467"/>
                <a:gd name="T47" fmla="*/ 727 h 750"/>
                <a:gd name="T48" fmla="*/ 148 w 467"/>
                <a:gd name="T49" fmla="*/ 741 h 750"/>
                <a:gd name="T50" fmla="*/ 178 w 467"/>
                <a:gd name="T51" fmla="*/ 744 h 750"/>
                <a:gd name="T52" fmla="*/ 211 w 467"/>
                <a:gd name="T53" fmla="*/ 748 h 750"/>
                <a:gd name="T54" fmla="*/ 243 w 467"/>
                <a:gd name="T55" fmla="*/ 748 h 750"/>
                <a:gd name="T56" fmla="*/ 273 w 467"/>
                <a:gd name="T57" fmla="*/ 744 h 750"/>
                <a:gd name="T58" fmla="*/ 304 w 467"/>
                <a:gd name="T59" fmla="*/ 735 h 750"/>
                <a:gd name="T60" fmla="*/ 334 w 467"/>
                <a:gd name="T61" fmla="*/ 725 h 750"/>
                <a:gd name="T62" fmla="*/ 361 w 467"/>
                <a:gd name="T63" fmla="*/ 710 h 750"/>
                <a:gd name="T64" fmla="*/ 389 w 467"/>
                <a:gd name="T65" fmla="*/ 695 h 750"/>
                <a:gd name="T66" fmla="*/ 429 w 467"/>
                <a:gd name="T67" fmla="*/ 649 h 750"/>
                <a:gd name="T68" fmla="*/ 448 w 467"/>
                <a:gd name="T69" fmla="*/ 615 h 750"/>
                <a:gd name="T70" fmla="*/ 459 w 467"/>
                <a:gd name="T71" fmla="*/ 587 h 750"/>
                <a:gd name="T72" fmla="*/ 467 w 467"/>
                <a:gd name="T73" fmla="*/ 554 h 750"/>
                <a:gd name="T74" fmla="*/ 465 w 467"/>
                <a:gd name="T75" fmla="*/ 518 h 750"/>
                <a:gd name="T76" fmla="*/ 461 w 467"/>
                <a:gd name="T77" fmla="*/ 484 h 750"/>
                <a:gd name="T78" fmla="*/ 458 w 467"/>
                <a:gd name="T79" fmla="*/ 446 h 750"/>
                <a:gd name="T80" fmla="*/ 454 w 467"/>
                <a:gd name="T81" fmla="*/ 412 h 750"/>
                <a:gd name="T82" fmla="*/ 444 w 467"/>
                <a:gd name="T83" fmla="*/ 376 h 750"/>
                <a:gd name="T84" fmla="*/ 435 w 467"/>
                <a:gd name="T85" fmla="*/ 342 h 750"/>
                <a:gd name="T86" fmla="*/ 423 w 467"/>
                <a:gd name="T87" fmla="*/ 306 h 750"/>
                <a:gd name="T88" fmla="*/ 410 w 467"/>
                <a:gd name="T89" fmla="*/ 271 h 750"/>
                <a:gd name="T90" fmla="*/ 397 w 467"/>
                <a:gd name="T91" fmla="*/ 237 h 750"/>
                <a:gd name="T92" fmla="*/ 383 w 467"/>
                <a:gd name="T93" fmla="*/ 205 h 750"/>
                <a:gd name="T94" fmla="*/ 370 w 467"/>
                <a:gd name="T95" fmla="*/ 175 h 750"/>
                <a:gd name="T96" fmla="*/ 357 w 467"/>
                <a:gd name="T97" fmla="*/ 144 h 750"/>
                <a:gd name="T98" fmla="*/ 344 w 467"/>
                <a:gd name="T99" fmla="*/ 118 h 750"/>
                <a:gd name="T100" fmla="*/ 330 w 467"/>
                <a:gd name="T101" fmla="*/ 93 h 750"/>
                <a:gd name="T102" fmla="*/ 313 w 467"/>
                <a:gd name="T103" fmla="*/ 64 h 750"/>
                <a:gd name="T104" fmla="*/ 292 w 467"/>
                <a:gd name="T105" fmla="*/ 28 h 750"/>
                <a:gd name="T106" fmla="*/ 277 w 467"/>
                <a:gd name="T107" fmla="*/ 4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7" h="750">
                  <a:moveTo>
                    <a:pt x="275" y="0"/>
                  </a:moveTo>
                  <a:lnTo>
                    <a:pt x="271" y="2"/>
                  </a:lnTo>
                  <a:lnTo>
                    <a:pt x="262" y="11"/>
                  </a:lnTo>
                  <a:lnTo>
                    <a:pt x="254" y="15"/>
                  </a:lnTo>
                  <a:lnTo>
                    <a:pt x="249" y="24"/>
                  </a:lnTo>
                  <a:lnTo>
                    <a:pt x="239" y="32"/>
                  </a:lnTo>
                  <a:lnTo>
                    <a:pt x="230" y="43"/>
                  </a:lnTo>
                  <a:lnTo>
                    <a:pt x="218" y="53"/>
                  </a:lnTo>
                  <a:lnTo>
                    <a:pt x="207" y="66"/>
                  </a:lnTo>
                  <a:lnTo>
                    <a:pt x="195" y="80"/>
                  </a:lnTo>
                  <a:lnTo>
                    <a:pt x="184" y="95"/>
                  </a:lnTo>
                  <a:lnTo>
                    <a:pt x="176" y="100"/>
                  </a:lnTo>
                  <a:lnTo>
                    <a:pt x="169" y="108"/>
                  </a:lnTo>
                  <a:lnTo>
                    <a:pt x="161" y="118"/>
                  </a:lnTo>
                  <a:lnTo>
                    <a:pt x="157" y="127"/>
                  </a:lnTo>
                  <a:lnTo>
                    <a:pt x="150" y="135"/>
                  </a:lnTo>
                  <a:lnTo>
                    <a:pt x="144" y="144"/>
                  </a:lnTo>
                  <a:lnTo>
                    <a:pt x="137" y="152"/>
                  </a:lnTo>
                  <a:lnTo>
                    <a:pt x="133" y="163"/>
                  </a:lnTo>
                  <a:lnTo>
                    <a:pt x="125" y="173"/>
                  </a:lnTo>
                  <a:lnTo>
                    <a:pt x="119" y="182"/>
                  </a:lnTo>
                  <a:lnTo>
                    <a:pt x="112" y="190"/>
                  </a:lnTo>
                  <a:lnTo>
                    <a:pt x="104" y="201"/>
                  </a:lnTo>
                  <a:lnTo>
                    <a:pt x="97" y="211"/>
                  </a:lnTo>
                  <a:lnTo>
                    <a:pt x="93" y="220"/>
                  </a:lnTo>
                  <a:lnTo>
                    <a:pt x="85" y="232"/>
                  </a:lnTo>
                  <a:lnTo>
                    <a:pt x="81" y="243"/>
                  </a:lnTo>
                  <a:lnTo>
                    <a:pt x="74" y="254"/>
                  </a:lnTo>
                  <a:lnTo>
                    <a:pt x="66" y="266"/>
                  </a:lnTo>
                  <a:lnTo>
                    <a:pt x="61" y="277"/>
                  </a:lnTo>
                  <a:lnTo>
                    <a:pt x="57" y="289"/>
                  </a:lnTo>
                  <a:lnTo>
                    <a:pt x="51" y="300"/>
                  </a:lnTo>
                  <a:lnTo>
                    <a:pt x="45" y="311"/>
                  </a:lnTo>
                  <a:lnTo>
                    <a:pt x="42" y="323"/>
                  </a:lnTo>
                  <a:lnTo>
                    <a:pt x="38" y="336"/>
                  </a:lnTo>
                  <a:lnTo>
                    <a:pt x="30" y="347"/>
                  </a:lnTo>
                  <a:lnTo>
                    <a:pt x="26" y="359"/>
                  </a:lnTo>
                  <a:lnTo>
                    <a:pt x="23" y="372"/>
                  </a:lnTo>
                  <a:lnTo>
                    <a:pt x="19" y="385"/>
                  </a:lnTo>
                  <a:lnTo>
                    <a:pt x="15" y="397"/>
                  </a:lnTo>
                  <a:lnTo>
                    <a:pt x="11" y="410"/>
                  </a:lnTo>
                  <a:lnTo>
                    <a:pt x="9" y="425"/>
                  </a:lnTo>
                  <a:lnTo>
                    <a:pt x="7" y="439"/>
                  </a:lnTo>
                  <a:lnTo>
                    <a:pt x="4" y="450"/>
                  </a:lnTo>
                  <a:lnTo>
                    <a:pt x="2" y="463"/>
                  </a:lnTo>
                  <a:lnTo>
                    <a:pt x="0" y="477"/>
                  </a:lnTo>
                  <a:lnTo>
                    <a:pt x="0" y="492"/>
                  </a:lnTo>
                  <a:lnTo>
                    <a:pt x="0" y="505"/>
                  </a:lnTo>
                  <a:lnTo>
                    <a:pt x="0" y="518"/>
                  </a:lnTo>
                  <a:lnTo>
                    <a:pt x="0" y="532"/>
                  </a:lnTo>
                  <a:lnTo>
                    <a:pt x="2" y="547"/>
                  </a:lnTo>
                  <a:lnTo>
                    <a:pt x="2" y="558"/>
                  </a:lnTo>
                  <a:lnTo>
                    <a:pt x="2" y="572"/>
                  </a:lnTo>
                  <a:lnTo>
                    <a:pt x="4" y="585"/>
                  </a:lnTo>
                  <a:lnTo>
                    <a:pt x="7" y="596"/>
                  </a:lnTo>
                  <a:lnTo>
                    <a:pt x="9" y="608"/>
                  </a:lnTo>
                  <a:lnTo>
                    <a:pt x="13" y="617"/>
                  </a:lnTo>
                  <a:lnTo>
                    <a:pt x="17" y="629"/>
                  </a:lnTo>
                  <a:lnTo>
                    <a:pt x="23" y="640"/>
                  </a:lnTo>
                  <a:lnTo>
                    <a:pt x="28" y="648"/>
                  </a:lnTo>
                  <a:lnTo>
                    <a:pt x="32" y="657"/>
                  </a:lnTo>
                  <a:lnTo>
                    <a:pt x="38" y="667"/>
                  </a:lnTo>
                  <a:lnTo>
                    <a:pt x="45" y="676"/>
                  </a:lnTo>
                  <a:lnTo>
                    <a:pt x="53" y="682"/>
                  </a:lnTo>
                  <a:lnTo>
                    <a:pt x="59" y="689"/>
                  </a:lnTo>
                  <a:lnTo>
                    <a:pt x="66" y="697"/>
                  </a:lnTo>
                  <a:lnTo>
                    <a:pt x="76" y="705"/>
                  </a:lnTo>
                  <a:lnTo>
                    <a:pt x="83" y="710"/>
                  </a:lnTo>
                  <a:lnTo>
                    <a:pt x="91" y="716"/>
                  </a:lnTo>
                  <a:lnTo>
                    <a:pt x="100" y="720"/>
                  </a:lnTo>
                  <a:lnTo>
                    <a:pt x="110" y="725"/>
                  </a:lnTo>
                  <a:lnTo>
                    <a:pt x="119" y="727"/>
                  </a:lnTo>
                  <a:lnTo>
                    <a:pt x="129" y="733"/>
                  </a:lnTo>
                  <a:lnTo>
                    <a:pt x="138" y="735"/>
                  </a:lnTo>
                  <a:lnTo>
                    <a:pt x="148" y="741"/>
                  </a:lnTo>
                  <a:lnTo>
                    <a:pt x="157" y="741"/>
                  </a:lnTo>
                  <a:lnTo>
                    <a:pt x="169" y="742"/>
                  </a:lnTo>
                  <a:lnTo>
                    <a:pt x="178" y="744"/>
                  </a:lnTo>
                  <a:lnTo>
                    <a:pt x="190" y="748"/>
                  </a:lnTo>
                  <a:lnTo>
                    <a:pt x="199" y="748"/>
                  </a:lnTo>
                  <a:lnTo>
                    <a:pt x="211" y="748"/>
                  </a:lnTo>
                  <a:lnTo>
                    <a:pt x="222" y="748"/>
                  </a:lnTo>
                  <a:lnTo>
                    <a:pt x="233" y="750"/>
                  </a:lnTo>
                  <a:lnTo>
                    <a:pt x="243" y="748"/>
                  </a:lnTo>
                  <a:lnTo>
                    <a:pt x="252" y="748"/>
                  </a:lnTo>
                  <a:lnTo>
                    <a:pt x="264" y="746"/>
                  </a:lnTo>
                  <a:lnTo>
                    <a:pt x="273" y="744"/>
                  </a:lnTo>
                  <a:lnTo>
                    <a:pt x="283" y="741"/>
                  </a:lnTo>
                  <a:lnTo>
                    <a:pt x="294" y="739"/>
                  </a:lnTo>
                  <a:lnTo>
                    <a:pt x="304" y="735"/>
                  </a:lnTo>
                  <a:lnTo>
                    <a:pt x="315" y="733"/>
                  </a:lnTo>
                  <a:lnTo>
                    <a:pt x="323" y="729"/>
                  </a:lnTo>
                  <a:lnTo>
                    <a:pt x="334" y="725"/>
                  </a:lnTo>
                  <a:lnTo>
                    <a:pt x="344" y="720"/>
                  </a:lnTo>
                  <a:lnTo>
                    <a:pt x="353" y="716"/>
                  </a:lnTo>
                  <a:lnTo>
                    <a:pt x="361" y="710"/>
                  </a:lnTo>
                  <a:lnTo>
                    <a:pt x="370" y="705"/>
                  </a:lnTo>
                  <a:lnTo>
                    <a:pt x="380" y="699"/>
                  </a:lnTo>
                  <a:lnTo>
                    <a:pt x="389" y="695"/>
                  </a:lnTo>
                  <a:lnTo>
                    <a:pt x="402" y="680"/>
                  </a:lnTo>
                  <a:lnTo>
                    <a:pt x="418" y="667"/>
                  </a:lnTo>
                  <a:lnTo>
                    <a:pt x="429" y="649"/>
                  </a:lnTo>
                  <a:lnTo>
                    <a:pt x="440" y="634"/>
                  </a:lnTo>
                  <a:lnTo>
                    <a:pt x="444" y="623"/>
                  </a:lnTo>
                  <a:lnTo>
                    <a:pt x="448" y="615"/>
                  </a:lnTo>
                  <a:lnTo>
                    <a:pt x="454" y="606"/>
                  </a:lnTo>
                  <a:lnTo>
                    <a:pt x="458" y="596"/>
                  </a:lnTo>
                  <a:lnTo>
                    <a:pt x="459" y="587"/>
                  </a:lnTo>
                  <a:lnTo>
                    <a:pt x="461" y="575"/>
                  </a:lnTo>
                  <a:lnTo>
                    <a:pt x="463" y="564"/>
                  </a:lnTo>
                  <a:lnTo>
                    <a:pt x="467" y="554"/>
                  </a:lnTo>
                  <a:lnTo>
                    <a:pt x="465" y="541"/>
                  </a:lnTo>
                  <a:lnTo>
                    <a:pt x="465" y="530"/>
                  </a:lnTo>
                  <a:lnTo>
                    <a:pt x="465" y="518"/>
                  </a:lnTo>
                  <a:lnTo>
                    <a:pt x="465" y="507"/>
                  </a:lnTo>
                  <a:lnTo>
                    <a:pt x="463" y="496"/>
                  </a:lnTo>
                  <a:lnTo>
                    <a:pt x="461" y="484"/>
                  </a:lnTo>
                  <a:lnTo>
                    <a:pt x="461" y="471"/>
                  </a:lnTo>
                  <a:lnTo>
                    <a:pt x="461" y="461"/>
                  </a:lnTo>
                  <a:lnTo>
                    <a:pt x="458" y="446"/>
                  </a:lnTo>
                  <a:lnTo>
                    <a:pt x="456" y="437"/>
                  </a:lnTo>
                  <a:lnTo>
                    <a:pt x="456" y="423"/>
                  </a:lnTo>
                  <a:lnTo>
                    <a:pt x="454" y="412"/>
                  </a:lnTo>
                  <a:lnTo>
                    <a:pt x="450" y="401"/>
                  </a:lnTo>
                  <a:lnTo>
                    <a:pt x="448" y="387"/>
                  </a:lnTo>
                  <a:lnTo>
                    <a:pt x="444" y="376"/>
                  </a:lnTo>
                  <a:lnTo>
                    <a:pt x="442" y="366"/>
                  </a:lnTo>
                  <a:lnTo>
                    <a:pt x="439" y="351"/>
                  </a:lnTo>
                  <a:lnTo>
                    <a:pt x="435" y="342"/>
                  </a:lnTo>
                  <a:lnTo>
                    <a:pt x="431" y="328"/>
                  </a:lnTo>
                  <a:lnTo>
                    <a:pt x="427" y="317"/>
                  </a:lnTo>
                  <a:lnTo>
                    <a:pt x="423" y="306"/>
                  </a:lnTo>
                  <a:lnTo>
                    <a:pt x="418" y="294"/>
                  </a:lnTo>
                  <a:lnTo>
                    <a:pt x="414" y="283"/>
                  </a:lnTo>
                  <a:lnTo>
                    <a:pt x="410" y="271"/>
                  </a:lnTo>
                  <a:lnTo>
                    <a:pt x="406" y="260"/>
                  </a:lnTo>
                  <a:lnTo>
                    <a:pt x="402" y="249"/>
                  </a:lnTo>
                  <a:lnTo>
                    <a:pt x="397" y="237"/>
                  </a:lnTo>
                  <a:lnTo>
                    <a:pt x="393" y="226"/>
                  </a:lnTo>
                  <a:lnTo>
                    <a:pt x="389" y="216"/>
                  </a:lnTo>
                  <a:lnTo>
                    <a:pt x="383" y="205"/>
                  </a:lnTo>
                  <a:lnTo>
                    <a:pt x="380" y="195"/>
                  </a:lnTo>
                  <a:lnTo>
                    <a:pt x="376" y="186"/>
                  </a:lnTo>
                  <a:lnTo>
                    <a:pt x="370" y="175"/>
                  </a:lnTo>
                  <a:lnTo>
                    <a:pt x="366" y="165"/>
                  </a:lnTo>
                  <a:lnTo>
                    <a:pt x="361" y="154"/>
                  </a:lnTo>
                  <a:lnTo>
                    <a:pt x="357" y="144"/>
                  </a:lnTo>
                  <a:lnTo>
                    <a:pt x="353" y="137"/>
                  </a:lnTo>
                  <a:lnTo>
                    <a:pt x="347" y="127"/>
                  </a:lnTo>
                  <a:lnTo>
                    <a:pt x="344" y="118"/>
                  </a:lnTo>
                  <a:lnTo>
                    <a:pt x="338" y="110"/>
                  </a:lnTo>
                  <a:lnTo>
                    <a:pt x="334" y="100"/>
                  </a:lnTo>
                  <a:lnTo>
                    <a:pt x="330" y="93"/>
                  </a:lnTo>
                  <a:lnTo>
                    <a:pt x="325" y="85"/>
                  </a:lnTo>
                  <a:lnTo>
                    <a:pt x="321" y="78"/>
                  </a:lnTo>
                  <a:lnTo>
                    <a:pt x="313" y="64"/>
                  </a:lnTo>
                  <a:lnTo>
                    <a:pt x="307" y="51"/>
                  </a:lnTo>
                  <a:lnTo>
                    <a:pt x="298" y="38"/>
                  </a:lnTo>
                  <a:lnTo>
                    <a:pt x="292" y="28"/>
                  </a:lnTo>
                  <a:lnTo>
                    <a:pt x="287" y="21"/>
                  </a:lnTo>
                  <a:lnTo>
                    <a:pt x="283" y="13"/>
                  </a:lnTo>
                  <a:lnTo>
                    <a:pt x="277" y="4"/>
                  </a:lnTo>
                  <a:lnTo>
                    <a:pt x="275" y="0"/>
                  </a:lnTo>
                  <a:lnTo>
                    <a:pt x="275" y="0"/>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33" name="Freeform 16"/>
            <p:cNvSpPr>
              <a:spLocks/>
            </p:cNvSpPr>
            <p:nvPr/>
          </p:nvSpPr>
          <p:spPr bwMode="auto">
            <a:xfrm>
              <a:off x="358343" y="5946188"/>
              <a:ext cx="252413" cy="522288"/>
            </a:xfrm>
            <a:custGeom>
              <a:avLst/>
              <a:gdLst>
                <a:gd name="T0" fmla="*/ 218 w 317"/>
                <a:gd name="T1" fmla="*/ 0 h 658"/>
                <a:gd name="T2" fmla="*/ 152 w 317"/>
                <a:gd name="T3" fmla="*/ 76 h 658"/>
                <a:gd name="T4" fmla="*/ 93 w 317"/>
                <a:gd name="T5" fmla="*/ 162 h 658"/>
                <a:gd name="T6" fmla="*/ 44 w 317"/>
                <a:gd name="T7" fmla="*/ 261 h 658"/>
                <a:gd name="T8" fmla="*/ 7 w 317"/>
                <a:gd name="T9" fmla="*/ 365 h 658"/>
                <a:gd name="T10" fmla="*/ 0 w 317"/>
                <a:gd name="T11" fmla="*/ 462 h 658"/>
                <a:gd name="T12" fmla="*/ 9 w 317"/>
                <a:gd name="T13" fmla="*/ 547 h 658"/>
                <a:gd name="T14" fmla="*/ 45 w 317"/>
                <a:gd name="T15" fmla="*/ 612 h 658"/>
                <a:gd name="T16" fmla="*/ 112 w 317"/>
                <a:gd name="T17" fmla="*/ 646 h 658"/>
                <a:gd name="T18" fmla="*/ 178 w 317"/>
                <a:gd name="T19" fmla="*/ 658 h 658"/>
                <a:gd name="T20" fmla="*/ 243 w 317"/>
                <a:gd name="T21" fmla="*/ 639 h 658"/>
                <a:gd name="T22" fmla="*/ 289 w 317"/>
                <a:gd name="T23" fmla="*/ 591 h 658"/>
                <a:gd name="T24" fmla="*/ 317 w 317"/>
                <a:gd name="T25" fmla="*/ 489 h 658"/>
                <a:gd name="T26" fmla="*/ 317 w 317"/>
                <a:gd name="T27" fmla="*/ 371 h 658"/>
                <a:gd name="T28" fmla="*/ 294 w 317"/>
                <a:gd name="T29" fmla="*/ 215 h 658"/>
                <a:gd name="T30" fmla="*/ 218 w 317"/>
                <a:gd name="T31" fmla="*/ 0 h 658"/>
                <a:gd name="T32" fmla="*/ 218 w 317"/>
                <a:gd name="T33"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7" h="658">
                  <a:moveTo>
                    <a:pt x="218" y="0"/>
                  </a:moveTo>
                  <a:lnTo>
                    <a:pt x="152" y="76"/>
                  </a:lnTo>
                  <a:lnTo>
                    <a:pt x="93" y="162"/>
                  </a:lnTo>
                  <a:lnTo>
                    <a:pt x="44" y="261"/>
                  </a:lnTo>
                  <a:lnTo>
                    <a:pt x="7" y="365"/>
                  </a:lnTo>
                  <a:lnTo>
                    <a:pt x="0" y="462"/>
                  </a:lnTo>
                  <a:lnTo>
                    <a:pt x="9" y="547"/>
                  </a:lnTo>
                  <a:lnTo>
                    <a:pt x="45" y="612"/>
                  </a:lnTo>
                  <a:lnTo>
                    <a:pt x="112" y="646"/>
                  </a:lnTo>
                  <a:lnTo>
                    <a:pt x="178" y="658"/>
                  </a:lnTo>
                  <a:lnTo>
                    <a:pt x="243" y="639"/>
                  </a:lnTo>
                  <a:lnTo>
                    <a:pt x="289" y="591"/>
                  </a:lnTo>
                  <a:lnTo>
                    <a:pt x="317" y="489"/>
                  </a:lnTo>
                  <a:lnTo>
                    <a:pt x="317" y="371"/>
                  </a:lnTo>
                  <a:lnTo>
                    <a:pt x="294" y="215"/>
                  </a:lnTo>
                  <a:lnTo>
                    <a:pt x="218" y="0"/>
                  </a:lnTo>
                  <a:lnTo>
                    <a:pt x="218" y="0"/>
                  </a:lnTo>
                  <a:close/>
                </a:path>
              </a:pathLst>
            </a:custGeom>
            <a:solidFill>
              <a:srgbClr val="4DB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34" name="Freeform 17"/>
            <p:cNvSpPr>
              <a:spLocks/>
            </p:cNvSpPr>
            <p:nvPr/>
          </p:nvSpPr>
          <p:spPr bwMode="auto">
            <a:xfrm>
              <a:off x="393268" y="6006513"/>
              <a:ext cx="182563" cy="425450"/>
            </a:xfrm>
            <a:custGeom>
              <a:avLst/>
              <a:gdLst>
                <a:gd name="T0" fmla="*/ 155 w 229"/>
                <a:gd name="T1" fmla="*/ 0 h 536"/>
                <a:gd name="T2" fmla="*/ 89 w 229"/>
                <a:gd name="T3" fmla="*/ 88 h 536"/>
                <a:gd name="T4" fmla="*/ 45 w 229"/>
                <a:gd name="T5" fmla="*/ 188 h 536"/>
                <a:gd name="T6" fmla="*/ 9 w 229"/>
                <a:gd name="T7" fmla="*/ 287 h 536"/>
                <a:gd name="T8" fmla="*/ 0 w 229"/>
                <a:gd name="T9" fmla="*/ 390 h 536"/>
                <a:gd name="T10" fmla="*/ 11 w 229"/>
                <a:gd name="T11" fmla="*/ 466 h 536"/>
                <a:gd name="T12" fmla="*/ 57 w 229"/>
                <a:gd name="T13" fmla="*/ 519 h 536"/>
                <a:gd name="T14" fmla="*/ 115 w 229"/>
                <a:gd name="T15" fmla="*/ 536 h 536"/>
                <a:gd name="T16" fmla="*/ 174 w 229"/>
                <a:gd name="T17" fmla="*/ 519 h 536"/>
                <a:gd name="T18" fmla="*/ 214 w 229"/>
                <a:gd name="T19" fmla="*/ 449 h 536"/>
                <a:gd name="T20" fmla="*/ 229 w 229"/>
                <a:gd name="T21" fmla="*/ 319 h 536"/>
                <a:gd name="T22" fmla="*/ 222 w 229"/>
                <a:gd name="T23" fmla="*/ 202 h 536"/>
                <a:gd name="T24" fmla="*/ 174 w 229"/>
                <a:gd name="T25" fmla="*/ 44 h 536"/>
                <a:gd name="T26" fmla="*/ 155 w 229"/>
                <a:gd name="T27" fmla="*/ 0 h 536"/>
                <a:gd name="T28" fmla="*/ 155 w 229"/>
                <a:gd name="T29"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9" h="536">
                  <a:moveTo>
                    <a:pt x="155" y="0"/>
                  </a:moveTo>
                  <a:lnTo>
                    <a:pt x="89" y="88"/>
                  </a:lnTo>
                  <a:lnTo>
                    <a:pt x="45" y="188"/>
                  </a:lnTo>
                  <a:lnTo>
                    <a:pt x="9" y="287"/>
                  </a:lnTo>
                  <a:lnTo>
                    <a:pt x="0" y="390"/>
                  </a:lnTo>
                  <a:lnTo>
                    <a:pt x="11" y="466"/>
                  </a:lnTo>
                  <a:lnTo>
                    <a:pt x="57" y="519"/>
                  </a:lnTo>
                  <a:lnTo>
                    <a:pt x="115" y="536"/>
                  </a:lnTo>
                  <a:lnTo>
                    <a:pt x="174" y="519"/>
                  </a:lnTo>
                  <a:lnTo>
                    <a:pt x="214" y="449"/>
                  </a:lnTo>
                  <a:lnTo>
                    <a:pt x="229" y="319"/>
                  </a:lnTo>
                  <a:lnTo>
                    <a:pt x="222" y="202"/>
                  </a:lnTo>
                  <a:lnTo>
                    <a:pt x="174" y="44"/>
                  </a:lnTo>
                  <a:lnTo>
                    <a:pt x="155" y="0"/>
                  </a:lnTo>
                  <a:lnTo>
                    <a:pt x="155" y="0"/>
                  </a:lnTo>
                  <a:close/>
                </a:path>
              </a:pathLst>
            </a:custGeom>
            <a:solidFill>
              <a:srgbClr val="8C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35" name="Freeform 18"/>
            <p:cNvSpPr>
              <a:spLocks/>
            </p:cNvSpPr>
            <p:nvPr/>
          </p:nvSpPr>
          <p:spPr bwMode="auto">
            <a:xfrm>
              <a:off x="510743" y="5957300"/>
              <a:ext cx="168275" cy="536575"/>
            </a:xfrm>
            <a:custGeom>
              <a:avLst/>
              <a:gdLst>
                <a:gd name="T0" fmla="*/ 59 w 212"/>
                <a:gd name="T1" fmla="*/ 0 h 676"/>
                <a:gd name="T2" fmla="*/ 97 w 212"/>
                <a:gd name="T3" fmla="*/ 97 h 676"/>
                <a:gd name="T4" fmla="*/ 140 w 212"/>
                <a:gd name="T5" fmla="*/ 239 h 676"/>
                <a:gd name="T6" fmla="*/ 161 w 212"/>
                <a:gd name="T7" fmla="*/ 366 h 676"/>
                <a:gd name="T8" fmla="*/ 157 w 212"/>
                <a:gd name="T9" fmla="*/ 482 h 676"/>
                <a:gd name="T10" fmla="*/ 136 w 212"/>
                <a:gd name="T11" fmla="*/ 583 h 676"/>
                <a:gd name="T12" fmla="*/ 81 w 212"/>
                <a:gd name="T13" fmla="*/ 644 h 676"/>
                <a:gd name="T14" fmla="*/ 0 w 212"/>
                <a:gd name="T15" fmla="*/ 676 h 676"/>
                <a:gd name="T16" fmla="*/ 104 w 212"/>
                <a:gd name="T17" fmla="*/ 661 h 676"/>
                <a:gd name="T18" fmla="*/ 173 w 212"/>
                <a:gd name="T19" fmla="*/ 617 h 676"/>
                <a:gd name="T20" fmla="*/ 203 w 212"/>
                <a:gd name="T21" fmla="*/ 552 h 676"/>
                <a:gd name="T22" fmla="*/ 212 w 212"/>
                <a:gd name="T23" fmla="*/ 467 h 676"/>
                <a:gd name="T24" fmla="*/ 203 w 212"/>
                <a:gd name="T25" fmla="*/ 347 h 676"/>
                <a:gd name="T26" fmla="*/ 176 w 212"/>
                <a:gd name="T27" fmla="*/ 241 h 676"/>
                <a:gd name="T28" fmla="*/ 114 w 212"/>
                <a:gd name="T29" fmla="*/ 83 h 676"/>
                <a:gd name="T30" fmla="*/ 59 w 212"/>
                <a:gd name="T31" fmla="*/ 0 h 676"/>
                <a:gd name="T32" fmla="*/ 59 w 212"/>
                <a:gd name="T33"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676">
                  <a:moveTo>
                    <a:pt x="59" y="0"/>
                  </a:moveTo>
                  <a:lnTo>
                    <a:pt x="97" y="97"/>
                  </a:lnTo>
                  <a:lnTo>
                    <a:pt x="140" y="239"/>
                  </a:lnTo>
                  <a:lnTo>
                    <a:pt x="161" y="366"/>
                  </a:lnTo>
                  <a:lnTo>
                    <a:pt x="157" y="482"/>
                  </a:lnTo>
                  <a:lnTo>
                    <a:pt x="136" y="583"/>
                  </a:lnTo>
                  <a:lnTo>
                    <a:pt x="81" y="644"/>
                  </a:lnTo>
                  <a:lnTo>
                    <a:pt x="0" y="676"/>
                  </a:lnTo>
                  <a:lnTo>
                    <a:pt x="104" y="661"/>
                  </a:lnTo>
                  <a:lnTo>
                    <a:pt x="173" y="617"/>
                  </a:lnTo>
                  <a:lnTo>
                    <a:pt x="203" y="552"/>
                  </a:lnTo>
                  <a:lnTo>
                    <a:pt x="212" y="467"/>
                  </a:lnTo>
                  <a:lnTo>
                    <a:pt x="203" y="347"/>
                  </a:lnTo>
                  <a:lnTo>
                    <a:pt x="176" y="241"/>
                  </a:lnTo>
                  <a:lnTo>
                    <a:pt x="114" y="83"/>
                  </a:lnTo>
                  <a:lnTo>
                    <a:pt x="59" y="0"/>
                  </a:lnTo>
                  <a:lnTo>
                    <a:pt x="59" y="0"/>
                  </a:lnTo>
                  <a:close/>
                </a:path>
              </a:pathLst>
            </a:custGeom>
            <a:solidFill>
              <a:srgbClr val="008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36" name="Freeform 19"/>
            <p:cNvSpPr>
              <a:spLocks/>
            </p:cNvSpPr>
            <p:nvPr/>
          </p:nvSpPr>
          <p:spPr bwMode="auto">
            <a:xfrm>
              <a:off x="423431" y="6087475"/>
              <a:ext cx="98425" cy="303213"/>
            </a:xfrm>
            <a:custGeom>
              <a:avLst/>
              <a:gdLst>
                <a:gd name="T0" fmla="*/ 89 w 125"/>
                <a:gd name="T1" fmla="*/ 0 h 384"/>
                <a:gd name="T2" fmla="*/ 47 w 125"/>
                <a:gd name="T3" fmla="*/ 76 h 384"/>
                <a:gd name="T4" fmla="*/ 19 w 125"/>
                <a:gd name="T5" fmla="*/ 160 h 384"/>
                <a:gd name="T6" fmla="*/ 0 w 125"/>
                <a:gd name="T7" fmla="*/ 251 h 384"/>
                <a:gd name="T8" fmla="*/ 0 w 125"/>
                <a:gd name="T9" fmla="*/ 319 h 384"/>
                <a:gd name="T10" fmla="*/ 20 w 125"/>
                <a:gd name="T11" fmla="*/ 370 h 384"/>
                <a:gd name="T12" fmla="*/ 51 w 125"/>
                <a:gd name="T13" fmla="*/ 384 h 384"/>
                <a:gd name="T14" fmla="*/ 87 w 125"/>
                <a:gd name="T15" fmla="*/ 367 h 384"/>
                <a:gd name="T16" fmla="*/ 117 w 125"/>
                <a:gd name="T17" fmla="*/ 308 h 384"/>
                <a:gd name="T18" fmla="*/ 125 w 125"/>
                <a:gd name="T19" fmla="*/ 220 h 384"/>
                <a:gd name="T20" fmla="*/ 121 w 125"/>
                <a:gd name="T21" fmla="*/ 108 h 384"/>
                <a:gd name="T22" fmla="*/ 89 w 125"/>
                <a:gd name="T23" fmla="*/ 0 h 384"/>
                <a:gd name="T24" fmla="*/ 89 w 125"/>
                <a:gd name="T25"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384">
                  <a:moveTo>
                    <a:pt x="89" y="0"/>
                  </a:moveTo>
                  <a:lnTo>
                    <a:pt x="47" y="76"/>
                  </a:lnTo>
                  <a:lnTo>
                    <a:pt x="19" y="160"/>
                  </a:lnTo>
                  <a:lnTo>
                    <a:pt x="0" y="251"/>
                  </a:lnTo>
                  <a:lnTo>
                    <a:pt x="0" y="319"/>
                  </a:lnTo>
                  <a:lnTo>
                    <a:pt x="20" y="370"/>
                  </a:lnTo>
                  <a:lnTo>
                    <a:pt x="51" y="384"/>
                  </a:lnTo>
                  <a:lnTo>
                    <a:pt x="87" y="367"/>
                  </a:lnTo>
                  <a:lnTo>
                    <a:pt x="117" y="308"/>
                  </a:lnTo>
                  <a:lnTo>
                    <a:pt x="125" y="220"/>
                  </a:lnTo>
                  <a:lnTo>
                    <a:pt x="121" y="108"/>
                  </a:lnTo>
                  <a:lnTo>
                    <a:pt x="89" y="0"/>
                  </a:lnTo>
                  <a:lnTo>
                    <a:pt x="89" y="0"/>
                  </a:lnTo>
                  <a:close/>
                </a:path>
              </a:pathLst>
            </a:custGeom>
            <a:solidFill>
              <a:srgbClr val="BA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137" name="Group 136"/>
          <p:cNvGrpSpPr/>
          <p:nvPr/>
        </p:nvGrpSpPr>
        <p:grpSpPr>
          <a:xfrm>
            <a:off x="4803851" y="2591037"/>
            <a:ext cx="163712" cy="255389"/>
            <a:chOff x="296431" y="5846175"/>
            <a:chExt cx="436563" cy="681038"/>
          </a:xfrm>
        </p:grpSpPr>
        <p:sp>
          <p:nvSpPr>
            <p:cNvPr id="138" name="Freeform 13"/>
            <p:cNvSpPr>
              <a:spLocks/>
            </p:cNvSpPr>
            <p:nvPr/>
          </p:nvSpPr>
          <p:spPr bwMode="auto">
            <a:xfrm>
              <a:off x="296431" y="5846175"/>
              <a:ext cx="436563" cy="681038"/>
            </a:xfrm>
            <a:custGeom>
              <a:avLst/>
              <a:gdLst>
                <a:gd name="T0" fmla="*/ 308 w 551"/>
                <a:gd name="T1" fmla="*/ 11 h 857"/>
                <a:gd name="T2" fmla="*/ 281 w 551"/>
                <a:gd name="T3" fmla="*/ 36 h 857"/>
                <a:gd name="T4" fmla="*/ 243 w 551"/>
                <a:gd name="T5" fmla="*/ 76 h 857"/>
                <a:gd name="T6" fmla="*/ 222 w 551"/>
                <a:gd name="T7" fmla="*/ 99 h 857"/>
                <a:gd name="T8" fmla="*/ 199 w 551"/>
                <a:gd name="T9" fmla="*/ 125 h 857"/>
                <a:gd name="T10" fmla="*/ 177 w 551"/>
                <a:gd name="T11" fmla="*/ 154 h 857"/>
                <a:gd name="T12" fmla="*/ 156 w 551"/>
                <a:gd name="T13" fmla="*/ 186 h 857"/>
                <a:gd name="T14" fmla="*/ 131 w 551"/>
                <a:gd name="T15" fmla="*/ 218 h 857"/>
                <a:gd name="T16" fmla="*/ 108 w 551"/>
                <a:gd name="T17" fmla="*/ 253 h 857"/>
                <a:gd name="T18" fmla="*/ 87 w 551"/>
                <a:gd name="T19" fmla="*/ 291 h 857"/>
                <a:gd name="T20" fmla="*/ 66 w 551"/>
                <a:gd name="T21" fmla="*/ 331 h 857"/>
                <a:gd name="T22" fmla="*/ 49 w 551"/>
                <a:gd name="T23" fmla="*/ 370 h 857"/>
                <a:gd name="T24" fmla="*/ 32 w 551"/>
                <a:gd name="T25" fmla="*/ 412 h 857"/>
                <a:gd name="T26" fmla="*/ 19 w 551"/>
                <a:gd name="T27" fmla="*/ 456 h 857"/>
                <a:gd name="T28" fmla="*/ 9 w 551"/>
                <a:gd name="T29" fmla="*/ 501 h 857"/>
                <a:gd name="T30" fmla="*/ 0 w 551"/>
                <a:gd name="T31" fmla="*/ 545 h 857"/>
                <a:gd name="T32" fmla="*/ 0 w 551"/>
                <a:gd name="T33" fmla="*/ 595 h 857"/>
                <a:gd name="T34" fmla="*/ 2 w 551"/>
                <a:gd name="T35" fmla="*/ 640 h 857"/>
                <a:gd name="T36" fmla="*/ 9 w 551"/>
                <a:gd name="T37" fmla="*/ 684 h 857"/>
                <a:gd name="T38" fmla="*/ 21 w 551"/>
                <a:gd name="T39" fmla="*/ 720 h 857"/>
                <a:gd name="T40" fmla="*/ 40 w 551"/>
                <a:gd name="T41" fmla="*/ 752 h 857"/>
                <a:gd name="T42" fmla="*/ 63 w 551"/>
                <a:gd name="T43" fmla="*/ 781 h 857"/>
                <a:gd name="T44" fmla="*/ 91 w 551"/>
                <a:gd name="T45" fmla="*/ 805 h 857"/>
                <a:gd name="T46" fmla="*/ 120 w 551"/>
                <a:gd name="T47" fmla="*/ 822 h 857"/>
                <a:gd name="T48" fmla="*/ 154 w 551"/>
                <a:gd name="T49" fmla="*/ 838 h 857"/>
                <a:gd name="T50" fmla="*/ 188 w 551"/>
                <a:gd name="T51" fmla="*/ 847 h 857"/>
                <a:gd name="T52" fmla="*/ 226 w 551"/>
                <a:gd name="T53" fmla="*/ 853 h 857"/>
                <a:gd name="T54" fmla="*/ 262 w 551"/>
                <a:gd name="T55" fmla="*/ 855 h 857"/>
                <a:gd name="T56" fmla="*/ 298 w 551"/>
                <a:gd name="T57" fmla="*/ 853 h 857"/>
                <a:gd name="T58" fmla="*/ 336 w 551"/>
                <a:gd name="T59" fmla="*/ 847 h 857"/>
                <a:gd name="T60" fmla="*/ 372 w 551"/>
                <a:gd name="T61" fmla="*/ 838 h 857"/>
                <a:gd name="T62" fmla="*/ 405 w 551"/>
                <a:gd name="T63" fmla="*/ 824 h 857"/>
                <a:gd name="T64" fmla="*/ 439 w 551"/>
                <a:gd name="T65" fmla="*/ 807 h 857"/>
                <a:gd name="T66" fmla="*/ 467 w 551"/>
                <a:gd name="T67" fmla="*/ 786 h 857"/>
                <a:gd name="T68" fmla="*/ 494 w 551"/>
                <a:gd name="T69" fmla="*/ 762 h 857"/>
                <a:gd name="T70" fmla="*/ 515 w 551"/>
                <a:gd name="T71" fmla="*/ 733 h 857"/>
                <a:gd name="T72" fmla="*/ 532 w 551"/>
                <a:gd name="T73" fmla="*/ 701 h 857"/>
                <a:gd name="T74" fmla="*/ 543 w 551"/>
                <a:gd name="T75" fmla="*/ 669 h 857"/>
                <a:gd name="T76" fmla="*/ 551 w 551"/>
                <a:gd name="T77" fmla="*/ 633 h 857"/>
                <a:gd name="T78" fmla="*/ 549 w 551"/>
                <a:gd name="T79" fmla="*/ 593 h 857"/>
                <a:gd name="T80" fmla="*/ 547 w 551"/>
                <a:gd name="T81" fmla="*/ 553 h 857"/>
                <a:gd name="T82" fmla="*/ 541 w 551"/>
                <a:gd name="T83" fmla="*/ 513 h 857"/>
                <a:gd name="T84" fmla="*/ 534 w 551"/>
                <a:gd name="T85" fmla="*/ 471 h 857"/>
                <a:gd name="T86" fmla="*/ 524 w 551"/>
                <a:gd name="T87" fmla="*/ 431 h 857"/>
                <a:gd name="T88" fmla="*/ 513 w 551"/>
                <a:gd name="T89" fmla="*/ 389 h 857"/>
                <a:gd name="T90" fmla="*/ 498 w 551"/>
                <a:gd name="T91" fmla="*/ 350 h 857"/>
                <a:gd name="T92" fmla="*/ 484 w 551"/>
                <a:gd name="T93" fmla="*/ 310 h 857"/>
                <a:gd name="T94" fmla="*/ 467 w 551"/>
                <a:gd name="T95" fmla="*/ 272 h 857"/>
                <a:gd name="T96" fmla="*/ 452 w 551"/>
                <a:gd name="T97" fmla="*/ 236 h 857"/>
                <a:gd name="T98" fmla="*/ 439 w 551"/>
                <a:gd name="T99" fmla="*/ 199 h 857"/>
                <a:gd name="T100" fmla="*/ 422 w 551"/>
                <a:gd name="T101" fmla="*/ 167 h 857"/>
                <a:gd name="T102" fmla="*/ 403 w 551"/>
                <a:gd name="T103" fmla="*/ 135 h 857"/>
                <a:gd name="T104" fmla="*/ 387 w 551"/>
                <a:gd name="T105" fmla="*/ 104 h 857"/>
                <a:gd name="T106" fmla="*/ 372 w 551"/>
                <a:gd name="T107" fmla="*/ 80 h 857"/>
                <a:gd name="T108" fmla="*/ 361 w 551"/>
                <a:gd name="T109" fmla="*/ 59 h 857"/>
                <a:gd name="T110" fmla="*/ 338 w 551"/>
                <a:gd name="T111" fmla="*/ 23 h 857"/>
                <a:gd name="T112" fmla="*/ 325 w 551"/>
                <a:gd name="T113" fmla="*/ 0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1" h="857">
                  <a:moveTo>
                    <a:pt x="325" y="0"/>
                  </a:moveTo>
                  <a:lnTo>
                    <a:pt x="321" y="2"/>
                  </a:lnTo>
                  <a:lnTo>
                    <a:pt x="308" y="11"/>
                  </a:lnTo>
                  <a:lnTo>
                    <a:pt x="298" y="17"/>
                  </a:lnTo>
                  <a:lnTo>
                    <a:pt x="292" y="27"/>
                  </a:lnTo>
                  <a:lnTo>
                    <a:pt x="281" y="36"/>
                  </a:lnTo>
                  <a:lnTo>
                    <a:pt x="270" y="49"/>
                  </a:lnTo>
                  <a:lnTo>
                    <a:pt x="256" y="61"/>
                  </a:lnTo>
                  <a:lnTo>
                    <a:pt x="243" y="76"/>
                  </a:lnTo>
                  <a:lnTo>
                    <a:pt x="236" y="82"/>
                  </a:lnTo>
                  <a:lnTo>
                    <a:pt x="230" y="89"/>
                  </a:lnTo>
                  <a:lnTo>
                    <a:pt x="222" y="99"/>
                  </a:lnTo>
                  <a:lnTo>
                    <a:pt x="217" y="108"/>
                  </a:lnTo>
                  <a:lnTo>
                    <a:pt x="207" y="116"/>
                  </a:lnTo>
                  <a:lnTo>
                    <a:pt x="199" y="125"/>
                  </a:lnTo>
                  <a:lnTo>
                    <a:pt x="192" y="133"/>
                  </a:lnTo>
                  <a:lnTo>
                    <a:pt x="186" y="144"/>
                  </a:lnTo>
                  <a:lnTo>
                    <a:pt x="177" y="154"/>
                  </a:lnTo>
                  <a:lnTo>
                    <a:pt x="169" y="163"/>
                  </a:lnTo>
                  <a:lnTo>
                    <a:pt x="161" y="175"/>
                  </a:lnTo>
                  <a:lnTo>
                    <a:pt x="156" y="186"/>
                  </a:lnTo>
                  <a:lnTo>
                    <a:pt x="146" y="196"/>
                  </a:lnTo>
                  <a:lnTo>
                    <a:pt x="139" y="207"/>
                  </a:lnTo>
                  <a:lnTo>
                    <a:pt x="131" y="218"/>
                  </a:lnTo>
                  <a:lnTo>
                    <a:pt x="123" y="230"/>
                  </a:lnTo>
                  <a:lnTo>
                    <a:pt x="116" y="241"/>
                  </a:lnTo>
                  <a:lnTo>
                    <a:pt x="108" y="253"/>
                  </a:lnTo>
                  <a:lnTo>
                    <a:pt x="101" y="266"/>
                  </a:lnTo>
                  <a:lnTo>
                    <a:pt x="95" y="279"/>
                  </a:lnTo>
                  <a:lnTo>
                    <a:pt x="87" y="291"/>
                  </a:lnTo>
                  <a:lnTo>
                    <a:pt x="80" y="304"/>
                  </a:lnTo>
                  <a:lnTo>
                    <a:pt x="72" y="317"/>
                  </a:lnTo>
                  <a:lnTo>
                    <a:pt x="66" y="331"/>
                  </a:lnTo>
                  <a:lnTo>
                    <a:pt x="59" y="344"/>
                  </a:lnTo>
                  <a:lnTo>
                    <a:pt x="53" y="357"/>
                  </a:lnTo>
                  <a:lnTo>
                    <a:pt x="49" y="370"/>
                  </a:lnTo>
                  <a:lnTo>
                    <a:pt x="44" y="386"/>
                  </a:lnTo>
                  <a:lnTo>
                    <a:pt x="38" y="399"/>
                  </a:lnTo>
                  <a:lnTo>
                    <a:pt x="32" y="412"/>
                  </a:lnTo>
                  <a:lnTo>
                    <a:pt x="28" y="427"/>
                  </a:lnTo>
                  <a:lnTo>
                    <a:pt x="23" y="441"/>
                  </a:lnTo>
                  <a:lnTo>
                    <a:pt x="19" y="456"/>
                  </a:lnTo>
                  <a:lnTo>
                    <a:pt x="13" y="471"/>
                  </a:lnTo>
                  <a:lnTo>
                    <a:pt x="11" y="486"/>
                  </a:lnTo>
                  <a:lnTo>
                    <a:pt x="9" y="501"/>
                  </a:lnTo>
                  <a:lnTo>
                    <a:pt x="6" y="515"/>
                  </a:lnTo>
                  <a:lnTo>
                    <a:pt x="4" y="530"/>
                  </a:lnTo>
                  <a:lnTo>
                    <a:pt x="0" y="545"/>
                  </a:lnTo>
                  <a:lnTo>
                    <a:pt x="0" y="562"/>
                  </a:lnTo>
                  <a:lnTo>
                    <a:pt x="0" y="577"/>
                  </a:lnTo>
                  <a:lnTo>
                    <a:pt x="0" y="595"/>
                  </a:lnTo>
                  <a:lnTo>
                    <a:pt x="0" y="610"/>
                  </a:lnTo>
                  <a:lnTo>
                    <a:pt x="2" y="625"/>
                  </a:lnTo>
                  <a:lnTo>
                    <a:pt x="2" y="640"/>
                  </a:lnTo>
                  <a:lnTo>
                    <a:pt x="4" y="655"/>
                  </a:lnTo>
                  <a:lnTo>
                    <a:pt x="6" y="669"/>
                  </a:lnTo>
                  <a:lnTo>
                    <a:pt x="9" y="684"/>
                  </a:lnTo>
                  <a:lnTo>
                    <a:pt x="13" y="695"/>
                  </a:lnTo>
                  <a:lnTo>
                    <a:pt x="17" y="707"/>
                  </a:lnTo>
                  <a:lnTo>
                    <a:pt x="21" y="720"/>
                  </a:lnTo>
                  <a:lnTo>
                    <a:pt x="28" y="731"/>
                  </a:lnTo>
                  <a:lnTo>
                    <a:pt x="32" y="743"/>
                  </a:lnTo>
                  <a:lnTo>
                    <a:pt x="40" y="752"/>
                  </a:lnTo>
                  <a:lnTo>
                    <a:pt x="46" y="762"/>
                  </a:lnTo>
                  <a:lnTo>
                    <a:pt x="55" y="773"/>
                  </a:lnTo>
                  <a:lnTo>
                    <a:pt x="63" y="781"/>
                  </a:lnTo>
                  <a:lnTo>
                    <a:pt x="72" y="788"/>
                  </a:lnTo>
                  <a:lnTo>
                    <a:pt x="80" y="796"/>
                  </a:lnTo>
                  <a:lnTo>
                    <a:pt x="91" y="805"/>
                  </a:lnTo>
                  <a:lnTo>
                    <a:pt x="101" y="811"/>
                  </a:lnTo>
                  <a:lnTo>
                    <a:pt x="108" y="817"/>
                  </a:lnTo>
                  <a:lnTo>
                    <a:pt x="120" y="822"/>
                  </a:lnTo>
                  <a:lnTo>
                    <a:pt x="131" y="828"/>
                  </a:lnTo>
                  <a:lnTo>
                    <a:pt x="141" y="832"/>
                  </a:lnTo>
                  <a:lnTo>
                    <a:pt x="154" y="838"/>
                  </a:lnTo>
                  <a:lnTo>
                    <a:pt x="163" y="841"/>
                  </a:lnTo>
                  <a:lnTo>
                    <a:pt x="177" y="845"/>
                  </a:lnTo>
                  <a:lnTo>
                    <a:pt x="188" y="847"/>
                  </a:lnTo>
                  <a:lnTo>
                    <a:pt x="199" y="849"/>
                  </a:lnTo>
                  <a:lnTo>
                    <a:pt x="211" y="851"/>
                  </a:lnTo>
                  <a:lnTo>
                    <a:pt x="226" y="853"/>
                  </a:lnTo>
                  <a:lnTo>
                    <a:pt x="237" y="853"/>
                  </a:lnTo>
                  <a:lnTo>
                    <a:pt x="249" y="855"/>
                  </a:lnTo>
                  <a:lnTo>
                    <a:pt x="262" y="855"/>
                  </a:lnTo>
                  <a:lnTo>
                    <a:pt x="275" y="857"/>
                  </a:lnTo>
                  <a:lnTo>
                    <a:pt x="287" y="855"/>
                  </a:lnTo>
                  <a:lnTo>
                    <a:pt x="298" y="853"/>
                  </a:lnTo>
                  <a:lnTo>
                    <a:pt x="311" y="853"/>
                  </a:lnTo>
                  <a:lnTo>
                    <a:pt x="323" y="851"/>
                  </a:lnTo>
                  <a:lnTo>
                    <a:pt x="336" y="847"/>
                  </a:lnTo>
                  <a:lnTo>
                    <a:pt x="348" y="845"/>
                  </a:lnTo>
                  <a:lnTo>
                    <a:pt x="359" y="841"/>
                  </a:lnTo>
                  <a:lnTo>
                    <a:pt x="372" y="838"/>
                  </a:lnTo>
                  <a:lnTo>
                    <a:pt x="382" y="832"/>
                  </a:lnTo>
                  <a:lnTo>
                    <a:pt x="395" y="828"/>
                  </a:lnTo>
                  <a:lnTo>
                    <a:pt x="405" y="824"/>
                  </a:lnTo>
                  <a:lnTo>
                    <a:pt x="416" y="819"/>
                  </a:lnTo>
                  <a:lnTo>
                    <a:pt x="427" y="813"/>
                  </a:lnTo>
                  <a:lnTo>
                    <a:pt x="439" y="807"/>
                  </a:lnTo>
                  <a:lnTo>
                    <a:pt x="448" y="802"/>
                  </a:lnTo>
                  <a:lnTo>
                    <a:pt x="460" y="794"/>
                  </a:lnTo>
                  <a:lnTo>
                    <a:pt x="467" y="786"/>
                  </a:lnTo>
                  <a:lnTo>
                    <a:pt x="475" y="779"/>
                  </a:lnTo>
                  <a:lnTo>
                    <a:pt x="484" y="769"/>
                  </a:lnTo>
                  <a:lnTo>
                    <a:pt x="494" y="762"/>
                  </a:lnTo>
                  <a:lnTo>
                    <a:pt x="500" y="750"/>
                  </a:lnTo>
                  <a:lnTo>
                    <a:pt x="507" y="743"/>
                  </a:lnTo>
                  <a:lnTo>
                    <a:pt x="515" y="733"/>
                  </a:lnTo>
                  <a:lnTo>
                    <a:pt x="522" y="724"/>
                  </a:lnTo>
                  <a:lnTo>
                    <a:pt x="526" y="712"/>
                  </a:lnTo>
                  <a:lnTo>
                    <a:pt x="532" y="701"/>
                  </a:lnTo>
                  <a:lnTo>
                    <a:pt x="536" y="691"/>
                  </a:lnTo>
                  <a:lnTo>
                    <a:pt x="539" y="680"/>
                  </a:lnTo>
                  <a:lnTo>
                    <a:pt x="543" y="669"/>
                  </a:lnTo>
                  <a:lnTo>
                    <a:pt x="547" y="655"/>
                  </a:lnTo>
                  <a:lnTo>
                    <a:pt x="547" y="644"/>
                  </a:lnTo>
                  <a:lnTo>
                    <a:pt x="551" y="633"/>
                  </a:lnTo>
                  <a:lnTo>
                    <a:pt x="549" y="619"/>
                  </a:lnTo>
                  <a:lnTo>
                    <a:pt x="549" y="606"/>
                  </a:lnTo>
                  <a:lnTo>
                    <a:pt x="549" y="593"/>
                  </a:lnTo>
                  <a:lnTo>
                    <a:pt x="549" y="579"/>
                  </a:lnTo>
                  <a:lnTo>
                    <a:pt x="547" y="566"/>
                  </a:lnTo>
                  <a:lnTo>
                    <a:pt x="547" y="553"/>
                  </a:lnTo>
                  <a:lnTo>
                    <a:pt x="545" y="538"/>
                  </a:lnTo>
                  <a:lnTo>
                    <a:pt x="545" y="526"/>
                  </a:lnTo>
                  <a:lnTo>
                    <a:pt x="541" y="513"/>
                  </a:lnTo>
                  <a:lnTo>
                    <a:pt x="539" y="500"/>
                  </a:lnTo>
                  <a:lnTo>
                    <a:pt x="536" y="486"/>
                  </a:lnTo>
                  <a:lnTo>
                    <a:pt x="534" y="471"/>
                  </a:lnTo>
                  <a:lnTo>
                    <a:pt x="530" y="458"/>
                  </a:lnTo>
                  <a:lnTo>
                    <a:pt x="528" y="444"/>
                  </a:lnTo>
                  <a:lnTo>
                    <a:pt x="524" y="431"/>
                  </a:lnTo>
                  <a:lnTo>
                    <a:pt x="522" y="418"/>
                  </a:lnTo>
                  <a:lnTo>
                    <a:pt x="519" y="405"/>
                  </a:lnTo>
                  <a:lnTo>
                    <a:pt x="513" y="389"/>
                  </a:lnTo>
                  <a:lnTo>
                    <a:pt x="509" y="376"/>
                  </a:lnTo>
                  <a:lnTo>
                    <a:pt x="503" y="363"/>
                  </a:lnTo>
                  <a:lnTo>
                    <a:pt x="498" y="350"/>
                  </a:lnTo>
                  <a:lnTo>
                    <a:pt x="494" y="336"/>
                  </a:lnTo>
                  <a:lnTo>
                    <a:pt x="490" y="323"/>
                  </a:lnTo>
                  <a:lnTo>
                    <a:pt x="484" y="310"/>
                  </a:lnTo>
                  <a:lnTo>
                    <a:pt x="479" y="296"/>
                  </a:lnTo>
                  <a:lnTo>
                    <a:pt x="475" y="283"/>
                  </a:lnTo>
                  <a:lnTo>
                    <a:pt x="467" y="272"/>
                  </a:lnTo>
                  <a:lnTo>
                    <a:pt x="463" y="258"/>
                  </a:lnTo>
                  <a:lnTo>
                    <a:pt x="458" y="245"/>
                  </a:lnTo>
                  <a:lnTo>
                    <a:pt x="452" y="236"/>
                  </a:lnTo>
                  <a:lnTo>
                    <a:pt x="448" y="222"/>
                  </a:lnTo>
                  <a:lnTo>
                    <a:pt x="444" y="213"/>
                  </a:lnTo>
                  <a:lnTo>
                    <a:pt x="439" y="199"/>
                  </a:lnTo>
                  <a:lnTo>
                    <a:pt x="431" y="188"/>
                  </a:lnTo>
                  <a:lnTo>
                    <a:pt x="425" y="177"/>
                  </a:lnTo>
                  <a:lnTo>
                    <a:pt x="422" y="167"/>
                  </a:lnTo>
                  <a:lnTo>
                    <a:pt x="416" y="154"/>
                  </a:lnTo>
                  <a:lnTo>
                    <a:pt x="408" y="144"/>
                  </a:lnTo>
                  <a:lnTo>
                    <a:pt x="403" y="135"/>
                  </a:lnTo>
                  <a:lnTo>
                    <a:pt x="399" y="125"/>
                  </a:lnTo>
                  <a:lnTo>
                    <a:pt x="393" y="116"/>
                  </a:lnTo>
                  <a:lnTo>
                    <a:pt x="387" y="104"/>
                  </a:lnTo>
                  <a:lnTo>
                    <a:pt x="382" y="95"/>
                  </a:lnTo>
                  <a:lnTo>
                    <a:pt x="378" y="89"/>
                  </a:lnTo>
                  <a:lnTo>
                    <a:pt x="372" y="80"/>
                  </a:lnTo>
                  <a:lnTo>
                    <a:pt x="368" y="72"/>
                  </a:lnTo>
                  <a:lnTo>
                    <a:pt x="365" y="65"/>
                  </a:lnTo>
                  <a:lnTo>
                    <a:pt x="361" y="59"/>
                  </a:lnTo>
                  <a:lnTo>
                    <a:pt x="351" y="44"/>
                  </a:lnTo>
                  <a:lnTo>
                    <a:pt x="346" y="30"/>
                  </a:lnTo>
                  <a:lnTo>
                    <a:pt x="338" y="23"/>
                  </a:lnTo>
                  <a:lnTo>
                    <a:pt x="334" y="15"/>
                  </a:lnTo>
                  <a:lnTo>
                    <a:pt x="327" y="2"/>
                  </a:lnTo>
                  <a:lnTo>
                    <a:pt x="325" y="0"/>
                  </a:lnTo>
                  <a:lnTo>
                    <a:pt x="3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39" name="Freeform 14"/>
            <p:cNvSpPr>
              <a:spLocks/>
            </p:cNvSpPr>
            <p:nvPr/>
          </p:nvSpPr>
          <p:spPr bwMode="auto">
            <a:xfrm>
              <a:off x="329768" y="5895388"/>
              <a:ext cx="371475" cy="595313"/>
            </a:xfrm>
            <a:custGeom>
              <a:avLst/>
              <a:gdLst>
                <a:gd name="T0" fmla="*/ 262 w 467"/>
                <a:gd name="T1" fmla="*/ 11 h 750"/>
                <a:gd name="T2" fmla="*/ 239 w 467"/>
                <a:gd name="T3" fmla="*/ 32 h 750"/>
                <a:gd name="T4" fmla="*/ 207 w 467"/>
                <a:gd name="T5" fmla="*/ 66 h 750"/>
                <a:gd name="T6" fmla="*/ 176 w 467"/>
                <a:gd name="T7" fmla="*/ 100 h 750"/>
                <a:gd name="T8" fmla="*/ 157 w 467"/>
                <a:gd name="T9" fmla="*/ 127 h 750"/>
                <a:gd name="T10" fmla="*/ 137 w 467"/>
                <a:gd name="T11" fmla="*/ 152 h 750"/>
                <a:gd name="T12" fmla="*/ 119 w 467"/>
                <a:gd name="T13" fmla="*/ 182 h 750"/>
                <a:gd name="T14" fmla="*/ 97 w 467"/>
                <a:gd name="T15" fmla="*/ 211 h 750"/>
                <a:gd name="T16" fmla="*/ 81 w 467"/>
                <a:gd name="T17" fmla="*/ 243 h 750"/>
                <a:gd name="T18" fmla="*/ 61 w 467"/>
                <a:gd name="T19" fmla="*/ 277 h 750"/>
                <a:gd name="T20" fmla="*/ 45 w 467"/>
                <a:gd name="T21" fmla="*/ 311 h 750"/>
                <a:gd name="T22" fmla="*/ 30 w 467"/>
                <a:gd name="T23" fmla="*/ 347 h 750"/>
                <a:gd name="T24" fmla="*/ 19 w 467"/>
                <a:gd name="T25" fmla="*/ 385 h 750"/>
                <a:gd name="T26" fmla="*/ 9 w 467"/>
                <a:gd name="T27" fmla="*/ 425 h 750"/>
                <a:gd name="T28" fmla="*/ 2 w 467"/>
                <a:gd name="T29" fmla="*/ 463 h 750"/>
                <a:gd name="T30" fmla="*/ 0 w 467"/>
                <a:gd name="T31" fmla="*/ 505 h 750"/>
                <a:gd name="T32" fmla="*/ 2 w 467"/>
                <a:gd name="T33" fmla="*/ 547 h 750"/>
                <a:gd name="T34" fmla="*/ 4 w 467"/>
                <a:gd name="T35" fmla="*/ 585 h 750"/>
                <a:gd name="T36" fmla="*/ 13 w 467"/>
                <a:gd name="T37" fmla="*/ 617 h 750"/>
                <a:gd name="T38" fmla="*/ 28 w 467"/>
                <a:gd name="T39" fmla="*/ 648 h 750"/>
                <a:gd name="T40" fmla="*/ 45 w 467"/>
                <a:gd name="T41" fmla="*/ 676 h 750"/>
                <a:gd name="T42" fmla="*/ 66 w 467"/>
                <a:gd name="T43" fmla="*/ 697 h 750"/>
                <a:gd name="T44" fmla="*/ 91 w 467"/>
                <a:gd name="T45" fmla="*/ 716 h 750"/>
                <a:gd name="T46" fmla="*/ 119 w 467"/>
                <a:gd name="T47" fmla="*/ 727 h 750"/>
                <a:gd name="T48" fmla="*/ 148 w 467"/>
                <a:gd name="T49" fmla="*/ 741 h 750"/>
                <a:gd name="T50" fmla="*/ 178 w 467"/>
                <a:gd name="T51" fmla="*/ 744 h 750"/>
                <a:gd name="T52" fmla="*/ 211 w 467"/>
                <a:gd name="T53" fmla="*/ 748 h 750"/>
                <a:gd name="T54" fmla="*/ 243 w 467"/>
                <a:gd name="T55" fmla="*/ 748 h 750"/>
                <a:gd name="T56" fmla="*/ 273 w 467"/>
                <a:gd name="T57" fmla="*/ 744 h 750"/>
                <a:gd name="T58" fmla="*/ 304 w 467"/>
                <a:gd name="T59" fmla="*/ 735 h 750"/>
                <a:gd name="T60" fmla="*/ 334 w 467"/>
                <a:gd name="T61" fmla="*/ 725 h 750"/>
                <a:gd name="T62" fmla="*/ 361 w 467"/>
                <a:gd name="T63" fmla="*/ 710 h 750"/>
                <a:gd name="T64" fmla="*/ 389 w 467"/>
                <a:gd name="T65" fmla="*/ 695 h 750"/>
                <a:gd name="T66" fmla="*/ 429 w 467"/>
                <a:gd name="T67" fmla="*/ 649 h 750"/>
                <a:gd name="T68" fmla="*/ 448 w 467"/>
                <a:gd name="T69" fmla="*/ 615 h 750"/>
                <a:gd name="T70" fmla="*/ 459 w 467"/>
                <a:gd name="T71" fmla="*/ 587 h 750"/>
                <a:gd name="T72" fmla="*/ 467 w 467"/>
                <a:gd name="T73" fmla="*/ 554 h 750"/>
                <a:gd name="T74" fmla="*/ 465 w 467"/>
                <a:gd name="T75" fmla="*/ 518 h 750"/>
                <a:gd name="T76" fmla="*/ 461 w 467"/>
                <a:gd name="T77" fmla="*/ 484 h 750"/>
                <a:gd name="T78" fmla="*/ 458 w 467"/>
                <a:gd name="T79" fmla="*/ 446 h 750"/>
                <a:gd name="T80" fmla="*/ 454 w 467"/>
                <a:gd name="T81" fmla="*/ 412 h 750"/>
                <a:gd name="T82" fmla="*/ 444 w 467"/>
                <a:gd name="T83" fmla="*/ 376 h 750"/>
                <a:gd name="T84" fmla="*/ 435 w 467"/>
                <a:gd name="T85" fmla="*/ 342 h 750"/>
                <a:gd name="T86" fmla="*/ 423 w 467"/>
                <a:gd name="T87" fmla="*/ 306 h 750"/>
                <a:gd name="T88" fmla="*/ 410 w 467"/>
                <a:gd name="T89" fmla="*/ 271 h 750"/>
                <a:gd name="T90" fmla="*/ 397 w 467"/>
                <a:gd name="T91" fmla="*/ 237 h 750"/>
                <a:gd name="T92" fmla="*/ 383 w 467"/>
                <a:gd name="T93" fmla="*/ 205 h 750"/>
                <a:gd name="T94" fmla="*/ 370 w 467"/>
                <a:gd name="T95" fmla="*/ 175 h 750"/>
                <a:gd name="T96" fmla="*/ 357 w 467"/>
                <a:gd name="T97" fmla="*/ 144 h 750"/>
                <a:gd name="T98" fmla="*/ 344 w 467"/>
                <a:gd name="T99" fmla="*/ 118 h 750"/>
                <a:gd name="T100" fmla="*/ 330 w 467"/>
                <a:gd name="T101" fmla="*/ 93 h 750"/>
                <a:gd name="T102" fmla="*/ 313 w 467"/>
                <a:gd name="T103" fmla="*/ 64 h 750"/>
                <a:gd name="T104" fmla="*/ 292 w 467"/>
                <a:gd name="T105" fmla="*/ 28 h 750"/>
                <a:gd name="T106" fmla="*/ 277 w 467"/>
                <a:gd name="T107" fmla="*/ 4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7" h="750">
                  <a:moveTo>
                    <a:pt x="275" y="0"/>
                  </a:moveTo>
                  <a:lnTo>
                    <a:pt x="271" y="2"/>
                  </a:lnTo>
                  <a:lnTo>
                    <a:pt x="262" y="11"/>
                  </a:lnTo>
                  <a:lnTo>
                    <a:pt x="254" y="15"/>
                  </a:lnTo>
                  <a:lnTo>
                    <a:pt x="249" y="24"/>
                  </a:lnTo>
                  <a:lnTo>
                    <a:pt x="239" y="32"/>
                  </a:lnTo>
                  <a:lnTo>
                    <a:pt x="230" y="43"/>
                  </a:lnTo>
                  <a:lnTo>
                    <a:pt x="218" y="53"/>
                  </a:lnTo>
                  <a:lnTo>
                    <a:pt x="207" y="66"/>
                  </a:lnTo>
                  <a:lnTo>
                    <a:pt x="195" y="80"/>
                  </a:lnTo>
                  <a:lnTo>
                    <a:pt x="184" y="95"/>
                  </a:lnTo>
                  <a:lnTo>
                    <a:pt x="176" y="100"/>
                  </a:lnTo>
                  <a:lnTo>
                    <a:pt x="169" y="108"/>
                  </a:lnTo>
                  <a:lnTo>
                    <a:pt x="161" y="118"/>
                  </a:lnTo>
                  <a:lnTo>
                    <a:pt x="157" y="127"/>
                  </a:lnTo>
                  <a:lnTo>
                    <a:pt x="150" y="135"/>
                  </a:lnTo>
                  <a:lnTo>
                    <a:pt x="144" y="144"/>
                  </a:lnTo>
                  <a:lnTo>
                    <a:pt x="137" y="152"/>
                  </a:lnTo>
                  <a:lnTo>
                    <a:pt x="133" y="163"/>
                  </a:lnTo>
                  <a:lnTo>
                    <a:pt x="125" y="173"/>
                  </a:lnTo>
                  <a:lnTo>
                    <a:pt x="119" y="182"/>
                  </a:lnTo>
                  <a:lnTo>
                    <a:pt x="112" y="190"/>
                  </a:lnTo>
                  <a:lnTo>
                    <a:pt x="104" y="201"/>
                  </a:lnTo>
                  <a:lnTo>
                    <a:pt x="97" y="211"/>
                  </a:lnTo>
                  <a:lnTo>
                    <a:pt x="93" y="220"/>
                  </a:lnTo>
                  <a:lnTo>
                    <a:pt x="85" y="232"/>
                  </a:lnTo>
                  <a:lnTo>
                    <a:pt x="81" y="243"/>
                  </a:lnTo>
                  <a:lnTo>
                    <a:pt x="74" y="254"/>
                  </a:lnTo>
                  <a:lnTo>
                    <a:pt x="66" y="266"/>
                  </a:lnTo>
                  <a:lnTo>
                    <a:pt x="61" y="277"/>
                  </a:lnTo>
                  <a:lnTo>
                    <a:pt x="57" y="289"/>
                  </a:lnTo>
                  <a:lnTo>
                    <a:pt x="51" y="300"/>
                  </a:lnTo>
                  <a:lnTo>
                    <a:pt x="45" y="311"/>
                  </a:lnTo>
                  <a:lnTo>
                    <a:pt x="42" y="323"/>
                  </a:lnTo>
                  <a:lnTo>
                    <a:pt x="38" y="336"/>
                  </a:lnTo>
                  <a:lnTo>
                    <a:pt x="30" y="347"/>
                  </a:lnTo>
                  <a:lnTo>
                    <a:pt x="26" y="359"/>
                  </a:lnTo>
                  <a:lnTo>
                    <a:pt x="23" y="372"/>
                  </a:lnTo>
                  <a:lnTo>
                    <a:pt x="19" y="385"/>
                  </a:lnTo>
                  <a:lnTo>
                    <a:pt x="15" y="397"/>
                  </a:lnTo>
                  <a:lnTo>
                    <a:pt x="11" y="410"/>
                  </a:lnTo>
                  <a:lnTo>
                    <a:pt x="9" y="425"/>
                  </a:lnTo>
                  <a:lnTo>
                    <a:pt x="7" y="439"/>
                  </a:lnTo>
                  <a:lnTo>
                    <a:pt x="4" y="450"/>
                  </a:lnTo>
                  <a:lnTo>
                    <a:pt x="2" y="463"/>
                  </a:lnTo>
                  <a:lnTo>
                    <a:pt x="0" y="477"/>
                  </a:lnTo>
                  <a:lnTo>
                    <a:pt x="0" y="492"/>
                  </a:lnTo>
                  <a:lnTo>
                    <a:pt x="0" y="505"/>
                  </a:lnTo>
                  <a:lnTo>
                    <a:pt x="0" y="518"/>
                  </a:lnTo>
                  <a:lnTo>
                    <a:pt x="0" y="532"/>
                  </a:lnTo>
                  <a:lnTo>
                    <a:pt x="2" y="547"/>
                  </a:lnTo>
                  <a:lnTo>
                    <a:pt x="2" y="558"/>
                  </a:lnTo>
                  <a:lnTo>
                    <a:pt x="2" y="572"/>
                  </a:lnTo>
                  <a:lnTo>
                    <a:pt x="4" y="585"/>
                  </a:lnTo>
                  <a:lnTo>
                    <a:pt x="7" y="596"/>
                  </a:lnTo>
                  <a:lnTo>
                    <a:pt x="9" y="608"/>
                  </a:lnTo>
                  <a:lnTo>
                    <a:pt x="13" y="617"/>
                  </a:lnTo>
                  <a:lnTo>
                    <a:pt x="17" y="629"/>
                  </a:lnTo>
                  <a:lnTo>
                    <a:pt x="23" y="640"/>
                  </a:lnTo>
                  <a:lnTo>
                    <a:pt x="28" y="648"/>
                  </a:lnTo>
                  <a:lnTo>
                    <a:pt x="32" y="657"/>
                  </a:lnTo>
                  <a:lnTo>
                    <a:pt x="38" y="667"/>
                  </a:lnTo>
                  <a:lnTo>
                    <a:pt x="45" y="676"/>
                  </a:lnTo>
                  <a:lnTo>
                    <a:pt x="53" y="682"/>
                  </a:lnTo>
                  <a:lnTo>
                    <a:pt x="59" y="689"/>
                  </a:lnTo>
                  <a:lnTo>
                    <a:pt x="66" y="697"/>
                  </a:lnTo>
                  <a:lnTo>
                    <a:pt x="76" y="705"/>
                  </a:lnTo>
                  <a:lnTo>
                    <a:pt x="83" y="710"/>
                  </a:lnTo>
                  <a:lnTo>
                    <a:pt x="91" y="716"/>
                  </a:lnTo>
                  <a:lnTo>
                    <a:pt x="100" y="720"/>
                  </a:lnTo>
                  <a:lnTo>
                    <a:pt x="110" y="725"/>
                  </a:lnTo>
                  <a:lnTo>
                    <a:pt x="119" y="727"/>
                  </a:lnTo>
                  <a:lnTo>
                    <a:pt x="129" y="733"/>
                  </a:lnTo>
                  <a:lnTo>
                    <a:pt x="138" y="735"/>
                  </a:lnTo>
                  <a:lnTo>
                    <a:pt x="148" y="741"/>
                  </a:lnTo>
                  <a:lnTo>
                    <a:pt x="157" y="741"/>
                  </a:lnTo>
                  <a:lnTo>
                    <a:pt x="169" y="742"/>
                  </a:lnTo>
                  <a:lnTo>
                    <a:pt x="178" y="744"/>
                  </a:lnTo>
                  <a:lnTo>
                    <a:pt x="190" y="748"/>
                  </a:lnTo>
                  <a:lnTo>
                    <a:pt x="199" y="748"/>
                  </a:lnTo>
                  <a:lnTo>
                    <a:pt x="211" y="748"/>
                  </a:lnTo>
                  <a:lnTo>
                    <a:pt x="222" y="748"/>
                  </a:lnTo>
                  <a:lnTo>
                    <a:pt x="233" y="750"/>
                  </a:lnTo>
                  <a:lnTo>
                    <a:pt x="243" y="748"/>
                  </a:lnTo>
                  <a:lnTo>
                    <a:pt x="252" y="748"/>
                  </a:lnTo>
                  <a:lnTo>
                    <a:pt x="264" y="746"/>
                  </a:lnTo>
                  <a:lnTo>
                    <a:pt x="273" y="744"/>
                  </a:lnTo>
                  <a:lnTo>
                    <a:pt x="283" y="741"/>
                  </a:lnTo>
                  <a:lnTo>
                    <a:pt x="294" y="739"/>
                  </a:lnTo>
                  <a:lnTo>
                    <a:pt x="304" y="735"/>
                  </a:lnTo>
                  <a:lnTo>
                    <a:pt x="315" y="733"/>
                  </a:lnTo>
                  <a:lnTo>
                    <a:pt x="323" y="729"/>
                  </a:lnTo>
                  <a:lnTo>
                    <a:pt x="334" y="725"/>
                  </a:lnTo>
                  <a:lnTo>
                    <a:pt x="344" y="720"/>
                  </a:lnTo>
                  <a:lnTo>
                    <a:pt x="353" y="716"/>
                  </a:lnTo>
                  <a:lnTo>
                    <a:pt x="361" y="710"/>
                  </a:lnTo>
                  <a:lnTo>
                    <a:pt x="370" y="705"/>
                  </a:lnTo>
                  <a:lnTo>
                    <a:pt x="380" y="699"/>
                  </a:lnTo>
                  <a:lnTo>
                    <a:pt x="389" y="695"/>
                  </a:lnTo>
                  <a:lnTo>
                    <a:pt x="402" y="680"/>
                  </a:lnTo>
                  <a:lnTo>
                    <a:pt x="418" y="667"/>
                  </a:lnTo>
                  <a:lnTo>
                    <a:pt x="429" y="649"/>
                  </a:lnTo>
                  <a:lnTo>
                    <a:pt x="440" y="634"/>
                  </a:lnTo>
                  <a:lnTo>
                    <a:pt x="444" y="623"/>
                  </a:lnTo>
                  <a:lnTo>
                    <a:pt x="448" y="615"/>
                  </a:lnTo>
                  <a:lnTo>
                    <a:pt x="454" y="606"/>
                  </a:lnTo>
                  <a:lnTo>
                    <a:pt x="458" y="596"/>
                  </a:lnTo>
                  <a:lnTo>
                    <a:pt x="459" y="587"/>
                  </a:lnTo>
                  <a:lnTo>
                    <a:pt x="461" y="575"/>
                  </a:lnTo>
                  <a:lnTo>
                    <a:pt x="463" y="564"/>
                  </a:lnTo>
                  <a:lnTo>
                    <a:pt x="467" y="554"/>
                  </a:lnTo>
                  <a:lnTo>
                    <a:pt x="465" y="541"/>
                  </a:lnTo>
                  <a:lnTo>
                    <a:pt x="465" y="530"/>
                  </a:lnTo>
                  <a:lnTo>
                    <a:pt x="465" y="518"/>
                  </a:lnTo>
                  <a:lnTo>
                    <a:pt x="465" y="507"/>
                  </a:lnTo>
                  <a:lnTo>
                    <a:pt x="463" y="496"/>
                  </a:lnTo>
                  <a:lnTo>
                    <a:pt x="461" y="484"/>
                  </a:lnTo>
                  <a:lnTo>
                    <a:pt x="461" y="471"/>
                  </a:lnTo>
                  <a:lnTo>
                    <a:pt x="461" y="461"/>
                  </a:lnTo>
                  <a:lnTo>
                    <a:pt x="458" y="446"/>
                  </a:lnTo>
                  <a:lnTo>
                    <a:pt x="456" y="437"/>
                  </a:lnTo>
                  <a:lnTo>
                    <a:pt x="456" y="423"/>
                  </a:lnTo>
                  <a:lnTo>
                    <a:pt x="454" y="412"/>
                  </a:lnTo>
                  <a:lnTo>
                    <a:pt x="450" y="401"/>
                  </a:lnTo>
                  <a:lnTo>
                    <a:pt x="448" y="387"/>
                  </a:lnTo>
                  <a:lnTo>
                    <a:pt x="444" y="376"/>
                  </a:lnTo>
                  <a:lnTo>
                    <a:pt x="442" y="366"/>
                  </a:lnTo>
                  <a:lnTo>
                    <a:pt x="439" y="351"/>
                  </a:lnTo>
                  <a:lnTo>
                    <a:pt x="435" y="342"/>
                  </a:lnTo>
                  <a:lnTo>
                    <a:pt x="431" y="328"/>
                  </a:lnTo>
                  <a:lnTo>
                    <a:pt x="427" y="317"/>
                  </a:lnTo>
                  <a:lnTo>
                    <a:pt x="423" y="306"/>
                  </a:lnTo>
                  <a:lnTo>
                    <a:pt x="418" y="294"/>
                  </a:lnTo>
                  <a:lnTo>
                    <a:pt x="414" y="283"/>
                  </a:lnTo>
                  <a:lnTo>
                    <a:pt x="410" y="271"/>
                  </a:lnTo>
                  <a:lnTo>
                    <a:pt x="406" y="260"/>
                  </a:lnTo>
                  <a:lnTo>
                    <a:pt x="402" y="249"/>
                  </a:lnTo>
                  <a:lnTo>
                    <a:pt x="397" y="237"/>
                  </a:lnTo>
                  <a:lnTo>
                    <a:pt x="393" y="226"/>
                  </a:lnTo>
                  <a:lnTo>
                    <a:pt x="389" y="216"/>
                  </a:lnTo>
                  <a:lnTo>
                    <a:pt x="383" y="205"/>
                  </a:lnTo>
                  <a:lnTo>
                    <a:pt x="380" y="195"/>
                  </a:lnTo>
                  <a:lnTo>
                    <a:pt x="376" y="186"/>
                  </a:lnTo>
                  <a:lnTo>
                    <a:pt x="370" y="175"/>
                  </a:lnTo>
                  <a:lnTo>
                    <a:pt x="366" y="165"/>
                  </a:lnTo>
                  <a:lnTo>
                    <a:pt x="361" y="154"/>
                  </a:lnTo>
                  <a:lnTo>
                    <a:pt x="357" y="144"/>
                  </a:lnTo>
                  <a:lnTo>
                    <a:pt x="353" y="137"/>
                  </a:lnTo>
                  <a:lnTo>
                    <a:pt x="347" y="127"/>
                  </a:lnTo>
                  <a:lnTo>
                    <a:pt x="344" y="118"/>
                  </a:lnTo>
                  <a:lnTo>
                    <a:pt x="338" y="110"/>
                  </a:lnTo>
                  <a:lnTo>
                    <a:pt x="334" y="100"/>
                  </a:lnTo>
                  <a:lnTo>
                    <a:pt x="330" y="93"/>
                  </a:lnTo>
                  <a:lnTo>
                    <a:pt x="325" y="85"/>
                  </a:lnTo>
                  <a:lnTo>
                    <a:pt x="321" y="78"/>
                  </a:lnTo>
                  <a:lnTo>
                    <a:pt x="313" y="64"/>
                  </a:lnTo>
                  <a:lnTo>
                    <a:pt x="307" y="51"/>
                  </a:lnTo>
                  <a:lnTo>
                    <a:pt x="298" y="38"/>
                  </a:lnTo>
                  <a:lnTo>
                    <a:pt x="292" y="28"/>
                  </a:lnTo>
                  <a:lnTo>
                    <a:pt x="287" y="21"/>
                  </a:lnTo>
                  <a:lnTo>
                    <a:pt x="283" y="13"/>
                  </a:lnTo>
                  <a:lnTo>
                    <a:pt x="277" y="4"/>
                  </a:lnTo>
                  <a:lnTo>
                    <a:pt x="275" y="0"/>
                  </a:lnTo>
                  <a:lnTo>
                    <a:pt x="275" y="0"/>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40" name="Freeform 16"/>
            <p:cNvSpPr>
              <a:spLocks/>
            </p:cNvSpPr>
            <p:nvPr/>
          </p:nvSpPr>
          <p:spPr bwMode="auto">
            <a:xfrm>
              <a:off x="358343" y="5946188"/>
              <a:ext cx="252413" cy="522288"/>
            </a:xfrm>
            <a:custGeom>
              <a:avLst/>
              <a:gdLst>
                <a:gd name="T0" fmla="*/ 218 w 317"/>
                <a:gd name="T1" fmla="*/ 0 h 658"/>
                <a:gd name="T2" fmla="*/ 152 w 317"/>
                <a:gd name="T3" fmla="*/ 76 h 658"/>
                <a:gd name="T4" fmla="*/ 93 w 317"/>
                <a:gd name="T5" fmla="*/ 162 h 658"/>
                <a:gd name="T6" fmla="*/ 44 w 317"/>
                <a:gd name="T7" fmla="*/ 261 h 658"/>
                <a:gd name="T8" fmla="*/ 7 w 317"/>
                <a:gd name="T9" fmla="*/ 365 h 658"/>
                <a:gd name="T10" fmla="*/ 0 w 317"/>
                <a:gd name="T11" fmla="*/ 462 h 658"/>
                <a:gd name="T12" fmla="*/ 9 w 317"/>
                <a:gd name="T13" fmla="*/ 547 h 658"/>
                <a:gd name="T14" fmla="*/ 45 w 317"/>
                <a:gd name="T15" fmla="*/ 612 h 658"/>
                <a:gd name="T16" fmla="*/ 112 w 317"/>
                <a:gd name="T17" fmla="*/ 646 h 658"/>
                <a:gd name="T18" fmla="*/ 178 w 317"/>
                <a:gd name="T19" fmla="*/ 658 h 658"/>
                <a:gd name="T20" fmla="*/ 243 w 317"/>
                <a:gd name="T21" fmla="*/ 639 h 658"/>
                <a:gd name="T22" fmla="*/ 289 w 317"/>
                <a:gd name="T23" fmla="*/ 591 h 658"/>
                <a:gd name="T24" fmla="*/ 317 w 317"/>
                <a:gd name="T25" fmla="*/ 489 h 658"/>
                <a:gd name="T26" fmla="*/ 317 w 317"/>
                <a:gd name="T27" fmla="*/ 371 h 658"/>
                <a:gd name="T28" fmla="*/ 294 w 317"/>
                <a:gd name="T29" fmla="*/ 215 h 658"/>
                <a:gd name="T30" fmla="*/ 218 w 317"/>
                <a:gd name="T31" fmla="*/ 0 h 658"/>
                <a:gd name="T32" fmla="*/ 218 w 317"/>
                <a:gd name="T33"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7" h="658">
                  <a:moveTo>
                    <a:pt x="218" y="0"/>
                  </a:moveTo>
                  <a:lnTo>
                    <a:pt x="152" y="76"/>
                  </a:lnTo>
                  <a:lnTo>
                    <a:pt x="93" y="162"/>
                  </a:lnTo>
                  <a:lnTo>
                    <a:pt x="44" y="261"/>
                  </a:lnTo>
                  <a:lnTo>
                    <a:pt x="7" y="365"/>
                  </a:lnTo>
                  <a:lnTo>
                    <a:pt x="0" y="462"/>
                  </a:lnTo>
                  <a:lnTo>
                    <a:pt x="9" y="547"/>
                  </a:lnTo>
                  <a:lnTo>
                    <a:pt x="45" y="612"/>
                  </a:lnTo>
                  <a:lnTo>
                    <a:pt x="112" y="646"/>
                  </a:lnTo>
                  <a:lnTo>
                    <a:pt x="178" y="658"/>
                  </a:lnTo>
                  <a:lnTo>
                    <a:pt x="243" y="639"/>
                  </a:lnTo>
                  <a:lnTo>
                    <a:pt x="289" y="591"/>
                  </a:lnTo>
                  <a:lnTo>
                    <a:pt x="317" y="489"/>
                  </a:lnTo>
                  <a:lnTo>
                    <a:pt x="317" y="371"/>
                  </a:lnTo>
                  <a:lnTo>
                    <a:pt x="294" y="215"/>
                  </a:lnTo>
                  <a:lnTo>
                    <a:pt x="218" y="0"/>
                  </a:lnTo>
                  <a:lnTo>
                    <a:pt x="218" y="0"/>
                  </a:lnTo>
                  <a:close/>
                </a:path>
              </a:pathLst>
            </a:custGeom>
            <a:solidFill>
              <a:srgbClr val="4DB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41" name="Freeform 17"/>
            <p:cNvSpPr>
              <a:spLocks/>
            </p:cNvSpPr>
            <p:nvPr/>
          </p:nvSpPr>
          <p:spPr bwMode="auto">
            <a:xfrm>
              <a:off x="393268" y="6006513"/>
              <a:ext cx="182563" cy="425450"/>
            </a:xfrm>
            <a:custGeom>
              <a:avLst/>
              <a:gdLst>
                <a:gd name="T0" fmla="*/ 155 w 229"/>
                <a:gd name="T1" fmla="*/ 0 h 536"/>
                <a:gd name="T2" fmla="*/ 89 w 229"/>
                <a:gd name="T3" fmla="*/ 88 h 536"/>
                <a:gd name="T4" fmla="*/ 45 w 229"/>
                <a:gd name="T5" fmla="*/ 188 h 536"/>
                <a:gd name="T6" fmla="*/ 9 w 229"/>
                <a:gd name="T7" fmla="*/ 287 h 536"/>
                <a:gd name="T8" fmla="*/ 0 w 229"/>
                <a:gd name="T9" fmla="*/ 390 h 536"/>
                <a:gd name="T10" fmla="*/ 11 w 229"/>
                <a:gd name="T11" fmla="*/ 466 h 536"/>
                <a:gd name="T12" fmla="*/ 57 w 229"/>
                <a:gd name="T13" fmla="*/ 519 h 536"/>
                <a:gd name="T14" fmla="*/ 115 w 229"/>
                <a:gd name="T15" fmla="*/ 536 h 536"/>
                <a:gd name="T16" fmla="*/ 174 w 229"/>
                <a:gd name="T17" fmla="*/ 519 h 536"/>
                <a:gd name="T18" fmla="*/ 214 w 229"/>
                <a:gd name="T19" fmla="*/ 449 h 536"/>
                <a:gd name="T20" fmla="*/ 229 w 229"/>
                <a:gd name="T21" fmla="*/ 319 h 536"/>
                <a:gd name="T22" fmla="*/ 222 w 229"/>
                <a:gd name="T23" fmla="*/ 202 h 536"/>
                <a:gd name="T24" fmla="*/ 174 w 229"/>
                <a:gd name="T25" fmla="*/ 44 h 536"/>
                <a:gd name="T26" fmla="*/ 155 w 229"/>
                <a:gd name="T27" fmla="*/ 0 h 536"/>
                <a:gd name="T28" fmla="*/ 155 w 229"/>
                <a:gd name="T29"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9" h="536">
                  <a:moveTo>
                    <a:pt x="155" y="0"/>
                  </a:moveTo>
                  <a:lnTo>
                    <a:pt x="89" y="88"/>
                  </a:lnTo>
                  <a:lnTo>
                    <a:pt x="45" y="188"/>
                  </a:lnTo>
                  <a:lnTo>
                    <a:pt x="9" y="287"/>
                  </a:lnTo>
                  <a:lnTo>
                    <a:pt x="0" y="390"/>
                  </a:lnTo>
                  <a:lnTo>
                    <a:pt x="11" y="466"/>
                  </a:lnTo>
                  <a:lnTo>
                    <a:pt x="57" y="519"/>
                  </a:lnTo>
                  <a:lnTo>
                    <a:pt x="115" y="536"/>
                  </a:lnTo>
                  <a:lnTo>
                    <a:pt x="174" y="519"/>
                  </a:lnTo>
                  <a:lnTo>
                    <a:pt x="214" y="449"/>
                  </a:lnTo>
                  <a:lnTo>
                    <a:pt x="229" y="319"/>
                  </a:lnTo>
                  <a:lnTo>
                    <a:pt x="222" y="202"/>
                  </a:lnTo>
                  <a:lnTo>
                    <a:pt x="174" y="44"/>
                  </a:lnTo>
                  <a:lnTo>
                    <a:pt x="155" y="0"/>
                  </a:lnTo>
                  <a:lnTo>
                    <a:pt x="155" y="0"/>
                  </a:lnTo>
                  <a:close/>
                </a:path>
              </a:pathLst>
            </a:custGeom>
            <a:solidFill>
              <a:srgbClr val="8C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42" name="Freeform 18"/>
            <p:cNvSpPr>
              <a:spLocks/>
            </p:cNvSpPr>
            <p:nvPr/>
          </p:nvSpPr>
          <p:spPr bwMode="auto">
            <a:xfrm>
              <a:off x="510743" y="5957300"/>
              <a:ext cx="168275" cy="536575"/>
            </a:xfrm>
            <a:custGeom>
              <a:avLst/>
              <a:gdLst>
                <a:gd name="T0" fmla="*/ 59 w 212"/>
                <a:gd name="T1" fmla="*/ 0 h 676"/>
                <a:gd name="T2" fmla="*/ 97 w 212"/>
                <a:gd name="T3" fmla="*/ 97 h 676"/>
                <a:gd name="T4" fmla="*/ 140 w 212"/>
                <a:gd name="T5" fmla="*/ 239 h 676"/>
                <a:gd name="T6" fmla="*/ 161 w 212"/>
                <a:gd name="T7" fmla="*/ 366 h 676"/>
                <a:gd name="T8" fmla="*/ 157 w 212"/>
                <a:gd name="T9" fmla="*/ 482 h 676"/>
                <a:gd name="T10" fmla="*/ 136 w 212"/>
                <a:gd name="T11" fmla="*/ 583 h 676"/>
                <a:gd name="T12" fmla="*/ 81 w 212"/>
                <a:gd name="T13" fmla="*/ 644 h 676"/>
                <a:gd name="T14" fmla="*/ 0 w 212"/>
                <a:gd name="T15" fmla="*/ 676 h 676"/>
                <a:gd name="T16" fmla="*/ 104 w 212"/>
                <a:gd name="T17" fmla="*/ 661 h 676"/>
                <a:gd name="T18" fmla="*/ 173 w 212"/>
                <a:gd name="T19" fmla="*/ 617 h 676"/>
                <a:gd name="T20" fmla="*/ 203 w 212"/>
                <a:gd name="T21" fmla="*/ 552 h 676"/>
                <a:gd name="T22" fmla="*/ 212 w 212"/>
                <a:gd name="T23" fmla="*/ 467 h 676"/>
                <a:gd name="T24" fmla="*/ 203 w 212"/>
                <a:gd name="T25" fmla="*/ 347 h 676"/>
                <a:gd name="T26" fmla="*/ 176 w 212"/>
                <a:gd name="T27" fmla="*/ 241 h 676"/>
                <a:gd name="T28" fmla="*/ 114 w 212"/>
                <a:gd name="T29" fmla="*/ 83 h 676"/>
                <a:gd name="T30" fmla="*/ 59 w 212"/>
                <a:gd name="T31" fmla="*/ 0 h 676"/>
                <a:gd name="T32" fmla="*/ 59 w 212"/>
                <a:gd name="T33"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676">
                  <a:moveTo>
                    <a:pt x="59" y="0"/>
                  </a:moveTo>
                  <a:lnTo>
                    <a:pt x="97" y="97"/>
                  </a:lnTo>
                  <a:lnTo>
                    <a:pt x="140" y="239"/>
                  </a:lnTo>
                  <a:lnTo>
                    <a:pt x="161" y="366"/>
                  </a:lnTo>
                  <a:lnTo>
                    <a:pt x="157" y="482"/>
                  </a:lnTo>
                  <a:lnTo>
                    <a:pt x="136" y="583"/>
                  </a:lnTo>
                  <a:lnTo>
                    <a:pt x="81" y="644"/>
                  </a:lnTo>
                  <a:lnTo>
                    <a:pt x="0" y="676"/>
                  </a:lnTo>
                  <a:lnTo>
                    <a:pt x="104" y="661"/>
                  </a:lnTo>
                  <a:lnTo>
                    <a:pt x="173" y="617"/>
                  </a:lnTo>
                  <a:lnTo>
                    <a:pt x="203" y="552"/>
                  </a:lnTo>
                  <a:lnTo>
                    <a:pt x="212" y="467"/>
                  </a:lnTo>
                  <a:lnTo>
                    <a:pt x="203" y="347"/>
                  </a:lnTo>
                  <a:lnTo>
                    <a:pt x="176" y="241"/>
                  </a:lnTo>
                  <a:lnTo>
                    <a:pt x="114" y="83"/>
                  </a:lnTo>
                  <a:lnTo>
                    <a:pt x="59" y="0"/>
                  </a:lnTo>
                  <a:lnTo>
                    <a:pt x="59" y="0"/>
                  </a:lnTo>
                  <a:close/>
                </a:path>
              </a:pathLst>
            </a:custGeom>
            <a:solidFill>
              <a:srgbClr val="008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43" name="Freeform 19"/>
            <p:cNvSpPr>
              <a:spLocks/>
            </p:cNvSpPr>
            <p:nvPr/>
          </p:nvSpPr>
          <p:spPr bwMode="auto">
            <a:xfrm>
              <a:off x="423431" y="6087475"/>
              <a:ext cx="98425" cy="303213"/>
            </a:xfrm>
            <a:custGeom>
              <a:avLst/>
              <a:gdLst>
                <a:gd name="T0" fmla="*/ 89 w 125"/>
                <a:gd name="T1" fmla="*/ 0 h 384"/>
                <a:gd name="T2" fmla="*/ 47 w 125"/>
                <a:gd name="T3" fmla="*/ 76 h 384"/>
                <a:gd name="T4" fmla="*/ 19 w 125"/>
                <a:gd name="T5" fmla="*/ 160 h 384"/>
                <a:gd name="T6" fmla="*/ 0 w 125"/>
                <a:gd name="T7" fmla="*/ 251 h 384"/>
                <a:gd name="T8" fmla="*/ 0 w 125"/>
                <a:gd name="T9" fmla="*/ 319 h 384"/>
                <a:gd name="T10" fmla="*/ 20 w 125"/>
                <a:gd name="T11" fmla="*/ 370 h 384"/>
                <a:gd name="T12" fmla="*/ 51 w 125"/>
                <a:gd name="T13" fmla="*/ 384 h 384"/>
                <a:gd name="T14" fmla="*/ 87 w 125"/>
                <a:gd name="T15" fmla="*/ 367 h 384"/>
                <a:gd name="T16" fmla="*/ 117 w 125"/>
                <a:gd name="T17" fmla="*/ 308 h 384"/>
                <a:gd name="T18" fmla="*/ 125 w 125"/>
                <a:gd name="T19" fmla="*/ 220 h 384"/>
                <a:gd name="T20" fmla="*/ 121 w 125"/>
                <a:gd name="T21" fmla="*/ 108 h 384"/>
                <a:gd name="T22" fmla="*/ 89 w 125"/>
                <a:gd name="T23" fmla="*/ 0 h 384"/>
                <a:gd name="T24" fmla="*/ 89 w 125"/>
                <a:gd name="T25"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384">
                  <a:moveTo>
                    <a:pt x="89" y="0"/>
                  </a:moveTo>
                  <a:lnTo>
                    <a:pt x="47" y="76"/>
                  </a:lnTo>
                  <a:lnTo>
                    <a:pt x="19" y="160"/>
                  </a:lnTo>
                  <a:lnTo>
                    <a:pt x="0" y="251"/>
                  </a:lnTo>
                  <a:lnTo>
                    <a:pt x="0" y="319"/>
                  </a:lnTo>
                  <a:lnTo>
                    <a:pt x="20" y="370"/>
                  </a:lnTo>
                  <a:lnTo>
                    <a:pt x="51" y="384"/>
                  </a:lnTo>
                  <a:lnTo>
                    <a:pt x="87" y="367"/>
                  </a:lnTo>
                  <a:lnTo>
                    <a:pt x="117" y="308"/>
                  </a:lnTo>
                  <a:lnTo>
                    <a:pt x="125" y="220"/>
                  </a:lnTo>
                  <a:lnTo>
                    <a:pt x="121" y="108"/>
                  </a:lnTo>
                  <a:lnTo>
                    <a:pt x="89" y="0"/>
                  </a:lnTo>
                  <a:lnTo>
                    <a:pt x="89" y="0"/>
                  </a:lnTo>
                  <a:close/>
                </a:path>
              </a:pathLst>
            </a:custGeom>
            <a:solidFill>
              <a:srgbClr val="BA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144" name="Group 143"/>
          <p:cNvGrpSpPr/>
          <p:nvPr/>
        </p:nvGrpSpPr>
        <p:grpSpPr>
          <a:xfrm>
            <a:off x="4803851" y="2600562"/>
            <a:ext cx="163712" cy="255389"/>
            <a:chOff x="296431" y="5846175"/>
            <a:chExt cx="436563" cy="681038"/>
          </a:xfrm>
        </p:grpSpPr>
        <p:sp>
          <p:nvSpPr>
            <p:cNvPr id="145" name="Freeform 13"/>
            <p:cNvSpPr>
              <a:spLocks/>
            </p:cNvSpPr>
            <p:nvPr/>
          </p:nvSpPr>
          <p:spPr bwMode="auto">
            <a:xfrm>
              <a:off x="296431" y="5846175"/>
              <a:ext cx="436563" cy="681038"/>
            </a:xfrm>
            <a:custGeom>
              <a:avLst/>
              <a:gdLst>
                <a:gd name="T0" fmla="*/ 308 w 551"/>
                <a:gd name="T1" fmla="*/ 11 h 857"/>
                <a:gd name="T2" fmla="*/ 281 w 551"/>
                <a:gd name="T3" fmla="*/ 36 h 857"/>
                <a:gd name="T4" fmla="*/ 243 w 551"/>
                <a:gd name="T5" fmla="*/ 76 h 857"/>
                <a:gd name="T6" fmla="*/ 222 w 551"/>
                <a:gd name="T7" fmla="*/ 99 h 857"/>
                <a:gd name="T8" fmla="*/ 199 w 551"/>
                <a:gd name="T9" fmla="*/ 125 h 857"/>
                <a:gd name="T10" fmla="*/ 177 w 551"/>
                <a:gd name="T11" fmla="*/ 154 h 857"/>
                <a:gd name="T12" fmla="*/ 156 w 551"/>
                <a:gd name="T13" fmla="*/ 186 h 857"/>
                <a:gd name="T14" fmla="*/ 131 w 551"/>
                <a:gd name="T15" fmla="*/ 218 h 857"/>
                <a:gd name="T16" fmla="*/ 108 w 551"/>
                <a:gd name="T17" fmla="*/ 253 h 857"/>
                <a:gd name="T18" fmla="*/ 87 w 551"/>
                <a:gd name="T19" fmla="*/ 291 h 857"/>
                <a:gd name="T20" fmla="*/ 66 w 551"/>
                <a:gd name="T21" fmla="*/ 331 h 857"/>
                <a:gd name="T22" fmla="*/ 49 w 551"/>
                <a:gd name="T23" fmla="*/ 370 h 857"/>
                <a:gd name="T24" fmla="*/ 32 w 551"/>
                <a:gd name="T25" fmla="*/ 412 h 857"/>
                <a:gd name="T26" fmla="*/ 19 w 551"/>
                <a:gd name="T27" fmla="*/ 456 h 857"/>
                <a:gd name="T28" fmla="*/ 9 w 551"/>
                <a:gd name="T29" fmla="*/ 501 h 857"/>
                <a:gd name="T30" fmla="*/ 0 w 551"/>
                <a:gd name="T31" fmla="*/ 545 h 857"/>
                <a:gd name="T32" fmla="*/ 0 w 551"/>
                <a:gd name="T33" fmla="*/ 595 h 857"/>
                <a:gd name="T34" fmla="*/ 2 w 551"/>
                <a:gd name="T35" fmla="*/ 640 h 857"/>
                <a:gd name="T36" fmla="*/ 9 w 551"/>
                <a:gd name="T37" fmla="*/ 684 h 857"/>
                <a:gd name="T38" fmla="*/ 21 w 551"/>
                <a:gd name="T39" fmla="*/ 720 h 857"/>
                <a:gd name="T40" fmla="*/ 40 w 551"/>
                <a:gd name="T41" fmla="*/ 752 h 857"/>
                <a:gd name="T42" fmla="*/ 63 w 551"/>
                <a:gd name="T43" fmla="*/ 781 h 857"/>
                <a:gd name="T44" fmla="*/ 91 w 551"/>
                <a:gd name="T45" fmla="*/ 805 h 857"/>
                <a:gd name="T46" fmla="*/ 120 w 551"/>
                <a:gd name="T47" fmla="*/ 822 h 857"/>
                <a:gd name="T48" fmla="*/ 154 w 551"/>
                <a:gd name="T49" fmla="*/ 838 h 857"/>
                <a:gd name="T50" fmla="*/ 188 w 551"/>
                <a:gd name="T51" fmla="*/ 847 h 857"/>
                <a:gd name="T52" fmla="*/ 226 w 551"/>
                <a:gd name="T53" fmla="*/ 853 h 857"/>
                <a:gd name="T54" fmla="*/ 262 w 551"/>
                <a:gd name="T55" fmla="*/ 855 h 857"/>
                <a:gd name="T56" fmla="*/ 298 w 551"/>
                <a:gd name="T57" fmla="*/ 853 h 857"/>
                <a:gd name="T58" fmla="*/ 336 w 551"/>
                <a:gd name="T59" fmla="*/ 847 h 857"/>
                <a:gd name="T60" fmla="*/ 372 w 551"/>
                <a:gd name="T61" fmla="*/ 838 h 857"/>
                <a:gd name="T62" fmla="*/ 405 w 551"/>
                <a:gd name="T63" fmla="*/ 824 h 857"/>
                <a:gd name="T64" fmla="*/ 439 w 551"/>
                <a:gd name="T65" fmla="*/ 807 h 857"/>
                <a:gd name="T66" fmla="*/ 467 w 551"/>
                <a:gd name="T67" fmla="*/ 786 h 857"/>
                <a:gd name="T68" fmla="*/ 494 w 551"/>
                <a:gd name="T69" fmla="*/ 762 h 857"/>
                <a:gd name="T70" fmla="*/ 515 w 551"/>
                <a:gd name="T71" fmla="*/ 733 h 857"/>
                <a:gd name="T72" fmla="*/ 532 w 551"/>
                <a:gd name="T73" fmla="*/ 701 h 857"/>
                <a:gd name="T74" fmla="*/ 543 w 551"/>
                <a:gd name="T75" fmla="*/ 669 h 857"/>
                <a:gd name="T76" fmla="*/ 551 w 551"/>
                <a:gd name="T77" fmla="*/ 633 h 857"/>
                <a:gd name="T78" fmla="*/ 549 w 551"/>
                <a:gd name="T79" fmla="*/ 593 h 857"/>
                <a:gd name="T80" fmla="*/ 547 w 551"/>
                <a:gd name="T81" fmla="*/ 553 h 857"/>
                <a:gd name="T82" fmla="*/ 541 w 551"/>
                <a:gd name="T83" fmla="*/ 513 h 857"/>
                <a:gd name="T84" fmla="*/ 534 w 551"/>
                <a:gd name="T85" fmla="*/ 471 h 857"/>
                <a:gd name="T86" fmla="*/ 524 w 551"/>
                <a:gd name="T87" fmla="*/ 431 h 857"/>
                <a:gd name="T88" fmla="*/ 513 w 551"/>
                <a:gd name="T89" fmla="*/ 389 h 857"/>
                <a:gd name="T90" fmla="*/ 498 w 551"/>
                <a:gd name="T91" fmla="*/ 350 h 857"/>
                <a:gd name="T92" fmla="*/ 484 w 551"/>
                <a:gd name="T93" fmla="*/ 310 h 857"/>
                <a:gd name="T94" fmla="*/ 467 w 551"/>
                <a:gd name="T95" fmla="*/ 272 h 857"/>
                <a:gd name="T96" fmla="*/ 452 w 551"/>
                <a:gd name="T97" fmla="*/ 236 h 857"/>
                <a:gd name="T98" fmla="*/ 439 w 551"/>
                <a:gd name="T99" fmla="*/ 199 h 857"/>
                <a:gd name="T100" fmla="*/ 422 w 551"/>
                <a:gd name="T101" fmla="*/ 167 h 857"/>
                <a:gd name="T102" fmla="*/ 403 w 551"/>
                <a:gd name="T103" fmla="*/ 135 h 857"/>
                <a:gd name="T104" fmla="*/ 387 w 551"/>
                <a:gd name="T105" fmla="*/ 104 h 857"/>
                <a:gd name="T106" fmla="*/ 372 w 551"/>
                <a:gd name="T107" fmla="*/ 80 h 857"/>
                <a:gd name="T108" fmla="*/ 361 w 551"/>
                <a:gd name="T109" fmla="*/ 59 h 857"/>
                <a:gd name="T110" fmla="*/ 338 w 551"/>
                <a:gd name="T111" fmla="*/ 23 h 857"/>
                <a:gd name="T112" fmla="*/ 325 w 551"/>
                <a:gd name="T113" fmla="*/ 0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1" h="857">
                  <a:moveTo>
                    <a:pt x="325" y="0"/>
                  </a:moveTo>
                  <a:lnTo>
                    <a:pt x="321" y="2"/>
                  </a:lnTo>
                  <a:lnTo>
                    <a:pt x="308" y="11"/>
                  </a:lnTo>
                  <a:lnTo>
                    <a:pt x="298" y="17"/>
                  </a:lnTo>
                  <a:lnTo>
                    <a:pt x="292" y="27"/>
                  </a:lnTo>
                  <a:lnTo>
                    <a:pt x="281" y="36"/>
                  </a:lnTo>
                  <a:lnTo>
                    <a:pt x="270" y="49"/>
                  </a:lnTo>
                  <a:lnTo>
                    <a:pt x="256" y="61"/>
                  </a:lnTo>
                  <a:lnTo>
                    <a:pt x="243" y="76"/>
                  </a:lnTo>
                  <a:lnTo>
                    <a:pt x="236" y="82"/>
                  </a:lnTo>
                  <a:lnTo>
                    <a:pt x="230" y="89"/>
                  </a:lnTo>
                  <a:lnTo>
                    <a:pt x="222" y="99"/>
                  </a:lnTo>
                  <a:lnTo>
                    <a:pt x="217" y="108"/>
                  </a:lnTo>
                  <a:lnTo>
                    <a:pt x="207" y="116"/>
                  </a:lnTo>
                  <a:lnTo>
                    <a:pt x="199" y="125"/>
                  </a:lnTo>
                  <a:lnTo>
                    <a:pt x="192" y="133"/>
                  </a:lnTo>
                  <a:lnTo>
                    <a:pt x="186" y="144"/>
                  </a:lnTo>
                  <a:lnTo>
                    <a:pt x="177" y="154"/>
                  </a:lnTo>
                  <a:lnTo>
                    <a:pt x="169" y="163"/>
                  </a:lnTo>
                  <a:lnTo>
                    <a:pt x="161" y="175"/>
                  </a:lnTo>
                  <a:lnTo>
                    <a:pt x="156" y="186"/>
                  </a:lnTo>
                  <a:lnTo>
                    <a:pt x="146" y="196"/>
                  </a:lnTo>
                  <a:lnTo>
                    <a:pt x="139" y="207"/>
                  </a:lnTo>
                  <a:lnTo>
                    <a:pt x="131" y="218"/>
                  </a:lnTo>
                  <a:lnTo>
                    <a:pt x="123" y="230"/>
                  </a:lnTo>
                  <a:lnTo>
                    <a:pt x="116" y="241"/>
                  </a:lnTo>
                  <a:lnTo>
                    <a:pt x="108" y="253"/>
                  </a:lnTo>
                  <a:lnTo>
                    <a:pt x="101" y="266"/>
                  </a:lnTo>
                  <a:lnTo>
                    <a:pt x="95" y="279"/>
                  </a:lnTo>
                  <a:lnTo>
                    <a:pt x="87" y="291"/>
                  </a:lnTo>
                  <a:lnTo>
                    <a:pt x="80" y="304"/>
                  </a:lnTo>
                  <a:lnTo>
                    <a:pt x="72" y="317"/>
                  </a:lnTo>
                  <a:lnTo>
                    <a:pt x="66" y="331"/>
                  </a:lnTo>
                  <a:lnTo>
                    <a:pt x="59" y="344"/>
                  </a:lnTo>
                  <a:lnTo>
                    <a:pt x="53" y="357"/>
                  </a:lnTo>
                  <a:lnTo>
                    <a:pt x="49" y="370"/>
                  </a:lnTo>
                  <a:lnTo>
                    <a:pt x="44" y="386"/>
                  </a:lnTo>
                  <a:lnTo>
                    <a:pt x="38" y="399"/>
                  </a:lnTo>
                  <a:lnTo>
                    <a:pt x="32" y="412"/>
                  </a:lnTo>
                  <a:lnTo>
                    <a:pt x="28" y="427"/>
                  </a:lnTo>
                  <a:lnTo>
                    <a:pt x="23" y="441"/>
                  </a:lnTo>
                  <a:lnTo>
                    <a:pt x="19" y="456"/>
                  </a:lnTo>
                  <a:lnTo>
                    <a:pt x="13" y="471"/>
                  </a:lnTo>
                  <a:lnTo>
                    <a:pt x="11" y="486"/>
                  </a:lnTo>
                  <a:lnTo>
                    <a:pt x="9" y="501"/>
                  </a:lnTo>
                  <a:lnTo>
                    <a:pt x="6" y="515"/>
                  </a:lnTo>
                  <a:lnTo>
                    <a:pt x="4" y="530"/>
                  </a:lnTo>
                  <a:lnTo>
                    <a:pt x="0" y="545"/>
                  </a:lnTo>
                  <a:lnTo>
                    <a:pt x="0" y="562"/>
                  </a:lnTo>
                  <a:lnTo>
                    <a:pt x="0" y="577"/>
                  </a:lnTo>
                  <a:lnTo>
                    <a:pt x="0" y="595"/>
                  </a:lnTo>
                  <a:lnTo>
                    <a:pt x="0" y="610"/>
                  </a:lnTo>
                  <a:lnTo>
                    <a:pt x="2" y="625"/>
                  </a:lnTo>
                  <a:lnTo>
                    <a:pt x="2" y="640"/>
                  </a:lnTo>
                  <a:lnTo>
                    <a:pt x="4" y="655"/>
                  </a:lnTo>
                  <a:lnTo>
                    <a:pt x="6" y="669"/>
                  </a:lnTo>
                  <a:lnTo>
                    <a:pt x="9" y="684"/>
                  </a:lnTo>
                  <a:lnTo>
                    <a:pt x="13" y="695"/>
                  </a:lnTo>
                  <a:lnTo>
                    <a:pt x="17" y="707"/>
                  </a:lnTo>
                  <a:lnTo>
                    <a:pt x="21" y="720"/>
                  </a:lnTo>
                  <a:lnTo>
                    <a:pt x="28" y="731"/>
                  </a:lnTo>
                  <a:lnTo>
                    <a:pt x="32" y="743"/>
                  </a:lnTo>
                  <a:lnTo>
                    <a:pt x="40" y="752"/>
                  </a:lnTo>
                  <a:lnTo>
                    <a:pt x="46" y="762"/>
                  </a:lnTo>
                  <a:lnTo>
                    <a:pt x="55" y="773"/>
                  </a:lnTo>
                  <a:lnTo>
                    <a:pt x="63" y="781"/>
                  </a:lnTo>
                  <a:lnTo>
                    <a:pt x="72" y="788"/>
                  </a:lnTo>
                  <a:lnTo>
                    <a:pt x="80" y="796"/>
                  </a:lnTo>
                  <a:lnTo>
                    <a:pt x="91" y="805"/>
                  </a:lnTo>
                  <a:lnTo>
                    <a:pt x="101" y="811"/>
                  </a:lnTo>
                  <a:lnTo>
                    <a:pt x="108" y="817"/>
                  </a:lnTo>
                  <a:lnTo>
                    <a:pt x="120" y="822"/>
                  </a:lnTo>
                  <a:lnTo>
                    <a:pt x="131" y="828"/>
                  </a:lnTo>
                  <a:lnTo>
                    <a:pt x="141" y="832"/>
                  </a:lnTo>
                  <a:lnTo>
                    <a:pt x="154" y="838"/>
                  </a:lnTo>
                  <a:lnTo>
                    <a:pt x="163" y="841"/>
                  </a:lnTo>
                  <a:lnTo>
                    <a:pt x="177" y="845"/>
                  </a:lnTo>
                  <a:lnTo>
                    <a:pt x="188" y="847"/>
                  </a:lnTo>
                  <a:lnTo>
                    <a:pt x="199" y="849"/>
                  </a:lnTo>
                  <a:lnTo>
                    <a:pt x="211" y="851"/>
                  </a:lnTo>
                  <a:lnTo>
                    <a:pt x="226" y="853"/>
                  </a:lnTo>
                  <a:lnTo>
                    <a:pt x="237" y="853"/>
                  </a:lnTo>
                  <a:lnTo>
                    <a:pt x="249" y="855"/>
                  </a:lnTo>
                  <a:lnTo>
                    <a:pt x="262" y="855"/>
                  </a:lnTo>
                  <a:lnTo>
                    <a:pt x="275" y="857"/>
                  </a:lnTo>
                  <a:lnTo>
                    <a:pt x="287" y="855"/>
                  </a:lnTo>
                  <a:lnTo>
                    <a:pt x="298" y="853"/>
                  </a:lnTo>
                  <a:lnTo>
                    <a:pt x="311" y="853"/>
                  </a:lnTo>
                  <a:lnTo>
                    <a:pt x="323" y="851"/>
                  </a:lnTo>
                  <a:lnTo>
                    <a:pt x="336" y="847"/>
                  </a:lnTo>
                  <a:lnTo>
                    <a:pt x="348" y="845"/>
                  </a:lnTo>
                  <a:lnTo>
                    <a:pt x="359" y="841"/>
                  </a:lnTo>
                  <a:lnTo>
                    <a:pt x="372" y="838"/>
                  </a:lnTo>
                  <a:lnTo>
                    <a:pt x="382" y="832"/>
                  </a:lnTo>
                  <a:lnTo>
                    <a:pt x="395" y="828"/>
                  </a:lnTo>
                  <a:lnTo>
                    <a:pt x="405" y="824"/>
                  </a:lnTo>
                  <a:lnTo>
                    <a:pt x="416" y="819"/>
                  </a:lnTo>
                  <a:lnTo>
                    <a:pt x="427" y="813"/>
                  </a:lnTo>
                  <a:lnTo>
                    <a:pt x="439" y="807"/>
                  </a:lnTo>
                  <a:lnTo>
                    <a:pt x="448" y="802"/>
                  </a:lnTo>
                  <a:lnTo>
                    <a:pt x="460" y="794"/>
                  </a:lnTo>
                  <a:lnTo>
                    <a:pt x="467" y="786"/>
                  </a:lnTo>
                  <a:lnTo>
                    <a:pt x="475" y="779"/>
                  </a:lnTo>
                  <a:lnTo>
                    <a:pt x="484" y="769"/>
                  </a:lnTo>
                  <a:lnTo>
                    <a:pt x="494" y="762"/>
                  </a:lnTo>
                  <a:lnTo>
                    <a:pt x="500" y="750"/>
                  </a:lnTo>
                  <a:lnTo>
                    <a:pt x="507" y="743"/>
                  </a:lnTo>
                  <a:lnTo>
                    <a:pt x="515" y="733"/>
                  </a:lnTo>
                  <a:lnTo>
                    <a:pt x="522" y="724"/>
                  </a:lnTo>
                  <a:lnTo>
                    <a:pt x="526" y="712"/>
                  </a:lnTo>
                  <a:lnTo>
                    <a:pt x="532" y="701"/>
                  </a:lnTo>
                  <a:lnTo>
                    <a:pt x="536" y="691"/>
                  </a:lnTo>
                  <a:lnTo>
                    <a:pt x="539" y="680"/>
                  </a:lnTo>
                  <a:lnTo>
                    <a:pt x="543" y="669"/>
                  </a:lnTo>
                  <a:lnTo>
                    <a:pt x="547" y="655"/>
                  </a:lnTo>
                  <a:lnTo>
                    <a:pt x="547" y="644"/>
                  </a:lnTo>
                  <a:lnTo>
                    <a:pt x="551" y="633"/>
                  </a:lnTo>
                  <a:lnTo>
                    <a:pt x="549" y="619"/>
                  </a:lnTo>
                  <a:lnTo>
                    <a:pt x="549" y="606"/>
                  </a:lnTo>
                  <a:lnTo>
                    <a:pt x="549" y="593"/>
                  </a:lnTo>
                  <a:lnTo>
                    <a:pt x="549" y="579"/>
                  </a:lnTo>
                  <a:lnTo>
                    <a:pt x="547" y="566"/>
                  </a:lnTo>
                  <a:lnTo>
                    <a:pt x="547" y="553"/>
                  </a:lnTo>
                  <a:lnTo>
                    <a:pt x="545" y="538"/>
                  </a:lnTo>
                  <a:lnTo>
                    <a:pt x="545" y="526"/>
                  </a:lnTo>
                  <a:lnTo>
                    <a:pt x="541" y="513"/>
                  </a:lnTo>
                  <a:lnTo>
                    <a:pt x="539" y="500"/>
                  </a:lnTo>
                  <a:lnTo>
                    <a:pt x="536" y="486"/>
                  </a:lnTo>
                  <a:lnTo>
                    <a:pt x="534" y="471"/>
                  </a:lnTo>
                  <a:lnTo>
                    <a:pt x="530" y="458"/>
                  </a:lnTo>
                  <a:lnTo>
                    <a:pt x="528" y="444"/>
                  </a:lnTo>
                  <a:lnTo>
                    <a:pt x="524" y="431"/>
                  </a:lnTo>
                  <a:lnTo>
                    <a:pt x="522" y="418"/>
                  </a:lnTo>
                  <a:lnTo>
                    <a:pt x="519" y="405"/>
                  </a:lnTo>
                  <a:lnTo>
                    <a:pt x="513" y="389"/>
                  </a:lnTo>
                  <a:lnTo>
                    <a:pt x="509" y="376"/>
                  </a:lnTo>
                  <a:lnTo>
                    <a:pt x="503" y="363"/>
                  </a:lnTo>
                  <a:lnTo>
                    <a:pt x="498" y="350"/>
                  </a:lnTo>
                  <a:lnTo>
                    <a:pt x="494" y="336"/>
                  </a:lnTo>
                  <a:lnTo>
                    <a:pt x="490" y="323"/>
                  </a:lnTo>
                  <a:lnTo>
                    <a:pt x="484" y="310"/>
                  </a:lnTo>
                  <a:lnTo>
                    <a:pt x="479" y="296"/>
                  </a:lnTo>
                  <a:lnTo>
                    <a:pt x="475" y="283"/>
                  </a:lnTo>
                  <a:lnTo>
                    <a:pt x="467" y="272"/>
                  </a:lnTo>
                  <a:lnTo>
                    <a:pt x="463" y="258"/>
                  </a:lnTo>
                  <a:lnTo>
                    <a:pt x="458" y="245"/>
                  </a:lnTo>
                  <a:lnTo>
                    <a:pt x="452" y="236"/>
                  </a:lnTo>
                  <a:lnTo>
                    <a:pt x="448" y="222"/>
                  </a:lnTo>
                  <a:lnTo>
                    <a:pt x="444" y="213"/>
                  </a:lnTo>
                  <a:lnTo>
                    <a:pt x="439" y="199"/>
                  </a:lnTo>
                  <a:lnTo>
                    <a:pt x="431" y="188"/>
                  </a:lnTo>
                  <a:lnTo>
                    <a:pt x="425" y="177"/>
                  </a:lnTo>
                  <a:lnTo>
                    <a:pt x="422" y="167"/>
                  </a:lnTo>
                  <a:lnTo>
                    <a:pt x="416" y="154"/>
                  </a:lnTo>
                  <a:lnTo>
                    <a:pt x="408" y="144"/>
                  </a:lnTo>
                  <a:lnTo>
                    <a:pt x="403" y="135"/>
                  </a:lnTo>
                  <a:lnTo>
                    <a:pt x="399" y="125"/>
                  </a:lnTo>
                  <a:lnTo>
                    <a:pt x="393" y="116"/>
                  </a:lnTo>
                  <a:lnTo>
                    <a:pt x="387" y="104"/>
                  </a:lnTo>
                  <a:lnTo>
                    <a:pt x="382" y="95"/>
                  </a:lnTo>
                  <a:lnTo>
                    <a:pt x="378" y="89"/>
                  </a:lnTo>
                  <a:lnTo>
                    <a:pt x="372" y="80"/>
                  </a:lnTo>
                  <a:lnTo>
                    <a:pt x="368" y="72"/>
                  </a:lnTo>
                  <a:lnTo>
                    <a:pt x="365" y="65"/>
                  </a:lnTo>
                  <a:lnTo>
                    <a:pt x="361" y="59"/>
                  </a:lnTo>
                  <a:lnTo>
                    <a:pt x="351" y="44"/>
                  </a:lnTo>
                  <a:lnTo>
                    <a:pt x="346" y="30"/>
                  </a:lnTo>
                  <a:lnTo>
                    <a:pt x="338" y="23"/>
                  </a:lnTo>
                  <a:lnTo>
                    <a:pt x="334" y="15"/>
                  </a:lnTo>
                  <a:lnTo>
                    <a:pt x="327" y="2"/>
                  </a:lnTo>
                  <a:lnTo>
                    <a:pt x="325" y="0"/>
                  </a:lnTo>
                  <a:lnTo>
                    <a:pt x="3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46" name="Freeform 14"/>
            <p:cNvSpPr>
              <a:spLocks/>
            </p:cNvSpPr>
            <p:nvPr/>
          </p:nvSpPr>
          <p:spPr bwMode="auto">
            <a:xfrm>
              <a:off x="329768" y="5895388"/>
              <a:ext cx="371475" cy="595313"/>
            </a:xfrm>
            <a:custGeom>
              <a:avLst/>
              <a:gdLst>
                <a:gd name="T0" fmla="*/ 262 w 467"/>
                <a:gd name="T1" fmla="*/ 11 h 750"/>
                <a:gd name="T2" fmla="*/ 239 w 467"/>
                <a:gd name="T3" fmla="*/ 32 h 750"/>
                <a:gd name="T4" fmla="*/ 207 w 467"/>
                <a:gd name="T5" fmla="*/ 66 h 750"/>
                <a:gd name="T6" fmla="*/ 176 w 467"/>
                <a:gd name="T7" fmla="*/ 100 h 750"/>
                <a:gd name="T8" fmla="*/ 157 w 467"/>
                <a:gd name="T9" fmla="*/ 127 h 750"/>
                <a:gd name="T10" fmla="*/ 137 w 467"/>
                <a:gd name="T11" fmla="*/ 152 h 750"/>
                <a:gd name="T12" fmla="*/ 119 w 467"/>
                <a:gd name="T13" fmla="*/ 182 h 750"/>
                <a:gd name="T14" fmla="*/ 97 w 467"/>
                <a:gd name="T15" fmla="*/ 211 h 750"/>
                <a:gd name="T16" fmla="*/ 81 w 467"/>
                <a:gd name="T17" fmla="*/ 243 h 750"/>
                <a:gd name="T18" fmla="*/ 61 w 467"/>
                <a:gd name="T19" fmla="*/ 277 h 750"/>
                <a:gd name="T20" fmla="*/ 45 w 467"/>
                <a:gd name="T21" fmla="*/ 311 h 750"/>
                <a:gd name="T22" fmla="*/ 30 w 467"/>
                <a:gd name="T23" fmla="*/ 347 h 750"/>
                <a:gd name="T24" fmla="*/ 19 w 467"/>
                <a:gd name="T25" fmla="*/ 385 h 750"/>
                <a:gd name="T26" fmla="*/ 9 w 467"/>
                <a:gd name="T27" fmla="*/ 425 h 750"/>
                <a:gd name="T28" fmla="*/ 2 w 467"/>
                <a:gd name="T29" fmla="*/ 463 h 750"/>
                <a:gd name="T30" fmla="*/ 0 w 467"/>
                <a:gd name="T31" fmla="*/ 505 h 750"/>
                <a:gd name="T32" fmla="*/ 2 w 467"/>
                <a:gd name="T33" fmla="*/ 547 h 750"/>
                <a:gd name="T34" fmla="*/ 4 w 467"/>
                <a:gd name="T35" fmla="*/ 585 h 750"/>
                <a:gd name="T36" fmla="*/ 13 w 467"/>
                <a:gd name="T37" fmla="*/ 617 h 750"/>
                <a:gd name="T38" fmla="*/ 28 w 467"/>
                <a:gd name="T39" fmla="*/ 648 h 750"/>
                <a:gd name="T40" fmla="*/ 45 w 467"/>
                <a:gd name="T41" fmla="*/ 676 h 750"/>
                <a:gd name="T42" fmla="*/ 66 w 467"/>
                <a:gd name="T43" fmla="*/ 697 h 750"/>
                <a:gd name="T44" fmla="*/ 91 w 467"/>
                <a:gd name="T45" fmla="*/ 716 h 750"/>
                <a:gd name="T46" fmla="*/ 119 w 467"/>
                <a:gd name="T47" fmla="*/ 727 h 750"/>
                <a:gd name="T48" fmla="*/ 148 w 467"/>
                <a:gd name="T49" fmla="*/ 741 h 750"/>
                <a:gd name="T50" fmla="*/ 178 w 467"/>
                <a:gd name="T51" fmla="*/ 744 h 750"/>
                <a:gd name="T52" fmla="*/ 211 w 467"/>
                <a:gd name="T53" fmla="*/ 748 h 750"/>
                <a:gd name="T54" fmla="*/ 243 w 467"/>
                <a:gd name="T55" fmla="*/ 748 h 750"/>
                <a:gd name="T56" fmla="*/ 273 w 467"/>
                <a:gd name="T57" fmla="*/ 744 h 750"/>
                <a:gd name="T58" fmla="*/ 304 w 467"/>
                <a:gd name="T59" fmla="*/ 735 h 750"/>
                <a:gd name="T60" fmla="*/ 334 w 467"/>
                <a:gd name="T61" fmla="*/ 725 h 750"/>
                <a:gd name="T62" fmla="*/ 361 w 467"/>
                <a:gd name="T63" fmla="*/ 710 h 750"/>
                <a:gd name="T64" fmla="*/ 389 w 467"/>
                <a:gd name="T65" fmla="*/ 695 h 750"/>
                <a:gd name="T66" fmla="*/ 429 w 467"/>
                <a:gd name="T67" fmla="*/ 649 h 750"/>
                <a:gd name="T68" fmla="*/ 448 w 467"/>
                <a:gd name="T69" fmla="*/ 615 h 750"/>
                <a:gd name="T70" fmla="*/ 459 w 467"/>
                <a:gd name="T71" fmla="*/ 587 h 750"/>
                <a:gd name="T72" fmla="*/ 467 w 467"/>
                <a:gd name="T73" fmla="*/ 554 h 750"/>
                <a:gd name="T74" fmla="*/ 465 w 467"/>
                <a:gd name="T75" fmla="*/ 518 h 750"/>
                <a:gd name="T76" fmla="*/ 461 w 467"/>
                <a:gd name="T77" fmla="*/ 484 h 750"/>
                <a:gd name="T78" fmla="*/ 458 w 467"/>
                <a:gd name="T79" fmla="*/ 446 h 750"/>
                <a:gd name="T80" fmla="*/ 454 w 467"/>
                <a:gd name="T81" fmla="*/ 412 h 750"/>
                <a:gd name="T82" fmla="*/ 444 w 467"/>
                <a:gd name="T83" fmla="*/ 376 h 750"/>
                <a:gd name="T84" fmla="*/ 435 w 467"/>
                <a:gd name="T85" fmla="*/ 342 h 750"/>
                <a:gd name="T86" fmla="*/ 423 w 467"/>
                <a:gd name="T87" fmla="*/ 306 h 750"/>
                <a:gd name="T88" fmla="*/ 410 w 467"/>
                <a:gd name="T89" fmla="*/ 271 h 750"/>
                <a:gd name="T90" fmla="*/ 397 w 467"/>
                <a:gd name="T91" fmla="*/ 237 h 750"/>
                <a:gd name="T92" fmla="*/ 383 w 467"/>
                <a:gd name="T93" fmla="*/ 205 h 750"/>
                <a:gd name="T94" fmla="*/ 370 w 467"/>
                <a:gd name="T95" fmla="*/ 175 h 750"/>
                <a:gd name="T96" fmla="*/ 357 w 467"/>
                <a:gd name="T97" fmla="*/ 144 h 750"/>
                <a:gd name="T98" fmla="*/ 344 w 467"/>
                <a:gd name="T99" fmla="*/ 118 h 750"/>
                <a:gd name="T100" fmla="*/ 330 w 467"/>
                <a:gd name="T101" fmla="*/ 93 h 750"/>
                <a:gd name="T102" fmla="*/ 313 w 467"/>
                <a:gd name="T103" fmla="*/ 64 h 750"/>
                <a:gd name="T104" fmla="*/ 292 w 467"/>
                <a:gd name="T105" fmla="*/ 28 h 750"/>
                <a:gd name="T106" fmla="*/ 277 w 467"/>
                <a:gd name="T107" fmla="*/ 4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7" h="750">
                  <a:moveTo>
                    <a:pt x="275" y="0"/>
                  </a:moveTo>
                  <a:lnTo>
                    <a:pt x="271" y="2"/>
                  </a:lnTo>
                  <a:lnTo>
                    <a:pt x="262" y="11"/>
                  </a:lnTo>
                  <a:lnTo>
                    <a:pt x="254" y="15"/>
                  </a:lnTo>
                  <a:lnTo>
                    <a:pt x="249" y="24"/>
                  </a:lnTo>
                  <a:lnTo>
                    <a:pt x="239" y="32"/>
                  </a:lnTo>
                  <a:lnTo>
                    <a:pt x="230" y="43"/>
                  </a:lnTo>
                  <a:lnTo>
                    <a:pt x="218" y="53"/>
                  </a:lnTo>
                  <a:lnTo>
                    <a:pt x="207" y="66"/>
                  </a:lnTo>
                  <a:lnTo>
                    <a:pt x="195" y="80"/>
                  </a:lnTo>
                  <a:lnTo>
                    <a:pt x="184" y="95"/>
                  </a:lnTo>
                  <a:lnTo>
                    <a:pt x="176" y="100"/>
                  </a:lnTo>
                  <a:lnTo>
                    <a:pt x="169" y="108"/>
                  </a:lnTo>
                  <a:lnTo>
                    <a:pt x="161" y="118"/>
                  </a:lnTo>
                  <a:lnTo>
                    <a:pt x="157" y="127"/>
                  </a:lnTo>
                  <a:lnTo>
                    <a:pt x="150" y="135"/>
                  </a:lnTo>
                  <a:lnTo>
                    <a:pt x="144" y="144"/>
                  </a:lnTo>
                  <a:lnTo>
                    <a:pt x="137" y="152"/>
                  </a:lnTo>
                  <a:lnTo>
                    <a:pt x="133" y="163"/>
                  </a:lnTo>
                  <a:lnTo>
                    <a:pt x="125" y="173"/>
                  </a:lnTo>
                  <a:lnTo>
                    <a:pt x="119" y="182"/>
                  </a:lnTo>
                  <a:lnTo>
                    <a:pt x="112" y="190"/>
                  </a:lnTo>
                  <a:lnTo>
                    <a:pt x="104" y="201"/>
                  </a:lnTo>
                  <a:lnTo>
                    <a:pt x="97" y="211"/>
                  </a:lnTo>
                  <a:lnTo>
                    <a:pt x="93" y="220"/>
                  </a:lnTo>
                  <a:lnTo>
                    <a:pt x="85" y="232"/>
                  </a:lnTo>
                  <a:lnTo>
                    <a:pt x="81" y="243"/>
                  </a:lnTo>
                  <a:lnTo>
                    <a:pt x="74" y="254"/>
                  </a:lnTo>
                  <a:lnTo>
                    <a:pt x="66" y="266"/>
                  </a:lnTo>
                  <a:lnTo>
                    <a:pt x="61" y="277"/>
                  </a:lnTo>
                  <a:lnTo>
                    <a:pt x="57" y="289"/>
                  </a:lnTo>
                  <a:lnTo>
                    <a:pt x="51" y="300"/>
                  </a:lnTo>
                  <a:lnTo>
                    <a:pt x="45" y="311"/>
                  </a:lnTo>
                  <a:lnTo>
                    <a:pt x="42" y="323"/>
                  </a:lnTo>
                  <a:lnTo>
                    <a:pt x="38" y="336"/>
                  </a:lnTo>
                  <a:lnTo>
                    <a:pt x="30" y="347"/>
                  </a:lnTo>
                  <a:lnTo>
                    <a:pt x="26" y="359"/>
                  </a:lnTo>
                  <a:lnTo>
                    <a:pt x="23" y="372"/>
                  </a:lnTo>
                  <a:lnTo>
                    <a:pt x="19" y="385"/>
                  </a:lnTo>
                  <a:lnTo>
                    <a:pt x="15" y="397"/>
                  </a:lnTo>
                  <a:lnTo>
                    <a:pt x="11" y="410"/>
                  </a:lnTo>
                  <a:lnTo>
                    <a:pt x="9" y="425"/>
                  </a:lnTo>
                  <a:lnTo>
                    <a:pt x="7" y="439"/>
                  </a:lnTo>
                  <a:lnTo>
                    <a:pt x="4" y="450"/>
                  </a:lnTo>
                  <a:lnTo>
                    <a:pt x="2" y="463"/>
                  </a:lnTo>
                  <a:lnTo>
                    <a:pt x="0" y="477"/>
                  </a:lnTo>
                  <a:lnTo>
                    <a:pt x="0" y="492"/>
                  </a:lnTo>
                  <a:lnTo>
                    <a:pt x="0" y="505"/>
                  </a:lnTo>
                  <a:lnTo>
                    <a:pt x="0" y="518"/>
                  </a:lnTo>
                  <a:lnTo>
                    <a:pt x="0" y="532"/>
                  </a:lnTo>
                  <a:lnTo>
                    <a:pt x="2" y="547"/>
                  </a:lnTo>
                  <a:lnTo>
                    <a:pt x="2" y="558"/>
                  </a:lnTo>
                  <a:lnTo>
                    <a:pt x="2" y="572"/>
                  </a:lnTo>
                  <a:lnTo>
                    <a:pt x="4" y="585"/>
                  </a:lnTo>
                  <a:lnTo>
                    <a:pt x="7" y="596"/>
                  </a:lnTo>
                  <a:lnTo>
                    <a:pt x="9" y="608"/>
                  </a:lnTo>
                  <a:lnTo>
                    <a:pt x="13" y="617"/>
                  </a:lnTo>
                  <a:lnTo>
                    <a:pt x="17" y="629"/>
                  </a:lnTo>
                  <a:lnTo>
                    <a:pt x="23" y="640"/>
                  </a:lnTo>
                  <a:lnTo>
                    <a:pt x="28" y="648"/>
                  </a:lnTo>
                  <a:lnTo>
                    <a:pt x="32" y="657"/>
                  </a:lnTo>
                  <a:lnTo>
                    <a:pt x="38" y="667"/>
                  </a:lnTo>
                  <a:lnTo>
                    <a:pt x="45" y="676"/>
                  </a:lnTo>
                  <a:lnTo>
                    <a:pt x="53" y="682"/>
                  </a:lnTo>
                  <a:lnTo>
                    <a:pt x="59" y="689"/>
                  </a:lnTo>
                  <a:lnTo>
                    <a:pt x="66" y="697"/>
                  </a:lnTo>
                  <a:lnTo>
                    <a:pt x="76" y="705"/>
                  </a:lnTo>
                  <a:lnTo>
                    <a:pt x="83" y="710"/>
                  </a:lnTo>
                  <a:lnTo>
                    <a:pt x="91" y="716"/>
                  </a:lnTo>
                  <a:lnTo>
                    <a:pt x="100" y="720"/>
                  </a:lnTo>
                  <a:lnTo>
                    <a:pt x="110" y="725"/>
                  </a:lnTo>
                  <a:lnTo>
                    <a:pt x="119" y="727"/>
                  </a:lnTo>
                  <a:lnTo>
                    <a:pt x="129" y="733"/>
                  </a:lnTo>
                  <a:lnTo>
                    <a:pt x="138" y="735"/>
                  </a:lnTo>
                  <a:lnTo>
                    <a:pt x="148" y="741"/>
                  </a:lnTo>
                  <a:lnTo>
                    <a:pt x="157" y="741"/>
                  </a:lnTo>
                  <a:lnTo>
                    <a:pt x="169" y="742"/>
                  </a:lnTo>
                  <a:lnTo>
                    <a:pt x="178" y="744"/>
                  </a:lnTo>
                  <a:lnTo>
                    <a:pt x="190" y="748"/>
                  </a:lnTo>
                  <a:lnTo>
                    <a:pt x="199" y="748"/>
                  </a:lnTo>
                  <a:lnTo>
                    <a:pt x="211" y="748"/>
                  </a:lnTo>
                  <a:lnTo>
                    <a:pt x="222" y="748"/>
                  </a:lnTo>
                  <a:lnTo>
                    <a:pt x="233" y="750"/>
                  </a:lnTo>
                  <a:lnTo>
                    <a:pt x="243" y="748"/>
                  </a:lnTo>
                  <a:lnTo>
                    <a:pt x="252" y="748"/>
                  </a:lnTo>
                  <a:lnTo>
                    <a:pt x="264" y="746"/>
                  </a:lnTo>
                  <a:lnTo>
                    <a:pt x="273" y="744"/>
                  </a:lnTo>
                  <a:lnTo>
                    <a:pt x="283" y="741"/>
                  </a:lnTo>
                  <a:lnTo>
                    <a:pt x="294" y="739"/>
                  </a:lnTo>
                  <a:lnTo>
                    <a:pt x="304" y="735"/>
                  </a:lnTo>
                  <a:lnTo>
                    <a:pt x="315" y="733"/>
                  </a:lnTo>
                  <a:lnTo>
                    <a:pt x="323" y="729"/>
                  </a:lnTo>
                  <a:lnTo>
                    <a:pt x="334" y="725"/>
                  </a:lnTo>
                  <a:lnTo>
                    <a:pt x="344" y="720"/>
                  </a:lnTo>
                  <a:lnTo>
                    <a:pt x="353" y="716"/>
                  </a:lnTo>
                  <a:lnTo>
                    <a:pt x="361" y="710"/>
                  </a:lnTo>
                  <a:lnTo>
                    <a:pt x="370" y="705"/>
                  </a:lnTo>
                  <a:lnTo>
                    <a:pt x="380" y="699"/>
                  </a:lnTo>
                  <a:lnTo>
                    <a:pt x="389" y="695"/>
                  </a:lnTo>
                  <a:lnTo>
                    <a:pt x="402" y="680"/>
                  </a:lnTo>
                  <a:lnTo>
                    <a:pt x="418" y="667"/>
                  </a:lnTo>
                  <a:lnTo>
                    <a:pt x="429" y="649"/>
                  </a:lnTo>
                  <a:lnTo>
                    <a:pt x="440" y="634"/>
                  </a:lnTo>
                  <a:lnTo>
                    <a:pt x="444" y="623"/>
                  </a:lnTo>
                  <a:lnTo>
                    <a:pt x="448" y="615"/>
                  </a:lnTo>
                  <a:lnTo>
                    <a:pt x="454" y="606"/>
                  </a:lnTo>
                  <a:lnTo>
                    <a:pt x="458" y="596"/>
                  </a:lnTo>
                  <a:lnTo>
                    <a:pt x="459" y="587"/>
                  </a:lnTo>
                  <a:lnTo>
                    <a:pt x="461" y="575"/>
                  </a:lnTo>
                  <a:lnTo>
                    <a:pt x="463" y="564"/>
                  </a:lnTo>
                  <a:lnTo>
                    <a:pt x="467" y="554"/>
                  </a:lnTo>
                  <a:lnTo>
                    <a:pt x="465" y="541"/>
                  </a:lnTo>
                  <a:lnTo>
                    <a:pt x="465" y="530"/>
                  </a:lnTo>
                  <a:lnTo>
                    <a:pt x="465" y="518"/>
                  </a:lnTo>
                  <a:lnTo>
                    <a:pt x="465" y="507"/>
                  </a:lnTo>
                  <a:lnTo>
                    <a:pt x="463" y="496"/>
                  </a:lnTo>
                  <a:lnTo>
                    <a:pt x="461" y="484"/>
                  </a:lnTo>
                  <a:lnTo>
                    <a:pt x="461" y="471"/>
                  </a:lnTo>
                  <a:lnTo>
                    <a:pt x="461" y="461"/>
                  </a:lnTo>
                  <a:lnTo>
                    <a:pt x="458" y="446"/>
                  </a:lnTo>
                  <a:lnTo>
                    <a:pt x="456" y="437"/>
                  </a:lnTo>
                  <a:lnTo>
                    <a:pt x="456" y="423"/>
                  </a:lnTo>
                  <a:lnTo>
                    <a:pt x="454" y="412"/>
                  </a:lnTo>
                  <a:lnTo>
                    <a:pt x="450" y="401"/>
                  </a:lnTo>
                  <a:lnTo>
                    <a:pt x="448" y="387"/>
                  </a:lnTo>
                  <a:lnTo>
                    <a:pt x="444" y="376"/>
                  </a:lnTo>
                  <a:lnTo>
                    <a:pt x="442" y="366"/>
                  </a:lnTo>
                  <a:lnTo>
                    <a:pt x="439" y="351"/>
                  </a:lnTo>
                  <a:lnTo>
                    <a:pt x="435" y="342"/>
                  </a:lnTo>
                  <a:lnTo>
                    <a:pt x="431" y="328"/>
                  </a:lnTo>
                  <a:lnTo>
                    <a:pt x="427" y="317"/>
                  </a:lnTo>
                  <a:lnTo>
                    <a:pt x="423" y="306"/>
                  </a:lnTo>
                  <a:lnTo>
                    <a:pt x="418" y="294"/>
                  </a:lnTo>
                  <a:lnTo>
                    <a:pt x="414" y="283"/>
                  </a:lnTo>
                  <a:lnTo>
                    <a:pt x="410" y="271"/>
                  </a:lnTo>
                  <a:lnTo>
                    <a:pt x="406" y="260"/>
                  </a:lnTo>
                  <a:lnTo>
                    <a:pt x="402" y="249"/>
                  </a:lnTo>
                  <a:lnTo>
                    <a:pt x="397" y="237"/>
                  </a:lnTo>
                  <a:lnTo>
                    <a:pt x="393" y="226"/>
                  </a:lnTo>
                  <a:lnTo>
                    <a:pt x="389" y="216"/>
                  </a:lnTo>
                  <a:lnTo>
                    <a:pt x="383" y="205"/>
                  </a:lnTo>
                  <a:lnTo>
                    <a:pt x="380" y="195"/>
                  </a:lnTo>
                  <a:lnTo>
                    <a:pt x="376" y="186"/>
                  </a:lnTo>
                  <a:lnTo>
                    <a:pt x="370" y="175"/>
                  </a:lnTo>
                  <a:lnTo>
                    <a:pt x="366" y="165"/>
                  </a:lnTo>
                  <a:lnTo>
                    <a:pt x="361" y="154"/>
                  </a:lnTo>
                  <a:lnTo>
                    <a:pt x="357" y="144"/>
                  </a:lnTo>
                  <a:lnTo>
                    <a:pt x="353" y="137"/>
                  </a:lnTo>
                  <a:lnTo>
                    <a:pt x="347" y="127"/>
                  </a:lnTo>
                  <a:lnTo>
                    <a:pt x="344" y="118"/>
                  </a:lnTo>
                  <a:lnTo>
                    <a:pt x="338" y="110"/>
                  </a:lnTo>
                  <a:lnTo>
                    <a:pt x="334" y="100"/>
                  </a:lnTo>
                  <a:lnTo>
                    <a:pt x="330" y="93"/>
                  </a:lnTo>
                  <a:lnTo>
                    <a:pt x="325" y="85"/>
                  </a:lnTo>
                  <a:lnTo>
                    <a:pt x="321" y="78"/>
                  </a:lnTo>
                  <a:lnTo>
                    <a:pt x="313" y="64"/>
                  </a:lnTo>
                  <a:lnTo>
                    <a:pt x="307" y="51"/>
                  </a:lnTo>
                  <a:lnTo>
                    <a:pt x="298" y="38"/>
                  </a:lnTo>
                  <a:lnTo>
                    <a:pt x="292" y="28"/>
                  </a:lnTo>
                  <a:lnTo>
                    <a:pt x="287" y="21"/>
                  </a:lnTo>
                  <a:lnTo>
                    <a:pt x="283" y="13"/>
                  </a:lnTo>
                  <a:lnTo>
                    <a:pt x="277" y="4"/>
                  </a:lnTo>
                  <a:lnTo>
                    <a:pt x="275" y="0"/>
                  </a:lnTo>
                  <a:lnTo>
                    <a:pt x="275" y="0"/>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47" name="Freeform 16"/>
            <p:cNvSpPr>
              <a:spLocks/>
            </p:cNvSpPr>
            <p:nvPr/>
          </p:nvSpPr>
          <p:spPr bwMode="auto">
            <a:xfrm>
              <a:off x="358343" y="5946188"/>
              <a:ext cx="252413" cy="522288"/>
            </a:xfrm>
            <a:custGeom>
              <a:avLst/>
              <a:gdLst>
                <a:gd name="T0" fmla="*/ 218 w 317"/>
                <a:gd name="T1" fmla="*/ 0 h 658"/>
                <a:gd name="T2" fmla="*/ 152 w 317"/>
                <a:gd name="T3" fmla="*/ 76 h 658"/>
                <a:gd name="T4" fmla="*/ 93 w 317"/>
                <a:gd name="T5" fmla="*/ 162 h 658"/>
                <a:gd name="T6" fmla="*/ 44 w 317"/>
                <a:gd name="T7" fmla="*/ 261 h 658"/>
                <a:gd name="T8" fmla="*/ 7 w 317"/>
                <a:gd name="T9" fmla="*/ 365 h 658"/>
                <a:gd name="T10" fmla="*/ 0 w 317"/>
                <a:gd name="T11" fmla="*/ 462 h 658"/>
                <a:gd name="T12" fmla="*/ 9 w 317"/>
                <a:gd name="T13" fmla="*/ 547 h 658"/>
                <a:gd name="T14" fmla="*/ 45 w 317"/>
                <a:gd name="T15" fmla="*/ 612 h 658"/>
                <a:gd name="T16" fmla="*/ 112 w 317"/>
                <a:gd name="T17" fmla="*/ 646 h 658"/>
                <a:gd name="T18" fmla="*/ 178 w 317"/>
                <a:gd name="T19" fmla="*/ 658 h 658"/>
                <a:gd name="T20" fmla="*/ 243 w 317"/>
                <a:gd name="T21" fmla="*/ 639 h 658"/>
                <a:gd name="T22" fmla="*/ 289 w 317"/>
                <a:gd name="T23" fmla="*/ 591 h 658"/>
                <a:gd name="T24" fmla="*/ 317 w 317"/>
                <a:gd name="T25" fmla="*/ 489 h 658"/>
                <a:gd name="T26" fmla="*/ 317 w 317"/>
                <a:gd name="T27" fmla="*/ 371 h 658"/>
                <a:gd name="T28" fmla="*/ 294 w 317"/>
                <a:gd name="T29" fmla="*/ 215 h 658"/>
                <a:gd name="T30" fmla="*/ 218 w 317"/>
                <a:gd name="T31" fmla="*/ 0 h 658"/>
                <a:gd name="T32" fmla="*/ 218 w 317"/>
                <a:gd name="T33"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7" h="658">
                  <a:moveTo>
                    <a:pt x="218" y="0"/>
                  </a:moveTo>
                  <a:lnTo>
                    <a:pt x="152" y="76"/>
                  </a:lnTo>
                  <a:lnTo>
                    <a:pt x="93" y="162"/>
                  </a:lnTo>
                  <a:lnTo>
                    <a:pt x="44" y="261"/>
                  </a:lnTo>
                  <a:lnTo>
                    <a:pt x="7" y="365"/>
                  </a:lnTo>
                  <a:lnTo>
                    <a:pt x="0" y="462"/>
                  </a:lnTo>
                  <a:lnTo>
                    <a:pt x="9" y="547"/>
                  </a:lnTo>
                  <a:lnTo>
                    <a:pt x="45" y="612"/>
                  </a:lnTo>
                  <a:lnTo>
                    <a:pt x="112" y="646"/>
                  </a:lnTo>
                  <a:lnTo>
                    <a:pt x="178" y="658"/>
                  </a:lnTo>
                  <a:lnTo>
                    <a:pt x="243" y="639"/>
                  </a:lnTo>
                  <a:lnTo>
                    <a:pt x="289" y="591"/>
                  </a:lnTo>
                  <a:lnTo>
                    <a:pt x="317" y="489"/>
                  </a:lnTo>
                  <a:lnTo>
                    <a:pt x="317" y="371"/>
                  </a:lnTo>
                  <a:lnTo>
                    <a:pt x="294" y="215"/>
                  </a:lnTo>
                  <a:lnTo>
                    <a:pt x="218" y="0"/>
                  </a:lnTo>
                  <a:lnTo>
                    <a:pt x="218" y="0"/>
                  </a:lnTo>
                  <a:close/>
                </a:path>
              </a:pathLst>
            </a:custGeom>
            <a:solidFill>
              <a:srgbClr val="4DB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48" name="Freeform 17"/>
            <p:cNvSpPr>
              <a:spLocks/>
            </p:cNvSpPr>
            <p:nvPr/>
          </p:nvSpPr>
          <p:spPr bwMode="auto">
            <a:xfrm>
              <a:off x="393268" y="6006513"/>
              <a:ext cx="182563" cy="425450"/>
            </a:xfrm>
            <a:custGeom>
              <a:avLst/>
              <a:gdLst>
                <a:gd name="T0" fmla="*/ 155 w 229"/>
                <a:gd name="T1" fmla="*/ 0 h 536"/>
                <a:gd name="T2" fmla="*/ 89 w 229"/>
                <a:gd name="T3" fmla="*/ 88 h 536"/>
                <a:gd name="T4" fmla="*/ 45 w 229"/>
                <a:gd name="T5" fmla="*/ 188 h 536"/>
                <a:gd name="T6" fmla="*/ 9 w 229"/>
                <a:gd name="T7" fmla="*/ 287 h 536"/>
                <a:gd name="T8" fmla="*/ 0 w 229"/>
                <a:gd name="T9" fmla="*/ 390 h 536"/>
                <a:gd name="T10" fmla="*/ 11 w 229"/>
                <a:gd name="T11" fmla="*/ 466 h 536"/>
                <a:gd name="T12" fmla="*/ 57 w 229"/>
                <a:gd name="T13" fmla="*/ 519 h 536"/>
                <a:gd name="T14" fmla="*/ 115 w 229"/>
                <a:gd name="T15" fmla="*/ 536 h 536"/>
                <a:gd name="T16" fmla="*/ 174 w 229"/>
                <a:gd name="T17" fmla="*/ 519 h 536"/>
                <a:gd name="T18" fmla="*/ 214 w 229"/>
                <a:gd name="T19" fmla="*/ 449 h 536"/>
                <a:gd name="T20" fmla="*/ 229 w 229"/>
                <a:gd name="T21" fmla="*/ 319 h 536"/>
                <a:gd name="T22" fmla="*/ 222 w 229"/>
                <a:gd name="T23" fmla="*/ 202 h 536"/>
                <a:gd name="T24" fmla="*/ 174 w 229"/>
                <a:gd name="T25" fmla="*/ 44 h 536"/>
                <a:gd name="T26" fmla="*/ 155 w 229"/>
                <a:gd name="T27" fmla="*/ 0 h 536"/>
                <a:gd name="T28" fmla="*/ 155 w 229"/>
                <a:gd name="T29"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9" h="536">
                  <a:moveTo>
                    <a:pt x="155" y="0"/>
                  </a:moveTo>
                  <a:lnTo>
                    <a:pt x="89" y="88"/>
                  </a:lnTo>
                  <a:lnTo>
                    <a:pt x="45" y="188"/>
                  </a:lnTo>
                  <a:lnTo>
                    <a:pt x="9" y="287"/>
                  </a:lnTo>
                  <a:lnTo>
                    <a:pt x="0" y="390"/>
                  </a:lnTo>
                  <a:lnTo>
                    <a:pt x="11" y="466"/>
                  </a:lnTo>
                  <a:lnTo>
                    <a:pt x="57" y="519"/>
                  </a:lnTo>
                  <a:lnTo>
                    <a:pt x="115" y="536"/>
                  </a:lnTo>
                  <a:lnTo>
                    <a:pt x="174" y="519"/>
                  </a:lnTo>
                  <a:lnTo>
                    <a:pt x="214" y="449"/>
                  </a:lnTo>
                  <a:lnTo>
                    <a:pt x="229" y="319"/>
                  </a:lnTo>
                  <a:lnTo>
                    <a:pt x="222" y="202"/>
                  </a:lnTo>
                  <a:lnTo>
                    <a:pt x="174" y="44"/>
                  </a:lnTo>
                  <a:lnTo>
                    <a:pt x="155" y="0"/>
                  </a:lnTo>
                  <a:lnTo>
                    <a:pt x="155" y="0"/>
                  </a:lnTo>
                  <a:close/>
                </a:path>
              </a:pathLst>
            </a:custGeom>
            <a:solidFill>
              <a:srgbClr val="8C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49" name="Freeform 18"/>
            <p:cNvSpPr>
              <a:spLocks/>
            </p:cNvSpPr>
            <p:nvPr/>
          </p:nvSpPr>
          <p:spPr bwMode="auto">
            <a:xfrm>
              <a:off x="510743" y="5957300"/>
              <a:ext cx="168275" cy="536575"/>
            </a:xfrm>
            <a:custGeom>
              <a:avLst/>
              <a:gdLst>
                <a:gd name="T0" fmla="*/ 59 w 212"/>
                <a:gd name="T1" fmla="*/ 0 h 676"/>
                <a:gd name="T2" fmla="*/ 97 w 212"/>
                <a:gd name="T3" fmla="*/ 97 h 676"/>
                <a:gd name="T4" fmla="*/ 140 w 212"/>
                <a:gd name="T5" fmla="*/ 239 h 676"/>
                <a:gd name="T6" fmla="*/ 161 w 212"/>
                <a:gd name="T7" fmla="*/ 366 h 676"/>
                <a:gd name="T8" fmla="*/ 157 w 212"/>
                <a:gd name="T9" fmla="*/ 482 h 676"/>
                <a:gd name="T10" fmla="*/ 136 w 212"/>
                <a:gd name="T11" fmla="*/ 583 h 676"/>
                <a:gd name="T12" fmla="*/ 81 w 212"/>
                <a:gd name="T13" fmla="*/ 644 h 676"/>
                <a:gd name="T14" fmla="*/ 0 w 212"/>
                <a:gd name="T15" fmla="*/ 676 h 676"/>
                <a:gd name="T16" fmla="*/ 104 w 212"/>
                <a:gd name="T17" fmla="*/ 661 h 676"/>
                <a:gd name="T18" fmla="*/ 173 w 212"/>
                <a:gd name="T19" fmla="*/ 617 h 676"/>
                <a:gd name="T20" fmla="*/ 203 w 212"/>
                <a:gd name="T21" fmla="*/ 552 h 676"/>
                <a:gd name="T22" fmla="*/ 212 w 212"/>
                <a:gd name="T23" fmla="*/ 467 h 676"/>
                <a:gd name="T24" fmla="*/ 203 w 212"/>
                <a:gd name="T25" fmla="*/ 347 h 676"/>
                <a:gd name="T26" fmla="*/ 176 w 212"/>
                <a:gd name="T27" fmla="*/ 241 h 676"/>
                <a:gd name="T28" fmla="*/ 114 w 212"/>
                <a:gd name="T29" fmla="*/ 83 h 676"/>
                <a:gd name="T30" fmla="*/ 59 w 212"/>
                <a:gd name="T31" fmla="*/ 0 h 676"/>
                <a:gd name="T32" fmla="*/ 59 w 212"/>
                <a:gd name="T33"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676">
                  <a:moveTo>
                    <a:pt x="59" y="0"/>
                  </a:moveTo>
                  <a:lnTo>
                    <a:pt x="97" y="97"/>
                  </a:lnTo>
                  <a:lnTo>
                    <a:pt x="140" y="239"/>
                  </a:lnTo>
                  <a:lnTo>
                    <a:pt x="161" y="366"/>
                  </a:lnTo>
                  <a:lnTo>
                    <a:pt x="157" y="482"/>
                  </a:lnTo>
                  <a:lnTo>
                    <a:pt x="136" y="583"/>
                  </a:lnTo>
                  <a:lnTo>
                    <a:pt x="81" y="644"/>
                  </a:lnTo>
                  <a:lnTo>
                    <a:pt x="0" y="676"/>
                  </a:lnTo>
                  <a:lnTo>
                    <a:pt x="104" y="661"/>
                  </a:lnTo>
                  <a:lnTo>
                    <a:pt x="173" y="617"/>
                  </a:lnTo>
                  <a:lnTo>
                    <a:pt x="203" y="552"/>
                  </a:lnTo>
                  <a:lnTo>
                    <a:pt x="212" y="467"/>
                  </a:lnTo>
                  <a:lnTo>
                    <a:pt x="203" y="347"/>
                  </a:lnTo>
                  <a:lnTo>
                    <a:pt x="176" y="241"/>
                  </a:lnTo>
                  <a:lnTo>
                    <a:pt x="114" y="83"/>
                  </a:lnTo>
                  <a:lnTo>
                    <a:pt x="59" y="0"/>
                  </a:lnTo>
                  <a:lnTo>
                    <a:pt x="59" y="0"/>
                  </a:lnTo>
                  <a:close/>
                </a:path>
              </a:pathLst>
            </a:custGeom>
            <a:solidFill>
              <a:srgbClr val="008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50" name="Freeform 19"/>
            <p:cNvSpPr>
              <a:spLocks/>
            </p:cNvSpPr>
            <p:nvPr/>
          </p:nvSpPr>
          <p:spPr bwMode="auto">
            <a:xfrm>
              <a:off x="423431" y="6087475"/>
              <a:ext cx="98425" cy="303213"/>
            </a:xfrm>
            <a:custGeom>
              <a:avLst/>
              <a:gdLst>
                <a:gd name="T0" fmla="*/ 89 w 125"/>
                <a:gd name="T1" fmla="*/ 0 h 384"/>
                <a:gd name="T2" fmla="*/ 47 w 125"/>
                <a:gd name="T3" fmla="*/ 76 h 384"/>
                <a:gd name="T4" fmla="*/ 19 w 125"/>
                <a:gd name="T5" fmla="*/ 160 h 384"/>
                <a:gd name="T6" fmla="*/ 0 w 125"/>
                <a:gd name="T7" fmla="*/ 251 h 384"/>
                <a:gd name="T8" fmla="*/ 0 w 125"/>
                <a:gd name="T9" fmla="*/ 319 h 384"/>
                <a:gd name="T10" fmla="*/ 20 w 125"/>
                <a:gd name="T11" fmla="*/ 370 h 384"/>
                <a:gd name="T12" fmla="*/ 51 w 125"/>
                <a:gd name="T13" fmla="*/ 384 h 384"/>
                <a:gd name="T14" fmla="*/ 87 w 125"/>
                <a:gd name="T15" fmla="*/ 367 h 384"/>
                <a:gd name="T16" fmla="*/ 117 w 125"/>
                <a:gd name="T17" fmla="*/ 308 h 384"/>
                <a:gd name="T18" fmla="*/ 125 w 125"/>
                <a:gd name="T19" fmla="*/ 220 h 384"/>
                <a:gd name="T20" fmla="*/ 121 w 125"/>
                <a:gd name="T21" fmla="*/ 108 h 384"/>
                <a:gd name="T22" fmla="*/ 89 w 125"/>
                <a:gd name="T23" fmla="*/ 0 h 384"/>
                <a:gd name="T24" fmla="*/ 89 w 125"/>
                <a:gd name="T25"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384">
                  <a:moveTo>
                    <a:pt x="89" y="0"/>
                  </a:moveTo>
                  <a:lnTo>
                    <a:pt x="47" y="76"/>
                  </a:lnTo>
                  <a:lnTo>
                    <a:pt x="19" y="160"/>
                  </a:lnTo>
                  <a:lnTo>
                    <a:pt x="0" y="251"/>
                  </a:lnTo>
                  <a:lnTo>
                    <a:pt x="0" y="319"/>
                  </a:lnTo>
                  <a:lnTo>
                    <a:pt x="20" y="370"/>
                  </a:lnTo>
                  <a:lnTo>
                    <a:pt x="51" y="384"/>
                  </a:lnTo>
                  <a:lnTo>
                    <a:pt x="87" y="367"/>
                  </a:lnTo>
                  <a:lnTo>
                    <a:pt x="117" y="308"/>
                  </a:lnTo>
                  <a:lnTo>
                    <a:pt x="125" y="220"/>
                  </a:lnTo>
                  <a:lnTo>
                    <a:pt x="121" y="108"/>
                  </a:lnTo>
                  <a:lnTo>
                    <a:pt x="89" y="0"/>
                  </a:lnTo>
                  <a:lnTo>
                    <a:pt x="89" y="0"/>
                  </a:lnTo>
                  <a:close/>
                </a:path>
              </a:pathLst>
            </a:custGeom>
            <a:solidFill>
              <a:srgbClr val="BA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8" name="TextBox 7"/>
          <p:cNvSpPr txBox="1"/>
          <p:nvPr/>
        </p:nvSpPr>
        <p:spPr>
          <a:xfrm>
            <a:off x="4587653" y="6642556"/>
            <a:ext cx="4580707" cy="215444"/>
          </a:xfrm>
          <a:prstGeom prst="rect">
            <a:avLst/>
          </a:prstGeom>
          <a:noFill/>
        </p:spPr>
        <p:txBody>
          <a:bodyPr wrap="square" rtlCol="0">
            <a:spAutoFit/>
          </a:bodyPr>
          <a:lstStyle/>
          <a:p>
            <a:pPr algn="r"/>
            <a:r>
              <a:rPr lang="en-US" sz="800" dirty="0"/>
              <a:t>Dam image from </a:t>
            </a:r>
            <a:r>
              <a:rPr lang="en-US" sz="800" dirty="0">
                <a:hlinkClick r:id="rId4"/>
              </a:rPr>
              <a:t>http://www.flickr.com/photos/gammaman/7803829282</a:t>
            </a:r>
            <a:r>
              <a:rPr lang="en-US" sz="800" dirty="0" smtClean="0">
                <a:hlinkClick r:id="rId4"/>
              </a:rPr>
              <a:t>/</a:t>
            </a:r>
            <a:r>
              <a:rPr lang="en-US" sz="800" dirty="0" smtClean="0"/>
              <a:t> </a:t>
            </a:r>
            <a:r>
              <a:rPr lang="en-US" sz="800" dirty="0"/>
              <a:t>by Eli </a:t>
            </a:r>
            <a:r>
              <a:rPr lang="en-US" sz="800" dirty="0" err="1" smtClean="0"/>
              <a:t>Christman</a:t>
            </a:r>
            <a:r>
              <a:rPr lang="en-US" sz="800" dirty="0" smtClean="0"/>
              <a:t>, </a:t>
            </a:r>
            <a:r>
              <a:rPr lang="en-US" sz="800" dirty="0" smtClean="0">
                <a:hlinkClick r:id="rId5"/>
              </a:rPr>
              <a:t>CC by 2.0</a:t>
            </a:r>
            <a:endParaRPr lang="en-GB" sz="800" dirty="0"/>
          </a:p>
        </p:txBody>
      </p:sp>
    </p:spTree>
    <p:extLst>
      <p:ext uri="{BB962C8B-B14F-4D97-AF65-F5344CB8AC3E}">
        <p14:creationId xmlns:p14="http://schemas.microsoft.com/office/powerpoint/2010/main" val="60223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500"/>
                                        <p:tgtEl>
                                          <p:spTgt spid="144"/>
                                        </p:tgtEl>
                                      </p:cBhvr>
                                    </p:animEffect>
                                  </p:childTnLst>
                                </p:cTn>
                              </p:par>
                              <p:par>
                                <p:cTn id="8" presetID="42" presetClass="path" presetSubtype="0" repeatCount="indefinite" accel="25000" fill="hold" nodeType="withEffect">
                                  <p:stCondLst>
                                    <p:cond delay="0"/>
                                  </p:stCondLst>
                                  <p:childTnLst>
                                    <p:animMotion origin="layout" path="M -1.38889E-6 4.81481E-6 L -1.38889E-6 0.17199 " pathEditMode="relative" rAng="0" ptsTypes="AA">
                                      <p:cBhvr>
                                        <p:cTn id="9" dur="2000" fill="hold"/>
                                        <p:tgtEl>
                                          <p:spTgt spid="144"/>
                                        </p:tgtEl>
                                        <p:attrNameLst>
                                          <p:attrName>ppt_x</p:attrName>
                                          <p:attrName>ppt_y</p:attrName>
                                        </p:attrNameLst>
                                      </p:cBhvr>
                                      <p:rCtr x="0" y="8588"/>
                                    </p:animMotion>
                                  </p:childTnLst>
                                </p:cTn>
                              </p:par>
                              <p:par>
                                <p:cTn id="10" presetID="10" presetClass="entr" presetSubtype="0" fill="hold" nodeType="withEffect">
                                  <p:stCondLst>
                                    <p:cond delay="500"/>
                                  </p:stCondLst>
                                  <p:childTnLst>
                                    <p:set>
                                      <p:cBhvr>
                                        <p:cTn id="11" dur="1" fill="hold">
                                          <p:stCondLst>
                                            <p:cond delay="0"/>
                                          </p:stCondLst>
                                        </p:cTn>
                                        <p:tgtEl>
                                          <p:spTgt spid="137"/>
                                        </p:tgtEl>
                                        <p:attrNameLst>
                                          <p:attrName>style.visibility</p:attrName>
                                        </p:attrNameLst>
                                      </p:cBhvr>
                                      <p:to>
                                        <p:strVal val="visible"/>
                                      </p:to>
                                    </p:set>
                                    <p:animEffect transition="in" filter="fade">
                                      <p:cBhvr>
                                        <p:cTn id="12" dur="500"/>
                                        <p:tgtEl>
                                          <p:spTgt spid="137"/>
                                        </p:tgtEl>
                                      </p:cBhvr>
                                    </p:animEffect>
                                  </p:childTnLst>
                                </p:cTn>
                              </p:par>
                              <p:par>
                                <p:cTn id="13" presetID="42" presetClass="path" presetSubtype="0" repeatCount="indefinite" accel="25000" fill="hold" nodeType="withEffect">
                                  <p:stCondLst>
                                    <p:cond delay="500"/>
                                  </p:stCondLst>
                                  <p:childTnLst>
                                    <p:animMotion origin="layout" path="M -1.38889E-6 3.7037E-6 L -1.38889E-6 0.17338 " pathEditMode="relative" rAng="0" ptsTypes="AA">
                                      <p:cBhvr>
                                        <p:cTn id="14" dur="2000" fill="hold"/>
                                        <p:tgtEl>
                                          <p:spTgt spid="137"/>
                                        </p:tgtEl>
                                        <p:attrNameLst>
                                          <p:attrName>ppt_x</p:attrName>
                                          <p:attrName>ppt_y</p:attrName>
                                        </p:attrNameLst>
                                      </p:cBhvr>
                                      <p:rCtr x="0" y="8657"/>
                                    </p:animMotion>
                                  </p:childTnLst>
                                </p:cTn>
                              </p:par>
                              <p:par>
                                <p:cTn id="15" presetID="10" presetClass="entr" presetSubtype="0" fill="hold" nodeType="withEffect">
                                  <p:stCondLst>
                                    <p:cond delay="1000"/>
                                  </p:stCondLst>
                                  <p:childTnLst>
                                    <p:set>
                                      <p:cBhvr>
                                        <p:cTn id="16" dur="1" fill="hold">
                                          <p:stCondLst>
                                            <p:cond delay="0"/>
                                          </p:stCondLst>
                                        </p:cTn>
                                        <p:tgtEl>
                                          <p:spTgt spid="130"/>
                                        </p:tgtEl>
                                        <p:attrNameLst>
                                          <p:attrName>style.visibility</p:attrName>
                                        </p:attrNameLst>
                                      </p:cBhvr>
                                      <p:to>
                                        <p:strVal val="visible"/>
                                      </p:to>
                                    </p:set>
                                    <p:animEffect transition="in" filter="fade">
                                      <p:cBhvr>
                                        <p:cTn id="17" dur="500"/>
                                        <p:tgtEl>
                                          <p:spTgt spid="130"/>
                                        </p:tgtEl>
                                      </p:cBhvr>
                                    </p:animEffect>
                                  </p:childTnLst>
                                </p:cTn>
                              </p:par>
                              <p:par>
                                <p:cTn id="18" presetID="42" presetClass="path" presetSubtype="0" repeatCount="indefinite" accel="25000" fill="hold" nodeType="withEffect">
                                  <p:stCondLst>
                                    <p:cond delay="1000"/>
                                  </p:stCondLst>
                                  <p:childTnLst>
                                    <p:animMotion origin="layout" path="M -1.38889E-6 3.7037E-6 L -1.38889E-6 0.17338 " pathEditMode="relative" rAng="0" ptsTypes="AA">
                                      <p:cBhvr>
                                        <p:cTn id="19" dur="2000" fill="hold"/>
                                        <p:tgtEl>
                                          <p:spTgt spid="130"/>
                                        </p:tgtEl>
                                        <p:attrNameLst>
                                          <p:attrName>ppt_x</p:attrName>
                                          <p:attrName>ppt_y</p:attrName>
                                        </p:attrNameLst>
                                      </p:cBhvr>
                                      <p:rCtr x="0" y="8657"/>
                                    </p:animMotion>
                                  </p:childTnLst>
                                </p:cTn>
                              </p:par>
                              <p:par>
                                <p:cTn id="20" presetID="10" presetClass="entr" presetSubtype="0" fill="hold" nodeType="withEffect">
                                  <p:stCondLst>
                                    <p:cond delay="1500"/>
                                  </p:stCondLst>
                                  <p:childTnLst>
                                    <p:set>
                                      <p:cBhvr>
                                        <p:cTn id="21" dur="1" fill="hold">
                                          <p:stCondLst>
                                            <p:cond delay="0"/>
                                          </p:stCondLst>
                                        </p:cTn>
                                        <p:tgtEl>
                                          <p:spTgt spid="114"/>
                                        </p:tgtEl>
                                        <p:attrNameLst>
                                          <p:attrName>style.visibility</p:attrName>
                                        </p:attrNameLst>
                                      </p:cBhvr>
                                      <p:to>
                                        <p:strVal val="visible"/>
                                      </p:to>
                                    </p:set>
                                    <p:animEffect transition="in" filter="fade">
                                      <p:cBhvr>
                                        <p:cTn id="22" dur="500"/>
                                        <p:tgtEl>
                                          <p:spTgt spid="114"/>
                                        </p:tgtEl>
                                      </p:cBhvr>
                                    </p:animEffect>
                                  </p:childTnLst>
                                </p:cTn>
                              </p:par>
                              <p:par>
                                <p:cTn id="23" presetID="42" presetClass="path" presetSubtype="0" repeatCount="indefinite" accel="25000" fill="hold" nodeType="withEffect">
                                  <p:stCondLst>
                                    <p:cond delay="1500"/>
                                  </p:stCondLst>
                                  <p:childTnLst>
                                    <p:animMotion origin="layout" path="M -1.38889E-6 2.22222E-6 L -1.38889E-6 0.17315 " pathEditMode="relative" rAng="0" ptsTypes="AA">
                                      <p:cBhvr>
                                        <p:cTn id="24" dur="2000" fill="hold"/>
                                        <p:tgtEl>
                                          <p:spTgt spid="114"/>
                                        </p:tgtEl>
                                        <p:attrNameLst>
                                          <p:attrName>ppt_x</p:attrName>
                                          <p:attrName>ppt_y</p:attrName>
                                        </p:attrNameLst>
                                      </p:cBhvr>
                                      <p:rCtr x="0" y="86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2226469"/>
                <a:ext cx="8515350" cy="3263504"/>
              </a:xfrm>
            </p:spPr>
            <p:txBody>
              <a:bodyPr>
                <a:noAutofit/>
              </a:bodyPr>
              <a:lstStyle/>
              <a:p>
                <a:r>
                  <a:rPr lang="en-US" sz="2400" dirty="0"/>
                  <a:t>How?</a:t>
                </a:r>
              </a:p>
              <a:p>
                <a:pPr lvl="1"/>
                <a:r>
                  <a:rPr lang="en-US" sz="2100" dirty="0"/>
                  <a:t>Have good abstraction barriers</a:t>
                </a:r>
              </a:p>
              <a:p>
                <a:pPr marL="0" indent="0">
                  <a:buNone/>
                </a:pPr>
                <a:r>
                  <a:rPr lang="en-US" sz="2700" dirty="0"/>
                  <a:t>Example: Pairing</a:t>
                </a:r>
              </a:p>
              <a:p>
                <a:pPr marL="0" indent="0">
                  <a:buNone/>
                </a:pPr>
                <a:r>
                  <a:rPr lang="en-US" sz="2700" dirty="0"/>
                  <a:t>Two ways to make use of elements of a pair:</a:t>
                </a:r>
              </a:p>
              <a:p>
                <a:pPr marL="0" indent="0">
                  <a:buNone/>
                </a:pPr>
                <a:r>
                  <a:rPr lang="en-US" sz="2700" dirty="0">
                    <a:solidFill>
                      <a:srgbClr val="FF0000"/>
                    </a:solidFill>
                    <a:latin typeface="Cambria Math" panose="02040503050406030204" pitchFamily="18" charset="0"/>
                    <a:ea typeface="Cambria Math" panose="02040503050406030204" pitchFamily="18" charset="0"/>
                  </a:rPr>
                  <a:t>let</a:t>
                </a:r>
                <a:r>
                  <a:rPr lang="en-US" sz="2700" dirty="0">
                    <a:latin typeface="Cambria Math" panose="02040503050406030204" pitchFamily="18" charset="0"/>
                    <a:ea typeface="Cambria Math" panose="02040503050406030204" pitchFamily="18" charset="0"/>
                  </a:rPr>
                  <a:t> (</a:t>
                </a:r>
                <a14:m>
                  <m:oMath xmlns:m="http://schemas.openxmlformats.org/officeDocument/2006/math">
                    <m:r>
                      <a:rPr lang="en-US" sz="2700" i="1" dirty="0">
                        <a:solidFill>
                          <a:srgbClr val="7030A0"/>
                        </a:solidFill>
                        <a:latin typeface="Cambria Math" panose="02040503050406030204" pitchFamily="18" charset="0"/>
                        <a:ea typeface="Cambria Math" panose="02040503050406030204" pitchFamily="18" charset="0"/>
                      </a:rPr>
                      <m:t>𝑥</m:t>
                    </m:r>
                  </m:oMath>
                </a14:m>
                <a:r>
                  <a:rPr lang="en-US" sz="2700" dirty="0">
                    <a:latin typeface="Cambria Math" panose="02040503050406030204" pitchFamily="18" charset="0"/>
                    <a:ea typeface="Cambria Math" panose="02040503050406030204" pitchFamily="18" charset="0"/>
                  </a:rPr>
                  <a:t>, </a:t>
                </a:r>
                <a14:m>
                  <m:oMath xmlns:m="http://schemas.openxmlformats.org/officeDocument/2006/math">
                    <m:r>
                      <a:rPr lang="en-US" sz="2700" i="1" dirty="0">
                        <a:solidFill>
                          <a:srgbClr val="7030A0"/>
                        </a:solidFill>
                        <a:latin typeface="Cambria Math" panose="02040503050406030204" pitchFamily="18" charset="0"/>
                        <a:ea typeface="Cambria Math" panose="02040503050406030204" pitchFamily="18" charset="0"/>
                      </a:rPr>
                      <m:t>𝑦</m:t>
                    </m:r>
                  </m:oMath>
                </a14:m>
                <a:r>
                  <a:rPr lang="en-US" sz="2700" dirty="0">
                    <a:latin typeface="Cambria Math" panose="02040503050406030204" pitchFamily="18" charset="0"/>
                    <a:ea typeface="Cambria Math" panose="02040503050406030204" pitchFamily="18" charset="0"/>
                  </a:rPr>
                  <a:t>) := </a:t>
                </a:r>
                <a14:m>
                  <m:oMath xmlns:m="http://schemas.openxmlformats.org/officeDocument/2006/math">
                    <m:r>
                      <a:rPr lang="en-US" sz="2700" i="1" dirty="0">
                        <a:solidFill>
                          <a:srgbClr val="7030A0"/>
                        </a:solidFill>
                        <a:latin typeface="Cambria Math" panose="02040503050406030204" pitchFamily="18" charset="0"/>
                        <a:ea typeface="Cambria Math" panose="02040503050406030204" pitchFamily="18" charset="0"/>
                      </a:rPr>
                      <m:t>𝑝</m:t>
                    </m:r>
                  </m:oMath>
                </a14:m>
                <a:r>
                  <a:rPr lang="en-US" sz="2700" dirty="0">
                    <a:latin typeface="Cambria Math" panose="02040503050406030204" pitchFamily="18" charset="0"/>
                    <a:ea typeface="Cambria Math" panose="02040503050406030204" pitchFamily="18" charset="0"/>
                  </a:rPr>
                  <a:t> </a:t>
                </a:r>
                <a:r>
                  <a:rPr lang="en-US" sz="2700" dirty="0" smtClean="0">
                    <a:solidFill>
                      <a:srgbClr val="FF0000"/>
                    </a:solidFill>
                    <a:latin typeface="Cambria Math" panose="02040503050406030204" pitchFamily="18" charset="0"/>
                    <a:ea typeface="Cambria Math" panose="02040503050406030204" pitchFamily="18" charset="0"/>
                  </a:rPr>
                  <a:t>in</a:t>
                </a:r>
                <a:r>
                  <a:rPr lang="en-US" sz="2700" dirty="0" smtClean="0">
                    <a:latin typeface="Cambria Math" panose="02040503050406030204" pitchFamily="18" charset="0"/>
                    <a:ea typeface="Cambria Math" panose="02040503050406030204" pitchFamily="18" charset="0"/>
                  </a:rPr>
                  <a:t> </a:t>
                </a:r>
                <a14:m>
                  <m:oMath xmlns:m="http://schemas.openxmlformats.org/officeDocument/2006/math">
                    <m:r>
                      <a:rPr lang="en-US" sz="2700" i="1" dirty="0">
                        <a:solidFill>
                          <a:srgbClr val="7030A0"/>
                        </a:solidFill>
                        <a:latin typeface="Cambria Math" panose="02040503050406030204" pitchFamily="18" charset="0"/>
                        <a:ea typeface="Cambria Math" panose="02040503050406030204" pitchFamily="18" charset="0"/>
                      </a:rPr>
                      <m:t>𝑓</m:t>
                    </m:r>
                  </m:oMath>
                </a14:m>
                <a:r>
                  <a:rPr lang="en-US" sz="27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US" sz="2700" i="1" dirty="0">
                        <a:solidFill>
                          <a:srgbClr val="7030A0"/>
                        </a:solidFill>
                        <a:latin typeface="Cambria Math" panose="02040503050406030204" pitchFamily="18" charset="0"/>
                        <a:ea typeface="Cambria Math" panose="02040503050406030204" pitchFamily="18" charset="0"/>
                      </a:rPr>
                      <m:t>𝑥</m:t>
                    </m:r>
                  </m:oMath>
                </a14:m>
                <a:r>
                  <a:rPr lang="en-US" sz="27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US" sz="2700" i="1" dirty="0">
                        <a:solidFill>
                          <a:srgbClr val="7030A0"/>
                        </a:solidFill>
                        <a:latin typeface="Cambria Math" panose="02040503050406030204" pitchFamily="18" charset="0"/>
                        <a:ea typeface="Cambria Math" panose="02040503050406030204" pitchFamily="18" charset="0"/>
                      </a:rPr>
                      <m:t>𝑦</m:t>
                    </m:r>
                  </m:oMath>
                </a14:m>
                <a:r>
                  <a:rPr lang="en-US" sz="2700" dirty="0" smtClean="0">
                    <a:latin typeface="Cambria Math" panose="02040503050406030204" pitchFamily="18" charset="0"/>
                    <a:ea typeface="Cambria Math" panose="02040503050406030204" pitchFamily="18" charset="0"/>
                  </a:rPr>
                  <a:t>.</a:t>
                </a:r>
                <a:r>
                  <a:rPr lang="en-US" sz="2700" dirty="0" smtClean="0"/>
                  <a:t> </a:t>
                </a:r>
                <a:r>
                  <a:rPr lang="en-US" sz="2700" dirty="0"/>
                  <a:t>(pattern matching)</a:t>
                </a:r>
              </a:p>
              <a:p>
                <a:pPr marL="0" indent="0">
                  <a:buNone/>
                </a:pPr>
                <a14:m>
                  <m:oMath xmlns:m="http://schemas.openxmlformats.org/officeDocument/2006/math">
                    <m:r>
                      <a:rPr lang="en-US" sz="2700" i="1" dirty="0">
                        <a:solidFill>
                          <a:srgbClr val="7030A0"/>
                        </a:solidFill>
                        <a:latin typeface="Cambria Math" panose="02040503050406030204" pitchFamily="18" charset="0"/>
                        <a:ea typeface="Cambria Math" panose="02040503050406030204" pitchFamily="18" charset="0"/>
                      </a:rPr>
                      <m:t>𝑓</m:t>
                    </m:r>
                  </m:oMath>
                </a14:m>
                <a:r>
                  <a:rPr lang="en-US" sz="2700" dirty="0">
                    <a:solidFill>
                      <a:srgbClr val="7030A0"/>
                    </a:solidFill>
                    <a:latin typeface="Cambria Math" panose="02040503050406030204" pitchFamily="18" charset="0"/>
                    <a:ea typeface="Cambria Math" panose="02040503050406030204" pitchFamily="18" charset="0"/>
                  </a:rPr>
                  <a:t> </a:t>
                </a:r>
                <a:r>
                  <a:rPr lang="en-US" sz="2700" dirty="0" smtClean="0">
                    <a:latin typeface="Cambria Math" panose="02040503050406030204" pitchFamily="18" charset="0"/>
                    <a:ea typeface="Cambria Math" panose="02040503050406030204" pitchFamily="18" charset="0"/>
                  </a:rPr>
                  <a:t>(</a:t>
                </a:r>
                <a:r>
                  <a:rPr lang="en-US" sz="2700" dirty="0" smtClean="0">
                    <a:solidFill>
                      <a:srgbClr val="00B050"/>
                    </a:solidFill>
                    <a:latin typeface="Cambria Math" panose="02040503050406030204" pitchFamily="18" charset="0"/>
                    <a:ea typeface="Cambria Math" panose="02040503050406030204" pitchFamily="18" charset="0"/>
                  </a:rPr>
                  <a:t>fst </a:t>
                </a:r>
                <a14:m>
                  <m:oMath xmlns:m="http://schemas.openxmlformats.org/officeDocument/2006/math">
                    <m:r>
                      <a:rPr lang="en-US" sz="2700" i="1" dirty="0">
                        <a:solidFill>
                          <a:srgbClr val="7030A0"/>
                        </a:solidFill>
                        <a:latin typeface="Cambria Math" panose="02040503050406030204" pitchFamily="18" charset="0"/>
                        <a:ea typeface="Cambria Math" panose="02040503050406030204" pitchFamily="18" charset="0"/>
                      </a:rPr>
                      <m:t>𝑝</m:t>
                    </m:r>
                  </m:oMath>
                </a14:m>
                <a:r>
                  <a:rPr lang="en-US" sz="2700" dirty="0">
                    <a:latin typeface="Cambria Math" panose="02040503050406030204" pitchFamily="18" charset="0"/>
                    <a:ea typeface="Cambria Math" panose="02040503050406030204" pitchFamily="18" charset="0"/>
                  </a:rPr>
                  <a:t>) (</a:t>
                </a:r>
                <a:r>
                  <a:rPr lang="en-US" sz="2700" dirty="0" err="1">
                    <a:solidFill>
                      <a:srgbClr val="00B050"/>
                    </a:solidFill>
                    <a:latin typeface="Cambria Math" panose="02040503050406030204" pitchFamily="18" charset="0"/>
                    <a:ea typeface="Cambria Math" panose="02040503050406030204" pitchFamily="18" charset="0"/>
                  </a:rPr>
                  <a:t>snd</a:t>
                </a:r>
                <a:r>
                  <a:rPr lang="en-US" sz="2700" dirty="0">
                    <a:solidFill>
                      <a:srgbClr val="00B050"/>
                    </a:solidFill>
                    <a:latin typeface="Cambria Math" panose="02040503050406030204" pitchFamily="18" charset="0"/>
                    <a:ea typeface="Cambria Math" panose="02040503050406030204" pitchFamily="18" charset="0"/>
                  </a:rPr>
                  <a:t> </a:t>
                </a:r>
                <a14:m>
                  <m:oMath xmlns:m="http://schemas.openxmlformats.org/officeDocument/2006/math">
                    <m:r>
                      <a:rPr lang="en-US" sz="2700" i="1" dirty="0">
                        <a:solidFill>
                          <a:srgbClr val="7030A0"/>
                        </a:solidFill>
                        <a:latin typeface="Cambria Math" panose="02040503050406030204" pitchFamily="18" charset="0"/>
                        <a:ea typeface="Cambria Math" panose="02040503050406030204" pitchFamily="18" charset="0"/>
                      </a:rPr>
                      <m:t>𝑝</m:t>
                    </m:r>
                  </m:oMath>
                </a14:m>
                <a:r>
                  <a:rPr lang="en-US" sz="2700" dirty="0">
                    <a:latin typeface="Cambria Math" panose="02040503050406030204" pitchFamily="18" charset="0"/>
                    <a:ea typeface="Cambria Math" panose="02040503050406030204" pitchFamily="18" charset="0"/>
                  </a:rPr>
                  <a:t>).</a:t>
                </a:r>
                <a:r>
                  <a:rPr lang="en-US" sz="2700" dirty="0"/>
                  <a:t> (projections)</a:t>
                </a:r>
              </a:p>
              <a:p>
                <a:pPr marL="0" indent="0">
                  <a:buNone/>
                </a:pPr>
                <a:endParaRPr lang="en-US" sz="27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2226469"/>
                <a:ext cx="8515350" cy="3263504"/>
              </a:xfrm>
              <a:blipFill rotWithShape="0">
                <a:blip r:embed="rId3"/>
                <a:stretch>
                  <a:fillRect l="-1360" t="-2612"/>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E64EF21E-4A1E-457A-A908-FECEBBB6594B}" type="slidenum">
              <a:rPr lang="en-US" smtClean="0"/>
              <a:t>62</a:t>
            </a:fld>
            <a:endParaRPr lang="en-US"/>
          </a:p>
        </p:txBody>
      </p:sp>
    </p:spTree>
    <p:extLst>
      <p:ext uri="{BB962C8B-B14F-4D97-AF65-F5344CB8AC3E}">
        <p14:creationId xmlns:p14="http://schemas.microsoft.com/office/powerpoint/2010/main" val="388270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2226469"/>
                <a:ext cx="8515350" cy="3263504"/>
              </a:xfrm>
            </p:spPr>
            <p:txBody>
              <a:bodyPr>
                <a:noAutofit/>
              </a:bodyPr>
              <a:lstStyle/>
              <a:p>
                <a:r>
                  <a:rPr lang="en-US" sz="2400" dirty="0"/>
                  <a:t>How?</a:t>
                </a:r>
              </a:p>
              <a:p>
                <a:pPr lvl="1"/>
                <a:r>
                  <a:rPr lang="en-US" sz="2100" dirty="0"/>
                  <a:t>Have good abstraction barriers</a:t>
                </a:r>
              </a:p>
              <a:p>
                <a:pPr marL="0" indent="0">
                  <a:buNone/>
                </a:pPr>
                <a:r>
                  <a:rPr lang="en-US" sz="2700" dirty="0"/>
                  <a:t>Example: Pairing</a:t>
                </a:r>
              </a:p>
              <a:p>
                <a:pPr marL="0" indent="0">
                  <a:buNone/>
                </a:pPr>
                <a:r>
                  <a:rPr lang="en-US" sz="2700" dirty="0"/>
                  <a:t>Two ways to make use of elements of a pair:</a:t>
                </a:r>
              </a:p>
              <a:p>
                <a:pPr marL="0" indent="0">
                  <a:buNone/>
                </a:pPr>
                <a:r>
                  <a:rPr lang="en-US" sz="2700" dirty="0">
                    <a:solidFill>
                      <a:srgbClr val="FF0000"/>
                    </a:solidFill>
                    <a:latin typeface="Cambria Math" panose="02040503050406030204" pitchFamily="18" charset="0"/>
                    <a:ea typeface="Cambria Math" panose="02040503050406030204" pitchFamily="18" charset="0"/>
                  </a:rPr>
                  <a:t>let</a:t>
                </a:r>
                <a:r>
                  <a:rPr lang="en-US" sz="2700" dirty="0">
                    <a:latin typeface="Cambria Math" panose="02040503050406030204" pitchFamily="18" charset="0"/>
                    <a:ea typeface="Cambria Math" panose="02040503050406030204" pitchFamily="18" charset="0"/>
                  </a:rPr>
                  <a:t> (</a:t>
                </a:r>
                <a14:m>
                  <m:oMath xmlns:m="http://schemas.openxmlformats.org/officeDocument/2006/math">
                    <m:r>
                      <a:rPr lang="en-US" sz="2700" i="1" dirty="0">
                        <a:solidFill>
                          <a:srgbClr val="7030A0"/>
                        </a:solidFill>
                        <a:latin typeface="Cambria Math" panose="02040503050406030204" pitchFamily="18" charset="0"/>
                        <a:ea typeface="Cambria Math" panose="02040503050406030204" pitchFamily="18" charset="0"/>
                      </a:rPr>
                      <m:t>𝑥</m:t>
                    </m:r>
                  </m:oMath>
                </a14:m>
                <a:r>
                  <a:rPr lang="en-US" sz="2700" dirty="0">
                    <a:latin typeface="Cambria Math" panose="02040503050406030204" pitchFamily="18" charset="0"/>
                    <a:ea typeface="Cambria Math" panose="02040503050406030204" pitchFamily="18" charset="0"/>
                  </a:rPr>
                  <a:t>, </a:t>
                </a:r>
                <a14:m>
                  <m:oMath xmlns:m="http://schemas.openxmlformats.org/officeDocument/2006/math">
                    <m:r>
                      <a:rPr lang="en-US" sz="2700" i="1" dirty="0">
                        <a:solidFill>
                          <a:srgbClr val="7030A0"/>
                        </a:solidFill>
                        <a:latin typeface="Cambria Math" panose="02040503050406030204" pitchFamily="18" charset="0"/>
                        <a:ea typeface="Cambria Math" panose="02040503050406030204" pitchFamily="18" charset="0"/>
                      </a:rPr>
                      <m:t>𝑦</m:t>
                    </m:r>
                  </m:oMath>
                </a14:m>
                <a:r>
                  <a:rPr lang="en-US" sz="2700" dirty="0">
                    <a:latin typeface="Cambria Math" panose="02040503050406030204" pitchFamily="18" charset="0"/>
                    <a:ea typeface="Cambria Math" panose="02040503050406030204" pitchFamily="18" charset="0"/>
                  </a:rPr>
                  <a:t>) := </a:t>
                </a:r>
                <a14:m>
                  <m:oMath xmlns:m="http://schemas.openxmlformats.org/officeDocument/2006/math">
                    <m:r>
                      <a:rPr lang="en-US" sz="2700" i="1" dirty="0">
                        <a:solidFill>
                          <a:srgbClr val="7030A0"/>
                        </a:solidFill>
                        <a:latin typeface="Cambria Math" panose="02040503050406030204" pitchFamily="18" charset="0"/>
                        <a:ea typeface="Cambria Math" panose="02040503050406030204" pitchFamily="18" charset="0"/>
                      </a:rPr>
                      <m:t>𝑝</m:t>
                    </m:r>
                  </m:oMath>
                </a14:m>
                <a:r>
                  <a:rPr lang="en-US" sz="2700" dirty="0">
                    <a:latin typeface="Cambria Math" panose="02040503050406030204" pitchFamily="18" charset="0"/>
                    <a:ea typeface="Cambria Math" panose="02040503050406030204" pitchFamily="18" charset="0"/>
                  </a:rPr>
                  <a:t> </a:t>
                </a:r>
                <a:r>
                  <a:rPr lang="en-US" sz="2700" dirty="0" smtClean="0">
                    <a:solidFill>
                      <a:srgbClr val="FF0000"/>
                    </a:solidFill>
                    <a:latin typeface="Cambria Math" panose="02040503050406030204" pitchFamily="18" charset="0"/>
                    <a:ea typeface="Cambria Math" panose="02040503050406030204" pitchFamily="18" charset="0"/>
                  </a:rPr>
                  <a:t>in</a:t>
                </a:r>
                <a:r>
                  <a:rPr lang="en-US" sz="2700" dirty="0" smtClean="0">
                    <a:latin typeface="Cambria Math" panose="02040503050406030204" pitchFamily="18" charset="0"/>
                    <a:ea typeface="Cambria Math" panose="02040503050406030204" pitchFamily="18" charset="0"/>
                  </a:rPr>
                  <a:t> </a:t>
                </a:r>
                <a14:m>
                  <m:oMath xmlns:m="http://schemas.openxmlformats.org/officeDocument/2006/math">
                    <m:r>
                      <a:rPr lang="en-US" sz="2700" i="1" dirty="0">
                        <a:solidFill>
                          <a:srgbClr val="7030A0"/>
                        </a:solidFill>
                        <a:latin typeface="Cambria Math" panose="02040503050406030204" pitchFamily="18" charset="0"/>
                        <a:ea typeface="Cambria Math" panose="02040503050406030204" pitchFamily="18" charset="0"/>
                      </a:rPr>
                      <m:t>𝑓</m:t>
                    </m:r>
                  </m:oMath>
                </a14:m>
                <a:r>
                  <a:rPr lang="en-US" sz="27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US" sz="2700" i="1" dirty="0">
                        <a:solidFill>
                          <a:srgbClr val="7030A0"/>
                        </a:solidFill>
                        <a:latin typeface="Cambria Math" panose="02040503050406030204" pitchFamily="18" charset="0"/>
                        <a:ea typeface="Cambria Math" panose="02040503050406030204" pitchFamily="18" charset="0"/>
                      </a:rPr>
                      <m:t>𝑥</m:t>
                    </m:r>
                  </m:oMath>
                </a14:m>
                <a:r>
                  <a:rPr lang="en-US" sz="27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US" sz="2700" i="1" dirty="0">
                        <a:solidFill>
                          <a:srgbClr val="7030A0"/>
                        </a:solidFill>
                        <a:latin typeface="Cambria Math" panose="02040503050406030204" pitchFamily="18" charset="0"/>
                        <a:ea typeface="Cambria Math" panose="02040503050406030204" pitchFamily="18" charset="0"/>
                      </a:rPr>
                      <m:t>𝑦</m:t>
                    </m:r>
                  </m:oMath>
                </a14:m>
                <a:r>
                  <a:rPr lang="en-US" sz="2700" dirty="0" smtClean="0">
                    <a:latin typeface="Cambria Math" panose="02040503050406030204" pitchFamily="18" charset="0"/>
                    <a:ea typeface="Cambria Math" panose="02040503050406030204" pitchFamily="18" charset="0"/>
                  </a:rPr>
                  <a:t>.</a:t>
                </a:r>
                <a:r>
                  <a:rPr lang="en-US" sz="2700" dirty="0" smtClean="0"/>
                  <a:t> </a:t>
                </a:r>
                <a:r>
                  <a:rPr lang="en-US" sz="2700" dirty="0"/>
                  <a:t>(pattern matching)</a:t>
                </a:r>
              </a:p>
              <a:p>
                <a:pPr marL="0" indent="0">
                  <a:buNone/>
                </a:pPr>
                <a14:m>
                  <m:oMath xmlns:m="http://schemas.openxmlformats.org/officeDocument/2006/math">
                    <m:r>
                      <a:rPr lang="en-US" sz="2700" i="1" dirty="0">
                        <a:solidFill>
                          <a:srgbClr val="7030A0"/>
                        </a:solidFill>
                        <a:latin typeface="Cambria Math" panose="02040503050406030204" pitchFamily="18" charset="0"/>
                        <a:ea typeface="Cambria Math" panose="02040503050406030204" pitchFamily="18" charset="0"/>
                      </a:rPr>
                      <m:t>𝑓</m:t>
                    </m:r>
                  </m:oMath>
                </a14:m>
                <a:r>
                  <a:rPr lang="en-US" sz="2700" dirty="0">
                    <a:solidFill>
                      <a:srgbClr val="7030A0"/>
                    </a:solidFill>
                    <a:latin typeface="Cambria Math" panose="02040503050406030204" pitchFamily="18" charset="0"/>
                    <a:ea typeface="Cambria Math" panose="02040503050406030204" pitchFamily="18" charset="0"/>
                  </a:rPr>
                  <a:t> </a:t>
                </a:r>
                <a:r>
                  <a:rPr lang="en-US" sz="2700" dirty="0" smtClean="0">
                    <a:latin typeface="Cambria Math" panose="02040503050406030204" pitchFamily="18" charset="0"/>
                    <a:ea typeface="Cambria Math" panose="02040503050406030204" pitchFamily="18" charset="0"/>
                  </a:rPr>
                  <a:t>(</a:t>
                </a:r>
                <a:r>
                  <a:rPr lang="en-US" sz="2700" dirty="0" smtClean="0">
                    <a:solidFill>
                      <a:srgbClr val="FF0000"/>
                    </a:solidFill>
                    <a:latin typeface="Cambria Math" panose="02040503050406030204" pitchFamily="18" charset="0"/>
                    <a:ea typeface="Cambria Math" panose="02040503050406030204" pitchFamily="18" charset="0"/>
                  </a:rPr>
                  <a:t>let</a:t>
                </a:r>
                <a:r>
                  <a:rPr lang="en-US" sz="2700" dirty="0" smtClean="0">
                    <a:latin typeface="Cambria Math" panose="02040503050406030204" pitchFamily="18" charset="0"/>
                    <a:ea typeface="Cambria Math" panose="02040503050406030204" pitchFamily="18" charset="0"/>
                  </a:rPr>
                  <a:t> </a:t>
                </a:r>
                <a:r>
                  <a:rPr lang="en-US" sz="2700" dirty="0">
                    <a:latin typeface="Cambria Math" panose="02040503050406030204" pitchFamily="18" charset="0"/>
                    <a:ea typeface="Cambria Math" panose="02040503050406030204" pitchFamily="18" charset="0"/>
                  </a:rPr>
                  <a:t>(</a:t>
                </a:r>
                <a14:m>
                  <m:oMath xmlns:m="http://schemas.openxmlformats.org/officeDocument/2006/math">
                    <m:r>
                      <a:rPr lang="en-US" sz="2700" i="1" dirty="0">
                        <a:solidFill>
                          <a:srgbClr val="7030A0"/>
                        </a:solidFill>
                        <a:latin typeface="Cambria Math" panose="02040503050406030204" pitchFamily="18" charset="0"/>
                        <a:ea typeface="Cambria Math" panose="02040503050406030204" pitchFamily="18" charset="0"/>
                      </a:rPr>
                      <m:t>𝑥</m:t>
                    </m:r>
                  </m:oMath>
                </a14:m>
                <a:r>
                  <a:rPr lang="en-US" sz="2700" dirty="0">
                    <a:latin typeface="Cambria Math" panose="02040503050406030204" pitchFamily="18" charset="0"/>
                    <a:ea typeface="Cambria Math" panose="02040503050406030204" pitchFamily="18" charset="0"/>
                  </a:rPr>
                  <a:t>, </a:t>
                </a:r>
                <a14:m>
                  <m:oMath xmlns:m="http://schemas.openxmlformats.org/officeDocument/2006/math">
                    <m:r>
                      <a:rPr lang="en-US" sz="2700" i="1" dirty="0">
                        <a:solidFill>
                          <a:srgbClr val="7030A0"/>
                        </a:solidFill>
                        <a:latin typeface="Cambria Math" panose="02040503050406030204" pitchFamily="18" charset="0"/>
                        <a:ea typeface="Cambria Math" panose="02040503050406030204" pitchFamily="18" charset="0"/>
                      </a:rPr>
                      <m:t>𝑦</m:t>
                    </m:r>
                  </m:oMath>
                </a14:m>
                <a:r>
                  <a:rPr lang="en-US" sz="2700" dirty="0">
                    <a:latin typeface="Cambria Math" panose="02040503050406030204" pitchFamily="18" charset="0"/>
                    <a:ea typeface="Cambria Math" panose="02040503050406030204" pitchFamily="18" charset="0"/>
                  </a:rPr>
                  <a:t>) := </a:t>
                </a:r>
                <a14:m>
                  <m:oMath xmlns:m="http://schemas.openxmlformats.org/officeDocument/2006/math">
                    <m:r>
                      <a:rPr lang="en-US" sz="2700" i="1" dirty="0">
                        <a:solidFill>
                          <a:srgbClr val="7030A0"/>
                        </a:solidFill>
                        <a:latin typeface="Cambria Math" panose="02040503050406030204" pitchFamily="18" charset="0"/>
                        <a:ea typeface="Cambria Math" panose="02040503050406030204" pitchFamily="18" charset="0"/>
                      </a:rPr>
                      <m:t>𝑝</m:t>
                    </m:r>
                  </m:oMath>
                </a14:m>
                <a:r>
                  <a:rPr lang="en-US" sz="2700" dirty="0">
                    <a:latin typeface="Cambria Math" panose="02040503050406030204" pitchFamily="18" charset="0"/>
                    <a:ea typeface="Cambria Math" panose="02040503050406030204" pitchFamily="18" charset="0"/>
                  </a:rPr>
                  <a:t> </a:t>
                </a:r>
                <a:r>
                  <a:rPr lang="en-US" sz="2700" dirty="0" smtClean="0">
                    <a:solidFill>
                      <a:srgbClr val="FF0000"/>
                    </a:solidFill>
                    <a:latin typeface="Cambria Math" panose="02040503050406030204" pitchFamily="18" charset="0"/>
                    <a:ea typeface="Cambria Math" panose="02040503050406030204" pitchFamily="18" charset="0"/>
                  </a:rPr>
                  <a:t>in</a:t>
                </a:r>
                <a:r>
                  <a:rPr lang="en-US" sz="2700" dirty="0" smtClean="0">
                    <a:latin typeface="Cambria Math" panose="02040503050406030204" pitchFamily="18" charset="0"/>
                    <a:ea typeface="Cambria Math" panose="02040503050406030204" pitchFamily="18" charset="0"/>
                  </a:rPr>
                  <a:t> </a:t>
                </a:r>
                <a14:m>
                  <m:oMath xmlns:m="http://schemas.openxmlformats.org/officeDocument/2006/math">
                    <m:r>
                      <a:rPr lang="en-US" sz="2700" i="1" dirty="0">
                        <a:solidFill>
                          <a:srgbClr val="7030A0"/>
                        </a:solidFill>
                        <a:latin typeface="Cambria Math" panose="02040503050406030204" pitchFamily="18" charset="0"/>
                        <a:ea typeface="Cambria Math" panose="02040503050406030204" pitchFamily="18" charset="0"/>
                      </a:rPr>
                      <m:t>𝑥</m:t>
                    </m:r>
                  </m:oMath>
                </a14:m>
                <a:r>
                  <a:rPr lang="en-US" sz="2700" dirty="0">
                    <a:latin typeface="Cambria Math" panose="02040503050406030204" pitchFamily="18" charset="0"/>
                    <a:ea typeface="Cambria Math" panose="02040503050406030204" pitchFamily="18" charset="0"/>
                  </a:rPr>
                  <a:t>) (</a:t>
                </a:r>
                <a:r>
                  <a:rPr lang="en-US" sz="2700" dirty="0">
                    <a:solidFill>
                      <a:srgbClr val="FF0000"/>
                    </a:solidFill>
                    <a:latin typeface="Cambria Math" panose="02040503050406030204" pitchFamily="18" charset="0"/>
                    <a:ea typeface="Cambria Math" panose="02040503050406030204" pitchFamily="18" charset="0"/>
                  </a:rPr>
                  <a:t>let</a:t>
                </a:r>
                <a:r>
                  <a:rPr lang="en-US" sz="2700" dirty="0">
                    <a:latin typeface="Cambria Math" panose="02040503050406030204" pitchFamily="18" charset="0"/>
                    <a:ea typeface="Cambria Math" panose="02040503050406030204" pitchFamily="18" charset="0"/>
                  </a:rPr>
                  <a:t> (</a:t>
                </a:r>
                <a14:m>
                  <m:oMath xmlns:m="http://schemas.openxmlformats.org/officeDocument/2006/math">
                    <m:r>
                      <a:rPr lang="en-US" sz="2700" i="1" dirty="0">
                        <a:solidFill>
                          <a:srgbClr val="7030A0"/>
                        </a:solidFill>
                        <a:latin typeface="Cambria Math" panose="02040503050406030204" pitchFamily="18" charset="0"/>
                        <a:ea typeface="Cambria Math" panose="02040503050406030204" pitchFamily="18" charset="0"/>
                      </a:rPr>
                      <m:t>𝑥</m:t>
                    </m:r>
                  </m:oMath>
                </a14:m>
                <a:r>
                  <a:rPr lang="en-US" sz="2700" dirty="0">
                    <a:latin typeface="Cambria Math" panose="02040503050406030204" pitchFamily="18" charset="0"/>
                    <a:ea typeface="Cambria Math" panose="02040503050406030204" pitchFamily="18" charset="0"/>
                  </a:rPr>
                  <a:t>, </a:t>
                </a:r>
                <a14:m>
                  <m:oMath xmlns:m="http://schemas.openxmlformats.org/officeDocument/2006/math">
                    <m:r>
                      <a:rPr lang="en-US" sz="2700" i="1" dirty="0">
                        <a:solidFill>
                          <a:srgbClr val="7030A0"/>
                        </a:solidFill>
                        <a:latin typeface="Cambria Math" panose="02040503050406030204" pitchFamily="18" charset="0"/>
                        <a:ea typeface="Cambria Math" panose="02040503050406030204" pitchFamily="18" charset="0"/>
                      </a:rPr>
                      <m:t>𝑦</m:t>
                    </m:r>
                  </m:oMath>
                </a14:m>
                <a:r>
                  <a:rPr lang="en-US" sz="2700" dirty="0">
                    <a:latin typeface="Cambria Math" panose="02040503050406030204" pitchFamily="18" charset="0"/>
                    <a:ea typeface="Cambria Math" panose="02040503050406030204" pitchFamily="18" charset="0"/>
                  </a:rPr>
                  <a:t>) := </a:t>
                </a:r>
                <a14:m>
                  <m:oMath xmlns:m="http://schemas.openxmlformats.org/officeDocument/2006/math">
                    <m:r>
                      <a:rPr lang="en-US" sz="2700" i="1" dirty="0">
                        <a:solidFill>
                          <a:srgbClr val="7030A0"/>
                        </a:solidFill>
                        <a:latin typeface="Cambria Math" panose="02040503050406030204" pitchFamily="18" charset="0"/>
                        <a:ea typeface="Cambria Math" panose="02040503050406030204" pitchFamily="18" charset="0"/>
                      </a:rPr>
                      <m:t>𝑝</m:t>
                    </m:r>
                  </m:oMath>
                </a14:m>
                <a:r>
                  <a:rPr lang="en-US" sz="2700" dirty="0">
                    <a:latin typeface="Cambria Math" panose="02040503050406030204" pitchFamily="18" charset="0"/>
                    <a:ea typeface="Cambria Math" panose="02040503050406030204" pitchFamily="18" charset="0"/>
                  </a:rPr>
                  <a:t> </a:t>
                </a:r>
                <a:r>
                  <a:rPr lang="en-US" sz="2700" dirty="0" smtClean="0">
                    <a:solidFill>
                      <a:srgbClr val="FF0000"/>
                    </a:solidFill>
                    <a:latin typeface="Cambria Math" panose="02040503050406030204" pitchFamily="18" charset="0"/>
                    <a:ea typeface="Cambria Math" panose="02040503050406030204" pitchFamily="18" charset="0"/>
                  </a:rPr>
                  <a:t>in</a:t>
                </a:r>
                <a:r>
                  <a:rPr lang="en-US" sz="2700" dirty="0" smtClean="0">
                    <a:latin typeface="Cambria Math" panose="02040503050406030204" pitchFamily="18" charset="0"/>
                    <a:ea typeface="Cambria Math" panose="02040503050406030204" pitchFamily="18" charset="0"/>
                  </a:rPr>
                  <a:t> </a:t>
                </a:r>
                <a14:m>
                  <m:oMath xmlns:m="http://schemas.openxmlformats.org/officeDocument/2006/math">
                    <m:r>
                      <a:rPr lang="en-US" sz="2700" i="1" dirty="0">
                        <a:solidFill>
                          <a:srgbClr val="7030A0"/>
                        </a:solidFill>
                        <a:latin typeface="Cambria Math" panose="02040503050406030204" pitchFamily="18" charset="0"/>
                        <a:ea typeface="Cambria Math" panose="02040503050406030204" pitchFamily="18" charset="0"/>
                      </a:rPr>
                      <m:t>𝑦</m:t>
                    </m:r>
                  </m:oMath>
                </a14:m>
                <a:r>
                  <a:rPr lang="en-US" sz="2700" dirty="0">
                    <a:latin typeface="Cambria Math" panose="02040503050406030204" pitchFamily="18" charset="0"/>
                    <a:ea typeface="Cambria Math" panose="02040503050406030204" pitchFamily="18" charset="0"/>
                  </a:rPr>
                  <a:t>). </a:t>
                </a:r>
                <a:r>
                  <a:rPr lang="en-US" sz="2700" dirty="0"/>
                  <a:t>(projections)</a:t>
                </a:r>
              </a:p>
              <a:p>
                <a:pPr marL="0" indent="0">
                  <a:buNone/>
                </a:pPr>
                <a:endParaRPr lang="en-US" sz="27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2226469"/>
                <a:ext cx="8515350" cy="3263504"/>
              </a:xfrm>
              <a:blipFill rotWithShape="0">
                <a:blip r:embed="rId3"/>
                <a:stretch>
                  <a:fillRect l="-1360" t="-2612"/>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E64EF21E-4A1E-457A-A908-FECEBBB6594B}" type="slidenum">
              <a:rPr lang="en-US" smtClean="0"/>
              <a:t>63</a:t>
            </a:fld>
            <a:endParaRPr lang="en-US"/>
          </a:p>
        </p:txBody>
      </p:sp>
      <p:sp>
        <p:nvSpPr>
          <p:cNvPr id="5" name="TextBox 4"/>
          <p:cNvSpPr txBox="1"/>
          <p:nvPr/>
        </p:nvSpPr>
        <p:spPr>
          <a:xfrm>
            <a:off x="0" y="5215276"/>
            <a:ext cx="9144000" cy="707886"/>
          </a:xfrm>
          <a:prstGeom prst="rect">
            <a:avLst/>
          </a:prstGeom>
          <a:noFill/>
        </p:spPr>
        <p:txBody>
          <a:bodyPr wrap="square" rtlCol="0">
            <a:spAutoFit/>
          </a:bodyPr>
          <a:lstStyle/>
          <a:p>
            <a:pPr algn="ctr"/>
            <a:r>
              <a:rPr lang="en-US" sz="4000" b="1" dirty="0" smtClean="0"/>
              <a:t>These ways do not unify!</a:t>
            </a:r>
            <a:endParaRPr lang="en-GB" sz="4000" b="1" dirty="0"/>
          </a:p>
        </p:txBody>
      </p:sp>
    </p:spTree>
    <p:extLst>
      <p:ext uri="{BB962C8B-B14F-4D97-AF65-F5344CB8AC3E}">
        <p14:creationId xmlns:p14="http://schemas.microsoft.com/office/powerpoint/2010/main" val="52739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p:sp>
        <p:nvSpPr>
          <p:cNvPr id="3" name="Content Placeholder 2"/>
          <p:cNvSpPr>
            <a:spLocks noGrp="1"/>
          </p:cNvSpPr>
          <p:nvPr>
            <p:ph idx="1"/>
          </p:nvPr>
        </p:nvSpPr>
        <p:spPr>
          <a:xfrm>
            <a:off x="628650" y="2226469"/>
            <a:ext cx="8515350" cy="3263504"/>
          </a:xfrm>
        </p:spPr>
        <p:txBody>
          <a:bodyPr>
            <a:noAutofit/>
          </a:bodyPr>
          <a:lstStyle/>
          <a:p>
            <a:r>
              <a:rPr lang="en-US" sz="2400" dirty="0"/>
              <a:t>How?</a:t>
            </a:r>
          </a:p>
          <a:p>
            <a:pPr lvl="1"/>
            <a:r>
              <a:rPr lang="en-US" sz="2100" dirty="0"/>
              <a:t>Have good abstraction barriers</a:t>
            </a:r>
          </a:p>
          <a:p>
            <a:pPr marL="0" indent="0">
              <a:buNone/>
            </a:pPr>
            <a:r>
              <a:rPr lang="en-US" sz="2700" dirty="0"/>
              <a:t>Example: Pairing</a:t>
            </a:r>
          </a:p>
          <a:p>
            <a:pPr marL="0" indent="0">
              <a:buNone/>
            </a:pPr>
            <a:endParaRPr lang="en-US" sz="2700" dirty="0"/>
          </a:p>
        </p:txBody>
      </p:sp>
      <p:sp>
        <p:nvSpPr>
          <p:cNvPr id="4" name="Slide Number Placeholder 3"/>
          <p:cNvSpPr>
            <a:spLocks noGrp="1"/>
          </p:cNvSpPr>
          <p:nvPr>
            <p:ph type="sldNum" sz="quarter" idx="12"/>
          </p:nvPr>
        </p:nvSpPr>
        <p:spPr/>
        <p:txBody>
          <a:bodyPr/>
          <a:lstStyle/>
          <a:p>
            <a:fld id="{E64EF21E-4A1E-457A-A908-FECEBBB6594B}" type="slidenum">
              <a:rPr lang="en-US" smtClean="0"/>
              <a:t>64</a:t>
            </a:fld>
            <a:endParaRPr lang="en-US"/>
          </a:p>
        </p:txBody>
      </p:sp>
      <mc:AlternateContent xmlns:mc="http://schemas.openxmlformats.org/markup-compatibility/2006" xmlns:a14="http://schemas.microsoft.com/office/drawing/2010/main">
        <mc:Choice Requires="a14">
          <p:sp>
            <p:nvSpPr>
              <p:cNvPr id="6" name="TextBox 5"/>
              <p:cNvSpPr txBox="1"/>
              <p:nvPr/>
            </p:nvSpPr>
            <p:spPr>
              <a:xfrm>
                <a:off x="189186" y="3541472"/>
                <a:ext cx="8954813" cy="3016210"/>
              </a:xfrm>
              <a:prstGeom prst="rect">
                <a:avLst/>
              </a:prstGeom>
              <a:noFill/>
            </p:spPr>
            <p:txBody>
              <a:bodyPr wrap="square" lIns="0" tIns="0" rIns="0" bIns="0" rtlCol="0">
                <a:spAutoFit/>
              </a:bodyPr>
              <a:lstStyle/>
              <a:p>
                <a:r>
                  <a:rPr lang="en-US" sz="2800" dirty="0" smtClean="0">
                    <a:solidFill>
                      <a:srgbClr val="FF0000"/>
                    </a:solidFill>
                    <a:latin typeface="Cambria Math" panose="02040503050406030204" pitchFamily="18" charset="0"/>
                    <a:ea typeface="Cambria Math" panose="02040503050406030204" pitchFamily="18" charset="0"/>
                  </a:rPr>
                  <a:t>Definition </a:t>
                </a:r>
                <a14:m>
                  <m:oMath xmlns:m="http://schemas.openxmlformats.org/officeDocument/2006/math">
                    <m:sSub>
                      <m:sSubPr>
                        <m:ctrlPr>
                          <a:rPr lang="en-US" sz="2800" b="0" i="1" smtClean="0">
                            <a:solidFill>
                              <a:srgbClr val="00B0F0"/>
                            </a:solidFill>
                            <a:latin typeface="Cambria Math" panose="02040503050406030204" pitchFamily="18" charset="0"/>
                            <a:ea typeface="Cambria Math" panose="02040503050406030204" pitchFamily="18" charset="0"/>
                          </a:rPr>
                        </m:ctrlPr>
                      </m:sSubPr>
                      <m:e>
                        <m:r>
                          <a:rPr lang="en-US" sz="2800" b="0" i="1" smtClean="0">
                            <a:solidFill>
                              <a:srgbClr val="00B0F0"/>
                            </a:solidFill>
                            <a:latin typeface="Cambria Math" panose="02040503050406030204" pitchFamily="18" charset="0"/>
                            <a:ea typeface="Cambria Math" panose="02040503050406030204" pitchFamily="18" charset="0"/>
                          </a:rPr>
                          <m:t>𝜂</m:t>
                        </m:r>
                      </m:e>
                      <m:sub>
                        <m:r>
                          <a:rPr lang="en-US" sz="2800" b="0" i="1" smtClean="0">
                            <a:solidFill>
                              <a:srgbClr val="00B0F0"/>
                            </a:solidFill>
                            <a:latin typeface="Cambria Math" panose="02040503050406030204" pitchFamily="18" charset="0"/>
                            <a:ea typeface="Cambria Math" panose="02040503050406030204" pitchFamily="18" charset="0"/>
                          </a:rPr>
                          <m:t>1</m:t>
                        </m:r>
                      </m:sub>
                    </m:sSub>
                  </m:oMath>
                </a14:m>
                <a:r>
                  <a:rPr lang="en-US" sz="2800" dirty="0" smtClean="0">
                    <a:latin typeface="Cambria Math" panose="02040503050406030204" pitchFamily="18" charset="0"/>
                    <a:ea typeface="Cambria Math" panose="02040503050406030204" pitchFamily="18" charset="0"/>
                  </a:rPr>
                  <a:t> : { </a:t>
                </a:r>
                <a14:m>
                  <m:oMath xmlns:m="http://schemas.openxmlformats.org/officeDocument/2006/math">
                    <m:r>
                      <a:rPr lang="en-US" sz="2800" b="0" i="1" dirty="0" smtClean="0">
                        <a:solidFill>
                          <a:srgbClr val="7030A0"/>
                        </a:solidFill>
                        <a:latin typeface="Cambria Math" panose="02040503050406030204" pitchFamily="18" charset="0"/>
                        <a:ea typeface="Cambria Math" panose="02040503050406030204" pitchFamily="18" charset="0"/>
                      </a:rPr>
                      <m:t>𝑓</m:t>
                    </m:r>
                  </m:oMath>
                </a14:m>
                <a:r>
                  <a:rPr lang="en-US" sz="2800" dirty="0" smtClean="0">
                    <a:latin typeface="Cambria Math" panose="02040503050406030204" pitchFamily="18" charset="0"/>
                    <a:ea typeface="Cambria Math" panose="02040503050406030204" pitchFamily="18" charset="0"/>
                  </a:rPr>
                  <a:t> </a:t>
                </a:r>
                <a:r>
                  <a:rPr lang="en-US" sz="2800" dirty="0">
                    <a:latin typeface="Cambria Math" panose="02040503050406030204" pitchFamily="18" charset="0"/>
                    <a:ea typeface="Cambria Math" panose="02040503050406030204" pitchFamily="18" charset="0"/>
                  </a:rPr>
                  <a:t>: </a:t>
                </a:r>
                <a14:m>
                  <m:oMath xmlns:m="http://schemas.openxmlformats.org/officeDocument/2006/math">
                    <m:r>
                      <a:rPr lang="en-US" sz="2800" i="1">
                        <a:solidFill>
                          <a:srgbClr val="7030A0"/>
                        </a:solidFill>
                        <a:latin typeface="Cambria Math" panose="02040503050406030204" pitchFamily="18" charset="0"/>
                        <a:ea typeface="Cambria Math" panose="02040503050406030204" pitchFamily="18" charset="0"/>
                      </a:rPr>
                      <m:t>𝐴</m:t>
                    </m:r>
                    <m:r>
                      <a:rPr lang="en-US" sz="2800" i="1">
                        <a:latin typeface="Cambria Math" panose="02040503050406030204" pitchFamily="18" charset="0"/>
                        <a:ea typeface="Cambria Math" panose="02040503050406030204" pitchFamily="18" charset="0"/>
                      </a:rPr>
                      <m:t>×</m:t>
                    </m:r>
                    <m:r>
                      <a:rPr lang="en-US" sz="2800" i="1">
                        <a:solidFill>
                          <a:srgbClr val="7030A0"/>
                        </a:solidFill>
                        <a:latin typeface="Cambria Math" panose="02040503050406030204" pitchFamily="18" charset="0"/>
                        <a:ea typeface="Cambria Math" panose="02040503050406030204" pitchFamily="18" charset="0"/>
                      </a:rPr>
                      <m:t>𝐵</m:t>
                    </m:r>
                    <m:r>
                      <a:rPr lang="en-US" sz="2800" i="1">
                        <a:latin typeface="Cambria Math" panose="02040503050406030204" pitchFamily="18" charset="0"/>
                        <a:ea typeface="Cambria Math" panose="02040503050406030204" pitchFamily="18" charset="0"/>
                      </a:rPr>
                      <m:t>→</m:t>
                    </m:r>
                    <m:r>
                      <a:rPr lang="en-US" sz="2800" i="1">
                        <a:solidFill>
                          <a:srgbClr val="7030A0"/>
                        </a:solidFill>
                        <a:latin typeface="Cambria Math" panose="02040503050406030204" pitchFamily="18" charset="0"/>
                        <a:ea typeface="Cambria Math" panose="02040503050406030204" pitchFamily="18" charset="0"/>
                      </a:rPr>
                      <m:t>𝐴</m:t>
                    </m:r>
                    <m:r>
                      <a:rPr lang="en-US" sz="2800" i="1">
                        <a:latin typeface="Cambria Math" panose="02040503050406030204" pitchFamily="18" charset="0"/>
                        <a:ea typeface="Cambria Math" panose="02040503050406030204" pitchFamily="18" charset="0"/>
                      </a:rPr>
                      <m:t>×</m:t>
                    </m:r>
                    <m:r>
                      <a:rPr lang="en-US" sz="2800" i="1">
                        <a:solidFill>
                          <a:srgbClr val="7030A0"/>
                        </a:solidFill>
                        <a:latin typeface="Cambria Math" panose="02040503050406030204" pitchFamily="18" charset="0"/>
                        <a:ea typeface="Cambria Math" panose="02040503050406030204" pitchFamily="18" charset="0"/>
                      </a:rPr>
                      <m:t>𝐵</m:t>
                    </m:r>
                  </m:oMath>
                </a14:m>
                <a:r>
                  <a:rPr lang="en-US" sz="2800" dirty="0">
                    <a:latin typeface="Cambria Math" panose="02040503050406030204" pitchFamily="18" charset="0"/>
                    <a:ea typeface="Cambria Math" panose="02040503050406030204" pitchFamily="18" charset="0"/>
                  </a:rPr>
                  <a:t>| </a:t>
                </a:r>
                <a14:m>
                  <m:oMath xmlns:m="http://schemas.openxmlformats.org/officeDocument/2006/math">
                    <m:r>
                      <a:rPr lang="en-US" sz="2800" b="0" i="1" smtClean="0">
                        <a:solidFill>
                          <a:srgbClr val="FF0000"/>
                        </a:solidFill>
                        <a:latin typeface="Cambria Math" panose="02040503050406030204" pitchFamily="18" charset="0"/>
                        <a:ea typeface="Cambria Math" panose="02040503050406030204" pitchFamily="18" charset="0"/>
                      </a:rPr>
                      <m:t>∀</m:t>
                    </m:r>
                  </m:oMath>
                </a14:m>
                <a:r>
                  <a:rPr lang="en-US" sz="2800" dirty="0" smtClean="0">
                    <a:latin typeface="Cambria Math" panose="02040503050406030204" pitchFamily="18" charset="0"/>
                    <a:ea typeface="Cambria Math" panose="02040503050406030204" pitchFamily="18" charset="0"/>
                  </a:rPr>
                  <a:t> </a:t>
                </a:r>
                <a14:m>
                  <m:oMath xmlns:m="http://schemas.openxmlformats.org/officeDocument/2006/math">
                    <m:r>
                      <a:rPr lang="en-US" sz="2800" i="1" dirty="0">
                        <a:solidFill>
                          <a:srgbClr val="7030A0"/>
                        </a:solidFill>
                        <a:latin typeface="Cambria Math" panose="02040503050406030204" pitchFamily="18" charset="0"/>
                        <a:ea typeface="Cambria Math" panose="02040503050406030204" pitchFamily="18" charset="0"/>
                      </a:rPr>
                      <m:t>𝑝</m:t>
                    </m:r>
                  </m:oMath>
                </a14:m>
                <a:r>
                  <a:rPr lang="en-US" sz="2800" dirty="0" smtClean="0">
                    <a:latin typeface="Cambria Math" panose="02040503050406030204" pitchFamily="18" charset="0"/>
                    <a:ea typeface="Cambria Math" panose="02040503050406030204" pitchFamily="18" charset="0"/>
                  </a:rPr>
                  <a:t>, </a:t>
                </a:r>
                <a14:m>
                  <m:oMath xmlns:m="http://schemas.openxmlformats.org/officeDocument/2006/math">
                    <m:r>
                      <a:rPr lang="en-US" sz="2800" b="0" i="1" dirty="0" smtClean="0">
                        <a:solidFill>
                          <a:srgbClr val="7030A0"/>
                        </a:solidFill>
                        <a:latin typeface="Cambria Math" panose="02040503050406030204" pitchFamily="18" charset="0"/>
                        <a:ea typeface="Cambria Math" panose="02040503050406030204" pitchFamily="18" charset="0"/>
                      </a:rPr>
                      <m:t>𝑓</m:t>
                    </m:r>
                  </m:oMath>
                </a14:m>
                <a:r>
                  <a:rPr lang="en-US" sz="2800" dirty="0" smtClean="0">
                    <a:latin typeface="Cambria Math" panose="02040503050406030204" pitchFamily="18" charset="0"/>
                    <a:ea typeface="Cambria Math" panose="02040503050406030204" pitchFamily="18" charset="0"/>
                  </a:rPr>
                  <a:t> </a:t>
                </a:r>
                <a14:m>
                  <m:oMath xmlns:m="http://schemas.openxmlformats.org/officeDocument/2006/math">
                    <m:r>
                      <a:rPr lang="en-US" sz="2800" i="1" dirty="0">
                        <a:solidFill>
                          <a:srgbClr val="7030A0"/>
                        </a:solidFill>
                        <a:latin typeface="Cambria Math" panose="02040503050406030204" pitchFamily="18" charset="0"/>
                        <a:ea typeface="Cambria Math" panose="02040503050406030204" pitchFamily="18" charset="0"/>
                      </a:rPr>
                      <m:t>𝑝</m:t>
                    </m:r>
                  </m:oMath>
                </a14:m>
                <a:r>
                  <a:rPr lang="en-US" sz="2800" dirty="0">
                    <a:latin typeface="Cambria Math" panose="02040503050406030204" pitchFamily="18" charset="0"/>
                    <a:ea typeface="Cambria Math" panose="02040503050406030204" pitchFamily="18" charset="0"/>
                  </a:rPr>
                  <a:t> = </a:t>
                </a:r>
                <a14:m>
                  <m:oMath xmlns:m="http://schemas.openxmlformats.org/officeDocument/2006/math">
                    <m:r>
                      <a:rPr lang="en-US" sz="2800" i="1" dirty="0">
                        <a:solidFill>
                          <a:srgbClr val="7030A0"/>
                        </a:solidFill>
                        <a:latin typeface="Cambria Math" panose="02040503050406030204" pitchFamily="18" charset="0"/>
                        <a:ea typeface="Cambria Math" panose="02040503050406030204" pitchFamily="18" charset="0"/>
                      </a:rPr>
                      <m:t>𝑝</m:t>
                    </m:r>
                  </m:oMath>
                </a14:m>
                <a:r>
                  <a:rPr lang="en-US" sz="2800" dirty="0">
                    <a:latin typeface="Cambria Math" panose="02040503050406030204" pitchFamily="18" charset="0"/>
                    <a:ea typeface="Cambria Math" panose="02040503050406030204" pitchFamily="18" charset="0"/>
                  </a:rPr>
                  <a:t> </a:t>
                </a:r>
                <a:r>
                  <a:rPr lang="en-US" sz="2800" dirty="0" smtClean="0">
                    <a:latin typeface="Cambria Math" panose="02040503050406030204" pitchFamily="18" charset="0"/>
                    <a:ea typeface="Cambria Math" panose="02040503050406030204" pitchFamily="18" charset="0"/>
                  </a:rPr>
                  <a:t>}</a:t>
                </a:r>
              </a:p>
              <a:p>
                <a:r>
                  <a:rPr lang="en-US" sz="2800" dirty="0">
                    <a:latin typeface="Cambria Math" panose="02040503050406030204" pitchFamily="18" charset="0"/>
                    <a:ea typeface="Cambria Math" panose="02040503050406030204" pitchFamily="18" charset="0"/>
                  </a:rPr>
                  <a:t> </a:t>
                </a:r>
                <a:r>
                  <a:rPr lang="en-US" sz="2800" dirty="0" smtClean="0">
                    <a:latin typeface="Cambria Math" panose="02040503050406030204" pitchFamily="18" charset="0"/>
                    <a:ea typeface="Cambria Math" panose="02040503050406030204" pitchFamily="18" charset="0"/>
                  </a:rPr>
                  <a:t> := ((</a:t>
                </a:r>
                <a14:m>
                  <m:oMath xmlns:m="http://schemas.openxmlformats.org/officeDocument/2006/math">
                    <m:r>
                      <a:rPr lang="en-US" sz="2800" b="0" i="1" smtClean="0">
                        <a:solidFill>
                          <a:srgbClr val="FF0000"/>
                        </a:solidFill>
                        <a:latin typeface="Cambria Math" panose="02040503050406030204" pitchFamily="18" charset="0"/>
                        <a:ea typeface="Cambria Math" panose="02040503050406030204" pitchFamily="18" charset="0"/>
                      </a:rPr>
                      <m:t>𝜆</m:t>
                    </m:r>
                  </m:oMath>
                </a14:m>
                <a:r>
                  <a:rPr lang="en-US" sz="2800" dirty="0" smtClean="0">
                    <a:latin typeface="Cambria Math" panose="02040503050406030204" pitchFamily="18" charset="0"/>
                    <a:ea typeface="Cambria Math" panose="02040503050406030204" pitchFamily="18" charset="0"/>
                  </a:rPr>
                  <a:t> </a:t>
                </a:r>
                <a14:m>
                  <m:oMath xmlns:m="http://schemas.openxmlformats.org/officeDocument/2006/math">
                    <m:r>
                      <a:rPr lang="en-US" sz="2800" i="1" dirty="0" smtClean="0">
                        <a:solidFill>
                          <a:srgbClr val="7030A0"/>
                        </a:solidFill>
                        <a:latin typeface="Cambria Math" panose="02040503050406030204" pitchFamily="18" charset="0"/>
                        <a:ea typeface="Cambria Math" panose="02040503050406030204" pitchFamily="18" charset="0"/>
                      </a:rPr>
                      <m:t>𝑝</m:t>
                    </m:r>
                  </m:oMath>
                </a14:m>
                <a:r>
                  <a:rPr lang="en-US" sz="2800" dirty="0" smtClean="0">
                    <a:latin typeface="Cambria Math" panose="02040503050406030204" pitchFamily="18" charset="0"/>
                    <a:ea typeface="Cambria Math" panose="02040503050406030204" pitchFamily="18" charset="0"/>
                  </a:rPr>
                  <a:t> </a:t>
                </a:r>
                <a14:m>
                  <m:oMath xmlns:m="http://schemas.openxmlformats.org/officeDocument/2006/math">
                    <m:r>
                      <a:rPr lang="en-US" sz="2800" b="0" i="1" dirty="0" smtClean="0">
                        <a:solidFill>
                          <a:srgbClr val="FF0000"/>
                        </a:solidFill>
                        <a:latin typeface="Cambria Math" panose="02040503050406030204" pitchFamily="18" charset="0"/>
                        <a:ea typeface="Cambria Math" panose="02040503050406030204" pitchFamily="18" charset="0"/>
                      </a:rPr>
                      <m:t>⇒</m:t>
                    </m:r>
                  </m:oMath>
                </a14:m>
                <a:r>
                  <a:rPr lang="en-US" sz="2800" dirty="0" smtClean="0">
                    <a:latin typeface="Cambria Math" panose="02040503050406030204" pitchFamily="18" charset="0"/>
                    <a:ea typeface="Cambria Math" panose="02040503050406030204" pitchFamily="18" charset="0"/>
                  </a:rPr>
                  <a:t> </a:t>
                </a:r>
                <a:r>
                  <a:rPr lang="en-US" sz="2800" dirty="0">
                    <a:solidFill>
                      <a:srgbClr val="FF0000"/>
                    </a:solidFill>
                    <a:latin typeface="Cambria Math" panose="02040503050406030204" pitchFamily="18" charset="0"/>
                    <a:ea typeface="Cambria Math" panose="02040503050406030204" pitchFamily="18" charset="0"/>
                  </a:rPr>
                  <a:t>let</a:t>
                </a:r>
                <a:r>
                  <a:rPr lang="en-US" sz="2800" dirty="0">
                    <a:latin typeface="Cambria Math" panose="02040503050406030204" pitchFamily="18" charset="0"/>
                    <a:ea typeface="Cambria Math" panose="02040503050406030204" pitchFamily="18" charset="0"/>
                  </a:rPr>
                  <a:t> (</a:t>
                </a:r>
                <a14:m>
                  <m:oMath xmlns:m="http://schemas.openxmlformats.org/officeDocument/2006/math">
                    <m:r>
                      <a:rPr lang="en-US" sz="2800" i="1" dirty="0">
                        <a:solidFill>
                          <a:srgbClr val="7030A0"/>
                        </a:solidFill>
                        <a:latin typeface="Cambria Math" panose="02040503050406030204" pitchFamily="18" charset="0"/>
                        <a:ea typeface="Cambria Math" panose="02040503050406030204" pitchFamily="18" charset="0"/>
                      </a:rPr>
                      <m:t>𝑥</m:t>
                    </m:r>
                  </m:oMath>
                </a14:m>
                <a:r>
                  <a:rPr lang="en-US" sz="2800" dirty="0">
                    <a:latin typeface="Cambria Math" panose="02040503050406030204" pitchFamily="18" charset="0"/>
                    <a:ea typeface="Cambria Math" panose="02040503050406030204" pitchFamily="18" charset="0"/>
                  </a:rPr>
                  <a:t>, </a:t>
                </a:r>
                <a14:m>
                  <m:oMath xmlns:m="http://schemas.openxmlformats.org/officeDocument/2006/math">
                    <m:r>
                      <a:rPr lang="en-US" sz="2800" i="1" dirty="0">
                        <a:solidFill>
                          <a:srgbClr val="7030A0"/>
                        </a:solidFill>
                        <a:latin typeface="Cambria Math" panose="02040503050406030204" pitchFamily="18" charset="0"/>
                        <a:ea typeface="Cambria Math" panose="02040503050406030204" pitchFamily="18" charset="0"/>
                      </a:rPr>
                      <m:t>𝑦</m:t>
                    </m:r>
                  </m:oMath>
                </a14:m>
                <a:r>
                  <a:rPr lang="en-US" sz="2800" dirty="0">
                    <a:latin typeface="Cambria Math" panose="02040503050406030204" pitchFamily="18" charset="0"/>
                    <a:ea typeface="Cambria Math" panose="02040503050406030204" pitchFamily="18" charset="0"/>
                  </a:rPr>
                  <a:t>) := </a:t>
                </a:r>
                <a14:m>
                  <m:oMath xmlns:m="http://schemas.openxmlformats.org/officeDocument/2006/math">
                    <m:r>
                      <a:rPr lang="en-US" sz="2800" i="1" dirty="0">
                        <a:solidFill>
                          <a:srgbClr val="7030A0"/>
                        </a:solidFill>
                        <a:latin typeface="Cambria Math" panose="02040503050406030204" pitchFamily="18" charset="0"/>
                        <a:ea typeface="Cambria Math" panose="02040503050406030204" pitchFamily="18" charset="0"/>
                      </a:rPr>
                      <m:t>𝑝</m:t>
                    </m:r>
                  </m:oMath>
                </a14:m>
                <a:r>
                  <a:rPr lang="en-US" sz="2800" dirty="0">
                    <a:latin typeface="Cambria Math" panose="02040503050406030204" pitchFamily="18" charset="0"/>
                    <a:ea typeface="Cambria Math" panose="02040503050406030204" pitchFamily="18" charset="0"/>
                  </a:rPr>
                  <a:t> </a:t>
                </a:r>
                <a:r>
                  <a:rPr lang="en-US" sz="2800" dirty="0">
                    <a:solidFill>
                      <a:srgbClr val="FF0000"/>
                    </a:solidFill>
                    <a:latin typeface="Cambria Math" panose="02040503050406030204" pitchFamily="18" charset="0"/>
                    <a:ea typeface="Cambria Math" panose="02040503050406030204" pitchFamily="18" charset="0"/>
                  </a:rPr>
                  <a:t>in</a:t>
                </a:r>
                <a:r>
                  <a:rPr lang="en-US" sz="2800" dirty="0">
                    <a:latin typeface="Cambria Math" panose="02040503050406030204" pitchFamily="18" charset="0"/>
                    <a:ea typeface="Cambria Math" panose="02040503050406030204" pitchFamily="18" charset="0"/>
                  </a:rPr>
                  <a:t> </a:t>
                </a:r>
                <a:r>
                  <a:rPr lang="en-US" sz="2800" dirty="0" smtClean="0">
                    <a:latin typeface="Cambria Math" panose="02040503050406030204" pitchFamily="18" charset="0"/>
                    <a:ea typeface="Cambria Math" panose="02040503050406030204" pitchFamily="18" charset="0"/>
                  </a:rPr>
                  <a:t>(</a:t>
                </a:r>
                <a14:m>
                  <m:oMath xmlns:m="http://schemas.openxmlformats.org/officeDocument/2006/math">
                    <m:r>
                      <a:rPr lang="en-US" sz="2800" i="1" dirty="0">
                        <a:solidFill>
                          <a:srgbClr val="7030A0"/>
                        </a:solidFill>
                        <a:latin typeface="Cambria Math" panose="02040503050406030204" pitchFamily="18" charset="0"/>
                        <a:ea typeface="Cambria Math" panose="02040503050406030204" pitchFamily="18" charset="0"/>
                      </a:rPr>
                      <m:t>𝑥</m:t>
                    </m:r>
                  </m:oMath>
                </a14:m>
                <a:r>
                  <a:rPr lang="en-US" sz="2800" dirty="0" smtClean="0">
                    <a:latin typeface="Cambria Math" panose="02040503050406030204" pitchFamily="18" charset="0"/>
                    <a:ea typeface="Cambria Math" panose="02040503050406030204" pitchFamily="18" charset="0"/>
                  </a:rPr>
                  <a:t>,</a:t>
                </a:r>
                <a:r>
                  <a:rPr lang="en-US" sz="28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US" sz="2800" i="1" dirty="0">
                        <a:solidFill>
                          <a:srgbClr val="7030A0"/>
                        </a:solidFill>
                        <a:latin typeface="Cambria Math" panose="02040503050406030204" pitchFamily="18" charset="0"/>
                        <a:ea typeface="Cambria Math" panose="02040503050406030204" pitchFamily="18" charset="0"/>
                      </a:rPr>
                      <m:t>𝑦</m:t>
                    </m:r>
                  </m:oMath>
                </a14:m>
                <a:r>
                  <a:rPr lang="en-US" sz="2800" dirty="0" smtClean="0">
                    <a:latin typeface="Cambria Math" panose="02040503050406030204" pitchFamily="18" charset="0"/>
                    <a:ea typeface="Cambria Math" panose="02040503050406030204" pitchFamily="18" charset="0"/>
                  </a:rPr>
                  <a:t>)); …).</a:t>
                </a:r>
              </a:p>
              <a:p>
                <a:r>
                  <a:rPr lang="en-US" sz="2800" dirty="0">
                    <a:solidFill>
                      <a:srgbClr val="FF0000"/>
                    </a:solidFill>
                    <a:latin typeface="Cambria Math" panose="02040503050406030204" pitchFamily="18" charset="0"/>
                    <a:ea typeface="Cambria Math" panose="02040503050406030204" pitchFamily="18" charset="0"/>
                  </a:rPr>
                  <a:t>Definition </a:t>
                </a:r>
                <a14:m>
                  <m:oMath xmlns:m="http://schemas.openxmlformats.org/officeDocument/2006/math">
                    <m:sSub>
                      <m:sSubPr>
                        <m:ctrlPr>
                          <a:rPr lang="en-US" sz="2800" i="1">
                            <a:solidFill>
                              <a:srgbClr val="00B0F0"/>
                            </a:solidFill>
                            <a:latin typeface="Cambria Math" panose="02040503050406030204" pitchFamily="18" charset="0"/>
                            <a:ea typeface="Cambria Math" panose="02040503050406030204" pitchFamily="18" charset="0"/>
                          </a:rPr>
                        </m:ctrlPr>
                      </m:sSubPr>
                      <m:e>
                        <m:r>
                          <a:rPr lang="en-US" sz="2800" i="1">
                            <a:solidFill>
                              <a:srgbClr val="00B0F0"/>
                            </a:solidFill>
                            <a:latin typeface="Cambria Math" panose="02040503050406030204" pitchFamily="18" charset="0"/>
                            <a:ea typeface="Cambria Math" panose="02040503050406030204" pitchFamily="18" charset="0"/>
                          </a:rPr>
                          <m:t>𝜂</m:t>
                        </m:r>
                      </m:e>
                      <m:sub>
                        <m:r>
                          <a:rPr lang="en-US" sz="2800" b="0" i="1" smtClean="0">
                            <a:solidFill>
                              <a:srgbClr val="00B0F0"/>
                            </a:solidFill>
                            <a:latin typeface="Cambria Math" panose="02040503050406030204" pitchFamily="18" charset="0"/>
                            <a:ea typeface="Cambria Math" panose="02040503050406030204" pitchFamily="18" charset="0"/>
                          </a:rPr>
                          <m:t>2</m:t>
                        </m:r>
                      </m:sub>
                    </m:sSub>
                  </m:oMath>
                </a14:m>
                <a:r>
                  <a:rPr lang="en-US" sz="2800" dirty="0">
                    <a:latin typeface="Cambria Math" panose="02040503050406030204" pitchFamily="18" charset="0"/>
                    <a:ea typeface="Cambria Math" panose="02040503050406030204" pitchFamily="18" charset="0"/>
                  </a:rPr>
                  <a:t> : { </a:t>
                </a:r>
                <a14:m>
                  <m:oMath xmlns:m="http://schemas.openxmlformats.org/officeDocument/2006/math">
                    <m:r>
                      <a:rPr lang="en-US" sz="2800" i="1" dirty="0">
                        <a:solidFill>
                          <a:srgbClr val="7030A0"/>
                        </a:solidFill>
                        <a:latin typeface="Cambria Math" panose="02040503050406030204" pitchFamily="18" charset="0"/>
                        <a:ea typeface="Cambria Math" panose="02040503050406030204" pitchFamily="18" charset="0"/>
                      </a:rPr>
                      <m:t>𝑓</m:t>
                    </m:r>
                  </m:oMath>
                </a14:m>
                <a:r>
                  <a:rPr lang="en-US" sz="2800" dirty="0">
                    <a:latin typeface="Cambria Math" panose="02040503050406030204" pitchFamily="18" charset="0"/>
                    <a:ea typeface="Cambria Math" panose="02040503050406030204" pitchFamily="18" charset="0"/>
                  </a:rPr>
                  <a:t> : </a:t>
                </a:r>
                <a14:m>
                  <m:oMath xmlns:m="http://schemas.openxmlformats.org/officeDocument/2006/math">
                    <m:r>
                      <a:rPr lang="en-US" sz="2800" i="1">
                        <a:solidFill>
                          <a:srgbClr val="7030A0"/>
                        </a:solidFill>
                        <a:latin typeface="Cambria Math" panose="02040503050406030204" pitchFamily="18" charset="0"/>
                        <a:ea typeface="Cambria Math" panose="02040503050406030204" pitchFamily="18" charset="0"/>
                      </a:rPr>
                      <m:t>𝐴</m:t>
                    </m:r>
                    <m:r>
                      <a:rPr lang="en-US" sz="2800" i="1">
                        <a:latin typeface="Cambria Math" panose="02040503050406030204" pitchFamily="18" charset="0"/>
                        <a:ea typeface="Cambria Math" panose="02040503050406030204" pitchFamily="18" charset="0"/>
                      </a:rPr>
                      <m:t>×</m:t>
                    </m:r>
                    <m:r>
                      <a:rPr lang="en-US" sz="2800" i="1">
                        <a:solidFill>
                          <a:srgbClr val="7030A0"/>
                        </a:solidFill>
                        <a:latin typeface="Cambria Math" panose="02040503050406030204" pitchFamily="18" charset="0"/>
                        <a:ea typeface="Cambria Math" panose="02040503050406030204" pitchFamily="18" charset="0"/>
                      </a:rPr>
                      <m:t>𝐵</m:t>
                    </m:r>
                    <m:r>
                      <a:rPr lang="en-US" sz="2800" i="1">
                        <a:latin typeface="Cambria Math" panose="02040503050406030204" pitchFamily="18" charset="0"/>
                        <a:ea typeface="Cambria Math" panose="02040503050406030204" pitchFamily="18" charset="0"/>
                      </a:rPr>
                      <m:t>→</m:t>
                    </m:r>
                    <m:r>
                      <a:rPr lang="en-US" sz="2800" i="1">
                        <a:solidFill>
                          <a:srgbClr val="7030A0"/>
                        </a:solidFill>
                        <a:latin typeface="Cambria Math" panose="02040503050406030204" pitchFamily="18" charset="0"/>
                        <a:ea typeface="Cambria Math" panose="02040503050406030204" pitchFamily="18" charset="0"/>
                      </a:rPr>
                      <m:t>𝐴</m:t>
                    </m:r>
                    <m:r>
                      <a:rPr lang="en-US" sz="2800" i="1">
                        <a:latin typeface="Cambria Math" panose="02040503050406030204" pitchFamily="18" charset="0"/>
                        <a:ea typeface="Cambria Math" panose="02040503050406030204" pitchFamily="18" charset="0"/>
                      </a:rPr>
                      <m:t>×</m:t>
                    </m:r>
                    <m:r>
                      <a:rPr lang="en-US" sz="2800" i="1">
                        <a:solidFill>
                          <a:srgbClr val="7030A0"/>
                        </a:solidFill>
                        <a:latin typeface="Cambria Math" panose="02040503050406030204" pitchFamily="18" charset="0"/>
                        <a:ea typeface="Cambria Math" panose="02040503050406030204" pitchFamily="18" charset="0"/>
                      </a:rPr>
                      <m:t>𝐵</m:t>
                    </m:r>
                  </m:oMath>
                </a14:m>
                <a:r>
                  <a:rPr lang="en-US" sz="2800" dirty="0">
                    <a:latin typeface="Cambria Math" panose="02040503050406030204" pitchFamily="18" charset="0"/>
                    <a:ea typeface="Cambria Math" panose="02040503050406030204" pitchFamily="18" charset="0"/>
                  </a:rPr>
                  <a:t>| </a:t>
                </a:r>
                <a14:m>
                  <m:oMath xmlns:m="http://schemas.openxmlformats.org/officeDocument/2006/math">
                    <m:r>
                      <a:rPr lang="en-US" sz="2800" i="1">
                        <a:solidFill>
                          <a:srgbClr val="FF0000"/>
                        </a:solidFill>
                        <a:latin typeface="Cambria Math" panose="02040503050406030204" pitchFamily="18" charset="0"/>
                        <a:ea typeface="Cambria Math" panose="02040503050406030204" pitchFamily="18" charset="0"/>
                      </a:rPr>
                      <m:t>∀</m:t>
                    </m:r>
                  </m:oMath>
                </a14:m>
                <a:r>
                  <a:rPr lang="en-US" sz="2800" dirty="0">
                    <a:latin typeface="Cambria Math" panose="02040503050406030204" pitchFamily="18" charset="0"/>
                    <a:ea typeface="Cambria Math" panose="02040503050406030204" pitchFamily="18" charset="0"/>
                  </a:rPr>
                  <a:t> </a:t>
                </a:r>
                <a14:m>
                  <m:oMath xmlns:m="http://schemas.openxmlformats.org/officeDocument/2006/math">
                    <m:r>
                      <a:rPr lang="en-US" sz="2800" i="1" dirty="0">
                        <a:solidFill>
                          <a:srgbClr val="7030A0"/>
                        </a:solidFill>
                        <a:latin typeface="Cambria Math" panose="02040503050406030204" pitchFamily="18" charset="0"/>
                        <a:ea typeface="Cambria Math" panose="02040503050406030204" pitchFamily="18" charset="0"/>
                      </a:rPr>
                      <m:t>𝑝</m:t>
                    </m:r>
                  </m:oMath>
                </a14:m>
                <a:r>
                  <a:rPr lang="en-US" sz="2800" dirty="0">
                    <a:latin typeface="Cambria Math" panose="02040503050406030204" pitchFamily="18" charset="0"/>
                    <a:ea typeface="Cambria Math" panose="02040503050406030204" pitchFamily="18" charset="0"/>
                  </a:rPr>
                  <a:t>, </a:t>
                </a:r>
                <a14:m>
                  <m:oMath xmlns:m="http://schemas.openxmlformats.org/officeDocument/2006/math">
                    <m:r>
                      <a:rPr lang="en-US" sz="2800" i="1" dirty="0">
                        <a:solidFill>
                          <a:srgbClr val="7030A0"/>
                        </a:solidFill>
                        <a:latin typeface="Cambria Math" panose="02040503050406030204" pitchFamily="18" charset="0"/>
                        <a:ea typeface="Cambria Math" panose="02040503050406030204" pitchFamily="18" charset="0"/>
                      </a:rPr>
                      <m:t>𝑓</m:t>
                    </m:r>
                  </m:oMath>
                </a14:m>
                <a:r>
                  <a:rPr lang="en-US" sz="2800" dirty="0">
                    <a:latin typeface="Cambria Math" panose="02040503050406030204" pitchFamily="18" charset="0"/>
                    <a:ea typeface="Cambria Math" panose="02040503050406030204" pitchFamily="18" charset="0"/>
                  </a:rPr>
                  <a:t> </a:t>
                </a:r>
                <a14:m>
                  <m:oMath xmlns:m="http://schemas.openxmlformats.org/officeDocument/2006/math">
                    <m:r>
                      <a:rPr lang="en-US" sz="2800" i="1" dirty="0">
                        <a:solidFill>
                          <a:srgbClr val="7030A0"/>
                        </a:solidFill>
                        <a:latin typeface="Cambria Math" panose="02040503050406030204" pitchFamily="18" charset="0"/>
                        <a:ea typeface="Cambria Math" panose="02040503050406030204" pitchFamily="18" charset="0"/>
                      </a:rPr>
                      <m:t>𝑝</m:t>
                    </m:r>
                  </m:oMath>
                </a14:m>
                <a:r>
                  <a:rPr lang="en-US" sz="2800" dirty="0">
                    <a:latin typeface="Cambria Math" panose="02040503050406030204" pitchFamily="18" charset="0"/>
                    <a:ea typeface="Cambria Math" panose="02040503050406030204" pitchFamily="18" charset="0"/>
                  </a:rPr>
                  <a:t> = </a:t>
                </a:r>
                <a14:m>
                  <m:oMath xmlns:m="http://schemas.openxmlformats.org/officeDocument/2006/math">
                    <m:r>
                      <a:rPr lang="en-US" sz="2800" i="1" dirty="0">
                        <a:solidFill>
                          <a:srgbClr val="7030A0"/>
                        </a:solidFill>
                        <a:latin typeface="Cambria Math" panose="02040503050406030204" pitchFamily="18" charset="0"/>
                        <a:ea typeface="Cambria Math" panose="02040503050406030204" pitchFamily="18" charset="0"/>
                      </a:rPr>
                      <m:t>𝑝</m:t>
                    </m:r>
                  </m:oMath>
                </a14:m>
                <a:r>
                  <a:rPr lang="en-US" sz="2800" dirty="0">
                    <a:latin typeface="Cambria Math" panose="02040503050406030204" pitchFamily="18" charset="0"/>
                    <a:ea typeface="Cambria Math" panose="02040503050406030204" pitchFamily="18" charset="0"/>
                  </a:rPr>
                  <a:t> }</a:t>
                </a:r>
              </a:p>
              <a:p>
                <a:r>
                  <a:rPr lang="en-US" sz="2800" dirty="0">
                    <a:latin typeface="Cambria Math" panose="02040503050406030204" pitchFamily="18" charset="0"/>
                    <a:ea typeface="Cambria Math" panose="02040503050406030204" pitchFamily="18" charset="0"/>
                  </a:rPr>
                  <a:t>  </a:t>
                </a:r>
                <a:r>
                  <a:rPr lang="en-US" sz="2800" dirty="0" smtClean="0">
                    <a:latin typeface="Cambria Math" panose="02040503050406030204" pitchFamily="18" charset="0"/>
                    <a:ea typeface="Cambria Math" panose="02040503050406030204" pitchFamily="18" charset="0"/>
                  </a:rPr>
                  <a:t>:= ((</a:t>
                </a:r>
                <a14:m>
                  <m:oMath xmlns:m="http://schemas.openxmlformats.org/officeDocument/2006/math">
                    <m:r>
                      <a:rPr lang="en-US" sz="2800" i="1">
                        <a:solidFill>
                          <a:srgbClr val="FF0000"/>
                        </a:solidFill>
                        <a:latin typeface="Cambria Math" panose="02040503050406030204" pitchFamily="18" charset="0"/>
                        <a:ea typeface="Cambria Math" panose="02040503050406030204" pitchFamily="18" charset="0"/>
                      </a:rPr>
                      <m:t>𝜆</m:t>
                    </m:r>
                  </m:oMath>
                </a14:m>
                <a:r>
                  <a:rPr lang="en-US" sz="2800" dirty="0">
                    <a:latin typeface="Cambria Math" panose="02040503050406030204" pitchFamily="18" charset="0"/>
                    <a:ea typeface="Cambria Math" panose="02040503050406030204" pitchFamily="18" charset="0"/>
                  </a:rPr>
                  <a:t> </a:t>
                </a:r>
                <a14:m>
                  <m:oMath xmlns:m="http://schemas.openxmlformats.org/officeDocument/2006/math">
                    <m:r>
                      <a:rPr lang="en-US" sz="2800" i="1" dirty="0">
                        <a:solidFill>
                          <a:srgbClr val="7030A0"/>
                        </a:solidFill>
                        <a:latin typeface="Cambria Math" panose="02040503050406030204" pitchFamily="18" charset="0"/>
                        <a:ea typeface="Cambria Math" panose="02040503050406030204" pitchFamily="18" charset="0"/>
                      </a:rPr>
                      <m:t>𝑝</m:t>
                    </m:r>
                  </m:oMath>
                </a14:m>
                <a:r>
                  <a:rPr lang="en-US" sz="2800" dirty="0">
                    <a:latin typeface="Cambria Math" panose="02040503050406030204" pitchFamily="18" charset="0"/>
                    <a:ea typeface="Cambria Math" panose="02040503050406030204" pitchFamily="18" charset="0"/>
                  </a:rPr>
                  <a:t> </a:t>
                </a:r>
                <a14:m>
                  <m:oMath xmlns:m="http://schemas.openxmlformats.org/officeDocument/2006/math">
                    <m:r>
                      <a:rPr lang="en-US" sz="2800" i="1" dirty="0" smtClean="0">
                        <a:solidFill>
                          <a:srgbClr val="FF0000"/>
                        </a:solidFill>
                        <a:latin typeface="Cambria Math" panose="02040503050406030204" pitchFamily="18" charset="0"/>
                        <a:ea typeface="Cambria Math" panose="02040503050406030204" pitchFamily="18" charset="0"/>
                      </a:rPr>
                      <m:t>⇒</m:t>
                    </m:r>
                  </m:oMath>
                </a14:m>
                <a:r>
                  <a:rPr lang="en-US" sz="2800" dirty="0" smtClean="0">
                    <a:latin typeface="Cambria Math" panose="02040503050406030204" pitchFamily="18" charset="0"/>
                    <a:ea typeface="Cambria Math" panose="02040503050406030204" pitchFamily="18" charset="0"/>
                  </a:rPr>
                  <a:t> (</a:t>
                </a:r>
                <a:r>
                  <a:rPr lang="en-US" sz="2800" dirty="0">
                    <a:solidFill>
                      <a:srgbClr val="00B050"/>
                    </a:solidFill>
                    <a:latin typeface="Cambria Math" panose="02040503050406030204" pitchFamily="18" charset="0"/>
                    <a:ea typeface="Cambria Math" panose="02040503050406030204" pitchFamily="18" charset="0"/>
                  </a:rPr>
                  <a:t>fst </a:t>
                </a:r>
                <a14:m>
                  <m:oMath xmlns:m="http://schemas.openxmlformats.org/officeDocument/2006/math">
                    <m:r>
                      <a:rPr lang="en-US" sz="2800" i="1" dirty="0">
                        <a:solidFill>
                          <a:srgbClr val="7030A0"/>
                        </a:solidFill>
                        <a:latin typeface="Cambria Math" panose="02040503050406030204" pitchFamily="18" charset="0"/>
                        <a:ea typeface="Cambria Math" panose="02040503050406030204" pitchFamily="18" charset="0"/>
                      </a:rPr>
                      <m:t>𝑝</m:t>
                    </m:r>
                  </m:oMath>
                </a14:m>
                <a:r>
                  <a:rPr lang="en-US" sz="2800" dirty="0" smtClean="0">
                    <a:latin typeface="Cambria Math" panose="02040503050406030204" pitchFamily="18" charset="0"/>
                    <a:ea typeface="Cambria Math" panose="02040503050406030204" pitchFamily="18" charset="0"/>
                  </a:rPr>
                  <a:t>, </a:t>
                </a:r>
                <a:r>
                  <a:rPr lang="en-US" sz="2800" dirty="0" smtClean="0">
                    <a:solidFill>
                      <a:srgbClr val="00B050"/>
                    </a:solidFill>
                    <a:latin typeface="Cambria Math" panose="02040503050406030204" pitchFamily="18" charset="0"/>
                    <a:ea typeface="Cambria Math" panose="02040503050406030204" pitchFamily="18" charset="0"/>
                  </a:rPr>
                  <a:t>snd </a:t>
                </a:r>
                <a14:m>
                  <m:oMath xmlns:m="http://schemas.openxmlformats.org/officeDocument/2006/math">
                    <m:r>
                      <a:rPr lang="en-US" sz="2800" i="1" dirty="0">
                        <a:solidFill>
                          <a:srgbClr val="7030A0"/>
                        </a:solidFill>
                        <a:latin typeface="Cambria Math" panose="02040503050406030204" pitchFamily="18" charset="0"/>
                        <a:ea typeface="Cambria Math" panose="02040503050406030204" pitchFamily="18" charset="0"/>
                      </a:rPr>
                      <m:t>𝑝</m:t>
                    </m:r>
                  </m:oMath>
                </a14:m>
                <a:r>
                  <a:rPr lang="en-US" sz="2800" dirty="0" smtClean="0">
                    <a:latin typeface="Cambria Math" panose="02040503050406030204" pitchFamily="18" charset="0"/>
                    <a:ea typeface="Cambria Math" panose="02040503050406030204" pitchFamily="18" charset="0"/>
                  </a:rPr>
                  <a:t>)); …).</a:t>
                </a:r>
              </a:p>
              <a:p>
                <a:r>
                  <a:rPr lang="en-US" sz="2800" dirty="0" smtClean="0">
                    <a:solidFill>
                      <a:srgbClr val="FF0000"/>
                    </a:solidFill>
                    <a:latin typeface="Cambria Math" panose="02040503050406030204" pitchFamily="18" charset="0"/>
                    <a:ea typeface="Cambria Math" panose="02040503050406030204" pitchFamily="18" charset="0"/>
                  </a:rPr>
                  <a:t>Goal</a:t>
                </a:r>
                <a:r>
                  <a:rPr lang="en-US" sz="2800" dirty="0" smtClean="0">
                    <a:latin typeface="Cambria Math" panose="02040503050406030204" pitchFamily="18" charset="0"/>
                    <a:ea typeface="Cambria Math" panose="02040503050406030204" pitchFamily="18" charset="0"/>
                  </a:rPr>
                  <a:t> </a:t>
                </a:r>
                <a14:m>
                  <m:oMath xmlns:m="http://schemas.openxmlformats.org/officeDocument/2006/math">
                    <m:sSub>
                      <m:sSubPr>
                        <m:ctrlPr>
                          <a:rPr lang="en-US" sz="2800" i="1">
                            <a:solidFill>
                              <a:srgbClr val="00B0F0"/>
                            </a:solidFill>
                            <a:latin typeface="Cambria Math" panose="02040503050406030204" pitchFamily="18" charset="0"/>
                            <a:ea typeface="Cambria Math" panose="02040503050406030204" pitchFamily="18" charset="0"/>
                          </a:rPr>
                        </m:ctrlPr>
                      </m:sSubPr>
                      <m:e>
                        <m:r>
                          <a:rPr lang="en-US" sz="2800" i="1">
                            <a:solidFill>
                              <a:srgbClr val="00B0F0"/>
                            </a:solidFill>
                            <a:latin typeface="Cambria Math" panose="02040503050406030204" pitchFamily="18" charset="0"/>
                            <a:ea typeface="Cambria Math" panose="02040503050406030204" pitchFamily="18" charset="0"/>
                          </a:rPr>
                          <m:t>𝜂</m:t>
                        </m:r>
                      </m:e>
                      <m:sub>
                        <m:r>
                          <a:rPr lang="en-US" sz="2800" i="1">
                            <a:solidFill>
                              <a:srgbClr val="00B0F0"/>
                            </a:solidFill>
                            <a:latin typeface="Cambria Math" panose="02040503050406030204" pitchFamily="18" charset="0"/>
                            <a:ea typeface="Cambria Math" panose="02040503050406030204" pitchFamily="18" charset="0"/>
                          </a:rPr>
                          <m:t>1</m:t>
                        </m:r>
                      </m:sub>
                    </m:sSub>
                  </m:oMath>
                </a14:m>
                <a:r>
                  <a:rPr lang="en-US" sz="2800" dirty="0" smtClean="0">
                    <a:latin typeface="Cambria Math" panose="02040503050406030204" pitchFamily="18" charset="0"/>
                    <a:ea typeface="Cambria Math" panose="02040503050406030204" pitchFamily="18" charset="0"/>
                  </a:rPr>
                  <a:t> = </a:t>
                </a:r>
                <a14:m>
                  <m:oMath xmlns:m="http://schemas.openxmlformats.org/officeDocument/2006/math">
                    <m:sSub>
                      <m:sSubPr>
                        <m:ctrlPr>
                          <a:rPr lang="en-US" sz="2800" i="1">
                            <a:solidFill>
                              <a:srgbClr val="00B0F0"/>
                            </a:solidFill>
                            <a:latin typeface="Cambria Math" panose="02040503050406030204" pitchFamily="18" charset="0"/>
                            <a:ea typeface="Cambria Math" panose="02040503050406030204" pitchFamily="18" charset="0"/>
                          </a:rPr>
                        </m:ctrlPr>
                      </m:sSubPr>
                      <m:e>
                        <m:r>
                          <a:rPr lang="en-US" sz="2800" i="1">
                            <a:solidFill>
                              <a:srgbClr val="00B0F0"/>
                            </a:solidFill>
                            <a:latin typeface="Cambria Math" panose="02040503050406030204" pitchFamily="18" charset="0"/>
                            <a:ea typeface="Cambria Math" panose="02040503050406030204" pitchFamily="18" charset="0"/>
                          </a:rPr>
                          <m:t>𝜂</m:t>
                        </m:r>
                      </m:e>
                      <m:sub>
                        <m:r>
                          <a:rPr lang="en-US" sz="2800" i="1">
                            <a:solidFill>
                              <a:srgbClr val="00B0F0"/>
                            </a:solidFill>
                            <a:latin typeface="Cambria Math" panose="02040503050406030204" pitchFamily="18" charset="0"/>
                            <a:ea typeface="Cambria Math" panose="02040503050406030204" pitchFamily="18" charset="0"/>
                          </a:rPr>
                          <m:t>2</m:t>
                        </m:r>
                      </m:sub>
                    </m:sSub>
                  </m:oMath>
                </a14:m>
                <a:r>
                  <a:rPr lang="en-US" sz="2800" dirty="0" smtClean="0">
                    <a:latin typeface="Cambria Math" panose="02040503050406030204" pitchFamily="18" charset="0"/>
                    <a:ea typeface="Cambria Math" panose="02040503050406030204" pitchFamily="18" charset="0"/>
                  </a:rPr>
                  <a:t>.</a:t>
                </a:r>
              </a:p>
              <a:p>
                <a:r>
                  <a:rPr lang="en-US" sz="2800" dirty="0" smtClean="0">
                    <a:solidFill>
                      <a:srgbClr val="FF0000"/>
                    </a:solidFill>
                    <a:latin typeface="Cambria Math" panose="02040503050406030204" pitchFamily="18" charset="0"/>
                    <a:ea typeface="Cambria Math" panose="02040503050406030204" pitchFamily="18" charset="0"/>
                  </a:rPr>
                  <a:t>Proof</a:t>
                </a:r>
                <a:r>
                  <a:rPr lang="en-US" sz="2800" dirty="0" smtClean="0">
                    <a:latin typeface="Cambria Math" panose="02040503050406030204" pitchFamily="18" charset="0"/>
                    <a:ea typeface="Cambria Math" panose="02040503050406030204" pitchFamily="18" charset="0"/>
                  </a:rPr>
                  <a:t>.</a:t>
                </a:r>
              </a:p>
              <a:p>
                <a:r>
                  <a:rPr lang="en-US" sz="2800" dirty="0">
                    <a:ea typeface="Cambria Math" panose="02040503050406030204" pitchFamily="18" charset="0"/>
                  </a:rPr>
                  <a:t> </a:t>
                </a:r>
                <a:r>
                  <a:rPr lang="en-US" sz="2800" dirty="0" smtClean="0">
                    <a:ea typeface="Cambria Math" panose="02040503050406030204" pitchFamily="18" charset="0"/>
                  </a:rPr>
                  <a:t> annoyingly long</a:t>
                </a:r>
              </a:p>
            </p:txBody>
          </p:sp>
        </mc:Choice>
        <mc:Fallback xmlns="">
          <p:sp>
            <p:nvSpPr>
              <p:cNvPr id="6" name="TextBox 5"/>
              <p:cNvSpPr txBox="1">
                <a:spLocks noRot="1" noChangeAspect="1" noMove="1" noResize="1" noEditPoints="1" noAdjustHandles="1" noChangeArrowheads="1" noChangeShapeType="1" noTextEdit="1"/>
              </p:cNvSpPr>
              <p:nvPr/>
            </p:nvSpPr>
            <p:spPr>
              <a:xfrm>
                <a:off x="189186" y="3541472"/>
                <a:ext cx="8954813" cy="3016210"/>
              </a:xfrm>
              <a:prstGeom prst="rect">
                <a:avLst/>
              </a:prstGeom>
              <a:blipFill rotWithShape="0">
                <a:blip r:embed="rId3"/>
                <a:stretch>
                  <a:fillRect l="-2383" t="-3636" b="-6263"/>
                </a:stretch>
              </a:blipFill>
            </p:spPr>
            <p:txBody>
              <a:bodyPr/>
              <a:lstStyle/>
              <a:p>
                <a:r>
                  <a:rPr lang="en-US">
                    <a:noFill/>
                  </a:rPr>
                  <a:t> </a:t>
                </a:r>
              </a:p>
            </p:txBody>
          </p:sp>
        </mc:Fallback>
      </mc:AlternateContent>
    </p:spTree>
    <p:extLst>
      <p:ext uri="{BB962C8B-B14F-4D97-AF65-F5344CB8AC3E}">
        <p14:creationId xmlns:p14="http://schemas.microsoft.com/office/powerpoint/2010/main" val="1621334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63531" y="4052596"/>
            <a:ext cx="2222897" cy="1948157"/>
          </a:xfrm>
          <a:prstGeom prst="rect">
            <a:avLst/>
          </a:prstGeom>
        </p:spPr>
      </p:pic>
      <p:sp>
        <p:nvSpPr>
          <p:cNvPr id="2" name="Title 1"/>
          <p:cNvSpPr>
            <a:spLocks noGrp="1"/>
          </p:cNvSpPr>
          <p:nvPr>
            <p:ph type="title"/>
          </p:nvPr>
        </p:nvSpPr>
        <p:spPr>
          <a:xfrm>
            <a:off x="628650" y="365126"/>
            <a:ext cx="8539710" cy="1325563"/>
          </a:xfrm>
        </p:spPr>
        <p:txBody>
          <a:bodyPr/>
          <a:lstStyle/>
          <a:p>
            <a:r>
              <a:rPr lang="en-US" dirty="0"/>
              <a:t>Proof assistant </a:t>
            </a:r>
            <a:r>
              <a:rPr lang="en-US" dirty="0" smtClean="0"/>
              <a:t>performance (fixes)</a:t>
            </a:r>
            <a:endParaRPr lang="en-US" dirty="0"/>
          </a:p>
        </p:txBody>
      </p:sp>
      <p:sp>
        <p:nvSpPr>
          <p:cNvPr id="3" name="Content Placeholder 2"/>
          <p:cNvSpPr>
            <a:spLocks noGrp="1"/>
          </p:cNvSpPr>
          <p:nvPr>
            <p:ph idx="1"/>
          </p:nvPr>
        </p:nvSpPr>
        <p:spPr>
          <a:xfrm>
            <a:off x="628650" y="2226469"/>
            <a:ext cx="4629150" cy="3263504"/>
          </a:xfrm>
        </p:spPr>
        <p:txBody>
          <a:bodyPr>
            <a:noAutofit/>
          </a:bodyPr>
          <a:lstStyle/>
          <a:p>
            <a:r>
              <a:rPr lang="en-US" sz="2400" dirty="0"/>
              <a:t>How?</a:t>
            </a:r>
          </a:p>
          <a:p>
            <a:pPr lvl="1"/>
            <a:r>
              <a:rPr lang="en-US" sz="2100" dirty="0"/>
              <a:t>Have good abstraction barriers</a:t>
            </a:r>
          </a:p>
          <a:p>
            <a:pPr marL="0" indent="0">
              <a:buNone/>
            </a:pPr>
            <a:r>
              <a:rPr lang="en-US" sz="2700" dirty="0"/>
              <a:t>Leaky abstraction barriers torture Coq, too!</a:t>
            </a:r>
          </a:p>
        </p:txBody>
      </p:sp>
      <p:sp>
        <p:nvSpPr>
          <p:cNvPr id="5" name="Slide Number Placeholder 4"/>
          <p:cNvSpPr>
            <a:spLocks noGrp="1"/>
          </p:cNvSpPr>
          <p:nvPr>
            <p:ph type="sldNum" sz="quarter" idx="12"/>
          </p:nvPr>
        </p:nvSpPr>
        <p:spPr/>
        <p:txBody>
          <a:bodyPr/>
          <a:lstStyle/>
          <a:p>
            <a:fld id="{E64EF21E-4A1E-457A-A908-FECEBBB6594B}" type="slidenum">
              <a:rPr lang="en-US" smtClean="0"/>
              <a:t>65</a:t>
            </a:fld>
            <a:endParaRPr lang="en-US"/>
          </a:p>
        </p:txBody>
      </p:sp>
      <p:sp>
        <p:nvSpPr>
          <p:cNvPr id="7" name="TextBox 6"/>
          <p:cNvSpPr txBox="1"/>
          <p:nvPr/>
        </p:nvSpPr>
        <p:spPr>
          <a:xfrm>
            <a:off x="5686428" y="5816087"/>
            <a:ext cx="3457574" cy="323165"/>
          </a:xfrm>
          <a:prstGeom prst="rect">
            <a:avLst/>
          </a:prstGeom>
          <a:noFill/>
        </p:spPr>
        <p:txBody>
          <a:bodyPr wrap="square" rtlCol="0">
            <a:spAutoFit/>
          </a:bodyPr>
          <a:lstStyle/>
          <a:p>
            <a:r>
              <a:rPr lang="en-US" sz="750" dirty="0" smtClean="0"/>
              <a:t>Rooster Image </a:t>
            </a:r>
            <a:r>
              <a:rPr lang="en-US" sz="750" dirty="0"/>
              <a:t>from http://www.animationlibrary.com/animation/18342/Chicken_blows_up/</a:t>
            </a:r>
            <a:endParaRPr lang="en-GB" sz="75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1765" y="1881788"/>
            <a:ext cx="2600878" cy="3898271"/>
          </a:xfrm>
          <a:prstGeom prst="rect">
            <a:avLst/>
          </a:prstGeom>
        </p:spPr>
      </p:pic>
      <p:sp>
        <p:nvSpPr>
          <p:cNvPr id="9" name="TextBox 8"/>
          <p:cNvSpPr txBox="1"/>
          <p:nvPr/>
        </p:nvSpPr>
        <p:spPr>
          <a:xfrm>
            <a:off x="4587653" y="6642556"/>
            <a:ext cx="4580707" cy="215444"/>
          </a:xfrm>
          <a:prstGeom prst="rect">
            <a:avLst/>
          </a:prstGeom>
          <a:noFill/>
        </p:spPr>
        <p:txBody>
          <a:bodyPr wrap="square" rtlCol="0">
            <a:spAutoFit/>
          </a:bodyPr>
          <a:lstStyle/>
          <a:p>
            <a:pPr algn="r"/>
            <a:r>
              <a:rPr lang="en-US" sz="800" dirty="0"/>
              <a:t>Dam image from </a:t>
            </a:r>
            <a:r>
              <a:rPr lang="en-US" sz="800" dirty="0">
                <a:hlinkClick r:id="rId5"/>
              </a:rPr>
              <a:t>http://www.flickr.com/photos/gammaman/7803829282</a:t>
            </a:r>
            <a:r>
              <a:rPr lang="en-US" sz="800" dirty="0" smtClean="0">
                <a:hlinkClick r:id="rId5"/>
              </a:rPr>
              <a:t>/</a:t>
            </a:r>
            <a:r>
              <a:rPr lang="en-US" sz="800" dirty="0" smtClean="0"/>
              <a:t> </a:t>
            </a:r>
            <a:r>
              <a:rPr lang="en-US" sz="800" dirty="0"/>
              <a:t>by Eli </a:t>
            </a:r>
            <a:r>
              <a:rPr lang="en-US" sz="800" dirty="0" err="1" smtClean="0"/>
              <a:t>Christman</a:t>
            </a:r>
            <a:r>
              <a:rPr lang="en-US" sz="800" dirty="0" smtClean="0"/>
              <a:t>, </a:t>
            </a:r>
            <a:r>
              <a:rPr lang="en-US" sz="800" dirty="0" smtClean="0">
                <a:hlinkClick r:id="rId6"/>
              </a:rPr>
              <a:t>CC by 2.0</a:t>
            </a:r>
            <a:endParaRPr lang="en-GB" sz="800" dirty="0"/>
          </a:p>
        </p:txBody>
      </p:sp>
    </p:spTree>
    <p:extLst>
      <p:ext uri="{BB962C8B-B14F-4D97-AF65-F5344CB8AC3E}">
        <p14:creationId xmlns:p14="http://schemas.microsoft.com/office/powerpoint/2010/main" val="334943267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444" y="3070243"/>
            <a:ext cx="4162403" cy="2800680"/>
          </a:xfrm>
          <a:prstGeom prst="rect">
            <a:avLst/>
          </a:prstGeom>
        </p:spPr>
      </p:pic>
      <p:grpSp>
        <p:nvGrpSpPr>
          <p:cNvPr id="36" name="Group 10"/>
          <p:cNvGrpSpPr>
            <a:grpSpLocks noChangeAspect="1"/>
          </p:cNvGrpSpPr>
          <p:nvPr/>
        </p:nvGrpSpPr>
        <p:grpSpPr bwMode="auto">
          <a:xfrm flipH="1">
            <a:off x="3985257" y="3968119"/>
            <a:ext cx="1235765" cy="1954305"/>
            <a:chOff x="3182" y="734"/>
            <a:chExt cx="399" cy="631"/>
          </a:xfrm>
          <a:effectLst>
            <a:outerShdw blurRad="50800" dist="38100" dir="2700000" algn="tl" rotWithShape="0">
              <a:prstClr val="black">
                <a:alpha val="40000"/>
              </a:prstClr>
            </a:outerShdw>
          </a:effectLst>
        </p:grpSpPr>
        <p:sp>
          <p:nvSpPr>
            <p:cNvPr id="37"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38"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39"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p:sp>
        <p:nvSpPr>
          <p:cNvPr id="3" name="Content Placeholder 2"/>
          <p:cNvSpPr>
            <a:spLocks noGrp="1"/>
          </p:cNvSpPr>
          <p:nvPr>
            <p:ph idx="1"/>
          </p:nvPr>
        </p:nvSpPr>
        <p:spPr>
          <a:xfrm>
            <a:off x="628650" y="2226469"/>
            <a:ext cx="4629150" cy="3263504"/>
          </a:xfrm>
        </p:spPr>
        <p:txBody>
          <a:bodyPr>
            <a:noAutofit/>
          </a:bodyPr>
          <a:lstStyle/>
          <a:p>
            <a:r>
              <a:rPr lang="en-US" sz="2400" dirty="0"/>
              <a:t>How?</a:t>
            </a:r>
          </a:p>
          <a:p>
            <a:pPr lvl="1"/>
            <a:r>
              <a:rPr lang="en-US" sz="2100" dirty="0"/>
              <a:t>Have good abstraction barriers</a:t>
            </a:r>
          </a:p>
          <a:p>
            <a:pPr marL="0" indent="0">
              <a:buNone/>
            </a:pPr>
            <a:r>
              <a:rPr lang="en-US" sz="2700" dirty="0"/>
              <a:t>Leaky abstraction barriers torture Coq, too!</a:t>
            </a:r>
          </a:p>
        </p:txBody>
      </p:sp>
      <p:sp>
        <p:nvSpPr>
          <p:cNvPr id="4" name="Slide Number Placeholder 3"/>
          <p:cNvSpPr>
            <a:spLocks noGrp="1"/>
          </p:cNvSpPr>
          <p:nvPr>
            <p:ph type="sldNum" sz="quarter" idx="12"/>
          </p:nvPr>
        </p:nvSpPr>
        <p:spPr/>
        <p:txBody>
          <a:bodyPr/>
          <a:lstStyle/>
          <a:p>
            <a:fld id="{E64EF21E-4A1E-457A-A908-FECEBBB6594B}" type="slidenum">
              <a:rPr lang="en-US" smtClean="0"/>
              <a:t>66</a:t>
            </a:fld>
            <a:endParaRPr lang="en-US"/>
          </a:p>
        </p:txBody>
      </p:sp>
      <p:sp>
        <p:nvSpPr>
          <p:cNvPr id="6" name="TextBox 5"/>
          <p:cNvSpPr txBox="1"/>
          <p:nvPr/>
        </p:nvSpPr>
        <p:spPr>
          <a:xfrm>
            <a:off x="3324473" y="6615611"/>
            <a:ext cx="5819527" cy="253916"/>
          </a:xfrm>
          <a:prstGeom prst="rect">
            <a:avLst/>
          </a:prstGeom>
          <a:noFill/>
        </p:spPr>
        <p:txBody>
          <a:bodyPr wrap="square" rtlCol="0">
            <a:spAutoFit/>
          </a:bodyPr>
          <a:lstStyle/>
          <a:p>
            <a:pPr algn="r"/>
            <a:r>
              <a:rPr lang="en-US" sz="1050" dirty="0" smtClean="0">
                <a:hlinkClick r:id="rId4"/>
              </a:rPr>
              <a:t>Dam image from </a:t>
            </a:r>
            <a:r>
              <a:rPr lang="en-GB" sz="1050" dirty="0">
                <a:hlinkClick r:id="rId4"/>
              </a:rPr>
              <a:t>ID-L-0010, </a:t>
            </a:r>
            <a:r>
              <a:rPr lang="en-GB" sz="1050" dirty="0" smtClean="0">
                <a:hlinkClick r:id="rId4"/>
              </a:rPr>
              <a:t>WaterArchives.org</a:t>
            </a:r>
            <a:r>
              <a:rPr lang="en-GB" sz="1050" dirty="0" smtClean="0"/>
              <a:t>, </a:t>
            </a:r>
            <a:r>
              <a:rPr lang="en-GB" sz="1050" dirty="0" smtClean="0">
                <a:hlinkClick r:id="rId5"/>
              </a:rPr>
              <a:t>CC by SA 2.0</a:t>
            </a:r>
            <a:r>
              <a:rPr lang="en-GB" sz="1050" dirty="0" smtClean="0"/>
              <a:t> </a:t>
            </a:r>
            <a:endParaRPr lang="en-GB" sz="1050" dirty="0"/>
          </a:p>
        </p:txBody>
      </p:sp>
      <p:grpSp>
        <p:nvGrpSpPr>
          <p:cNvPr id="40" name="Group 39"/>
          <p:cNvGrpSpPr/>
          <p:nvPr/>
        </p:nvGrpSpPr>
        <p:grpSpPr>
          <a:xfrm>
            <a:off x="4803851" y="2591632"/>
            <a:ext cx="163712" cy="255389"/>
            <a:chOff x="296431" y="5846175"/>
            <a:chExt cx="436563" cy="681038"/>
          </a:xfrm>
        </p:grpSpPr>
        <p:sp>
          <p:nvSpPr>
            <p:cNvPr id="41" name="Freeform 13"/>
            <p:cNvSpPr>
              <a:spLocks/>
            </p:cNvSpPr>
            <p:nvPr/>
          </p:nvSpPr>
          <p:spPr bwMode="auto">
            <a:xfrm>
              <a:off x="296431" y="5846175"/>
              <a:ext cx="436563" cy="681038"/>
            </a:xfrm>
            <a:custGeom>
              <a:avLst/>
              <a:gdLst>
                <a:gd name="T0" fmla="*/ 308 w 551"/>
                <a:gd name="T1" fmla="*/ 11 h 857"/>
                <a:gd name="T2" fmla="*/ 281 w 551"/>
                <a:gd name="T3" fmla="*/ 36 h 857"/>
                <a:gd name="T4" fmla="*/ 243 w 551"/>
                <a:gd name="T5" fmla="*/ 76 h 857"/>
                <a:gd name="T6" fmla="*/ 222 w 551"/>
                <a:gd name="T7" fmla="*/ 99 h 857"/>
                <a:gd name="T8" fmla="*/ 199 w 551"/>
                <a:gd name="T9" fmla="*/ 125 h 857"/>
                <a:gd name="T10" fmla="*/ 177 w 551"/>
                <a:gd name="T11" fmla="*/ 154 h 857"/>
                <a:gd name="T12" fmla="*/ 156 w 551"/>
                <a:gd name="T13" fmla="*/ 186 h 857"/>
                <a:gd name="T14" fmla="*/ 131 w 551"/>
                <a:gd name="T15" fmla="*/ 218 h 857"/>
                <a:gd name="T16" fmla="*/ 108 w 551"/>
                <a:gd name="T17" fmla="*/ 253 h 857"/>
                <a:gd name="T18" fmla="*/ 87 w 551"/>
                <a:gd name="T19" fmla="*/ 291 h 857"/>
                <a:gd name="T20" fmla="*/ 66 w 551"/>
                <a:gd name="T21" fmla="*/ 331 h 857"/>
                <a:gd name="T22" fmla="*/ 49 w 551"/>
                <a:gd name="T23" fmla="*/ 370 h 857"/>
                <a:gd name="T24" fmla="*/ 32 w 551"/>
                <a:gd name="T25" fmla="*/ 412 h 857"/>
                <a:gd name="T26" fmla="*/ 19 w 551"/>
                <a:gd name="T27" fmla="*/ 456 h 857"/>
                <a:gd name="T28" fmla="*/ 9 w 551"/>
                <a:gd name="T29" fmla="*/ 501 h 857"/>
                <a:gd name="T30" fmla="*/ 0 w 551"/>
                <a:gd name="T31" fmla="*/ 545 h 857"/>
                <a:gd name="T32" fmla="*/ 0 w 551"/>
                <a:gd name="T33" fmla="*/ 595 h 857"/>
                <a:gd name="T34" fmla="*/ 2 w 551"/>
                <a:gd name="T35" fmla="*/ 640 h 857"/>
                <a:gd name="T36" fmla="*/ 9 w 551"/>
                <a:gd name="T37" fmla="*/ 684 h 857"/>
                <a:gd name="T38" fmla="*/ 21 w 551"/>
                <a:gd name="T39" fmla="*/ 720 h 857"/>
                <a:gd name="T40" fmla="*/ 40 w 551"/>
                <a:gd name="T41" fmla="*/ 752 h 857"/>
                <a:gd name="T42" fmla="*/ 63 w 551"/>
                <a:gd name="T43" fmla="*/ 781 h 857"/>
                <a:gd name="T44" fmla="*/ 91 w 551"/>
                <a:gd name="T45" fmla="*/ 805 h 857"/>
                <a:gd name="T46" fmla="*/ 120 w 551"/>
                <a:gd name="T47" fmla="*/ 822 h 857"/>
                <a:gd name="T48" fmla="*/ 154 w 551"/>
                <a:gd name="T49" fmla="*/ 838 h 857"/>
                <a:gd name="T50" fmla="*/ 188 w 551"/>
                <a:gd name="T51" fmla="*/ 847 h 857"/>
                <a:gd name="T52" fmla="*/ 226 w 551"/>
                <a:gd name="T53" fmla="*/ 853 h 857"/>
                <a:gd name="T54" fmla="*/ 262 w 551"/>
                <a:gd name="T55" fmla="*/ 855 h 857"/>
                <a:gd name="T56" fmla="*/ 298 w 551"/>
                <a:gd name="T57" fmla="*/ 853 h 857"/>
                <a:gd name="T58" fmla="*/ 336 w 551"/>
                <a:gd name="T59" fmla="*/ 847 h 857"/>
                <a:gd name="T60" fmla="*/ 372 w 551"/>
                <a:gd name="T61" fmla="*/ 838 h 857"/>
                <a:gd name="T62" fmla="*/ 405 w 551"/>
                <a:gd name="T63" fmla="*/ 824 h 857"/>
                <a:gd name="T64" fmla="*/ 439 w 551"/>
                <a:gd name="T65" fmla="*/ 807 h 857"/>
                <a:gd name="T66" fmla="*/ 467 w 551"/>
                <a:gd name="T67" fmla="*/ 786 h 857"/>
                <a:gd name="T68" fmla="*/ 494 w 551"/>
                <a:gd name="T69" fmla="*/ 762 h 857"/>
                <a:gd name="T70" fmla="*/ 515 w 551"/>
                <a:gd name="T71" fmla="*/ 733 h 857"/>
                <a:gd name="T72" fmla="*/ 532 w 551"/>
                <a:gd name="T73" fmla="*/ 701 h 857"/>
                <a:gd name="T74" fmla="*/ 543 w 551"/>
                <a:gd name="T75" fmla="*/ 669 h 857"/>
                <a:gd name="T76" fmla="*/ 551 w 551"/>
                <a:gd name="T77" fmla="*/ 633 h 857"/>
                <a:gd name="T78" fmla="*/ 549 w 551"/>
                <a:gd name="T79" fmla="*/ 593 h 857"/>
                <a:gd name="T80" fmla="*/ 547 w 551"/>
                <a:gd name="T81" fmla="*/ 553 h 857"/>
                <a:gd name="T82" fmla="*/ 541 w 551"/>
                <a:gd name="T83" fmla="*/ 513 h 857"/>
                <a:gd name="T84" fmla="*/ 534 w 551"/>
                <a:gd name="T85" fmla="*/ 471 h 857"/>
                <a:gd name="T86" fmla="*/ 524 w 551"/>
                <a:gd name="T87" fmla="*/ 431 h 857"/>
                <a:gd name="T88" fmla="*/ 513 w 551"/>
                <a:gd name="T89" fmla="*/ 389 h 857"/>
                <a:gd name="T90" fmla="*/ 498 w 551"/>
                <a:gd name="T91" fmla="*/ 350 h 857"/>
                <a:gd name="T92" fmla="*/ 484 w 551"/>
                <a:gd name="T93" fmla="*/ 310 h 857"/>
                <a:gd name="T94" fmla="*/ 467 w 551"/>
                <a:gd name="T95" fmla="*/ 272 h 857"/>
                <a:gd name="T96" fmla="*/ 452 w 551"/>
                <a:gd name="T97" fmla="*/ 236 h 857"/>
                <a:gd name="T98" fmla="*/ 439 w 551"/>
                <a:gd name="T99" fmla="*/ 199 h 857"/>
                <a:gd name="T100" fmla="*/ 422 w 551"/>
                <a:gd name="T101" fmla="*/ 167 h 857"/>
                <a:gd name="T102" fmla="*/ 403 w 551"/>
                <a:gd name="T103" fmla="*/ 135 h 857"/>
                <a:gd name="T104" fmla="*/ 387 w 551"/>
                <a:gd name="T105" fmla="*/ 104 h 857"/>
                <a:gd name="T106" fmla="*/ 372 w 551"/>
                <a:gd name="T107" fmla="*/ 80 h 857"/>
                <a:gd name="T108" fmla="*/ 361 w 551"/>
                <a:gd name="T109" fmla="*/ 59 h 857"/>
                <a:gd name="T110" fmla="*/ 338 w 551"/>
                <a:gd name="T111" fmla="*/ 23 h 857"/>
                <a:gd name="T112" fmla="*/ 325 w 551"/>
                <a:gd name="T113" fmla="*/ 0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1" h="857">
                  <a:moveTo>
                    <a:pt x="325" y="0"/>
                  </a:moveTo>
                  <a:lnTo>
                    <a:pt x="321" y="2"/>
                  </a:lnTo>
                  <a:lnTo>
                    <a:pt x="308" y="11"/>
                  </a:lnTo>
                  <a:lnTo>
                    <a:pt x="298" y="17"/>
                  </a:lnTo>
                  <a:lnTo>
                    <a:pt x="292" y="27"/>
                  </a:lnTo>
                  <a:lnTo>
                    <a:pt x="281" y="36"/>
                  </a:lnTo>
                  <a:lnTo>
                    <a:pt x="270" y="49"/>
                  </a:lnTo>
                  <a:lnTo>
                    <a:pt x="256" y="61"/>
                  </a:lnTo>
                  <a:lnTo>
                    <a:pt x="243" y="76"/>
                  </a:lnTo>
                  <a:lnTo>
                    <a:pt x="236" y="82"/>
                  </a:lnTo>
                  <a:lnTo>
                    <a:pt x="230" y="89"/>
                  </a:lnTo>
                  <a:lnTo>
                    <a:pt x="222" y="99"/>
                  </a:lnTo>
                  <a:lnTo>
                    <a:pt x="217" y="108"/>
                  </a:lnTo>
                  <a:lnTo>
                    <a:pt x="207" y="116"/>
                  </a:lnTo>
                  <a:lnTo>
                    <a:pt x="199" y="125"/>
                  </a:lnTo>
                  <a:lnTo>
                    <a:pt x="192" y="133"/>
                  </a:lnTo>
                  <a:lnTo>
                    <a:pt x="186" y="144"/>
                  </a:lnTo>
                  <a:lnTo>
                    <a:pt x="177" y="154"/>
                  </a:lnTo>
                  <a:lnTo>
                    <a:pt x="169" y="163"/>
                  </a:lnTo>
                  <a:lnTo>
                    <a:pt x="161" y="175"/>
                  </a:lnTo>
                  <a:lnTo>
                    <a:pt x="156" y="186"/>
                  </a:lnTo>
                  <a:lnTo>
                    <a:pt x="146" y="196"/>
                  </a:lnTo>
                  <a:lnTo>
                    <a:pt x="139" y="207"/>
                  </a:lnTo>
                  <a:lnTo>
                    <a:pt x="131" y="218"/>
                  </a:lnTo>
                  <a:lnTo>
                    <a:pt x="123" y="230"/>
                  </a:lnTo>
                  <a:lnTo>
                    <a:pt x="116" y="241"/>
                  </a:lnTo>
                  <a:lnTo>
                    <a:pt x="108" y="253"/>
                  </a:lnTo>
                  <a:lnTo>
                    <a:pt x="101" y="266"/>
                  </a:lnTo>
                  <a:lnTo>
                    <a:pt x="95" y="279"/>
                  </a:lnTo>
                  <a:lnTo>
                    <a:pt x="87" y="291"/>
                  </a:lnTo>
                  <a:lnTo>
                    <a:pt x="80" y="304"/>
                  </a:lnTo>
                  <a:lnTo>
                    <a:pt x="72" y="317"/>
                  </a:lnTo>
                  <a:lnTo>
                    <a:pt x="66" y="331"/>
                  </a:lnTo>
                  <a:lnTo>
                    <a:pt x="59" y="344"/>
                  </a:lnTo>
                  <a:lnTo>
                    <a:pt x="53" y="357"/>
                  </a:lnTo>
                  <a:lnTo>
                    <a:pt x="49" y="370"/>
                  </a:lnTo>
                  <a:lnTo>
                    <a:pt x="44" y="386"/>
                  </a:lnTo>
                  <a:lnTo>
                    <a:pt x="38" y="399"/>
                  </a:lnTo>
                  <a:lnTo>
                    <a:pt x="32" y="412"/>
                  </a:lnTo>
                  <a:lnTo>
                    <a:pt x="28" y="427"/>
                  </a:lnTo>
                  <a:lnTo>
                    <a:pt x="23" y="441"/>
                  </a:lnTo>
                  <a:lnTo>
                    <a:pt x="19" y="456"/>
                  </a:lnTo>
                  <a:lnTo>
                    <a:pt x="13" y="471"/>
                  </a:lnTo>
                  <a:lnTo>
                    <a:pt x="11" y="486"/>
                  </a:lnTo>
                  <a:lnTo>
                    <a:pt x="9" y="501"/>
                  </a:lnTo>
                  <a:lnTo>
                    <a:pt x="6" y="515"/>
                  </a:lnTo>
                  <a:lnTo>
                    <a:pt x="4" y="530"/>
                  </a:lnTo>
                  <a:lnTo>
                    <a:pt x="0" y="545"/>
                  </a:lnTo>
                  <a:lnTo>
                    <a:pt x="0" y="562"/>
                  </a:lnTo>
                  <a:lnTo>
                    <a:pt x="0" y="577"/>
                  </a:lnTo>
                  <a:lnTo>
                    <a:pt x="0" y="595"/>
                  </a:lnTo>
                  <a:lnTo>
                    <a:pt x="0" y="610"/>
                  </a:lnTo>
                  <a:lnTo>
                    <a:pt x="2" y="625"/>
                  </a:lnTo>
                  <a:lnTo>
                    <a:pt x="2" y="640"/>
                  </a:lnTo>
                  <a:lnTo>
                    <a:pt x="4" y="655"/>
                  </a:lnTo>
                  <a:lnTo>
                    <a:pt x="6" y="669"/>
                  </a:lnTo>
                  <a:lnTo>
                    <a:pt x="9" y="684"/>
                  </a:lnTo>
                  <a:lnTo>
                    <a:pt x="13" y="695"/>
                  </a:lnTo>
                  <a:lnTo>
                    <a:pt x="17" y="707"/>
                  </a:lnTo>
                  <a:lnTo>
                    <a:pt x="21" y="720"/>
                  </a:lnTo>
                  <a:lnTo>
                    <a:pt x="28" y="731"/>
                  </a:lnTo>
                  <a:lnTo>
                    <a:pt x="32" y="743"/>
                  </a:lnTo>
                  <a:lnTo>
                    <a:pt x="40" y="752"/>
                  </a:lnTo>
                  <a:lnTo>
                    <a:pt x="46" y="762"/>
                  </a:lnTo>
                  <a:lnTo>
                    <a:pt x="55" y="773"/>
                  </a:lnTo>
                  <a:lnTo>
                    <a:pt x="63" y="781"/>
                  </a:lnTo>
                  <a:lnTo>
                    <a:pt x="72" y="788"/>
                  </a:lnTo>
                  <a:lnTo>
                    <a:pt x="80" y="796"/>
                  </a:lnTo>
                  <a:lnTo>
                    <a:pt x="91" y="805"/>
                  </a:lnTo>
                  <a:lnTo>
                    <a:pt x="101" y="811"/>
                  </a:lnTo>
                  <a:lnTo>
                    <a:pt x="108" y="817"/>
                  </a:lnTo>
                  <a:lnTo>
                    <a:pt x="120" y="822"/>
                  </a:lnTo>
                  <a:lnTo>
                    <a:pt x="131" y="828"/>
                  </a:lnTo>
                  <a:lnTo>
                    <a:pt x="141" y="832"/>
                  </a:lnTo>
                  <a:lnTo>
                    <a:pt x="154" y="838"/>
                  </a:lnTo>
                  <a:lnTo>
                    <a:pt x="163" y="841"/>
                  </a:lnTo>
                  <a:lnTo>
                    <a:pt x="177" y="845"/>
                  </a:lnTo>
                  <a:lnTo>
                    <a:pt x="188" y="847"/>
                  </a:lnTo>
                  <a:lnTo>
                    <a:pt x="199" y="849"/>
                  </a:lnTo>
                  <a:lnTo>
                    <a:pt x="211" y="851"/>
                  </a:lnTo>
                  <a:lnTo>
                    <a:pt x="226" y="853"/>
                  </a:lnTo>
                  <a:lnTo>
                    <a:pt x="237" y="853"/>
                  </a:lnTo>
                  <a:lnTo>
                    <a:pt x="249" y="855"/>
                  </a:lnTo>
                  <a:lnTo>
                    <a:pt x="262" y="855"/>
                  </a:lnTo>
                  <a:lnTo>
                    <a:pt x="275" y="857"/>
                  </a:lnTo>
                  <a:lnTo>
                    <a:pt x="287" y="855"/>
                  </a:lnTo>
                  <a:lnTo>
                    <a:pt x="298" y="853"/>
                  </a:lnTo>
                  <a:lnTo>
                    <a:pt x="311" y="853"/>
                  </a:lnTo>
                  <a:lnTo>
                    <a:pt x="323" y="851"/>
                  </a:lnTo>
                  <a:lnTo>
                    <a:pt x="336" y="847"/>
                  </a:lnTo>
                  <a:lnTo>
                    <a:pt x="348" y="845"/>
                  </a:lnTo>
                  <a:lnTo>
                    <a:pt x="359" y="841"/>
                  </a:lnTo>
                  <a:lnTo>
                    <a:pt x="372" y="838"/>
                  </a:lnTo>
                  <a:lnTo>
                    <a:pt x="382" y="832"/>
                  </a:lnTo>
                  <a:lnTo>
                    <a:pt x="395" y="828"/>
                  </a:lnTo>
                  <a:lnTo>
                    <a:pt x="405" y="824"/>
                  </a:lnTo>
                  <a:lnTo>
                    <a:pt x="416" y="819"/>
                  </a:lnTo>
                  <a:lnTo>
                    <a:pt x="427" y="813"/>
                  </a:lnTo>
                  <a:lnTo>
                    <a:pt x="439" y="807"/>
                  </a:lnTo>
                  <a:lnTo>
                    <a:pt x="448" y="802"/>
                  </a:lnTo>
                  <a:lnTo>
                    <a:pt x="460" y="794"/>
                  </a:lnTo>
                  <a:lnTo>
                    <a:pt x="467" y="786"/>
                  </a:lnTo>
                  <a:lnTo>
                    <a:pt x="475" y="779"/>
                  </a:lnTo>
                  <a:lnTo>
                    <a:pt x="484" y="769"/>
                  </a:lnTo>
                  <a:lnTo>
                    <a:pt x="494" y="762"/>
                  </a:lnTo>
                  <a:lnTo>
                    <a:pt x="500" y="750"/>
                  </a:lnTo>
                  <a:lnTo>
                    <a:pt x="507" y="743"/>
                  </a:lnTo>
                  <a:lnTo>
                    <a:pt x="515" y="733"/>
                  </a:lnTo>
                  <a:lnTo>
                    <a:pt x="522" y="724"/>
                  </a:lnTo>
                  <a:lnTo>
                    <a:pt x="526" y="712"/>
                  </a:lnTo>
                  <a:lnTo>
                    <a:pt x="532" y="701"/>
                  </a:lnTo>
                  <a:lnTo>
                    <a:pt x="536" y="691"/>
                  </a:lnTo>
                  <a:lnTo>
                    <a:pt x="539" y="680"/>
                  </a:lnTo>
                  <a:lnTo>
                    <a:pt x="543" y="669"/>
                  </a:lnTo>
                  <a:lnTo>
                    <a:pt x="547" y="655"/>
                  </a:lnTo>
                  <a:lnTo>
                    <a:pt x="547" y="644"/>
                  </a:lnTo>
                  <a:lnTo>
                    <a:pt x="551" y="633"/>
                  </a:lnTo>
                  <a:lnTo>
                    <a:pt x="549" y="619"/>
                  </a:lnTo>
                  <a:lnTo>
                    <a:pt x="549" y="606"/>
                  </a:lnTo>
                  <a:lnTo>
                    <a:pt x="549" y="593"/>
                  </a:lnTo>
                  <a:lnTo>
                    <a:pt x="549" y="579"/>
                  </a:lnTo>
                  <a:lnTo>
                    <a:pt x="547" y="566"/>
                  </a:lnTo>
                  <a:lnTo>
                    <a:pt x="547" y="553"/>
                  </a:lnTo>
                  <a:lnTo>
                    <a:pt x="545" y="538"/>
                  </a:lnTo>
                  <a:lnTo>
                    <a:pt x="545" y="526"/>
                  </a:lnTo>
                  <a:lnTo>
                    <a:pt x="541" y="513"/>
                  </a:lnTo>
                  <a:lnTo>
                    <a:pt x="539" y="500"/>
                  </a:lnTo>
                  <a:lnTo>
                    <a:pt x="536" y="486"/>
                  </a:lnTo>
                  <a:lnTo>
                    <a:pt x="534" y="471"/>
                  </a:lnTo>
                  <a:lnTo>
                    <a:pt x="530" y="458"/>
                  </a:lnTo>
                  <a:lnTo>
                    <a:pt x="528" y="444"/>
                  </a:lnTo>
                  <a:lnTo>
                    <a:pt x="524" y="431"/>
                  </a:lnTo>
                  <a:lnTo>
                    <a:pt x="522" y="418"/>
                  </a:lnTo>
                  <a:lnTo>
                    <a:pt x="519" y="405"/>
                  </a:lnTo>
                  <a:lnTo>
                    <a:pt x="513" y="389"/>
                  </a:lnTo>
                  <a:lnTo>
                    <a:pt x="509" y="376"/>
                  </a:lnTo>
                  <a:lnTo>
                    <a:pt x="503" y="363"/>
                  </a:lnTo>
                  <a:lnTo>
                    <a:pt x="498" y="350"/>
                  </a:lnTo>
                  <a:lnTo>
                    <a:pt x="494" y="336"/>
                  </a:lnTo>
                  <a:lnTo>
                    <a:pt x="490" y="323"/>
                  </a:lnTo>
                  <a:lnTo>
                    <a:pt x="484" y="310"/>
                  </a:lnTo>
                  <a:lnTo>
                    <a:pt x="479" y="296"/>
                  </a:lnTo>
                  <a:lnTo>
                    <a:pt x="475" y="283"/>
                  </a:lnTo>
                  <a:lnTo>
                    <a:pt x="467" y="272"/>
                  </a:lnTo>
                  <a:lnTo>
                    <a:pt x="463" y="258"/>
                  </a:lnTo>
                  <a:lnTo>
                    <a:pt x="458" y="245"/>
                  </a:lnTo>
                  <a:lnTo>
                    <a:pt x="452" y="236"/>
                  </a:lnTo>
                  <a:lnTo>
                    <a:pt x="448" y="222"/>
                  </a:lnTo>
                  <a:lnTo>
                    <a:pt x="444" y="213"/>
                  </a:lnTo>
                  <a:lnTo>
                    <a:pt x="439" y="199"/>
                  </a:lnTo>
                  <a:lnTo>
                    <a:pt x="431" y="188"/>
                  </a:lnTo>
                  <a:lnTo>
                    <a:pt x="425" y="177"/>
                  </a:lnTo>
                  <a:lnTo>
                    <a:pt x="422" y="167"/>
                  </a:lnTo>
                  <a:lnTo>
                    <a:pt x="416" y="154"/>
                  </a:lnTo>
                  <a:lnTo>
                    <a:pt x="408" y="144"/>
                  </a:lnTo>
                  <a:lnTo>
                    <a:pt x="403" y="135"/>
                  </a:lnTo>
                  <a:lnTo>
                    <a:pt x="399" y="125"/>
                  </a:lnTo>
                  <a:lnTo>
                    <a:pt x="393" y="116"/>
                  </a:lnTo>
                  <a:lnTo>
                    <a:pt x="387" y="104"/>
                  </a:lnTo>
                  <a:lnTo>
                    <a:pt x="382" y="95"/>
                  </a:lnTo>
                  <a:lnTo>
                    <a:pt x="378" y="89"/>
                  </a:lnTo>
                  <a:lnTo>
                    <a:pt x="372" y="80"/>
                  </a:lnTo>
                  <a:lnTo>
                    <a:pt x="368" y="72"/>
                  </a:lnTo>
                  <a:lnTo>
                    <a:pt x="365" y="65"/>
                  </a:lnTo>
                  <a:lnTo>
                    <a:pt x="361" y="59"/>
                  </a:lnTo>
                  <a:lnTo>
                    <a:pt x="351" y="44"/>
                  </a:lnTo>
                  <a:lnTo>
                    <a:pt x="346" y="30"/>
                  </a:lnTo>
                  <a:lnTo>
                    <a:pt x="338" y="23"/>
                  </a:lnTo>
                  <a:lnTo>
                    <a:pt x="334" y="15"/>
                  </a:lnTo>
                  <a:lnTo>
                    <a:pt x="327" y="2"/>
                  </a:lnTo>
                  <a:lnTo>
                    <a:pt x="325" y="0"/>
                  </a:lnTo>
                  <a:lnTo>
                    <a:pt x="3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2" name="Freeform 14"/>
            <p:cNvSpPr>
              <a:spLocks/>
            </p:cNvSpPr>
            <p:nvPr/>
          </p:nvSpPr>
          <p:spPr bwMode="auto">
            <a:xfrm>
              <a:off x="329768" y="5895388"/>
              <a:ext cx="371475" cy="595313"/>
            </a:xfrm>
            <a:custGeom>
              <a:avLst/>
              <a:gdLst>
                <a:gd name="T0" fmla="*/ 262 w 467"/>
                <a:gd name="T1" fmla="*/ 11 h 750"/>
                <a:gd name="T2" fmla="*/ 239 w 467"/>
                <a:gd name="T3" fmla="*/ 32 h 750"/>
                <a:gd name="T4" fmla="*/ 207 w 467"/>
                <a:gd name="T5" fmla="*/ 66 h 750"/>
                <a:gd name="T6" fmla="*/ 176 w 467"/>
                <a:gd name="T7" fmla="*/ 100 h 750"/>
                <a:gd name="T8" fmla="*/ 157 w 467"/>
                <a:gd name="T9" fmla="*/ 127 h 750"/>
                <a:gd name="T10" fmla="*/ 137 w 467"/>
                <a:gd name="T11" fmla="*/ 152 h 750"/>
                <a:gd name="T12" fmla="*/ 119 w 467"/>
                <a:gd name="T13" fmla="*/ 182 h 750"/>
                <a:gd name="T14" fmla="*/ 97 w 467"/>
                <a:gd name="T15" fmla="*/ 211 h 750"/>
                <a:gd name="T16" fmla="*/ 81 w 467"/>
                <a:gd name="T17" fmla="*/ 243 h 750"/>
                <a:gd name="T18" fmla="*/ 61 w 467"/>
                <a:gd name="T19" fmla="*/ 277 h 750"/>
                <a:gd name="T20" fmla="*/ 45 w 467"/>
                <a:gd name="T21" fmla="*/ 311 h 750"/>
                <a:gd name="T22" fmla="*/ 30 w 467"/>
                <a:gd name="T23" fmla="*/ 347 h 750"/>
                <a:gd name="T24" fmla="*/ 19 w 467"/>
                <a:gd name="T25" fmla="*/ 385 h 750"/>
                <a:gd name="T26" fmla="*/ 9 w 467"/>
                <a:gd name="T27" fmla="*/ 425 h 750"/>
                <a:gd name="T28" fmla="*/ 2 w 467"/>
                <a:gd name="T29" fmla="*/ 463 h 750"/>
                <a:gd name="T30" fmla="*/ 0 w 467"/>
                <a:gd name="T31" fmla="*/ 505 h 750"/>
                <a:gd name="T32" fmla="*/ 2 w 467"/>
                <a:gd name="T33" fmla="*/ 547 h 750"/>
                <a:gd name="T34" fmla="*/ 4 w 467"/>
                <a:gd name="T35" fmla="*/ 585 h 750"/>
                <a:gd name="T36" fmla="*/ 13 w 467"/>
                <a:gd name="T37" fmla="*/ 617 h 750"/>
                <a:gd name="T38" fmla="*/ 28 w 467"/>
                <a:gd name="T39" fmla="*/ 648 h 750"/>
                <a:gd name="T40" fmla="*/ 45 w 467"/>
                <a:gd name="T41" fmla="*/ 676 h 750"/>
                <a:gd name="T42" fmla="*/ 66 w 467"/>
                <a:gd name="T43" fmla="*/ 697 h 750"/>
                <a:gd name="T44" fmla="*/ 91 w 467"/>
                <a:gd name="T45" fmla="*/ 716 h 750"/>
                <a:gd name="T46" fmla="*/ 119 w 467"/>
                <a:gd name="T47" fmla="*/ 727 h 750"/>
                <a:gd name="T48" fmla="*/ 148 w 467"/>
                <a:gd name="T49" fmla="*/ 741 h 750"/>
                <a:gd name="T50" fmla="*/ 178 w 467"/>
                <a:gd name="T51" fmla="*/ 744 h 750"/>
                <a:gd name="T52" fmla="*/ 211 w 467"/>
                <a:gd name="T53" fmla="*/ 748 h 750"/>
                <a:gd name="T54" fmla="*/ 243 w 467"/>
                <a:gd name="T55" fmla="*/ 748 h 750"/>
                <a:gd name="T56" fmla="*/ 273 w 467"/>
                <a:gd name="T57" fmla="*/ 744 h 750"/>
                <a:gd name="T58" fmla="*/ 304 w 467"/>
                <a:gd name="T59" fmla="*/ 735 h 750"/>
                <a:gd name="T60" fmla="*/ 334 w 467"/>
                <a:gd name="T61" fmla="*/ 725 h 750"/>
                <a:gd name="T62" fmla="*/ 361 w 467"/>
                <a:gd name="T63" fmla="*/ 710 h 750"/>
                <a:gd name="T64" fmla="*/ 389 w 467"/>
                <a:gd name="T65" fmla="*/ 695 h 750"/>
                <a:gd name="T66" fmla="*/ 429 w 467"/>
                <a:gd name="T67" fmla="*/ 649 h 750"/>
                <a:gd name="T68" fmla="*/ 448 w 467"/>
                <a:gd name="T69" fmla="*/ 615 h 750"/>
                <a:gd name="T70" fmla="*/ 459 w 467"/>
                <a:gd name="T71" fmla="*/ 587 h 750"/>
                <a:gd name="T72" fmla="*/ 467 w 467"/>
                <a:gd name="T73" fmla="*/ 554 h 750"/>
                <a:gd name="T74" fmla="*/ 465 w 467"/>
                <a:gd name="T75" fmla="*/ 518 h 750"/>
                <a:gd name="T76" fmla="*/ 461 w 467"/>
                <a:gd name="T77" fmla="*/ 484 h 750"/>
                <a:gd name="T78" fmla="*/ 458 w 467"/>
                <a:gd name="T79" fmla="*/ 446 h 750"/>
                <a:gd name="T80" fmla="*/ 454 w 467"/>
                <a:gd name="T81" fmla="*/ 412 h 750"/>
                <a:gd name="T82" fmla="*/ 444 w 467"/>
                <a:gd name="T83" fmla="*/ 376 h 750"/>
                <a:gd name="T84" fmla="*/ 435 w 467"/>
                <a:gd name="T85" fmla="*/ 342 h 750"/>
                <a:gd name="T86" fmla="*/ 423 w 467"/>
                <a:gd name="T87" fmla="*/ 306 h 750"/>
                <a:gd name="T88" fmla="*/ 410 w 467"/>
                <a:gd name="T89" fmla="*/ 271 h 750"/>
                <a:gd name="T90" fmla="*/ 397 w 467"/>
                <a:gd name="T91" fmla="*/ 237 h 750"/>
                <a:gd name="T92" fmla="*/ 383 w 467"/>
                <a:gd name="T93" fmla="*/ 205 h 750"/>
                <a:gd name="T94" fmla="*/ 370 w 467"/>
                <a:gd name="T95" fmla="*/ 175 h 750"/>
                <a:gd name="T96" fmla="*/ 357 w 467"/>
                <a:gd name="T97" fmla="*/ 144 h 750"/>
                <a:gd name="T98" fmla="*/ 344 w 467"/>
                <a:gd name="T99" fmla="*/ 118 h 750"/>
                <a:gd name="T100" fmla="*/ 330 w 467"/>
                <a:gd name="T101" fmla="*/ 93 h 750"/>
                <a:gd name="T102" fmla="*/ 313 w 467"/>
                <a:gd name="T103" fmla="*/ 64 h 750"/>
                <a:gd name="T104" fmla="*/ 292 w 467"/>
                <a:gd name="T105" fmla="*/ 28 h 750"/>
                <a:gd name="T106" fmla="*/ 277 w 467"/>
                <a:gd name="T107" fmla="*/ 4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7" h="750">
                  <a:moveTo>
                    <a:pt x="275" y="0"/>
                  </a:moveTo>
                  <a:lnTo>
                    <a:pt x="271" y="2"/>
                  </a:lnTo>
                  <a:lnTo>
                    <a:pt x="262" y="11"/>
                  </a:lnTo>
                  <a:lnTo>
                    <a:pt x="254" y="15"/>
                  </a:lnTo>
                  <a:lnTo>
                    <a:pt x="249" y="24"/>
                  </a:lnTo>
                  <a:lnTo>
                    <a:pt x="239" y="32"/>
                  </a:lnTo>
                  <a:lnTo>
                    <a:pt x="230" y="43"/>
                  </a:lnTo>
                  <a:lnTo>
                    <a:pt x="218" y="53"/>
                  </a:lnTo>
                  <a:lnTo>
                    <a:pt x="207" y="66"/>
                  </a:lnTo>
                  <a:lnTo>
                    <a:pt x="195" y="80"/>
                  </a:lnTo>
                  <a:lnTo>
                    <a:pt x="184" y="95"/>
                  </a:lnTo>
                  <a:lnTo>
                    <a:pt x="176" y="100"/>
                  </a:lnTo>
                  <a:lnTo>
                    <a:pt x="169" y="108"/>
                  </a:lnTo>
                  <a:lnTo>
                    <a:pt x="161" y="118"/>
                  </a:lnTo>
                  <a:lnTo>
                    <a:pt x="157" y="127"/>
                  </a:lnTo>
                  <a:lnTo>
                    <a:pt x="150" y="135"/>
                  </a:lnTo>
                  <a:lnTo>
                    <a:pt x="144" y="144"/>
                  </a:lnTo>
                  <a:lnTo>
                    <a:pt x="137" y="152"/>
                  </a:lnTo>
                  <a:lnTo>
                    <a:pt x="133" y="163"/>
                  </a:lnTo>
                  <a:lnTo>
                    <a:pt x="125" y="173"/>
                  </a:lnTo>
                  <a:lnTo>
                    <a:pt x="119" y="182"/>
                  </a:lnTo>
                  <a:lnTo>
                    <a:pt x="112" y="190"/>
                  </a:lnTo>
                  <a:lnTo>
                    <a:pt x="104" y="201"/>
                  </a:lnTo>
                  <a:lnTo>
                    <a:pt x="97" y="211"/>
                  </a:lnTo>
                  <a:lnTo>
                    <a:pt x="93" y="220"/>
                  </a:lnTo>
                  <a:lnTo>
                    <a:pt x="85" y="232"/>
                  </a:lnTo>
                  <a:lnTo>
                    <a:pt x="81" y="243"/>
                  </a:lnTo>
                  <a:lnTo>
                    <a:pt x="74" y="254"/>
                  </a:lnTo>
                  <a:lnTo>
                    <a:pt x="66" y="266"/>
                  </a:lnTo>
                  <a:lnTo>
                    <a:pt x="61" y="277"/>
                  </a:lnTo>
                  <a:lnTo>
                    <a:pt x="57" y="289"/>
                  </a:lnTo>
                  <a:lnTo>
                    <a:pt x="51" y="300"/>
                  </a:lnTo>
                  <a:lnTo>
                    <a:pt x="45" y="311"/>
                  </a:lnTo>
                  <a:lnTo>
                    <a:pt x="42" y="323"/>
                  </a:lnTo>
                  <a:lnTo>
                    <a:pt x="38" y="336"/>
                  </a:lnTo>
                  <a:lnTo>
                    <a:pt x="30" y="347"/>
                  </a:lnTo>
                  <a:lnTo>
                    <a:pt x="26" y="359"/>
                  </a:lnTo>
                  <a:lnTo>
                    <a:pt x="23" y="372"/>
                  </a:lnTo>
                  <a:lnTo>
                    <a:pt x="19" y="385"/>
                  </a:lnTo>
                  <a:lnTo>
                    <a:pt x="15" y="397"/>
                  </a:lnTo>
                  <a:lnTo>
                    <a:pt x="11" y="410"/>
                  </a:lnTo>
                  <a:lnTo>
                    <a:pt x="9" y="425"/>
                  </a:lnTo>
                  <a:lnTo>
                    <a:pt x="7" y="439"/>
                  </a:lnTo>
                  <a:lnTo>
                    <a:pt x="4" y="450"/>
                  </a:lnTo>
                  <a:lnTo>
                    <a:pt x="2" y="463"/>
                  </a:lnTo>
                  <a:lnTo>
                    <a:pt x="0" y="477"/>
                  </a:lnTo>
                  <a:lnTo>
                    <a:pt x="0" y="492"/>
                  </a:lnTo>
                  <a:lnTo>
                    <a:pt x="0" y="505"/>
                  </a:lnTo>
                  <a:lnTo>
                    <a:pt x="0" y="518"/>
                  </a:lnTo>
                  <a:lnTo>
                    <a:pt x="0" y="532"/>
                  </a:lnTo>
                  <a:lnTo>
                    <a:pt x="2" y="547"/>
                  </a:lnTo>
                  <a:lnTo>
                    <a:pt x="2" y="558"/>
                  </a:lnTo>
                  <a:lnTo>
                    <a:pt x="2" y="572"/>
                  </a:lnTo>
                  <a:lnTo>
                    <a:pt x="4" y="585"/>
                  </a:lnTo>
                  <a:lnTo>
                    <a:pt x="7" y="596"/>
                  </a:lnTo>
                  <a:lnTo>
                    <a:pt x="9" y="608"/>
                  </a:lnTo>
                  <a:lnTo>
                    <a:pt x="13" y="617"/>
                  </a:lnTo>
                  <a:lnTo>
                    <a:pt x="17" y="629"/>
                  </a:lnTo>
                  <a:lnTo>
                    <a:pt x="23" y="640"/>
                  </a:lnTo>
                  <a:lnTo>
                    <a:pt x="28" y="648"/>
                  </a:lnTo>
                  <a:lnTo>
                    <a:pt x="32" y="657"/>
                  </a:lnTo>
                  <a:lnTo>
                    <a:pt x="38" y="667"/>
                  </a:lnTo>
                  <a:lnTo>
                    <a:pt x="45" y="676"/>
                  </a:lnTo>
                  <a:lnTo>
                    <a:pt x="53" y="682"/>
                  </a:lnTo>
                  <a:lnTo>
                    <a:pt x="59" y="689"/>
                  </a:lnTo>
                  <a:lnTo>
                    <a:pt x="66" y="697"/>
                  </a:lnTo>
                  <a:lnTo>
                    <a:pt x="76" y="705"/>
                  </a:lnTo>
                  <a:lnTo>
                    <a:pt x="83" y="710"/>
                  </a:lnTo>
                  <a:lnTo>
                    <a:pt x="91" y="716"/>
                  </a:lnTo>
                  <a:lnTo>
                    <a:pt x="100" y="720"/>
                  </a:lnTo>
                  <a:lnTo>
                    <a:pt x="110" y="725"/>
                  </a:lnTo>
                  <a:lnTo>
                    <a:pt x="119" y="727"/>
                  </a:lnTo>
                  <a:lnTo>
                    <a:pt x="129" y="733"/>
                  </a:lnTo>
                  <a:lnTo>
                    <a:pt x="138" y="735"/>
                  </a:lnTo>
                  <a:lnTo>
                    <a:pt x="148" y="741"/>
                  </a:lnTo>
                  <a:lnTo>
                    <a:pt x="157" y="741"/>
                  </a:lnTo>
                  <a:lnTo>
                    <a:pt x="169" y="742"/>
                  </a:lnTo>
                  <a:lnTo>
                    <a:pt x="178" y="744"/>
                  </a:lnTo>
                  <a:lnTo>
                    <a:pt x="190" y="748"/>
                  </a:lnTo>
                  <a:lnTo>
                    <a:pt x="199" y="748"/>
                  </a:lnTo>
                  <a:lnTo>
                    <a:pt x="211" y="748"/>
                  </a:lnTo>
                  <a:lnTo>
                    <a:pt x="222" y="748"/>
                  </a:lnTo>
                  <a:lnTo>
                    <a:pt x="233" y="750"/>
                  </a:lnTo>
                  <a:lnTo>
                    <a:pt x="243" y="748"/>
                  </a:lnTo>
                  <a:lnTo>
                    <a:pt x="252" y="748"/>
                  </a:lnTo>
                  <a:lnTo>
                    <a:pt x="264" y="746"/>
                  </a:lnTo>
                  <a:lnTo>
                    <a:pt x="273" y="744"/>
                  </a:lnTo>
                  <a:lnTo>
                    <a:pt x="283" y="741"/>
                  </a:lnTo>
                  <a:lnTo>
                    <a:pt x="294" y="739"/>
                  </a:lnTo>
                  <a:lnTo>
                    <a:pt x="304" y="735"/>
                  </a:lnTo>
                  <a:lnTo>
                    <a:pt x="315" y="733"/>
                  </a:lnTo>
                  <a:lnTo>
                    <a:pt x="323" y="729"/>
                  </a:lnTo>
                  <a:lnTo>
                    <a:pt x="334" y="725"/>
                  </a:lnTo>
                  <a:lnTo>
                    <a:pt x="344" y="720"/>
                  </a:lnTo>
                  <a:lnTo>
                    <a:pt x="353" y="716"/>
                  </a:lnTo>
                  <a:lnTo>
                    <a:pt x="361" y="710"/>
                  </a:lnTo>
                  <a:lnTo>
                    <a:pt x="370" y="705"/>
                  </a:lnTo>
                  <a:lnTo>
                    <a:pt x="380" y="699"/>
                  </a:lnTo>
                  <a:lnTo>
                    <a:pt x="389" y="695"/>
                  </a:lnTo>
                  <a:lnTo>
                    <a:pt x="402" y="680"/>
                  </a:lnTo>
                  <a:lnTo>
                    <a:pt x="418" y="667"/>
                  </a:lnTo>
                  <a:lnTo>
                    <a:pt x="429" y="649"/>
                  </a:lnTo>
                  <a:lnTo>
                    <a:pt x="440" y="634"/>
                  </a:lnTo>
                  <a:lnTo>
                    <a:pt x="444" y="623"/>
                  </a:lnTo>
                  <a:lnTo>
                    <a:pt x="448" y="615"/>
                  </a:lnTo>
                  <a:lnTo>
                    <a:pt x="454" y="606"/>
                  </a:lnTo>
                  <a:lnTo>
                    <a:pt x="458" y="596"/>
                  </a:lnTo>
                  <a:lnTo>
                    <a:pt x="459" y="587"/>
                  </a:lnTo>
                  <a:lnTo>
                    <a:pt x="461" y="575"/>
                  </a:lnTo>
                  <a:lnTo>
                    <a:pt x="463" y="564"/>
                  </a:lnTo>
                  <a:lnTo>
                    <a:pt x="467" y="554"/>
                  </a:lnTo>
                  <a:lnTo>
                    <a:pt x="465" y="541"/>
                  </a:lnTo>
                  <a:lnTo>
                    <a:pt x="465" y="530"/>
                  </a:lnTo>
                  <a:lnTo>
                    <a:pt x="465" y="518"/>
                  </a:lnTo>
                  <a:lnTo>
                    <a:pt x="465" y="507"/>
                  </a:lnTo>
                  <a:lnTo>
                    <a:pt x="463" y="496"/>
                  </a:lnTo>
                  <a:lnTo>
                    <a:pt x="461" y="484"/>
                  </a:lnTo>
                  <a:lnTo>
                    <a:pt x="461" y="471"/>
                  </a:lnTo>
                  <a:lnTo>
                    <a:pt x="461" y="461"/>
                  </a:lnTo>
                  <a:lnTo>
                    <a:pt x="458" y="446"/>
                  </a:lnTo>
                  <a:lnTo>
                    <a:pt x="456" y="437"/>
                  </a:lnTo>
                  <a:lnTo>
                    <a:pt x="456" y="423"/>
                  </a:lnTo>
                  <a:lnTo>
                    <a:pt x="454" y="412"/>
                  </a:lnTo>
                  <a:lnTo>
                    <a:pt x="450" y="401"/>
                  </a:lnTo>
                  <a:lnTo>
                    <a:pt x="448" y="387"/>
                  </a:lnTo>
                  <a:lnTo>
                    <a:pt x="444" y="376"/>
                  </a:lnTo>
                  <a:lnTo>
                    <a:pt x="442" y="366"/>
                  </a:lnTo>
                  <a:lnTo>
                    <a:pt x="439" y="351"/>
                  </a:lnTo>
                  <a:lnTo>
                    <a:pt x="435" y="342"/>
                  </a:lnTo>
                  <a:lnTo>
                    <a:pt x="431" y="328"/>
                  </a:lnTo>
                  <a:lnTo>
                    <a:pt x="427" y="317"/>
                  </a:lnTo>
                  <a:lnTo>
                    <a:pt x="423" y="306"/>
                  </a:lnTo>
                  <a:lnTo>
                    <a:pt x="418" y="294"/>
                  </a:lnTo>
                  <a:lnTo>
                    <a:pt x="414" y="283"/>
                  </a:lnTo>
                  <a:lnTo>
                    <a:pt x="410" y="271"/>
                  </a:lnTo>
                  <a:lnTo>
                    <a:pt x="406" y="260"/>
                  </a:lnTo>
                  <a:lnTo>
                    <a:pt x="402" y="249"/>
                  </a:lnTo>
                  <a:lnTo>
                    <a:pt x="397" y="237"/>
                  </a:lnTo>
                  <a:lnTo>
                    <a:pt x="393" y="226"/>
                  </a:lnTo>
                  <a:lnTo>
                    <a:pt x="389" y="216"/>
                  </a:lnTo>
                  <a:lnTo>
                    <a:pt x="383" y="205"/>
                  </a:lnTo>
                  <a:lnTo>
                    <a:pt x="380" y="195"/>
                  </a:lnTo>
                  <a:lnTo>
                    <a:pt x="376" y="186"/>
                  </a:lnTo>
                  <a:lnTo>
                    <a:pt x="370" y="175"/>
                  </a:lnTo>
                  <a:lnTo>
                    <a:pt x="366" y="165"/>
                  </a:lnTo>
                  <a:lnTo>
                    <a:pt x="361" y="154"/>
                  </a:lnTo>
                  <a:lnTo>
                    <a:pt x="357" y="144"/>
                  </a:lnTo>
                  <a:lnTo>
                    <a:pt x="353" y="137"/>
                  </a:lnTo>
                  <a:lnTo>
                    <a:pt x="347" y="127"/>
                  </a:lnTo>
                  <a:lnTo>
                    <a:pt x="344" y="118"/>
                  </a:lnTo>
                  <a:lnTo>
                    <a:pt x="338" y="110"/>
                  </a:lnTo>
                  <a:lnTo>
                    <a:pt x="334" y="100"/>
                  </a:lnTo>
                  <a:lnTo>
                    <a:pt x="330" y="93"/>
                  </a:lnTo>
                  <a:lnTo>
                    <a:pt x="325" y="85"/>
                  </a:lnTo>
                  <a:lnTo>
                    <a:pt x="321" y="78"/>
                  </a:lnTo>
                  <a:lnTo>
                    <a:pt x="313" y="64"/>
                  </a:lnTo>
                  <a:lnTo>
                    <a:pt x="307" y="51"/>
                  </a:lnTo>
                  <a:lnTo>
                    <a:pt x="298" y="38"/>
                  </a:lnTo>
                  <a:lnTo>
                    <a:pt x="292" y="28"/>
                  </a:lnTo>
                  <a:lnTo>
                    <a:pt x="287" y="21"/>
                  </a:lnTo>
                  <a:lnTo>
                    <a:pt x="283" y="13"/>
                  </a:lnTo>
                  <a:lnTo>
                    <a:pt x="277" y="4"/>
                  </a:lnTo>
                  <a:lnTo>
                    <a:pt x="275" y="0"/>
                  </a:lnTo>
                  <a:lnTo>
                    <a:pt x="275" y="0"/>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3" name="Freeform 16"/>
            <p:cNvSpPr>
              <a:spLocks/>
            </p:cNvSpPr>
            <p:nvPr/>
          </p:nvSpPr>
          <p:spPr bwMode="auto">
            <a:xfrm>
              <a:off x="358343" y="5946188"/>
              <a:ext cx="252413" cy="522288"/>
            </a:xfrm>
            <a:custGeom>
              <a:avLst/>
              <a:gdLst>
                <a:gd name="T0" fmla="*/ 218 w 317"/>
                <a:gd name="T1" fmla="*/ 0 h 658"/>
                <a:gd name="T2" fmla="*/ 152 w 317"/>
                <a:gd name="T3" fmla="*/ 76 h 658"/>
                <a:gd name="T4" fmla="*/ 93 w 317"/>
                <a:gd name="T5" fmla="*/ 162 h 658"/>
                <a:gd name="T6" fmla="*/ 44 w 317"/>
                <a:gd name="T7" fmla="*/ 261 h 658"/>
                <a:gd name="T8" fmla="*/ 7 w 317"/>
                <a:gd name="T9" fmla="*/ 365 h 658"/>
                <a:gd name="T10" fmla="*/ 0 w 317"/>
                <a:gd name="T11" fmla="*/ 462 h 658"/>
                <a:gd name="T12" fmla="*/ 9 w 317"/>
                <a:gd name="T13" fmla="*/ 547 h 658"/>
                <a:gd name="T14" fmla="*/ 45 w 317"/>
                <a:gd name="T15" fmla="*/ 612 h 658"/>
                <a:gd name="T16" fmla="*/ 112 w 317"/>
                <a:gd name="T17" fmla="*/ 646 h 658"/>
                <a:gd name="T18" fmla="*/ 178 w 317"/>
                <a:gd name="T19" fmla="*/ 658 h 658"/>
                <a:gd name="T20" fmla="*/ 243 w 317"/>
                <a:gd name="T21" fmla="*/ 639 h 658"/>
                <a:gd name="T22" fmla="*/ 289 w 317"/>
                <a:gd name="T23" fmla="*/ 591 h 658"/>
                <a:gd name="T24" fmla="*/ 317 w 317"/>
                <a:gd name="T25" fmla="*/ 489 h 658"/>
                <a:gd name="T26" fmla="*/ 317 w 317"/>
                <a:gd name="T27" fmla="*/ 371 h 658"/>
                <a:gd name="T28" fmla="*/ 294 w 317"/>
                <a:gd name="T29" fmla="*/ 215 h 658"/>
                <a:gd name="T30" fmla="*/ 218 w 317"/>
                <a:gd name="T31" fmla="*/ 0 h 658"/>
                <a:gd name="T32" fmla="*/ 218 w 317"/>
                <a:gd name="T33"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7" h="658">
                  <a:moveTo>
                    <a:pt x="218" y="0"/>
                  </a:moveTo>
                  <a:lnTo>
                    <a:pt x="152" y="76"/>
                  </a:lnTo>
                  <a:lnTo>
                    <a:pt x="93" y="162"/>
                  </a:lnTo>
                  <a:lnTo>
                    <a:pt x="44" y="261"/>
                  </a:lnTo>
                  <a:lnTo>
                    <a:pt x="7" y="365"/>
                  </a:lnTo>
                  <a:lnTo>
                    <a:pt x="0" y="462"/>
                  </a:lnTo>
                  <a:lnTo>
                    <a:pt x="9" y="547"/>
                  </a:lnTo>
                  <a:lnTo>
                    <a:pt x="45" y="612"/>
                  </a:lnTo>
                  <a:lnTo>
                    <a:pt x="112" y="646"/>
                  </a:lnTo>
                  <a:lnTo>
                    <a:pt x="178" y="658"/>
                  </a:lnTo>
                  <a:lnTo>
                    <a:pt x="243" y="639"/>
                  </a:lnTo>
                  <a:lnTo>
                    <a:pt x="289" y="591"/>
                  </a:lnTo>
                  <a:lnTo>
                    <a:pt x="317" y="489"/>
                  </a:lnTo>
                  <a:lnTo>
                    <a:pt x="317" y="371"/>
                  </a:lnTo>
                  <a:lnTo>
                    <a:pt x="294" y="215"/>
                  </a:lnTo>
                  <a:lnTo>
                    <a:pt x="218" y="0"/>
                  </a:lnTo>
                  <a:lnTo>
                    <a:pt x="218" y="0"/>
                  </a:lnTo>
                  <a:close/>
                </a:path>
              </a:pathLst>
            </a:custGeom>
            <a:solidFill>
              <a:srgbClr val="4DB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4" name="Freeform 17"/>
            <p:cNvSpPr>
              <a:spLocks/>
            </p:cNvSpPr>
            <p:nvPr/>
          </p:nvSpPr>
          <p:spPr bwMode="auto">
            <a:xfrm>
              <a:off x="393268" y="6006513"/>
              <a:ext cx="182563" cy="425450"/>
            </a:xfrm>
            <a:custGeom>
              <a:avLst/>
              <a:gdLst>
                <a:gd name="T0" fmla="*/ 155 w 229"/>
                <a:gd name="T1" fmla="*/ 0 h 536"/>
                <a:gd name="T2" fmla="*/ 89 w 229"/>
                <a:gd name="T3" fmla="*/ 88 h 536"/>
                <a:gd name="T4" fmla="*/ 45 w 229"/>
                <a:gd name="T5" fmla="*/ 188 h 536"/>
                <a:gd name="T6" fmla="*/ 9 w 229"/>
                <a:gd name="T7" fmla="*/ 287 h 536"/>
                <a:gd name="T8" fmla="*/ 0 w 229"/>
                <a:gd name="T9" fmla="*/ 390 h 536"/>
                <a:gd name="T10" fmla="*/ 11 w 229"/>
                <a:gd name="T11" fmla="*/ 466 h 536"/>
                <a:gd name="T12" fmla="*/ 57 w 229"/>
                <a:gd name="T13" fmla="*/ 519 h 536"/>
                <a:gd name="T14" fmla="*/ 115 w 229"/>
                <a:gd name="T15" fmla="*/ 536 h 536"/>
                <a:gd name="T16" fmla="*/ 174 w 229"/>
                <a:gd name="T17" fmla="*/ 519 h 536"/>
                <a:gd name="T18" fmla="*/ 214 w 229"/>
                <a:gd name="T19" fmla="*/ 449 h 536"/>
                <a:gd name="T20" fmla="*/ 229 w 229"/>
                <a:gd name="T21" fmla="*/ 319 h 536"/>
                <a:gd name="T22" fmla="*/ 222 w 229"/>
                <a:gd name="T23" fmla="*/ 202 h 536"/>
                <a:gd name="T24" fmla="*/ 174 w 229"/>
                <a:gd name="T25" fmla="*/ 44 h 536"/>
                <a:gd name="T26" fmla="*/ 155 w 229"/>
                <a:gd name="T27" fmla="*/ 0 h 536"/>
                <a:gd name="T28" fmla="*/ 155 w 229"/>
                <a:gd name="T29"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9" h="536">
                  <a:moveTo>
                    <a:pt x="155" y="0"/>
                  </a:moveTo>
                  <a:lnTo>
                    <a:pt x="89" y="88"/>
                  </a:lnTo>
                  <a:lnTo>
                    <a:pt x="45" y="188"/>
                  </a:lnTo>
                  <a:lnTo>
                    <a:pt x="9" y="287"/>
                  </a:lnTo>
                  <a:lnTo>
                    <a:pt x="0" y="390"/>
                  </a:lnTo>
                  <a:lnTo>
                    <a:pt x="11" y="466"/>
                  </a:lnTo>
                  <a:lnTo>
                    <a:pt x="57" y="519"/>
                  </a:lnTo>
                  <a:lnTo>
                    <a:pt x="115" y="536"/>
                  </a:lnTo>
                  <a:lnTo>
                    <a:pt x="174" y="519"/>
                  </a:lnTo>
                  <a:lnTo>
                    <a:pt x="214" y="449"/>
                  </a:lnTo>
                  <a:lnTo>
                    <a:pt x="229" y="319"/>
                  </a:lnTo>
                  <a:lnTo>
                    <a:pt x="222" y="202"/>
                  </a:lnTo>
                  <a:lnTo>
                    <a:pt x="174" y="44"/>
                  </a:lnTo>
                  <a:lnTo>
                    <a:pt x="155" y="0"/>
                  </a:lnTo>
                  <a:lnTo>
                    <a:pt x="155" y="0"/>
                  </a:lnTo>
                  <a:close/>
                </a:path>
              </a:pathLst>
            </a:custGeom>
            <a:solidFill>
              <a:srgbClr val="8C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5" name="Freeform 18"/>
            <p:cNvSpPr>
              <a:spLocks/>
            </p:cNvSpPr>
            <p:nvPr/>
          </p:nvSpPr>
          <p:spPr bwMode="auto">
            <a:xfrm>
              <a:off x="510743" y="5957300"/>
              <a:ext cx="168275" cy="536575"/>
            </a:xfrm>
            <a:custGeom>
              <a:avLst/>
              <a:gdLst>
                <a:gd name="T0" fmla="*/ 59 w 212"/>
                <a:gd name="T1" fmla="*/ 0 h 676"/>
                <a:gd name="T2" fmla="*/ 97 w 212"/>
                <a:gd name="T3" fmla="*/ 97 h 676"/>
                <a:gd name="T4" fmla="*/ 140 w 212"/>
                <a:gd name="T5" fmla="*/ 239 h 676"/>
                <a:gd name="T6" fmla="*/ 161 w 212"/>
                <a:gd name="T7" fmla="*/ 366 h 676"/>
                <a:gd name="T8" fmla="*/ 157 w 212"/>
                <a:gd name="T9" fmla="*/ 482 h 676"/>
                <a:gd name="T10" fmla="*/ 136 w 212"/>
                <a:gd name="T11" fmla="*/ 583 h 676"/>
                <a:gd name="T12" fmla="*/ 81 w 212"/>
                <a:gd name="T13" fmla="*/ 644 h 676"/>
                <a:gd name="T14" fmla="*/ 0 w 212"/>
                <a:gd name="T15" fmla="*/ 676 h 676"/>
                <a:gd name="T16" fmla="*/ 104 w 212"/>
                <a:gd name="T17" fmla="*/ 661 h 676"/>
                <a:gd name="T18" fmla="*/ 173 w 212"/>
                <a:gd name="T19" fmla="*/ 617 h 676"/>
                <a:gd name="T20" fmla="*/ 203 w 212"/>
                <a:gd name="T21" fmla="*/ 552 h 676"/>
                <a:gd name="T22" fmla="*/ 212 w 212"/>
                <a:gd name="T23" fmla="*/ 467 h 676"/>
                <a:gd name="T24" fmla="*/ 203 w 212"/>
                <a:gd name="T25" fmla="*/ 347 h 676"/>
                <a:gd name="T26" fmla="*/ 176 w 212"/>
                <a:gd name="T27" fmla="*/ 241 h 676"/>
                <a:gd name="T28" fmla="*/ 114 w 212"/>
                <a:gd name="T29" fmla="*/ 83 h 676"/>
                <a:gd name="T30" fmla="*/ 59 w 212"/>
                <a:gd name="T31" fmla="*/ 0 h 676"/>
                <a:gd name="T32" fmla="*/ 59 w 212"/>
                <a:gd name="T33"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676">
                  <a:moveTo>
                    <a:pt x="59" y="0"/>
                  </a:moveTo>
                  <a:lnTo>
                    <a:pt x="97" y="97"/>
                  </a:lnTo>
                  <a:lnTo>
                    <a:pt x="140" y="239"/>
                  </a:lnTo>
                  <a:lnTo>
                    <a:pt x="161" y="366"/>
                  </a:lnTo>
                  <a:lnTo>
                    <a:pt x="157" y="482"/>
                  </a:lnTo>
                  <a:lnTo>
                    <a:pt x="136" y="583"/>
                  </a:lnTo>
                  <a:lnTo>
                    <a:pt x="81" y="644"/>
                  </a:lnTo>
                  <a:lnTo>
                    <a:pt x="0" y="676"/>
                  </a:lnTo>
                  <a:lnTo>
                    <a:pt x="104" y="661"/>
                  </a:lnTo>
                  <a:lnTo>
                    <a:pt x="173" y="617"/>
                  </a:lnTo>
                  <a:lnTo>
                    <a:pt x="203" y="552"/>
                  </a:lnTo>
                  <a:lnTo>
                    <a:pt x="212" y="467"/>
                  </a:lnTo>
                  <a:lnTo>
                    <a:pt x="203" y="347"/>
                  </a:lnTo>
                  <a:lnTo>
                    <a:pt x="176" y="241"/>
                  </a:lnTo>
                  <a:lnTo>
                    <a:pt x="114" y="83"/>
                  </a:lnTo>
                  <a:lnTo>
                    <a:pt x="59" y="0"/>
                  </a:lnTo>
                  <a:lnTo>
                    <a:pt x="59" y="0"/>
                  </a:lnTo>
                  <a:close/>
                </a:path>
              </a:pathLst>
            </a:custGeom>
            <a:solidFill>
              <a:srgbClr val="008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6" name="Freeform 19"/>
            <p:cNvSpPr>
              <a:spLocks/>
            </p:cNvSpPr>
            <p:nvPr/>
          </p:nvSpPr>
          <p:spPr bwMode="auto">
            <a:xfrm>
              <a:off x="423431" y="6087475"/>
              <a:ext cx="98425" cy="303213"/>
            </a:xfrm>
            <a:custGeom>
              <a:avLst/>
              <a:gdLst>
                <a:gd name="T0" fmla="*/ 89 w 125"/>
                <a:gd name="T1" fmla="*/ 0 h 384"/>
                <a:gd name="T2" fmla="*/ 47 w 125"/>
                <a:gd name="T3" fmla="*/ 76 h 384"/>
                <a:gd name="T4" fmla="*/ 19 w 125"/>
                <a:gd name="T5" fmla="*/ 160 h 384"/>
                <a:gd name="T6" fmla="*/ 0 w 125"/>
                <a:gd name="T7" fmla="*/ 251 h 384"/>
                <a:gd name="T8" fmla="*/ 0 w 125"/>
                <a:gd name="T9" fmla="*/ 319 h 384"/>
                <a:gd name="T10" fmla="*/ 20 w 125"/>
                <a:gd name="T11" fmla="*/ 370 h 384"/>
                <a:gd name="T12" fmla="*/ 51 w 125"/>
                <a:gd name="T13" fmla="*/ 384 h 384"/>
                <a:gd name="T14" fmla="*/ 87 w 125"/>
                <a:gd name="T15" fmla="*/ 367 h 384"/>
                <a:gd name="T16" fmla="*/ 117 w 125"/>
                <a:gd name="T17" fmla="*/ 308 h 384"/>
                <a:gd name="T18" fmla="*/ 125 w 125"/>
                <a:gd name="T19" fmla="*/ 220 h 384"/>
                <a:gd name="T20" fmla="*/ 121 w 125"/>
                <a:gd name="T21" fmla="*/ 108 h 384"/>
                <a:gd name="T22" fmla="*/ 89 w 125"/>
                <a:gd name="T23" fmla="*/ 0 h 384"/>
                <a:gd name="T24" fmla="*/ 89 w 125"/>
                <a:gd name="T25"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384">
                  <a:moveTo>
                    <a:pt x="89" y="0"/>
                  </a:moveTo>
                  <a:lnTo>
                    <a:pt x="47" y="76"/>
                  </a:lnTo>
                  <a:lnTo>
                    <a:pt x="19" y="160"/>
                  </a:lnTo>
                  <a:lnTo>
                    <a:pt x="0" y="251"/>
                  </a:lnTo>
                  <a:lnTo>
                    <a:pt x="0" y="319"/>
                  </a:lnTo>
                  <a:lnTo>
                    <a:pt x="20" y="370"/>
                  </a:lnTo>
                  <a:lnTo>
                    <a:pt x="51" y="384"/>
                  </a:lnTo>
                  <a:lnTo>
                    <a:pt x="87" y="367"/>
                  </a:lnTo>
                  <a:lnTo>
                    <a:pt x="117" y="308"/>
                  </a:lnTo>
                  <a:lnTo>
                    <a:pt x="125" y="220"/>
                  </a:lnTo>
                  <a:lnTo>
                    <a:pt x="121" y="108"/>
                  </a:lnTo>
                  <a:lnTo>
                    <a:pt x="89" y="0"/>
                  </a:lnTo>
                  <a:lnTo>
                    <a:pt x="89" y="0"/>
                  </a:lnTo>
                  <a:close/>
                </a:path>
              </a:pathLst>
            </a:custGeom>
            <a:solidFill>
              <a:srgbClr val="BA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47" name="Group 46"/>
          <p:cNvGrpSpPr/>
          <p:nvPr/>
        </p:nvGrpSpPr>
        <p:grpSpPr>
          <a:xfrm>
            <a:off x="4803851" y="2591037"/>
            <a:ext cx="163712" cy="255389"/>
            <a:chOff x="296431" y="5846175"/>
            <a:chExt cx="436563" cy="681038"/>
          </a:xfrm>
        </p:grpSpPr>
        <p:sp>
          <p:nvSpPr>
            <p:cNvPr id="48" name="Freeform 13"/>
            <p:cNvSpPr>
              <a:spLocks/>
            </p:cNvSpPr>
            <p:nvPr/>
          </p:nvSpPr>
          <p:spPr bwMode="auto">
            <a:xfrm>
              <a:off x="296431" y="5846175"/>
              <a:ext cx="436563" cy="681038"/>
            </a:xfrm>
            <a:custGeom>
              <a:avLst/>
              <a:gdLst>
                <a:gd name="T0" fmla="*/ 308 w 551"/>
                <a:gd name="T1" fmla="*/ 11 h 857"/>
                <a:gd name="T2" fmla="*/ 281 w 551"/>
                <a:gd name="T3" fmla="*/ 36 h 857"/>
                <a:gd name="T4" fmla="*/ 243 w 551"/>
                <a:gd name="T5" fmla="*/ 76 h 857"/>
                <a:gd name="T6" fmla="*/ 222 w 551"/>
                <a:gd name="T7" fmla="*/ 99 h 857"/>
                <a:gd name="T8" fmla="*/ 199 w 551"/>
                <a:gd name="T9" fmla="*/ 125 h 857"/>
                <a:gd name="T10" fmla="*/ 177 w 551"/>
                <a:gd name="T11" fmla="*/ 154 h 857"/>
                <a:gd name="T12" fmla="*/ 156 w 551"/>
                <a:gd name="T13" fmla="*/ 186 h 857"/>
                <a:gd name="T14" fmla="*/ 131 w 551"/>
                <a:gd name="T15" fmla="*/ 218 h 857"/>
                <a:gd name="T16" fmla="*/ 108 w 551"/>
                <a:gd name="T17" fmla="*/ 253 h 857"/>
                <a:gd name="T18" fmla="*/ 87 w 551"/>
                <a:gd name="T19" fmla="*/ 291 h 857"/>
                <a:gd name="T20" fmla="*/ 66 w 551"/>
                <a:gd name="T21" fmla="*/ 331 h 857"/>
                <a:gd name="T22" fmla="*/ 49 w 551"/>
                <a:gd name="T23" fmla="*/ 370 h 857"/>
                <a:gd name="T24" fmla="*/ 32 w 551"/>
                <a:gd name="T25" fmla="*/ 412 h 857"/>
                <a:gd name="T26" fmla="*/ 19 w 551"/>
                <a:gd name="T27" fmla="*/ 456 h 857"/>
                <a:gd name="T28" fmla="*/ 9 w 551"/>
                <a:gd name="T29" fmla="*/ 501 h 857"/>
                <a:gd name="T30" fmla="*/ 0 w 551"/>
                <a:gd name="T31" fmla="*/ 545 h 857"/>
                <a:gd name="T32" fmla="*/ 0 w 551"/>
                <a:gd name="T33" fmla="*/ 595 h 857"/>
                <a:gd name="T34" fmla="*/ 2 w 551"/>
                <a:gd name="T35" fmla="*/ 640 h 857"/>
                <a:gd name="T36" fmla="*/ 9 w 551"/>
                <a:gd name="T37" fmla="*/ 684 h 857"/>
                <a:gd name="T38" fmla="*/ 21 w 551"/>
                <a:gd name="T39" fmla="*/ 720 h 857"/>
                <a:gd name="T40" fmla="*/ 40 w 551"/>
                <a:gd name="T41" fmla="*/ 752 h 857"/>
                <a:gd name="T42" fmla="*/ 63 w 551"/>
                <a:gd name="T43" fmla="*/ 781 h 857"/>
                <a:gd name="T44" fmla="*/ 91 w 551"/>
                <a:gd name="T45" fmla="*/ 805 h 857"/>
                <a:gd name="T46" fmla="*/ 120 w 551"/>
                <a:gd name="T47" fmla="*/ 822 h 857"/>
                <a:gd name="T48" fmla="*/ 154 w 551"/>
                <a:gd name="T49" fmla="*/ 838 h 857"/>
                <a:gd name="T50" fmla="*/ 188 w 551"/>
                <a:gd name="T51" fmla="*/ 847 h 857"/>
                <a:gd name="T52" fmla="*/ 226 w 551"/>
                <a:gd name="T53" fmla="*/ 853 h 857"/>
                <a:gd name="T54" fmla="*/ 262 w 551"/>
                <a:gd name="T55" fmla="*/ 855 h 857"/>
                <a:gd name="T56" fmla="*/ 298 w 551"/>
                <a:gd name="T57" fmla="*/ 853 h 857"/>
                <a:gd name="T58" fmla="*/ 336 w 551"/>
                <a:gd name="T59" fmla="*/ 847 h 857"/>
                <a:gd name="T60" fmla="*/ 372 w 551"/>
                <a:gd name="T61" fmla="*/ 838 h 857"/>
                <a:gd name="T62" fmla="*/ 405 w 551"/>
                <a:gd name="T63" fmla="*/ 824 h 857"/>
                <a:gd name="T64" fmla="*/ 439 w 551"/>
                <a:gd name="T65" fmla="*/ 807 h 857"/>
                <a:gd name="T66" fmla="*/ 467 w 551"/>
                <a:gd name="T67" fmla="*/ 786 h 857"/>
                <a:gd name="T68" fmla="*/ 494 w 551"/>
                <a:gd name="T69" fmla="*/ 762 h 857"/>
                <a:gd name="T70" fmla="*/ 515 w 551"/>
                <a:gd name="T71" fmla="*/ 733 h 857"/>
                <a:gd name="T72" fmla="*/ 532 w 551"/>
                <a:gd name="T73" fmla="*/ 701 h 857"/>
                <a:gd name="T74" fmla="*/ 543 w 551"/>
                <a:gd name="T75" fmla="*/ 669 h 857"/>
                <a:gd name="T76" fmla="*/ 551 w 551"/>
                <a:gd name="T77" fmla="*/ 633 h 857"/>
                <a:gd name="T78" fmla="*/ 549 w 551"/>
                <a:gd name="T79" fmla="*/ 593 h 857"/>
                <a:gd name="T80" fmla="*/ 547 w 551"/>
                <a:gd name="T81" fmla="*/ 553 h 857"/>
                <a:gd name="T82" fmla="*/ 541 w 551"/>
                <a:gd name="T83" fmla="*/ 513 h 857"/>
                <a:gd name="T84" fmla="*/ 534 w 551"/>
                <a:gd name="T85" fmla="*/ 471 h 857"/>
                <a:gd name="T86" fmla="*/ 524 w 551"/>
                <a:gd name="T87" fmla="*/ 431 h 857"/>
                <a:gd name="T88" fmla="*/ 513 w 551"/>
                <a:gd name="T89" fmla="*/ 389 h 857"/>
                <a:gd name="T90" fmla="*/ 498 w 551"/>
                <a:gd name="T91" fmla="*/ 350 h 857"/>
                <a:gd name="T92" fmla="*/ 484 w 551"/>
                <a:gd name="T93" fmla="*/ 310 h 857"/>
                <a:gd name="T94" fmla="*/ 467 w 551"/>
                <a:gd name="T95" fmla="*/ 272 h 857"/>
                <a:gd name="T96" fmla="*/ 452 w 551"/>
                <a:gd name="T97" fmla="*/ 236 h 857"/>
                <a:gd name="T98" fmla="*/ 439 w 551"/>
                <a:gd name="T99" fmla="*/ 199 h 857"/>
                <a:gd name="T100" fmla="*/ 422 w 551"/>
                <a:gd name="T101" fmla="*/ 167 h 857"/>
                <a:gd name="T102" fmla="*/ 403 w 551"/>
                <a:gd name="T103" fmla="*/ 135 h 857"/>
                <a:gd name="T104" fmla="*/ 387 w 551"/>
                <a:gd name="T105" fmla="*/ 104 h 857"/>
                <a:gd name="T106" fmla="*/ 372 w 551"/>
                <a:gd name="T107" fmla="*/ 80 h 857"/>
                <a:gd name="T108" fmla="*/ 361 w 551"/>
                <a:gd name="T109" fmla="*/ 59 h 857"/>
                <a:gd name="T110" fmla="*/ 338 w 551"/>
                <a:gd name="T111" fmla="*/ 23 h 857"/>
                <a:gd name="T112" fmla="*/ 325 w 551"/>
                <a:gd name="T113" fmla="*/ 0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1" h="857">
                  <a:moveTo>
                    <a:pt x="325" y="0"/>
                  </a:moveTo>
                  <a:lnTo>
                    <a:pt x="321" y="2"/>
                  </a:lnTo>
                  <a:lnTo>
                    <a:pt x="308" y="11"/>
                  </a:lnTo>
                  <a:lnTo>
                    <a:pt x="298" y="17"/>
                  </a:lnTo>
                  <a:lnTo>
                    <a:pt x="292" y="27"/>
                  </a:lnTo>
                  <a:lnTo>
                    <a:pt x="281" y="36"/>
                  </a:lnTo>
                  <a:lnTo>
                    <a:pt x="270" y="49"/>
                  </a:lnTo>
                  <a:lnTo>
                    <a:pt x="256" y="61"/>
                  </a:lnTo>
                  <a:lnTo>
                    <a:pt x="243" y="76"/>
                  </a:lnTo>
                  <a:lnTo>
                    <a:pt x="236" y="82"/>
                  </a:lnTo>
                  <a:lnTo>
                    <a:pt x="230" y="89"/>
                  </a:lnTo>
                  <a:lnTo>
                    <a:pt x="222" y="99"/>
                  </a:lnTo>
                  <a:lnTo>
                    <a:pt x="217" y="108"/>
                  </a:lnTo>
                  <a:lnTo>
                    <a:pt x="207" y="116"/>
                  </a:lnTo>
                  <a:lnTo>
                    <a:pt x="199" y="125"/>
                  </a:lnTo>
                  <a:lnTo>
                    <a:pt x="192" y="133"/>
                  </a:lnTo>
                  <a:lnTo>
                    <a:pt x="186" y="144"/>
                  </a:lnTo>
                  <a:lnTo>
                    <a:pt x="177" y="154"/>
                  </a:lnTo>
                  <a:lnTo>
                    <a:pt x="169" y="163"/>
                  </a:lnTo>
                  <a:lnTo>
                    <a:pt x="161" y="175"/>
                  </a:lnTo>
                  <a:lnTo>
                    <a:pt x="156" y="186"/>
                  </a:lnTo>
                  <a:lnTo>
                    <a:pt x="146" y="196"/>
                  </a:lnTo>
                  <a:lnTo>
                    <a:pt x="139" y="207"/>
                  </a:lnTo>
                  <a:lnTo>
                    <a:pt x="131" y="218"/>
                  </a:lnTo>
                  <a:lnTo>
                    <a:pt x="123" y="230"/>
                  </a:lnTo>
                  <a:lnTo>
                    <a:pt x="116" y="241"/>
                  </a:lnTo>
                  <a:lnTo>
                    <a:pt x="108" y="253"/>
                  </a:lnTo>
                  <a:lnTo>
                    <a:pt x="101" y="266"/>
                  </a:lnTo>
                  <a:lnTo>
                    <a:pt x="95" y="279"/>
                  </a:lnTo>
                  <a:lnTo>
                    <a:pt x="87" y="291"/>
                  </a:lnTo>
                  <a:lnTo>
                    <a:pt x="80" y="304"/>
                  </a:lnTo>
                  <a:lnTo>
                    <a:pt x="72" y="317"/>
                  </a:lnTo>
                  <a:lnTo>
                    <a:pt x="66" y="331"/>
                  </a:lnTo>
                  <a:lnTo>
                    <a:pt x="59" y="344"/>
                  </a:lnTo>
                  <a:lnTo>
                    <a:pt x="53" y="357"/>
                  </a:lnTo>
                  <a:lnTo>
                    <a:pt x="49" y="370"/>
                  </a:lnTo>
                  <a:lnTo>
                    <a:pt x="44" y="386"/>
                  </a:lnTo>
                  <a:lnTo>
                    <a:pt x="38" y="399"/>
                  </a:lnTo>
                  <a:lnTo>
                    <a:pt x="32" y="412"/>
                  </a:lnTo>
                  <a:lnTo>
                    <a:pt x="28" y="427"/>
                  </a:lnTo>
                  <a:lnTo>
                    <a:pt x="23" y="441"/>
                  </a:lnTo>
                  <a:lnTo>
                    <a:pt x="19" y="456"/>
                  </a:lnTo>
                  <a:lnTo>
                    <a:pt x="13" y="471"/>
                  </a:lnTo>
                  <a:lnTo>
                    <a:pt x="11" y="486"/>
                  </a:lnTo>
                  <a:lnTo>
                    <a:pt x="9" y="501"/>
                  </a:lnTo>
                  <a:lnTo>
                    <a:pt x="6" y="515"/>
                  </a:lnTo>
                  <a:lnTo>
                    <a:pt x="4" y="530"/>
                  </a:lnTo>
                  <a:lnTo>
                    <a:pt x="0" y="545"/>
                  </a:lnTo>
                  <a:lnTo>
                    <a:pt x="0" y="562"/>
                  </a:lnTo>
                  <a:lnTo>
                    <a:pt x="0" y="577"/>
                  </a:lnTo>
                  <a:lnTo>
                    <a:pt x="0" y="595"/>
                  </a:lnTo>
                  <a:lnTo>
                    <a:pt x="0" y="610"/>
                  </a:lnTo>
                  <a:lnTo>
                    <a:pt x="2" y="625"/>
                  </a:lnTo>
                  <a:lnTo>
                    <a:pt x="2" y="640"/>
                  </a:lnTo>
                  <a:lnTo>
                    <a:pt x="4" y="655"/>
                  </a:lnTo>
                  <a:lnTo>
                    <a:pt x="6" y="669"/>
                  </a:lnTo>
                  <a:lnTo>
                    <a:pt x="9" y="684"/>
                  </a:lnTo>
                  <a:lnTo>
                    <a:pt x="13" y="695"/>
                  </a:lnTo>
                  <a:lnTo>
                    <a:pt x="17" y="707"/>
                  </a:lnTo>
                  <a:lnTo>
                    <a:pt x="21" y="720"/>
                  </a:lnTo>
                  <a:lnTo>
                    <a:pt x="28" y="731"/>
                  </a:lnTo>
                  <a:lnTo>
                    <a:pt x="32" y="743"/>
                  </a:lnTo>
                  <a:lnTo>
                    <a:pt x="40" y="752"/>
                  </a:lnTo>
                  <a:lnTo>
                    <a:pt x="46" y="762"/>
                  </a:lnTo>
                  <a:lnTo>
                    <a:pt x="55" y="773"/>
                  </a:lnTo>
                  <a:lnTo>
                    <a:pt x="63" y="781"/>
                  </a:lnTo>
                  <a:lnTo>
                    <a:pt x="72" y="788"/>
                  </a:lnTo>
                  <a:lnTo>
                    <a:pt x="80" y="796"/>
                  </a:lnTo>
                  <a:lnTo>
                    <a:pt x="91" y="805"/>
                  </a:lnTo>
                  <a:lnTo>
                    <a:pt x="101" y="811"/>
                  </a:lnTo>
                  <a:lnTo>
                    <a:pt x="108" y="817"/>
                  </a:lnTo>
                  <a:lnTo>
                    <a:pt x="120" y="822"/>
                  </a:lnTo>
                  <a:lnTo>
                    <a:pt x="131" y="828"/>
                  </a:lnTo>
                  <a:lnTo>
                    <a:pt x="141" y="832"/>
                  </a:lnTo>
                  <a:lnTo>
                    <a:pt x="154" y="838"/>
                  </a:lnTo>
                  <a:lnTo>
                    <a:pt x="163" y="841"/>
                  </a:lnTo>
                  <a:lnTo>
                    <a:pt x="177" y="845"/>
                  </a:lnTo>
                  <a:lnTo>
                    <a:pt x="188" y="847"/>
                  </a:lnTo>
                  <a:lnTo>
                    <a:pt x="199" y="849"/>
                  </a:lnTo>
                  <a:lnTo>
                    <a:pt x="211" y="851"/>
                  </a:lnTo>
                  <a:lnTo>
                    <a:pt x="226" y="853"/>
                  </a:lnTo>
                  <a:lnTo>
                    <a:pt x="237" y="853"/>
                  </a:lnTo>
                  <a:lnTo>
                    <a:pt x="249" y="855"/>
                  </a:lnTo>
                  <a:lnTo>
                    <a:pt x="262" y="855"/>
                  </a:lnTo>
                  <a:lnTo>
                    <a:pt x="275" y="857"/>
                  </a:lnTo>
                  <a:lnTo>
                    <a:pt x="287" y="855"/>
                  </a:lnTo>
                  <a:lnTo>
                    <a:pt x="298" y="853"/>
                  </a:lnTo>
                  <a:lnTo>
                    <a:pt x="311" y="853"/>
                  </a:lnTo>
                  <a:lnTo>
                    <a:pt x="323" y="851"/>
                  </a:lnTo>
                  <a:lnTo>
                    <a:pt x="336" y="847"/>
                  </a:lnTo>
                  <a:lnTo>
                    <a:pt x="348" y="845"/>
                  </a:lnTo>
                  <a:lnTo>
                    <a:pt x="359" y="841"/>
                  </a:lnTo>
                  <a:lnTo>
                    <a:pt x="372" y="838"/>
                  </a:lnTo>
                  <a:lnTo>
                    <a:pt x="382" y="832"/>
                  </a:lnTo>
                  <a:lnTo>
                    <a:pt x="395" y="828"/>
                  </a:lnTo>
                  <a:lnTo>
                    <a:pt x="405" y="824"/>
                  </a:lnTo>
                  <a:lnTo>
                    <a:pt x="416" y="819"/>
                  </a:lnTo>
                  <a:lnTo>
                    <a:pt x="427" y="813"/>
                  </a:lnTo>
                  <a:lnTo>
                    <a:pt x="439" y="807"/>
                  </a:lnTo>
                  <a:lnTo>
                    <a:pt x="448" y="802"/>
                  </a:lnTo>
                  <a:lnTo>
                    <a:pt x="460" y="794"/>
                  </a:lnTo>
                  <a:lnTo>
                    <a:pt x="467" y="786"/>
                  </a:lnTo>
                  <a:lnTo>
                    <a:pt x="475" y="779"/>
                  </a:lnTo>
                  <a:lnTo>
                    <a:pt x="484" y="769"/>
                  </a:lnTo>
                  <a:lnTo>
                    <a:pt x="494" y="762"/>
                  </a:lnTo>
                  <a:lnTo>
                    <a:pt x="500" y="750"/>
                  </a:lnTo>
                  <a:lnTo>
                    <a:pt x="507" y="743"/>
                  </a:lnTo>
                  <a:lnTo>
                    <a:pt x="515" y="733"/>
                  </a:lnTo>
                  <a:lnTo>
                    <a:pt x="522" y="724"/>
                  </a:lnTo>
                  <a:lnTo>
                    <a:pt x="526" y="712"/>
                  </a:lnTo>
                  <a:lnTo>
                    <a:pt x="532" y="701"/>
                  </a:lnTo>
                  <a:lnTo>
                    <a:pt x="536" y="691"/>
                  </a:lnTo>
                  <a:lnTo>
                    <a:pt x="539" y="680"/>
                  </a:lnTo>
                  <a:lnTo>
                    <a:pt x="543" y="669"/>
                  </a:lnTo>
                  <a:lnTo>
                    <a:pt x="547" y="655"/>
                  </a:lnTo>
                  <a:lnTo>
                    <a:pt x="547" y="644"/>
                  </a:lnTo>
                  <a:lnTo>
                    <a:pt x="551" y="633"/>
                  </a:lnTo>
                  <a:lnTo>
                    <a:pt x="549" y="619"/>
                  </a:lnTo>
                  <a:lnTo>
                    <a:pt x="549" y="606"/>
                  </a:lnTo>
                  <a:lnTo>
                    <a:pt x="549" y="593"/>
                  </a:lnTo>
                  <a:lnTo>
                    <a:pt x="549" y="579"/>
                  </a:lnTo>
                  <a:lnTo>
                    <a:pt x="547" y="566"/>
                  </a:lnTo>
                  <a:lnTo>
                    <a:pt x="547" y="553"/>
                  </a:lnTo>
                  <a:lnTo>
                    <a:pt x="545" y="538"/>
                  </a:lnTo>
                  <a:lnTo>
                    <a:pt x="545" y="526"/>
                  </a:lnTo>
                  <a:lnTo>
                    <a:pt x="541" y="513"/>
                  </a:lnTo>
                  <a:lnTo>
                    <a:pt x="539" y="500"/>
                  </a:lnTo>
                  <a:lnTo>
                    <a:pt x="536" y="486"/>
                  </a:lnTo>
                  <a:lnTo>
                    <a:pt x="534" y="471"/>
                  </a:lnTo>
                  <a:lnTo>
                    <a:pt x="530" y="458"/>
                  </a:lnTo>
                  <a:lnTo>
                    <a:pt x="528" y="444"/>
                  </a:lnTo>
                  <a:lnTo>
                    <a:pt x="524" y="431"/>
                  </a:lnTo>
                  <a:lnTo>
                    <a:pt x="522" y="418"/>
                  </a:lnTo>
                  <a:lnTo>
                    <a:pt x="519" y="405"/>
                  </a:lnTo>
                  <a:lnTo>
                    <a:pt x="513" y="389"/>
                  </a:lnTo>
                  <a:lnTo>
                    <a:pt x="509" y="376"/>
                  </a:lnTo>
                  <a:lnTo>
                    <a:pt x="503" y="363"/>
                  </a:lnTo>
                  <a:lnTo>
                    <a:pt x="498" y="350"/>
                  </a:lnTo>
                  <a:lnTo>
                    <a:pt x="494" y="336"/>
                  </a:lnTo>
                  <a:lnTo>
                    <a:pt x="490" y="323"/>
                  </a:lnTo>
                  <a:lnTo>
                    <a:pt x="484" y="310"/>
                  </a:lnTo>
                  <a:lnTo>
                    <a:pt x="479" y="296"/>
                  </a:lnTo>
                  <a:lnTo>
                    <a:pt x="475" y="283"/>
                  </a:lnTo>
                  <a:lnTo>
                    <a:pt x="467" y="272"/>
                  </a:lnTo>
                  <a:lnTo>
                    <a:pt x="463" y="258"/>
                  </a:lnTo>
                  <a:lnTo>
                    <a:pt x="458" y="245"/>
                  </a:lnTo>
                  <a:lnTo>
                    <a:pt x="452" y="236"/>
                  </a:lnTo>
                  <a:lnTo>
                    <a:pt x="448" y="222"/>
                  </a:lnTo>
                  <a:lnTo>
                    <a:pt x="444" y="213"/>
                  </a:lnTo>
                  <a:lnTo>
                    <a:pt x="439" y="199"/>
                  </a:lnTo>
                  <a:lnTo>
                    <a:pt x="431" y="188"/>
                  </a:lnTo>
                  <a:lnTo>
                    <a:pt x="425" y="177"/>
                  </a:lnTo>
                  <a:lnTo>
                    <a:pt x="422" y="167"/>
                  </a:lnTo>
                  <a:lnTo>
                    <a:pt x="416" y="154"/>
                  </a:lnTo>
                  <a:lnTo>
                    <a:pt x="408" y="144"/>
                  </a:lnTo>
                  <a:lnTo>
                    <a:pt x="403" y="135"/>
                  </a:lnTo>
                  <a:lnTo>
                    <a:pt x="399" y="125"/>
                  </a:lnTo>
                  <a:lnTo>
                    <a:pt x="393" y="116"/>
                  </a:lnTo>
                  <a:lnTo>
                    <a:pt x="387" y="104"/>
                  </a:lnTo>
                  <a:lnTo>
                    <a:pt x="382" y="95"/>
                  </a:lnTo>
                  <a:lnTo>
                    <a:pt x="378" y="89"/>
                  </a:lnTo>
                  <a:lnTo>
                    <a:pt x="372" y="80"/>
                  </a:lnTo>
                  <a:lnTo>
                    <a:pt x="368" y="72"/>
                  </a:lnTo>
                  <a:lnTo>
                    <a:pt x="365" y="65"/>
                  </a:lnTo>
                  <a:lnTo>
                    <a:pt x="361" y="59"/>
                  </a:lnTo>
                  <a:lnTo>
                    <a:pt x="351" y="44"/>
                  </a:lnTo>
                  <a:lnTo>
                    <a:pt x="346" y="30"/>
                  </a:lnTo>
                  <a:lnTo>
                    <a:pt x="338" y="23"/>
                  </a:lnTo>
                  <a:lnTo>
                    <a:pt x="334" y="15"/>
                  </a:lnTo>
                  <a:lnTo>
                    <a:pt x="327" y="2"/>
                  </a:lnTo>
                  <a:lnTo>
                    <a:pt x="325" y="0"/>
                  </a:lnTo>
                  <a:lnTo>
                    <a:pt x="3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9" name="Freeform 14"/>
            <p:cNvSpPr>
              <a:spLocks/>
            </p:cNvSpPr>
            <p:nvPr/>
          </p:nvSpPr>
          <p:spPr bwMode="auto">
            <a:xfrm>
              <a:off x="329768" y="5895388"/>
              <a:ext cx="371475" cy="595313"/>
            </a:xfrm>
            <a:custGeom>
              <a:avLst/>
              <a:gdLst>
                <a:gd name="T0" fmla="*/ 262 w 467"/>
                <a:gd name="T1" fmla="*/ 11 h 750"/>
                <a:gd name="T2" fmla="*/ 239 w 467"/>
                <a:gd name="T3" fmla="*/ 32 h 750"/>
                <a:gd name="T4" fmla="*/ 207 w 467"/>
                <a:gd name="T5" fmla="*/ 66 h 750"/>
                <a:gd name="T6" fmla="*/ 176 w 467"/>
                <a:gd name="T7" fmla="*/ 100 h 750"/>
                <a:gd name="T8" fmla="*/ 157 w 467"/>
                <a:gd name="T9" fmla="*/ 127 h 750"/>
                <a:gd name="T10" fmla="*/ 137 w 467"/>
                <a:gd name="T11" fmla="*/ 152 h 750"/>
                <a:gd name="T12" fmla="*/ 119 w 467"/>
                <a:gd name="T13" fmla="*/ 182 h 750"/>
                <a:gd name="T14" fmla="*/ 97 w 467"/>
                <a:gd name="T15" fmla="*/ 211 h 750"/>
                <a:gd name="T16" fmla="*/ 81 w 467"/>
                <a:gd name="T17" fmla="*/ 243 h 750"/>
                <a:gd name="T18" fmla="*/ 61 w 467"/>
                <a:gd name="T19" fmla="*/ 277 h 750"/>
                <a:gd name="T20" fmla="*/ 45 w 467"/>
                <a:gd name="T21" fmla="*/ 311 h 750"/>
                <a:gd name="T22" fmla="*/ 30 w 467"/>
                <a:gd name="T23" fmla="*/ 347 h 750"/>
                <a:gd name="T24" fmla="*/ 19 w 467"/>
                <a:gd name="T25" fmla="*/ 385 h 750"/>
                <a:gd name="T26" fmla="*/ 9 w 467"/>
                <a:gd name="T27" fmla="*/ 425 h 750"/>
                <a:gd name="T28" fmla="*/ 2 w 467"/>
                <a:gd name="T29" fmla="*/ 463 h 750"/>
                <a:gd name="T30" fmla="*/ 0 w 467"/>
                <a:gd name="T31" fmla="*/ 505 h 750"/>
                <a:gd name="T32" fmla="*/ 2 w 467"/>
                <a:gd name="T33" fmla="*/ 547 h 750"/>
                <a:gd name="T34" fmla="*/ 4 w 467"/>
                <a:gd name="T35" fmla="*/ 585 h 750"/>
                <a:gd name="T36" fmla="*/ 13 w 467"/>
                <a:gd name="T37" fmla="*/ 617 h 750"/>
                <a:gd name="T38" fmla="*/ 28 w 467"/>
                <a:gd name="T39" fmla="*/ 648 h 750"/>
                <a:gd name="T40" fmla="*/ 45 w 467"/>
                <a:gd name="T41" fmla="*/ 676 h 750"/>
                <a:gd name="T42" fmla="*/ 66 w 467"/>
                <a:gd name="T43" fmla="*/ 697 h 750"/>
                <a:gd name="T44" fmla="*/ 91 w 467"/>
                <a:gd name="T45" fmla="*/ 716 h 750"/>
                <a:gd name="T46" fmla="*/ 119 w 467"/>
                <a:gd name="T47" fmla="*/ 727 h 750"/>
                <a:gd name="T48" fmla="*/ 148 w 467"/>
                <a:gd name="T49" fmla="*/ 741 h 750"/>
                <a:gd name="T50" fmla="*/ 178 w 467"/>
                <a:gd name="T51" fmla="*/ 744 h 750"/>
                <a:gd name="T52" fmla="*/ 211 w 467"/>
                <a:gd name="T53" fmla="*/ 748 h 750"/>
                <a:gd name="T54" fmla="*/ 243 w 467"/>
                <a:gd name="T55" fmla="*/ 748 h 750"/>
                <a:gd name="T56" fmla="*/ 273 w 467"/>
                <a:gd name="T57" fmla="*/ 744 h 750"/>
                <a:gd name="T58" fmla="*/ 304 w 467"/>
                <a:gd name="T59" fmla="*/ 735 h 750"/>
                <a:gd name="T60" fmla="*/ 334 w 467"/>
                <a:gd name="T61" fmla="*/ 725 h 750"/>
                <a:gd name="T62" fmla="*/ 361 w 467"/>
                <a:gd name="T63" fmla="*/ 710 h 750"/>
                <a:gd name="T64" fmla="*/ 389 w 467"/>
                <a:gd name="T65" fmla="*/ 695 h 750"/>
                <a:gd name="T66" fmla="*/ 429 w 467"/>
                <a:gd name="T67" fmla="*/ 649 h 750"/>
                <a:gd name="T68" fmla="*/ 448 w 467"/>
                <a:gd name="T69" fmla="*/ 615 h 750"/>
                <a:gd name="T70" fmla="*/ 459 w 467"/>
                <a:gd name="T71" fmla="*/ 587 h 750"/>
                <a:gd name="T72" fmla="*/ 467 w 467"/>
                <a:gd name="T73" fmla="*/ 554 h 750"/>
                <a:gd name="T74" fmla="*/ 465 w 467"/>
                <a:gd name="T75" fmla="*/ 518 h 750"/>
                <a:gd name="T76" fmla="*/ 461 w 467"/>
                <a:gd name="T77" fmla="*/ 484 h 750"/>
                <a:gd name="T78" fmla="*/ 458 w 467"/>
                <a:gd name="T79" fmla="*/ 446 h 750"/>
                <a:gd name="T80" fmla="*/ 454 w 467"/>
                <a:gd name="T81" fmla="*/ 412 h 750"/>
                <a:gd name="T82" fmla="*/ 444 w 467"/>
                <a:gd name="T83" fmla="*/ 376 h 750"/>
                <a:gd name="T84" fmla="*/ 435 w 467"/>
                <a:gd name="T85" fmla="*/ 342 h 750"/>
                <a:gd name="T86" fmla="*/ 423 w 467"/>
                <a:gd name="T87" fmla="*/ 306 h 750"/>
                <a:gd name="T88" fmla="*/ 410 w 467"/>
                <a:gd name="T89" fmla="*/ 271 h 750"/>
                <a:gd name="T90" fmla="*/ 397 w 467"/>
                <a:gd name="T91" fmla="*/ 237 h 750"/>
                <a:gd name="T92" fmla="*/ 383 w 467"/>
                <a:gd name="T93" fmla="*/ 205 h 750"/>
                <a:gd name="T94" fmla="*/ 370 w 467"/>
                <a:gd name="T95" fmla="*/ 175 h 750"/>
                <a:gd name="T96" fmla="*/ 357 w 467"/>
                <a:gd name="T97" fmla="*/ 144 h 750"/>
                <a:gd name="T98" fmla="*/ 344 w 467"/>
                <a:gd name="T99" fmla="*/ 118 h 750"/>
                <a:gd name="T100" fmla="*/ 330 w 467"/>
                <a:gd name="T101" fmla="*/ 93 h 750"/>
                <a:gd name="T102" fmla="*/ 313 w 467"/>
                <a:gd name="T103" fmla="*/ 64 h 750"/>
                <a:gd name="T104" fmla="*/ 292 w 467"/>
                <a:gd name="T105" fmla="*/ 28 h 750"/>
                <a:gd name="T106" fmla="*/ 277 w 467"/>
                <a:gd name="T107" fmla="*/ 4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7" h="750">
                  <a:moveTo>
                    <a:pt x="275" y="0"/>
                  </a:moveTo>
                  <a:lnTo>
                    <a:pt x="271" y="2"/>
                  </a:lnTo>
                  <a:lnTo>
                    <a:pt x="262" y="11"/>
                  </a:lnTo>
                  <a:lnTo>
                    <a:pt x="254" y="15"/>
                  </a:lnTo>
                  <a:lnTo>
                    <a:pt x="249" y="24"/>
                  </a:lnTo>
                  <a:lnTo>
                    <a:pt x="239" y="32"/>
                  </a:lnTo>
                  <a:lnTo>
                    <a:pt x="230" y="43"/>
                  </a:lnTo>
                  <a:lnTo>
                    <a:pt x="218" y="53"/>
                  </a:lnTo>
                  <a:lnTo>
                    <a:pt x="207" y="66"/>
                  </a:lnTo>
                  <a:lnTo>
                    <a:pt x="195" y="80"/>
                  </a:lnTo>
                  <a:lnTo>
                    <a:pt x="184" y="95"/>
                  </a:lnTo>
                  <a:lnTo>
                    <a:pt x="176" y="100"/>
                  </a:lnTo>
                  <a:lnTo>
                    <a:pt x="169" y="108"/>
                  </a:lnTo>
                  <a:lnTo>
                    <a:pt x="161" y="118"/>
                  </a:lnTo>
                  <a:lnTo>
                    <a:pt x="157" y="127"/>
                  </a:lnTo>
                  <a:lnTo>
                    <a:pt x="150" y="135"/>
                  </a:lnTo>
                  <a:lnTo>
                    <a:pt x="144" y="144"/>
                  </a:lnTo>
                  <a:lnTo>
                    <a:pt x="137" y="152"/>
                  </a:lnTo>
                  <a:lnTo>
                    <a:pt x="133" y="163"/>
                  </a:lnTo>
                  <a:lnTo>
                    <a:pt x="125" y="173"/>
                  </a:lnTo>
                  <a:lnTo>
                    <a:pt x="119" y="182"/>
                  </a:lnTo>
                  <a:lnTo>
                    <a:pt x="112" y="190"/>
                  </a:lnTo>
                  <a:lnTo>
                    <a:pt x="104" y="201"/>
                  </a:lnTo>
                  <a:lnTo>
                    <a:pt x="97" y="211"/>
                  </a:lnTo>
                  <a:lnTo>
                    <a:pt x="93" y="220"/>
                  </a:lnTo>
                  <a:lnTo>
                    <a:pt x="85" y="232"/>
                  </a:lnTo>
                  <a:lnTo>
                    <a:pt x="81" y="243"/>
                  </a:lnTo>
                  <a:lnTo>
                    <a:pt x="74" y="254"/>
                  </a:lnTo>
                  <a:lnTo>
                    <a:pt x="66" y="266"/>
                  </a:lnTo>
                  <a:lnTo>
                    <a:pt x="61" y="277"/>
                  </a:lnTo>
                  <a:lnTo>
                    <a:pt x="57" y="289"/>
                  </a:lnTo>
                  <a:lnTo>
                    <a:pt x="51" y="300"/>
                  </a:lnTo>
                  <a:lnTo>
                    <a:pt x="45" y="311"/>
                  </a:lnTo>
                  <a:lnTo>
                    <a:pt x="42" y="323"/>
                  </a:lnTo>
                  <a:lnTo>
                    <a:pt x="38" y="336"/>
                  </a:lnTo>
                  <a:lnTo>
                    <a:pt x="30" y="347"/>
                  </a:lnTo>
                  <a:lnTo>
                    <a:pt x="26" y="359"/>
                  </a:lnTo>
                  <a:lnTo>
                    <a:pt x="23" y="372"/>
                  </a:lnTo>
                  <a:lnTo>
                    <a:pt x="19" y="385"/>
                  </a:lnTo>
                  <a:lnTo>
                    <a:pt x="15" y="397"/>
                  </a:lnTo>
                  <a:lnTo>
                    <a:pt x="11" y="410"/>
                  </a:lnTo>
                  <a:lnTo>
                    <a:pt x="9" y="425"/>
                  </a:lnTo>
                  <a:lnTo>
                    <a:pt x="7" y="439"/>
                  </a:lnTo>
                  <a:lnTo>
                    <a:pt x="4" y="450"/>
                  </a:lnTo>
                  <a:lnTo>
                    <a:pt x="2" y="463"/>
                  </a:lnTo>
                  <a:lnTo>
                    <a:pt x="0" y="477"/>
                  </a:lnTo>
                  <a:lnTo>
                    <a:pt x="0" y="492"/>
                  </a:lnTo>
                  <a:lnTo>
                    <a:pt x="0" y="505"/>
                  </a:lnTo>
                  <a:lnTo>
                    <a:pt x="0" y="518"/>
                  </a:lnTo>
                  <a:lnTo>
                    <a:pt x="0" y="532"/>
                  </a:lnTo>
                  <a:lnTo>
                    <a:pt x="2" y="547"/>
                  </a:lnTo>
                  <a:lnTo>
                    <a:pt x="2" y="558"/>
                  </a:lnTo>
                  <a:lnTo>
                    <a:pt x="2" y="572"/>
                  </a:lnTo>
                  <a:lnTo>
                    <a:pt x="4" y="585"/>
                  </a:lnTo>
                  <a:lnTo>
                    <a:pt x="7" y="596"/>
                  </a:lnTo>
                  <a:lnTo>
                    <a:pt x="9" y="608"/>
                  </a:lnTo>
                  <a:lnTo>
                    <a:pt x="13" y="617"/>
                  </a:lnTo>
                  <a:lnTo>
                    <a:pt x="17" y="629"/>
                  </a:lnTo>
                  <a:lnTo>
                    <a:pt x="23" y="640"/>
                  </a:lnTo>
                  <a:lnTo>
                    <a:pt x="28" y="648"/>
                  </a:lnTo>
                  <a:lnTo>
                    <a:pt x="32" y="657"/>
                  </a:lnTo>
                  <a:lnTo>
                    <a:pt x="38" y="667"/>
                  </a:lnTo>
                  <a:lnTo>
                    <a:pt x="45" y="676"/>
                  </a:lnTo>
                  <a:lnTo>
                    <a:pt x="53" y="682"/>
                  </a:lnTo>
                  <a:lnTo>
                    <a:pt x="59" y="689"/>
                  </a:lnTo>
                  <a:lnTo>
                    <a:pt x="66" y="697"/>
                  </a:lnTo>
                  <a:lnTo>
                    <a:pt x="76" y="705"/>
                  </a:lnTo>
                  <a:lnTo>
                    <a:pt x="83" y="710"/>
                  </a:lnTo>
                  <a:lnTo>
                    <a:pt x="91" y="716"/>
                  </a:lnTo>
                  <a:lnTo>
                    <a:pt x="100" y="720"/>
                  </a:lnTo>
                  <a:lnTo>
                    <a:pt x="110" y="725"/>
                  </a:lnTo>
                  <a:lnTo>
                    <a:pt x="119" y="727"/>
                  </a:lnTo>
                  <a:lnTo>
                    <a:pt x="129" y="733"/>
                  </a:lnTo>
                  <a:lnTo>
                    <a:pt x="138" y="735"/>
                  </a:lnTo>
                  <a:lnTo>
                    <a:pt x="148" y="741"/>
                  </a:lnTo>
                  <a:lnTo>
                    <a:pt x="157" y="741"/>
                  </a:lnTo>
                  <a:lnTo>
                    <a:pt x="169" y="742"/>
                  </a:lnTo>
                  <a:lnTo>
                    <a:pt x="178" y="744"/>
                  </a:lnTo>
                  <a:lnTo>
                    <a:pt x="190" y="748"/>
                  </a:lnTo>
                  <a:lnTo>
                    <a:pt x="199" y="748"/>
                  </a:lnTo>
                  <a:lnTo>
                    <a:pt x="211" y="748"/>
                  </a:lnTo>
                  <a:lnTo>
                    <a:pt x="222" y="748"/>
                  </a:lnTo>
                  <a:lnTo>
                    <a:pt x="233" y="750"/>
                  </a:lnTo>
                  <a:lnTo>
                    <a:pt x="243" y="748"/>
                  </a:lnTo>
                  <a:lnTo>
                    <a:pt x="252" y="748"/>
                  </a:lnTo>
                  <a:lnTo>
                    <a:pt x="264" y="746"/>
                  </a:lnTo>
                  <a:lnTo>
                    <a:pt x="273" y="744"/>
                  </a:lnTo>
                  <a:lnTo>
                    <a:pt x="283" y="741"/>
                  </a:lnTo>
                  <a:lnTo>
                    <a:pt x="294" y="739"/>
                  </a:lnTo>
                  <a:lnTo>
                    <a:pt x="304" y="735"/>
                  </a:lnTo>
                  <a:lnTo>
                    <a:pt x="315" y="733"/>
                  </a:lnTo>
                  <a:lnTo>
                    <a:pt x="323" y="729"/>
                  </a:lnTo>
                  <a:lnTo>
                    <a:pt x="334" y="725"/>
                  </a:lnTo>
                  <a:lnTo>
                    <a:pt x="344" y="720"/>
                  </a:lnTo>
                  <a:lnTo>
                    <a:pt x="353" y="716"/>
                  </a:lnTo>
                  <a:lnTo>
                    <a:pt x="361" y="710"/>
                  </a:lnTo>
                  <a:lnTo>
                    <a:pt x="370" y="705"/>
                  </a:lnTo>
                  <a:lnTo>
                    <a:pt x="380" y="699"/>
                  </a:lnTo>
                  <a:lnTo>
                    <a:pt x="389" y="695"/>
                  </a:lnTo>
                  <a:lnTo>
                    <a:pt x="402" y="680"/>
                  </a:lnTo>
                  <a:lnTo>
                    <a:pt x="418" y="667"/>
                  </a:lnTo>
                  <a:lnTo>
                    <a:pt x="429" y="649"/>
                  </a:lnTo>
                  <a:lnTo>
                    <a:pt x="440" y="634"/>
                  </a:lnTo>
                  <a:lnTo>
                    <a:pt x="444" y="623"/>
                  </a:lnTo>
                  <a:lnTo>
                    <a:pt x="448" y="615"/>
                  </a:lnTo>
                  <a:lnTo>
                    <a:pt x="454" y="606"/>
                  </a:lnTo>
                  <a:lnTo>
                    <a:pt x="458" y="596"/>
                  </a:lnTo>
                  <a:lnTo>
                    <a:pt x="459" y="587"/>
                  </a:lnTo>
                  <a:lnTo>
                    <a:pt x="461" y="575"/>
                  </a:lnTo>
                  <a:lnTo>
                    <a:pt x="463" y="564"/>
                  </a:lnTo>
                  <a:lnTo>
                    <a:pt x="467" y="554"/>
                  </a:lnTo>
                  <a:lnTo>
                    <a:pt x="465" y="541"/>
                  </a:lnTo>
                  <a:lnTo>
                    <a:pt x="465" y="530"/>
                  </a:lnTo>
                  <a:lnTo>
                    <a:pt x="465" y="518"/>
                  </a:lnTo>
                  <a:lnTo>
                    <a:pt x="465" y="507"/>
                  </a:lnTo>
                  <a:lnTo>
                    <a:pt x="463" y="496"/>
                  </a:lnTo>
                  <a:lnTo>
                    <a:pt x="461" y="484"/>
                  </a:lnTo>
                  <a:lnTo>
                    <a:pt x="461" y="471"/>
                  </a:lnTo>
                  <a:lnTo>
                    <a:pt x="461" y="461"/>
                  </a:lnTo>
                  <a:lnTo>
                    <a:pt x="458" y="446"/>
                  </a:lnTo>
                  <a:lnTo>
                    <a:pt x="456" y="437"/>
                  </a:lnTo>
                  <a:lnTo>
                    <a:pt x="456" y="423"/>
                  </a:lnTo>
                  <a:lnTo>
                    <a:pt x="454" y="412"/>
                  </a:lnTo>
                  <a:lnTo>
                    <a:pt x="450" y="401"/>
                  </a:lnTo>
                  <a:lnTo>
                    <a:pt x="448" y="387"/>
                  </a:lnTo>
                  <a:lnTo>
                    <a:pt x="444" y="376"/>
                  </a:lnTo>
                  <a:lnTo>
                    <a:pt x="442" y="366"/>
                  </a:lnTo>
                  <a:lnTo>
                    <a:pt x="439" y="351"/>
                  </a:lnTo>
                  <a:lnTo>
                    <a:pt x="435" y="342"/>
                  </a:lnTo>
                  <a:lnTo>
                    <a:pt x="431" y="328"/>
                  </a:lnTo>
                  <a:lnTo>
                    <a:pt x="427" y="317"/>
                  </a:lnTo>
                  <a:lnTo>
                    <a:pt x="423" y="306"/>
                  </a:lnTo>
                  <a:lnTo>
                    <a:pt x="418" y="294"/>
                  </a:lnTo>
                  <a:lnTo>
                    <a:pt x="414" y="283"/>
                  </a:lnTo>
                  <a:lnTo>
                    <a:pt x="410" y="271"/>
                  </a:lnTo>
                  <a:lnTo>
                    <a:pt x="406" y="260"/>
                  </a:lnTo>
                  <a:lnTo>
                    <a:pt x="402" y="249"/>
                  </a:lnTo>
                  <a:lnTo>
                    <a:pt x="397" y="237"/>
                  </a:lnTo>
                  <a:lnTo>
                    <a:pt x="393" y="226"/>
                  </a:lnTo>
                  <a:lnTo>
                    <a:pt x="389" y="216"/>
                  </a:lnTo>
                  <a:lnTo>
                    <a:pt x="383" y="205"/>
                  </a:lnTo>
                  <a:lnTo>
                    <a:pt x="380" y="195"/>
                  </a:lnTo>
                  <a:lnTo>
                    <a:pt x="376" y="186"/>
                  </a:lnTo>
                  <a:lnTo>
                    <a:pt x="370" y="175"/>
                  </a:lnTo>
                  <a:lnTo>
                    <a:pt x="366" y="165"/>
                  </a:lnTo>
                  <a:lnTo>
                    <a:pt x="361" y="154"/>
                  </a:lnTo>
                  <a:lnTo>
                    <a:pt x="357" y="144"/>
                  </a:lnTo>
                  <a:lnTo>
                    <a:pt x="353" y="137"/>
                  </a:lnTo>
                  <a:lnTo>
                    <a:pt x="347" y="127"/>
                  </a:lnTo>
                  <a:lnTo>
                    <a:pt x="344" y="118"/>
                  </a:lnTo>
                  <a:lnTo>
                    <a:pt x="338" y="110"/>
                  </a:lnTo>
                  <a:lnTo>
                    <a:pt x="334" y="100"/>
                  </a:lnTo>
                  <a:lnTo>
                    <a:pt x="330" y="93"/>
                  </a:lnTo>
                  <a:lnTo>
                    <a:pt x="325" y="85"/>
                  </a:lnTo>
                  <a:lnTo>
                    <a:pt x="321" y="78"/>
                  </a:lnTo>
                  <a:lnTo>
                    <a:pt x="313" y="64"/>
                  </a:lnTo>
                  <a:lnTo>
                    <a:pt x="307" y="51"/>
                  </a:lnTo>
                  <a:lnTo>
                    <a:pt x="298" y="38"/>
                  </a:lnTo>
                  <a:lnTo>
                    <a:pt x="292" y="28"/>
                  </a:lnTo>
                  <a:lnTo>
                    <a:pt x="287" y="21"/>
                  </a:lnTo>
                  <a:lnTo>
                    <a:pt x="283" y="13"/>
                  </a:lnTo>
                  <a:lnTo>
                    <a:pt x="277" y="4"/>
                  </a:lnTo>
                  <a:lnTo>
                    <a:pt x="275" y="0"/>
                  </a:lnTo>
                  <a:lnTo>
                    <a:pt x="275" y="0"/>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0" name="Freeform 16"/>
            <p:cNvSpPr>
              <a:spLocks/>
            </p:cNvSpPr>
            <p:nvPr/>
          </p:nvSpPr>
          <p:spPr bwMode="auto">
            <a:xfrm>
              <a:off x="358343" y="5946188"/>
              <a:ext cx="252413" cy="522288"/>
            </a:xfrm>
            <a:custGeom>
              <a:avLst/>
              <a:gdLst>
                <a:gd name="T0" fmla="*/ 218 w 317"/>
                <a:gd name="T1" fmla="*/ 0 h 658"/>
                <a:gd name="T2" fmla="*/ 152 w 317"/>
                <a:gd name="T3" fmla="*/ 76 h 658"/>
                <a:gd name="T4" fmla="*/ 93 w 317"/>
                <a:gd name="T5" fmla="*/ 162 h 658"/>
                <a:gd name="T6" fmla="*/ 44 w 317"/>
                <a:gd name="T7" fmla="*/ 261 h 658"/>
                <a:gd name="T8" fmla="*/ 7 w 317"/>
                <a:gd name="T9" fmla="*/ 365 h 658"/>
                <a:gd name="T10" fmla="*/ 0 w 317"/>
                <a:gd name="T11" fmla="*/ 462 h 658"/>
                <a:gd name="T12" fmla="*/ 9 w 317"/>
                <a:gd name="T13" fmla="*/ 547 h 658"/>
                <a:gd name="T14" fmla="*/ 45 w 317"/>
                <a:gd name="T15" fmla="*/ 612 h 658"/>
                <a:gd name="T16" fmla="*/ 112 w 317"/>
                <a:gd name="T17" fmla="*/ 646 h 658"/>
                <a:gd name="T18" fmla="*/ 178 w 317"/>
                <a:gd name="T19" fmla="*/ 658 h 658"/>
                <a:gd name="T20" fmla="*/ 243 w 317"/>
                <a:gd name="T21" fmla="*/ 639 h 658"/>
                <a:gd name="T22" fmla="*/ 289 w 317"/>
                <a:gd name="T23" fmla="*/ 591 h 658"/>
                <a:gd name="T24" fmla="*/ 317 w 317"/>
                <a:gd name="T25" fmla="*/ 489 h 658"/>
                <a:gd name="T26" fmla="*/ 317 w 317"/>
                <a:gd name="T27" fmla="*/ 371 h 658"/>
                <a:gd name="T28" fmla="*/ 294 w 317"/>
                <a:gd name="T29" fmla="*/ 215 h 658"/>
                <a:gd name="T30" fmla="*/ 218 w 317"/>
                <a:gd name="T31" fmla="*/ 0 h 658"/>
                <a:gd name="T32" fmla="*/ 218 w 317"/>
                <a:gd name="T33"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7" h="658">
                  <a:moveTo>
                    <a:pt x="218" y="0"/>
                  </a:moveTo>
                  <a:lnTo>
                    <a:pt x="152" y="76"/>
                  </a:lnTo>
                  <a:lnTo>
                    <a:pt x="93" y="162"/>
                  </a:lnTo>
                  <a:lnTo>
                    <a:pt x="44" y="261"/>
                  </a:lnTo>
                  <a:lnTo>
                    <a:pt x="7" y="365"/>
                  </a:lnTo>
                  <a:lnTo>
                    <a:pt x="0" y="462"/>
                  </a:lnTo>
                  <a:lnTo>
                    <a:pt x="9" y="547"/>
                  </a:lnTo>
                  <a:lnTo>
                    <a:pt x="45" y="612"/>
                  </a:lnTo>
                  <a:lnTo>
                    <a:pt x="112" y="646"/>
                  </a:lnTo>
                  <a:lnTo>
                    <a:pt x="178" y="658"/>
                  </a:lnTo>
                  <a:lnTo>
                    <a:pt x="243" y="639"/>
                  </a:lnTo>
                  <a:lnTo>
                    <a:pt x="289" y="591"/>
                  </a:lnTo>
                  <a:lnTo>
                    <a:pt x="317" y="489"/>
                  </a:lnTo>
                  <a:lnTo>
                    <a:pt x="317" y="371"/>
                  </a:lnTo>
                  <a:lnTo>
                    <a:pt x="294" y="215"/>
                  </a:lnTo>
                  <a:lnTo>
                    <a:pt x="218" y="0"/>
                  </a:lnTo>
                  <a:lnTo>
                    <a:pt x="218" y="0"/>
                  </a:lnTo>
                  <a:close/>
                </a:path>
              </a:pathLst>
            </a:custGeom>
            <a:solidFill>
              <a:srgbClr val="4DB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1" name="Freeform 17"/>
            <p:cNvSpPr>
              <a:spLocks/>
            </p:cNvSpPr>
            <p:nvPr/>
          </p:nvSpPr>
          <p:spPr bwMode="auto">
            <a:xfrm>
              <a:off x="393268" y="6006513"/>
              <a:ext cx="182563" cy="425450"/>
            </a:xfrm>
            <a:custGeom>
              <a:avLst/>
              <a:gdLst>
                <a:gd name="T0" fmla="*/ 155 w 229"/>
                <a:gd name="T1" fmla="*/ 0 h 536"/>
                <a:gd name="T2" fmla="*/ 89 w 229"/>
                <a:gd name="T3" fmla="*/ 88 h 536"/>
                <a:gd name="T4" fmla="*/ 45 w 229"/>
                <a:gd name="T5" fmla="*/ 188 h 536"/>
                <a:gd name="T6" fmla="*/ 9 w 229"/>
                <a:gd name="T7" fmla="*/ 287 h 536"/>
                <a:gd name="T8" fmla="*/ 0 w 229"/>
                <a:gd name="T9" fmla="*/ 390 h 536"/>
                <a:gd name="T10" fmla="*/ 11 w 229"/>
                <a:gd name="T11" fmla="*/ 466 h 536"/>
                <a:gd name="T12" fmla="*/ 57 w 229"/>
                <a:gd name="T13" fmla="*/ 519 h 536"/>
                <a:gd name="T14" fmla="*/ 115 w 229"/>
                <a:gd name="T15" fmla="*/ 536 h 536"/>
                <a:gd name="T16" fmla="*/ 174 w 229"/>
                <a:gd name="T17" fmla="*/ 519 h 536"/>
                <a:gd name="T18" fmla="*/ 214 w 229"/>
                <a:gd name="T19" fmla="*/ 449 h 536"/>
                <a:gd name="T20" fmla="*/ 229 w 229"/>
                <a:gd name="T21" fmla="*/ 319 h 536"/>
                <a:gd name="T22" fmla="*/ 222 w 229"/>
                <a:gd name="T23" fmla="*/ 202 h 536"/>
                <a:gd name="T24" fmla="*/ 174 w 229"/>
                <a:gd name="T25" fmla="*/ 44 h 536"/>
                <a:gd name="T26" fmla="*/ 155 w 229"/>
                <a:gd name="T27" fmla="*/ 0 h 536"/>
                <a:gd name="T28" fmla="*/ 155 w 229"/>
                <a:gd name="T29"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9" h="536">
                  <a:moveTo>
                    <a:pt x="155" y="0"/>
                  </a:moveTo>
                  <a:lnTo>
                    <a:pt x="89" y="88"/>
                  </a:lnTo>
                  <a:lnTo>
                    <a:pt x="45" y="188"/>
                  </a:lnTo>
                  <a:lnTo>
                    <a:pt x="9" y="287"/>
                  </a:lnTo>
                  <a:lnTo>
                    <a:pt x="0" y="390"/>
                  </a:lnTo>
                  <a:lnTo>
                    <a:pt x="11" y="466"/>
                  </a:lnTo>
                  <a:lnTo>
                    <a:pt x="57" y="519"/>
                  </a:lnTo>
                  <a:lnTo>
                    <a:pt x="115" y="536"/>
                  </a:lnTo>
                  <a:lnTo>
                    <a:pt x="174" y="519"/>
                  </a:lnTo>
                  <a:lnTo>
                    <a:pt x="214" y="449"/>
                  </a:lnTo>
                  <a:lnTo>
                    <a:pt x="229" y="319"/>
                  </a:lnTo>
                  <a:lnTo>
                    <a:pt x="222" y="202"/>
                  </a:lnTo>
                  <a:lnTo>
                    <a:pt x="174" y="44"/>
                  </a:lnTo>
                  <a:lnTo>
                    <a:pt x="155" y="0"/>
                  </a:lnTo>
                  <a:lnTo>
                    <a:pt x="155" y="0"/>
                  </a:lnTo>
                  <a:close/>
                </a:path>
              </a:pathLst>
            </a:custGeom>
            <a:solidFill>
              <a:srgbClr val="8C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2" name="Freeform 18"/>
            <p:cNvSpPr>
              <a:spLocks/>
            </p:cNvSpPr>
            <p:nvPr/>
          </p:nvSpPr>
          <p:spPr bwMode="auto">
            <a:xfrm>
              <a:off x="510743" y="5957300"/>
              <a:ext cx="168275" cy="536575"/>
            </a:xfrm>
            <a:custGeom>
              <a:avLst/>
              <a:gdLst>
                <a:gd name="T0" fmla="*/ 59 w 212"/>
                <a:gd name="T1" fmla="*/ 0 h 676"/>
                <a:gd name="T2" fmla="*/ 97 w 212"/>
                <a:gd name="T3" fmla="*/ 97 h 676"/>
                <a:gd name="T4" fmla="*/ 140 w 212"/>
                <a:gd name="T5" fmla="*/ 239 h 676"/>
                <a:gd name="T6" fmla="*/ 161 w 212"/>
                <a:gd name="T7" fmla="*/ 366 h 676"/>
                <a:gd name="T8" fmla="*/ 157 w 212"/>
                <a:gd name="T9" fmla="*/ 482 h 676"/>
                <a:gd name="T10" fmla="*/ 136 w 212"/>
                <a:gd name="T11" fmla="*/ 583 h 676"/>
                <a:gd name="T12" fmla="*/ 81 w 212"/>
                <a:gd name="T13" fmla="*/ 644 h 676"/>
                <a:gd name="T14" fmla="*/ 0 w 212"/>
                <a:gd name="T15" fmla="*/ 676 h 676"/>
                <a:gd name="T16" fmla="*/ 104 w 212"/>
                <a:gd name="T17" fmla="*/ 661 h 676"/>
                <a:gd name="T18" fmla="*/ 173 w 212"/>
                <a:gd name="T19" fmla="*/ 617 h 676"/>
                <a:gd name="T20" fmla="*/ 203 w 212"/>
                <a:gd name="T21" fmla="*/ 552 h 676"/>
                <a:gd name="T22" fmla="*/ 212 w 212"/>
                <a:gd name="T23" fmla="*/ 467 h 676"/>
                <a:gd name="T24" fmla="*/ 203 w 212"/>
                <a:gd name="T25" fmla="*/ 347 h 676"/>
                <a:gd name="T26" fmla="*/ 176 w 212"/>
                <a:gd name="T27" fmla="*/ 241 h 676"/>
                <a:gd name="T28" fmla="*/ 114 w 212"/>
                <a:gd name="T29" fmla="*/ 83 h 676"/>
                <a:gd name="T30" fmla="*/ 59 w 212"/>
                <a:gd name="T31" fmla="*/ 0 h 676"/>
                <a:gd name="T32" fmla="*/ 59 w 212"/>
                <a:gd name="T33"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676">
                  <a:moveTo>
                    <a:pt x="59" y="0"/>
                  </a:moveTo>
                  <a:lnTo>
                    <a:pt x="97" y="97"/>
                  </a:lnTo>
                  <a:lnTo>
                    <a:pt x="140" y="239"/>
                  </a:lnTo>
                  <a:lnTo>
                    <a:pt x="161" y="366"/>
                  </a:lnTo>
                  <a:lnTo>
                    <a:pt x="157" y="482"/>
                  </a:lnTo>
                  <a:lnTo>
                    <a:pt x="136" y="583"/>
                  </a:lnTo>
                  <a:lnTo>
                    <a:pt x="81" y="644"/>
                  </a:lnTo>
                  <a:lnTo>
                    <a:pt x="0" y="676"/>
                  </a:lnTo>
                  <a:lnTo>
                    <a:pt x="104" y="661"/>
                  </a:lnTo>
                  <a:lnTo>
                    <a:pt x="173" y="617"/>
                  </a:lnTo>
                  <a:lnTo>
                    <a:pt x="203" y="552"/>
                  </a:lnTo>
                  <a:lnTo>
                    <a:pt x="212" y="467"/>
                  </a:lnTo>
                  <a:lnTo>
                    <a:pt x="203" y="347"/>
                  </a:lnTo>
                  <a:lnTo>
                    <a:pt x="176" y="241"/>
                  </a:lnTo>
                  <a:lnTo>
                    <a:pt x="114" y="83"/>
                  </a:lnTo>
                  <a:lnTo>
                    <a:pt x="59" y="0"/>
                  </a:lnTo>
                  <a:lnTo>
                    <a:pt x="59" y="0"/>
                  </a:lnTo>
                  <a:close/>
                </a:path>
              </a:pathLst>
            </a:custGeom>
            <a:solidFill>
              <a:srgbClr val="008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3" name="Freeform 19"/>
            <p:cNvSpPr>
              <a:spLocks/>
            </p:cNvSpPr>
            <p:nvPr/>
          </p:nvSpPr>
          <p:spPr bwMode="auto">
            <a:xfrm>
              <a:off x="423431" y="6087475"/>
              <a:ext cx="98425" cy="303213"/>
            </a:xfrm>
            <a:custGeom>
              <a:avLst/>
              <a:gdLst>
                <a:gd name="T0" fmla="*/ 89 w 125"/>
                <a:gd name="T1" fmla="*/ 0 h 384"/>
                <a:gd name="T2" fmla="*/ 47 w 125"/>
                <a:gd name="T3" fmla="*/ 76 h 384"/>
                <a:gd name="T4" fmla="*/ 19 w 125"/>
                <a:gd name="T5" fmla="*/ 160 h 384"/>
                <a:gd name="T6" fmla="*/ 0 w 125"/>
                <a:gd name="T7" fmla="*/ 251 h 384"/>
                <a:gd name="T8" fmla="*/ 0 w 125"/>
                <a:gd name="T9" fmla="*/ 319 h 384"/>
                <a:gd name="T10" fmla="*/ 20 w 125"/>
                <a:gd name="T11" fmla="*/ 370 h 384"/>
                <a:gd name="T12" fmla="*/ 51 w 125"/>
                <a:gd name="T13" fmla="*/ 384 h 384"/>
                <a:gd name="T14" fmla="*/ 87 w 125"/>
                <a:gd name="T15" fmla="*/ 367 h 384"/>
                <a:gd name="T16" fmla="*/ 117 w 125"/>
                <a:gd name="T17" fmla="*/ 308 h 384"/>
                <a:gd name="T18" fmla="*/ 125 w 125"/>
                <a:gd name="T19" fmla="*/ 220 h 384"/>
                <a:gd name="T20" fmla="*/ 121 w 125"/>
                <a:gd name="T21" fmla="*/ 108 h 384"/>
                <a:gd name="T22" fmla="*/ 89 w 125"/>
                <a:gd name="T23" fmla="*/ 0 h 384"/>
                <a:gd name="T24" fmla="*/ 89 w 125"/>
                <a:gd name="T25"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384">
                  <a:moveTo>
                    <a:pt x="89" y="0"/>
                  </a:moveTo>
                  <a:lnTo>
                    <a:pt x="47" y="76"/>
                  </a:lnTo>
                  <a:lnTo>
                    <a:pt x="19" y="160"/>
                  </a:lnTo>
                  <a:lnTo>
                    <a:pt x="0" y="251"/>
                  </a:lnTo>
                  <a:lnTo>
                    <a:pt x="0" y="319"/>
                  </a:lnTo>
                  <a:lnTo>
                    <a:pt x="20" y="370"/>
                  </a:lnTo>
                  <a:lnTo>
                    <a:pt x="51" y="384"/>
                  </a:lnTo>
                  <a:lnTo>
                    <a:pt x="87" y="367"/>
                  </a:lnTo>
                  <a:lnTo>
                    <a:pt x="117" y="308"/>
                  </a:lnTo>
                  <a:lnTo>
                    <a:pt x="125" y="220"/>
                  </a:lnTo>
                  <a:lnTo>
                    <a:pt x="121" y="108"/>
                  </a:lnTo>
                  <a:lnTo>
                    <a:pt x="89" y="0"/>
                  </a:lnTo>
                  <a:lnTo>
                    <a:pt x="89" y="0"/>
                  </a:lnTo>
                  <a:close/>
                </a:path>
              </a:pathLst>
            </a:custGeom>
            <a:solidFill>
              <a:srgbClr val="BA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54" name="Group 53"/>
          <p:cNvGrpSpPr/>
          <p:nvPr/>
        </p:nvGrpSpPr>
        <p:grpSpPr>
          <a:xfrm>
            <a:off x="4803851" y="2591037"/>
            <a:ext cx="163712" cy="255389"/>
            <a:chOff x="296431" y="5846175"/>
            <a:chExt cx="436563" cy="681038"/>
          </a:xfrm>
        </p:grpSpPr>
        <p:sp>
          <p:nvSpPr>
            <p:cNvPr id="55" name="Freeform 13"/>
            <p:cNvSpPr>
              <a:spLocks/>
            </p:cNvSpPr>
            <p:nvPr/>
          </p:nvSpPr>
          <p:spPr bwMode="auto">
            <a:xfrm>
              <a:off x="296431" y="5846175"/>
              <a:ext cx="436563" cy="681038"/>
            </a:xfrm>
            <a:custGeom>
              <a:avLst/>
              <a:gdLst>
                <a:gd name="T0" fmla="*/ 308 w 551"/>
                <a:gd name="T1" fmla="*/ 11 h 857"/>
                <a:gd name="T2" fmla="*/ 281 w 551"/>
                <a:gd name="T3" fmla="*/ 36 h 857"/>
                <a:gd name="T4" fmla="*/ 243 w 551"/>
                <a:gd name="T5" fmla="*/ 76 h 857"/>
                <a:gd name="T6" fmla="*/ 222 w 551"/>
                <a:gd name="T7" fmla="*/ 99 h 857"/>
                <a:gd name="T8" fmla="*/ 199 w 551"/>
                <a:gd name="T9" fmla="*/ 125 h 857"/>
                <a:gd name="T10" fmla="*/ 177 w 551"/>
                <a:gd name="T11" fmla="*/ 154 h 857"/>
                <a:gd name="T12" fmla="*/ 156 w 551"/>
                <a:gd name="T13" fmla="*/ 186 h 857"/>
                <a:gd name="T14" fmla="*/ 131 w 551"/>
                <a:gd name="T15" fmla="*/ 218 h 857"/>
                <a:gd name="T16" fmla="*/ 108 w 551"/>
                <a:gd name="T17" fmla="*/ 253 h 857"/>
                <a:gd name="T18" fmla="*/ 87 w 551"/>
                <a:gd name="T19" fmla="*/ 291 h 857"/>
                <a:gd name="T20" fmla="*/ 66 w 551"/>
                <a:gd name="T21" fmla="*/ 331 h 857"/>
                <a:gd name="T22" fmla="*/ 49 w 551"/>
                <a:gd name="T23" fmla="*/ 370 h 857"/>
                <a:gd name="T24" fmla="*/ 32 w 551"/>
                <a:gd name="T25" fmla="*/ 412 h 857"/>
                <a:gd name="T26" fmla="*/ 19 w 551"/>
                <a:gd name="T27" fmla="*/ 456 h 857"/>
                <a:gd name="T28" fmla="*/ 9 w 551"/>
                <a:gd name="T29" fmla="*/ 501 h 857"/>
                <a:gd name="T30" fmla="*/ 0 w 551"/>
                <a:gd name="T31" fmla="*/ 545 h 857"/>
                <a:gd name="T32" fmla="*/ 0 w 551"/>
                <a:gd name="T33" fmla="*/ 595 h 857"/>
                <a:gd name="T34" fmla="*/ 2 w 551"/>
                <a:gd name="T35" fmla="*/ 640 h 857"/>
                <a:gd name="T36" fmla="*/ 9 w 551"/>
                <a:gd name="T37" fmla="*/ 684 h 857"/>
                <a:gd name="T38" fmla="*/ 21 w 551"/>
                <a:gd name="T39" fmla="*/ 720 h 857"/>
                <a:gd name="T40" fmla="*/ 40 w 551"/>
                <a:gd name="T41" fmla="*/ 752 h 857"/>
                <a:gd name="T42" fmla="*/ 63 w 551"/>
                <a:gd name="T43" fmla="*/ 781 h 857"/>
                <a:gd name="T44" fmla="*/ 91 w 551"/>
                <a:gd name="T45" fmla="*/ 805 h 857"/>
                <a:gd name="T46" fmla="*/ 120 w 551"/>
                <a:gd name="T47" fmla="*/ 822 h 857"/>
                <a:gd name="T48" fmla="*/ 154 w 551"/>
                <a:gd name="T49" fmla="*/ 838 h 857"/>
                <a:gd name="T50" fmla="*/ 188 w 551"/>
                <a:gd name="T51" fmla="*/ 847 h 857"/>
                <a:gd name="T52" fmla="*/ 226 w 551"/>
                <a:gd name="T53" fmla="*/ 853 h 857"/>
                <a:gd name="T54" fmla="*/ 262 w 551"/>
                <a:gd name="T55" fmla="*/ 855 h 857"/>
                <a:gd name="T56" fmla="*/ 298 w 551"/>
                <a:gd name="T57" fmla="*/ 853 h 857"/>
                <a:gd name="T58" fmla="*/ 336 w 551"/>
                <a:gd name="T59" fmla="*/ 847 h 857"/>
                <a:gd name="T60" fmla="*/ 372 w 551"/>
                <a:gd name="T61" fmla="*/ 838 h 857"/>
                <a:gd name="T62" fmla="*/ 405 w 551"/>
                <a:gd name="T63" fmla="*/ 824 h 857"/>
                <a:gd name="T64" fmla="*/ 439 w 551"/>
                <a:gd name="T65" fmla="*/ 807 h 857"/>
                <a:gd name="T66" fmla="*/ 467 w 551"/>
                <a:gd name="T67" fmla="*/ 786 h 857"/>
                <a:gd name="T68" fmla="*/ 494 w 551"/>
                <a:gd name="T69" fmla="*/ 762 h 857"/>
                <a:gd name="T70" fmla="*/ 515 w 551"/>
                <a:gd name="T71" fmla="*/ 733 h 857"/>
                <a:gd name="T72" fmla="*/ 532 w 551"/>
                <a:gd name="T73" fmla="*/ 701 h 857"/>
                <a:gd name="T74" fmla="*/ 543 w 551"/>
                <a:gd name="T75" fmla="*/ 669 h 857"/>
                <a:gd name="T76" fmla="*/ 551 w 551"/>
                <a:gd name="T77" fmla="*/ 633 h 857"/>
                <a:gd name="T78" fmla="*/ 549 w 551"/>
                <a:gd name="T79" fmla="*/ 593 h 857"/>
                <a:gd name="T80" fmla="*/ 547 w 551"/>
                <a:gd name="T81" fmla="*/ 553 h 857"/>
                <a:gd name="T82" fmla="*/ 541 w 551"/>
                <a:gd name="T83" fmla="*/ 513 h 857"/>
                <a:gd name="T84" fmla="*/ 534 w 551"/>
                <a:gd name="T85" fmla="*/ 471 h 857"/>
                <a:gd name="T86" fmla="*/ 524 w 551"/>
                <a:gd name="T87" fmla="*/ 431 h 857"/>
                <a:gd name="T88" fmla="*/ 513 w 551"/>
                <a:gd name="T89" fmla="*/ 389 h 857"/>
                <a:gd name="T90" fmla="*/ 498 w 551"/>
                <a:gd name="T91" fmla="*/ 350 h 857"/>
                <a:gd name="T92" fmla="*/ 484 w 551"/>
                <a:gd name="T93" fmla="*/ 310 h 857"/>
                <a:gd name="T94" fmla="*/ 467 w 551"/>
                <a:gd name="T95" fmla="*/ 272 h 857"/>
                <a:gd name="T96" fmla="*/ 452 w 551"/>
                <a:gd name="T97" fmla="*/ 236 h 857"/>
                <a:gd name="T98" fmla="*/ 439 w 551"/>
                <a:gd name="T99" fmla="*/ 199 h 857"/>
                <a:gd name="T100" fmla="*/ 422 w 551"/>
                <a:gd name="T101" fmla="*/ 167 h 857"/>
                <a:gd name="T102" fmla="*/ 403 w 551"/>
                <a:gd name="T103" fmla="*/ 135 h 857"/>
                <a:gd name="T104" fmla="*/ 387 w 551"/>
                <a:gd name="T105" fmla="*/ 104 h 857"/>
                <a:gd name="T106" fmla="*/ 372 w 551"/>
                <a:gd name="T107" fmla="*/ 80 h 857"/>
                <a:gd name="T108" fmla="*/ 361 w 551"/>
                <a:gd name="T109" fmla="*/ 59 h 857"/>
                <a:gd name="T110" fmla="*/ 338 w 551"/>
                <a:gd name="T111" fmla="*/ 23 h 857"/>
                <a:gd name="T112" fmla="*/ 325 w 551"/>
                <a:gd name="T113" fmla="*/ 0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1" h="857">
                  <a:moveTo>
                    <a:pt x="325" y="0"/>
                  </a:moveTo>
                  <a:lnTo>
                    <a:pt x="321" y="2"/>
                  </a:lnTo>
                  <a:lnTo>
                    <a:pt x="308" y="11"/>
                  </a:lnTo>
                  <a:lnTo>
                    <a:pt x="298" y="17"/>
                  </a:lnTo>
                  <a:lnTo>
                    <a:pt x="292" y="27"/>
                  </a:lnTo>
                  <a:lnTo>
                    <a:pt x="281" y="36"/>
                  </a:lnTo>
                  <a:lnTo>
                    <a:pt x="270" y="49"/>
                  </a:lnTo>
                  <a:lnTo>
                    <a:pt x="256" y="61"/>
                  </a:lnTo>
                  <a:lnTo>
                    <a:pt x="243" y="76"/>
                  </a:lnTo>
                  <a:lnTo>
                    <a:pt x="236" y="82"/>
                  </a:lnTo>
                  <a:lnTo>
                    <a:pt x="230" y="89"/>
                  </a:lnTo>
                  <a:lnTo>
                    <a:pt x="222" y="99"/>
                  </a:lnTo>
                  <a:lnTo>
                    <a:pt x="217" y="108"/>
                  </a:lnTo>
                  <a:lnTo>
                    <a:pt x="207" y="116"/>
                  </a:lnTo>
                  <a:lnTo>
                    <a:pt x="199" y="125"/>
                  </a:lnTo>
                  <a:lnTo>
                    <a:pt x="192" y="133"/>
                  </a:lnTo>
                  <a:lnTo>
                    <a:pt x="186" y="144"/>
                  </a:lnTo>
                  <a:lnTo>
                    <a:pt x="177" y="154"/>
                  </a:lnTo>
                  <a:lnTo>
                    <a:pt x="169" y="163"/>
                  </a:lnTo>
                  <a:lnTo>
                    <a:pt x="161" y="175"/>
                  </a:lnTo>
                  <a:lnTo>
                    <a:pt x="156" y="186"/>
                  </a:lnTo>
                  <a:lnTo>
                    <a:pt x="146" y="196"/>
                  </a:lnTo>
                  <a:lnTo>
                    <a:pt x="139" y="207"/>
                  </a:lnTo>
                  <a:lnTo>
                    <a:pt x="131" y="218"/>
                  </a:lnTo>
                  <a:lnTo>
                    <a:pt x="123" y="230"/>
                  </a:lnTo>
                  <a:lnTo>
                    <a:pt x="116" y="241"/>
                  </a:lnTo>
                  <a:lnTo>
                    <a:pt x="108" y="253"/>
                  </a:lnTo>
                  <a:lnTo>
                    <a:pt x="101" y="266"/>
                  </a:lnTo>
                  <a:lnTo>
                    <a:pt x="95" y="279"/>
                  </a:lnTo>
                  <a:lnTo>
                    <a:pt x="87" y="291"/>
                  </a:lnTo>
                  <a:lnTo>
                    <a:pt x="80" y="304"/>
                  </a:lnTo>
                  <a:lnTo>
                    <a:pt x="72" y="317"/>
                  </a:lnTo>
                  <a:lnTo>
                    <a:pt x="66" y="331"/>
                  </a:lnTo>
                  <a:lnTo>
                    <a:pt x="59" y="344"/>
                  </a:lnTo>
                  <a:lnTo>
                    <a:pt x="53" y="357"/>
                  </a:lnTo>
                  <a:lnTo>
                    <a:pt x="49" y="370"/>
                  </a:lnTo>
                  <a:lnTo>
                    <a:pt x="44" y="386"/>
                  </a:lnTo>
                  <a:lnTo>
                    <a:pt x="38" y="399"/>
                  </a:lnTo>
                  <a:lnTo>
                    <a:pt x="32" y="412"/>
                  </a:lnTo>
                  <a:lnTo>
                    <a:pt x="28" y="427"/>
                  </a:lnTo>
                  <a:lnTo>
                    <a:pt x="23" y="441"/>
                  </a:lnTo>
                  <a:lnTo>
                    <a:pt x="19" y="456"/>
                  </a:lnTo>
                  <a:lnTo>
                    <a:pt x="13" y="471"/>
                  </a:lnTo>
                  <a:lnTo>
                    <a:pt x="11" y="486"/>
                  </a:lnTo>
                  <a:lnTo>
                    <a:pt x="9" y="501"/>
                  </a:lnTo>
                  <a:lnTo>
                    <a:pt x="6" y="515"/>
                  </a:lnTo>
                  <a:lnTo>
                    <a:pt x="4" y="530"/>
                  </a:lnTo>
                  <a:lnTo>
                    <a:pt x="0" y="545"/>
                  </a:lnTo>
                  <a:lnTo>
                    <a:pt x="0" y="562"/>
                  </a:lnTo>
                  <a:lnTo>
                    <a:pt x="0" y="577"/>
                  </a:lnTo>
                  <a:lnTo>
                    <a:pt x="0" y="595"/>
                  </a:lnTo>
                  <a:lnTo>
                    <a:pt x="0" y="610"/>
                  </a:lnTo>
                  <a:lnTo>
                    <a:pt x="2" y="625"/>
                  </a:lnTo>
                  <a:lnTo>
                    <a:pt x="2" y="640"/>
                  </a:lnTo>
                  <a:lnTo>
                    <a:pt x="4" y="655"/>
                  </a:lnTo>
                  <a:lnTo>
                    <a:pt x="6" y="669"/>
                  </a:lnTo>
                  <a:lnTo>
                    <a:pt x="9" y="684"/>
                  </a:lnTo>
                  <a:lnTo>
                    <a:pt x="13" y="695"/>
                  </a:lnTo>
                  <a:lnTo>
                    <a:pt x="17" y="707"/>
                  </a:lnTo>
                  <a:lnTo>
                    <a:pt x="21" y="720"/>
                  </a:lnTo>
                  <a:lnTo>
                    <a:pt x="28" y="731"/>
                  </a:lnTo>
                  <a:lnTo>
                    <a:pt x="32" y="743"/>
                  </a:lnTo>
                  <a:lnTo>
                    <a:pt x="40" y="752"/>
                  </a:lnTo>
                  <a:lnTo>
                    <a:pt x="46" y="762"/>
                  </a:lnTo>
                  <a:lnTo>
                    <a:pt x="55" y="773"/>
                  </a:lnTo>
                  <a:lnTo>
                    <a:pt x="63" y="781"/>
                  </a:lnTo>
                  <a:lnTo>
                    <a:pt x="72" y="788"/>
                  </a:lnTo>
                  <a:lnTo>
                    <a:pt x="80" y="796"/>
                  </a:lnTo>
                  <a:lnTo>
                    <a:pt x="91" y="805"/>
                  </a:lnTo>
                  <a:lnTo>
                    <a:pt x="101" y="811"/>
                  </a:lnTo>
                  <a:lnTo>
                    <a:pt x="108" y="817"/>
                  </a:lnTo>
                  <a:lnTo>
                    <a:pt x="120" y="822"/>
                  </a:lnTo>
                  <a:lnTo>
                    <a:pt x="131" y="828"/>
                  </a:lnTo>
                  <a:lnTo>
                    <a:pt x="141" y="832"/>
                  </a:lnTo>
                  <a:lnTo>
                    <a:pt x="154" y="838"/>
                  </a:lnTo>
                  <a:lnTo>
                    <a:pt x="163" y="841"/>
                  </a:lnTo>
                  <a:lnTo>
                    <a:pt x="177" y="845"/>
                  </a:lnTo>
                  <a:lnTo>
                    <a:pt x="188" y="847"/>
                  </a:lnTo>
                  <a:lnTo>
                    <a:pt x="199" y="849"/>
                  </a:lnTo>
                  <a:lnTo>
                    <a:pt x="211" y="851"/>
                  </a:lnTo>
                  <a:lnTo>
                    <a:pt x="226" y="853"/>
                  </a:lnTo>
                  <a:lnTo>
                    <a:pt x="237" y="853"/>
                  </a:lnTo>
                  <a:lnTo>
                    <a:pt x="249" y="855"/>
                  </a:lnTo>
                  <a:lnTo>
                    <a:pt x="262" y="855"/>
                  </a:lnTo>
                  <a:lnTo>
                    <a:pt x="275" y="857"/>
                  </a:lnTo>
                  <a:lnTo>
                    <a:pt x="287" y="855"/>
                  </a:lnTo>
                  <a:lnTo>
                    <a:pt x="298" y="853"/>
                  </a:lnTo>
                  <a:lnTo>
                    <a:pt x="311" y="853"/>
                  </a:lnTo>
                  <a:lnTo>
                    <a:pt x="323" y="851"/>
                  </a:lnTo>
                  <a:lnTo>
                    <a:pt x="336" y="847"/>
                  </a:lnTo>
                  <a:lnTo>
                    <a:pt x="348" y="845"/>
                  </a:lnTo>
                  <a:lnTo>
                    <a:pt x="359" y="841"/>
                  </a:lnTo>
                  <a:lnTo>
                    <a:pt x="372" y="838"/>
                  </a:lnTo>
                  <a:lnTo>
                    <a:pt x="382" y="832"/>
                  </a:lnTo>
                  <a:lnTo>
                    <a:pt x="395" y="828"/>
                  </a:lnTo>
                  <a:lnTo>
                    <a:pt x="405" y="824"/>
                  </a:lnTo>
                  <a:lnTo>
                    <a:pt x="416" y="819"/>
                  </a:lnTo>
                  <a:lnTo>
                    <a:pt x="427" y="813"/>
                  </a:lnTo>
                  <a:lnTo>
                    <a:pt x="439" y="807"/>
                  </a:lnTo>
                  <a:lnTo>
                    <a:pt x="448" y="802"/>
                  </a:lnTo>
                  <a:lnTo>
                    <a:pt x="460" y="794"/>
                  </a:lnTo>
                  <a:lnTo>
                    <a:pt x="467" y="786"/>
                  </a:lnTo>
                  <a:lnTo>
                    <a:pt x="475" y="779"/>
                  </a:lnTo>
                  <a:lnTo>
                    <a:pt x="484" y="769"/>
                  </a:lnTo>
                  <a:lnTo>
                    <a:pt x="494" y="762"/>
                  </a:lnTo>
                  <a:lnTo>
                    <a:pt x="500" y="750"/>
                  </a:lnTo>
                  <a:lnTo>
                    <a:pt x="507" y="743"/>
                  </a:lnTo>
                  <a:lnTo>
                    <a:pt x="515" y="733"/>
                  </a:lnTo>
                  <a:lnTo>
                    <a:pt x="522" y="724"/>
                  </a:lnTo>
                  <a:lnTo>
                    <a:pt x="526" y="712"/>
                  </a:lnTo>
                  <a:lnTo>
                    <a:pt x="532" y="701"/>
                  </a:lnTo>
                  <a:lnTo>
                    <a:pt x="536" y="691"/>
                  </a:lnTo>
                  <a:lnTo>
                    <a:pt x="539" y="680"/>
                  </a:lnTo>
                  <a:lnTo>
                    <a:pt x="543" y="669"/>
                  </a:lnTo>
                  <a:lnTo>
                    <a:pt x="547" y="655"/>
                  </a:lnTo>
                  <a:lnTo>
                    <a:pt x="547" y="644"/>
                  </a:lnTo>
                  <a:lnTo>
                    <a:pt x="551" y="633"/>
                  </a:lnTo>
                  <a:lnTo>
                    <a:pt x="549" y="619"/>
                  </a:lnTo>
                  <a:lnTo>
                    <a:pt x="549" y="606"/>
                  </a:lnTo>
                  <a:lnTo>
                    <a:pt x="549" y="593"/>
                  </a:lnTo>
                  <a:lnTo>
                    <a:pt x="549" y="579"/>
                  </a:lnTo>
                  <a:lnTo>
                    <a:pt x="547" y="566"/>
                  </a:lnTo>
                  <a:lnTo>
                    <a:pt x="547" y="553"/>
                  </a:lnTo>
                  <a:lnTo>
                    <a:pt x="545" y="538"/>
                  </a:lnTo>
                  <a:lnTo>
                    <a:pt x="545" y="526"/>
                  </a:lnTo>
                  <a:lnTo>
                    <a:pt x="541" y="513"/>
                  </a:lnTo>
                  <a:lnTo>
                    <a:pt x="539" y="500"/>
                  </a:lnTo>
                  <a:lnTo>
                    <a:pt x="536" y="486"/>
                  </a:lnTo>
                  <a:lnTo>
                    <a:pt x="534" y="471"/>
                  </a:lnTo>
                  <a:lnTo>
                    <a:pt x="530" y="458"/>
                  </a:lnTo>
                  <a:lnTo>
                    <a:pt x="528" y="444"/>
                  </a:lnTo>
                  <a:lnTo>
                    <a:pt x="524" y="431"/>
                  </a:lnTo>
                  <a:lnTo>
                    <a:pt x="522" y="418"/>
                  </a:lnTo>
                  <a:lnTo>
                    <a:pt x="519" y="405"/>
                  </a:lnTo>
                  <a:lnTo>
                    <a:pt x="513" y="389"/>
                  </a:lnTo>
                  <a:lnTo>
                    <a:pt x="509" y="376"/>
                  </a:lnTo>
                  <a:lnTo>
                    <a:pt x="503" y="363"/>
                  </a:lnTo>
                  <a:lnTo>
                    <a:pt x="498" y="350"/>
                  </a:lnTo>
                  <a:lnTo>
                    <a:pt x="494" y="336"/>
                  </a:lnTo>
                  <a:lnTo>
                    <a:pt x="490" y="323"/>
                  </a:lnTo>
                  <a:lnTo>
                    <a:pt x="484" y="310"/>
                  </a:lnTo>
                  <a:lnTo>
                    <a:pt x="479" y="296"/>
                  </a:lnTo>
                  <a:lnTo>
                    <a:pt x="475" y="283"/>
                  </a:lnTo>
                  <a:lnTo>
                    <a:pt x="467" y="272"/>
                  </a:lnTo>
                  <a:lnTo>
                    <a:pt x="463" y="258"/>
                  </a:lnTo>
                  <a:lnTo>
                    <a:pt x="458" y="245"/>
                  </a:lnTo>
                  <a:lnTo>
                    <a:pt x="452" y="236"/>
                  </a:lnTo>
                  <a:lnTo>
                    <a:pt x="448" y="222"/>
                  </a:lnTo>
                  <a:lnTo>
                    <a:pt x="444" y="213"/>
                  </a:lnTo>
                  <a:lnTo>
                    <a:pt x="439" y="199"/>
                  </a:lnTo>
                  <a:lnTo>
                    <a:pt x="431" y="188"/>
                  </a:lnTo>
                  <a:lnTo>
                    <a:pt x="425" y="177"/>
                  </a:lnTo>
                  <a:lnTo>
                    <a:pt x="422" y="167"/>
                  </a:lnTo>
                  <a:lnTo>
                    <a:pt x="416" y="154"/>
                  </a:lnTo>
                  <a:lnTo>
                    <a:pt x="408" y="144"/>
                  </a:lnTo>
                  <a:lnTo>
                    <a:pt x="403" y="135"/>
                  </a:lnTo>
                  <a:lnTo>
                    <a:pt x="399" y="125"/>
                  </a:lnTo>
                  <a:lnTo>
                    <a:pt x="393" y="116"/>
                  </a:lnTo>
                  <a:lnTo>
                    <a:pt x="387" y="104"/>
                  </a:lnTo>
                  <a:lnTo>
                    <a:pt x="382" y="95"/>
                  </a:lnTo>
                  <a:lnTo>
                    <a:pt x="378" y="89"/>
                  </a:lnTo>
                  <a:lnTo>
                    <a:pt x="372" y="80"/>
                  </a:lnTo>
                  <a:lnTo>
                    <a:pt x="368" y="72"/>
                  </a:lnTo>
                  <a:lnTo>
                    <a:pt x="365" y="65"/>
                  </a:lnTo>
                  <a:lnTo>
                    <a:pt x="361" y="59"/>
                  </a:lnTo>
                  <a:lnTo>
                    <a:pt x="351" y="44"/>
                  </a:lnTo>
                  <a:lnTo>
                    <a:pt x="346" y="30"/>
                  </a:lnTo>
                  <a:lnTo>
                    <a:pt x="338" y="23"/>
                  </a:lnTo>
                  <a:lnTo>
                    <a:pt x="334" y="15"/>
                  </a:lnTo>
                  <a:lnTo>
                    <a:pt x="327" y="2"/>
                  </a:lnTo>
                  <a:lnTo>
                    <a:pt x="325" y="0"/>
                  </a:lnTo>
                  <a:lnTo>
                    <a:pt x="3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6" name="Freeform 14"/>
            <p:cNvSpPr>
              <a:spLocks/>
            </p:cNvSpPr>
            <p:nvPr/>
          </p:nvSpPr>
          <p:spPr bwMode="auto">
            <a:xfrm>
              <a:off x="329768" y="5895388"/>
              <a:ext cx="371475" cy="595313"/>
            </a:xfrm>
            <a:custGeom>
              <a:avLst/>
              <a:gdLst>
                <a:gd name="T0" fmla="*/ 262 w 467"/>
                <a:gd name="T1" fmla="*/ 11 h 750"/>
                <a:gd name="T2" fmla="*/ 239 w 467"/>
                <a:gd name="T3" fmla="*/ 32 h 750"/>
                <a:gd name="T4" fmla="*/ 207 w 467"/>
                <a:gd name="T5" fmla="*/ 66 h 750"/>
                <a:gd name="T6" fmla="*/ 176 w 467"/>
                <a:gd name="T7" fmla="*/ 100 h 750"/>
                <a:gd name="T8" fmla="*/ 157 w 467"/>
                <a:gd name="T9" fmla="*/ 127 h 750"/>
                <a:gd name="T10" fmla="*/ 137 w 467"/>
                <a:gd name="T11" fmla="*/ 152 h 750"/>
                <a:gd name="T12" fmla="*/ 119 w 467"/>
                <a:gd name="T13" fmla="*/ 182 h 750"/>
                <a:gd name="T14" fmla="*/ 97 w 467"/>
                <a:gd name="T15" fmla="*/ 211 h 750"/>
                <a:gd name="T16" fmla="*/ 81 w 467"/>
                <a:gd name="T17" fmla="*/ 243 h 750"/>
                <a:gd name="T18" fmla="*/ 61 w 467"/>
                <a:gd name="T19" fmla="*/ 277 h 750"/>
                <a:gd name="T20" fmla="*/ 45 w 467"/>
                <a:gd name="T21" fmla="*/ 311 h 750"/>
                <a:gd name="T22" fmla="*/ 30 w 467"/>
                <a:gd name="T23" fmla="*/ 347 h 750"/>
                <a:gd name="T24" fmla="*/ 19 w 467"/>
                <a:gd name="T25" fmla="*/ 385 h 750"/>
                <a:gd name="T26" fmla="*/ 9 w 467"/>
                <a:gd name="T27" fmla="*/ 425 h 750"/>
                <a:gd name="T28" fmla="*/ 2 w 467"/>
                <a:gd name="T29" fmla="*/ 463 h 750"/>
                <a:gd name="T30" fmla="*/ 0 w 467"/>
                <a:gd name="T31" fmla="*/ 505 h 750"/>
                <a:gd name="T32" fmla="*/ 2 w 467"/>
                <a:gd name="T33" fmla="*/ 547 h 750"/>
                <a:gd name="T34" fmla="*/ 4 w 467"/>
                <a:gd name="T35" fmla="*/ 585 h 750"/>
                <a:gd name="T36" fmla="*/ 13 w 467"/>
                <a:gd name="T37" fmla="*/ 617 h 750"/>
                <a:gd name="T38" fmla="*/ 28 w 467"/>
                <a:gd name="T39" fmla="*/ 648 h 750"/>
                <a:gd name="T40" fmla="*/ 45 w 467"/>
                <a:gd name="T41" fmla="*/ 676 h 750"/>
                <a:gd name="T42" fmla="*/ 66 w 467"/>
                <a:gd name="T43" fmla="*/ 697 h 750"/>
                <a:gd name="T44" fmla="*/ 91 w 467"/>
                <a:gd name="T45" fmla="*/ 716 h 750"/>
                <a:gd name="T46" fmla="*/ 119 w 467"/>
                <a:gd name="T47" fmla="*/ 727 h 750"/>
                <a:gd name="T48" fmla="*/ 148 w 467"/>
                <a:gd name="T49" fmla="*/ 741 h 750"/>
                <a:gd name="T50" fmla="*/ 178 w 467"/>
                <a:gd name="T51" fmla="*/ 744 h 750"/>
                <a:gd name="T52" fmla="*/ 211 w 467"/>
                <a:gd name="T53" fmla="*/ 748 h 750"/>
                <a:gd name="T54" fmla="*/ 243 w 467"/>
                <a:gd name="T55" fmla="*/ 748 h 750"/>
                <a:gd name="T56" fmla="*/ 273 w 467"/>
                <a:gd name="T57" fmla="*/ 744 h 750"/>
                <a:gd name="T58" fmla="*/ 304 w 467"/>
                <a:gd name="T59" fmla="*/ 735 h 750"/>
                <a:gd name="T60" fmla="*/ 334 w 467"/>
                <a:gd name="T61" fmla="*/ 725 h 750"/>
                <a:gd name="T62" fmla="*/ 361 w 467"/>
                <a:gd name="T63" fmla="*/ 710 h 750"/>
                <a:gd name="T64" fmla="*/ 389 w 467"/>
                <a:gd name="T65" fmla="*/ 695 h 750"/>
                <a:gd name="T66" fmla="*/ 429 w 467"/>
                <a:gd name="T67" fmla="*/ 649 h 750"/>
                <a:gd name="T68" fmla="*/ 448 w 467"/>
                <a:gd name="T69" fmla="*/ 615 h 750"/>
                <a:gd name="T70" fmla="*/ 459 w 467"/>
                <a:gd name="T71" fmla="*/ 587 h 750"/>
                <a:gd name="T72" fmla="*/ 467 w 467"/>
                <a:gd name="T73" fmla="*/ 554 h 750"/>
                <a:gd name="T74" fmla="*/ 465 w 467"/>
                <a:gd name="T75" fmla="*/ 518 h 750"/>
                <a:gd name="T76" fmla="*/ 461 w 467"/>
                <a:gd name="T77" fmla="*/ 484 h 750"/>
                <a:gd name="T78" fmla="*/ 458 w 467"/>
                <a:gd name="T79" fmla="*/ 446 h 750"/>
                <a:gd name="T80" fmla="*/ 454 w 467"/>
                <a:gd name="T81" fmla="*/ 412 h 750"/>
                <a:gd name="T82" fmla="*/ 444 w 467"/>
                <a:gd name="T83" fmla="*/ 376 h 750"/>
                <a:gd name="T84" fmla="*/ 435 w 467"/>
                <a:gd name="T85" fmla="*/ 342 h 750"/>
                <a:gd name="T86" fmla="*/ 423 w 467"/>
                <a:gd name="T87" fmla="*/ 306 h 750"/>
                <a:gd name="T88" fmla="*/ 410 w 467"/>
                <a:gd name="T89" fmla="*/ 271 h 750"/>
                <a:gd name="T90" fmla="*/ 397 w 467"/>
                <a:gd name="T91" fmla="*/ 237 h 750"/>
                <a:gd name="T92" fmla="*/ 383 w 467"/>
                <a:gd name="T93" fmla="*/ 205 h 750"/>
                <a:gd name="T94" fmla="*/ 370 w 467"/>
                <a:gd name="T95" fmla="*/ 175 h 750"/>
                <a:gd name="T96" fmla="*/ 357 w 467"/>
                <a:gd name="T97" fmla="*/ 144 h 750"/>
                <a:gd name="T98" fmla="*/ 344 w 467"/>
                <a:gd name="T99" fmla="*/ 118 h 750"/>
                <a:gd name="T100" fmla="*/ 330 w 467"/>
                <a:gd name="T101" fmla="*/ 93 h 750"/>
                <a:gd name="T102" fmla="*/ 313 w 467"/>
                <a:gd name="T103" fmla="*/ 64 h 750"/>
                <a:gd name="T104" fmla="*/ 292 w 467"/>
                <a:gd name="T105" fmla="*/ 28 h 750"/>
                <a:gd name="T106" fmla="*/ 277 w 467"/>
                <a:gd name="T107" fmla="*/ 4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7" h="750">
                  <a:moveTo>
                    <a:pt x="275" y="0"/>
                  </a:moveTo>
                  <a:lnTo>
                    <a:pt x="271" y="2"/>
                  </a:lnTo>
                  <a:lnTo>
                    <a:pt x="262" y="11"/>
                  </a:lnTo>
                  <a:lnTo>
                    <a:pt x="254" y="15"/>
                  </a:lnTo>
                  <a:lnTo>
                    <a:pt x="249" y="24"/>
                  </a:lnTo>
                  <a:lnTo>
                    <a:pt x="239" y="32"/>
                  </a:lnTo>
                  <a:lnTo>
                    <a:pt x="230" y="43"/>
                  </a:lnTo>
                  <a:lnTo>
                    <a:pt x="218" y="53"/>
                  </a:lnTo>
                  <a:lnTo>
                    <a:pt x="207" y="66"/>
                  </a:lnTo>
                  <a:lnTo>
                    <a:pt x="195" y="80"/>
                  </a:lnTo>
                  <a:lnTo>
                    <a:pt x="184" y="95"/>
                  </a:lnTo>
                  <a:lnTo>
                    <a:pt x="176" y="100"/>
                  </a:lnTo>
                  <a:lnTo>
                    <a:pt x="169" y="108"/>
                  </a:lnTo>
                  <a:lnTo>
                    <a:pt x="161" y="118"/>
                  </a:lnTo>
                  <a:lnTo>
                    <a:pt x="157" y="127"/>
                  </a:lnTo>
                  <a:lnTo>
                    <a:pt x="150" y="135"/>
                  </a:lnTo>
                  <a:lnTo>
                    <a:pt x="144" y="144"/>
                  </a:lnTo>
                  <a:lnTo>
                    <a:pt x="137" y="152"/>
                  </a:lnTo>
                  <a:lnTo>
                    <a:pt x="133" y="163"/>
                  </a:lnTo>
                  <a:lnTo>
                    <a:pt x="125" y="173"/>
                  </a:lnTo>
                  <a:lnTo>
                    <a:pt x="119" y="182"/>
                  </a:lnTo>
                  <a:lnTo>
                    <a:pt x="112" y="190"/>
                  </a:lnTo>
                  <a:lnTo>
                    <a:pt x="104" y="201"/>
                  </a:lnTo>
                  <a:lnTo>
                    <a:pt x="97" y="211"/>
                  </a:lnTo>
                  <a:lnTo>
                    <a:pt x="93" y="220"/>
                  </a:lnTo>
                  <a:lnTo>
                    <a:pt x="85" y="232"/>
                  </a:lnTo>
                  <a:lnTo>
                    <a:pt x="81" y="243"/>
                  </a:lnTo>
                  <a:lnTo>
                    <a:pt x="74" y="254"/>
                  </a:lnTo>
                  <a:lnTo>
                    <a:pt x="66" y="266"/>
                  </a:lnTo>
                  <a:lnTo>
                    <a:pt x="61" y="277"/>
                  </a:lnTo>
                  <a:lnTo>
                    <a:pt x="57" y="289"/>
                  </a:lnTo>
                  <a:lnTo>
                    <a:pt x="51" y="300"/>
                  </a:lnTo>
                  <a:lnTo>
                    <a:pt x="45" y="311"/>
                  </a:lnTo>
                  <a:lnTo>
                    <a:pt x="42" y="323"/>
                  </a:lnTo>
                  <a:lnTo>
                    <a:pt x="38" y="336"/>
                  </a:lnTo>
                  <a:lnTo>
                    <a:pt x="30" y="347"/>
                  </a:lnTo>
                  <a:lnTo>
                    <a:pt x="26" y="359"/>
                  </a:lnTo>
                  <a:lnTo>
                    <a:pt x="23" y="372"/>
                  </a:lnTo>
                  <a:lnTo>
                    <a:pt x="19" y="385"/>
                  </a:lnTo>
                  <a:lnTo>
                    <a:pt x="15" y="397"/>
                  </a:lnTo>
                  <a:lnTo>
                    <a:pt x="11" y="410"/>
                  </a:lnTo>
                  <a:lnTo>
                    <a:pt x="9" y="425"/>
                  </a:lnTo>
                  <a:lnTo>
                    <a:pt x="7" y="439"/>
                  </a:lnTo>
                  <a:lnTo>
                    <a:pt x="4" y="450"/>
                  </a:lnTo>
                  <a:lnTo>
                    <a:pt x="2" y="463"/>
                  </a:lnTo>
                  <a:lnTo>
                    <a:pt x="0" y="477"/>
                  </a:lnTo>
                  <a:lnTo>
                    <a:pt x="0" y="492"/>
                  </a:lnTo>
                  <a:lnTo>
                    <a:pt x="0" y="505"/>
                  </a:lnTo>
                  <a:lnTo>
                    <a:pt x="0" y="518"/>
                  </a:lnTo>
                  <a:lnTo>
                    <a:pt x="0" y="532"/>
                  </a:lnTo>
                  <a:lnTo>
                    <a:pt x="2" y="547"/>
                  </a:lnTo>
                  <a:lnTo>
                    <a:pt x="2" y="558"/>
                  </a:lnTo>
                  <a:lnTo>
                    <a:pt x="2" y="572"/>
                  </a:lnTo>
                  <a:lnTo>
                    <a:pt x="4" y="585"/>
                  </a:lnTo>
                  <a:lnTo>
                    <a:pt x="7" y="596"/>
                  </a:lnTo>
                  <a:lnTo>
                    <a:pt x="9" y="608"/>
                  </a:lnTo>
                  <a:lnTo>
                    <a:pt x="13" y="617"/>
                  </a:lnTo>
                  <a:lnTo>
                    <a:pt x="17" y="629"/>
                  </a:lnTo>
                  <a:lnTo>
                    <a:pt x="23" y="640"/>
                  </a:lnTo>
                  <a:lnTo>
                    <a:pt x="28" y="648"/>
                  </a:lnTo>
                  <a:lnTo>
                    <a:pt x="32" y="657"/>
                  </a:lnTo>
                  <a:lnTo>
                    <a:pt x="38" y="667"/>
                  </a:lnTo>
                  <a:lnTo>
                    <a:pt x="45" y="676"/>
                  </a:lnTo>
                  <a:lnTo>
                    <a:pt x="53" y="682"/>
                  </a:lnTo>
                  <a:lnTo>
                    <a:pt x="59" y="689"/>
                  </a:lnTo>
                  <a:lnTo>
                    <a:pt x="66" y="697"/>
                  </a:lnTo>
                  <a:lnTo>
                    <a:pt x="76" y="705"/>
                  </a:lnTo>
                  <a:lnTo>
                    <a:pt x="83" y="710"/>
                  </a:lnTo>
                  <a:lnTo>
                    <a:pt x="91" y="716"/>
                  </a:lnTo>
                  <a:lnTo>
                    <a:pt x="100" y="720"/>
                  </a:lnTo>
                  <a:lnTo>
                    <a:pt x="110" y="725"/>
                  </a:lnTo>
                  <a:lnTo>
                    <a:pt x="119" y="727"/>
                  </a:lnTo>
                  <a:lnTo>
                    <a:pt x="129" y="733"/>
                  </a:lnTo>
                  <a:lnTo>
                    <a:pt x="138" y="735"/>
                  </a:lnTo>
                  <a:lnTo>
                    <a:pt x="148" y="741"/>
                  </a:lnTo>
                  <a:lnTo>
                    <a:pt x="157" y="741"/>
                  </a:lnTo>
                  <a:lnTo>
                    <a:pt x="169" y="742"/>
                  </a:lnTo>
                  <a:lnTo>
                    <a:pt x="178" y="744"/>
                  </a:lnTo>
                  <a:lnTo>
                    <a:pt x="190" y="748"/>
                  </a:lnTo>
                  <a:lnTo>
                    <a:pt x="199" y="748"/>
                  </a:lnTo>
                  <a:lnTo>
                    <a:pt x="211" y="748"/>
                  </a:lnTo>
                  <a:lnTo>
                    <a:pt x="222" y="748"/>
                  </a:lnTo>
                  <a:lnTo>
                    <a:pt x="233" y="750"/>
                  </a:lnTo>
                  <a:lnTo>
                    <a:pt x="243" y="748"/>
                  </a:lnTo>
                  <a:lnTo>
                    <a:pt x="252" y="748"/>
                  </a:lnTo>
                  <a:lnTo>
                    <a:pt x="264" y="746"/>
                  </a:lnTo>
                  <a:lnTo>
                    <a:pt x="273" y="744"/>
                  </a:lnTo>
                  <a:lnTo>
                    <a:pt x="283" y="741"/>
                  </a:lnTo>
                  <a:lnTo>
                    <a:pt x="294" y="739"/>
                  </a:lnTo>
                  <a:lnTo>
                    <a:pt x="304" y="735"/>
                  </a:lnTo>
                  <a:lnTo>
                    <a:pt x="315" y="733"/>
                  </a:lnTo>
                  <a:lnTo>
                    <a:pt x="323" y="729"/>
                  </a:lnTo>
                  <a:lnTo>
                    <a:pt x="334" y="725"/>
                  </a:lnTo>
                  <a:lnTo>
                    <a:pt x="344" y="720"/>
                  </a:lnTo>
                  <a:lnTo>
                    <a:pt x="353" y="716"/>
                  </a:lnTo>
                  <a:lnTo>
                    <a:pt x="361" y="710"/>
                  </a:lnTo>
                  <a:lnTo>
                    <a:pt x="370" y="705"/>
                  </a:lnTo>
                  <a:lnTo>
                    <a:pt x="380" y="699"/>
                  </a:lnTo>
                  <a:lnTo>
                    <a:pt x="389" y="695"/>
                  </a:lnTo>
                  <a:lnTo>
                    <a:pt x="402" y="680"/>
                  </a:lnTo>
                  <a:lnTo>
                    <a:pt x="418" y="667"/>
                  </a:lnTo>
                  <a:lnTo>
                    <a:pt x="429" y="649"/>
                  </a:lnTo>
                  <a:lnTo>
                    <a:pt x="440" y="634"/>
                  </a:lnTo>
                  <a:lnTo>
                    <a:pt x="444" y="623"/>
                  </a:lnTo>
                  <a:lnTo>
                    <a:pt x="448" y="615"/>
                  </a:lnTo>
                  <a:lnTo>
                    <a:pt x="454" y="606"/>
                  </a:lnTo>
                  <a:lnTo>
                    <a:pt x="458" y="596"/>
                  </a:lnTo>
                  <a:lnTo>
                    <a:pt x="459" y="587"/>
                  </a:lnTo>
                  <a:lnTo>
                    <a:pt x="461" y="575"/>
                  </a:lnTo>
                  <a:lnTo>
                    <a:pt x="463" y="564"/>
                  </a:lnTo>
                  <a:lnTo>
                    <a:pt x="467" y="554"/>
                  </a:lnTo>
                  <a:lnTo>
                    <a:pt x="465" y="541"/>
                  </a:lnTo>
                  <a:lnTo>
                    <a:pt x="465" y="530"/>
                  </a:lnTo>
                  <a:lnTo>
                    <a:pt x="465" y="518"/>
                  </a:lnTo>
                  <a:lnTo>
                    <a:pt x="465" y="507"/>
                  </a:lnTo>
                  <a:lnTo>
                    <a:pt x="463" y="496"/>
                  </a:lnTo>
                  <a:lnTo>
                    <a:pt x="461" y="484"/>
                  </a:lnTo>
                  <a:lnTo>
                    <a:pt x="461" y="471"/>
                  </a:lnTo>
                  <a:lnTo>
                    <a:pt x="461" y="461"/>
                  </a:lnTo>
                  <a:lnTo>
                    <a:pt x="458" y="446"/>
                  </a:lnTo>
                  <a:lnTo>
                    <a:pt x="456" y="437"/>
                  </a:lnTo>
                  <a:lnTo>
                    <a:pt x="456" y="423"/>
                  </a:lnTo>
                  <a:lnTo>
                    <a:pt x="454" y="412"/>
                  </a:lnTo>
                  <a:lnTo>
                    <a:pt x="450" y="401"/>
                  </a:lnTo>
                  <a:lnTo>
                    <a:pt x="448" y="387"/>
                  </a:lnTo>
                  <a:lnTo>
                    <a:pt x="444" y="376"/>
                  </a:lnTo>
                  <a:lnTo>
                    <a:pt x="442" y="366"/>
                  </a:lnTo>
                  <a:lnTo>
                    <a:pt x="439" y="351"/>
                  </a:lnTo>
                  <a:lnTo>
                    <a:pt x="435" y="342"/>
                  </a:lnTo>
                  <a:lnTo>
                    <a:pt x="431" y="328"/>
                  </a:lnTo>
                  <a:lnTo>
                    <a:pt x="427" y="317"/>
                  </a:lnTo>
                  <a:lnTo>
                    <a:pt x="423" y="306"/>
                  </a:lnTo>
                  <a:lnTo>
                    <a:pt x="418" y="294"/>
                  </a:lnTo>
                  <a:lnTo>
                    <a:pt x="414" y="283"/>
                  </a:lnTo>
                  <a:lnTo>
                    <a:pt x="410" y="271"/>
                  </a:lnTo>
                  <a:lnTo>
                    <a:pt x="406" y="260"/>
                  </a:lnTo>
                  <a:lnTo>
                    <a:pt x="402" y="249"/>
                  </a:lnTo>
                  <a:lnTo>
                    <a:pt x="397" y="237"/>
                  </a:lnTo>
                  <a:lnTo>
                    <a:pt x="393" y="226"/>
                  </a:lnTo>
                  <a:lnTo>
                    <a:pt x="389" y="216"/>
                  </a:lnTo>
                  <a:lnTo>
                    <a:pt x="383" y="205"/>
                  </a:lnTo>
                  <a:lnTo>
                    <a:pt x="380" y="195"/>
                  </a:lnTo>
                  <a:lnTo>
                    <a:pt x="376" y="186"/>
                  </a:lnTo>
                  <a:lnTo>
                    <a:pt x="370" y="175"/>
                  </a:lnTo>
                  <a:lnTo>
                    <a:pt x="366" y="165"/>
                  </a:lnTo>
                  <a:lnTo>
                    <a:pt x="361" y="154"/>
                  </a:lnTo>
                  <a:lnTo>
                    <a:pt x="357" y="144"/>
                  </a:lnTo>
                  <a:lnTo>
                    <a:pt x="353" y="137"/>
                  </a:lnTo>
                  <a:lnTo>
                    <a:pt x="347" y="127"/>
                  </a:lnTo>
                  <a:lnTo>
                    <a:pt x="344" y="118"/>
                  </a:lnTo>
                  <a:lnTo>
                    <a:pt x="338" y="110"/>
                  </a:lnTo>
                  <a:lnTo>
                    <a:pt x="334" y="100"/>
                  </a:lnTo>
                  <a:lnTo>
                    <a:pt x="330" y="93"/>
                  </a:lnTo>
                  <a:lnTo>
                    <a:pt x="325" y="85"/>
                  </a:lnTo>
                  <a:lnTo>
                    <a:pt x="321" y="78"/>
                  </a:lnTo>
                  <a:lnTo>
                    <a:pt x="313" y="64"/>
                  </a:lnTo>
                  <a:lnTo>
                    <a:pt x="307" y="51"/>
                  </a:lnTo>
                  <a:lnTo>
                    <a:pt x="298" y="38"/>
                  </a:lnTo>
                  <a:lnTo>
                    <a:pt x="292" y="28"/>
                  </a:lnTo>
                  <a:lnTo>
                    <a:pt x="287" y="21"/>
                  </a:lnTo>
                  <a:lnTo>
                    <a:pt x="283" y="13"/>
                  </a:lnTo>
                  <a:lnTo>
                    <a:pt x="277" y="4"/>
                  </a:lnTo>
                  <a:lnTo>
                    <a:pt x="275" y="0"/>
                  </a:lnTo>
                  <a:lnTo>
                    <a:pt x="275" y="0"/>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7" name="Freeform 16"/>
            <p:cNvSpPr>
              <a:spLocks/>
            </p:cNvSpPr>
            <p:nvPr/>
          </p:nvSpPr>
          <p:spPr bwMode="auto">
            <a:xfrm>
              <a:off x="358343" y="5946188"/>
              <a:ext cx="252413" cy="522288"/>
            </a:xfrm>
            <a:custGeom>
              <a:avLst/>
              <a:gdLst>
                <a:gd name="T0" fmla="*/ 218 w 317"/>
                <a:gd name="T1" fmla="*/ 0 h 658"/>
                <a:gd name="T2" fmla="*/ 152 w 317"/>
                <a:gd name="T3" fmla="*/ 76 h 658"/>
                <a:gd name="T4" fmla="*/ 93 w 317"/>
                <a:gd name="T5" fmla="*/ 162 h 658"/>
                <a:gd name="T6" fmla="*/ 44 w 317"/>
                <a:gd name="T7" fmla="*/ 261 h 658"/>
                <a:gd name="T8" fmla="*/ 7 w 317"/>
                <a:gd name="T9" fmla="*/ 365 h 658"/>
                <a:gd name="T10" fmla="*/ 0 w 317"/>
                <a:gd name="T11" fmla="*/ 462 h 658"/>
                <a:gd name="T12" fmla="*/ 9 w 317"/>
                <a:gd name="T13" fmla="*/ 547 h 658"/>
                <a:gd name="T14" fmla="*/ 45 w 317"/>
                <a:gd name="T15" fmla="*/ 612 h 658"/>
                <a:gd name="T16" fmla="*/ 112 w 317"/>
                <a:gd name="T17" fmla="*/ 646 h 658"/>
                <a:gd name="T18" fmla="*/ 178 w 317"/>
                <a:gd name="T19" fmla="*/ 658 h 658"/>
                <a:gd name="T20" fmla="*/ 243 w 317"/>
                <a:gd name="T21" fmla="*/ 639 h 658"/>
                <a:gd name="T22" fmla="*/ 289 w 317"/>
                <a:gd name="T23" fmla="*/ 591 h 658"/>
                <a:gd name="T24" fmla="*/ 317 w 317"/>
                <a:gd name="T25" fmla="*/ 489 h 658"/>
                <a:gd name="T26" fmla="*/ 317 w 317"/>
                <a:gd name="T27" fmla="*/ 371 h 658"/>
                <a:gd name="T28" fmla="*/ 294 w 317"/>
                <a:gd name="T29" fmla="*/ 215 h 658"/>
                <a:gd name="T30" fmla="*/ 218 w 317"/>
                <a:gd name="T31" fmla="*/ 0 h 658"/>
                <a:gd name="T32" fmla="*/ 218 w 317"/>
                <a:gd name="T33"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7" h="658">
                  <a:moveTo>
                    <a:pt x="218" y="0"/>
                  </a:moveTo>
                  <a:lnTo>
                    <a:pt x="152" y="76"/>
                  </a:lnTo>
                  <a:lnTo>
                    <a:pt x="93" y="162"/>
                  </a:lnTo>
                  <a:lnTo>
                    <a:pt x="44" y="261"/>
                  </a:lnTo>
                  <a:lnTo>
                    <a:pt x="7" y="365"/>
                  </a:lnTo>
                  <a:lnTo>
                    <a:pt x="0" y="462"/>
                  </a:lnTo>
                  <a:lnTo>
                    <a:pt x="9" y="547"/>
                  </a:lnTo>
                  <a:lnTo>
                    <a:pt x="45" y="612"/>
                  </a:lnTo>
                  <a:lnTo>
                    <a:pt x="112" y="646"/>
                  </a:lnTo>
                  <a:lnTo>
                    <a:pt x="178" y="658"/>
                  </a:lnTo>
                  <a:lnTo>
                    <a:pt x="243" y="639"/>
                  </a:lnTo>
                  <a:lnTo>
                    <a:pt x="289" y="591"/>
                  </a:lnTo>
                  <a:lnTo>
                    <a:pt x="317" y="489"/>
                  </a:lnTo>
                  <a:lnTo>
                    <a:pt x="317" y="371"/>
                  </a:lnTo>
                  <a:lnTo>
                    <a:pt x="294" y="215"/>
                  </a:lnTo>
                  <a:lnTo>
                    <a:pt x="218" y="0"/>
                  </a:lnTo>
                  <a:lnTo>
                    <a:pt x="218" y="0"/>
                  </a:lnTo>
                  <a:close/>
                </a:path>
              </a:pathLst>
            </a:custGeom>
            <a:solidFill>
              <a:srgbClr val="4DB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8" name="Freeform 17"/>
            <p:cNvSpPr>
              <a:spLocks/>
            </p:cNvSpPr>
            <p:nvPr/>
          </p:nvSpPr>
          <p:spPr bwMode="auto">
            <a:xfrm>
              <a:off x="393268" y="6006513"/>
              <a:ext cx="182563" cy="425450"/>
            </a:xfrm>
            <a:custGeom>
              <a:avLst/>
              <a:gdLst>
                <a:gd name="T0" fmla="*/ 155 w 229"/>
                <a:gd name="T1" fmla="*/ 0 h 536"/>
                <a:gd name="T2" fmla="*/ 89 w 229"/>
                <a:gd name="T3" fmla="*/ 88 h 536"/>
                <a:gd name="T4" fmla="*/ 45 w 229"/>
                <a:gd name="T5" fmla="*/ 188 h 536"/>
                <a:gd name="T6" fmla="*/ 9 w 229"/>
                <a:gd name="T7" fmla="*/ 287 h 536"/>
                <a:gd name="T8" fmla="*/ 0 w 229"/>
                <a:gd name="T9" fmla="*/ 390 h 536"/>
                <a:gd name="T10" fmla="*/ 11 w 229"/>
                <a:gd name="T11" fmla="*/ 466 h 536"/>
                <a:gd name="T12" fmla="*/ 57 w 229"/>
                <a:gd name="T13" fmla="*/ 519 h 536"/>
                <a:gd name="T14" fmla="*/ 115 w 229"/>
                <a:gd name="T15" fmla="*/ 536 h 536"/>
                <a:gd name="T16" fmla="*/ 174 w 229"/>
                <a:gd name="T17" fmla="*/ 519 h 536"/>
                <a:gd name="T18" fmla="*/ 214 w 229"/>
                <a:gd name="T19" fmla="*/ 449 h 536"/>
                <a:gd name="T20" fmla="*/ 229 w 229"/>
                <a:gd name="T21" fmla="*/ 319 h 536"/>
                <a:gd name="T22" fmla="*/ 222 w 229"/>
                <a:gd name="T23" fmla="*/ 202 h 536"/>
                <a:gd name="T24" fmla="*/ 174 w 229"/>
                <a:gd name="T25" fmla="*/ 44 h 536"/>
                <a:gd name="T26" fmla="*/ 155 w 229"/>
                <a:gd name="T27" fmla="*/ 0 h 536"/>
                <a:gd name="T28" fmla="*/ 155 w 229"/>
                <a:gd name="T29"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9" h="536">
                  <a:moveTo>
                    <a:pt x="155" y="0"/>
                  </a:moveTo>
                  <a:lnTo>
                    <a:pt x="89" y="88"/>
                  </a:lnTo>
                  <a:lnTo>
                    <a:pt x="45" y="188"/>
                  </a:lnTo>
                  <a:lnTo>
                    <a:pt x="9" y="287"/>
                  </a:lnTo>
                  <a:lnTo>
                    <a:pt x="0" y="390"/>
                  </a:lnTo>
                  <a:lnTo>
                    <a:pt x="11" y="466"/>
                  </a:lnTo>
                  <a:lnTo>
                    <a:pt x="57" y="519"/>
                  </a:lnTo>
                  <a:lnTo>
                    <a:pt x="115" y="536"/>
                  </a:lnTo>
                  <a:lnTo>
                    <a:pt x="174" y="519"/>
                  </a:lnTo>
                  <a:lnTo>
                    <a:pt x="214" y="449"/>
                  </a:lnTo>
                  <a:lnTo>
                    <a:pt x="229" y="319"/>
                  </a:lnTo>
                  <a:lnTo>
                    <a:pt x="222" y="202"/>
                  </a:lnTo>
                  <a:lnTo>
                    <a:pt x="174" y="44"/>
                  </a:lnTo>
                  <a:lnTo>
                    <a:pt x="155" y="0"/>
                  </a:lnTo>
                  <a:lnTo>
                    <a:pt x="155" y="0"/>
                  </a:lnTo>
                  <a:close/>
                </a:path>
              </a:pathLst>
            </a:custGeom>
            <a:solidFill>
              <a:srgbClr val="8C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9" name="Freeform 18"/>
            <p:cNvSpPr>
              <a:spLocks/>
            </p:cNvSpPr>
            <p:nvPr/>
          </p:nvSpPr>
          <p:spPr bwMode="auto">
            <a:xfrm>
              <a:off x="510743" y="5957300"/>
              <a:ext cx="168275" cy="536575"/>
            </a:xfrm>
            <a:custGeom>
              <a:avLst/>
              <a:gdLst>
                <a:gd name="T0" fmla="*/ 59 w 212"/>
                <a:gd name="T1" fmla="*/ 0 h 676"/>
                <a:gd name="T2" fmla="*/ 97 w 212"/>
                <a:gd name="T3" fmla="*/ 97 h 676"/>
                <a:gd name="T4" fmla="*/ 140 w 212"/>
                <a:gd name="T5" fmla="*/ 239 h 676"/>
                <a:gd name="T6" fmla="*/ 161 w 212"/>
                <a:gd name="T7" fmla="*/ 366 h 676"/>
                <a:gd name="T8" fmla="*/ 157 w 212"/>
                <a:gd name="T9" fmla="*/ 482 h 676"/>
                <a:gd name="T10" fmla="*/ 136 w 212"/>
                <a:gd name="T11" fmla="*/ 583 h 676"/>
                <a:gd name="T12" fmla="*/ 81 w 212"/>
                <a:gd name="T13" fmla="*/ 644 h 676"/>
                <a:gd name="T14" fmla="*/ 0 w 212"/>
                <a:gd name="T15" fmla="*/ 676 h 676"/>
                <a:gd name="T16" fmla="*/ 104 w 212"/>
                <a:gd name="T17" fmla="*/ 661 h 676"/>
                <a:gd name="T18" fmla="*/ 173 w 212"/>
                <a:gd name="T19" fmla="*/ 617 h 676"/>
                <a:gd name="T20" fmla="*/ 203 w 212"/>
                <a:gd name="T21" fmla="*/ 552 h 676"/>
                <a:gd name="T22" fmla="*/ 212 w 212"/>
                <a:gd name="T23" fmla="*/ 467 h 676"/>
                <a:gd name="T24" fmla="*/ 203 w 212"/>
                <a:gd name="T25" fmla="*/ 347 h 676"/>
                <a:gd name="T26" fmla="*/ 176 w 212"/>
                <a:gd name="T27" fmla="*/ 241 h 676"/>
                <a:gd name="T28" fmla="*/ 114 w 212"/>
                <a:gd name="T29" fmla="*/ 83 h 676"/>
                <a:gd name="T30" fmla="*/ 59 w 212"/>
                <a:gd name="T31" fmla="*/ 0 h 676"/>
                <a:gd name="T32" fmla="*/ 59 w 212"/>
                <a:gd name="T33"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676">
                  <a:moveTo>
                    <a:pt x="59" y="0"/>
                  </a:moveTo>
                  <a:lnTo>
                    <a:pt x="97" y="97"/>
                  </a:lnTo>
                  <a:lnTo>
                    <a:pt x="140" y="239"/>
                  </a:lnTo>
                  <a:lnTo>
                    <a:pt x="161" y="366"/>
                  </a:lnTo>
                  <a:lnTo>
                    <a:pt x="157" y="482"/>
                  </a:lnTo>
                  <a:lnTo>
                    <a:pt x="136" y="583"/>
                  </a:lnTo>
                  <a:lnTo>
                    <a:pt x="81" y="644"/>
                  </a:lnTo>
                  <a:lnTo>
                    <a:pt x="0" y="676"/>
                  </a:lnTo>
                  <a:lnTo>
                    <a:pt x="104" y="661"/>
                  </a:lnTo>
                  <a:lnTo>
                    <a:pt x="173" y="617"/>
                  </a:lnTo>
                  <a:lnTo>
                    <a:pt x="203" y="552"/>
                  </a:lnTo>
                  <a:lnTo>
                    <a:pt x="212" y="467"/>
                  </a:lnTo>
                  <a:lnTo>
                    <a:pt x="203" y="347"/>
                  </a:lnTo>
                  <a:lnTo>
                    <a:pt x="176" y="241"/>
                  </a:lnTo>
                  <a:lnTo>
                    <a:pt x="114" y="83"/>
                  </a:lnTo>
                  <a:lnTo>
                    <a:pt x="59" y="0"/>
                  </a:lnTo>
                  <a:lnTo>
                    <a:pt x="59" y="0"/>
                  </a:lnTo>
                  <a:close/>
                </a:path>
              </a:pathLst>
            </a:custGeom>
            <a:solidFill>
              <a:srgbClr val="008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0" name="Freeform 19"/>
            <p:cNvSpPr>
              <a:spLocks/>
            </p:cNvSpPr>
            <p:nvPr/>
          </p:nvSpPr>
          <p:spPr bwMode="auto">
            <a:xfrm>
              <a:off x="423431" y="6087475"/>
              <a:ext cx="98425" cy="303213"/>
            </a:xfrm>
            <a:custGeom>
              <a:avLst/>
              <a:gdLst>
                <a:gd name="T0" fmla="*/ 89 w 125"/>
                <a:gd name="T1" fmla="*/ 0 h 384"/>
                <a:gd name="T2" fmla="*/ 47 w 125"/>
                <a:gd name="T3" fmla="*/ 76 h 384"/>
                <a:gd name="T4" fmla="*/ 19 w 125"/>
                <a:gd name="T5" fmla="*/ 160 h 384"/>
                <a:gd name="T6" fmla="*/ 0 w 125"/>
                <a:gd name="T7" fmla="*/ 251 h 384"/>
                <a:gd name="T8" fmla="*/ 0 w 125"/>
                <a:gd name="T9" fmla="*/ 319 h 384"/>
                <a:gd name="T10" fmla="*/ 20 w 125"/>
                <a:gd name="T11" fmla="*/ 370 h 384"/>
                <a:gd name="T12" fmla="*/ 51 w 125"/>
                <a:gd name="T13" fmla="*/ 384 h 384"/>
                <a:gd name="T14" fmla="*/ 87 w 125"/>
                <a:gd name="T15" fmla="*/ 367 h 384"/>
                <a:gd name="T16" fmla="*/ 117 w 125"/>
                <a:gd name="T17" fmla="*/ 308 h 384"/>
                <a:gd name="T18" fmla="*/ 125 w 125"/>
                <a:gd name="T19" fmla="*/ 220 h 384"/>
                <a:gd name="T20" fmla="*/ 121 w 125"/>
                <a:gd name="T21" fmla="*/ 108 h 384"/>
                <a:gd name="T22" fmla="*/ 89 w 125"/>
                <a:gd name="T23" fmla="*/ 0 h 384"/>
                <a:gd name="T24" fmla="*/ 89 w 125"/>
                <a:gd name="T25"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384">
                  <a:moveTo>
                    <a:pt x="89" y="0"/>
                  </a:moveTo>
                  <a:lnTo>
                    <a:pt x="47" y="76"/>
                  </a:lnTo>
                  <a:lnTo>
                    <a:pt x="19" y="160"/>
                  </a:lnTo>
                  <a:lnTo>
                    <a:pt x="0" y="251"/>
                  </a:lnTo>
                  <a:lnTo>
                    <a:pt x="0" y="319"/>
                  </a:lnTo>
                  <a:lnTo>
                    <a:pt x="20" y="370"/>
                  </a:lnTo>
                  <a:lnTo>
                    <a:pt x="51" y="384"/>
                  </a:lnTo>
                  <a:lnTo>
                    <a:pt x="87" y="367"/>
                  </a:lnTo>
                  <a:lnTo>
                    <a:pt x="117" y="308"/>
                  </a:lnTo>
                  <a:lnTo>
                    <a:pt x="125" y="220"/>
                  </a:lnTo>
                  <a:lnTo>
                    <a:pt x="121" y="108"/>
                  </a:lnTo>
                  <a:lnTo>
                    <a:pt x="89" y="0"/>
                  </a:lnTo>
                  <a:lnTo>
                    <a:pt x="89" y="0"/>
                  </a:lnTo>
                  <a:close/>
                </a:path>
              </a:pathLst>
            </a:custGeom>
            <a:solidFill>
              <a:srgbClr val="BA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61" name="Group 60"/>
          <p:cNvGrpSpPr/>
          <p:nvPr/>
        </p:nvGrpSpPr>
        <p:grpSpPr>
          <a:xfrm>
            <a:off x="4803851" y="2600562"/>
            <a:ext cx="163712" cy="255389"/>
            <a:chOff x="296431" y="5846175"/>
            <a:chExt cx="436563" cy="681038"/>
          </a:xfrm>
        </p:grpSpPr>
        <p:sp>
          <p:nvSpPr>
            <p:cNvPr id="62" name="Freeform 13"/>
            <p:cNvSpPr>
              <a:spLocks/>
            </p:cNvSpPr>
            <p:nvPr/>
          </p:nvSpPr>
          <p:spPr bwMode="auto">
            <a:xfrm>
              <a:off x="296431" y="5846175"/>
              <a:ext cx="436563" cy="681038"/>
            </a:xfrm>
            <a:custGeom>
              <a:avLst/>
              <a:gdLst>
                <a:gd name="T0" fmla="*/ 308 w 551"/>
                <a:gd name="T1" fmla="*/ 11 h 857"/>
                <a:gd name="T2" fmla="*/ 281 w 551"/>
                <a:gd name="T3" fmla="*/ 36 h 857"/>
                <a:gd name="T4" fmla="*/ 243 w 551"/>
                <a:gd name="T5" fmla="*/ 76 h 857"/>
                <a:gd name="T6" fmla="*/ 222 w 551"/>
                <a:gd name="T7" fmla="*/ 99 h 857"/>
                <a:gd name="T8" fmla="*/ 199 w 551"/>
                <a:gd name="T9" fmla="*/ 125 h 857"/>
                <a:gd name="T10" fmla="*/ 177 w 551"/>
                <a:gd name="T11" fmla="*/ 154 h 857"/>
                <a:gd name="T12" fmla="*/ 156 w 551"/>
                <a:gd name="T13" fmla="*/ 186 h 857"/>
                <a:gd name="T14" fmla="*/ 131 w 551"/>
                <a:gd name="T15" fmla="*/ 218 h 857"/>
                <a:gd name="T16" fmla="*/ 108 w 551"/>
                <a:gd name="T17" fmla="*/ 253 h 857"/>
                <a:gd name="T18" fmla="*/ 87 w 551"/>
                <a:gd name="T19" fmla="*/ 291 h 857"/>
                <a:gd name="T20" fmla="*/ 66 w 551"/>
                <a:gd name="T21" fmla="*/ 331 h 857"/>
                <a:gd name="T22" fmla="*/ 49 w 551"/>
                <a:gd name="T23" fmla="*/ 370 h 857"/>
                <a:gd name="T24" fmla="*/ 32 w 551"/>
                <a:gd name="T25" fmla="*/ 412 h 857"/>
                <a:gd name="T26" fmla="*/ 19 w 551"/>
                <a:gd name="T27" fmla="*/ 456 h 857"/>
                <a:gd name="T28" fmla="*/ 9 w 551"/>
                <a:gd name="T29" fmla="*/ 501 h 857"/>
                <a:gd name="T30" fmla="*/ 0 w 551"/>
                <a:gd name="T31" fmla="*/ 545 h 857"/>
                <a:gd name="T32" fmla="*/ 0 w 551"/>
                <a:gd name="T33" fmla="*/ 595 h 857"/>
                <a:gd name="T34" fmla="*/ 2 w 551"/>
                <a:gd name="T35" fmla="*/ 640 h 857"/>
                <a:gd name="T36" fmla="*/ 9 w 551"/>
                <a:gd name="T37" fmla="*/ 684 h 857"/>
                <a:gd name="T38" fmla="*/ 21 w 551"/>
                <a:gd name="T39" fmla="*/ 720 h 857"/>
                <a:gd name="T40" fmla="*/ 40 w 551"/>
                <a:gd name="T41" fmla="*/ 752 h 857"/>
                <a:gd name="T42" fmla="*/ 63 w 551"/>
                <a:gd name="T43" fmla="*/ 781 h 857"/>
                <a:gd name="T44" fmla="*/ 91 w 551"/>
                <a:gd name="T45" fmla="*/ 805 h 857"/>
                <a:gd name="T46" fmla="*/ 120 w 551"/>
                <a:gd name="T47" fmla="*/ 822 h 857"/>
                <a:gd name="T48" fmla="*/ 154 w 551"/>
                <a:gd name="T49" fmla="*/ 838 h 857"/>
                <a:gd name="T50" fmla="*/ 188 w 551"/>
                <a:gd name="T51" fmla="*/ 847 h 857"/>
                <a:gd name="T52" fmla="*/ 226 w 551"/>
                <a:gd name="T53" fmla="*/ 853 h 857"/>
                <a:gd name="T54" fmla="*/ 262 w 551"/>
                <a:gd name="T55" fmla="*/ 855 h 857"/>
                <a:gd name="T56" fmla="*/ 298 w 551"/>
                <a:gd name="T57" fmla="*/ 853 h 857"/>
                <a:gd name="T58" fmla="*/ 336 w 551"/>
                <a:gd name="T59" fmla="*/ 847 h 857"/>
                <a:gd name="T60" fmla="*/ 372 w 551"/>
                <a:gd name="T61" fmla="*/ 838 h 857"/>
                <a:gd name="T62" fmla="*/ 405 w 551"/>
                <a:gd name="T63" fmla="*/ 824 h 857"/>
                <a:gd name="T64" fmla="*/ 439 w 551"/>
                <a:gd name="T65" fmla="*/ 807 h 857"/>
                <a:gd name="T66" fmla="*/ 467 w 551"/>
                <a:gd name="T67" fmla="*/ 786 h 857"/>
                <a:gd name="T68" fmla="*/ 494 w 551"/>
                <a:gd name="T69" fmla="*/ 762 h 857"/>
                <a:gd name="T70" fmla="*/ 515 w 551"/>
                <a:gd name="T71" fmla="*/ 733 h 857"/>
                <a:gd name="T72" fmla="*/ 532 w 551"/>
                <a:gd name="T73" fmla="*/ 701 h 857"/>
                <a:gd name="T74" fmla="*/ 543 w 551"/>
                <a:gd name="T75" fmla="*/ 669 h 857"/>
                <a:gd name="T76" fmla="*/ 551 w 551"/>
                <a:gd name="T77" fmla="*/ 633 h 857"/>
                <a:gd name="T78" fmla="*/ 549 w 551"/>
                <a:gd name="T79" fmla="*/ 593 h 857"/>
                <a:gd name="T80" fmla="*/ 547 w 551"/>
                <a:gd name="T81" fmla="*/ 553 h 857"/>
                <a:gd name="T82" fmla="*/ 541 w 551"/>
                <a:gd name="T83" fmla="*/ 513 h 857"/>
                <a:gd name="T84" fmla="*/ 534 w 551"/>
                <a:gd name="T85" fmla="*/ 471 h 857"/>
                <a:gd name="T86" fmla="*/ 524 w 551"/>
                <a:gd name="T87" fmla="*/ 431 h 857"/>
                <a:gd name="T88" fmla="*/ 513 w 551"/>
                <a:gd name="T89" fmla="*/ 389 h 857"/>
                <a:gd name="T90" fmla="*/ 498 w 551"/>
                <a:gd name="T91" fmla="*/ 350 h 857"/>
                <a:gd name="T92" fmla="*/ 484 w 551"/>
                <a:gd name="T93" fmla="*/ 310 h 857"/>
                <a:gd name="T94" fmla="*/ 467 w 551"/>
                <a:gd name="T95" fmla="*/ 272 h 857"/>
                <a:gd name="T96" fmla="*/ 452 w 551"/>
                <a:gd name="T97" fmla="*/ 236 h 857"/>
                <a:gd name="T98" fmla="*/ 439 w 551"/>
                <a:gd name="T99" fmla="*/ 199 h 857"/>
                <a:gd name="T100" fmla="*/ 422 w 551"/>
                <a:gd name="T101" fmla="*/ 167 h 857"/>
                <a:gd name="T102" fmla="*/ 403 w 551"/>
                <a:gd name="T103" fmla="*/ 135 h 857"/>
                <a:gd name="T104" fmla="*/ 387 w 551"/>
                <a:gd name="T105" fmla="*/ 104 h 857"/>
                <a:gd name="T106" fmla="*/ 372 w 551"/>
                <a:gd name="T107" fmla="*/ 80 h 857"/>
                <a:gd name="T108" fmla="*/ 361 w 551"/>
                <a:gd name="T109" fmla="*/ 59 h 857"/>
                <a:gd name="T110" fmla="*/ 338 w 551"/>
                <a:gd name="T111" fmla="*/ 23 h 857"/>
                <a:gd name="T112" fmla="*/ 325 w 551"/>
                <a:gd name="T113" fmla="*/ 0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1" h="857">
                  <a:moveTo>
                    <a:pt x="325" y="0"/>
                  </a:moveTo>
                  <a:lnTo>
                    <a:pt x="321" y="2"/>
                  </a:lnTo>
                  <a:lnTo>
                    <a:pt x="308" y="11"/>
                  </a:lnTo>
                  <a:lnTo>
                    <a:pt x="298" y="17"/>
                  </a:lnTo>
                  <a:lnTo>
                    <a:pt x="292" y="27"/>
                  </a:lnTo>
                  <a:lnTo>
                    <a:pt x="281" y="36"/>
                  </a:lnTo>
                  <a:lnTo>
                    <a:pt x="270" y="49"/>
                  </a:lnTo>
                  <a:lnTo>
                    <a:pt x="256" y="61"/>
                  </a:lnTo>
                  <a:lnTo>
                    <a:pt x="243" y="76"/>
                  </a:lnTo>
                  <a:lnTo>
                    <a:pt x="236" y="82"/>
                  </a:lnTo>
                  <a:lnTo>
                    <a:pt x="230" y="89"/>
                  </a:lnTo>
                  <a:lnTo>
                    <a:pt x="222" y="99"/>
                  </a:lnTo>
                  <a:lnTo>
                    <a:pt x="217" y="108"/>
                  </a:lnTo>
                  <a:lnTo>
                    <a:pt x="207" y="116"/>
                  </a:lnTo>
                  <a:lnTo>
                    <a:pt x="199" y="125"/>
                  </a:lnTo>
                  <a:lnTo>
                    <a:pt x="192" y="133"/>
                  </a:lnTo>
                  <a:lnTo>
                    <a:pt x="186" y="144"/>
                  </a:lnTo>
                  <a:lnTo>
                    <a:pt x="177" y="154"/>
                  </a:lnTo>
                  <a:lnTo>
                    <a:pt x="169" y="163"/>
                  </a:lnTo>
                  <a:lnTo>
                    <a:pt x="161" y="175"/>
                  </a:lnTo>
                  <a:lnTo>
                    <a:pt x="156" y="186"/>
                  </a:lnTo>
                  <a:lnTo>
                    <a:pt x="146" y="196"/>
                  </a:lnTo>
                  <a:lnTo>
                    <a:pt x="139" y="207"/>
                  </a:lnTo>
                  <a:lnTo>
                    <a:pt x="131" y="218"/>
                  </a:lnTo>
                  <a:lnTo>
                    <a:pt x="123" y="230"/>
                  </a:lnTo>
                  <a:lnTo>
                    <a:pt x="116" y="241"/>
                  </a:lnTo>
                  <a:lnTo>
                    <a:pt x="108" y="253"/>
                  </a:lnTo>
                  <a:lnTo>
                    <a:pt x="101" y="266"/>
                  </a:lnTo>
                  <a:lnTo>
                    <a:pt x="95" y="279"/>
                  </a:lnTo>
                  <a:lnTo>
                    <a:pt x="87" y="291"/>
                  </a:lnTo>
                  <a:lnTo>
                    <a:pt x="80" y="304"/>
                  </a:lnTo>
                  <a:lnTo>
                    <a:pt x="72" y="317"/>
                  </a:lnTo>
                  <a:lnTo>
                    <a:pt x="66" y="331"/>
                  </a:lnTo>
                  <a:lnTo>
                    <a:pt x="59" y="344"/>
                  </a:lnTo>
                  <a:lnTo>
                    <a:pt x="53" y="357"/>
                  </a:lnTo>
                  <a:lnTo>
                    <a:pt x="49" y="370"/>
                  </a:lnTo>
                  <a:lnTo>
                    <a:pt x="44" y="386"/>
                  </a:lnTo>
                  <a:lnTo>
                    <a:pt x="38" y="399"/>
                  </a:lnTo>
                  <a:lnTo>
                    <a:pt x="32" y="412"/>
                  </a:lnTo>
                  <a:lnTo>
                    <a:pt x="28" y="427"/>
                  </a:lnTo>
                  <a:lnTo>
                    <a:pt x="23" y="441"/>
                  </a:lnTo>
                  <a:lnTo>
                    <a:pt x="19" y="456"/>
                  </a:lnTo>
                  <a:lnTo>
                    <a:pt x="13" y="471"/>
                  </a:lnTo>
                  <a:lnTo>
                    <a:pt x="11" y="486"/>
                  </a:lnTo>
                  <a:lnTo>
                    <a:pt x="9" y="501"/>
                  </a:lnTo>
                  <a:lnTo>
                    <a:pt x="6" y="515"/>
                  </a:lnTo>
                  <a:lnTo>
                    <a:pt x="4" y="530"/>
                  </a:lnTo>
                  <a:lnTo>
                    <a:pt x="0" y="545"/>
                  </a:lnTo>
                  <a:lnTo>
                    <a:pt x="0" y="562"/>
                  </a:lnTo>
                  <a:lnTo>
                    <a:pt x="0" y="577"/>
                  </a:lnTo>
                  <a:lnTo>
                    <a:pt x="0" y="595"/>
                  </a:lnTo>
                  <a:lnTo>
                    <a:pt x="0" y="610"/>
                  </a:lnTo>
                  <a:lnTo>
                    <a:pt x="2" y="625"/>
                  </a:lnTo>
                  <a:lnTo>
                    <a:pt x="2" y="640"/>
                  </a:lnTo>
                  <a:lnTo>
                    <a:pt x="4" y="655"/>
                  </a:lnTo>
                  <a:lnTo>
                    <a:pt x="6" y="669"/>
                  </a:lnTo>
                  <a:lnTo>
                    <a:pt x="9" y="684"/>
                  </a:lnTo>
                  <a:lnTo>
                    <a:pt x="13" y="695"/>
                  </a:lnTo>
                  <a:lnTo>
                    <a:pt x="17" y="707"/>
                  </a:lnTo>
                  <a:lnTo>
                    <a:pt x="21" y="720"/>
                  </a:lnTo>
                  <a:lnTo>
                    <a:pt x="28" y="731"/>
                  </a:lnTo>
                  <a:lnTo>
                    <a:pt x="32" y="743"/>
                  </a:lnTo>
                  <a:lnTo>
                    <a:pt x="40" y="752"/>
                  </a:lnTo>
                  <a:lnTo>
                    <a:pt x="46" y="762"/>
                  </a:lnTo>
                  <a:lnTo>
                    <a:pt x="55" y="773"/>
                  </a:lnTo>
                  <a:lnTo>
                    <a:pt x="63" y="781"/>
                  </a:lnTo>
                  <a:lnTo>
                    <a:pt x="72" y="788"/>
                  </a:lnTo>
                  <a:lnTo>
                    <a:pt x="80" y="796"/>
                  </a:lnTo>
                  <a:lnTo>
                    <a:pt x="91" y="805"/>
                  </a:lnTo>
                  <a:lnTo>
                    <a:pt x="101" y="811"/>
                  </a:lnTo>
                  <a:lnTo>
                    <a:pt x="108" y="817"/>
                  </a:lnTo>
                  <a:lnTo>
                    <a:pt x="120" y="822"/>
                  </a:lnTo>
                  <a:lnTo>
                    <a:pt x="131" y="828"/>
                  </a:lnTo>
                  <a:lnTo>
                    <a:pt x="141" y="832"/>
                  </a:lnTo>
                  <a:lnTo>
                    <a:pt x="154" y="838"/>
                  </a:lnTo>
                  <a:lnTo>
                    <a:pt x="163" y="841"/>
                  </a:lnTo>
                  <a:lnTo>
                    <a:pt x="177" y="845"/>
                  </a:lnTo>
                  <a:lnTo>
                    <a:pt x="188" y="847"/>
                  </a:lnTo>
                  <a:lnTo>
                    <a:pt x="199" y="849"/>
                  </a:lnTo>
                  <a:lnTo>
                    <a:pt x="211" y="851"/>
                  </a:lnTo>
                  <a:lnTo>
                    <a:pt x="226" y="853"/>
                  </a:lnTo>
                  <a:lnTo>
                    <a:pt x="237" y="853"/>
                  </a:lnTo>
                  <a:lnTo>
                    <a:pt x="249" y="855"/>
                  </a:lnTo>
                  <a:lnTo>
                    <a:pt x="262" y="855"/>
                  </a:lnTo>
                  <a:lnTo>
                    <a:pt x="275" y="857"/>
                  </a:lnTo>
                  <a:lnTo>
                    <a:pt x="287" y="855"/>
                  </a:lnTo>
                  <a:lnTo>
                    <a:pt x="298" y="853"/>
                  </a:lnTo>
                  <a:lnTo>
                    <a:pt x="311" y="853"/>
                  </a:lnTo>
                  <a:lnTo>
                    <a:pt x="323" y="851"/>
                  </a:lnTo>
                  <a:lnTo>
                    <a:pt x="336" y="847"/>
                  </a:lnTo>
                  <a:lnTo>
                    <a:pt x="348" y="845"/>
                  </a:lnTo>
                  <a:lnTo>
                    <a:pt x="359" y="841"/>
                  </a:lnTo>
                  <a:lnTo>
                    <a:pt x="372" y="838"/>
                  </a:lnTo>
                  <a:lnTo>
                    <a:pt x="382" y="832"/>
                  </a:lnTo>
                  <a:lnTo>
                    <a:pt x="395" y="828"/>
                  </a:lnTo>
                  <a:lnTo>
                    <a:pt x="405" y="824"/>
                  </a:lnTo>
                  <a:lnTo>
                    <a:pt x="416" y="819"/>
                  </a:lnTo>
                  <a:lnTo>
                    <a:pt x="427" y="813"/>
                  </a:lnTo>
                  <a:lnTo>
                    <a:pt x="439" y="807"/>
                  </a:lnTo>
                  <a:lnTo>
                    <a:pt x="448" y="802"/>
                  </a:lnTo>
                  <a:lnTo>
                    <a:pt x="460" y="794"/>
                  </a:lnTo>
                  <a:lnTo>
                    <a:pt x="467" y="786"/>
                  </a:lnTo>
                  <a:lnTo>
                    <a:pt x="475" y="779"/>
                  </a:lnTo>
                  <a:lnTo>
                    <a:pt x="484" y="769"/>
                  </a:lnTo>
                  <a:lnTo>
                    <a:pt x="494" y="762"/>
                  </a:lnTo>
                  <a:lnTo>
                    <a:pt x="500" y="750"/>
                  </a:lnTo>
                  <a:lnTo>
                    <a:pt x="507" y="743"/>
                  </a:lnTo>
                  <a:lnTo>
                    <a:pt x="515" y="733"/>
                  </a:lnTo>
                  <a:lnTo>
                    <a:pt x="522" y="724"/>
                  </a:lnTo>
                  <a:lnTo>
                    <a:pt x="526" y="712"/>
                  </a:lnTo>
                  <a:lnTo>
                    <a:pt x="532" y="701"/>
                  </a:lnTo>
                  <a:lnTo>
                    <a:pt x="536" y="691"/>
                  </a:lnTo>
                  <a:lnTo>
                    <a:pt x="539" y="680"/>
                  </a:lnTo>
                  <a:lnTo>
                    <a:pt x="543" y="669"/>
                  </a:lnTo>
                  <a:lnTo>
                    <a:pt x="547" y="655"/>
                  </a:lnTo>
                  <a:lnTo>
                    <a:pt x="547" y="644"/>
                  </a:lnTo>
                  <a:lnTo>
                    <a:pt x="551" y="633"/>
                  </a:lnTo>
                  <a:lnTo>
                    <a:pt x="549" y="619"/>
                  </a:lnTo>
                  <a:lnTo>
                    <a:pt x="549" y="606"/>
                  </a:lnTo>
                  <a:lnTo>
                    <a:pt x="549" y="593"/>
                  </a:lnTo>
                  <a:lnTo>
                    <a:pt x="549" y="579"/>
                  </a:lnTo>
                  <a:lnTo>
                    <a:pt x="547" y="566"/>
                  </a:lnTo>
                  <a:lnTo>
                    <a:pt x="547" y="553"/>
                  </a:lnTo>
                  <a:lnTo>
                    <a:pt x="545" y="538"/>
                  </a:lnTo>
                  <a:lnTo>
                    <a:pt x="545" y="526"/>
                  </a:lnTo>
                  <a:lnTo>
                    <a:pt x="541" y="513"/>
                  </a:lnTo>
                  <a:lnTo>
                    <a:pt x="539" y="500"/>
                  </a:lnTo>
                  <a:lnTo>
                    <a:pt x="536" y="486"/>
                  </a:lnTo>
                  <a:lnTo>
                    <a:pt x="534" y="471"/>
                  </a:lnTo>
                  <a:lnTo>
                    <a:pt x="530" y="458"/>
                  </a:lnTo>
                  <a:lnTo>
                    <a:pt x="528" y="444"/>
                  </a:lnTo>
                  <a:lnTo>
                    <a:pt x="524" y="431"/>
                  </a:lnTo>
                  <a:lnTo>
                    <a:pt x="522" y="418"/>
                  </a:lnTo>
                  <a:lnTo>
                    <a:pt x="519" y="405"/>
                  </a:lnTo>
                  <a:lnTo>
                    <a:pt x="513" y="389"/>
                  </a:lnTo>
                  <a:lnTo>
                    <a:pt x="509" y="376"/>
                  </a:lnTo>
                  <a:lnTo>
                    <a:pt x="503" y="363"/>
                  </a:lnTo>
                  <a:lnTo>
                    <a:pt x="498" y="350"/>
                  </a:lnTo>
                  <a:lnTo>
                    <a:pt x="494" y="336"/>
                  </a:lnTo>
                  <a:lnTo>
                    <a:pt x="490" y="323"/>
                  </a:lnTo>
                  <a:lnTo>
                    <a:pt x="484" y="310"/>
                  </a:lnTo>
                  <a:lnTo>
                    <a:pt x="479" y="296"/>
                  </a:lnTo>
                  <a:lnTo>
                    <a:pt x="475" y="283"/>
                  </a:lnTo>
                  <a:lnTo>
                    <a:pt x="467" y="272"/>
                  </a:lnTo>
                  <a:lnTo>
                    <a:pt x="463" y="258"/>
                  </a:lnTo>
                  <a:lnTo>
                    <a:pt x="458" y="245"/>
                  </a:lnTo>
                  <a:lnTo>
                    <a:pt x="452" y="236"/>
                  </a:lnTo>
                  <a:lnTo>
                    <a:pt x="448" y="222"/>
                  </a:lnTo>
                  <a:lnTo>
                    <a:pt x="444" y="213"/>
                  </a:lnTo>
                  <a:lnTo>
                    <a:pt x="439" y="199"/>
                  </a:lnTo>
                  <a:lnTo>
                    <a:pt x="431" y="188"/>
                  </a:lnTo>
                  <a:lnTo>
                    <a:pt x="425" y="177"/>
                  </a:lnTo>
                  <a:lnTo>
                    <a:pt x="422" y="167"/>
                  </a:lnTo>
                  <a:lnTo>
                    <a:pt x="416" y="154"/>
                  </a:lnTo>
                  <a:lnTo>
                    <a:pt x="408" y="144"/>
                  </a:lnTo>
                  <a:lnTo>
                    <a:pt x="403" y="135"/>
                  </a:lnTo>
                  <a:lnTo>
                    <a:pt x="399" y="125"/>
                  </a:lnTo>
                  <a:lnTo>
                    <a:pt x="393" y="116"/>
                  </a:lnTo>
                  <a:lnTo>
                    <a:pt x="387" y="104"/>
                  </a:lnTo>
                  <a:lnTo>
                    <a:pt x="382" y="95"/>
                  </a:lnTo>
                  <a:lnTo>
                    <a:pt x="378" y="89"/>
                  </a:lnTo>
                  <a:lnTo>
                    <a:pt x="372" y="80"/>
                  </a:lnTo>
                  <a:lnTo>
                    <a:pt x="368" y="72"/>
                  </a:lnTo>
                  <a:lnTo>
                    <a:pt x="365" y="65"/>
                  </a:lnTo>
                  <a:lnTo>
                    <a:pt x="361" y="59"/>
                  </a:lnTo>
                  <a:lnTo>
                    <a:pt x="351" y="44"/>
                  </a:lnTo>
                  <a:lnTo>
                    <a:pt x="346" y="30"/>
                  </a:lnTo>
                  <a:lnTo>
                    <a:pt x="338" y="23"/>
                  </a:lnTo>
                  <a:lnTo>
                    <a:pt x="334" y="15"/>
                  </a:lnTo>
                  <a:lnTo>
                    <a:pt x="327" y="2"/>
                  </a:lnTo>
                  <a:lnTo>
                    <a:pt x="325" y="0"/>
                  </a:lnTo>
                  <a:lnTo>
                    <a:pt x="3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3" name="Freeform 14"/>
            <p:cNvSpPr>
              <a:spLocks/>
            </p:cNvSpPr>
            <p:nvPr/>
          </p:nvSpPr>
          <p:spPr bwMode="auto">
            <a:xfrm>
              <a:off x="329768" y="5895388"/>
              <a:ext cx="371475" cy="595313"/>
            </a:xfrm>
            <a:custGeom>
              <a:avLst/>
              <a:gdLst>
                <a:gd name="T0" fmla="*/ 262 w 467"/>
                <a:gd name="T1" fmla="*/ 11 h 750"/>
                <a:gd name="T2" fmla="*/ 239 w 467"/>
                <a:gd name="T3" fmla="*/ 32 h 750"/>
                <a:gd name="T4" fmla="*/ 207 w 467"/>
                <a:gd name="T5" fmla="*/ 66 h 750"/>
                <a:gd name="T6" fmla="*/ 176 w 467"/>
                <a:gd name="T7" fmla="*/ 100 h 750"/>
                <a:gd name="T8" fmla="*/ 157 w 467"/>
                <a:gd name="T9" fmla="*/ 127 h 750"/>
                <a:gd name="T10" fmla="*/ 137 w 467"/>
                <a:gd name="T11" fmla="*/ 152 h 750"/>
                <a:gd name="T12" fmla="*/ 119 w 467"/>
                <a:gd name="T13" fmla="*/ 182 h 750"/>
                <a:gd name="T14" fmla="*/ 97 w 467"/>
                <a:gd name="T15" fmla="*/ 211 h 750"/>
                <a:gd name="T16" fmla="*/ 81 w 467"/>
                <a:gd name="T17" fmla="*/ 243 h 750"/>
                <a:gd name="T18" fmla="*/ 61 w 467"/>
                <a:gd name="T19" fmla="*/ 277 h 750"/>
                <a:gd name="T20" fmla="*/ 45 w 467"/>
                <a:gd name="T21" fmla="*/ 311 h 750"/>
                <a:gd name="T22" fmla="*/ 30 w 467"/>
                <a:gd name="T23" fmla="*/ 347 h 750"/>
                <a:gd name="T24" fmla="*/ 19 w 467"/>
                <a:gd name="T25" fmla="*/ 385 h 750"/>
                <a:gd name="T26" fmla="*/ 9 w 467"/>
                <a:gd name="T27" fmla="*/ 425 h 750"/>
                <a:gd name="T28" fmla="*/ 2 w 467"/>
                <a:gd name="T29" fmla="*/ 463 h 750"/>
                <a:gd name="T30" fmla="*/ 0 w 467"/>
                <a:gd name="T31" fmla="*/ 505 h 750"/>
                <a:gd name="T32" fmla="*/ 2 w 467"/>
                <a:gd name="T33" fmla="*/ 547 h 750"/>
                <a:gd name="T34" fmla="*/ 4 w 467"/>
                <a:gd name="T35" fmla="*/ 585 h 750"/>
                <a:gd name="T36" fmla="*/ 13 w 467"/>
                <a:gd name="T37" fmla="*/ 617 h 750"/>
                <a:gd name="T38" fmla="*/ 28 w 467"/>
                <a:gd name="T39" fmla="*/ 648 h 750"/>
                <a:gd name="T40" fmla="*/ 45 w 467"/>
                <a:gd name="T41" fmla="*/ 676 h 750"/>
                <a:gd name="T42" fmla="*/ 66 w 467"/>
                <a:gd name="T43" fmla="*/ 697 h 750"/>
                <a:gd name="T44" fmla="*/ 91 w 467"/>
                <a:gd name="T45" fmla="*/ 716 h 750"/>
                <a:gd name="T46" fmla="*/ 119 w 467"/>
                <a:gd name="T47" fmla="*/ 727 h 750"/>
                <a:gd name="T48" fmla="*/ 148 w 467"/>
                <a:gd name="T49" fmla="*/ 741 h 750"/>
                <a:gd name="T50" fmla="*/ 178 w 467"/>
                <a:gd name="T51" fmla="*/ 744 h 750"/>
                <a:gd name="T52" fmla="*/ 211 w 467"/>
                <a:gd name="T53" fmla="*/ 748 h 750"/>
                <a:gd name="T54" fmla="*/ 243 w 467"/>
                <a:gd name="T55" fmla="*/ 748 h 750"/>
                <a:gd name="T56" fmla="*/ 273 w 467"/>
                <a:gd name="T57" fmla="*/ 744 h 750"/>
                <a:gd name="T58" fmla="*/ 304 w 467"/>
                <a:gd name="T59" fmla="*/ 735 h 750"/>
                <a:gd name="T60" fmla="*/ 334 w 467"/>
                <a:gd name="T61" fmla="*/ 725 h 750"/>
                <a:gd name="T62" fmla="*/ 361 w 467"/>
                <a:gd name="T63" fmla="*/ 710 h 750"/>
                <a:gd name="T64" fmla="*/ 389 w 467"/>
                <a:gd name="T65" fmla="*/ 695 h 750"/>
                <a:gd name="T66" fmla="*/ 429 w 467"/>
                <a:gd name="T67" fmla="*/ 649 h 750"/>
                <a:gd name="T68" fmla="*/ 448 w 467"/>
                <a:gd name="T69" fmla="*/ 615 h 750"/>
                <a:gd name="T70" fmla="*/ 459 w 467"/>
                <a:gd name="T71" fmla="*/ 587 h 750"/>
                <a:gd name="T72" fmla="*/ 467 w 467"/>
                <a:gd name="T73" fmla="*/ 554 h 750"/>
                <a:gd name="T74" fmla="*/ 465 w 467"/>
                <a:gd name="T75" fmla="*/ 518 h 750"/>
                <a:gd name="T76" fmla="*/ 461 w 467"/>
                <a:gd name="T77" fmla="*/ 484 h 750"/>
                <a:gd name="T78" fmla="*/ 458 w 467"/>
                <a:gd name="T79" fmla="*/ 446 h 750"/>
                <a:gd name="T80" fmla="*/ 454 w 467"/>
                <a:gd name="T81" fmla="*/ 412 h 750"/>
                <a:gd name="T82" fmla="*/ 444 w 467"/>
                <a:gd name="T83" fmla="*/ 376 h 750"/>
                <a:gd name="T84" fmla="*/ 435 w 467"/>
                <a:gd name="T85" fmla="*/ 342 h 750"/>
                <a:gd name="T86" fmla="*/ 423 w 467"/>
                <a:gd name="T87" fmla="*/ 306 h 750"/>
                <a:gd name="T88" fmla="*/ 410 w 467"/>
                <a:gd name="T89" fmla="*/ 271 h 750"/>
                <a:gd name="T90" fmla="*/ 397 w 467"/>
                <a:gd name="T91" fmla="*/ 237 h 750"/>
                <a:gd name="T92" fmla="*/ 383 w 467"/>
                <a:gd name="T93" fmla="*/ 205 h 750"/>
                <a:gd name="T94" fmla="*/ 370 w 467"/>
                <a:gd name="T95" fmla="*/ 175 h 750"/>
                <a:gd name="T96" fmla="*/ 357 w 467"/>
                <a:gd name="T97" fmla="*/ 144 h 750"/>
                <a:gd name="T98" fmla="*/ 344 w 467"/>
                <a:gd name="T99" fmla="*/ 118 h 750"/>
                <a:gd name="T100" fmla="*/ 330 w 467"/>
                <a:gd name="T101" fmla="*/ 93 h 750"/>
                <a:gd name="T102" fmla="*/ 313 w 467"/>
                <a:gd name="T103" fmla="*/ 64 h 750"/>
                <a:gd name="T104" fmla="*/ 292 w 467"/>
                <a:gd name="T105" fmla="*/ 28 h 750"/>
                <a:gd name="T106" fmla="*/ 277 w 467"/>
                <a:gd name="T107" fmla="*/ 4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7" h="750">
                  <a:moveTo>
                    <a:pt x="275" y="0"/>
                  </a:moveTo>
                  <a:lnTo>
                    <a:pt x="271" y="2"/>
                  </a:lnTo>
                  <a:lnTo>
                    <a:pt x="262" y="11"/>
                  </a:lnTo>
                  <a:lnTo>
                    <a:pt x="254" y="15"/>
                  </a:lnTo>
                  <a:lnTo>
                    <a:pt x="249" y="24"/>
                  </a:lnTo>
                  <a:lnTo>
                    <a:pt x="239" y="32"/>
                  </a:lnTo>
                  <a:lnTo>
                    <a:pt x="230" y="43"/>
                  </a:lnTo>
                  <a:lnTo>
                    <a:pt x="218" y="53"/>
                  </a:lnTo>
                  <a:lnTo>
                    <a:pt x="207" y="66"/>
                  </a:lnTo>
                  <a:lnTo>
                    <a:pt x="195" y="80"/>
                  </a:lnTo>
                  <a:lnTo>
                    <a:pt x="184" y="95"/>
                  </a:lnTo>
                  <a:lnTo>
                    <a:pt x="176" y="100"/>
                  </a:lnTo>
                  <a:lnTo>
                    <a:pt x="169" y="108"/>
                  </a:lnTo>
                  <a:lnTo>
                    <a:pt x="161" y="118"/>
                  </a:lnTo>
                  <a:lnTo>
                    <a:pt x="157" y="127"/>
                  </a:lnTo>
                  <a:lnTo>
                    <a:pt x="150" y="135"/>
                  </a:lnTo>
                  <a:lnTo>
                    <a:pt x="144" y="144"/>
                  </a:lnTo>
                  <a:lnTo>
                    <a:pt x="137" y="152"/>
                  </a:lnTo>
                  <a:lnTo>
                    <a:pt x="133" y="163"/>
                  </a:lnTo>
                  <a:lnTo>
                    <a:pt x="125" y="173"/>
                  </a:lnTo>
                  <a:lnTo>
                    <a:pt x="119" y="182"/>
                  </a:lnTo>
                  <a:lnTo>
                    <a:pt x="112" y="190"/>
                  </a:lnTo>
                  <a:lnTo>
                    <a:pt x="104" y="201"/>
                  </a:lnTo>
                  <a:lnTo>
                    <a:pt x="97" y="211"/>
                  </a:lnTo>
                  <a:lnTo>
                    <a:pt x="93" y="220"/>
                  </a:lnTo>
                  <a:lnTo>
                    <a:pt x="85" y="232"/>
                  </a:lnTo>
                  <a:lnTo>
                    <a:pt x="81" y="243"/>
                  </a:lnTo>
                  <a:lnTo>
                    <a:pt x="74" y="254"/>
                  </a:lnTo>
                  <a:lnTo>
                    <a:pt x="66" y="266"/>
                  </a:lnTo>
                  <a:lnTo>
                    <a:pt x="61" y="277"/>
                  </a:lnTo>
                  <a:lnTo>
                    <a:pt x="57" y="289"/>
                  </a:lnTo>
                  <a:lnTo>
                    <a:pt x="51" y="300"/>
                  </a:lnTo>
                  <a:lnTo>
                    <a:pt x="45" y="311"/>
                  </a:lnTo>
                  <a:lnTo>
                    <a:pt x="42" y="323"/>
                  </a:lnTo>
                  <a:lnTo>
                    <a:pt x="38" y="336"/>
                  </a:lnTo>
                  <a:lnTo>
                    <a:pt x="30" y="347"/>
                  </a:lnTo>
                  <a:lnTo>
                    <a:pt x="26" y="359"/>
                  </a:lnTo>
                  <a:lnTo>
                    <a:pt x="23" y="372"/>
                  </a:lnTo>
                  <a:lnTo>
                    <a:pt x="19" y="385"/>
                  </a:lnTo>
                  <a:lnTo>
                    <a:pt x="15" y="397"/>
                  </a:lnTo>
                  <a:lnTo>
                    <a:pt x="11" y="410"/>
                  </a:lnTo>
                  <a:lnTo>
                    <a:pt x="9" y="425"/>
                  </a:lnTo>
                  <a:lnTo>
                    <a:pt x="7" y="439"/>
                  </a:lnTo>
                  <a:lnTo>
                    <a:pt x="4" y="450"/>
                  </a:lnTo>
                  <a:lnTo>
                    <a:pt x="2" y="463"/>
                  </a:lnTo>
                  <a:lnTo>
                    <a:pt x="0" y="477"/>
                  </a:lnTo>
                  <a:lnTo>
                    <a:pt x="0" y="492"/>
                  </a:lnTo>
                  <a:lnTo>
                    <a:pt x="0" y="505"/>
                  </a:lnTo>
                  <a:lnTo>
                    <a:pt x="0" y="518"/>
                  </a:lnTo>
                  <a:lnTo>
                    <a:pt x="0" y="532"/>
                  </a:lnTo>
                  <a:lnTo>
                    <a:pt x="2" y="547"/>
                  </a:lnTo>
                  <a:lnTo>
                    <a:pt x="2" y="558"/>
                  </a:lnTo>
                  <a:lnTo>
                    <a:pt x="2" y="572"/>
                  </a:lnTo>
                  <a:lnTo>
                    <a:pt x="4" y="585"/>
                  </a:lnTo>
                  <a:lnTo>
                    <a:pt x="7" y="596"/>
                  </a:lnTo>
                  <a:lnTo>
                    <a:pt x="9" y="608"/>
                  </a:lnTo>
                  <a:lnTo>
                    <a:pt x="13" y="617"/>
                  </a:lnTo>
                  <a:lnTo>
                    <a:pt x="17" y="629"/>
                  </a:lnTo>
                  <a:lnTo>
                    <a:pt x="23" y="640"/>
                  </a:lnTo>
                  <a:lnTo>
                    <a:pt x="28" y="648"/>
                  </a:lnTo>
                  <a:lnTo>
                    <a:pt x="32" y="657"/>
                  </a:lnTo>
                  <a:lnTo>
                    <a:pt x="38" y="667"/>
                  </a:lnTo>
                  <a:lnTo>
                    <a:pt x="45" y="676"/>
                  </a:lnTo>
                  <a:lnTo>
                    <a:pt x="53" y="682"/>
                  </a:lnTo>
                  <a:lnTo>
                    <a:pt x="59" y="689"/>
                  </a:lnTo>
                  <a:lnTo>
                    <a:pt x="66" y="697"/>
                  </a:lnTo>
                  <a:lnTo>
                    <a:pt x="76" y="705"/>
                  </a:lnTo>
                  <a:lnTo>
                    <a:pt x="83" y="710"/>
                  </a:lnTo>
                  <a:lnTo>
                    <a:pt x="91" y="716"/>
                  </a:lnTo>
                  <a:lnTo>
                    <a:pt x="100" y="720"/>
                  </a:lnTo>
                  <a:lnTo>
                    <a:pt x="110" y="725"/>
                  </a:lnTo>
                  <a:lnTo>
                    <a:pt x="119" y="727"/>
                  </a:lnTo>
                  <a:lnTo>
                    <a:pt x="129" y="733"/>
                  </a:lnTo>
                  <a:lnTo>
                    <a:pt x="138" y="735"/>
                  </a:lnTo>
                  <a:lnTo>
                    <a:pt x="148" y="741"/>
                  </a:lnTo>
                  <a:lnTo>
                    <a:pt x="157" y="741"/>
                  </a:lnTo>
                  <a:lnTo>
                    <a:pt x="169" y="742"/>
                  </a:lnTo>
                  <a:lnTo>
                    <a:pt x="178" y="744"/>
                  </a:lnTo>
                  <a:lnTo>
                    <a:pt x="190" y="748"/>
                  </a:lnTo>
                  <a:lnTo>
                    <a:pt x="199" y="748"/>
                  </a:lnTo>
                  <a:lnTo>
                    <a:pt x="211" y="748"/>
                  </a:lnTo>
                  <a:lnTo>
                    <a:pt x="222" y="748"/>
                  </a:lnTo>
                  <a:lnTo>
                    <a:pt x="233" y="750"/>
                  </a:lnTo>
                  <a:lnTo>
                    <a:pt x="243" y="748"/>
                  </a:lnTo>
                  <a:lnTo>
                    <a:pt x="252" y="748"/>
                  </a:lnTo>
                  <a:lnTo>
                    <a:pt x="264" y="746"/>
                  </a:lnTo>
                  <a:lnTo>
                    <a:pt x="273" y="744"/>
                  </a:lnTo>
                  <a:lnTo>
                    <a:pt x="283" y="741"/>
                  </a:lnTo>
                  <a:lnTo>
                    <a:pt x="294" y="739"/>
                  </a:lnTo>
                  <a:lnTo>
                    <a:pt x="304" y="735"/>
                  </a:lnTo>
                  <a:lnTo>
                    <a:pt x="315" y="733"/>
                  </a:lnTo>
                  <a:lnTo>
                    <a:pt x="323" y="729"/>
                  </a:lnTo>
                  <a:lnTo>
                    <a:pt x="334" y="725"/>
                  </a:lnTo>
                  <a:lnTo>
                    <a:pt x="344" y="720"/>
                  </a:lnTo>
                  <a:lnTo>
                    <a:pt x="353" y="716"/>
                  </a:lnTo>
                  <a:lnTo>
                    <a:pt x="361" y="710"/>
                  </a:lnTo>
                  <a:lnTo>
                    <a:pt x="370" y="705"/>
                  </a:lnTo>
                  <a:lnTo>
                    <a:pt x="380" y="699"/>
                  </a:lnTo>
                  <a:lnTo>
                    <a:pt x="389" y="695"/>
                  </a:lnTo>
                  <a:lnTo>
                    <a:pt x="402" y="680"/>
                  </a:lnTo>
                  <a:lnTo>
                    <a:pt x="418" y="667"/>
                  </a:lnTo>
                  <a:lnTo>
                    <a:pt x="429" y="649"/>
                  </a:lnTo>
                  <a:lnTo>
                    <a:pt x="440" y="634"/>
                  </a:lnTo>
                  <a:lnTo>
                    <a:pt x="444" y="623"/>
                  </a:lnTo>
                  <a:lnTo>
                    <a:pt x="448" y="615"/>
                  </a:lnTo>
                  <a:lnTo>
                    <a:pt x="454" y="606"/>
                  </a:lnTo>
                  <a:lnTo>
                    <a:pt x="458" y="596"/>
                  </a:lnTo>
                  <a:lnTo>
                    <a:pt x="459" y="587"/>
                  </a:lnTo>
                  <a:lnTo>
                    <a:pt x="461" y="575"/>
                  </a:lnTo>
                  <a:lnTo>
                    <a:pt x="463" y="564"/>
                  </a:lnTo>
                  <a:lnTo>
                    <a:pt x="467" y="554"/>
                  </a:lnTo>
                  <a:lnTo>
                    <a:pt x="465" y="541"/>
                  </a:lnTo>
                  <a:lnTo>
                    <a:pt x="465" y="530"/>
                  </a:lnTo>
                  <a:lnTo>
                    <a:pt x="465" y="518"/>
                  </a:lnTo>
                  <a:lnTo>
                    <a:pt x="465" y="507"/>
                  </a:lnTo>
                  <a:lnTo>
                    <a:pt x="463" y="496"/>
                  </a:lnTo>
                  <a:lnTo>
                    <a:pt x="461" y="484"/>
                  </a:lnTo>
                  <a:lnTo>
                    <a:pt x="461" y="471"/>
                  </a:lnTo>
                  <a:lnTo>
                    <a:pt x="461" y="461"/>
                  </a:lnTo>
                  <a:lnTo>
                    <a:pt x="458" y="446"/>
                  </a:lnTo>
                  <a:lnTo>
                    <a:pt x="456" y="437"/>
                  </a:lnTo>
                  <a:lnTo>
                    <a:pt x="456" y="423"/>
                  </a:lnTo>
                  <a:lnTo>
                    <a:pt x="454" y="412"/>
                  </a:lnTo>
                  <a:lnTo>
                    <a:pt x="450" y="401"/>
                  </a:lnTo>
                  <a:lnTo>
                    <a:pt x="448" y="387"/>
                  </a:lnTo>
                  <a:lnTo>
                    <a:pt x="444" y="376"/>
                  </a:lnTo>
                  <a:lnTo>
                    <a:pt x="442" y="366"/>
                  </a:lnTo>
                  <a:lnTo>
                    <a:pt x="439" y="351"/>
                  </a:lnTo>
                  <a:lnTo>
                    <a:pt x="435" y="342"/>
                  </a:lnTo>
                  <a:lnTo>
                    <a:pt x="431" y="328"/>
                  </a:lnTo>
                  <a:lnTo>
                    <a:pt x="427" y="317"/>
                  </a:lnTo>
                  <a:lnTo>
                    <a:pt x="423" y="306"/>
                  </a:lnTo>
                  <a:lnTo>
                    <a:pt x="418" y="294"/>
                  </a:lnTo>
                  <a:lnTo>
                    <a:pt x="414" y="283"/>
                  </a:lnTo>
                  <a:lnTo>
                    <a:pt x="410" y="271"/>
                  </a:lnTo>
                  <a:lnTo>
                    <a:pt x="406" y="260"/>
                  </a:lnTo>
                  <a:lnTo>
                    <a:pt x="402" y="249"/>
                  </a:lnTo>
                  <a:lnTo>
                    <a:pt x="397" y="237"/>
                  </a:lnTo>
                  <a:lnTo>
                    <a:pt x="393" y="226"/>
                  </a:lnTo>
                  <a:lnTo>
                    <a:pt x="389" y="216"/>
                  </a:lnTo>
                  <a:lnTo>
                    <a:pt x="383" y="205"/>
                  </a:lnTo>
                  <a:lnTo>
                    <a:pt x="380" y="195"/>
                  </a:lnTo>
                  <a:lnTo>
                    <a:pt x="376" y="186"/>
                  </a:lnTo>
                  <a:lnTo>
                    <a:pt x="370" y="175"/>
                  </a:lnTo>
                  <a:lnTo>
                    <a:pt x="366" y="165"/>
                  </a:lnTo>
                  <a:lnTo>
                    <a:pt x="361" y="154"/>
                  </a:lnTo>
                  <a:lnTo>
                    <a:pt x="357" y="144"/>
                  </a:lnTo>
                  <a:lnTo>
                    <a:pt x="353" y="137"/>
                  </a:lnTo>
                  <a:lnTo>
                    <a:pt x="347" y="127"/>
                  </a:lnTo>
                  <a:lnTo>
                    <a:pt x="344" y="118"/>
                  </a:lnTo>
                  <a:lnTo>
                    <a:pt x="338" y="110"/>
                  </a:lnTo>
                  <a:lnTo>
                    <a:pt x="334" y="100"/>
                  </a:lnTo>
                  <a:lnTo>
                    <a:pt x="330" y="93"/>
                  </a:lnTo>
                  <a:lnTo>
                    <a:pt x="325" y="85"/>
                  </a:lnTo>
                  <a:lnTo>
                    <a:pt x="321" y="78"/>
                  </a:lnTo>
                  <a:lnTo>
                    <a:pt x="313" y="64"/>
                  </a:lnTo>
                  <a:lnTo>
                    <a:pt x="307" y="51"/>
                  </a:lnTo>
                  <a:lnTo>
                    <a:pt x="298" y="38"/>
                  </a:lnTo>
                  <a:lnTo>
                    <a:pt x="292" y="28"/>
                  </a:lnTo>
                  <a:lnTo>
                    <a:pt x="287" y="21"/>
                  </a:lnTo>
                  <a:lnTo>
                    <a:pt x="283" y="13"/>
                  </a:lnTo>
                  <a:lnTo>
                    <a:pt x="277" y="4"/>
                  </a:lnTo>
                  <a:lnTo>
                    <a:pt x="275" y="0"/>
                  </a:lnTo>
                  <a:lnTo>
                    <a:pt x="275" y="0"/>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4" name="Freeform 16"/>
            <p:cNvSpPr>
              <a:spLocks/>
            </p:cNvSpPr>
            <p:nvPr/>
          </p:nvSpPr>
          <p:spPr bwMode="auto">
            <a:xfrm>
              <a:off x="358343" y="5946188"/>
              <a:ext cx="252413" cy="522288"/>
            </a:xfrm>
            <a:custGeom>
              <a:avLst/>
              <a:gdLst>
                <a:gd name="T0" fmla="*/ 218 w 317"/>
                <a:gd name="T1" fmla="*/ 0 h 658"/>
                <a:gd name="T2" fmla="*/ 152 w 317"/>
                <a:gd name="T3" fmla="*/ 76 h 658"/>
                <a:gd name="T4" fmla="*/ 93 w 317"/>
                <a:gd name="T5" fmla="*/ 162 h 658"/>
                <a:gd name="T6" fmla="*/ 44 w 317"/>
                <a:gd name="T7" fmla="*/ 261 h 658"/>
                <a:gd name="T8" fmla="*/ 7 w 317"/>
                <a:gd name="T9" fmla="*/ 365 h 658"/>
                <a:gd name="T10" fmla="*/ 0 w 317"/>
                <a:gd name="T11" fmla="*/ 462 h 658"/>
                <a:gd name="T12" fmla="*/ 9 w 317"/>
                <a:gd name="T13" fmla="*/ 547 h 658"/>
                <a:gd name="T14" fmla="*/ 45 w 317"/>
                <a:gd name="T15" fmla="*/ 612 h 658"/>
                <a:gd name="T16" fmla="*/ 112 w 317"/>
                <a:gd name="T17" fmla="*/ 646 h 658"/>
                <a:gd name="T18" fmla="*/ 178 w 317"/>
                <a:gd name="T19" fmla="*/ 658 h 658"/>
                <a:gd name="T20" fmla="*/ 243 w 317"/>
                <a:gd name="T21" fmla="*/ 639 h 658"/>
                <a:gd name="T22" fmla="*/ 289 w 317"/>
                <a:gd name="T23" fmla="*/ 591 h 658"/>
                <a:gd name="T24" fmla="*/ 317 w 317"/>
                <a:gd name="T25" fmla="*/ 489 h 658"/>
                <a:gd name="T26" fmla="*/ 317 w 317"/>
                <a:gd name="T27" fmla="*/ 371 h 658"/>
                <a:gd name="T28" fmla="*/ 294 w 317"/>
                <a:gd name="T29" fmla="*/ 215 h 658"/>
                <a:gd name="T30" fmla="*/ 218 w 317"/>
                <a:gd name="T31" fmla="*/ 0 h 658"/>
                <a:gd name="T32" fmla="*/ 218 w 317"/>
                <a:gd name="T33"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7" h="658">
                  <a:moveTo>
                    <a:pt x="218" y="0"/>
                  </a:moveTo>
                  <a:lnTo>
                    <a:pt x="152" y="76"/>
                  </a:lnTo>
                  <a:lnTo>
                    <a:pt x="93" y="162"/>
                  </a:lnTo>
                  <a:lnTo>
                    <a:pt x="44" y="261"/>
                  </a:lnTo>
                  <a:lnTo>
                    <a:pt x="7" y="365"/>
                  </a:lnTo>
                  <a:lnTo>
                    <a:pt x="0" y="462"/>
                  </a:lnTo>
                  <a:lnTo>
                    <a:pt x="9" y="547"/>
                  </a:lnTo>
                  <a:lnTo>
                    <a:pt x="45" y="612"/>
                  </a:lnTo>
                  <a:lnTo>
                    <a:pt x="112" y="646"/>
                  </a:lnTo>
                  <a:lnTo>
                    <a:pt x="178" y="658"/>
                  </a:lnTo>
                  <a:lnTo>
                    <a:pt x="243" y="639"/>
                  </a:lnTo>
                  <a:lnTo>
                    <a:pt x="289" y="591"/>
                  </a:lnTo>
                  <a:lnTo>
                    <a:pt x="317" y="489"/>
                  </a:lnTo>
                  <a:lnTo>
                    <a:pt x="317" y="371"/>
                  </a:lnTo>
                  <a:lnTo>
                    <a:pt x="294" y="215"/>
                  </a:lnTo>
                  <a:lnTo>
                    <a:pt x="218" y="0"/>
                  </a:lnTo>
                  <a:lnTo>
                    <a:pt x="218" y="0"/>
                  </a:lnTo>
                  <a:close/>
                </a:path>
              </a:pathLst>
            </a:custGeom>
            <a:solidFill>
              <a:srgbClr val="4DB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5" name="Freeform 17"/>
            <p:cNvSpPr>
              <a:spLocks/>
            </p:cNvSpPr>
            <p:nvPr/>
          </p:nvSpPr>
          <p:spPr bwMode="auto">
            <a:xfrm>
              <a:off x="393268" y="6006513"/>
              <a:ext cx="182563" cy="425450"/>
            </a:xfrm>
            <a:custGeom>
              <a:avLst/>
              <a:gdLst>
                <a:gd name="T0" fmla="*/ 155 w 229"/>
                <a:gd name="T1" fmla="*/ 0 h 536"/>
                <a:gd name="T2" fmla="*/ 89 w 229"/>
                <a:gd name="T3" fmla="*/ 88 h 536"/>
                <a:gd name="T4" fmla="*/ 45 w 229"/>
                <a:gd name="T5" fmla="*/ 188 h 536"/>
                <a:gd name="T6" fmla="*/ 9 w 229"/>
                <a:gd name="T7" fmla="*/ 287 h 536"/>
                <a:gd name="T8" fmla="*/ 0 w 229"/>
                <a:gd name="T9" fmla="*/ 390 h 536"/>
                <a:gd name="T10" fmla="*/ 11 w 229"/>
                <a:gd name="T11" fmla="*/ 466 h 536"/>
                <a:gd name="T12" fmla="*/ 57 w 229"/>
                <a:gd name="T13" fmla="*/ 519 h 536"/>
                <a:gd name="T14" fmla="*/ 115 w 229"/>
                <a:gd name="T15" fmla="*/ 536 h 536"/>
                <a:gd name="T16" fmla="*/ 174 w 229"/>
                <a:gd name="T17" fmla="*/ 519 h 536"/>
                <a:gd name="T18" fmla="*/ 214 w 229"/>
                <a:gd name="T19" fmla="*/ 449 h 536"/>
                <a:gd name="T20" fmla="*/ 229 w 229"/>
                <a:gd name="T21" fmla="*/ 319 h 536"/>
                <a:gd name="T22" fmla="*/ 222 w 229"/>
                <a:gd name="T23" fmla="*/ 202 h 536"/>
                <a:gd name="T24" fmla="*/ 174 w 229"/>
                <a:gd name="T25" fmla="*/ 44 h 536"/>
                <a:gd name="T26" fmla="*/ 155 w 229"/>
                <a:gd name="T27" fmla="*/ 0 h 536"/>
                <a:gd name="T28" fmla="*/ 155 w 229"/>
                <a:gd name="T29"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9" h="536">
                  <a:moveTo>
                    <a:pt x="155" y="0"/>
                  </a:moveTo>
                  <a:lnTo>
                    <a:pt x="89" y="88"/>
                  </a:lnTo>
                  <a:lnTo>
                    <a:pt x="45" y="188"/>
                  </a:lnTo>
                  <a:lnTo>
                    <a:pt x="9" y="287"/>
                  </a:lnTo>
                  <a:lnTo>
                    <a:pt x="0" y="390"/>
                  </a:lnTo>
                  <a:lnTo>
                    <a:pt x="11" y="466"/>
                  </a:lnTo>
                  <a:lnTo>
                    <a:pt x="57" y="519"/>
                  </a:lnTo>
                  <a:lnTo>
                    <a:pt x="115" y="536"/>
                  </a:lnTo>
                  <a:lnTo>
                    <a:pt x="174" y="519"/>
                  </a:lnTo>
                  <a:lnTo>
                    <a:pt x="214" y="449"/>
                  </a:lnTo>
                  <a:lnTo>
                    <a:pt x="229" y="319"/>
                  </a:lnTo>
                  <a:lnTo>
                    <a:pt x="222" y="202"/>
                  </a:lnTo>
                  <a:lnTo>
                    <a:pt x="174" y="44"/>
                  </a:lnTo>
                  <a:lnTo>
                    <a:pt x="155" y="0"/>
                  </a:lnTo>
                  <a:lnTo>
                    <a:pt x="155" y="0"/>
                  </a:lnTo>
                  <a:close/>
                </a:path>
              </a:pathLst>
            </a:custGeom>
            <a:solidFill>
              <a:srgbClr val="8C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6" name="Freeform 18"/>
            <p:cNvSpPr>
              <a:spLocks/>
            </p:cNvSpPr>
            <p:nvPr/>
          </p:nvSpPr>
          <p:spPr bwMode="auto">
            <a:xfrm>
              <a:off x="510743" y="5957300"/>
              <a:ext cx="168275" cy="536575"/>
            </a:xfrm>
            <a:custGeom>
              <a:avLst/>
              <a:gdLst>
                <a:gd name="T0" fmla="*/ 59 w 212"/>
                <a:gd name="T1" fmla="*/ 0 h 676"/>
                <a:gd name="T2" fmla="*/ 97 w 212"/>
                <a:gd name="T3" fmla="*/ 97 h 676"/>
                <a:gd name="T4" fmla="*/ 140 w 212"/>
                <a:gd name="T5" fmla="*/ 239 h 676"/>
                <a:gd name="T6" fmla="*/ 161 w 212"/>
                <a:gd name="T7" fmla="*/ 366 h 676"/>
                <a:gd name="T8" fmla="*/ 157 w 212"/>
                <a:gd name="T9" fmla="*/ 482 h 676"/>
                <a:gd name="T10" fmla="*/ 136 w 212"/>
                <a:gd name="T11" fmla="*/ 583 h 676"/>
                <a:gd name="T12" fmla="*/ 81 w 212"/>
                <a:gd name="T13" fmla="*/ 644 h 676"/>
                <a:gd name="T14" fmla="*/ 0 w 212"/>
                <a:gd name="T15" fmla="*/ 676 h 676"/>
                <a:gd name="T16" fmla="*/ 104 w 212"/>
                <a:gd name="T17" fmla="*/ 661 h 676"/>
                <a:gd name="T18" fmla="*/ 173 w 212"/>
                <a:gd name="T19" fmla="*/ 617 h 676"/>
                <a:gd name="T20" fmla="*/ 203 w 212"/>
                <a:gd name="T21" fmla="*/ 552 h 676"/>
                <a:gd name="T22" fmla="*/ 212 w 212"/>
                <a:gd name="T23" fmla="*/ 467 h 676"/>
                <a:gd name="T24" fmla="*/ 203 w 212"/>
                <a:gd name="T25" fmla="*/ 347 h 676"/>
                <a:gd name="T26" fmla="*/ 176 w 212"/>
                <a:gd name="T27" fmla="*/ 241 h 676"/>
                <a:gd name="T28" fmla="*/ 114 w 212"/>
                <a:gd name="T29" fmla="*/ 83 h 676"/>
                <a:gd name="T30" fmla="*/ 59 w 212"/>
                <a:gd name="T31" fmla="*/ 0 h 676"/>
                <a:gd name="T32" fmla="*/ 59 w 212"/>
                <a:gd name="T33"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676">
                  <a:moveTo>
                    <a:pt x="59" y="0"/>
                  </a:moveTo>
                  <a:lnTo>
                    <a:pt x="97" y="97"/>
                  </a:lnTo>
                  <a:lnTo>
                    <a:pt x="140" y="239"/>
                  </a:lnTo>
                  <a:lnTo>
                    <a:pt x="161" y="366"/>
                  </a:lnTo>
                  <a:lnTo>
                    <a:pt x="157" y="482"/>
                  </a:lnTo>
                  <a:lnTo>
                    <a:pt x="136" y="583"/>
                  </a:lnTo>
                  <a:lnTo>
                    <a:pt x="81" y="644"/>
                  </a:lnTo>
                  <a:lnTo>
                    <a:pt x="0" y="676"/>
                  </a:lnTo>
                  <a:lnTo>
                    <a:pt x="104" y="661"/>
                  </a:lnTo>
                  <a:lnTo>
                    <a:pt x="173" y="617"/>
                  </a:lnTo>
                  <a:lnTo>
                    <a:pt x="203" y="552"/>
                  </a:lnTo>
                  <a:lnTo>
                    <a:pt x="212" y="467"/>
                  </a:lnTo>
                  <a:lnTo>
                    <a:pt x="203" y="347"/>
                  </a:lnTo>
                  <a:lnTo>
                    <a:pt x="176" y="241"/>
                  </a:lnTo>
                  <a:lnTo>
                    <a:pt x="114" y="83"/>
                  </a:lnTo>
                  <a:lnTo>
                    <a:pt x="59" y="0"/>
                  </a:lnTo>
                  <a:lnTo>
                    <a:pt x="59" y="0"/>
                  </a:lnTo>
                  <a:close/>
                </a:path>
              </a:pathLst>
            </a:custGeom>
            <a:solidFill>
              <a:srgbClr val="008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7" name="Freeform 19"/>
            <p:cNvSpPr>
              <a:spLocks/>
            </p:cNvSpPr>
            <p:nvPr/>
          </p:nvSpPr>
          <p:spPr bwMode="auto">
            <a:xfrm>
              <a:off x="423431" y="6087475"/>
              <a:ext cx="98425" cy="303213"/>
            </a:xfrm>
            <a:custGeom>
              <a:avLst/>
              <a:gdLst>
                <a:gd name="T0" fmla="*/ 89 w 125"/>
                <a:gd name="T1" fmla="*/ 0 h 384"/>
                <a:gd name="T2" fmla="*/ 47 w 125"/>
                <a:gd name="T3" fmla="*/ 76 h 384"/>
                <a:gd name="T4" fmla="*/ 19 w 125"/>
                <a:gd name="T5" fmla="*/ 160 h 384"/>
                <a:gd name="T6" fmla="*/ 0 w 125"/>
                <a:gd name="T7" fmla="*/ 251 h 384"/>
                <a:gd name="T8" fmla="*/ 0 w 125"/>
                <a:gd name="T9" fmla="*/ 319 h 384"/>
                <a:gd name="T10" fmla="*/ 20 w 125"/>
                <a:gd name="T11" fmla="*/ 370 h 384"/>
                <a:gd name="T12" fmla="*/ 51 w 125"/>
                <a:gd name="T13" fmla="*/ 384 h 384"/>
                <a:gd name="T14" fmla="*/ 87 w 125"/>
                <a:gd name="T15" fmla="*/ 367 h 384"/>
                <a:gd name="T16" fmla="*/ 117 w 125"/>
                <a:gd name="T17" fmla="*/ 308 h 384"/>
                <a:gd name="T18" fmla="*/ 125 w 125"/>
                <a:gd name="T19" fmla="*/ 220 h 384"/>
                <a:gd name="T20" fmla="*/ 121 w 125"/>
                <a:gd name="T21" fmla="*/ 108 h 384"/>
                <a:gd name="T22" fmla="*/ 89 w 125"/>
                <a:gd name="T23" fmla="*/ 0 h 384"/>
                <a:gd name="T24" fmla="*/ 89 w 125"/>
                <a:gd name="T25"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384">
                  <a:moveTo>
                    <a:pt x="89" y="0"/>
                  </a:moveTo>
                  <a:lnTo>
                    <a:pt x="47" y="76"/>
                  </a:lnTo>
                  <a:lnTo>
                    <a:pt x="19" y="160"/>
                  </a:lnTo>
                  <a:lnTo>
                    <a:pt x="0" y="251"/>
                  </a:lnTo>
                  <a:lnTo>
                    <a:pt x="0" y="319"/>
                  </a:lnTo>
                  <a:lnTo>
                    <a:pt x="20" y="370"/>
                  </a:lnTo>
                  <a:lnTo>
                    <a:pt x="51" y="384"/>
                  </a:lnTo>
                  <a:lnTo>
                    <a:pt x="87" y="367"/>
                  </a:lnTo>
                  <a:lnTo>
                    <a:pt x="117" y="308"/>
                  </a:lnTo>
                  <a:lnTo>
                    <a:pt x="125" y="220"/>
                  </a:lnTo>
                  <a:lnTo>
                    <a:pt x="121" y="108"/>
                  </a:lnTo>
                  <a:lnTo>
                    <a:pt x="89" y="0"/>
                  </a:lnTo>
                  <a:lnTo>
                    <a:pt x="89" y="0"/>
                  </a:lnTo>
                  <a:close/>
                </a:path>
              </a:pathLst>
            </a:custGeom>
            <a:solidFill>
              <a:srgbClr val="BA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Tree>
    <p:extLst>
      <p:ext uri="{BB962C8B-B14F-4D97-AF65-F5344CB8AC3E}">
        <p14:creationId xmlns:p14="http://schemas.microsoft.com/office/powerpoint/2010/main" val="220394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42" presetClass="path" presetSubtype="0" repeatCount="indefinite" accel="25000" fill="hold" nodeType="withEffect">
                                  <p:stCondLst>
                                    <p:cond delay="0"/>
                                  </p:stCondLst>
                                  <p:childTnLst>
                                    <p:animMotion origin="layout" path="M -1.38889E-6 4.81481E-6 L -1.38889E-6 0.17199 " pathEditMode="relative" rAng="0" ptsTypes="AA">
                                      <p:cBhvr>
                                        <p:cTn id="9" dur="2000" fill="hold"/>
                                        <p:tgtEl>
                                          <p:spTgt spid="61"/>
                                        </p:tgtEl>
                                        <p:attrNameLst>
                                          <p:attrName>ppt_x</p:attrName>
                                          <p:attrName>ppt_y</p:attrName>
                                        </p:attrNameLst>
                                      </p:cBhvr>
                                      <p:rCtr x="0" y="8588"/>
                                    </p:animMotion>
                                  </p:childTnLst>
                                </p:cTn>
                              </p:par>
                              <p:par>
                                <p:cTn id="10" presetID="10" presetClass="entr" presetSubtype="0" fill="hold" nodeType="withEffect">
                                  <p:stCondLst>
                                    <p:cond delay="50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par>
                                <p:cTn id="13" presetID="42" presetClass="path" presetSubtype="0" repeatCount="indefinite" accel="25000" fill="hold" nodeType="withEffect">
                                  <p:stCondLst>
                                    <p:cond delay="500"/>
                                  </p:stCondLst>
                                  <p:childTnLst>
                                    <p:animMotion origin="layout" path="M -1.38889E-6 3.7037E-6 L -1.38889E-6 0.17338 " pathEditMode="relative" rAng="0" ptsTypes="AA">
                                      <p:cBhvr>
                                        <p:cTn id="14" dur="2000" fill="hold"/>
                                        <p:tgtEl>
                                          <p:spTgt spid="54"/>
                                        </p:tgtEl>
                                        <p:attrNameLst>
                                          <p:attrName>ppt_x</p:attrName>
                                          <p:attrName>ppt_y</p:attrName>
                                        </p:attrNameLst>
                                      </p:cBhvr>
                                      <p:rCtr x="0" y="8657"/>
                                    </p:animMotion>
                                  </p:childTnLst>
                                </p:cTn>
                              </p:par>
                              <p:par>
                                <p:cTn id="15" presetID="10" presetClass="entr" presetSubtype="0" fill="hold" nodeType="withEffect">
                                  <p:stCondLst>
                                    <p:cond delay="10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42" presetClass="path" presetSubtype="0" repeatCount="indefinite" accel="25000" fill="hold" nodeType="withEffect">
                                  <p:stCondLst>
                                    <p:cond delay="1000"/>
                                  </p:stCondLst>
                                  <p:childTnLst>
                                    <p:animMotion origin="layout" path="M -1.38889E-6 3.7037E-6 L -1.38889E-6 0.17338 " pathEditMode="relative" rAng="0" ptsTypes="AA">
                                      <p:cBhvr>
                                        <p:cTn id="19" dur="2000" fill="hold"/>
                                        <p:tgtEl>
                                          <p:spTgt spid="47"/>
                                        </p:tgtEl>
                                        <p:attrNameLst>
                                          <p:attrName>ppt_x</p:attrName>
                                          <p:attrName>ppt_y</p:attrName>
                                        </p:attrNameLst>
                                      </p:cBhvr>
                                      <p:rCtr x="0" y="8657"/>
                                    </p:animMotion>
                                  </p:childTnLst>
                                </p:cTn>
                              </p:par>
                              <p:par>
                                <p:cTn id="20" presetID="10" presetClass="entr" presetSubtype="0" fill="hold" nodeType="withEffect">
                                  <p:stCondLst>
                                    <p:cond delay="150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42" presetClass="path" presetSubtype="0" repeatCount="indefinite" accel="25000" fill="hold" nodeType="withEffect">
                                  <p:stCondLst>
                                    <p:cond delay="1500"/>
                                  </p:stCondLst>
                                  <p:childTnLst>
                                    <p:animMotion origin="layout" path="M -1.38889E-6 2.22222E-6 L -1.38889E-6 0.17315 " pathEditMode="relative" rAng="0" ptsTypes="AA">
                                      <p:cBhvr>
                                        <p:cTn id="24" dur="2000" fill="hold"/>
                                        <p:tgtEl>
                                          <p:spTgt spid="40"/>
                                        </p:tgtEl>
                                        <p:attrNameLst>
                                          <p:attrName>ppt_x</p:attrName>
                                          <p:attrName>ppt_y</p:attrName>
                                        </p:attrNameLst>
                                      </p:cBhvr>
                                      <p:rCtr x="0" y="86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p:sp>
        <p:nvSpPr>
          <p:cNvPr id="4" name="Slide Number Placeholder 3"/>
          <p:cNvSpPr>
            <a:spLocks noGrp="1"/>
          </p:cNvSpPr>
          <p:nvPr>
            <p:ph type="sldNum" sz="quarter" idx="12"/>
          </p:nvPr>
        </p:nvSpPr>
        <p:spPr/>
        <p:txBody>
          <a:bodyPr/>
          <a:lstStyle/>
          <a:p>
            <a:fld id="{E64EF21E-4A1E-457A-A908-FECEBBB6594B}" type="slidenum">
              <a:rPr lang="en-US" smtClean="0"/>
              <a:t>67</a:t>
            </a:fld>
            <a:endParaRPr lang="en-US"/>
          </a:p>
        </p:txBody>
      </p:sp>
      <mc:AlternateContent xmlns:mc="http://schemas.openxmlformats.org/markup-compatibility/2006" xmlns:a14="http://schemas.microsoft.com/office/drawing/2010/main">
        <mc:Choice Requires="a14">
          <p:sp>
            <p:nvSpPr>
              <p:cNvPr id="7" name="Content Placeholder 6"/>
              <p:cNvSpPr>
                <a:spLocks noGrp="1"/>
              </p:cNvSpPr>
              <p:nvPr>
                <p:ph idx="1"/>
              </p:nvPr>
            </p:nvSpPr>
            <p:spPr>
              <a:xfrm>
                <a:off x="0" y="1825624"/>
                <a:ext cx="9144000" cy="5032376"/>
              </a:xfrm>
            </p:spPr>
            <p:txBody>
              <a:bodyPr>
                <a:noAutofit/>
              </a:bodyPr>
              <a:lstStyle/>
              <a:p>
                <a:pPr marL="0" indent="0">
                  <a:lnSpc>
                    <a:spcPct val="120000"/>
                  </a:lnSpc>
                  <a:spcBef>
                    <a:spcPts val="0"/>
                  </a:spcBef>
                  <a:buNone/>
                </a:pPr>
                <a:r>
                  <a:rPr lang="en-GB" sz="1400" dirty="0">
                    <a:solidFill>
                      <a:srgbClr val="FF0000"/>
                    </a:solidFill>
                    <a:latin typeface="Cambria Math" panose="02040503050406030204" pitchFamily="18" charset="0"/>
                    <a:ea typeface="Cambria Math" panose="02040503050406030204" pitchFamily="18" charset="0"/>
                  </a:rPr>
                  <a:t>Local Notation </a:t>
                </a:r>
                <a:r>
                  <a:rPr lang="en-GB" sz="1400" err="1">
                    <a:solidFill>
                      <a:srgbClr val="00B0F0"/>
                    </a:solidFill>
                    <a:latin typeface="Cambria Math" panose="02040503050406030204" pitchFamily="18" charset="0"/>
                    <a:ea typeface="Cambria Math" panose="02040503050406030204" pitchFamily="18" charset="0"/>
                  </a:rPr>
                  <a:t>mor_of</a:t>
                </a:r>
                <a:r>
                  <a:rPr lang="en-GB" sz="140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7030A0"/>
                            </a:solidFill>
                            <a:latin typeface="Cambria Math" panose="02040503050406030204" pitchFamily="18" charset="0"/>
                            <a:ea typeface="Cambria Math" panose="02040503050406030204" pitchFamily="18" charset="0"/>
                          </a:rPr>
                        </m:ctrlPr>
                      </m:sSubPr>
                      <m:e>
                        <m:r>
                          <a:rPr lang="en-US" sz="1400" i="1" dirty="0">
                            <a:solidFill>
                              <a:srgbClr val="7030A0"/>
                            </a:solidFill>
                            <a:latin typeface="Cambria Math" panose="02040503050406030204" pitchFamily="18" charset="0"/>
                            <a:ea typeface="Cambria Math" panose="02040503050406030204" pitchFamily="18" charset="0"/>
                          </a:rPr>
                          <m:t>𝑌</m:t>
                        </m:r>
                      </m:e>
                      <m:sub>
                        <m:r>
                          <a:rPr lang="en-US" sz="1400" i="1" dirty="0">
                            <a:solidFill>
                              <a:srgbClr val="7030A0"/>
                            </a:solidFill>
                            <a:latin typeface="Cambria Math" panose="02040503050406030204" pitchFamily="18" charset="0"/>
                            <a:ea typeface="Cambria Math" panose="02040503050406030204" pitchFamily="18" charset="0"/>
                          </a:rPr>
                          <m:t>0</m:t>
                        </m:r>
                      </m:sub>
                    </m:sSub>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7030A0"/>
                            </a:solidFill>
                            <a:latin typeface="Cambria Math" panose="02040503050406030204" pitchFamily="18" charset="0"/>
                            <a:ea typeface="Cambria Math" panose="02040503050406030204" pitchFamily="18" charset="0"/>
                          </a:rPr>
                        </m:ctrlPr>
                      </m:sSubPr>
                      <m:e>
                        <m:r>
                          <a:rPr lang="en-US" sz="1400" i="1" dirty="0">
                            <a:solidFill>
                              <a:srgbClr val="7030A0"/>
                            </a:solidFill>
                            <a:latin typeface="Cambria Math" panose="02040503050406030204" pitchFamily="18" charset="0"/>
                            <a:ea typeface="Cambria Math" panose="02040503050406030204" pitchFamily="18" charset="0"/>
                          </a:rPr>
                          <m:t>𝑌</m:t>
                        </m:r>
                      </m:e>
                      <m:sub>
                        <m:r>
                          <a:rPr lang="en-US" sz="1400" i="1" dirty="0">
                            <a:solidFill>
                              <a:srgbClr val="7030A0"/>
                            </a:solidFill>
                            <a:latin typeface="Cambria Math" panose="02040503050406030204" pitchFamily="18" charset="0"/>
                            <a:ea typeface="Cambria Math" panose="02040503050406030204" pitchFamily="18" charset="0"/>
                          </a:rPr>
                          <m:t>1</m:t>
                        </m:r>
                      </m:sub>
                    </m:sSub>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𝑓</m:t>
                    </m:r>
                  </m:oMath>
                </a14:m>
                <a:r>
                  <a:rPr lang="en-GB" sz="1400" smtClean="0">
                    <a:latin typeface="Cambria Math" panose="02040503050406030204" pitchFamily="18" charset="0"/>
                    <a:ea typeface="Cambria Math" panose="02040503050406030204" pitchFamily="18" charset="0"/>
                  </a:rPr>
                  <a:t>:=</a:t>
                </a:r>
                <a:endParaRPr lang="en-GB" sz="1400" dirty="0">
                  <a:latin typeface="Cambria Math" panose="02040503050406030204" pitchFamily="18" charset="0"/>
                  <a:ea typeface="Cambria Math" panose="02040503050406030204" pitchFamily="18" charset="0"/>
                </a:endParaRPr>
              </a:p>
              <a:p>
                <a:pPr marL="0" indent="0">
                  <a:lnSpc>
                    <a:spcPct val="120000"/>
                  </a:lnSpc>
                  <a:spcBef>
                    <a:spcPts val="0"/>
                  </a:spcBef>
                  <a:buNone/>
                </a:pPr>
                <a:r>
                  <a:rPr lang="en-GB" sz="1400" dirty="0">
                    <a:latin typeface="Cambria Math" panose="02040503050406030204" pitchFamily="18" charset="0"/>
                    <a:ea typeface="Cambria Math" panose="02040503050406030204" pitchFamily="18" charset="0"/>
                  </a:rPr>
                  <a:t>    (</a:t>
                </a:r>
                <a:r>
                  <a:rPr lang="en-GB" sz="1400">
                    <a:solidFill>
                      <a:srgbClr val="FF0000"/>
                    </a:solidFill>
                    <a:latin typeface="Cambria Math" panose="02040503050406030204" pitchFamily="18" charset="0"/>
                    <a:ea typeface="Cambria Math" panose="02040503050406030204" pitchFamily="18" charset="0"/>
                  </a:rPr>
                  <a:t>let</a:t>
                </a:r>
                <a:r>
                  <a:rPr lang="en-GB" sz="140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a:solidFill>
                              <a:srgbClr val="7030A0"/>
                            </a:solidFill>
                            <a:latin typeface="Cambria Math" panose="02040503050406030204" pitchFamily="18" charset="0"/>
                            <a:ea typeface="Cambria Math" panose="02040503050406030204" pitchFamily="18" charset="0"/>
                          </a:rPr>
                        </m:ctrlPr>
                      </m:sSubPr>
                      <m:e>
                        <m:r>
                          <a:rPr lang="en-US" sz="1400" i="1">
                            <a:solidFill>
                              <a:srgbClr val="7030A0"/>
                            </a:solidFill>
                            <a:latin typeface="Cambria Math" panose="02040503050406030204" pitchFamily="18" charset="0"/>
                            <a:ea typeface="Cambria Math" panose="02040503050406030204" pitchFamily="18" charset="0"/>
                          </a:rPr>
                          <m:t>𝜂</m:t>
                        </m:r>
                      </m:e>
                      <m:sub>
                        <m:sSub>
                          <m:sSubPr>
                            <m:ctrlPr>
                              <a:rPr lang="en-US" sz="1400" i="1">
                                <a:solidFill>
                                  <a:srgbClr val="7030A0"/>
                                </a:solidFill>
                                <a:latin typeface="Cambria Math" panose="02040503050406030204" pitchFamily="18" charset="0"/>
                                <a:ea typeface="Cambria Math" panose="02040503050406030204" pitchFamily="18" charset="0"/>
                              </a:rPr>
                            </m:ctrlPr>
                          </m:sSubPr>
                          <m:e>
                            <m:r>
                              <a:rPr lang="en-US" sz="1400" i="1">
                                <a:solidFill>
                                  <a:srgbClr val="7030A0"/>
                                </a:solidFill>
                                <a:latin typeface="Cambria Math" panose="02040503050406030204" pitchFamily="18" charset="0"/>
                                <a:ea typeface="Cambria Math" panose="02040503050406030204" pitchFamily="18" charset="0"/>
                              </a:rPr>
                              <m:t>𝑌</m:t>
                            </m:r>
                          </m:e>
                          <m:sub>
                            <m:r>
                              <a:rPr lang="en-US" sz="1400" i="1">
                                <a:solidFill>
                                  <a:srgbClr val="7030A0"/>
                                </a:solidFill>
                                <a:latin typeface="Cambria Math" panose="02040503050406030204" pitchFamily="18" charset="0"/>
                                <a:ea typeface="Cambria Math" panose="02040503050406030204" pitchFamily="18" charset="0"/>
                              </a:rPr>
                              <m:t>1</m:t>
                            </m:r>
                          </m:sub>
                        </m:sSub>
                      </m:sub>
                    </m:sSub>
                  </m:oMath>
                </a14:m>
                <a:r>
                  <a:rPr lang="en-GB" sz="1400" dirty="0" smtClean="0">
                    <a:latin typeface="Cambria Math" panose="02040503050406030204" pitchFamily="18" charset="0"/>
                    <a:ea typeface="Cambria Math" panose="02040503050406030204" pitchFamily="18" charset="0"/>
                  </a:rPr>
                  <a:t>:= </a:t>
                </a:r>
                <a:r>
                  <a:rPr lang="en-GB" sz="1400" dirty="0" err="1">
                    <a:solidFill>
                      <a:srgbClr val="00B0F0"/>
                    </a:solidFill>
                    <a:latin typeface="Cambria Math" panose="02040503050406030204" pitchFamily="18" charset="0"/>
                    <a:ea typeface="Cambria Math" panose="02040503050406030204" pitchFamily="18" charset="0"/>
                  </a:rPr>
                  <a:t>IsInitialMorphism_morphism</a:t>
                </a:r>
                <a:r>
                  <a:rPr lang="en-GB" sz="1400" dirty="0">
                    <a:solidFill>
                      <a:srgbClr val="00B0F0"/>
                    </a:solidFill>
                    <a:latin typeface="Cambria Math" panose="02040503050406030204" pitchFamily="18" charset="0"/>
                    <a:ea typeface="Cambria Math" panose="02040503050406030204" pitchFamily="18" charset="0"/>
                  </a:rPr>
                  <a:t> </a:t>
                </a:r>
                <a:r>
                  <a:rPr lang="en-GB" sz="1400" dirty="0">
                    <a:latin typeface="Cambria Math" panose="02040503050406030204" pitchFamily="18" charset="0"/>
                    <a:ea typeface="Cambria Math" panose="02040503050406030204" pitchFamily="18" charset="0"/>
                  </a:rPr>
                  <a:t>(@</a:t>
                </a:r>
                <a:r>
                  <a:rPr lang="en-GB" sz="1400" dirty="0">
                    <a:solidFill>
                      <a:srgbClr val="7030A0"/>
                    </a:solidFill>
                    <a:latin typeface="Cambria Math" panose="02040503050406030204" pitchFamily="18" charset="0"/>
                    <a:ea typeface="Cambria Math" panose="02040503050406030204" pitchFamily="18" charset="0"/>
                  </a:rPr>
                  <a:t>HM</a:t>
                </a:r>
                <a:r>
                  <a:rPr lang="en-GB"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7030A0"/>
                            </a:solidFill>
                            <a:latin typeface="Cambria Math" panose="02040503050406030204" pitchFamily="18" charset="0"/>
                            <a:ea typeface="Cambria Math" panose="02040503050406030204" pitchFamily="18" charset="0"/>
                          </a:rPr>
                        </m:ctrlPr>
                      </m:sSubPr>
                      <m:e>
                        <m:r>
                          <a:rPr lang="en-US" sz="1400" i="1" dirty="0">
                            <a:solidFill>
                              <a:srgbClr val="7030A0"/>
                            </a:solidFill>
                            <a:latin typeface="Cambria Math" panose="02040503050406030204" pitchFamily="18" charset="0"/>
                            <a:ea typeface="Cambria Math" panose="02040503050406030204" pitchFamily="18" charset="0"/>
                          </a:rPr>
                          <m:t>𝑌</m:t>
                        </m:r>
                      </m:e>
                      <m:sub>
                        <m:r>
                          <a:rPr lang="en-US" sz="1400" i="1" dirty="0">
                            <a:solidFill>
                              <a:srgbClr val="7030A0"/>
                            </a:solidFill>
                            <a:latin typeface="Cambria Math" panose="02040503050406030204" pitchFamily="18" charset="0"/>
                            <a:ea typeface="Cambria Math" panose="02040503050406030204" pitchFamily="18" charset="0"/>
                          </a:rPr>
                          <m:t>1</m:t>
                        </m:r>
                      </m:sub>
                    </m:sSub>
                  </m:oMath>
                </a14:m>
                <a:r>
                  <a:rPr lang="en-GB" sz="1400" dirty="0" smtClean="0">
                    <a:latin typeface="Cambria Math" panose="02040503050406030204" pitchFamily="18" charset="0"/>
                    <a:ea typeface="Cambria Math" panose="02040503050406030204" pitchFamily="18" charset="0"/>
                  </a:rPr>
                  <a:t>) </a:t>
                </a:r>
                <a:r>
                  <a:rPr lang="en-GB" sz="1400" dirty="0">
                    <a:solidFill>
                      <a:srgbClr val="FF0000"/>
                    </a:solidFill>
                    <a:latin typeface="Cambria Math" panose="02040503050406030204" pitchFamily="18" charset="0"/>
                    <a:ea typeface="Cambria Math" panose="02040503050406030204" pitchFamily="18" charset="0"/>
                  </a:rPr>
                  <a:t>in</a:t>
                </a:r>
              </a:p>
              <a:p>
                <a:pPr marL="0" indent="0">
                  <a:lnSpc>
                    <a:spcPct val="120000"/>
                  </a:lnSpc>
                  <a:spcBef>
                    <a:spcPts val="0"/>
                  </a:spcBef>
                  <a:buNone/>
                </a:pPr>
                <a:r>
                  <a:rPr lang="en-GB" sz="1400" dirty="0">
                    <a:latin typeface="Cambria Math" panose="02040503050406030204" pitchFamily="18" charset="0"/>
                    <a:ea typeface="Cambria Math" panose="02040503050406030204" pitchFamily="18" charset="0"/>
                  </a:rPr>
                  <a:t>     (@</a:t>
                </a:r>
                <a:r>
                  <a:rPr lang="en-GB" sz="1400" dirty="0" err="1">
                    <a:solidFill>
                      <a:srgbClr val="00B050"/>
                    </a:solidFill>
                    <a:latin typeface="Cambria Math" panose="02040503050406030204" pitchFamily="18" charset="0"/>
                    <a:ea typeface="Cambria Math" panose="02040503050406030204" pitchFamily="18" charset="0"/>
                  </a:rPr>
                  <a:t>center</a:t>
                </a:r>
                <a:r>
                  <a:rPr lang="en-GB" sz="1400" dirty="0">
                    <a:solidFill>
                      <a:srgbClr val="00B050"/>
                    </a:solidFill>
                    <a:latin typeface="Cambria Math" panose="02040503050406030204" pitchFamily="18" charset="0"/>
                    <a:ea typeface="Cambria Math" panose="02040503050406030204" pitchFamily="18" charset="0"/>
                  </a:rPr>
                  <a:t> </a:t>
                </a:r>
                <a:r>
                  <a:rPr lang="en-GB" sz="1400" dirty="0">
                    <a:latin typeface="Cambria Math" panose="02040503050406030204" pitchFamily="18" charset="0"/>
                    <a:ea typeface="Cambria Math" panose="02040503050406030204" pitchFamily="18" charset="0"/>
                  </a:rPr>
                  <a:t>_ (</a:t>
                </a:r>
                <a:r>
                  <a:rPr lang="en-GB" sz="1400" dirty="0" err="1">
                    <a:solidFill>
                      <a:srgbClr val="00B0F0"/>
                    </a:solidFill>
                    <a:latin typeface="Cambria Math" panose="02040503050406030204" pitchFamily="18" charset="0"/>
                    <a:ea typeface="Cambria Math" panose="02040503050406030204" pitchFamily="18" charset="0"/>
                  </a:rPr>
                  <a:t>IsInitialMorphism_property</a:t>
                </a:r>
                <a:r>
                  <a:rPr lang="en-GB" sz="1400" dirty="0">
                    <a:solidFill>
                      <a:srgbClr val="00B0F0"/>
                    </a:solidFill>
                    <a:latin typeface="Cambria Math" panose="02040503050406030204" pitchFamily="18" charset="0"/>
                    <a:ea typeface="Cambria Math" panose="02040503050406030204" pitchFamily="18" charset="0"/>
                  </a:rPr>
                  <a:t> </a:t>
                </a:r>
                <a:r>
                  <a:rPr lang="en-GB" sz="1400" dirty="0">
                    <a:latin typeface="Cambria Math" panose="02040503050406030204" pitchFamily="18" charset="0"/>
                    <a:ea typeface="Cambria Math" panose="02040503050406030204" pitchFamily="18" charset="0"/>
                  </a:rPr>
                  <a:t>(@</a:t>
                </a:r>
                <a:r>
                  <a:rPr lang="en-GB" sz="1400" dirty="0">
                    <a:solidFill>
                      <a:srgbClr val="7030A0"/>
                    </a:solidFill>
                    <a:latin typeface="Cambria Math" panose="02040503050406030204" pitchFamily="18" charset="0"/>
                    <a:ea typeface="Cambria Math" panose="02040503050406030204" pitchFamily="18" charset="0"/>
                  </a:rPr>
                  <a:t>HM</a:t>
                </a:r>
                <a:r>
                  <a:rPr lang="en-GB"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7030A0"/>
                            </a:solidFill>
                            <a:latin typeface="Cambria Math" panose="02040503050406030204" pitchFamily="18" charset="0"/>
                            <a:ea typeface="Cambria Math" panose="02040503050406030204" pitchFamily="18" charset="0"/>
                          </a:rPr>
                        </m:ctrlPr>
                      </m:sSubPr>
                      <m:e>
                        <m:r>
                          <a:rPr lang="en-US" sz="1400" i="1" dirty="0">
                            <a:solidFill>
                              <a:srgbClr val="7030A0"/>
                            </a:solidFill>
                            <a:latin typeface="Cambria Math" panose="02040503050406030204" pitchFamily="18" charset="0"/>
                            <a:ea typeface="Cambria Math" panose="02040503050406030204" pitchFamily="18" charset="0"/>
                          </a:rPr>
                          <m:t>𝑌</m:t>
                        </m:r>
                      </m:e>
                      <m:sub>
                        <m:r>
                          <a:rPr lang="en-US" sz="1400" i="1" dirty="0">
                            <a:solidFill>
                              <a:srgbClr val="7030A0"/>
                            </a:solidFill>
                            <a:latin typeface="Cambria Math" panose="02040503050406030204" pitchFamily="18" charset="0"/>
                            <a:ea typeface="Cambria Math" panose="02040503050406030204" pitchFamily="18" charset="0"/>
                          </a:rPr>
                          <m:t>0</m:t>
                        </m:r>
                      </m:sub>
                    </m:sSub>
                  </m:oMath>
                </a14:m>
                <a:r>
                  <a:rPr lang="en-GB" sz="1400" dirty="0" smtClean="0">
                    <a:latin typeface="Cambria Math" panose="02040503050406030204" pitchFamily="18" charset="0"/>
                    <a:ea typeface="Cambria Math" panose="02040503050406030204" pitchFamily="18" charset="0"/>
                  </a:rPr>
                  <a:t>) </a:t>
                </a:r>
                <a:r>
                  <a:rPr lang="en-GB" sz="1400">
                    <a:latin typeface="Cambria Math" panose="02040503050406030204" pitchFamily="18" charset="0"/>
                    <a:ea typeface="Cambria Math" panose="02040503050406030204" pitchFamily="18" charset="0"/>
                  </a:rPr>
                  <a:t>_ (</a:t>
                </a:r>
                <a14:m>
                  <m:oMath xmlns:m="http://schemas.openxmlformats.org/officeDocument/2006/math">
                    <m:sSub>
                      <m:sSubPr>
                        <m:ctrlPr>
                          <a:rPr lang="en-US" sz="1400" i="1">
                            <a:solidFill>
                              <a:srgbClr val="7030A0"/>
                            </a:solidFill>
                            <a:latin typeface="Cambria Math" panose="02040503050406030204" pitchFamily="18" charset="0"/>
                            <a:ea typeface="Cambria Math" panose="02040503050406030204" pitchFamily="18" charset="0"/>
                          </a:rPr>
                        </m:ctrlPr>
                      </m:sSubPr>
                      <m:e>
                        <m:r>
                          <a:rPr lang="en-US" sz="1400" i="1">
                            <a:solidFill>
                              <a:srgbClr val="7030A0"/>
                            </a:solidFill>
                            <a:latin typeface="Cambria Math" panose="02040503050406030204" pitchFamily="18" charset="0"/>
                            <a:ea typeface="Cambria Math" panose="02040503050406030204" pitchFamily="18" charset="0"/>
                          </a:rPr>
                          <m:t>𝜂</m:t>
                        </m:r>
                      </m:e>
                      <m:sub>
                        <m:sSub>
                          <m:sSubPr>
                            <m:ctrlPr>
                              <a:rPr lang="en-US" sz="1400" i="1">
                                <a:solidFill>
                                  <a:srgbClr val="7030A0"/>
                                </a:solidFill>
                                <a:latin typeface="Cambria Math" panose="02040503050406030204" pitchFamily="18" charset="0"/>
                                <a:ea typeface="Cambria Math" panose="02040503050406030204" pitchFamily="18" charset="0"/>
                              </a:rPr>
                            </m:ctrlPr>
                          </m:sSubPr>
                          <m:e>
                            <m:r>
                              <a:rPr lang="en-US" sz="1400" i="1">
                                <a:solidFill>
                                  <a:srgbClr val="7030A0"/>
                                </a:solidFill>
                                <a:latin typeface="Cambria Math" panose="02040503050406030204" pitchFamily="18" charset="0"/>
                                <a:ea typeface="Cambria Math" panose="02040503050406030204" pitchFamily="18" charset="0"/>
                              </a:rPr>
                              <m:t>𝑌</m:t>
                            </m:r>
                          </m:e>
                          <m:sub>
                            <m:r>
                              <a:rPr lang="en-US" sz="1400" i="1">
                                <a:solidFill>
                                  <a:srgbClr val="7030A0"/>
                                </a:solidFill>
                                <a:latin typeface="Cambria Math" panose="02040503050406030204" pitchFamily="18" charset="0"/>
                                <a:ea typeface="Cambria Math" panose="02040503050406030204" pitchFamily="18" charset="0"/>
                              </a:rPr>
                              <m:t>1</m:t>
                            </m:r>
                          </m:sub>
                        </m:sSub>
                      </m:sub>
                    </m:sSub>
                    <m:r>
                      <a:rPr lang="en-US" sz="1400" b="0" i="1" dirty="0">
                        <a:solidFill>
                          <a:schemeClr val="tx1"/>
                        </a:solidFill>
                        <a:latin typeface="Cambria Math" panose="02040503050406030204" pitchFamily="18" charset="0"/>
                        <a:ea typeface="Cambria Math" panose="02040503050406030204" pitchFamily="18" charset="0"/>
                      </a:rPr>
                      <m:t>∘</m:t>
                    </m:r>
                  </m:oMath>
                </a14:m>
                <a:r>
                  <a:rPr lang="en-GB" sz="1400" dirty="0">
                    <a:solidFill>
                      <a:srgbClr val="7030A0"/>
                    </a:solidFill>
                    <a:latin typeface="Cambria Math" panose="02040503050406030204" pitchFamily="18" charset="0"/>
                    <a:ea typeface="Cambria Math" panose="02040503050406030204" pitchFamily="18" charset="0"/>
                  </a:rPr>
                  <a:t> f</a:t>
                </a:r>
                <a:r>
                  <a:rPr lang="en-GB" sz="1400" dirty="0">
                    <a:latin typeface="Cambria Math" panose="02040503050406030204" pitchFamily="18" charset="0"/>
                    <a:ea typeface="Cambria Math" panose="02040503050406030204" pitchFamily="18" charset="0"/>
                  </a:rPr>
                  <a:t>)))</a:t>
                </a:r>
                <a14:m>
                  <m:oMath xmlns:m="http://schemas.openxmlformats.org/officeDocument/2006/math">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 </m:t>
                        </m:r>
                      </m:e>
                      <m:sub>
                        <m:r>
                          <a:rPr lang="en-US" sz="1400" i="1">
                            <a:latin typeface="Cambria Math" panose="02040503050406030204" pitchFamily="18" charset="0"/>
                            <a:ea typeface="Cambria Math" panose="02040503050406030204" pitchFamily="18" charset="0"/>
                          </a:rPr>
                          <m:t>1</m:t>
                        </m:r>
                      </m:sub>
                    </m:sSub>
                  </m:oMath>
                </a14:m>
                <a:r>
                  <a:rPr lang="en-US" sz="1400" i="1">
                    <a:latin typeface="Cambria Math" panose="02040503050406030204" pitchFamily="18" charset="0"/>
                    <a:ea typeface="Cambria Math" panose="02040503050406030204" pitchFamily="18" charset="0"/>
                  </a:rPr>
                  <a:t> </a:t>
                </a:r>
                <a:r>
                  <a:rPr lang="en-GB" sz="1400" dirty="0" smtClean="0">
                    <a:latin typeface="Cambria Math" panose="02040503050406030204" pitchFamily="18" charset="0"/>
                    <a:ea typeface="Cambria Math" panose="02040503050406030204" pitchFamily="18" charset="0"/>
                  </a:rPr>
                  <a:t>) </a:t>
                </a:r>
                <a:r>
                  <a:rPr lang="en-GB" sz="1400" dirty="0">
                    <a:latin typeface="Cambria Math" panose="02040503050406030204" pitchFamily="18" charset="0"/>
                    <a:ea typeface="Cambria Math" panose="02040503050406030204" pitchFamily="18" charset="0"/>
                  </a:rPr>
                  <a:t>(</a:t>
                </a:r>
                <a:r>
                  <a:rPr lang="en-GB" sz="1400" dirty="0">
                    <a:solidFill>
                      <a:srgbClr val="FF0000"/>
                    </a:solidFill>
                    <a:latin typeface="Cambria Math" panose="02040503050406030204" pitchFamily="18" charset="0"/>
                    <a:ea typeface="Cambria Math" panose="02040503050406030204" pitchFamily="18" charset="0"/>
                  </a:rPr>
                  <a:t>only parsing</a:t>
                </a:r>
                <a:r>
                  <a:rPr lang="en-GB" sz="14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400" dirty="0">
                    <a:solidFill>
                      <a:srgbClr val="FF0000"/>
                    </a:solidFill>
                    <a:latin typeface="Cambria Math" panose="02040503050406030204" pitchFamily="18" charset="0"/>
                    <a:ea typeface="Cambria Math" panose="02040503050406030204" pitchFamily="18" charset="0"/>
                  </a:rPr>
                  <a:t>Lemma</a:t>
                </a:r>
                <a:r>
                  <a:rPr lang="en-GB" sz="1400" dirty="0">
                    <a:latin typeface="Cambria Math" panose="02040503050406030204" pitchFamily="18" charset="0"/>
                    <a:ea typeface="Cambria Math" panose="02040503050406030204" pitchFamily="18" charset="0"/>
                  </a:rPr>
                  <a:t> </a:t>
                </a:r>
                <a:r>
                  <a:rPr lang="en-GB" sz="1400" err="1">
                    <a:solidFill>
                      <a:srgbClr val="00B0F0"/>
                    </a:solidFill>
                    <a:latin typeface="Cambria Math" panose="02040503050406030204" pitchFamily="18" charset="0"/>
                    <a:ea typeface="Cambria Math" panose="02040503050406030204" pitchFamily="18" charset="0"/>
                  </a:rPr>
                  <a:t>composition_of</a:t>
                </a:r>
                <a:r>
                  <a:rPr lang="en-GB" sz="140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𝑥</m:t>
                    </m:r>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𝑦</m:t>
                    </m:r>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𝑧</m:t>
                    </m:r>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𝑔</m:t>
                    </m:r>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𝑓</m:t>
                    </m:r>
                  </m:oMath>
                </a14:m>
                <a:r>
                  <a:rPr lang="en-GB" sz="1400" smtClean="0">
                    <a:latin typeface="Cambria Math" panose="02040503050406030204" pitchFamily="18" charset="0"/>
                    <a:ea typeface="Cambria Math" panose="02040503050406030204" pitchFamily="18" charset="0"/>
                  </a:rPr>
                  <a:t>: </a:t>
                </a:r>
                <a:r>
                  <a:rPr lang="en-GB" sz="1400" dirty="0" err="1">
                    <a:solidFill>
                      <a:srgbClr val="00B0F0"/>
                    </a:solidFill>
                    <a:latin typeface="Cambria Math" panose="02040503050406030204" pitchFamily="18" charset="0"/>
                    <a:ea typeface="Cambria Math" panose="02040503050406030204" pitchFamily="18" charset="0"/>
                  </a:rPr>
                  <a:t>mor_of</a:t>
                </a:r>
                <a:r>
                  <a:rPr lang="en-GB" sz="1400" dirty="0">
                    <a:solidFill>
                      <a:srgbClr val="00B0F0"/>
                    </a:solidFill>
                    <a:latin typeface="Cambria Math" panose="02040503050406030204" pitchFamily="18" charset="0"/>
                    <a:ea typeface="Cambria Math" panose="02040503050406030204" pitchFamily="18" charset="0"/>
                  </a:rPr>
                  <a:t> </a:t>
                </a:r>
                <a:r>
                  <a:rPr lang="en-GB" sz="1400" dirty="0">
                    <a:latin typeface="Cambria Math" panose="02040503050406030204" pitchFamily="18" charset="0"/>
                    <a:ea typeface="Cambria Math" panose="02040503050406030204" pitchFamily="18" charset="0"/>
                  </a:rPr>
                  <a:t>_ </a:t>
                </a:r>
                <a:r>
                  <a:rPr lang="en-GB" sz="1400">
                    <a:latin typeface="Cambria Math" panose="02040503050406030204" pitchFamily="18" charset="0"/>
                    <a:ea typeface="Cambria Math" panose="02040503050406030204" pitchFamily="18" charset="0"/>
                  </a:rPr>
                  <a:t>_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𝑓</m:t>
                    </m:r>
                    <m:r>
                      <a:rPr lang="en-US" sz="1400" i="1" dirty="0">
                        <a:latin typeface="Cambria Math" panose="02040503050406030204" pitchFamily="18" charset="0"/>
                        <a:ea typeface="Cambria Math" panose="02040503050406030204" pitchFamily="18" charset="0"/>
                      </a:rPr>
                      <m:t>∘</m:t>
                    </m:r>
                  </m:oMath>
                </a14:m>
                <a:r>
                  <a:rPr lang="en-GB" sz="1400" dirty="0">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𝑔</m:t>
                    </m:r>
                  </m:oMath>
                </a14:m>
                <a:r>
                  <a:rPr lang="en-GB" sz="1400" dirty="0">
                    <a:latin typeface="Cambria Math" panose="02040503050406030204" pitchFamily="18" charset="0"/>
                    <a:ea typeface="Cambria Math" panose="02040503050406030204" pitchFamily="18" charset="0"/>
                  </a:rPr>
                  <a:t>) = </a:t>
                </a:r>
                <a:r>
                  <a:rPr lang="en-GB" sz="1400" err="1">
                    <a:solidFill>
                      <a:srgbClr val="00B0F0"/>
                    </a:solidFill>
                    <a:latin typeface="Cambria Math" panose="02040503050406030204" pitchFamily="18" charset="0"/>
                    <a:ea typeface="Cambria Math" panose="02040503050406030204" pitchFamily="18" charset="0"/>
                  </a:rPr>
                  <a:t>mor_of</a:t>
                </a:r>
                <a:r>
                  <a:rPr lang="en-GB" sz="140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𝑦</m:t>
                    </m:r>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𝑧</m:t>
                    </m:r>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𝑓</m:t>
                    </m:r>
                    <m:r>
                      <a:rPr lang="en-US" sz="1400" i="1" dirty="0">
                        <a:latin typeface="Cambria Math" panose="02040503050406030204" pitchFamily="18" charset="0"/>
                        <a:ea typeface="Cambria Math" panose="02040503050406030204" pitchFamily="18" charset="0"/>
                      </a:rPr>
                      <m:t>∘</m:t>
                    </m:r>
                  </m:oMath>
                </a14:m>
                <a:r>
                  <a:rPr lang="en-GB" sz="1400" dirty="0">
                    <a:latin typeface="Cambria Math" panose="02040503050406030204" pitchFamily="18" charset="0"/>
                    <a:ea typeface="Cambria Math" panose="02040503050406030204" pitchFamily="18" charset="0"/>
                  </a:rPr>
                  <a:t> </a:t>
                </a:r>
                <a:r>
                  <a:rPr lang="en-GB" sz="1400" dirty="0" err="1">
                    <a:solidFill>
                      <a:srgbClr val="00B0F0"/>
                    </a:solidFill>
                    <a:latin typeface="Cambria Math" panose="02040503050406030204" pitchFamily="18" charset="0"/>
                    <a:ea typeface="Cambria Math" panose="02040503050406030204" pitchFamily="18" charset="0"/>
                  </a:rPr>
                  <a:t>mor_of</a:t>
                </a:r>
                <a:r>
                  <a:rPr lang="en-GB" sz="1400" dirty="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𝑥</m:t>
                    </m:r>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𝑦</m:t>
                    </m:r>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𝑔</m:t>
                    </m:r>
                  </m:oMath>
                </a14:m>
                <a:r>
                  <a:rPr lang="en-GB" sz="1400" smtClean="0">
                    <a:latin typeface="Cambria Math" panose="02040503050406030204" pitchFamily="18" charset="0"/>
                    <a:ea typeface="Cambria Math" panose="02040503050406030204" pitchFamily="18" charset="0"/>
                  </a:rPr>
                  <a:t>.</a:t>
                </a:r>
                <a:endParaRPr lang="en-GB" sz="1400" dirty="0">
                  <a:latin typeface="Cambria Math" panose="02040503050406030204" pitchFamily="18" charset="0"/>
                  <a:ea typeface="Cambria Math" panose="02040503050406030204" pitchFamily="18" charset="0"/>
                </a:endParaRPr>
              </a:p>
              <a:p>
                <a:pPr marL="0" indent="0">
                  <a:lnSpc>
                    <a:spcPct val="120000"/>
                  </a:lnSpc>
                  <a:spcBef>
                    <a:spcPts val="0"/>
                  </a:spcBef>
                  <a:buNone/>
                </a:pPr>
                <a:r>
                  <a:rPr lang="en-GB" sz="1400" dirty="0">
                    <a:solidFill>
                      <a:srgbClr val="FF0000"/>
                    </a:solidFill>
                    <a:latin typeface="Cambria Math" panose="02040503050406030204" pitchFamily="18" charset="0"/>
                    <a:ea typeface="Cambria Math" panose="02040503050406030204" pitchFamily="18" charset="0"/>
                  </a:rPr>
                  <a:t>Proof</a:t>
                </a:r>
                <a:r>
                  <a:rPr lang="en-GB" sz="14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400" dirty="0">
                    <a:latin typeface="Cambria Math" panose="02040503050406030204" pitchFamily="18" charset="0"/>
                    <a:ea typeface="Cambria Math" panose="02040503050406030204" pitchFamily="18" charset="0"/>
                  </a:rPr>
                  <a:t>  </a:t>
                </a:r>
                <a:r>
                  <a:rPr lang="en-GB" sz="1400" dirty="0" err="1">
                    <a:solidFill>
                      <a:srgbClr val="002060"/>
                    </a:solidFill>
                    <a:latin typeface="Cambria Math" panose="02040503050406030204" pitchFamily="18" charset="0"/>
                    <a:ea typeface="Cambria Math" panose="02040503050406030204" pitchFamily="18" charset="0"/>
                  </a:rPr>
                  <a:t>simpl</a:t>
                </a:r>
                <a:r>
                  <a:rPr lang="en-GB" sz="14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400" dirty="0">
                    <a:latin typeface="Cambria Math" panose="02040503050406030204" pitchFamily="18" charset="0"/>
                    <a:ea typeface="Cambria Math" panose="02040503050406030204" pitchFamily="18" charset="0"/>
                  </a:rPr>
                  <a:t>  </a:t>
                </a:r>
                <a:r>
                  <a:rPr lang="en-GB" sz="1400" dirty="0">
                    <a:solidFill>
                      <a:srgbClr val="FF0000"/>
                    </a:solidFill>
                    <a:latin typeface="Cambria Math" panose="02040503050406030204" pitchFamily="18" charset="0"/>
                    <a:ea typeface="Cambria Math" panose="02040503050406030204" pitchFamily="18" charset="0"/>
                  </a:rPr>
                  <a:t>match</a:t>
                </a:r>
                <a:r>
                  <a:rPr lang="en-GB" sz="1400" dirty="0">
                    <a:latin typeface="Cambria Math" panose="02040503050406030204" pitchFamily="18" charset="0"/>
                    <a:ea typeface="Cambria Math" panose="02040503050406030204" pitchFamily="18" charset="0"/>
                  </a:rPr>
                  <a:t> </a:t>
                </a:r>
                <a:r>
                  <a:rPr lang="en-GB" sz="1400" dirty="0">
                    <a:solidFill>
                      <a:srgbClr val="002060"/>
                    </a:solidFill>
                    <a:latin typeface="Cambria Math" panose="02040503050406030204" pitchFamily="18" charset="0"/>
                    <a:ea typeface="Cambria Math" panose="02040503050406030204" pitchFamily="18" charset="0"/>
                  </a:rPr>
                  <a:t>goal </a:t>
                </a:r>
                <a:r>
                  <a:rPr lang="en-GB" sz="1400" dirty="0">
                    <a:solidFill>
                      <a:srgbClr val="FF0000"/>
                    </a:solidFill>
                    <a:latin typeface="Cambria Math" panose="02040503050406030204" pitchFamily="18" charset="0"/>
                    <a:ea typeface="Cambria Math" panose="02040503050406030204" pitchFamily="18" charset="0"/>
                  </a:rPr>
                  <a:t>with</a:t>
                </a:r>
                <a:r>
                  <a:rPr lang="en-GB" sz="1400" dirty="0">
                    <a:latin typeface="Cambria Math" panose="02040503050406030204" pitchFamily="18" charset="0"/>
                    <a:ea typeface="Cambria Math" panose="02040503050406030204" pitchFamily="18" charset="0"/>
                  </a:rPr>
                  <a:t> | </a:t>
                </a:r>
                <a:r>
                  <a:rPr lang="en-GB" sz="1400">
                    <a:latin typeface="Cambria Math" panose="02040503050406030204" pitchFamily="18" charset="0"/>
                    <a:ea typeface="Cambria Math" panose="02040503050406030204" pitchFamily="18" charset="0"/>
                  </a:rPr>
                  <a:t>[ ⊢ </a:t>
                </a:r>
                <a:r>
                  <a:rPr lang="en-GB" sz="1400" smtClean="0">
                    <a:latin typeface="Cambria Math" panose="02040503050406030204" pitchFamily="18" charset="0"/>
                    <a:ea typeface="Cambria Math" panose="02040503050406030204" pitchFamily="18" charset="0"/>
                  </a:rPr>
                  <a:t>((@</a:t>
                </a:r>
                <a:r>
                  <a:rPr lang="en-GB" sz="1400" err="1">
                    <a:solidFill>
                      <a:srgbClr val="00B050"/>
                    </a:solidFill>
                    <a:latin typeface="Cambria Math" panose="02040503050406030204" pitchFamily="18" charset="0"/>
                    <a:ea typeface="Cambria Math" panose="02040503050406030204" pitchFamily="18" charset="0"/>
                  </a:rPr>
                  <a:t>center</a:t>
                </a:r>
                <a:r>
                  <a:rPr lang="en-GB" sz="1400">
                    <a:solidFill>
                      <a:srgbClr val="00B050"/>
                    </a:solidFill>
                    <a:latin typeface="Cambria Math" panose="02040503050406030204" pitchFamily="18" charset="0"/>
                    <a:ea typeface="Cambria Math" panose="02040503050406030204" pitchFamily="18" charset="0"/>
                  </a:rPr>
                  <a:t> </a:t>
                </a:r>
                <a:r>
                  <a:rPr lang="en-GB" sz="1400">
                    <a:latin typeface="Cambria Math" panose="02040503050406030204" pitchFamily="18" charset="0"/>
                    <a:ea typeface="Cambria Math" panose="02040503050406030204" pitchFamily="18" charset="0"/>
                  </a:rPr>
                  <a:t>?</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𝐴</m:t>
                    </m:r>
                  </m:oMath>
                </a14:m>
                <a:r>
                  <a:rPr lang="en-GB" sz="1400" smtClean="0">
                    <a:latin typeface="Cambria Math" panose="02040503050406030204" pitchFamily="18" charset="0"/>
                    <a:ea typeface="Cambria Math" panose="02040503050406030204" pitchFamily="18" charset="0"/>
                  </a:rPr>
                  <a:t>?</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𝐻</m:t>
                    </m:r>
                  </m:oMath>
                </a14:m>
                <a:r>
                  <a:rPr lang="en-GB" sz="1400" dirty="0">
                    <a:latin typeface="Cambria Math" panose="02040503050406030204" pitchFamily="18" charset="0"/>
                    <a:ea typeface="Cambria Math" panose="02040503050406030204" pitchFamily="18" charset="0"/>
                  </a:rPr>
                  <a:t>)</a:t>
                </a:r>
                <a14:m>
                  <m:oMath xmlns:m="http://schemas.openxmlformats.org/officeDocument/2006/math">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 </m:t>
                        </m:r>
                      </m:e>
                      <m:sub>
                        <m:r>
                          <a:rPr lang="en-US" sz="1400" i="1">
                            <a:latin typeface="Cambria Math" panose="02040503050406030204" pitchFamily="18" charset="0"/>
                            <a:ea typeface="Cambria Math" panose="02040503050406030204" pitchFamily="18" charset="0"/>
                          </a:rPr>
                          <m:t>2</m:t>
                        </m:r>
                      </m:sub>
                    </m:sSub>
                  </m:oMath>
                </a14:m>
                <a:r>
                  <a:rPr lang="en-GB" sz="1400" dirty="0">
                    <a:latin typeface="Cambria Math" panose="02040503050406030204" pitchFamily="18" charset="0"/>
                    <a:ea typeface="Cambria Math" panose="02040503050406030204" pitchFamily="18" charset="0"/>
                  </a:rPr>
                  <a:t>)</a:t>
                </a:r>
                <a14:m>
                  <m:oMath xmlns:m="http://schemas.openxmlformats.org/officeDocument/2006/math">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 </m:t>
                        </m:r>
                      </m:e>
                      <m:sub>
                        <m:r>
                          <a:rPr lang="en-US" sz="1400" i="1">
                            <a:latin typeface="Cambria Math" panose="02040503050406030204" pitchFamily="18" charset="0"/>
                            <a:ea typeface="Cambria Math" panose="02040503050406030204" pitchFamily="18" charset="0"/>
                          </a:rPr>
                          <m:t>1</m:t>
                        </m:r>
                      </m:sub>
                    </m:sSub>
                  </m:oMath>
                </a14:m>
                <a:r>
                  <a:rPr lang="en-GB" sz="1400" smtClean="0">
                    <a:latin typeface="Cambria Math" panose="02040503050406030204" pitchFamily="18" charset="0"/>
                    <a:ea typeface="Cambria Math" panose="02040503050406030204" pitchFamily="18" charset="0"/>
                  </a:rPr>
                  <a:t>= </a:t>
                </a:r>
                <a:r>
                  <a:rPr lang="en-GB" sz="1400" dirty="0">
                    <a:latin typeface="Cambria Math" panose="02040503050406030204" pitchFamily="18" charset="0"/>
                    <a:ea typeface="Cambria Math" panose="02040503050406030204" pitchFamily="18" charset="0"/>
                  </a:rPr>
                  <a:t>_ ] </a:t>
                </a:r>
                <a14:m>
                  <m:oMath xmlns:m="http://schemas.openxmlformats.org/officeDocument/2006/math">
                    <m:r>
                      <a:rPr lang="en-US" sz="1400" i="1" dirty="0">
                        <a:solidFill>
                          <a:srgbClr val="FF0000"/>
                        </a:solidFill>
                        <a:latin typeface="Cambria Math" panose="02040503050406030204" pitchFamily="18" charset="0"/>
                        <a:ea typeface="Cambria Math" panose="02040503050406030204" pitchFamily="18" charset="0"/>
                      </a:rPr>
                      <m:t>⇒</m:t>
                    </m:r>
                  </m:oMath>
                </a14:m>
                <a:r>
                  <a:rPr lang="en-GB" sz="1400" dirty="0">
                    <a:latin typeface="Cambria Math" panose="02040503050406030204" pitchFamily="18" charset="0"/>
                    <a:ea typeface="Cambria Math" panose="02040503050406030204" pitchFamily="18" charset="0"/>
                  </a:rPr>
                  <a:t> </a:t>
                </a:r>
                <a:r>
                  <a:rPr lang="en-GB" sz="1400" dirty="0" err="1">
                    <a:solidFill>
                      <a:srgbClr val="002060"/>
                    </a:solidFill>
                    <a:latin typeface="Cambria Math" panose="02040503050406030204" pitchFamily="18" charset="0"/>
                    <a:ea typeface="Cambria Math" panose="02040503050406030204" pitchFamily="18" charset="0"/>
                  </a:rPr>
                  <a:t>erewrite</a:t>
                </a:r>
                <a:r>
                  <a:rPr lang="en-GB" sz="1400" dirty="0">
                    <a:solidFill>
                      <a:srgbClr val="002060"/>
                    </a:solidFill>
                    <a:latin typeface="Cambria Math" panose="02040503050406030204" pitchFamily="18" charset="0"/>
                    <a:ea typeface="Cambria Math" panose="02040503050406030204" pitchFamily="18" charset="0"/>
                  </a:rPr>
                  <a:t> </a:t>
                </a:r>
                <a:r>
                  <a:rPr lang="en-GB" sz="1400" dirty="0">
                    <a:latin typeface="Cambria Math" panose="02040503050406030204" pitchFamily="18" charset="0"/>
                    <a:ea typeface="Cambria Math" panose="02040503050406030204" pitchFamily="18" charset="0"/>
                  </a:rPr>
                  <a:t>(@</a:t>
                </a:r>
                <a:r>
                  <a:rPr lang="en-GB" sz="1400" err="1">
                    <a:solidFill>
                      <a:srgbClr val="00B050"/>
                    </a:solidFill>
                    <a:latin typeface="Cambria Math" panose="02040503050406030204" pitchFamily="18" charset="0"/>
                    <a:ea typeface="Cambria Math" panose="02040503050406030204" pitchFamily="18" charset="0"/>
                  </a:rPr>
                  <a:t>contr</a:t>
                </a:r>
                <a:r>
                  <a:rPr lang="en-GB" sz="1400">
                    <a:solidFill>
                      <a:srgbClr val="00B05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𝐴</m:t>
                    </m:r>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𝐻</m:t>
                    </m:r>
                  </m:oMath>
                </a14:m>
                <a:r>
                  <a:rPr lang="en-GB" sz="1400" dirty="0">
                    <a:latin typeface="Cambria Math" panose="02040503050406030204" pitchFamily="18" charset="0"/>
                    <a:ea typeface="Cambria Math" panose="02040503050406030204" pitchFamily="18" charset="0"/>
                  </a:rPr>
                  <a:t> </a:t>
                </a:r>
                <a:r>
                  <a:rPr lang="en-GB" sz="1400" smtClean="0">
                    <a:latin typeface="Cambria Math" panose="02040503050406030204" pitchFamily="18" charset="0"/>
                    <a:ea typeface="Cambria Math" panose="02040503050406030204" pitchFamily="18" charset="0"/>
                  </a:rPr>
                  <a:t>(</a:t>
                </a:r>
                <a:r>
                  <a:rPr lang="en-GB" sz="1400" smtClean="0">
                    <a:solidFill>
                      <a:srgbClr val="00B050"/>
                    </a:solidFill>
                    <a:latin typeface="Cambria Math" panose="02040503050406030204" pitchFamily="18" charset="0"/>
                    <a:ea typeface="Cambria Math" panose="02040503050406030204" pitchFamily="18" charset="0"/>
                  </a:rPr>
                  <a:t>center </a:t>
                </a:r>
                <a:r>
                  <a:rPr lang="en-GB" sz="1400" dirty="0">
                    <a:latin typeface="Cambria Math" panose="02040503050406030204" pitchFamily="18" charset="0"/>
                    <a:ea typeface="Cambria Math" panose="02040503050406030204" pitchFamily="18" charset="0"/>
                  </a:rPr>
                  <a:t>_; (_; _))) </a:t>
                </a:r>
                <a:r>
                  <a:rPr lang="en-GB" sz="1400" dirty="0">
                    <a:solidFill>
                      <a:srgbClr val="FF0000"/>
                    </a:solidFill>
                    <a:latin typeface="Cambria Math" panose="02040503050406030204" pitchFamily="18" charset="0"/>
                    <a:ea typeface="Cambria Math" panose="02040503050406030204" pitchFamily="18" charset="0"/>
                  </a:rPr>
                  <a:t>end</a:t>
                </a:r>
                <a:r>
                  <a:rPr lang="en-GB" sz="14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400" dirty="0">
                    <a:latin typeface="Cambria Math" panose="02040503050406030204" pitchFamily="18" charset="0"/>
                    <a:ea typeface="Cambria Math" panose="02040503050406030204" pitchFamily="18" charset="0"/>
                  </a:rPr>
                  <a:t>  </a:t>
                </a:r>
                <a:r>
                  <a:rPr lang="en-GB" sz="1400" dirty="0" err="1">
                    <a:solidFill>
                      <a:srgbClr val="002060"/>
                    </a:solidFill>
                    <a:latin typeface="Cambria Math" panose="02040503050406030204" pitchFamily="18" charset="0"/>
                    <a:ea typeface="Cambria Math" panose="02040503050406030204" pitchFamily="18" charset="0"/>
                  </a:rPr>
                  <a:t>simpl</a:t>
                </a:r>
                <a:r>
                  <a:rPr lang="en-GB" sz="1400" dirty="0">
                    <a:latin typeface="Cambria Math" panose="02040503050406030204" pitchFamily="18" charset="0"/>
                    <a:ea typeface="Cambria Math" panose="02040503050406030204" pitchFamily="18" charset="0"/>
                  </a:rPr>
                  <a:t>; </a:t>
                </a:r>
                <a:r>
                  <a:rPr lang="en-GB" sz="1400" dirty="0">
                    <a:solidFill>
                      <a:srgbClr val="002060"/>
                    </a:solidFill>
                    <a:latin typeface="Cambria Math" panose="02040503050406030204" pitchFamily="18" charset="0"/>
                    <a:ea typeface="Cambria Math" panose="02040503050406030204" pitchFamily="18" charset="0"/>
                  </a:rPr>
                  <a:t>reflexivity</a:t>
                </a:r>
                <a:r>
                  <a:rPr lang="en-GB" sz="14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400" dirty="0">
                    <a:latin typeface="Cambria Math" panose="02040503050406030204" pitchFamily="18" charset="0"/>
                    <a:ea typeface="Cambria Math" panose="02040503050406030204" pitchFamily="18" charset="0"/>
                  </a:rPr>
                  <a:t>  </a:t>
                </a:r>
                <a:r>
                  <a:rPr lang="en-GB" sz="1400" dirty="0">
                    <a:solidFill>
                      <a:srgbClr val="FF0000"/>
                    </a:solidFill>
                    <a:latin typeface="Cambria Math" panose="02040503050406030204" pitchFamily="18" charset="0"/>
                    <a:ea typeface="Cambria Math" panose="02040503050406030204" pitchFamily="18" charset="0"/>
                  </a:rPr>
                  <a:t>Grab Existential Variables</a:t>
                </a:r>
                <a:r>
                  <a:rPr lang="en-GB" sz="14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400" dirty="0">
                    <a:latin typeface="Cambria Math" panose="02040503050406030204" pitchFamily="18" charset="0"/>
                    <a:ea typeface="Cambria Math" panose="02040503050406030204" pitchFamily="18" charset="0"/>
                  </a:rPr>
                  <a:t>  </a:t>
                </a:r>
                <a:r>
                  <a:rPr lang="en-GB" sz="1400" dirty="0" err="1">
                    <a:solidFill>
                      <a:srgbClr val="002060"/>
                    </a:solidFill>
                    <a:latin typeface="Cambria Math" panose="02040503050406030204" pitchFamily="18" charset="0"/>
                    <a:ea typeface="Cambria Math" panose="02040503050406030204" pitchFamily="18" charset="0"/>
                  </a:rPr>
                  <a:t>simpl</a:t>
                </a:r>
                <a:r>
                  <a:rPr lang="en-GB" sz="1400" dirty="0">
                    <a:solidFill>
                      <a:srgbClr val="002060"/>
                    </a:solidFill>
                    <a:latin typeface="Cambria Math" panose="02040503050406030204" pitchFamily="18" charset="0"/>
                    <a:ea typeface="Cambria Math" panose="02040503050406030204" pitchFamily="18" charset="0"/>
                  </a:rPr>
                  <a:t> </a:t>
                </a:r>
                <a:r>
                  <a:rPr lang="en-GB" sz="1400">
                    <a:solidFill>
                      <a:srgbClr val="002060"/>
                    </a:solidFill>
                    <a:latin typeface="Cambria Math" panose="02040503050406030204" pitchFamily="18" charset="0"/>
                    <a:ea typeface="Cambria Math" panose="02040503050406030204" pitchFamily="18" charset="0"/>
                  </a:rPr>
                  <a:t>in </a:t>
                </a:r>
                <a:r>
                  <a:rPr lang="en-GB" sz="1400" dirty="0">
                    <a:solidFill>
                      <a:srgbClr val="002060"/>
                    </a:solidFill>
                    <a:latin typeface="Cambria Math" panose="02040503050406030204" pitchFamily="18" charset="0"/>
                    <a:ea typeface="Cambria Math" panose="02040503050406030204" pitchFamily="18" charset="0"/>
                  </a:rPr>
                  <a:t>∗</a:t>
                </a:r>
                <a:r>
                  <a:rPr lang="en-GB" sz="1400">
                    <a:solidFill>
                      <a:srgbClr val="002060"/>
                    </a:solidFill>
                    <a:latin typeface="Cambria Math" panose="02040503050406030204" pitchFamily="18" charset="0"/>
                    <a:ea typeface="Cambria Math" panose="02040503050406030204" pitchFamily="18" charset="0"/>
                  </a:rPr>
                  <a:t>. </a:t>
                </a:r>
                <a:endParaRPr lang="en-GB" sz="1400" dirty="0">
                  <a:solidFill>
                    <a:srgbClr val="002060"/>
                  </a:solidFill>
                  <a:latin typeface="Cambria Math" panose="02040503050406030204" pitchFamily="18" charset="0"/>
                  <a:ea typeface="Cambria Math" panose="02040503050406030204" pitchFamily="18" charset="0"/>
                </a:endParaRPr>
              </a:p>
              <a:p>
                <a:pPr marL="0" indent="0">
                  <a:lnSpc>
                    <a:spcPct val="120000"/>
                  </a:lnSpc>
                  <a:spcBef>
                    <a:spcPts val="0"/>
                  </a:spcBef>
                  <a:buNone/>
                </a:pPr>
                <a:r>
                  <a:rPr lang="en-GB" sz="1400" dirty="0">
                    <a:latin typeface="Cambria Math" panose="02040503050406030204" pitchFamily="18" charset="0"/>
                    <a:ea typeface="Cambria Math" panose="02040503050406030204" pitchFamily="18" charset="0"/>
                  </a:rPr>
                  <a:t>  </a:t>
                </a:r>
                <a:r>
                  <a:rPr lang="en-GB" sz="1400" dirty="0">
                    <a:solidFill>
                      <a:srgbClr val="002060"/>
                    </a:solidFill>
                    <a:latin typeface="Cambria Math" panose="02040503050406030204" pitchFamily="18" charset="0"/>
                    <a:ea typeface="Cambria Math" panose="02040503050406030204" pitchFamily="18" charset="0"/>
                  </a:rPr>
                  <a:t>repeat</a:t>
                </a:r>
                <a:r>
                  <a:rPr lang="en-GB" sz="1400" dirty="0">
                    <a:latin typeface="Cambria Math" panose="02040503050406030204" pitchFamily="18" charset="0"/>
                    <a:ea typeface="Cambria Math" panose="02040503050406030204" pitchFamily="18" charset="0"/>
                  </a:rPr>
                  <a:t> </a:t>
                </a:r>
                <a:r>
                  <a:rPr lang="en-GB" sz="1400" dirty="0">
                    <a:solidFill>
                      <a:srgbClr val="FF0000"/>
                    </a:solidFill>
                    <a:latin typeface="Cambria Math" panose="02040503050406030204" pitchFamily="18" charset="0"/>
                    <a:ea typeface="Cambria Math" panose="02040503050406030204" pitchFamily="18" charset="0"/>
                  </a:rPr>
                  <a:t>match</a:t>
                </a:r>
                <a:r>
                  <a:rPr lang="en-GB" sz="1400" dirty="0">
                    <a:latin typeface="Cambria Math" panose="02040503050406030204" pitchFamily="18" charset="0"/>
                    <a:ea typeface="Cambria Math" panose="02040503050406030204" pitchFamily="18" charset="0"/>
                  </a:rPr>
                  <a:t> </a:t>
                </a:r>
                <a:r>
                  <a:rPr lang="en-GB" sz="1400" dirty="0">
                    <a:solidFill>
                      <a:srgbClr val="002060"/>
                    </a:solidFill>
                    <a:latin typeface="Cambria Math" panose="02040503050406030204" pitchFamily="18" charset="0"/>
                    <a:ea typeface="Cambria Math" panose="02040503050406030204" pitchFamily="18" charset="0"/>
                  </a:rPr>
                  <a:t>goal</a:t>
                </a:r>
                <a:r>
                  <a:rPr lang="en-GB" sz="1400" dirty="0">
                    <a:latin typeface="Cambria Math" panose="02040503050406030204" pitchFamily="18" charset="0"/>
                    <a:ea typeface="Cambria Math" panose="02040503050406030204" pitchFamily="18" charset="0"/>
                  </a:rPr>
                  <a:t> </a:t>
                </a:r>
                <a:r>
                  <a:rPr lang="en-GB" sz="1400" dirty="0">
                    <a:solidFill>
                      <a:srgbClr val="FF0000"/>
                    </a:solidFill>
                    <a:latin typeface="Cambria Math" panose="02040503050406030204" pitchFamily="18" charset="0"/>
                    <a:ea typeface="Cambria Math" panose="02040503050406030204" pitchFamily="18" charset="0"/>
                  </a:rPr>
                  <a:t>with </a:t>
                </a:r>
                <a:r>
                  <a:rPr lang="en-GB" sz="1400" dirty="0">
                    <a:latin typeface="Cambria Math" panose="02040503050406030204" pitchFamily="18" charset="0"/>
                    <a:ea typeface="Cambria Math" panose="02040503050406030204" pitchFamily="18" charset="0"/>
                  </a:rPr>
                  <a:t>| </a:t>
                </a:r>
                <a:r>
                  <a:rPr lang="en-GB" sz="1400">
                    <a:latin typeface="Cambria Math" panose="02040503050406030204" pitchFamily="18" charset="0"/>
                    <a:ea typeface="Cambria Math" panose="02040503050406030204" pitchFamily="18" charset="0"/>
                  </a:rPr>
                  <a:t>[ ⊢ </a:t>
                </a:r>
                <a:r>
                  <a:rPr lang="en-GB" sz="1400" smtClean="0">
                    <a:solidFill>
                      <a:srgbClr val="FF0000"/>
                    </a:solidFill>
                    <a:latin typeface="Cambria Math" panose="02040503050406030204" pitchFamily="18" charset="0"/>
                    <a:ea typeface="Cambria Math" panose="02040503050406030204" pitchFamily="18" charset="0"/>
                  </a:rPr>
                  <a:t>appcontext</a:t>
                </a:r>
                <a:r>
                  <a:rPr lang="en-GB" sz="1400" dirty="0">
                    <a:latin typeface="Cambria Math" panose="02040503050406030204" pitchFamily="18" charset="0"/>
                    <a:ea typeface="Cambria Math" panose="02040503050406030204" pitchFamily="18" charset="0"/>
                  </a:rPr>
                  <a:t>[(?</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𝑥</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 </m:t>
                        </m:r>
                      </m:e>
                      <m:sub>
                        <m:r>
                          <a:rPr lang="en-US" sz="1400" i="1">
                            <a:latin typeface="Cambria Math" panose="02040503050406030204" pitchFamily="18" charset="0"/>
                            <a:ea typeface="Cambria Math" panose="02040503050406030204" pitchFamily="18" charset="0"/>
                          </a:rPr>
                          <m:t>2</m:t>
                        </m:r>
                      </m:sub>
                    </m:sSub>
                  </m:oMath>
                </a14:m>
                <a:r>
                  <a:rPr lang="en-GB" sz="1400" dirty="0">
                    <a:latin typeface="Cambria Math" panose="02040503050406030204" pitchFamily="18" charset="0"/>
                    <a:ea typeface="Cambria Math" panose="02040503050406030204" pitchFamily="18" charset="0"/>
                  </a:rPr>
                  <a:t>)</a:t>
                </a:r>
                <a14:m>
                  <m:oMath xmlns:m="http://schemas.openxmlformats.org/officeDocument/2006/math">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 </m:t>
                        </m:r>
                      </m:e>
                      <m:sub>
                        <m:r>
                          <a:rPr lang="en-US" sz="1400" i="1">
                            <a:latin typeface="Cambria Math" panose="02040503050406030204" pitchFamily="18" charset="0"/>
                            <a:ea typeface="Cambria Math" panose="02040503050406030204" pitchFamily="18" charset="0"/>
                          </a:rPr>
                          <m:t>1</m:t>
                        </m:r>
                      </m:sub>
                    </m:sSub>
                  </m:oMath>
                </a14:m>
                <a:r>
                  <a:rPr lang="en-US" sz="1400" i="1">
                    <a:latin typeface="Cambria Math" panose="02040503050406030204" pitchFamily="18" charset="0"/>
                    <a:ea typeface="Cambria Math" panose="02040503050406030204" pitchFamily="18" charset="0"/>
                  </a:rPr>
                  <a:t> </a:t>
                </a:r>
                <a:r>
                  <a:rPr lang="en-GB" sz="1400" dirty="0" smtClean="0">
                    <a:latin typeface="Cambria Math" panose="02040503050406030204" pitchFamily="18" charset="0"/>
                    <a:ea typeface="Cambria Math" panose="02040503050406030204" pitchFamily="18" charset="0"/>
                  </a:rPr>
                  <a:t>] </a:t>
                </a:r>
                <a:r>
                  <a:rPr lang="en-GB" sz="1400" dirty="0">
                    <a:latin typeface="Cambria Math" panose="02040503050406030204" pitchFamily="18" charset="0"/>
                    <a:ea typeface="Cambria Math" panose="02040503050406030204" pitchFamily="18" charset="0"/>
                  </a:rPr>
                  <a:t>] </a:t>
                </a:r>
                <a14:m>
                  <m:oMath xmlns:m="http://schemas.openxmlformats.org/officeDocument/2006/math">
                    <m:r>
                      <a:rPr lang="en-US" sz="1400" i="1" dirty="0">
                        <a:solidFill>
                          <a:srgbClr val="FF0000"/>
                        </a:solidFill>
                        <a:latin typeface="Cambria Math" panose="02040503050406030204" pitchFamily="18" charset="0"/>
                        <a:ea typeface="Cambria Math" panose="02040503050406030204" pitchFamily="18" charset="0"/>
                      </a:rPr>
                      <m:t>⇒</m:t>
                    </m:r>
                  </m:oMath>
                </a14:m>
                <a:r>
                  <a:rPr lang="en-GB" sz="1400" dirty="0">
                    <a:latin typeface="Cambria Math" panose="02040503050406030204" pitchFamily="18" charset="0"/>
                    <a:ea typeface="Cambria Math" panose="02040503050406030204" pitchFamily="18" charset="0"/>
                  </a:rPr>
                  <a:t> </a:t>
                </a:r>
                <a:r>
                  <a:rPr lang="en-GB" sz="1400" dirty="0">
                    <a:solidFill>
                      <a:srgbClr val="002060"/>
                    </a:solidFill>
                    <a:latin typeface="Cambria Math" panose="02040503050406030204" pitchFamily="18" charset="0"/>
                    <a:ea typeface="Cambria Math" panose="02040503050406030204" pitchFamily="18" charset="0"/>
                  </a:rPr>
                  <a:t>generalize</a:t>
                </a:r>
                <a:r>
                  <a:rPr lang="en-GB" sz="1400" dirty="0">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𝑥</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 </m:t>
                        </m:r>
                      </m:e>
                      <m:sub>
                        <m:r>
                          <a:rPr lang="en-US" sz="1400" i="1">
                            <a:latin typeface="Cambria Math" panose="02040503050406030204" pitchFamily="18" charset="0"/>
                            <a:ea typeface="Cambria Math" panose="02040503050406030204" pitchFamily="18" charset="0"/>
                          </a:rPr>
                          <m:t>2</m:t>
                        </m:r>
                      </m:sub>
                    </m:sSub>
                  </m:oMath>
                </a14:m>
                <a:r>
                  <a:rPr lang="en-GB" sz="1400" dirty="0" smtClean="0">
                    <a:latin typeface="Cambria Math" panose="02040503050406030204" pitchFamily="18" charset="0"/>
                    <a:ea typeface="Cambria Math" panose="02040503050406030204" pitchFamily="18" charset="0"/>
                  </a:rPr>
                  <a:t>); </a:t>
                </a:r>
                <a:r>
                  <a:rPr lang="en-GB" sz="1400" dirty="0">
                    <a:solidFill>
                      <a:srgbClr val="002060"/>
                    </a:solidFill>
                    <a:latin typeface="Cambria Math" panose="02040503050406030204" pitchFamily="18" charset="0"/>
                    <a:ea typeface="Cambria Math" panose="02040503050406030204" pitchFamily="18" charset="0"/>
                  </a:rPr>
                  <a:t>intro</a:t>
                </a:r>
                <a:r>
                  <a:rPr lang="en-GB" sz="1400" dirty="0">
                    <a:latin typeface="Cambria Math" panose="02040503050406030204" pitchFamily="18" charset="0"/>
                    <a:ea typeface="Cambria Math" panose="02040503050406030204" pitchFamily="18" charset="0"/>
                  </a:rPr>
                  <a:t> </a:t>
                </a:r>
                <a:r>
                  <a:rPr lang="en-GB" sz="1400" dirty="0">
                    <a:solidFill>
                      <a:srgbClr val="FF0000"/>
                    </a:solidFill>
                    <a:latin typeface="Cambria Math" panose="02040503050406030204" pitchFamily="18" charset="0"/>
                    <a:ea typeface="Cambria Math" panose="02040503050406030204" pitchFamily="18" charset="0"/>
                  </a:rPr>
                  <a:t>end</a:t>
                </a:r>
                <a:r>
                  <a:rPr lang="en-GB" sz="14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400" dirty="0">
                    <a:latin typeface="Cambria Math" panose="02040503050406030204" pitchFamily="18" charset="0"/>
                    <a:ea typeface="Cambria Math" panose="02040503050406030204" pitchFamily="18" charset="0"/>
                  </a:rPr>
                  <a:t>  </a:t>
                </a:r>
                <a:r>
                  <a:rPr lang="en-GB" sz="1400" dirty="0">
                    <a:solidFill>
                      <a:srgbClr val="002060"/>
                    </a:solidFill>
                    <a:latin typeface="Cambria Math" panose="02040503050406030204" pitchFamily="18" charset="0"/>
                    <a:ea typeface="Cambria Math" panose="02040503050406030204" pitchFamily="18" charset="0"/>
                  </a:rPr>
                  <a:t>rewrite</a:t>
                </a:r>
                <a:r>
                  <a:rPr lang="en-GB" sz="1400" dirty="0">
                    <a:latin typeface="Cambria Math" panose="02040503050406030204" pitchFamily="18" charset="0"/>
                    <a:ea typeface="Cambria Math" panose="02040503050406030204" pitchFamily="18" charset="0"/>
                  </a:rPr>
                  <a:t> ?</a:t>
                </a:r>
                <a:r>
                  <a:rPr lang="en-GB" sz="1400" dirty="0" err="1">
                    <a:solidFill>
                      <a:srgbClr val="00B050"/>
                    </a:solidFill>
                    <a:latin typeface="Cambria Math" panose="02040503050406030204" pitchFamily="18" charset="0"/>
                    <a:ea typeface="Cambria Math" panose="02040503050406030204" pitchFamily="18" charset="0"/>
                  </a:rPr>
                  <a:t>composition_of</a:t>
                </a:r>
                <a:r>
                  <a:rPr lang="en-GB" sz="14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400" dirty="0">
                    <a:latin typeface="Cambria Math" panose="02040503050406030204" pitchFamily="18" charset="0"/>
                    <a:ea typeface="Cambria Math" panose="02040503050406030204" pitchFamily="18" charset="0"/>
                  </a:rPr>
                  <a:t>  </a:t>
                </a:r>
                <a:r>
                  <a:rPr lang="en-GB" sz="1400" dirty="0">
                    <a:solidFill>
                      <a:srgbClr val="002060"/>
                    </a:solidFill>
                    <a:latin typeface="Cambria Math" panose="02040503050406030204" pitchFamily="18" charset="0"/>
                    <a:ea typeface="Cambria Math" panose="02040503050406030204" pitchFamily="18" charset="0"/>
                  </a:rPr>
                  <a:t>repeat</a:t>
                </a:r>
                <a:r>
                  <a:rPr lang="en-GB" sz="1400" dirty="0">
                    <a:latin typeface="Cambria Math" panose="02040503050406030204" pitchFamily="18" charset="0"/>
                    <a:ea typeface="Cambria Math" panose="02040503050406030204" pitchFamily="18" charset="0"/>
                  </a:rPr>
                  <a:t> </a:t>
                </a:r>
                <a:r>
                  <a:rPr lang="en-GB" sz="1400" dirty="0" err="1">
                    <a:solidFill>
                      <a:srgbClr val="002060"/>
                    </a:solidFill>
                    <a:latin typeface="Cambria Math" panose="02040503050406030204" pitchFamily="18" charset="0"/>
                    <a:ea typeface="Cambria Math" panose="02040503050406030204" pitchFamily="18" charset="0"/>
                  </a:rPr>
                  <a:t>try_associativity_quick</a:t>
                </a:r>
                <a:r>
                  <a:rPr lang="en-GB" sz="1400" dirty="0">
                    <a:solidFill>
                      <a:srgbClr val="002060"/>
                    </a:solidFill>
                    <a:latin typeface="Cambria Math" panose="02040503050406030204" pitchFamily="18" charset="0"/>
                    <a:ea typeface="Cambria Math" panose="02040503050406030204" pitchFamily="18" charset="0"/>
                  </a:rPr>
                  <a:t> </a:t>
                </a:r>
                <a:r>
                  <a:rPr lang="en-GB" sz="1400" dirty="0">
                    <a:latin typeface="Cambria Math" panose="02040503050406030204" pitchFamily="18" charset="0"/>
                    <a:ea typeface="Cambria Math" panose="02040503050406030204" pitchFamily="18" charset="0"/>
                  </a:rPr>
                  <a:t>(</a:t>
                </a:r>
                <a:r>
                  <a:rPr lang="en-GB" sz="1400" dirty="0" err="1">
                    <a:solidFill>
                      <a:srgbClr val="002060"/>
                    </a:solidFill>
                    <a:latin typeface="Cambria Math" panose="02040503050406030204" pitchFamily="18" charset="0"/>
                    <a:ea typeface="Cambria Math" panose="02040503050406030204" pitchFamily="18" charset="0"/>
                  </a:rPr>
                  <a:t>idtac</a:t>
                </a:r>
                <a:r>
                  <a:rPr lang="en-GB" sz="1400" dirty="0">
                    <a:latin typeface="Cambria Math" panose="02040503050406030204" pitchFamily="18" charset="0"/>
                    <a:ea typeface="Cambria Math" panose="02040503050406030204" pitchFamily="18" charset="0"/>
                  </a:rPr>
                  <a:t>; </a:t>
                </a:r>
                <a:r>
                  <a:rPr lang="en-GB" sz="1400" dirty="0">
                    <a:solidFill>
                      <a:srgbClr val="FF0000"/>
                    </a:solidFill>
                    <a:latin typeface="Cambria Math" panose="02040503050406030204" pitchFamily="18" charset="0"/>
                    <a:ea typeface="Cambria Math" panose="02040503050406030204" pitchFamily="18" charset="0"/>
                  </a:rPr>
                  <a:t>match</a:t>
                </a:r>
                <a:r>
                  <a:rPr lang="en-GB" sz="1400" dirty="0">
                    <a:latin typeface="Cambria Math" panose="02040503050406030204" pitchFamily="18" charset="0"/>
                    <a:ea typeface="Cambria Math" panose="02040503050406030204" pitchFamily="18" charset="0"/>
                  </a:rPr>
                  <a:t> </a:t>
                </a:r>
                <a:r>
                  <a:rPr lang="en-GB" sz="1400" dirty="0">
                    <a:solidFill>
                      <a:srgbClr val="002060"/>
                    </a:solidFill>
                    <a:latin typeface="Cambria Math" panose="02040503050406030204" pitchFamily="18" charset="0"/>
                    <a:ea typeface="Cambria Math" panose="02040503050406030204" pitchFamily="18" charset="0"/>
                  </a:rPr>
                  <a:t>goal</a:t>
                </a:r>
                <a:r>
                  <a:rPr lang="en-GB" sz="1400" dirty="0">
                    <a:latin typeface="Cambria Math" panose="02040503050406030204" pitchFamily="18" charset="0"/>
                    <a:ea typeface="Cambria Math" panose="02040503050406030204" pitchFamily="18" charset="0"/>
                  </a:rPr>
                  <a:t> </a:t>
                </a:r>
                <a:r>
                  <a:rPr lang="en-GB" sz="1400" dirty="0">
                    <a:solidFill>
                      <a:srgbClr val="FF0000"/>
                    </a:solidFill>
                    <a:latin typeface="Cambria Math" panose="02040503050406030204" pitchFamily="18" charset="0"/>
                    <a:ea typeface="Cambria Math" panose="02040503050406030204" pitchFamily="18" charset="0"/>
                  </a:rPr>
                  <a:t>with</a:t>
                </a:r>
                <a:r>
                  <a:rPr lang="en-GB" sz="1400" dirty="0">
                    <a:latin typeface="Cambria Math" panose="02040503050406030204" pitchFamily="18" charset="0"/>
                    <a:ea typeface="Cambria Math" panose="02040503050406030204" pitchFamily="18" charset="0"/>
                  </a:rPr>
                  <a:t> | </a:t>
                </a:r>
                <a:r>
                  <a:rPr lang="en-GB" sz="1400">
                    <a:latin typeface="Cambria Math" panose="02040503050406030204" pitchFamily="18" charset="0"/>
                    <a:ea typeface="Cambria Math" panose="02040503050406030204" pitchFamily="18" charset="0"/>
                  </a:rPr>
                  <a:t>[ ⊢ </a:t>
                </a:r>
                <a:r>
                  <a:rPr lang="en-GB" sz="1400" smtClean="0">
                    <a:solidFill>
                      <a:srgbClr val="FF0000"/>
                    </a:solidFill>
                    <a:latin typeface="Cambria Math" panose="02040503050406030204" pitchFamily="18" charset="0"/>
                    <a:ea typeface="Cambria Math" panose="02040503050406030204" pitchFamily="18" charset="0"/>
                  </a:rPr>
                  <a:t>appcontext</a:t>
                </a:r>
                <a:r>
                  <a:rPr lang="en-GB" sz="1400" dirty="0">
                    <a:latin typeface="Cambria Math" panose="02040503050406030204" pitchFamily="18" charset="0"/>
                    <a:ea typeface="Cambria Math" panose="02040503050406030204" pitchFamily="18" charset="0"/>
                  </a:rPr>
                  <a:t>[?</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𝑥</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 </m:t>
                        </m:r>
                      </m:e>
                      <m:sub>
                        <m:r>
                          <a:rPr lang="en-US" sz="1400" i="1">
                            <a:latin typeface="Cambria Math" panose="02040503050406030204" pitchFamily="18" charset="0"/>
                            <a:ea typeface="Cambria Math" panose="02040503050406030204" pitchFamily="18" charset="0"/>
                          </a:rPr>
                          <m:t>1</m:t>
                        </m:r>
                      </m:sub>
                    </m:sSub>
                  </m:oMath>
                </a14:m>
                <a:r>
                  <a:rPr lang="en-GB" sz="1400" dirty="0" smtClean="0">
                    <a:latin typeface="Cambria Math" panose="02040503050406030204" pitchFamily="18" charset="0"/>
                    <a:ea typeface="Cambria Math" panose="02040503050406030204" pitchFamily="18" charset="0"/>
                  </a:rPr>
                  <a:t>] </a:t>
                </a:r>
                <a:r>
                  <a:rPr lang="en-GB" sz="1400" dirty="0">
                    <a:latin typeface="Cambria Math" panose="02040503050406030204" pitchFamily="18" charset="0"/>
                    <a:ea typeface="Cambria Math" panose="02040503050406030204" pitchFamily="18" charset="0"/>
                  </a:rPr>
                  <a:t>] </a:t>
                </a:r>
                <a14:m>
                  <m:oMath xmlns:m="http://schemas.openxmlformats.org/officeDocument/2006/math">
                    <m:r>
                      <a:rPr lang="en-US" sz="1400" i="1" dirty="0">
                        <a:solidFill>
                          <a:srgbClr val="FF0000"/>
                        </a:solidFill>
                        <a:latin typeface="Cambria Math" panose="02040503050406030204" pitchFamily="18" charset="0"/>
                        <a:ea typeface="Cambria Math" panose="02040503050406030204" pitchFamily="18" charset="0"/>
                      </a:rPr>
                      <m:t>⇒</m:t>
                    </m:r>
                  </m:oMath>
                </a14:m>
                <a:r>
                  <a:rPr lang="en-GB" sz="1400" dirty="0">
                    <a:latin typeface="Cambria Math" panose="02040503050406030204" pitchFamily="18" charset="0"/>
                    <a:ea typeface="Cambria Math" panose="02040503050406030204" pitchFamily="18" charset="0"/>
                  </a:rPr>
                  <a:t> </a:t>
                </a:r>
                <a:r>
                  <a:rPr lang="en-GB" sz="1400" dirty="0" err="1">
                    <a:solidFill>
                      <a:srgbClr val="002060"/>
                    </a:solidFill>
                    <a:latin typeface="Cambria Math" panose="02040503050406030204" pitchFamily="18" charset="0"/>
                    <a:ea typeface="Cambria Math" panose="02040503050406030204" pitchFamily="18" charset="0"/>
                  </a:rPr>
                  <a:t>simpl</a:t>
                </a:r>
                <a:r>
                  <a:rPr lang="en-GB" sz="1400" dirty="0">
                    <a:solidFill>
                      <a:srgbClr val="002060"/>
                    </a:solidFill>
                    <a:latin typeface="Cambria Math" panose="02040503050406030204" pitchFamily="18" charset="0"/>
                    <a:ea typeface="Cambria Math" panose="02040503050406030204" pitchFamily="18" charset="0"/>
                  </a:rPr>
                  <a:t> </a:t>
                </a:r>
                <a:r>
                  <a:rPr lang="en-GB" sz="1400">
                    <a:solidFill>
                      <a:srgbClr val="002060"/>
                    </a:solidFill>
                    <a:latin typeface="Cambria Math" panose="02040503050406030204" pitchFamily="18" charset="0"/>
                    <a:ea typeface="Cambria Math" panose="02040503050406030204" pitchFamily="18" charset="0"/>
                  </a:rPr>
                  <a:t>rewrite</a:t>
                </a:r>
                <a:r>
                  <a:rPr lang="en-GB" sz="1400">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𝑥</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 </m:t>
                        </m:r>
                      </m:e>
                      <m:sub>
                        <m:r>
                          <a:rPr lang="en-US" sz="1400" i="1">
                            <a:latin typeface="Cambria Math" panose="02040503050406030204" pitchFamily="18" charset="0"/>
                            <a:ea typeface="Cambria Math" panose="02040503050406030204" pitchFamily="18" charset="0"/>
                          </a:rPr>
                          <m:t>2</m:t>
                        </m:r>
                      </m:sub>
                    </m:sSub>
                  </m:oMath>
                </a14:m>
                <a:r>
                  <a:rPr lang="en-GB" sz="1400" dirty="0">
                    <a:latin typeface="Cambria Math" panose="02040503050406030204" pitchFamily="18" charset="0"/>
                    <a:ea typeface="Cambria Math" panose="02040503050406030204" pitchFamily="18" charset="0"/>
                  </a:rPr>
                  <a:t> </a:t>
                </a:r>
                <a:r>
                  <a:rPr lang="en-GB" sz="1400" dirty="0" smtClean="0">
                    <a:solidFill>
                      <a:srgbClr val="FF0000"/>
                    </a:solidFill>
                    <a:latin typeface="Cambria Math" panose="02040503050406030204" pitchFamily="18" charset="0"/>
                    <a:ea typeface="Cambria Math" panose="02040503050406030204" pitchFamily="18" charset="0"/>
                  </a:rPr>
                  <a:t>end</a:t>
                </a:r>
                <a:r>
                  <a:rPr lang="en-GB" sz="14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400" dirty="0">
                    <a:latin typeface="Cambria Math" panose="02040503050406030204" pitchFamily="18" charset="0"/>
                    <a:ea typeface="Cambria Math" panose="02040503050406030204" pitchFamily="18" charset="0"/>
                  </a:rPr>
                  <a:t>  </a:t>
                </a:r>
                <a:r>
                  <a:rPr lang="en-GB" sz="1400" dirty="0">
                    <a:solidFill>
                      <a:srgbClr val="002060"/>
                    </a:solidFill>
                    <a:latin typeface="Cambria Math" panose="02040503050406030204" pitchFamily="18" charset="0"/>
                    <a:ea typeface="Cambria Math" panose="02040503050406030204" pitchFamily="18" charset="0"/>
                  </a:rPr>
                  <a:t>rewrite</a:t>
                </a:r>
                <a:r>
                  <a:rPr lang="en-GB" sz="1400" dirty="0">
                    <a:latin typeface="Cambria Math" panose="02040503050406030204" pitchFamily="18" charset="0"/>
                    <a:ea typeface="Cambria Math" panose="02040503050406030204" pitchFamily="18" charset="0"/>
                  </a:rPr>
                  <a:t> ?</a:t>
                </a:r>
                <a:r>
                  <a:rPr lang="en-GB" sz="1400" dirty="0" err="1">
                    <a:solidFill>
                      <a:srgbClr val="00B050"/>
                    </a:solidFill>
                    <a:latin typeface="Cambria Math" panose="02040503050406030204" pitchFamily="18" charset="0"/>
                    <a:ea typeface="Cambria Math" panose="02040503050406030204" pitchFamily="18" charset="0"/>
                  </a:rPr>
                  <a:t>left_identity</a:t>
                </a:r>
                <a:r>
                  <a:rPr lang="en-GB" sz="1400" dirty="0">
                    <a:latin typeface="Cambria Math" panose="02040503050406030204" pitchFamily="18" charset="0"/>
                    <a:ea typeface="Cambria Math" panose="02040503050406030204" pitchFamily="18" charset="0"/>
                  </a:rPr>
                  <a:t>, ?</a:t>
                </a:r>
                <a:r>
                  <a:rPr lang="en-GB" sz="1400" dirty="0" err="1">
                    <a:solidFill>
                      <a:srgbClr val="00B050"/>
                    </a:solidFill>
                    <a:latin typeface="Cambria Math" panose="02040503050406030204" pitchFamily="18" charset="0"/>
                    <a:ea typeface="Cambria Math" panose="02040503050406030204" pitchFamily="18" charset="0"/>
                  </a:rPr>
                  <a:t>right_identity</a:t>
                </a:r>
                <a:r>
                  <a:rPr lang="en-GB" sz="1400" dirty="0">
                    <a:latin typeface="Cambria Math" panose="02040503050406030204" pitchFamily="18" charset="0"/>
                    <a:ea typeface="Cambria Math" panose="02040503050406030204" pitchFamily="18" charset="0"/>
                  </a:rPr>
                  <a:t>, ?</a:t>
                </a:r>
                <a:r>
                  <a:rPr lang="en-GB" sz="1400" dirty="0">
                    <a:solidFill>
                      <a:srgbClr val="00B050"/>
                    </a:solidFill>
                    <a:latin typeface="Cambria Math" panose="02040503050406030204" pitchFamily="18" charset="0"/>
                    <a:ea typeface="Cambria Math" panose="02040503050406030204" pitchFamily="18" charset="0"/>
                  </a:rPr>
                  <a:t>associativity</a:t>
                </a:r>
                <a:r>
                  <a:rPr lang="en-GB" sz="14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400" dirty="0">
                    <a:latin typeface="Cambria Math" panose="02040503050406030204" pitchFamily="18" charset="0"/>
                    <a:ea typeface="Cambria Math" panose="02040503050406030204" pitchFamily="18" charset="0"/>
                  </a:rPr>
                  <a:t>  </a:t>
                </a:r>
                <a:r>
                  <a:rPr lang="en-GB" sz="1400" dirty="0">
                    <a:solidFill>
                      <a:srgbClr val="002060"/>
                    </a:solidFill>
                    <a:latin typeface="Cambria Math" panose="02040503050406030204" pitchFamily="18" charset="0"/>
                    <a:ea typeface="Cambria Math" panose="02040503050406030204" pitchFamily="18" charset="0"/>
                  </a:rPr>
                  <a:t>reflexivity</a:t>
                </a:r>
                <a:r>
                  <a:rPr lang="en-GB" sz="14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400" dirty="0" err="1">
                    <a:solidFill>
                      <a:srgbClr val="FF0000"/>
                    </a:solidFill>
                    <a:latin typeface="Cambria Math" panose="02040503050406030204" pitchFamily="18" charset="0"/>
                    <a:ea typeface="Cambria Math" panose="02040503050406030204" pitchFamily="18" charset="0"/>
                  </a:rPr>
                  <a:t>Qed</a:t>
                </a:r>
                <a:r>
                  <a:rPr lang="en-GB" sz="1400" dirty="0">
                    <a:latin typeface="Cambria Math" panose="02040503050406030204" pitchFamily="18" charset="0"/>
                    <a:ea typeface="Cambria Math" panose="02040503050406030204" pitchFamily="18" charset="0"/>
                  </a:rPr>
                  <a:t>.</a:t>
                </a:r>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xfrm>
                <a:off x="0" y="1825624"/>
                <a:ext cx="9144000" cy="4074132"/>
              </a:xfrm>
              <a:blipFill rotWithShape="0">
                <a:blip r:embed="rId3"/>
                <a:stretch>
                  <a:fillRect l="-200" b="-3737"/>
                </a:stretch>
              </a:blipFill>
            </p:spPr>
            <p:txBody>
              <a:bodyPr/>
              <a:lstStyle/>
              <a:p>
                <a:r>
                  <a:rPr lang="en-GB">
                    <a:noFill/>
                  </a:rPr>
                  <a:t> </a:t>
                </a:r>
              </a:p>
            </p:txBody>
          </p:sp>
        </mc:Fallback>
      </mc:AlternateContent>
      <p:sp>
        <p:nvSpPr>
          <p:cNvPr id="68" name="Title 1"/>
          <p:cNvSpPr txBox="1">
            <a:spLocks/>
          </p:cNvSpPr>
          <p:nvPr/>
        </p:nvSpPr>
        <p:spPr>
          <a:xfrm>
            <a:off x="628650" y="943520"/>
            <a:ext cx="8515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t>Concrete Example (Old Version)</a:t>
            </a:r>
            <a:endParaRPr lang="en-US" sz="3200" dirty="0"/>
          </a:p>
        </p:txBody>
      </p:sp>
      <p:grpSp>
        <p:nvGrpSpPr>
          <p:cNvPr id="6" name="Group 50"/>
          <p:cNvGrpSpPr/>
          <p:nvPr/>
        </p:nvGrpSpPr>
        <p:grpSpPr>
          <a:xfrm>
            <a:off x="-479302" y="5636275"/>
            <a:ext cx="2588447" cy="1177245"/>
            <a:chOff x="2609467" y="2076901"/>
            <a:chExt cx="6931152" cy="3152344"/>
          </a:xfrm>
        </p:grpSpPr>
        <p:grpSp>
          <p:nvGrpSpPr>
            <p:cNvPr id="8" name="Group 4"/>
            <p:cNvGrpSpPr>
              <a:grpSpLocks noChangeAspect="1"/>
            </p:cNvGrpSpPr>
            <p:nvPr/>
          </p:nvGrpSpPr>
          <p:grpSpPr bwMode="auto">
            <a:xfrm>
              <a:off x="4752023" y="2199271"/>
              <a:ext cx="2260600" cy="2959100"/>
              <a:chOff x="1354" y="1310"/>
              <a:chExt cx="1424" cy="1864"/>
            </a:xfrm>
          </p:grpSpPr>
          <p:sp>
            <p:nvSpPr>
              <p:cNvPr id="10" name="AutoShape 3"/>
              <p:cNvSpPr>
                <a:spLocks noChangeAspect="1" noChangeArrowheads="1" noTextEdit="1"/>
              </p:cNvSpPr>
              <p:nvPr/>
            </p:nvSpPr>
            <p:spPr bwMode="auto">
              <a:xfrm>
                <a:off x="1354" y="1310"/>
                <a:ext cx="1424" cy="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 name="Freeform 5"/>
              <p:cNvSpPr>
                <a:spLocks/>
              </p:cNvSpPr>
              <p:nvPr/>
            </p:nvSpPr>
            <p:spPr bwMode="auto">
              <a:xfrm>
                <a:off x="1414" y="1377"/>
                <a:ext cx="1176" cy="661"/>
              </a:xfrm>
              <a:custGeom>
                <a:avLst/>
                <a:gdLst>
                  <a:gd name="T0" fmla="*/ 915 w 1176"/>
                  <a:gd name="T1" fmla="*/ 80 h 661"/>
                  <a:gd name="T2" fmla="*/ 939 w 1176"/>
                  <a:gd name="T3" fmla="*/ 76 h 661"/>
                  <a:gd name="T4" fmla="*/ 964 w 1176"/>
                  <a:gd name="T5" fmla="*/ 74 h 661"/>
                  <a:gd name="T6" fmla="*/ 988 w 1176"/>
                  <a:gd name="T7" fmla="*/ 78 h 661"/>
                  <a:gd name="T8" fmla="*/ 1006 w 1176"/>
                  <a:gd name="T9" fmla="*/ 96 h 661"/>
                  <a:gd name="T10" fmla="*/ 1000 w 1176"/>
                  <a:gd name="T11" fmla="*/ 128 h 661"/>
                  <a:gd name="T12" fmla="*/ 1000 w 1176"/>
                  <a:gd name="T13" fmla="*/ 137 h 661"/>
                  <a:gd name="T14" fmla="*/ 1033 w 1176"/>
                  <a:gd name="T15" fmla="*/ 137 h 661"/>
                  <a:gd name="T16" fmla="*/ 1058 w 1176"/>
                  <a:gd name="T17" fmla="*/ 148 h 661"/>
                  <a:gd name="T18" fmla="*/ 1062 w 1176"/>
                  <a:gd name="T19" fmla="*/ 166 h 661"/>
                  <a:gd name="T20" fmla="*/ 1064 w 1176"/>
                  <a:gd name="T21" fmla="*/ 179 h 661"/>
                  <a:gd name="T22" fmla="*/ 1091 w 1176"/>
                  <a:gd name="T23" fmla="*/ 177 h 661"/>
                  <a:gd name="T24" fmla="*/ 1111 w 1176"/>
                  <a:gd name="T25" fmla="*/ 179 h 661"/>
                  <a:gd name="T26" fmla="*/ 1129 w 1176"/>
                  <a:gd name="T27" fmla="*/ 195 h 661"/>
                  <a:gd name="T28" fmla="*/ 1150 w 1176"/>
                  <a:gd name="T29" fmla="*/ 239 h 661"/>
                  <a:gd name="T30" fmla="*/ 1169 w 1176"/>
                  <a:gd name="T31" fmla="*/ 297 h 661"/>
                  <a:gd name="T32" fmla="*/ 1145 w 1176"/>
                  <a:gd name="T33" fmla="*/ 337 h 661"/>
                  <a:gd name="T34" fmla="*/ 1084 w 1176"/>
                  <a:gd name="T35" fmla="*/ 355 h 661"/>
                  <a:gd name="T36" fmla="*/ 1022 w 1176"/>
                  <a:gd name="T37" fmla="*/ 375 h 661"/>
                  <a:gd name="T38" fmla="*/ 961 w 1176"/>
                  <a:gd name="T39" fmla="*/ 393 h 661"/>
                  <a:gd name="T40" fmla="*/ 897 w 1176"/>
                  <a:gd name="T41" fmla="*/ 413 h 661"/>
                  <a:gd name="T42" fmla="*/ 836 w 1176"/>
                  <a:gd name="T43" fmla="*/ 431 h 661"/>
                  <a:gd name="T44" fmla="*/ 774 w 1176"/>
                  <a:gd name="T45" fmla="*/ 451 h 661"/>
                  <a:gd name="T46" fmla="*/ 713 w 1176"/>
                  <a:gd name="T47" fmla="*/ 472 h 661"/>
                  <a:gd name="T48" fmla="*/ 653 w 1176"/>
                  <a:gd name="T49" fmla="*/ 494 h 661"/>
                  <a:gd name="T50" fmla="*/ 595 w 1176"/>
                  <a:gd name="T51" fmla="*/ 519 h 661"/>
                  <a:gd name="T52" fmla="*/ 537 w 1176"/>
                  <a:gd name="T53" fmla="*/ 548 h 661"/>
                  <a:gd name="T54" fmla="*/ 477 w 1176"/>
                  <a:gd name="T55" fmla="*/ 577 h 661"/>
                  <a:gd name="T56" fmla="*/ 416 w 1176"/>
                  <a:gd name="T57" fmla="*/ 604 h 661"/>
                  <a:gd name="T58" fmla="*/ 354 w 1176"/>
                  <a:gd name="T59" fmla="*/ 628 h 661"/>
                  <a:gd name="T60" fmla="*/ 293 w 1176"/>
                  <a:gd name="T61" fmla="*/ 648 h 661"/>
                  <a:gd name="T62" fmla="*/ 231 w 1176"/>
                  <a:gd name="T63" fmla="*/ 659 h 661"/>
                  <a:gd name="T64" fmla="*/ 161 w 1176"/>
                  <a:gd name="T65" fmla="*/ 657 h 661"/>
                  <a:gd name="T66" fmla="*/ 78 w 1176"/>
                  <a:gd name="T67" fmla="*/ 630 h 661"/>
                  <a:gd name="T68" fmla="*/ 16 w 1176"/>
                  <a:gd name="T69" fmla="*/ 575 h 661"/>
                  <a:gd name="T70" fmla="*/ 2 w 1176"/>
                  <a:gd name="T71" fmla="*/ 501 h 661"/>
                  <a:gd name="T72" fmla="*/ 38 w 1176"/>
                  <a:gd name="T73" fmla="*/ 436 h 661"/>
                  <a:gd name="T74" fmla="*/ 81 w 1176"/>
                  <a:gd name="T75" fmla="*/ 396 h 661"/>
                  <a:gd name="T76" fmla="*/ 130 w 1176"/>
                  <a:gd name="T77" fmla="*/ 362 h 661"/>
                  <a:gd name="T78" fmla="*/ 186 w 1176"/>
                  <a:gd name="T79" fmla="*/ 333 h 661"/>
                  <a:gd name="T80" fmla="*/ 246 w 1176"/>
                  <a:gd name="T81" fmla="*/ 308 h 661"/>
                  <a:gd name="T82" fmla="*/ 307 w 1176"/>
                  <a:gd name="T83" fmla="*/ 286 h 661"/>
                  <a:gd name="T84" fmla="*/ 365 w 1176"/>
                  <a:gd name="T85" fmla="*/ 262 h 661"/>
                  <a:gd name="T86" fmla="*/ 419 w 1176"/>
                  <a:gd name="T87" fmla="*/ 241 h 661"/>
                  <a:gd name="T88" fmla="*/ 463 w 1176"/>
                  <a:gd name="T89" fmla="*/ 219 h 661"/>
                  <a:gd name="T90" fmla="*/ 501 w 1176"/>
                  <a:gd name="T91" fmla="*/ 199 h 661"/>
                  <a:gd name="T92" fmla="*/ 539 w 1176"/>
                  <a:gd name="T93" fmla="*/ 177 h 661"/>
                  <a:gd name="T94" fmla="*/ 577 w 1176"/>
                  <a:gd name="T95" fmla="*/ 157 h 661"/>
                  <a:gd name="T96" fmla="*/ 613 w 1176"/>
                  <a:gd name="T97" fmla="*/ 136 h 661"/>
                  <a:gd name="T98" fmla="*/ 651 w 1176"/>
                  <a:gd name="T99" fmla="*/ 116 h 661"/>
                  <a:gd name="T100" fmla="*/ 689 w 1176"/>
                  <a:gd name="T101" fmla="*/ 96 h 661"/>
                  <a:gd name="T102" fmla="*/ 727 w 1176"/>
                  <a:gd name="T103" fmla="*/ 76 h 661"/>
                  <a:gd name="T104" fmla="*/ 760 w 1176"/>
                  <a:gd name="T105" fmla="*/ 60 h 661"/>
                  <a:gd name="T106" fmla="*/ 790 w 1176"/>
                  <a:gd name="T107" fmla="*/ 40 h 661"/>
                  <a:gd name="T108" fmla="*/ 821 w 1176"/>
                  <a:gd name="T109" fmla="*/ 20 h 661"/>
                  <a:gd name="T110" fmla="*/ 852 w 1176"/>
                  <a:gd name="T111" fmla="*/ 4 h 661"/>
                  <a:gd name="T112" fmla="*/ 883 w 1176"/>
                  <a:gd name="T113" fmla="*/ 0 h 661"/>
                  <a:gd name="T114" fmla="*/ 910 w 1176"/>
                  <a:gd name="T115" fmla="*/ 13 h 661"/>
                  <a:gd name="T116" fmla="*/ 921 w 1176"/>
                  <a:gd name="T117" fmla="*/ 38 h 661"/>
                  <a:gd name="T118" fmla="*/ 915 w 1176"/>
                  <a:gd name="T119" fmla="*/ 67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76" h="661">
                    <a:moveTo>
                      <a:pt x="906" y="81"/>
                    </a:moveTo>
                    <a:lnTo>
                      <a:pt x="915" y="80"/>
                    </a:lnTo>
                    <a:lnTo>
                      <a:pt x="926" y="78"/>
                    </a:lnTo>
                    <a:lnTo>
                      <a:pt x="939" y="76"/>
                    </a:lnTo>
                    <a:lnTo>
                      <a:pt x="951" y="76"/>
                    </a:lnTo>
                    <a:lnTo>
                      <a:pt x="964" y="74"/>
                    </a:lnTo>
                    <a:lnTo>
                      <a:pt x="977" y="76"/>
                    </a:lnTo>
                    <a:lnTo>
                      <a:pt x="988" y="78"/>
                    </a:lnTo>
                    <a:lnTo>
                      <a:pt x="995" y="81"/>
                    </a:lnTo>
                    <a:lnTo>
                      <a:pt x="1006" y="96"/>
                    </a:lnTo>
                    <a:lnTo>
                      <a:pt x="1008" y="112"/>
                    </a:lnTo>
                    <a:lnTo>
                      <a:pt x="1000" y="128"/>
                    </a:lnTo>
                    <a:lnTo>
                      <a:pt x="988" y="141"/>
                    </a:lnTo>
                    <a:lnTo>
                      <a:pt x="1000" y="137"/>
                    </a:lnTo>
                    <a:lnTo>
                      <a:pt x="1017" y="136"/>
                    </a:lnTo>
                    <a:lnTo>
                      <a:pt x="1033" y="137"/>
                    </a:lnTo>
                    <a:lnTo>
                      <a:pt x="1047" y="141"/>
                    </a:lnTo>
                    <a:lnTo>
                      <a:pt x="1058" y="148"/>
                    </a:lnTo>
                    <a:lnTo>
                      <a:pt x="1064" y="156"/>
                    </a:lnTo>
                    <a:lnTo>
                      <a:pt x="1062" y="166"/>
                    </a:lnTo>
                    <a:lnTo>
                      <a:pt x="1047" y="181"/>
                    </a:lnTo>
                    <a:lnTo>
                      <a:pt x="1064" y="179"/>
                    </a:lnTo>
                    <a:lnTo>
                      <a:pt x="1078" y="177"/>
                    </a:lnTo>
                    <a:lnTo>
                      <a:pt x="1091" y="177"/>
                    </a:lnTo>
                    <a:lnTo>
                      <a:pt x="1102" y="177"/>
                    </a:lnTo>
                    <a:lnTo>
                      <a:pt x="1111" y="179"/>
                    </a:lnTo>
                    <a:lnTo>
                      <a:pt x="1120" y="186"/>
                    </a:lnTo>
                    <a:lnTo>
                      <a:pt x="1129" y="195"/>
                    </a:lnTo>
                    <a:lnTo>
                      <a:pt x="1138" y="212"/>
                    </a:lnTo>
                    <a:lnTo>
                      <a:pt x="1150" y="239"/>
                    </a:lnTo>
                    <a:lnTo>
                      <a:pt x="1161" y="268"/>
                    </a:lnTo>
                    <a:lnTo>
                      <a:pt x="1169" y="297"/>
                    </a:lnTo>
                    <a:lnTo>
                      <a:pt x="1176" y="326"/>
                    </a:lnTo>
                    <a:lnTo>
                      <a:pt x="1145" y="337"/>
                    </a:lnTo>
                    <a:lnTo>
                      <a:pt x="1114" y="346"/>
                    </a:lnTo>
                    <a:lnTo>
                      <a:pt x="1084" y="355"/>
                    </a:lnTo>
                    <a:lnTo>
                      <a:pt x="1053" y="366"/>
                    </a:lnTo>
                    <a:lnTo>
                      <a:pt x="1022" y="375"/>
                    </a:lnTo>
                    <a:lnTo>
                      <a:pt x="991" y="384"/>
                    </a:lnTo>
                    <a:lnTo>
                      <a:pt x="961" y="393"/>
                    </a:lnTo>
                    <a:lnTo>
                      <a:pt x="930" y="402"/>
                    </a:lnTo>
                    <a:lnTo>
                      <a:pt x="897" y="413"/>
                    </a:lnTo>
                    <a:lnTo>
                      <a:pt x="866" y="422"/>
                    </a:lnTo>
                    <a:lnTo>
                      <a:pt x="836" y="431"/>
                    </a:lnTo>
                    <a:lnTo>
                      <a:pt x="805" y="442"/>
                    </a:lnTo>
                    <a:lnTo>
                      <a:pt x="774" y="451"/>
                    </a:lnTo>
                    <a:lnTo>
                      <a:pt x="743" y="461"/>
                    </a:lnTo>
                    <a:lnTo>
                      <a:pt x="713" y="472"/>
                    </a:lnTo>
                    <a:lnTo>
                      <a:pt x="682" y="483"/>
                    </a:lnTo>
                    <a:lnTo>
                      <a:pt x="653" y="494"/>
                    </a:lnTo>
                    <a:lnTo>
                      <a:pt x="624" y="507"/>
                    </a:lnTo>
                    <a:lnTo>
                      <a:pt x="595" y="519"/>
                    </a:lnTo>
                    <a:lnTo>
                      <a:pt x="566" y="534"/>
                    </a:lnTo>
                    <a:lnTo>
                      <a:pt x="537" y="548"/>
                    </a:lnTo>
                    <a:lnTo>
                      <a:pt x="506" y="563"/>
                    </a:lnTo>
                    <a:lnTo>
                      <a:pt x="477" y="577"/>
                    </a:lnTo>
                    <a:lnTo>
                      <a:pt x="447" y="590"/>
                    </a:lnTo>
                    <a:lnTo>
                      <a:pt x="416" y="604"/>
                    </a:lnTo>
                    <a:lnTo>
                      <a:pt x="385" y="617"/>
                    </a:lnTo>
                    <a:lnTo>
                      <a:pt x="354" y="628"/>
                    </a:lnTo>
                    <a:lnTo>
                      <a:pt x="324" y="639"/>
                    </a:lnTo>
                    <a:lnTo>
                      <a:pt x="293" y="648"/>
                    </a:lnTo>
                    <a:lnTo>
                      <a:pt x="262" y="653"/>
                    </a:lnTo>
                    <a:lnTo>
                      <a:pt x="231" y="659"/>
                    </a:lnTo>
                    <a:lnTo>
                      <a:pt x="201" y="661"/>
                    </a:lnTo>
                    <a:lnTo>
                      <a:pt x="161" y="657"/>
                    </a:lnTo>
                    <a:lnTo>
                      <a:pt x="117" y="646"/>
                    </a:lnTo>
                    <a:lnTo>
                      <a:pt x="78" y="630"/>
                    </a:lnTo>
                    <a:lnTo>
                      <a:pt x="41" y="604"/>
                    </a:lnTo>
                    <a:lnTo>
                      <a:pt x="16" y="575"/>
                    </a:lnTo>
                    <a:lnTo>
                      <a:pt x="0" y="541"/>
                    </a:lnTo>
                    <a:lnTo>
                      <a:pt x="2" y="501"/>
                    </a:lnTo>
                    <a:lnTo>
                      <a:pt x="21" y="458"/>
                    </a:lnTo>
                    <a:lnTo>
                      <a:pt x="38" y="436"/>
                    </a:lnTo>
                    <a:lnTo>
                      <a:pt x="58" y="414"/>
                    </a:lnTo>
                    <a:lnTo>
                      <a:pt x="81" y="396"/>
                    </a:lnTo>
                    <a:lnTo>
                      <a:pt x="105" y="378"/>
                    </a:lnTo>
                    <a:lnTo>
                      <a:pt x="130" y="362"/>
                    </a:lnTo>
                    <a:lnTo>
                      <a:pt x="159" y="347"/>
                    </a:lnTo>
                    <a:lnTo>
                      <a:pt x="186" y="333"/>
                    </a:lnTo>
                    <a:lnTo>
                      <a:pt x="217" y="320"/>
                    </a:lnTo>
                    <a:lnTo>
                      <a:pt x="246" y="308"/>
                    </a:lnTo>
                    <a:lnTo>
                      <a:pt x="277" y="297"/>
                    </a:lnTo>
                    <a:lnTo>
                      <a:pt x="307" y="286"/>
                    </a:lnTo>
                    <a:lnTo>
                      <a:pt x="336" y="273"/>
                    </a:lnTo>
                    <a:lnTo>
                      <a:pt x="365" y="262"/>
                    </a:lnTo>
                    <a:lnTo>
                      <a:pt x="392" y="252"/>
                    </a:lnTo>
                    <a:lnTo>
                      <a:pt x="419" y="241"/>
                    </a:lnTo>
                    <a:lnTo>
                      <a:pt x="445" y="228"/>
                    </a:lnTo>
                    <a:lnTo>
                      <a:pt x="463" y="219"/>
                    </a:lnTo>
                    <a:lnTo>
                      <a:pt x="483" y="208"/>
                    </a:lnTo>
                    <a:lnTo>
                      <a:pt x="501" y="199"/>
                    </a:lnTo>
                    <a:lnTo>
                      <a:pt x="521" y="188"/>
                    </a:lnTo>
                    <a:lnTo>
                      <a:pt x="539" y="177"/>
                    </a:lnTo>
                    <a:lnTo>
                      <a:pt x="557" y="168"/>
                    </a:lnTo>
                    <a:lnTo>
                      <a:pt x="577" y="157"/>
                    </a:lnTo>
                    <a:lnTo>
                      <a:pt x="595" y="147"/>
                    </a:lnTo>
                    <a:lnTo>
                      <a:pt x="613" y="136"/>
                    </a:lnTo>
                    <a:lnTo>
                      <a:pt x="633" y="127"/>
                    </a:lnTo>
                    <a:lnTo>
                      <a:pt x="651" y="116"/>
                    </a:lnTo>
                    <a:lnTo>
                      <a:pt x="669" y="105"/>
                    </a:lnTo>
                    <a:lnTo>
                      <a:pt x="689" y="96"/>
                    </a:lnTo>
                    <a:lnTo>
                      <a:pt x="707" y="85"/>
                    </a:lnTo>
                    <a:lnTo>
                      <a:pt x="727" y="76"/>
                    </a:lnTo>
                    <a:lnTo>
                      <a:pt x="745" y="67"/>
                    </a:lnTo>
                    <a:lnTo>
                      <a:pt x="760" y="60"/>
                    </a:lnTo>
                    <a:lnTo>
                      <a:pt x="774" y="51"/>
                    </a:lnTo>
                    <a:lnTo>
                      <a:pt x="790" y="40"/>
                    </a:lnTo>
                    <a:lnTo>
                      <a:pt x="807" y="29"/>
                    </a:lnTo>
                    <a:lnTo>
                      <a:pt x="821" y="20"/>
                    </a:lnTo>
                    <a:lnTo>
                      <a:pt x="837" y="11"/>
                    </a:lnTo>
                    <a:lnTo>
                      <a:pt x="852" y="4"/>
                    </a:lnTo>
                    <a:lnTo>
                      <a:pt x="866" y="0"/>
                    </a:lnTo>
                    <a:lnTo>
                      <a:pt x="883" y="0"/>
                    </a:lnTo>
                    <a:lnTo>
                      <a:pt x="897" y="4"/>
                    </a:lnTo>
                    <a:lnTo>
                      <a:pt x="910" y="13"/>
                    </a:lnTo>
                    <a:lnTo>
                      <a:pt x="917" y="23"/>
                    </a:lnTo>
                    <a:lnTo>
                      <a:pt x="921" y="38"/>
                    </a:lnTo>
                    <a:lnTo>
                      <a:pt x="921" y="52"/>
                    </a:lnTo>
                    <a:lnTo>
                      <a:pt x="915" y="67"/>
                    </a:lnTo>
                    <a:lnTo>
                      <a:pt x="906" y="81"/>
                    </a:lnTo>
                    <a:close/>
                  </a:path>
                </a:pathLst>
              </a:custGeom>
              <a:solidFill>
                <a:srgbClr val="D8E5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 name="Freeform 6"/>
              <p:cNvSpPr>
                <a:spLocks/>
              </p:cNvSpPr>
              <p:nvPr/>
            </p:nvSpPr>
            <p:spPr bwMode="auto">
              <a:xfrm>
                <a:off x="1363" y="1343"/>
                <a:ext cx="1408" cy="1809"/>
              </a:xfrm>
              <a:custGeom>
                <a:avLst/>
                <a:gdLst>
                  <a:gd name="T0" fmla="*/ 885 w 1408"/>
                  <a:gd name="T1" fmla="*/ 0 h 1809"/>
                  <a:gd name="T2" fmla="*/ 907 w 1408"/>
                  <a:gd name="T3" fmla="*/ 19 h 1809"/>
                  <a:gd name="T4" fmla="*/ 898 w 1408"/>
                  <a:gd name="T5" fmla="*/ 54 h 1809"/>
                  <a:gd name="T6" fmla="*/ 809 w 1408"/>
                  <a:gd name="T7" fmla="*/ 123 h 1809"/>
                  <a:gd name="T8" fmla="*/ 688 w 1408"/>
                  <a:gd name="T9" fmla="*/ 186 h 1809"/>
                  <a:gd name="T10" fmla="*/ 612 w 1408"/>
                  <a:gd name="T11" fmla="*/ 224 h 1809"/>
                  <a:gd name="T12" fmla="*/ 536 w 1408"/>
                  <a:gd name="T13" fmla="*/ 271 h 1809"/>
                  <a:gd name="T14" fmla="*/ 458 w 1408"/>
                  <a:gd name="T15" fmla="*/ 320 h 1809"/>
                  <a:gd name="T16" fmla="*/ 380 w 1408"/>
                  <a:gd name="T17" fmla="*/ 362 h 1809"/>
                  <a:gd name="T18" fmla="*/ 297 w 1408"/>
                  <a:gd name="T19" fmla="*/ 400 h 1809"/>
                  <a:gd name="T20" fmla="*/ 214 w 1408"/>
                  <a:gd name="T21" fmla="*/ 438 h 1809"/>
                  <a:gd name="T22" fmla="*/ 152 w 1408"/>
                  <a:gd name="T23" fmla="*/ 474 h 1809"/>
                  <a:gd name="T24" fmla="*/ 100 w 1408"/>
                  <a:gd name="T25" fmla="*/ 526 h 1809"/>
                  <a:gd name="T26" fmla="*/ 96 w 1408"/>
                  <a:gd name="T27" fmla="*/ 593 h 1809"/>
                  <a:gd name="T28" fmla="*/ 143 w 1408"/>
                  <a:gd name="T29" fmla="*/ 642 h 1809"/>
                  <a:gd name="T30" fmla="*/ 210 w 1408"/>
                  <a:gd name="T31" fmla="*/ 664 h 1809"/>
                  <a:gd name="T32" fmla="*/ 297 w 1408"/>
                  <a:gd name="T33" fmla="*/ 662 h 1809"/>
                  <a:gd name="T34" fmla="*/ 393 w 1408"/>
                  <a:gd name="T35" fmla="*/ 637 h 1809"/>
                  <a:gd name="T36" fmla="*/ 485 w 1408"/>
                  <a:gd name="T37" fmla="*/ 600 h 1809"/>
                  <a:gd name="T38" fmla="*/ 590 w 1408"/>
                  <a:gd name="T39" fmla="*/ 559 h 1809"/>
                  <a:gd name="T40" fmla="*/ 695 w 1408"/>
                  <a:gd name="T41" fmla="*/ 519 h 1809"/>
                  <a:gd name="T42" fmla="*/ 802 w 1408"/>
                  <a:gd name="T43" fmla="*/ 485 h 1809"/>
                  <a:gd name="T44" fmla="*/ 905 w 1408"/>
                  <a:gd name="T45" fmla="*/ 447 h 1809"/>
                  <a:gd name="T46" fmla="*/ 1008 w 1408"/>
                  <a:gd name="T47" fmla="*/ 409 h 1809"/>
                  <a:gd name="T48" fmla="*/ 1113 w 1408"/>
                  <a:gd name="T49" fmla="*/ 372 h 1809"/>
                  <a:gd name="T50" fmla="*/ 1218 w 1408"/>
                  <a:gd name="T51" fmla="*/ 342 h 1809"/>
                  <a:gd name="T52" fmla="*/ 1325 w 1408"/>
                  <a:gd name="T53" fmla="*/ 316 h 1809"/>
                  <a:gd name="T54" fmla="*/ 1328 w 1408"/>
                  <a:gd name="T55" fmla="*/ 394 h 1809"/>
                  <a:gd name="T56" fmla="*/ 1337 w 1408"/>
                  <a:gd name="T57" fmla="*/ 486 h 1809"/>
                  <a:gd name="T58" fmla="*/ 1343 w 1408"/>
                  <a:gd name="T59" fmla="*/ 618 h 1809"/>
                  <a:gd name="T60" fmla="*/ 1350 w 1408"/>
                  <a:gd name="T61" fmla="*/ 809 h 1809"/>
                  <a:gd name="T62" fmla="*/ 1368 w 1408"/>
                  <a:gd name="T63" fmla="*/ 1205 h 1809"/>
                  <a:gd name="T64" fmla="*/ 1384 w 1408"/>
                  <a:gd name="T65" fmla="*/ 1415 h 1809"/>
                  <a:gd name="T66" fmla="*/ 1393 w 1408"/>
                  <a:gd name="T67" fmla="*/ 1531 h 1809"/>
                  <a:gd name="T68" fmla="*/ 1408 w 1408"/>
                  <a:gd name="T69" fmla="*/ 1659 h 1809"/>
                  <a:gd name="T70" fmla="*/ 1238 w 1408"/>
                  <a:gd name="T71" fmla="*/ 1690 h 1809"/>
                  <a:gd name="T72" fmla="*/ 1037 w 1408"/>
                  <a:gd name="T73" fmla="*/ 1717 h 1809"/>
                  <a:gd name="T74" fmla="*/ 825 w 1408"/>
                  <a:gd name="T75" fmla="*/ 1742 h 1809"/>
                  <a:gd name="T76" fmla="*/ 622 w 1408"/>
                  <a:gd name="T77" fmla="*/ 1768 h 1809"/>
                  <a:gd name="T78" fmla="*/ 451 w 1408"/>
                  <a:gd name="T79" fmla="*/ 1793 h 1809"/>
                  <a:gd name="T80" fmla="*/ 349 w 1408"/>
                  <a:gd name="T81" fmla="*/ 1809 h 1809"/>
                  <a:gd name="T82" fmla="*/ 270 w 1408"/>
                  <a:gd name="T83" fmla="*/ 1802 h 1809"/>
                  <a:gd name="T84" fmla="*/ 194 w 1408"/>
                  <a:gd name="T85" fmla="*/ 1769 h 1809"/>
                  <a:gd name="T86" fmla="*/ 130 w 1408"/>
                  <a:gd name="T87" fmla="*/ 1704 h 1809"/>
                  <a:gd name="T88" fmla="*/ 83 w 1408"/>
                  <a:gd name="T89" fmla="*/ 1603 h 1809"/>
                  <a:gd name="T90" fmla="*/ 51 w 1408"/>
                  <a:gd name="T91" fmla="*/ 1418 h 1809"/>
                  <a:gd name="T92" fmla="*/ 25 w 1408"/>
                  <a:gd name="T93" fmla="*/ 1198 h 1809"/>
                  <a:gd name="T94" fmla="*/ 7 w 1408"/>
                  <a:gd name="T95" fmla="*/ 765 h 1809"/>
                  <a:gd name="T96" fmla="*/ 4 w 1408"/>
                  <a:gd name="T97" fmla="*/ 526 h 1809"/>
                  <a:gd name="T98" fmla="*/ 62 w 1408"/>
                  <a:gd name="T99" fmla="*/ 441 h 1809"/>
                  <a:gd name="T100" fmla="*/ 210 w 1408"/>
                  <a:gd name="T101" fmla="*/ 356 h 1809"/>
                  <a:gd name="T102" fmla="*/ 311 w 1408"/>
                  <a:gd name="T103" fmla="*/ 298 h 1809"/>
                  <a:gd name="T104" fmla="*/ 400 w 1408"/>
                  <a:gd name="T105" fmla="*/ 253 h 1809"/>
                  <a:gd name="T106" fmla="*/ 485 w 1408"/>
                  <a:gd name="T107" fmla="*/ 213 h 1809"/>
                  <a:gd name="T108" fmla="*/ 572 w 1408"/>
                  <a:gd name="T109" fmla="*/ 170 h 1809"/>
                  <a:gd name="T110" fmla="*/ 668 w 1408"/>
                  <a:gd name="T111" fmla="*/ 119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8" h="1809">
                    <a:moveTo>
                      <a:pt x="840" y="18"/>
                    </a:moveTo>
                    <a:lnTo>
                      <a:pt x="867" y="3"/>
                    </a:lnTo>
                    <a:lnTo>
                      <a:pt x="885" y="0"/>
                    </a:lnTo>
                    <a:lnTo>
                      <a:pt x="898" y="1"/>
                    </a:lnTo>
                    <a:lnTo>
                      <a:pt x="905" y="9"/>
                    </a:lnTo>
                    <a:lnTo>
                      <a:pt x="907" y="19"/>
                    </a:lnTo>
                    <a:lnTo>
                      <a:pt x="907" y="32"/>
                    </a:lnTo>
                    <a:lnTo>
                      <a:pt x="903" y="45"/>
                    </a:lnTo>
                    <a:lnTo>
                      <a:pt x="898" y="54"/>
                    </a:lnTo>
                    <a:lnTo>
                      <a:pt x="878" y="76"/>
                    </a:lnTo>
                    <a:lnTo>
                      <a:pt x="847" y="99"/>
                    </a:lnTo>
                    <a:lnTo>
                      <a:pt x="809" y="123"/>
                    </a:lnTo>
                    <a:lnTo>
                      <a:pt x="767" y="146"/>
                    </a:lnTo>
                    <a:lnTo>
                      <a:pt x="726" y="168"/>
                    </a:lnTo>
                    <a:lnTo>
                      <a:pt x="688" y="186"/>
                    </a:lnTo>
                    <a:lnTo>
                      <a:pt x="657" y="200"/>
                    </a:lnTo>
                    <a:lnTo>
                      <a:pt x="637" y="210"/>
                    </a:lnTo>
                    <a:lnTo>
                      <a:pt x="612" y="224"/>
                    </a:lnTo>
                    <a:lnTo>
                      <a:pt x="586" y="240"/>
                    </a:lnTo>
                    <a:lnTo>
                      <a:pt x="561" y="255"/>
                    </a:lnTo>
                    <a:lnTo>
                      <a:pt x="536" y="271"/>
                    </a:lnTo>
                    <a:lnTo>
                      <a:pt x="510" y="287"/>
                    </a:lnTo>
                    <a:lnTo>
                      <a:pt x="485" y="304"/>
                    </a:lnTo>
                    <a:lnTo>
                      <a:pt x="458" y="320"/>
                    </a:lnTo>
                    <a:lnTo>
                      <a:pt x="432" y="334"/>
                    </a:lnTo>
                    <a:lnTo>
                      <a:pt x="407" y="349"/>
                    </a:lnTo>
                    <a:lnTo>
                      <a:pt x="380" y="362"/>
                    </a:lnTo>
                    <a:lnTo>
                      <a:pt x="353" y="374"/>
                    </a:lnTo>
                    <a:lnTo>
                      <a:pt x="324" y="387"/>
                    </a:lnTo>
                    <a:lnTo>
                      <a:pt x="297" y="400"/>
                    </a:lnTo>
                    <a:lnTo>
                      <a:pt x="268" y="412"/>
                    </a:lnTo>
                    <a:lnTo>
                      <a:pt x="241" y="425"/>
                    </a:lnTo>
                    <a:lnTo>
                      <a:pt x="214" y="438"/>
                    </a:lnTo>
                    <a:lnTo>
                      <a:pt x="194" y="448"/>
                    </a:lnTo>
                    <a:lnTo>
                      <a:pt x="172" y="459"/>
                    </a:lnTo>
                    <a:lnTo>
                      <a:pt x="152" y="474"/>
                    </a:lnTo>
                    <a:lnTo>
                      <a:pt x="130" y="488"/>
                    </a:lnTo>
                    <a:lnTo>
                      <a:pt x="114" y="506"/>
                    </a:lnTo>
                    <a:lnTo>
                      <a:pt x="100" y="526"/>
                    </a:lnTo>
                    <a:lnTo>
                      <a:pt x="92" y="548"/>
                    </a:lnTo>
                    <a:lnTo>
                      <a:pt x="91" y="571"/>
                    </a:lnTo>
                    <a:lnTo>
                      <a:pt x="96" y="593"/>
                    </a:lnTo>
                    <a:lnTo>
                      <a:pt x="109" y="613"/>
                    </a:lnTo>
                    <a:lnTo>
                      <a:pt x="125" y="629"/>
                    </a:lnTo>
                    <a:lnTo>
                      <a:pt x="143" y="642"/>
                    </a:lnTo>
                    <a:lnTo>
                      <a:pt x="165" y="651"/>
                    </a:lnTo>
                    <a:lnTo>
                      <a:pt x="188" y="658"/>
                    </a:lnTo>
                    <a:lnTo>
                      <a:pt x="210" y="664"/>
                    </a:lnTo>
                    <a:lnTo>
                      <a:pt x="232" y="666"/>
                    </a:lnTo>
                    <a:lnTo>
                      <a:pt x="264" y="666"/>
                    </a:lnTo>
                    <a:lnTo>
                      <a:pt x="297" y="662"/>
                    </a:lnTo>
                    <a:lnTo>
                      <a:pt x="329" y="655"/>
                    </a:lnTo>
                    <a:lnTo>
                      <a:pt x="362" y="646"/>
                    </a:lnTo>
                    <a:lnTo>
                      <a:pt x="393" y="637"/>
                    </a:lnTo>
                    <a:lnTo>
                      <a:pt x="423" y="624"/>
                    </a:lnTo>
                    <a:lnTo>
                      <a:pt x="454" y="613"/>
                    </a:lnTo>
                    <a:lnTo>
                      <a:pt x="485" y="600"/>
                    </a:lnTo>
                    <a:lnTo>
                      <a:pt x="519" y="586"/>
                    </a:lnTo>
                    <a:lnTo>
                      <a:pt x="554" y="571"/>
                    </a:lnTo>
                    <a:lnTo>
                      <a:pt x="590" y="559"/>
                    </a:lnTo>
                    <a:lnTo>
                      <a:pt x="624" y="544"/>
                    </a:lnTo>
                    <a:lnTo>
                      <a:pt x="660" y="532"/>
                    </a:lnTo>
                    <a:lnTo>
                      <a:pt x="695" y="519"/>
                    </a:lnTo>
                    <a:lnTo>
                      <a:pt x="731" y="508"/>
                    </a:lnTo>
                    <a:lnTo>
                      <a:pt x="767" y="495"/>
                    </a:lnTo>
                    <a:lnTo>
                      <a:pt x="802" y="485"/>
                    </a:lnTo>
                    <a:lnTo>
                      <a:pt x="836" y="472"/>
                    </a:lnTo>
                    <a:lnTo>
                      <a:pt x="870" y="459"/>
                    </a:lnTo>
                    <a:lnTo>
                      <a:pt x="905" y="447"/>
                    </a:lnTo>
                    <a:lnTo>
                      <a:pt x="939" y="434"/>
                    </a:lnTo>
                    <a:lnTo>
                      <a:pt x="974" y="421"/>
                    </a:lnTo>
                    <a:lnTo>
                      <a:pt x="1008" y="409"/>
                    </a:lnTo>
                    <a:lnTo>
                      <a:pt x="1044" y="396"/>
                    </a:lnTo>
                    <a:lnTo>
                      <a:pt x="1078" y="385"/>
                    </a:lnTo>
                    <a:lnTo>
                      <a:pt x="1113" y="372"/>
                    </a:lnTo>
                    <a:lnTo>
                      <a:pt x="1147" y="362"/>
                    </a:lnTo>
                    <a:lnTo>
                      <a:pt x="1183" y="351"/>
                    </a:lnTo>
                    <a:lnTo>
                      <a:pt x="1218" y="342"/>
                    </a:lnTo>
                    <a:lnTo>
                      <a:pt x="1254" y="333"/>
                    </a:lnTo>
                    <a:lnTo>
                      <a:pt x="1288" y="324"/>
                    </a:lnTo>
                    <a:lnTo>
                      <a:pt x="1325" y="316"/>
                    </a:lnTo>
                    <a:lnTo>
                      <a:pt x="1321" y="342"/>
                    </a:lnTo>
                    <a:lnTo>
                      <a:pt x="1325" y="367"/>
                    </a:lnTo>
                    <a:lnTo>
                      <a:pt x="1328" y="394"/>
                    </a:lnTo>
                    <a:lnTo>
                      <a:pt x="1332" y="421"/>
                    </a:lnTo>
                    <a:lnTo>
                      <a:pt x="1334" y="452"/>
                    </a:lnTo>
                    <a:lnTo>
                      <a:pt x="1337" y="486"/>
                    </a:lnTo>
                    <a:lnTo>
                      <a:pt x="1339" y="523"/>
                    </a:lnTo>
                    <a:lnTo>
                      <a:pt x="1341" y="553"/>
                    </a:lnTo>
                    <a:lnTo>
                      <a:pt x="1343" y="618"/>
                    </a:lnTo>
                    <a:lnTo>
                      <a:pt x="1344" y="680"/>
                    </a:lnTo>
                    <a:lnTo>
                      <a:pt x="1346" y="743"/>
                    </a:lnTo>
                    <a:lnTo>
                      <a:pt x="1350" y="809"/>
                    </a:lnTo>
                    <a:lnTo>
                      <a:pt x="1355" y="944"/>
                    </a:lnTo>
                    <a:lnTo>
                      <a:pt x="1361" y="1075"/>
                    </a:lnTo>
                    <a:lnTo>
                      <a:pt x="1368" y="1205"/>
                    </a:lnTo>
                    <a:lnTo>
                      <a:pt x="1379" y="1339"/>
                    </a:lnTo>
                    <a:lnTo>
                      <a:pt x="1382" y="1377"/>
                    </a:lnTo>
                    <a:lnTo>
                      <a:pt x="1384" y="1415"/>
                    </a:lnTo>
                    <a:lnTo>
                      <a:pt x="1386" y="1453"/>
                    </a:lnTo>
                    <a:lnTo>
                      <a:pt x="1388" y="1491"/>
                    </a:lnTo>
                    <a:lnTo>
                      <a:pt x="1393" y="1531"/>
                    </a:lnTo>
                    <a:lnTo>
                      <a:pt x="1402" y="1576"/>
                    </a:lnTo>
                    <a:lnTo>
                      <a:pt x="1408" y="1623"/>
                    </a:lnTo>
                    <a:lnTo>
                      <a:pt x="1408" y="1659"/>
                    </a:lnTo>
                    <a:lnTo>
                      <a:pt x="1355" y="1670"/>
                    </a:lnTo>
                    <a:lnTo>
                      <a:pt x="1299" y="1681"/>
                    </a:lnTo>
                    <a:lnTo>
                      <a:pt x="1238" y="1690"/>
                    </a:lnTo>
                    <a:lnTo>
                      <a:pt x="1173" y="1699"/>
                    </a:lnTo>
                    <a:lnTo>
                      <a:pt x="1106" y="1708"/>
                    </a:lnTo>
                    <a:lnTo>
                      <a:pt x="1037" y="1717"/>
                    </a:lnTo>
                    <a:lnTo>
                      <a:pt x="966" y="1726"/>
                    </a:lnTo>
                    <a:lnTo>
                      <a:pt x="896" y="1735"/>
                    </a:lnTo>
                    <a:lnTo>
                      <a:pt x="825" y="1742"/>
                    </a:lnTo>
                    <a:lnTo>
                      <a:pt x="755" y="1751"/>
                    </a:lnTo>
                    <a:lnTo>
                      <a:pt x="688" y="1760"/>
                    </a:lnTo>
                    <a:lnTo>
                      <a:pt x="622" y="1768"/>
                    </a:lnTo>
                    <a:lnTo>
                      <a:pt x="561" y="1777"/>
                    </a:lnTo>
                    <a:lnTo>
                      <a:pt x="503" y="1784"/>
                    </a:lnTo>
                    <a:lnTo>
                      <a:pt x="451" y="1793"/>
                    </a:lnTo>
                    <a:lnTo>
                      <a:pt x="404" y="1802"/>
                    </a:lnTo>
                    <a:lnTo>
                      <a:pt x="376" y="1806"/>
                    </a:lnTo>
                    <a:lnTo>
                      <a:pt x="349" y="1809"/>
                    </a:lnTo>
                    <a:lnTo>
                      <a:pt x="322" y="1809"/>
                    </a:lnTo>
                    <a:lnTo>
                      <a:pt x="295" y="1807"/>
                    </a:lnTo>
                    <a:lnTo>
                      <a:pt x="270" y="1802"/>
                    </a:lnTo>
                    <a:lnTo>
                      <a:pt x="243" y="1795"/>
                    </a:lnTo>
                    <a:lnTo>
                      <a:pt x="219" y="1784"/>
                    </a:lnTo>
                    <a:lnTo>
                      <a:pt x="194" y="1769"/>
                    </a:lnTo>
                    <a:lnTo>
                      <a:pt x="172" y="1751"/>
                    </a:lnTo>
                    <a:lnTo>
                      <a:pt x="150" y="1730"/>
                    </a:lnTo>
                    <a:lnTo>
                      <a:pt x="130" y="1704"/>
                    </a:lnTo>
                    <a:lnTo>
                      <a:pt x="112" y="1675"/>
                    </a:lnTo>
                    <a:lnTo>
                      <a:pt x="96" y="1641"/>
                    </a:lnTo>
                    <a:lnTo>
                      <a:pt x="83" y="1603"/>
                    </a:lnTo>
                    <a:lnTo>
                      <a:pt x="72" y="1560"/>
                    </a:lnTo>
                    <a:lnTo>
                      <a:pt x="63" y="1511"/>
                    </a:lnTo>
                    <a:lnTo>
                      <a:pt x="51" y="1418"/>
                    </a:lnTo>
                    <a:lnTo>
                      <a:pt x="40" y="1348"/>
                    </a:lnTo>
                    <a:lnTo>
                      <a:pt x="31" y="1279"/>
                    </a:lnTo>
                    <a:lnTo>
                      <a:pt x="25" y="1198"/>
                    </a:lnTo>
                    <a:lnTo>
                      <a:pt x="22" y="1076"/>
                    </a:lnTo>
                    <a:lnTo>
                      <a:pt x="15" y="921"/>
                    </a:lnTo>
                    <a:lnTo>
                      <a:pt x="7" y="765"/>
                    </a:lnTo>
                    <a:lnTo>
                      <a:pt x="2" y="644"/>
                    </a:lnTo>
                    <a:lnTo>
                      <a:pt x="0" y="575"/>
                    </a:lnTo>
                    <a:lnTo>
                      <a:pt x="4" y="526"/>
                    </a:lnTo>
                    <a:lnTo>
                      <a:pt x="15" y="490"/>
                    </a:lnTo>
                    <a:lnTo>
                      <a:pt x="33" y="463"/>
                    </a:lnTo>
                    <a:lnTo>
                      <a:pt x="62" y="441"/>
                    </a:lnTo>
                    <a:lnTo>
                      <a:pt x="100" y="419"/>
                    </a:lnTo>
                    <a:lnTo>
                      <a:pt x="148" y="392"/>
                    </a:lnTo>
                    <a:lnTo>
                      <a:pt x="210" y="356"/>
                    </a:lnTo>
                    <a:lnTo>
                      <a:pt x="246" y="334"/>
                    </a:lnTo>
                    <a:lnTo>
                      <a:pt x="279" y="316"/>
                    </a:lnTo>
                    <a:lnTo>
                      <a:pt x="311" y="298"/>
                    </a:lnTo>
                    <a:lnTo>
                      <a:pt x="342" y="282"/>
                    </a:lnTo>
                    <a:lnTo>
                      <a:pt x="371" y="267"/>
                    </a:lnTo>
                    <a:lnTo>
                      <a:pt x="400" y="253"/>
                    </a:lnTo>
                    <a:lnTo>
                      <a:pt x="429" y="238"/>
                    </a:lnTo>
                    <a:lnTo>
                      <a:pt x="458" y="226"/>
                    </a:lnTo>
                    <a:lnTo>
                      <a:pt x="485" y="213"/>
                    </a:lnTo>
                    <a:lnTo>
                      <a:pt x="514" y="199"/>
                    </a:lnTo>
                    <a:lnTo>
                      <a:pt x="543" y="186"/>
                    </a:lnTo>
                    <a:lnTo>
                      <a:pt x="572" y="170"/>
                    </a:lnTo>
                    <a:lnTo>
                      <a:pt x="603" y="155"/>
                    </a:lnTo>
                    <a:lnTo>
                      <a:pt x="635" y="137"/>
                    </a:lnTo>
                    <a:lnTo>
                      <a:pt x="668" y="119"/>
                    </a:lnTo>
                    <a:lnTo>
                      <a:pt x="704" y="97"/>
                    </a:lnTo>
                    <a:lnTo>
                      <a:pt x="840" y="18"/>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 name="Freeform 8"/>
              <p:cNvSpPr>
                <a:spLocks/>
              </p:cNvSpPr>
              <p:nvPr/>
            </p:nvSpPr>
            <p:spPr bwMode="auto">
              <a:xfrm>
                <a:off x="1385" y="1364"/>
                <a:ext cx="1350" cy="1767"/>
              </a:xfrm>
              <a:custGeom>
                <a:avLst/>
                <a:gdLst>
                  <a:gd name="T0" fmla="*/ 722 w 1350"/>
                  <a:gd name="T1" fmla="*/ 80 h 1767"/>
                  <a:gd name="T2" fmla="*/ 552 w 1350"/>
                  <a:gd name="T3" fmla="*/ 176 h 1767"/>
                  <a:gd name="T4" fmla="*/ 374 w 1350"/>
                  <a:gd name="T5" fmla="*/ 272 h 1767"/>
                  <a:gd name="T6" fmla="*/ 41 w 1350"/>
                  <a:gd name="T7" fmla="*/ 453 h 1767"/>
                  <a:gd name="T8" fmla="*/ 0 w 1350"/>
                  <a:gd name="T9" fmla="*/ 525 h 1767"/>
                  <a:gd name="T10" fmla="*/ 38 w 1350"/>
                  <a:gd name="T11" fmla="*/ 619 h 1767"/>
                  <a:gd name="T12" fmla="*/ 139 w 1350"/>
                  <a:gd name="T13" fmla="*/ 683 h 1767"/>
                  <a:gd name="T14" fmla="*/ 192 w 1350"/>
                  <a:gd name="T15" fmla="*/ 704 h 1767"/>
                  <a:gd name="T16" fmla="*/ 287 w 1350"/>
                  <a:gd name="T17" fmla="*/ 704 h 1767"/>
                  <a:gd name="T18" fmla="*/ 599 w 1350"/>
                  <a:gd name="T19" fmla="*/ 587 h 1767"/>
                  <a:gd name="T20" fmla="*/ 838 w 1350"/>
                  <a:gd name="T21" fmla="*/ 500 h 1767"/>
                  <a:gd name="T22" fmla="*/ 1071 w 1350"/>
                  <a:gd name="T23" fmla="*/ 418 h 1767"/>
                  <a:gd name="T24" fmla="*/ 1254 w 1350"/>
                  <a:gd name="T25" fmla="*/ 491 h 1767"/>
                  <a:gd name="T26" fmla="*/ 1261 w 1350"/>
                  <a:gd name="T27" fmla="*/ 849 h 1767"/>
                  <a:gd name="T28" fmla="*/ 1274 w 1350"/>
                  <a:gd name="T29" fmla="*/ 1097 h 1767"/>
                  <a:gd name="T30" fmla="*/ 1299 w 1350"/>
                  <a:gd name="T31" fmla="*/ 1405 h 1767"/>
                  <a:gd name="T32" fmla="*/ 1299 w 1350"/>
                  <a:gd name="T33" fmla="*/ 1497 h 1767"/>
                  <a:gd name="T34" fmla="*/ 1292 w 1350"/>
                  <a:gd name="T35" fmla="*/ 1591 h 1767"/>
                  <a:gd name="T36" fmla="*/ 1172 w 1350"/>
                  <a:gd name="T37" fmla="*/ 1611 h 1767"/>
                  <a:gd name="T38" fmla="*/ 1073 w 1350"/>
                  <a:gd name="T39" fmla="*/ 1629 h 1767"/>
                  <a:gd name="T40" fmla="*/ 942 w 1350"/>
                  <a:gd name="T41" fmla="*/ 1649 h 1767"/>
                  <a:gd name="T42" fmla="*/ 816 w 1350"/>
                  <a:gd name="T43" fmla="*/ 1663 h 1767"/>
                  <a:gd name="T44" fmla="*/ 675 w 1350"/>
                  <a:gd name="T45" fmla="*/ 1669 h 1767"/>
                  <a:gd name="T46" fmla="*/ 497 w 1350"/>
                  <a:gd name="T47" fmla="*/ 1698 h 1767"/>
                  <a:gd name="T48" fmla="*/ 298 w 1350"/>
                  <a:gd name="T49" fmla="*/ 1723 h 1767"/>
                  <a:gd name="T50" fmla="*/ 215 w 1350"/>
                  <a:gd name="T51" fmla="*/ 1678 h 1767"/>
                  <a:gd name="T52" fmla="*/ 130 w 1350"/>
                  <a:gd name="T53" fmla="*/ 1580 h 1767"/>
                  <a:gd name="T54" fmla="*/ 88 w 1350"/>
                  <a:gd name="T55" fmla="*/ 1330 h 1767"/>
                  <a:gd name="T56" fmla="*/ 41 w 1350"/>
                  <a:gd name="T57" fmla="*/ 688 h 1767"/>
                  <a:gd name="T58" fmla="*/ 14 w 1350"/>
                  <a:gd name="T59" fmla="*/ 672 h 1767"/>
                  <a:gd name="T60" fmla="*/ 40 w 1350"/>
                  <a:gd name="T61" fmla="*/ 1198 h 1767"/>
                  <a:gd name="T62" fmla="*/ 69 w 1350"/>
                  <a:gd name="T63" fmla="*/ 1508 h 1767"/>
                  <a:gd name="T64" fmla="*/ 123 w 1350"/>
                  <a:gd name="T65" fmla="*/ 1638 h 1767"/>
                  <a:gd name="T66" fmla="*/ 233 w 1350"/>
                  <a:gd name="T67" fmla="*/ 1736 h 1767"/>
                  <a:gd name="T68" fmla="*/ 329 w 1350"/>
                  <a:gd name="T69" fmla="*/ 1767 h 1767"/>
                  <a:gd name="T70" fmla="*/ 573 w 1350"/>
                  <a:gd name="T71" fmla="*/ 1721 h 1767"/>
                  <a:gd name="T72" fmla="*/ 747 w 1350"/>
                  <a:gd name="T73" fmla="*/ 1703 h 1767"/>
                  <a:gd name="T74" fmla="*/ 868 w 1350"/>
                  <a:gd name="T75" fmla="*/ 1696 h 1767"/>
                  <a:gd name="T76" fmla="*/ 999 w 1350"/>
                  <a:gd name="T77" fmla="*/ 1680 h 1767"/>
                  <a:gd name="T78" fmla="*/ 1131 w 1350"/>
                  <a:gd name="T79" fmla="*/ 1656 h 1767"/>
                  <a:gd name="T80" fmla="*/ 1344 w 1350"/>
                  <a:gd name="T81" fmla="*/ 1616 h 1767"/>
                  <a:gd name="T82" fmla="*/ 1348 w 1350"/>
                  <a:gd name="T83" fmla="*/ 1596 h 1767"/>
                  <a:gd name="T84" fmla="*/ 1337 w 1350"/>
                  <a:gd name="T85" fmla="*/ 1403 h 1767"/>
                  <a:gd name="T86" fmla="*/ 1310 w 1350"/>
                  <a:gd name="T87" fmla="*/ 1093 h 1767"/>
                  <a:gd name="T88" fmla="*/ 1293 w 1350"/>
                  <a:gd name="T89" fmla="*/ 603 h 1767"/>
                  <a:gd name="T90" fmla="*/ 1279 w 1350"/>
                  <a:gd name="T91" fmla="*/ 324 h 1767"/>
                  <a:gd name="T92" fmla="*/ 1261 w 1350"/>
                  <a:gd name="T93" fmla="*/ 319 h 1767"/>
                  <a:gd name="T94" fmla="*/ 1031 w 1350"/>
                  <a:gd name="T95" fmla="*/ 393 h 1767"/>
                  <a:gd name="T96" fmla="*/ 789 w 1350"/>
                  <a:gd name="T97" fmla="*/ 478 h 1767"/>
                  <a:gd name="T98" fmla="*/ 541 w 1350"/>
                  <a:gd name="T99" fmla="*/ 569 h 1767"/>
                  <a:gd name="T100" fmla="*/ 262 w 1350"/>
                  <a:gd name="T101" fmla="*/ 672 h 1767"/>
                  <a:gd name="T102" fmla="*/ 184 w 1350"/>
                  <a:gd name="T103" fmla="*/ 661 h 1767"/>
                  <a:gd name="T104" fmla="*/ 85 w 1350"/>
                  <a:gd name="T105" fmla="*/ 612 h 1767"/>
                  <a:gd name="T106" fmla="*/ 38 w 1350"/>
                  <a:gd name="T107" fmla="*/ 540 h 1767"/>
                  <a:gd name="T108" fmla="*/ 58 w 1350"/>
                  <a:gd name="T109" fmla="*/ 489 h 1767"/>
                  <a:gd name="T110" fmla="*/ 356 w 1350"/>
                  <a:gd name="T111" fmla="*/ 322 h 1767"/>
                  <a:gd name="T112" fmla="*/ 535 w 1350"/>
                  <a:gd name="T113" fmla="*/ 228 h 1767"/>
                  <a:gd name="T114" fmla="*/ 709 w 1350"/>
                  <a:gd name="T115" fmla="*/ 131 h 1767"/>
                  <a:gd name="T116" fmla="*/ 861 w 1350"/>
                  <a:gd name="T117" fmla="*/ 35 h 1767"/>
                  <a:gd name="T118" fmla="*/ 861 w 1350"/>
                  <a:gd name="T119" fmla="*/ 4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50" h="1767">
                    <a:moveTo>
                      <a:pt x="841" y="4"/>
                    </a:moveTo>
                    <a:lnTo>
                      <a:pt x="814" y="22"/>
                    </a:lnTo>
                    <a:lnTo>
                      <a:pt x="783" y="42"/>
                    </a:lnTo>
                    <a:lnTo>
                      <a:pt x="754" y="60"/>
                    </a:lnTo>
                    <a:lnTo>
                      <a:pt x="722" y="80"/>
                    </a:lnTo>
                    <a:lnTo>
                      <a:pt x="689" y="100"/>
                    </a:lnTo>
                    <a:lnTo>
                      <a:pt x="657" y="118"/>
                    </a:lnTo>
                    <a:lnTo>
                      <a:pt x="622" y="138"/>
                    </a:lnTo>
                    <a:lnTo>
                      <a:pt x="588" y="158"/>
                    </a:lnTo>
                    <a:lnTo>
                      <a:pt x="552" y="176"/>
                    </a:lnTo>
                    <a:lnTo>
                      <a:pt x="517" y="196"/>
                    </a:lnTo>
                    <a:lnTo>
                      <a:pt x="481" y="216"/>
                    </a:lnTo>
                    <a:lnTo>
                      <a:pt x="445" y="234"/>
                    </a:lnTo>
                    <a:lnTo>
                      <a:pt x="409" y="254"/>
                    </a:lnTo>
                    <a:lnTo>
                      <a:pt x="374" y="272"/>
                    </a:lnTo>
                    <a:lnTo>
                      <a:pt x="338" y="290"/>
                    </a:lnTo>
                    <a:lnTo>
                      <a:pt x="304" y="308"/>
                    </a:lnTo>
                    <a:lnTo>
                      <a:pt x="76" y="429"/>
                    </a:lnTo>
                    <a:lnTo>
                      <a:pt x="58" y="440"/>
                    </a:lnTo>
                    <a:lnTo>
                      <a:pt x="41" y="453"/>
                    </a:lnTo>
                    <a:lnTo>
                      <a:pt x="29" y="465"/>
                    </a:lnTo>
                    <a:lnTo>
                      <a:pt x="18" y="480"/>
                    </a:lnTo>
                    <a:lnTo>
                      <a:pt x="9" y="494"/>
                    </a:lnTo>
                    <a:lnTo>
                      <a:pt x="3" y="509"/>
                    </a:lnTo>
                    <a:lnTo>
                      <a:pt x="0" y="525"/>
                    </a:lnTo>
                    <a:lnTo>
                      <a:pt x="0" y="541"/>
                    </a:lnTo>
                    <a:lnTo>
                      <a:pt x="3" y="561"/>
                    </a:lnTo>
                    <a:lnTo>
                      <a:pt x="11" y="583"/>
                    </a:lnTo>
                    <a:lnTo>
                      <a:pt x="23" y="601"/>
                    </a:lnTo>
                    <a:lnTo>
                      <a:pt x="38" y="619"/>
                    </a:lnTo>
                    <a:lnTo>
                      <a:pt x="58" y="637"/>
                    </a:lnTo>
                    <a:lnTo>
                      <a:pt x="81" y="654"/>
                    </a:lnTo>
                    <a:lnTo>
                      <a:pt x="107" y="668"/>
                    </a:lnTo>
                    <a:lnTo>
                      <a:pt x="137" y="683"/>
                    </a:lnTo>
                    <a:lnTo>
                      <a:pt x="139" y="683"/>
                    </a:lnTo>
                    <a:lnTo>
                      <a:pt x="143" y="684"/>
                    </a:lnTo>
                    <a:lnTo>
                      <a:pt x="145" y="686"/>
                    </a:lnTo>
                    <a:lnTo>
                      <a:pt x="146" y="686"/>
                    </a:lnTo>
                    <a:lnTo>
                      <a:pt x="170" y="695"/>
                    </a:lnTo>
                    <a:lnTo>
                      <a:pt x="192" y="704"/>
                    </a:lnTo>
                    <a:lnTo>
                      <a:pt x="210" y="710"/>
                    </a:lnTo>
                    <a:lnTo>
                      <a:pt x="228" y="712"/>
                    </a:lnTo>
                    <a:lnTo>
                      <a:pt x="246" y="713"/>
                    </a:lnTo>
                    <a:lnTo>
                      <a:pt x="266" y="710"/>
                    </a:lnTo>
                    <a:lnTo>
                      <a:pt x="287" y="704"/>
                    </a:lnTo>
                    <a:lnTo>
                      <a:pt x="315" y="695"/>
                    </a:lnTo>
                    <a:lnTo>
                      <a:pt x="441" y="648"/>
                    </a:lnTo>
                    <a:lnTo>
                      <a:pt x="505" y="623"/>
                    </a:lnTo>
                    <a:lnTo>
                      <a:pt x="552" y="605"/>
                    </a:lnTo>
                    <a:lnTo>
                      <a:pt x="599" y="587"/>
                    </a:lnTo>
                    <a:lnTo>
                      <a:pt x="648" y="570"/>
                    </a:lnTo>
                    <a:lnTo>
                      <a:pt x="695" y="552"/>
                    </a:lnTo>
                    <a:lnTo>
                      <a:pt x="743" y="534"/>
                    </a:lnTo>
                    <a:lnTo>
                      <a:pt x="790" y="518"/>
                    </a:lnTo>
                    <a:lnTo>
                      <a:pt x="838" y="500"/>
                    </a:lnTo>
                    <a:lnTo>
                      <a:pt x="885" y="483"/>
                    </a:lnTo>
                    <a:lnTo>
                      <a:pt x="932" y="467"/>
                    </a:lnTo>
                    <a:lnTo>
                      <a:pt x="979" y="451"/>
                    </a:lnTo>
                    <a:lnTo>
                      <a:pt x="1026" y="435"/>
                    </a:lnTo>
                    <a:lnTo>
                      <a:pt x="1071" y="418"/>
                    </a:lnTo>
                    <a:lnTo>
                      <a:pt x="1116" y="404"/>
                    </a:lnTo>
                    <a:lnTo>
                      <a:pt x="1161" y="389"/>
                    </a:lnTo>
                    <a:lnTo>
                      <a:pt x="1205" y="375"/>
                    </a:lnTo>
                    <a:lnTo>
                      <a:pt x="1248" y="362"/>
                    </a:lnTo>
                    <a:lnTo>
                      <a:pt x="1254" y="491"/>
                    </a:lnTo>
                    <a:lnTo>
                      <a:pt x="1257" y="612"/>
                    </a:lnTo>
                    <a:lnTo>
                      <a:pt x="1259" y="730"/>
                    </a:lnTo>
                    <a:lnTo>
                      <a:pt x="1261" y="845"/>
                    </a:lnTo>
                    <a:lnTo>
                      <a:pt x="1261" y="847"/>
                    </a:lnTo>
                    <a:lnTo>
                      <a:pt x="1261" y="849"/>
                    </a:lnTo>
                    <a:lnTo>
                      <a:pt x="1261" y="851"/>
                    </a:lnTo>
                    <a:lnTo>
                      <a:pt x="1261" y="851"/>
                    </a:lnTo>
                    <a:lnTo>
                      <a:pt x="1263" y="938"/>
                    </a:lnTo>
                    <a:lnTo>
                      <a:pt x="1266" y="1019"/>
                    </a:lnTo>
                    <a:lnTo>
                      <a:pt x="1274" y="1097"/>
                    </a:lnTo>
                    <a:lnTo>
                      <a:pt x="1281" y="1173"/>
                    </a:lnTo>
                    <a:lnTo>
                      <a:pt x="1286" y="1227"/>
                    </a:lnTo>
                    <a:lnTo>
                      <a:pt x="1292" y="1283"/>
                    </a:lnTo>
                    <a:lnTo>
                      <a:pt x="1295" y="1343"/>
                    </a:lnTo>
                    <a:lnTo>
                      <a:pt x="1299" y="1405"/>
                    </a:lnTo>
                    <a:lnTo>
                      <a:pt x="1299" y="1466"/>
                    </a:lnTo>
                    <a:lnTo>
                      <a:pt x="1299" y="1473"/>
                    </a:lnTo>
                    <a:lnTo>
                      <a:pt x="1299" y="1481"/>
                    </a:lnTo>
                    <a:lnTo>
                      <a:pt x="1299" y="1490"/>
                    </a:lnTo>
                    <a:lnTo>
                      <a:pt x="1299" y="1497"/>
                    </a:lnTo>
                    <a:lnTo>
                      <a:pt x="1299" y="1520"/>
                    </a:lnTo>
                    <a:lnTo>
                      <a:pt x="1301" y="1544"/>
                    </a:lnTo>
                    <a:lnTo>
                      <a:pt x="1304" y="1566"/>
                    </a:lnTo>
                    <a:lnTo>
                      <a:pt x="1308" y="1587"/>
                    </a:lnTo>
                    <a:lnTo>
                      <a:pt x="1292" y="1591"/>
                    </a:lnTo>
                    <a:lnTo>
                      <a:pt x="1270" y="1595"/>
                    </a:lnTo>
                    <a:lnTo>
                      <a:pt x="1245" y="1598"/>
                    </a:lnTo>
                    <a:lnTo>
                      <a:pt x="1219" y="1604"/>
                    </a:lnTo>
                    <a:lnTo>
                      <a:pt x="1194" y="1607"/>
                    </a:lnTo>
                    <a:lnTo>
                      <a:pt x="1172" y="1611"/>
                    </a:lnTo>
                    <a:lnTo>
                      <a:pt x="1158" y="1613"/>
                    </a:lnTo>
                    <a:lnTo>
                      <a:pt x="1152" y="1615"/>
                    </a:lnTo>
                    <a:lnTo>
                      <a:pt x="1125" y="1620"/>
                    </a:lnTo>
                    <a:lnTo>
                      <a:pt x="1100" y="1624"/>
                    </a:lnTo>
                    <a:lnTo>
                      <a:pt x="1073" y="1629"/>
                    </a:lnTo>
                    <a:lnTo>
                      <a:pt x="1046" y="1633"/>
                    </a:lnTo>
                    <a:lnTo>
                      <a:pt x="1020" y="1638"/>
                    </a:lnTo>
                    <a:lnTo>
                      <a:pt x="993" y="1642"/>
                    </a:lnTo>
                    <a:lnTo>
                      <a:pt x="968" y="1645"/>
                    </a:lnTo>
                    <a:lnTo>
                      <a:pt x="942" y="1649"/>
                    </a:lnTo>
                    <a:lnTo>
                      <a:pt x="915" y="1653"/>
                    </a:lnTo>
                    <a:lnTo>
                      <a:pt x="890" y="1656"/>
                    </a:lnTo>
                    <a:lnTo>
                      <a:pt x="865" y="1658"/>
                    </a:lnTo>
                    <a:lnTo>
                      <a:pt x="841" y="1662"/>
                    </a:lnTo>
                    <a:lnTo>
                      <a:pt x="816" y="1663"/>
                    </a:lnTo>
                    <a:lnTo>
                      <a:pt x="792" y="1663"/>
                    </a:lnTo>
                    <a:lnTo>
                      <a:pt x="771" y="1665"/>
                    </a:lnTo>
                    <a:lnTo>
                      <a:pt x="747" y="1665"/>
                    </a:lnTo>
                    <a:lnTo>
                      <a:pt x="711" y="1665"/>
                    </a:lnTo>
                    <a:lnTo>
                      <a:pt x="675" y="1669"/>
                    </a:lnTo>
                    <a:lnTo>
                      <a:pt x="638" y="1672"/>
                    </a:lnTo>
                    <a:lnTo>
                      <a:pt x="604" y="1678"/>
                    </a:lnTo>
                    <a:lnTo>
                      <a:pt x="568" y="1683"/>
                    </a:lnTo>
                    <a:lnTo>
                      <a:pt x="534" y="1691"/>
                    </a:lnTo>
                    <a:lnTo>
                      <a:pt x="497" y="1698"/>
                    </a:lnTo>
                    <a:lnTo>
                      <a:pt x="463" y="1705"/>
                    </a:lnTo>
                    <a:lnTo>
                      <a:pt x="340" y="1729"/>
                    </a:lnTo>
                    <a:lnTo>
                      <a:pt x="327" y="1729"/>
                    </a:lnTo>
                    <a:lnTo>
                      <a:pt x="313" y="1727"/>
                    </a:lnTo>
                    <a:lnTo>
                      <a:pt x="298" y="1723"/>
                    </a:lnTo>
                    <a:lnTo>
                      <a:pt x="282" y="1718"/>
                    </a:lnTo>
                    <a:lnTo>
                      <a:pt x="266" y="1710"/>
                    </a:lnTo>
                    <a:lnTo>
                      <a:pt x="249" y="1701"/>
                    </a:lnTo>
                    <a:lnTo>
                      <a:pt x="231" y="1691"/>
                    </a:lnTo>
                    <a:lnTo>
                      <a:pt x="215" y="1678"/>
                    </a:lnTo>
                    <a:lnTo>
                      <a:pt x="197" y="1662"/>
                    </a:lnTo>
                    <a:lnTo>
                      <a:pt x="179" y="1644"/>
                    </a:lnTo>
                    <a:lnTo>
                      <a:pt x="161" y="1624"/>
                    </a:lnTo>
                    <a:lnTo>
                      <a:pt x="145" y="1602"/>
                    </a:lnTo>
                    <a:lnTo>
                      <a:pt x="130" y="1580"/>
                    </a:lnTo>
                    <a:lnTo>
                      <a:pt x="117" y="1555"/>
                    </a:lnTo>
                    <a:lnTo>
                      <a:pt x="108" y="1529"/>
                    </a:lnTo>
                    <a:lnTo>
                      <a:pt x="105" y="1504"/>
                    </a:lnTo>
                    <a:lnTo>
                      <a:pt x="92" y="1370"/>
                    </a:lnTo>
                    <a:lnTo>
                      <a:pt x="88" y="1330"/>
                    </a:lnTo>
                    <a:lnTo>
                      <a:pt x="85" y="1291"/>
                    </a:lnTo>
                    <a:lnTo>
                      <a:pt x="81" y="1245"/>
                    </a:lnTo>
                    <a:lnTo>
                      <a:pt x="78" y="1197"/>
                    </a:lnTo>
                    <a:lnTo>
                      <a:pt x="59" y="932"/>
                    </a:lnTo>
                    <a:lnTo>
                      <a:pt x="41" y="688"/>
                    </a:lnTo>
                    <a:lnTo>
                      <a:pt x="40" y="681"/>
                    </a:lnTo>
                    <a:lnTo>
                      <a:pt x="36" y="675"/>
                    </a:lnTo>
                    <a:lnTo>
                      <a:pt x="29" y="672"/>
                    </a:lnTo>
                    <a:lnTo>
                      <a:pt x="21" y="670"/>
                    </a:lnTo>
                    <a:lnTo>
                      <a:pt x="14" y="672"/>
                    </a:lnTo>
                    <a:lnTo>
                      <a:pt x="9" y="675"/>
                    </a:lnTo>
                    <a:lnTo>
                      <a:pt x="5" y="683"/>
                    </a:lnTo>
                    <a:lnTo>
                      <a:pt x="3" y="690"/>
                    </a:lnTo>
                    <a:lnTo>
                      <a:pt x="21" y="934"/>
                    </a:lnTo>
                    <a:lnTo>
                      <a:pt x="40" y="1198"/>
                    </a:lnTo>
                    <a:lnTo>
                      <a:pt x="43" y="1249"/>
                    </a:lnTo>
                    <a:lnTo>
                      <a:pt x="47" y="1294"/>
                    </a:lnTo>
                    <a:lnTo>
                      <a:pt x="50" y="1336"/>
                    </a:lnTo>
                    <a:lnTo>
                      <a:pt x="56" y="1376"/>
                    </a:lnTo>
                    <a:lnTo>
                      <a:pt x="69" y="1508"/>
                    </a:lnTo>
                    <a:lnTo>
                      <a:pt x="72" y="1533"/>
                    </a:lnTo>
                    <a:lnTo>
                      <a:pt x="81" y="1560"/>
                    </a:lnTo>
                    <a:lnTo>
                      <a:pt x="92" y="1586"/>
                    </a:lnTo>
                    <a:lnTo>
                      <a:pt x="107" y="1613"/>
                    </a:lnTo>
                    <a:lnTo>
                      <a:pt x="123" y="1638"/>
                    </a:lnTo>
                    <a:lnTo>
                      <a:pt x="143" y="1662"/>
                    </a:lnTo>
                    <a:lnTo>
                      <a:pt x="166" y="1687"/>
                    </a:lnTo>
                    <a:lnTo>
                      <a:pt x="192" y="1709"/>
                    </a:lnTo>
                    <a:lnTo>
                      <a:pt x="211" y="1723"/>
                    </a:lnTo>
                    <a:lnTo>
                      <a:pt x="233" y="1736"/>
                    </a:lnTo>
                    <a:lnTo>
                      <a:pt x="253" y="1747"/>
                    </a:lnTo>
                    <a:lnTo>
                      <a:pt x="273" y="1756"/>
                    </a:lnTo>
                    <a:lnTo>
                      <a:pt x="293" y="1761"/>
                    </a:lnTo>
                    <a:lnTo>
                      <a:pt x="311" y="1765"/>
                    </a:lnTo>
                    <a:lnTo>
                      <a:pt x="329" y="1767"/>
                    </a:lnTo>
                    <a:lnTo>
                      <a:pt x="345" y="1765"/>
                    </a:lnTo>
                    <a:lnTo>
                      <a:pt x="470" y="1741"/>
                    </a:lnTo>
                    <a:lnTo>
                      <a:pt x="505" y="1734"/>
                    </a:lnTo>
                    <a:lnTo>
                      <a:pt x="539" y="1727"/>
                    </a:lnTo>
                    <a:lnTo>
                      <a:pt x="573" y="1721"/>
                    </a:lnTo>
                    <a:lnTo>
                      <a:pt x="608" y="1716"/>
                    </a:lnTo>
                    <a:lnTo>
                      <a:pt x="642" y="1710"/>
                    </a:lnTo>
                    <a:lnTo>
                      <a:pt x="678" y="1707"/>
                    </a:lnTo>
                    <a:lnTo>
                      <a:pt x="713" y="1703"/>
                    </a:lnTo>
                    <a:lnTo>
                      <a:pt x="747" y="1703"/>
                    </a:lnTo>
                    <a:lnTo>
                      <a:pt x="771" y="1703"/>
                    </a:lnTo>
                    <a:lnTo>
                      <a:pt x="794" y="1701"/>
                    </a:lnTo>
                    <a:lnTo>
                      <a:pt x="819" y="1701"/>
                    </a:lnTo>
                    <a:lnTo>
                      <a:pt x="843" y="1700"/>
                    </a:lnTo>
                    <a:lnTo>
                      <a:pt x="868" y="1696"/>
                    </a:lnTo>
                    <a:lnTo>
                      <a:pt x="894" y="1694"/>
                    </a:lnTo>
                    <a:lnTo>
                      <a:pt x="919" y="1691"/>
                    </a:lnTo>
                    <a:lnTo>
                      <a:pt x="946" y="1687"/>
                    </a:lnTo>
                    <a:lnTo>
                      <a:pt x="971" y="1683"/>
                    </a:lnTo>
                    <a:lnTo>
                      <a:pt x="999" y="1680"/>
                    </a:lnTo>
                    <a:lnTo>
                      <a:pt x="1024" y="1674"/>
                    </a:lnTo>
                    <a:lnTo>
                      <a:pt x="1051" y="1671"/>
                    </a:lnTo>
                    <a:lnTo>
                      <a:pt x="1078" y="1665"/>
                    </a:lnTo>
                    <a:lnTo>
                      <a:pt x="1105" y="1662"/>
                    </a:lnTo>
                    <a:lnTo>
                      <a:pt x="1131" y="1656"/>
                    </a:lnTo>
                    <a:lnTo>
                      <a:pt x="1158" y="1651"/>
                    </a:lnTo>
                    <a:lnTo>
                      <a:pt x="1333" y="1622"/>
                    </a:lnTo>
                    <a:lnTo>
                      <a:pt x="1337" y="1620"/>
                    </a:lnTo>
                    <a:lnTo>
                      <a:pt x="1341" y="1618"/>
                    </a:lnTo>
                    <a:lnTo>
                      <a:pt x="1344" y="1616"/>
                    </a:lnTo>
                    <a:lnTo>
                      <a:pt x="1346" y="1613"/>
                    </a:lnTo>
                    <a:lnTo>
                      <a:pt x="1348" y="1609"/>
                    </a:lnTo>
                    <a:lnTo>
                      <a:pt x="1350" y="1606"/>
                    </a:lnTo>
                    <a:lnTo>
                      <a:pt x="1350" y="1600"/>
                    </a:lnTo>
                    <a:lnTo>
                      <a:pt x="1348" y="1596"/>
                    </a:lnTo>
                    <a:lnTo>
                      <a:pt x="1342" y="1567"/>
                    </a:lnTo>
                    <a:lnTo>
                      <a:pt x="1339" y="1535"/>
                    </a:lnTo>
                    <a:lnTo>
                      <a:pt x="1337" y="1501"/>
                    </a:lnTo>
                    <a:lnTo>
                      <a:pt x="1337" y="1466"/>
                    </a:lnTo>
                    <a:lnTo>
                      <a:pt x="1337" y="1403"/>
                    </a:lnTo>
                    <a:lnTo>
                      <a:pt x="1333" y="1339"/>
                    </a:lnTo>
                    <a:lnTo>
                      <a:pt x="1330" y="1280"/>
                    </a:lnTo>
                    <a:lnTo>
                      <a:pt x="1324" y="1224"/>
                    </a:lnTo>
                    <a:lnTo>
                      <a:pt x="1317" y="1169"/>
                    </a:lnTo>
                    <a:lnTo>
                      <a:pt x="1310" y="1093"/>
                    </a:lnTo>
                    <a:lnTo>
                      <a:pt x="1304" y="1016"/>
                    </a:lnTo>
                    <a:lnTo>
                      <a:pt x="1299" y="936"/>
                    </a:lnTo>
                    <a:lnTo>
                      <a:pt x="1297" y="849"/>
                    </a:lnTo>
                    <a:lnTo>
                      <a:pt x="1295" y="726"/>
                    </a:lnTo>
                    <a:lnTo>
                      <a:pt x="1293" y="603"/>
                    </a:lnTo>
                    <a:lnTo>
                      <a:pt x="1290" y="473"/>
                    </a:lnTo>
                    <a:lnTo>
                      <a:pt x="1284" y="335"/>
                    </a:lnTo>
                    <a:lnTo>
                      <a:pt x="1284" y="331"/>
                    </a:lnTo>
                    <a:lnTo>
                      <a:pt x="1283" y="328"/>
                    </a:lnTo>
                    <a:lnTo>
                      <a:pt x="1279" y="324"/>
                    </a:lnTo>
                    <a:lnTo>
                      <a:pt x="1277" y="321"/>
                    </a:lnTo>
                    <a:lnTo>
                      <a:pt x="1274" y="319"/>
                    </a:lnTo>
                    <a:lnTo>
                      <a:pt x="1270" y="317"/>
                    </a:lnTo>
                    <a:lnTo>
                      <a:pt x="1265" y="317"/>
                    </a:lnTo>
                    <a:lnTo>
                      <a:pt x="1261" y="319"/>
                    </a:lnTo>
                    <a:lnTo>
                      <a:pt x="1217" y="331"/>
                    </a:lnTo>
                    <a:lnTo>
                      <a:pt x="1172" y="346"/>
                    </a:lnTo>
                    <a:lnTo>
                      <a:pt x="1125" y="362"/>
                    </a:lnTo>
                    <a:lnTo>
                      <a:pt x="1078" y="377"/>
                    </a:lnTo>
                    <a:lnTo>
                      <a:pt x="1031" y="393"/>
                    </a:lnTo>
                    <a:lnTo>
                      <a:pt x="984" y="409"/>
                    </a:lnTo>
                    <a:lnTo>
                      <a:pt x="935" y="426"/>
                    </a:lnTo>
                    <a:lnTo>
                      <a:pt x="886" y="442"/>
                    </a:lnTo>
                    <a:lnTo>
                      <a:pt x="838" y="460"/>
                    </a:lnTo>
                    <a:lnTo>
                      <a:pt x="789" y="478"/>
                    </a:lnTo>
                    <a:lnTo>
                      <a:pt x="738" y="496"/>
                    </a:lnTo>
                    <a:lnTo>
                      <a:pt x="689" y="514"/>
                    </a:lnTo>
                    <a:lnTo>
                      <a:pt x="640" y="532"/>
                    </a:lnTo>
                    <a:lnTo>
                      <a:pt x="590" y="550"/>
                    </a:lnTo>
                    <a:lnTo>
                      <a:pt x="541" y="569"/>
                    </a:lnTo>
                    <a:lnTo>
                      <a:pt x="492" y="587"/>
                    </a:lnTo>
                    <a:lnTo>
                      <a:pt x="427" y="612"/>
                    </a:lnTo>
                    <a:lnTo>
                      <a:pt x="302" y="661"/>
                    </a:lnTo>
                    <a:lnTo>
                      <a:pt x="280" y="668"/>
                    </a:lnTo>
                    <a:lnTo>
                      <a:pt x="262" y="672"/>
                    </a:lnTo>
                    <a:lnTo>
                      <a:pt x="248" y="675"/>
                    </a:lnTo>
                    <a:lnTo>
                      <a:pt x="233" y="675"/>
                    </a:lnTo>
                    <a:lnTo>
                      <a:pt x="219" y="672"/>
                    </a:lnTo>
                    <a:lnTo>
                      <a:pt x="202" y="668"/>
                    </a:lnTo>
                    <a:lnTo>
                      <a:pt x="184" y="661"/>
                    </a:lnTo>
                    <a:lnTo>
                      <a:pt x="161" y="652"/>
                    </a:lnTo>
                    <a:lnTo>
                      <a:pt x="152" y="648"/>
                    </a:lnTo>
                    <a:lnTo>
                      <a:pt x="126" y="637"/>
                    </a:lnTo>
                    <a:lnTo>
                      <a:pt x="105" y="625"/>
                    </a:lnTo>
                    <a:lnTo>
                      <a:pt x="85" y="612"/>
                    </a:lnTo>
                    <a:lnTo>
                      <a:pt x="69" y="597"/>
                    </a:lnTo>
                    <a:lnTo>
                      <a:pt x="56" y="583"/>
                    </a:lnTo>
                    <a:lnTo>
                      <a:pt x="47" y="569"/>
                    </a:lnTo>
                    <a:lnTo>
                      <a:pt x="40" y="554"/>
                    </a:lnTo>
                    <a:lnTo>
                      <a:pt x="38" y="540"/>
                    </a:lnTo>
                    <a:lnTo>
                      <a:pt x="38" y="529"/>
                    </a:lnTo>
                    <a:lnTo>
                      <a:pt x="40" y="518"/>
                    </a:lnTo>
                    <a:lnTo>
                      <a:pt x="45" y="509"/>
                    </a:lnTo>
                    <a:lnTo>
                      <a:pt x="50" y="498"/>
                    </a:lnTo>
                    <a:lnTo>
                      <a:pt x="58" y="489"/>
                    </a:lnTo>
                    <a:lnTo>
                      <a:pt x="69" y="480"/>
                    </a:lnTo>
                    <a:lnTo>
                      <a:pt x="79" y="471"/>
                    </a:lnTo>
                    <a:lnTo>
                      <a:pt x="92" y="462"/>
                    </a:lnTo>
                    <a:lnTo>
                      <a:pt x="322" y="341"/>
                    </a:lnTo>
                    <a:lnTo>
                      <a:pt x="356" y="322"/>
                    </a:lnTo>
                    <a:lnTo>
                      <a:pt x="392" y="304"/>
                    </a:lnTo>
                    <a:lnTo>
                      <a:pt x="429" y="286"/>
                    </a:lnTo>
                    <a:lnTo>
                      <a:pt x="463" y="266"/>
                    </a:lnTo>
                    <a:lnTo>
                      <a:pt x="499" y="248"/>
                    </a:lnTo>
                    <a:lnTo>
                      <a:pt x="535" y="228"/>
                    </a:lnTo>
                    <a:lnTo>
                      <a:pt x="572" y="208"/>
                    </a:lnTo>
                    <a:lnTo>
                      <a:pt x="606" y="190"/>
                    </a:lnTo>
                    <a:lnTo>
                      <a:pt x="642" y="170"/>
                    </a:lnTo>
                    <a:lnTo>
                      <a:pt x="675" y="150"/>
                    </a:lnTo>
                    <a:lnTo>
                      <a:pt x="709" y="131"/>
                    </a:lnTo>
                    <a:lnTo>
                      <a:pt x="742" y="112"/>
                    </a:lnTo>
                    <a:lnTo>
                      <a:pt x="774" y="93"/>
                    </a:lnTo>
                    <a:lnTo>
                      <a:pt x="803" y="73"/>
                    </a:lnTo>
                    <a:lnTo>
                      <a:pt x="834" y="55"/>
                    </a:lnTo>
                    <a:lnTo>
                      <a:pt x="861" y="35"/>
                    </a:lnTo>
                    <a:lnTo>
                      <a:pt x="866" y="29"/>
                    </a:lnTo>
                    <a:lnTo>
                      <a:pt x="870" y="22"/>
                    </a:lnTo>
                    <a:lnTo>
                      <a:pt x="870" y="15"/>
                    </a:lnTo>
                    <a:lnTo>
                      <a:pt x="866" y="9"/>
                    </a:lnTo>
                    <a:lnTo>
                      <a:pt x="861" y="4"/>
                    </a:lnTo>
                    <a:lnTo>
                      <a:pt x="854" y="0"/>
                    </a:lnTo>
                    <a:lnTo>
                      <a:pt x="847" y="0"/>
                    </a:lnTo>
                    <a:lnTo>
                      <a:pt x="84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4" name="Freeform 9"/>
              <p:cNvSpPr>
                <a:spLocks/>
              </p:cNvSpPr>
              <p:nvPr/>
            </p:nvSpPr>
            <p:spPr bwMode="auto">
              <a:xfrm>
                <a:off x="1663" y="1574"/>
                <a:ext cx="883" cy="425"/>
              </a:xfrm>
              <a:custGeom>
                <a:avLst/>
                <a:gdLst>
                  <a:gd name="T0" fmla="*/ 800 w 883"/>
                  <a:gd name="T1" fmla="*/ 24 h 425"/>
                  <a:gd name="T2" fmla="*/ 592 w 883"/>
                  <a:gd name="T3" fmla="*/ 127 h 425"/>
                  <a:gd name="T4" fmla="*/ 532 w 883"/>
                  <a:gd name="T5" fmla="*/ 154 h 425"/>
                  <a:gd name="T6" fmla="*/ 471 w 883"/>
                  <a:gd name="T7" fmla="*/ 179 h 425"/>
                  <a:gd name="T8" fmla="*/ 411 w 883"/>
                  <a:gd name="T9" fmla="*/ 203 h 425"/>
                  <a:gd name="T10" fmla="*/ 335 w 883"/>
                  <a:gd name="T11" fmla="*/ 235 h 425"/>
                  <a:gd name="T12" fmla="*/ 297 w 883"/>
                  <a:gd name="T13" fmla="*/ 250 h 425"/>
                  <a:gd name="T14" fmla="*/ 257 w 883"/>
                  <a:gd name="T15" fmla="*/ 266 h 425"/>
                  <a:gd name="T16" fmla="*/ 218 w 883"/>
                  <a:gd name="T17" fmla="*/ 284 h 425"/>
                  <a:gd name="T18" fmla="*/ 178 w 883"/>
                  <a:gd name="T19" fmla="*/ 302 h 425"/>
                  <a:gd name="T20" fmla="*/ 9 w 883"/>
                  <a:gd name="T21" fmla="*/ 391 h 425"/>
                  <a:gd name="T22" fmla="*/ 0 w 883"/>
                  <a:gd name="T23" fmla="*/ 402 h 425"/>
                  <a:gd name="T24" fmla="*/ 2 w 883"/>
                  <a:gd name="T25" fmla="*/ 416 h 425"/>
                  <a:gd name="T26" fmla="*/ 15 w 883"/>
                  <a:gd name="T27" fmla="*/ 425 h 425"/>
                  <a:gd name="T28" fmla="*/ 29 w 883"/>
                  <a:gd name="T29" fmla="*/ 424 h 425"/>
                  <a:gd name="T30" fmla="*/ 194 w 883"/>
                  <a:gd name="T31" fmla="*/ 337 h 425"/>
                  <a:gd name="T32" fmla="*/ 234 w 883"/>
                  <a:gd name="T33" fmla="*/ 319 h 425"/>
                  <a:gd name="T34" fmla="*/ 272 w 883"/>
                  <a:gd name="T35" fmla="*/ 301 h 425"/>
                  <a:gd name="T36" fmla="*/ 312 w 883"/>
                  <a:gd name="T37" fmla="*/ 284 h 425"/>
                  <a:gd name="T38" fmla="*/ 350 w 883"/>
                  <a:gd name="T39" fmla="*/ 270 h 425"/>
                  <a:gd name="T40" fmla="*/ 427 w 883"/>
                  <a:gd name="T41" fmla="*/ 239 h 425"/>
                  <a:gd name="T42" fmla="*/ 487 w 883"/>
                  <a:gd name="T43" fmla="*/ 214 h 425"/>
                  <a:gd name="T44" fmla="*/ 549 w 883"/>
                  <a:gd name="T45" fmla="*/ 188 h 425"/>
                  <a:gd name="T46" fmla="*/ 608 w 883"/>
                  <a:gd name="T47" fmla="*/ 161 h 425"/>
                  <a:gd name="T48" fmla="*/ 816 w 883"/>
                  <a:gd name="T49" fmla="*/ 56 h 425"/>
                  <a:gd name="T50" fmla="*/ 822 w 883"/>
                  <a:gd name="T51" fmla="*/ 55 h 425"/>
                  <a:gd name="T52" fmla="*/ 835 w 883"/>
                  <a:gd name="T53" fmla="*/ 47 h 425"/>
                  <a:gd name="T54" fmla="*/ 844 w 883"/>
                  <a:gd name="T55" fmla="*/ 82 h 425"/>
                  <a:gd name="T56" fmla="*/ 845 w 883"/>
                  <a:gd name="T57" fmla="*/ 96 h 425"/>
                  <a:gd name="T58" fmla="*/ 849 w 883"/>
                  <a:gd name="T59" fmla="*/ 112 h 425"/>
                  <a:gd name="T60" fmla="*/ 858 w 883"/>
                  <a:gd name="T61" fmla="*/ 121 h 425"/>
                  <a:gd name="T62" fmla="*/ 873 w 883"/>
                  <a:gd name="T63" fmla="*/ 121 h 425"/>
                  <a:gd name="T64" fmla="*/ 883 w 883"/>
                  <a:gd name="T65" fmla="*/ 111 h 425"/>
                  <a:gd name="T66" fmla="*/ 883 w 883"/>
                  <a:gd name="T67" fmla="*/ 94 h 425"/>
                  <a:gd name="T68" fmla="*/ 882 w 883"/>
                  <a:gd name="T69" fmla="*/ 73 h 425"/>
                  <a:gd name="T70" fmla="*/ 863 w 883"/>
                  <a:gd name="T71" fmla="*/ 15 h 425"/>
                  <a:gd name="T72" fmla="*/ 860 w 883"/>
                  <a:gd name="T73" fmla="*/ 7 h 425"/>
                  <a:gd name="T74" fmla="*/ 853 w 883"/>
                  <a:gd name="T75" fmla="*/ 2 h 425"/>
                  <a:gd name="T76" fmla="*/ 845 w 883"/>
                  <a:gd name="T77" fmla="*/ 0 h 425"/>
                  <a:gd name="T78" fmla="*/ 836 w 883"/>
                  <a:gd name="T79" fmla="*/ 4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3" h="425">
                    <a:moveTo>
                      <a:pt x="836" y="4"/>
                    </a:moveTo>
                    <a:lnTo>
                      <a:pt x="800" y="24"/>
                    </a:lnTo>
                    <a:lnTo>
                      <a:pt x="621" y="114"/>
                    </a:lnTo>
                    <a:lnTo>
                      <a:pt x="592" y="127"/>
                    </a:lnTo>
                    <a:lnTo>
                      <a:pt x="561" y="140"/>
                    </a:lnTo>
                    <a:lnTo>
                      <a:pt x="532" y="154"/>
                    </a:lnTo>
                    <a:lnTo>
                      <a:pt x="502" y="167"/>
                    </a:lnTo>
                    <a:lnTo>
                      <a:pt x="471" y="179"/>
                    </a:lnTo>
                    <a:lnTo>
                      <a:pt x="442" y="192"/>
                    </a:lnTo>
                    <a:lnTo>
                      <a:pt x="411" y="203"/>
                    </a:lnTo>
                    <a:lnTo>
                      <a:pt x="382" y="216"/>
                    </a:lnTo>
                    <a:lnTo>
                      <a:pt x="335" y="235"/>
                    </a:lnTo>
                    <a:lnTo>
                      <a:pt x="315" y="243"/>
                    </a:lnTo>
                    <a:lnTo>
                      <a:pt x="297" y="250"/>
                    </a:lnTo>
                    <a:lnTo>
                      <a:pt x="277" y="259"/>
                    </a:lnTo>
                    <a:lnTo>
                      <a:pt x="257" y="266"/>
                    </a:lnTo>
                    <a:lnTo>
                      <a:pt x="237" y="275"/>
                    </a:lnTo>
                    <a:lnTo>
                      <a:pt x="218" y="284"/>
                    </a:lnTo>
                    <a:lnTo>
                      <a:pt x="198" y="293"/>
                    </a:lnTo>
                    <a:lnTo>
                      <a:pt x="178" y="302"/>
                    </a:lnTo>
                    <a:lnTo>
                      <a:pt x="165" y="310"/>
                    </a:lnTo>
                    <a:lnTo>
                      <a:pt x="9" y="391"/>
                    </a:lnTo>
                    <a:lnTo>
                      <a:pt x="4" y="397"/>
                    </a:lnTo>
                    <a:lnTo>
                      <a:pt x="0" y="402"/>
                    </a:lnTo>
                    <a:lnTo>
                      <a:pt x="0" y="409"/>
                    </a:lnTo>
                    <a:lnTo>
                      <a:pt x="2" y="416"/>
                    </a:lnTo>
                    <a:lnTo>
                      <a:pt x="8" y="422"/>
                    </a:lnTo>
                    <a:lnTo>
                      <a:pt x="15" y="425"/>
                    </a:lnTo>
                    <a:lnTo>
                      <a:pt x="22" y="425"/>
                    </a:lnTo>
                    <a:lnTo>
                      <a:pt x="29" y="424"/>
                    </a:lnTo>
                    <a:lnTo>
                      <a:pt x="183" y="342"/>
                    </a:lnTo>
                    <a:lnTo>
                      <a:pt x="194" y="337"/>
                    </a:lnTo>
                    <a:lnTo>
                      <a:pt x="214" y="328"/>
                    </a:lnTo>
                    <a:lnTo>
                      <a:pt x="234" y="319"/>
                    </a:lnTo>
                    <a:lnTo>
                      <a:pt x="254" y="310"/>
                    </a:lnTo>
                    <a:lnTo>
                      <a:pt x="272" y="301"/>
                    </a:lnTo>
                    <a:lnTo>
                      <a:pt x="292" y="293"/>
                    </a:lnTo>
                    <a:lnTo>
                      <a:pt x="312" y="284"/>
                    </a:lnTo>
                    <a:lnTo>
                      <a:pt x="330" y="277"/>
                    </a:lnTo>
                    <a:lnTo>
                      <a:pt x="350" y="270"/>
                    </a:lnTo>
                    <a:lnTo>
                      <a:pt x="397" y="250"/>
                    </a:lnTo>
                    <a:lnTo>
                      <a:pt x="427" y="239"/>
                    </a:lnTo>
                    <a:lnTo>
                      <a:pt x="456" y="226"/>
                    </a:lnTo>
                    <a:lnTo>
                      <a:pt x="487" y="214"/>
                    </a:lnTo>
                    <a:lnTo>
                      <a:pt x="518" y="201"/>
                    </a:lnTo>
                    <a:lnTo>
                      <a:pt x="549" y="188"/>
                    </a:lnTo>
                    <a:lnTo>
                      <a:pt x="578" y="174"/>
                    </a:lnTo>
                    <a:lnTo>
                      <a:pt x="608" y="161"/>
                    </a:lnTo>
                    <a:lnTo>
                      <a:pt x="637" y="147"/>
                    </a:lnTo>
                    <a:lnTo>
                      <a:pt x="816" y="56"/>
                    </a:lnTo>
                    <a:lnTo>
                      <a:pt x="818" y="56"/>
                    </a:lnTo>
                    <a:lnTo>
                      <a:pt x="822" y="55"/>
                    </a:lnTo>
                    <a:lnTo>
                      <a:pt x="827" y="51"/>
                    </a:lnTo>
                    <a:lnTo>
                      <a:pt x="835" y="47"/>
                    </a:lnTo>
                    <a:lnTo>
                      <a:pt x="840" y="69"/>
                    </a:lnTo>
                    <a:lnTo>
                      <a:pt x="844" y="82"/>
                    </a:lnTo>
                    <a:lnTo>
                      <a:pt x="845" y="89"/>
                    </a:lnTo>
                    <a:lnTo>
                      <a:pt x="845" y="96"/>
                    </a:lnTo>
                    <a:lnTo>
                      <a:pt x="847" y="105"/>
                    </a:lnTo>
                    <a:lnTo>
                      <a:pt x="849" y="112"/>
                    </a:lnTo>
                    <a:lnTo>
                      <a:pt x="853" y="118"/>
                    </a:lnTo>
                    <a:lnTo>
                      <a:pt x="858" y="121"/>
                    </a:lnTo>
                    <a:lnTo>
                      <a:pt x="865" y="123"/>
                    </a:lnTo>
                    <a:lnTo>
                      <a:pt x="873" y="121"/>
                    </a:lnTo>
                    <a:lnTo>
                      <a:pt x="880" y="118"/>
                    </a:lnTo>
                    <a:lnTo>
                      <a:pt x="883" y="111"/>
                    </a:lnTo>
                    <a:lnTo>
                      <a:pt x="883" y="103"/>
                    </a:lnTo>
                    <a:lnTo>
                      <a:pt x="883" y="94"/>
                    </a:lnTo>
                    <a:lnTo>
                      <a:pt x="883" y="85"/>
                    </a:lnTo>
                    <a:lnTo>
                      <a:pt x="882" y="73"/>
                    </a:lnTo>
                    <a:lnTo>
                      <a:pt x="874" y="53"/>
                    </a:lnTo>
                    <a:lnTo>
                      <a:pt x="863" y="15"/>
                    </a:lnTo>
                    <a:lnTo>
                      <a:pt x="862" y="11"/>
                    </a:lnTo>
                    <a:lnTo>
                      <a:pt x="860" y="7"/>
                    </a:lnTo>
                    <a:lnTo>
                      <a:pt x="856" y="6"/>
                    </a:lnTo>
                    <a:lnTo>
                      <a:pt x="853" y="2"/>
                    </a:lnTo>
                    <a:lnTo>
                      <a:pt x="849" y="0"/>
                    </a:lnTo>
                    <a:lnTo>
                      <a:pt x="845" y="0"/>
                    </a:lnTo>
                    <a:lnTo>
                      <a:pt x="840" y="2"/>
                    </a:lnTo>
                    <a:lnTo>
                      <a:pt x="83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5" name="Freeform 10"/>
              <p:cNvSpPr>
                <a:spLocks/>
              </p:cNvSpPr>
              <p:nvPr/>
            </p:nvSpPr>
            <p:spPr bwMode="auto">
              <a:xfrm>
                <a:off x="1616" y="1542"/>
                <a:ext cx="825" cy="425"/>
              </a:xfrm>
              <a:custGeom>
                <a:avLst/>
                <a:gdLst>
                  <a:gd name="T0" fmla="*/ 798 w 825"/>
                  <a:gd name="T1" fmla="*/ 1 h 425"/>
                  <a:gd name="T2" fmla="*/ 693 w 825"/>
                  <a:gd name="T3" fmla="*/ 49 h 425"/>
                  <a:gd name="T4" fmla="*/ 661 w 825"/>
                  <a:gd name="T5" fmla="*/ 63 h 425"/>
                  <a:gd name="T6" fmla="*/ 626 w 825"/>
                  <a:gd name="T7" fmla="*/ 79 h 425"/>
                  <a:gd name="T8" fmla="*/ 592 w 825"/>
                  <a:gd name="T9" fmla="*/ 94 h 425"/>
                  <a:gd name="T10" fmla="*/ 559 w 825"/>
                  <a:gd name="T11" fmla="*/ 108 h 425"/>
                  <a:gd name="T12" fmla="*/ 525 w 825"/>
                  <a:gd name="T13" fmla="*/ 125 h 425"/>
                  <a:gd name="T14" fmla="*/ 491 w 825"/>
                  <a:gd name="T15" fmla="*/ 141 h 425"/>
                  <a:gd name="T16" fmla="*/ 456 w 825"/>
                  <a:gd name="T17" fmla="*/ 157 h 425"/>
                  <a:gd name="T18" fmla="*/ 422 w 825"/>
                  <a:gd name="T19" fmla="*/ 175 h 425"/>
                  <a:gd name="T20" fmla="*/ 227 w 825"/>
                  <a:gd name="T21" fmla="*/ 269 h 425"/>
                  <a:gd name="T22" fmla="*/ 185 w 825"/>
                  <a:gd name="T23" fmla="*/ 289 h 425"/>
                  <a:gd name="T24" fmla="*/ 167 w 825"/>
                  <a:gd name="T25" fmla="*/ 298 h 425"/>
                  <a:gd name="T26" fmla="*/ 145 w 825"/>
                  <a:gd name="T27" fmla="*/ 309 h 425"/>
                  <a:gd name="T28" fmla="*/ 122 w 825"/>
                  <a:gd name="T29" fmla="*/ 320 h 425"/>
                  <a:gd name="T30" fmla="*/ 96 w 825"/>
                  <a:gd name="T31" fmla="*/ 334 h 425"/>
                  <a:gd name="T32" fmla="*/ 71 w 825"/>
                  <a:gd name="T33" fmla="*/ 347 h 425"/>
                  <a:gd name="T34" fmla="*/ 47 w 825"/>
                  <a:gd name="T35" fmla="*/ 362 h 425"/>
                  <a:gd name="T36" fmla="*/ 26 w 825"/>
                  <a:gd name="T37" fmla="*/ 376 h 425"/>
                  <a:gd name="T38" fmla="*/ 6 w 825"/>
                  <a:gd name="T39" fmla="*/ 391 h 425"/>
                  <a:gd name="T40" fmla="*/ 2 w 825"/>
                  <a:gd name="T41" fmla="*/ 396 h 425"/>
                  <a:gd name="T42" fmla="*/ 0 w 825"/>
                  <a:gd name="T43" fmla="*/ 403 h 425"/>
                  <a:gd name="T44" fmla="*/ 0 w 825"/>
                  <a:gd name="T45" fmla="*/ 412 h 425"/>
                  <a:gd name="T46" fmla="*/ 4 w 825"/>
                  <a:gd name="T47" fmla="*/ 418 h 425"/>
                  <a:gd name="T48" fmla="*/ 9 w 825"/>
                  <a:gd name="T49" fmla="*/ 423 h 425"/>
                  <a:gd name="T50" fmla="*/ 17 w 825"/>
                  <a:gd name="T51" fmla="*/ 425 h 425"/>
                  <a:gd name="T52" fmla="*/ 24 w 825"/>
                  <a:gd name="T53" fmla="*/ 425 h 425"/>
                  <a:gd name="T54" fmla="*/ 29 w 825"/>
                  <a:gd name="T55" fmla="*/ 421 h 425"/>
                  <a:gd name="T56" fmla="*/ 46 w 825"/>
                  <a:gd name="T57" fmla="*/ 409 h 425"/>
                  <a:gd name="T58" fmla="*/ 66 w 825"/>
                  <a:gd name="T59" fmla="*/ 396 h 425"/>
                  <a:gd name="T60" fmla="*/ 87 w 825"/>
                  <a:gd name="T61" fmla="*/ 383 h 425"/>
                  <a:gd name="T62" fmla="*/ 109 w 825"/>
                  <a:gd name="T63" fmla="*/ 371 h 425"/>
                  <a:gd name="T64" fmla="*/ 132 w 825"/>
                  <a:gd name="T65" fmla="*/ 358 h 425"/>
                  <a:gd name="T66" fmla="*/ 156 w 825"/>
                  <a:gd name="T67" fmla="*/ 345 h 425"/>
                  <a:gd name="T68" fmla="*/ 179 w 825"/>
                  <a:gd name="T69" fmla="*/ 334 h 425"/>
                  <a:gd name="T70" fmla="*/ 201 w 825"/>
                  <a:gd name="T71" fmla="*/ 324 h 425"/>
                  <a:gd name="T72" fmla="*/ 243 w 825"/>
                  <a:gd name="T73" fmla="*/ 304 h 425"/>
                  <a:gd name="T74" fmla="*/ 440 w 825"/>
                  <a:gd name="T75" fmla="*/ 210 h 425"/>
                  <a:gd name="T76" fmla="*/ 474 w 825"/>
                  <a:gd name="T77" fmla="*/ 191 h 425"/>
                  <a:gd name="T78" fmla="*/ 507 w 825"/>
                  <a:gd name="T79" fmla="*/ 175 h 425"/>
                  <a:gd name="T80" fmla="*/ 541 w 825"/>
                  <a:gd name="T81" fmla="*/ 159 h 425"/>
                  <a:gd name="T82" fmla="*/ 574 w 825"/>
                  <a:gd name="T83" fmla="*/ 144 h 425"/>
                  <a:gd name="T84" fmla="*/ 608 w 825"/>
                  <a:gd name="T85" fmla="*/ 128 h 425"/>
                  <a:gd name="T86" fmla="*/ 641 w 825"/>
                  <a:gd name="T87" fmla="*/ 114 h 425"/>
                  <a:gd name="T88" fmla="*/ 675 w 825"/>
                  <a:gd name="T89" fmla="*/ 99 h 425"/>
                  <a:gd name="T90" fmla="*/ 710 w 825"/>
                  <a:gd name="T91" fmla="*/ 83 h 425"/>
                  <a:gd name="T92" fmla="*/ 813 w 825"/>
                  <a:gd name="T93" fmla="*/ 36 h 425"/>
                  <a:gd name="T94" fmla="*/ 820 w 825"/>
                  <a:gd name="T95" fmla="*/ 32 h 425"/>
                  <a:gd name="T96" fmla="*/ 824 w 825"/>
                  <a:gd name="T97" fmla="*/ 25 h 425"/>
                  <a:gd name="T98" fmla="*/ 825 w 825"/>
                  <a:gd name="T99" fmla="*/ 18 h 425"/>
                  <a:gd name="T100" fmla="*/ 824 w 825"/>
                  <a:gd name="T101" fmla="*/ 11 h 425"/>
                  <a:gd name="T102" fmla="*/ 818 w 825"/>
                  <a:gd name="T103" fmla="*/ 5 h 425"/>
                  <a:gd name="T104" fmla="*/ 813 w 825"/>
                  <a:gd name="T105" fmla="*/ 1 h 425"/>
                  <a:gd name="T106" fmla="*/ 806 w 825"/>
                  <a:gd name="T107" fmla="*/ 0 h 425"/>
                  <a:gd name="T108" fmla="*/ 798 w 825"/>
                  <a:gd name="T109" fmla="*/ 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5" h="425">
                    <a:moveTo>
                      <a:pt x="798" y="1"/>
                    </a:moveTo>
                    <a:lnTo>
                      <a:pt x="693" y="49"/>
                    </a:lnTo>
                    <a:lnTo>
                      <a:pt x="661" y="63"/>
                    </a:lnTo>
                    <a:lnTo>
                      <a:pt x="626" y="79"/>
                    </a:lnTo>
                    <a:lnTo>
                      <a:pt x="592" y="94"/>
                    </a:lnTo>
                    <a:lnTo>
                      <a:pt x="559" y="108"/>
                    </a:lnTo>
                    <a:lnTo>
                      <a:pt x="525" y="125"/>
                    </a:lnTo>
                    <a:lnTo>
                      <a:pt x="491" y="141"/>
                    </a:lnTo>
                    <a:lnTo>
                      <a:pt x="456" y="157"/>
                    </a:lnTo>
                    <a:lnTo>
                      <a:pt x="422" y="175"/>
                    </a:lnTo>
                    <a:lnTo>
                      <a:pt x="227" y="269"/>
                    </a:lnTo>
                    <a:lnTo>
                      <a:pt x="185" y="289"/>
                    </a:lnTo>
                    <a:lnTo>
                      <a:pt x="167" y="298"/>
                    </a:lnTo>
                    <a:lnTo>
                      <a:pt x="145" y="309"/>
                    </a:lnTo>
                    <a:lnTo>
                      <a:pt x="122" y="320"/>
                    </a:lnTo>
                    <a:lnTo>
                      <a:pt x="96" y="334"/>
                    </a:lnTo>
                    <a:lnTo>
                      <a:pt x="71" y="347"/>
                    </a:lnTo>
                    <a:lnTo>
                      <a:pt x="47" y="362"/>
                    </a:lnTo>
                    <a:lnTo>
                      <a:pt x="26" y="376"/>
                    </a:lnTo>
                    <a:lnTo>
                      <a:pt x="6" y="391"/>
                    </a:lnTo>
                    <a:lnTo>
                      <a:pt x="2" y="396"/>
                    </a:lnTo>
                    <a:lnTo>
                      <a:pt x="0" y="403"/>
                    </a:lnTo>
                    <a:lnTo>
                      <a:pt x="0" y="412"/>
                    </a:lnTo>
                    <a:lnTo>
                      <a:pt x="4" y="418"/>
                    </a:lnTo>
                    <a:lnTo>
                      <a:pt x="9" y="423"/>
                    </a:lnTo>
                    <a:lnTo>
                      <a:pt x="17" y="425"/>
                    </a:lnTo>
                    <a:lnTo>
                      <a:pt x="24" y="425"/>
                    </a:lnTo>
                    <a:lnTo>
                      <a:pt x="29" y="421"/>
                    </a:lnTo>
                    <a:lnTo>
                      <a:pt x="46" y="409"/>
                    </a:lnTo>
                    <a:lnTo>
                      <a:pt x="66" y="396"/>
                    </a:lnTo>
                    <a:lnTo>
                      <a:pt x="87" y="383"/>
                    </a:lnTo>
                    <a:lnTo>
                      <a:pt x="109" y="371"/>
                    </a:lnTo>
                    <a:lnTo>
                      <a:pt x="132" y="358"/>
                    </a:lnTo>
                    <a:lnTo>
                      <a:pt x="156" y="345"/>
                    </a:lnTo>
                    <a:lnTo>
                      <a:pt x="179" y="334"/>
                    </a:lnTo>
                    <a:lnTo>
                      <a:pt x="201" y="324"/>
                    </a:lnTo>
                    <a:lnTo>
                      <a:pt x="243" y="304"/>
                    </a:lnTo>
                    <a:lnTo>
                      <a:pt x="440" y="210"/>
                    </a:lnTo>
                    <a:lnTo>
                      <a:pt x="474" y="191"/>
                    </a:lnTo>
                    <a:lnTo>
                      <a:pt x="507" y="175"/>
                    </a:lnTo>
                    <a:lnTo>
                      <a:pt x="541" y="159"/>
                    </a:lnTo>
                    <a:lnTo>
                      <a:pt x="574" y="144"/>
                    </a:lnTo>
                    <a:lnTo>
                      <a:pt x="608" y="128"/>
                    </a:lnTo>
                    <a:lnTo>
                      <a:pt x="641" y="114"/>
                    </a:lnTo>
                    <a:lnTo>
                      <a:pt x="675" y="99"/>
                    </a:lnTo>
                    <a:lnTo>
                      <a:pt x="710" y="83"/>
                    </a:lnTo>
                    <a:lnTo>
                      <a:pt x="813" y="36"/>
                    </a:lnTo>
                    <a:lnTo>
                      <a:pt x="820" y="32"/>
                    </a:lnTo>
                    <a:lnTo>
                      <a:pt x="824" y="25"/>
                    </a:lnTo>
                    <a:lnTo>
                      <a:pt x="825" y="18"/>
                    </a:lnTo>
                    <a:lnTo>
                      <a:pt x="824" y="11"/>
                    </a:lnTo>
                    <a:lnTo>
                      <a:pt x="818" y="5"/>
                    </a:lnTo>
                    <a:lnTo>
                      <a:pt x="813" y="1"/>
                    </a:lnTo>
                    <a:lnTo>
                      <a:pt x="806" y="0"/>
                    </a:lnTo>
                    <a:lnTo>
                      <a:pt x="79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6" name="Freeform 11"/>
              <p:cNvSpPr>
                <a:spLocks/>
              </p:cNvSpPr>
              <p:nvPr/>
            </p:nvSpPr>
            <p:spPr bwMode="auto">
              <a:xfrm>
                <a:off x="1542" y="1475"/>
                <a:ext cx="851" cy="472"/>
              </a:xfrm>
              <a:custGeom>
                <a:avLst/>
                <a:gdLst>
                  <a:gd name="T0" fmla="*/ 805 w 851"/>
                  <a:gd name="T1" fmla="*/ 11 h 472"/>
                  <a:gd name="T2" fmla="*/ 767 w 851"/>
                  <a:gd name="T3" fmla="*/ 27 h 472"/>
                  <a:gd name="T4" fmla="*/ 729 w 851"/>
                  <a:gd name="T5" fmla="*/ 45 h 472"/>
                  <a:gd name="T6" fmla="*/ 691 w 851"/>
                  <a:gd name="T7" fmla="*/ 63 h 472"/>
                  <a:gd name="T8" fmla="*/ 655 w 851"/>
                  <a:gd name="T9" fmla="*/ 83 h 472"/>
                  <a:gd name="T10" fmla="*/ 619 w 851"/>
                  <a:gd name="T11" fmla="*/ 103 h 472"/>
                  <a:gd name="T12" fmla="*/ 585 w 851"/>
                  <a:gd name="T13" fmla="*/ 123 h 472"/>
                  <a:gd name="T14" fmla="*/ 548 w 851"/>
                  <a:gd name="T15" fmla="*/ 143 h 472"/>
                  <a:gd name="T16" fmla="*/ 346 w 851"/>
                  <a:gd name="T17" fmla="*/ 251 h 472"/>
                  <a:gd name="T18" fmla="*/ 152 w 851"/>
                  <a:gd name="T19" fmla="*/ 356 h 472"/>
                  <a:gd name="T20" fmla="*/ 114 w 851"/>
                  <a:gd name="T21" fmla="*/ 376 h 472"/>
                  <a:gd name="T22" fmla="*/ 78 w 851"/>
                  <a:gd name="T23" fmla="*/ 396 h 472"/>
                  <a:gd name="T24" fmla="*/ 40 w 851"/>
                  <a:gd name="T25" fmla="*/ 418 h 472"/>
                  <a:gd name="T26" fmla="*/ 7 w 851"/>
                  <a:gd name="T27" fmla="*/ 439 h 472"/>
                  <a:gd name="T28" fmla="*/ 0 w 851"/>
                  <a:gd name="T29" fmla="*/ 450 h 472"/>
                  <a:gd name="T30" fmla="*/ 4 w 851"/>
                  <a:gd name="T31" fmla="*/ 465 h 472"/>
                  <a:gd name="T32" fmla="*/ 15 w 851"/>
                  <a:gd name="T33" fmla="*/ 472 h 472"/>
                  <a:gd name="T34" fmla="*/ 29 w 851"/>
                  <a:gd name="T35" fmla="*/ 470 h 472"/>
                  <a:gd name="T36" fmla="*/ 62 w 851"/>
                  <a:gd name="T37" fmla="*/ 450 h 472"/>
                  <a:gd name="T38" fmla="*/ 98 w 851"/>
                  <a:gd name="T39" fmla="*/ 429 h 472"/>
                  <a:gd name="T40" fmla="*/ 134 w 851"/>
                  <a:gd name="T41" fmla="*/ 409 h 472"/>
                  <a:gd name="T42" fmla="*/ 170 w 851"/>
                  <a:gd name="T43" fmla="*/ 389 h 472"/>
                  <a:gd name="T44" fmla="*/ 223 w 851"/>
                  <a:gd name="T45" fmla="*/ 360 h 472"/>
                  <a:gd name="T46" fmla="*/ 264 w 851"/>
                  <a:gd name="T47" fmla="*/ 338 h 472"/>
                  <a:gd name="T48" fmla="*/ 317 w 851"/>
                  <a:gd name="T49" fmla="*/ 311 h 472"/>
                  <a:gd name="T50" fmla="*/ 358 w 851"/>
                  <a:gd name="T51" fmla="*/ 289 h 472"/>
                  <a:gd name="T52" fmla="*/ 550 w 851"/>
                  <a:gd name="T53" fmla="*/ 184 h 472"/>
                  <a:gd name="T54" fmla="*/ 619 w 851"/>
                  <a:gd name="T55" fmla="*/ 144 h 472"/>
                  <a:gd name="T56" fmla="*/ 691 w 851"/>
                  <a:gd name="T57" fmla="*/ 106 h 472"/>
                  <a:gd name="T58" fmla="*/ 764 w 851"/>
                  <a:gd name="T59" fmla="*/ 68 h 472"/>
                  <a:gd name="T60" fmla="*/ 838 w 851"/>
                  <a:gd name="T61" fmla="*/ 36 h 472"/>
                  <a:gd name="T62" fmla="*/ 849 w 851"/>
                  <a:gd name="T63" fmla="*/ 27 h 472"/>
                  <a:gd name="T64" fmla="*/ 849 w 851"/>
                  <a:gd name="T65" fmla="*/ 12 h 472"/>
                  <a:gd name="T66" fmla="*/ 840 w 851"/>
                  <a:gd name="T67" fmla="*/ 1 h 472"/>
                  <a:gd name="T68" fmla="*/ 823 w 851"/>
                  <a:gd name="T69" fmla="*/ 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1" h="472">
                    <a:moveTo>
                      <a:pt x="823" y="1"/>
                    </a:moveTo>
                    <a:lnTo>
                      <a:pt x="805" y="11"/>
                    </a:lnTo>
                    <a:lnTo>
                      <a:pt x="785" y="18"/>
                    </a:lnTo>
                    <a:lnTo>
                      <a:pt x="767" y="27"/>
                    </a:lnTo>
                    <a:lnTo>
                      <a:pt x="747" y="36"/>
                    </a:lnTo>
                    <a:lnTo>
                      <a:pt x="729" y="45"/>
                    </a:lnTo>
                    <a:lnTo>
                      <a:pt x="711" y="54"/>
                    </a:lnTo>
                    <a:lnTo>
                      <a:pt x="691" y="63"/>
                    </a:lnTo>
                    <a:lnTo>
                      <a:pt x="673" y="74"/>
                    </a:lnTo>
                    <a:lnTo>
                      <a:pt x="655" y="83"/>
                    </a:lnTo>
                    <a:lnTo>
                      <a:pt x="637" y="92"/>
                    </a:lnTo>
                    <a:lnTo>
                      <a:pt x="619" y="103"/>
                    </a:lnTo>
                    <a:lnTo>
                      <a:pt x="601" y="112"/>
                    </a:lnTo>
                    <a:lnTo>
                      <a:pt x="585" y="123"/>
                    </a:lnTo>
                    <a:lnTo>
                      <a:pt x="567" y="132"/>
                    </a:lnTo>
                    <a:lnTo>
                      <a:pt x="548" y="143"/>
                    </a:lnTo>
                    <a:lnTo>
                      <a:pt x="532" y="152"/>
                    </a:lnTo>
                    <a:lnTo>
                      <a:pt x="346" y="251"/>
                    </a:lnTo>
                    <a:lnTo>
                      <a:pt x="199" y="331"/>
                    </a:lnTo>
                    <a:lnTo>
                      <a:pt x="152" y="356"/>
                    </a:lnTo>
                    <a:lnTo>
                      <a:pt x="134" y="365"/>
                    </a:lnTo>
                    <a:lnTo>
                      <a:pt x="114" y="376"/>
                    </a:lnTo>
                    <a:lnTo>
                      <a:pt x="96" y="385"/>
                    </a:lnTo>
                    <a:lnTo>
                      <a:pt x="78" y="396"/>
                    </a:lnTo>
                    <a:lnTo>
                      <a:pt x="58" y="407"/>
                    </a:lnTo>
                    <a:lnTo>
                      <a:pt x="40" y="418"/>
                    </a:lnTo>
                    <a:lnTo>
                      <a:pt x="24" y="429"/>
                    </a:lnTo>
                    <a:lnTo>
                      <a:pt x="7" y="439"/>
                    </a:lnTo>
                    <a:lnTo>
                      <a:pt x="4" y="445"/>
                    </a:lnTo>
                    <a:lnTo>
                      <a:pt x="0" y="450"/>
                    </a:lnTo>
                    <a:lnTo>
                      <a:pt x="0" y="458"/>
                    </a:lnTo>
                    <a:lnTo>
                      <a:pt x="4" y="465"/>
                    </a:lnTo>
                    <a:lnTo>
                      <a:pt x="9" y="470"/>
                    </a:lnTo>
                    <a:lnTo>
                      <a:pt x="15" y="472"/>
                    </a:lnTo>
                    <a:lnTo>
                      <a:pt x="22" y="472"/>
                    </a:lnTo>
                    <a:lnTo>
                      <a:pt x="29" y="470"/>
                    </a:lnTo>
                    <a:lnTo>
                      <a:pt x="45" y="459"/>
                    </a:lnTo>
                    <a:lnTo>
                      <a:pt x="62" y="450"/>
                    </a:lnTo>
                    <a:lnTo>
                      <a:pt x="78" y="439"/>
                    </a:lnTo>
                    <a:lnTo>
                      <a:pt x="98" y="429"/>
                    </a:lnTo>
                    <a:lnTo>
                      <a:pt x="116" y="418"/>
                    </a:lnTo>
                    <a:lnTo>
                      <a:pt x="134" y="409"/>
                    </a:lnTo>
                    <a:lnTo>
                      <a:pt x="152" y="398"/>
                    </a:lnTo>
                    <a:lnTo>
                      <a:pt x="170" y="389"/>
                    </a:lnTo>
                    <a:lnTo>
                      <a:pt x="217" y="363"/>
                    </a:lnTo>
                    <a:lnTo>
                      <a:pt x="223" y="360"/>
                    </a:lnTo>
                    <a:lnTo>
                      <a:pt x="241" y="351"/>
                    </a:lnTo>
                    <a:lnTo>
                      <a:pt x="264" y="338"/>
                    </a:lnTo>
                    <a:lnTo>
                      <a:pt x="291" y="324"/>
                    </a:lnTo>
                    <a:lnTo>
                      <a:pt x="317" y="311"/>
                    </a:lnTo>
                    <a:lnTo>
                      <a:pt x="340" y="298"/>
                    </a:lnTo>
                    <a:lnTo>
                      <a:pt x="358" y="289"/>
                    </a:lnTo>
                    <a:lnTo>
                      <a:pt x="364" y="286"/>
                    </a:lnTo>
                    <a:lnTo>
                      <a:pt x="550" y="184"/>
                    </a:lnTo>
                    <a:lnTo>
                      <a:pt x="585" y="164"/>
                    </a:lnTo>
                    <a:lnTo>
                      <a:pt x="619" y="144"/>
                    </a:lnTo>
                    <a:lnTo>
                      <a:pt x="655" y="125"/>
                    </a:lnTo>
                    <a:lnTo>
                      <a:pt x="691" y="106"/>
                    </a:lnTo>
                    <a:lnTo>
                      <a:pt x="728" y="87"/>
                    </a:lnTo>
                    <a:lnTo>
                      <a:pt x="764" y="68"/>
                    </a:lnTo>
                    <a:lnTo>
                      <a:pt x="800" y="52"/>
                    </a:lnTo>
                    <a:lnTo>
                      <a:pt x="838" y="36"/>
                    </a:lnTo>
                    <a:lnTo>
                      <a:pt x="843" y="32"/>
                    </a:lnTo>
                    <a:lnTo>
                      <a:pt x="849" y="27"/>
                    </a:lnTo>
                    <a:lnTo>
                      <a:pt x="851" y="20"/>
                    </a:lnTo>
                    <a:lnTo>
                      <a:pt x="849" y="12"/>
                    </a:lnTo>
                    <a:lnTo>
                      <a:pt x="845" y="7"/>
                    </a:lnTo>
                    <a:lnTo>
                      <a:pt x="840" y="1"/>
                    </a:lnTo>
                    <a:lnTo>
                      <a:pt x="831" y="0"/>
                    </a:lnTo>
                    <a:lnTo>
                      <a:pt x="82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7" name="Freeform 12"/>
              <p:cNvSpPr>
                <a:spLocks/>
              </p:cNvSpPr>
              <p:nvPr/>
            </p:nvSpPr>
            <p:spPr bwMode="auto">
              <a:xfrm>
                <a:off x="1497" y="1415"/>
                <a:ext cx="809" cy="499"/>
              </a:xfrm>
              <a:custGeom>
                <a:avLst/>
                <a:gdLst>
                  <a:gd name="T0" fmla="*/ 769 w 809"/>
                  <a:gd name="T1" fmla="*/ 13 h 499"/>
                  <a:gd name="T2" fmla="*/ 751 w 809"/>
                  <a:gd name="T3" fmla="*/ 25 h 499"/>
                  <a:gd name="T4" fmla="*/ 731 w 809"/>
                  <a:gd name="T5" fmla="*/ 38 h 499"/>
                  <a:gd name="T6" fmla="*/ 709 w 809"/>
                  <a:gd name="T7" fmla="*/ 51 h 499"/>
                  <a:gd name="T8" fmla="*/ 669 w 809"/>
                  <a:gd name="T9" fmla="*/ 71 h 499"/>
                  <a:gd name="T10" fmla="*/ 536 w 809"/>
                  <a:gd name="T11" fmla="*/ 161 h 499"/>
                  <a:gd name="T12" fmla="*/ 523 w 809"/>
                  <a:gd name="T13" fmla="*/ 168 h 499"/>
                  <a:gd name="T14" fmla="*/ 496 w 809"/>
                  <a:gd name="T15" fmla="*/ 185 h 499"/>
                  <a:gd name="T16" fmla="*/ 467 w 809"/>
                  <a:gd name="T17" fmla="*/ 201 h 499"/>
                  <a:gd name="T18" fmla="*/ 454 w 809"/>
                  <a:gd name="T19" fmla="*/ 208 h 499"/>
                  <a:gd name="T20" fmla="*/ 355 w 809"/>
                  <a:gd name="T21" fmla="*/ 268 h 499"/>
                  <a:gd name="T22" fmla="*/ 331 w 809"/>
                  <a:gd name="T23" fmla="*/ 280 h 499"/>
                  <a:gd name="T24" fmla="*/ 306 w 809"/>
                  <a:gd name="T25" fmla="*/ 291 h 499"/>
                  <a:gd name="T26" fmla="*/ 282 w 809"/>
                  <a:gd name="T27" fmla="*/ 302 h 499"/>
                  <a:gd name="T28" fmla="*/ 257 w 809"/>
                  <a:gd name="T29" fmla="*/ 315 h 499"/>
                  <a:gd name="T30" fmla="*/ 226 w 809"/>
                  <a:gd name="T31" fmla="*/ 329 h 499"/>
                  <a:gd name="T32" fmla="*/ 197 w 809"/>
                  <a:gd name="T33" fmla="*/ 346 h 499"/>
                  <a:gd name="T34" fmla="*/ 168 w 809"/>
                  <a:gd name="T35" fmla="*/ 362 h 499"/>
                  <a:gd name="T36" fmla="*/ 118 w 809"/>
                  <a:gd name="T37" fmla="*/ 396 h 499"/>
                  <a:gd name="T38" fmla="*/ 90 w 809"/>
                  <a:gd name="T39" fmla="*/ 416 h 499"/>
                  <a:gd name="T40" fmla="*/ 63 w 809"/>
                  <a:gd name="T41" fmla="*/ 434 h 499"/>
                  <a:gd name="T42" fmla="*/ 36 w 809"/>
                  <a:gd name="T43" fmla="*/ 451 h 499"/>
                  <a:gd name="T44" fmla="*/ 11 w 809"/>
                  <a:gd name="T45" fmla="*/ 463 h 499"/>
                  <a:gd name="T46" fmla="*/ 2 w 809"/>
                  <a:gd name="T47" fmla="*/ 472 h 499"/>
                  <a:gd name="T48" fmla="*/ 2 w 809"/>
                  <a:gd name="T49" fmla="*/ 489 h 499"/>
                  <a:gd name="T50" fmla="*/ 11 w 809"/>
                  <a:gd name="T51" fmla="*/ 498 h 499"/>
                  <a:gd name="T52" fmla="*/ 25 w 809"/>
                  <a:gd name="T53" fmla="*/ 498 h 499"/>
                  <a:gd name="T54" fmla="*/ 52 w 809"/>
                  <a:gd name="T55" fmla="*/ 485 h 499"/>
                  <a:gd name="T56" fmla="*/ 81 w 809"/>
                  <a:gd name="T57" fmla="*/ 467 h 499"/>
                  <a:gd name="T58" fmla="*/ 110 w 809"/>
                  <a:gd name="T59" fmla="*/ 447 h 499"/>
                  <a:gd name="T60" fmla="*/ 139 w 809"/>
                  <a:gd name="T61" fmla="*/ 427 h 499"/>
                  <a:gd name="T62" fmla="*/ 188 w 809"/>
                  <a:gd name="T63" fmla="*/ 393 h 499"/>
                  <a:gd name="T64" fmla="*/ 213 w 809"/>
                  <a:gd name="T65" fmla="*/ 378 h 499"/>
                  <a:gd name="T66" fmla="*/ 242 w 809"/>
                  <a:gd name="T67" fmla="*/ 364 h 499"/>
                  <a:gd name="T68" fmla="*/ 271 w 809"/>
                  <a:gd name="T69" fmla="*/ 349 h 499"/>
                  <a:gd name="T70" fmla="*/ 298 w 809"/>
                  <a:gd name="T71" fmla="*/ 337 h 499"/>
                  <a:gd name="T72" fmla="*/ 324 w 809"/>
                  <a:gd name="T73" fmla="*/ 326 h 499"/>
                  <a:gd name="T74" fmla="*/ 347 w 809"/>
                  <a:gd name="T75" fmla="*/ 313 h 499"/>
                  <a:gd name="T76" fmla="*/ 373 w 809"/>
                  <a:gd name="T77" fmla="*/ 300 h 499"/>
                  <a:gd name="T78" fmla="*/ 387 w 809"/>
                  <a:gd name="T79" fmla="*/ 291 h 499"/>
                  <a:gd name="T80" fmla="*/ 412 w 809"/>
                  <a:gd name="T81" fmla="*/ 277 h 499"/>
                  <a:gd name="T82" fmla="*/ 445 w 809"/>
                  <a:gd name="T83" fmla="*/ 257 h 499"/>
                  <a:gd name="T84" fmla="*/ 470 w 809"/>
                  <a:gd name="T85" fmla="*/ 242 h 499"/>
                  <a:gd name="T86" fmla="*/ 554 w 809"/>
                  <a:gd name="T87" fmla="*/ 194 h 499"/>
                  <a:gd name="T88" fmla="*/ 689 w 809"/>
                  <a:gd name="T89" fmla="*/ 105 h 499"/>
                  <a:gd name="T90" fmla="*/ 704 w 809"/>
                  <a:gd name="T91" fmla="*/ 96 h 499"/>
                  <a:gd name="T92" fmla="*/ 716 w 809"/>
                  <a:gd name="T93" fmla="*/ 89 h 499"/>
                  <a:gd name="T94" fmla="*/ 738 w 809"/>
                  <a:gd name="T95" fmla="*/ 78 h 499"/>
                  <a:gd name="T96" fmla="*/ 762 w 809"/>
                  <a:gd name="T97" fmla="*/ 63 h 499"/>
                  <a:gd name="T98" fmla="*/ 783 w 809"/>
                  <a:gd name="T99" fmla="*/ 51 h 499"/>
                  <a:gd name="T100" fmla="*/ 803 w 809"/>
                  <a:gd name="T101" fmla="*/ 34 h 499"/>
                  <a:gd name="T102" fmla="*/ 809 w 809"/>
                  <a:gd name="T103" fmla="*/ 20 h 499"/>
                  <a:gd name="T104" fmla="*/ 803 w 809"/>
                  <a:gd name="T105" fmla="*/ 7 h 499"/>
                  <a:gd name="T106" fmla="*/ 791 w 809"/>
                  <a:gd name="T107" fmla="*/ 0 h 499"/>
                  <a:gd name="T108" fmla="*/ 776 w 809"/>
                  <a:gd name="T109" fmla="*/ 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9" h="499">
                    <a:moveTo>
                      <a:pt x="776" y="5"/>
                    </a:moveTo>
                    <a:lnTo>
                      <a:pt x="769" y="13"/>
                    </a:lnTo>
                    <a:lnTo>
                      <a:pt x="760" y="20"/>
                    </a:lnTo>
                    <a:lnTo>
                      <a:pt x="751" y="25"/>
                    </a:lnTo>
                    <a:lnTo>
                      <a:pt x="740" y="33"/>
                    </a:lnTo>
                    <a:lnTo>
                      <a:pt x="731" y="38"/>
                    </a:lnTo>
                    <a:lnTo>
                      <a:pt x="720" y="43"/>
                    </a:lnTo>
                    <a:lnTo>
                      <a:pt x="709" y="51"/>
                    </a:lnTo>
                    <a:lnTo>
                      <a:pt x="698" y="56"/>
                    </a:lnTo>
                    <a:lnTo>
                      <a:pt x="669" y="71"/>
                    </a:lnTo>
                    <a:lnTo>
                      <a:pt x="597" y="119"/>
                    </a:lnTo>
                    <a:lnTo>
                      <a:pt x="536" y="161"/>
                    </a:lnTo>
                    <a:lnTo>
                      <a:pt x="532" y="163"/>
                    </a:lnTo>
                    <a:lnTo>
                      <a:pt x="523" y="168"/>
                    </a:lnTo>
                    <a:lnTo>
                      <a:pt x="510" y="176"/>
                    </a:lnTo>
                    <a:lnTo>
                      <a:pt x="496" y="185"/>
                    </a:lnTo>
                    <a:lnTo>
                      <a:pt x="479" y="194"/>
                    </a:lnTo>
                    <a:lnTo>
                      <a:pt x="467" y="201"/>
                    </a:lnTo>
                    <a:lnTo>
                      <a:pt x="458" y="206"/>
                    </a:lnTo>
                    <a:lnTo>
                      <a:pt x="454" y="208"/>
                    </a:lnTo>
                    <a:lnTo>
                      <a:pt x="365" y="261"/>
                    </a:lnTo>
                    <a:lnTo>
                      <a:pt x="355" y="268"/>
                    </a:lnTo>
                    <a:lnTo>
                      <a:pt x="342" y="273"/>
                    </a:lnTo>
                    <a:lnTo>
                      <a:pt x="331" y="280"/>
                    </a:lnTo>
                    <a:lnTo>
                      <a:pt x="318" y="286"/>
                    </a:lnTo>
                    <a:lnTo>
                      <a:pt x="306" y="291"/>
                    </a:lnTo>
                    <a:lnTo>
                      <a:pt x="295" y="297"/>
                    </a:lnTo>
                    <a:lnTo>
                      <a:pt x="282" y="302"/>
                    </a:lnTo>
                    <a:lnTo>
                      <a:pt x="271" y="308"/>
                    </a:lnTo>
                    <a:lnTo>
                      <a:pt x="257" y="315"/>
                    </a:lnTo>
                    <a:lnTo>
                      <a:pt x="241" y="322"/>
                    </a:lnTo>
                    <a:lnTo>
                      <a:pt x="226" y="329"/>
                    </a:lnTo>
                    <a:lnTo>
                      <a:pt x="212" y="337"/>
                    </a:lnTo>
                    <a:lnTo>
                      <a:pt x="197" y="346"/>
                    </a:lnTo>
                    <a:lnTo>
                      <a:pt x="183" y="353"/>
                    </a:lnTo>
                    <a:lnTo>
                      <a:pt x="168" y="362"/>
                    </a:lnTo>
                    <a:lnTo>
                      <a:pt x="154" y="371"/>
                    </a:lnTo>
                    <a:lnTo>
                      <a:pt x="118" y="396"/>
                    </a:lnTo>
                    <a:lnTo>
                      <a:pt x="103" y="405"/>
                    </a:lnTo>
                    <a:lnTo>
                      <a:pt x="90" y="416"/>
                    </a:lnTo>
                    <a:lnTo>
                      <a:pt x="76" y="425"/>
                    </a:lnTo>
                    <a:lnTo>
                      <a:pt x="63" y="434"/>
                    </a:lnTo>
                    <a:lnTo>
                      <a:pt x="49" y="443"/>
                    </a:lnTo>
                    <a:lnTo>
                      <a:pt x="36" y="451"/>
                    </a:lnTo>
                    <a:lnTo>
                      <a:pt x="23" y="458"/>
                    </a:lnTo>
                    <a:lnTo>
                      <a:pt x="11" y="463"/>
                    </a:lnTo>
                    <a:lnTo>
                      <a:pt x="5" y="467"/>
                    </a:lnTo>
                    <a:lnTo>
                      <a:pt x="2" y="472"/>
                    </a:lnTo>
                    <a:lnTo>
                      <a:pt x="0" y="481"/>
                    </a:lnTo>
                    <a:lnTo>
                      <a:pt x="2" y="489"/>
                    </a:lnTo>
                    <a:lnTo>
                      <a:pt x="5" y="494"/>
                    </a:lnTo>
                    <a:lnTo>
                      <a:pt x="11" y="498"/>
                    </a:lnTo>
                    <a:lnTo>
                      <a:pt x="18" y="499"/>
                    </a:lnTo>
                    <a:lnTo>
                      <a:pt x="25" y="498"/>
                    </a:lnTo>
                    <a:lnTo>
                      <a:pt x="40" y="492"/>
                    </a:lnTo>
                    <a:lnTo>
                      <a:pt x="52" y="485"/>
                    </a:lnTo>
                    <a:lnTo>
                      <a:pt x="67" y="476"/>
                    </a:lnTo>
                    <a:lnTo>
                      <a:pt x="81" y="467"/>
                    </a:lnTo>
                    <a:lnTo>
                      <a:pt x="96" y="458"/>
                    </a:lnTo>
                    <a:lnTo>
                      <a:pt x="110" y="447"/>
                    </a:lnTo>
                    <a:lnTo>
                      <a:pt x="125" y="438"/>
                    </a:lnTo>
                    <a:lnTo>
                      <a:pt x="139" y="427"/>
                    </a:lnTo>
                    <a:lnTo>
                      <a:pt x="175" y="402"/>
                    </a:lnTo>
                    <a:lnTo>
                      <a:pt x="188" y="393"/>
                    </a:lnTo>
                    <a:lnTo>
                      <a:pt x="201" y="385"/>
                    </a:lnTo>
                    <a:lnTo>
                      <a:pt x="213" y="378"/>
                    </a:lnTo>
                    <a:lnTo>
                      <a:pt x="228" y="371"/>
                    </a:lnTo>
                    <a:lnTo>
                      <a:pt x="242" y="364"/>
                    </a:lnTo>
                    <a:lnTo>
                      <a:pt x="257" y="356"/>
                    </a:lnTo>
                    <a:lnTo>
                      <a:pt x="271" y="349"/>
                    </a:lnTo>
                    <a:lnTo>
                      <a:pt x="286" y="342"/>
                    </a:lnTo>
                    <a:lnTo>
                      <a:pt x="298" y="337"/>
                    </a:lnTo>
                    <a:lnTo>
                      <a:pt x="311" y="331"/>
                    </a:lnTo>
                    <a:lnTo>
                      <a:pt x="324" y="326"/>
                    </a:lnTo>
                    <a:lnTo>
                      <a:pt x="335" y="318"/>
                    </a:lnTo>
                    <a:lnTo>
                      <a:pt x="347" y="313"/>
                    </a:lnTo>
                    <a:lnTo>
                      <a:pt x="360" y="306"/>
                    </a:lnTo>
                    <a:lnTo>
                      <a:pt x="373" y="300"/>
                    </a:lnTo>
                    <a:lnTo>
                      <a:pt x="384" y="293"/>
                    </a:lnTo>
                    <a:lnTo>
                      <a:pt x="387" y="291"/>
                    </a:lnTo>
                    <a:lnTo>
                      <a:pt x="398" y="284"/>
                    </a:lnTo>
                    <a:lnTo>
                      <a:pt x="412" y="277"/>
                    </a:lnTo>
                    <a:lnTo>
                      <a:pt x="429" y="266"/>
                    </a:lnTo>
                    <a:lnTo>
                      <a:pt x="445" y="257"/>
                    </a:lnTo>
                    <a:lnTo>
                      <a:pt x="460" y="250"/>
                    </a:lnTo>
                    <a:lnTo>
                      <a:pt x="470" y="242"/>
                    </a:lnTo>
                    <a:lnTo>
                      <a:pt x="474" y="241"/>
                    </a:lnTo>
                    <a:lnTo>
                      <a:pt x="554" y="194"/>
                    </a:lnTo>
                    <a:lnTo>
                      <a:pt x="619" y="150"/>
                    </a:lnTo>
                    <a:lnTo>
                      <a:pt x="689" y="105"/>
                    </a:lnTo>
                    <a:lnTo>
                      <a:pt x="693" y="103"/>
                    </a:lnTo>
                    <a:lnTo>
                      <a:pt x="704" y="96"/>
                    </a:lnTo>
                    <a:lnTo>
                      <a:pt x="713" y="90"/>
                    </a:lnTo>
                    <a:lnTo>
                      <a:pt x="716" y="89"/>
                    </a:lnTo>
                    <a:lnTo>
                      <a:pt x="727" y="83"/>
                    </a:lnTo>
                    <a:lnTo>
                      <a:pt x="738" y="78"/>
                    </a:lnTo>
                    <a:lnTo>
                      <a:pt x="751" y="71"/>
                    </a:lnTo>
                    <a:lnTo>
                      <a:pt x="762" y="63"/>
                    </a:lnTo>
                    <a:lnTo>
                      <a:pt x="773" y="58"/>
                    </a:lnTo>
                    <a:lnTo>
                      <a:pt x="783" y="51"/>
                    </a:lnTo>
                    <a:lnTo>
                      <a:pt x="794" y="42"/>
                    </a:lnTo>
                    <a:lnTo>
                      <a:pt x="803" y="34"/>
                    </a:lnTo>
                    <a:lnTo>
                      <a:pt x="807" y="29"/>
                    </a:lnTo>
                    <a:lnTo>
                      <a:pt x="809" y="20"/>
                    </a:lnTo>
                    <a:lnTo>
                      <a:pt x="807" y="13"/>
                    </a:lnTo>
                    <a:lnTo>
                      <a:pt x="803" y="7"/>
                    </a:lnTo>
                    <a:lnTo>
                      <a:pt x="798" y="4"/>
                    </a:lnTo>
                    <a:lnTo>
                      <a:pt x="791" y="0"/>
                    </a:lnTo>
                    <a:lnTo>
                      <a:pt x="782" y="2"/>
                    </a:lnTo>
                    <a:lnTo>
                      <a:pt x="77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8" name="Freeform 14"/>
              <p:cNvSpPr>
                <a:spLocks/>
              </p:cNvSpPr>
              <p:nvPr/>
            </p:nvSpPr>
            <p:spPr bwMode="auto">
              <a:xfrm>
                <a:off x="1622" y="2133"/>
                <a:ext cx="103" cy="938"/>
              </a:xfrm>
              <a:custGeom>
                <a:avLst/>
                <a:gdLst>
                  <a:gd name="T0" fmla="*/ 14 w 103"/>
                  <a:gd name="T1" fmla="*/ 0 h 938"/>
                  <a:gd name="T2" fmla="*/ 9 w 103"/>
                  <a:gd name="T3" fmla="*/ 2 h 938"/>
                  <a:gd name="T4" fmla="*/ 3 w 103"/>
                  <a:gd name="T5" fmla="*/ 8 h 938"/>
                  <a:gd name="T6" fmla="*/ 0 w 103"/>
                  <a:gd name="T7" fmla="*/ 15 h 938"/>
                  <a:gd name="T8" fmla="*/ 0 w 103"/>
                  <a:gd name="T9" fmla="*/ 22 h 938"/>
                  <a:gd name="T10" fmla="*/ 12 w 103"/>
                  <a:gd name="T11" fmla="*/ 133 h 938"/>
                  <a:gd name="T12" fmla="*/ 22 w 103"/>
                  <a:gd name="T13" fmla="*/ 245 h 938"/>
                  <a:gd name="T14" fmla="*/ 27 w 103"/>
                  <a:gd name="T15" fmla="*/ 357 h 938"/>
                  <a:gd name="T16" fmla="*/ 32 w 103"/>
                  <a:gd name="T17" fmla="*/ 467 h 938"/>
                  <a:gd name="T18" fmla="*/ 36 w 103"/>
                  <a:gd name="T19" fmla="*/ 581 h 938"/>
                  <a:gd name="T20" fmla="*/ 43 w 103"/>
                  <a:gd name="T21" fmla="*/ 695 h 938"/>
                  <a:gd name="T22" fmla="*/ 52 w 103"/>
                  <a:gd name="T23" fmla="*/ 809 h 938"/>
                  <a:gd name="T24" fmla="*/ 65 w 103"/>
                  <a:gd name="T25" fmla="*/ 922 h 938"/>
                  <a:gd name="T26" fmla="*/ 69 w 103"/>
                  <a:gd name="T27" fmla="*/ 929 h 938"/>
                  <a:gd name="T28" fmla="*/ 74 w 103"/>
                  <a:gd name="T29" fmla="*/ 934 h 938"/>
                  <a:gd name="T30" fmla="*/ 79 w 103"/>
                  <a:gd name="T31" fmla="*/ 938 h 938"/>
                  <a:gd name="T32" fmla="*/ 87 w 103"/>
                  <a:gd name="T33" fmla="*/ 938 h 938"/>
                  <a:gd name="T34" fmla="*/ 94 w 103"/>
                  <a:gd name="T35" fmla="*/ 936 h 938"/>
                  <a:gd name="T36" fmla="*/ 99 w 103"/>
                  <a:gd name="T37" fmla="*/ 931 h 938"/>
                  <a:gd name="T38" fmla="*/ 103 w 103"/>
                  <a:gd name="T39" fmla="*/ 923 h 938"/>
                  <a:gd name="T40" fmla="*/ 103 w 103"/>
                  <a:gd name="T41" fmla="*/ 916 h 938"/>
                  <a:gd name="T42" fmla="*/ 90 w 103"/>
                  <a:gd name="T43" fmla="*/ 804 h 938"/>
                  <a:gd name="T44" fmla="*/ 81 w 103"/>
                  <a:gd name="T45" fmla="*/ 692 h 938"/>
                  <a:gd name="T46" fmla="*/ 74 w 103"/>
                  <a:gd name="T47" fmla="*/ 578 h 938"/>
                  <a:gd name="T48" fmla="*/ 69 w 103"/>
                  <a:gd name="T49" fmla="*/ 466 h 938"/>
                  <a:gd name="T50" fmla="*/ 65 w 103"/>
                  <a:gd name="T51" fmla="*/ 353 h 938"/>
                  <a:gd name="T52" fmla="*/ 58 w 103"/>
                  <a:gd name="T53" fmla="*/ 241 h 938"/>
                  <a:gd name="T54" fmla="*/ 49 w 103"/>
                  <a:gd name="T55" fmla="*/ 129 h 938"/>
                  <a:gd name="T56" fmla="*/ 36 w 103"/>
                  <a:gd name="T57" fmla="*/ 17 h 938"/>
                  <a:gd name="T58" fmla="*/ 34 w 103"/>
                  <a:gd name="T59" fmla="*/ 9 h 938"/>
                  <a:gd name="T60" fmla="*/ 29 w 103"/>
                  <a:gd name="T61" fmla="*/ 4 h 938"/>
                  <a:gd name="T62" fmla="*/ 22 w 103"/>
                  <a:gd name="T63" fmla="*/ 0 h 938"/>
                  <a:gd name="T64" fmla="*/ 14 w 103"/>
                  <a:gd name="T65" fmla="*/ 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938">
                    <a:moveTo>
                      <a:pt x="14" y="0"/>
                    </a:moveTo>
                    <a:lnTo>
                      <a:pt x="9" y="2"/>
                    </a:lnTo>
                    <a:lnTo>
                      <a:pt x="3" y="8"/>
                    </a:lnTo>
                    <a:lnTo>
                      <a:pt x="0" y="15"/>
                    </a:lnTo>
                    <a:lnTo>
                      <a:pt x="0" y="22"/>
                    </a:lnTo>
                    <a:lnTo>
                      <a:pt x="12" y="133"/>
                    </a:lnTo>
                    <a:lnTo>
                      <a:pt x="22" y="245"/>
                    </a:lnTo>
                    <a:lnTo>
                      <a:pt x="27" y="357"/>
                    </a:lnTo>
                    <a:lnTo>
                      <a:pt x="32" y="467"/>
                    </a:lnTo>
                    <a:lnTo>
                      <a:pt x="36" y="581"/>
                    </a:lnTo>
                    <a:lnTo>
                      <a:pt x="43" y="695"/>
                    </a:lnTo>
                    <a:lnTo>
                      <a:pt x="52" y="809"/>
                    </a:lnTo>
                    <a:lnTo>
                      <a:pt x="65" y="922"/>
                    </a:lnTo>
                    <a:lnTo>
                      <a:pt x="69" y="929"/>
                    </a:lnTo>
                    <a:lnTo>
                      <a:pt x="74" y="934"/>
                    </a:lnTo>
                    <a:lnTo>
                      <a:pt x="79" y="938"/>
                    </a:lnTo>
                    <a:lnTo>
                      <a:pt x="87" y="938"/>
                    </a:lnTo>
                    <a:lnTo>
                      <a:pt x="94" y="936"/>
                    </a:lnTo>
                    <a:lnTo>
                      <a:pt x="99" y="931"/>
                    </a:lnTo>
                    <a:lnTo>
                      <a:pt x="103" y="923"/>
                    </a:lnTo>
                    <a:lnTo>
                      <a:pt x="103" y="916"/>
                    </a:lnTo>
                    <a:lnTo>
                      <a:pt x="90" y="804"/>
                    </a:lnTo>
                    <a:lnTo>
                      <a:pt x="81" y="692"/>
                    </a:lnTo>
                    <a:lnTo>
                      <a:pt x="74" y="578"/>
                    </a:lnTo>
                    <a:lnTo>
                      <a:pt x="69" y="466"/>
                    </a:lnTo>
                    <a:lnTo>
                      <a:pt x="65" y="353"/>
                    </a:lnTo>
                    <a:lnTo>
                      <a:pt x="58" y="241"/>
                    </a:lnTo>
                    <a:lnTo>
                      <a:pt x="49" y="129"/>
                    </a:lnTo>
                    <a:lnTo>
                      <a:pt x="36" y="17"/>
                    </a:lnTo>
                    <a:lnTo>
                      <a:pt x="34" y="9"/>
                    </a:lnTo>
                    <a:lnTo>
                      <a:pt x="29" y="4"/>
                    </a:lnTo>
                    <a:lnTo>
                      <a:pt x="22"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sp>
          <p:nvSpPr>
            <p:cNvPr id="9" name="Rectangle 8"/>
            <p:cNvSpPr/>
            <p:nvPr/>
          </p:nvSpPr>
          <p:spPr>
            <a:xfrm rot="20700000">
              <a:off x="2609467" y="2076901"/>
              <a:ext cx="6931152" cy="3152344"/>
            </a:xfrm>
            <a:prstGeom prst="rect">
              <a:avLst/>
            </a:prstGeom>
            <a:noFill/>
          </p:spPr>
          <p:txBody>
            <a:bodyPr wrap="square" lIns="68580" tIns="34290" rIns="68580" bIns="34290">
              <a:spAutoFit/>
            </a:bodyPr>
            <a:lstStyle/>
            <a:p>
              <a:pPr algn="ctr"/>
              <a:r>
                <a:rPr lang="en-US" sz="3600" b="1" dirty="0" err="1" smtClean="0">
                  <a:ln w="22225">
                    <a:solidFill>
                      <a:schemeClr val="accent5"/>
                    </a:solidFill>
                    <a:prstDash val="solid"/>
                  </a:ln>
                  <a:solidFill>
                    <a:srgbClr val="FFFFFF"/>
                  </a:solidFill>
                  <a:effectLst>
                    <a:outerShdw blurRad="38100" dist="22860" dir="5400000" algn="tl" rotWithShape="0">
                      <a:srgbClr val="000000">
                        <a:alpha val="30000"/>
                      </a:srgbClr>
                    </a:outerShdw>
                  </a:effectLst>
                </a:rPr>
                <a:t>univeral</a:t>
              </a:r>
              <a:endParaRPr lang="en-US" sz="3600" b="1" dirty="0" smtClean="0">
                <a:ln w="22225">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en-US" sz="3600" b="1" dirty="0" err="1" smtClean="0">
                  <a:ln w="22225">
                    <a:solidFill>
                      <a:schemeClr val="accent5"/>
                    </a:solidFill>
                    <a:prstDash val="solid"/>
                  </a:ln>
                  <a:solidFill>
                    <a:srgbClr val="FFFFFF"/>
                  </a:solidFill>
                  <a:effectLst>
                    <a:outerShdw blurRad="38100" dist="22860" dir="5400000" algn="tl" rotWithShape="0">
                      <a:srgbClr val="000000">
                        <a:alpha val="30000"/>
                      </a:srgbClr>
                    </a:outerShdw>
                  </a:effectLst>
                </a:rPr>
                <a:t>adjoints</a:t>
              </a:r>
              <a:endParaRPr lang="en-US" sz="3600" b="1" dirty="0">
                <a:ln w="22225">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grpSp>
        <p:nvGrpSpPr>
          <p:cNvPr id="31" name="Group 30"/>
          <p:cNvGrpSpPr/>
          <p:nvPr/>
        </p:nvGrpSpPr>
        <p:grpSpPr>
          <a:xfrm>
            <a:off x="8056294" y="4856767"/>
            <a:ext cx="1171336" cy="507831"/>
            <a:chOff x="7964057" y="3092202"/>
            <a:chExt cx="1347208" cy="507831"/>
          </a:xfrm>
        </p:grpSpPr>
        <p:sp>
          <p:nvSpPr>
            <p:cNvPr id="21" name="TextBox 20"/>
            <p:cNvSpPr txBox="1"/>
            <p:nvPr/>
          </p:nvSpPr>
          <p:spPr>
            <a:xfrm>
              <a:off x="8304770" y="3092202"/>
              <a:ext cx="1006495" cy="507831"/>
            </a:xfrm>
            <a:prstGeom prst="rect">
              <a:avLst/>
            </a:prstGeom>
            <a:noFill/>
          </p:spPr>
          <p:txBody>
            <a:bodyPr wrap="square" rtlCol="0">
              <a:spAutoFit/>
            </a:bodyPr>
            <a:lstStyle/>
            <a:p>
              <a:r>
                <a:rPr lang="en-GB" sz="2700" b="1" dirty="0" smtClean="0">
                  <a:solidFill>
                    <a:schemeClr val="accent4"/>
                  </a:solidFill>
                </a:rPr>
                <a:t>3.5 </a:t>
              </a:r>
              <a:r>
                <a:rPr lang="en-GB" sz="2700" b="1" dirty="0">
                  <a:solidFill>
                    <a:schemeClr val="accent4"/>
                  </a:solidFill>
                </a:rPr>
                <a:t>s</a:t>
              </a:r>
            </a:p>
          </p:txBody>
        </p:sp>
        <p:cxnSp>
          <p:nvCxnSpPr>
            <p:cNvPr id="30" name="Straight Arrow Connector 29"/>
            <p:cNvCxnSpPr>
              <a:stCxn id="21" idx="1"/>
            </p:cNvCxnSpPr>
            <p:nvPr/>
          </p:nvCxnSpPr>
          <p:spPr>
            <a:xfrm flipH="1" flipV="1">
              <a:off x="7964057" y="3344691"/>
              <a:ext cx="340713" cy="1427"/>
            </a:xfrm>
            <a:prstGeom prst="straightConnector1">
              <a:avLst/>
            </a:prstGeom>
            <a:ln w="69850">
              <a:tailEnd type="triangle"/>
            </a:ln>
          </p:spPr>
          <p:style>
            <a:lnRef idx="1">
              <a:schemeClr val="accent4"/>
            </a:lnRef>
            <a:fillRef idx="0">
              <a:schemeClr val="accent4"/>
            </a:fillRef>
            <a:effectRef idx="0">
              <a:schemeClr val="accent4"/>
            </a:effectRef>
            <a:fontRef idx="minor">
              <a:schemeClr val="tx1"/>
            </a:fontRef>
          </p:style>
        </p:cxnSp>
      </p:grpSp>
      <p:grpSp>
        <p:nvGrpSpPr>
          <p:cNvPr id="34" name="Group 33"/>
          <p:cNvGrpSpPr/>
          <p:nvPr/>
        </p:nvGrpSpPr>
        <p:grpSpPr>
          <a:xfrm>
            <a:off x="1580606" y="3572095"/>
            <a:ext cx="7887414" cy="507831"/>
            <a:chOff x="239587" y="3092202"/>
            <a:chExt cx="9071678" cy="507831"/>
          </a:xfrm>
        </p:grpSpPr>
        <p:sp>
          <p:nvSpPr>
            <p:cNvPr id="35" name="TextBox 34"/>
            <p:cNvSpPr txBox="1"/>
            <p:nvPr/>
          </p:nvSpPr>
          <p:spPr>
            <a:xfrm>
              <a:off x="8304770" y="3092202"/>
              <a:ext cx="1006495" cy="507831"/>
            </a:xfrm>
            <a:prstGeom prst="rect">
              <a:avLst/>
            </a:prstGeom>
            <a:noFill/>
          </p:spPr>
          <p:txBody>
            <a:bodyPr wrap="square" rtlCol="0">
              <a:spAutoFit/>
            </a:bodyPr>
            <a:lstStyle/>
            <a:p>
              <a:r>
                <a:rPr lang="en-GB" sz="2700" b="1" dirty="0" smtClean="0">
                  <a:solidFill>
                    <a:schemeClr val="accent4"/>
                  </a:solidFill>
                </a:rPr>
                <a:t>2 </a:t>
              </a:r>
              <a:r>
                <a:rPr lang="en-GB" sz="2700" b="1" dirty="0">
                  <a:solidFill>
                    <a:schemeClr val="accent4"/>
                  </a:solidFill>
                </a:rPr>
                <a:t>s</a:t>
              </a:r>
            </a:p>
          </p:txBody>
        </p:sp>
        <p:cxnSp>
          <p:nvCxnSpPr>
            <p:cNvPr id="36" name="Straight Arrow Connector 35"/>
            <p:cNvCxnSpPr>
              <a:stCxn id="35" idx="1"/>
            </p:cNvCxnSpPr>
            <p:nvPr/>
          </p:nvCxnSpPr>
          <p:spPr>
            <a:xfrm flipH="1" flipV="1">
              <a:off x="239587" y="3272540"/>
              <a:ext cx="8065183" cy="73578"/>
            </a:xfrm>
            <a:prstGeom prst="straightConnector1">
              <a:avLst/>
            </a:prstGeom>
            <a:ln w="69850">
              <a:tailEnd type="triangle"/>
            </a:ln>
          </p:spPr>
          <p:style>
            <a:lnRef idx="1">
              <a:schemeClr val="accent4"/>
            </a:lnRef>
            <a:fillRef idx="0">
              <a:schemeClr val="accent4"/>
            </a:fillRef>
            <a:effectRef idx="0">
              <a:schemeClr val="accent4"/>
            </a:effectRef>
            <a:fontRef idx="minor">
              <a:schemeClr val="tx1"/>
            </a:fontRef>
          </p:style>
        </p:cxnSp>
      </p:grpSp>
      <p:grpSp>
        <p:nvGrpSpPr>
          <p:cNvPr id="39" name="Group 38"/>
          <p:cNvGrpSpPr/>
          <p:nvPr/>
        </p:nvGrpSpPr>
        <p:grpSpPr>
          <a:xfrm>
            <a:off x="6257109" y="4283419"/>
            <a:ext cx="2957815" cy="507831"/>
            <a:chOff x="5909345" y="3092202"/>
            <a:chExt cx="3401920" cy="507831"/>
          </a:xfrm>
        </p:grpSpPr>
        <p:sp>
          <p:nvSpPr>
            <p:cNvPr id="40" name="TextBox 39"/>
            <p:cNvSpPr txBox="1"/>
            <p:nvPr/>
          </p:nvSpPr>
          <p:spPr>
            <a:xfrm>
              <a:off x="8304770" y="3092202"/>
              <a:ext cx="1006495" cy="507831"/>
            </a:xfrm>
            <a:prstGeom prst="rect">
              <a:avLst/>
            </a:prstGeom>
            <a:noFill/>
          </p:spPr>
          <p:txBody>
            <a:bodyPr wrap="square" rtlCol="0">
              <a:spAutoFit/>
            </a:bodyPr>
            <a:lstStyle/>
            <a:p>
              <a:r>
                <a:rPr lang="en-GB" sz="2700" b="1" dirty="0" smtClean="0">
                  <a:solidFill>
                    <a:schemeClr val="accent4"/>
                  </a:solidFill>
                </a:rPr>
                <a:t>2.5 </a:t>
              </a:r>
              <a:r>
                <a:rPr lang="en-GB" sz="2700" b="1" dirty="0">
                  <a:solidFill>
                    <a:schemeClr val="accent4"/>
                  </a:solidFill>
                </a:rPr>
                <a:t>s</a:t>
              </a:r>
            </a:p>
          </p:txBody>
        </p:sp>
        <p:cxnSp>
          <p:nvCxnSpPr>
            <p:cNvPr id="41" name="Straight Arrow Connector 40"/>
            <p:cNvCxnSpPr>
              <a:stCxn id="40" idx="1"/>
            </p:cNvCxnSpPr>
            <p:nvPr/>
          </p:nvCxnSpPr>
          <p:spPr>
            <a:xfrm flipH="1">
              <a:off x="5909345" y="3346118"/>
              <a:ext cx="2395425" cy="0"/>
            </a:xfrm>
            <a:prstGeom prst="straightConnector1">
              <a:avLst/>
            </a:prstGeom>
            <a:ln w="69850">
              <a:tailEnd type="triangle"/>
            </a:ln>
          </p:spPr>
          <p:style>
            <a:lnRef idx="1">
              <a:schemeClr val="accent4"/>
            </a:lnRef>
            <a:fillRef idx="0">
              <a:schemeClr val="accent4"/>
            </a:fillRef>
            <a:effectRef idx="0">
              <a:schemeClr val="accent4"/>
            </a:effectRef>
            <a:fontRef idx="minor">
              <a:schemeClr val="tx1"/>
            </a:fontRef>
          </p:style>
        </p:cxnSp>
      </p:grpSp>
      <p:grpSp>
        <p:nvGrpSpPr>
          <p:cNvPr id="43" name="Group 42"/>
          <p:cNvGrpSpPr/>
          <p:nvPr/>
        </p:nvGrpSpPr>
        <p:grpSpPr>
          <a:xfrm>
            <a:off x="2191268" y="4584827"/>
            <a:ext cx="7036720" cy="507831"/>
            <a:chOff x="1310064" y="3092202"/>
            <a:chExt cx="8001201" cy="507831"/>
          </a:xfrm>
        </p:grpSpPr>
        <p:sp>
          <p:nvSpPr>
            <p:cNvPr id="44" name="TextBox 43"/>
            <p:cNvSpPr txBox="1"/>
            <p:nvPr/>
          </p:nvSpPr>
          <p:spPr>
            <a:xfrm>
              <a:off x="8304770" y="3092202"/>
              <a:ext cx="1006495" cy="507831"/>
            </a:xfrm>
            <a:prstGeom prst="rect">
              <a:avLst/>
            </a:prstGeom>
            <a:noFill/>
          </p:spPr>
          <p:txBody>
            <a:bodyPr wrap="square" rtlCol="0">
              <a:spAutoFit/>
            </a:bodyPr>
            <a:lstStyle/>
            <a:p>
              <a:r>
                <a:rPr lang="en-GB" sz="2700" b="1" dirty="0" smtClean="0">
                  <a:solidFill>
                    <a:schemeClr val="accent4"/>
                  </a:solidFill>
                </a:rPr>
                <a:t>0.5 </a:t>
              </a:r>
              <a:r>
                <a:rPr lang="en-GB" sz="2700" b="1" dirty="0">
                  <a:solidFill>
                    <a:schemeClr val="accent4"/>
                  </a:solidFill>
                </a:rPr>
                <a:t>s</a:t>
              </a:r>
            </a:p>
          </p:txBody>
        </p:sp>
        <p:cxnSp>
          <p:nvCxnSpPr>
            <p:cNvPr id="45" name="Straight Arrow Connector 44"/>
            <p:cNvCxnSpPr>
              <a:stCxn id="44" idx="1"/>
            </p:cNvCxnSpPr>
            <p:nvPr/>
          </p:nvCxnSpPr>
          <p:spPr>
            <a:xfrm flipH="1" flipV="1">
              <a:off x="1310064" y="3298623"/>
              <a:ext cx="6994706" cy="47495"/>
            </a:xfrm>
            <a:prstGeom prst="straightConnector1">
              <a:avLst/>
            </a:prstGeom>
            <a:ln w="69850">
              <a:tailEnd type="triangle"/>
            </a:ln>
          </p:spPr>
          <p:style>
            <a:lnRef idx="1">
              <a:schemeClr val="accent4"/>
            </a:lnRef>
            <a:fillRef idx="0">
              <a:schemeClr val="accent4"/>
            </a:fillRef>
            <a:effectRef idx="0">
              <a:schemeClr val="accent4"/>
            </a:effectRef>
            <a:fontRef idx="minor">
              <a:schemeClr val="tx1"/>
            </a:fontRef>
          </p:style>
        </p:cxnSp>
      </p:grpSp>
      <p:grpSp>
        <p:nvGrpSpPr>
          <p:cNvPr id="49" name="Group 48"/>
          <p:cNvGrpSpPr/>
          <p:nvPr/>
        </p:nvGrpSpPr>
        <p:grpSpPr>
          <a:xfrm>
            <a:off x="7524027" y="3244602"/>
            <a:ext cx="1939637" cy="507831"/>
            <a:chOff x="7080399" y="3092202"/>
            <a:chExt cx="2230866" cy="507831"/>
          </a:xfrm>
        </p:grpSpPr>
        <p:sp>
          <p:nvSpPr>
            <p:cNvPr id="50" name="TextBox 49"/>
            <p:cNvSpPr txBox="1"/>
            <p:nvPr/>
          </p:nvSpPr>
          <p:spPr>
            <a:xfrm>
              <a:off x="8304770" y="3092202"/>
              <a:ext cx="1006495" cy="507831"/>
            </a:xfrm>
            <a:prstGeom prst="rect">
              <a:avLst/>
            </a:prstGeom>
            <a:noFill/>
          </p:spPr>
          <p:txBody>
            <a:bodyPr wrap="square" rtlCol="0">
              <a:spAutoFit/>
            </a:bodyPr>
            <a:lstStyle/>
            <a:p>
              <a:r>
                <a:rPr lang="en-GB" sz="2700" b="1" dirty="0" smtClean="0">
                  <a:solidFill>
                    <a:schemeClr val="accent4"/>
                  </a:solidFill>
                </a:rPr>
                <a:t>8 </a:t>
              </a:r>
              <a:r>
                <a:rPr lang="en-GB" sz="2700" b="1" dirty="0">
                  <a:solidFill>
                    <a:schemeClr val="accent4"/>
                  </a:solidFill>
                </a:rPr>
                <a:t>s</a:t>
              </a:r>
            </a:p>
          </p:txBody>
        </p:sp>
        <p:cxnSp>
          <p:nvCxnSpPr>
            <p:cNvPr id="51" name="Straight Arrow Connector 50"/>
            <p:cNvCxnSpPr>
              <a:stCxn id="50" idx="1"/>
            </p:cNvCxnSpPr>
            <p:nvPr/>
          </p:nvCxnSpPr>
          <p:spPr>
            <a:xfrm flipH="1">
              <a:off x="7080399" y="3346118"/>
              <a:ext cx="1224371" cy="0"/>
            </a:xfrm>
            <a:prstGeom prst="straightConnector1">
              <a:avLst/>
            </a:prstGeom>
            <a:ln w="69850">
              <a:tailEnd type="triangle"/>
            </a:ln>
          </p:spPr>
          <p:style>
            <a:lnRef idx="1">
              <a:schemeClr val="accent4"/>
            </a:lnRef>
            <a:fillRef idx="0">
              <a:schemeClr val="accent4"/>
            </a:fillRef>
            <a:effectRef idx="0">
              <a:schemeClr val="accent4"/>
            </a:effectRef>
            <a:fontRef idx="minor">
              <a:schemeClr val="tx1"/>
            </a:fontRef>
          </p:style>
        </p:cxnSp>
      </p:grpSp>
      <p:grpSp>
        <p:nvGrpSpPr>
          <p:cNvPr id="53" name="Group 52"/>
          <p:cNvGrpSpPr/>
          <p:nvPr/>
        </p:nvGrpSpPr>
        <p:grpSpPr>
          <a:xfrm>
            <a:off x="4140926" y="5259161"/>
            <a:ext cx="5086706" cy="507831"/>
            <a:chOff x="3460808" y="3092202"/>
            <a:chExt cx="5850457" cy="507831"/>
          </a:xfrm>
        </p:grpSpPr>
        <p:sp>
          <p:nvSpPr>
            <p:cNvPr id="54" name="TextBox 53"/>
            <p:cNvSpPr txBox="1"/>
            <p:nvPr/>
          </p:nvSpPr>
          <p:spPr>
            <a:xfrm>
              <a:off x="8304770" y="3092202"/>
              <a:ext cx="1006495" cy="507831"/>
            </a:xfrm>
            <a:prstGeom prst="rect">
              <a:avLst/>
            </a:prstGeom>
            <a:noFill/>
          </p:spPr>
          <p:txBody>
            <a:bodyPr wrap="square" rtlCol="0">
              <a:spAutoFit/>
            </a:bodyPr>
            <a:lstStyle/>
            <a:p>
              <a:r>
                <a:rPr lang="en-GB" sz="2700" b="1" dirty="0" smtClean="0">
                  <a:solidFill>
                    <a:schemeClr val="accent4"/>
                  </a:solidFill>
                </a:rPr>
                <a:t>0.3 </a:t>
              </a:r>
              <a:r>
                <a:rPr lang="en-GB" sz="2700" b="1" dirty="0">
                  <a:solidFill>
                    <a:schemeClr val="accent4"/>
                  </a:solidFill>
                </a:rPr>
                <a:t>s</a:t>
              </a:r>
            </a:p>
          </p:txBody>
        </p:sp>
        <p:cxnSp>
          <p:nvCxnSpPr>
            <p:cNvPr id="55" name="Straight Arrow Connector 54"/>
            <p:cNvCxnSpPr>
              <a:stCxn id="54" idx="1"/>
            </p:cNvCxnSpPr>
            <p:nvPr/>
          </p:nvCxnSpPr>
          <p:spPr>
            <a:xfrm flipH="1" flipV="1">
              <a:off x="3460808" y="3162107"/>
              <a:ext cx="4843962" cy="184011"/>
            </a:xfrm>
            <a:prstGeom prst="straightConnector1">
              <a:avLst/>
            </a:prstGeom>
            <a:ln w="69850">
              <a:tailEnd type="triangle"/>
            </a:ln>
          </p:spPr>
          <p:style>
            <a:lnRef idx="1">
              <a:schemeClr val="accent4"/>
            </a:lnRef>
            <a:fillRef idx="0">
              <a:schemeClr val="accent4"/>
            </a:fillRef>
            <a:effectRef idx="0">
              <a:schemeClr val="accent4"/>
            </a:effectRef>
            <a:fontRef idx="minor">
              <a:schemeClr val="tx1"/>
            </a:fontRef>
          </p:style>
        </p:cxnSp>
      </p:grpSp>
      <p:grpSp>
        <p:nvGrpSpPr>
          <p:cNvPr id="57" name="Group 56"/>
          <p:cNvGrpSpPr/>
          <p:nvPr/>
        </p:nvGrpSpPr>
        <p:grpSpPr>
          <a:xfrm>
            <a:off x="447591" y="5770652"/>
            <a:ext cx="8751466" cy="507831"/>
            <a:chOff x="-754201" y="3092202"/>
            <a:chExt cx="10065466" cy="507831"/>
          </a:xfrm>
        </p:grpSpPr>
        <p:sp>
          <p:nvSpPr>
            <p:cNvPr id="58" name="TextBox 57"/>
            <p:cNvSpPr txBox="1"/>
            <p:nvPr/>
          </p:nvSpPr>
          <p:spPr>
            <a:xfrm>
              <a:off x="8304770" y="3092202"/>
              <a:ext cx="1006495" cy="507831"/>
            </a:xfrm>
            <a:prstGeom prst="rect">
              <a:avLst/>
            </a:prstGeom>
            <a:noFill/>
          </p:spPr>
          <p:txBody>
            <a:bodyPr wrap="square" rtlCol="0">
              <a:spAutoFit/>
            </a:bodyPr>
            <a:lstStyle/>
            <a:p>
              <a:r>
                <a:rPr lang="en-GB" sz="2700" b="1" dirty="0" smtClean="0">
                  <a:solidFill>
                    <a:schemeClr val="accent4"/>
                  </a:solidFill>
                </a:rPr>
                <a:t>20 </a:t>
              </a:r>
              <a:r>
                <a:rPr lang="en-GB" sz="2700" b="1" dirty="0">
                  <a:solidFill>
                    <a:schemeClr val="accent4"/>
                  </a:solidFill>
                </a:rPr>
                <a:t>s</a:t>
              </a:r>
            </a:p>
          </p:txBody>
        </p:sp>
        <p:cxnSp>
          <p:nvCxnSpPr>
            <p:cNvPr id="59" name="Straight Arrow Connector 58"/>
            <p:cNvCxnSpPr>
              <a:stCxn id="58" idx="1"/>
            </p:cNvCxnSpPr>
            <p:nvPr/>
          </p:nvCxnSpPr>
          <p:spPr>
            <a:xfrm flipH="1" flipV="1">
              <a:off x="-754201" y="3160037"/>
              <a:ext cx="9058971" cy="186081"/>
            </a:xfrm>
            <a:prstGeom prst="straightConnector1">
              <a:avLst/>
            </a:prstGeom>
            <a:ln w="69850">
              <a:tailEnd type="triangle"/>
            </a:ln>
          </p:spPr>
          <p:style>
            <a:lnRef idx="1">
              <a:schemeClr val="accent4"/>
            </a:lnRef>
            <a:fillRef idx="0">
              <a:schemeClr val="accent4"/>
            </a:fillRef>
            <a:effectRef idx="0">
              <a:schemeClr val="accent4"/>
            </a:effectRef>
            <a:fontRef idx="minor">
              <a:schemeClr val="tx1"/>
            </a:fontRef>
          </p:style>
        </p:cxnSp>
      </p:grpSp>
      <p:sp>
        <p:nvSpPr>
          <p:cNvPr id="79" name="TextBox 78"/>
          <p:cNvSpPr txBox="1"/>
          <p:nvPr/>
        </p:nvSpPr>
        <p:spPr>
          <a:xfrm>
            <a:off x="1894113" y="5730493"/>
            <a:ext cx="5629914" cy="1200329"/>
          </a:xfrm>
          <a:prstGeom prst="rect">
            <a:avLst/>
          </a:prstGeom>
          <a:noFill/>
        </p:spPr>
        <p:txBody>
          <a:bodyPr wrap="square" rtlCol="0">
            <a:spAutoFit/>
          </a:bodyPr>
          <a:lstStyle/>
          <a:p>
            <a:r>
              <a:rPr lang="en-US" sz="2400" dirty="0"/>
              <a:t>Size of goal (after first </a:t>
            </a:r>
            <a:r>
              <a:rPr lang="en-US" sz="2400" dirty="0" err="1"/>
              <a:t>simpl</a:t>
            </a:r>
            <a:r>
              <a:rPr lang="en-US" sz="2400" dirty="0"/>
              <a:t>): 7312 words</a:t>
            </a:r>
          </a:p>
          <a:p>
            <a:r>
              <a:rPr lang="en-US" sz="2400" dirty="0"/>
              <a:t>Size of proof term: 6</a:t>
            </a:r>
            <a:r>
              <a:rPr lang="en-GB" sz="2400" dirty="0"/>
              <a:t>6 264 </a:t>
            </a:r>
            <a:r>
              <a:rPr lang="en-GB" sz="2400" dirty="0" smtClean="0"/>
              <a:t>words</a:t>
            </a:r>
          </a:p>
          <a:p>
            <a:r>
              <a:rPr lang="en-US" sz="2400" dirty="0" smtClean="0"/>
              <a:t>Total time in file: 39 s </a:t>
            </a:r>
            <a:endParaRPr lang="en-GB" sz="2400" dirty="0"/>
          </a:p>
        </p:txBody>
      </p:sp>
    </p:spTree>
    <p:extLst>
      <p:ext uri="{BB962C8B-B14F-4D97-AF65-F5344CB8AC3E}">
        <p14:creationId xmlns:p14="http://schemas.microsoft.com/office/powerpoint/2010/main" val="314312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4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4"/>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43"/>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9"/>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3"/>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5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 name="5-Point Star 77"/>
          <p:cNvSpPr/>
          <p:nvPr/>
        </p:nvSpPr>
        <p:spPr>
          <a:xfrm>
            <a:off x="7008940" y="4755983"/>
            <a:ext cx="671745" cy="708515"/>
          </a:xfrm>
          <a:prstGeom prst="star5">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GB"/>
          </a:p>
        </p:txBody>
      </p:sp>
      <p:sp>
        <p:nvSpPr>
          <p:cNvPr id="77" name="5-Point Star 76"/>
          <p:cNvSpPr/>
          <p:nvPr/>
        </p:nvSpPr>
        <p:spPr>
          <a:xfrm>
            <a:off x="5290684" y="4755983"/>
            <a:ext cx="671745" cy="708515"/>
          </a:xfrm>
          <a:prstGeom prst="star5">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GB"/>
          </a:p>
        </p:txBody>
      </p:sp>
      <p:sp>
        <p:nvSpPr>
          <p:cNvPr id="76" name="5-Point Star 75"/>
          <p:cNvSpPr/>
          <p:nvPr/>
        </p:nvSpPr>
        <p:spPr>
          <a:xfrm>
            <a:off x="3236555" y="4252705"/>
            <a:ext cx="671745" cy="708515"/>
          </a:xfrm>
          <a:prstGeom prst="star5">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GB"/>
          </a:p>
        </p:txBody>
      </p:sp>
      <p:sp>
        <p:nvSpPr>
          <p:cNvPr id="63" name="5-Point Star 62"/>
          <p:cNvSpPr/>
          <p:nvPr/>
        </p:nvSpPr>
        <p:spPr>
          <a:xfrm>
            <a:off x="4873275" y="4223967"/>
            <a:ext cx="671745" cy="708515"/>
          </a:xfrm>
          <a:prstGeom prst="star5">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GB"/>
          </a:p>
        </p:txBody>
      </p:sp>
      <p:sp>
        <p:nvSpPr>
          <p:cNvPr id="62" name="5-Point Star 61"/>
          <p:cNvSpPr/>
          <p:nvPr/>
        </p:nvSpPr>
        <p:spPr>
          <a:xfrm>
            <a:off x="2900683" y="3223350"/>
            <a:ext cx="671745" cy="708515"/>
          </a:xfrm>
          <a:prstGeom prst="star5">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GB"/>
          </a:p>
        </p:txBody>
      </p:sp>
      <p:sp>
        <p:nvSpPr>
          <p:cNvPr id="75" name="5-Point Star 74"/>
          <p:cNvSpPr/>
          <p:nvPr/>
        </p:nvSpPr>
        <p:spPr>
          <a:xfrm>
            <a:off x="4834879" y="2248781"/>
            <a:ext cx="536093" cy="565438"/>
          </a:xfrm>
          <a:prstGeom prst="star5">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p:sp>
        <p:nvSpPr>
          <p:cNvPr id="4" name="Slide Number Placeholder 3"/>
          <p:cNvSpPr>
            <a:spLocks noGrp="1"/>
          </p:cNvSpPr>
          <p:nvPr>
            <p:ph type="sldNum" sz="quarter" idx="12"/>
          </p:nvPr>
        </p:nvSpPr>
        <p:spPr/>
        <p:txBody>
          <a:bodyPr/>
          <a:lstStyle/>
          <a:p>
            <a:fld id="{E64EF21E-4A1E-457A-A908-FECEBBB6594B}" type="slidenum">
              <a:rPr lang="en-US" smtClean="0"/>
              <a:t>68</a:t>
            </a:fld>
            <a:endParaRPr lang="en-US"/>
          </a:p>
        </p:txBody>
      </p:sp>
      <p:sp>
        <p:nvSpPr>
          <p:cNvPr id="68" name="Title 1"/>
          <p:cNvSpPr txBox="1">
            <a:spLocks/>
          </p:cNvSpPr>
          <p:nvPr/>
        </p:nvSpPr>
        <p:spPr>
          <a:xfrm>
            <a:off x="628650" y="943520"/>
            <a:ext cx="8515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t>Concrete Example (Old Version)</a:t>
            </a:r>
            <a:endParaRPr lang="en-US" sz="3200" dirty="0"/>
          </a:p>
        </p:txBody>
      </p:sp>
      <p:grpSp>
        <p:nvGrpSpPr>
          <p:cNvPr id="6" name="Group 50"/>
          <p:cNvGrpSpPr/>
          <p:nvPr/>
        </p:nvGrpSpPr>
        <p:grpSpPr>
          <a:xfrm>
            <a:off x="-479302" y="5636275"/>
            <a:ext cx="2588447" cy="1177245"/>
            <a:chOff x="2609467" y="2076901"/>
            <a:chExt cx="6931152" cy="3152344"/>
          </a:xfrm>
        </p:grpSpPr>
        <p:grpSp>
          <p:nvGrpSpPr>
            <p:cNvPr id="8" name="Group 4"/>
            <p:cNvGrpSpPr>
              <a:grpSpLocks noChangeAspect="1"/>
            </p:cNvGrpSpPr>
            <p:nvPr/>
          </p:nvGrpSpPr>
          <p:grpSpPr bwMode="auto">
            <a:xfrm>
              <a:off x="4752023" y="2199271"/>
              <a:ext cx="2260600" cy="2959100"/>
              <a:chOff x="1354" y="1310"/>
              <a:chExt cx="1424" cy="1864"/>
            </a:xfrm>
          </p:grpSpPr>
          <p:sp>
            <p:nvSpPr>
              <p:cNvPr id="10" name="AutoShape 3"/>
              <p:cNvSpPr>
                <a:spLocks noChangeAspect="1" noChangeArrowheads="1" noTextEdit="1"/>
              </p:cNvSpPr>
              <p:nvPr/>
            </p:nvSpPr>
            <p:spPr bwMode="auto">
              <a:xfrm>
                <a:off x="1354" y="1310"/>
                <a:ext cx="1424" cy="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 name="Freeform 5"/>
              <p:cNvSpPr>
                <a:spLocks/>
              </p:cNvSpPr>
              <p:nvPr/>
            </p:nvSpPr>
            <p:spPr bwMode="auto">
              <a:xfrm>
                <a:off x="1414" y="1377"/>
                <a:ext cx="1176" cy="661"/>
              </a:xfrm>
              <a:custGeom>
                <a:avLst/>
                <a:gdLst>
                  <a:gd name="T0" fmla="*/ 915 w 1176"/>
                  <a:gd name="T1" fmla="*/ 80 h 661"/>
                  <a:gd name="T2" fmla="*/ 939 w 1176"/>
                  <a:gd name="T3" fmla="*/ 76 h 661"/>
                  <a:gd name="T4" fmla="*/ 964 w 1176"/>
                  <a:gd name="T5" fmla="*/ 74 h 661"/>
                  <a:gd name="T6" fmla="*/ 988 w 1176"/>
                  <a:gd name="T7" fmla="*/ 78 h 661"/>
                  <a:gd name="T8" fmla="*/ 1006 w 1176"/>
                  <a:gd name="T9" fmla="*/ 96 h 661"/>
                  <a:gd name="T10" fmla="*/ 1000 w 1176"/>
                  <a:gd name="T11" fmla="*/ 128 h 661"/>
                  <a:gd name="T12" fmla="*/ 1000 w 1176"/>
                  <a:gd name="T13" fmla="*/ 137 h 661"/>
                  <a:gd name="T14" fmla="*/ 1033 w 1176"/>
                  <a:gd name="T15" fmla="*/ 137 h 661"/>
                  <a:gd name="T16" fmla="*/ 1058 w 1176"/>
                  <a:gd name="T17" fmla="*/ 148 h 661"/>
                  <a:gd name="T18" fmla="*/ 1062 w 1176"/>
                  <a:gd name="T19" fmla="*/ 166 h 661"/>
                  <a:gd name="T20" fmla="*/ 1064 w 1176"/>
                  <a:gd name="T21" fmla="*/ 179 h 661"/>
                  <a:gd name="T22" fmla="*/ 1091 w 1176"/>
                  <a:gd name="T23" fmla="*/ 177 h 661"/>
                  <a:gd name="T24" fmla="*/ 1111 w 1176"/>
                  <a:gd name="T25" fmla="*/ 179 h 661"/>
                  <a:gd name="T26" fmla="*/ 1129 w 1176"/>
                  <a:gd name="T27" fmla="*/ 195 h 661"/>
                  <a:gd name="T28" fmla="*/ 1150 w 1176"/>
                  <a:gd name="T29" fmla="*/ 239 h 661"/>
                  <a:gd name="T30" fmla="*/ 1169 w 1176"/>
                  <a:gd name="T31" fmla="*/ 297 h 661"/>
                  <a:gd name="T32" fmla="*/ 1145 w 1176"/>
                  <a:gd name="T33" fmla="*/ 337 h 661"/>
                  <a:gd name="T34" fmla="*/ 1084 w 1176"/>
                  <a:gd name="T35" fmla="*/ 355 h 661"/>
                  <a:gd name="T36" fmla="*/ 1022 w 1176"/>
                  <a:gd name="T37" fmla="*/ 375 h 661"/>
                  <a:gd name="T38" fmla="*/ 961 w 1176"/>
                  <a:gd name="T39" fmla="*/ 393 h 661"/>
                  <a:gd name="T40" fmla="*/ 897 w 1176"/>
                  <a:gd name="T41" fmla="*/ 413 h 661"/>
                  <a:gd name="T42" fmla="*/ 836 w 1176"/>
                  <a:gd name="T43" fmla="*/ 431 h 661"/>
                  <a:gd name="T44" fmla="*/ 774 w 1176"/>
                  <a:gd name="T45" fmla="*/ 451 h 661"/>
                  <a:gd name="T46" fmla="*/ 713 w 1176"/>
                  <a:gd name="T47" fmla="*/ 472 h 661"/>
                  <a:gd name="T48" fmla="*/ 653 w 1176"/>
                  <a:gd name="T49" fmla="*/ 494 h 661"/>
                  <a:gd name="T50" fmla="*/ 595 w 1176"/>
                  <a:gd name="T51" fmla="*/ 519 h 661"/>
                  <a:gd name="T52" fmla="*/ 537 w 1176"/>
                  <a:gd name="T53" fmla="*/ 548 h 661"/>
                  <a:gd name="T54" fmla="*/ 477 w 1176"/>
                  <a:gd name="T55" fmla="*/ 577 h 661"/>
                  <a:gd name="T56" fmla="*/ 416 w 1176"/>
                  <a:gd name="T57" fmla="*/ 604 h 661"/>
                  <a:gd name="T58" fmla="*/ 354 w 1176"/>
                  <a:gd name="T59" fmla="*/ 628 h 661"/>
                  <a:gd name="T60" fmla="*/ 293 w 1176"/>
                  <a:gd name="T61" fmla="*/ 648 h 661"/>
                  <a:gd name="T62" fmla="*/ 231 w 1176"/>
                  <a:gd name="T63" fmla="*/ 659 h 661"/>
                  <a:gd name="T64" fmla="*/ 161 w 1176"/>
                  <a:gd name="T65" fmla="*/ 657 h 661"/>
                  <a:gd name="T66" fmla="*/ 78 w 1176"/>
                  <a:gd name="T67" fmla="*/ 630 h 661"/>
                  <a:gd name="T68" fmla="*/ 16 w 1176"/>
                  <a:gd name="T69" fmla="*/ 575 h 661"/>
                  <a:gd name="T70" fmla="*/ 2 w 1176"/>
                  <a:gd name="T71" fmla="*/ 501 h 661"/>
                  <a:gd name="T72" fmla="*/ 38 w 1176"/>
                  <a:gd name="T73" fmla="*/ 436 h 661"/>
                  <a:gd name="T74" fmla="*/ 81 w 1176"/>
                  <a:gd name="T75" fmla="*/ 396 h 661"/>
                  <a:gd name="T76" fmla="*/ 130 w 1176"/>
                  <a:gd name="T77" fmla="*/ 362 h 661"/>
                  <a:gd name="T78" fmla="*/ 186 w 1176"/>
                  <a:gd name="T79" fmla="*/ 333 h 661"/>
                  <a:gd name="T80" fmla="*/ 246 w 1176"/>
                  <a:gd name="T81" fmla="*/ 308 h 661"/>
                  <a:gd name="T82" fmla="*/ 307 w 1176"/>
                  <a:gd name="T83" fmla="*/ 286 h 661"/>
                  <a:gd name="T84" fmla="*/ 365 w 1176"/>
                  <a:gd name="T85" fmla="*/ 262 h 661"/>
                  <a:gd name="T86" fmla="*/ 419 w 1176"/>
                  <a:gd name="T87" fmla="*/ 241 h 661"/>
                  <a:gd name="T88" fmla="*/ 463 w 1176"/>
                  <a:gd name="T89" fmla="*/ 219 h 661"/>
                  <a:gd name="T90" fmla="*/ 501 w 1176"/>
                  <a:gd name="T91" fmla="*/ 199 h 661"/>
                  <a:gd name="T92" fmla="*/ 539 w 1176"/>
                  <a:gd name="T93" fmla="*/ 177 h 661"/>
                  <a:gd name="T94" fmla="*/ 577 w 1176"/>
                  <a:gd name="T95" fmla="*/ 157 h 661"/>
                  <a:gd name="T96" fmla="*/ 613 w 1176"/>
                  <a:gd name="T97" fmla="*/ 136 h 661"/>
                  <a:gd name="T98" fmla="*/ 651 w 1176"/>
                  <a:gd name="T99" fmla="*/ 116 h 661"/>
                  <a:gd name="T100" fmla="*/ 689 w 1176"/>
                  <a:gd name="T101" fmla="*/ 96 h 661"/>
                  <a:gd name="T102" fmla="*/ 727 w 1176"/>
                  <a:gd name="T103" fmla="*/ 76 h 661"/>
                  <a:gd name="T104" fmla="*/ 760 w 1176"/>
                  <a:gd name="T105" fmla="*/ 60 h 661"/>
                  <a:gd name="T106" fmla="*/ 790 w 1176"/>
                  <a:gd name="T107" fmla="*/ 40 h 661"/>
                  <a:gd name="T108" fmla="*/ 821 w 1176"/>
                  <a:gd name="T109" fmla="*/ 20 h 661"/>
                  <a:gd name="T110" fmla="*/ 852 w 1176"/>
                  <a:gd name="T111" fmla="*/ 4 h 661"/>
                  <a:gd name="T112" fmla="*/ 883 w 1176"/>
                  <a:gd name="T113" fmla="*/ 0 h 661"/>
                  <a:gd name="T114" fmla="*/ 910 w 1176"/>
                  <a:gd name="T115" fmla="*/ 13 h 661"/>
                  <a:gd name="T116" fmla="*/ 921 w 1176"/>
                  <a:gd name="T117" fmla="*/ 38 h 661"/>
                  <a:gd name="T118" fmla="*/ 915 w 1176"/>
                  <a:gd name="T119" fmla="*/ 67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76" h="661">
                    <a:moveTo>
                      <a:pt x="906" y="81"/>
                    </a:moveTo>
                    <a:lnTo>
                      <a:pt x="915" y="80"/>
                    </a:lnTo>
                    <a:lnTo>
                      <a:pt x="926" y="78"/>
                    </a:lnTo>
                    <a:lnTo>
                      <a:pt x="939" y="76"/>
                    </a:lnTo>
                    <a:lnTo>
                      <a:pt x="951" y="76"/>
                    </a:lnTo>
                    <a:lnTo>
                      <a:pt x="964" y="74"/>
                    </a:lnTo>
                    <a:lnTo>
                      <a:pt x="977" y="76"/>
                    </a:lnTo>
                    <a:lnTo>
                      <a:pt x="988" y="78"/>
                    </a:lnTo>
                    <a:lnTo>
                      <a:pt x="995" y="81"/>
                    </a:lnTo>
                    <a:lnTo>
                      <a:pt x="1006" y="96"/>
                    </a:lnTo>
                    <a:lnTo>
                      <a:pt x="1008" y="112"/>
                    </a:lnTo>
                    <a:lnTo>
                      <a:pt x="1000" y="128"/>
                    </a:lnTo>
                    <a:lnTo>
                      <a:pt x="988" y="141"/>
                    </a:lnTo>
                    <a:lnTo>
                      <a:pt x="1000" y="137"/>
                    </a:lnTo>
                    <a:lnTo>
                      <a:pt x="1017" y="136"/>
                    </a:lnTo>
                    <a:lnTo>
                      <a:pt x="1033" y="137"/>
                    </a:lnTo>
                    <a:lnTo>
                      <a:pt x="1047" y="141"/>
                    </a:lnTo>
                    <a:lnTo>
                      <a:pt x="1058" y="148"/>
                    </a:lnTo>
                    <a:lnTo>
                      <a:pt x="1064" y="156"/>
                    </a:lnTo>
                    <a:lnTo>
                      <a:pt x="1062" y="166"/>
                    </a:lnTo>
                    <a:lnTo>
                      <a:pt x="1047" y="181"/>
                    </a:lnTo>
                    <a:lnTo>
                      <a:pt x="1064" y="179"/>
                    </a:lnTo>
                    <a:lnTo>
                      <a:pt x="1078" y="177"/>
                    </a:lnTo>
                    <a:lnTo>
                      <a:pt x="1091" y="177"/>
                    </a:lnTo>
                    <a:lnTo>
                      <a:pt x="1102" y="177"/>
                    </a:lnTo>
                    <a:lnTo>
                      <a:pt x="1111" y="179"/>
                    </a:lnTo>
                    <a:lnTo>
                      <a:pt x="1120" y="186"/>
                    </a:lnTo>
                    <a:lnTo>
                      <a:pt x="1129" y="195"/>
                    </a:lnTo>
                    <a:lnTo>
                      <a:pt x="1138" y="212"/>
                    </a:lnTo>
                    <a:lnTo>
                      <a:pt x="1150" y="239"/>
                    </a:lnTo>
                    <a:lnTo>
                      <a:pt x="1161" y="268"/>
                    </a:lnTo>
                    <a:lnTo>
                      <a:pt x="1169" y="297"/>
                    </a:lnTo>
                    <a:lnTo>
                      <a:pt x="1176" y="326"/>
                    </a:lnTo>
                    <a:lnTo>
                      <a:pt x="1145" y="337"/>
                    </a:lnTo>
                    <a:lnTo>
                      <a:pt x="1114" y="346"/>
                    </a:lnTo>
                    <a:lnTo>
                      <a:pt x="1084" y="355"/>
                    </a:lnTo>
                    <a:lnTo>
                      <a:pt x="1053" y="366"/>
                    </a:lnTo>
                    <a:lnTo>
                      <a:pt x="1022" y="375"/>
                    </a:lnTo>
                    <a:lnTo>
                      <a:pt x="991" y="384"/>
                    </a:lnTo>
                    <a:lnTo>
                      <a:pt x="961" y="393"/>
                    </a:lnTo>
                    <a:lnTo>
                      <a:pt x="930" y="402"/>
                    </a:lnTo>
                    <a:lnTo>
                      <a:pt x="897" y="413"/>
                    </a:lnTo>
                    <a:lnTo>
                      <a:pt x="866" y="422"/>
                    </a:lnTo>
                    <a:lnTo>
                      <a:pt x="836" y="431"/>
                    </a:lnTo>
                    <a:lnTo>
                      <a:pt x="805" y="442"/>
                    </a:lnTo>
                    <a:lnTo>
                      <a:pt x="774" y="451"/>
                    </a:lnTo>
                    <a:lnTo>
                      <a:pt x="743" y="461"/>
                    </a:lnTo>
                    <a:lnTo>
                      <a:pt x="713" y="472"/>
                    </a:lnTo>
                    <a:lnTo>
                      <a:pt x="682" y="483"/>
                    </a:lnTo>
                    <a:lnTo>
                      <a:pt x="653" y="494"/>
                    </a:lnTo>
                    <a:lnTo>
                      <a:pt x="624" y="507"/>
                    </a:lnTo>
                    <a:lnTo>
                      <a:pt x="595" y="519"/>
                    </a:lnTo>
                    <a:lnTo>
                      <a:pt x="566" y="534"/>
                    </a:lnTo>
                    <a:lnTo>
                      <a:pt x="537" y="548"/>
                    </a:lnTo>
                    <a:lnTo>
                      <a:pt x="506" y="563"/>
                    </a:lnTo>
                    <a:lnTo>
                      <a:pt x="477" y="577"/>
                    </a:lnTo>
                    <a:lnTo>
                      <a:pt x="447" y="590"/>
                    </a:lnTo>
                    <a:lnTo>
                      <a:pt x="416" y="604"/>
                    </a:lnTo>
                    <a:lnTo>
                      <a:pt x="385" y="617"/>
                    </a:lnTo>
                    <a:lnTo>
                      <a:pt x="354" y="628"/>
                    </a:lnTo>
                    <a:lnTo>
                      <a:pt x="324" y="639"/>
                    </a:lnTo>
                    <a:lnTo>
                      <a:pt x="293" y="648"/>
                    </a:lnTo>
                    <a:lnTo>
                      <a:pt x="262" y="653"/>
                    </a:lnTo>
                    <a:lnTo>
                      <a:pt x="231" y="659"/>
                    </a:lnTo>
                    <a:lnTo>
                      <a:pt x="201" y="661"/>
                    </a:lnTo>
                    <a:lnTo>
                      <a:pt x="161" y="657"/>
                    </a:lnTo>
                    <a:lnTo>
                      <a:pt x="117" y="646"/>
                    </a:lnTo>
                    <a:lnTo>
                      <a:pt x="78" y="630"/>
                    </a:lnTo>
                    <a:lnTo>
                      <a:pt x="41" y="604"/>
                    </a:lnTo>
                    <a:lnTo>
                      <a:pt x="16" y="575"/>
                    </a:lnTo>
                    <a:lnTo>
                      <a:pt x="0" y="541"/>
                    </a:lnTo>
                    <a:lnTo>
                      <a:pt x="2" y="501"/>
                    </a:lnTo>
                    <a:lnTo>
                      <a:pt x="21" y="458"/>
                    </a:lnTo>
                    <a:lnTo>
                      <a:pt x="38" y="436"/>
                    </a:lnTo>
                    <a:lnTo>
                      <a:pt x="58" y="414"/>
                    </a:lnTo>
                    <a:lnTo>
                      <a:pt x="81" y="396"/>
                    </a:lnTo>
                    <a:lnTo>
                      <a:pt x="105" y="378"/>
                    </a:lnTo>
                    <a:lnTo>
                      <a:pt x="130" y="362"/>
                    </a:lnTo>
                    <a:lnTo>
                      <a:pt x="159" y="347"/>
                    </a:lnTo>
                    <a:lnTo>
                      <a:pt x="186" y="333"/>
                    </a:lnTo>
                    <a:lnTo>
                      <a:pt x="217" y="320"/>
                    </a:lnTo>
                    <a:lnTo>
                      <a:pt x="246" y="308"/>
                    </a:lnTo>
                    <a:lnTo>
                      <a:pt x="277" y="297"/>
                    </a:lnTo>
                    <a:lnTo>
                      <a:pt x="307" y="286"/>
                    </a:lnTo>
                    <a:lnTo>
                      <a:pt x="336" y="273"/>
                    </a:lnTo>
                    <a:lnTo>
                      <a:pt x="365" y="262"/>
                    </a:lnTo>
                    <a:lnTo>
                      <a:pt x="392" y="252"/>
                    </a:lnTo>
                    <a:lnTo>
                      <a:pt x="419" y="241"/>
                    </a:lnTo>
                    <a:lnTo>
                      <a:pt x="445" y="228"/>
                    </a:lnTo>
                    <a:lnTo>
                      <a:pt x="463" y="219"/>
                    </a:lnTo>
                    <a:lnTo>
                      <a:pt x="483" y="208"/>
                    </a:lnTo>
                    <a:lnTo>
                      <a:pt x="501" y="199"/>
                    </a:lnTo>
                    <a:lnTo>
                      <a:pt x="521" y="188"/>
                    </a:lnTo>
                    <a:lnTo>
                      <a:pt x="539" y="177"/>
                    </a:lnTo>
                    <a:lnTo>
                      <a:pt x="557" y="168"/>
                    </a:lnTo>
                    <a:lnTo>
                      <a:pt x="577" y="157"/>
                    </a:lnTo>
                    <a:lnTo>
                      <a:pt x="595" y="147"/>
                    </a:lnTo>
                    <a:lnTo>
                      <a:pt x="613" y="136"/>
                    </a:lnTo>
                    <a:lnTo>
                      <a:pt x="633" y="127"/>
                    </a:lnTo>
                    <a:lnTo>
                      <a:pt x="651" y="116"/>
                    </a:lnTo>
                    <a:lnTo>
                      <a:pt x="669" y="105"/>
                    </a:lnTo>
                    <a:lnTo>
                      <a:pt x="689" y="96"/>
                    </a:lnTo>
                    <a:lnTo>
                      <a:pt x="707" y="85"/>
                    </a:lnTo>
                    <a:lnTo>
                      <a:pt x="727" y="76"/>
                    </a:lnTo>
                    <a:lnTo>
                      <a:pt x="745" y="67"/>
                    </a:lnTo>
                    <a:lnTo>
                      <a:pt x="760" y="60"/>
                    </a:lnTo>
                    <a:lnTo>
                      <a:pt x="774" y="51"/>
                    </a:lnTo>
                    <a:lnTo>
                      <a:pt x="790" y="40"/>
                    </a:lnTo>
                    <a:lnTo>
                      <a:pt x="807" y="29"/>
                    </a:lnTo>
                    <a:lnTo>
                      <a:pt x="821" y="20"/>
                    </a:lnTo>
                    <a:lnTo>
                      <a:pt x="837" y="11"/>
                    </a:lnTo>
                    <a:lnTo>
                      <a:pt x="852" y="4"/>
                    </a:lnTo>
                    <a:lnTo>
                      <a:pt x="866" y="0"/>
                    </a:lnTo>
                    <a:lnTo>
                      <a:pt x="883" y="0"/>
                    </a:lnTo>
                    <a:lnTo>
                      <a:pt x="897" y="4"/>
                    </a:lnTo>
                    <a:lnTo>
                      <a:pt x="910" y="13"/>
                    </a:lnTo>
                    <a:lnTo>
                      <a:pt x="917" y="23"/>
                    </a:lnTo>
                    <a:lnTo>
                      <a:pt x="921" y="38"/>
                    </a:lnTo>
                    <a:lnTo>
                      <a:pt x="921" y="52"/>
                    </a:lnTo>
                    <a:lnTo>
                      <a:pt x="915" y="67"/>
                    </a:lnTo>
                    <a:lnTo>
                      <a:pt x="906" y="81"/>
                    </a:lnTo>
                    <a:close/>
                  </a:path>
                </a:pathLst>
              </a:custGeom>
              <a:solidFill>
                <a:srgbClr val="D8E5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 name="Freeform 6"/>
              <p:cNvSpPr>
                <a:spLocks/>
              </p:cNvSpPr>
              <p:nvPr/>
            </p:nvSpPr>
            <p:spPr bwMode="auto">
              <a:xfrm>
                <a:off x="1363" y="1343"/>
                <a:ext cx="1408" cy="1809"/>
              </a:xfrm>
              <a:custGeom>
                <a:avLst/>
                <a:gdLst>
                  <a:gd name="T0" fmla="*/ 885 w 1408"/>
                  <a:gd name="T1" fmla="*/ 0 h 1809"/>
                  <a:gd name="T2" fmla="*/ 907 w 1408"/>
                  <a:gd name="T3" fmla="*/ 19 h 1809"/>
                  <a:gd name="T4" fmla="*/ 898 w 1408"/>
                  <a:gd name="T5" fmla="*/ 54 h 1809"/>
                  <a:gd name="T6" fmla="*/ 809 w 1408"/>
                  <a:gd name="T7" fmla="*/ 123 h 1809"/>
                  <a:gd name="T8" fmla="*/ 688 w 1408"/>
                  <a:gd name="T9" fmla="*/ 186 h 1809"/>
                  <a:gd name="T10" fmla="*/ 612 w 1408"/>
                  <a:gd name="T11" fmla="*/ 224 h 1809"/>
                  <a:gd name="T12" fmla="*/ 536 w 1408"/>
                  <a:gd name="T13" fmla="*/ 271 h 1809"/>
                  <a:gd name="T14" fmla="*/ 458 w 1408"/>
                  <a:gd name="T15" fmla="*/ 320 h 1809"/>
                  <a:gd name="T16" fmla="*/ 380 w 1408"/>
                  <a:gd name="T17" fmla="*/ 362 h 1809"/>
                  <a:gd name="T18" fmla="*/ 297 w 1408"/>
                  <a:gd name="T19" fmla="*/ 400 h 1809"/>
                  <a:gd name="T20" fmla="*/ 214 w 1408"/>
                  <a:gd name="T21" fmla="*/ 438 h 1809"/>
                  <a:gd name="T22" fmla="*/ 152 w 1408"/>
                  <a:gd name="T23" fmla="*/ 474 h 1809"/>
                  <a:gd name="T24" fmla="*/ 100 w 1408"/>
                  <a:gd name="T25" fmla="*/ 526 h 1809"/>
                  <a:gd name="T26" fmla="*/ 96 w 1408"/>
                  <a:gd name="T27" fmla="*/ 593 h 1809"/>
                  <a:gd name="T28" fmla="*/ 143 w 1408"/>
                  <a:gd name="T29" fmla="*/ 642 h 1809"/>
                  <a:gd name="T30" fmla="*/ 210 w 1408"/>
                  <a:gd name="T31" fmla="*/ 664 h 1809"/>
                  <a:gd name="T32" fmla="*/ 297 w 1408"/>
                  <a:gd name="T33" fmla="*/ 662 h 1809"/>
                  <a:gd name="T34" fmla="*/ 393 w 1408"/>
                  <a:gd name="T35" fmla="*/ 637 h 1809"/>
                  <a:gd name="T36" fmla="*/ 485 w 1408"/>
                  <a:gd name="T37" fmla="*/ 600 h 1809"/>
                  <a:gd name="T38" fmla="*/ 590 w 1408"/>
                  <a:gd name="T39" fmla="*/ 559 h 1809"/>
                  <a:gd name="T40" fmla="*/ 695 w 1408"/>
                  <a:gd name="T41" fmla="*/ 519 h 1809"/>
                  <a:gd name="T42" fmla="*/ 802 w 1408"/>
                  <a:gd name="T43" fmla="*/ 485 h 1809"/>
                  <a:gd name="T44" fmla="*/ 905 w 1408"/>
                  <a:gd name="T45" fmla="*/ 447 h 1809"/>
                  <a:gd name="T46" fmla="*/ 1008 w 1408"/>
                  <a:gd name="T47" fmla="*/ 409 h 1809"/>
                  <a:gd name="T48" fmla="*/ 1113 w 1408"/>
                  <a:gd name="T49" fmla="*/ 372 h 1809"/>
                  <a:gd name="T50" fmla="*/ 1218 w 1408"/>
                  <a:gd name="T51" fmla="*/ 342 h 1809"/>
                  <a:gd name="T52" fmla="*/ 1325 w 1408"/>
                  <a:gd name="T53" fmla="*/ 316 h 1809"/>
                  <a:gd name="T54" fmla="*/ 1328 w 1408"/>
                  <a:gd name="T55" fmla="*/ 394 h 1809"/>
                  <a:gd name="T56" fmla="*/ 1337 w 1408"/>
                  <a:gd name="T57" fmla="*/ 486 h 1809"/>
                  <a:gd name="T58" fmla="*/ 1343 w 1408"/>
                  <a:gd name="T59" fmla="*/ 618 h 1809"/>
                  <a:gd name="T60" fmla="*/ 1350 w 1408"/>
                  <a:gd name="T61" fmla="*/ 809 h 1809"/>
                  <a:gd name="T62" fmla="*/ 1368 w 1408"/>
                  <a:gd name="T63" fmla="*/ 1205 h 1809"/>
                  <a:gd name="T64" fmla="*/ 1384 w 1408"/>
                  <a:gd name="T65" fmla="*/ 1415 h 1809"/>
                  <a:gd name="T66" fmla="*/ 1393 w 1408"/>
                  <a:gd name="T67" fmla="*/ 1531 h 1809"/>
                  <a:gd name="T68" fmla="*/ 1408 w 1408"/>
                  <a:gd name="T69" fmla="*/ 1659 h 1809"/>
                  <a:gd name="T70" fmla="*/ 1238 w 1408"/>
                  <a:gd name="T71" fmla="*/ 1690 h 1809"/>
                  <a:gd name="T72" fmla="*/ 1037 w 1408"/>
                  <a:gd name="T73" fmla="*/ 1717 h 1809"/>
                  <a:gd name="T74" fmla="*/ 825 w 1408"/>
                  <a:gd name="T75" fmla="*/ 1742 h 1809"/>
                  <a:gd name="T76" fmla="*/ 622 w 1408"/>
                  <a:gd name="T77" fmla="*/ 1768 h 1809"/>
                  <a:gd name="T78" fmla="*/ 451 w 1408"/>
                  <a:gd name="T79" fmla="*/ 1793 h 1809"/>
                  <a:gd name="T80" fmla="*/ 349 w 1408"/>
                  <a:gd name="T81" fmla="*/ 1809 h 1809"/>
                  <a:gd name="T82" fmla="*/ 270 w 1408"/>
                  <a:gd name="T83" fmla="*/ 1802 h 1809"/>
                  <a:gd name="T84" fmla="*/ 194 w 1408"/>
                  <a:gd name="T85" fmla="*/ 1769 h 1809"/>
                  <a:gd name="T86" fmla="*/ 130 w 1408"/>
                  <a:gd name="T87" fmla="*/ 1704 h 1809"/>
                  <a:gd name="T88" fmla="*/ 83 w 1408"/>
                  <a:gd name="T89" fmla="*/ 1603 h 1809"/>
                  <a:gd name="T90" fmla="*/ 51 w 1408"/>
                  <a:gd name="T91" fmla="*/ 1418 h 1809"/>
                  <a:gd name="T92" fmla="*/ 25 w 1408"/>
                  <a:gd name="T93" fmla="*/ 1198 h 1809"/>
                  <a:gd name="T94" fmla="*/ 7 w 1408"/>
                  <a:gd name="T95" fmla="*/ 765 h 1809"/>
                  <a:gd name="T96" fmla="*/ 4 w 1408"/>
                  <a:gd name="T97" fmla="*/ 526 h 1809"/>
                  <a:gd name="T98" fmla="*/ 62 w 1408"/>
                  <a:gd name="T99" fmla="*/ 441 h 1809"/>
                  <a:gd name="T100" fmla="*/ 210 w 1408"/>
                  <a:gd name="T101" fmla="*/ 356 h 1809"/>
                  <a:gd name="T102" fmla="*/ 311 w 1408"/>
                  <a:gd name="T103" fmla="*/ 298 h 1809"/>
                  <a:gd name="T104" fmla="*/ 400 w 1408"/>
                  <a:gd name="T105" fmla="*/ 253 h 1809"/>
                  <a:gd name="T106" fmla="*/ 485 w 1408"/>
                  <a:gd name="T107" fmla="*/ 213 h 1809"/>
                  <a:gd name="T108" fmla="*/ 572 w 1408"/>
                  <a:gd name="T109" fmla="*/ 170 h 1809"/>
                  <a:gd name="T110" fmla="*/ 668 w 1408"/>
                  <a:gd name="T111" fmla="*/ 119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8" h="1809">
                    <a:moveTo>
                      <a:pt x="840" y="18"/>
                    </a:moveTo>
                    <a:lnTo>
                      <a:pt x="867" y="3"/>
                    </a:lnTo>
                    <a:lnTo>
                      <a:pt x="885" y="0"/>
                    </a:lnTo>
                    <a:lnTo>
                      <a:pt x="898" y="1"/>
                    </a:lnTo>
                    <a:lnTo>
                      <a:pt x="905" y="9"/>
                    </a:lnTo>
                    <a:lnTo>
                      <a:pt x="907" y="19"/>
                    </a:lnTo>
                    <a:lnTo>
                      <a:pt x="907" y="32"/>
                    </a:lnTo>
                    <a:lnTo>
                      <a:pt x="903" y="45"/>
                    </a:lnTo>
                    <a:lnTo>
                      <a:pt x="898" y="54"/>
                    </a:lnTo>
                    <a:lnTo>
                      <a:pt x="878" y="76"/>
                    </a:lnTo>
                    <a:lnTo>
                      <a:pt x="847" y="99"/>
                    </a:lnTo>
                    <a:lnTo>
                      <a:pt x="809" y="123"/>
                    </a:lnTo>
                    <a:lnTo>
                      <a:pt x="767" y="146"/>
                    </a:lnTo>
                    <a:lnTo>
                      <a:pt x="726" y="168"/>
                    </a:lnTo>
                    <a:lnTo>
                      <a:pt x="688" y="186"/>
                    </a:lnTo>
                    <a:lnTo>
                      <a:pt x="657" y="200"/>
                    </a:lnTo>
                    <a:lnTo>
                      <a:pt x="637" y="210"/>
                    </a:lnTo>
                    <a:lnTo>
                      <a:pt x="612" y="224"/>
                    </a:lnTo>
                    <a:lnTo>
                      <a:pt x="586" y="240"/>
                    </a:lnTo>
                    <a:lnTo>
                      <a:pt x="561" y="255"/>
                    </a:lnTo>
                    <a:lnTo>
                      <a:pt x="536" y="271"/>
                    </a:lnTo>
                    <a:lnTo>
                      <a:pt x="510" y="287"/>
                    </a:lnTo>
                    <a:lnTo>
                      <a:pt x="485" y="304"/>
                    </a:lnTo>
                    <a:lnTo>
                      <a:pt x="458" y="320"/>
                    </a:lnTo>
                    <a:lnTo>
                      <a:pt x="432" y="334"/>
                    </a:lnTo>
                    <a:lnTo>
                      <a:pt x="407" y="349"/>
                    </a:lnTo>
                    <a:lnTo>
                      <a:pt x="380" y="362"/>
                    </a:lnTo>
                    <a:lnTo>
                      <a:pt x="353" y="374"/>
                    </a:lnTo>
                    <a:lnTo>
                      <a:pt x="324" y="387"/>
                    </a:lnTo>
                    <a:lnTo>
                      <a:pt x="297" y="400"/>
                    </a:lnTo>
                    <a:lnTo>
                      <a:pt x="268" y="412"/>
                    </a:lnTo>
                    <a:lnTo>
                      <a:pt x="241" y="425"/>
                    </a:lnTo>
                    <a:lnTo>
                      <a:pt x="214" y="438"/>
                    </a:lnTo>
                    <a:lnTo>
                      <a:pt x="194" y="448"/>
                    </a:lnTo>
                    <a:lnTo>
                      <a:pt x="172" y="459"/>
                    </a:lnTo>
                    <a:lnTo>
                      <a:pt x="152" y="474"/>
                    </a:lnTo>
                    <a:lnTo>
                      <a:pt x="130" y="488"/>
                    </a:lnTo>
                    <a:lnTo>
                      <a:pt x="114" y="506"/>
                    </a:lnTo>
                    <a:lnTo>
                      <a:pt x="100" y="526"/>
                    </a:lnTo>
                    <a:lnTo>
                      <a:pt x="92" y="548"/>
                    </a:lnTo>
                    <a:lnTo>
                      <a:pt x="91" y="571"/>
                    </a:lnTo>
                    <a:lnTo>
                      <a:pt x="96" y="593"/>
                    </a:lnTo>
                    <a:lnTo>
                      <a:pt x="109" y="613"/>
                    </a:lnTo>
                    <a:lnTo>
                      <a:pt x="125" y="629"/>
                    </a:lnTo>
                    <a:lnTo>
                      <a:pt x="143" y="642"/>
                    </a:lnTo>
                    <a:lnTo>
                      <a:pt x="165" y="651"/>
                    </a:lnTo>
                    <a:lnTo>
                      <a:pt x="188" y="658"/>
                    </a:lnTo>
                    <a:lnTo>
                      <a:pt x="210" y="664"/>
                    </a:lnTo>
                    <a:lnTo>
                      <a:pt x="232" y="666"/>
                    </a:lnTo>
                    <a:lnTo>
                      <a:pt x="264" y="666"/>
                    </a:lnTo>
                    <a:lnTo>
                      <a:pt x="297" y="662"/>
                    </a:lnTo>
                    <a:lnTo>
                      <a:pt x="329" y="655"/>
                    </a:lnTo>
                    <a:lnTo>
                      <a:pt x="362" y="646"/>
                    </a:lnTo>
                    <a:lnTo>
                      <a:pt x="393" y="637"/>
                    </a:lnTo>
                    <a:lnTo>
                      <a:pt x="423" y="624"/>
                    </a:lnTo>
                    <a:lnTo>
                      <a:pt x="454" y="613"/>
                    </a:lnTo>
                    <a:lnTo>
                      <a:pt x="485" y="600"/>
                    </a:lnTo>
                    <a:lnTo>
                      <a:pt x="519" y="586"/>
                    </a:lnTo>
                    <a:lnTo>
                      <a:pt x="554" y="571"/>
                    </a:lnTo>
                    <a:lnTo>
                      <a:pt x="590" y="559"/>
                    </a:lnTo>
                    <a:lnTo>
                      <a:pt x="624" y="544"/>
                    </a:lnTo>
                    <a:lnTo>
                      <a:pt x="660" y="532"/>
                    </a:lnTo>
                    <a:lnTo>
                      <a:pt x="695" y="519"/>
                    </a:lnTo>
                    <a:lnTo>
                      <a:pt x="731" y="508"/>
                    </a:lnTo>
                    <a:lnTo>
                      <a:pt x="767" y="495"/>
                    </a:lnTo>
                    <a:lnTo>
                      <a:pt x="802" y="485"/>
                    </a:lnTo>
                    <a:lnTo>
                      <a:pt x="836" y="472"/>
                    </a:lnTo>
                    <a:lnTo>
                      <a:pt x="870" y="459"/>
                    </a:lnTo>
                    <a:lnTo>
                      <a:pt x="905" y="447"/>
                    </a:lnTo>
                    <a:lnTo>
                      <a:pt x="939" y="434"/>
                    </a:lnTo>
                    <a:lnTo>
                      <a:pt x="974" y="421"/>
                    </a:lnTo>
                    <a:lnTo>
                      <a:pt x="1008" y="409"/>
                    </a:lnTo>
                    <a:lnTo>
                      <a:pt x="1044" y="396"/>
                    </a:lnTo>
                    <a:lnTo>
                      <a:pt x="1078" y="385"/>
                    </a:lnTo>
                    <a:lnTo>
                      <a:pt x="1113" y="372"/>
                    </a:lnTo>
                    <a:lnTo>
                      <a:pt x="1147" y="362"/>
                    </a:lnTo>
                    <a:lnTo>
                      <a:pt x="1183" y="351"/>
                    </a:lnTo>
                    <a:lnTo>
                      <a:pt x="1218" y="342"/>
                    </a:lnTo>
                    <a:lnTo>
                      <a:pt x="1254" y="333"/>
                    </a:lnTo>
                    <a:lnTo>
                      <a:pt x="1288" y="324"/>
                    </a:lnTo>
                    <a:lnTo>
                      <a:pt x="1325" y="316"/>
                    </a:lnTo>
                    <a:lnTo>
                      <a:pt x="1321" y="342"/>
                    </a:lnTo>
                    <a:lnTo>
                      <a:pt x="1325" y="367"/>
                    </a:lnTo>
                    <a:lnTo>
                      <a:pt x="1328" y="394"/>
                    </a:lnTo>
                    <a:lnTo>
                      <a:pt x="1332" y="421"/>
                    </a:lnTo>
                    <a:lnTo>
                      <a:pt x="1334" y="452"/>
                    </a:lnTo>
                    <a:lnTo>
                      <a:pt x="1337" y="486"/>
                    </a:lnTo>
                    <a:lnTo>
                      <a:pt x="1339" y="523"/>
                    </a:lnTo>
                    <a:lnTo>
                      <a:pt x="1341" y="553"/>
                    </a:lnTo>
                    <a:lnTo>
                      <a:pt x="1343" y="618"/>
                    </a:lnTo>
                    <a:lnTo>
                      <a:pt x="1344" y="680"/>
                    </a:lnTo>
                    <a:lnTo>
                      <a:pt x="1346" y="743"/>
                    </a:lnTo>
                    <a:lnTo>
                      <a:pt x="1350" y="809"/>
                    </a:lnTo>
                    <a:lnTo>
                      <a:pt x="1355" y="944"/>
                    </a:lnTo>
                    <a:lnTo>
                      <a:pt x="1361" y="1075"/>
                    </a:lnTo>
                    <a:lnTo>
                      <a:pt x="1368" y="1205"/>
                    </a:lnTo>
                    <a:lnTo>
                      <a:pt x="1379" y="1339"/>
                    </a:lnTo>
                    <a:lnTo>
                      <a:pt x="1382" y="1377"/>
                    </a:lnTo>
                    <a:lnTo>
                      <a:pt x="1384" y="1415"/>
                    </a:lnTo>
                    <a:lnTo>
                      <a:pt x="1386" y="1453"/>
                    </a:lnTo>
                    <a:lnTo>
                      <a:pt x="1388" y="1491"/>
                    </a:lnTo>
                    <a:lnTo>
                      <a:pt x="1393" y="1531"/>
                    </a:lnTo>
                    <a:lnTo>
                      <a:pt x="1402" y="1576"/>
                    </a:lnTo>
                    <a:lnTo>
                      <a:pt x="1408" y="1623"/>
                    </a:lnTo>
                    <a:lnTo>
                      <a:pt x="1408" y="1659"/>
                    </a:lnTo>
                    <a:lnTo>
                      <a:pt x="1355" y="1670"/>
                    </a:lnTo>
                    <a:lnTo>
                      <a:pt x="1299" y="1681"/>
                    </a:lnTo>
                    <a:lnTo>
                      <a:pt x="1238" y="1690"/>
                    </a:lnTo>
                    <a:lnTo>
                      <a:pt x="1173" y="1699"/>
                    </a:lnTo>
                    <a:lnTo>
                      <a:pt x="1106" y="1708"/>
                    </a:lnTo>
                    <a:lnTo>
                      <a:pt x="1037" y="1717"/>
                    </a:lnTo>
                    <a:lnTo>
                      <a:pt x="966" y="1726"/>
                    </a:lnTo>
                    <a:lnTo>
                      <a:pt x="896" y="1735"/>
                    </a:lnTo>
                    <a:lnTo>
                      <a:pt x="825" y="1742"/>
                    </a:lnTo>
                    <a:lnTo>
                      <a:pt x="755" y="1751"/>
                    </a:lnTo>
                    <a:lnTo>
                      <a:pt x="688" y="1760"/>
                    </a:lnTo>
                    <a:lnTo>
                      <a:pt x="622" y="1768"/>
                    </a:lnTo>
                    <a:lnTo>
                      <a:pt x="561" y="1777"/>
                    </a:lnTo>
                    <a:lnTo>
                      <a:pt x="503" y="1784"/>
                    </a:lnTo>
                    <a:lnTo>
                      <a:pt x="451" y="1793"/>
                    </a:lnTo>
                    <a:lnTo>
                      <a:pt x="404" y="1802"/>
                    </a:lnTo>
                    <a:lnTo>
                      <a:pt x="376" y="1806"/>
                    </a:lnTo>
                    <a:lnTo>
                      <a:pt x="349" y="1809"/>
                    </a:lnTo>
                    <a:lnTo>
                      <a:pt x="322" y="1809"/>
                    </a:lnTo>
                    <a:lnTo>
                      <a:pt x="295" y="1807"/>
                    </a:lnTo>
                    <a:lnTo>
                      <a:pt x="270" y="1802"/>
                    </a:lnTo>
                    <a:lnTo>
                      <a:pt x="243" y="1795"/>
                    </a:lnTo>
                    <a:lnTo>
                      <a:pt x="219" y="1784"/>
                    </a:lnTo>
                    <a:lnTo>
                      <a:pt x="194" y="1769"/>
                    </a:lnTo>
                    <a:lnTo>
                      <a:pt x="172" y="1751"/>
                    </a:lnTo>
                    <a:lnTo>
                      <a:pt x="150" y="1730"/>
                    </a:lnTo>
                    <a:lnTo>
                      <a:pt x="130" y="1704"/>
                    </a:lnTo>
                    <a:lnTo>
                      <a:pt x="112" y="1675"/>
                    </a:lnTo>
                    <a:lnTo>
                      <a:pt x="96" y="1641"/>
                    </a:lnTo>
                    <a:lnTo>
                      <a:pt x="83" y="1603"/>
                    </a:lnTo>
                    <a:lnTo>
                      <a:pt x="72" y="1560"/>
                    </a:lnTo>
                    <a:lnTo>
                      <a:pt x="63" y="1511"/>
                    </a:lnTo>
                    <a:lnTo>
                      <a:pt x="51" y="1418"/>
                    </a:lnTo>
                    <a:lnTo>
                      <a:pt x="40" y="1348"/>
                    </a:lnTo>
                    <a:lnTo>
                      <a:pt x="31" y="1279"/>
                    </a:lnTo>
                    <a:lnTo>
                      <a:pt x="25" y="1198"/>
                    </a:lnTo>
                    <a:lnTo>
                      <a:pt x="22" y="1076"/>
                    </a:lnTo>
                    <a:lnTo>
                      <a:pt x="15" y="921"/>
                    </a:lnTo>
                    <a:lnTo>
                      <a:pt x="7" y="765"/>
                    </a:lnTo>
                    <a:lnTo>
                      <a:pt x="2" y="644"/>
                    </a:lnTo>
                    <a:lnTo>
                      <a:pt x="0" y="575"/>
                    </a:lnTo>
                    <a:lnTo>
                      <a:pt x="4" y="526"/>
                    </a:lnTo>
                    <a:lnTo>
                      <a:pt x="15" y="490"/>
                    </a:lnTo>
                    <a:lnTo>
                      <a:pt x="33" y="463"/>
                    </a:lnTo>
                    <a:lnTo>
                      <a:pt x="62" y="441"/>
                    </a:lnTo>
                    <a:lnTo>
                      <a:pt x="100" y="419"/>
                    </a:lnTo>
                    <a:lnTo>
                      <a:pt x="148" y="392"/>
                    </a:lnTo>
                    <a:lnTo>
                      <a:pt x="210" y="356"/>
                    </a:lnTo>
                    <a:lnTo>
                      <a:pt x="246" y="334"/>
                    </a:lnTo>
                    <a:lnTo>
                      <a:pt x="279" y="316"/>
                    </a:lnTo>
                    <a:lnTo>
                      <a:pt x="311" y="298"/>
                    </a:lnTo>
                    <a:lnTo>
                      <a:pt x="342" y="282"/>
                    </a:lnTo>
                    <a:lnTo>
                      <a:pt x="371" y="267"/>
                    </a:lnTo>
                    <a:lnTo>
                      <a:pt x="400" y="253"/>
                    </a:lnTo>
                    <a:lnTo>
                      <a:pt x="429" y="238"/>
                    </a:lnTo>
                    <a:lnTo>
                      <a:pt x="458" y="226"/>
                    </a:lnTo>
                    <a:lnTo>
                      <a:pt x="485" y="213"/>
                    </a:lnTo>
                    <a:lnTo>
                      <a:pt x="514" y="199"/>
                    </a:lnTo>
                    <a:lnTo>
                      <a:pt x="543" y="186"/>
                    </a:lnTo>
                    <a:lnTo>
                      <a:pt x="572" y="170"/>
                    </a:lnTo>
                    <a:lnTo>
                      <a:pt x="603" y="155"/>
                    </a:lnTo>
                    <a:lnTo>
                      <a:pt x="635" y="137"/>
                    </a:lnTo>
                    <a:lnTo>
                      <a:pt x="668" y="119"/>
                    </a:lnTo>
                    <a:lnTo>
                      <a:pt x="704" y="97"/>
                    </a:lnTo>
                    <a:lnTo>
                      <a:pt x="840" y="18"/>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 name="Freeform 8"/>
              <p:cNvSpPr>
                <a:spLocks/>
              </p:cNvSpPr>
              <p:nvPr/>
            </p:nvSpPr>
            <p:spPr bwMode="auto">
              <a:xfrm>
                <a:off x="1385" y="1364"/>
                <a:ext cx="1350" cy="1767"/>
              </a:xfrm>
              <a:custGeom>
                <a:avLst/>
                <a:gdLst>
                  <a:gd name="T0" fmla="*/ 722 w 1350"/>
                  <a:gd name="T1" fmla="*/ 80 h 1767"/>
                  <a:gd name="T2" fmla="*/ 552 w 1350"/>
                  <a:gd name="T3" fmla="*/ 176 h 1767"/>
                  <a:gd name="T4" fmla="*/ 374 w 1350"/>
                  <a:gd name="T5" fmla="*/ 272 h 1767"/>
                  <a:gd name="T6" fmla="*/ 41 w 1350"/>
                  <a:gd name="T7" fmla="*/ 453 h 1767"/>
                  <a:gd name="T8" fmla="*/ 0 w 1350"/>
                  <a:gd name="T9" fmla="*/ 525 h 1767"/>
                  <a:gd name="T10" fmla="*/ 38 w 1350"/>
                  <a:gd name="T11" fmla="*/ 619 h 1767"/>
                  <a:gd name="T12" fmla="*/ 139 w 1350"/>
                  <a:gd name="T13" fmla="*/ 683 h 1767"/>
                  <a:gd name="T14" fmla="*/ 192 w 1350"/>
                  <a:gd name="T15" fmla="*/ 704 h 1767"/>
                  <a:gd name="T16" fmla="*/ 287 w 1350"/>
                  <a:gd name="T17" fmla="*/ 704 h 1767"/>
                  <a:gd name="T18" fmla="*/ 599 w 1350"/>
                  <a:gd name="T19" fmla="*/ 587 h 1767"/>
                  <a:gd name="T20" fmla="*/ 838 w 1350"/>
                  <a:gd name="T21" fmla="*/ 500 h 1767"/>
                  <a:gd name="T22" fmla="*/ 1071 w 1350"/>
                  <a:gd name="T23" fmla="*/ 418 h 1767"/>
                  <a:gd name="T24" fmla="*/ 1254 w 1350"/>
                  <a:gd name="T25" fmla="*/ 491 h 1767"/>
                  <a:gd name="T26" fmla="*/ 1261 w 1350"/>
                  <a:gd name="T27" fmla="*/ 849 h 1767"/>
                  <a:gd name="T28" fmla="*/ 1274 w 1350"/>
                  <a:gd name="T29" fmla="*/ 1097 h 1767"/>
                  <a:gd name="T30" fmla="*/ 1299 w 1350"/>
                  <a:gd name="T31" fmla="*/ 1405 h 1767"/>
                  <a:gd name="T32" fmla="*/ 1299 w 1350"/>
                  <a:gd name="T33" fmla="*/ 1497 h 1767"/>
                  <a:gd name="T34" fmla="*/ 1292 w 1350"/>
                  <a:gd name="T35" fmla="*/ 1591 h 1767"/>
                  <a:gd name="T36" fmla="*/ 1172 w 1350"/>
                  <a:gd name="T37" fmla="*/ 1611 h 1767"/>
                  <a:gd name="T38" fmla="*/ 1073 w 1350"/>
                  <a:gd name="T39" fmla="*/ 1629 h 1767"/>
                  <a:gd name="T40" fmla="*/ 942 w 1350"/>
                  <a:gd name="T41" fmla="*/ 1649 h 1767"/>
                  <a:gd name="T42" fmla="*/ 816 w 1350"/>
                  <a:gd name="T43" fmla="*/ 1663 h 1767"/>
                  <a:gd name="T44" fmla="*/ 675 w 1350"/>
                  <a:gd name="T45" fmla="*/ 1669 h 1767"/>
                  <a:gd name="T46" fmla="*/ 497 w 1350"/>
                  <a:gd name="T47" fmla="*/ 1698 h 1767"/>
                  <a:gd name="T48" fmla="*/ 298 w 1350"/>
                  <a:gd name="T49" fmla="*/ 1723 h 1767"/>
                  <a:gd name="T50" fmla="*/ 215 w 1350"/>
                  <a:gd name="T51" fmla="*/ 1678 h 1767"/>
                  <a:gd name="T52" fmla="*/ 130 w 1350"/>
                  <a:gd name="T53" fmla="*/ 1580 h 1767"/>
                  <a:gd name="T54" fmla="*/ 88 w 1350"/>
                  <a:gd name="T55" fmla="*/ 1330 h 1767"/>
                  <a:gd name="T56" fmla="*/ 41 w 1350"/>
                  <a:gd name="T57" fmla="*/ 688 h 1767"/>
                  <a:gd name="T58" fmla="*/ 14 w 1350"/>
                  <a:gd name="T59" fmla="*/ 672 h 1767"/>
                  <a:gd name="T60" fmla="*/ 40 w 1350"/>
                  <a:gd name="T61" fmla="*/ 1198 h 1767"/>
                  <a:gd name="T62" fmla="*/ 69 w 1350"/>
                  <a:gd name="T63" fmla="*/ 1508 h 1767"/>
                  <a:gd name="T64" fmla="*/ 123 w 1350"/>
                  <a:gd name="T65" fmla="*/ 1638 h 1767"/>
                  <a:gd name="T66" fmla="*/ 233 w 1350"/>
                  <a:gd name="T67" fmla="*/ 1736 h 1767"/>
                  <a:gd name="T68" fmla="*/ 329 w 1350"/>
                  <a:gd name="T69" fmla="*/ 1767 h 1767"/>
                  <a:gd name="T70" fmla="*/ 573 w 1350"/>
                  <a:gd name="T71" fmla="*/ 1721 h 1767"/>
                  <a:gd name="T72" fmla="*/ 747 w 1350"/>
                  <a:gd name="T73" fmla="*/ 1703 h 1767"/>
                  <a:gd name="T74" fmla="*/ 868 w 1350"/>
                  <a:gd name="T75" fmla="*/ 1696 h 1767"/>
                  <a:gd name="T76" fmla="*/ 999 w 1350"/>
                  <a:gd name="T77" fmla="*/ 1680 h 1767"/>
                  <a:gd name="T78" fmla="*/ 1131 w 1350"/>
                  <a:gd name="T79" fmla="*/ 1656 h 1767"/>
                  <a:gd name="T80" fmla="*/ 1344 w 1350"/>
                  <a:gd name="T81" fmla="*/ 1616 h 1767"/>
                  <a:gd name="T82" fmla="*/ 1348 w 1350"/>
                  <a:gd name="T83" fmla="*/ 1596 h 1767"/>
                  <a:gd name="T84" fmla="*/ 1337 w 1350"/>
                  <a:gd name="T85" fmla="*/ 1403 h 1767"/>
                  <a:gd name="T86" fmla="*/ 1310 w 1350"/>
                  <a:gd name="T87" fmla="*/ 1093 h 1767"/>
                  <a:gd name="T88" fmla="*/ 1293 w 1350"/>
                  <a:gd name="T89" fmla="*/ 603 h 1767"/>
                  <a:gd name="T90" fmla="*/ 1279 w 1350"/>
                  <a:gd name="T91" fmla="*/ 324 h 1767"/>
                  <a:gd name="T92" fmla="*/ 1261 w 1350"/>
                  <a:gd name="T93" fmla="*/ 319 h 1767"/>
                  <a:gd name="T94" fmla="*/ 1031 w 1350"/>
                  <a:gd name="T95" fmla="*/ 393 h 1767"/>
                  <a:gd name="T96" fmla="*/ 789 w 1350"/>
                  <a:gd name="T97" fmla="*/ 478 h 1767"/>
                  <a:gd name="T98" fmla="*/ 541 w 1350"/>
                  <a:gd name="T99" fmla="*/ 569 h 1767"/>
                  <a:gd name="T100" fmla="*/ 262 w 1350"/>
                  <a:gd name="T101" fmla="*/ 672 h 1767"/>
                  <a:gd name="T102" fmla="*/ 184 w 1350"/>
                  <a:gd name="T103" fmla="*/ 661 h 1767"/>
                  <a:gd name="T104" fmla="*/ 85 w 1350"/>
                  <a:gd name="T105" fmla="*/ 612 h 1767"/>
                  <a:gd name="T106" fmla="*/ 38 w 1350"/>
                  <a:gd name="T107" fmla="*/ 540 h 1767"/>
                  <a:gd name="T108" fmla="*/ 58 w 1350"/>
                  <a:gd name="T109" fmla="*/ 489 h 1767"/>
                  <a:gd name="T110" fmla="*/ 356 w 1350"/>
                  <a:gd name="T111" fmla="*/ 322 h 1767"/>
                  <a:gd name="T112" fmla="*/ 535 w 1350"/>
                  <a:gd name="T113" fmla="*/ 228 h 1767"/>
                  <a:gd name="T114" fmla="*/ 709 w 1350"/>
                  <a:gd name="T115" fmla="*/ 131 h 1767"/>
                  <a:gd name="T116" fmla="*/ 861 w 1350"/>
                  <a:gd name="T117" fmla="*/ 35 h 1767"/>
                  <a:gd name="T118" fmla="*/ 861 w 1350"/>
                  <a:gd name="T119" fmla="*/ 4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50" h="1767">
                    <a:moveTo>
                      <a:pt x="841" y="4"/>
                    </a:moveTo>
                    <a:lnTo>
                      <a:pt x="814" y="22"/>
                    </a:lnTo>
                    <a:lnTo>
                      <a:pt x="783" y="42"/>
                    </a:lnTo>
                    <a:lnTo>
                      <a:pt x="754" y="60"/>
                    </a:lnTo>
                    <a:lnTo>
                      <a:pt x="722" y="80"/>
                    </a:lnTo>
                    <a:lnTo>
                      <a:pt x="689" y="100"/>
                    </a:lnTo>
                    <a:lnTo>
                      <a:pt x="657" y="118"/>
                    </a:lnTo>
                    <a:lnTo>
                      <a:pt x="622" y="138"/>
                    </a:lnTo>
                    <a:lnTo>
                      <a:pt x="588" y="158"/>
                    </a:lnTo>
                    <a:lnTo>
                      <a:pt x="552" y="176"/>
                    </a:lnTo>
                    <a:lnTo>
                      <a:pt x="517" y="196"/>
                    </a:lnTo>
                    <a:lnTo>
                      <a:pt x="481" y="216"/>
                    </a:lnTo>
                    <a:lnTo>
                      <a:pt x="445" y="234"/>
                    </a:lnTo>
                    <a:lnTo>
                      <a:pt x="409" y="254"/>
                    </a:lnTo>
                    <a:lnTo>
                      <a:pt x="374" y="272"/>
                    </a:lnTo>
                    <a:lnTo>
                      <a:pt x="338" y="290"/>
                    </a:lnTo>
                    <a:lnTo>
                      <a:pt x="304" y="308"/>
                    </a:lnTo>
                    <a:lnTo>
                      <a:pt x="76" y="429"/>
                    </a:lnTo>
                    <a:lnTo>
                      <a:pt x="58" y="440"/>
                    </a:lnTo>
                    <a:lnTo>
                      <a:pt x="41" y="453"/>
                    </a:lnTo>
                    <a:lnTo>
                      <a:pt x="29" y="465"/>
                    </a:lnTo>
                    <a:lnTo>
                      <a:pt x="18" y="480"/>
                    </a:lnTo>
                    <a:lnTo>
                      <a:pt x="9" y="494"/>
                    </a:lnTo>
                    <a:lnTo>
                      <a:pt x="3" y="509"/>
                    </a:lnTo>
                    <a:lnTo>
                      <a:pt x="0" y="525"/>
                    </a:lnTo>
                    <a:lnTo>
                      <a:pt x="0" y="541"/>
                    </a:lnTo>
                    <a:lnTo>
                      <a:pt x="3" y="561"/>
                    </a:lnTo>
                    <a:lnTo>
                      <a:pt x="11" y="583"/>
                    </a:lnTo>
                    <a:lnTo>
                      <a:pt x="23" y="601"/>
                    </a:lnTo>
                    <a:lnTo>
                      <a:pt x="38" y="619"/>
                    </a:lnTo>
                    <a:lnTo>
                      <a:pt x="58" y="637"/>
                    </a:lnTo>
                    <a:lnTo>
                      <a:pt x="81" y="654"/>
                    </a:lnTo>
                    <a:lnTo>
                      <a:pt x="107" y="668"/>
                    </a:lnTo>
                    <a:lnTo>
                      <a:pt x="137" y="683"/>
                    </a:lnTo>
                    <a:lnTo>
                      <a:pt x="139" y="683"/>
                    </a:lnTo>
                    <a:lnTo>
                      <a:pt x="143" y="684"/>
                    </a:lnTo>
                    <a:lnTo>
                      <a:pt x="145" y="686"/>
                    </a:lnTo>
                    <a:lnTo>
                      <a:pt x="146" y="686"/>
                    </a:lnTo>
                    <a:lnTo>
                      <a:pt x="170" y="695"/>
                    </a:lnTo>
                    <a:lnTo>
                      <a:pt x="192" y="704"/>
                    </a:lnTo>
                    <a:lnTo>
                      <a:pt x="210" y="710"/>
                    </a:lnTo>
                    <a:lnTo>
                      <a:pt x="228" y="712"/>
                    </a:lnTo>
                    <a:lnTo>
                      <a:pt x="246" y="713"/>
                    </a:lnTo>
                    <a:lnTo>
                      <a:pt x="266" y="710"/>
                    </a:lnTo>
                    <a:lnTo>
                      <a:pt x="287" y="704"/>
                    </a:lnTo>
                    <a:lnTo>
                      <a:pt x="315" y="695"/>
                    </a:lnTo>
                    <a:lnTo>
                      <a:pt x="441" y="648"/>
                    </a:lnTo>
                    <a:lnTo>
                      <a:pt x="505" y="623"/>
                    </a:lnTo>
                    <a:lnTo>
                      <a:pt x="552" y="605"/>
                    </a:lnTo>
                    <a:lnTo>
                      <a:pt x="599" y="587"/>
                    </a:lnTo>
                    <a:lnTo>
                      <a:pt x="648" y="570"/>
                    </a:lnTo>
                    <a:lnTo>
                      <a:pt x="695" y="552"/>
                    </a:lnTo>
                    <a:lnTo>
                      <a:pt x="743" y="534"/>
                    </a:lnTo>
                    <a:lnTo>
                      <a:pt x="790" y="518"/>
                    </a:lnTo>
                    <a:lnTo>
                      <a:pt x="838" y="500"/>
                    </a:lnTo>
                    <a:lnTo>
                      <a:pt x="885" y="483"/>
                    </a:lnTo>
                    <a:lnTo>
                      <a:pt x="932" y="467"/>
                    </a:lnTo>
                    <a:lnTo>
                      <a:pt x="979" y="451"/>
                    </a:lnTo>
                    <a:lnTo>
                      <a:pt x="1026" y="435"/>
                    </a:lnTo>
                    <a:lnTo>
                      <a:pt x="1071" y="418"/>
                    </a:lnTo>
                    <a:lnTo>
                      <a:pt x="1116" y="404"/>
                    </a:lnTo>
                    <a:lnTo>
                      <a:pt x="1161" y="389"/>
                    </a:lnTo>
                    <a:lnTo>
                      <a:pt x="1205" y="375"/>
                    </a:lnTo>
                    <a:lnTo>
                      <a:pt x="1248" y="362"/>
                    </a:lnTo>
                    <a:lnTo>
                      <a:pt x="1254" y="491"/>
                    </a:lnTo>
                    <a:lnTo>
                      <a:pt x="1257" y="612"/>
                    </a:lnTo>
                    <a:lnTo>
                      <a:pt x="1259" y="730"/>
                    </a:lnTo>
                    <a:lnTo>
                      <a:pt x="1261" y="845"/>
                    </a:lnTo>
                    <a:lnTo>
                      <a:pt x="1261" y="847"/>
                    </a:lnTo>
                    <a:lnTo>
                      <a:pt x="1261" y="849"/>
                    </a:lnTo>
                    <a:lnTo>
                      <a:pt x="1261" y="851"/>
                    </a:lnTo>
                    <a:lnTo>
                      <a:pt x="1261" y="851"/>
                    </a:lnTo>
                    <a:lnTo>
                      <a:pt x="1263" y="938"/>
                    </a:lnTo>
                    <a:lnTo>
                      <a:pt x="1266" y="1019"/>
                    </a:lnTo>
                    <a:lnTo>
                      <a:pt x="1274" y="1097"/>
                    </a:lnTo>
                    <a:lnTo>
                      <a:pt x="1281" y="1173"/>
                    </a:lnTo>
                    <a:lnTo>
                      <a:pt x="1286" y="1227"/>
                    </a:lnTo>
                    <a:lnTo>
                      <a:pt x="1292" y="1283"/>
                    </a:lnTo>
                    <a:lnTo>
                      <a:pt x="1295" y="1343"/>
                    </a:lnTo>
                    <a:lnTo>
                      <a:pt x="1299" y="1405"/>
                    </a:lnTo>
                    <a:lnTo>
                      <a:pt x="1299" y="1466"/>
                    </a:lnTo>
                    <a:lnTo>
                      <a:pt x="1299" y="1473"/>
                    </a:lnTo>
                    <a:lnTo>
                      <a:pt x="1299" y="1481"/>
                    </a:lnTo>
                    <a:lnTo>
                      <a:pt x="1299" y="1490"/>
                    </a:lnTo>
                    <a:lnTo>
                      <a:pt x="1299" y="1497"/>
                    </a:lnTo>
                    <a:lnTo>
                      <a:pt x="1299" y="1520"/>
                    </a:lnTo>
                    <a:lnTo>
                      <a:pt x="1301" y="1544"/>
                    </a:lnTo>
                    <a:lnTo>
                      <a:pt x="1304" y="1566"/>
                    </a:lnTo>
                    <a:lnTo>
                      <a:pt x="1308" y="1587"/>
                    </a:lnTo>
                    <a:lnTo>
                      <a:pt x="1292" y="1591"/>
                    </a:lnTo>
                    <a:lnTo>
                      <a:pt x="1270" y="1595"/>
                    </a:lnTo>
                    <a:lnTo>
                      <a:pt x="1245" y="1598"/>
                    </a:lnTo>
                    <a:lnTo>
                      <a:pt x="1219" y="1604"/>
                    </a:lnTo>
                    <a:lnTo>
                      <a:pt x="1194" y="1607"/>
                    </a:lnTo>
                    <a:lnTo>
                      <a:pt x="1172" y="1611"/>
                    </a:lnTo>
                    <a:lnTo>
                      <a:pt x="1158" y="1613"/>
                    </a:lnTo>
                    <a:lnTo>
                      <a:pt x="1152" y="1615"/>
                    </a:lnTo>
                    <a:lnTo>
                      <a:pt x="1125" y="1620"/>
                    </a:lnTo>
                    <a:lnTo>
                      <a:pt x="1100" y="1624"/>
                    </a:lnTo>
                    <a:lnTo>
                      <a:pt x="1073" y="1629"/>
                    </a:lnTo>
                    <a:lnTo>
                      <a:pt x="1046" y="1633"/>
                    </a:lnTo>
                    <a:lnTo>
                      <a:pt x="1020" y="1638"/>
                    </a:lnTo>
                    <a:lnTo>
                      <a:pt x="993" y="1642"/>
                    </a:lnTo>
                    <a:lnTo>
                      <a:pt x="968" y="1645"/>
                    </a:lnTo>
                    <a:lnTo>
                      <a:pt x="942" y="1649"/>
                    </a:lnTo>
                    <a:lnTo>
                      <a:pt x="915" y="1653"/>
                    </a:lnTo>
                    <a:lnTo>
                      <a:pt x="890" y="1656"/>
                    </a:lnTo>
                    <a:lnTo>
                      <a:pt x="865" y="1658"/>
                    </a:lnTo>
                    <a:lnTo>
                      <a:pt x="841" y="1662"/>
                    </a:lnTo>
                    <a:lnTo>
                      <a:pt x="816" y="1663"/>
                    </a:lnTo>
                    <a:lnTo>
                      <a:pt x="792" y="1663"/>
                    </a:lnTo>
                    <a:lnTo>
                      <a:pt x="771" y="1665"/>
                    </a:lnTo>
                    <a:lnTo>
                      <a:pt x="747" y="1665"/>
                    </a:lnTo>
                    <a:lnTo>
                      <a:pt x="711" y="1665"/>
                    </a:lnTo>
                    <a:lnTo>
                      <a:pt x="675" y="1669"/>
                    </a:lnTo>
                    <a:lnTo>
                      <a:pt x="638" y="1672"/>
                    </a:lnTo>
                    <a:lnTo>
                      <a:pt x="604" y="1678"/>
                    </a:lnTo>
                    <a:lnTo>
                      <a:pt x="568" y="1683"/>
                    </a:lnTo>
                    <a:lnTo>
                      <a:pt x="534" y="1691"/>
                    </a:lnTo>
                    <a:lnTo>
                      <a:pt x="497" y="1698"/>
                    </a:lnTo>
                    <a:lnTo>
                      <a:pt x="463" y="1705"/>
                    </a:lnTo>
                    <a:lnTo>
                      <a:pt x="340" y="1729"/>
                    </a:lnTo>
                    <a:lnTo>
                      <a:pt x="327" y="1729"/>
                    </a:lnTo>
                    <a:lnTo>
                      <a:pt x="313" y="1727"/>
                    </a:lnTo>
                    <a:lnTo>
                      <a:pt x="298" y="1723"/>
                    </a:lnTo>
                    <a:lnTo>
                      <a:pt x="282" y="1718"/>
                    </a:lnTo>
                    <a:lnTo>
                      <a:pt x="266" y="1710"/>
                    </a:lnTo>
                    <a:lnTo>
                      <a:pt x="249" y="1701"/>
                    </a:lnTo>
                    <a:lnTo>
                      <a:pt x="231" y="1691"/>
                    </a:lnTo>
                    <a:lnTo>
                      <a:pt x="215" y="1678"/>
                    </a:lnTo>
                    <a:lnTo>
                      <a:pt x="197" y="1662"/>
                    </a:lnTo>
                    <a:lnTo>
                      <a:pt x="179" y="1644"/>
                    </a:lnTo>
                    <a:lnTo>
                      <a:pt x="161" y="1624"/>
                    </a:lnTo>
                    <a:lnTo>
                      <a:pt x="145" y="1602"/>
                    </a:lnTo>
                    <a:lnTo>
                      <a:pt x="130" y="1580"/>
                    </a:lnTo>
                    <a:lnTo>
                      <a:pt x="117" y="1555"/>
                    </a:lnTo>
                    <a:lnTo>
                      <a:pt x="108" y="1529"/>
                    </a:lnTo>
                    <a:lnTo>
                      <a:pt x="105" y="1504"/>
                    </a:lnTo>
                    <a:lnTo>
                      <a:pt x="92" y="1370"/>
                    </a:lnTo>
                    <a:lnTo>
                      <a:pt x="88" y="1330"/>
                    </a:lnTo>
                    <a:lnTo>
                      <a:pt x="85" y="1291"/>
                    </a:lnTo>
                    <a:lnTo>
                      <a:pt x="81" y="1245"/>
                    </a:lnTo>
                    <a:lnTo>
                      <a:pt x="78" y="1197"/>
                    </a:lnTo>
                    <a:lnTo>
                      <a:pt x="59" y="932"/>
                    </a:lnTo>
                    <a:lnTo>
                      <a:pt x="41" y="688"/>
                    </a:lnTo>
                    <a:lnTo>
                      <a:pt x="40" y="681"/>
                    </a:lnTo>
                    <a:lnTo>
                      <a:pt x="36" y="675"/>
                    </a:lnTo>
                    <a:lnTo>
                      <a:pt x="29" y="672"/>
                    </a:lnTo>
                    <a:lnTo>
                      <a:pt x="21" y="670"/>
                    </a:lnTo>
                    <a:lnTo>
                      <a:pt x="14" y="672"/>
                    </a:lnTo>
                    <a:lnTo>
                      <a:pt x="9" y="675"/>
                    </a:lnTo>
                    <a:lnTo>
                      <a:pt x="5" y="683"/>
                    </a:lnTo>
                    <a:lnTo>
                      <a:pt x="3" y="690"/>
                    </a:lnTo>
                    <a:lnTo>
                      <a:pt x="21" y="934"/>
                    </a:lnTo>
                    <a:lnTo>
                      <a:pt x="40" y="1198"/>
                    </a:lnTo>
                    <a:lnTo>
                      <a:pt x="43" y="1249"/>
                    </a:lnTo>
                    <a:lnTo>
                      <a:pt x="47" y="1294"/>
                    </a:lnTo>
                    <a:lnTo>
                      <a:pt x="50" y="1336"/>
                    </a:lnTo>
                    <a:lnTo>
                      <a:pt x="56" y="1376"/>
                    </a:lnTo>
                    <a:lnTo>
                      <a:pt x="69" y="1508"/>
                    </a:lnTo>
                    <a:lnTo>
                      <a:pt x="72" y="1533"/>
                    </a:lnTo>
                    <a:lnTo>
                      <a:pt x="81" y="1560"/>
                    </a:lnTo>
                    <a:lnTo>
                      <a:pt x="92" y="1586"/>
                    </a:lnTo>
                    <a:lnTo>
                      <a:pt x="107" y="1613"/>
                    </a:lnTo>
                    <a:lnTo>
                      <a:pt x="123" y="1638"/>
                    </a:lnTo>
                    <a:lnTo>
                      <a:pt x="143" y="1662"/>
                    </a:lnTo>
                    <a:lnTo>
                      <a:pt x="166" y="1687"/>
                    </a:lnTo>
                    <a:lnTo>
                      <a:pt x="192" y="1709"/>
                    </a:lnTo>
                    <a:lnTo>
                      <a:pt x="211" y="1723"/>
                    </a:lnTo>
                    <a:lnTo>
                      <a:pt x="233" y="1736"/>
                    </a:lnTo>
                    <a:lnTo>
                      <a:pt x="253" y="1747"/>
                    </a:lnTo>
                    <a:lnTo>
                      <a:pt x="273" y="1756"/>
                    </a:lnTo>
                    <a:lnTo>
                      <a:pt x="293" y="1761"/>
                    </a:lnTo>
                    <a:lnTo>
                      <a:pt x="311" y="1765"/>
                    </a:lnTo>
                    <a:lnTo>
                      <a:pt x="329" y="1767"/>
                    </a:lnTo>
                    <a:lnTo>
                      <a:pt x="345" y="1765"/>
                    </a:lnTo>
                    <a:lnTo>
                      <a:pt x="470" y="1741"/>
                    </a:lnTo>
                    <a:lnTo>
                      <a:pt x="505" y="1734"/>
                    </a:lnTo>
                    <a:lnTo>
                      <a:pt x="539" y="1727"/>
                    </a:lnTo>
                    <a:lnTo>
                      <a:pt x="573" y="1721"/>
                    </a:lnTo>
                    <a:lnTo>
                      <a:pt x="608" y="1716"/>
                    </a:lnTo>
                    <a:lnTo>
                      <a:pt x="642" y="1710"/>
                    </a:lnTo>
                    <a:lnTo>
                      <a:pt x="678" y="1707"/>
                    </a:lnTo>
                    <a:lnTo>
                      <a:pt x="713" y="1703"/>
                    </a:lnTo>
                    <a:lnTo>
                      <a:pt x="747" y="1703"/>
                    </a:lnTo>
                    <a:lnTo>
                      <a:pt x="771" y="1703"/>
                    </a:lnTo>
                    <a:lnTo>
                      <a:pt x="794" y="1701"/>
                    </a:lnTo>
                    <a:lnTo>
                      <a:pt x="819" y="1701"/>
                    </a:lnTo>
                    <a:lnTo>
                      <a:pt x="843" y="1700"/>
                    </a:lnTo>
                    <a:lnTo>
                      <a:pt x="868" y="1696"/>
                    </a:lnTo>
                    <a:lnTo>
                      <a:pt x="894" y="1694"/>
                    </a:lnTo>
                    <a:lnTo>
                      <a:pt x="919" y="1691"/>
                    </a:lnTo>
                    <a:lnTo>
                      <a:pt x="946" y="1687"/>
                    </a:lnTo>
                    <a:lnTo>
                      <a:pt x="971" y="1683"/>
                    </a:lnTo>
                    <a:lnTo>
                      <a:pt x="999" y="1680"/>
                    </a:lnTo>
                    <a:lnTo>
                      <a:pt x="1024" y="1674"/>
                    </a:lnTo>
                    <a:lnTo>
                      <a:pt x="1051" y="1671"/>
                    </a:lnTo>
                    <a:lnTo>
                      <a:pt x="1078" y="1665"/>
                    </a:lnTo>
                    <a:lnTo>
                      <a:pt x="1105" y="1662"/>
                    </a:lnTo>
                    <a:lnTo>
                      <a:pt x="1131" y="1656"/>
                    </a:lnTo>
                    <a:lnTo>
                      <a:pt x="1158" y="1651"/>
                    </a:lnTo>
                    <a:lnTo>
                      <a:pt x="1333" y="1622"/>
                    </a:lnTo>
                    <a:lnTo>
                      <a:pt x="1337" y="1620"/>
                    </a:lnTo>
                    <a:lnTo>
                      <a:pt x="1341" y="1618"/>
                    </a:lnTo>
                    <a:lnTo>
                      <a:pt x="1344" y="1616"/>
                    </a:lnTo>
                    <a:lnTo>
                      <a:pt x="1346" y="1613"/>
                    </a:lnTo>
                    <a:lnTo>
                      <a:pt x="1348" y="1609"/>
                    </a:lnTo>
                    <a:lnTo>
                      <a:pt x="1350" y="1606"/>
                    </a:lnTo>
                    <a:lnTo>
                      <a:pt x="1350" y="1600"/>
                    </a:lnTo>
                    <a:lnTo>
                      <a:pt x="1348" y="1596"/>
                    </a:lnTo>
                    <a:lnTo>
                      <a:pt x="1342" y="1567"/>
                    </a:lnTo>
                    <a:lnTo>
                      <a:pt x="1339" y="1535"/>
                    </a:lnTo>
                    <a:lnTo>
                      <a:pt x="1337" y="1501"/>
                    </a:lnTo>
                    <a:lnTo>
                      <a:pt x="1337" y="1466"/>
                    </a:lnTo>
                    <a:lnTo>
                      <a:pt x="1337" y="1403"/>
                    </a:lnTo>
                    <a:lnTo>
                      <a:pt x="1333" y="1339"/>
                    </a:lnTo>
                    <a:lnTo>
                      <a:pt x="1330" y="1280"/>
                    </a:lnTo>
                    <a:lnTo>
                      <a:pt x="1324" y="1224"/>
                    </a:lnTo>
                    <a:lnTo>
                      <a:pt x="1317" y="1169"/>
                    </a:lnTo>
                    <a:lnTo>
                      <a:pt x="1310" y="1093"/>
                    </a:lnTo>
                    <a:lnTo>
                      <a:pt x="1304" y="1016"/>
                    </a:lnTo>
                    <a:lnTo>
                      <a:pt x="1299" y="936"/>
                    </a:lnTo>
                    <a:lnTo>
                      <a:pt x="1297" y="849"/>
                    </a:lnTo>
                    <a:lnTo>
                      <a:pt x="1295" y="726"/>
                    </a:lnTo>
                    <a:lnTo>
                      <a:pt x="1293" y="603"/>
                    </a:lnTo>
                    <a:lnTo>
                      <a:pt x="1290" y="473"/>
                    </a:lnTo>
                    <a:lnTo>
                      <a:pt x="1284" y="335"/>
                    </a:lnTo>
                    <a:lnTo>
                      <a:pt x="1284" y="331"/>
                    </a:lnTo>
                    <a:lnTo>
                      <a:pt x="1283" y="328"/>
                    </a:lnTo>
                    <a:lnTo>
                      <a:pt x="1279" y="324"/>
                    </a:lnTo>
                    <a:lnTo>
                      <a:pt x="1277" y="321"/>
                    </a:lnTo>
                    <a:lnTo>
                      <a:pt x="1274" y="319"/>
                    </a:lnTo>
                    <a:lnTo>
                      <a:pt x="1270" y="317"/>
                    </a:lnTo>
                    <a:lnTo>
                      <a:pt x="1265" y="317"/>
                    </a:lnTo>
                    <a:lnTo>
                      <a:pt x="1261" y="319"/>
                    </a:lnTo>
                    <a:lnTo>
                      <a:pt x="1217" y="331"/>
                    </a:lnTo>
                    <a:lnTo>
                      <a:pt x="1172" y="346"/>
                    </a:lnTo>
                    <a:lnTo>
                      <a:pt x="1125" y="362"/>
                    </a:lnTo>
                    <a:lnTo>
                      <a:pt x="1078" y="377"/>
                    </a:lnTo>
                    <a:lnTo>
                      <a:pt x="1031" y="393"/>
                    </a:lnTo>
                    <a:lnTo>
                      <a:pt x="984" y="409"/>
                    </a:lnTo>
                    <a:lnTo>
                      <a:pt x="935" y="426"/>
                    </a:lnTo>
                    <a:lnTo>
                      <a:pt x="886" y="442"/>
                    </a:lnTo>
                    <a:lnTo>
                      <a:pt x="838" y="460"/>
                    </a:lnTo>
                    <a:lnTo>
                      <a:pt x="789" y="478"/>
                    </a:lnTo>
                    <a:lnTo>
                      <a:pt x="738" y="496"/>
                    </a:lnTo>
                    <a:lnTo>
                      <a:pt x="689" y="514"/>
                    </a:lnTo>
                    <a:lnTo>
                      <a:pt x="640" y="532"/>
                    </a:lnTo>
                    <a:lnTo>
                      <a:pt x="590" y="550"/>
                    </a:lnTo>
                    <a:lnTo>
                      <a:pt x="541" y="569"/>
                    </a:lnTo>
                    <a:lnTo>
                      <a:pt x="492" y="587"/>
                    </a:lnTo>
                    <a:lnTo>
                      <a:pt x="427" y="612"/>
                    </a:lnTo>
                    <a:lnTo>
                      <a:pt x="302" y="661"/>
                    </a:lnTo>
                    <a:lnTo>
                      <a:pt x="280" y="668"/>
                    </a:lnTo>
                    <a:lnTo>
                      <a:pt x="262" y="672"/>
                    </a:lnTo>
                    <a:lnTo>
                      <a:pt x="248" y="675"/>
                    </a:lnTo>
                    <a:lnTo>
                      <a:pt x="233" y="675"/>
                    </a:lnTo>
                    <a:lnTo>
                      <a:pt x="219" y="672"/>
                    </a:lnTo>
                    <a:lnTo>
                      <a:pt x="202" y="668"/>
                    </a:lnTo>
                    <a:lnTo>
                      <a:pt x="184" y="661"/>
                    </a:lnTo>
                    <a:lnTo>
                      <a:pt x="161" y="652"/>
                    </a:lnTo>
                    <a:lnTo>
                      <a:pt x="152" y="648"/>
                    </a:lnTo>
                    <a:lnTo>
                      <a:pt x="126" y="637"/>
                    </a:lnTo>
                    <a:lnTo>
                      <a:pt x="105" y="625"/>
                    </a:lnTo>
                    <a:lnTo>
                      <a:pt x="85" y="612"/>
                    </a:lnTo>
                    <a:lnTo>
                      <a:pt x="69" y="597"/>
                    </a:lnTo>
                    <a:lnTo>
                      <a:pt x="56" y="583"/>
                    </a:lnTo>
                    <a:lnTo>
                      <a:pt x="47" y="569"/>
                    </a:lnTo>
                    <a:lnTo>
                      <a:pt x="40" y="554"/>
                    </a:lnTo>
                    <a:lnTo>
                      <a:pt x="38" y="540"/>
                    </a:lnTo>
                    <a:lnTo>
                      <a:pt x="38" y="529"/>
                    </a:lnTo>
                    <a:lnTo>
                      <a:pt x="40" y="518"/>
                    </a:lnTo>
                    <a:lnTo>
                      <a:pt x="45" y="509"/>
                    </a:lnTo>
                    <a:lnTo>
                      <a:pt x="50" y="498"/>
                    </a:lnTo>
                    <a:lnTo>
                      <a:pt x="58" y="489"/>
                    </a:lnTo>
                    <a:lnTo>
                      <a:pt x="69" y="480"/>
                    </a:lnTo>
                    <a:lnTo>
                      <a:pt x="79" y="471"/>
                    </a:lnTo>
                    <a:lnTo>
                      <a:pt x="92" y="462"/>
                    </a:lnTo>
                    <a:lnTo>
                      <a:pt x="322" y="341"/>
                    </a:lnTo>
                    <a:lnTo>
                      <a:pt x="356" y="322"/>
                    </a:lnTo>
                    <a:lnTo>
                      <a:pt x="392" y="304"/>
                    </a:lnTo>
                    <a:lnTo>
                      <a:pt x="429" y="286"/>
                    </a:lnTo>
                    <a:lnTo>
                      <a:pt x="463" y="266"/>
                    </a:lnTo>
                    <a:lnTo>
                      <a:pt x="499" y="248"/>
                    </a:lnTo>
                    <a:lnTo>
                      <a:pt x="535" y="228"/>
                    </a:lnTo>
                    <a:lnTo>
                      <a:pt x="572" y="208"/>
                    </a:lnTo>
                    <a:lnTo>
                      <a:pt x="606" y="190"/>
                    </a:lnTo>
                    <a:lnTo>
                      <a:pt x="642" y="170"/>
                    </a:lnTo>
                    <a:lnTo>
                      <a:pt x="675" y="150"/>
                    </a:lnTo>
                    <a:lnTo>
                      <a:pt x="709" y="131"/>
                    </a:lnTo>
                    <a:lnTo>
                      <a:pt x="742" y="112"/>
                    </a:lnTo>
                    <a:lnTo>
                      <a:pt x="774" y="93"/>
                    </a:lnTo>
                    <a:lnTo>
                      <a:pt x="803" y="73"/>
                    </a:lnTo>
                    <a:lnTo>
                      <a:pt x="834" y="55"/>
                    </a:lnTo>
                    <a:lnTo>
                      <a:pt x="861" y="35"/>
                    </a:lnTo>
                    <a:lnTo>
                      <a:pt x="866" y="29"/>
                    </a:lnTo>
                    <a:lnTo>
                      <a:pt x="870" y="22"/>
                    </a:lnTo>
                    <a:lnTo>
                      <a:pt x="870" y="15"/>
                    </a:lnTo>
                    <a:lnTo>
                      <a:pt x="866" y="9"/>
                    </a:lnTo>
                    <a:lnTo>
                      <a:pt x="861" y="4"/>
                    </a:lnTo>
                    <a:lnTo>
                      <a:pt x="854" y="0"/>
                    </a:lnTo>
                    <a:lnTo>
                      <a:pt x="847" y="0"/>
                    </a:lnTo>
                    <a:lnTo>
                      <a:pt x="84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4" name="Freeform 9"/>
              <p:cNvSpPr>
                <a:spLocks/>
              </p:cNvSpPr>
              <p:nvPr/>
            </p:nvSpPr>
            <p:spPr bwMode="auto">
              <a:xfrm>
                <a:off x="1663" y="1574"/>
                <a:ext cx="883" cy="425"/>
              </a:xfrm>
              <a:custGeom>
                <a:avLst/>
                <a:gdLst>
                  <a:gd name="T0" fmla="*/ 800 w 883"/>
                  <a:gd name="T1" fmla="*/ 24 h 425"/>
                  <a:gd name="T2" fmla="*/ 592 w 883"/>
                  <a:gd name="T3" fmla="*/ 127 h 425"/>
                  <a:gd name="T4" fmla="*/ 532 w 883"/>
                  <a:gd name="T5" fmla="*/ 154 h 425"/>
                  <a:gd name="T6" fmla="*/ 471 w 883"/>
                  <a:gd name="T7" fmla="*/ 179 h 425"/>
                  <a:gd name="T8" fmla="*/ 411 w 883"/>
                  <a:gd name="T9" fmla="*/ 203 h 425"/>
                  <a:gd name="T10" fmla="*/ 335 w 883"/>
                  <a:gd name="T11" fmla="*/ 235 h 425"/>
                  <a:gd name="T12" fmla="*/ 297 w 883"/>
                  <a:gd name="T13" fmla="*/ 250 h 425"/>
                  <a:gd name="T14" fmla="*/ 257 w 883"/>
                  <a:gd name="T15" fmla="*/ 266 h 425"/>
                  <a:gd name="T16" fmla="*/ 218 w 883"/>
                  <a:gd name="T17" fmla="*/ 284 h 425"/>
                  <a:gd name="T18" fmla="*/ 178 w 883"/>
                  <a:gd name="T19" fmla="*/ 302 h 425"/>
                  <a:gd name="T20" fmla="*/ 9 w 883"/>
                  <a:gd name="T21" fmla="*/ 391 h 425"/>
                  <a:gd name="T22" fmla="*/ 0 w 883"/>
                  <a:gd name="T23" fmla="*/ 402 h 425"/>
                  <a:gd name="T24" fmla="*/ 2 w 883"/>
                  <a:gd name="T25" fmla="*/ 416 h 425"/>
                  <a:gd name="T26" fmla="*/ 15 w 883"/>
                  <a:gd name="T27" fmla="*/ 425 h 425"/>
                  <a:gd name="T28" fmla="*/ 29 w 883"/>
                  <a:gd name="T29" fmla="*/ 424 h 425"/>
                  <a:gd name="T30" fmla="*/ 194 w 883"/>
                  <a:gd name="T31" fmla="*/ 337 h 425"/>
                  <a:gd name="T32" fmla="*/ 234 w 883"/>
                  <a:gd name="T33" fmla="*/ 319 h 425"/>
                  <a:gd name="T34" fmla="*/ 272 w 883"/>
                  <a:gd name="T35" fmla="*/ 301 h 425"/>
                  <a:gd name="T36" fmla="*/ 312 w 883"/>
                  <a:gd name="T37" fmla="*/ 284 h 425"/>
                  <a:gd name="T38" fmla="*/ 350 w 883"/>
                  <a:gd name="T39" fmla="*/ 270 h 425"/>
                  <a:gd name="T40" fmla="*/ 427 w 883"/>
                  <a:gd name="T41" fmla="*/ 239 h 425"/>
                  <a:gd name="T42" fmla="*/ 487 w 883"/>
                  <a:gd name="T43" fmla="*/ 214 h 425"/>
                  <a:gd name="T44" fmla="*/ 549 w 883"/>
                  <a:gd name="T45" fmla="*/ 188 h 425"/>
                  <a:gd name="T46" fmla="*/ 608 w 883"/>
                  <a:gd name="T47" fmla="*/ 161 h 425"/>
                  <a:gd name="T48" fmla="*/ 816 w 883"/>
                  <a:gd name="T49" fmla="*/ 56 h 425"/>
                  <a:gd name="T50" fmla="*/ 822 w 883"/>
                  <a:gd name="T51" fmla="*/ 55 h 425"/>
                  <a:gd name="T52" fmla="*/ 835 w 883"/>
                  <a:gd name="T53" fmla="*/ 47 h 425"/>
                  <a:gd name="T54" fmla="*/ 844 w 883"/>
                  <a:gd name="T55" fmla="*/ 82 h 425"/>
                  <a:gd name="T56" fmla="*/ 845 w 883"/>
                  <a:gd name="T57" fmla="*/ 96 h 425"/>
                  <a:gd name="T58" fmla="*/ 849 w 883"/>
                  <a:gd name="T59" fmla="*/ 112 h 425"/>
                  <a:gd name="T60" fmla="*/ 858 w 883"/>
                  <a:gd name="T61" fmla="*/ 121 h 425"/>
                  <a:gd name="T62" fmla="*/ 873 w 883"/>
                  <a:gd name="T63" fmla="*/ 121 h 425"/>
                  <a:gd name="T64" fmla="*/ 883 w 883"/>
                  <a:gd name="T65" fmla="*/ 111 h 425"/>
                  <a:gd name="T66" fmla="*/ 883 w 883"/>
                  <a:gd name="T67" fmla="*/ 94 h 425"/>
                  <a:gd name="T68" fmla="*/ 882 w 883"/>
                  <a:gd name="T69" fmla="*/ 73 h 425"/>
                  <a:gd name="T70" fmla="*/ 863 w 883"/>
                  <a:gd name="T71" fmla="*/ 15 h 425"/>
                  <a:gd name="T72" fmla="*/ 860 w 883"/>
                  <a:gd name="T73" fmla="*/ 7 h 425"/>
                  <a:gd name="T74" fmla="*/ 853 w 883"/>
                  <a:gd name="T75" fmla="*/ 2 h 425"/>
                  <a:gd name="T76" fmla="*/ 845 w 883"/>
                  <a:gd name="T77" fmla="*/ 0 h 425"/>
                  <a:gd name="T78" fmla="*/ 836 w 883"/>
                  <a:gd name="T79" fmla="*/ 4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3" h="425">
                    <a:moveTo>
                      <a:pt x="836" y="4"/>
                    </a:moveTo>
                    <a:lnTo>
                      <a:pt x="800" y="24"/>
                    </a:lnTo>
                    <a:lnTo>
                      <a:pt x="621" y="114"/>
                    </a:lnTo>
                    <a:lnTo>
                      <a:pt x="592" y="127"/>
                    </a:lnTo>
                    <a:lnTo>
                      <a:pt x="561" y="140"/>
                    </a:lnTo>
                    <a:lnTo>
                      <a:pt x="532" y="154"/>
                    </a:lnTo>
                    <a:lnTo>
                      <a:pt x="502" y="167"/>
                    </a:lnTo>
                    <a:lnTo>
                      <a:pt x="471" y="179"/>
                    </a:lnTo>
                    <a:lnTo>
                      <a:pt x="442" y="192"/>
                    </a:lnTo>
                    <a:lnTo>
                      <a:pt x="411" y="203"/>
                    </a:lnTo>
                    <a:lnTo>
                      <a:pt x="382" y="216"/>
                    </a:lnTo>
                    <a:lnTo>
                      <a:pt x="335" y="235"/>
                    </a:lnTo>
                    <a:lnTo>
                      <a:pt x="315" y="243"/>
                    </a:lnTo>
                    <a:lnTo>
                      <a:pt x="297" y="250"/>
                    </a:lnTo>
                    <a:lnTo>
                      <a:pt x="277" y="259"/>
                    </a:lnTo>
                    <a:lnTo>
                      <a:pt x="257" y="266"/>
                    </a:lnTo>
                    <a:lnTo>
                      <a:pt x="237" y="275"/>
                    </a:lnTo>
                    <a:lnTo>
                      <a:pt x="218" y="284"/>
                    </a:lnTo>
                    <a:lnTo>
                      <a:pt x="198" y="293"/>
                    </a:lnTo>
                    <a:lnTo>
                      <a:pt x="178" y="302"/>
                    </a:lnTo>
                    <a:lnTo>
                      <a:pt x="165" y="310"/>
                    </a:lnTo>
                    <a:lnTo>
                      <a:pt x="9" y="391"/>
                    </a:lnTo>
                    <a:lnTo>
                      <a:pt x="4" y="397"/>
                    </a:lnTo>
                    <a:lnTo>
                      <a:pt x="0" y="402"/>
                    </a:lnTo>
                    <a:lnTo>
                      <a:pt x="0" y="409"/>
                    </a:lnTo>
                    <a:lnTo>
                      <a:pt x="2" y="416"/>
                    </a:lnTo>
                    <a:lnTo>
                      <a:pt x="8" y="422"/>
                    </a:lnTo>
                    <a:lnTo>
                      <a:pt x="15" y="425"/>
                    </a:lnTo>
                    <a:lnTo>
                      <a:pt x="22" y="425"/>
                    </a:lnTo>
                    <a:lnTo>
                      <a:pt x="29" y="424"/>
                    </a:lnTo>
                    <a:lnTo>
                      <a:pt x="183" y="342"/>
                    </a:lnTo>
                    <a:lnTo>
                      <a:pt x="194" y="337"/>
                    </a:lnTo>
                    <a:lnTo>
                      <a:pt x="214" y="328"/>
                    </a:lnTo>
                    <a:lnTo>
                      <a:pt x="234" y="319"/>
                    </a:lnTo>
                    <a:lnTo>
                      <a:pt x="254" y="310"/>
                    </a:lnTo>
                    <a:lnTo>
                      <a:pt x="272" y="301"/>
                    </a:lnTo>
                    <a:lnTo>
                      <a:pt x="292" y="293"/>
                    </a:lnTo>
                    <a:lnTo>
                      <a:pt x="312" y="284"/>
                    </a:lnTo>
                    <a:lnTo>
                      <a:pt x="330" y="277"/>
                    </a:lnTo>
                    <a:lnTo>
                      <a:pt x="350" y="270"/>
                    </a:lnTo>
                    <a:lnTo>
                      <a:pt x="397" y="250"/>
                    </a:lnTo>
                    <a:lnTo>
                      <a:pt x="427" y="239"/>
                    </a:lnTo>
                    <a:lnTo>
                      <a:pt x="456" y="226"/>
                    </a:lnTo>
                    <a:lnTo>
                      <a:pt x="487" y="214"/>
                    </a:lnTo>
                    <a:lnTo>
                      <a:pt x="518" y="201"/>
                    </a:lnTo>
                    <a:lnTo>
                      <a:pt x="549" y="188"/>
                    </a:lnTo>
                    <a:lnTo>
                      <a:pt x="578" y="174"/>
                    </a:lnTo>
                    <a:lnTo>
                      <a:pt x="608" y="161"/>
                    </a:lnTo>
                    <a:lnTo>
                      <a:pt x="637" y="147"/>
                    </a:lnTo>
                    <a:lnTo>
                      <a:pt x="816" y="56"/>
                    </a:lnTo>
                    <a:lnTo>
                      <a:pt x="818" y="56"/>
                    </a:lnTo>
                    <a:lnTo>
                      <a:pt x="822" y="55"/>
                    </a:lnTo>
                    <a:lnTo>
                      <a:pt x="827" y="51"/>
                    </a:lnTo>
                    <a:lnTo>
                      <a:pt x="835" y="47"/>
                    </a:lnTo>
                    <a:lnTo>
                      <a:pt x="840" y="69"/>
                    </a:lnTo>
                    <a:lnTo>
                      <a:pt x="844" y="82"/>
                    </a:lnTo>
                    <a:lnTo>
                      <a:pt x="845" y="89"/>
                    </a:lnTo>
                    <a:lnTo>
                      <a:pt x="845" y="96"/>
                    </a:lnTo>
                    <a:lnTo>
                      <a:pt x="847" y="105"/>
                    </a:lnTo>
                    <a:lnTo>
                      <a:pt x="849" y="112"/>
                    </a:lnTo>
                    <a:lnTo>
                      <a:pt x="853" y="118"/>
                    </a:lnTo>
                    <a:lnTo>
                      <a:pt x="858" y="121"/>
                    </a:lnTo>
                    <a:lnTo>
                      <a:pt x="865" y="123"/>
                    </a:lnTo>
                    <a:lnTo>
                      <a:pt x="873" y="121"/>
                    </a:lnTo>
                    <a:lnTo>
                      <a:pt x="880" y="118"/>
                    </a:lnTo>
                    <a:lnTo>
                      <a:pt x="883" y="111"/>
                    </a:lnTo>
                    <a:lnTo>
                      <a:pt x="883" y="103"/>
                    </a:lnTo>
                    <a:lnTo>
                      <a:pt x="883" y="94"/>
                    </a:lnTo>
                    <a:lnTo>
                      <a:pt x="883" y="85"/>
                    </a:lnTo>
                    <a:lnTo>
                      <a:pt x="882" y="73"/>
                    </a:lnTo>
                    <a:lnTo>
                      <a:pt x="874" y="53"/>
                    </a:lnTo>
                    <a:lnTo>
                      <a:pt x="863" y="15"/>
                    </a:lnTo>
                    <a:lnTo>
                      <a:pt x="862" y="11"/>
                    </a:lnTo>
                    <a:lnTo>
                      <a:pt x="860" y="7"/>
                    </a:lnTo>
                    <a:lnTo>
                      <a:pt x="856" y="6"/>
                    </a:lnTo>
                    <a:lnTo>
                      <a:pt x="853" y="2"/>
                    </a:lnTo>
                    <a:lnTo>
                      <a:pt x="849" y="0"/>
                    </a:lnTo>
                    <a:lnTo>
                      <a:pt x="845" y="0"/>
                    </a:lnTo>
                    <a:lnTo>
                      <a:pt x="840" y="2"/>
                    </a:lnTo>
                    <a:lnTo>
                      <a:pt x="83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5" name="Freeform 10"/>
              <p:cNvSpPr>
                <a:spLocks/>
              </p:cNvSpPr>
              <p:nvPr/>
            </p:nvSpPr>
            <p:spPr bwMode="auto">
              <a:xfrm>
                <a:off x="1616" y="1542"/>
                <a:ext cx="825" cy="425"/>
              </a:xfrm>
              <a:custGeom>
                <a:avLst/>
                <a:gdLst>
                  <a:gd name="T0" fmla="*/ 798 w 825"/>
                  <a:gd name="T1" fmla="*/ 1 h 425"/>
                  <a:gd name="T2" fmla="*/ 693 w 825"/>
                  <a:gd name="T3" fmla="*/ 49 h 425"/>
                  <a:gd name="T4" fmla="*/ 661 w 825"/>
                  <a:gd name="T5" fmla="*/ 63 h 425"/>
                  <a:gd name="T6" fmla="*/ 626 w 825"/>
                  <a:gd name="T7" fmla="*/ 79 h 425"/>
                  <a:gd name="T8" fmla="*/ 592 w 825"/>
                  <a:gd name="T9" fmla="*/ 94 h 425"/>
                  <a:gd name="T10" fmla="*/ 559 w 825"/>
                  <a:gd name="T11" fmla="*/ 108 h 425"/>
                  <a:gd name="T12" fmla="*/ 525 w 825"/>
                  <a:gd name="T13" fmla="*/ 125 h 425"/>
                  <a:gd name="T14" fmla="*/ 491 w 825"/>
                  <a:gd name="T15" fmla="*/ 141 h 425"/>
                  <a:gd name="T16" fmla="*/ 456 w 825"/>
                  <a:gd name="T17" fmla="*/ 157 h 425"/>
                  <a:gd name="T18" fmla="*/ 422 w 825"/>
                  <a:gd name="T19" fmla="*/ 175 h 425"/>
                  <a:gd name="T20" fmla="*/ 227 w 825"/>
                  <a:gd name="T21" fmla="*/ 269 h 425"/>
                  <a:gd name="T22" fmla="*/ 185 w 825"/>
                  <a:gd name="T23" fmla="*/ 289 h 425"/>
                  <a:gd name="T24" fmla="*/ 167 w 825"/>
                  <a:gd name="T25" fmla="*/ 298 h 425"/>
                  <a:gd name="T26" fmla="*/ 145 w 825"/>
                  <a:gd name="T27" fmla="*/ 309 h 425"/>
                  <a:gd name="T28" fmla="*/ 122 w 825"/>
                  <a:gd name="T29" fmla="*/ 320 h 425"/>
                  <a:gd name="T30" fmla="*/ 96 w 825"/>
                  <a:gd name="T31" fmla="*/ 334 h 425"/>
                  <a:gd name="T32" fmla="*/ 71 w 825"/>
                  <a:gd name="T33" fmla="*/ 347 h 425"/>
                  <a:gd name="T34" fmla="*/ 47 w 825"/>
                  <a:gd name="T35" fmla="*/ 362 h 425"/>
                  <a:gd name="T36" fmla="*/ 26 w 825"/>
                  <a:gd name="T37" fmla="*/ 376 h 425"/>
                  <a:gd name="T38" fmla="*/ 6 w 825"/>
                  <a:gd name="T39" fmla="*/ 391 h 425"/>
                  <a:gd name="T40" fmla="*/ 2 w 825"/>
                  <a:gd name="T41" fmla="*/ 396 h 425"/>
                  <a:gd name="T42" fmla="*/ 0 w 825"/>
                  <a:gd name="T43" fmla="*/ 403 h 425"/>
                  <a:gd name="T44" fmla="*/ 0 w 825"/>
                  <a:gd name="T45" fmla="*/ 412 h 425"/>
                  <a:gd name="T46" fmla="*/ 4 w 825"/>
                  <a:gd name="T47" fmla="*/ 418 h 425"/>
                  <a:gd name="T48" fmla="*/ 9 w 825"/>
                  <a:gd name="T49" fmla="*/ 423 h 425"/>
                  <a:gd name="T50" fmla="*/ 17 w 825"/>
                  <a:gd name="T51" fmla="*/ 425 h 425"/>
                  <a:gd name="T52" fmla="*/ 24 w 825"/>
                  <a:gd name="T53" fmla="*/ 425 h 425"/>
                  <a:gd name="T54" fmla="*/ 29 w 825"/>
                  <a:gd name="T55" fmla="*/ 421 h 425"/>
                  <a:gd name="T56" fmla="*/ 46 w 825"/>
                  <a:gd name="T57" fmla="*/ 409 h 425"/>
                  <a:gd name="T58" fmla="*/ 66 w 825"/>
                  <a:gd name="T59" fmla="*/ 396 h 425"/>
                  <a:gd name="T60" fmla="*/ 87 w 825"/>
                  <a:gd name="T61" fmla="*/ 383 h 425"/>
                  <a:gd name="T62" fmla="*/ 109 w 825"/>
                  <a:gd name="T63" fmla="*/ 371 h 425"/>
                  <a:gd name="T64" fmla="*/ 132 w 825"/>
                  <a:gd name="T65" fmla="*/ 358 h 425"/>
                  <a:gd name="T66" fmla="*/ 156 w 825"/>
                  <a:gd name="T67" fmla="*/ 345 h 425"/>
                  <a:gd name="T68" fmla="*/ 179 w 825"/>
                  <a:gd name="T69" fmla="*/ 334 h 425"/>
                  <a:gd name="T70" fmla="*/ 201 w 825"/>
                  <a:gd name="T71" fmla="*/ 324 h 425"/>
                  <a:gd name="T72" fmla="*/ 243 w 825"/>
                  <a:gd name="T73" fmla="*/ 304 h 425"/>
                  <a:gd name="T74" fmla="*/ 440 w 825"/>
                  <a:gd name="T75" fmla="*/ 210 h 425"/>
                  <a:gd name="T76" fmla="*/ 474 w 825"/>
                  <a:gd name="T77" fmla="*/ 191 h 425"/>
                  <a:gd name="T78" fmla="*/ 507 w 825"/>
                  <a:gd name="T79" fmla="*/ 175 h 425"/>
                  <a:gd name="T80" fmla="*/ 541 w 825"/>
                  <a:gd name="T81" fmla="*/ 159 h 425"/>
                  <a:gd name="T82" fmla="*/ 574 w 825"/>
                  <a:gd name="T83" fmla="*/ 144 h 425"/>
                  <a:gd name="T84" fmla="*/ 608 w 825"/>
                  <a:gd name="T85" fmla="*/ 128 h 425"/>
                  <a:gd name="T86" fmla="*/ 641 w 825"/>
                  <a:gd name="T87" fmla="*/ 114 h 425"/>
                  <a:gd name="T88" fmla="*/ 675 w 825"/>
                  <a:gd name="T89" fmla="*/ 99 h 425"/>
                  <a:gd name="T90" fmla="*/ 710 w 825"/>
                  <a:gd name="T91" fmla="*/ 83 h 425"/>
                  <a:gd name="T92" fmla="*/ 813 w 825"/>
                  <a:gd name="T93" fmla="*/ 36 h 425"/>
                  <a:gd name="T94" fmla="*/ 820 w 825"/>
                  <a:gd name="T95" fmla="*/ 32 h 425"/>
                  <a:gd name="T96" fmla="*/ 824 w 825"/>
                  <a:gd name="T97" fmla="*/ 25 h 425"/>
                  <a:gd name="T98" fmla="*/ 825 w 825"/>
                  <a:gd name="T99" fmla="*/ 18 h 425"/>
                  <a:gd name="T100" fmla="*/ 824 w 825"/>
                  <a:gd name="T101" fmla="*/ 11 h 425"/>
                  <a:gd name="T102" fmla="*/ 818 w 825"/>
                  <a:gd name="T103" fmla="*/ 5 h 425"/>
                  <a:gd name="T104" fmla="*/ 813 w 825"/>
                  <a:gd name="T105" fmla="*/ 1 h 425"/>
                  <a:gd name="T106" fmla="*/ 806 w 825"/>
                  <a:gd name="T107" fmla="*/ 0 h 425"/>
                  <a:gd name="T108" fmla="*/ 798 w 825"/>
                  <a:gd name="T109" fmla="*/ 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5" h="425">
                    <a:moveTo>
                      <a:pt x="798" y="1"/>
                    </a:moveTo>
                    <a:lnTo>
                      <a:pt x="693" y="49"/>
                    </a:lnTo>
                    <a:lnTo>
                      <a:pt x="661" y="63"/>
                    </a:lnTo>
                    <a:lnTo>
                      <a:pt x="626" y="79"/>
                    </a:lnTo>
                    <a:lnTo>
                      <a:pt x="592" y="94"/>
                    </a:lnTo>
                    <a:lnTo>
                      <a:pt x="559" y="108"/>
                    </a:lnTo>
                    <a:lnTo>
                      <a:pt x="525" y="125"/>
                    </a:lnTo>
                    <a:lnTo>
                      <a:pt x="491" y="141"/>
                    </a:lnTo>
                    <a:lnTo>
                      <a:pt x="456" y="157"/>
                    </a:lnTo>
                    <a:lnTo>
                      <a:pt x="422" y="175"/>
                    </a:lnTo>
                    <a:lnTo>
                      <a:pt x="227" y="269"/>
                    </a:lnTo>
                    <a:lnTo>
                      <a:pt x="185" y="289"/>
                    </a:lnTo>
                    <a:lnTo>
                      <a:pt x="167" y="298"/>
                    </a:lnTo>
                    <a:lnTo>
                      <a:pt x="145" y="309"/>
                    </a:lnTo>
                    <a:lnTo>
                      <a:pt x="122" y="320"/>
                    </a:lnTo>
                    <a:lnTo>
                      <a:pt x="96" y="334"/>
                    </a:lnTo>
                    <a:lnTo>
                      <a:pt x="71" y="347"/>
                    </a:lnTo>
                    <a:lnTo>
                      <a:pt x="47" y="362"/>
                    </a:lnTo>
                    <a:lnTo>
                      <a:pt x="26" y="376"/>
                    </a:lnTo>
                    <a:lnTo>
                      <a:pt x="6" y="391"/>
                    </a:lnTo>
                    <a:lnTo>
                      <a:pt x="2" y="396"/>
                    </a:lnTo>
                    <a:lnTo>
                      <a:pt x="0" y="403"/>
                    </a:lnTo>
                    <a:lnTo>
                      <a:pt x="0" y="412"/>
                    </a:lnTo>
                    <a:lnTo>
                      <a:pt x="4" y="418"/>
                    </a:lnTo>
                    <a:lnTo>
                      <a:pt x="9" y="423"/>
                    </a:lnTo>
                    <a:lnTo>
                      <a:pt x="17" y="425"/>
                    </a:lnTo>
                    <a:lnTo>
                      <a:pt x="24" y="425"/>
                    </a:lnTo>
                    <a:lnTo>
                      <a:pt x="29" y="421"/>
                    </a:lnTo>
                    <a:lnTo>
                      <a:pt x="46" y="409"/>
                    </a:lnTo>
                    <a:lnTo>
                      <a:pt x="66" y="396"/>
                    </a:lnTo>
                    <a:lnTo>
                      <a:pt x="87" y="383"/>
                    </a:lnTo>
                    <a:lnTo>
                      <a:pt x="109" y="371"/>
                    </a:lnTo>
                    <a:lnTo>
                      <a:pt x="132" y="358"/>
                    </a:lnTo>
                    <a:lnTo>
                      <a:pt x="156" y="345"/>
                    </a:lnTo>
                    <a:lnTo>
                      <a:pt x="179" y="334"/>
                    </a:lnTo>
                    <a:lnTo>
                      <a:pt x="201" y="324"/>
                    </a:lnTo>
                    <a:lnTo>
                      <a:pt x="243" y="304"/>
                    </a:lnTo>
                    <a:lnTo>
                      <a:pt x="440" y="210"/>
                    </a:lnTo>
                    <a:lnTo>
                      <a:pt x="474" y="191"/>
                    </a:lnTo>
                    <a:lnTo>
                      <a:pt x="507" y="175"/>
                    </a:lnTo>
                    <a:lnTo>
                      <a:pt x="541" y="159"/>
                    </a:lnTo>
                    <a:lnTo>
                      <a:pt x="574" y="144"/>
                    </a:lnTo>
                    <a:lnTo>
                      <a:pt x="608" y="128"/>
                    </a:lnTo>
                    <a:lnTo>
                      <a:pt x="641" y="114"/>
                    </a:lnTo>
                    <a:lnTo>
                      <a:pt x="675" y="99"/>
                    </a:lnTo>
                    <a:lnTo>
                      <a:pt x="710" y="83"/>
                    </a:lnTo>
                    <a:lnTo>
                      <a:pt x="813" y="36"/>
                    </a:lnTo>
                    <a:lnTo>
                      <a:pt x="820" y="32"/>
                    </a:lnTo>
                    <a:lnTo>
                      <a:pt x="824" y="25"/>
                    </a:lnTo>
                    <a:lnTo>
                      <a:pt x="825" y="18"/>
                    </a:lnTo>
                    <a:lnTo>
                      <a:pt x="824" y="11"/>
                    </a:lnTo>
                    <a:lnTo>
                      <a:pt x="818" y="5"/>
                    </a:lnTo>
                    <a:lnTo>
                      <a:pt x="813" y="1"/>
                    </a:lnTo>
                    <a:lnTo>
                      <a:pt x="806" y="0"/>
                    </a:lnTo>
                    <a:lnTo>
                      <a:pt x="79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6" name="Freeform 11"/>
              <p:cNvSpPr>
                <a:spLocks/>
              </p:cNvSpPr>
              <p:nvPr/>
            </p:nvSpPr>
            <p:spPr bwMode="auto">
              <a:xfrm>
                <a:off x="1542" y="1475"/>
                <a:ext cx="851" cy="472"/>
              </a:xfrm>
              <a:custGeom>
                <a:avLst/>
                <a:gdLst>
                  <a:gd name="T0" fmla="*/ 805 w 851"/>
                  <a:gd name="T1" fmla="*/ 11 h 472"/>
                  <a:gd name="T2" fmla="*/ 767 w 851"/>
                  <a:gd name="T3" fmla="*/ 27 h 472"/>
                  <a:gd name="T4" fmla="*/ 729 w 851"/>
                  <a:gd name="T5" fmla="*/ 45 h 472"/>
                  <a:gd name="T6" fmla="*/ 691 w 851"/>
                  <a:gd name="T7" fmla="*/ 63 h 472"/>
                  <a:gd name="T8" fmla="*/ 655 w 851"/>
                  <a:gd name="T9" fmla="*/ 83 h 472"/>
                  <a:gd name="T10" fmla="*/ 619 w 851"/>
                  <a:gd name="T11" fmla="*/ 103 h 472"/>
                  <a:gd name="T12" fmla="*/ 585 w 851"/>
                  <a:gd name="T13" fmla="*/ 123 h 472"/>
                  <a:gd name="T14" fmla="*/ 548 w 851"/>
                  <a:gd name="T15" fmla="*/ 143 h 472"/>
                  <a:gd name="T16" fmla="*/ 346 w 851"/>
                  <a:gd name="T17" fmla="*/ 251 h 472"/>
                  <a:gd name="T18" fmla="*/ 152 w 851"/>
                  <a:gd name="T19" fmla="*/ 356 h 472"/>
                  <a:gd name="T20" fmla="*/ 114 w 851"/>
                  <a:gd name="T21" fmla="*/ 376 h 472"/>
                  <a:gd name="T22" fmla="*/ 78 w 851"/>
                  <a:gd name="T23" fmla="*/ 396 h 472"/>
                  <a:gd name="T24" fmla="*/ 40 w 851"/>
                  <a:gd name="T25" fmla="*/ 418 h 472"/>
                  <a:gd name="T26" fmla="*/ 7 w 851"/>
                  <a:gd name="T27" fmla="*/ 439 h 472"/>
                  <a:gd name="T28" fmla="*/ 0 w 851"/>
                  <a:gd name="T29" fmla="*/ 450 h 472"/>
                  <a:gd name="T30" fmla="*/ 4 w 851"/>
                  <a:gd name="T31" fmla="*/ 465 h 472"/>
                  <a:gd name="T32" fmla="*/ 15 w 851"/>
                  <a:gd name="T33" fmla="*/ 472 h 472"/>
                  <a:gd name="T34" fmla="*/ 29 w 851"/>
                  <a:gd name="T35" fmla="*/ 470 h 472"/>
                  <a:gd name="T36" fmla="*/ 62 w 851"/>
                  <a:gd name="T37" fmla="*/ 450 h 472"/>
                  <a:gd name="T38" fmla="*/ 98 w 851"/>
                  <a:gd name="T39" fmla="*/ 429 h 472"/>
                  <a:gd name="T40" fmla="*/ 134 w 851"/>
                  <a:gd name="T41" fmla="*/ 409 h 472"/>
                  <a:gd name="T42" fmla="*/ 170 w 851"/>
                  <a:gd name="T43" fmla="*/ 389 h 472"/>
                  <a:gd name="T44" fmla="*/ 223 w 851"/>
                  <a:gd name="T45" fmla="*/ 360 h 472"/>
                  <a:gd name="T46" fmla="*/ 264 w 851"/>
                  <a:gd name="T47" fmla="*/ 338 h 472"/>
                  <a:gd name="T48" fmla="*/ 317 w 851"/>
                  <a:gd name="T49" fmla="*/ 311 h 472"/>
                  <a:gd name="T50" fmla="*/ 358 w 851"/>
                  <a:gd name="T51" fmla="*/ 289 h 472"/>
                  <a:gd name="T52" fmla="*/ 550 w 851"/>
                  <a:gd name="T53" fmla="*/ 184 h 472"/>
                  <a:gd name="T54" fmla="*/ 619 w 851"/>
                  <a:gd name="T55" fmla="*/ 144 h 472"/>
                  <a:gd name="T56" fmla="*/ 691 w 851"/>
                  <a:gd name="T57" fmla="*/ 106 h 472"/>
                  <a:gd name="T58" fmla="*/ 764 w 851"/>
                  <a:gd name="T59" fmla="*/ 68 h 472"/>
                  <a:gd name="T60" fmla="*/ 838 w 851"/>
                  <a:gd name="T61" fmla="*/ 36 h 472"/>
                  <a:gd name="T62" fmla="*/ 849 w 851"/>
                  <a:gd name="T63" fmla="*/ 27 h 472"/>
                  <a:gd name="T64" fmla="*/ 849 w 851"/>
                  <a:gd name="T65" fmla="*/ 12 h 472"/>
                  <a:gd name="T66" fmla="*/ 840 w 851"/>
                  <a:gd name="T67" fmla="*/ 1 h 472"/>
                  <a:gd name="T68" fmla="*/ 823 w 851"/>
                  <a:gd name="T69" fmla="*/ 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1" h="472">
                    <a:moveTo>
                      <a:pt x="823" y="1"/>
                    </a:moveTo>
                    <a:lnTo>
                      <a:pt x="805" y="11"/>
                    </a:lnTo>
                    <a:lnTo>
                      <a:pt x="785" y="18"/>
                    </a:lnTo>
                    <a:lnTo>
                      <a:pt x="767" y="27"/>
                    </a:lnTo>
                    <a:lnTo>
                      <a:pt x="747" y="36"/>
                    </a:lnTo>
                    <a:lnTo>
                      <a:pt x="729" y="45"/>
                    </a:lnTo>
                    <a:lnTo>
                      <a:pt x="711" y="54"/>
                    </a:lnTo>
                    <a:lnTo>
                      <a:pt x="691" y="63"/>
                    </a:lnTo>
                    <a:lnTo>
                      <a:pt x="673" y="74"/>
                    </a:lnTo>
                    <a:lnTo>
                      <a:pt x="655" y="83"/>
                    </a:lnTo>
                    <a:lnTo>
                      <a:pt x="637" y="92"/>
                    </a:lnTo>
                    <a:lnTo>
                      <a:pt x="619" y="103"/>
                    </a:lnTo>
                    <a:lnTo>
                      <a:pt x="601" y="112"/>
                    </a:lnTo>
                    <a:lnTo>
                      <a:pt x="585" y="123"/>
                    </a:lnTo>
                    <a:lnTo>
                      <a:pt x="567" y="132"/>
                    </a:lnTo>
                    <a:lnTo>
                      <a:pt x="548" y="143"/>
                    </a:lnTo>
                    <a:lnTo>
                      <a:pt x="532" y="152"/>
                    </a:lnTo>
                    <a:lnTo>
                      <a:pt x="346" y="251"/>
                    </a:lnTo>
                    <a:lnTo>
                      <a:pt x="199" y="331"/>
                    </a:lnTo>
                    <a:lnTo>
                      <a:pt x="152" y="356"/>
                    </a:lnTo>
                    <a:lnTo>
                      <a:pt x="134" y="365"/>
                    </a:lnTo>
                    <a:lnTo>
                      <a:pt x="114" y="376"/>
                    </a:lnTo>
                    <a:lnTo>
                      <a:pt x="96" y="385"/>
                    </a:lnTo>
                    <a:lnTo>
                      <a:pt x="78" y="396"/>
                    </a:lnTo>
                    <a:lnTo>
                      <a:pt x="58" y="407"/>
                    </a:lnTo>
                    <a:lnTo>
                      <a:pt x="40" y="418"/>
                    </a:lnTo>
                    <a:lnTo>
                      <a:pt x="24" y="429"/>
                    </a:lnTo>
                    <a:lnTo>
                      <a:pt x="7" y="439"/>
                    </a:lnTo>
                    <a:lnTo>
                      <a:pt x="4" y="445"/>
                    </a:lnTo>
                    <a:lnTo>
                      <a:pt x="0" y="450"/>
                    </a:lnTo>
                    <a:lnTo>
                      <a:pt x="0" y="458"/>
                    </a:lnTo>
                    <a:lnTo>
                      <a:pt x="4" y="465"/>
                    </a:lnTo>
                    <a:lnTo>
                      <a:pt x="9" y="470"/>
                    </a:lnTo>
                    <a:lnTo>
                      <a:pt x="15" y="472"/>
                    </a:lnTo>
                    <a:lnTo>
                      <a:pt x="22" y="472"/>
                    </a:lnTo>
                    <a:lnTo>
                      <a:pt x="29" y="470"/>
                    </a:lnTo>
                    <a:lnTo>
                      <a:pt x="45" y="459"/>
                    </a:lnTo>
                    <a:lnTo>
                      <a:pt x="62" y="450"/>
                    </a:lnTo>
                    <a:lnTo>
                      <a:pt x="78" y="439"/>
                    </a:lnTo>
                    <a:lnTo>
                      <a:pt x="98" y="429"/>
                    </a:lnTo>
                    <a:lnTo>
                      <a:pt x="116" y="418"/>
                    </a:lnTo>
                    <a:lnTo>
                      <a:pt x="134" y="409"/>
                    </a:lnTo>
                    <a:lnTo>
                      <a:pt x="152" y="398"/>
                    </a:lnTo>
                    <a:lnTo>
                      <a:pt x="170" y="389"/>
                    </a:lnTo>
                    <a:lnTo>
                      <a:pt x="217" y="363"/>
                    </a:lnTo>
                    <a:lnTo>
                      <a:pt x="223" y="360"/>
                    </a:lnTo>
                    <a:lnTo>
                      <a:pt x="241" y="351"/>
                    </a:lnTo>
                    <a:lnTo>
                      <a:pt x="264" y="338"/>
                    </a:lnTo>
                    <a:lnTo>
                      <a:pt x="291" y="324"/>
                    </a:lnTo>
                    <a:lnTo>
                      <a:pt x="317" y="311"/>
                    </a:lnTo>
                    <a:lnTo>
                      <a:pt x="340" y="298"/>
                    </a:lnTo>
                    <a:lnTo>
                      <a:pt x="358" y="289"/>
                    </a:lnTo>
                    <a:lnTo>
                      <a:pt x="364" y="286"/>
                    </a:lnTo>
                    <a:lnTo>
                      <a:pt x="550" y="184"/>
                    </a:lnTo>
                    <a:lnTo>
                      <a:pt x="585" y="164"/>
                    </a:lnTo>
                    <a:lnTo>
                      <a:pt x="619" y="144"/>
                    </a:lnTo>
                    <a:lnTo>
                      <a:pt x="655" y="125"/>
                    </a:lnTo>
                    <a:lnTo>
                      <a:pt x="691" y="106"/>
                    </a:lnTo>
                    <a:lnTo>
                      <a:pt x="728" y="87"/>
                    </a:lnTo>
                    <a:lnTo>
                      <a:pt x="764" y="68"/>
                    </a:lnTo>
                    <a:lnTo>
                      <a:pt x="800" y="52"/>
                    </a:lnTo>
                    <a:lnTo>
                      <a:pt x="838" y="36"/>
                    </a:lnTo>
                    <a:lnTo>
                      <a:pt x="843" y="32"/>
                    </a:lnTo>
                    <a:lnTo>
                      <a:pt x="849" y="27"/>
                    </a:lnTo>
                    <a:lnTo>
                      <a:pt x="851" y="20"/>
                    </a:lnTo>
                    <a:lnTo>
                      <a:pt x="849" y="12"/>
                    </a:lnTo>
                    <a:lnTo>
                      <a:pt x="845" y="7"/>
                    </a:lnTo>
                    <a:lnTo>
                      <a:pt x="840" y="1"/>
                    </a:lnTo>
                    <a:lnTo>
                      <a:pt x="831" y="0"/>
                    </a:lnTo>
                    <a:lnTo>
                      <a:pt x="82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7" name="Freeform 12"/>
              <p:cNvSpPr>
                <a:spLocks/>
              </p:cNvSpPr>
              <p:nvPr/>
            </p:nvSpPr>
            <p:spPr bwMode="auto">
              <a:xfrm>
                <a:off x="1497" y="1415"/>
                <a:ext cx="809" cy="499"/>
              </a:xfrm>
              <a:custGeom>
                <a:avLst/>
                <a:gdLst>
                  <a:gd name="T0" fmla="*/ 769 w 809"/>
                  <a:gd name="T1" fmla="*/ 13 h 499"/>
                  <a:gd name="T2" fmla="*/ 751 w 809"/>
                  <a:gd name="T3" fmla="*/ 25 h 499"/>
                  <a:gd name="T4" fmla="*/ 731 w 809"/>
                  <a:gd name="T5" fmla="*/ 38 h 499"/>
                  <a:gd name="T6" fmla="*/ 709 w 809"/>
                  <a:gd name="T7" fmla="*/ 51 h 499"/>
                  <a:gd name="T8" fmla="*/ 669 w 809"/>
                  <a:gd name="T9" fmla="*/ 71 h 499"/>
                  <a:gd name="T10" fmla="*/ 536 w 809"/>
                  <a:gd name="T11" fmla="*/ 161 h 499"/>
                  <a:gd name="T12" fmla="*/ 523 w 809"/>
                  <a:gd name="T13" fmla="*/ 168 h 499"/>
                  <a:gd name="T14" fmla="*/ 496 w 809"/>
                  <a:gd name="T15" fmla="*/ 185 h 499"/>
                  <a:gd name="T16" fmla="*/ 467 w 809"/>
                  <a:gd name="T17" fmla="*/ 201 h 499"/>
                  <a:gd name="T18" fmla="*/ 454 w 809"/>
                  <a:gd name="T19" fmla="*/ 208 h 499"/>
                  <a:gd name="T20" fmla="*/ 355 w 809"/>
                  <a:gd name="T21" fmla="*/ 268 h 499"/>
                  <a:gd name="T22" fmla="*/ 331 w 809"/>
                  <a:gd name="T23" fmla="*/ 280 h 499"/>
                  <a:gd name="T24" fmla="*/ 306 w 809"/>
                  <a:gd name="T25" fmla="*/ 291 h 499"/>
                  <a:gd name="T26" fmla="*/ 282 w 809"/>
                  <a:gd name="T27" fmla="*/ 302 h 499"/>
                  <a:gd name="T28" fmla="*/ 257 w 809"/>
                  <a:gd name="T29" fmla="*/ 315 h 499"/>
                  <a:gd name="T30" fmla="*/ 226 w 809"/>
                  <a:gd name="T31" fmla="*/ 329 h 499"/>
                  <a:gd name="T32" fmla="*/ 197 w 809"/>
                  <a:gd name="T33" fmla="*/ 346 h 499"/>
                  <a:gd name="T34" fmla="*/ 168 w 809"/>
                  <a:gd name="T35" fmla="*/ 362 h 499"/>
                  <a:gd name="T36" fmla="*/ 118 w 809"/>
                  <a:gd name="T37" fmla="*/ 396 h 499"/>
                  <a:gd name="T38" fmla="*/ 90 w 809"/>
                  <a:gd name="T39" fmla="*/ 416 h 499"/>
                  <a:gd name="T40" fmla="*/ 63 w 809"/>
                  <a:gd name="T41" fmla="*/ 434 h 499"/>
                  <a:gd name="T42" fmla="*/ 36 w 809"/>
                  <a:gd name="T43" fmla="*/ 451 h 499"/>
                  <a:gd name="T44" fmla="*/ 11 w 809"/>
                  <a:gd name="T45" fmla="*/ 463 h 499"/>
                  <a:gd name="T46" fmla="*/ 2 w 809"/>
                  <a:gd name="T47" fmla="*/ 472 h 499"/>
                  <a:gd name="T48" fmla="*/ 2 w 809"/>
                  <a:gd name="T49" fmla="*/ 489 h 499"/>
                  <a:gd name="T50" fmla="*/ 11 w 809"/>
                  <a:gd name="T51" fmla="*/ 498 h 499"/>
                  <a:gd name="T52" fmla="*/ 25 w 809"/>
                  <a:gd name="T53" fmla="*/ 498 h 499"/>
                  <a:gd name="T54" fmla="*/ 52 w 809"/>
                  <a:gd name="T55" fmla="*/ 485 h 499"/>
                  <a:gd name="T56" fmla="*/ 81 w 809"/>
                  <a:gd name="T57" fmla="*/ 467 h 499"/>
                  <a:gd name="T58" fmla="*/ 110 w 809"/>
                  <a:gd name="T59" fmla="*/ 447 h 499"/>
                  <a:gd name="T60" fmla="*/ 139 w 809"/>
                  <a:gd name="T61" fmla="*/ 427 h 499"/>
                  <a:gd name="T62" fmla="*/ 188 w 809"/>
                  <a:gd name="T63" fmla="*/ 393 h 499"/>
                  <a:gd name="T64" fmla="*/ 213 w 809"/>
                  <a:gd name="T65" fmla="*/ 378 h 499"/>
                  <a:gd name="T66" fmla="*/ 242 w 809"/>
                  <a:gd name="T67" fmla="*/ 364 h 499"/>
                  <a:gd name="T68" fmla="*/ 271 w 809"/>
                  <a:gd name="T69" fmla="*/ 349 h 499"/>
                  <a:gd name="T70" fmla="*/ 298 w 809"/>
                  <a:gd name="T71" fmla="*/ 337 h 499"/>
                  <a:gd name="T72" fmla="*/ 324 w 809"/>
                  <a:gd name="T73" fmla="*/ 326 h 499"/>
                  <a:gd name="T74" fmla="*/ 347 w 809"/>
                  <a:gd name="T75" fmla="*/ 313 h 499"/>
                  <a:gd name="T76" fmla="*/ 373 w 809"/>
                  <a:gd name="T77" fmla="*/ 300 h 499"/>
                  <a:gd name="T78" fmla="*/ 387 w 809"/>
                  <a:gd name="T79" fmla="*/ 291 h 499"/>
                  <a:gd name="T80" fmla="*/ 412 w 809"/>
                  <a:gd name="T81" fmla="*/ 277 h 499"/>
                  <a:gd name="T82" fmla="*/ 445 w 809"/>
                  <a:gd name="T83" fmla="*/ 257 h 499"/>
                  <a:gd name="T84" fmla="*/ 470 w 809"/>
                  <a:gd name="T85" fmla="*/ 242 h 499"/>
                  <a:gd name="T86" fmla="*/ 554 w 809"/>
                  <a:gd name="T87" fmla="*/ 194 h 499"/>
                  <a:gd name="T88" fmla="*/ 689 w 809"/>
                  <a:gd name="T89" fmla="*/ 105 h 499"/>
                  <a:gd name="T90" fmla="*/ 704 w 809"/>
                  <a:gd name="T91" fmla="*/ 96 h 499"/>
                  <a:gd name="T92" fmla="*/ 716 w 809"/>
                  <a:gd name="T93" fmla="*/ 89 h 499"/>
                  <a:gd name="T94" fmla="*/ 738 w 809"/>
                  <a:gd name="T95" fmla="*/ 78 h 499"/>
                  <a:gd name="T96" fmla="*/ 762 w 809"/>
                  <a:gd name="T97" fmla="*/ 63 h 499"/>
                  <a:gd name="T98" fmla="*/ 783 w 809"/>
                  <a:gd name="T99" fmla="*/ 51 h 499"/>
                  <a:gd name="T100" fmla="*/ 803 w 809"/>
                  <a:gd name="T101" fmla="*/ 34 h 499"/>
                  <a:gd name="T102" fmla="*/ 809 w 809"/>
                  <a:gd name="T103" fmla="*/ 20 h 499"/>
                  <a:gd name="T104" fmla="*/ 803 w 809"/>
                  <a:gd name="T105" fmla="*/ 7 h 499"/>
                  <a:gd name="T106" fmla="*/ 791 w 809"/>
                  <a:gd name="T107" fmla="*/ 0 h 499"/>
                  <a:gd name="T108" fmla="*/ 776 w 809"/>
                  <a:gd name="T109" fmla="*/ 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9" h="499">
                    <a:moveTo>
                      <a:pt x="776" y="5"/>
                    </a:moveTo>
                    <a:lnTo>
                      <a:pt x="769" y="13"/>
                    </a:lnTo>
                    <a:lnTo>
                      <a:pt x="760" y="20"/>
                    </a:lnTo>
                    <a:lnTo>
                      <a:pt x="751" y="25"/>
                    </a:lnTo>
                    <a:lnTo>
                      <a:pt x="740" y="33"/>
                    </a:lnTo>
                    <a:lnTo>
                      <a:pt x="731" y="38"/>
                    </a:lnTo>
                    <a:lnTo>
                      <a:pt x="720" y="43"/>
                    </a:lnTo>
                    <a:lnTo>
                      <a:pt x="709" y="51"/>
                    </a:lnTo>
                    <a:lnTo>
                      <a:pt x="698" y="56"/>
                    </a:lnTo>
                    <a:lnTo>
                      <a:pt x="669" y="71"/>
                    </a:lnTo>
                    <a:lnTo>
                      <a:pt x="597" y="119"/>
                    </a:lnTo>
                    <a:lnTo>
                      <a:pt x="536" y="161"/>
                    </a:lnTo>
                    <a:lnTo>
                      <a:pt x="532" y="163"/>
                    </a:lnTo>
                    <a:lnTo>
                      <a:pt x="523" y="168"/>
                    </a:lnTo>
                    <a:lnTo>
                      <a:pt x="510" y="176"/>
                    </a:lnTo>
                    <a:lnTo>
                      <a:pt x="496" y="185"/>
                    </a:lnTo>
                    <a:lnTo>
                      <a:pt x="479" y="194"/>
                    </a:lnTo>
                    <a:lnTo>
                      <a:pt x="467" y="201"/>
                    </a:lnTo>
                    <a:lnTo>
                      <a:pt x="458" y="206"/>
                    </a:lnTo>
                    <a:lnTo>
                      <a:pt x="454" y="208"/>
                    </a:lnTo>
                    <a:lnTo>
                      <a:pt x="365" y="261"/>
                    </a:lnTo>
                    <a:lnTo>
                      <a:pt x="355" y="268"/>
                    </a:lnTo>
                    <a:lnTo>
                      <a:pt x="342" y="273"/>
                    </a:lnTo>
                    <a:lnTo>
                      <a:pt x="331" y="280"/>
                    </a:lnTo>
                    <a:lnTo>
                      <a:pt x="318" y="286"/>
                    </a:lnTo>
                    <a:lnTo>
                      <a:pt x="306" y="291"/>
                    </a:lnTo>
                    <a:lnTo>
                      <a:pt x="295" y="297"/>
                    </a:lnTo>
                    <a:lnTo>
                      <a:pt x="282" y="302"/>
                    </a:lnTo>
                    <a:lnTo>
                      <a:pt x="271" y="308"/>
                    </a:lnTo>
                    <a:lnTo>
                      <a:pt x="257" y="315"/>
                    </a:lnTo>
                    <a:lnTo>
                      <a:pt x="241" y="322"/>
                    </a:lnTo>
                    <a:lnTo>
                      <a:pt x="226" y="329"/>
                    </a:lnTo>
                    <a:lnTo>
                      <a:pt x="212" y="337"/>
                    </a:lnTo>
                    <a:lnTo>
                      <a:pt x="197" y="346"/>
                    </a:lnTo>
                    <a:lnTo>
                      <a:pt x="183" y="353"/>
                    </a:lnTo>
                    <a:lnTo>
                      <a:pt x="168" y="362"/>
                    </a:lnTo>
                    <a:lnTo>
                      <a:pt x="154" y="371"/>
                    </a:lnTo>
                    <a:lnTo>
                      <a:pt x="118" y="396"/>
                    </a:lnTo>
                    <a:lnTo>
                      <a:pt x="103" y="405"/>
                    </a:lnTo>
                    <a:lnTo>
                      <a:pt x="90" y="416"/>
                    </a:lnTo>
                    <a:lnTo>
                      <a:pt x="76" y="425"/>
                    </a:lnTo>
                    <a:lnTo>
                      <a:pt x="63" y="434"/>
                    </a:lnTo>
                    <a:lnTo>
                      <a:pt x="49" y="443"/>
                    </a:lnTo>
                    <a:lnTo>
                      <a:pt x="36" y="451"/>
                    </a:lnTo>
                    <a:lnTo>
                      <a:pt x="23" y="458"/>
                    </a:lnTo>
                    <a:lnTo>
                      <a:pt x="11" y="463"/>
                    </a:lnTo>
                    <a:lnTo>
                      <a:pt x="5" y="467"/>
                    </a:lnTo>
                    <a:lnTo>
                      <a:pt x="2" y="472"/>
                    </a:lnTo>
                    <a:lnTo>
                      <a:pt x="0" y="481"/>
                    </a:lnTo>
                    <a:lnTo>
                      <a:pt x="2" y="489"/>
                    </a:lnTo>
                    <a:lnTo>
                      <a:pt x="5" y="494"/>
                    </a:lnTo>
                    <a:lnTo>
                      <a:pt x="11" y="498"/>
                    </a:lnTo>
                    <a:lnTo>
                      <a:pt x="18" y="499"/>
                    </a:lnTo>
                    <a:lnTo>
                      <a:pt x="25" y="498"/>
                    </a:lnTo>
                    <a:lnTo>
                      <a:pt x="40" y="492"/>
                    </a:lnTo>
                    <a:lnTo>
                      <a:pt x="52" y="485"/>
                    </a:lnTo>
                    <a:lnTo>
                      <a:pt x="67" y="476"/>
                    </a:lnTo>
                    <a:lnTo>
                      <a:pt x="81" y="467"/>
                    </a:lnTo>
                    <a:lnTo>
                      <a:pt x="96" y="458"/>
                    </a:lnTo>
                    <a:lnTo>
                      <a:pt x="110" y="447"/>
                    </a:lnTo>
                    <a:lnTo>
                      <a:pt x="125" y="438"/>
                    </a:lnTo>
                    <a:lnTo>
                      <a:pt x="139" y="427"/>
                    </a:lnTo>
                    <a:lnTo>
                      <a:pt x="175" y="402"/>
                    </a:lnTo>
                    <a:lnTo>
                      <a:pt x="188" y="393"/>
                    </a:lnTo>
                    <a:lnTo>
                      <a:pt x="201" y="385"/>
                    </a:lnTo>
                    <a:lnTo>
                      <a:pt x="213" y="378"/>
                    </a:lnTo>
                    <a:lnTo>
                      <a:pt x="228" y="371"/>
                    </a:lnTo>
                    <a:lnTo>
                      <a:pt x="242" y="364"/>
                    </a:lnTo>
                    <a:lnTo>
                      <a:pt x="257" y="356"/>
                    </a:lnTo>
                    <a:lnTo>
                      <a:pt x="271" y="349"/>
                    </a:lnTo>
                    <a:lnTo>
                      <a:pt x="286" y="342"/>
                    </a:lnTo>
                    <a:lnTo>
                      <a:pt x="298" y="337"/>
                    </a:lnTo>
                    <a:lnTo>
                      <a:pt x="311" y="331"/>
                    </a:lnTo>
                    <a:lnTo>
                      <a:pt x="324" y="326"/>
                    </a:lnTo>
                    <a:lnTo>
                      <a:pt x="335" y="318"/>
                    </a:lnTo>
                    <a:lnTo>
                      <a:pt x="347" y="313"/>
                    </a:lnTo>
                    <a:lnTo>
                      <a:pt x="360" y="306"/>
                    </a:lnTo>
                    <a:lnTo>
                      <a:pt x="373" y="300"/>
                    </a:lnTo>
                    <a:lnTo>
                      <a:pt x="384" y="293"/>
                    </a:lnTo>
                    <a:lnTo>
                      <a:pt x="387" y="291"/>
                    </a:lnTo>
                    <a:lnTo>
                      <a:pt x="398" y="284"/>
                    </a:lnTo>
                    <a:lnTo>
                      <a:pt x="412" y="277"/>
                    </a:lnTo>
                    <a:lnTo>
                      <a:pt x="429" y="266"/>
                    </a:lnTo>
                    <a:lnTo>
                      <a:pt x="445" y="257"/>
                    </a:lnTo>
                    <a:lnTo>
                      <a:pt x="460" y="250"/>
                    </a:lnTo>
                    <a:lnTo>
                      <a:pt x="470" y="242"/>
                    </a:lnTo>
                    <a:lnTo>
                      <a:pt x="474" y="241"/>
                    </a:lnTo>
                    <a:lnTo>
                      <a:pt x="554" y="194"/>
                    </a:lnTo>
                    <a:lnTo>
                      <a:pt x="619" y="150"/>
                    </a:lnTo>
                    <a:lnTo>
                      <a:pt x="689" y="105"/>
                    </a:lnTo>
                    <a:lnTo>
                      <a:pt x="693" y="103"/>
                    </a:lnTo>
                    <a:lnTo>
                      <a:pt x="704" y="96"/>
                    </a:lnTo>
                    <a:lnTo>
                      <a:pt x="713" y="90"/>
                    </a:lnTo>
                    <a:lnTo>
                      <a:pt x="716" y="89"/>
                    </a:lnTo>
                    <a:lnTo>
                      <a:pt x="727" y="83"/>
                    </a:lnTo>
                    <a:lnTo>
                      <a:pt x="738" y="78"/>
                    </a:lnTo>
                    <a:lnTo>
                      <a:pt x="751" y="71"/>
                    </a:lnTo>
                    <a:lnTo>
                      <a:pt x="762" y="63"/>
                    </a:lnTo>
                    <a:lnTo>
                      <a:pt x="773" y="58"/>
                    </a:lnTo>
                    <a:lnTo>
                      <a:pt x="783" y="51"/>
                    </a:lnTo>
                    <a:lnTo>
                      <a:pt x="794" y="42"/>
                    </a:lnTo>
                    <a:lnTo>
                      <a:pt x="803" y="34"/>
                    </a:lnTo>
                    <a:lnTo>
                      <a:pt x="807" y="29"/>
                    </a:lnTo>
                    <a:lnTo>
                      <a:pt x="809" y="20"/>
                    </a:lnTo>
                    <a:lnTo>
                      <a:pt x="807" y="13"/>
                    </a:lnTo>
                    <a:lnTo>
                      <a:pt x="803" y="7"/>
                    </a:lnTo>
                    <a:lnTo>
                      <a:pt x="798" y="4"/>
                    </a:lnTo>
                    <a:lnTo>
                      <a:pt x="791" y="0"/>
                    </a:lnTo>
                    <a:lnTo>
                      <a:pt x="782" y="2"/>
                    </a:lnTo>
                    <a:lnTo>
                      <a:pt x="77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8" name="Freeform 14"/>
              <p:cNvSpPr>
                <a:spLocks/>
              </p:cNvSpPr>
              <p:nvPr/>
            </p:nvSpPr>
            <p:spPr bwMode="auto">
              <a:xfrm>
                <a:off x="1622" y="2133"/>
                <a:ext cx="103" cy="938"/>
              </a:xfrm>
              <a:custGeom>
                <a:avLst/>
                <a:gdLst>
                  <a:gd name="T0" fmla="*/ 14 w 103"/>
                  <a:gd name="T1" fmla="*/ 0 h 938"/>
                  <a:gd name="T2" fmla="*/ 9 w 103"/>
                  <a:gd name="T3" fmla="*/ 2 h 938"/>
                  <a:gd name="T4" fmla="*/ 3 w 103"/>
                  <a:gd name="T5" fmla="*/ 8 h 938"/>
                  <a:gd name="T6" fmla="*/ 0 w 103"/>
                  <a:gd name="T7" fmla="*/ 15 h 938"/>
                  <a:gd name="T8" fmla="*/ 0 w 103"/>
                  <a:gd name="T9" fmla="*/ 22 h 938"/>
                  <a:gd name="T10" fmla="*/ 12 w 103"/>
                  <a:gd name="T11" fmla="*/ 133 h 938"/>
                  <a:gd name="T12" fmla="*/ 22 w 103"/>
                  <a:gd name="T13" fmla="*/ 245 h 938"/>
                  <a:gd name="T14" fmla="*/ 27 w 103"/>
                  <a:gd name="T15" fmla="*/ 357 h 938"/>
                  <a:gd name="T16" fmla="*/ 32 w 103"/>
                  <a:gd name="T17" fmla="*/ 467 h 938"/>
                  <a:gd name="T18" fmla="*/ 36 w 103"/>
                  <a:gd name="T19" fmla="*/ 581 h 938"/>
                  <a:gd name="T20" fmla="*/ 43 w 103"/>
                  <a:gd name="T21" fmla="*/ 695 h 938"/>
                  <a:gd name="T22" fmla="*/ 52 w 103"/>
                  <a:gd name="T23" fmla="*/ 809 h 938"/>
                  <a:gd name="T24" fmla="*/ 65 w 103"/>
                  <a:gd name="T25" fmla="*/ 922 h 938"/>
                  <a:gd name="T26" fmla="*/ 69 w 103"/>
                  <a:gd name="T27" fmla="*/ 929 h 938"/>
                  <a:gd name="T28" fmla="*/ 74 w 103"/>
                  <a:gd name="T29" fmla="*/ 934 h 938"/>
                  <a:gd name="T30" fmla="*/ 79 w 103"/>
                  <a:gd name="T31" fmla="*/ 938 h 938"/>
                  <a:gd name="T32" fmla="*/ 87 w 103"/>
                  <a:gd name="T33" fmla="*/ 938 h 938"/>
                  <a:gd name="T34" fmla="*/ 94 w 103"/>
                  <a:gd name="T35" fmla="*/ 936 h 938"/>
                  <a:gd name="T36" fmla="*/ 99 w 103"/>
                  <a:gd name="T37" fmla="*/ 931 h 938"/>
                  <a:gd name="T38" fmla="*/ 103 w 103"/>
                  <a:gd name="T39" fmla="*/ 923 h 938"/>
                  <a:gd name="T40" fmla="*/ 103 w 103"/>
                  <a:gd name="T41" fmla="*/ 916 h 938"/>
                  <a:gd name="T42" fmla="*/ 90 w 103"/>
                  <a:gd name="T43" fmla="*/ 804 h 938"/>
                  <a:gd name="T44" fmla="*/ 81 w 103"/>
                  <a:gd name="T45" fmla="*/ 692 h 938"/>
                  <a:gd name="T46" fmla="*/ 74 w 103"/>
                  <a:gd name="T47" fmla="*/ 578 h 938"/>
                  <a:gd name="T48" fmla="*/ 69 w 103"/>
                  <a:gd name="T49" fmla="*/ 466 h 938"/>
                  <a:gd name="T50" fmla="*/ 65 w 103"/>
                  <a:gd name="T51" fmla="*/ 353 h 938"/>
                  <a:gd name="T52" fmla="*/ 58 w 103"/>
                  <a:gd name="T53" fmla="*/ 241 h 938"/>
                  <a:gd name="T54" fmla="*/ 49 w 103"/>
                  <a:gd name="T55" fmla="*/ 129 h 938"/>
                  <a:gd name="T56" fmla="*/ 36 w 103"/>
                  <a:gd name="T57" fmla="*/ 17 h 938"/>
                  <a:gd name="T58" fmla="*/ 34 w 103"/>
                  <a:gd name="T59" fmla="*/ 9 h 938"/>
                  <a:gd name="T60" fmla="*/ 29 w 103"/>
                  <a:gd name="T61" fmla="*/ 4 h 938"/>
                  <a:gd name="T62" fmla="*/ 22 w 103"/>
                  <a:gd name="T63" fmla="*/ 0 h 938"/>
                  <a:gd name="T64" fmla="*/ 14 w 103"/>
                  <a:gd name="T65" fmla="*/ 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938">
                    <a:moveTo>
                      <a:pt x="14" y="0"/>
                    </a:moveTo>
                    <a:lnTo>
                      <a:pt x="9" y="2"/>
                    </a:lnTo>
                    <a:lnTo>
                      <a:pt x="3" y="8"/>
                    </a:lnTo>
                    <a:lnTo>
                      <a:pt x="0" y="15"/>
                    </a:lnTo>
                    <a:lnTo>
                      <a:pt x="0" y="22"/>
                    </a:lnTo>
                    <a:lnTo>
                      <a:pt x="12" y="133"/>
                    </a:lnTo>
                    <a:lnTo>
                      <a:pt x="22" y="245"/>
                    </a:lnTo>
                    <a:lnTo>
                      <a:pt x="27" y="357"/>
                    </a:lnTo>
                    <a:lnTo>
                      <a:pt x="32" y="467"/>
                    </a:lnTo>
                    <a:lnTo>
                      <a:pt x="36" y="581"/>
                    </a:lnTo>
                    <a:lnTo>
                      <a:pt x="43" y="695"/>
                    </a:lnTo>
                    <a:lnTo>
                      <a:pt x="52" y="809"/>
                    </a:lnTo>
                    <a:lnTo>
                      <a:pt x="65" y="922"/>
                    </a:lnTo>
                    <a:lnTo>
                      <a:pt x="69" y="929"/>
                    </a:lnTo>
                    <a:lnTo>
                      <a:pt x="74" y="934"/>
                    </a:lnTo>
                    <a:lnTo>
                      <a:pt x="79" y="938"/>
                    </a:lnTo>
                    <a:lnTo>
                      <a:pt x="87" y="938"/>
                    </a:lnTo>
                    <a:lnTo>
                      <a:pt x="94" y="936"/>
                    </a:lnTo>
                    <a:lnTo>
                      <a:pt x="99" y="931"/>
                    </a:lnTo>
                    <a:lnTo>
                      <a:pt x="103" y="923"/>
                    </a:lnTo>
                    <a:lnTo>
                      <a:pt x="103" y="916"/>
                    </a:lnTo>
                    <a:lnTo>
                      <a:pt x="90" y="804"/>
                    </a:lnTo>
                    <a:lnTo>
                      <a:pt x="81" y="692"/>
                    </a:lnTo>
                    <a:lnTo>
                      <a:pt x="74" y="578"/>
                    </a:lnTo>
                    <a:lnTo>
                      <a:pt x="69" y="466"/>
                    </a:lnTo>
                    <a:lnTo>
                      <a:pt x="65" y="353"/>
                    </a:lnTo>
                    <a:lnTo>
                      <a:pt x="58" y="241"/>
                    </a:lnTo>
                    <a:lnTo>
                      <a:pt x="49" y="129"/>
                    </a:lnTo>
                    <a:lnTo>
                      <a:pt x="36" y="17"/>
                    </a:lnTo>
                    <a:lnTo>
                      <a:pt x="34" y="9"/>
                    </a:lnTo>
                    <a:lnTo>
                      <a:pt x="29" y="4"/>
                    </a:lnTo>
                    <a:lnTo>
                      <a:pt x="22"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sp>
          <p:nvSpPr>
            <p:cNvPr id="9" name="Rectangle 8"/>
            <p:cNvSpPr/>
            <p:nvPr/>
          </p:nvSpPr>
          <p:spPr>
            <a:xfrm rot="20700000">
              <a:off x="2609467" y="2076901"/>
              <a:ext cx="6931152" cy="3152344"/>
            </a:xfrm>
            <a:prstGeom prst="rect">
              <a:avLst/>
            </a:prstGeom>
            <a:noFill/>
          </p:spPr>
          <p:txBody>
            <a:bodyPr wrap="square" lIns="68580" tIns="34290" rIns="68580" bIns="34290">
              <a:spAutoFit/>
            </a:bodyPr>
            <a:lstStyle/>
            <a:p>
              <a:pPr algn="ctr"/>
              <a:r>
                <a:rPr lang="en-US" sz="3600" b="1" dirty="0" err="1" smtClean="0">
                  <a:ln w="22225">
                    <a:solidFill>
                      <a:schemeClr val="accent5"/>
                    </a:solidFill>
                    <a:prstDash val="solid"/>
                  </a:ln>
                  <a:solidFill>
                    <a:srgbClr val="FFFFFF"/>
                  </a:solidFill>
                  <a:effectLst>
                    <a:outerShdw blurRad="38100" dist="22860" dir="5400000" algn="tl" rotWithShape="0">
                      <a:srgbClr val="000000">
                        <a:alpha val="30000"/>
                      </a:srgbClr>
                    </a:outerShdw>
                  </a:effectLst>
                </a:rPr>
                <a:t>univeral</a:t>
              </a:r>
              <a:endParaRPr lang="en-US" sz="3600" b="1" dirty="0" smtClean="0">
                <a:ln w="22225">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en-US" sz="3600" b="1" dirty="0" err="1" smtClean="0">
                  <a:ln w="22225">
                    <a:solidFill>
                      <a:schemeClr val="accent5"/>
                    </a:solidFill>
                    <a:prstDash val="solid"/>
                  </a:ln>
                  <a:solidFill>
                    <a:srgbClr val="FFFFFF"/>
                  </a:solidFill>
                  <a:effectLst>
                    <a:outerShdw blurRad="38100" dist="22860" dir="5400000" algn="tl" rotWithShape="0">
                      <a:srgbClr val="000000">
                        <a:alpha val="30000"/>
                      </a:srgbClr>
                    </a:outerShdw>
                  </a:effectLst>
                </a:rPr>
                <a:t>adjoints</a:t>
              </a:r>
              <a:endParaRPr lang="en-US" sz="3600" b="1" dirty="0">
                <a:ln w="22225">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79" name="TextBox 78"/>
          <p:cNvSpPr txBox="1"/>
          <p:nvPr/>
        </p:nvSpPr>
        <p:spPr>
          <a:xfrm>
            <a:off x="1894113" y="5730493"/>
            <a:ext cx="5629914" cy="1200329"/>
          </a:xfrm>
          <a:prstGeom prst="rect">
            <a:avLst/>
          </a:prstGeom>
          <a:noFill/>
        </p:spPr>
        <p:txBody>
          <a:bodyPr wrap="square" rtlCol="0">
            <a:spAutoFit/>
          </a:bodyPr>
          <a:lstStyle/>
          <a:p>
            <a:r>
              <a:rPr lang="en-US" sz="2400" dirty="0"/>
              <a:t>Size of goal (after first </a:t>
            </a:r>
            <a:r>
              <a:rPr lang="en-US" sz="2400" dirty="0" err="1"/>
              <a:t>simpl</a:t>
            </a:r>
            <a:r>
              <a:rPr lang="en-US" sz="2400" dirty="0"/>
              <a:t>): 7312 words</a:t>
            </a:r>
          </a:p>
          <a:p>
            <a:r>
              <a:rPr lang="en-US" sz="2400" dirty="0"/>
              <a:t>Size of proof term: 6</a:t>
            </a:r>
            <a:r>
              <a:rPr lang="en-GB" sz="2400" dirty="0"/>
              <a:t>6 264 </a:t>
            </a:r>
            <a:r>
              <a:rPr lang="en-GB" sz="2400" dirty="0" smtClean="0"/>
              <a:t>words</a:t>
            </a:r>
          </a:p>
          <a:p>
            <a:r>
              <a:rPr lang="en-US" sz="2400" dirty="0" smtClean="0"/>
              <a:t>Total time in file: 39 s </a:t>
            </a:r>
            <a:endParaRPr lang="en-GB" sz="2400" dirty="0"/>
          </a:p>
        </p:txBody>
      </p:sp>
      <mc:AlternateContent xmlns:mc="http://schemas.openxmlformats.org/markup-compatibility/2006" xmlns:a14="http://schemas.microsoft.com/office/drawing/2010/main">
        <mc:Choice Requires="a14">
          <p:sp>
            <p:nvSpPr>
              <p:cNvPr id="7" name="Content Placeholder 6"/>
              <p:cNvSpPr>
                <a:spLocks noGrp="1"/>
              </p:cNvSpPr>
              <p:nvPr>
                <p:ph idx="1"/>
              </p:nvPr>
            </p:nvSpPr>
            <p:spPr>
              <a:xfrm>
                <a:off x="0" y="1825624"/>
                <a:ext cx="9144000" cy="5032376"/>
              </a:xfrm>
            </p:spPr>
            <p:txBody>
              <a:bodyPr>
                <a:noAutofit/>
              </a:bodyPr>
              <a:lstStyle/>
              <a:p>
                <a:pPr marL="0" indent="0">
                  <a:lnSpc>
                    <a:spcPct val="120000"/>
                  </a:lnSpc>
                  <a:spcBef>
                    <a:spcPts val="0"/>
                  </a:spcBef>
                  <a:buNone/>
                </a:pPr>
                <a:r>
                  <a:rPr lang="en-GB" sz="1400" dirty="0">
                    <a:solidFill>
                      <a:srgbClr val="FF0000"/>
                    </a:solidFill>
                    <a:latin typeface="Cambria Math" panose="02040503050406030204" pitchFamily="18" charset="0"/>
                    <a:ea typeface="Cambria Math" panose="02040503050406030204" pitchFamily="18" charset="0"/>
                  </a:rPr>
                  <a:t>Local Notation </a:t>
                </a:r>
                <a:r>
                  <a:rPr lang="en-GB" sz="1400" err="1">
                    <a:solidFill>
                      <a:srgbClr val="00B0F0"/>
                    </a:solidFill>
                    <a:latin typeface="Cambria Math" panose="02040503050406030204" pitchFamily="18" charset="0"/>
                    <a:ea typeface="Cambria Math" panose="02040503050406030204" pitchFamily="18" charset="0"/>
                  </a:rPr>
                  <a:t>mor_of</a:t>
                </a:r>
                <a:r>
                  <a:rPr lang="en-GB" sz="140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7030A0"/>
                            </a:solidFill>
                            <a:latin typeface="Cambria Math" panose="02040503050406030204" pitchFamily="18" charset="0"/>
                            <a:ea typeface="Cambria Math" panose="02040503050406030204" pitchFamily="18" charset="0"/>
                          </a:rPr>
                        </m:ctrlPr>
                      </m:sSubPr>
                      <m:e>
                        <m:r>
                          <a:rPr lang="en-US" sz="1400" i="1" dirty="0">
                            <a:solidFill>
                              <a:srgbClr val="7030A0"/>
                            </a:solidFill>
                            <a:latin typeface="Cambria Math" panose="02040503050406030204" pitchFamily="18" charset="0"/>
                            <a:ea typeface="Cambria Math" panose="02040503050406030204" pitchFamily="18" charset="0"/>
                          </a:rPr>
                          <m:t>𝑌</m:t>
                        </m:r>
                      </m:e>
                      <m:sub>
                        <m:r>
                          <a:rPr lang="en-US" sz="1400" i="1" dirty="0">
                            <a:solidFill>
                              <a:srgbClr val="7030A0"/>
                            </a:solidFill>
                            <a:latin typeface="Cambria Math" panose="02040503050406030204" pitchFamily="18" charset="0"/>
                            <a:ea typeface="Cambria Math" panose="02040503050406030204" pitchFamily="18" charset="0"/>
                          </a:rPr>
                          <m:t>0</m:t>
                        </m:r>
                      </m:sub>
                    </m:sSub>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7030A0"/>
                            </a:solidFill>
                            <a:latin typeface="Cambria Math" panose="02040503050406030204" pitchFamily="18" charset="0"/>
                            <a:ea typeface="Cambria Math" panose="02040503050406030204" pitchFamily="18" charset="0"/>
                          </a:rPr>
                        </m:ctrlPr>
                      </m:sSubPr>
                      <m:e>
                        <m:r>
                          <a:rPr lang="en-US" sz="1400" i="1" dirty="0">
                            <a:solidFill>
                              <a:srgbClr val="7030A0"/>
                            </a:solidFill>
                            <a:latin typeface="Cambria Math" panose="02040503050406030204" pitchFamily="18" charset="0"/>
                            <a:ea typeface="Cambria Math" panose="02040503050406030204" pitchFamily="18" charset="0"/>
                          </a:rPr>
                          <m:t>𝑌</m:t>
                        </m:r>
                      </m:e>
                      <m:sub>
                        <m:r>
                          <a:rPr lang="en-US" sz="1400" i="1" dirty="0">
                            <a:solidFill>
                              <a:srgbClr val="7030A0"/>
                            </a:solidFill>
                            <a:latin typeface="Cambria Math" panose="02040503050406030204" pitchFamily="18" charset="0"/>
                            <a:ea typeface="Cambria Math" panose="02040503050406030204" pitchFamily="18" charset="0"/>
                          </a:rPr>
                          <m:t>1</m:t>
                        </m:r>
                      </m:sub>
                    </m:sSub>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𝑓</m:t>
                    </m:r>
                  </m:oMath>
                </a14:m>
                <a:r>
                  <a:rPr lang="en-GB" sz="1400" smtClean="0">
                    <a:latin typeface="Cambria Math" panose="02040503050406030204" pitchFamily="18" charset="0"/>
                    <a:ea typeface="Cambria Math" panose="02040503050406030204" pitchFamily="18" charset="0"/>
                  </a:rPr>
                  <a:t>:=</a:t>
                </a:r>
                <a:endParaRPr lang="en-GB" sz="1400" dirty="0">
                  <a:latin typeface="Cambria Math" panose="02040503050406030204" pitchFamily="18" charset="0"/>
                  <a:ea typeface="Cambria Math" panose="02040503050406030204" pitchFamily="18" charset="0"/>
                </a:endParaRPr>
              </a:p>
              <a:p>
                <a:pPr marL="0" indent="0">
                  <a:lnSpc>
                    <a:spcPct val="120000"/>
                  </a:lnSpc>
                  <a:spcBef>
                    <a:spcPts val="0"/>
                  </a:spcBef>
                  <a:buNone/>
                </a:pPr>
                <a:r>
                  <a:rPr lang="en-GB" sz="1400" dirty="0">
                    <a:latin typeface="Cambria Math" panose="02040503050406030204" pitchFamily="18" charset="0"/>
                    <a:ea typeface="Cambria Math" panose="02040503050406030204" pitchFamily="18" charset="0"/>
                  </a:rPr>
                  <a:t>    (</a:t>
                </a:r>
                <a:r>
                  <a:rPr lang="en-GB" sz="1400">
                    <a:solidFill>
                      <a:srgbClr val="FF0000"/>
                    </a:solidFill>
                    <a:latin typeface="Cambria Math" panose="02040503050406030204" pitchFamily="18" charset="0"/>
                    <a:ea typeface="Cambria Math" panose="02040503050406030204" pitchFamily="18" charset="0"/>
                  </a:rPr>
                  <a:t>let</a:t>
                </a:r>
                <a:r>
                  <a:rPr lang="en-GB" sz="140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a:solidFill>
                              <a:srgbClr val="7030A0"/>
                            </a:solidFill>
                            <a:latin typeface="Cambria Math" panose="02040503050406030204" pitchFamily="18" charset="0"/>
                            <a:ea typeface="Cambria Math" panose="02040503050406030204" pitchFamily="18" charset="0"/>
                          </a:rPr>
                        </m:ctrlPr>
                      </m:sSubPr>
                      <m:e>
                        <m:r>
                          <a:rPr lang="en-US" sz="1400" i="1">
                            <a:solidFill>
                              <a:srgbClr val="7030A0"/>
                            </a:solidFill>
                            <a:latin typeface="Cambria Math" panose="02040503050406030204" pitchFamily="18" charset="0"/>
                            <a:ea typeface="Cambria Math" panose="02040503050406030204" pitchFamily="18" charset="0"/>
                          </a:rPr>
                          <m:t>𝜂</m:t>
                        </m:r>
                      </m:e>
                      <m:sub>
                        <m:sSub>
                          <m:sSubPr>
                            <m:ctrlPr>
                              <a:rPr lang="en-US" sz="1400" i="1">
                                <a:solidFill>
                                  <a:srgbClr val="7030A0"/>
                                </a:solidFill>
                                <a:latin typeface="Cambria Math" panose="02040503050406030204" pitchFamily="18" charset="0"/>
                                <a:ea typeface="Cambria Math" panose="02040503050406030204" pitchFamily="18" charset="0"/>
                              </a:rPr>
                            </m:ctrlPr>
                          </m:sSubPr>
                          <m:e>
                            <m:r>
                              <a:rPr lang="en-US" sz="1400" i="1">
                                <a:solidFill>
                                  <a:srgbClr val="7030A0"/>
                                </a:solidFill>
                                <a:latin typeface="Cambria Math" panose="02040503050406030204" pitchFamily="18" charset="0"/>
                                <a:ea typeface="Cambria Math" panose="02040503050406030204" pitchFamily="18" charset="0"/>
                              </a:rPr>
                              <m:t>𝑌</m:t>
                            </m:r>
                          </m:e>
                          <m:sub>
                            <m:r>
                              <a:rPr lang="en-US" sz="1400" i="1">
                                <a:solidFill>
                                  <a:srgbClr val="7030A0"/>
                                </a:solidFill>
                                <a:latin typeface="Cambria Math" panose="02040503050406030204" pitchFamily="18" charset="0"/>
                                <a:ea typeface="Cambria Math" panose="02040503050406030204" pitchFamily="18" charset="0"/>
                              </a:rPr>
                              <m:t>1</m:t>
                            </m:r>
                          </m:sub>
                        </m:sSub>
                      </m:sub>
                    </m:sSub>
                  </m:oMath>
                </a14:m>
                <a:r>
                  <a:rPr lang="en-GB" sz="1400" dirty="0" smtClean="0">
                    <a:latin typeface="Cambria Math" panose="02040503050406030204" pitchFamily="18" charset="0"/>
                    <a:ea typeface="Cambria Math" panose="02040503050406030204" pitchFamily="18" charset="0"/>
                  </a:rPr>
                  <a:t>:= </a:t>
                </a:r>
                <a:r>
                  <a:rPr lang="en-GB" sz="1400" dirty="0" err="1">
                    <a:solidFill>
                      <a:srgbClr val="00B0F0"/>
                    </a:solidFill>
                    <a:latin typeface="Cambria Math" panose="02040503050406030204" pitchFamily="18" charset="0"/>
                    <a:ea typeface="Cambria Math" panose="02040503050406030204" pitchFamily="18" charset="0"/>
                  </a:rPr>
                  <a:t>IsInitialMorphism_morphism</a:t>
                </a:r>
                <a:r>
                  <a:rPr lang="en-GB" sz="1400" dirty="0">
                    <a:solidFill>
                      <a:srgbClr val="00B0F0"/>
                    </a:solidFill>
                    <a:latin typeface="Cambria Math" panose="02040503050406030204" pitchFamily="18" charset="0"/>
                    <a:ea typeface="Cambria Math" panose="02040503050406030204" pitchFamily="18" charset="0"/>
                  </a:rPr>
                  <a:t> </a:t>
                </a:r>
                <a:r>
                  <a:rPr lang="en-GB" sz="1400" dirty="0">
                    <a:latin typeface="Cambria Math" panose="02040503050406030204" pitchFamily="18" charset="0"/>
                    <a:ea typeface="Cambria Math" panose="02040503050406030204" pitchFamily="18" charset="0"/>
                  </a:rPr>
                  <a:t>(@</a:t>
                </a:r>
                <a:r>
                  <a:rPr lang="en-GB" sz="1400" dirty="0">
                    <a:solidFill>
                      <a:srgbClr val="7030A0"/>
                    </a:solidFill>
                    <a:latin typeface="Cambria Math" panose="02040503050406030204" pitchFamily="18" charset="0"/>
                    <a:ea typeface="Cambria Math" panose="02040503050406030204" pitchFamily="18" charset="0"/>
                  </a:rPr>
                  <a:t>HM</a:t>
                </a:r>
                <a:r>
                  <a:rPr lang="en-GB"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7030A0"/>
                            </a:solidFill>
                            <a:latin typeface="Cambria Math" panose="02040503050406030204" pitchFamily="18" charset="0"/>
                            <a:ea typeface="Cambria Math" panose="02040503050406030204" pitchFamily="18" charset="0"/>
                          </a:rPr>
                        </m:ctrlPr>
                      </m:sSubPr>
                      <m:e>
                        <m:r>
                          <a:rPr lang="en-US" sz="1400" i="1" dirty="0">
                            <a:solidFill>
                              <a:srgbClr val="7030A0"/>
                            </a:solidFill>
                            <a:latin typeface="Cambria Math" panose="02040503050406030204" pitchFamily="18" charset="0"/>
                            <a:ea typeface="Cambria Math" panose="02040503050406030204" pitchFamily="18" charset="0"/>
                          </a:rPr>
                          <m:t>𝑌</m:t>
                        </m:r>
                      </m:e>
                      <m:sub>
                        <m:r>
                          <a:rPr lang="en-US" sz="1400" i="1" dirty="0">
                            <a:solidFill>
                              <a:srgbClr val="7030A0"/>
                            </a:solidFill>
                            <a:latin typeface="Cambria Math" panose="02040503050406030204" pitchFamily="18" charset="0"/>
                            <a:ea typeface="Cambria Math" panose="02040503050406030204" pitchFamily="18" charset="0"/>
                          </a:rPr>
                          <m:t>1</m:t>
                        </m:r>
                      </m:sub>
                    </m:sSub>
                  </m:oMath>
                </a14:m>
                <a:r>
                  <a:rPr lang="en-GB" sz="1400" dirty="0" smtClean="0">
                    <a:latin typeface="Cambria Math" panose="02040503050406030204" pitchFamily="18" charset="0"/>
                    <a:ea typeface="Cambria Math" panose="02040503050406030204" pitchFamily="18" charset="0"/>
                  </a:rPr>
                  <a:t>) </a:t>
                </a:r>
                <a:r>
                  <a:rPr lang="en-GB" sz="1400" dirty="0">
                    <a:solidFill>
                      <a:srgbClr val="FF0000"/>
                    </a:solidFill>
                    <a:latin typeface="Cambria Math" panose="02040503050406030204" pitchFamily="18" charset="0"/>
                    <a:ea typeface="Cambria Math" panose="02040503050406030204" pitchFamily="18" charset="0"/>
                  </a:rPr>
                  <a:t>in</a:t>
                </a:r>
              </a:p>
              <a:p>
                <a:pPr marL="0" indent="0">
                  <a:lnSpc>
                    <a:spcPct val="120000"/>
                  </a:lnSpc>
                  <a:spcBef>
                    <a:spcPts val="0"/>
                  </a:spcBef>
                  <a:buNone/>
                </a:pPr>
                <a:r>
                  <a:rPr lang="en-GB" sz="1400" dirty="0">
                    <a:latin typeface="Cambria Math" panose="02040503050406030204" pitchFamily="18" charset="0"/>
                    <a:ea typeface="Cambria Math" panose="02040503050406030204" pitchFamily="18" charset="0"/>
                  </a:rPr>
                  <a:t>     (@</a:t>
                </a:r>
                <a:r>
                  <a:rPr lang="en-GB" sz="1400" dirty="0" err="1">
                    <a:solidFill>
                      <a:srgbClr val="00B050"/>
                    </a:solidFill>
                    <a:latin typeface="Cambria Math" panose="02040503050406030204" pitchFamily="18" charset="0"/>
                    <a:ea typeface="Cambria Math" panose="02040503050406030204" pitchFamily="18" charset="0"/>
                  </a:rPr>
                  <a:t>center</a:t>
                </a:r>
                <a:r>
                  <a:rPr lang="en-GB" sz="1400" dirty="0">
                    <a:solidFill>
                      <a:srgbClr val="00B050"/>
                    </a:solidFill>
                    <a:latin typeface="Cambria Math" panose="02040503050406030204" pitchFamily="18" charset="0"/>
                    <a:ea typeface="Cambria Math" panose="02040503050406030204" pitchFamily="18" charset="0"/>
                  </a:rPr>
                  <a:t> </a:t>
                </a:r>
                <a:r>
                  <a:rPr lang="en-GB" sz="1400" dirty="0">
                    <a:latin typeface="Cambria Math" panose="02040503050406030204" pitchFamily="18" charset="0"/>
                    <a:ea typeface="Cambria Math" panose="02040503050406030204" pitchFamily="18" charset="0"/>
                  </a:rPr>
                  <a:t>_ (</a:t>
                </a:r>
                <a:r>
                  <a:rPr lang="en-GB" sz="1400" dirty="0" err="1">
                    <a:solidFill>
                      <a:srgbClr val="00B0F0"/>
                    </a:solidFill>
                    <a:latin typeface="Cambria Math" panose="02040503050406030204" pitchFamily="18" charset="0"/>
                    <a:ea typeface="Cambria Math" panose="02040503050406030204" pitchFamily="18" charset="0"/>
                  </a:rPr>
                  <a:t>IsInitialMorphism_property</a:t>
                </a:r>
                <a:r>
                  <a:rPr lang="en-GB" sz="1400" dirty="0">
                    <a:solidFill>
                      <a:srgbClr val="00B0F0"/>
                    </a:solidFill>
                    <a:latin typeface="Cambria Math" panose="02040503050406030204" pitchFamily="18" charset="0"/>
                    <a:ea typeface="Cambria Math" panose="02040503050406030204" pitchFamily="18" charset="0"/>
                  </a:rPr>
                  <a:t> </a:t>
                </a:r>
                <a:r>
                  <a:rPr lang="en-GB" sz="1400" dirty="0">
                    <a:latin typeface="Cambria Math" panose="02040503050406030204" pitchFamily="18" charset="0"/>
                    <a:ea typeface="Cambria Math" panose="02040503050406030204" pitchFamily="18" charset="0"/>
                  </a:rPr>
                  <a:t>(@</a:t>
                </a:r>
                <a:r>
                  <a:rPr lang="en-GB" sz="1400" dirty="0">
                    <a:solidFill>
                      <a:srgbClr val="7030A0"/>
                    </a:solidFill>
                    <a:latin typeface="Cambria Math" panose="02040503050406030204" pitchFamily="18" charset="0"/>
                    <a:ea typeface="Cambria Math" panose="02040503050406030204" pitchFamily="18" charset="0"/>
                  </a:rPr>
                  <a:t>HM</a:t>
                </a:r>
                <a:r>
                  <a:rPr lang="en-GB"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7030A0"/>
                            </a:solidFill>
                            <a:latin typeface="Cambria Math" panose="02040503050406030204" pitchFamily="18" charset="0"/>
                            <a:ea typeface="Cambria Math" panose="02040503050406030204" pitchFamily="18" charset="0"/>
                          </a:rPr>
                        </m:ctrlPr>
                      </m:sSubPr>
                      <m:e>
                        <m:r>
                          <a:rPr lang="en-US" sz="1400" i="1" dirty="0">
                            <a:solidFill>
                              <a:srgbClr val="7030A0"/>
                            </a:solidFill>
                            <a:latin typeface="Cambria Math" panose="02040503050406030204" pitchFamily="18" charset="0"/>
                            <a:ea typeface="Cambria Math" panose="02040503050406030204" pitchFamily="18" charset="0"/>
                          </a:rPr>
                          <m:t>𝑌</m:t>
                        </m:r>
                      </m:e>
                      <m:sub>
                        <m:r>
                          <a:rPr lang="en-US" sz="1400" i="1" dirty="0">
                            <a:solidFill>
                              <a:srgbClr val="7030A0"/>
                            </a:solidFill>
                            <a:latin typeface="Cambria Math" panose="02040503050406030204" pitchFamily="18" charset="0"/>
                            <a:ea typeface="Cambria Math" panose="02040503050406030204" pitchFamily="18" charset="0"/>
                          </a:rPr>
                          <m:t>0</m:t>
                        </m:r>
                      </m:sub>
                    </m:sSub>
                  </m:oMath>
                </a14:m>
                <a:r>
                  <a:rPr lang="en-GB" sz="1400" dirty="0" smtClean="0">
                    <a:latin typeface="Cambria Math" panose="02040503050406030204" pitchFamily="18" charset="0"/>
                    <a:ea typeface="Cambria Math" panose="02040503050406030204" pitchFamily="18" charset="0"/>
                  </a:rPr>
                  <a:t>) </a:t>
                </a:r>
                <a:r>
                  <a:rPr lang="en-GB" sz="1400">
                    <a:latin typeface="Cambria Math" panose="02040503050406030204" pitchFamily="18" charset="0"/>
                    <a:ea typeface="Cambria Math" panose="02040503050406030204" pitchFamily="18" charset="0"/>
                  </a:rPr>
                  <a:t>_ (</a:t>
                </a:r>
                <a14:m>
                  <m:oMath xmlns:m="http://schemas.openxmlformats.org/officeDocument/2006/math">
                    <m:sSub>
                      <m:sSubPr>
                        <m:ctrlPr>
                          <a:rPr lang="en-US" sz="1400" i="1">
                            <a:solidFill>
                              <a:srgbClr val="7030A0"/>
                            </a:solidFill>
                            <a:latin typeface="Cambria Math" panose="02040503050406030204" pitchFamily="18" charset="0"/>
                            <a:ea typeface="Cambria Math" panose="02040503050406030204" pitchFamily="18" charset="0"/>
                          </a:rPr>
                        </m:ctrlPr>
                      </m:sSubPr>
                      <m:e>
                        <m:r>
                          <a:rPr lang="en-US" sz="1400" i="1">
                            <a:solidFill>
                              <a:srgbClr val="7030A0"/>
                            </a:solidFill>
                            <a:latin typeface="Cambria Math" panose="02040503050406030204" pitchFamily="18" charset="0"/>
                            <a:ea typeface="Cambria Math" panose="02040503050406030204" pitchFamily="18" charset="0"/>
                          </a:rPr>
                          <m:t>𝜂</m:t>
                        </m:r>
                      </m:e>
                      <m:sub>
                        <m:sSub>
                          <m:sSubPr>
                            <m:ctrlPr>
                              <a:rPr lang="en-US" sz="1400" i="1">
                                <a:solidFill>
                                  <a:srgbClr val="7030A0"/>
                                </a:solidFill>
                                <a:latin typeface="Cambria Math" panose="02040503050406030204" pitchFamily="18" charset="0"/>
                                <a:ea typeface="Cambria Math" panose="02040503050406030204" pitchFamily="18" charset="0"/>
                              </a:rPr>
                            </m:ctrlPr>
                          </m:sSubPr>
                          <m:e>
                            <m:r>
                              <a:rPr lang="en-US" sz="1400" i="1">
                                <a:solidFill>
                                  <a:srgbClr val="7030A0"/>
                                </a:solidFill>
                                <a:latin typeface="Cambria Math" panose="02040503050406030204" pitchFamily="18" charset="0"/>
                                <a:ea typeface="Cambria Math" panose="02040503050406030204" pitchFamily="18" charset="0"/>
                              </a:rPr>
                              <m:t>𝑌</m:t>
                            </m:r>
                          </m:e>
                          <m:sub>
                            <m:r>
                              <a:rPr lang="en-US" sz="1400" i="1">
                                <a:solidFill>
                                  <a:srgbClr val="7030A0"/>
                                </a:solidFill>
                                <a:latin typeface="Cambria Math" panose="02040503050406030204" pitchFamily="18" charset="0"/>
                                <a:ea typeface="Cambria Math" panose="02040503050406030204" pitchFamily="18" charset="0"/>
                              </a:rPr>
                              <m:t>1</m:t>
                            </m:r>
                          </m:sub>
                        </m:sSub>
                      </m:sub>
                    </m:sSub>
                    <m:r>
                      <a:rPr lang="en-US" sz="1400" b="0" i="1" dirty="0">
                        <a:solidFill>
                          <a:schemeClr val="tx1"/>
                        </a:solidFill>
                        <a:latin typeface="Cambria Math" panose="02040503050406030204" pitchFamily="18" charset="0"/>
                        <a:ea typeface="Cambria Math" panose="02040503050406030204" pitchFamily="18" charset="0"/>
                      </a:rPr>
                      <m:t>∘</m:t>
                    </m:r>
                  </m:oMath>
                </a14:m>
                <a:r>
                  <a:rPr lang="en-GB" sz="1400" dirty="0">
                    <a:solidFill>
                      <a:srgbClr val="7030A0"/>
                    </a:solidFill>
                    <a:latin typeface="Cambria Math" panose="02040503050406030204" pitchFamily="18" charset="0"/>
                    <a:ea typeface="Cambria Math" panose="02040503050406030204" pitchFamily="18" charset="0"/>
                  </a:rPr>
                  <a:t> f</a:t>
                </a:r>
                <a:r>
                  <a:rPr lang="en-GB" sz="1400" dirty="0">
                    <a:latin typeface="Cambria Math" panose="02040503050406030204" pitchFamily="18" charset="0"/>
                    <a:ea typeface="Cambria Math" panose="02040503050406030204" pitchFamily="18" charset="0"/>
                  </a:rPr>
                  <a:t>)))</a:t>
                </a:r>
                <a14:m>
                  <m:oMath xmlns:m="http://schemas.openxmlformats.org/officeDocument/2006/math">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 </m:t>
                        </m:r>
                      </m:e>
                      <m:sub>
                        <m:r>
                          <a:rPr lang="en-US" sz="1400" i="1">
                            <a:latin typeface="Cambria Math" panose="02040503050406030204" pitchFamily="18" charset="0"/>
                            <a:ea typeface="Cambria Math" panose="02040503050406030204" pitchFamily="18" charset="0"/>
                          </a:rPr>
                          <m:t>1</m:t>
                        </m:r>
                      </m:sub>
                    </m:sSub>
                  </m:oMath>
                </a14:m>
                <a:r>
                  <a:rPr lang="en-US" sz="1400" i="1">
                    <a:latin typeface="Cambria Math" panose="02040503050406030204" pitchFamily="18" charset="0"/>
                    <a:ea typeface="Cambria Math" panose="02040503050406030204" pitchFamily="18" charset="0"/>
                  </a:rPr>
                  <a:t> </a:t>
                </a:r>
                <a:r>
                  <a:rPr lang="en-GB" sz="1400" dirty="0" smtClean="0">
                    <a:latin typeface="Cambria Math" panose="02040503050406030204" pitchFamily="18" charset="0"/>
                    <a:ea typeface="Cambria Math" panose="02040503050406030204" pitchFamily="18" charset="0"/>
                  </a:rPr>
                  <a:t>) </a:t>
                </a:r>
                <a:r>
                  <a:rPr lang="en-GB" sz="1400" dirty="0">
                    <a:latin typeface="Cambria Math" panose="02040503050406030204" pitchFamily="18" charset="0"/>
                    <a:ea typeface="Cambria Math" panose="02040503050406030204" pitchFamily="18" charset="0"/>
                  </a:rPr>
                  <a:t>(</a:t>
                </a:r>
                <a:r>
                  <a:rPr lang="en-GB" sz="1400" dirty="0">
                    <a:solidFill>
                      <a:srgbClr val="FF0000"/>
                    </a:solidFill>
                    <a:latin typeface="Cambria Math" panose="02040503050406030204" pitchFamily="18" charset="0"/>
                    <a:ea typeface="Cambria Math" panose="02040503050406030204" pitchFamily="18" charset="0"/>
                  </a:rPr>
                  <a:t>only parsing</a:t>
                </a:r>
                <a:r>
                  <a:rPr lang="en-GB" sz="14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400" dirty="0">
                    <a:solidFill>
                      <a:srgbClr val="FF0000"/>
                    </a:solidFill>
                    <a:latin typeface="Cambria Math" panose="02040503050406030204" pitchFamily="18" charset="0"/>
                    <a:ea typeface="Cambria Math" panose="02040503050406030204" pitchFamily="18" charset="0"/>
                  </a:rPr>
                  <a:t>Lemma</a:t>
                </a:r>
                <a:r>
                  <a:rPr lang="en-GB" sz="1400" dirty="0">
                    <a:latin typeface="Cambria Math" panose="02040503050406030204" pitchFamily="18" charset="0"/>
                    <a:ea typeface="Cambria Math" panose="02040503050406030204" pitchFamily="18" charset="0"/>
                  </a:rPr>
                  <a:t> </a:t>
                </a:r>
                <a:r>
                  <a:rPr lang="en-GB" sz="1400" err="1">
                    <a:solidFill>
                      <a:srgbClr val="00B0F0"/>
                    </a:solidFill>
                    <a:latin typeface="Cambria Math" panose="02040503050406030204" pitchFamily="18" charset="0"/>
                    <a:ea typeface="Cambria Math" panose="02040503050406030204" pitchFamily="18" charset="0"/>
                  </a:rPr>
                  <a:t>composition_of</a:t>
                </a:r>
                <a:r>
                  <a:rPr lang="en-GB" sz="140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𝑥</m:t>
                    </m:r>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𝑦</m:t>
                    </m:r>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𝑧</m:t>
                    </m:r>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𝑔</m:t>
                    </m:r>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𝑓</m:t>
                    </m:r>
                  </m:oMath>
                </a14:m>
                <a:r>
                  <a:rPr lang="en-GB" sz="1400" smtClean="0">
                    <a:latin typeface="Cambria Math" panose="02040503050406030204" pitchFamily="18" charset="0"/>
                    <a:ea typeface="Cambria Math" panose="02040503050406030204" pitchFamily="18" charset="0"/>
                  </a:rPr>
                  <a:t>: </a:t>
                </a:r>
                <a:r>
                  <a:rPr lang="en-GB" sz="1400" dirty="0" err="1">
                    <a:solidFill>
                      <a:srgbClr val="00B0F0"/>
                    </a:solidFill>
                    <a:latin typeface="Cambria Math" panose="02040503050406030204" pitchFamily="18" charset="0"/>
                    <a:ea typeface="Cambria Math" panose="02040503050406030204" pitchFamily="18" charset="0"/>
                  </a:rPr>
                  <a:t>mor_of</a:t>
                </a:r>
                <a:r>
                  <a:rPr lang="en-GB" sz="1400" dirty="0">
                    <a:solidFill>
                      <a:srgbClr val="00B0F0"/>
                    </a:solidFill>
                    <a:latin typeface="Cambria Math" panose="02040503050406030204" pitchFamily="18" charset="0"/>
                    <a:ea typeface="Cambria Math" panose="02040503050406030204" pitchFamily="18" charset="0"/>
                  </a:rPr>
                  <a:t> </a:t>
                </a:r>
                <a:r>
                  <a:rPr lang="en-GB" sz="1400" dirty="0">
                    <a:latin typeface="Cambria Math" panose="02040503050406030204" pitchFamily="18" charset="0"/>
                    <a:ea typeface="Cambria Math" panose="02040503050406030204" pitchFamily="18" charset="0"/>
                  </a:rPr>
                  <a:t>_ </a:t>
                </a:r>
                <a:r>
                  <a:rPr lang="en-GB" sz="1400">
                    <a:latin typeface="Cambria Math" panose="02040503050406030204" pitchFamily="18" charset="0"/>
                    <a:ea typeface="Cambria Math" panose="02040503050406030204" pitchFamily="18" charset="0"/>
                  </a:rPr>
                  <a:t>_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𝑓</m:t>
                    </m:r>
                    <m:r>
                      <a:rPr lang="en-US" sz="1400" i="1" dirty="0">
                        <a:latin typeface="Cambria Math" panose="02040503050406030204" pitchFamily="18" charset="0"/>
                        <a:ea typeface="Cambria Math" panose="02040503050406030204" pitchFamily="18" charset="0"/>
                      </a:rPr>
                      <m:t>∘</m:t>
                    </m:r>
                  </m:oMath>
                </a14:m>
                <a:r>
                  <a:rPr lang="en-GB" sz="1400" dirty="0">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𝑔</m:t>
                    </m:r>
                  </m:oMath>
                </a14:m>
                <a:r>
                  <a:rPr lang="en-GB" sz="1400" dirty="0">
                    <a:latin typeface="Cambria Math" panose="02040503050406030204" pitchFamily="18" charset="0"/>
                    <a:ea typeface="Cambria Math" panose="02040503050406030204" pitchFamily="18" charset="0"/>
                  </a:rPr>
                  <a:t>) = </a:t>
                </a:r>
                <a:r>
                  <a:rPr lang="en-GB" sz="1400" err="1">
                    <a:solidFill>
                      <a:srgbClr val="00B0F0"/>
                    </a:solidFill>
                    <a:latin typeface="Cambria Math" panose="02040503050406030204" pitchFamily="18" charset="0"/>
                    <a:ea typeface="Cambria Math" panose="02040503050406030204" pitchFamily="18" charset="0"/>
                  </a:rPr>
                  <a:t>mor_of</a:t>
                </a:r>
                <a:r>
                  <a:rPr lang="en-GB" sz="140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𝑦</m:t>
                    </m:r>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𝑧</m:t>
                    </m:r>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𝑓</m:t>
                    </m:r>
                    <m:r>
                      <a:rPr lang="en-US" sz="1400" i="1" dirty="0">
                        <a:latin typeface="Cambria Math" panose="02040503050406030204" pitchFamily="18" charset="0"/>
                        <a:ea typeface="Cambria Math" panose="02040503050406030204" pitchFamily="18" charset="0"/>
                      </a:rPr>
                      <m:t>∘</m:t>
                    </m:r>
                  </m:oMath>
                </a14:m>
                <a:r>
                  <a:rPr lang="en-GB" sz="1400" dirty="0">
                    <a:latin typeface="Cambria Math" panose="02040503050406030204" pitchFamily="18" charset="0"/>
                    <a:ea typeface="Cambria Math" panose="02040503050406030204" pitchFamily="18" charset="0"/>
                  </a:rPr>
                  <a:t> </a:t>
                </a:r>
                <a:r>
                  <a:rPr lang="en-GB" sz="1400" dirty="0" err="1">
                    <a:solidFill>
                      <a:srgbClr val="00B0F0"/>
                    </a:solidFill>
                    <a:latin typeface="Cambria Math" panose="02040503050406030204" pitchFamily="18" charset="0"/>
                    <a:ea typeface="Cambria Math" panose="02040503050406030204" pitchFamily="18" charset="0"/>
                  </a:rPr>
                  <a:t>mor_of</a:t>
                </a:r>
                <a:r>
                  <a:rPr lang="en-GB" sz="1400" dirty="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𝑥</m:t>
                    </m:r>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𝑦</m:t>
                    </m:r>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𝑔</m:t>
                    </m:r>
                  </m:oMath>
                </a14:m>
                <a:r>
                  <a:rPr lang="en-GB" sz="1400" smtClean="0">
                    <a:latin typeface="Cambria Math" panose="02040503050406030204" pitchFamily="18" charset="0"/>
                    <a:ea typeface="Cambria Math" panose="02040503050406030204" pitchFamily="18" charset="0"/>
                  </a:rPr>
                  <a:t>.</a:t>
                </a:r>
                <a:endParaRPr lang="en-GB" sz="1400" dirty="0">
                  <a:latin typeface="Cambria Math" panose="02040503050406030204" pitchFamily="18" charset="0"/>
                  <a:ea typeface="Cambria Math" panose="02040503050406030204" pitchFamily="18" charset="0"/>
                </a:endParaRPr>
              </a:p>
              <a:p>
                <a:pPr marL="0" indent="0">
                  <a:lnSpc>
                    <a:spcPct val="120000"/>
                  </a:lnSpc>
                  <a:spcBef>
                    <a:spcPts val="0"/>
                  </a:spcBef>
                  <a:buNone/>
                </a:pPr>
                <a:r>
                  <a:rPr lang="en-GB" sz="1400" dirty="0">
                    <a:solidFill>
                      <a:srgbClr val="FF0000"/>
                    </a:solidFill>
                    <a:latin typeface="Cambria Math" panose="02040503050406030204" pitchFamily="18" charset="0"/>
                    <a:ea typeface="Cambria Math" panose="02040503050406030204" pitchFamily="18" charset="0"/>
                  </a:rPr>
                  <a:t>Proof</a:t>
                </a:r>
                <a:r>
                  <a:rPr lang="en-GB" sz="14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400" dirty="0">
                    <a:latin typeface="Cambria Math" panose="02040503050406030204" pitchFamily="18" charset="0"/>
                    <a:ea typeface="Cambria Math" panose="02040503050406030204" pitchFamily="18" charset="0"/>
                  </a:rPr>
                  <a:t>  </a:t>
                </a:r>
                <a:r>
                  <a:rPr lang="en-GB" sz="1400" dirty="0" err="1">
                    <a:solidFill>
                      <a:srgbClr val="002060"/>
                    </a:solidFill>
                    <a:latin typeface="Cambria Math" panose="02040503050406030204" pitchFamily="18" charset="0"/>
                    <a:ea typeface="Cambria Math" panose="02040503050406030204" pitchFamily="18" charset="0"/>
                  </a:rPr>
                  <a:t>simpl</a:t>
                </a:r>
                <a:r>
                  <a:rPr lang="en-GB" sz="14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400" dirty="0">
                    <a:latin typeface="Cambria Math" panose="02040503050406030204" pitchFamily="18" charset="0"/>
                    <a:ea typeface="Cambria Math" panose="02040503050406030204" pitchFamily="18" charset="0"/>
                  </a:rPr>
                  <a:t>  </a:t>
                </a:r>
                <a:r>
                  <a:rPr lang="en-GB" sz="1400" dirty="0">
                    <a:solidFill>
                      <a:srgbClr val="FF0000"/>
                    </a:solidFill>
                    <a:latin typeface="Cambria Math" panose="02040503050406030204" pitchFamily="18" charset="0"/>
                    <a:ea typeface="Cambria Math" panose="02040503050406030204" pitchFamily="18" charset="0"/>
                  </a:rPr>
                  <a:t>match</a:t>
                </a:r>
                <a:r>
                  <a:rPr lang="en-GB" sz="1400" dirty="0">
                    <a:latin typeface="Cambria Math" panose="02040503050406030204" pitchFamily="18" charset="0"/>
                    <a:ea typeface="Cambria Math" panose="02040503050406030204" pitchFamily="18" charset="0"/>
                  </a:rPr>
                  <a:t> </a:t>
                </a:r>
                <a:r>
                  <a:rPr lang="en-GB" sz="1400" dirty="0">
                    <a:solidFill>
                      <a:srgbClr val="002060"/>
                    </a:solidFill>
                    <a:latin typeface="Cambria Math" panose="02040503050406030204" pitchFamily="18" charset="0"/>
                    <a:ea typeface="Cambria Math" panose="02040503050406030204" pitchFamily="18" charset="0"/>
                  </a:rPr>
                  <a:t>goal </a:t>
                </a:r>
                <a:r>
                  <a:rPr lang="en-GB" sz="1400" dirty="0">
                    <a:solidFill>
                      <a:srgbClr val="FF0000"/>
                    </a:solidFill>
                    <a:latin typeface="Cambria Math" panose="02040503050406030204" pitchFamily="18" charset="0"/>
                    <a:ea typeface="Cambria Math" panose="02040503050406030204" pitchFamily="18" charset="0"/>
                  </a:rPr>
                  <a:t>with</a:t>
                </a:r>
                <a:r>
                  <a:rPr lang="en-GB" sz="1400" dirty="0">
                    <a:latin typeface="Cambria Math" panose="02040503050406030204" pitchFamily="18" charset="0"/>
                    <a:ea typeface="Cambria Math" panose="02040503050406030204" pitchFamily="18" charset="0"/>
                  </a:rPr>
                  <a:t> | </a:t>
                </a:r>
                <a:r>
                  <a:rPr lang="en-GB" sz="1400">
                    <a:latin typeface="Cambria Math" panose="02040503050406030204" pitchFamily="18" charset="0"/>
                    <a:ea typeface="Cambria Math" panose="02040503050406030204" pitchFamily="18" charset="0"/>
                  </a:rPr>
                  <a:t>[ ⊢ </a:t>
                </a:r>
                <a:r>
                  <a:rPr lang="en-GB" sz="1400" smtClean="0">
                    <a:latin typeface="Cambria Math" panose="02040503050406030204" pitchFamily="18" charset="0"/>
                    <a:ea typeface="Cambria Math" panose="02040503050406030204" pitchFamily="18" charset="0"/>
                  </a:rPr>
                  <a:t>((@</a:t>
                </a:r>
                <a:r>
                  <a:rPr lang="en-GB" sz="1400" err="1">
                    <a:solidFill>
                      <a:srgbClr val="00B050"/>
                    </a:solidFill>
                    <a:latin typeface="Cambria Math" panose="02040503050406030204" pitchFamily="18" charset="0"/>
                    <a:ea typeface="Cambria Math" panose="02040503050406030204" pitchFamily="18" charset="0"/>
                  </a:rPr>
                  <a:t>center</a:t>
                </a:r>
                <a:r>
                  <a:rPr lang="en-GB" sz="1400">
                    <a:solidFill>
                      <a:srgbClr val="00B050"/>
                    </a:solidFill>
                    <a:latin typeface="Cambria Math" panose="02040503050406030204" pitchFamily="18" charset="0"/>
                    <a:ea typeface="Cambria Math" panose="02040503050406030204" pitchFamily="18" charset="0"/>
                  </a:rPr>
                  <a:t> </a:t>
                </a:r>
                <a:r>
                  <a:rPr lang="en-GB" sz="1400">
                    <a:latin typeface="Cambria Math" panose="02040503050406030204" pitchFamily="18" charset="0"/>
                    <a:ea typeface="Cambria Math" panose="02040503050406030204" pitchFamily="18" charset="0"/>
                  </a:rPr>
                  <a:t>?</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𝐴</m:t>
                    </m:r>
                  </m:oMath>
                </a14:m>
                <a:r>
                  <a:rPr lang="en-GB" sz="1400" smtClean="0">
                    <a:latin typeface="Cambria Math" panose="02040503050406030204" pitchFamily="18" charset="0"/>
                    <a:ea typeface="Cambria Math" panose="02040503050406030204" pitchFamily="18" charset="0"/>
                  </a:rPr>
                  <a:t>?</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𝐻</m:t>
                    </m:r>
                  </m:oMath>
                </a14:m>
                <a:r>
                  <a:rPr lang="en-GB" sz="1400" dirty="0">
                    <a:latin typeface="Cambria Math" panose="02040503050406030204" pitchFamily="18" charset="0"/>
                    <a:ea typeface="Cambria Math" panose="02040503050406030204" pitchFamily="18" charset="0"/>
                  </a:rPr>
                  <a:t>)</a:t>
                </a:r>
                <a14:m>
                  <m:oMath xmlns:m="http://schemas.openxmlformats.org/officeDocument/2006/math">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 </m:t>
                        </m:r>
                      </m:e>
                      <m:sub>
                        <m:r>
                          <a:rPr lang="en-US" sz="1400" i="1">
                            <a:latin typeface="Cambria Math" panose="02040503050406030204" pitchFamily="18" charset="0"/>
                            <a:ea typeface="Cambria Math" panose="02040503050406030204" pitchFamily="18" charset="0"/>
                          </a:rPr>
                          <m:t>2</m:t>
                        </m:r>
                      </m:sub>
                    </m:sSub>
                  </m:oMath>
                </a14:m>
                <a:r>
                  <a:rPr lang="en-GB" sz="1400" dirty="0">
                    <a:latin typeface="Cambria Math" panose="02040503050406030204" pitchFamily="18" charset="0"/>
                    <a:ea typeface="Cambria Math" panose="02040503050406030204" pitchFamily="18" charset="0"/>
                  </a:rPr>
                  <a:t>)</a:t>
                </a:r>
                <a14:m>
                  <m:oMath xmlns:m="http://schemas.openxmlformats.org/officeDocument/2006/math">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 </m:t>
                        </m:r>
                      </m:e>
                      <m:sub>
                        <m:r>
                          <a:rPr lang="en-US" sz="1400" i="1">
                            <a:latin typeface="Cambria Math" panose="02040503050406030204" pitchFamily="18" charset="0"/>
                            <a:ea typeface="Cambria Math" panose="02040503050406030204" pitchFamily="18" charset="0"/>
                          </a:rPr>
                          <m:t>1</m:t>
                        </m:r>
                      </m:sub>
                    </m:sSub>
                  </m:oMath>
                </a14:m>
                <a:r>
                  <a:rPr lang="en-GB" sz="1400" smtClean="0">
                    <a:latin typeface="Cambria Math" panose="02040503050406030204" pitchFamily="18" charset="0"/>
                    <a:ea typeface="Cambria Math" panose="02040503050406030204" pitchFamily="18" charset="0"/>
                  </a:rPr>
                  <a:t>= </a:t>
                </a:r>
                <a:r>
                  <a:rPr lang="en-GB" sz="1400" dirty="0">
                    <a:latin typeface="Cambria Math" panose="02040503050406030204" pitchFamily="18" charset="0"/>
                    <a:ea typeface="Cambria Math" panose="02040503050406030204" pitchFamily="18" charset="0"/>
                  </a:rPr>
                  <a:t>_ ] </a:t>
                </a:r>
                <a14:m>
                  <m:oMath xmlns:m="http://schemas.openxmlformats.org/officeDocument/2006/math">
                    <m:r>
                      <a:rPr lang="en-US" sz="1400" i="1" dirty="0">
                        <a:solidFill>
                          <a:srgbClr val="FF0000"/>
                        </a:solidFill>
                        <a:latin typeface="Cambria Math" panose="02040503050406030204" pitchFamily="18" charset="0"/>
                        <a:ea typeface="Cambria Math" panose="02040503050406030204" pitchFamily="18" charset="0"/>
                      </a:rPr>
                      <m:t>⇒</m:t>
                    </m:r>
                  </m:oMath>
                </a14:m>
                <a:r>
                  <a:rPr lang="en-GB" sz="1400" dirty="0">
                    <a:latin typeface="Cambria Math" panose="02040503050406030204" pitchFamily="18" charset="0"/>
                    <a:ea typeface="Cambria Math" panose="02040503050406030204" pitchFamily="18" charset="0"/>
                  </a:rPr>
                  <a:t> </a:t>
                </a:r>
                <a:r>
                  <a:rPr lang="en-GB" sz="1400" dirty="0" err="1">
                    <a:solidFill>
                      <a:srgbClr val="002060"/>
                    </a:solidFill>
                    <a:latin typeface="Cambria Math" panose="02040503050406030204" pitchFamily="18" charset="0"/>
                    <a:ea typeface="Cambria Math" panose="02040503050406030204" pitchFamily="18" charset="0"/>
                  </a:rPr>
                  <a:t>erewrite</a:t>
                </a:r>
                <a:r>
                  <a:rPr lang="en-GB" sz="1400" dirty="0">
                    <a:solidFill>
                      <a:srgbClr val="002060"/>
                    </a:solidFill>
                    <a:latin typeface="Cambria Math" panose="02040503050406030204" pitchFamily="18" charset="0"/>
                    <a:ea typeface="Cambria Math" panose="02040503050406030204" pitchFamily="18" charset="0"/>
                  </a:rPr>
                  <a:t> </a:t>
                </a:r>
                <a:r>
                  <a:rPr lang="en-GB" sz="1400" dirty="0">
                    <a:latin typeface="Cambria Math" panose="02040503050406030204" pitchFamily="18" charset="0"/>
                    <a:ea typeface="Cambria Math" panose="02040503050406030204" pitchFamily="18" charset="0"/>
                  </a:rPr>
                  <a:t>(@</a:t>
                </a:r>
                <a:r>
                  <a:rPr lang="en-GB" sz="1400" err="1">
                    <a:solidFill>
                      <a:srgbClr val="00B050"/>
                    </a:solidFill>
                    <a:latin typeface="Cambria Math" panose="02040503050406030204" pitchFamily="18" charset="0"/>
                    <a:ea typeface="Cambria Math" panose="02040503050406030204" pitchFamily="18" charset="0"/>
                  </a:rPr>
                  <a:t>contr</a:t>
                </a:r>
                <a:r>
                  <a:rPr lang="en-GB" sz="1400">
                    <a:solidFill>
                      <a:srgbClr val="00B05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𝐴</m:t>
                    </m:r>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𝐻</m:t>
                    </m:r>
                  </m:oMath>
                </a14:m>
                <a:r>
                  <a:rPr lang="en-GB" sz="1400" dirty="0">
                    <a:latin typeface="Cambria Math" panose="02040503050406030204" pitchFamily="18" charset="0"/>
                    <a:ea typeface="Cambria Math" panose="02040503050406030204" pitchFamily="18" charset="0"/>
                  </a:rPr>
                  <a:t> </a:t>
                </a:r>
                <a:r>
                  <a:rPr lang="en-GB" sz="1400" smtClean="0">
                    <a:latin typeface="Cambria Math" panose="02040503050406030204" pitchFamily="18" charset="0"/>
                    <a:ea typeface="Cambria Math" panose="02040503050406030204" pitchFamily="18" charset="0"/>
                  </a:rPr>
                  <a:t>(</a:t>
                </a:r>
                <a:r>
                  <a:rPr lang="en-GB" sz="1400" smtClean="0">
                    <a:solidFill>
                      <a:srgbClr val="00B050"/>
                    </a:solidFill>
                    <a:latin typeface="Cambria Math" panose="02040503050406030204" pitchFamily="18" charset="0"/>
                    <a:ea typeface="Cambria Math" panose="02040503050406030204" pitchFamily="18" charset="0"/>
                  </a:rPr>
                  <a:t>center </a:t>
                </a:r>
                <a:r>
                  <a:rPr lang="en-GB" sz="1400" dirty="0">
                    <a:latin typeface="Cambria Math" panose="02040503050406030204" pitchFamily="18" charset="0"/>
                    <a:ea typeface="Cambria Math" panose="02040503050406030204" pitchFamily="18" charset="0"/>
                  </a:rPr>
                  <a:t>_; (_; _))) </a:t>
                </a:r>
                <a:r>
                  <a:rPr lang="en-GB" sz="1400" dirty="0">
                    <a:solidFill>
                      <a:srgbClr val="FF0000"/>
                    </a:solidFill>
                    <a:latin typeface="Cambria Math" panose="02040503050406030204" pitchFamily="18" charset="0"/>
                    <a:ea typeface="Cambria Math" panose="02040503050406030204" pitchFamily="18" charset="0"/>
                  </a:rPr>
                  <a:t>end</a:t>
                </a:r>
                <a:r>
                  <a:rPr lang="en-GB" sz="14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400" dirty="0">
                    <a:latin typeface="Cambria Math" panose="02040503050406030204" pitchFamily="18" charset="0"/>
                    <a:ea typeface="Cambria Math" panose="02040503050406030204" pitchFamily="18" charset="0"/>
                  </a:rPr>
                  <a:t>  </a:t>
                </a:r>
                <a:r>
                  <a:rPr lang="en-GB" sz="1400" dirty="0" err="1">
                    <a:solidFill>
                      <a:srgbClr val="002060"/>
                    </a:solidFill>
                    <a:latin typeface="Cambria Math" panose="02040503050406030204" pitchFamily="18" charset="0"/>
                    <a:ea typeface="Cambria Math" panose="02040503050406030204" pitchFamily="18" charset="0"/>
                  </a:rPr>
                  <a:t>simpl</a:t>
                </a:r>
                <a:r>
                  <a:rPr lang="en-GB" sz="1400" dirty="0">
                    <a:latin typeface="Cambria Math" panose="02040503050406030204" pitchFamily="18" charset="0"/>
                    <a:ea typeface="Cambria Math" panose="02040503050406030204" pitchFamily="18" charset="0"/>
                  </a:rPr>
                  <a:t>; </a:t>
                </a:r>
                <a:r>
                  <a:rPr lang="en-GB" sz="1400" dirty="0">
                    <a:solidFill>
                      <a:srgbClr val="002060"/>
                    </a:solidFill>
                    <a:latin typeface="Cambria Math" panose="02040503050406030204" pitchFamily="18" charset="0"/>
                    <a:ea typeface="Cambria Math" panose="02040503050406030204" pitchFamily="18" charset="0"/>
                  </a:rPr>
                  <a:t>reflexivity</a:t>
                </a:r>
                <a:r>
                  <a:rPr lang="en-GB" sz="14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400" dirty="0">
                    <a:latin typeface="Cambria Math" panose="02040503050406030204" pitchFamily="18" charset="0"/>
                    <a:ea typeface="Cambria Math" panose="02040503050406030204" pitchFamily="18" charset="0"/>
                  </a:rPr>
                  <a:t>  </a:t>
                </a:r>
                <a:r>
                  <a:rPr lang="en-GB" sz="1400" dirty="0">
                    <a:solidFill>
                      <a:srgbClr val="FF0000"/>
                    </a:solidFill>
                    <a:latin typeface="Cambria Math" panose="02040503050406030204" pitchFamily="18" charset="0"/>
                    <a:ea typeface="Cambria Math" panose="02040503050406030204" pitchFamily="18" charset="0"/>
                  </a:rPr>
                  <a:t>Grab Existential Variables</a:t>
                </a:r>
                <a:r>
                  <a:rPr lang="en-GB" sz="14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400" dirty="0">
                    <a:latin typeface="Cambria Math" panose="02040503050406030204" pitchFamily="18" charset="0"/>
                    <a:ea typeface="Cambria Math" panose="02040503050406030204" pitchFamily="18" charset="0"/>
                  </a:rPr>
                  <a:t>  </a:t>
                </a:r>
                <a:r>
                  <a:rPr lang="en-GB" sz="1400" dirty="0" err="1">
                    <a:solidFill>
                      <a:srgbClr val="002060"/>
                    </a:solidFill>
                    <a:latin typeface="Cambria Math" panose="02040503050406030204" pitchFamily="18" charset="0"/>
                    <a:ea typeface="Cambria Math" panose="02040503050406030204" pitchFamily="18" charset="0"/>
                  </a:rPr>
                  <a:t>simpl</a:t>
                </a:r>
                <a:r>
                  <a:rPr lang="en-GB" sz="1400" dirty="0">
                    <a:solidFill>
                      <a:srgbClr val="002060"/>
                    </a:solidFill>
                    <a:latin typeface="Cambria Math" panose="02040503050406030204" pitchFamily="18" charset="0"/>
                    <a:ea typeface="Cambria Math" panose="02040503050406030204" pitchFamily="18" charset="0"/>
                  </a:rPr>
                  <a:t> </a:t>
                </a:r>
                <a:r>
                  <a:rPr lang="en-GB" sz="1400">
                    <a:solidFill>
                      <a:srgbClr val="002060"/>
                    </a:solidFill>
                    <a:latin typeface="Cambria Math" panose="02040503050406030204" pitchFamily="18" charset="0"/>
                    <a:ea typeface="Cambria Math" panose="02040503050406030204" pitchFamily="18" charset="0"/>
                  </a:rPr>
                  <a:t>in </a:t>
                </a:r>
                <a:r>
                  <a:rPr lang="en-GB" sz="1400" dirty="0">
                    <a:solidFill>
                      <a:srgbClr val="002060"/>
                    </a:solidFill>
                    <a:latin typeface="Cambria Math" panose="02040503050406030204" pitchFamily="18" charset="0"/>
                    <a:ea typeface="Cambria Math" panose="02040503050406030204" pitchFamily="18" charset="0"/>
                  </a:rPr>
                  <a:t>∗</a:t>
                </a:r>
                <a:r>
                  <a:rPr lang="en-GB" sz="1400">
                    <a:solidFill>
                      <a:srgbClr val="002060"/>
                    </a:solidFill>
                    <a:latin typeface="Cambria Math" panose="02040503050406030204" pitchFamily="18" charset="0"/>
                    <a:ea typeface="Cambria Math" panose="02040503050406030204" pitchFamily="18" charset="0"/>
                  </a:rPr>
                  <a:t>. </a:t>
                </a:r>
                <a:endParaRPr lang="en-GB" sz="1400" dirty="0">
                  <a:solidFill>
                    <a:srgbClr val="002060"/>
                  </a:solidFill>
                  <a:latin typeface="Cambria Math" panose="02040503050406030204" pitchFamily="18" charset="0"/>
                  <a:ea typeface="Cambria Math" panose="02040503050406030204" pitchFamily="18" charset="0"/>
                </a:endParaRPr>
              </a:p>
              <a:p>
                <a:pPr marL="0" indent="0">
                  <a:lnSpc>
                    <a:spcPct val="120000"/>
                  </a:lnSpc>
                  <a:spcBef>
                    <a:spcPts val="0"/>
                  </a:spcBef>
                  <a:buNone/>
                </a:pPr>
                <a:r>
                  <a:rPr lang="en-GB" sz="1400" dirty="0">
                    <a:latin typeface="Cambria Math" panose="02040503050406030204" pitchFamily="18" charset="0"/>
                    <a:ea typeface="Cambria Math" panose="02040503050406030204" pitchFamily="18" charset="0"/>
                  </a:rPr>
                  <a:t>  </a:t>
                </a:r>
                <a:r>
                  <a:rPr lang="en-GB" sz="1400" dirty="0">
                    <a:solidFill>
                      <a:srgbClr val="002060"/>
                    </a:solidFill>
                    <a:latin typeface="Cambria Math" panose="02040503050406030204" pitchFamily="18" charset="0"/>
                    <a:ea typeface="Cambria Math" panose="02040503050406030204" pitchFamily="18" charset="0"/>
                  </a:rPr>
                  <a:t>repeat</a:t>
                </a:r>
                <a:r>
                  <a:rPr lang="en-GB" sz="1400" dirty="0">
                    <a:latin typeface="Cambria Math" panose="02040503050406030204" pitchFamily="18" charset="0"/>
                    <a:ea typeface="Cambria Math" panose="02040503050406030204" pitchFamily="18" charset="0"/>
                  </a:rPr>
                  <a:t> </a:t>
                </a:r>
                <a:r>
                  <a:rPr lang="en-GB" sz="1400" dirty="0">
                    <a:solidFill>
                      <a:srgbClr val="FF0000"/>
                    </a:solidFill>
                    <a:latin typeface="Cambria Math" panose="02040503050406030204" pitchFamily="18" charset="0"/>
                    <a:ea typeface="Cambria Math" panose="02040503050406030204" pitchFamily="18" charset="0"/>
                  </a:rPr>
                  <a:t>match</a:t>
                </a:r>
                <a:r>
                  <a:rPr lang="en-GB" sz="1400" dirty="0">
                    <a:latin typeface="Cambria Math" panose="02040503050406030204" pitchFamily="18" charset="0"/>
                    <a:ea typeface="Cambria Math" panose="02040503050406030204" pitchFamily="18" charset="0"/>
                  </a:rPr>
                  <a:t> </a:t>
                </a:r>
                <a:r>
                  <a:rPr lang="en-GB" sz="1400" dirty="0">
                    <a:solidFill>
                      <a:srgbClr val="002060"/>
                    </a:solidFill>
                    <a:latin typeface="Cambria Math" panose="02040503050406030204" pitchFamily="18" charset="0"/>
                    <a:ea typeface="Cambria Math" panose="02040503050406030204" pitchFamily="18" charset="0"/>
                  </a:rPr>
                  <a:t>goal</a:t>
                </a:r>
                <a:r>
                  <a:rPr lang="en-GB" sz="1400" dirty="0">
                    <a:latin typeface="Cambria Math" panose="02040503050406030204" pitchFamily="18" charset="0"/>
                    <a:ea typeface="Cambria Math" panose="02040503050406030204" pitchFamily="18" charset="0"/>
                  </a:rPr>
                  <a:t> </a:t>
                </a:r>
                <a:r>
                  <a:rPr lang="en-GB" sz="1400" dirty="0">
                    <a:solidFill>
                      <a:srgbClr val="FF0000"/>
                    </a:solidFill>
                    <a:latin typeface="Cambria Math" panose="02040503050406030204" pitchFamily="18" charset="0"/>
                    <a:ea typeface="Cambria Math" panose="02040503050406030204" pitchFamily="18" charset="0"/>
                  </a:rPr>
                  <a:t>with </a:t>
                </a:r>
                <a:r>
                  <a:rPr lang="en-GB" sz="1400" dirty="0">
                    <a:latin typeface="Cambria Math" panose="02040503050406030204" pitchFamily="18" charset="0"/>
                    <a:ea typeface="Cambria Math" panose="02040503050406030204" pitchFamily="18" charset="0"/>
                  </a:rPr>
                  <a:t>| </a:t>
                </a:r>
                <a:r>
                  <a:rPr lang="en-GB" sz="1400">
                    <a:latin typeface="Cambria Math" panose="02040503050406030204" pitchFamily="18" charset="0"/>
                    <a:ea typeface="Cambria Math" panose="02040503050406030204" pitchFamily="18" charset="0"/>
                  </a:rPr>
                  <a:t>[ ⊢ </a:t>
                </a:r>
                <a:r>
                  <a:rPr lang="en-GB" sz="1400" smtClean="0">
                    <a:solidFill>
                      <a:srgbClr val="FF0000"/>
                    </a:solidFill>
                    <a:latin typeface="Cambria Math" panose="02040503050406030204" pitchFamily="18" charset="0"/>
                    <a:ea typeface="Cambria Math" panose="02040503050406030204" pitchFamily="18" charset="0"/>
                  </a:rPr>
                  <a:t>appcontext</a:t>
                </a:r>
                <a:r>
                  <a:rPr lang="en-GB" sz="1400" dirty="0">
                    <a:latin typeface="Cambria Math" panose="02040503050406030204" pitchFamily="18" charset="0"/>
                    <a:ea typeface="Cambria Math" panose="02040503050406030204" pitchFamily="18" charset="0"/>
                  </a:rPr>
                  <a:t>[(?</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𝑥</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 </m:t>
                        </m:r>
                      </m:e>
                      <m:sub>
                        <m:r>
                          <a:rPr lang="en-US" sz="1400" i="1">
                            <a:latin typeface="Cambria Math" panose="02040503050406030204" pitchFamily="18" charset="0"/>
                            <a:ea typeface="Cambria Math" panose="02040503050406030204" pitchFamily="18" charset="0"/>
                          </a:rPr>
                          <m:t>2</m:t>
                        </m:r>
                      </m:sub>
                    </m:sSub>
                  </m:oMath>
                </a14:m>
                <a:r>
                  <a:rPr lang="en-GB" sz="1400" dirty="0">
                    <a:latin typeface="Cambria Math" panose="02040503050406030204" pitchFamily="18" charset="0"/>
                    <a:ea typeface="Cambria Math" panose="02040503050406030204" pitchFamily="18" charset="0"/>
                  </a:rPr>
                  <a:t>)</a:t>
                </a:r>
                <a14:m>
                  <m:oMath xmlns:m="http://schemas.openxmlformats.org/officeDocument/2006/math">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 </m:t>
                        </m:r>
                      </m:e>
                      <m:sub>
                        <m:r>
                          <a:rPr lang="en-US" sz="1400" i="1">
                            <a:latin typeface="Cambria Math" panose="02040503050406030204" pitchFamily="18" charset="0"/>
                            <a:ea typeface="Cambria Math" panose="02040503050406030204" pitchFamily="18" charset="0"/>
                          </a:rPr>
                          <m:t>1</m:t>
                        </m:r>
                      </m:sub>
                    </m:sSub>
                  </m:oMath>
                </a14:m>
                <a:r>
                  <a:rPr lang="en-US" sz="1400" i="1">
                    <a:latin typeface="Cambria Math" panose="02040503050406030204" pitchFamily="18" charset="0"/>
                    <a:ea typeface="Cambria Math" panose="02040503050406030204" pitchFamily="18" charset="0"/>
                  </a:rPr>
                  <a:t> </a:t>
                </a:r>
                <a:r>
                  <a:rPr lang="en-GB" sz="1400" dirty="0" smtClean="0">
                    <a:latin typeface="Cambria Math" panose="02040503050406030204" pitchFamily="18" charset="0"/>
                    <a:ea typeface="Cambria Math" panose="02040503050406030204" pitchFamily="18" charset="0"/>
                  </a:rPr>
                  <a:t>] </a:t>
                </a:r>
                <a:r>
                  <a:rPr lang="en-GB" sz="1400" dirty="0">
                    <a:latin typeface="Cambria Math" panose="02040503050406030204" pitchFamily="18" charset="0"/>
                    <a:ea typeface="Cambria Math" panose="02040503050406030204" pitchFamily="18" charset="0"/>
                  </a:rPr>
                  <a:t>] </a:t>
                </a:r>
                <a14:m>
                  <m:oMath xmlns:m="http://schemas.openxmlformats.org/officeDocument/2006/math">
                    <m:r>
                      <a:rPr lang="en-US" sz="1400" i="1" dirty="0">
                        <a:solidFill>
                          <a:srgbClr val="FF0000"/>
                        </a:solidFill>
                        <a:latin typeface="Cambria Math" panose="02040503050406030204" pitchFamily="18" charset="0"/>
                        <a:ea typeface="Cambria Math" panose="02040503050406030204" pitchFamily="18" charset="0"/>
                      </a:rPr>
                      <m:t>⇒</m:t>
                    </m:r>
                  </m:oMath>
                </a14:m>
                <a:r>
                  <a:rPr lang="en-GB" sz="1400" dirty="0">
                    <a:latin typeface="Cambria Math" panose="02040503050406030204" pitchFamily="18" charset="0"/>
                    <a:ea typeface="Cambria Math" panose="02040503050406030204" pitchFamily="18" charset="0"/>
                  </a:rPr>
                  <a:t> </a:t>
                </a:r>
                <a:r>
                  <a:rPr lang="en-GB" sz="1400" dirty="0">
                    <a:solidFill>
                      <a:srgbClr val="002060"/>
                    </a:solidFill>
                    <a:latin typeface="Cambria Math" panose="02040503050406030204" pitchFamily="18" charset="0"/>
                    <a:ea typeface="Cambria Math" panose="02040503050406030204" pitchFamily="18" charset="0"/>
                  </a:rPr>
                  <a:t>generalize</a:t>
                </a:r>
                <a:r>
                  <a:rPr lang="en-GB" sz="1400" dirty="0">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𝑥</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 </m:t>
                        </m:r>
                      </m:e>
                      <m:sub>
                        <m:r>
                          <a:rPr lang="en-US" sz="1400" i="1">
                            <a:latin typeface="Cambria Math" panose="02040503050406030204" pitchFamily="18" charset="0"/>
                            <a:ea typeface="Cambria Math" panose="02040503050406030204" pitchFamily="18" charset="0"/>
                          </a:rPr>
                          <m:t>2</m:t>
                        </m:r>
                      </m:sub>
                    </m:sSub>
                  </m:oMath>
                </a14:m>
                <a:r>
                  <a:rPr lang="en-GB" sz="1400" dirty="0" smtClean="0">
                    <a:latin typeface="Cambria Math" panose="02040503050406030204" pitchFamily="18" charset="0"/>
                    <a:ea typeface="Cambria Math" panose="02040503050406030204" pitchFamily="18" charset="0"/>
                  </a:rPr>
                  <a:t>); </a:t>
                </a:r>
                <a:r>
                  <a:rPr lang="en-GB" sz="1400" dirty="0">
                    <a:solidFill>
                      <a:srgbClr val="002060"/>
                    </a:solidFill>
                    <a:latin typeface="Cambria Math" panose="02040503050406030204" pitchFamily="18" charset="0"/>
                    <a:ea typeface="Cambria Math" panose="02040503050406030204" pitchFamily="18" charset="0"/>
                  </a:rPr>
                  <a:t>intro</a:t>
                </a:r>
                <a:r>
                  <a:rPr lang="en-GB" sz="1400" dirty="0">
                    <a:latin typeface="Cambria Math" panose="02040503050406030204" pitchFamily="18" charset="0"/>
                    <a:ea typeface="Cambria Math" panose="02040503050406030204" pitchFamily="18" charset="0"/>
                  </a:rPr>
                  <a:t> </a:t>
                </a:r>
                <a:r>
                  <a:rPr lang="en-GB" sz="1400" dirty="0">
                    <a:solidFill>
                      <a:srgbClr val="FF0000"/>
                    </a:solidFill>
                    <a:latin typeface="Cambria Math" panose="02040503050406030204" pitchFamily="18" charset="0"/>
                    <a:ea typeface="Cambria Math" panose="02040503050406030204" pitchFamily="18" charset="0"/>
                  </a:rPr>
                  <a:t>end</a:t>
                </a:r>
                <a:r>
                  <a:rPr lang="en-GB" sz="14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400" dirty="0">
                    <a:latin typeface="Cambria Math" panose="02040503050406030204" pitchFamily="18" charset="0"/>
                    <a:ea typeface="Cambria Math" panose="02040503050406030204" pitchFamily="18" charset="0"/>
                  </a:rPr>
                  <a:t>  </a:t>
                </a:r>
                <a:r>
                  <a:rPr lang="en-GB" sz="1400" dirty="0">
                    <a:solidFill>
                      <a:srgbClr val="002060"/>
                    </a:solidFill>
                    <a:latin typeface="Cambria Math" panose="02040503050406030204" pitchFamily="18" charset="0"/>
                    <a:ea typeface="Cambria Math" panose="02040503050406030204" pitchFamily="18" charset="0"/>
                  </a:rPr>
                  <a:t>rewrite</a:t>
                </a:r>
                <a:r>
                  <a:rPr lang="en-GB" sz="1400" dirty="0">
                    <a:latin typeface="Cambria Math" panose="02040503050406030204" pitchFamily="18" charset="0"/>
                    <a:ea typeface="Cambria Math" panose="02040503050406030204" pitchFamily="18" charset="0"/>
                  </a:rPr>
                  <a:t> ?</a:t>
                </a:r>
                <a:r>
                  <a:rPr lang="en-GB" sz="1400" dirty="0" err="1">
                    <a:solidFill>
                      <a:srgbClr val="00B050"/>
                    </a:solidFill>
                    <a:latin typeface="Cambria Math" panose="02040503050406030204" pitchFamily="18" charset="0"/>
                    <a:ea typeface="Cambria Math" panose="02040503050406030204" pitchFamily="18" charset="0"/>
                  </a:rPr>
                  <a:t>composition_of</a:t>
                </a:r>
                <a:r>
                  <a:rPr lang="en-GB" sz="14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400" dirty="0">
                    <a:latin typeface="Cambria Math" panose="02040503050406030204" pitchFamily="18" charset="0"/>
                    <a:ea typeface="Cambria Math" panose="02040503050406030204" pitchFamily="18" charset="0"/>
                  </a:rPr>
                  <a:t>  </a:t>
                </a:r>
                <a:r>
                  <a:rPr lang="en-GB" sz="1400" dirty="0">
                    <a:solidFill>
                      <a:srgbClr val="002060"/>
                    </a:solidFill>
                    <a:latin typeface="Cambria Math" panose="02040503050406030204" pitchFamily="18" charset="0"/>
                    <a:ea typeface="Cambria Math" panose="02040503050406030204" pitchFamily="18" charset="0"/>
                  </a:rPr>
                  <a:t>repeat</a:t>
                </a:r>
                <a:r>
                  <a:rPr lang="en-GB" sz="1400" dirty="0">
                    <a:latin typeface="Cambria Math" panose="02040503050406030204" pitchFamily="18" charset="0"/>
                    <a:ea typeface="Cambria Math" panose="02040503050406030204" pitchFamily="18" charset="0"/>
                  </a:rPr>
                  <a:t> </a:t>
                </a:r>
                <a:r>
                  <a:rPr lang="en-GB" sz="1400" dirty="0" err="1">
                    <a:solidFill>
                      <a:srgbClr val="002060"/>
                    </a:solidFill>
                    <a:latin typeface="Cambria Math" panose="02040503050406030204" pitchFamily="18" charset="0"/>
                    <a:ea typeface="Cambria Math" panose="02040503050406030204" pitchFamily="18" charset="0"/>
                  </a:rPr>
                  <a:t>try_associativity_quick</a:t>
                </a:r>
                <a:r>
                  <a:rPr lang="en-GB" sz="1400" dirty="0">
                    <a:solidFill>
                      <a:srgbClr val="002060"/>
                    </a:solidFill>
                    <a:latin typeface="Cambria Math" panose="02040503050406030204" pitchFamily="18" charset="0"/>
                    <a:ea typeface="Cambria Math" panose="02040503050406030204" pitchFamily="18" charset="0"/>
                  </a:rPr>
                  <a:t> </a:t>
                </a:r>
                <a:r>
                  <a:rPr lang="en-GB" sz="1400" dirty="0">
                    <a:latin typeface="Cambria Math" panose="02040503050406030204" pitchFamily="18" charset="0"/>
                    <a:ea typeface="Cambria Math" panose="02040503050406030204" pitchFamily="18" charset="0"/>
                  </a:rPr>
                  <a:t>(</a:t>
                </a:r>
                <a:r>
                  <a:rPr lang="en-GB" sz="1400" dirty="0" err="1">
                    <a:solidFill>
                      <a:srgbClr val="002060"/>
                    </a:solidFill>
                    <a:latin typeface="Cambria Math" panose="02040503050406030204" pitchFamily="18" charset="0"/>
                    <a:ea typeface="Cambria Math" panose="02040503050406030204" pitchFamily="18" charset="0"/>
                  </a:rPr>
                  <a:t>idtac</a:t>
                </a:r>
                <a:r>
                  <a:rPr lang="en-GB" sz="1400" dirty="0">
                    <a:latin typeface="Cambria Math" panose="02040503050406030204" pitchFamily="18" charset="0"/>
                    <a:ea typeface="Cambria Math" panose="02040503050406030204" pitchFamily="18" charset="0"/>
                  </a:rPr>
                  <a:t>; </a:t>
                </a:r>
                <a:r>
                  <a:rPr lang="en-GB" sz="1400" dirty="0">
                    <a:solidFill>
                      <a:srgbClr val="FF0000"/>
                    </a:solidFill>
                    <a:latin typeface="Cambria Math" panose="02040503050406030204" pitchFamily="18" charset="0"/>
                    <a:ea typeface="Cambria Math" panose="02040503050406030204" pitchFamily="18" charset="0"/>
                  </a:rPr>
                  <a:t>match</a:t>
                </a:r>
                <a:r>
                  <a:rPr lang="en-GB" sz="1400" dirty="0">
                    <a:latin typeface="Cambria Math" panose="02040503050406030204" pitchFamily="18" charset="0"/>
                    <a:ea typeface="Cambria Math" panose="02040503050406030204" pitchFamily="18" charset="0"/>
                  </a:rPr>
                  <a:t> </a:t>
                </a:r>
                <a:r>
                  <a:rPr lang="en-GB" sz="1400" dirty="0">
                    <a:solidFill>
                      <a:srgbClr val="002060"/>
                    </a:solidFill>
                    <a:latin typeface="Cambria Math" panose="02040503050406030204" pitchFamily="18" charset="0"/>
                    <a:ea typeface="Cambria Math" panose="02040503050406030204" pitchFamily="18" charset="0"/>
                  </a:rPr>
                  <a:t>goal</a:t>
                </a:r>
                <a:r>
                  <a:rPr lang="en-GB" sz="1400" dirty="0">
                    <a:latin typeface="Cambria Math" panose="02040503050406030204" pitchFamily="18" charset="0"/>
                    <a:ea typeface="Cambria Math" panose="02040503050406030204" pitchFamily="18" charset="0"/>
                  </a:rPr>
                  <a:t> </a:t>
                </a:r>
                <a:r>
                  <a:rPr lang="en-GB" sz="1400" dirty="0">
                    <a:solidFill>
                      <a:srgbClr val="FF0000"/>
                    </a:solidFill>
                    <a:latin typeface="Cambria Math" panose="02040503050406030204" pitchFamily="18" charset="0"/>
                    <a:ea typeface="Cambria Math" panose="02040503050406030204" pitchFamily="18" charset="0"/>
                  </a:rPr>
                  <a:t>with</a:t>
                </a:r>
                <a:r>
                  <a:rPr lang="en-GB" sz="1400" dirty="0">
                    <a:latin typeface="Cambria Math" panose="02040503050406030204" pitchFamily="18" charset="0"/>
                    <a:ea typeface="Cambria Math" panose="02040503050406030204" pitchFamily="18" charset="0"/>
                  </a:rPr>
                  <a:t> | </a:t>
                </a:r>
                <a:r>
                  <a:rPr lang="en-GB" sz="1400">
                    <a:latin typeface="Cambria Math" panose="02040503050406030204" pitchFamily="18" charset="0"/>
                    <a:ea typeface="Cambria Math" panose="02040503050406030204" pitchFamily="18" charset="0"/>
                  </a:rPr>
                  <a:t>[ ⊢ </a:t>
                </a:r>
                <a:r>
                  <a:rPr lang="en-GB" sz="1400" smtClean="0">
                    <a:solidFill>
                      <a:srgbClr val="FF0000"/>
                    </a:solidFill>
                    <a:latin typeface="Cambria Math" panose="02040503050406030204" pitchFamily="18" charset="0"/>
                    <a:ea typeface="Cambria Math" panose="02040503050406030204" pitchFamily="18" charset="0"/>
                  </a:rPr>
                  <a:t>appcontext</a:t>
                </a:r>
                <a:r>
                  <a:rPr lang="en-GB" sz="1400" dirty="0">
                    <a:latin typeface="Cambria Math" panose="02040503050406030204" pitchFamily="18" charset="0"/>
                    <a:ea typeface="Cambria Math" panose="02040503050406030204" pitchFamily="18" charset="0"/>
                  </a:rPr>
                  <a:t>[?</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𝑥</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 </m:t>
                        </m:r>
                      </m:e>
                      <m:sub>
                        <m:r>
                          <a:rPr lang="en-US" sz="1400" i="1">
                            <a:latin typeface="Cambria Math" panose="02040503050406030204" pitchFamily="18" charset="0"/>
                            <a:ea typeface="Cambria Math" panose="02040503050406030204" pitchFamily="18" charset="0"/>
                          </a:rPr>
                          <m:t>1</m:t>
                        </m:r>
                      </m:sub>
                    </m:sSub>
                  </m:oMath>
                </a14:m>
                <a:r>
                  <a:rPr lang="en-GB" sz="1400" dirty="0" smtClean="0">
                    <a:latin typeface="Cambria Math" panose="02040503050406030204" pitchFamily="18" charset="0"/>
                    <a:ea typeface="Cambria Math" panose="02040503050406030204" pitchFamily="18" charset="0"/>
                  </a:rPr>
                  <a:t>] </a:t>
                </a:r>
                <a:r>
                  <a:rPr lang="en-GB" sz="1400" dirty="0">
                    <a:latin typeface="Cambria Math" panose="02040503050406030204" pitchFamily="18" charset="0"/>
                    <a:ea typeface="Cambria Math" panose="02040503050406030204" pitchFamily="18" charset="0"/>
                  </a:rPr>
                  <a:t>] </a:t>
                </a:r>
                <a14:m>
                  <m:oMath xmlns:m="http://schemas.openxmlformats.org/officeDocument/2006/math">
                    <m:r>
                      <a:rPr lang="en-US" sz="1400" i="1" dirty="0">
                        <a:solidFill>
                          <a:srgbClr val="FF0000"/>
                        </a:solidFill>
                        <a:latin typeface="Cambria Math" panose="02040503050406030204" pitchFamily="18" charset="0"/>
                        <a:ea typeface="Cambria Math" panose="02040503050406030204" pitchFamily="18" charset="0"/>
                      </a:rPr>
                      <m:t>⇒</m:t>
                    </m:r>
                  </m:oMath>
                </a14:m>
                <a:r>
                  <a:rPr lang="en-GB" sz="1400" dirty="0">
                    <a:latin typeface="Cambria Math" panose="02040503050406030204" pitchFamily="18" charset="0"/>
                    <a:ea typeface="Cambria Math" panose="02040503050406030204" pitchFamily="18" charset="0"/>
                  </a:rPr>
                  <a:t> </a:t>
                </a:r>
                <a:r>
                  <a:rPr lang="en-GB" sz="1400" dirty="0" err="1">
                    <a:solidFill>
                      <a:srgbClr val="002060"/>
                    </a:solidFill>
                    <a:latin typeface="Cambria Math" panose="02040503050406030204" pitchFamily="18" charset="0"/>
                    <a:ea typeface="Cambria Math" panose="02040503050406030204" pitchFamily="18" charset="0"/>
                  </a:rPr>
                  <a:t>simpl</a:t>
                </a:r>
                <a:r>
                  <a:rPr lang="en-GB" sz="1400" dirty="0">
                    <a:solidFill>
                      <a:srgbClr val="002060"/>
                    </a:solidFill>
                    <a:latin typeface="Cambria Math" panose="02040503050406030204" pitchFamily="18" charset="0"/>
                    <a:ea typeface="Cambria Math" panose="02040503050406030204" pitchFamily="18" charset="0"/>
                  </a:rPr>
                  <a:t> </a:t>
                </a:r>
                <a:r>
                  <a:rPr lang="en-GB" sz="1400">
                    <a:solidFill>
                      <a:srgbClr val="002060"/>
                    </a:solidFill>
                    <a:latin typeface="Cambria Math" panose="02040503050406030204" pitchFamily="18" charset="0"/>
                    <a:ea typeface="Cambria Math" panose="02040503050406030204" pitchFamily="18" charset="0"/>
                  </a:rPr>
                  <a:t>rewrite</a:t>
                </a:r>
                <a:r>
                  <a:rPr lang="en-GB" sz="1400">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𝑥</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 </m:t>
                        </m:r>
                      </m:e>
                      <m:sub>
                        <m:r>
                          <a:rPr lang="en-US" sz="1400" i="1">
                            <a:latin typeface="Cambria Math" panose="02040503050406030204" pitchFamily="18" charset="0"/>
                            <a:ea typeface="Cambria Math" panose="02040503050406030204" pitchFamily="18" charset="0"/>
                          </a:rPr>
                          <m:t>2</m:t>
                        </m:r>
                      </m:sub>
                    </m:sSub>
                  </m:oMath>
                </a14:m>
                <a:r>
                  <a:rPr lang="en-GB" sz="1400" dirty="0">
                    <a:latin typeface="Cambria Math" panose="02040503050406030204" pitchFamily="18" charset="0"/>
                    <a:ea typeface="Cambria Math" panose="02040503050406030204" pitchFamily="18" charset="0"/>
                  </a:rPr>
                  <a:t> </a:t>
                </a:r>
                <a:r>
                  <a:rPr lang="en-GB" sz="1400" dirty="0" smtClean="0">
                    <a:solidFill>
                      <a:srgbClr val="FF0000"/>
                    </a:solidFill>
                    <a:latin typeface="Cambria Math" panose="02040503050406030204" pitchFamily="18" charset="0"/>
                    <a:ea typeface="Cambria Math" panose="02040503050406030204" pitchFamily="18" charset="0"/>
                  </a:rPr>
                  <a:t>end</a:t>
                </a:r>
                <a:r>
                  <a:rPr lang="en-GB" sz="14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400" dirty="0">
                    <a:latin typeface="Cambria Math" panose="02040503050406030204" pitchFamily="18" charset="0"/>
                    <a:ea typeface="Cambria Math" panose="02040503050406030204" pitchFamily="18" charset="0"/>
                  </a:rPr>
                  <a:t>  </a:t>
                </a:r>
                <a:r>
                  <a:rPr lang="en-GB" sz="1400" dirty="0">
                    <a:solidFill>
                      <a:srgbClr val="002060"/>
                    </a:solidFill>
                    <a:latin typeface="Cambria Math" panose="02040503050406030204" pitchFamily="18" charset="0"/>
                    <a:ea typeface="Cambria Math" panose="02040503050406030204" pitchFamily="18" charset="0"/>
                  </a:rPr>
                  <a:t>rewrite</a:t>
                </a:r>
                <a:r>
                  <a:rPr lang="en-GB" sz="1400" dirty="0">
                    <a:latin typeface="Cambria Math" panose="02040503050406030204" pitchFamily="18" charset="0"/>
                    <a:ea typeface="Cambria Math" panose="02040503050406030204" pitchFamily="18" charset="0"/>
                  </a:rPr>
                  <a:t> ?</a:t>
                </a:r>
                <a:r>
                  <a:rPr lang="en-GB" sz="1400" dirty="0" err="1">
                    <a:solidFill>
                      <a:srgbClr val="00B050"/>
                    </a:solidFill>
                    <a:latin typeface="Cambria Math" panose="02040503050406030204" pitchFamily="18" charset="0"/>
                    <a:ea typeface="Cambria Math" panose="02040503050406030204" pitchFamily="18" charset="0"/>
                  </a:rPr>
                  <a:t>left_identity</a:t>
                </a:r>
                <a:r>
                  <a:rPr lang="en-GB" sz="1400" dirty="0">
                    <a:latin typeface="Cambria Math" panose="02040503050406030204" pitchFamily="18" charset="0"/>
                    <a:ea typeface="Cambria Math" panose="02040503050406030204" pitchFamily="18" charset="0"/>
                  </a:rPr>
                  <a:t>, ?</a:t>
                </a:r>
                <a:r>
                  <a:rPr lang="en-GB" sz="1400" dirty="0" err="1">
                    <a:solidFill>
                      <a:srgbClr val="00B050"/>
                    </a:solidFill>
                    <a:latin typeface="Cambria Math" panose="02040503050406030204" pitchFamily="18" charset="0"/>
                    <a:ea typeface="Cambria Math" panose="02040503050406030204" pitchFamily="18" charset="0"/>
                  </a:rPr>
                  <a:t>right_identity</a:t>
                </a:r>
                <a:r>
                  <a:rPr lang="en-GB" sz="1400" dirty="0">
                    <a:latin typeface="Cambria Math" panose="02040503050406030204" pitchFamily="18" charset="0"/>
                    <a:ea typeface="Cambria Math" panose="02040503050406030204" pitchFamily="18" charset="0"/>
                  </a:rPr>
                  <a:t>, ?</a:t>
                </a:r>
                <a:r>
                  <a:rPr lang="en-GB" sz="1400" dirty="0">
                    <a:solidFill>
                      <a:srgbClr val="00B050"/>
                    </a:solidFill>
                    <a:latin typeface="Cambria Math" panose="02040503050406030204" pitchFamily="18" charset="0"/>
                    <a:ea typeface="Cambria Math" panose="02040503050406030204" pitchFamily="18" charset="0"/>
                  </a:rPr>
                  <a:t>associativity</a:t>
                </a:r>
                <a:r>
                  <a:rPr lang="en-GB" sz="14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400" dirty="0">
                    <a:latin typeface="Cambria Math" panose="02040503050406030204" pitchFamily="18" charset="0"/>
                    <a:ea typeface="Cambria Math" panose="02040503050406030204" pitchFamily="18" charset="0"/>
                  </a:rPr>
                  <a:t>  </a:t>
                </a:r>
                <a:r>
                  <a:rPr lang="en-GB" sz="1400" dirty="0">
                    <a:solidFill>
                      <a:srgbClr val="002060"/>
                    </a:solidFill>
                    <a:latin typeface="Cambria Math" panose="02040503050406030204" pitchFamily="18" charset="0"/>
                    <a:ea typeface="Cambria Math" panose="02040503050406030204" pitchFamily="18" charset="0"/>
                  </a:rPr>
                  <a:t>reflexivity</a:t>
                </a:r>
                <a:r>
                  <a:rPr lang="en-GB" sz="14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400" dirty="0" err="1">
                    <a:solidFill>
                      <a:srgbClr val="FF0000"/>
                    </a:solidFill>
                    <a:latin typeface="Cambria Math" panose="02040503050406030204" pitchFamily="18" charset="0"/>
                    <a:ea typeface="Cambria Math" panose="02040503050406030204" pitchFamily="18" charset="0"/>
                  </a:rPr>
                  <a:t>Qed</a:t>
                </a:r>
                <a:r>
                  <a:rPr lang="en-GB" sz="1400" dirty="0">
                    <a:latin typeface="Cambria Math" panose="02040503050406030204" pitchFamily="18" charset="0"/>
                    <a:ea typeface="Cambria Math" panose="02040503050406030204" pitchFamily="18" charset="0"/>
                  </a:rPr>
                  <a:t>.</a:t>
                </a:r>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xfrm>
                <a:off x="0" y="1825624"/>
                <a:ext cx="9144000" cy="4074132"/>
              </a:xfrm>
              <a:blipFill rotWithShape="0">
                <a:blip r:embed="rId3"/>
                <a:stretch>
                  <a:fillRect l="-200" b="-3737"/>
                </a:stretch>
              </a:blipFill>
            </p:spPr>
            <p:txBody>
              <a:bodyPr/>
              <a:lstStyle/>
              <a:p>
                <a:r>
                  <a:rPr lang="en-GB">
                    <a:noFill/>
                  </a:rPr>
                  <a:t> </a:t>
                </a:r>
              </a:p>
            </p:txBody>
          </p:sp>
        </mc:Fallback>
      </mc:AlternateContent>
    </p:spTree>
    <p:extLst>
      <p:ext uri="{BB962C8B-B14F-4D97-AF65-F5344CB8AC3E}">
        <p14:creationId xmlns:p14="http://schemas.microsoft.com/office/powerpoint/2010/main" val="1455716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p:cTn id="7" dur="1000" fill="hold"/>
                                        <p:tgtEl>
                                          <p:spTgt spid="78"/>
                                        </p:tgtEl>
                                        <p:attrNameLst>
                                          <p:attrName>ppt_w</p:attrName>
                                        </p:attrNameLst>
                                      </p:cBhvr>
                                      <p:tavLst>
                                        <p:tav tm="0">
                                          <p:val>
                                            <p:fltVal val="0"/>
                                          </p:val>
                                        </p:tav>
                                        <p:tav tm="100000">
                                          <p:val>
                                            <p:strVal val="#ppt_w"/>
                                          </p:val>
                                        </p:tav>
                                      </p:tavLst>
                                    </p:anim>
                                    <p:anim calcmode="lin" valueType="num">
                                      <p:cBhvr>
                                        <p:cTn id="8" dur="1000" fill="hold"/>
                                        <p:tgtEl>
                                          <p:spTgt spid="78"/>
                                        </p:tgtEl>
                                        <p:attrNameLst>
                                          <p:attrName>ppt_h</p:attrName>
                                        </p:attrNameLst>
                                      </p:cBhvr>
                                      <p:tavLst>
                                        <p:tav tm="0">
                                          <p:val>
                                            <p:fltVal val="0"/>
                                          </p:val>
                                        </p:tav>
                                        <p:tav tm="100000">
                                          <p:val>
                                            <p:strVal val="#ppt_h"/>
                                          </p:val>
                                        </p:tav>
                                      </p:tavLst>
                                    </p:anim>
                                    <p:anim calcmode="lin" valueType="num">
                                      <p:cBhvr>
                                        <p:cTn id="9" dur="1000" fill="hold"/>
                                        <p:tgtEl>
                                          <p:spTgt spid="78"/>
                                        </p:tgtEl>
                                        <p:attrNameLst>
                                          <p:attrName>style.rotation</p:attrName>
                                        </p:attrNameLst>
                                      </p:cBhvr>
                                      <p:tavLst>
                                        <p:tav tm="0">
                                          <p:val>
                                            <p:fltVal val="90"/>
                                          </p:val>
                                        </p:tav>
                                        <p:tav tm="100000">
                                          <p:val>
                                            <p:fltVal val="0"/>
                                          </p:val>
                                        </p:tav>
                                      </p:tavLst>
                                    </p:anim>
                                    <p:animEffect transition="in" filter="fade">
                                      <p:cBhvr>
                                        <p:cTn id="10" dur="1000"/>
                                        <p:tgtEl>
                                          <p:spTgt spid="7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anim calcmode="lin" valueType="num">
                                      <p:cBhvr>
                                        <p:cTn id="13" dur="1000" fill="hold"/>
                                        <p:tgtEl>
                                          <p:spTgt spid="77"/>
                                        </p:tgtEl>
                                        <p:attrNameLst>
                                          <p:attrName>ppt_w</p:attrName>
                                        </p:attrNameLst>
                                      </p:cBhvr>
                                      <p:tavLst>
                                        <p:tav tm="0">
                                          <p:val>
                                            <p:fltVal val="0"/>
                                          </p:val>
                                        </p:tav>
                                        <p:tav tm="100000">
                                          <p:val>
                                            <p:strVal val="#ppt_w"/>
                                          </p:val>
                                        </p:tav>
                                      </p:tavLst>
                                    </p:anim>
                                    <p:anim calcmode="lin" valueType="num">
                                      <p:cBhvr>
                                        <p:cTn id="14" dur="1000" fill="hold"/>
                                        <p:tgtEl>
                                          <p:spTgt spid="77"/>
                                        </p:tgtEl>
                                        <p:attrNameLst>
                                          <p:attrName>ppt_h</p:attrName>
                                        </p:attrNameLst>
                                      </p:cBhvr>
                                      <p:tavLst>
                                        <p:tav tm="0">
                                          <p:val>
                                            <p:fltVal val="0"/>
                                          </p:val>
                                        </p:tav>
                                        <p:tav tm="100000">
                                          <p:val>
                                            <p:strVal val="#ppt_h"/>
                                          </p:val>
                                        </p:tav>
                                      </p:tavLst>
                                    </p:anim>
                                    <p:anim calcmode="lin" valueType="num">
                                      <p:cBhvr>
                                        <p:cTn id="15" dur="1000" fill="hold"/>
                                        <p:tgtEl>
                                          <p:spTgt spid="77"/>
                                        </p:tgtEl>
                                        <p:attrNameLst>
                                          <p:attrName>style.rotation</p:attrName>
                                        </p:attrNameLst>
                                      </p:cBhvr>
                                      <p:tavLst>
                                        <p:tav tm="0">
                                          <p:val>
                                            <p:fltVal val="90"/>
                                          </p:val>
                                        </p:tav>
                                        <p:tav tm="100000">
                                          <p:val>
                                            <p:fltVal val="0"/>
                                          </p:val>
                                        </p:tav>
                                      </p:tavLst>
                                    </p:anim>
                                    <p:animEffect transition="in" filter="fade">
                                      <p:cBhvr>
                                        <p:cTn id="16" dur="1000"/>
                                        <p:tgtEl>
                                          <p:spTgt spid="7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p:cTn id="19" dur="1000" fill="hold"/>
                                        <p:tgtEl>
                                          <p:spTgt spid="76"/>
                                        </p:tgtEl>
                                        <p:attrNameLst>
                                          <p:attrName>ppt_w</p:attrName>
                                        </p:attrNameLst>
                                      </p:cBhvr>
                                      <p:tavLst>
                                        <p:tav tm="0">
                                          <p:val>
                                            <p:fltVal val="0"/>
                                          </p:val>
                                        </p:tav>
                                        <p:tav tm="100000">
                                          <p:val>
                                            <p:strVal val="#ppt_w"/>
                                          </p:val>
                                        </p:tav>
                                      </p:tavLst>
                                    </p:anim>
                                    <p:anim calcmode="lin" valueType="num">
                                      <p:cBhvr>
                                        <p:cTn id="20" dur="1000" fill="hold"/>
                                        <p:tgtEl>
                                          <p:spTgt spid="76"/>
                                        </p:tgtEl>
                                        <p:attrNameLst>
                                          <p:attrName>ppt_h</p:attrName>
                                        </p:attrNameLst>
                                      </p:cBhvr>
                                      <p:tavLst>
                                        <p:tav tm="0">
                                          <p:val>
                                            <p:fltVal val="0"/>
                                          </p:val>
                                        </p:tav>
                                        <p:tav tm="100000">
                                          <p:val>
                                            <p:strVal val="#ppt_h"/>
                                          </p:val>
                                        </p:tav>
                                      </p:tavLst>
                                    </p:anim>
                                    <p:anim calcmode="lin" valueType="num">
                                      <p:cBhvr>
                                        <p:cTn id="21" dur="1000" fill="hold"/>
                                        <p:tgtEl>
                                          <p:spTgt spid="76"/>
                                        </p:tgtEl>
                                        <p:attrNameLst>
                                          <p:attrName>style.rotation</p:attrName>
                                        </p:attrNameLst>
                                      </p:cBhvr>
                                      <p:tavLst>
                                        <p:tav tm="0">
                                          <p:val>
                                            <p:fltVal val="90"/>
                                          </p:val>
                                        </p:tav>
                                        <p:tav tm="100000">
                                          <p:val>
                                            <p:fltVal val="0"/>
                                          </p:val>
                                        </p:tav>
                                      </p:tavLst>
                                    </p:anim>
                                    <p:animEffect transition="in" filter="fade">
                                      <p:cBhvr>
                                        <p:cTn id="22" dur="1000"/>
                                        <p:tgtEl>
                                          <p:spTgt spid="7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 calcmode="lin" valueType="num">
                                      <p:cBhvr>
                                        <p:cTn id="25" dur="1000" fill="hold"/>
                                        <p:tgtEl>
                                          <p:spTgt spid="63"/>
                                        </p:tgtEl>
                                        <p:attrNameLst>
                                          <p:attrName>ppt_w</p:attrName>
                                        </p:attrNameLst>
                                      </p:cBhvr>
                                      <p:tavLst>
                                        <p:tav tm="0">
                                          <p:val>
                                            <p:fltVal val="0"/>
                                          </p:val>
                                        </p:tav>
                                        <p:tav tm="100000">
                                          <p:val>
                                            <p:strVal val="#ppt_w"/>
                                          </p:val>
                                        </p:tav>
                                      </p:tavLst>
                                    </p:anim>
                                    <p:anim calcmode="lin" valueType="num">
                                      <p:cBhvr>
                                        <p:cTn id="26" dur="1000" fill="hold"/>
                                        <p:tgtEl>
                                          <p:spTgt spid="63"/>
                                        </p:tgtEl>
                                        <p:attrNameLst>
                                          <p:attrName>ppt_h</p:attrName>
                                        </p:attrNameLst>
                                      </p:cBhvr>
                                      <p:tavLst>
                                        <p:tav tm="0">
                                          <p:val>
                                            <p:fltVal val="0"/>
                                          </p:val>
                                        </p:tav>
                                        <p:tav tm="100000">
                                          <p:val>
                                            <p:strVal val="#ppt_h"/>
                                          </p:val>
                                        </p:tav>
                                      </p:tavLst>
                                    </p:anim>
                                    <p:anim calcmode="lin" valueType="num">
                                      <p:cBhvr>
                                        <p:cTn id="27" dur="1000" fill="hold"/>
                                        <p:tgtEl>
                                          <p:spTgt spid="63"/>
                                        </p:tgtEl>
                                        <p:attrNameLst>
                                          <p:attrName>style.rotation</p:attrName>
                                        </p:attrNameLst>
                                      </p:cBhvr>
                                      <p:tavLst>
                                        <p:tav tm="0">
                                          <p:val>
                                            <p:fltVal val="90"/>
                                          </p:val>
                                        </p:tav>
                                        <p:tav tm="100000">
                                          <p:val>
                                            <p:fltVal val="0"/>
                                          </p:val>
                                        </p:tav>
                                      </p:tavLst>
                                    </p:anim>
                                    <p:animEffect transition="in" filter="fade">
                                      <p:cBhvr>
                                        <p:cTn id="28" dur="1000"/>
                                        <p:tgtEl>
                                          <p:spTgt spid="63"/>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p:cTn id="31" dur="1000" fill="hold"/>
                                        <p:tgtEl>
                                          <p:spTgt spid="62"/>
                                        </p:tgtEl>
                                        <p:attrNameLst>
                                          <p:attrName>ppt_w</p:attrName>
                                        </p:attrNameLst>
                                      </p:cBhvr>
                                      <p:tavLst>
                                        <p:tav tm="0">
                                          <p:val>
                                            <p:fltVal val="0"/>
                                          </p:val>
                                        </p:tav>
                                        <p:tav tm="100000">
                                          <p:val>
                                            <p:strVal val="#ppt_w"/>
                                          </p:val>
                                        </p:tav>
                                      </p:tavLst>
                                    </p:anim>
                                    <p:anim calcmode="lin" valueType="num">
                                      <p:cBhvr>
                                        <p:cTn id="32" dur="1000" fill="hold"/>
                                        <p:tgtEl>
                                          <p:spTgt spid="62"/>
                                        </p:tgtEl>
                                        <p:attrNameLst>
                                          <p:attrName>ppt_h</p:attrName>
                                        </p:attrNameLst>
                                      </p:cBhvr>
                                      <p:tavLst>
                                        <p:tav tm="0">
                                          <p:val>
                                            <p:fltVal val="0"/>
                                          </p:val>
                                        </p:tav>
                                        <p:tav tm="100000">
                                          <p:val>
                                            <p:strVal val="#ppt_h"/>
                                          </p:val>
                                        </p:tav>
                                      </p:tavLst>
                                    </p:anim>
                                    <p:anim calcmode="lin" valueType="num">
                                      <p:cBhvr>
                                        <p:cTn id="33" dur="1000" fill="hold"/>
                                        <p:tgtEl>
                                          <p:spTgt spid="62"/>
                                        </p:tgtEl>
                                        <p:attrNameLst>
                                          <p:attrName>style.rotation</p:attrName>
                                        </p:attrNameLst>
                                      </p:cBhvr>
                                      <p:tavLst>
                                        <p:tav tm="0">
                                          <p:val>
                                            <p:fltVal val="90"/>
                                          </p:val>
                                        </p:tav>
                                        <p:tav tm="100000">
                                          <p:val>
                                            <p:fltVal val="0"/>
                                          </p:val>
                                        </p:tav>
                                      </p:tavLst>
                                    </p:anim>
                                    <p:animEffect transition="in" filter="fade">
                                      <p:cBhvr>
                                        <p:cTn id="34" dur="1000"/>
                                        <p:tgtEl>
                                          <p:spTgt spid="62"/>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75"/>
                                        </p:tgtEl>
                                        <p:attrNameLst>
                                          <p:attrName>style.visibility</p:attrName>
                                        </p:attrNameLst>
                                      </p:cBhvr>
                                      <p:to>
                                        <p:strVal val="visible"/>
                                      </p:to>
                                    </p:set>
                                    <p:anim calcmode="lin" valueType="num">
                                      <p:cBhvr>
                                        <p:cTn id="37" dur="1000" fill="hold"/>
                                        <p:tgtEl>
                                          <p:spTgt spid="75"/>
                                        </p:tgtEl>
                                        <p:attrNameLst>
                                          <p:attrName>ppt_w</p:attrName>
                                        </p:attrNameLst>
                                      </p:cBhvr>
                                      <p:tavLst>
                                        <p:tav tm="0">
                                          <p:val>
                                            <p:fltVal val="0"/>
                                          </p:val>
                                        </p:tav>
                                        <p:tav tm="100000">
                                          <p:val>
                                            <p:strVal val="#ppt_w"/>
                                          </p:val>
                                        </p:tav>
                                      </p:tavLst>
                                    </p:anim>
                                    <p:anim calcmode="lin" valueType="num">
                                      <p:cBhvr>
                                        <p:cTn id="38" dur="1000" fill="hold"/>
                                        <p:tgtEl>
                                          <p:spTgt spid="75"/>
                                        </p:tgtEl>
                                        <p:attrNameLst>
                                          <p:attrName>ppt_h</p:attrName>
                                        </p:attrNameLst>
                                      </p:cBhvr>
                                      <p:tavLst>
                                        <p:tav tm="0">
                                          <p:val>
                                            <p:fltVal val="0"/>
                                          </p:val>
                                        </p:tav>
                                        <p:tav tm="100000">
                                          <p:val>
                                            <p:strVal val="#ppt_h"/>
                                          </p:val>
                                        </p:tav>
                                      </p:tavLst>
                                    </p:anim>
                                    <p:anim calcmode="lin" valueType="num">
                                      <p:cBhvr>
                                        <p:cTn id="39" dur="1000" fill="hold"/>
                                        <p:tgtEl>
                                          <p:spTgt spid="75"/>
                                        </p:tgtEl>
                                        <p:attrNameLst>
                                          <p:attrName>style.rotation</p:attrName>
                                        </p:attrNameLst>
                                      </p:cBhvr>
                                      <p:tavLst>
                                        <p:tav tm="0">
                                          <p:val>
                                            <p:fltVal val="90"/>
                                          </p:val>
                                        </p:tav>
                                        <p:tav tm="100000">
                                          <p:val>
                                            <p:fltVal val="0"/>
                                          </p:val>
                                        </p:tav>
                                      </p:tavLst>
                                    </p:anim>
                                    <p:animEffect transition="in" filter="fade">
                                      <p:cBhvr>
                                        <p:cTn id="40"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7" grpId="0" animBg="1"/>
      <p:bldP spid="76" grpId="0" animBg="1"/>
      <p:bldP spid="63" grpId="0" animBg="1"/>
      <p:bldP spid="62" grpId="0" animBg="1"/>
      <p:bldP spid="7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p:sp>
        <p:nvSpPr>
          <p:cNvPr id="4" name="Slide Number Placeholder 3"/>
          <p:cNvSpPr>
            <a:spLocks noGrp="1"/>
          </p:cNvSpPr>
          <p:nvPr>
            <p:ph type="sldNum" sz="quarter" idx="12"/>
          </p:nvPr>
        </p:nvSpPr>
        <p:spPr/>
        <p:txBody>
          <a:bodyPr/>
          <a:lstStyle/>
          <a:p>
            <a:fld id="{E64EF21E-4A1E-457A-A908-FECEBBB6594B}" type="slidenum">
              <a:rPr lang="en-US" smtClean="0"/>
              <a:t>69</a:t>
            </a:fld>
            <a:endParaRPr lang="en-US"/>
          </a:p>
        </p:txBody>
      </p:sp>
      <mc:AlternateContent xmlns:mc="http://schemas.openxmlformats.org/markup-compatibility/2006" xmlns:a14="http://schemas.microsoft.com/office/drawing/2010/main">
        <mc:Choice Requires="a14">
          <p:sp>
            <p:nvSpPr>
              <p:cNvPr id="7" name="Content Placeholder 6"/>
              <p:cNvSpPr>
                <a:spLocks noGrp="1"/>
              </p:cNvSpPr>
              <p:nvPr>
                <p:ph idx="1"/>
              </p:nvPr>
            </p:nvSpPr>
            <p:spPr>
              <a:xfrm>
                <a:off x="0" y="1825624"/>
                <a:ext cx="9144000" cy="4074132"/>
              </a:xfrm>
            </p:spPr>
            <p:txBody>
              <a:bodyPr>
                <a:normAutofit/>
              </a:bodyPr>
              <a:lstStyle/>
              <a:p>
                <a:pPr marL="0" indent="0">
                  <a:lnSpc>
                    <a:spcPct val="120000"/>
                  </a:lnSpc>
                  <a:spcBef>
                    <a:spcPts val="0"/>
                  </a:spcBef>
                  <a:buNone/>
                </a:pPr>
                <a:r>
                  <a:rPr lang="en-GB" sz="1400" dirty="0">
                    <a:solidFill>
                      <a:srgbClr val="FF0000"/>
                    </a:solidFill>
                    <a:latin typeface="Cambria Math" panose="02040503050406030204" pitchFamily="18" charset="0"/>
                    <a:ea typeface="Cambria Math" panose="02040503050406030204" pitchFamily="18" charset="0"/>
                  </a:rPr>
                  <a:t>Local Notation </a:t>
                </a:r>
                <a:r>
                  <a:rPr lang="en-GB" sz="1400" err="1">
                    <a:solidFill>
                      <a:srgbClr val="00B0F0"/>
                    </a:solidFill>
                    <a:latin typeface="Cambria Math" panose="02040503050406030204" pitchFamily="18" charset="0"/>
                    <a:ea typeface="Cambria Math" panose="02040503050406030204" pitchFamily="18" charset="0"/>
                  </a:rPr>
                  <a:t>mor_of</a:t>
                </a:r>
                <a:r>
                  <a:rPr lang="en-GB" sz="140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7030A0"/>
                            </a:solidFill>
                            <a:latin typeface="Cambria Math" panose="02040503050406030204" pitchFamily="18" charset="0"/>
                            <a:ea typeface="Cambria Math" panose="02040503050406030204" pitchFamily="18" charset="0"/>
                          </a:rPr>
                        </m:ctrlPr>
                      </m:sSubPr>
                      <m:e>
                        <m:r>
                          <a:rPr lang="en-US" sz="1400" i="1" dirty="0">
                            <a:solidFill>
                              <a:srgbClr val="7030A0"/>
                            </a:solidFill>
                            <a:latin typeface="Cambria Math" panose="02040503050406030204" pitchFamily="18" charset="0"/>
                            <a:ea typeface="Cambria Math" panose="02040503050406030204" pitchFamily="18" charset="0"/>
                          </a:rPr>
                          <m:t>𝑌</m:t>
                        </m:r>
                      </m:e>
                      <m:sub>
                        <m:r>
                          <a:rPr lang="en-US" sz="1400" i="1" dirty="0">
                            <a:solidFill>
                              <a:srgbClr val="7030A0"/>
                            </a:solidFill>
                            <a:latin typeface="Cambria Math" panose="02040503050406030204" pitchFamily="18" charset="0"/>
                            <a:ea typeface="Cambria Math" panose="02040503050406030204" pitchFamily="18" charset="0"/>
                          </a:rPr>
                          <m:t>0</m:t>
                        </m:r>
                      </m:sub>
                    </m:sSub>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7030A0"/>
                            </a:solidFill>
                            <a:latin typeface="Cambria Math" panose="02040503050406030204" pitchFamily="18" charset="0"/>
                            <a:ea typeface="Cambria Math" panose="02040503050406030204" pitchFamily="18" charset="0"/>
                          </a:rPr>
                        </m:ctrlPr>
                      </m:sSubPr>
                      <m:e>
                        <m:r>
                          <a:rPr lang="en-US" sz="1400" i="1" dirty="0">
                            <a:solidFill>
                              <a:srgbClr val="7030A0"/>
                            </a:solidFill>
                            <a:latin typeface="Cambria Math" panose="02040503050406030204" pitchFamily="18" charset="0"/>
                            <a:ea typeface="Cambria Math" panose="02040503050406030204" pitchFamily="18" charset="0"/>
                          </a:rPr>
                          <m:t>𝑌</m:t>
                        </m:r>
                      </m:e>
                      <m:sub>
                        <m:r>
                          <a:rPr lang="en-US" sz="1400" i="1" dirty="0">
                            <a:solidFill>
                              <a:srgbClr val="7030A0"/>
                            </a:solidFill>
                            <a:latin typeface="Cambria Math" panose="02040503050406030204" pitchFamily="18" charset="0"/>
                            <a:ea typeface="Cambria Math" panose="02040503050406030204" pitchFamily="18" charset="0"/>
                          </a:rPr>
                          <m:t>1</m:t>
                        </m:r>
                      </m:sub>
                    </m:sSub>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𝑓</m:t>
                    </m:r>
                  </m:oMath>
                </a14:m>
                <a:r>
                  <a:rPr lang="en-GB" sz="1400" smtClean="0">
                    <a:latin typeface="Cambria Math" panose="02040503050406030204" pitchFamily="18" charset="0"/>
                    <a:ea typeface="Cambria Math" panose="02040503050406030204" pitchFamily="18" charset="0"/>
                  </a:rPr>
                  <a:t>:=</a:t>
                </a:r>
                <a:endParaRPr lang="en-GB" sz="1400" dirty="0">
                  <a:latin typeface="Cambria Math" panose="02040503050406030204" pitchFamily="18" charset="0"/>
                  <a:ea typeface="Cambria Math" panose="02040503050406030204" pitchFamily="18" charset="0"/>
                </a:endParaRPr>
              </a:p>
              <a:p>
                <a:pPr marL="0" indent="0">
                  <a:lnSpc>
                    <a:spcPct val="120000"/>
                  </a:lnSpc>
                  <a:spcBef>
                    <a:spcPts val="0"/>
                  </a:spcBef>
                  <a:buNone/>
                </a:pPr>
                <a:r>
                  <a:rPr lang="en-GB" sz="1400" dirty="0">
                    <a:latin typeface="Cambria Math" panose="02040503050406030204" pitchFamily="18" charset="0"/>
                    <a:ea typeface="Cambria Math" panose="02040503050406030204" pitchFamily="18" charset="0"/>
                  </a:rPr>
                  <a:t>    (</a:t>
                </a:r>
                <a:r>
                  <a:rPr lang="en-GB" sz="1400">
                    <a:solidFill>
                      <a:srgbClr val="FF0000"/>
                    </a:solidFill>
                    <a:latin typeface="Cambria Math" panose="02040503050406030204" pitchFamily="18" charset="0"/>
                    <a:ea typeface="Cambria Math" panose="02040503050406030204" pitchFamily="18" charset="0"/>
                  </a:rPr>
                  <a:t>let</a:t>
                </a:r>
                <a:r>
                  <a:rPr lang="en-GB" sz="140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a:solidFill>
                              <a:srgbClr val="7030A0"/>
                            </a:solidFill>
                            <a:latin typeface="Cambria Math" panose="02040503050406030204" pitchFamily="18" charset="0"/>
                            <a:ea typeface="Cambria Math" panose="02040503050406030204" pitchFamily="18" charset="0"/>
                          </a:rPr>
                        </m:ctrlPr>
                      </m:sSubPr>
                      <m:e>
                        <m:r>
                          <a:rPr lang="en-US" sz="1400" i="1">
                            <a:solidFill>
                              <a:srgbClr val="7030A0"/>
                            </a:solidFill>
                            <a:latin typeface="Cambria Math" panose="02040503050406030204" pitchFamily="18" charset="0"/>
                            <a:ea typeface="Cambria Math" panose="02040503050406030204" pitchFamily="18" charset="0"/>
                          </a:rPr>
                          <m:t>𝜂</m:t>
                        </m:r>
                      </m:e>
                      <m:sub>
                        <m:sSub>
                          <m:sSubPr>
                            <m:ctrlPr>
                              <a:rPr lang="en-US" sz="1400" i="1">
                                <a:solidFill>
                                  <a:srgbClr val="7030A0"/>
                                </a:solidFill>
                                <a:latin typeface="Cambria Math" panose="02040503050406030204" pitchFamily="18" charset="0"/>
                                <a:ea typeface="Cambria Math" panose="02040503050406030204" pitchFamily="18" charset="0"/>
                              </a:rPr>
                            </m:ctrlPr>
                          </m:sSubPr>
                          <m:e>
                            <m:r>
                              <a:rPr lang="en-US" sz="1400" i="1">
                                <a:solidFill>
                                  <a:srgbClr val="7030A0"/>
                                </a:solidFill>
                                <a:latin typeface="Cambria Math" panose="02040503050406030204" pitchFamily="18" charset="0"/>
                                <a:ea typeface="Cambria Math" panose="02040503050406030204" pitchFamily="18" charset="0"/>
                              </a:rPr>
                              <m:t>𝑌</m:t>
                            </m:r>
                          </m:e>
                          <m:sub>
                            <m:r>
                              <a:rPr lang="en-US" sz="1400" i="1">
                                <a:solidFill>
                                  <a:srgbClr val="7030A0"/>
                                </a:solidFill>
                                <a:latin typeface="Cambria Math" panose="02040503050406030204" pitchFamily="18" charset="0"/>
                                <a:ea typeface="Cambria Math" panose="02040503050406030204" pitchFamily="18" charset="0"/>
                              </a:rPr>
                              <m:t>1</m:t>
                            </m:r>
                          </m:sub>
                        </m:sSub>
                      </m:sub>
                    </m:sSub>
                  </m:oMath>
                </a14:m>
                <a:r>
                  <a:rPr lang="en-GB" sz="1400" dirty="0" smtClean="0">
                    <a:latin typeface="Cambria Math" panose="02040503050406030204" pitchFamily="18" charset="0"/>
                    <a:ea typeface="Cambria Math" panose="02040503050406030204" pitchFamily="18" charset="0"/>
                  </a:rPr>
                  <a:t>:= </a:t>
                </a:r>
                <a:r>
                  <a:rPr lang="en-GB" sz="1400" dirty="0" err="1">
                    <a:solidFill>
                      <a:srgbClr val="00B0F0"/>
                    </a:solidFill>
                    <a:latin typeface="Cambria Math" panose="02040503050406030204" pitchFamily="18" charset="0"/>
                    <a:ea typeface="Cambria Math" panose="02040503050406030204" pitchFamily="18" charset="0"/>
                  </a:rPr>
                  <a:t>IsInitialMorphism_morphism</a:t>
                </a:r>
                <a:r>
                  <a:rPr lang="en-GB" sz="1400" dirty="0">
                    <a:solidFill>
                      <a:srgbClr val="00B0F0"/>
                    </a:solidFill>
                    <a:latin typeface="Cambria Math" panose="02040503050406030204" pitchFamily="18" charset="0"/>
                    <a:ea typeface="Cambria Math" panose="02040503050406030204" pitchFamily="18" charset="0"/>
                  </a:rPr>
                  <a:t> </a:t>
                </a:r>
                <a:r>
                  <a:rPr lang="en-GB" sz="1400" dirty="0">
                    <a:latin typeface="Cambria Math" panose="02040503050406030204" pitchFamily="18" charset="0"/>
                    <a:ea typeface="Cambria Math" panose="02040503050406030204" pitchFamily="18" charset="0"/>
                  </a:rPr>
                  <a:t>(@</a:t>
                </a:r>
                <a:r>
                  <a:rPr lang="en-GB" sz="1400" dirty="0">
                    <a:solidFill>
                      <a:srgbClr val="7030A0"/>
                    </a:solidFill>
                    <a:latin typeface="Cambria Math" panose="02040503050406030204" pitchFamily="18" charset="0"/>
                    <a:ea typeface="Cambria Math" panose="02040503050406030204" pitchFamily="18" charset="0"/>
                  </a:rPr>
                  <a:t>HM</a:t>
                </a:r>
                <a:r>
                  <a:rPr lang="en-GB"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7030A0"/>
                            </a:solidFill>
                            <a:latin typeface="Cambria Math" panose="02040503050406030204" pitchFamily="18" charset="0"/>
                            <a:ea typeface="Cambria Math" panose="02040503050406030204" pitchFamily="18" charset="0"/>
                          </a:rPr>
                        </m:ctrlPr>
                      </m:sSubPr>
                      <m:e>
                        <m:r>
                          <a:rPr lang="en-US" sz="1400" i="1" dirty="0">
                            <a:solidFill>
                              <a:srgbClr val="7030A0"/>
                            </a:solidFill>
                            <a:latin typeface="Cambria Math" panose="02040503050406030204" pitchFamily="18" charset="0"/>
                            <a:ea typeface="Cambria Math" panose="02040503050406030204" pitchFamily="18" charset="0"/>
                          </a:rPr>
                          <m:t>𝑌</m:t>
                        </m:r>
                      </m:e>
                      <m:sub>
                        <m:r>
                          <a:rPr lang="en-US" sz="1400" i="1" dirty="0">
                            <a:solidFill>
                              <a:srgbClr val="7030A0"/>
                            </a:solidFill>
                            <a:latin typeface="Cambria Math" panose="02040503050406030204" pitchFamily="18" charset="0"/>
                            <a:ea typeface="Cambria Math" panose="02040503050406030204" pitchFamily="18" charset="0"/>
                          </a:rPr>
                          <m:t>1</m:t>
                        </m:r>
                      </m:sub>
                    </m:sSub>
                  </m:oMath>
                </a14:m>
                <a:r>
                  <a:rPr lang="en-GB" sz="1400" dirty="0" smtClean="0">
                    <a:latin typeface="Cambria Math" panose="02040503050406030204" pitchFamily="18" charset="0"/>
                    <a:ea typeface="Cambria Math" panose="02040503050406030204" pitchFamily="18" charset="0"/>
                  </a:rPr>
                  <a:t>) </a:t>
                </a:r>
                <a:r>
                  <a:rPr lang="en-GB" sz="1400" dirty="0">
                    <a:solidFill>
                      <a:srgbClr val="FF0000"/>
                    </a:solidFill>
                    <a:latin typeface="Cambria Math" panose="02040503050406030204" pitchFamily="18" charset="0"/>
                    <a:ea typeface="Cambria Math" panose="02040503050406030204" pitchFamily="18" charset="0"/>
                  </a:rPr>
                  <a:t>in</a:t>
                </a:r>
              </a:p>
              <a:p>
                <a:pPr marL="0" indent="0">
                  <a:lnSpc>
                    <a:spcPct val="120000"/>
                  </a:lnSpc>
                  <a:spcBef>
                    <a:spcPts val="0"/>
                  </a:spcBef>
                  <a:buNone/>
                </a:pPr>
                <a:r>
                  <a:rPr lang="en-GB" sz="1400" dirty="0">
                    <a:latin typeface="Cambria Math" panose="02040503050406030204" pitchFamily="18" charset="0"/>
                    <a:ea typeface="Cambria Math" panose="02040503050406030204" pitchFamily="18" charset="0"/>
                  </a:rPr>
                  <a:t>     </a:t>
                </a:r>
                <a:r>
                  <a:rPr lang="en-GB" sz="1400" dirty="0" err="1">
                    <a:solidFill>
                      <a:srgbClr val="00B0F0"/>
                    </a:solidFill>
                    <a:latin typeface="Cambria Math" panose="02040503050406030204" pitchFamily="18" charset="0"/>
                    <a:ea typeface="Cambria Math" panose="02040503050406030204" pitchFamily="18" charset="0"/>
                  </a:rPr>
                  <a:t>IsInitialMorphism_property_morphism</a:t>
                </a:r>
                <a:r>
                  <a:rPr lang="en-GB" sz="1400" dirty="0">
                    <a:solidFill>
                      <a:srgbClr val="00B0F0"/>
                    </a:solidFill>
                    <a:latin typeface="Cambria Math" panose="02040503050406030204" pitchFamily="18" charset="0"/>
                    <a:ea typeface="Cambria Math" panose="02040503050406030204" pitchFamily="18" charset="0"/>
                  </a:rPr>
                  <a:t> </a:t>
                </a:r>
                <a:r>
                  <a:rPr lang="en-GB" sz="1400" dirty="0">
                    <a:latin typeface="Cambria Math" panose="02040503050406030204" pitchFamily="18" charset="0"/>
                    <a:ea typeface="Cambria Math" panose="02040503050406030204" pitchFamily="18" charset="0"/>
                  </a:rPr>
                  <a:t>(@</a:t>
                </a:r>
                <a:r>
                  <a:rPr lang="en-GB" sz="1400" dirty="0">
                    <a:solidFill>
                      <a:srgbClr val="7030A0"/>
                    </a:solidFill>
                    <a:latin typeface="Cambria Math" panose="02040503050406030204" pitchFamily="18" charset="0"/>
                    <a:ea typeface="Cambria Math" panose="02040503050406030204" pitchFamily="18" charset="0"/>
                  </a:rPr>
                  <a:t>HM</a:t>
                </a:r>
                <a:r>
                  <a:rPr lang="en-GB"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7030A0"/>
                            </a:solidFill>
                            <a:latin typeface="Cambria Math" panose="02040503050406030204" pitchFamily="18" charset="0"/>
                            <a:ea typeface="Cambria Math" panose="02040503050406030204" pitchFamily="18" charset="0"/>
                          </a:rPr>
                        </m:ctrlPr>
                      </m:sSubPr>
                      <m:e>
                        <m:r>
                          <a:rPr lang="en-GB" sz="1400" i="1" dirty="0">
                            <a:solidFill>
                              <a:srgbClr val="7030A0"/>
                            </a:solidFill>
                            <a:latin typeface="Cambria Math" panose="02040503050406030204" pitchFamily="18" charset="0"/>
                            <a:ea typeface="Cambria Math" panose="02040503050406030204" pitchFamily="18" charset="0"/>
                          </a:rPr>
                          <m:t>𝑌</m:t>
                        </m:r>
                      </m:e>
                      <m:sub>
                        <m:r>
                          <a:rPr lang="en-GB" sz="1400" i="1" dirty="0">
                            <a:solidFill>
                              <a:srgbClr val="7030A0"/>
                            </a:solidFill>
                            <a:latin typeface="Cambria Math" panose="02040503050406030204" pitchFamily="18" charset="0"/>
                            <a:ea typeface="Cambria Math" panose="02040503050406030204" pitchFamily="18" charset="0"/>
                          </a:rPr>
                          <m:t>0</m:t>
                        </m:r>
                      </m:sub>
                    </m:sSub>
                  </m:oMath>
                </a14:m>
                <a:r>
                  <a:rPr lang="en-GB" sz="1400" dirty="0" smtClean="0">
                    <a:latin typeface="Cambria Math" panose="02040503050406030204" pitchFamily="18" charset="0"/>
                    <a:ea typeface="Cambria Math" panose="02040503050406030204" pitchFamily="18" charset="0"/>
                  </a:rPr>
                  <a:t>) </a:t>
                </a:r>
                <a:r>
                  <a:rPr lang="en-GB" sz="1400">
                    <a:latin typeface="Cambria Math" panose="02040503050406030204" pitchFamily="18" charset="0"/>
                    <a:ea typeface="Cambria Math" panose="02040503050406030204" pitchFamily="18" charset="0"/>
                  </a:rPr>
                  <a:t>_ (</a:t>
                </a:r>
                <a14:m>
                  <m:oMath xmlns:m="http://schemas.openxmlformats.org/officeDocument/2006/math">
                    <m:sSub>
                      <m:sSubPr>
                        <m:ctrlPr>
                          <a:rPr lang="en-US" sz="1400" i="1">
                            <a:solidFill>
                              <a:srgbClr val="7030A0"/>
                            </a:solidFill>
                            <a:latin typeface="Cambria Math" panose="02040503050406030204" pitchFamily="18" charset="0"/>
                            <a:ea typeface="Cambria Math" panose="02040503050406030204" pitchFamily="18" charset="0"/>
                          </a:rPr>
                        </m:ctrlPr>
                      </m:sSubPr>
                      <m:e>
                        <m:r>
                          <a:rPr lang="en-US" sz="1400" i="1">
                            <a:solidFill>
                              <a:srgbClr val="7030A0"/>
                            </a:solidFill>
                            <a:latin typeface="Cambria Math" panose="02040503050406030204" pitchFamily="18" charset="0"/>
                            <a:ea typeface="Cambria Math" panose="02040503050406030204" pitchFamily="18" charset="0"/>
                          </a:rPr>
                          <m:t>𝜂</m:t>
                        </m:r>
                      </m:e>
                      <m:sub>
                        <m:sSub>
                          <m:sSubPr>
                            <m:ctrlPr>
                              <a:rPr lang="en-US" sz="1400" i="1">
                                <a:solidFill>
                                  <a:srgbClr val="7030A0"/>
                                </a:solidFill>
                                <a:latin typeface="Cambria Math" panose="02040503050406030204" pitchFamily="18" charset="0"/>
                                <a:ea typeface="Cambria Math" panose="02040503050406030204" pitchFamily="18" charset="0"/>
                              </a:rPr>
                            </m:ctrlPr>
                          </m:sSubPr>
                          <m:e>
                            <m:r>
                              <a:rPr lang="en-US" sz="1400" i="1">
                                <a:solidFill>
                                  <a:srgbClr val="7030A0"/>
                                </a:solidFill>
                                <a:latin typeface="Cambria Math" panose="02040503050406030204" pitchFamily="18" charset="0"/>
                                <a:ea typeface="Cambria Math" panose="02040503050406030204" pitchFamily="18" charset="0"/>
                              </a:rPr>
                              <m:t>𝑌</m:t>
                            </m:r>
                          </m:e>
                          <m:sub>
                            <m:r>
                              <a:rPr lang="en-US" sz="1400" i="1">
                                <a:solidFill>
                                  <a:srgbClr val="7030A0"/>
                                </a:solidFill>
                                <a:latin typeface="Cambria Math" panose="02040503050406030204" pitchFamily="18" charset="0"/>
                                <a:ea typeface="Cambria Math" panose="02040503050406030204" pitchFamily="18" charset="0"/>
                              </a:rPr>
                              <m:t>1</m:t>
                            </m:r>
                          </m:sub>
                        </m:sSub>
                      </m:sub>
                    </m:sSub>
                    <m:r>
                      <a:rPr lang="en-US" sz="1400" b="0" i="1" dirty="0">
                        <a:solidFill>
                          <a:schemeClr val="tx1"/>
                        </a:solidFill>
                        <a:latin typeface="Cambria Math" panose="02040503050406030204" pitchFamily="18" charset="0"/>
                        <a:ea typeface="Cambria Math" panose="02040503050406030204" pitchFamily="18" charset="0"/>
                      </a:rPr>
                      <m:t>∘</m:t>
                    </m:r>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𝑓</m:t>
                    </m:r>
                  </m:oMath>
                </a14:m>
                <a:r>
                  <a:rPr lang="en-GB" sz="1400" dirty="0">
                    <a:latin typeface="Cambria Math" panose="02040503050406030204" pitchFamily="18" charset="0"/>
                    <a:ea typeface="Cambria Math" panose="02040503050406030204" pitchFamily="18" charset="0"/>
                  </a:rPr>
                  <a:t>)) (</a:t>
                </a:r>
                <a:r>
                  <a:rPr lang="en-GB" sz="1400" dirty="0">
                    <a:solidFill>
                      <a:srgbClr val="FF0000"/>
                    </a:solidFill>
                    <a:latin typeface="Cambria Math" panose="02040503050406030204" pitchFamily="18" charset="0"/>
                    <a:ea typeface="Cambria Math" panose="02040503050406030204" pitchFamily="18" charset="0"/>
                  </a:rPr>
                  <a:t>only parsing</a:t>
                </a:r>
                <a:r>
                  <a:rPr lang="en-GB" sz="14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400" dirty="0">
                    <a:solidFill>
                      <a:srgbClr val="FF0000"/>
                    </a:solidFill>
                    <a:latin typeface="Cambria Math" panose="02040503050406030204" pitchFamily="18" charset="0"/>
                    <a:ea typeface="Cambria Math" panose="02040503050406030204" pitchFamily="18" charset="0"/>
                  </a:rPr>
                  <a:t>Lemma</a:t>
                </a:r>
                <a:r>
                  <a:rPr lang="en-GB" sz="1400" dirty="0">
                    <a:latin typeface="Cambria Math" panose="02040503050406030204" pitchFamily="18" charset="0"/>
                    <a:ea typeface="Cambria Math" panose="02040503050406030204" pitchFamily="18" charset="0"/>
                  </a:rPr>
                  <a:t> </a:t>
                </a:r>
                <a:r>
                  <a:rPr lang="en-GB" sz="1400" err="1">
                    <a:solidFill>
                      <a:srgbClr val="00B0F0"/>
                    </a:solidFill>
                    <a:latin typeface="Cambria Math" panose="02040503050406030204" pitchFamily="18" charset="0"/>
                    <a:ea typeface="Cambria Math" panose="02040503050406030204" pitchFamily="18" charset="0"/>
                  </a:rPr>
                  <a:t>composition_of</a:t>
                </a:r>
                <a:r>
                  <a:rPr lang="en-GB" sz="140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𝑥</m:t>
                    </m:r>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𝑦</m:t>
                    </m:r>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𝑧</m:t>
                    </m:r>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𝑔</m:t>
                    </m:r>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𝑓</m:t>
                    </m:r>
                  </m:oMath>
                </a14:m>
                <a:r>
                  <a:rPr lang="en-GB" sz="1400" smtClean="0">
                    <a:latin typeface="Cambria Math" panose="02040503050406030204" pitchFamily="18" charset="0"/>
                    <a:ea typeface="Cambria Math" panose="02040503050406030204" pitchFamily="18" charset="0"/>
                  </a:rPr>
                  <a:t>: </a:t>
                </a:r>
                <a:r>
                  <a:rPr lang="en-GB" sz="1400" dirty="0" err="1">
                    <a:solidFill>
                      <a:srgbClr val="00B0F0"/>
                    </a:solidFill>
                    <a:latin typeface="Cambria Math" panose="02040503050406030204" pitchFamily="18" charset="0"/>
                    <a:ea typeface="Cambria Math" panose="02040503050406030204" pitchFamily="18" charset="0"/>
                  </a:rPr>
                  <a:t>mor_of</a:t>
                </a:r>
                <a:r>
                  <a:rPr lang="en-GB" sz="1400" dirty="0">
                    <a:solidFill>
                      <a:srgbClr val="00B0F0"/>
                    </a:solidFill>
                    <a:latin typeface="Cambria Math" panose="02040503050406030204" pitchFamily="18" charset="0"/>
                    <a:ea typeface="Cambria Math" panose="02040503050406030204" pitchFamily="18" charset="0"/>
                  </a:rPr>
                  <a:t> </a:t>
                </a:r>
                <a:r>
                  <a:rPr lang="en-GB" sz="1400" dirty="0">
                    <a:latin typeface="Cambria Math" panose="02040503050406030204" pitchFamily="18" charset="0"/>
                    <a:ea typeface="Cambria Math" panose="02040503050406030204" pitchFamily="18" charset="0"/>
                  </a:rPr>
                  <a:t>_ </a:t>
                </a:r>
                <a:r>
                  <a:rPr lang="en-GB" sz="1400">
                    <a:latin typeface="Cambria Math" panose="02040503050406030204" pitchFamily="18" charset="0"/>
                    <a:ea typeface="Cambria Math" panose="02040503050406030204" pitchFamily="18" charset="0"/>
                  </a:rPr>
                  <a:t>_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𝑓</m:t>
                    </m:r>
                    <m:r>
                      <a:rPr lang="en-US" sz="1400" i="1" dirty="0">
                        <a:latin typeface="Cambria Math" panose="02040503050406030204" pitchFamily="18" charset="0"/>
                        <a:ea typeface="Cambria Math" panose="02040503050406030204" pitchFamily="18" charset="0"/>
                      </a:rPr>
                      <m:t>∘</m:t>
                    </m:r>
                  </m:oMath>
                </a14:m>
                <a:r>
                  <a:rPr lang="en-GB" sz="1400" dirty="0">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𝑔</m:t>
                    </m:r>
                  </m:oMath>
                </a14:m>
                <a:r>
                  <a:rPr lang="en-GB" sz="1400" dirty="0">
                    <a:latin typeface="Cambria Math" panose="02040503050406030204" pitchFamily="18" charset="0"/>
                    <a:ea typeface="Cambria Math" panose="02040503050406030204" pitchFamily="18" charset="0"/>
                  </a:rPr>
                  <a:t>) = </a:t>
                </a:r>
                <a:r>
                  <a:rPr lang="en-GB" sz="1400" err="1">
                    <a:solidFill>
                      <a:srgbClr val="00B0F0"/>
                    </a:solidFill>
                    <a:latin typeface="Cambria Math" panose="02040503050406030204" pitchFamily="18" charset="0"/>
                    <a:ea typeface="Cambria Math" panose="02040503050406030204" pitchFamily="18" charset="0"/>
                  </a:rPr>
                  <a:t>mor_of</a:t>
                </a:r>
                <a:r>
                  <a:rPr lang="en-GB" sz="140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𝑦</m:t>
                    </m:r>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𝑧</m:t>
                    </m:r>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𝑓</m:t>
                    </m:r>
                    <m:r>
                      <a:rPr lang="en-US" sz="1400" i="1" dirty="0">
                        <a:latin typeface="Cambria Math" panose="02040503050406030204" pitchFamily="18" charset="0"/>
                        <a:ea typeface="Cambria Math" panose="02040503050406030204" pitchFamily="18" charset="0"/>
                      </a:rPr>
                      <m:t>∘</m:t>
                    </m:r>
                  </m:oMath>
                </a14:m>
                <a:r>
                  <a:rPr lang="en-GB" sz="1400" dirty="0">
                    <a:latin typeface="Cambria Math" panose="02040503050406030204" pitchFamily="18" charset="0"/>
                    <a:ea typeface="Cambria Math" panose="02040503050406030204" pitchFamily="18" charset="0"/>
                  </a:rPr>
                  <a:t> </a:t>
                </a:r>
                <a:r>
                  <a:rPr lang="en-GB" sz="1400" dirty="0" err="1">
                    <a:solidFill>
                      <a:srgbClr val="00B0F0"/>
                    </a:solidFill>
                    <a:latin typeface="Cambria Math" panose="02040503050406030204" pitchFamily="18" charset="0"/>
                    <a:ea typeface="Cambria Math" panose="02040503050406030204" pitchFamily="18" charset="0"/>
                  </a:rPr>
                  <a:t>mor_of</a:t>
                </a:r>
                <a:r>
                  <a:rPr lang="en-GB" sz="1400" dirty="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𝑥</m:t>
                    </m:r>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𝑦</m:t>
                    </m:r>
                  </m:oMath>
                </a14:m>
                <a:r>
                  <a:rPr lang="en-GB" sz="14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400" i="1" dirty="0">
                        <a:solidFill>
                          <a:srgbClr val="7030A0"/>
                        </a:solidFill>
                        <a:latin typeface="Cambria Math" panose="02040503050406030204" pitchFamily="18" charset="0"/>
                        <a:ea typeface="Cambria Math" panose="02040503050406030204" pitchFamily="18" charset="0"/>
                      </a:rPr>
                      <m:t>𝑔</m:t>
                    </m:r>
                  </m:oMath>
                </a14:m>
                <a:r>
                  <a:rPr lang="en-GB" sz="1400" smtClean="0">
                    <a:latin typeface="Cambria Math" panose="02040503050406030204" pitchFamily="18" charset="0"/>
                    <a:ea typeface="Cambria Math" panose="02040503050406030204" pitchFamily="18" charset="0"/>
                  </a:rPr>
                  <a:t>.</a:t>
                </a:r>
                <a:endParaRPr lang="en-GB" sz="1400" dirty="0">
                  <a:latin typeface="Cambria Math" panose="02040503050406030204" pitchFamily="18" charset="0"/>
                  <a:ea typeface="Cambria Math" panose="02040503050406030204" pitchFamily="18" charset="0"/>
                </a:endParaRPr>
              </a:p>
              <a:p>
                <a:pPr marL="0" indent="0">
                  <a:lnSpc>
                    <a:spcPct val="120000"/>
                  </a:lnSpc>
                  <a:spcBef>
                    <a:spcPts val="0"/>
                  </a:spcBef>
                  <a:buNone/>
                </a:pPr>
                <a:r>
                  <a:rPr lang="en-GB" sz="1400" dirty="0">
                    <a:solidFill>
                      <a:srgbClr val="FF0000"/>
                    </a:solidFill>
                    <a:latin typeface="Cambria Math" panose="02040503050406030204" pitchFamily="18" charset="0"/>
                    <a:ea typeface="Cambria Math" panose="02040503050406030204" pitchFamily="18" charset="0"/>
                  </a:rPr>
                  <a:t>Proof</a:t>
                </a:r>
                <a:r>
                  <a:rPr lang="en-GB" sz="14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400" dirty="0">
                    <a:latin typeface="Cambria Math" panose="02040503050406030204" pitchFamily="18" charset="0"/>
                    <a:ea typeface="Cambria Math" panose="02040503050406030204" pitchFamily="18" charset="0"/>
                  </a:rPr>
                  <a:t>  </a:t>
                </a:r>
                <a:r>
                  <a:rPr lang="en-GB" sz="1400" dirty="0" err="1">
                    <a:solidFill>
                      <a:srgbClr val="002060"/>
                    </a:solidFill>
                    <a:latin typeface="Cambria Math" panose="02040503050406030204" pitchFamily="18" charset="0"/>
                    <a:ea typeface="Cambria Math" panose="02040503050406030204" pitchFamily="18" charset="0"/>
                  </a:rPr>
                  <a:t>simpl</a:t>
                </a:r>
                <a:r>
                  <a:rPr lang="en-GB" sz="14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400" dirty="0">
                    <a:solidFill>
                      <a:srgbClr val="002060"/>
                    </a:solidFill>
                    <a:latin typeface="Cambria Math" panose="02040503050406030204" pitchFamily="18" charset="0"/>
                    <a:ea typeface="Cambria Math" panose="02040503050406030204" pitchFamily="18" charset="0"/>
                  </a:rPr>
                  <a:t>  </a:t>
                </a:r>
                <a:r>
                  <a:rPr lang="en-GB" sz="1400" dirty="0" err="1">
                    <a:solidFill>
                      <a:srgbClr val="002060"/>
                    </a:solidFill>
                    <a:latin typeface="Cambria Math" panose="02040503050406030204" pitchFamily="18" charset="0"/>
                    <a:ea typeface="Cambria Math" panose="02040503050406030204" pitchFamily="18" charset="0"/>
                  </a:rPr>
                  <a:t>erewrite</a:t>
                </a:r>
                <a:r>
                  <a:rPr lang="en-GB" sz="1400" dirty="0">
                    <a:solidFill>
                      <a:srgbClr val="002060"/>
                    </a:solidFill>
                    <a:latin typeface="Cambria Math" panose="02040503050406030204" pitchFamily="18" charset="0"/>
                    <a:ea typeface="Cambria Math" panose="02040503050406030204" pitchFamily="18" charset="0"/>
                  </a:rPr>
                  <a:t> </a:t>
                </a:r>
                <a:r>
                  <a:rPr lang="en-GB" sz="1400" dirty="0" err="1">
                    <a:solidFill>
                      <a:srgbClr val="00B0F0"/>
                    </a:solidFill>
                    <a:latin typeface="Cambria Math" panose="02040503050406030204" pitchFamily="18" charset="0"/>
                    <a:ea typeface="Cambria Math" panose="02040503050406030204" pitchFamily="18" charset="0"/>
                  </a:rPr>
                  <a:t>IsInitialMorphism_property_morphism_unique</a:t>
                </a:r>
                <a:r>
                  <a:rPr lang="en-GB" sz="1400" dirty="0">
                    <a:latin typeface="Cambria Math" panose="02040503050406030204" pitchFamily="18" charset="0"/>
                    <a:ea typeface="Cambria Math" panose="02040503050406030204" pitchFamily="18" charset="0"/>
                  </a:rPr>
                  <a:t>; [ </a:t>
                </a:r>
                <a:r>
                  <a:rPr lang="en-GB" sz="1400" dirty="0">
                    <a:solidFill>
                      <a:srgbClr val="002060"/>
                    </a:solidFill>
                    <a:latin typeface="Cambria Math" panose="02040503050406030204" pitchFamily="18" charset="0"/>
                    <a:ea typeface="Cambria Math" panose="02040503050406030204" pitchFamily="18" charset="0"/>
                  </a:rPr>
                  <a:t>reflexivity</a:t>
                </a:r>
                <a:r>
                  <a:rPr lang="en-GB" sz="1400" dirty="0">
                    <a:latin typeface="Cambria Math" panose="02040503050406030204" pitchFamily="18" charset="0"/>
                    <a:ea typeface="Cambria Math" panose="02040503050406030204" pitchFamily="18" charset="0"/>
                  </a:rPr>
                  <a:t> | ].</a:t>
                </a:r>
              </a:p>
              <a:p>
                <a:pPr marL="0" indent="0">
                  <a:lnSpc>
                    <a:spcPct val="120000"/>
                  </a:lnSpc>
                  <a:spcBef>
                    <a:spcPts val="0"/>
                  </a:spcBef>
                  <a:buNone/>
                </a:pPr>
                <a:r>
                  <a:rPr lang="en-GB" sz="1400" dirty="0">
                    <a:solidFill>
                      <a:srgbClr val="002060"/>
                    </a:solidFill>
                    <a:latin typeface="Cambria Math" panose="02040503050406030204" pitchFamily="18" charset="0"/>
                    <a:ea typeface="Cambria Math" panose="02040503050406030204" pitchFamily="18" charset="0"/>
                  </a:rPr>
                  <a:t>  rewrite</a:t>
                </a:r>
                <a:r>
                  <a:rPr lang="en-GB" sz="1400" dirty="0">
                    <a:latin typeface="Cambria Math" panose="02040503050406030204" pitchFamily="18" charset="0"/>
                    <a:ea typeface="Cambria Math" panose="02040503050406030204" pitchFamily="18" charset="0"/>
                  </a:rPr>
                  <a:t> ?</a:t>
                </a:r>
                <a:r>
                  <a:rPr lang="en-GB" sz="1400" dirty="0" err="1">
                    <a:solidFill>
                      <a:srgbClr val="00B050"/>
                    </a:solidFill>
                    <a:latin typeface="Cambria Math" panose="02040503050406030204" pitchFamily="18" charset="0"/>
                    <a:ea typeface="Cambria Math" panose="02040503050406030204" pitchFamily="18" charset="0"/>
                  </a:rPr>
                  <a:t>composition_of</a:t>
                </a:r>
                <a:r>
                  <a:rPr lang="en-GB" sz="14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400" dirty="0">
                    <a:solidFill>
                      <a:srgbClr val="002060"/>
                    </a:solidFill>
                    <a:latin typeface="Cambria Math" panose="02040503050406030204" pitchFamily="18" charset="0"/>
                    <a:ea typeface="Cambria Math" panose="02040503050406030204" pitchFamily="18" charset="0"/>
                  </a:rPr>
                  <a:t>  repeat</a:t>
                </a:r>
                <a:r>
                  <a:rPr lang="en-GB" sz="1400" dirty="0">
                    <a:latin typeface="Cambria Math" panose="02040503050406030204" pitchFamily="18" charset="0"/>
                    <a:ea typeface="Cambria Math" panose="02040503050406030204" pitchFamily="18" charset="0"/>
                  </a:rPr>
                  <a:t> </a:t>
                </a:r>
                <a:r>
                  <a:rPr lang="en-GB" sz="1400" dirty="0" err="1">
                    <a:solidFill>
                      <a:srgbClr val="002060"/>
                    </a:solidFill>
                    <a:latin typeface="Cambria Math" panose="02040503050406030204" pitchFamily="18" charset="0"/>
                    <a:ea typeface="Cambria Math" panose="02040503050406030204" pitchFamily="18" charset="0"/>
                  </a:rPr>
                  <a:t>try_associativity_quick</a:t>
                </a:r>
                <a:r>
                  <a:rPr lang="en-GB" sz="1400" dirty="0">
                    <a:solidFill>
                      <a:srgbClr val="002060"/>
                    </a:solidFill>
                    <a:latin typeface="Cambria Math" panose="02040503050406030204" pitchFamily="18" charset="0"/>
                    <a:ea typeface="Cambria Math" panose="02040503050406030204" pitchFamily="18" charset="0"/>
                  </a:rPr>
                  <a:t> rewrite</a:t>
                </a:r>
                <a:r>
                  <a:rPr lang="en-GB" sz="1400" dirty="0">
                    <a:latin typeface="Cambria Math" panose="02040503050406030204" pitchFamily="18" charset="0"/>
                    <a:ea typeface="Cambria Math" panose="02040503050406030204" pitchFamily="18" charset="0"/>
                  </a:rPr>
                  <a:t> </a:t>
                </a:r>
                <a:r>
                  <a:rPr lang="en-GB" sz="1400" dirty="0" err="1">
                    <a:solidFill>
                      <a:srgbClr val="00B0F0"/>
                    </a:solidFill>
                    <a:latin typeface="Cambria Math" panose="02040503050406030204" pitchFamily="18" charset="0"/>
                    <a:ea typeface="Cambria Math" panose="02040503050406030204" pitchFamily="18" charset="0"/>
                  </a:rPr>
                  <a:t>IsInitialMorphism_property_morphism_property</a:t>
                </a:r>
                <a:r>
                  <a:rPr lang="en-GB" sz="14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400" dirty="0">
                    <a:latin typeface="Cambria Math" panose="02040503050406030204" pitchFamily="18" charset="0"/>
                    <a:ea typeface="Cambria Math" panose="02040503050406030204" pitchFamily="18" charset="0"/>
                  </a:rPr>
                  <a:t>  </a:t>
                </a:r>
                <a:r>
                  <a:rPr lang="en-GB" sz="1400" dirty="0">
                    <a:solidFill>
                      <a:srgbClr val="002060"/>
                    </a:solidFill>
                    <a:latin typeface="Cambria Math" panose="02040503050406030204" pitchFamily="18" charset="0"/>
                    <a:ea typeface="Cambria Math" panose="02040503050406030204" pitchFamily="18" charset="0"/>
                  </a:rPr>
                  <a:t>reflexivity</a:t>
                </a:r>
                <a:r>
                  <a:rPr lang="en-GB" sz="14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400" dirty="0" err="1">
                    <a:solidFill>
                      <a:srgbClr val="FF0000"/>
                    </a:solidFill>
                    <a:latin typeface="Cambria Math" panose="02040503050406030204" pitchFamily="18" charset="0"/>
                    <a:ea typeface="Cambria Math" panose="02040503050406030204" pitchFamily="18" charset="0"/>
                  </a:rPr>
                  <a:t>Qed</a:t>
                </a:r>
                <a:r>
                  <a:rPr lang="en-GB" sz="1400" dirty="0">
                    <a:latin typeface="Cambria Math" panose="02040503050406030204" pitchFamily="18" charset="0"/>
                    <a:ea typeface="Cambria Math" panose="02040503050406030204" pitchFamily="18" charset="0"/>
                  </a:rPr>
                  <a:t>.</a:t>
                </a:r>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xfrm>
                <a:off x="0" y="1825624"/>
                <a:ext cx="9144000" cy="4074132"/>
              </a:xfrm>
              <a:blipFill rotWithShape="0">
                <a:blip r:embed="rId3"/>
                <a:stretch>
                  <a:fillRect l="-200"/>
                </a:stretch>
              </a:blipFill>
            </p:spPr>
            <p:txBody>
              <a:bodyPr/>
              <a:lstStyle/>
              <a:p>
                <a:r>
                  <a:rPr lang="en-GB">
                    <a:noFill/>
                  </a:rPr>
                  <a:t> </a:t>
                </a:r>
              </a:p>
            </p:txBody>
          </p:sp>
        </mc:Fallback>
      </mc:AlternateContent>
      <p:sp>
        <p:nvSpPr>
          <p:cNvPr id="68" name="Title 1"/>
          <p:cNvSpPr txBox="1">
            <a:spLocks/>
          </p:cNvSpPr>
          <p:nvPr/>
        </p:nvSpPr>
        <p:spPr>
          <a:xfrm>
            <a:off x="628650" y="943520"/>
            <a:ext cx="8515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t>Concrete Example (New Version)</a:t>
            </a:r>
            <a:endParaRPr lang="en-US" sz="3200" dirty="0"/>
          </a:p>
        </p:txBody>
      </p:sp>
      <p:grpSp>
        <p:nvGrpSpPr>
          <p:cNvPr id="6" name="Group 50"/>
          <p:cNvGrpSpPr/>
          <p:nvPr/>
        </p:nvGrpSpPr>
        <p:grpSpPr>
          <a:xfrm>
            <a:off x="-479302" y="5636275"/>
            <a:ext cx="2588447" cy="1177245"/>
            <a:chOff x="2609467" y="2076901"/>
            <a:chExt cx="6931152" cy="3152344"/>
          </a:xfrm>
        </p:grpSpPr>
        <p:grpSp>
          <p:nvGrpSpPr>
            <p:cNvPr id="8" name="Group 4"/>
            <p:cNvGrpSpPr>
              <a:grpSpLocks noChangeAspect="1"/>
            </p:cNvGrpSpPr>
            <p:nvPr/>
          </p:nvGrpSpPr>
          <p:grpSpPr bwMode="auto">
            <a:xfrm>
              <a:off x="4752023" y="2199271"/>
              <a:ext cx="2260600" cy="2959100"/>
              <a:chOff x="1354" y="1310"/>
              <a:chExt cx="1424" cy="1864"/>
            </a:xfrm>
          </p:grpSpPr>
          <p:sp>
            <p:nvSpPr>
              <p:cNvPr id="10" name="AutoShape 3"/>
              <p:cNvSpPr>
                <a:spLocks noChangeAspect="1" noChangeArrowheads="1" noTextEdit="1"/>
              </p:cNvSpPr>
              <p:nvPr/>
            </p:nvSpPr>
            <p:spPr bwMode="auto">
              <a:xfrm>
                <a:off x="1354" y="1310"/>
                <a:ext cx="1424" cy="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 name="Freeform 5"/>
              <p:cNvSpPr>
                <a:spLocks/>
              </p:cNvSpPr>
              <p:nvPr/>
            </p:nvSpPr>
            <p:spPr bwMode="auto">
              <a:xfrm>
                <a:off x="1414" y="1377"/>
                <a:ext cx="1176" cy="661"/>
              </a:xfrm>
              <a:custGeom>
                <a:avLst/>
                <a:gdLst>
                  <a:gd name="T0" fmla="*/ 915 w 1176"/>
                  <a:gd name="T1" fmla="*/ 80 h 661"/>
                  <a:gd name="T2" fmla="*/ 939 w 1176"/>
                  <a:gd name="T3" fmla="*/ 76 h 661"/>
                  <a:gd name="T4" fmla="*/ 964 w 1176"/>
                  <a:gd name="T5" fmla="*/ 74 h 661"/>
                  <a:gd name="T6" fmla="*/ 988 w 1176"/>
                  <a:gd name="T7" fmla="*/ 78 h 661"/>
                  <a:gd name="T8" fmla="*/ 1006 w 1176"/>
                  <a:gd name="T9" fmla="*/ 96 h 661"/>
                  <a:gd name="T10" fmla="*/ 1000 w 1176"/>
                  <a:gd name="T11" fmla="*/ 128 h 661"/>
                  <a:gd name="T12" fmla="*/ 1000 w 1176"/>
                  <a:gd name="T13" fmla="*/ 137 h 661"/>
                  <a:gd name="T14" fmla="*/ 1033 w 1176"/>
                  <a:gd name="T15" fmla="*/ 137 h 661"/>
                  <a:gd name="T16" fmla="*/ 1058 w 1176"/>
                  <a:gd name="T17" fmla="*/ 148 h 661"/>
                  <a:gd name="T18" fmla="*/ 1062 w 1176"/>
                  <a:gd name="T19" fmla="*/ 166 h 661"/>
                  <a:gd name="T20" fmla="*/ 1064 w 1176"/>
                  <a:gd name="T21" fmla="*/ 179 h 661"/>
                  <a:gd name="T22" fmla="*/ 1091 w 1176"/>
                  <a:gd name="T23" fmla="*/ 177 h 661"/>
                  <a:gd name="T24" fmla="*/ 1111 w 1176"/>
                  <a:gd name="T25" fmla="*/ 179 h 661"/>
                  <a:gd name="T26" fmla="*/ 1129 w 1176"/>
                  <a:gd name="T27" fmla="*/ 195 h 661"/>
                  <a:gd name="T28" fmla="*/ 1150 w 1176"/>
                  <a:gd name="T29" fmla="*/ 239 h 661"/>
                  <a:gd name="T30" fmla="*/ 1169 w 1176"/>
                  <a:gd name="T31" fmla="*/ 297 h 661"/>
                  <a:gd name="T32" fmla="*/ 1145 w 1176"/>
                  <a:gd name="T33" fmla="*/ 337 h 661"/>
                  <a:gd name="T34" fmla="*/ 1084 w 1176"/>
                  <a:gd name="T35" fmla="*/ 355 h 661"/>
                  <a:gd name="T36" fmla="*/ 1022 w 1176"/>
                  <a:gd name="T37" fmla="*/ 375 h 661"/>
                  <a:gd name="T38" fmla="*/ 961 w 1176"/>
                  <a:gd name="T39" fmla="*/ 393 h 661"/>
                  <a:gd name="T40" fmla="*/ 897 w 1176"/>
                  <a:gd name="T41" fmla="*/ 413 h 661"/>
                  <a:gd name="T42" fmla="*/ 836 w 1176"/>
                  <a:gd name="T43" fmla="*/ 431 h 661"/>
                  <a:gd name="T44" fmla="*/ 774 w 1176"/>
                  <a:gd name="T45" fmla="*/ 451 h 661"/>
                  <a:gd name="T46" fmla="*/ 713 w 1176"/>
                  <a:gd name="T47" fmla="*/ 472 h 661"/>
                  <a:gd name="T48" fmla="*/ 653 w 1176"/>
                  <a:gd name="T49" fmla="*/ 494 h 661"/>
                  <a:gd name="T50" fmla="*/ 595 w 1176"/>
                  <a:gd name="T51" fmla="*/ 519 h 661"/>
                  <a:gd name="T52" fmla="*/ 537 w 1176"/>
                  <a:gd name="T53" fmla="*/ 548 h 661"/>
                  <a:gd name="T54" fmla="*/ 477 w 1176"/>
                  <a:gd name="T55" fmla="*/ 577 h 661"/>
                  <a:gd name="T56" fmla="*/ 416 w 1176"/>
                  <a:gd name="T57" fmla="*/ 604 h 661"/>
                  <a:gd name="T58" fmla="*/ 354 w 1176"/>
                  <a:gd name="T59" fmla="*/ 628 h 661"/>
                  <a:gd name="T60" fmla="*/ 293 w 1176"/>
                  <a:gd name="T61" fmla="*/ 648 h 661"/>
                  <a:gd name="T62" fmla="*/ 231 w 1176"/>
                  <a:gd name="T63" fmla="*/ 659 h 661"/>
                  <a:gd name="T64" fmla="*/ 161 w 1176"/>
                  <a:gd name="T65" fmla="*/ 657 h 661"/>
                  <a:gd name="T66" fmla="*/ 78 w 1176"/>
                  <a:gd name="T67" fmla="*/ 630 h 661"/>
                  <a:gd name="T68" fmla="*/ 16 w 1176"/>
                  <a:gd name="T69" fmla="*/ 575 h 661"/>
                  <a:gd name="T70" fmla="*/ 2 w 1176"/>
                  <a:gd name="T71" fmla="*/ 501 h 661"/>
                  <a:gd name="T72" fmla="*/ 38 w 1176"/>
                  <a:gd name="T73" fmla="*/ 436 h 661"/>
                  <a:gd name="T74" fmla="*/ 81 w 1176"/>
                  <a:gd name="T75" fmla="*/ 396 h 661"/>
                  <a:gd name="T76" fmla="*/ 130 w 1176"/>
                  <a:gd name="T77" fmla="*/ 362 h 661"/>
                  <a:gd name="T78" fmla="*/ 186 w 1176"/>
                  <a:gd name="T79" fmla="*/ 333 h 661"/>
                  <a:gd name="T80" fmla="*/ 246 w 1176"/>
                  <a:gd name="T81" fmla="*/ 308 h 661"/>
                  <a:gd name="T82" fmla="*/ 307 w 1176"/>
                  <a:gd name="T83" fmla="*/ 286 h 661"/>
                  <a:gd name="T84" fmla="*/ 365 w 1176"/>
                  <a:gd name="T85" fmla="*/ 262 h 661"/>
                  <a:gd name="T86" fmla="*/ 419 w 1176"/>
                  <a:gd name="T87" fmla="*/ 241 h 661"/>
                  <a:gd name="T88" fmla="*/ 463 w 1176"/>
                  <a:gd name="T89" fmla="*/ 219 h 661"/>
                  <a:gd name="T90" fmla="*/ 501 w 1176"/>
                  <a:gd name="T91" fmla="*/ 199 h 661"/>
                  <a:gd name="T92" fmla="*/ 539 w 1176"/>
                  <a:gd name="T93" fmla="*/ 177 h 661"/>
                  <a:gd name="T94" fmla="*/ 577 w 1176"/>
                  <a:gd name="T95" fmla="*/ 157 h 661"/>
                  <a:gd name="T96" fmla="*/ 613 w 1176"/>
                  <a:gd name="T97" fmla="*/ 136 h 661"/>
                  <a:gd name="T98" fmla="*/ 651 w 1176"/>
                  <a:gd name="T99" fmla="*/ 116 h 661"/>
                  <a:gd name="T100" fmla="*/ 689 w 1176"/>
                  <a:gd name="T101" fmla="*/ 96 h 661"/>
                  <a:gd name="T102" fmla="*/ 727 w 1176"/>
                  <a:gd name="T103" fmla="*/ 76 h 661"/>
                  <a:gd name="T104" fmla="*/ 760 w 1176"/>
                  <a:gd name="T105" fmla="*/ 60 h 661"/>
                  <a:gd name="T106" fmla="*/ 790 w 1176"/>
                  <a:gd name="T107" fmla="*/ 40 h 661"/>
                  <a:gd name="T108" fmla="*/ 821 w 1176"/>
                  <a:gd name="T109" fmla="*/ 20 h 661"/>
                  <a:gd name="T110" fmla="*/ 852 w 1176"/>
                  <a:gd name="T111" fmla="*/ 4 h 661"/>
                  <a:gd name="T112" fmla="*/ 883 w 1176"/>
                  <a:gd name="T113" fmla="*/ 0 h 661"/>
                  <a:gd name="T114" fmla="*/ 910 w 1176"/>
                  <a:gd name="T115" fmla="*/ 13 h 661"/>
                  <a:gd name="T116" fmla="*/ 921 w 1176"/>
                  <a:gd name="T117" fmla="*/ 38 h 661"/>
                  <a:gd name="T118" fmla="*/ 915 w 1176"/>
                  <a:gd name="T119" fmla="*/ 67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76" h="661">
                    <a:moveTo>
                      <a:pt x="906" y="81"/>
                    </a:moveTo>
                    <a:lnTo>
                      <a:pt x="915" y="80"/>
                    </a:lnTo>
                    <a:lnTo>
                      <a:pt x="926" y="78"/>
                    </a:lnTo>
                    <a:lnTo>
                      <a:pt x="939" y="76"/>
                    </a:lnTo>
                    <a:lnTo>
                      <a:pt x="951" y="76"/>
                    </a:lnTo>
                    <a:lnTo>
                      <a:pt x="964" y="74"/>
                    </a:lnTo>
                    <a:lnTo>
                      <a:pt x="977" y="76"/>
                    </a:lnTo>
                    <a:lnTo>
                      <a:pt x="988" y="78"/>
                    </a:lnTo>
                    <a:lnTo>
                      <a:pt x="995" y="81"/>
                    </a:lnTo>
                    <a:lnTo>
                      <a:pt x="1006" y="96"/>
                    </a:lnTo>
                    <a:lnTo>
                      <a:pt x="1008" y="112"/>
                    </a:lnTo>
                    <a:lnTo>
                      <a:pt x="1000" y="128"/>
                    </a:lnTo>
                    <a:lnTo>
                      <a:pt x="988" y="141"/>
                    </a:lnTo>
                    <a:lnTo>
                      <a:pt x="1000" y="137"/>
                    </a:lnTo>
                    <a:lnTo>
                      <a:pt x="1017" y="136"/>
                    </a:lnTo>
                    <a:lnTo>
                      <a:pt x="1033" y="137"/>
                    </a:lnTo>
                    <a:lnTo>
                      <a:pt x="1047" y="141"/>
                    </a:lnTo>
                    <a:lnTo>
                      <a:pt x="1058" y="148"/>
                    </a:lnTo>
                    <a:lnTo>
                      <a:pt x="1064" y="156"/>
                    </a:lnTo>
                    <a:lnTo>
                      <a:pt x="1062" y="166"/>
                    </a:lnTo>
                    <a:lnTo>
                      <a:pt x="1047" y="181"/>
                    </a:lnTo>
                    <a:lnTo>
                      <a:pt x="1064" y="179"/>
                    </a:lnTo>
                    <a:lnTo>
                      <a:pt x="1078" y="177"/>
                    </a:lnTo>
                    <a:lnTo>
                      <a:pt x="1091" y="177"/>
                    </a:lnTo>
                    <a:lnTo>
                      <a:pt x="1102" y="177"/>
                    </a:lnTo>
                    <a:lnTo>
                      <a:pt x="1111" y="179"/>
                    </a:lnTo>
                    <a:lnTo>
                      <a:pt x="1120" y="186"/>
                    </a:lnTo>
                    <a:lnTo>
                      <a:pt x="1129" y="195"/>
                    </a:lnTo>
                    <a:lnTo>
                      <a:pt x="1138" y="212"/>
                    </a:lnTo>
                    <a:lnTo>
                      <a:pt x="1150" y="239"/>
                    </a:lnTo>
                    <a:lnTo>
                      <a:pt x="1161" y="268"/>
                    </a:lnTo>
                    <a:lnTo>
                      <a:pt x="1169" y="297"/>
                    </a:lnTo>
                    <a:lnTo>
                      <a:pt x="1176" y="326"/>
                    </a:lnTo>
                    <a:lnTo>
                      <a:pt x="1145" y="337"/>
                    </a:lnTo>
                    <a:lnTo>
                      <a:pt x="1114" y="346"/>
                    </a:lnTo>
                    <a:lnTo>
                      <a:pt x="1084" y="355"/>
                    </a:lnTo>
                    <a:lnTo>
                      <a:pt x="1053" y="366"/>
                    </a:lnTo>
                    <a:lnTo>
                      <a:pt x="1022" y="375"/>
                    </a:lnTo>
                    <a:lnTo>
                      <a:pt x="991" y="384"/>
                    </a:lnTo>
                    <a:lnTo>
                      <a:pt x="961" y="393"/>
                    </a:lnTo>
                    <a:lnTo>
                      <a:pt x="930" y="402"/>
                    </a:lnTo>
                    <a:lnTo>
                      <a:pt x="897" y="413"/>
                    </a:lnTo>
                    <a:lnTo>
                      <a:pt x="866" y="422"/>
                    </a:lnTo>
                    <a:lnTo>
                      <a:pt x="836" y="431"/>
                    </a:lnTo>
                    <a:lnTo>
                      <a:pt x="805" y="442"/>
                    </a:lnTo>
                    <a:lnTo>
                      <a:pt x="774" y="451"/>
                    </a:lnTo>
                    <a:lnTo>
                      <a:pt x="743" y="461"/>
                    </a:lnTo>
                    <a:lnTo>
                      <a:pt x="713" y="472"/>
                    </a:lnTo>
                    <a:lnTo>
                      <a:pt x="682" y="483"/>
                    </a:lnTo>
                    <a:lnTo>
                      <a:pt x="653" y="494"/>
                    </a:lnTo>
                    <a:lnTo>
                      <a:pt x="624" y="507"/>
                    </a:lnTo>
                    <a:lnTo>
                      <a:pt x="595" y="519"/>
                    </a:lnTo>
                    <a:lnTo>
                      <a:pt x="566" y="534"/>
                    </a:lnTo>
                    <a:lnTo>
                      <a:pt x="537" y="548"/>
                    </a:lnTo>
                    <a:lnTo>
                      <a:pt x="506" y="563"/>
                    </a:lnTo>
                    <a:lnTo>
                      <a:pt x="477" y="577"/>
                    </a:lnTo>
                    <a:lnTo>
                      <a:pt x="447" y="590"/>
                    </a:lnTo>
                    <a:lnTo>
                      <a:pt x="416" y="604"/>
                    </a:lnTo>
                    <a:lnTo>
                      <a:pt x="385" y="617"/>
                    </a:lnTo>
                    <a:lnTo>
                      <a:pt x="354" y="628"/>
                    </a:lnTo>
                    <a:lnTo>
                      <a:pt x="324" y="639"/>
                    </a:lnTo>
                    <a:lnTo>
                      <a:pt x="293" y="648"/>
                    </a:lnTo>
                    <a:lnTo>
                      <a:pt x="262" y="653"/>
                    </a:lnTo>
                    <a:lnTo>
                      <a:pt x="231" y="659"/>
                    </a:lnTo>
                    <a:lnTo>
                      <a:pt x="201" y="661"/>
                    </a:lnTo>
                    <a:lnTo>
                      <a:pt x="161" y="657"/>
                    </a:lnTo>
                    <a:lnTo>
                      <a:pt x="117" y="646"/>
                    </a:lnTo>
                    <a:lnTo>
                      <a:pt x="78" y="630"/>
                    </a:lnTo>
                    <a:lnTo>
                      <a:pt x="41" y="604"/>
                    </a:lnTo>
                    <a:lnTo>
                      <a:pt x="16" y="575"/>
                    </a:lnTo>
                    <a:lnTo>
                      <a:pt x="0" y="541"/>
                    </a:lnTo>
                    <a:lnTo>
                      <a:pt x="2" y="501"/>
                    </a:lnTo>
                    <a:lnTo>
                      <a:pt x="21" y="458"/>
                    </a:lnTo>
                    <a:lnTo>
                      <a:pt x="38" y="436"/>
                    </a:lnTo>
                    <a:lnTo>
                      <a:pt x="58" y="414"/>
                    </a:lnTo>
                    <a:lnTo>
                      <a:pt x="81" y="396"/>
                    </a:lnTo>
                    <a:lnTo>
                      <a:pt x="105" y="378"/>
                    </a:lnTo>
                    <a:lnTo>
                      <a:pt x="130" y="362"/>
                    </a:lnTo>
                    <a:lnTo>
                      <a:pt x="159" y="347"/>
                    </a:lnTo>
                    <a:lnTo>
                      <a:pt x="186" y="333"/>
                    </a:lnTo>
                    <a:lnTo>
                      <a:pt x="217" y="320"/>
                    </a:lnTo>
                    <a:lnTo>
                      <a:pt x="246" y="308"/>
                    </a:lnTo>
                    <a:lnTo>
                      <a:pt x="277" y="297"/>
                    </a:lnTo>
                    <a:lnTo>
                      <a:pt x="307" y="286"/>
                    </a:lnTo>
                    <a:lnTo>
                      <a:pt x="336" y="273"/>
                    </a:lnTo>
                    <a:lnTo>
                      <a:pt x="365" y="262"/>
                    </a:lnTo>
                    <a:lnTo>
                      <a:pt x="392" y="252"/>
                    </a:lnTo>
                    <a:lnTo>
                      <a:pt x="419" y="241"/>
                    </a:lnTo>
                    <a:lnTo>
                      <a:pt x="445" y="228"/>
                    </a:lnTo>
                    <a:lnTo>
                      <a:pt x="463" y="219"/>
                    </a:lnTo>
                    <a:lnTo>
                      <a:pt x="483" y="208"/>
                    </a:lnTo>
                    <a:lnTo>
                      <a:pt x="501" y="199"/>
                    </a:lnTo>
                    <a:lnTo>
                      <a:pt x="521" y="188"/>
                    </a:lnTo>
                    <a:lnTo>
                      <a:pt x="539" y="177"/>
                    </a:lnTo>
                    <a:lnTo>
                      <a:pt x="557" y="168"/>
                    </a:lnTo>
                    <a:lnTo>
                      <a:pt x="577" y="157"/>
                    </a:lnTo>
                    <a:lnTo>
                      <a:pt x="595" y="147"/>
                    </a:lnTo>
                    <a:lnTo>
                      <a:pt x="613" y="136"/>
                    </a:lnTo>
                    <a:lnTo>
                      <a:pt x="633" y="127"/>
                    </a:lnTo>
                    <a:lnTo>
                      <a:pt x="651" y="116"/>
                    </a:lnTo>
                    <a:lnTo>
                      <a:pt x="669" y="105"/>
                    </a:lnTo>
                    <a:lnTo>
                      <a:pt x="689" y="96"/>
                    </a:lnTo>
                    <a:lnTo>
                      <a:pt x="707" y="85"/>
                    </a:lnTo>
                    <a:lnTo>
                      <a:pt x="727" y="76"/>
                    </a:lnTo>
                    <a:lnTo>
                      <a:pt x="745" y="67"/>
                    </a:lnTo>
                    <a:lnTo>
                      <a:pt x="760" y="60"/>
                    </a:lnTo>
                    <a:lnTo>
                      <a:pt x="774" y="51"/>
                    </a:lnTo>
                    <a:lnTo>
                      <a:pt x="790" y="40"/>
                    </a:lnTo>
                    <a:lnTo>
                      <a:pt x="807" y="29"/>
                    </a:lnTo>
                    <a:lnTo>
                      <a:pt x="821" y="20"/>
                    </a:lnTo>
                    <a:lnTo>
                      <a:pt x="837" y="11"/>
                    </a:lnTo>
                    <a:lnTo>
                      <a:pt x="852" y="4"/>
                    </a:lnTo>
                    <a:lnTo>
                      <a:pt x="866" y="0"/>
                    </a:lnTo>
                    <a:lnTo>
                      <a:pt x="883" y="0"/>
                    </a:lnTo>
                    <a:lnTo>
                      <a:pt x="897" y="4"/>
                    </a:lnTo>
                    <a:lnTo>
                      <a:pt x="910" y="13"/>
                    </a:lnTo>
                    <a:lnTo>
                      <a:pt x="917" y="23"/>
                    </a:lnTo>
                    <a:lnTo>
                      <a:pt x="921" y="38"/>
                    </a:lnTo>
                    <a:lnTo>
                      <a:pt x="921" y="52"/>
                    </a:lnTo>
                    <a:lnTo>
                      <a:pt x="915" y="67"/>
                    </a:lnTo>
                    <a:lnTo>
                      <a:pt x="906" y="81"/>
                    </a:lnTo>
                    <a:close/>
                  </a:path>
                </a:pathLst>
              </a:custGeom>
              <a:solidFill>
                <a:srgbClr val="D8E5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2" name="Freeform 6"/>
              <p:cNvSpPr>
                <a:spLocks/>
              </p:cNvSpPr>
              <p:nvPr/>
            </p:nvSpPr>
            <p:spPr bwMode="auto">
              <a:xfrm>
                <a:off x="1363" y="1343"/>
                <a:ext cx="1408" cy="1809"/>
              </a:xfrm>
              <a:custGeom>
                <a:avLst/>
                <a:gdLst>
                  <a:gd name="T0" fmla="*/ 885 w 1408"/>
                  <a:gd name="T1" fmla="*/ 0 h 1809"/>
                  <a:gd name="T2" fmla="*/ 907 w 1408"/>
                  <a:gd name="T3" fmla="*/ 19 h 1809"/>
                  <a:gd name="T4" fmla="*/ 898 w 1408"/>
                  <a:gd name="T5" fmla="*/ 54 h 1809"/>
                  <a:gd name="T6" fmla="*/ 809 w 1408"/>
                  <a:gd name="T7" fmla="*/ 123 h 1809"/>
                  <a:gd name="T8" fmla="*/ 688 w 1408"/>
                  <a:gd name="T9" fmla="*/ 186 h 1809"/>
                  <a:gd name="T10" fmla="*/ 612 w 1408"/>
                  <a:gd name="T11" fmla="*/ 224 h 1809"/>
                  <a:gd name="T12" fmla="*/ 536 w 1408"/>
                  <a:gd name="T13" fmla="*/ 271 h 1809"/>
                  <a:gd name="T14" fmla="*/ 458 w 1408"/>
                  <a:gd name="T15" fmla="*/ 320 h 1809"/>
                  <a:gd name="T16" fmla="*/ 380 w 1408"/>
                  <a:gd name="T17" fmla="*/ 362 h 1809"/>
                  <a:gd name="T18" fmla="*/ 297 w 1408"/>
                  <a:gd name="T19" fmla="*/ 400 h 1809"/>
                  <a:gd name="T20" fmla="*/ 214 w 1408"/>
                  <a:gd name="T21" fmla="*/ 438 h 1809"/>
                  <a:gd name="T22" fmla="*/ 152 w 1408"/>
                  <a:gd name="T23" fmla="*/ 474 h 1809"/>
                  <a:gd name="T24" fmla="*/ 100 w 1408"/>
                  <a:gd name="T25" fmla="*/ 526 h 1809"/>
                  <a:gd name="T26" fmla="*/ 96 w 1408"/>
                  <a:gd name="T27" fmla="*/ 593 h 1809"/>
                  <a:gd name="T28" fmla="*/ 143 w 1408"/>
                  <a:gd name="T29" fmla="*/ 642 h 1809"/>
                  <a:gd name="T30" fmla="*/ 210 w 1408"/>
                  <a:gd name="T31" fmla="*/ 664 h 1809"/>
                  <a:gd name="T32" fmla="*/ 297 w 1408"/>
                  <a:gd name="T33" fmla="*/ 662 h 1809"/>
                  <a:gd name="T34" fmla="*/ 393 w 1408"/>
                  <a:gd name="T35" fmla="*/ 637 h 1809"/>
                  <a:gd name="T36" fmla="*/ 485 w 1408"/>
                  <a:gd name="T37" fmla="*/ 600 h 1809"/>
                  <a:gd name="T38" fmla="*/ 590 w 1408"/>
                  <a:gd name="T39" fmla="*/ 559 h 1809"/>
                  <a:gd name="T40" fmla="*/ 695 w 1408"/>
                  <a:gd name="T41" fmla="*/ 519 h 1809"/>
                  <a:gd name="T42" fmla="*/ 802 w 1408"/>
                  <a:gd name="T43" fmla="*/ 485 h 1809"/>
                  <a:gd name="T44" fmla="*/ 905 w 1408"/>
                  <a:gd name="T45" fmla="*/ 447 h 1809"/>
                  <a:gd name="T46" fmla="*/ 1008 w 1408"/>
                  <a:gd name="T47" fmla="*/ 409 h 1809"/>
                  <a:gd name="T48" fmla="*/ 1113 w 1408"/>
                  <a:gd name="T49" fmla="*/ 372 h 1809"/>
                  <a:gd name="T50" fmla="*/ 1218 w 1408"/>
                  <a:gd name="T51" fmla="*/ 342 h 1809"/>
                  <a:gd name="T52" fmla="*/ 1325 w 1408"/>
                  <a:gd name="T53" fmla="*/ 316 h 1809"/>
                  <a:gd name="T54" fmla="*/ 1328 w 1408"/>
                  <a:gd name="T55" fmla="*/ 394 h 1809"/>
                  <a:gd name="T56" fmla="*/ 1337 w 1408"/>
                  <a:gd name="T57" fmla="*/ 486 h 1809"/>
                  <a:gd name="T58" fmla="*/ 1343 w 1408"/>
                  <a:gd name="T59" fmla="*/ 618 h 1809"/>
                  <a:gd name="T60" fmla="*/ 1350 w 1408"/>
                  <a:gd name="T61" fmla="*/ 809 h 1809"/>
                  <a:gd name="T62" fmla="*/ 1368 w 1408"/>
                  <a:gd name="T63" fmla="*/ 1205 h 1809"/>
                  <a:gd name="T64" fmla="*/ 1384 w 1408"/>
                  <a:gd name="T65" fmla="*/ 1415 h 1809"/>
                  <a:gd name="T66" fmla="*/ 1393 w 1408"/>
                  <a:gd name="T67" fmla="*/ 1531 h 1809"/>
                  <a:gd name="T68" fmla="*/ 1408 w 1408"/>
                  <a:gd name="T69" fmla="*/ 1659 h 1809"/>
                  <a:gd name="T70" fmla="*/ 1238 w 1408"/>
                  <a:gd name="T71" fmla="*/ 1690 h 1809"/>
                  <a:gd name="T72" fmla="*/ 1037 w 1408"/>
                  <a:gd name="T73" fmla="*/ 1717 h 1809"/>
                  <a:gd name="T74" fmla="*/ 825 w 1408"/>
                  <a:gd name="T75" fmla="*/ 1742 h 1809"/>
                  <a:gd name="T76" fmla="*/ 622 w 1408"/>
                  <a:gd name="T77" fmla="*/ 1768 h 1809"/>
                  <a:gd name="T78" fmla="*/ 451 w 1408"/>
                  <a:gd name="T79" fmla="*/ 1793 h 1809"/>
                  <a:gd name="T80" fmla="*/ 349 w 1408"/>
                  <a:gd name="T81" fmla="*/ 1809 h 1809"/>
                  <a:gd name="T82" fmla="*/ 270 w 1408"/>
                  <a:gd name="T83" fmla="*/ 1802 h 1809"/>
                  <a:gd name="T84" fmla="*/ 194 w 1408"/>
                  <a:gd name="T85" fmla="*/ 1769 h 1809"/>
                  <a:gd name="T86" fmla="*/ 130 w 1408"/>
                  <a:gd name="T87" fmla="*/ 1704 h 1809"/>
                  <a:gd name="T88" fmla="*/ 83 w 1408"/>
                  <a:gd name="T89" fmla="*/ 1603 h 1809"/>
                  <a:gd name="T90" fmla="*/ 51 w 1408"/>
                  <a:gd name="T91" fmla="*/ 1418 h 1809"/>
                  <a:gd name="T92" fmla="*/ 25 w 1408"/>
                  <a:gd name="T93" fmla="*/ 1198 h 1809"/>
                  <a:gd name="T94" fmla="*/ 7 w 1408"/>
                  <a:gd name="T95" fmla="*/ 765 h 1809"/>
                  <a:gd name="T96" fmla="*/ 4 w 1408"/>
                  <a:gd name="T97" fmla="*/ 526 h 1809"/>
                  <a:gd name="T98" fmla="*/ 62 w 1408"/>
                  <a:gd name="T99" fmla="*/ 441 h 1809"/>
                  <a:gd name="T100" fmla="*/ 210 w 1408"/>
                  <a:gd name="T101" fmla="*/ 356 h 1809"/>
                  <a:gd name="T102" fmla="*/ 311 w 1408"/>
                  <a:gd name="T103" fmla="*/ 298 h 1809"/>
                  <a:gd name="T104" fmla="*/ 400 w 1408"/>
                  <a:gd name="T105" fmla="*/ 253 h 1809"/>
                  <a:gd name="T106" fmla="*/ 485 w 1408"/>
                  <a:gd name="T107" fmla="*/ 213 h 1809"/>
                  <a:gd name="T108" fmla="*/ 572 w 1408"/>
                  <a:gd name="T109" fmla="*/ 170 h 1809"/>
                  <a:gd name="T110" fmla="*/ 668 w 1408"/>
                  <a:gd name="T111" fmla="*/ 119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8" h="1809">
                    <a:moveTo>
                      <a:pt x="840" y="18"/>
                    </a:moveTo>
                    <a:lnTo>
                      <a:pt x="867" y="3"/>
                    </a:lnTo>
                    <a:lnTo>
                      <a:pt x="885" y="0"/>
                    </a:lnTo>
                    <a:lnTo>
                      <a:pt x="898" y="1"/>
                    </a:lnTo>
                    <a:lnTo>
                      <a:pt x="905" y="9"/>
                    </a:lnTo>
                    <a:lnTo>
                      <a:pt x="907" y="19"/>
                    </a:lnTo>
                    <a:lnTo>
                      <a:pt x="907" y="32"/>
                    </a:lnTo>
                    <a:lnTo>
                      <a:pt x="903" y="45"/>
                    </a:lnTo>
                    <a:lnTo>
                      <a:pt x="898" y="54"/>
                    </a:lnTo>
                    <a:lnTo>
                      <a:pt x="878" y="76"/>
                    </a:lnTo>
                    <a:lnTo>
                      <a:pt x="847" y="99"/>
                    </a:lnTo>
                    <a:lnTo>
                      <a:pt x="809" y="123"/>
                    </a:lnTo>
                    <a:lnTo>
                      <a:pt x="767" y="146"/>
                    </a:lnTo>
                    <a:lnTo>
                      <a:pt x="726" y="168"/>
                    </a:lnTo>
                    <a:lnTo>
                      <a:pt x="688" y="186"/>
                    </a:lnTo>
                    <a:lnTo>
                      <a:pt x="657" y="200"/>
                    </a:lnTo>
                    <a:lnTo>
                      <a:pt x="637" y="210"/>
                    </a:lnTo>
                    <a:lnTo>
                      <a:pt x="612" y="224"/>
                    </a:lnTo>
                    <a:lnTo>
                      <a:pt x="586" y="240"/>
                    </a:lnTo>
                    <a:lnTo>
                      <a:pt x="561" y="255"/>
                    </a:lnTo>
                    <a:lnTo>
                      <a:pt x="536" y="271"/>
                    </a:lnTo>
                    <a:lnTo>
                      <a:pt x="510" y="287"/>
                    </a:lnTo>
                    <a:lnTo>
                      <a:pt x="485" y="304"/>
                    </a:lnTo>
                    <a:lnTo>
                      <a:pt x="458" y="320"/>
                    </a:lnTo>
                    <a:lnTo>
                      <a:pt x="432" y="334"/>
                    </a:lnTo>
                    <a:lnTo>
                      <a:pt x="407" y="349"/>
                    </a:lnTo>
                    <a:lnTo>
                      <a:pt x="380" y="362"/>
                    </a:lnTo>
                    <a:lnTo>
                      <a:pt x="353" y="374"/>
                    </a:lnTo>
                    <a:lnTo>
                      <a:pt x="324" y="387"/>
                    </a:lnTo>
                    <a:lnTo>
                      <a:pt x="297" y="400"/>
                    </a:lnTo>
                    <a:lnTo>
                      <a:pt x="268" y="412"/>
                    </a:lnTo>
                    <a:lnTo>
                      <a:pt x="241" y="425"/>
                    </a:lnTo>
                    <a:lnTo>
                      <a:pt x="214" y="438"/>
                    </a:lnTo>
                    <a:lnTo>
                      <a:pt x="194" y="448"/>
                    </a:lnTo>
                    <a:lnTo>
                      <a:pt x="172" y="459"/>
                    </a:lnTo>
                    <a:lnTo>
                      <a:pt x="152" y="474"/>
                    </a:lnTo>
                    <a:lnTo>
                      <a:pt x="130" y="488"/>
                    </a:lnTo>
                    <a:lnTo>
                      <a:pt x="114" y="506"/>
                    </a:lnTo>
                    <a:lnTo>
                      <a:pt x="100" y="526"/>
                    </a:lnTo>
                    <a:lnTo>
                      <a:pt x="92" y="548"/>
                    </a:lnTo>
                    <a:lnTo>
                      <a:pt x="91" y="571"/>
                    </a:lnTo>
                    <a:lnTo>
                      <a:pt x="96" y="593"/>
                    </a:lnTo>
                    <a:lnTo>
                      <a:pt x="109" y="613"/>
                    </a:lnTo>
                    <a:lnTo>
                      <a:pt x="125" y="629"/>
                    </a:lnTo>
                    <a:lnTo>
                      <a:pt x="143" y="642"/>
                    </a:lnTo>
                    <a:lnTo>
                      <a:pt x="165" y="651"/>
                    </a:lnTo>
                    <a:lnTo>
                      <a:pt x="188" y="658"/>
                    </a:lnTo>
                    <a:lnTo>
                      <a:pt x="210" y="664"/>
                    </a:lnTo>
                    <a:lnTo>
                      <a:pt x="232" y="666"/>
                    </a:lnTo>
                    <a:lnTo>
                      <a:pt x="264" y="666"/>
                    </a:lnTo>
                    <a:lnTo>
                      <a:pt x="297" y="662"/>
                    </a:lnTo>
                    <a:lnTo>
                      <a:pt x="329" y="655"/>
                    </a:lnTo>
                    <a:lnTo>
                      <a:pt x="362" y="646"/>
                    </a:lnTo>
                    <a:lnTo>
                      <a:pt x="393" y="637"/>
                    </a:lnTo>
                    <a:lnTo>
                      <a:pt x="423" y="624"/>
                    </a:lnTo>
                    <a:lnTo>
                      <a:pt x="454" y="613"/>
                    </a:lnTo>
                    <a:lnTo>
                      <a:pt x="485" y="600"/>
                    </a:lnTo>
                    <a:lnTo>
                      <a:pt x="519" y="586"/>
                    </a:lnTo>
                    <a:lnTo>
                      <a:pt x="554" y="571"/>
                    </a:lnTo>
                    <a:lnTo>
                      <a:pt x="590" y="559"/>
                    </a:lnTo>
                    <a:lnTo>
                      <a:pt x="624" y="544"/>
                    </a:lnTo>
                    <a:lnTo>
                      <a:pt x="660" y="532"/>
                    </a:lnTo>
                    <a:lnTo>
                      <a:pt x="695" y="519"/>
                    </a:lnTo>
                    <a:lnTo>
                      <a:pt x="731" y="508"/>
                    </a:lnTo>
                    <a:lnTo>
                      <a:pt x="767" y="495"/>
                    </a:lnTo>
                    <a:lnTo>
                      <a:pt x="802" y="485"/>
                    </a:lnTo>
                    <a:lnTo>
                      <a:pt x="836" y="472"/>
                    </a:lnTo>
                    <a:lnTo>
                      <a:pt x="870" y="459"/>
                    </a:lnTo>
                    <a:lnTo>
                      <a:pt x="905" y="447"/>
                    </a:lnTo>
                    <a:lnTo>
                      <a:pt x="939" y="434"/>
                    </a:lnTo>
                    <a:lnTo>
                      <a:pt x="974" y="421"/>
                    </a:lnTo>
                    <a:lnTo>
                      <a:pt x="1008" y="409"/>
                    </a:lnTo>
                    <a:lnTo>
                      <a:pt x="1044" y="396"/>
                    </a:lnTo>
                    <a:lnTo>
                      <a:pt x="1078" y="385"/>
                    </a:lnTo>
                    <a:lnTo>
                      <a:pt x="1113" y="372"/>
                    </a:lnTo>
                    <a:lnTo>
                      <a:pt x="1147" y="362"/>
                    </a:lnTo>
                    <a:lnTo>
                      <a:pt x="1183" y="351"/>
                    </a:lnTo>
                    <a:lnTo>
                      <a:pt x="1218" y="342"/>
                    </a:lnTo>
                    <a:lnTo>
                      <a:pt x="1254" y="333"/>
                    </a:lnTo>
                    <a:lnTo>
                      <a:pt x="1288" y="324"/>
                    </a:lnTo>
                    <a:lnTo>
                      <a:pt x="1325" y="316"/>
                    </a:lnTo>
                    <a:lnTo>
                      <a:pt x="1321" y="342"/>
                    </a:lnTo>
                    <a:lnTo>
                      <a:pt x="1325" y="367"/>
                    </a:lnTo>
                    <a:lnTo>
                      <a:pt x="1328" y="394"/>
                    </a:lnTo>
                    <a:lnTo>
                      <a:pt x="1332" y="421"/>
                    </a:lnTo>
                    <a:lnTo>
                      <a:pt x="1334" y="452"/>
                    </a:lnTo>
                    <a:lnTo>
                      <a:pt x="1337" y="486"/>
                    </a:lnTo>
                    <a:lnTo>
                      <a:pt x="1339" y="523"/>
                    </a:lnTo>
                    <a:lnTo>
                      <a:pt x="1341" y="553"/>
                    </a:lnTo>
                    <a:lnTo>
                      <a:pt x="1343" y="618"/>
                    </a:lnTo>
                    <a:lnTo>
                      <a:pt x="1344" y="680"/>
                    </a:lnTo>
                    <a:lnTo>
                      <a:pt x="1346" y="743"/>
                    </a:lnTo>
                    <a:lnTo>
                      <a:pt x="1350" y="809"/>
                    </a:lnTo>
                    <a:lnTo>
                      <a:pt x="1355" y="944"/>
                    </a:lnTo>
                    <a:lnTo>
                      <a:pt x="1361" y="1075"/>
                    </a:lnTo>
                    <a:lnTo>
                      <a:pt x="1368" y="1205"/>
                    </a:lnTo>
                    <a:lnTo>
                      <a:pt x="1379" y="1339"/>
                    </a:lnTo>
                    <a:lnTo>
                      <a:pt x="1382" y="1377"/>
                    </a:lnTo>
                    <a:lnTo>
                      <a:pt x="1384" y="1415"/>
                    </a:lnTo>
                    <a:lnTo>
                      <a:pt x="1386" y="1453"/>
                    </a:lnTo>
                    <a:lnTo>
                      <a:pt x="1388" y="1491"/>
                    </a:lnTo>
                    <a:lnTo>
                      <a:pt x="1393" y="1531"/>
                    </a:lnTo>
                    <a:lnTo>
                      <a:pt x="1402" y="1576"/>
                    </a:lnTo>
                    <a:lnTo>
                      <a:pt x="1408" y="1623"/>
                    </a:lnTo>
                    <a:lnTo>
                      <a:pt x="1408" y="1659"/>
                    </a:lnTo>
                    <a:lnTo>
                      <a:pt x="1355" y="1670"/>
                    </a:lnTo>
                    <a:lnTo>
                      <a:pt x="1299" y="1681"/>
                    </a:lnTo>
                    <a:lnTo>
                      <a:pt x="1238" y="1690"/>
                    </a:lnTo>
                    <a:lnTo>
                      <a:pt x="1173" y="1699"/>
                    </a:lnTo>
                    <a:lnTo>
                      <a:pt x="1106" y="1708"/>
                    </a:lnTo>
                    <a:lnTo>
                      <a:pt x="1037" y="1717"/>
                    </a:lnTo>
                    <a:lnTo>
                      <a:pt x="966" y="1726"/>
                    </a:lnTo>
                    <a:lnTo>
                      <a:pt x="896" y="1735"/>
                    </a:lnTo>
                    <a:lnTo>
                      <a:pt x="825" y="1742"/>
                    </a:lnTo>
                    <a:lnTo>
                      <a:pt x="755" y="1751"/>
                    </a:lnTo>
                    <a:lnTo>
                      <a:pt x="688" y="1760"/>
                    </a:lnTo>
                    <a:lnTo>
                      <a:pt x="622" y="1768"/>
                    </a:lnTo>
                    <a:lnTo>
                      <a:pt x="561" y="1777"/>
                    </a:lnTo>
                    <a:lnTo>
                      <a:pt x="503" y="1784"/>
                    </a:lnTo>
                    <a:lnTo>
                      <a:pt x="451" y="1793"/>
                    </a:lnTo>
                    <a:lnTo>
                      <a:pt x="404" y="1802"/>
                    </a:lnTo>
                    <a:lnTo>
                      <a:pt x="376" y="1806"/>
                    </a:lnTo>
                    <a:lnTo>
                      <a:pt x="349" y="1809"/>
                    </a:lnTo>
                    <a:lnTo>
                      <a:pt x="322" y="1809"/>
                    </a:lnTo>
                    <a:lnTo>
                      <a:pt x="295" y="1807"/>
                    </a:lnTo>
                    <a:lnTo>
                      <a:pt x="270" y="1802"/>
                    </a:lnTo>
                    <a:lnTo>
                      <a:pt x="243" y="1795"/>
                    </a:lnTo>
                    <a:lnTo>
                      <a:pt x="219" y="1784"/>
                    </a:lnTo>
                    <a:lnTo>
                      <a:pt x="194" y="1769"/>
                    </a:lnTo>
                    <a:lnTo>
                      <a:pt x="172" y="1751"/>
                    </a:lnTo>
                    <a:lnTo>
                      <a:pt x="150" y="1730"/>
                    </a:lnTo>
                    <a:lnTo>
                      <a:pt x="130" y="1704"/>
                    </a:lnTo>
                    <a:lnTo>
                      <a:pt x="112" y="1675"/>
                    </a:lnTo>
                    <a:lnTo>
                      <a:pt x="96" y="1641"/>
                    </a:lnTo>
                    <a:lnTo>
                      <a:pt x="83" y="1603"/>
                    </a:lnTo>
                    <a:lnTo>
                      <a:pt x="72" y="1560"/>
                    </a:lnTo>
                    <a:lnTo>
                      <a:pt x="63" y="1511"/>
                    </a:lnTo>
                    <a:lnTo>
                      <a:pt x="51" y="1418"/>
                    </a:lnTo>
                    <a:lnTo>
                      <a:pt x="40" y="1348"/>
                    </a:lnTo>
                    <a:lnTo>
                      <a:pt x="31" y="1279"/>
                    </a:lnTo>
                    <a:lnTo>
                      <a:pt x="25" y="1198"/>
                    </a:lnTo>
                    <a:lnTo>
                      <a:pt x="22" y="1076"/>
                    </a:lnTo>
                    <a:lnTo>
                      <a:pt x="15" y="921"/>
                    </a:lnTo>
                    <a:lnTo>
                      <a:pt x="7" y="765"/>
                    </a:lnTo>
                    <a:lnTo>
                      <a:pt x="2" y="644"/>
                    </a:lnTo>
                    <a:lnTo>
                      <a:pt x="0" y="575"/>
                    </a:lnTo>
                    <a:lnTo>
                      <a:pt x="4" y="526"/>
                    </a:lnTo>
                    <a:lnTo>
                      <a:pt x="15" y="490"/>
                    </a:lnTo>
                    <a:lnTo>
                      <a:pt x="33" y="463"/>
                    </a:lnTo>
                    <a:lnTo>
                      <a:pt x="62" y="441"/>
                    </a:lnTo>
                    <a:lnTo>
                      <a:pt x="100" y="419"/>
                    </a:lnTo>
                    <a:lnTo>
                      <a:pt x="148" y="392"/>
                    </a:lnTo>
                    <a:lnTo>
                      <a:pt x="210" y="356"/>
                    </a:lnTo>
                    <a:lnTo>
                      <a:pt x="246" y="334"/>
                    </a:lnTo>
                    <a:lnTo>
                      <a:pt x="279" y="316"/>
                    </a:lnTo>
                    <a:lnTo>
                      <a:pt x="311" y="298"/>
                    </a:lnTo>
                    <a:lnTo>
                      <a:pt x="342" y="282"/>
                    </a:lnTo>
                    <a:lnTo>
                      <a:pt x="371" y="267"/>
                    </a:lnTo>
                    <a:lnTo>
                      <a:pt x="400" y="253"/>
                    </a:lnTo>
                    <a:lnTo>
                      <a:pt x="429" y="238"/>
                    </a:lnTo>
                    <a:lnTo>
                      <a:pt x="458" y="226"/>
                    </a:lnTo>
                    <a:lnTo>
                      <a:pt x="485" y="213"/>
                    </a:lnTo>
                    <a:lnTo>
                      <a:pt x="514" y="199"/>
                    </a:lnTo>
                    <a:lnTo>
                      <a:pt x="543" y="186"/>
                    </a:lnTo>
                    <a:lnTo>
                      <a:pt x="572" y="170"/>
                    </a:lnTo>
                    <a:lnTo>
                      <a:pt x="603" y="155"/>
                    </a:lnTo>
                    <a:lnTo>
                      <a:pt x="635" y="137"/>
                    </a:lnTo>
                    <a:lnTo>
                      <a:pt x="668" y="119"/>
                    </a:lnTo>
                    <a:lnTo>
                      <a:pt x="704" y="97"/>
                    </a:lnTo>
                    <a:lnTo>
                      <a:pt x="840" y="18"/>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3" name="Freeform 8"/>
              <p:cNvSpPr>
                <a:spLocks/>
              </p:cNvSpPr>
              <p:nvPr/>
            </p:nvSpPr>
            <p:spPr bwMode="auto">
              <a:xfrm>
                <a:off x="1385" y="1364"/>
                <a:ext cx="1350" cy="1767"/>
              </a:xfrm>
              <a:custGeom>
                <a:avLst/>
                <a:gdLst>
                  <a:gd name="T0" fmla="*/ 722 w 1350"/>
                  <a:gd name="T1" fmla="*/ 80 h 1767"/>
                  <a:gd name="T2" fmla="*/ 552 w 1350"/>
                  <a:gd name="T3" fmla="*/ 176 h 1767"/>
                  <a:gd name="T4" fmla="*/ 374 w 1350"/>
                  <a:gd name="T5" fmla="*/ 272 h 1767"/>
                  <a:gd name="T6" fmla="*/ 41 w 1350"/>
                  <a:gd name="T7" fmla="*/ 453 h 1767"/>
                  <a:gd name="T8" fmla="*/ 0 w 1350"/>
                  <a:gd name="T9" fmla="*/ 525 h 1767"/>
                  <a:gd name="T10" fmla="*/ 38 w 1350"/>
                  <a:gd name="T11" fmla="*/ 619 h 1767"/>
                  <a:gd name="T12" fmla="*/ 139 w 1350"/>
                  <a:gd name="T13" fmla="*/ 683 h 1767"/>
                  <a:gd name="T14" fmla="*/ 192 w 1350"/>
                  <a:gd name="T15" fmla="*/ 704 h 1767"/>
                  <a:gd name="T16" fmla="*/ 287 w 1350"/>
                  <a:gd name="T17" fmla="*/ 704 h 1767"/>
                  <a:gd name="T18" fmla="*/ 599 w 1350"/>
                  <a:gd name="T19" fmla="*/ 587 h 1767"/>
                  <a:gd name="T20" fmla="*/ 838 w 1350"/>
                  <a:gd name="T21" fmla="*/ 500 h 1767"/>
                  <a:gd name="T22" fmla="*/ 1071 w 1350"/>
                  <a:gd name="T23" fmla="*/ 418 h 1767"/>
                  <a:gd name="T24" fmla="*/ 1254 w 1350"/>
                  <a:gd name="T25" fmla="*/ 491 h 1767"/>
                  <a:gd name="T26" fmla="*/ 1261 w 1350"/>
                  <a:gd name="T27" fmla="*/ 849 h 1767"/>
                  <a:gd name="T28" fmla="*/ 1274 w 1350"/>
                  <a:gd name="T29" fmla="*/ 1097 h 1767"/>
                  <a:gd name="T30" fmla="*/ 1299 w 1350"/>
                  <a:gd name="T31" fmla="*/ 1405 h 1767"/>
                  <a:gd name="T32" fmla="*/ 1299 w 1350"/>
                  <a:gd name="T33" fmla="*/ 1497 h 1767"/>
                  <a:gd name="T34" fmla="*/ 1292 w 1350"/>
                  <a:gd name="T35" fmla="*/ 1591 h 1767"/>
                  <a:gd name="T36" fmla="*/ 1172 w 1350"/>
                  <a:gd name="T37" fmla="*/ 1611 h 1767"/>
                  <a:gd name="T38" fmla="*/ 1073 w 1350"/>
                  <a:gd name="T39" fmla="*/ 1629 h 1767"/>
                  <a:gd name="T40" fmla="*/ 942 w 1350"/>
                  <a:gd name="T41" fmla="*/ 1649 h 1767"/>
                  <a:gd name="T42" fmla="*/ 816 w 1350"/>
                  <a:gd name="T43" fmla="*/ 1663 h 1767"/>
                  <a:gd name="T44" fmla="*/ 675 w 1350"/>
                  <a:gd name="T45" fmla="*/ 1669 h 1767"/>
                  <a:gd name="T46" fmla="*/ 497 w 1350"/>
                  <a:gd name="T47" fmla="*/ 1698 h 1767"/>
                  <a:gd name="T48" fmla="*/ 298 w 1350"/>
                  <a:gd name="T49" fmla="*/ 1723 h 1767"/>
                  <a:gd name="T50" fmla="*/ 215 w 1350"/>
                  <a:gd name="T51" fmla="*/ 1678 h 1767"/>
                  <a:gd name="T52" fmla="*/ 130 w 1350"/>
                  <a:gd name="T53" fmla="*/ 1580 h 1767"/>
                  <a:gd name="T54" fmla="*/ 88 w 1350"/>
                  <a:gd name="T55" fmla="*/ 1330 h 1767"/>
                  <a:gd name="T56" fmla="*/ 41 w 1350"/>
                  <a:gd name="T57" fmla="*/ 688 h 1767"/>
                  <a:gd name="T58" fmla="*/ 14 w 1350"/>
                  <a:gd name="T59" fmla="*/ 672 h 1767"/>
                  <a:gd name="T60" fmla="*/ 40 w 1350"/>
                  <a:gd name="T61" fmla="*/ 1198 h 1767"/>
                  <a:gd name="T62" fmla="*/ 69 w 1350"/>
                  <a:gd name="T63" fmla="*/ 1508 h 1767"/>
                  <a:gd name="T64" fmla="*/ 123 w 1350"/>
                  <a:gd name="T65" fmla="*/ 1638 h 1767"/>
                  <a:gd name="T66" fmla="*/ 233 w 1350"/>
                  <a:gd name="T67" fmla="*/ 1736 h 1767"/>
                  <a:gd name="T68" fmla="*/ 329 w 1350"/>
                  <a:gd name="T69" fmla="*/ 1767 h 1767"/>
                  <a:gd name="T70" fmla="*/ 573 w 1350"/>
                  <a:gd name="T71" fmla="*/ 1721 h 1767"/>
                  <a:gd name="T72" fmla="*/ 747 w 1350"/>
                  <a:gd name="T73" fmla="*/ 1703 h 1767"/>
                  <a:gd name="T74" fmla="*/ 868 w 1350"/>
                  <a:gd name="T75" fmla="*/ 1696 h 1767"/>
                  <a:gd name="T76" fmla="*/ 999 w 1350"/>
                  <a:gd name="T77" fmla="*/ 1680 h 1767"/>
                  <a:gd name="T78" fmla="*/ 1131 w 1350"/>
                  <a:gd name="T79" fmla="*/ 1656 h 1767"/>
                  <a:gd name="T80" fmla="*/ 1344 w 1350"/>
                  <a:gd name="T81" fmla="*/ 1616 h 1767"/>
                  <a:gd name="T82" fmla="*/ 1348 w 1350"/>
                  <a:gd name="T83" fmla="*/ 1596 h 1767"/>
                  <a:gd name="T84" fmla="*/ 1337 w 1350"/>
                  <a:gd name="T85" fmla="*/ 1403 h 1767"/>
                  <a:gd name="T86" fmla="*/ 1310 w 1350"/>
                  <a:gd name="T87" fmla="*/ 1093 h 1767"/>
                  <a:gd name="T88" fmla="*/ 1293 w 1350"/>
                  <a:gd name="T89" fmla="*/ 603 h 1767"/>
                  <a:gd name="T90" fmla="*/ 1279 w 1350"/>
                  <a:gd name="T91" fmla="*/ 324 h 1767"/>
                  <a:gd name="T92" fmla="*/ 1261 w 1350"/>
                  <a:gd name="T93" fmla="*/ 319 h 1767"/>
                  <a:gd name="T94" fmla="*/ 1031 w 1350"/>
                  <a:gd name="T95" fmla="*/ 393 h 1767"/>
                  <a:gd name="T96" fmla="*/ 789 w 1350"/>
                  <a:gd name="T97" fmla="*/ 478 h 1767"/>
                  <a:gd name="T98" fmla="*/ 541 w 1350"/>
                  <a:gd name="T99" fmla="*/ 569 h 1767"/>
                  <a:gd name="T100" fmla="*/ 262 w 1350"/>
                  <a:gd name="T101" fmla="*/ 672 h 1767"/>
                  <a:gd name="T102" fmla="*/ 184 w 1350"/>
                  <a:gd name="T103" fmla="*/ 661 h 1767"/>
                  <a:gd name="T104" fmla="*/ 85 w 1350"/>
                  <a:gd name="T105" fmla="*/ 612 h 1767"/>
                  <a:gd name="T106" fmla="*/ 38 w 1350"/>
                  <a:gd name="T107" fmla="*/ 540 h 1767"/>
                  <a:gd name="T108" fmla="*/ 58 w 1350"/>
                  <a:gd name="T109" fmla="*/ 489 h 1767"/>
                  <a:gd name="T110" fmla="*/ 356 w 1350"/>
                  <a:gd name="T111" fmla="*/ 322 h 1767"/>
                  <a:gd name="T112" fmla="*/ 535 w 1350"/>
                  <a:gd name="T113" fmla="*/ 228 h 1767"/>
                  <a:gd name="T114" fmla="*/ 709 w 1350"/>
                  <a:gd name="T115" fmla="*/ 131 h 1767"/>
                  <a:gd name="T116" fmla="*/ 861 w 1350"/>
                  <a:gd name="T117" fmla="*/ 35 h 1767"/>
                  <a:gd name="T118" fmla="*/ 861 w 1350"/>
                  <a:gd name="T119" fmla="*/ 4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50" h="1767">
                    <a:moveTo>
                      <a:pt x="841" y="4"/>
                    </a:moveTo>
                    <a:lnTo>
                      <a:pt x="814" y="22"/>
                    </a:lnTo>
                    <a:lnTo>
                      <a:pt x="783" y="42"/>
                    </a:lnTo>
                    <a:lnTo>
                      <a:pt x="754" y="60"/>
                    </a:lnTo>
                    <a:lnTo>
                      <a:pt x="722" y="80"/>
                    </a:lnTo>
                    <a:lnTo>
                      <a:pt x="689" y="100"/>
                    </a:lnTo>
                    <a:lnTo>
                      <a:pt x="657" y="118"/>
                    </a:lnTo>
                    <a:lnTo>
                      <a:pt x="622" y="138"/>
                    </a:lnTo>
                    <a:lnTo>
                      <a:pt x="588" y="158"/>
                    </a:lnTo>
                    <a:lnTo>
                      <a:pt x="552" y="176"/>
                    </a:lnTo>
                    <a:lnTo>
                      <a:pt x="517" y="196"/>
                    </a:lnTo>
                    <a:lnTo>
                      <a:pt x="481" y="216"/>
                    </a:lnTo>
                    <a:lnTo>
                      <a:pt x="445" y="234"/>
                    </a:lnTo>
                    <a:lnTo>
                      <a:pt x="409" y="254"/>
                    </a:lnTo>
                    <a:lnTo>
                      <a:pt x="374" y="272"/>
                    </a:lnTo>
                    <a:lnTo>
                      <a:pt x="338" y="290"/>
                    </a:lnTo>
                    <a:lnTo>
                      <a:pt x="304" y="308"/>
                    </a:lnTo>
                    <a:lnTo>
                      <a:pt x="76" y="429"/>
                    </a:lnTo>
                    <a:lnTo>
                      <a:pt x="58" y="440"/>
                    </a:lnTo>
                    <a:lnTo>
                      <a:pt x="41" y="453"/>
                    </a:lnTo>
                    <a:lnTo>
                      <a:pt x="29" y="465"/>
                    </a:lnTo>
                    <a:lnTo>
                      <a:pt x="18" y="480"/>
                    </a:lnTo>
                    <a:lnTo>
                      <a:pt x="9" y="494"/>
                    </a:lnTo>
                    <a:lnTo>
                      <a:pt x="3" y="509"/>
                    </a:lnTo>
                    <a:lnTo>
                      <a:pt x="0" y="525"/>
                    </a:lnTo>
                    <a:lnTo>
                      <a:pt x="0" y="541"/>
                    </a:lnTo>
                    <a:lnTo>
                      <a:pt x="3" y="561"/>
                    </a:lnTo>
                    <a:lnTo>
                      <a:pt x="11" y="583"/>
                    </a:lnTo>
                    <a:lnTo>
                      <a:pt x="23" y="601"/>
                    </a:lnTo>
                    <a:lnTo>
                      <a:pt x="38" y="619"/>
                    </a:lnTo>
                    <a:lnTo>
                      <a:pt x="58" y="637"/>
                    </a:lnTo>
                    <a:lnTo>
                      <a:pt x="81" y="654"/>
                    </a:lnTo>
                    <a:lnTo>
                      <a:pt x="107" y="668"/>
                    </a:lnTo>
                    <a:lnTo>
                      <a:pt x="137" y="683"/>
                    </a:lnTo>
                    <a:lnTo>
                      <a:pt x="139" y="683"/>
                    </a:lnTo>
                    <a:lnTo>
                      <a:pt x="143" y="684"/>
                    </a:lnTo>
                    <a:lnTo>
                      <a:pt x="145" y="686"/>
                    </a:lnTo>
                    <a:lnTo>
                      <a:pt x="146" y="686"/>
                    </a:lnTo>
                    <a:lnTo>
                      <a:pt x="170" y="695"/>
                    </a:lnTo>
                    <a:lnTo>
                      <a:pt x="192" y="704"/>
                    </a:lnTo>
                    <a:lnTo>
                      <a:pt x="210" y="710"/>
                    </a:lnTo>
                    <a:lnTo>
                      <a:pt x="228" y="712"/>
                    </a:lnTo>
                    <a:lnTo>
                      <a:pt x="246" y="713"/>
                    </a:lnTo>
                    <a:lnTo>
                      <a:pt x="266" y="710"/>
                    </a:lnTo>
                    <a:lnTo>
                      <a:pt x="287" y="704"/>
                    </a:lnTo>
                    <a:lnTo>
                      <a:pt x="315" y="695"/>
                    </a:lnTo>
                    <a:lnTo>
                      <a:pt x="441" y="648"/>
                    </a:lnTo>
                    <a:lnTo>
                      <a:pt x="505" y="623"/>
                    </a:lnTo>
                    <a:lnTo>
                      <a:pt x="552" y="605"/>
                    </a:lnTo>
                    <a:lnTo>
                      <a:pt x="599" y="587"/>
                    </a:lnTo>
                    <a:lnTo>
                      <a:pt x="648" y="570"/>
                    </a:lnTo>
                    <a:lnTo>
                      <a:pt x="695" y="552"/>
                    </a:lnTo>
                    <a:lnTo>
                      <a:pt x="743" y="534"/>
                    </a:lnTo>
                    <a:lnTo>
                      <a:pt x="790" y="518"/>
                    </a:lnTo>
                    <a:lnTo>
                      <a:pt x="838" y="500"/>
                    </a:lnTo>
                    <a:lnTo>
                      <a:pt x="885" y="483"/>
                    </a:lnTo>
                    <a:lnTo>
                      <a:pt x="932" y="467"/>
                    </a:lnTo>
                    <a:lnTo>
                      <a:pt x="979" y="451"/>
                    </a:lnTo>
                    <a:lnTo>
                      <a:pt x="1026" y="435"/>
                    </a:lnTo>
                    <a:lnTo>
                      <a:pt x="1071" y="418"/>
                    </a:lnTo>
                    <a:lnTo>
                      <a:pt x="1116" y="404"/>
                    </a:lnTo>
                    <a:lnTo>
                      <a:pt x="1161" y="389"/>
                    </a:lnTo>
                    <a:lnTo>
                      <a:pt x="1205" y="375"/>
                    </a:lnTo>
                    <a:lnTo>
                      <a:pt x="1248" y="362"/>
                    </a:lnTo>
                    <a:lnTo>
                      <a:pt x="1254" y="491"/>
                    </a:lnTo>
                    <a:lnTo>
                      <a:pt x="1257" y="612"/>
                    </a:lnTo>
                    <a:lnTo>
                      <a:pt x="1259" y="730"/>
                    </a:lnTo>
                    <a:lnTo>
                      <a:pt x="1261" y="845"/>
                    </a:lnTo>
                    <a:lnTo>
                      <a:pt x="1261" y="847"/>
                    </a:lnTo>
                    <a:lnTo>
                      <a:pt x="1261" y="849"/>
                    </a:lnTo>
                    <a:lnTo>
                      <a:pt x="1261" y="851"/>
                    </a:lnTo>
                    <a:lnTo>
                      <a:pt x="1261" y="851"/>
                    </a:lnTo>
                    <a:lnTo>
                      <a:pt x="1263" y="938"/>
                    </a:lnTo>
                    <a:lnTo>
                      <a:pt x="1266" y="1019"/>
                    </a:lnTo>
                    <a:lnTo>
                      <a:pt x="1274" y="1097"/>
                    </a:lnTo>
                    <a:lnTo>
                      <a:pt x="1281" y="1173"/>
                    </a:lnTo>
                    <a:lnTo>
                      <a:pt x="1286" y="1227"/>
                    </a:lnTo>
                    <a:lnTo>
                      <a:pt x="1292" y="1283"/>
                    </a:lnTo>
                    <a:lnTo>
                      <a:pt x="1295" y="1343"/>
                    </a:lnTo>
                    <a:lnTo>
                      <a:pt x="1299" y="1405"/>
                    </a:lnTo>
                    <a:lnTo>
                      <a:pt x="1299" y="1466"/>
                    </a:lnTo>
                    <a:lnTo>
                      <a:pt x="1299" y="1473"/>
                    </a:lnTo>
                    <a:lnTo>
                      <a:pt x="1299" y="1481"/>
                    </a:lnTo>
                    <a:lnTo>
                      <a:pt x="1299" y="1490"/>
                    </a:lnTo>
                    <a:lnTo>
                      <a:pt x="1299" y="1497"/>
                    </a:lnTo>
                    <a:lnTo>
                      <a:pt x="1299" y="1520"/>
                    </a:lnTo>
                    <a:lnTo>
                      <a:pt x="1301" y="1544"/>
                    </a:lnTo>
                    <a:lnTo>
                      <a:pt x="1304" y="1566"/>
                    </a:lnTo>
                    <a:lnTo>
                      <a:pt x="1308" y="1587"/>
                    </a:lnTo>
                    <a:lnTo>
                      <a:pt x="1292" y="1591"/>
                    </a:lnTo>
                    <a:lnTo>
                      <a:pt x="1270" y="1595"/>
                    </a:lnTo>
                    <a:lnTo>
                      <a:pt x="1245" y="1598"/>
                    </a:lnTo>
                    <a:lnTo>
                      <a:pt x="1219" y="1604"/>
                    </a:lnTo>
                    <a:lnTo>
                      <a:pt x="1194" y="1607"/>
                    </a:lnTo>
                    <a:lnTo>
                      <a:pt x="1172" y="1611"/>
                    </a:lnTo>
                    <a:lnTo>
                      <a:pt x="1158" y="1613"/>
                    </a:lnTo>
                    <a:lnTo>
                      <a:pt x="1152" y="1615"/>
                    </a:lnTo>
                    <a:lnTo>
                      <a:pt x="1125" y="1620"/>
                    </a:lnTo>
                    <a:lnTo>
                      <a:pt x="1100" y="1624"/>
                    </a:lnTo>
                    <a:lnTo>
                      <a:pt x="1073" y="1629"/>
                    </a:lnTo>
                    <a:lnTo>
                      <a:pt x="1046" y="1633"/>
                    </a:lnTo>
                    <a:lnTo>
                      <a:pt x="1020" y="1638"/>
                    </a:lnTo>
                    <a:lnTo>
                      <a:pt x="993" y="1642"/>
                    </a:lnTo>
                    <a:lnTo>
                      <a:pt x="968" y="1645"/>
                    </a:lnTo>
                    <a:lnTo>
                      <a:pt x="942" y="1649"/>
                    </a:lnTo>
                    <a:lnTo>
                      <a:pt x="915" y="1653"/>
                    </a:lnTo>
                    <a:lnTo>
                      <a:pt x="890" y="1656"/>
                    </a:lnTo>
                    <a:lnTo>
                      <a:pt x="865" y="1658"/>
                    </a:lnTo>
                    <a:lnTo>
                      <a:pt x="841" y="1662"/>
                    </a:lnTo>
                    <a:lnTo>
                      <a:pt x="816" y="1663"/>
                    </a:lnTo>
                    <a:lnTo>
                      <a:pt x="792" y="1663"/>
                    </a:lnTo>
                    <a:lnTo>
                      <a:pt x="771" y="1665"/>
                    </a:lnTo>
                    <a:lnTo>
                      <a:pt x="747" y="1665"/>
                    </a:lnTo>
                    <a:lnTo>
                      <a:pt x="711" y="1665"/>
                    </a:lnTo>
                    <a:lnTo>
                      <a:pt x="675" y="1669"/>
                    </a:lnTo>
                    <a:lnTo>
                      <a:pt x="638" y="1672"/>
                    </a:lnTo>
                    <a:lnTo>
                      <a:pt x="604" y="1678"/>
                    </a:lnTo>
                    <a:lnTo>
                      <a:pt x="568" y="1683"/>
                    </a:lnTo>
                    <a:lnTo>
                      <a:pt x="534" y="1691"/>
                    </a:lnTo>
                    <a:lnTo>
                      <a:pt x="497" y="1698"/>
                    </a:lnTo>
                    <a:lnTo>
                      <a:pt x="463" y="1705"/>
                    </a:lnTo>
                    <a:lnTo>
                      <a:pt x="340" y="1729"/>
                    </a:lnTo>
                    <a:lnTo>
                      <a:pt x="327" y="1729"/>
                    </a:lnTo>
                    <a:lnTo>
                      <a:pt x="313" y="1727"/>
                    </a:lnTo>
                    <a:lnTo>
                      <a:pt x="298" y="1723"/>
                    </a:lnTo>
                    <a:lnTo>
                      <a:pt x="282" y="1718"/>
                    </a:lnTo>
                    <a:lnTo>
                      <a:pt x="266" y="1710"/>
                    </a:lnTo>
                    <a:lnTo>
                      <a:pt x="249" y="1701"/>
                    </a:lnTo>
                    <a:lnTo>
                      <a:pt x="231" y="1691"/>
                    </a:lnTo>
                    <a:lnTo>
                      <a:pt x="215" y="1678"/>
                    </a:lnTo>
                    <a:lnTo>
                      <a:pt x="197" y="1662"/>
                    </a:lnTo>
                    <a:lnTo>
                      <a:pt x="179" y="1644"/>
                    </a:lnTo>
                    <a:lnTo>
                      <a:pt x="161" y="1624"/>
                    </a:lnTo>
                    <a:lnTo>
                      <a:pt x="145" y="1602"/>
                    </a:lnTo>
                    <a:lnTo>
                      <a:pt x="130" y="1580"/>
                    </a:lnTo>
                    <a:lnTo>
                      <a:pt x="117" y="1555"/>
                    </a:lnTo>
                    <a:lnTo>
                      <a:pt x="108" y="1529"/>
                    </a:lnTo>
                    <a:lnTo>
                      <a:pt x="105" y="1504"/>
                    </a:lnTo>
                    <a:lnTo>
                      <a:pt x="92" y="1370"/>
                    </a:lnTo>
                    <a:lnTo>
                      <a:pt x="88" y="1330"/>
                    </a:lnTo>
                    <a:lnTo>
                      <a:pt x="85" y="1291"/>
                    </a:lnTo>
                    <a:lnTo>
                      <a:pt x="81" y="1245"/>
                    </a:lnTo>
                    <a:lnTo>
                      <a:pt x="78" y="1197"/>
                    </a:lnTo>
                    <a:lnTo>
                      <a:pt x="59" y="932"/>
                    </a:lnTo>
                    <a:lnTo>
                      <a:pt x="41" y="688"/>
                    </a:lnTo>
                    <a:lnTo>
                      <a:pt x="40" y="681"/>
                    </a:lnTo>
                    <a:lnTo>
                      <a:pt x="36" y="675"/>
                    </a:lnTo>
                    <a:lnTo>
                      <a:pt x="29" y="672"/>
                    </a:lnTo>
                    <a:lnTo>
                      <a:pt x="21" y="670"/>
                    </a:lnTo>
                    <a:lnTo>
                      <a:pt x="14" y="672"/>
                    </a:lnTo>
                    <a:lnTo>
                      <a:pt x="9" y="675"/>
                    </a:lnTo>
                    <a:lnTo>
                      <a:pt x="5" y="683"/>
                    </a:lnTo>
                    <a:lnTo>
                      <a:pt x="3" y="690"/>
                    </a:lnTo>
                    <a:lnTo>
                      <a:pt x="21" y="934"/>
                    </a:lnTo>
                    <a:lnTo>
                      <a:pt x="40" y="1198"/>
                    </a:lnTo>
                    <a:lnTo>
                      <a:pt x="43" y="1249"/>
                    </a:lnTo>
                    <a:lnTo>
                      <a:pt x="47" y="1294"/>
                    </a:lnTo>
                    <a:lnTo>
                      <a:pt x="50" y="1336"/>
                    </a:lnTo>
                    <a:lnTo>
                      <a:pt x="56" y="1376"/>
                    </a:lnTo>
                    <a:lnTo>
                      <a:pt x="69" y="1508"/>
                    </a:lnTo>
                    <a:lnTo>
                      <a:pt x="72" y="1533"/>
                    </a:lnTo>
                    <a:lnTo>
                      <a:pt x="81" y="1560"/>
                    </a:lnTo>
                    <a:lnTo>
                      <a:pt x="92" y="1586"/>
                    </a:lnTo>
                    <a:lnTo>
                      <a:pt x="107" y="1613"/>
                    </a:lnTo>
                    <a:lnTo>
                      <a:pt x="123" y="1638"/>
                    </a:lnTo>
                    <a:lnTo>
                      <a:pt x="143" y="1662"/>
                    </a:lnTo>
                    <a:lnTo>
                      <a:pt x="166" y="1687"/>
                    </a:lnTo>
                    <a:lnTo>
                      <a:pt x="192" y="1709"/>
                    </a:lnTo>
                    <a:lnTo>
                      <a:pt x="211" y="1723"/>
                    </a:lnTo>
                    <a:lnTo>
                      <a:pt x="233" y="1736"/>
                    </a:lnTo>
                    <a:lnTo>
                      <a:pt x="253" y="1747"/>
                    </a:lnTo>
                    <a:lnTo>
                      <a:pt x="273" y="1756"/>
                    </a:lnTo>
                    <a:lnTo>
                      <a:pt x="293" y="1761"/>
                    </a:lnTo>
                    <a:lnTo>
                      <a:pt x="311" y="1765"/>
                    </a:lnTo>
                    <a:lnTo>
                      <a:pt x="329" y="1767"/>
                    </a:lnTo>
                    <a:lnTo>
                      <a:pt x="345" y="1765"/>
                    </a:lnTo>
                    <a:lnTo>
                      <a:pt x="470" y="1741"/>
                    </a:lnTo>
                    <a:lnTo>
                      <a:pt x="505" y="1734"/>
                    </a:lnTo>
                    <a:lnTo>
                      <a:pt x="539" y="1727"/>
                    </a:lnTo>
                    <a:lnTo>
                      <a:pt x="573" y="1721"/>
                    </a:lnTo>
                    <a:lnTo>
                      <a:pt x="608" y="1716"/>
                    </a:lnTo>
                    <a:lnTo>
                      <a:pt x="642" y="1710"/>
                    </a:lnTo>
                    <a:lnTo>
                      <a:pt x="678" y="1707"/>
                    </a:lnTo>
                    <a:lnTo>
                      <a:pt x="713" y="1703"/>
                    </a:lnTo>
                    <a:lnTo>
                      <a:pt x="747" y="1703"/>
                    </a:lnTo>
                    <a:lnTo>
                      <a:pt x="771" y="1703"/>
                    </a:lnTo>
                    <a:lnTo>
                      <a:pt x="794" y="1701"/>
                    </a:lnTo>
                    <a:lnTo>
                      <a:pt x="819" y="1701"/>
                    </a:lnTo>
                    <a:lnTo>
                      <a:pt x="843" y="1700"/>
                    </a:lnTo>
                    <a:lnTo>
                      <a:pt x="868" y="1696"/>
                    </a:lnTo>
                    <a:lnTo>
                      <a:pt x="894" y="1694"/>
                    </a:lnTo>
                    <a:lnTo>
                      <a:pt x="919" y="1691"/>
                    </a:lnTo>
                    <a:lnTo>
                      <a:pt x="946" y="1687"/>
                    </a:lnTo>
                    <a:lnTo>
                      <a:pt x="971" y="1683"/>
                    </a:lnTo>
                    <a:lnTo>
                      <a:pt x="999" y="1680"/>
                    </a:lnTo>
                    <a:lnTo>
                      <a:pt x="1024" y="1674"/>
                    </a:lnTo>
                    <a:lnTo>
                      <a:pt x="1051" y="1671"/>
                    </a:lnTo>
                    <a:lnTo>
                      <a:pt x="1078" y="1665"/>
                    </a:lnTo>
                    <a:lnTo>
                      <a:pt x="1105" y="1662"/>
                    </a:lnTo>
                    <a:lnTo>
                      <a:pt x="1131" y="1656"/>
                    </a:lnTo>
                    <a:lnTo>
                      <a:pt x="1158" y="1651"/>
                    </a:lnTo>
                    <a:lnTo>
                      <a:pt x="1333" y="1622"/>
                    </a:lnTo>
                    <a:lnTo>
                      <a:pt x="1337" y="1620"/>
                    </a:lnTo>
                    <a:lnTo>
                      <a:pt x="1341" y="1618"/>
                    </a:lnTo>
                    <a:lnTo>
                      <a:pt x="1344" y="1616"/>
                    </a:lnTo>
                    <a:lnTo>
                      <a:pt x="1346" y="1613"/>
                    </a:lnTo>
                    <a:lnTo>
                      <a:pt x="1348" y="1609"/>
                    </a:lnTo>
                    <a:lnTo>
                      <a:pt x="1350" y="1606"/>
                    </a:lnTo>
                    <a:lnTo>
                      <a:pt x="1350" y="1600"/>
                    </a:lnTo>
                    <a:lnTo>
                      <a:pt x="1348" y="1596"/>
                    </a:lnTo>
                    <a:lnTo>
                      <a:pt x="1342" y="1567"/>
                    </a:lnTo>
                    <a:lnTo>
                      <a:pt x="1339" y="1535"/>
                    </a:lnTo>
                    <a:lnTo>
                      <a:pt x="1337" y="1501"/>
                    </a:lnTo>
                    <a:lnTo>
                      <a:pt x="1337" y="1466"/>
                    </a:lnTo>
                    <a:lnTo>
                      <a:pt x="1337" y="1403"/>
                    </a:lnTo>
                    <a:lnTo>
                      <a:pt x="1333" y="1339"/>
                    </a:lnTo>
                    <a:lnTo>
                      <a:pt x="1330" y="1280"/>
                    </a:lnTo>
                    <a:lnTo>
                      <a:pt x="1324" y="1224"/>
                    </a:lnTo>
                    <a:lnTo>
                      <a:pt x="1317" y="1169"/>
                    </a:lnTo>
                    <a:lnTo>
                      <a:pt x="1310" y="1093"/>
                    </a:lnTo>
                    <a:lnTo>
                      <a:pt x="1304" y="1016"/>
                    </a:lnTo>
                    <a:lnTo>
                      <a:pt x="1299" y="936"/>
                    </a:lnTo>
                    <a:lnTo>
                      <a:pt x="1297" y="849"/>
                    </a:lnTo>
                    <a:lnTo>
                      <a:pt x="1295" y="726"/>
                    </a:lnTo>
                    <a:lnTo>
                      <a:pt x="1293" y="603"/>
                    </a:lnTo>
                    <a:lnTo>
                      <a:pt x="1290" y="473"/>
                    </a:lnTo>
                    <a:lnTo>
                      <a:pt x="1284" y="335"/>
                    </a:lnTo>
                    <a:lnTo>
                      <a:pt x="1284" y="331"/>
                    </a:lnTo>
                    <a:lnTo>
                      <a:pt x="1283" y="328"/>
                    </a:lnTo>
                    <a:lnTo>
                      <a:pt x="1279" y="324"/>
                    </a:lnTo>
                    <a:lnTo>
                      <a:pt x="1277" y="321"/>
                    </a:lnTo>
                    <a:lnTo>
                      <a:pt x="1274" y="319"/>
                    </a:lnTo>
                    <a:lnTo>
                      <a:pt x="1270" y="317"/>
                    </a:lnTo>
                    <a:lnTo>
                      <a:pt x="1265" y="317"/>
                    </a:lnTo>
                    <a:lnTo>
                      <a:pt x="1261" y="319"/>
                    </a:lnTo>
                    <a:lnTo>
                      <a:pt x="1217" y="331"/>
                    </a:lnTo>
                    <a:lnTo>
                      <a:pt x="1172" y="346"/>
                    </a:lnTo>
                    <a:lnTo>
                      <a:pt x="1125" y="362"/>
                    </a:lnTo>
                    <a:lnTo>
                      <a:pt x="1078" y="377"/>
                    </a:lnTo>
                    <a:lnTo>
                      <a:pt x="1031" y="393"/>
                    </a:lnTo>
                    <a:lnTo>
                      <a:pt x="984" y="409"/>
                    </a:lnTo>
                    <a:lnTo>
                      <a:pt x="935" y="426"/>
                    </a:lnTo>
                    <a:lnTo>
                      <a:pt x="886" y="442"/>
                    </a:lnTo>
                    <a:lnTo>
                      <a:pt x="838" y="460"/>
                    </a:lnTo>
                    <a:lnTo>
                      <a:pt x="789" y="478"/>
                    </a:lnTo>
                    <a:lnTo>
                      <a:pt x="738" y="496"/>
                    </a:lnTo>
                    <a:lnTo>
                      <a:pt x="689" y="514"/>
                    </a:lnTo>
                    <a:lnTo>
                      <a:pt x="640" y="532"/>
                    </a:lnTo>
                    <a:lnTo>
                      <a:pt x="590" y="550"/>
                    </a:lnTo>
                    <a:lnTo>
                      <a:pt x="541" y="569"/>
                    </a:lnTo>
                    <a:lnTo>
                      <a:pt x="492" y="587"/>
                    </a:lnTo>
                    <a:lnTo>
                      <a:pt x="427" y="612"/>
                    </a:lnTo>
                    <a:lnTo>
                      <a:pt x="302" y="661"/>
                    </a:lnTo>
                    <a:lnTo>
                      <a:pt x="280" y="668"/>
                    </a:lnTo>
                    <a:lnTo>
                      <a:pt x="262" y="672"/>
                    </a:lnTo>
                    <a:lnTo>
                      <a:pt x="248" y="675"/>
                    </a:lnTo>
                    <a:lnTo>
                      <a:pt x="233" y="675"/>
                    </a:lnTo>
                    <a:lnTo>
                      <a:pt x="219" y="672"/>
                    </a:lnTo>
                    <a:lnTo>
                      <a:pt x="202" y="668"/>
                    </a:lnTo>
                    <a:lnTo>
                      <a:pt x="184" y="661"/>
                    </a:lnTo>
                    <a:lnTo>
                      <a:pt x="161" y="652"/>
                    </a:lnTo>
                    <a:lnTo>
                      <a:pt x="152" y="648"/>
                    </a:lnTo>
                    <a:lnTo>
                      <a:pt x="126" y="637"/>
                    </a:lnTo>
                    <a:lnTo>
                      <a:pt x="105" y="625"/>
                    </a:lnTo>
                    <a:lnTo>
                      <a:pt x="85" y="612"/>
                    </a:lnTo>
                    <a:lnTo>
                      <a:pt x="69" y="597"/>
                    </a:lnTo>
                    <a:lnTo>
                      <a:pt x="56" y="583"/>
                    </a:lnTo>
                    <a:lnTo>
                      <a:pt x="47" y="569"/>
                    </a:lnTo>
                    <a:lnTo>
                      <a:pt x="40" y="554"/>
                    </a:lnTo>
                    <a:lnTo>
                      <a:pt x="38" y="540"/>
                    </a:lnTo>
                    <a:lnTo>
                      <a:pt x="38" y="529"/>
                    </a:lnTo>
                    <a:lnTo>
                      <a:pt x="40" y="518"/>
                    </a:lnTo>
                    <a:lnTo>
                      <a:pt x="45" y="509"/>
                    </a:lnTo>
                    <a:lnTo>
                      <a:pt x="50" y="498"/>
                    </a:lnTo>
                    <a:lnTo>
                      <a:pt x="58" y="489"/>
                    </a:lnTo>
                    <a:lnTo>
                      <a:pt x="69" y="480"/>
                    </a:lnTo>
                    <a:lnTo>
                      <a:pt x="79" y="471"/>
                    </a:lnTo>
                    <a:lnTo>
                      <a:pt x="92" y="462"/>
                    </a:lnTo>
                    <a:lnTo>
                      <a:pt x="322" y="341"/>
                    </a:lnTo>
                    <a:lnTo>
                      <a:pt x="356" y="322"/>
                    </a:lnTo>
                    <a:lnTo>
                      <a:pt x="392" y="304"/>
                    </a:lnTo>
                    <a:lnTo>
                      <a:pt x="429" y="286"/>
                    </a:lnTo>
                    <a:lnTo>
                      <a:pt x="463" y="266"/>
                    </a:lnTo>
                    <a:lnTo>
                      <a:pt x="499" y="248"/>
                    </a:lnTo>
                    <a:lnTo>
                      <a:pt x="535" y="228"/>
                    </a:lnTo>
                    <a:lnTo>
                      <a:pt x="572" y="208"/>
                    </a:lnTo>
                    <a:lnTo>
                      <a:pt x="606" y="190"/>
                    </a:lnTo>
                    <a:lnTo>
                      <a:pt x="642" y="170"/>
                    </a:lnTo>
                    <a:lnTo>
                      <a:pt x="675" y="150"/>
                    </a:lnTo>
                    <a:lnTo>
                      <a:pt x="709" y="131"/>
                    </a:lnTo>
                    <a:lnTo>
                      <a:pt x="742" y="112"/>
                    </a:lnTo>
                    <a:lnTo>
                      <a:pt x="774" y="93"/>
                    </a:lnTo>
                    <a:lnTo>
                      <a:pt x="803" y="73"/>
                    </a:lnTo>
                    <a:lnTo>
                      <a:pt x="834" y="55"/>
                    </a:lnTo>
                    <a:lnTo>
                      <a:pt x="861" y="35"/>
                    </a:lnTo>
                    <a:lnTo>
                      <a:pt x="866" y="29"/>
                    </a:lnTo>
                    <a:lnTo>
                      <a:pt x="870" y="22"/>
                    </a:lnTo>
                    <a:lnTo>
                      <a:pt x="870" y="15"/>
                    </a:lnTo>
                    <a:lnTo>
                      <a:pt x="866" y="9"/>
                    </a:lnTo>
                    <a:lnTo>
                      <a:pt x="861" y="4"/>
                    </a:lnTo>
                    <a:lnTo>
                      <a:pt x="854" y="0"/>
                    </a:lnTo>
                    <a:lnTo>
                      <a:pt x="847" y="0"/>
                    </a:lnTo>
                    <a:lnTo>
                      <a:pt x="84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4" name="Freeform 9"/>
              <p:cNvSpPr>
                <a:spLocks/>
              </p:cNvSpPr>
              <p:nvPr/>
            </p:nvSpPr>
            <p:spPr bwMode="auto">
              <a:xfrm>
                <a:off x="1663" y="1574"/>
                <a:ext cx="883" cy="425"/>
              </a:xfrm>
              <a:custGeom>
                <a:avLst/>
                <a:gdLst>
                  <a:gd name="T0" fmla="*/ 800 w 883"/>
                  <a:gd name="T1" fmla="*/ 24 h 425"/>
                  <a:gd name="T2" fmla="*/ 592 w 883"/>
                  <a:gd name="T3" fmla="*/ 127 h 425"/>
                  <a:gd name="T4" fmla="*/ 532 w 883"/>
                  <a:gd name="T5" fmla="*/ 154 h 425"/>
                  <a:gd name="T6" fmla="*/ 471 w 883"/>
                  <a:gd name="T7" fmla="*/ 179 h 425"/>
                  <a:gd name="T8" fmla="*/ 411 w 883"/>
                  <a:gd name="T9" fmla="*/ 203 h 425"/>
                  <a:gd name="T10" fmla="*/ 335 w 883"/>
                  <a:gd name="T11" fmla="*/ 235 h 425"/>
                  <a:gd name="T12" fmla="*/ 297 w 883"/>
                  <a:gd name="T13" fmla="*/ 250 h 425"/>
                  <a:gd name="T14" fmla="*/ 257 w 883"/>
                  <a:gd name="T15" fmla="*/ 266 h 425"/>
                  <a:gd name="T16" fmla="*/ 218 w 883"/>
                  <a:gd name="T17" fmla="*/ 284 h 425"/>
                  <a:gd name="T18" fmla="*/ 178 w 883"/>
                  <a:gd name="T19" fmla="*/ 302 h 425"/>
                  <a:gd name="T20" fmla="*/ 9 w 883"/>
                  <a:gd name="T21" fmla="*/ 391 h 425"/>
                  <a:gd name="T22" fmla="*/ 0 w 883"/>
                  <a:gd name="T23" fmla="*/ 402 h 425"/>
                  <a:gd name="T24" fmla="*/ 2 w 883"/>
                  <a:gd name="T25" fmla="*/ 416 h 425"/>
                  <a:gd name="T26" fmla="*/ 15 w 883"/>
                  <a:gd name="T27" fmla="*/ 425 h 425"/>
                  <a:gd name="T28" fmla="*/ 29 w 883"/>
                  <a:gd name="T29" fmla="*/ 424 h 425"/>
                  <a:gd name="T30" fmla="*/ 194 w 883"/>
                  <a:gd name="T31" fmla="*/ 337 h 425"/>
                  <a:gd name="T32" fmla="*/ 234 w 883"/>
                  <a:gd name="T33" fmla="*/ 319 h 425"/>
                  <a:gd name="T34" fmla="*/ 272 w 883"/>
                  <a:gd name="T35" fmla="*/ 301 h 425"/>
                  <a:gd name="T36" fmla="*/ 312 w 883"/>
                  <a:gd name="T37" fmla="*/ 284 h 425"/>
                  <a:gd name="T38" fmla="*/ 350 w 883"/>
                  <a:gd name="T39" fmla="*/ 270 h 425"/>
                  <a:gd name="T40" fmla="*/ 427 w 883"/>
                  <a:gd name="T41" fmla="*/ 239 h 425"/>
                  <a:gd name="T42" fmla="*/ 487 w 883"/>
                  <a:gd name="T43" fmla="*/ 214 h 425"/>
                  <a:gd name="T44" fmla="*/ 549 w 883"/>
                  <a:gd name="T45" fmla="*/ 188 h 425"/>
                  <a:gd name="T46" fmla="*/ 608 w 883"/>
                  <a:gd name="T47" fmla="*/ 161 h 425"/>
                  <a:gd name="T48" fmla="*/ 816 w 883"/>
                  <a:gd name="T49" fmla="*/ 56 h 425"/>
                  <a:gd name="T50" fmla="*/ 822 w 883"/>
                  <a:gd name="T51" fmla="*/ 55 h 425"/>
                  <a:gd name="T52" fmla="*/ 835 w 883"/>
                  <a:gd name="T53" fmla="*/ 47 h 425"/>
                  <a:gd name="T54" fmla="*/ 844 w 883"/>
                  <a:gd name="T55" fmla="*/ 82 h 425"/>
                  <a:gd name="T56" fmla="*/ 845 w 883"/>
                  <a:gd name="T57" fmla="*/ 96 h 425"/>
                  <a:gd name="T58" fmla="*/ 849 w 883"/>
                  <a:gd name="T59" fmla="*/ 112 h 425"/>
                  <a:gd name="T60" fmla="*/ 858 w 883"/>
                  <a:gd name="T61" fmla="*/ 121 h 425"/>
                  <a:gd name="T62" fmla="*/ 873 w 883"/>
                  <a:gd name="T63" fmla="*/ 121 h 425"/>
                  <a:gd name="T64" fmla="*/ 883 w 883"/>
                  <a:gd name="T65" fmla="*/ 111 h 425"/>
                  <a:gd name="T66" fmla="*/ 883 w 883"/>
                  <a:gd name="T67" fmla="*/ 94 h 425"/>
                  <a:gd name="T68" fmla="*/ 882 w 883"/>
                  <a:gd name="T69" fmla="*/ 73 h 425"/>
                  <a:gd name="T70" fmla="*/ 863 w 883"/>
                  <a:gd name="T71" fmla="*/ 15 h 425"/>
                  <a:gd name="T72" fmla="*/ 860 w 883"/>
                  <a:gd name="T73" fmla="*/ 7 h 425"/>
                  <a:gd name="T74" fmla="*/ 853 w 883"/>
                  <a:gd name="T75" fmla="*/ 2 h 425"/>
                  <a:gd name="T76" fmla="*/ 845 w 883"/>
                  <a:gd name="T77" fmla="*/ 0 h 425"/>
                  <a:gd name="T78" fmla="*/ 836 w 883"/>
                  <a:gd name="T79" fmla="*/ 4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3" h="425">
                    <a:moveTo>
                      <a:pt x="836" y="4"/>
                    </a:moveTo>
                    <a:lnTo>
                      <a:pt x="800" y="24"/>
                    </a:lnTo>
                    <a:lnTo>
                      <a:pt x="621" y="114"/>
                    </a:lnTo>
                    <a:lnTo>
                      <a:pt x="592" y="127"/>
                    </a:lnTo>
                    <a:lnTo>
                      <a:pt x="561" y="140"/>
                    </a:lnTo>
                    <a:lnTo>
                      <a:pt x="532" y="154"/>
                    </a:lnTo>
                    <a:lnTo>
                      <a:pt x="502" y="167"/>
                    </a:lnTo>
                    <a:lnTo>
                      <a:pt x="471" y="179"/>
                    </a:lnTo>
                    <a:lnTo>
                      <a:pt x="442" y="192"/>
                    </a:lnTo>
                    <a:lnTo>
                      <a:pt x="411" y="203"/>
                    </a:lnTo>
                    <a:lnTo>
                      <a:pt x="382" y="216"/>
                    </a:lnTo>
                    <a:lnTo>
                      <a:pt x="335" y="235"/>
                    </a:lnTo>
                    <a:lnTo>
                      <a:pt x="315" y="243"/>
                    </a:lnTo>
                    <a:lnTo>
                      <a:pt x="297" y="250"/>
                    </a:lnTo>
                    <a:lnTo>
                      <a:pt x="277" y="259"/>
                    </a:lnTo>
                    <a:lnTo>
                      <a:pt x="257" y="266"/>
                    </a:lnTo>
                    <a:lnTo>
                      <a:pt x="237" y="275"/>
                    </a:lnTo>
                    <a:lnTo>
                      <a:pt x="218" y="284"/>
                    </a:lnTo>
                    <a:lnTo>
                      <a:pt x="198" y="293"/>
                    </a:lnTo>
                    <a:lnTo>
                      <a:pt x="178" y="302"/>
                    </a:lnTo>
                    <a:lnTo>
                      <a:pt x="165" y="310"/>
                    </a:lnTo>
                    <a:lnTo>
                      <a:pt x="9" y="391"/>
                    </a:lnTo>
                    <a:lnTo>
                      <a:pt x="4" y="397"/>
                    </a:lnTo>
                    <a:lnTo>
                      <a:pt x="0" y="402"/>
                    </a:lnTo>
                    <a:lnTo>
                      <a:pt x="0" y="409"/>
                    </a:lnTo>
                    <a:lnTo>
                      <a:pt x="2" y="416"/>
                    </a:lnTo>
                    <a:lnTo>
                      <a:pt x="8" y="422"/>
                    </a:lnTo>
                    <a:lnTo>
                      <a:pt x="15" y="425"/>
                    </a:lnTo>
                    <a:lnTo>
                      <a:pt x="22" y="425"/>
                    </a:lnTo>
                    <a:lnTo>
                      <a:pt x="29" y="424"/>
                    </a:lnTo>
                    <a:lnTo>
                      <a:pt x="183" y="342"/>
                    </a:lnTo>
                    <a:lnTo>
                      <a:pt x="194" y="337"/>
                    </a:lnTo>
                    <a:lnTo>
                      <a:pt x="214" y="328"/>
                    </a:lnTo>
                    <a:lnTo>
                      <a:pt x="234" y="319"/>
                    </a:lnTo>
                    <a:lnTo>
                      <a:pt x="254" y="310"/>
                    </a:lnTo>
                    <a:lnTo>
                      <a:pt x="272" y="301"/>
                    </a:lnTo>
                    <a:lnTo>
                      <a:pt x="292" y="293"/>
                    </a:lnTo>
                    <a:lnTo>
                      <a:pt x="312" y="284"/>
                    </a:lnTo>
                    <a:lnTo>
                      <a:pt x="330" y="277"/>
                    </a:lnTo>
                    <a:lnTo>
                      <a:pt x="350" y="270"/>
                    </a:lnTo>
                    <a:lnTo>
                      <a:pt x="397" y="250"/>
                    </a:lnTo>
                    <a:lnTo>
                      <a:pt x="427" y="239"/>
                    </a:lnTo>
                    <a:lnTo>
                      <a:pt x="456" y="226"/>
                    </a:lnTo>
                    <a:lnTo>
                      <a:pt x="487" y="214"/>
                    </a:lnTo>
                    <a:lnTo>
                      <a:pt x="518" y="201"/>
                    </a:lnTo>
                    <a:lnTo>
                      <a:pt x="549" y="188"/>
                    </a:lnTo>
                    <a:lnTo>
                      <a:pt x="578" y="174"/>
                    </a:lnTo>
                    <a:lnTo>
                      <a:pt x="608" y="161"/>
                    </a:lnTo>
                    <a:lnTo>
                      <a:pt x="637" y="147"/>
                    </a:lnTo>
                    <a:lnTo>
                      <a:pt x="816" y="56"/>
                    </a:lnTo>
                    <a:lnTo>
                      <a:pt x="818" y="56"/>
                    </a:lnTo>
                    <a:lnTo>
                      <a:pt x="822" y="55"/>
                    </a:lnTo>
                    <a:lnTo>
                      <a:pt x="827" y="51"/>
                    </a:lnTo>
                    <a:lnTo>
                      <a:pt x="835" y="47"/>
                    </a:lnTo>
                    <a:lnTo>
                      <a:pt x="840" y="69"/>
                    </a:lnTo>
                    <a:lnTo>
                      <a:pt x="844" y="82"/>
                    </a:lnTo>
                    <a:lnTo>
                      <a:pt x="845" y="89"/>
                    </a:lnTo>
                    <a:lnTo>
                      <a:pt x="845" y="96"/>
                    </a:lnTo>
                    <a:lnTo>
                      <a:pt x="847" y="105"/>
                    </a:lnTo>
                    <a:lnTo>
                      <a:pt x="849" y="112"/>
                    </a:lnTo>
                    <a:lnTo>
                      <a:pt x="853" y="118"/>
                    </a:lnTo>
                    <a:lnTo>
                      <a:pt x="858" y="121"/>
                    </a:lnTo>
                    <a:lnTo>
                      <a:pt x="865" y="123"/>
                    </a:lnTo>
                    <a:lnTo>
                      <a:pt x="873" y="121"/>
                    </a:lnTo>
                    <a:lnTo>
                      <a:pt x="880" y="118"/>
                    </a:lnTo>
                    <a:lnTo>
                      <a:pt x="883" y="111"/>
                    </a:lnTo>
                    <a:lnTo>
                      <a:pt x="883" y="103"/>
                    </a:lnTo>
                    <a:lnTo>
                      <a:pt x="883" y="94"/>
                    </a:lnTo>
                    <a:lnTo>
                      <a:pt x="883" y="85"/>
                    </a:lnTo>
                    <a:lnTo>
                      <a:pt x="882" y="73"/>
                    </a:lnTo>
                    <a:lnTo>
                      <a:pt x="874" y="53"/>
                    </a:lnTo>
                    <a:lnTo>
                      <a:pt x="863" y="15"/>
                    </a:lnTo>
                    <a:lnTo>
                      <a:pt x="862" y="11"/>
                    </a:lnTo>
                    <a:lnTo>
                      <a:pt x="860" y="7"/>
                    </a:lnTo>
                    <a:lnTo>
                      <a:pt x="856" y="6"/>
                    </a:lnTo>
                    <a:lnTo>
                      <a:pt x="853" y="2"/>
                    </a:lnTo>
                    <a:lnTo>
                      <a:pt x="849" y="0"/>
                    </a:lnTo>
                    <a:lnTo>
                      <a:pt x="845" y="0"/>
                    </a:lnTo>
                    <a:lnTo>
                      <a:pt x="840" y="2"/>
                    </a:lnTo>
                    <a:lnTo>
                      <a:pt x="83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5" name="Freeform 10"/>
              <p:cNvSpPr>
                <a:spLocks/>
              </p:cNvSpPr>
              <p:nvPr/>
            </p:nvSpPr>
            <p:spPr bwMode="auto">
              <a:xfrm>
                <a:off x="1616" y="1542"/>
                <a:ext cx="825" cy="425"/>
              </a:xfrm>
              <a:custGeom>
                <a:avLst/>
                <a:gdLst>
                  <a:gd name="T0" fmla="*/ 798 w 825"/>
                  <a:gd name="T1" fmla="*/ 1 h 425"/>
                  <a:gd name="T2" fmla="*/ 693 w 825"/>
                  <a:gd name="T3" fmla="*/ 49 h 425"/>
                  <a:gd name="T4" fmla="*/ 661 w 825"/>
                  <a:gd name="T5" fmla="*/ 63 h 425"/>
                  <a:gd name="T6" fmla="*/ 626 w 825"/>
                  <a:gd name="T7" fmla="*/ 79 h 425"/>
                  <a:gd name="T8" fmla="*/ 592 w 825"/>
                  <a:gd name="T9" fmla="*/ 94 h 425"/>
                  <a:gd name="T10" fmla="*/ 559 w 825"/>
                  <a:gd name="T11" fmla="*/ 108 h 425"/>
                  <a:gd name="T12" fmla="*/ 525 w 825"/>
                  <a:gd name="T13" fmla="*/ 125 h 425"/>
                  <a:gd name="T14" fmla="*/ 491 w 825"/>
                  <a:gd name="T15" fmla="*/ 141 h 425"/>
                  <a:gd name="T16" fmla="*/ 456 w 825"/>
                  <a:gd name="T17" fmla="*/ 157 h 425"/>
                  <a:gd name="T18" fmla="*/ 422 w 825"/>
                  <a:gd name="T19" fmla="*/ 175 h 425"/>
                  <a:gd name="T20" fmla="*/ 227 w 825"/>
                  <a:gd name="T21" fmla="*/ 269 h 425"/>
                  <a:gd name="T22" fmla="*/ 185 w 825"/>
                  <a:gd name="T23" fmla="*/ 289 h 425"/>
                  <a:gd name="T24" fmla="*/ 167 w 825"/>
                  <a:gd name="T25" fmla="*/ 298 h 425"/>
                  <a:gd name="T26" fmla="*/ 145 w 825"/>
                  <a:gd name="T27" fmla="*/ 309 h 425"/>
                  <a:gd name="T28" fmla="*/ 122 w 825"/>
                  <a:gd name="T29" fmla="*/ 320 h 425"/>
                  <a:gd name="T30" fmla="*/ 96 w 825"/>
                  <a:gd name="T31" fmla="*/ 334 h 425"/>
                  <a:gd name="T32" fmla="*/ 71 w 825"/>
                  <a:gd name="T33" fmla="*/ 347 h 425"/>
                  <a:gd name="T34" fmla="*/ 47 w 825"/>
                  <a:gd name="T35" fmla="*/ 362 h 425"/>
                  <a:gd name="T36" fmla="*/ 26 w 825"/>
                  <a:gd name="T37" fmla="*/ 376 h 425"/>
                  <a:gd name="T38" fmla="*/ 6 w 825"/>
                  <a:gd name="T39" fmla="*/ 391 h 425"/>
                  <a:gd name="T40" fmla="*/ 2 w 825"/>
                  <a:gd name="T41" fmla="*/ 396 h 425"/>
                  <a:gd name="T42" fmla="*/ 0 w 825"/>
                  <a:gd name="T43" fmla="*/ 403 h 425"/>
                  <a:gd name="T44" fmla="*/ 0 w 825"/>
                  <a:gd name="T45" fmla="*/ 412 h 425"/>
                  <a:gd name="T46" fmla="*/ 4 w 825"/>
                  <a:gd name="T47" fmla="*/ 418 h 425"/>
                  <a:gd name="T48" fmla="*/ 9 w 825"/>
                  <a:gd name="T49" fmla="*/ 423 h 425"/>
                  <a:gd name="T50" fmla="*/ 17 w 825"/>
                  <a:gd name="T51" fmla="*/ 425 h 425"/>
                  <a:gd name="T52" fmla="*/ 24 w 825"/>
                  <a:gd name="T53" fmla="*/ 425 h 425"/>
                  <a:gd name="T54" fmla="*/ 29 w 825"/>
                  <a:gd name="T55" fmla="*/ 421 h 425"/>
                  <a:gd name="T56" fmla="*/ 46 w 825"/>
                  <a:gd name="T57" fmla="*/ 409 h 425"/>
                  <a:gd name="T58" fmla="*/ 66 w 825"/>
                  <a:gd name="T59" fmla="*/ 396 h 425"/>
                  <a:gd name="T60" fmla="*/ 87 w 825"/>
                  <a:gd name="T61" fmla="*/ 383 h 425"/>
                  <a:gd name="T62" fmla="*/ 109 w 825"/>
                  <a:gd name="T63" fmla="*/ 371 h 425"/>
                  <a:gd name="T64" fmla="*/ 132 w 825"/>
                  <a:gd name="T65" fmla="*/ 358 h 425"/>
                  <a:gd name="T66" fmla="*/ 156 w 825"/>
                  <a:gd name="T67" fmla="*/ 345 h 425"/>
                  <a:gd name="T68" fmla="*/ 179 w 825"/>
                  <a:gd name="T69" fmla="*/ 334 h 425"/>
                  <a:gd name="T70" fmla="*/ 201 w 825"/>
                  <a:gd name="T71" fmla="*/ 324 h 425"/>
                  <a:gd name="T72" fmla="*/ 243 w 825"/>
                  <a:gd name="T73" fmla="*/ 304 h 425"/>
                  <a:gd name="T74" fmla="*/ 440 w 825"/>
                  <a:gd name="T75" fmla="*/ 210 h 425"/>
                  <a:gd name="T76" fmla="*/ 474 w 825"/>
                  <a:gd name="T77" fmla="*/ 191 h 425"/>
                  <a:gd name="T78" fmla="*/ 507 w 825"/>
                  <a:gd name="T79" fmla="*/ 175 h 425"/>
                  <a:gd name="T80" fmla="*/ 541 w 825"/>
                  <a:gd name="T81" fmla="*/ 159 h 425"/>
                  <a:gd name="T82" fmla="*/ 574 w 825"/>
                  <a:gd name="T83" fmla="*/ 144 h 425"/>
                  <a:gd name="T84" fmla="*/ 608 w 825"/>
                  <a:gd name="T85" fmla="*/ 128 h 425"/>
                  <a:gd name="T86" fmla="*/ 641 w 825"/>
                  <a:gd name="T87" fmla="*/ 114 h 425"/>
                  <a:gd name="T88" fmla="*/ 675 w 825"/>
                  <a:gd name="T89" fmla="*/ 99 h 425"/>
                  <a:gd name="T90" fmla="*/ 710 w 825"/>
                  <a:gd name="T91" fmla="*/ 83 h 425"/>
                  <a:gd name="T92" fmla="*/ 813 w 825"/>
                  <a:gd name="T93" fmla="*/ 36 h 425"/>
                  <a:gd name="T94" fmla="*/ 820 w 825"/>
                  <a:gd name="T95" fmla="*/ 32 h 425"/>
                  <a:gd name="T96" fmla="*/ 824 w 825"/>
                  <a:gd name="T97" fmla="*/ 25 h 425"/>
                  <a:gd name="T98" fmla="*/ 825 w 825"/>
                  <a:gd name="T99" fmla="*/ 18 h 425"/>
                  <a:gd name="T100" fmla="*/ 824 w 825"/>
                  <a:gd name="T101" fmla="*/ 11 h 425"/>
                  <a:gd name="T102" fmla="*/ 818 w 825"/>
                  <a:gd name="T103" fmla="*/ 5 h 425"/>
                  <a:gd name="T104" fmla="*/ 813 w 825"/>
                  <a:gd name="T105" fmla="*/ 1 h 425"/>
                  <a:gd name="T106" fmla="*/ 806 w 825"/>
                  <a:gd name="T107" fmla="*/ 0 h 425"/>
                  <a:gd name="T108" fmla="*/ 798 w 825"/>
                  <a:gd name="T109" fmla="*/ 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5" h="425">
                    <a:moveTo>
                      <a:pt x="798" y="1"/>
                    </a:moveTo>
                    <a:lnTo>
                      <a:pt x="693" y="49"/>
                    </a:lnTo>
                    <a:lnTo>
                      <a:pt x="661" y="63"/>
                    </a:lnTo>
                    <a:lnTo>
                      <a:pt x="626" y="79"/>
                    </a:lnTo>
                    <a:lnTo>
                      <a:pt x="592" y="94"/>
                    </a:lnTo>
                    <a:lnTo>
                      <a:pt x="559" y="108"/>
                    </a:lnTo>
                    <a:lnTo>
                      <a:pt x="525" y="125"/>
                    </a:lnTo>
                    <a:lnTo>
                      <a:pt x="491" y="141"/>
                    </a:lnTo>
                    <a:lnTo>
                      <a:pt x="456" y="157"/>
                    </a:lnTo>
                    <a:lnTo>
                      <a:pt x="422" y="175"/>
                    </a:lnTo>
                    <a:lnTo>
                      <a:pt x="227" y="269"/>
                    </a:lnTo>
                    <a:lnTo>
                      <a:pt x="185" y="289"/>
                    </a:lnTo>
                    <a:lnTo>
                      <a:pt x="167" y="298"/>
                    </a:lnTo>
                    <a:lnTo>
                      <a:pt x="145" y="309"/>
                    </a:lnTo>
                    <a:lnTo>
                      <a:pt x="122" y="320"/>
                    </a:lnTo>
                    <a:lnTo>
                      <a:pt x="96" y="334"/>
                    </a:lnTo>
                    <a:lnTo>
                      <a:pt x="71" y="347"/>
                    </a:lnTo>
                    <a:lnTo>
                      <a:pt x="47" y="362"/>
                    </a:lnTo>
                    <a:lnTo>
                      <a:pt x="26" y="376"/>
                    </a:lnTo>
                    <a:lnTo>
                      <a:pt x="6" y="391"/>
                    </a:lnTo>
                    <a:lnTo>
                      <a:pt x="2" y="396"/>
                    </a:lnTo>
                    <a:lnTo>
                      <a:pt x="0" y="403"/>
                    </a:lnTo>
                    <a:lnTo>
                      <a:pt x="0" y="412"/>
                    </a:lnTo>
                    <a:lnTo>
                      <a:pt x="4" y="418"/>
                    </a:lnTo>
                    <a:lnTo>
                      <a:pt x="9" y="423"/>
                    </a:lnTo>
                    <a:lnTo>
                      <a:pt x="17" y="425"/>
                    </a:lnTo>
                    <a:lnTo>
                      <a:pt x="24" y="425"/>
                    </a:lnTo>
                    <a:lnTo>
                      <a:pt x="29" y="421"/>
                    </a:lnTo>
                    <a:lnTo>
                      <a:pt x="46" y="409"/>
                    </a:lnTo>
                    <a:lnTo>
                      <a:pt x="66" y="396"/>
                    </a:lnTo>
                    <a:lnTo>
                      <a:pt x="87" y="383"/>
                    </a:lnTo>
                    <a:lnTo>
                      <a:pt x="109" y="371"/>
                    </a:lnTo>
                    <a:lnTo>
                      <a:pt x="132" y="358"/>
                    </a:lnTo>
                    <a:lnTo>
                      <a:pt x="156" y="345"/>
                    </a:lnTo>
                    <a:lnTo>
                      <a:pt x="179" y="334"/>
                    </a:lnTo>
                    <a:lnTo>
                      <a:pt x="201" y="324"/>
                    </a:lnTo>
                    <a:lnTo>
                      <a:pt x="243" y="304"/>
                    </a:lnTo>
                    <a:lnTo>
                      <a:pt x="440" y="210"/>
                    </a:lnTo>
                    <a:lnTo>
                      <a:pt x="474" y="191"/>
                    </a:lnTo>
                    <a:lnTo>
                      <a:pt x="507" y="175"/>
                    </a:lnTo>
                    <a:lnTo>
                      <a:pt x="541" y="159"/>
                    </a:lnTo>
                    <a:lnTo>
                      <a:pt x="574" y="144"/>
                    </a:lnTo>
                    <a:lnTo>
                      <a:pt x="608" y="128"/>
                    </a:lnTo>
                    <a:lnTo>
                      <a:pt x="641" y="114"/>
                    </a:lnTo>
                    <a:lnTo>
                      <a:pt x="675" y="99"/>
                    </a:lnTo>
                    <a:lnTo>
                      <a:pt x="710" y="83"/>
                    </a:lnTo>
                    <a:lnTo>
                      <a:pt x="813" y="36"/>
                    </a:lnTo>
                    <a:lnTo>
                      <a:pt x="820" y="32"/>
                    </a:lnTo>
                    <a:lnTo>
                      <a:pt x="824" y="25"/>
                    </a:lnTo>
                    <a:lnTo>
                      <a:pt x="825" y="18"/>
                    </a:lnTo>
                    <a:lnTo>
                      <a:pt x="824" y="11"/>
                    </a:lnTo>
                    <a:lnTo>
                      <a:pt x="818" y="5"/>
                    </a:lnTo>
                    <a:lnTo>
                      <a:pt x="813" y="1"/>
                    </a:lnTo>
                    <a:lnTo>
                      <a:pt x="806" y="0"/>
                    </a:lnTo>
                    <a:lnTo>
                      <a:pt x="79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6" name="Freeform 11"/>
              <p:cNvSpPr>
                <a:spLocks/>
              </p:cNvSpPr>
              <p:nvPr/>
            </p:nvSpPr>
            <p:spPr bwMode="auto">
              <a:xfrm>
                <a:off x="1542" y="1475"/>
                <a:ext cx="851" cy="472"/>
              </a:xfrm>
              <a:custGeom>
                <a:avLst/>
                <a:gdLst>
                  <a:gd name="T0" fmla="*/ 805 w 851"/>
                  <a:gd name="T1" fmla="*/ 11 h 472"/>
                  <a:gd name="T2" fmla="*/ 767 w 851"/>
                  <a:gd name="T3" fmla="*/ 27 h 472"/>
                  <a:gd name="T4" fmla="*/ 729 w 851"/>
                  <a:gd name="T5" fmla="*/ 45 h 472"/>
                  <a:gd name="T6" fmla="*/ 691 w 851"/>
                  <a:gd name="T7" fmla="*/ 63 h 472"/>
                  <a:gd name="T8" fmla="*/ 655 w 851"/>
                  <a:gd name="T9" fmla="*/ 83 h 472"/>
                  <a:gd name="T10" fmla="*/ 619 w 851"/>
                  <a:gd name="T11" fmla="*/ 103 h 472"/>
                  <a:gd name="T12" fmla="*/ 585 w 851"/>
                  <a:gd name="T13" fmla="*/ 123 h 472"/>
                  <a:gd name="T14" fmla="*/ 548 w 851"/>
                  <a:gd name="T15" fmla="*/ 143 h 472"/>
                  <a:gd name="T16" fmla="*/ 346 w 851"/>
                  <a:gd name="T17" fmla="*/ 251 h 472"/>
                  <a:gd name="T18" fmla="*/ 152 w 851"/>
                  <a:gd name="T19" fmla="*/ 356 h 472"/>
                  <a:gd name="T20" fmla="*/ 114 w 851"/>
                  <a:gd name="T21" fmla="*/ 376 h 472"/>
                  <a:gd name="T22" fmla="*/ 78 w 851"/>
                  <a:gd name="T23" fmla="*/ 396 h 472"/>
                  <a:gd name="T24" fmla="*/ 40 w 851"/>
                  <a:gd name="T25" fmla="*/ 418 h 472"/>
                  <a:gd name="T26" fmla="*/ 7 w 851"/>
                  <a:gd name="T27" fmla="*/ 439 h 472"/>
                  <a:gd name="T28" fmla="*/ 0 w 851"/>
                  <a:gd name="T29" fmla="*/ 450 h 472"/>
                  <a:gd name="T30" fmla="*/ 4 w 851"/>
                  <a:gd name="T31" fmla="*/ 465 h 472"/>
                  <a:gd name="T32" fmla="*/ 15 w 851"/>
                  <a:gd name="T33" fmla="*/ 472 h 472"/>
                  <a:gd name="T34" fmla="*/ 29 w 851"/>
                  <a:gd name="T35" fmla="*/ 470 h 472"/>
                  <a:gd name="T36" fmla="*/ 62 w 851"/>
                  <a:gd name="T37" fmla="*/ 450 h 472"/>
                  <a:gd name="T38" fmla="*/ 98 w 851"/>
                  <a:gd name="T39" fmla="*/ 429 h 472"/>
                  <a:gd name="T40" fmla="*/ 134 w 851"/>
                  <a:gd name="T41" fmla="*/ 409 h 472"/>
                  <a:gd name="T42" fmla="*/ 170 w 851"/>
                  <a:gd name="T43" fmla="*/ 389 h 472"/>
                  <a:gd name="T44" fmla="*/ 223 w 851"/>
                  <a:gd name="T45" fmla="*/ 360 h 472"/>
                  <a:gd name="T46" fmla="*/ 264 w 851"/>
                  <a:gd name="T47" fmla="*/ 338 h 472"/>
                  <a:gd name="T48" fmla="*/ 317 w 851"/>
                  <a:gd name="T49" fmla="*/ 311 h 472"/>
                  <a:gd name="T50" fmla="*/ 358 w 851"/>
                  <a:gd name="T51" fmla="*/ 289 h 472"/>
                  <a:gd name="T52" fmla="*/ 550 w 851"/>
                  <a:gd name="T53" fmla="*/ 184 h 472"/>
                  <a:gd name="T54" fmla="*/ 619 w 851"/>
                  <a:gd name="T55" fmla="*/ 144 h 472"/>
                  <a:gd name="T56" fmla="*/ 691 w 851"/>
                  <a:gd name="T57" fmla="*/ 106 h 472"/>
                  <a:gd name="T58" fmla="*/ 764 w 851"/>
                  <a:gd name="T59" fmla="*/ 68 h 472"/>
                  <a:gd name="T60" fmla="*/ 838 w 851"/>
                  <a:gd name="T61" fmla="*/ 36 h 472"/>
                  <a:gd name="T62" fmla="*/ 849 w 851"/>
                  <a:gd name="T63" fmla="*/ 27 h 472"/>
                  <a:gd name="T64" fmla="*/ 849 w 851"/>
                  <a:gd name="T65" fmla="*/ 12 h 472"/>
                  <a:gd name="T66" fmla="*/ 840 w 851"/>
                  <a:gd name="T67" fmla="*/ 1 h 472"/>
                  <a:gd name="T68" fmla="*/ 823 w 851"/>
                  <a:gd name="T69" fmla="*/ 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1" h="472">
                    <a:moveTo>
                      <a:pt x="823" y="1"/>
                    </a:moveTo>
                    <a:lnTo>
                      <a:pt x="805" y="11"/>
                    </a:lnTo>
                    <a:lnTo>
                      <a:pt x="785" y="18"/>
                    </a:lnTo>
                    <a:lnTo>
                      <a:pt x="767" y="27"/>
                    </a:lnTo>
                    <a:lnTo>
                      <a:pt x="747" y="36"/>
                    </a:lnTo>
                    <a:lnTo>
                      <a:pt x="729" y="45"/>
                    </a:lnTo>
                    <a:lnTo>
                      <a:pt x="711" y="54"/>
                    </a:lnTo>
                    <a:lnTo>
                      <a:pt x="691" y="63"/>
                    </a:lnTo>
                    <a:lnTo>
                      <a:pt x="673" y="74"/>
                    </a:lnTo>
                    <a:lnTo>
                      <a:pt x="655" y="83"/>
                    </a:lnTo>
                    <a:lnTo>
                      <a:pt x="637" y="92"/>
                    </a:lnTo>
                    <a:lnTo>
                      <a:pt x="619" y="103"/>
                    </a:lnTo>
                    <a:lnTo>
                      <a:pt x="601" y="112"/>
                    </a:lnTo>
                    <a:lnTo>
                      <a:pt x="585" y="123"/>
                    </a:lnTo>
                    <a:lnTo>
                      <a:pt x="567" y="132"/>
                    </a:lnTo>
                    <a:lnTo>
                      <a:pt x="548" y="143"/>
                    </a:lnTo>
                    <a:lnTo>
                      <a:pt x="532" y="152"/>
                    </a:lnTo>
                    <a:lnTo>
                      <a:pt x="346" y="251"/>
                    </a:lnTo>
                    <a:lnTo>
                      <a:pt x="199" y="331"/>
                    </a:lnTo>
                    <a:lnTo>
                      <a:pt x="152" y="356"/>
                    </a:lnTo>
                    <a:lnTo>
                      <a:pt x="134" y="365"/>
                    </a:lnTo>
                    <a:lnTo>
                      <a:pt x="114" y="376"/>
                    </a:lnTo>
                    <a:lnTo>
                      <a:pt x="96" y="385"/>
                    </a:lnTo>
                    <a:lnTo>
                      <a:pt x="78" y="396"/>
                    </a:lnTo>
                    <a:lnTo>
                      <a:pt x="58" y="407"/>
                    </a:lnTo>
                    <a:lnTo>
                      <a:pt x="40" y="418"/>
                    </a:lnTo>
                    <a:lnTo>
                      <a:pt x="24" y="429"/>
                    </a:lnTo>
                    <a:lnTo>
                      <a:pt x="7" y="439"/>
                    </a:lnTo>
                    <a:lnTo>
                      <a:pt x="4" y="445"/>
                    </a:lnTo>
                    <a:lnTo>
                      <a:pt x="0" y="450"/>
                    </a:lnTo>
                    <a:lnTo>
                      <a:pt x="0" y="458"/>
                    </a:lnTo>
                    <a:lnTo>
                      <a:pt x="4" y="465"/>
                    </a:lnTo>
                    <a:lnTo>
                      <a:pt x="9" y="470"/>
                    </a:lnTo>
                    <a:lnTo>
                      <a:pt x="15" y="472"/>
                    </a:lnTo>
                    <a:lnTo>
                      <a:pt x="22" y="472"/>
                    </a:lnTo>
                    <a:lnTo>
                      <a:pt x="29" y="470"/>
                    </a:lnTo>
                    <a:lnTo>
                      <a:pt x="45" y="459"/>
                    </a:lnTo>
                    <a:lnTo>
                      <a:pt x="62" y="450"/>
                    </a:lnTo>
                    <a:lnTo>
                      <a:pt x="78" y="439"/>
                    </a:lnTo>
                    <a:lnTo>
                      <a:pt x="98" y="429"/>
                    </a:lnTo>
                    <a:lnTo>
                      <a:pt x="116" y="418"/>
                    </a:lnTo>
                    <a:lnTo>
                      <a:pt x="134" y="409"/>
                    </a:lnTo>
                    <a:lnTo>
                      <a:pt x="152" y="398"/>
                    </a:lnTo>
                    <a:lnTo>
                      <a:pt x="170" y="389"/>
                    </a:lnTo>
                    <a:lnTo>
                      <a:pt x="217" y="363"/>
                    </a:lnTo>
                    <a:lnTo>
                      <a:pt x="223" y="360"/>
                    </a:lnTo>
                    <a:lnTo>
                      <a:pt x="241" y="351"/>
                    </a:lnTo>
                    <a:lnTo>
                      <a:pt x="264" y="338"/>
                    </a:lnTo>
                    <a:lnTo>
                      <a:pt x="291" y="324"/>
                    </a:lnTo>
                    <a:lnTo>
                      <a:pt x="317" y="311"/>
                    </a:lnTo>
                    <a:lnTo>
                      <a:pt x="340" y="298"/>
                    </a:lnTo>
                    <a:lnTo>
                      <a:pt x="358" y="289"/>
                    </a:lnTo>
                    <a:lnTo>
                      <a:pt x="364" y="286"/>
                    </a:lnTo>
                    <a:lnTo>
                      <a:pt x="550" y="184"/>
                    </a:lnTo>
                    <a:lnTo>
                      <a:pt x="585" y="164"/>
                    </a:lnTo>
                    <a:lnTo>
                      <a:pt x="619" y="144"/>
                    </a:lnTo>
                    <a:lnTo>
                      <a:pt x="655" y="125"/>
                    </a:lnTo>
                    <a:lnTo>
                      <a:pt x="691" y="106"/>
                    </a:lnTo>
                    <a:lnTo>
                      <a:pt x="728" y="87"/>
                    </a:lnTo>
                    <a:lnTo>
                      <a:pt x="764" y="68"/>
                    </a:lnTo>
                    <a:lnTo>
                      <a:pt x="800" y="52"/>
                    </a:lnTo>
                    <a:lnTo>
                      <a:pt x="838" y="36"/>
                    </a:lnTo>
                    <a:lnTo>
                      <a:pt x="843" y="32"/>
                    </a:lnTo>
                    <a:lnTo>
                      <a:pt x="849" y="27"/>
                    </a:lnTo>
                    <a:lnTo>
                      <a:pt x="851" y="20"/>
                    </a:lnTo>
                    <a:lnTo>
                      <a:pt x="849" y="12"/>
                    </a:lnTo>
                    <a:lnTo>
                      <a:pt x="845" y="7"/>
                    </a:lnTo>
                    <a:lnTo>
                      <a:pt x="840" y="1"/>
                    </a:lnTo>
                    <a:lnTo>
                      <a:pt x="831" y="0"/>
                    </a:lnTo>
                    <a:lnTo>
                      <a:pt x="82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7" name="Freeform 12"/>
              <p:cNvSpPr>
                <a:spLocks/>
              </p:cNvSpPr>
              <p:nvPr/>
            </p:nvSpPr>
            <p:spPr bwMode="auto">
              <a:xfrm>
                <a:off x="1497" y="1415"/>
                <a:ext cx="809" cy="499"/>
              </a:xfrm>
              <a:custGeom>
                <a:avLst/>
                <a:gdLst>
                  <a:gd name="T0" fmla="*/ 769 w 809"/>
                  <a:gd name="T1" fmla="*/ 13 h 499"/>
                  <a:gd name="T2" fmla="*/ 751 w 809"/>
                  <a:gd name="T3" fmla="*/ 25 h 499"/>
                  <a:gd name="T4" fmla="*/ 731 w 809"/>
                  <a:gd name="T5" fmla="*/ 38 h 499"/>
                  <a:gd name="T6" fmla="*/ 709 w 809"/>
                  <a:gd name="T7" fmla="*/ 51 h 499"/>
                  <a:gd name="T8" fmla="*/ 669 w 809"/>
                  <a:gd name="T9" fmla="*/ 71 h 499"/>
                  <a:gd name="T10" fmla="*/ 536 w 809"/>
                  <a:gd name="T11" fmla="*/ 161 h 499"/>
                  <a:gd name="T12" fmla="*/ 523 w 809"/>
                  <a:gd name="T13" fmla="*/ 168 h 499"/>
                  <a:gd name="T14" fmla="*/ 496 w 809"/>
                  <a:gd name="T15" fmla="*/ 185 h 499"/>
                  <a:gd name="T16" fmla="*/ 467 w 809"/>
                  <a:gd name="T17" fmla="*/ 201 h 499"/>
                  <a:gd name="T18" fmla="*/ 454 w 809"/>
                  <a:gd name="T19" fmla="*/ 208 h 499"/>
                  <a:gd name="T20" fmla="*/ 355 w 809"/>
                  <a:gd name="T21" fmla="*/ 268 h 499"/>
                  <a:gd name="T22" fmla="*/ 331 w 809"/>
                  <a:gd name="T23" fmla="*/ 280 h 499"/>
                  <a:gd name="T24" fmla="*/ 306 w 809"/>
                  <a:gd name="T25" fmla="*/ 291 h 499"/>
                  <a:gd name="T26" fmla="*/ 282 w 809"/>
                  <a:gd name="T27" fmla="*/ 302 h 499"/>
                  <a:gd name="T28" fmla="*/ 257 w 809"/>
                  <a:gd name="T29" fmla="*/ 315 h 499"/>
                  <a:gd name="T30" fmla="*/ 226 w 809"/>
                  <a:gd name="T31" fmla="*/ 329 h 499"/>
                  <a:gd name="T32" fmla="*/ 197 w 809"/>
                  <a:gd name="T33" fmla="*/ 346 h 499"/>
                  <a:gd name="T34" fmla="*/ 168 w 809"/>
                  <a:gd name="T35" fmla="*/ 362 h 499"/>
                  <a:gd name="T36" fmla="*/ 118 w 809"/>
                  <a:gd name="T37" fmla="*/ 396 h 499"/>
                  <a:gd name="T38" fmla="*/ 90 w 809"/>
                  <a:gd name="T39" fmla="*/ 416 h 499"/>
                  <a:gd name="T40" fmla="*/ 63 w 809"/>
                  <a:gd name="T41" fmla="*/ 434 h 499"/>
                  <a:gd name="T42" fmla="*/ 36 w 809"/>
                  <a:gd name="T43" fmla="*/ 451 h 499"/>
                  <a:gd name="T44" fmla="*/ 11 w 809"/>
                  <a:gd name="T45" fmla="*/ 463 h 499"/>
                  <a:gd name="T46" fmla="*/ 2 w 809"/>
                  <a:gd name="T47" fmla="*/ 472 h 499"/>
                  <a:gd name="T48" fmla="*/ 2 w 809"/>
                  <a:gd name="T49" fmla="*/ 489 h 499"/>
                  <a:gd name="T50" fmla="*/ 11 w 809"/>
                  <a:gd name="T51" fmla="*/ 498 h 499"/>
                  <a:gd name="T52" fmla="*/ 25 w 809"/>
                  <a:gd name="T53" fmla="*/ 498 h 499"/>
                  <a:gd name="T54" fmla="*/ 52 w 809"/>
                  <a:gd name="T55" fmla="*/ 485 h 499"/>
                  <a:gd name="T56" fmla="*/ 81 w 809"/>
                  <a:gd name="T57" fmla="*/ 467 h 499"/>
                  <a:gd name="T58" fmla="*/ 110 w 809"/>
                  <a:gd name="T59" fmla="*/ 447 h 499"/>
                  <a:gd name="T60" fmla="*/ 139 w 809"/>
                  <a:gd name="T61" fmla="*/ 427 h 499"/>
                  <a:gd name="T62" fmla="*/ 188 w 809"/>
                  <a:gd name="T63" fmla="*/ 393 h 499"/>
                  <a:gd name="T64" fmla="*/ 213 w 809"/>
                  <a:gd name="T65" fmla="*/ 378 h 499"/>
                  <a:gd name="T66" fmla="*/ 242 w 809"/>
                  <a:gd name="T67" fmla="*/ 364 h 499"/>
                  <a:gd name="T68" fmla="*/ 271 w 809"/>
                  <a:gd name="T69" fmla="*/ 349 h 499"/>
                  <a:gd name="T70" fmla="*/ 298 w 809"/>
                  <a:gd name="T71" fmla="*/ 337 h 499"/>
                  <a:gd name="T72" fmla="*/ 324 w 809"/>
                  <a:gd name="T73" fmla="*/ 326 h 499"/>
                  <a:gd name="T74" fmla="*/ 347 w 809"/>
                  <a:gd name="T75" fmla="*/ 313 h 499"/>
                  <a:gd name="T76" fmla="*/ 373 w 809"/>
                  <a:gd name="T77" fmla="*/ 300 h 499"/>
                  <a:gd name="T78" fmla="*/ 387 w 809"/>
                  <a:gd name="T79" fmla="*/ 291 h 499"/>
                  <a:gd name="T80" fmla="*/ 412 w 809"/>
                  <a:gd name="T81" fmla="*/ 277 h 499"/>
                  <a:gd name="T82" fmla="*/ 445 w 809"/>
                  <a:gd name="T83" fmla="*/ 257 h 499"/>
                  <a:gd name="T84" fmla="*/ 470 w 809"/>
                  <a:gd name="T85" fmla="*/ 242 h 499"/>
                  <a:gd name="T86" fmla="*/ 554 w 809"/>
                  <a:gd name="T87" fmla="*/ 194 h 499"/>
                  <a:gd name="T88" fmla="*/ 689 w 809"/>
                  <a:gd name="T89" fmla="*/ 105 h 499"/>
                  <a:gd name="T90" fmla="*/ 704 w 809"/>
                  <a:gd name="T91" fmla="*/ 96 h 499"/>
                  <a:gd name="T92" fmla="*/ 716 w 809"/>
                  <a:gd name="T93" fmla="*/ 89 h 499"/>
                  <a:gd name="T94" fmla="*/ 738 w 809"/>
                  <a:gd name="T95" fmla="*/ 78 h 499"/>
                  <a:gd name="T96" fmla="*/ 762 w 809"/>
                  <a:gd name="T97" fmla="*/ 63 h 499"/>
                  <a:gd name="T98" fmla="*/ 783 w 809"/>
                  <a:gd name="T99" fmla="*/ 51 h 499"/>
                  <a:gd name="T100" fmla="*/ 803 w 809"/>
                  <a:gd name="T101" fmla="*/ 34 h 499"/>
                  <a:gd name="T102" fmla="*/ 809 w 809"/>
                  <a:gd name="T103" fmla="*/ 20 h 499"/>
                  <a:gd name="T104" fmla="*/ 803 w 809"/>
                  <a:gd name="T105" fmla="*/ 7 h 499"/>
                  <a:gd name="T106" fmla="*/ 791 w 809"/>
                  <a:gd name="T107" fmla="*/ 0 h 499"/>
                  <a:gd name="T108" fmla="*/ 776 w 809"/>
                  <a:gd name="T109" fmla="*/ 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9" h="499">
                    <a:moveTo>
                      <a:pt x="776" y="5"/>
                    </a:moveTo>
                    <a:lnTo>
                      <a:pt x="769" y="13"/>
                    </a:lnTo>
                    <a:lnTo>
                      <a:pt x="760" y="20"/>
                    </a:lnTo>
                    <a:lnTo>
                      <a:pt x="751" y="25"/>
                    </a:lnTo>
                    <a:lnTo>
                      <a:pt x="740" y="33"/>
                    </a:lnTo>
                    <a:lnTo>
                      <a:pt x="731" y="38"/>
                    </a:lnTo>
                    <a:lnTo>
                      <a:pt x="720" y="43"/>
                    </a:lnTo>
                    <a:lnTo>
                      <a:pt x="709" y="51"/>
                    </a:lnTo>
                    <a:lnTo>
                      <a:pt x="698" y="56"/>
                    </a:lnTo>
                    <a:lnTo>
                      <a:pt x="669" y="71"/>
                    </a:lnTo>
                    <a:lnTo>
                      <a:pt x="597" y="119"/>
                    </a:lnTo>
                    <a:lnTo>
                      <a:pt x="536" y="161"/>
                    </a:lnTo>
                    <a:lnTo>
                      <a:pt x="532" y="163"/>
                    </a:lnTo>
                    <a:lnTo>
                      <a:pt x="523" y="168"/>
                    </a:lnTo>
                    <a:lnTo>
                      <a:pt x="510" y="176"/>
                    </a:lnTo>
                    <a:lnTo>
                      <a:pt x="496" y="185"/>
                    </a:lnTo>
                    <a:lnTo>
                      <a:pt x="479" y="194"/>
                    </a:lnTo>
                    <a:lnTo>
                      <a:pt x="467" y="201"/>
                    </a:lnTo>
                    <a:lnTo>
                      <a:pt x="458" y="206"/>
                    </a:lnTo>
                    <a:lnTo>
                      <a:pt x="454" y="208"/>
                    </a:lnTo>
                    <a:lnTo>
                      <a:pt x="365" y="261"/>
                    </a:lnTo>
                    <a:lnTo>
                      <a:pt x="355" y="268"/>
                    </a:lnTo>
                    <a:lnTo>
                      <a:pt x="342" y="273"/>
                    </a:lnTo>
                    <a:lnTo>
                      <a:pt x="331" y="280"/>
                    </a:lnTo>
                    <a:lnTo>
                      <a:pt x="318" y="286"/>
                    </a:lnTo>
                    <a:lnTo>
                      <a:pt x="306" y="291"/>
                    </a:lnTo>
                    <a:lnTo>
                      <a:pt x="295" y="297"/>
                    </a:lnTo>
                    <a:lnTo>
                      <a:pt x="282" y="302"/>
                    </a:lnTo>
                    <a:lnTo>
                      <a:pt x="271" y="308"/>
                    </a:lnTo>
                    <a:lnTo>
                      <a:pt x="257" y="315"/>
                    </a:lnTo>
                    <a:lnTo>
                      <a:pt x="241" y="322"/>
                    </a:lnTo>
                    <a:lnTo>
                      <a:pt x="226" y="329"/>
                    </a:lnTo>
                    <a:lnTo>
                      <a:pt x="212" y="337"/>
                    </a:lnTo>
                    <a:lnTo>
                      <a:pt x="197" y="346"/>
                    </a:lnTo>
                    <a:lnTo>
                      <a:pt x="183" y="353"/>
                    </a:lnTo>
                    <a:lnTo>
                      <a:pt x="168" y="362"/>
                    </a:lnTo>
                    <a:lnTo>
                      <a:pt x="154" y="371"/>
                    </a:lnTo>
                    <a:lnTo>
                      <a:pt x="118" y="396"/>
                    </a:lnTo>
                    <a:lnTo>
                      <a:pt x="103" y="405"/>
                    </a:lnTo>
                    <a:lnTo>
                      <a:pt x="90" y="416"/>
                    </a:lnTo>
                    <a:lnTo>
                      <a:pt x="76" y="425"/>
                    </a:lnTo>
                    <a:lnTo>
                      <a:pt x="63" y="434"/>
                    </a:lnTo>
                    <a:lnTo>
                      <a:pt x="49" y="443"/>
                    </a:lnTo>
                    <a:lnTo>
                      <a:pt x="36" y="451"/>
                    </a:lnTo>
                    <a:lnTo>
                      <a:pt x="23" y="458"/>
                    </a:lnTo>
                    <a:lnTo>
                      <a:pt x="11" y="463"/>
                    </a:lnTo>
                    <a:lnTo>
                      <a:pt x="5" y="467"/>
                    </a:lnTo>
                    <a:lnTo>
                      <a:pt x="2" y="472"/>
                    </a:lnTo>
                    <a:lnTo>
                      <a:pt x="0" y="481"/>
                    </a:lnTo>
                    <a:lnTo>
                      <a:pt x="2" y="489"/>
                    </a:lnTo>
                    <a:lnTo>
                      <a:pt x="5" y="494"/>
                    </a:lnTo>
                    <a:lnTo>
                      <a:pt x="11" y="498"/>
                    </a:lnTo>
                    <a:lnTo>
                      <a:pt x="18" y="499"/>
                    </a:lnTo>
                    <a:lnTo>
                      <a:pt x="25" y="498"/>
                    </a:lnTo>
                    <a:lnTo>
                      <a:pt x="40" y="492"/>
                    </a:lnTo>
                    <a:lnTo>
                      <a:pt x="52" y="485"/>
                    </a:lnTo>
                    <a:lnTo>
                      <a:pt x="67" y="476"/>
                    </a:lnTo>
                    <a:lnTo>
                      <a:pt x="81" y="467"/>
                    </a:lnTo>
                    <a:lnTo>
                      <a:pt x="96" y="458"/>
                    </a:lnTo>
                    <a:lnTo>
                      <a:pt x="110" y="447"/>
                    </a:lnTo>
                    <a:lnTo>
                      <a:pt x="125" y="438"/>
                    </a:lnTo>
                    <a:lnTo>
                      <a:pt x="139" y="427"/>
                    </a:lnTo>
                    <a:lnTo>
                      <a:pt x="175" y="402"/>
                    </a:lnTo>
                    <a:lnTo>
                      <a:pt x="188" y="393"/>
                    </a:lnTo>
                    <a:lnTo>
                      <a:pt x="201" y="385"/>
                    </a:lnTo>
                    <a:lnTo>
                      <a:pt x="213" y="378"/>
                    </a:lnTo>
                    <a:lnTo>
                      <a:pt x="228" y="371"/>
                    </a:lnTo>
                    <a:lnTo>
                      <a:pt x="242" y="364"/>
                    </a:lnTo>
                    <a:lnTo>
                      <a:pt x="257" y="356"/>
                    </a:lnTo>
                    <a:lnTo>
                      <a:pt x="271" y="349"/>
                    </a:lnTo>
                    <a:lnTo>
                      <a:pt x="286" y="342"/>
                    </a:lnTo>
                    <a:lnTo>
                      <a:pt x="298" y="337"/>
                    </a:lnTo>
                    <a:lnTo>
                      <a:pt x="311" y="331"/>
                    </a:lnTo>
                    <a:lnTo>
                      <a:pt x="324" y="326"/>
                    </a:lnTo>
                    <a:lnTo>
                      <a:pt x="335" y="318"/>
                    </a:lnTo>
                    <a:lnTo>
                      <a:pt x="347" y="313"/>
                    </a:lnTo>
                    <a:lnTo>
                      <a:pt x="360" y="306"/>
                    </a:lnTo>
                    <a:lnTo>
                      <a:pt x="373" y="300"/>
                    </a:lnTo>
                    <a:lnTo>
                      <a:pt x="384" y="293"/>
                    </a:lnTo>
                    <a:lnTo>
                      <a:pt x="387" y="291"/>
                    </a:lnTo>
                    <a:lnTo>
                      <a:pt x="398" y="284"/>
                    </a:lnTo>
                    <a:lnTo>
                      <a:pt x="412" y="277"/>
                    </a:lnTo>
                    <a:lnTo>
                      <a:pt x="429" y="266"/>
                    </a:lnTo>
                    <a:lnTo>
                      <a:pt x="445" y="257"/>
                    </a:lnTo>
                    <a:lnTo>
                      <a:pt x="460" y="250"/>
                    </a:lnTo>
                    <a:lnTo>
                      <a:pt x="470" y="242"/>
                    </a:lnTo>
                    <a:lnTo>
                      <a:pt x="474" y="241"/>
                    </a:lnTo>
                    <a:lnTo>
                      <a:pt x="554" y="194"/>
                    </a:lnTo>
                    <a:lnTo>
                      <a:pt x="619" y="150"/>
                    </a:lnTo>
                    <a:lnTo>
                      <a:pt x="689" y="105"/>
                    </a:lnTo>
                    <a:lnTo>
                      <a:pt x="693" y="103"/>
                    </a:lnTo>
                    <a:lnTo>
                      <a:pt x="704" y="96"/>
                    </a:lnTo>
                    <a:lnTo>
                      <a:pt x="713" y="90"/>
                    </a:lnTo>
                    <a:lnTo>
                      <a:pt x="716" y="89"/>
                    </a:lnTo>
                    <a:lnTo>
                      <a:pt x="727" y="83"/>
                    </a:lnTo>
                    <a:lnTo>
                      <a:pt x="738" y="78"/>
                    </a:lnTo>
                    <a:lnTo>
                      <a:pt x="751" y="71"/>
                    </a:lnTo>
                    <a:lnTo>
                      <a:pt x="762" y="63"/>
                    </a:lnTo>
                    <a:lnTo>
                      <a:pt x="773" y="58"/>
                    </a:lnTo>
                    <a:lnTo>
                      <a:pt x="783" y="51"/>
                    </a:lnTo>
                    <a:lnTo>
                      <a:pt x="794" y="42"/>
                    </a:lnTo>
                    <a:lnTo>
                      <a:pt x="803" y="34"/>
                    </a:lnTo>
                    <a:lnTo>
                      <a:pt x="807" y="29"/>
                    </a:lnTo>
                    <a:lnTo>
                      <a:pt x="809" y="20"/>
                    </a:lnTo>
                    <a:lnTo>
                      <a:pt x="807" y="13"/>
                    </a:lnTo>
                    <a:lnTo>
                      <a:pt x="803" y="7"/>
                    </a:lnTo>
                    <a:lnTo>
                      <a:pt x="798" y="4"/>
                    </a:lnTo>
                    <a:lnTo>
                      <a:pt x="791" y="0"/>
                    </a:lnTo>
                    <a:lnTo>
                      <a:pt x="782" y="2"/>
                    </a:lnTo>
                    <a:lnTo>
                      <a:pt x="77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8" name="Freeform 14"/>
              <p:cNvSpPr>
                <a:spLocks/>
              </p:cNvSpPr>
              <p:nvPr/>
            </p:nvSpPr>
            <p:spPr bwMode="auto">
              <a:xfrm>
                <a:off x="1622" y="2133"/>
                <a:ext cx="103" cy="938"/>
              </a:xfrm>
              <a:custGeom>
                <a:avLst/>
                <a:gdLst>
                  <a:gd name="T0" fmla="*/ 14 w 103"/>
                  <a:gd name="T1" fmla="*/ 0 h 938"/>
                  <a:gd name="T2" fmla="*/ 9 w 103"/>
                  <a:gd name="T3" fmla="*/ 2 h 938"/>
                  <a:gd name="T4" fmla="*/ 3 w 103"/>
                  <a:gd name="T5" fmla="*/ 8 h 938"/>
                  <a:gd name="T6" fmla="*/ 0 w 103"/>
                  <a:gd name="T7" fmla="*/ 15 h 938"/>
                  <a:gd name="T8" fmla="*/ 0 w 103"/>
                  <a:gd name="T9" fmla="*/ 22 h 938"/>
                  <a:gd name="T10" fmla="*/ 12 w 103"/>
                  <a:gd name="T11" fmla="*/ 133 h 938"/>
                  <a:gd name="T12" fmla="*/ 22 w 103"/>
                  <a:gd name="T13" fmla="*/ 245 h 938"/>
                  <a:gd name="T14" fmla="*/ 27 w 103"/>
                  <a:gd name="T15" fmla="*/ 357 h 938"/>
                  <a:gd name="T16" fmla="*/ 32 w 103"/>
                  <a:gd name="T17" fmla="*/ 467 h 938"/>
                  <a:gd name="T18" fmla="*/ 36 w 103"/>
                  <a:gd name="T19" fmla="*/ 581 h 938"/>
                  <a:gd name="T20" fmla="*/ 43 w 103"/>
                  <a:gd name="T21" fmla="*/ 695 h 938"/>
                  <a:gd name="T22" fmla="*/ 52 w 103"/>
                  <a:gd name="T23" fmla="*/ 809 h 938"/>
                  <a:gd name="T24" fmla="*/ 65 w 103"/>
                  <a:gd name="T25" fmla="*/ 922 h 938"/>
                  <a:gd name="T26" fmla="*/ 69 w 103"/>
                  <a:gd name="T27" fmla="*/ 929 h 938"/>
                  <a:gd name="T28" fmla="*/ 74 w 103"/>
                  <a:gd name="T29" fmla="*/ 934 h 938"/>
                  <a:gd name="T30" fmla="*/ 79 w 103"/>
                  <a:gd name="T31" fmla="*/ 938 h 938"/>
                  <a:gd name="T32" fmla="*/ 87 w 103"/>
                  <a:gd name="T33" fmla="*/ 938 h 938"/>
                  <a:gd name="T34" fmla="*/ 94 w 103"/>
                  <a:gd name="T35" fmla="*/ 936 h 938"/>
                  <a:gd name="T36" fmla="*/ 99 w 103"/>
                  <a:gd name="T37" fmla="*/ 931 h 938"/>
                  <a:gd name="T38" fmla="*/ 103 w 103"/>
                  <a:gd name="T39" fmla="*/ 923 h 938"/>
                  <a:gd name="T40" fmla="*/ 103 w 103"/>
                  <a:gd name="T41" fmla="*/ 916 h 938"/>
                  <a:gd name="T42" fmla="*/ 90 w 103"/>
                  <a:gd name="T43" fmla="*/ 804 h 938"/>
                  <a:gd name="T44" fmla="*/ 81 w 103"/>
                  <a:gd name="T45" fmla="*/ 692 h 938"/>
                  <a:gd name="T46" fmla="*/ 74 w 103"/>
                  <a:gd name="T47" fmla="*/ 578 h 938"/>
                  <a:gd name="T48" fmla="*/ 69 w 103"/>
                  <a:gd name="T49" fmla="*/ 466 h 938"/>
                  <a:gd name="T50" fmla="*/ 65 w 103"/>
                  <a:gd name="T51" fmla="*/ 353 h 938"/>
                  <a:gd name="T52" fmla="*/ 58 w 103"/>
                  <a:gd name="T53" fmla="*/ 241 h 938"/>
                  <a:gd name="T54" fmla="*/ 49 w 103"/>
                  <a:gd name="T55" fmla="*/ 129 h 938"/>
                  <a:gd name="T56" fmla="*/ 36 w 103"/>
                  <a:gd name="T57" fmla="*/ 17 h 938"/>
                  <a:gd name="T58" fmla="*/ 34 w 103"/>
                  <a:gd name="T59" fmla="*/ 9 h 938"/>
                  <a:gd name="T60" fmla="*/ 29 w 103"/>
                  <a:gd name="T61" fmla="*/ 4 h 938"/>
                  <a:gd name="T62" fmla="*/ 22 w 103"/>
                  <a:gd name="T63" fmla="*/ 0 h 938"/>
                  <a:gd name="T64" fmla="*/ 14 w 103"/>
                  <a:gd name="T65" fmla="*/ 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938">
                    <a:moveTo>
                      <a:pt x="14" y="0"/>
                    </a:moveTo>
                    <a:lnTo>
                      <a:pt x="9" y="2"/>
                    </a:lnTo>
                    <a:lnTo>
                      <a:pt x="3" y="8"/>
                    </a:lnTo>
                    <a:lnTo>
                      <a:pt x="0" y="15"/>
                    </a:lnTo>
                    <a:lnTo>
                      <a:pt x="0" y="22"/>
                    </a:lnTo>
                    <a:lnTo>
                      <a:pt x="12" y="133"/>
                    </a:lnTo>
                    <a:lnTo>
                      <a:pt x="22" y="245"/>
                    </a:lnTo>
                    <a:lnTo>
                      <a:pt x="27" y="357"/>
                    </a:lnTo>
                    <a:lnTo>
                      <a:pt x="32" y="467"/>
                    </a:lnTo>
                    <a:lnTo>
                      <a:pt x="36" y="581"/>
                    </a:lnTo>
                    <a:lnTo>
                      <a:pt x="43" y="695"/>
                    </a:lnTo>
                    <a:lnTo>
                      <a:pt x="52" y="809"/>
                    </a:lnTo>
                    <a:lnTo>
                      <a:pt x="65" y="922"/>
                    </a:lnTo>
                    <a:lnTo>
                      <a:pt x="69" y="929"/>
                    </a:lnTo>
                    <a:lnTo>
                      <a:pt x="74" y="934"/>
                    </a:lnTo>
                    <a:lnTo>
                      <a:pt x="79" y="938"/>
                    </a:lnTo>
                    <a:lnTo>
                      <a:pt x="87" y="938"/>
                    </a:lnTo>
                    <a:lnTo>
                      <a:pt x="94" y="936"/>
                    </a:lnTo>
                    <a:lnTo>
                      <a:pt x="99" y="931"/>
                    </a:lnTo>
                    <a:lnTo>
                      <a:pt x="103" y="923"/>
                    </a:lnTo>
                    <a:lnTo>
                      <a:pt x="103" y="916"/>
                    </a:lnTo>
                    <a:lnTo>
                      <a:pt x="90" y="804"/>
                    </a:lnTo>
                    <a:lnTo>
                      <a:pt x="81" y="692"/>
                    </a:lnTo>
                    <a:lnTo>
                      <a:pt x="74" y="578"/>
                    </a:lnTo>
                    <a:lnTo>
                      <a:pt x="69" y="466"/>
                    </a:lnTo>
                    <a:lnTo>
                      <a:pt x="65" y="353"/>
                    </a:lnTo>
                    <a:lnTo>
                      <a:pt x="58" y="241"/>
                    </a:lnTo>
                    <a:lnTo>
                      <a:pt x="49" y="129"/>
                    </a:lnTo>
                    <a:lnTo>
                      <a:pt x="36" y="17"/>
                    </a:lnTo>
                    <a:lnTo>
                      <a:pt x="34" y="9"/>
                    </a:lnTo>
                    <a:lnTo>
                      <a:pt x="29" y="4"/>
                    </a:lnTo>
                    <a:lnTo>
                      <a:pt x="22"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sp>
          <p:nvSpPr>
            <p:cNvPr id="9" name="Rectangle 8"/>
            <p:cNvSpPr/>
            <p:nvPr/>
          </p:nvSpPr>
          <p:spPr>
            <a:xfrm rot="20700000">
              <a:off x="2609467" y="2076901"/>
              <a:ext cx="6931152" cy="3152344"/>
            </a:xfrm>
            <a:prstGeom prst="rect">
              <a:avLst/>
            </a:prstGeom>
            <a:noFill/>
          </p:spPr>
          <p:txBody>
            <a:bodyPr wrap="square" lIns="68580" tIns="34290" rIns="68580" bIns="34290">
              <a:spAutoFit/>
            </a:bodyPr>
            <a:lstStyle/>
            <a:p>
              <a:pPr algn="ctr"/>
              <a:r>
                <a:rPr lang="en-US" sz="3600" b="1" dirty="0" err="1" smtClean="0">
                  <a:ln w="22225">
                    <a:solidFill>
                      <a:schemeClr val="accent5"/>
                    </a:solidFill>
                    <a:prstDash val="solid"/>
                  </a:ln>
                  <a:solidFill>
                    <a:srgbClr val="FFFFFF"/>
                  </a:solidFill>
                  <a:effectLst>
                    <a:outerShdw blurRad="38100" dist="22860" dir="5400000" algn="tl" rotWithShape="0">
                      <a:srgbClr val="000000">
                        <a:alpha val="30000"/>
                      </a:srgbClr>
                    </a:outerShdw>
                  </a:effectLst>
                </a:rPr>
                <a:t>univeral</a:t>
              </a:r>
              <a:endParaRPr lang="en-US" sz="3600" b="1" dirty="0" smtClean="0">
                <a:ln w="22225">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en-US" sz="3600" b="1" dirty="0" err="1" smtClean="0">
                  <a:ln w="22225">
                    <a:solidFill>
                      <a:schemeClr val="accent5"/>
                    </a:solidFill>
                    <a:prstDash val="solid"/>
                  </a:ln>
                  <a:solidFill>
                    <a:srgbClr val="FFFFFF"/>
                  </a:solidFill>
                  <a:effectLst>
                    <a:outerShdw blurRad="38100" dist="22860" dir="5400000" algn="tl" rotWithShape="0">
                      <a:srgbClr val="000000">
                        <a:alpha val="30000"/>
                      </a:srgbClr>
                    </a:outerShdw>
                  </a:effectLst>
                </a:rPr>
                <a:t>adjoints</a:t>
              </a:r>
              <a:endParaRPr lang="en-US" sz="3600" b="1" dirty="0">
                <a:ln w="22225">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grpSp>
        <p:nvGrpSpPr>
          <p:cNvPr id="46" name="Group 45"/>
          <p:cNvGrpSpPr/>
          <p:nvPr/>
        </p:nvGrpSpPr>
        <p:grpSpPr>
          <a:xfrm>
            <a:off x="5721534" y="2531489"/>
            <a:ext cx="3422465" cy="923330"/>
            <a:chOff x="4996240" y="2719492"/>
            <a:chExt cx="6211738" cy="923330"/>
          </a:xfrm>
        </p:grpSpPr>
        <p:sp>
          <p:nvSpPr>
            <p:cNvPr id="47" name="TextBox 46"/>
            <p:cNvSpPr txBox="1"/>
            <p:nvPr/>
          </p:nvSpPr>
          <p:spPr>
            <a:xfrm>
              <a:off x="8244037" y="2719492"/>
              <a:ext cx="2963941" cy="815608"/>
            </a:xfrm>
            <a:prstGeom prst="rect">
              <a:avLst/>
            </a:prstGeom>
            <a:noFill/>
          </p:spPr>
          <p:txBody>
            <a:bodyPr wrap="square" rtlCol="0">
              <a:spAutoFit/>
            </a:bodyPr>
            <a:lstStyle/>
            <a:p>
              <a:r>
                <a:rPr lang="en-GB" sz="2700" b="1" dirty="0" smtClean="0">
                  <a:solidFill>
                    <a:schemeClr val="accent4"/>
                  </a:solidFill>
                </a:rPr>
                <a:t>0.08 s</a:t>
              </a:r>
            </a:p>
            <a:p>
              <a:r>
                <a:rPr lang="en-US" sz="2000" b="1" dirty="0" smtClean="0">
                  <a:solidFill>
                    <a:schemeClr val="accent4"/>
                  </a:solidFill>
                </a:rPr>
                <a:t>(was 10 s)</a:t>
              </a:r>
              <a:endParaRPr lang="en-GB" sz="2000" b="1" dirty="0">
                <a:solidFill>
                  <a:schemeClr val="accent4"/>
                </a:solidFill>
              </a:endParaRPr>
            </a:p>
          </p:txBody>
        </p:sp>
        <p:cxnSp>
          <p:nvCxnSpPr>
            <p:cNvPr id="48" name="Straight Arrow Connector 47"/>
            <p:cNvCxnSpPr>
              <a:stCxn id="47" idx="1"/>
            </p:cNvCxnSpPr>
            <p:nvPr/>
          </p:nvCxnSpPr>
          <p:spPr>
            <a:xfrm flipH="1">
              <a:off x="4996240" y="3127296"/>
              <a:ext cx="3247797" cy="515526"/>
            </a:xfrm>
            <a:prstGeom prst="straightConnector1">
              <a:avLst/>
            </a:prstGeom>
            <a:ln w="69850">
              <a:tailEnd type="triangle"/>
            </a:ln>
          </p:spPr>
          <p:style>
            <a:lnRef idx="1">
              <a:schemeClr val="accent4"/>
            </a:lnRef>
            <a:fillRef idx="0">
              <a:schemeClr val="accent4"/>
            </a:fillRef>
            <a:effectRef idx="0">
              <a:schemeClr val="accent4"/>
            </a:effectRef>
            <a:fontRef idx="minor">
              <a:schemeClr val="tx1"/>
            </a:fontRef>
          </p:style>
        </p:cxnSp>
      </p:grpSp>
      <p:grpSp>
        <p:nvGrpSpPr>
          <p:cNvPr id="60" name="Group 59"/>
          <p:cNvGrpSpPr/>
          <p:nvPr/>
        </p:nvGrpSpPr>
        <p:grpSpPr>
          <a:xfrm>
            <a:off x="2217393" y="3331481"/>
            <a:ext cx="7174801" cy="815608"/>
            <a:chOff x="-1363741" y="2719492"/>
            <a:chExt cx="13022189" cy="815608"/>
          </a:xfrm>
        </p:grpSpPr>
        <p:sp>
          <p:nvSpPr>
            <p:cNvPr id="61" name="TextBox 60"/>
            <p:cNvSpPr txBox="1"/>
            <p:nvPr/>
          </p:nvSpPr>
          <p:spPr>
            <a:xfrm>
              <a:off x="8244037" y="2719492"/>
              <a:ext cx="3414411" cy="815608"/>
            </a:xfrm>
            <a:prstGeom prst="rect">
              <a:avLst/>
            </a:prstGeom>
            <a:noFill/>
          </p:spPr>
          <p:txBody>
            <a:bodyPr wrap="square" rtlCol="0">
              <a:spAutoFit/>
            </a:bodyPr>
            <a:lstStyle/>
            <a:p>
              <a:r>
                <a:rPr lang="en-GB" sz="2700" b="1" dirty="0" smtClean="0">
                  <a:solidFill>
                    <a:schemeClr val="accent4"/>
                  </a:solidFill>
                </a:rPr>
                <a:t>0.08 s</a:t>
              </a:r>
            </a:p>
            <a:p>
              <a:r>
                <a:rPr lang="en-US" sz="2000" b="1" dirty="0" smtClean="0">
                  <a:solidFill>
                    <a:schemeClr val="accent4"/>
                  </a:solidFill>
                </a:rPr>
                <a:t>(was 0.5 s)</a:t>
              </a:r>
              <a:endParaRPr lang="en-GB" sz="2000" b="1" dirty="0">
                <a:solidFill>
                  <a:schemeClr val="accent4"/>
                </a:solidFill>
              </a:endParaRPr>
            </a:p>
          </p:txBody>
        </p:sp>
        <p:cxnSp>
          <p:nvCxnSpPr>
            <p:cNvPr id="64" name="Straight Arrow Connector 63"/>
            <p:cNvCxnSpPr>
              <a:stCxn id="61" idx="1"/>
            </p:cNvCxnSpPr>
            <p:nvPr/>
          </p:nvCxnSpPr>
          <p:spPr>
            <a:xfrm flipH="1">
              <a:off x="-1363741" y="3127296"/>
              <a:ext cx="9607778" cy="53862"/>
            </a:xfrm>
            <a:prstGeom prst="straightConnector1">
              <a:avLst/>
            </a:prstGeom>
            <a:ln w="69850">
              <a:tailEnd type="triangle"/>
            </a:ln>
          </p:spPr>
          <p:style>
            <a:lnRef idx="1">
              <a:schemeClr val="accent4"/>
            </a:lnRef>
            <a:fillRef idx="0">
              <a:schemeClr val="accent4"/>
            </a:fillRef>
            <a:effectRef idx="0">
              <a:schemeClr val="accent4"/>
            </a:effectRef>
            <a:fontRef idx="minor">
              <a:schemeClr val="tx1"/>
            </a:fontRef>
          </p:style>
        </p:cxnSp>
      </p:grpSp>
      <p:grpSp>
        <p:nvGrpSpPr>
          <p:cNvPr id="65" name="Group 64"/>
          <p:cNvGrpSpPr/>
          <p:nvPr/>
        </p:nvGrpSpPr>
        <p:grpSpPr>
          <a:xfrm>
            <a:off x="6831873" y="4094135"/>
            <a:ext cx="2560321" cy="893754"/>
            <a:chOff x="7011495" y="2641346"/>
            <a:chExt cx="4646956" cy="893754"/>
          </a:xfrm>
        </p:grpSpPr>
        <p:sp>
          <p:nvSpPr>
            <p:cNvPr id="66" name="TextBox 65"/>
            <p:cNvSpPr txBox="1"/>
            <p:nvPr/>
          </p:nvSpPr>
          <p:spPr>
            <a:xfrm>
              <a:off x="8244036" y="2719492"/>
              <a:ext cx="3414415" cy="815608"/>
            </a:xfrm>
            <a:prstGeom prst="rect">
              <a:avLst/>
            </a:prstGeom>
            <a:noFill/>
          </p:spPr>
          <p:txBody>
            <a:bodyPr wrap="square" rtlCol="0">
              <a:spAutoFit/>
            </a:bodyPr>
            <a:lstStyle/>
            <a:p>
              <a:r>
                <a:rPr lang="en-GB" sz="2700" b="1" dirty="0" smtClean="0">
                  <a:solidFill>
                    <a:schemeClr val="accent4"/>
                  </a:solidFill>
                </a:rPr>
                <a:t>0.5 s</a:t>
              </a:r>
            </a:p>
            <a:p>
              <a:r>
                <a:rPr lang="en-US" sz="2000" b="1" dirty="0" smtClean="0">
                  <a:solidFill>
                    <a:schemeClr val="accent4"/>
                  </a:solidFill>
                </a:rPr>
                <a:t>(was 3.5 s)</a:t>
              </a:r>
              <a:endParaRPr lang="en-GB" sz="2000" b="1" dirty="0">
                <a:solidFill>
                  <a:schemeClr val="accent4"/>
                </a:solidFill>
              </a:endParaRPr>
            </a:p>
          </p:txBody>
        </p:sp>
        <p:cxnSp>
          <p:nvCxnSpPr>
            <p:cNvPr id="67" name="Straight Arrow Connector 66"/>
            <p:cNvCxnSpPr>
              <a:stCxn id="66" idx="1"/>
            </p:cNvCxnSpPr>
            <p:nvPr/>
          </p:nvCxnSpPr>
          <p:spPr>
            <a:xfrm flipH="1" flipV="1">
              <a:off x="7011495" y="2641346"/>
              <a:ext cx="1232541" cy="485950"/>
            </a:xfrm>
            <a:prstGeom prst="straightConnector1">
              <a:avLst/>
            </a:prstGeom>
            <a:ln w="69850">
              <a:tailEnd type="triangle"/>
            </a:ln>
          </p:spPr>
          <p:style>
            <a:lnRef idx="1">
              <a:schemeClr val="accent4"/>
            </a:lnRef>
            <a:fillRef idx="0">
              <a:schemeClr val="accent4"/>
            </a:fillRef>
            <a:effectRef idx="0">
              <a:schemeClr val="accent4"/>
            </a:effectRef>
            <a:fontRef idx="minor">
              <a:schemeClr val="tx1"/>
            </a:fontRef>
          </p:style>
        </p:cxnSp>
      </p:grpSp>
      <p:grpSp>
        <p:nvGrpSpPr>
          <p:cNvPr id="69" name="Group 68"/>
          <p:cNvGrpSpPr/>
          <p:nvPr/>
        </p:nvGrpSpPr>
        <p:grpSpPr>
          <a:xfrm>
            <a:off x="504031" y="4543357"/>
            <a:ext cx="8888163" cy="1264830"/>
            <a:chOff x="-4473472" y="2270270"/>
            <a:chExt cx="16131923" cy="1264830"/>
          </a:xfrm>
        </p:grpSpPr>
        <p:sp>
          <p:nvSpPr>
            <p:cNvPr id="70" name="TextBox 69"/>
            <p:cNvSpPr txBox="1"/>
            <p:nvPr/>
          </p:nvSpPr>
          <p:spPr>
            <a:xfrm>
              <a:off x="8244036" y="2719492"/>
              <a:ext cx="3414415" cy="815608"/>
            </a:xfrm>
            <a:prstGeom prst="rect">
              <a:avLst/>
            </a:prstGeom>
            <a:noFill/>
          </p:spPr>
          <p:txBody>
            <a:bodyPr wrap="square" rtlCol="0">
              <a:spAutoFit/>
            </a:bodyPr>
            <a:lstStyle/>
            <a:p>
              <a:r>
                <a:rPr lang="en-GB" sz="2700" b="1" dirty="0" smtClean="0">
                  <a:solidFill>
                    <a:schemeClr val="accent4"/>
                  </a:solidFill>
                </a:rPr>
                <a:t>0.5 s</a:t>
              </a:r>
            </a:p>
            <a:p>
              <a:r>
                <a:rPr lang="en-US" sz="2000" b="1" dirty="0" smtClean="0">
                  <a:solidFill>
                    <a:schemeClr val="accent4"/>
                  </a:solidFill>
                </a:rPr>
                <a:t>(was 3.5 s)</a:t>
              </a:r>
              <a:endParaRPr lang="en-GB" sz="2000" b="1" dirty="0">
                <a:solidFill>
                  <a:schemeClr val="accent4"/>
                </a:solidFill>
              </a:endParaRPr>
            </a:p>
          </p:txBody>
        </p:sp>
        <p:cxnSp>
          <p:nvCxnSpPr>
            <p:cNvPr id="71" name="Straight Arrow Connector 70"/>
            <p:cNvCxnSpPr>
              <a:stCxn id="70" idx="1"/>
            </p:cNvCxnSpPr>
            <p:nvPr/>
          </p:nvCxnSpPr>
          <p:spPr>
            <a:xfrm flipH="1" flipV="1">
              <a:off x="-4473472" y="2270270"/>
              <a:ext cx="12717508" cy="857026"/>
            </a:xfrm>
            <a:prstGeom prst="straightConnector1">
              <a:avLst/>
            </a:prstGeom>
            <a:ln w="69850">
              <a:tailEnd type="triangle"/>
            </a:ln>
          </p:spPr>
          <p:style>
            <a:lnRef idx="1">
              <a:schemeClr val="accent4"/>
            </a:lnRef>
            <a:fillRef idx="0">
              <a:schemeClr val="accent4"/>
            </a:fillRef>
            <a:effectRef idx="0">
              <a:schemeClr val="accent4"/>
            </a:effectRef>
            <a:fontRef idx="minor">
              <a:schemeClr val="tx1"/>
            </a:fontRef>
          </p:style>
        </p:cxnSp>
      </p:grpSp>
      <p:sp>
        <p:nvSpPr>
          <p:cNvPr id="72" name="TextBox 71"/>
          <p:cNvSpPr txBox="1"/>
          <p:nvPr/>
        </p:nvSpPr>
        <p:spPr>
          <a:xfrm>
            <a:off x="1894112" y="5730493"/>
            <a:ext cx="6766561" cy="1200329"/>
          </a:xfrm>
          <a:prstGeom prst="rect">
            <a:avLst/>
          </a:prstGeom>
          <a:noFill/>
        </p:spPr>
        <p:txBody>
          <a:bodyPr wrap="square" rtlCol="0">
            <a:spAutoFit/>
          </a:bodyPr>
          <a:lstStyle/>
          <a:p>
            <a:r>
              <a:rPr lang="en-US" sz="2400" dirty="0"/>
              <a:t>Size of goal (after first </a:t>
            </a:r>
            <a:r>
              <a:rPr lang="en-US" sz="2400" dirty="0" err="1"/>
              <a:t>simpl</a:t>
            </a:r>
            <a:r>
              <a:rPr lang="en-US" sz="2400" dirty="0"/>
              <a:t>): </a:t>
            </a:r>
            <a:r>
              <a:rPr lang="en-US" sz="2400" dirty="0" smtClean="0"/>
              <a:t>191 words </a:t>
            </a:r>
            <a:r>
              <a:rPr lang="en-US" sz="2000" dirty="0" smtClean="0"/>
              <a:t>(was 7312)</a:t>
            </a:r>
            <a:endParaRPr lang="en-US" sz="2000" dirty="0"/>
          </a:p>
          <a:p>
            <a:r>
              <a:rPr lang="en-US" sz="2400" dirty="0"/>
              <a:t>Size of proof term</a:t>
            </a:r>
            <a:r>
              <a:rPr lang="en-US" sz="2400" dirty="0" smtClean="0"/>
              <a:t>: 3 632 words</a:t>
            </a:r>
            <a:r>
              <a:rPr lang="en-US" sz="2000" dirty="0" smtClean="0"/>
              <a:t> (was 6</a:t>
            </a:r>
            <a:r>
              <a:rPr lang="en-GB" sz="2000" dirty="0"/>
              <a:t>6 </a:t>
            </a:r>
            <a:r>
              <a:rPr lang="en-GB" sz="2000" dirty="0" smtClean="0"/>
              <a:t>264)</a:t>
            </a:r>
            <a:endParaRPr lang="en-GB" sz="2400" dirty="0" smtClean="0"/>
          </a:p>
          <a:p>
            <a:r>
              <a:rPr lang="en-US" sz="2400" dirty="0" smtClean="0"/>
              <a:t>Total time in file: 3 s </a:t>
            </a:r>
            <a:r>
              <a:rPr lang="en-US" sz="2000" dirty="0" smtClean="0"/>
              <a:t>(was 39 s)</a:t>
            </a:r>
            <a:endParaRPr lang="en-GB" sz="2000" dirty="0"/>
          </a:p>
        </p:txBody>
      </p:sp>
    </p:spTree>
    <p:extLst>
      <p:ext uri="{BB962C8B-B14F-4D97-AF65-F5344CB8AC3E}">
        <p14:creationId xmlns:p14="http://schemas.microsoft.com/office/powerpoint/2010/main" val="30531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 y="3112969"/>
            <a:ext cx="9144000" cy="3636634"/>
            <a:chOff x="5444501" y="4141921"/>
            <a:chExt cx="2717460" cy="2579556"/>
          </a:xfrm>
        </p:grpSpPr>
        <p:grpSp>
          <p:nvGrpSpPr>
            <p:cNvPr id="18" name="Group 17"/>
            <p:cNvGrpSpPr/>
            <p:nvPr/>
          </p:nvGrpSpPr>
          <p:grpSpPr>
            <a:xfrm>
              <a:off x="5444501" y="4141921"/>
              <a:ext cx="2717460" cy="2579556"/>
              <a:chOff x="3571748" y="3872302"/>
              <a:chExt cx="2717460" cy="2579556"/>
            </a:xfrm>
          </p:grpSpPr>
          <p:sp>
            <p:nvSpPr>
              <p:cNvPr id="20" name="Rounded Rectangle 23"/>
              <p:cNvSpPr/>
              <p:nvPr/>
            </p:nvSpPr>
            <p:spPr>
              <a:xfrm>
                <a:off x="3571748" y="3872302"/>
                <a:ext cx="2717460" cy="2127019"/>
              </a:xfrm>
              <a:custGeom>
                <a:avLst/>
                <a:gdLst>
                  <a:gd name="connsiteX0" fmla="*/ 0 w 2717460"/>
                  <a:gd name="connsiteY0" fmla="*/ 136814 h 2038350"/>
                  <a:gd name="connsiteX1" fmla="*/ 136814 w 2717460"/>
                  <a:gd name="connsiteY1" fmla="*/ 0 h 2038350"/>
                  <a:gd name="connsiteX2" fmla="*/ 2580646 w 2717460"/>
                  <a:gd name="connsiteY2" fmla="*/ 0 h 2038350"/>
                  <a:gd name="connsiteX3" fmla="*/ 2717460 w 2717460"/>
                  <a:gd name="connsiteY3" fmla="*/ 136814 h 2038350"/>
                  <a:gd name="connsiteX4" fmla="*/ 2717460 w 2717460"/>
                  <a:gd name="connsiteY4" fmla="*/ 1901536 h 2038350"/>
                  <a:gd name="connsiteX5" fmla="*/ 2580646 w 2717460"/>
                  <a:gd name="connsiteY5" fmla="*/ 2038350 h 2038350"/>
                  <a:gd name="connsiteX6" fmla="*/ 136814 w 2717460"/>
                  <a:gd name="connsiteY6" fmla="*/ 2038350 h 2038350"/>
                  <a:gd name="connsiteX7" fmla="*/ 0 w 2717460"/>
                  <a:gd name="connsiteY7" fmla="*/ 1901536 h 2038350"/>
                  <a:gd name="connsiteX8" fmla="*/ 0 w 2717460"/>
                  <a:gd name="connsiteY8" fmla="*/ 136814 h 2038350"/>
                  <a:gd name="connsiteX0" fmla="*/ 0 w 2717460"/>
                  <a:gd name="connsiteY0" fmla="*/ 136814 h 2038350"/>
                  <a:gd name="connsiteX1" fmla="*/ 136814 w 2717460"/>
                  <a:gd name="connsiteY1" fmla="*/ 0 h 2038350"/>
                  <a:gd name="connsiteX2" fmla="*/ 2580646 w 2717460"/>
                  <a:gd name="connsiteY2" fmla="*/ 0 h 2038350"/>
                  <a:gd name="connsiteX3" fmla="*/ 2717460 w 2717460"/>
                  <a:gd name="connsiteY3" fmla="*/ 136814 h 2038350"/>
                  <a:gd name="connsiteX4" fmla="*/ 2717460 w 2717460"/>
                  <a:gd name="connsiteY4" fmla="*/ 1901536 h 2038350"/>
                  <a:gd name="connsiteX5" fmla="*/ 2580646 w 2717460"/>
                  <a:gd name="connsiteY5" fmla="*/ 2038350 h 2038350"/>
                  <a:gd name="connsiteX6" fmla="*/ 1097883 w 2717460"/>
                  <a:gd name="connsiteY6" fmla="*/ 2035579 h 2038350"/>
                  <a:gd name="connsiteX7" fmla="*/ 136814 w 2717460"/>
                  <a:gd name="connsiteY7" fmla="*/ 2038350 h 2038350"/>
                  <a:gd name="connsiteX8" fmla="*/ 0 w 2717460"/>
                  <a:gd name="connsiteY8" fmla="*/ 1901536 h 2038350"/>
                  <a:gd name="connsiteX9" fmla="*/ 0 w 2717460"/>
                  <a:gd name="connsiteY9" fmla="*/ 136814 h 2038350"/>
                  <a:gd name="connsiteX0" fmla="*/ 0 w 2717460"/>
                  <a:gd name="connsiteY0" fmla="*/ 136814 h 2038350"/>
                  <a:gd name="connsiteX1" fmla="*/ 136814 w 2717460"/>
                  <a:gd name="connsiteY1" fmla="*/ 0 h 2038350"/>
                  <a:gd name="connsiteX2" fmla="*/ 2580646 w 2717460"/>
                  <a:gd name="connsiteY2" fmla="*/ 0 h 2038350"/>
                  <a:gd name="connsiteX3" fmla="*/ 2717460 w 2717460"/>
                  <a:gd name="connsiteY3" fmla="*/ 136814 h 2038350"/>
                  <a:gd name="connsiteX4" fmla="*/ 2717460 w 2717460"/>
                  <a:gd name="connsiteY4" fmla="*/ 1901536 h 2038350"/>
                  <a:gd name="connsiteX5" fmla="*/ 2580646 w 2717460"/>
                  <a:gd name="connsiteY5" fmla="*/ 2038350 h 2038350"/>
                  <a:gd name="connsiteX6" fmla="*/ 1526508 w 2717460"/>
                  <a:gd name="connsiteY6" fmla="*/ 2037961 h 2038350"/>
                  <a:gd name="connsiteX7" fmla="*/ 1097883 w 2717460"/>
                  <a:gd name="connsiteY7" fmla="*/ 2035579 h 2038350"/>
                  <a:gd name="connsiteX8" fmla="*/ 136814 w 2717460"/>
                  <a:gd name="connsiteY8" fmla="*/ 2038350 h 2038350"/>
                  <a:gd name="connsiteX9" fmla="*/ 0 w 2717460"/>
                  <a:gd name="connsiteY9" fmla="*/ 1901536 h 2038350"/>
                  <a:gd name="connsiteX10" fmla="*/ 0 w 2717460"/>
                  <a:gd name="connsiteY10" fmla="*/ 136814 h 2038350"/>
                  <a:gd name="connsiteX0" fmla="*/ 1097883 w 2717460"/>
                  <a:gd name="connsiteY0" fmla="*/ 2035579 h 2127019"/>
                  <a:gd name="connsiteX1" fmla="*/ 136814 w 2717460"/>
                  <a:gd name="connsiteY1" fmla="*/ 2038350 h 2127019"/>
                  <a:gd name="connsiteX2" fmla="*/ 0 w 2717460"/>
                  <a:gd name="connsiteY2" fmla="*/ 1901536 h 2127019"/>
                  <a:gd name="connsiteX3" fmla="*/ 0 w 2717460"/>
                  <a:gd name="connsiteY3" fmla="*/ 136814 h 2127019"/>
                  <a:gd name="connsiteX4" fmla="*/ 136814 w 2717460"/>
                  <a:gd name="connsiteY4" fmla="*/ 0 h 2127019"/>
                  <a:gd name="connsiteX5" fmla="*/ 2580646 w 2717460"/>
                  <a:gd name="connsiteY5" fmla="*/ 0 h 2127019"/>
                  <a:gd name="connsiteX6" fmla="*/ 2717460 w 2717460"/>
                  <a:gd name="connsiteY6" fmla="*/ 136814 h 2127019"/>
                  <a:gd name="connsiteX7" fmla="*/ 2717460 w 2717460"/>
                  <a:gd name="connsiteY7" fmla="*/ 1901536 h 2127019"/>
                  <a:gd name="connsiteX8" fmla="*/ 2580646 w 2717460"/>
                  <a:gd name="connsiteY8" fmla="*/ 2038350 h 2127019"/>
                  <a:gd name="connsiteX9" fmla="*/ 1526508 w 2717460"/>
                  <a:gd name="connsiteY9" fmla="*/ 2037961 h 2127019"/>
                  <a:gd name="connsiteX10" fmla="*/ 1189323 w 2717460"/>
                  <a:gd name="connsiteY10" fmla="*/ 2127019 h 2127019"/>
                  <a:gd name="connsiteX0" fmla="*/ 1097883 w 2717460"/>
                  <a:gd name="connsiteY0" fmla="*/ 2035579 h 2127019"/>
                  <a:gd name="connsiteX1" fmla="*/ 136814 w 2717460"/>
                  <a:gd name="connsiteY1" fmla="*/ 2038350 h 2127019"/>
                  <a:gd name="connsiteX2" fmla="*/ 0 w 2717460"/>
                  <a:gd name="connsiteY2" fmla="*/ 1901536 h 2127019"/>
                  <a:gd name="connsiteX3" fmla="*/ 0 w 2717460"/>
                  <a:gd name="connsiteY3" fmla="*/ 136814 h 2127019"/>
                  <a:gd name="connsiteX4" fmla="*/ 136814 w 2717460"/>
                  <a:gd name="connsiteY4" fmla="*/ 0 h 2127019"/>
                  <a:gd name="connsiteX5" fmla="*/ 2580646 w 2717460"/>
                  <a:gd name="connsiteY5" fmla="*/ 0 h 2127019"/>
                  <a:gd name="connsiteX6" fmla="*/ 2717460 w 2717460"/>
                  <a:gd name="connsiteY6" fmla="*/ 136814 h 2127019"/>
                  <a:gd name="connsiteX7" fmla="*/ 2717460 w 2717460"/>
                  <a:gd name="connsiteY7" fmla="*/ 1901536 h 2127019"/>
                  <a:gd name="connsiteX8" fmla="*/ 2580646 w 2717460"/>
                  <a:gd name="connsiteY8" fmla="*/ 2038350 h 2127019"/>
                  <a:gd name="connsiteX9" fmla="*/ 1526508 w 2717460"/>
                  <a:gd name="connsiteY9" fmla="*/ 2037961 h 2127019"/>
                  <a:gd name="connsiteX10" fmla="*/ 1189323 w 2717460"/>
                  <a:gd name="connsiteY10" fmla="*/ 2127019 h 212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7460" h="2127019">
                    <a:moveTo>
                      <a:pt x="1097883" y="2035579"/>
                    </a:moveTo>
                    <a:lnTo>
                      <a:pt x="136814" y="2038350"/>
                    </a:lnTo>
                    <a:cubicBezTo>
                      <a:pt x="61254" y="2038350"/>
                      <a:pt x="0" y="1977096"/>
                      <a:pt x="0" y="1901536"/>
                    </a:cubicBezTo>
                    <a:lnTo>
                      <a:pt x="0" y="136814"/>
                    </a:lnTo>
                    <a:cubicBezTo>
                      <a:pt x="0" y="61254"/>
                      <a:pt x="61254" y="0"/>
                      <a:pt x="136814" y="0"/>
                    </a:cubicBezTo>
                    <a:lnTo>
                      <a:pt x="2580646" y="0"/>
                    </a:lnTo>
                    <a:cubicBezTo>
                      <a:pt x="2656206" y="0"/>
                      <a:pt x="2717460" y="61254"/>
                      <a:pt x="2717460" y="136814"/>
                    </a:cubicBezTo>
                    <a:lnTo>
                      <a:pt x="2717460" y="1901536"/>
                    </a:lnTo>
                    <a:cubicBezTo>
                      <a:pt x="2717460" y="1977096"/>
                      <a:pt x="2656206" y="2038350"/>
                      <a:pt x="2580646" y="2038350"/>
                    </a:cubicBezTo>
                    <a:lnTo>
                      <a:pt x="1526508" y="2037961"/>
                    </a:lnTo>
                    <a:lnTo>
                      <a:pt x="1189323" y="2127019"/>
                    </a:lnTo>
                  </a:path>
                </a:pathLst>
              </a:custGeom>
              <a:solidFill>
                <a:srgbClr val="D4D5D6"/>
              </a:solidFill>
              <a:ln w="41275">
                <a:solidFill>
                  <a:srgbClr val="BCBD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21" name="Freeform 10"/>
              <p:cNvSpPr>
                <a:spLocks/>
              </p:cNvSpPr>
              <p:nvPr/>
            </p:nvSpPr>
            <p:spPr bwMode="auto">
              <a:xfrm>
                <a:off x="4242172" y="5905889"/>
                <a:ext cx="1333753" cy="545969"/>
              </a:xfrm>
              <a:custGeom>
                <a:avLst/>
                <a:gdLst>
                  <a:gd name="T0" fmla="*/ 3438 w 12350"/>
                  <a:gd name="T1" fmla="*/ 11758 h 11758"/>
                  <a:gd name="T2" fmla="*/ 9211 w 12350"/>
                  <a:gd name="T3" fmla="*/ 11758 h 11758"/>
                  <a:gd name="T4" fmla="*/ 9211 w 12350"/>
                  <a:gd name="T5" fmla="*/ 11416 h 11758"/>
                  <a:gd name="T6" fmla="*/ 8961 w 12350"/>
                  <a:gd name="T7" fmla="*/ 11178 h 11758"/>
                  <a:gd name="T8" fmla="*/ 6377 w 12350"/>
                  <a:gd name="T9" fmla="*/ 11178 h 11758"/>
                  <a:gd name="T10" fmla="*/ 8020 w 12350"/>
                  <a:gd name="T11" fmla="*/ 11178 h 11758"/>
                  <a:gd name="T12" fmla="*/ 7415 w 12350"/>
                  <a:gd name="T13" fmla="*/ 9424 h 11758"/>
                  <a:gd name="T14" fmla="*/ 5861 w 12350"/>
                  <a:gd name="T15" fmla="*/ 9428 h 11758"/>
                  <a:gd name="T16" fmla="*/ 12005 w 12350"/>
                  <a:gd name="T17" fmla="*/ 9428 h 11758"/>
                  <a:gd name="T18" fmla="*/ 12350 w 12350"/>
                  <a:gd name="T19" fmla="*/ 9082 h 11758"/>
                  <a:gd name="T20" fmla="*/ 12350 w 12350"/>
                  <a:gd name="T21" fmla="*/ 298 h 11758"/>
                  <a:gd name="T22" fmla="*/ 12060 w 12350"/>
                  <a:gd name="T23" fmla="*/ 7 h 11758"/>
                  <a:gd name="T24" fmla="*/ 359 w 12350"/>
                  <a:gd name="T25" fmla="*/ 7 h 11758"/>
                  <a:gd name="T26" fmla="*/ 21 w 12350"/>
                  <a:gd name="T27" fmla="*/ 345 h 11758"/>
                  <a:gd name="T28" fmla="*/ 21 w 12350"/>
                  <a:gd name="T29" fmla="*/ 9107 h 11758"/>
                  <a:gd name="T30" fmla="*/ 304 w 12350"/>
                  <a:gd name="T31" fmla="*/ 9390 h 11758"/>
                  <a:gd name="T32" fmla="*/ 5191 w 12350"/>
                  <a:gd name="T33" fmla="*/ 9390 h 11758"/>
                  <a:gd name="T34" fmla="*/ 4635 w 12350"/>
                  <a:gd name="T35" fmla="*/ 11167 h 11758"/>
                  <a:gd name="T36" fmla="*/ 3701 w 12350"/>
                  <a:gd name="T37" fmla="*/ 11167 h 11758"/>
                  <a:gd name="T38" fmla="*/ 3431 w 12350"/>
                  <a:gd name="T39" fmla="*/ 11437 h 11758"/>
                  <a:gd name="T40" fmla="*/ 3438 w 12350"/>
                  <a:gd name="T41" fmla="*/ 11758 h 11758"/>
                  <a:gd name="connsiteX0" fmla="*/ 3417 w 12329"/>
                  <a:gd name="connsiteY0" fmla="*/ 11752 h 11752"/>
                  <a:gd name="connsiteX1" fmla="*/ 9190 w 12329"/>
                  <a:gd name="connsiteY1" fmla="*/ 11752 h 11752"/>
                  <a:gd name="connsiteX2" fmla="*/ 9190 w 12329"/>
                  <a:gd name="connsiteY2" fmla="*/ 11410 h 11752"/>
                  <a:gd name="connsiteX3" fmla="*/ 8940 w 12329"/>
                  <a:gd name="connsiteY3" fmla="*/ 11172 h 11752"/>
                  <a:gd name="connsiteX4" fmla="*/ 6356 w 12329"/>
                  <a:gd name="connsiteY4" fmla="*/ 11172 h 11752"/>
                  <a:gd name="connsiteX5" fmla="*/ 7999 w 12329"/>
                  <a:gd name="connsiteY5" fmla="*/ 11172 h 11752"/>
                  <a:gd name="connsiteX6" fmla="*/ 7394 w 12329"/>
                  <a:gd name="connsiteY6" fmla="*/ 9418 h 11752"/>
                  <a:gd name="connsiteX7" fmla="*/ 5840 w 12329"/>
                  <a:gd name="connsiteY7" fmla="*/ 9422 h 11752"/>
                  <a:gd name="connsiteX8" fmla="*/ 11984 w 12329"/>
                  <a:gd name="connsiteY8" fmla="*/ 9422 h 11752"/>
                  <a:gd name="connsiteX9" fmla="*/ 12329 w 12329"/>
                  <a:gd name="connsiteY9" fmla="*/ 9076 h 11752"/>
                  <a:gd name="connsiteX10" fmla="*/ 12329 w 12329"/>
                  <a:gd name="connsiteY10" fmla="*/ 292 h 11752"/>
                  <a:gd name="connsiteX11" fmla="*/ 12039 w 12329"/>
                  <a:gd name="connsiteY11" fmla="*/ 1 h 11752"/>
                  <a:gd name="connsiteX12" fmla="*/ 338 w 12329"/>
                  <a:gd name="connsiteY12" fmla="*/ 1 h 11752"/>
                  <a:gd name="connsiteX13" fmla="*/ 0 w 12329"/>
                  <a:gd name="connsiteY13" fmla="*/ 339 h 11752"/>
                  <a:gd name="connsiteX14" fmla="*/ 0 w 12329"/>
                  <a:gd name="connsiteY14" fmla="*/ 9101 h 11752"/>
                  <a:gd name="connsiteX15" fmla="*/ 5170 w 12329"/>
                  <a:gd name="connsiteY15" fmla="*/ 9384 h 11752"/>
                  <a:gd name="connsiteX16" fmla="*/ 4614 w 12329"/>
                  <a:gd name="connsiteY16" fmla="*/ 11161 h 11752"/>
                  <a:gd name="connsiteX17" fmla="*/ 3680 w 12329"/>
                  <a:gd name="connsiteY17" fmla="*/ 11161 h 11752"/>
                  <a:gd name="connsiteX18" fmla="*/ 3410 w 12329"/>
                  <a:gd name="connsiteY18" fmla="*/ 11431 h 11752"/>
                  <a:gd name="connsiteX19" fmla="*/ 3417 w 12329"/>
                  <a:gd name="connsiteY19" fmla="*/ 11752 h 11752"/>
                  <a:gd name="connsiteX0" fmla="*/ 3417 w 12329"/>
                  <a:gd name="connsiteY0" fmla="*/ 11752 h 11752"/>
                  <a:gd name="connsiteX1" fmla="*/ 9190 w 12329"/>
                  <a:gd name="connsiteY1" fmla="*/ 11752 h 11752"/>
                  <a:gd name="connsiteX2" fmla="*/ 9190 w 12329"/>
                  <a:gd name="connsiteY2" fmla="*/ 11410 h 11752"/>
                  <a:gd name="connsiteX3" fmla="*/ 8940 w 12329"/>
                  <a:gd name="connsiteY3" fmla="*/ 11172 h 11752"/>
                  <a:gd name="connsiteX4" fmla="*/ 6356 w 12329"/>
                  <a:gd name="connsiteY4" fmla="*/ 11172 h 11752"/>
                  <a:gd name="connsiteX5" fmla="*/ 7999 w 12329"/>
                  <a:gd name="connsiteY5" fmla="*/ 11172 h 11752"/>
                  <a:gd name="connsiteX6" fmla="*/ 7394 w 12329"/>
                  <a:gd name="connsiteY6" fmla="*/ 9418 h 11752"/>
                  <a:gd name="connsiteX7" fmla="*/ 5840 w 12329"/>
                  <a:gd name="connsiteY7" fmla="*/ 9422 h 11752"/>
                  <a:gd name="connsiteX8" fmla="*/ 11984 w 12329"/>
                  <a:gd name="connsiteY8" fmla="*/ 9422 h 11752"/>
                  <a:gd name="connsiteX9" fmla="*/ 12329 w 12329"/>
                  <a:gd name="connsiteY9" fmla="*/ 9076 h 11752"/>
                  <a:gd name="connsiteX10" fmla="*/ 12329 w 12329"/>
                  <a:gd name="connsiteY10" fmla="*/ 292 h 11752"/>
                  <a:gd name="connsiteX11" fmla="*/ 12039 w 12329"/>
                  <a:gd name="connsiteY11" fmla="*/ 1 h 11752"/>
                  <a:gd name="connsiteX12" fmla="*/ 338 w 12329"/>
                  <a:gd name="connsiteY12" fmla="*/ 1 h 11752"/>
                  <a:gd name="connsiteX13" fmla="*/ 0 w 12329"/>
                  <a:gd name="connsiteY13" fmla="*/ 339 h 11752"/>
                  <a:gd name="connsiteX14" fmla="*/ 5170 w 12329"/>
                  <a:gd name="connsiteY14" fmla="*/ 9384 h 11752"/>
                  <a:gd name="connsiteX15" fmla="*/ 4614 w 12329"/>
                  <a:gd name="connsiteY15" fmla="*/ 11161 h 11752"/>
                  <a:gd name="connsiteX16" fmla="*/ 3680 w 12329"/>
                  <a:gd name="connsiteY16" fmla="*/ 11161 h 11752"/>
                  <a:gd name="connsiteX17" fmla="*/ 3410 w 12329"/>
                  <a:gd name="connsiteY17" fmla="*/ 11431 h 11752"/>
                  <a:gd name="connsiteX18" fmla="*/ 3417 w 12329"/>
                  <a:gd name="connsiteY18" fmla="*/ 11752 h 11752"/>
                  <a:gd name="connsiteX0" fmla="*/ 5170 w 12329"/>
                  <a:gd name="connsiteY0" fmla="*/ 9384 h 11752"/>
                  <a:gd name="connsiteX1" fmla="*/ 4614 w 12329"/>
                  <a:gd name="connsiteY1" fmla="*/ 11161 h 11752"/>
                  <a:gd name="connsiteX2" fmla="*/ 3680 w 12329"/>
                  <a:gd name="connsiteY2" fmla="*/ 11161 h 11752"/>
                  <a:gd name="connsiteX3" fmla="*/ 3410 w 12329"/>
                  <a:gd name="connsiteY3" fmla="*/ 11431 h 11752"/>
                  <a:gd name="connsiteX4" fmla="*/ 3417 w 12329"/>
                  <a:gd name="connsiteY4" fmla="*/ 11752 h 11752"/>
                  <a:gd name="connsiteX5" fmla="*/ 9190 w 12329"/>
                  <a:gd name="connsiteY5" fmla="*/ 11752 h 11752"/>
                  <a:gd name="connsiteX6" fmla="*/ 9190 w 12329"/>
                  <a:gd name="connsiteY6" fmla="*/ 11410 h 11752"/>
                  <a:gd name="connsiteX7" fmla="*/ 8940 w 12329"/>
                  <a:gd name="connsiteY7" fmla="*/ 11172 h 11752"/>
                  <a:gd name="connsiteX8" fmla="*/ 6356 w 12329"/>
                  <a:gd name="connsiteY8" fmla="*/ 11172 h 11752"/>
                  <a:gd name="connsiteX9" fmla="*/ 7999 w 12329"/>
                  <a:gd name="connsiteY9" fmla="*/ 11172 h 11752"/>
                  <a:gd name="connsiteX10" fmla="*/ 7394 w 12329"/>
                  <a:gd name="connsiteY10" fmla="*/ 9418 h 11752"/>
                  <a:gd name="connsiteX11" fmla="*/ 5840 w 12329"/>
                  <a:gd name="connsiteY11" fmla="*/ 9422 h 11752"/>
                  <a:gd name="connsiteX12" fmla="*/ 11984 w 12329"/>
                  <a:gd name="connsiteY12" fmla="*/ 9422 h 11752"/>
                  <a:gd name="connsiteX13" fmla="*/ 12329 w 12329"/>
                  <a:gd name="connsiteY13" fmla="*/ 9076 h 11752"/>
                  <a:gd name="connsiteX14" fmla="*/ 12329 w 12329"/>
                  <a:gd name="connsiteY14" fmla="*/ 292 h 11752"/>
                  <a:gd name="connsiteX15" fmla="*/ 12039 w 12329"/>
                  <a:gd name="connsiteY15" fmla="*/ 1 h 11752"/>
                  <a:gd name="connsiteX16" fmla="*/ 338 w 12329"/>
                  <a:gd name="connsiteY16" fmla="*/ 1 h 11752"/>
                  <a:gd name="connsiteX17" fmla="*/ 0 w 12329"/>
                  <a:gd name="connsiteY17" fmla="*/ 339 h 11752"/>
                  <a:gd name="connsiteX18" fmla="*/ 5566 w 12329"/>
                  <a:gd name="connsiteY18" fmla="*/ 9781 h 11752"/>
                  <a:gd name="connsiteX0" fmla="*/ 5170 w 12329"/>
                  <a:gd name="connsiteY0" fmla="*/ 9384 h 11752"/>
                  <a:gd name="connsiteX1" fmla="*/ 4614 w 12329"/>
                  <a:gd name="connsiteY1" fmla="*/ 11161 h 11752"/>
                  <a:gd name="connsiteX2" fmla="*/ 3680 w 12329"/>
                  <a:gd name="connsiteY2" fmla="*/ 11161 h 11752"/>
                  <a:gd name="connsiteX3" fmla="*/ 3410 w 12329"/>
                  <a:gd name="connsiteY3" fmla="*/ 11431 h 11752"/>
                  <a:gd name="connsiteX4" fmla="*/ 3417 w 12329"/>
                  <a:gd name="connsiteY4" fmla="*/ 11752 h 11752"/>
                  <a:gd name="connsiteX5" fmla="*/ 9190 w 12329"/>
                  <a:gd name="connsiteY5" fmla="*/ 11752 h 11752"/>
                  <a:gd name="connsiteX6" fmla="*/ 9190 w 12329"/>
                  <a:gd name="connsiteY6" fmla="*/ 11410 h 11752"/>
                  <a:gd name="connsiteX7" fmla="*/ 8940 w 12329"/>
                  <a:gd name="connsiteY7" fmla="*/ 11172 h 11752"/>
                  <a:gd name="connsiteX8" fmla="*/ 6356 w 12329"/>
                  <a:gd name="connsiteY8" fmla="*/ 11172 h 11752"/>
                  <a:gd name="connsiteX9" fmla="*/ 7999 w 12329"/>
                  <a:gd name="connsiteY9" fmla="*/ 11172 h 11752"/>
                  <a:gd name="connsiteX10" fmla="*/ 7394 w 12329"/>
                  <a:gd name="connsiteY10" fmla="*/ 9418 h 11752"/>
                  <a:gd name="connsiteX11" fmla="*/ 5840 w 12329"/>
                  <a:gd name="connsiteY11" fmla="*/ 9422 h 11752"/>
                  <a:gd name="connsiteX12" fmla="*/ 11984 w 12329"/>
                  <a:gd name="connsiteY12" fmla="*/ 9422 h 11752"/>
                  <a:gd name="connsiteX13" fmla="*/ 12329 w 12329"/>
                  <a:gd name="connsiteY13" fmla="*/ 9076 h 11752"/>
                  <a:gd name="connsiteX14" fmla="*/ 12329 w 12329"/>
                  <a:gd name="connsiteY14" fmla="*/ 292 h 11752"/>
                  <a:gd name="connsiteX15" fmla="*/ 12039 w 12329"/>
                  <a:gd name="connsiteY15" fmla="*/ 1 h 11752"/>
                  <a:gd name="connsiteX16" fmla="*/ 338 w 12329"/>
                  <a:gd name="connsiteY16" fmla="*/ 1 h 11752"/>
                  <a:gd name="connsiteX17" fmla="*/ 0 w 12329"/>
                  <a:gd name="connsiteY17" fmla="*/ 339 h 11752"/>
                  <a:gd name="connsiteX18" fmla="*/ 1789 w 12329"/>
                  <a:gd name="connsiteY18" fmla="*/ 8102 h 11752"/>
                  <a:gd name="connsiteX0" fmla="*/ 5170 w 12329"/>
                  <a:gd name="connsiteY0" fmla="*/ 9384 h 11752"/>
                  <a:gd name="connsiteX1" fmla="*/ 4614 w 12329"/>
                  <a:gd name="connsiteY1" fmla="*/ 11161 h 11752"/>
                  <a:gd name="connsiteX2" fmla="*/ 3680 w 12329"/>
                  <a:gd name="connsiteY2" fmla="*/ 11161 h 11752"/>
                  <a:gd name="connsiteX3" fmla="*/ 3410 w 12329"/>
                  <a:gd name="connsiteY3" fmla="*/ 11431 h 11752"/>
                  <a:gd name="connsiteX4" fmla="*/ 3417 w 12329"/>
                  <a:gd name="connsiteY4" fmla="*/ 11752 h 11752"/>
                  <a:gd name="connsiteX5" fmla="*/ 9190 w 12329"/>
                  <a:gd name="connsiteY5" fmla="*/ 11752 h 11752"/>
                  <a:gd name="connsiteX6" fmla="*/ 9190 w 12329"/>
                  <a:gd name="connsiteY6" fmla="*/ 11410 h 11752"/>
                  <a:gd name="connsiteX7" fmla="*/ 8940 w 12329"/>
                  <a:gd name="connsiteY7" fmla="*/ 11172 h 11752"/>
                  <a:gd name="connsiteX8" fmla="*/ 6356 w 12329"/>
                  <a:gd name="connsiteY8" fmla="*/ 11172 h 11752"/>
                  <a:gd name="connsiteX9" fmla="*/ 7999 w 12329"/>
                  <a:gd name="connsiteY9" fmla="*/ 11172 h 11752"/>
                  <a:gd name="connsiteX10" fmla="*/ 7394 w 12329"/>
                  <a:gd name="connsiteY10" fmla="*/ 9418 h 11752"/>
                  <a:gd name="connsiteX11" fmla="*/ 5840 w 12329"/>
                  <a:gd name="connsiteY11" fmla="*/ 9422 h 11752"/>
                  <a:gd name="connsiteX12" fmla="*/ 11984 w 12329"/>
                  <a:gd name="connsiteY12" fmla="*/ 9422 h 11752"/>
                  <a:gd name="connsiteX13" fmla="*/ 12329 w 12329"/>
                  <a:gd name="connsiteY13" fmla="*/ 9076 h 11752"/>
                  <a:gd name="connsiteX14" fmla="*/ 12329 w 12329"/>
                  <a:gd name="connsiteY14" fmla="*/ 292 h 11752"/>
                  <a:gd name="connsiteX15" fmla="*/ 12039 w 12329"/>
                  <a:gd name="connsiteY15" fmla="*/ 1 h 11752"/>
                  <a:gd name="connsiteX16" fmla="*/ 338 w 12329"/>
                  <a:gd name="connsiteY16" fmla="*/ 1 h 11752"/>
                  <a:gd name="connsiteX17" fmla="*/ 0 w 12329"/>
                  <a:gd name="connsiteY17" fmla="*/ 339 h 11752"/>
                  <a:gd name="connsiteX0" fmla="*/ 4832 w 11991"/>
                  <a:gd name="connsiteY0" fmla="*/ 9383 h 11751"/>
                  <a:gd name="connsiteX1" fmla="*/ 4276 w 11991"/>
                  <a:gd name="connsiteY1" fmla="*/ 11160 h 11751"/>
                  <a:gd name="connsiteX2" fmla="*/ 3342 w 11991"/>
                  <a:gd name="connsiteY2" fmla="*/ 11160 h 11751"/>
                  <a:gd name="connsiteX3" fmla="*/ 3072 w 11991"/>
                  <a:gd name="connsiteY3" fmla="*/ 11430 h 11751"/>
                  <a:gd name="connsiteX4" fmla="*/ 3079 w 11991"/>
                  <a:gd name="connsiteY4" fmla="*/ 11751 h 11751"/>
                  <a:gd name="connsiteX5" fmla="*/ 8852 w 11991"/>
                  <a:gd name="connsiteY5" fmla="*/ 11751 h 11751"/>
                  <a:gd name="connsiteX6" fmla="*/ 8852 w 11991"/>
                  <a:gd name="connsiteY6" fmla="*/ 11409 h 11751"/>
                  <a:gd name="connsiteX7" fmla="*/ 8602 w 11991"/>
                  <a:gd name="connsiteY7" fmla="*/ 11171 h 11751"/>
                  <a:gd name="connsiteX8" fmla="*/ 6018 w 11991"/>
                  <a:gd name="connsiteY8" fmla="*/ 11171 h 11751"/>
                  <a:gd name="connsiteX9" fmla="*/ 7661 w 11991"/>
                  <a:gd name="connsiteY9" fmla="*/ 11171 h 11751"/>
                  <a:gd name="connsiteX10" fmla="*/ 7056 w 11991"/>
                  <a:gd name="connsiteY10" fmla="*/ 9417 h 11751"/>
                  <a:gd name="connsiteX11" fmla="*/ 5502 w 11991"/>
                  <a:gd name="connsiteY11" fmla="*/ 9421 h 11751"/>
                  <a:gd name="connsiteX12" fmla="*/ 11646 w 11991"/>
                  <a:gd name="connsiteY12" fmla="*/ 9421 h 11751"/>
                  <a:gd name="connsiteX13" fmla="*/ 11991 w 11991"/>
                  <a:gd name="connsiteY13" fmla="*/ 9075 h 11751"/>
                  <a:gd name="connsiteX14" fmla="*/ 11991 w 11991"/>
                  <a:gd name="connsiteY14" fmla="*/ 291 h 11751"/>
                  <a:gd name="connsiteX15" fmla="*/ 11701 w 11991"/>
                  <a:gd name="connsiteY15" fmla="*/ 0 h 11751"/>
                  <a:gd name="connsiteX16" fmla="*/ 0 w 11991"/>
                  <a:gd name="connsiteY16" fmla="*/ 0 h 11751"/>
                  <a:gd name="connsiteX0" fmla="*/ 1760 w 8919"/>
                  <a:gd name="connsiteY0" fmla="*/ 9383 h 11751"/>
                  <a:gd name="connsiteX1" fmla="*/ 1204 w 8919"/>
                  <a:gd name="connsiteY1" fmla="*/ 11160 h 11751"/>
                  <a:gd name="connsiteX2" fmla="*/ 270 w 8919"/>
                  <a:gd name="connsiteY2" fmla="*/ 11160 h 11751"/>
                  <a:gd name="connsiteX3" fmla="*/ 0 w 8919"/>
                  <a:gd name="connsiteY3" fmla="*/ 11430 h 11751"/>
                  <a:gd name="connsiteX4" fmla="*/ 7 w 8919"/>
                  <a:gd name="connsiteY4" fmla="*/ 11751 h 11751"/>
                  <a:gd name="connsiteX5" fmla="*/ 5780 w 8919"/>
                  <a:gd name="connsiteY5" fmla="*/ 11751 h 11751"/>
                  <a:gd name="connsiteX6" fmla="*/ 5780 w 8919"/>
                  <a:gd name="connsiteY6" fmla="*/ 11409 h 11751"/>
                  <a:gd name="connsiteX7" fmla="*/ 5530 w 8919"/>
                  <a:gd name="connsiteY7" fmla="*/ 11171 h 11751"/>
                  <a:gd name="connsiteX8" fmla="*/ 2946 w 8919"/>
                  <a:gd name="connsiteY8" fmla="*/ 11171 h 11751"/>
                  <a:gd name="connsiteX9" fmla="*/ 4589 w 8919"/>
                  <a:gd name="connsiteY9" fmla="*/ 11171 h 11751"/>
                  <a:gd name="connsiteX10" fmla="*/ 3984 w 8919"/>
                  <a:gd name="connsiteY10" fmla="*/ 9417 h 11751"/>
                  <a:gd name="connsiteX11" fmla="*/ 2430 w 8919"/>
                  <a:gd name="connsiteY11" fmla="*/ 9421 h 11751"/>
                  <a:gd name="connsiteX12" fmla="*/ 8574 w 8919"/>
                  <a:gd name="connsiteY12" fmla="*/ 9421 h 11751"/>
                  <a:gd name="connsiteX13" fmla="*/ 8919 w 8919"/>
                  <a:gd name="connsiteY13" fmla="*/ 9075 h 11751"/>
                  <a:gd name="connsiteX14" fmla="*/ 8919 w 8919"/>
                  <a:gd name="connsiteY14" fmla="*/ 291 h 11751"/>
                  <a:gd name="connsiteX15" fmla="*/ 8629 w 8919"/>
                  <a:gd name="connsiteY15" fmla="*/ 0 h 11751"/>
                  <a:gd name="connsiteX0" fmla="*/ 1973 w 10000"/>
                  <a:gd name="connsiteY0" fmla="*/ 7737 h 9752"/>
                  <a:gd name="connsiteX1" fmla="*/ 1350 w 10000"/>
                  <a:gd name="connsiteY1" fmla="*/ 9249 h 9752"/>
                  <a:gd name="connsiteX2" fmla="*/ 303 w 10000"/>
                  <a:gd name="connsiteY2" fmla="*/ 9249 h 9752"/>
                  <a:gd name="connsiteX3" fmla="*/ 0 w 10000"/>
                  <a:gd name="connsiteY3" fmla="*/ 9479 h 9752"/>
                  <a:gd name="connsiteX4" fmla="*/ 8 w 10000"/>
                  <a:gd name="connsiteY4" fmla="*/ 9752 h 9752"/>
                  <a:gd name="connsiteX5" fmla="*/ 6481 w 10000"/>
                  <a:gd name="connsiteY5" fmla="*/ 9752 h 9752"/>
                  <a:gd name="connsiteX6" fmla="*/ 6481 w 10000"/>
                  <a:gd name="connsiteY6" fmla="*/ 9461 h 9752"/>
                  <a:gd name="connsiteX7" fmla="*/ 6200 w 10000"/>
                  <a:gd name="connsiteY7" fmla="*/ 9258 h 9752"/>
                  <a:gd name="connsiteX8" fmla="*/ 3303 w 10000"/>
                  <a:gd name="connsiteY8" fmla="*/ 9258 h 9752"/>
                  <a:gd name="connsiteX9" fmla="*/ 5145 w 10000"/>
                  <a:gd name="connsiteY9" fmla="*/ 9258 h 9752"/>
                  <a:gd name="connsiteX10" fmla="*/ 4467 w 10000"/>
                  <a:gd name="connsiteY10" fmla="*/ 7766 h 9752"/>
                  <a:gd name="connsiteX11" fmla="*/ 2725 w 10000"/>
                  <a:gd name="connsiteY11" fmla="*/ 7769 h 9752"/>
                  <a:gd name="connsiteX12" fmla="*/ 9613 w 10000"/>
                  <a:gd name="connsiteY12" fmla="*/ 7769 h 9752"/>
                  <a:gd name="connsiteX13" fmla="*/ 10000 w 10000"/>
                  <a:gd name="connsiteY13" fmla="*/ 7475 h 9752"/>
                  <a:gd name="connsiteX14" fmla="*/ 10000 w 10000"/>
                  <a:gd name="connsiteY14" fmla="*/ 0 h 9752"/>
                  <a:gd name="connsiteX0" fmla="*/ 1973 w 10000"/>
                  <a:gd name="connsiteY0" fmla="*/ 269 h 2335"/>
                  <a:gd name="connsiteX1" fmla="*/ 1350 w 10000"/>
                  <a:gd name="connsiteY1" fmla="*/ 1819 h 2335"/>
                  <a:gd name="connsiteX2" fmla="*/ 303 w 10000"/>
                  <a:gd name="connsiteY2" fmla="*/ 1819 h 2335"/>
                  <a:gd name="connsiteX3" fmla="*/ 0 w 10000"/>
                  <a:gd name="connsiteY3" fmla="*/ 2055 h 2335"/>
                  <a:gd name="connsiteX4" fmla="*/ 8 w 10000"/>
                  <a:gd name="connsiteY4" fmla="*/ 2335 h 2335"/>
                  <a:gd name="connsiteX5" fmla="*/ 6481 w 10000"/>
                  <a:gd name="connsiteY5" fmla="*/ 2335 h 2335"/>
                  <a:gd name="connsiteX6" fmla="*/ 6481 w 10000"/>
                  <a:gd name="connsiteY6" fmla="*/ 2037 h 2335"/>
                  <a:gd name="connsiteX7" fmla="*/ 6200 w 10000"/>
                  <a:gd name="connsiteY7" fmla="*/ 1828 h 2335"/>
                  <a:gd name="connsiteX8" fmla="*/ 3303 w 10000"/>
                  <a:gd name="connsiteY8" fmla="*/ 1828 h 2335"/>
                  <a:gd name="connsiteX9" fmla="*/ 5145 w 10000"/>
                  <a:gd name="connsiteY9" fmla="*/ 1828 h 2335"/>
                  <a:gd name="connsiteX10" fmla="*/ 4467 w 10000"/>
                  <a:gd name="connsiteY10" fmla="*/ 298 h 2335"/>
                  <a:gd name="connsiteX11" fmla="*/ 2725 w 10000"/>
                  <a:gd name="connsiteY11" fmla="*/ 302 h 2335"/>
                  <a:gd name="connsiteX12" fmla="*/ 9613 w 10000"/>
                  <a:gd name="connsiteY12" fmla="*/ 302 h 2335"/>
                  <a:gd name="connsiteX13" fmla="*/ 10000 w 10000"/>
                  <a:gd name="connsiteY13" fmla="*/ 0 h 2335"/>
                  <a:gd name="connsiteX0" fmla="*/ 1973 w 9613"/>
                  <a:gd name="connsiteY0" fmla="*/ 0 h 8848"/>
                  <a:gd name="connsiteX1" fmla="*/ 1350 w 9613"/>
                  <a:gd name="connsiteY1" fmla="*/ 6638 h 8848"/>
                  <a:gd name="connsiteX2" fmla="*/ 303 w 9613"/>
                  <a:gd name="connsiteY2" fmla="*/ 6638 h 8848"/>
                  <a:gd name="connsiteX3" fmla="*/ 0 w 9613"/>
                  <a:gd name="connsiteY3" fmla="*/ 7649 h 8848"/>
                  <a:gd name="connsiteX4" fmla="*/ 8 w 9613"/>
                  <a:gd name="connsiteY4" fmla="*/ 8848 h 8848"/>
                  <a:gd name="connsiteX5" fmla="*/ 6481 w 9613"/>
                  <a:gd name="connsiteY5" fmla="*/ 8848 h 8848"/>
                  <a:gd name="connsiteX6" fmla="*/ 6481 w 9613"/>
                  <a:gd name="connsiteY6" fmla="*/ 7572 h 8848"/>
                  <a:gd name="connsiteX7" fmla="*/ 6200 w 9613"/>
                  <a:gd name="connsiteY7" fmla="*/ 6677 h 8848"/>
                  <a:gd name="connsiteX8" fmla="*/ 3303 w 9613"/>
                  <a:gd name="connsiteY8" fmla="*/ 6677 h 8848"/>
                  <a:gd name="connsiteX9" fmla="*/ 5145 w 9613"/>
                  <a:gd name="connsiteY9" fmla="*/ 6677 h 8848"/>
                  <a:gd name="connsiteX10" fmla="*/ 4467 w 9613"/>
                  <a:gd name="connsiteY10" fmla="*/ 124 h 8848"/>
                  <a:gd name="connsiteX11" fmla="*/ 2725 w 9613"/>
                  <a:gd name="connsiteY11" fmla="*/ 141 h 8848"/>
                  <a:gd name="connsiteX12" fmla="*/ 9613 w 9613"/>
                  <a:gd name="connsiteY12" fmla="*/ 141 h 8848"/>
                  <a:gd name="connsiteX0" fmla="*/ 2052 w 6742"/>
                  <a:gd name="connsiteY0" fmla="*/ 0 h 10000"/>
                  <a:gd name="connsiteX1" fmla="*/ 1404 w 6742"/>
                  <a:gd name="connsiteY1" fmla="*/ 7502 h 10000"/>
                  <a:gd name="connsiteX2" fmla="*/ 315 w 6742"/>
                  <a:gd name="connsiteY2" fmla="*/ 7502 h 10000"/>
                  <a:gd name="connsiteX3" fmla="*/ 0 w 6742"/>
                  <a:gd name="connsiteY3" fmla="*/ 8645 h 10000"/>
                  <a:gd name="connsiteX4" fmla="*/ 8 w 6742"/>
                  <a:gd name="connsiteY4" fmla="*/ 10000 h 10000"/>
                  <a:gd name="connsiteX5" fmla="*/ 6742 w 6742"/>
                  <a:gd name="connsiteY5" fmla="*/ 10000 h 10000"/>
                  <a:gd name="connsiteX6" fmla="*/ 6742 w 6742"/>
                  <a:gd name="connsiteY6" fmla="*/ 8558 h 10000"/>
                  <a:gd name="connsiteX7" fmla="*/ 6450 w 6742"/>
                  <a:gd name="connsiteY7" fmla="*/ 7546 h 10000"/>
                  <a:gd name="connsiteX8" fmla="*/ 3436 w 6742"/>
                  <a:gd name="connsiteY8" fmla="*/ 7546 h 10000"/>
                  <a:gd name="connsiteX9" fmla="*/ 5352 w 6742"/>
                  <a:gd name="connsiteY9" fmla="*/ 7546 h 10000"/>
                  <a:gd name="connsiteX10" fmla="*/ 4647 w 6742"/>
                  <a:gd name="connsiteY10" fmla="*/ 140 h 10000"/>
                  <a:gd name="connsiteX11" fmla="*/ 2835 w 6742"/>
                  <a:gd name="connsiteY11" fmla="*/ 15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2" h="10000">
                    <a:moveTo>
                      <a:pt x="2052" y="0"/>
                    </a:moveTo>
                    <a:cubicBezTo>
                      <a:pt x="2052" y="0"/>
                      <a:pt x="1953" y="7502"/>
                      <a:pt x="1404" y="7502"/>
                    </a:cubicBezTo>
                    <a:lnTo>
                      <a:pt x="315" y="7502"/>
                    </a:lnTo>
                    <a:cubicBezTo>
                      <a:pt x="315" y="7502"/>
                      <a:pt x="0" y="7318"/>
                      <a:pt x="0" y="8645"/>
                    </a:cubicBezTo>
                    <a:cubicBezTo>
                      <a:pt x="0" y="9971"/>
                      <a:pt x="8" y="10000"/>
                      <a:pt x="8" y="10000"/>
                    </a:cubicBezTo>
                    <a:lnTo>
                      <a:pt x="6742" y="10000"/>
                    </a:lnTo>
                    <a:lnTo>
                      <a:pt x="6742" y="8558"/>
                    </a:lnTo>
                    <a:cubicBezTo>
                      <a:pt x="6742" y="8558"/>
                      <a:pt x="6738" y="7546"/>
                      <a:pt x="6450" y="7546"/>
                    </a:cubicBezTo>
                    <a:lnTo>
                      <a:pt x="3436" y="7546"/>
                    </a:lnTo>
                    <a:lnTo>
                      <a:pt x="5352" y="7546"/>
                    </a:lnTo>
                    <a:cubicBezTo>
                      <a:pt x="5352" y="7546"/>
                      <a:pt x="4647" y="6868"/>
                      <a:pt x="4647" y="140"/>
                    </a:cubicBezTo>
                    <a:lnTo>
                      <a:pt x="2835" y="159"/>
                    </a:lnTo>
                  </a:path>
                </a:pathLst>
              </a:custGeom>
              <a:solidFill>
                <a:srgbClr val="D4D5D6"/>
              </a:solidFill>
              <a:ln w="44450" cap="flat">
                <a:solidFill>
                  <a:srgbClr val="BCBDC0"/>
                </a:solid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sp>
          <p:nvSpPr>
            <p:cNvPr id="19" name="Rounded Rectangle 18"/>
            <p:cNvSpPr/>
            <p:nvPr/>
          </p:nvSpPr>
          <p:spPr>
            <a:xfrm>
              <a:off x="5480467" y="4202827"/>
              <a:ext cx="2645528" cy="1911776"/>
            </a:xfrm>
            <a:prstGeom prst="roundRect">
              <a:avLst>
                <a:gd name="adj" fmla="val 6712"/>
              </a:avLst>
            </a:prstGeom>
            <a:solidFill>
              <a:srgbClr val="4E7548"/>
            </a:solidFill>
            <a:ln w="41275">
              <a:solidFill>
                <a:srgbClr val="4A6C4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grpSp>
      <p:grpSp>
        <p:nvGrpSpPr>
          <p:cNvPr id="22" name="Group 21"/>
          <p:cNvGrpSpPr/>
          <p:nvPr/>
        </p:nvGrpSpPr>
        <p:grpSpPr>
          <a:xfrm>
            <a:off x="-88362" y="734259"/>
            <a:ext cx="9326879" cy="2254756"/>
            <a:chOff x="7412020" y="892859"/>
            <a:chExt cx="5389580" cy="3111851"/>
          </a:xfrm>
        </p:grpSpPr>
        <p:pic>
          <p:nvPicPr>
            <p:cNvPr id="23" name="Picture 22"/>
            <p:cNvPicPr>
              <a:picLocks noChangeAspect="1"/>
            </p:cNvPicPr>
            <p:nvPr/>
          </p:nvPicPr>
          <p:blipFill rotWithShape="1">
            <a:blip r:embed="rId3">
              <a:extLst>
                <a:ext uri="{BEBA8EAE-BF5A-486C-A8C5-ECC9F3942E4B}">
                  <a14:imgProps xmlns:a14="http://schemas.microsoft.com/office/drawing/2010/main">
                    <a14:imgLayer r:embed="rId4">
                      <a14:imgEffect>
                        <a14:backgroundRemoval t="9672" b="89964" l="5822" r="91667">
                          <a14:foregroundMark x1="8904" y1="77920" x2="8904" y2="77920"/>
                          <a14:foregroundMark x1="9247" y1="79380" x2="9247" y2="79380"/>
                          <a14:foregroundMark x1="8904" y1="81204" x2="8904" y2="74635"/>
                        </a14:backgroundRemoval>
                      </a14:imgEffect>
                    </a14:imgLayer>
                  </a14:imgProps>
                </a:ext>
                <a:ext uri="{28A0092B-C50C-407E-A947-70E740481C1C}">
                  <a14:useLocalDpi xmlns:a14="http://schemas.microsoft.com/office/drawing/2010/main" val="0"/>
                </a:ext>
              </a:extLst>
            </a:blip>
            <a:srcRect l="5507" t="6870" r="7458" b="12400"/>
            <a:stretch/>
          </p:blipFill>
          <p:spPr>
            <a:xfrm>
              <a:off x="7412020" y="892859"/>
              <a:ext cx="5389580" cy="3111851"/>
            </a:xfrm>
            <a:prstGeom prst="rect">
              <a:avLst/>
            </a:prstGeom>
          </p:spPr>
        </p:pic>
        <p:sp>
          <p:nvSpPr>
            <p:cNvPr id="25" name="TextBox 24"/>
            <p:cNvSpPr txBox="1"/>
            <p:nvPr/>
          </p:nvSpPr>
          <p:spPr>
            <a:xfrm>
              <a:off x="7785399" y="1228899"/>
              <a:ext cx="4655820" cy="414151"/>
            </a:xfrm>
            <a:prstGeom prst="rect">
              <a:avLst/>
            </a:prstGeom>
            <a:solidFill>
              <a:srgbClr val="4E7548"/>
            </a:solidFill>
          </p:spPr>
          <p:txBody>
            <a:bodyPr wrap="square" rtlCol="0">
              <a:spAutoFit/>
            </a:bodyPr>
            <a:lstStyle/>
            <a:p>
              <a:endParaRPr lang="en-GB" sz="1350" dirty="0"/>
            </a:p>
          </p:txBody>
        </p:sp>
      </p:grpSp>
      <p:cxnSp>
        <p:nvCxnSpPr>
          <p:cNvPr id="27" name="Curved Connector 26"/>
          <p:cNvCxnSpPr/>
          <p:nvPr/>
        </p:nvCxnSpPr>
        <p:spPr>
          <a:xfrm rot="5400000">
            <a:off x="4199306" y="2841961"/>
            <a:ext cx="329714" cy="271462"/>
          </a:xfrm>
          <a:prstGeom prst="curvedConnector3">
            <a:avLst>
              <a:gd name="adj1" fmla="val 50000"/>
            </a:avLst>
          </a:prstGeom>
          <a:ln w="73025">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E64EF21E-4A1E-457A-A908-FECEBBB6594B}" type="slidenum">
              <a:rPr lang="en-US" smtClean="0"/>
              <a:t>7</a:t>
            </a:fld>
            <a:endParaRPr lang="en-US"/>
          </a:p>
        </p:txBody>
      </p:sp>
      <mc:AlternateContent xmlns:mc="http://schemas.openxmlformats.org/markup-compatibility/2006" xmlns:a14="http://schemas.microsoft.com/office/drawing/2010/main">
        <mc:Choice Requires="a14">
          <p:sp>
            <p:nvSpPr>
              <p:cNvPr id="42" name="TextBox 41"/>
              <p:cNvSpPr txBox="1"/>
              <p:nvPr/>
            </p:nvSpPr>
            <p:spPr>
              <a:xfrm>
                <a:off x="121021" y="3194512"/>
                <a:ext cx="8901956" cy="2654766"/>
              </a:xfrm>
              <a:prstGeom prst="rect">
                <a:avLst/>
              </a:prstGeom>
              <a:noFill/>
            </p:spPr>
            <p:txBody>
              <a:bodyPr wrap="square" rtlCol="0">
                <a:spAutoFit/>
              </a:bodyPr>
              <a:lstStyle/>
              <a:p>
                <a:r>
                  <a:rPr lang="en-US" dirty="0">
                    <a:solidFill>
                      <a:schemeClr val="bg1"/>
                    </a:solidFill>
                  </a:rPr>
                  <a:t>Theorem currying : </a:t>
                </a:r>
                <a14:m>
                  <m:oMath xmlns:m="http://schemas.openxmlformats.org/officeDocument/2006/math">
                    <m:d>
                      <m:dPr>
                        <m:ctrlPr>
                          <a:rPr lang="en-US" i="1">
                            <a:solidFill>
                              <a:schemeClr val="bg1"/>
                            </a:solidFill>
                            <a:latin typeface="Cambria Math" panose="02040503050406030204" pitchFamily="18" charset="0"/>
                          </a:rPr>
                        </m:ctrlPr>
                      </m:dPr>
                      <m:e>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𝐶</m:t>
                            </m:r>
                          </m:e>
                          <m:sub>
                            <m:r>
                              <a:rPr lang="en-US" i="1">
                                <a:solidFill>
                                  <a:schemeClr val="bg1"/>
                                </a:solidFill>
                                <a:latin typeface="Cambria Math" panose="02040503050406030204" pitchFamily="18" charset="0"/>
                              </a:rPr>
                              <m:t>1</m:t>
                            </m:r>
                          </m:sub>
                        </m:sSub>
                        <m:r>
                          <a:rPr lang="en-US" i="1">
                            <a:solidFill>
                              <a:schemeClr val="bg1"/>
                            </a:solidFill>
                            <a:latin typeface="Cambria Math" panose="02040503050406030204" pitchFamily="18" charset="0"/>
                          </a:rPr>
                          <m:t> →</m:t>
                        </m:r>
                        <m:d>
                          <m:dPr>
                            <m:ctrlPr>
                              <a:rPr lang="en-US" i="1">
                                <a:solidFill>
                                  <a:schemeClr val="bg1"/>
                                </a:solidFill>
                                <a:latin typeface="Cambria Math" panose="02040503050406030204" pitchFamily="18" charset="0"/>
                              </a:rPr>
                            </m:ctrlPr>
                          </m:dPr>
                          <m:e>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𝐶</m:t>
                                </m:r>
                              </m:e>
                              <m:sub>
                                <m:r>
                                  <a:rPr lang="en-US" i="1">
                                    <a:solidFill>
                                      <a:schemeClr val="bg1"/>
                                    </a:solidFill>
                                    <a:latin typeface="Cambria Math" panose="02040503050406030204" pitchFamily="18" charset="0"/>
                                  </a:rPr>
                                  <m:t>2</m:t>
                                </m:r>
                              </m:sub>
                            </m:sSub>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𝐷</m:t>
                            </m:r>
                          </m:e>
                        </m:d>
                      </m:e>
                    </m:d>
                    <m:r>
                      <a:rPr lang="en-US" i="1">
                        <a:solidFill>
                          <a:schemeClr val="bg1"/>
                        </a:solidFill>
                        <a:latin typeface="Cambria Math" panose="02040503050406030204" pitchFamily="18" charset="0"/>
                      </a:rPr>
                      <m:t>≅</m:t>
                    </m:r>
                    <m:d>
                      <m:dPr>
                        <m:ctrlPr>
                          <a:rPr lang="en-US" i="1">
                            <a:solidFill>
                              <a:schemeClr val="bg1"/>
                            </a:solidFill>
                            <a:latin typeface="Cambria Math" panose="02040503050406030204" pitchFamily="18" charset="0"/>
                          </a:rPr>
                        </m:ctrlPr>
                      </m:dPr>
                      <m:e>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𝐶</m:t>
                            </m:r>
                          </m:e>
                          <m:sub>
                            <m:r>
                              <a:rPr lang="en-US" i="1">
                                <a:solidFill>
                                  <a:schemeClr val="bg1"/>
                                </a:solidFill>
                                <a:latin typeface="Cambria Math" panose="02040503050406030204" pitchFamily="18" charset="0"/>
                              </a:rPr>
                              <m:t>1</m:t>
                            </m:r>
                          </m:sub>
                        </m:sSub>
                        <m:r>
                          <a:rPr lang="en-US" i="1">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𝐶</m:t>
                            </m:r>
                          </m:e>
                          <m:sub>
                            <m:r>
                              <a:rPr lang="en-US" i="1">
                                <a:solidFill>
                                  <a:schemeClr val="bg1"/>
                                </a:solidFill>
                                <a:latin typeface="Cambria Math" panose="02040503050406030204" pitchFamily="18" charset="0"/>
                              </a:rPr>
                              <m:t>2</m:t>
                            </m:r>
                          </m:sub>
                        </m:sSub>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𝐷</m:t>
                        </m:r>
                      </m:e>
                    </m:d>
                  </m:oMath>
                </a14:m>
                <a:r>
                  <a:rPr lang="en-GB" dirty="0">
                    <a:solidFill>
                      <a:schemeClr val="bg1"/>
                    </a:solidFill>
                  </a:rPr>
                  <a:t>.</a:t>
                </a:r>
              </a:p>
              <a:p>
                <a:r>
                  <a:rPr lang="en-US" dirty="0">
                    <a:solidFill>
                      <a:schemeClr val="bg1"/>
                    </a:solidFill>
                  </a:rPr>
                  <a:t>Proof. </a:t>
                </a:r>
              </a:p>
              <a:p>
                <a:r>
                  <a:rPr lang="en-US" dirty="0">
                    <a:solidFill>
                      <a:schemeClr val="bg1"/>
                    </a:solidFill>
                  </a:rPr>
                  <a:t>   </a:t>
                </a:r>
                <a:r>
                  <a:rPr lang="en-US" dirty="0" err="1">
                    <a:solidFill>
                      <a:schemeClr val="bg1"/>
                    </a:solidFill>
                  </a:rPr>
                  <a:t>esplit</a:t>
                </a:r>
                <a:r>
                  <a:rPr lang="en-US" dirty="0">
                    <a:solidFill>
                      <a:schemeClr val="bg1"/>
                    </a:solidFill>
                  </a:rPr>
                  <a:t>.</a:t>
                </a:r>
              </a:p>
              <a:p>
                <a:pPr>
                  <a:tabLst>
                    <a:tab pos="1545431" algn="l"/>
                    <a:tab pos="2445544" algn="l"/>
                  </a:tabLst>
                </a:pPr>
                <a:r>
                  <a:rPr lang="en-US" dirty="0">
                    <a:solidFill>
                      <a:schemeClr val="bg1"/>
                    </a:solidFill>
                  </a:rPr>
                  <a:t>   { by refine (</a:t>
                </a:r>
                <a14:m>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𝜆</m:t>
                        </m:r>
                      </m:e>
                      <m:sub>
                        <m:r>
                          <m:rPr>
                            <m:sty m:val="p"/>
                          </m:rPr>
                          <a:rPr lang="en-US">
                            <a:solidFill>
                              <a:schemeClr val="bg1"/>
                            </a:solidFill>
                            <a:latin typeface="Cambria Math" panose="02040503050406030204" pitchFamily="18" charset="0"/>
                          </a:rPr>
                          <m:t>F</m:t>
                        </m:r>
                      </m:sub>
                    </m:sSub>
                  </m:oMath>
                </a14:m>
                <a:r>
                  <a:rPr lang="en-US" dirty="0">
                    <a:solidFill>
                      <a:schemeClr val="bg1"/>
                    </a:solidFill>
                  </a:rPr>
                  <a:t>	(</a:t>
                </a:r>
                <a14:m>
                  <m:oMath xmlns:m="http://schemas.openxmlformats.org/officeDocument/2006/math">
                    <m:r>
                      <a:rPr lang="en-US" i="1">
                        <a:solidFill>
                          <a:schemeClr val="bg1"/>
                        </a:solidFill>
                        <a:latin typeface="Cambria Math" panose="02040503050406030204" pitchFamily="18" charset="0"/>
                      </a:rPr>
                      <m:t>𝐹</m:t>
                    </m:r>
                    <m:r>
                      <a:rPr lang="en-US" i="1">
                        <a:solidFill>
                          <a:schemeClr val="bg1"/>
                        </a:solidFill>
                        <a:latin typeface="Cambria Math" panose="02040503050406030204" pitchFamily="18" charset="0"/>
                      </a:rPr>
                      <m:t>↦</m:t>
                    </m:r>
                  </m:oMath>
                </a14:m>
                <a:r>
                  <a:rPr lang="en-US" dirty="0">
                    <a:solidFill>
                      <a:schemeClr val="bg1"/>
                    </a:solidFill>
                  </a:rPr>
                  <a:t> (</a:t>
                </a:r>
                <a14:m>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𝜆</m:t>
                        </m:r>
                      </m:e>
                      <m:sub>
                        <m:r>
                          <m:rPr>
                            <m:sty m:val="p"/>
                          </m:rPr>
                          <a:rPr lang="en-US">
                            <a:solidFill>
                              <a:schemeClr val="bg1"/>
                            </a:solidFill>
                            <a:latin typeface="Cambria Math" panose="02040503050406030204" pitchFamily="18" charset="0"/>
                          </a:rPr>
                          <m:t>F</m:t>
                        </m:r>
                      </m:sub>
                    </m:sSub>
                  </m:oMath>
                </a14:m>
                <a:r>
                  <a:rPr lang="en-US" dirty="0">
                    <a:solidFill>
                      <a:schemeClr val="bg1"/>
                    </a:solidFill>
                  </a:rPr>
                  <a:t>	(</a:t>
                </a:r>
                <a14:m>
                  <m:oMath xmlns:m="http://schemas.openxmlformats.org/officeDocument/2006/math">
                    <m:r>
                      <a:rPr lang="en-US" i="1">
                        <a:solidFill>
                          <a:schemeClr val="bg1"/>
                        </a:solidFill>
                        <a:latin typeface="Cambria Math" panose="02040503050406030204" pitchFamily="18" charset="0"/>
                      </a:rPr>
                      <m:t>𝑐</m:t>
                    </m:r>
                    <m:r>
                      <a:rPr lang="en-US" i="1">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𝐹</m:t>
                        </m:r>
                      </m:e>
                      <m:sub>
                        <m:r>
                          <m:rPr>
                            <m:sty m:val="p"/>
                          </m:rPr>
                          <a:rPr lang="en-US">
                            <a:solidFill>
                              <a:schemeClr val="bg1"/>
                            </a:solidFill>
                            <a:latin typeface="Cambria Math" panose="02040503050406030204" pitchFamily="18" charset="0"/>
                          </a:rPr>
                          <m:t>o</m:t>
                        </m:r>
                      </m:sub>
                    </m:sSub>
                    <m:r>
                      <a:rPr lang="en-US" i="1">
                        <a:solidFill>
                          <a:schemeClr val="bg1"/>
                        </a:solidFill>
                        <a:latin typeface="Cambria Math" panose="02040503050406030204" pitchFamily="18" charset="0"/>
                      </a:rPr>
                      <m:t> </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𝑐</m:t>
                        </m:r>
                      </m:e>
                      <m:sub>
                        <m:r>
                          <a:rPr lang="en-US" i="1">
                            <a:solidFill>
                              <a:schemeClr val="bg1"/>
                            </a:solidFill>
                            <a:latin typeface="Cambria Math" panose="02040503050406030204" pitchFamily="18" charset="0"/>
                          </a:rPr>
                          <m:t>1</m:t>
                        </m:r>
                      </m:sub>
                    </m:sSub>
                    <m:r>
                      <a:rPr lang="en-US" i="1">
                        <a:solidFill>
                          <a:schemeClr val="bg1"/>
                        </a:solidFill>
                        <a:latin typeface="Cambria Math" panose="02040503050406030204" pitchFamily="18" charset="0"/>
                      </a:rPr>
                      <m:t> </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𝑐</m:t>
                        </m:r>
                      </m:e>
                      <m:sub>
                        <m:r>
                          <a:rPr lang="en-US" i="1">
                            <a:solidFill>
                              <a:schemeClr val="bg1"/>
                            </a:solidFill>
                            <a:latin typeface="Cambria Math" panose="02040503050406030204" pitchFamily="18" charset="0"/>
                          </a:rPr>
                          <m:t>2</m:t>
                        </m:r>
                      </m:sub>
                    </m:sSub>
                  </m:oMath>
                </a14:m>
                <a:r>
                  <a:rPr lang="en-US" dirty="0">
                    <a:solidFill>
                      <a:schemeClr val="bg1"/>
                    </a:solidFill>
                  </a:rPr>
                  <a:t>) (</a:t>
                </a:r>
                <a14:m>
                  <m:oMath xmlns:m="http://schemas.openxmlformats.org/officeDocument/2006/math">
                    <m:r>
                      <a:rPr lang="en-US" i="1">
                        <a:solidFill>
                          <a:schemeClr val="bg1"/>
                        </a:solidFill>
                        <a:latin typeface="Cambria Math" panose="02040503050406030204" pitchFamily="18" charset="0"/>
                      </a:rPr>
                      <m:t>𝑠</m:t>
                    </m:r>
                    <m:r>
                      <a:rPr lang="en-US" i="1">
                        <a:solidFill>
                          <a:schemeClr val="bg1"/>
                        </a:solidFill>
                        <a:latin typeface="Cambria Math" panose="02040503050406030204" pitchFamily="18" charset="0"/>
                      </a:rPr>
                      <m:t> </m:t>
                    </m:r>
                    <m:r>
                      <a:rPr lang="en-US" i="1">
                        <a:solidFill>
                          <a:schemeClr val="bg1"/>
                        </a:solidFill>
                        <a:latin typeface="Cambria Math" panose="02040503050406030204" pitchFamily="18" charset="0"/>
                      </a:rPr>
                      <m:t>𝑑</m:t>
                    </m:r>
                    <m:r>
                      <a:rPr lang="en-US" i="1">
                        <a:solidFill>
                          <a:schemeClr val="bg1"/>
                        </a:solidFill>
                        <a:latin typeface="Cambria Math" panose="02040503050406030204" pitchFamily="18" charset="0"/>
                      </a:rPr>
                      <m:t> </m:t>
                    </m:r>
                    <m:r>
                      <a:rPr lang="en-US" i="1">
                        <a:solidFill>
                          <a:schemeClr val="bg1"/>
                        </a:solidFill>
                        <a:latin typeface="Cambria Math" panose="02040503050406030204" pitchFamily="18" charset="0"/>
                      </a:rPr>
                      <m:t>𝑚</m:t>
                    </m:r>
                    <m:r>
                      <a:rPr lang="en-US" i="1">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d>
                          <m:dPr>
                            <m:ctrlPr>
                              <a:rPr lang="en-US" i="1">
                                <a:solidFill>
                                  <a:schemeClr val="bg1"/>
                                </a:solidFill>
                                <a:latin typeface="Cambria Math" panose="02040503050406030204" pitchFamily="18" charset="0"/>
                              </a:rPr>
                            </m:ctrlPr>
                          </m:dPr>
                          <m:e>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𝐹</m:t>
                                </m:r>
                              </m:e>
                              <m:sub>
                                <m:r>
                                  <m:rPr>
                                    <m:sty m:val="p"/>
                                  </m:rPr>
                                  <a:rPr lang="en-US">
                                    <a:solidFill>
                                      <a:schemeClr val="bg1"/>
                                    </a:solidFill>
                                    <a:latin typeface="Cambria Math" panose="02040503050406030204" pitchFamily="18" charset="0"/>
                                  </a:rPr>
                                  <m:t>o</m:t>
                                </m:r>
                              </m:sub>
                            </m:sSub>
                            <m:r>
                              <a:rPr lang="en-US" i="1">
                                <a:solidFill>
                                  <a:schemeClr val="bg1"/>
                                </a:solidFill>
                                <a:latin typeface="Cambria Math" panose="02040503050406030204" pitchFamily="18" charset="0"/>
                              </a:rPr>
                              <m:t> </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𝑑</m:t>
                                </m:r>
                              </m:e>
                              <m:sub>
                                <m:r>
                                  <a:rPr lang="en-US" i="1">
                                    <a:solidFill>
                                      <a:schemeClr val="bg1"/>
                                    </a:solidFill>
                                    <a:latin typeface="Cambria Math" panose="02040503050406030204" pitchFamily="18" charset="0"/>
                                  </a:rPr>
                                  <m:t>1</m:t>
                                </m:r>
                              </m:sub>
                            </m:sSub>
                          </m:e>
                        </m:d>
                      </m:e>
                      <m:sub>
                        <m:r>
                          <m:rPr>
                            <m:sty m:val="p"/>
                          </m:rPr>
                          <a:rPr lang="en-US">
                            <a:solidFill>
                              <a:schemeClr val="bg1"/>
                            </a:solidFill>
                            <a:latin typeface="Cambria Math" panose="02040503050406030204" pitchFamily="18" charset="0"/>
                          </a:rPr>
                          <m:t>m</m:t>
                        </m:r>
                      </m:sub>
                    </m:sSub>
                    <m:r>
                      <a:rPr lang="en-US" i="1">
                        <a:solidFill>
                          <a:schemeClr val="bg1"/>
                        </a:solidFill>
                        <a:latin typeface="Cambria Math" panose="02040503050406030204" pitchFamily="18" charset="0"/>
                      </a:rPr>
                      <m:t> </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𝑚</m:t>
                        </m:r>
                      </m:e>
                      <m:sub>
                        <m:r>
                          <a:rPr lang="en-US" i="1">
                            <a:solidFill>
                              <a:schemeClr val="bg1"/>
                            </a:solidFill>
                            <a:latin typeface="Cambria Math" panose="02040503050406030204" pitchFamily="18" charset="0"/>
                          </a:rPr>
                          <m:t>2</m:t>
                        </m:r>
                      </m:sub>
                    </m:sSub>
                    <m:r>
                      <a:rPr lang="en-US" i="1">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d>
                          <m:dPr>
                            <m:ctrlPr>
                              <a:rPr lang="en-US" i="1">
                                <a:solidFill>
                                  <a:schemeClr val="bg1"/>
                                </a:solidFill>
                                <a:latin typeface="Cambria Math" panose="02040503050406030204" pitchFamily="18" charset="0"/>
                              </a:rPr>
                            </m:ctrlPr>
                          </m:dPr>
                          <m:e>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𝐹</m:t>
                                </m:r>
                              </m:e>
                              <m:sub>
                                <m:r>
                                  <m:rPr>
                                    <m:sty m:val="p"/>
                                  </m:rPr>
                                  <a:rPr lang="en-US">
                                    <a:solidFill>
                                      <a:schemeClr val="bg1"/>
                                    </a:solidFill>
                                    <a:latin typeface="Cambria Math" panose="02040503050406030204" pitchFamily="18" charset="0"/>
                                  </a:rPr>
                                  <m:t>m</m:t>
                                </m:r>
                              </m:sub>
                            </m:sSub>
                            <m:r>
                              <a:rPr lang="en-US" i="1">
                                <a:solidFill>
                                  <a:schemeClr val="bg1"/>
                                </a:solidFill>
                                <a:latin typeface="Cambria Math" panose="02040503050406030204" pitchFamily="18" charset="0"/>
                              </a:rPr>
                              <m:t> </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𝑚</m:t>
                                </m:r>
                              </m:e>
                              <m:sub>
                                <m:r>
                                  <a:rPr lang="en-US" i="1">
                                    <a:solidFill>
                                      <a:schemeClr val="bg1"/>
                                    </a:solidFill>
                                    <a:latin typeface="Cambria Math" panose="02040503050406030204" pitchFamily="18" charset="0"/>
                                  </a:rPr>
                                  <m:t>1</m:t>
                                </m:r>
                              </m:sub>
                            </m:sSub>
                          </m:e>
                        </m:d>
                      </m:e>
                      <m:sub>
                        <m:r>
                          <m:rPr>
                            <m:sty m:val="p"/>
                          </m:rPr>
                          <a:rPr lang="en-US">
                            <a:solidFill>
                              <a:schemeClr val="bg1"/>
                            </a:solidFill>
                            <a:latin typeface="Cambria Math" panose="02040503050406030204" pitchFamily="18" charset="0"/>
                          </a:rPr>
                          <m:t>o</m:t>
                        </m:r>
                      </m:sub>
                    </m:sSub>
                    <m:r>
                      <a:rPr lang="en-US" i="1">
                        <a:solidFill>
                          <a:schemeClr val="bg1"/>
                        </a:solidFill>
                        <a:latin typeface="Cambria Math" panose="02040503050406030204" pitchFamily="18" charset="0"/>
                      </a:rPr>
                      <m:t> </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𝑠</m:t>
                        </m:r>
                      </m:e>
                      <m:sub>
                        <m:r>
                          <a:rPr lang="en-US" i="1">
                            <a:solidFill>
                              <a:schemeClr val="bg1"/>
                            </a:solidFill>
                            <a:latin typeface="Cambria Math" panose="02040503050406030204" pitchFamily="18" charset="0"/>
                          </a:rPr>
                          <m:t>2</m:t>
                        </m:r>
                      </m:sub>
                    </m:sSub>
                  </m:oMath>
                </a14:m>
                <a:r>
                  <a:rPr lang="en-US" dirty="0">
                    <a:solidFill>
                      <a:schemeClr val="bg1"/>
                    </a:solidFill>
                  </a:rPr>
                  <a:t>))</a:t>
                </a:r>
              </a:p>
              <a:p>
                <a:pPr>
                  <a:tabLst>
                    <a:tab pos="1545431" algn="l"/>
                    <a:tab pos="2445544" algn="l"/>
                  </a:tabLst>
                </a:pPr>
                <a:r>
                  <a:rPr lang="en-US" dirty="0">
                    <a:solidFill>
                      <a:schemeClr val="bg1"/>
                    </a:solidFill>
                  </a:rPr>
                  <a:t>	(</a:t>
                </a:r>
                <a14:m>
                  <m:oMath xmlns:m="http://schemas.openxmlformats.org/officeDocument/2006/math">
                    <m:r>
                      <a:rPr lang="en-US" i="1">
                        <a:solidFill>
                          <a:schemeClr val="bg1"/>
                        </a:solidFill>
                        <a:latin typeface="Cambria Math" panose="02040503050406030204" pitchFamily="18" charset="0"/>
                      </a:rPr>
                      <m:t>𝐹</m:t>
                    </m:r>
                    <m:r>
                      <a:rPr lang="en-US" i="1">
                        <a:solidFill>
                          <a:schemeClr val="bg1"/>
                        </a:solidFill>
                        <a:latin typeface="Cambria Math" panose="02040503050406030204" pitchFamily="18" charset="0"/>
                      </a:rPr>
                      <m:t> </m:t>
                    </m:r>
                    <m:r>
                      <a:rPr lang="en-US" i="1">
                        <a:solidFill>
                          <a:schemeClr val="bg1"/>
                        </a:solidFill>
                        <a:latin typeface="Cambria Math" panose="02040503050406030204" pitchFamily="18" charset="0"/>
                      </a:rPr>
                      <m:t>𝐺</m:t>
                    </m:r>
                    <m:r>
                      <a:rPr lang="en-US" i="1">
                        <a:solidFill>
                          <a:schemeClr val="bg1"/>
                        </a:solidFill>
                        <a:latin typeface="Cambria Math" panose="02040503050406030204" pitchFamily="18" charset="0"/>
                      </a:rPr>
                      <m:t> </m:t>
                    </m:r>
                    <m:r>
                      <a:rPr lang="en-US" i="1">
                        <a:solidFill>
                          <a:schemeClr val="bg1"/>
                        </a:solidFill>
                        <a:latin typeface="Cambria Math" panose="02040503050406030204" pitchFamily="18" charset="0"/>
                      </a:rPr>
                      <m:t>𝑇</m:t>
                    </m:r>
                    <m:r>
                      <a:rPr lang="en-US" i="1">
                        <a:solidFill>
                          <a:schemeClr val="bg1"/>
                        </a:solidFill>
                        <a:latin typeface="Cambria Math" panose="02040503050406030204" pitchFamily="18" charset="0"/>
                      </a:rPr>
                      <m:t>↦</m:t>
                    </m:r>
                  </m:oMath>
                </a14:m>
                <a:r>
                  <a:rPr lang="en-US" dirty="0">
                    <a:solidFill>
                      <a:schemeClr val="bg1"/>
                    </a:solidFill>
                  </a:rPr>
                  <a:t> (</a:t>
                </a:r>
                <a14:m>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𝜆</m:t>
                        </m:r>
                      </m:e>
                      <m:sub>
                        <m:r>
                          <m:rPr>
                            <m:sty m:val="p"/>
                          </m:rPr>
                          <a:rPr lang="en-US">
                            <a:solidFill>
                              <a:schemeClr val="bg1"/>
                            </a:solidFill>
                            <a:latin typeface="Cambria Math" panose="02040503050406030204" pitchFamily="18" charset="0"/>
                          </a:rPr>
                          <m:t>T</m:t>
                        </m:r>
                      </m:sub>
                    </m:sSub>
                  </m:oMath>
                </a14:m>
                <a:r>
                  <a:rPr lang="en-US" dirty="0">
                    <a:solidFill>
                      <a:schemeClr val="bg1"/>
                    </a:solidFill>
                  </a:rPr>
                  <a:t> (</a:t>
                </a:r>
                <a14:m>
                  <m:oMath xmlns:m="http://schemas.openxmlformats.org/officeDocument/2006/math">
                    <m:r>
                      <a:rPr lang="en-US" i="1">
                        <a:solidFill>
                          <a:schemeClr val="bg1"/>
                        </a:solidFill>
                        <a:latin typeface="Cambria Math" panose="02040503050406030204" pitchFamily="18" charset="0"/>
                      </a:rPr>
                      <m:t>𝑐</m:t>
                    </m:r>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𝑇</m:t>
                    </m:r>
                    <m:r>
                      <a:rPr lang="en-US" i="1">
                        <a:solidFill>
                          <a:schemeClr val="bg1"/>
                        </a:solidFill>
                        <a:latin typeface="Cambria Math" panose="02040503050406030204" pitchFamily="18" charset="0"/>
                      </a:rPr>
                      <m:t> </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𝑐</m:t>
                        </m:r>
                      </m:e>
                      <m:sub>
                        <m:r>
                          <a:rPr lang="en-US" i="1">
                            <a:solidFill>
                              <a:schemeClr val="bg1"/>
                            </a:solidFill>
                            <a:latin typeface="Cambria Math" panose="02040503050406030204" pitchFamily="18" charset="0"/>
                          </a:rPr>
                          <m:t>1</m:t>
                        </m:r>
                      </m:sub>
                    </m:sSub>
                    <m:r>
                      <a:rPr lang="en-US" i="1">
                        <a:solidFill>
                          <a:schemeClr val="bg1"/>
                        </a:solidFill>
                        <a:latin typeface="Cambria Math" panose="02040503050406030204" pitchFamily="18" charset="0"/>
                      </a:rPr>
                      <m:t> </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𝑐</m:t>
                        </m:r>
                      </m:e>
                      <m:sub>
                        <m:r>
                          <a:rPr lang="en-US" i="1">
                            <a:solidFill>
                              <a:schemeClr val="bg1"/>
                            </a:solidFill>
                            <a:latin typeface="Cambria Math" panose="02040503050406030204" pitchFamily="18" charset="0"/>
                          </a:rPr>
                          <m:t>2</m:t>
                        </m:r>
                      </m:sub>
                    </m:sSub>
                  </m:oMath>
                </a14:m>
                <a:r>
                  <a:rPr lang="en-US" dirty="0">
                    <a:solidFill>
                      <a:schemeClr val="bg1"/>
                    </a:solidFill>
                  </a:rPr>
                  <a:t>)))). }</a:t>
                </a:r>
              </a:p>
              <a:p>
                <a:pPr>
                  <a:tabLst>
                    <a:tab pos="1544241" algn="l"/>
                    <a:tab pos="2440781" algn="l"/>
                    <a:tab pos="3045619" algn="l"/>
                  </a:tabLst>
                </a:pPr>
                <a:r>
                  <a:rPr lang="en-US" dirty="0">
                    <a:solidFill>
                      <a:schemeClr val="bg1"/>
                    </a:solidFill>
                  </a:rPr>
                  <a:t>   { by refine (</a:t>
                </a:r>
                <a14:m>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𝜆</m:t>
                        </m:r>
                      </m:e>
                      <m:sub>
                        <m:r>
                          <m:rPr>
                            <m:sty m:val="p"/>
                          </m:rPr>
                          <a:rPr lang="en-US">
                            <a:solidFill>
                              <a:schemeClr val="bg1"/>
                            </a:solidFill>
                            <a:latin typeface="Cambria Math" panose="02040503050406030204" pitchFamily="18" charset="0"/>
                          </a:rPr>
                          <m:t>F</m:t>
                        </m:r>
                      </m:sub>
                    </m:sSub>
                  </m:oMath>
                </a14:m>
                <a:r>
                  <a:rPr lang="en-US" dirty="0">
                    <a:solidFill>
                      <a:schemeClr val="bg1"/>
                    </a:solidFill>
                  </a:rPr>
                  <a:t>	(</a:t>
                </a:r>
                <a14:m>
                  <m:oMath xmlns:m="http://schemas.openxmlformats.org/officeDocument/2006/math">
                    <m:r>
                      <a:rPr lang="en-US" i="1">
                        <a:solidFill>
                          <a:schemeClr val="bg1"/>
                        </a:solidFill>
                        <a:latin typeface="Cambria Math" panose="02040503050406030204" pitchFamily="18" charset="0"/>
                      </a:rPr>
                      <m:t>𝐹</m:t>
                    </m:r>
                    <m:r>
                      <a:rPr lang="en-US" i="1">
                        <a:solidFill>
                          <a:schemeClr val="bg1"/>
                        </a:solidFill>
                        <a:latin typeface="Cambria Math" panose="02040503050406030204" pitchFamily="18" charset="0"/>
                      </a:rPr>
                      <m:t>↦</m:t>
                    </m:r>
                  </m:oMath>
                </a14:m>
                <a:r>
                  <a:rPr lang="en-US" dirty="0">
                    <a:solidFill>
                      <a:schemeClr val="bg1"/>
                    </a:solidFill>
                  </a:rPr>
                  <a:t> (</a:t>
                </a:r>
                <a14:m>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𝜆</m:t>
                        </m:r>
                      </m:e>
                      <m:sub>
                        <m:r>
                          <m:rPr>
                            <m:sty m:val="p"/>
                          </m:rPr>
                          <a:rPr lang="en-US">
                            <a:solidFill>
                              <a:schemeClr val="bg1"/>
                            </a:solidFill>
                            <a:latin typeface="Cambria Math" panose="02040503050406030204" pitchFamily="18" charset="0"/>
                          </a:rPr>
                          <m:t>F</m:t>
                        </m:r>
                      </m:sub>
                    </m:sSub>
                  </m:oMath>
                </a14:m>
                <a:r>
                  <a:rPr lang="en-US" dirty="0">
                    <a:solidFill>
                      <a:schemeClr val="bg1"/>
                    </a:solidFill>
                  </a:rPr>
                  <a:t>	(</a:t>
                </a:r>
                <a14:m>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𝑐</m:t>
                        </m:r>
                      </m:e>
                      <m:sub>
                        <m:r>
                          <a:rPr lang="en-US">
                            <a:solidFill>
                              <a:schemeClr val="bg1"/>
                            </a:solidFill>
                            <a:latin typeface="Cambria Math" panose="02040503050406030204" pitchFamily="18" charset="0"/>
                          </a:rPr>
                          <m:t>1</m:t>
                        </m:r>
                      </m:sub>
                    </m:sSub>
                    <m:r>
                      <a:rPr lang="en-US" i="1">
                        <a:solidFill>
                          <a:schemeClr val="bg1"/>
                        </a:solidFill>
                        <a:latin typeface="Cambria Math" panose="02040503050406030204" pitchFamily="18" charset="0"/>
                      </a:rPr>
                      <m:t>↦</m:t>
                    </m:r>
                  </m:oMath>
                </a14:m>
                <a:r>
                  <a:rPr lang="en-US" dirty="0">
                    <a:solidFill>
                      <a:schemeClr val="bg1"/>
                    </a:solidFill>
                  </a:rPr>
                  <a:t> </a:t>
                </a:r>
                <a14:m>
                  <m:oMath xmlns:m="http://schemas.openxmlformats.org/officeDocument/2006/math">
                    <m:r>
                      <m:rPr>
                        <m:nor/>
                      </m:rPr>
                      <a:rPr lang="en-US" dirty="0">
                        <a:solidFill>
                          <a:schemeClr val="bg1"/>
                        </a:solidFill>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𝜆</m:t>
                        </m:r>
                      </m:e>
                      <m:sub>
                        <m:r>
                          <m:rPr>
                            <m:sty m:val="p"/>
                          </m:rPr>
                          <a:rPr lang="en-US">
                            <a:solidFill>
                              <a:schemeClr val="bg1"/>
                            </a:solidFill>
                            <a:latin typeface="Cambria Math" panose="02040503050406030204" pitchFamily="18" charset="0"/>
                          </a:rPr>
                          <m:t>F</m:t>
                        </m:r>
                      </m:sub>
                    </m:sSub>
                  </m:oMath>
                </a14:m>
                <a:r>
                  <a:rPr lang="en-US" dirty="0">
                    <a:solidFill>
                      <a:schemeClr val="bg1"/>
                    </a:solidFill>
                  </a:rPr>
                  <a:t> </a:t>
                </a:r>
                <a14:m>
                  <m:oMath xmlns:m="http://schemas.openxmlformats.org/officeDocument/2006/math">
                    <m:r>
                      <m:rPr>
                        <m:nor/>
                      </m:rPr>
                      <a:rPr lang="en-US" dirty="0">
                        <a:solidFill>
                          <a:schemeClr val="bg1"/>
                        </a:solidFill>
                      </a:rPr>
                      <m:t>	(</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𝑐</m:t>
                        </m:r>
                      </m:e>
                      <m:sub>
                        <m:r>
                          <a:rPr lang="en-US">
                            <a:solidFill>
                              <a:schemeClr val="bg1"/>
                            </a:solidFill>
                            <a:latin typeface="Cambria Math" panose="02040503050406030204" pitchFamily="18" charset="0"/>
                          </a:rPr>
                          <m:t>2</m:t>
                        </m:r>
                      </m:sub>
                    </m:sSub>
                    <m:r>
                      <a:rPr lang="en-US" i="1">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𝐹</m:t>
                        </m:r>
                      </m:e>
                      <m:sub>
                        <m:r>
                          <m:rPr>
                            <m:sty m:val="p"/>
                          </m:rPr>
                          <a:rPr lang="en-US">
                            <a:solidFill>
                              <a:schemeClr val="bg1"/>
                            </a:solidFill>
                            <a:latin typeface="Cambria Math" panose="02040503050406030204" pitchFamily="18" charset="0"/>
                          </a:rPr>
                          <m:t>o</m:t>
                        </m:r>
                      </m:sub>
                    </m:sSub>
                    <m:r>
                      <a:rPr lang="en-US" i="1">
                        <a:solidFill>
                          <a:schemeClr val="bg1"/>
                        </a:solidFill>
                        <a:latin typeface="Cambria Math" panose="02040503050406030204" pitchFamily="18" charset="0"/>
                      </a:rPr>
                      <m:t> (</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𝑐</m:t>
                        </m:r>
                      </m:e>
                      <m:sub>
                        <m:r>
                          <a:rPr lang="en-US" i="1">
                            <a:solidFill>
                              <a:schemeClr val="bg1"/>
                            </a:solidFill>
                            <a:latin typeface="Cambria Math" panose="02040503050406030204" pitchFamily="18" charset="0"/>
                          </a:rPr>
                          <m:t>1</m:t>
                        </m:r>
                      </m:sub>
                    </m:sSub>
                    <m:r>
                      <a:rPr lang="en-US" i="1">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𝑐</m:t>
                        </m:r>
                      </m:e>
                      <m:sub>
                        <m:r>
                          <a:rPr lang="en-US" i="1">
                            <a:solidFill>
                              <a:schemeClr val="bg1"/>
                            </a:solidFill>
                            <a:latin typeface="Cambria Math" panose="02040503050406030204" pitchFamily="18" charset="0"/>
                          </a:rPr>
                          <m:t>2</m:t>
                        </m:r>
                      </m:sub>
                    </m:sSub>
                    <m:r>
                      <a:rPr lang="en-US" i="1">
                        <a:solidFill>
                          <a:schemeClr val="bg1"/>
                        </a:solidFill>
                        <a:latin typeface="Cambria Math" panose="02040503050406030204" pitchFamily="18" charset="0"/>
                      </a:rPr>
                      <m:t>))</m:t>
                    </m:r>
                  </m:oMath>
                </a14:m>
                <a:r>
                  <a:rPr lang="en-US" dirty="0">
                    <a:solidFill>
                      <a:schemeClr val="bg1"/>
                    </a:solidFill>
                  </a:rPr>
                  <a:t> </a:t>
                </a:r>
                <a14:m>
                  <m:oMath xmlns:m="http://schemas.openxmlformats.org/officeDocument/2006/math">
                    <m:r>
                      <m:rPr>
                        <m:nor/>
                      </m:rPr>
                      <a:rPr lang="en-US" dirty="0">
                        <a:solidFill>
                          <a:schemeClr val="bg1"/>
                        </a:solidFill>
                      </a:rPr>
                      <m:t>	(</m:t>
                    </m:r>
                    <m:r>
                      <a:rPr lang="en-US" i="1">
                        <a:solidFill>
                          <a:schemeClr val="bg1"/>
                        </a:solidFill>
                        <a:latin typeface="Cambria Math" panose="02040503050406030204" pitchFamily="18" charset="0"/>
                      </a:rPr>
                      <m:t>𝑠</m:t>
                    </m:r>
                    <m:r>
                      <a:rPr lang="en-US" i="1">
                        <a:solidFill>
                          <a:schemeClr val="bg1"/>
                        </a:solidFill>
                        <a:latin typeface="Cambria Math" panose="02040503050406030204" pitchFamily="18" charset="0"/>
                      </a:rPr>
                      <m:t> </m:t>
                    </m:r>
                    <m:r>
                      <a:rPr lang="en-US" i="1">
                        <a:solidFill>
                          <a:schemeClr val="bg1"/>
                        </a:solidFill>
                        <a:latin typeface="Cambria Math" panose="02040503050406030204" pitchFamily="18" charset="0"/>
                      </a:rPr>
                      <m:t>𝑑</m:t>
                    </m:r>
                    <m:r>
                      <a:rPr lang="en-US" i="1">
                        <a:solidFill>
                          <a:schemeClr val="bg1"/>
                        </a:solidFill>
                        <a:latin typeface="Cambria Math" panose="02040503050406030204" pitchFamily="18" charset="0"/>
                      </a:rPr>
                      <m:t> </m:t>
                    </m:r>
                    <m:r>
                      <a:rPr lang="en-US" i="1">
                        <a:solidFill>
                          <a:schemeClr val="bg1"/>
                        </a:solidFill>
                        <a:latin typeface="Cambria Math" panose="02040503050406030204" pitchFamily="18" charset="0"/>
                      </a:rPr>
                      <m:t>𝑚</m:t>
                    </m:r>
                    <m:r>
                      <a:rPr lang="en-US" i="1">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𝐹</m:t>
                        </m:r>
                      </m:e>
                      <m:sub>
                        <m:r>
                          <m:rPr>
                            <m:sty m:val="p"/>
                          </m:rPr>
                          <a:rPr lang="en-US">
                            <a:solidFill>
                              <a:schemeClr val="bg1"/>
                            </a:solidFill>
                            <a:latin typeface="Cambria Math" panose="02040503050406030204" pitchFamily="18" charset="0"/>
                          </a:rPr>
                          <m:t>m</m:t>
                        </m:r>
                      </m:sub>
                    </m:sSub>
                    <m:r>
                      <a:rPr lang="en-US" i="1">
                        <a:solidFill>
                          <a:schemeClr val="bg1"/>
                        </a:solidFill>
                        <a:latin typeface="Cambria Math" panose="02040503050406030204" pitchFamily="18" charset="0"/>
                      </a:rPr>
                      <m:t> (1,</m:t>
                    </m:r>
                    <m:r>
                      <a:rPr lang="en-US" i="1">
                        <a:solidFill>
                          <a:schemeClr val="bg1"/>
                        </a:solidFill>
                        <a:latin typeface="Cambria Math" panose="02040503050406030204" pitchFamily="18" charset="0"/>
                      </a:rPr>
                      <m:t>𝑚</m:t>
                    </m:r>
                    <m:r>
                      <a:rPr lang="en-US" i="1">
                        <a:solidFill>
                          <a:schemeClr val="bg1"/>
                        </a:solidFill>
                        <a:latin typeface="Cambria Math" panose="02040503050406030204" pitchFamily="18" charset="0"/>
                      </a:rPr>
                      <m:t>))</m:t>
                    </m:r>
                  </m:oMath>
                </a14:m>
                <a:r>
                  <a:rPr lang="en-US" dirty="0">
                    <a:solidFill>
                      <a:schemeClr val="bg1"/>
                    </a:solidFill>
                  </a:rPr>
                  <a:t>))</a:t>
                </a:r>
              </a:p>
              <a:p>
                <a:pPr>
                  <a:tabLst>
                    <a:tab pos="1544241" algn="l"/>
                    <a:tab pos="2440781" algn="l"/>
                    <a:tab pos="3045619" algn="l"/>
                  </a:tabLst>
                </a:pPr>
                <a:r>
                  <a:rPr lang="en-US" dirty="0">
                    <a:solidFill>
                      <a:schemeClr val="bg1"/>
                    </a:solidFill>
                  </a:rPr>
                  <a:t>	(</a:t>
                </a:r>
                <a14:m>
                  <m:oMath xmlns:m="http://schemas.openxmlformats.org/officeDocument/2006/math">
                    <m:r>
                      <a:rPr lang="en-US" i="1">
                        <a:solidFill>
                          <a:schemeClr val="bg1"/>
                        </a:solidFill>
                        <a:latin typeface="Cambria Math" panose="02040503050406030204" pitchFamily="18" charset="0"/>
                      </a:rPr>
                      <m:t>𝐹</m:t>
                    </m:r>
                    <m:r>
                      <a:rPr lang="en-US" i="1">
                        <a:solidFill>
                          <a:schemeClr val="bg1"/>
                        </a:solidFill>
                        <a:latin typeface="Cambria Math" panose="02040503050406030204" pitchFamily="18" charset="0"/>
                      </a:rPr>
                      <m:t> </m:t>
                    </m:r>
                    <m:r>
                      <a:rPr lang="en-US" i="1">
                        <a:solidFill>
                          <a:schemeClr val="bg1"/>
                        </a:solidFill>
                        <a:latin typeface="Cambria Math" panose="02040503050406030204" pitchFamily="18" charset="0"/>
                      </a:rPr>
                      <m:t>𝐺</m:t>
                    </m:r>
                    <m:r>
                      <a:rPr lang="en-US" i="1">
                        <a:solidFill>
                          <a:schemeClr val="bg1"/>
                        </a:solidFill>
                        <a:latin typeface="Cambria Math" panose="02040503050406030204" pitchFamily="18" charset="0"/>
                      </a:rPr>
                      <m:t> </m:t>
                    </m:r>
                    <m:r>
                      <a:rPr lang="en-US" i="1">
                        <a:solidFill>
                          <a:schemeClr val="bg1"/>
                        </a:solidFill>
                        <a:latin typeface="Cambria Math" panose="02040503050406030204" pitchFamily="18" charset="0"/>
                      </a:rPr>
                      <m:t>𝑇</m:t>
                    </m:r>
                    <m:r>
                      <a:rPr lang="en-US" i="1">
                        <a:solidFill>
                          <a:schemeClr val="bg1"/>
                        </a:solidFill>
                        <a:latin typeface="Cambria Math" panose="02040503050406030204" pitchFamily="18" charset="0"/>
                      </a:rPr>
                      <m:t>↦</m:t>
                    </m:r>
                  </m:oMath>
                </a14:m>
                <a:r>
                  <a:rPr lang="en-US" dirty="0">
                    <a:solidFill>
                      <a:schemeClr val="bg1"/>
                    </a:solidFill>
                  </a:rPr>
                  <a:t> (</a:t>
                </a:r>
                <a14:m>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𝜆</m:t>
                        </m:r>
                      </m:e>
                      <m:sub>
                        <m:r>
                          <m:rPr>
                            <m:sty m:val="p"/>
                          </m:rPr>
                          <a:rPr lang="en-US">
                            <a:solidFill>
                              <a:schemeClr val="bg1"/>
                            </a:solidFill>
                            <a:latin typeface="Cambria Math" panose="02040503050406030204" pitchFamily="18" charset="0"/>
                          </a:rPr>
                          <m:t>T</m:t>
                        </m:r>
                      </m:sub>
                    </m:sSub>
                  </m:oMath>
                </a14:m>
                <a:r>
                  <a:rPr lang="en-US" dirty="0">
                    <a:solidFill>
                      <a:schemeClr val="bg1"/>
                    </a:solidFill>
                  </a:rPr>
                  <a:t> (</a:t>
                </a:r>
                <a14:m>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𝑐</m:t>
                        </m:r>
                      </m:e>
                      <m:sub>
                        <m:r>
                          <a:rPr lang="en-US">
                            <a:solidFill>
                              <a:schemeClr val="bg1"/>
                            </a:solidFill>
                            <a:latin typeface="Cambria Math" panose="02040503050406030204" pitchFamily="18" charset="0"/>
                          </a:rPr>
                          <m:t>1</m:t>
                        </m:r>
                      </m:sub>
                    </m:sSub>
                    <m:r>
                      <a:rPr lang="en-US" i="1">
                        <a:solidFill>
                          <a:schemeClr val="bg1"/>
                        </a:solidFill>
                        <a:latin typeface="Cambria Math" panose="02040503050406030204" pitchFamily="18" charset="0"/>
                      </a:rPr>
                      <m:t>↦</m:t>
                    </m:r>
                  </m:oMath>
                </a14:m>
                <a:r>
                  <a:rPr lang="en-US" dirty="0">
                    <a:solidFill>
                      <a:schemeClr val="bg1"/>
                    </a:solidFill>
                  </a:rPr>
                  <a:t> </a:t>
                </a:r>
                <a14:m>
                  <m:oMath xmlns:m="http://schemas.openxmlformats.org/officeDocument/2006/math">
                    <m:r>
                      <m:rPr>
                        <m:nor/>
                      </m:rPr>
                      <a:rPr lang="en-US" dirty="0">
                        <a:solidFill>
                          <a:schemeClr val="bg1"/>
                        </a:solidFill>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𝜆</m:t>
                        </m:r>
                      </m:e>
                      <m:sub>
                        <m:r>
                          <m:rPr>
                            <m:sty m:val="p"/>
                          </m:rPr>
                          <a:rPr lang="en-US">
                            <a:solidFill>
                              <a:schemeClr val="bg1"/>
                            </a:solidFill>
                            <a:latin typeface="Cambria Math" panose="02040503050406030204" pitchFamily="18" charset="0"/>
                          </a:rPr>
                          <m:t>T</m:t>
                        </m:r>
                      </m:sub>
                    </m:sSub>
                  </m:oMath>
                </a14:m>
                <a:r>
                  <a:rPr lang="en-US" dirty="0">
                    <a:solidFill>
                      <a:schemeClr val="bg1"/>
                    </a:solidFill>
                  </a:rPr>
                  <a:t> (</a:t>
                </a:r>
                <a14:m>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𝑐</m:t>
                        </m:r>
                      </m:e>
                      <m:sub>
                        <m:r>
                          <a:rPr lang="en-US" i="1">
                            <a:solidFill>
                              <a:schemeClr val="bg1"/>
                            </a:solidFill>
                            <a:latin typeface="Cambria Math" panose="02040503050406030204" pitchFamily="18" charset="0"/>
                          </a:rPr>
                          <m:t>2</m:t>
                        </m:r>
                      </m:sub>
                    </m:sSub>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𝑇</m:t>
                    </m:r>
                    <m:r>
                      <a:rPr lang="en-US" i="1">
                        <a:solidFill>
                          <a:schemeClr val="bg1"/>
                        </a:solidFill>
                        <a:latin typeface="Cambria Math" panose="02040503050406030204" pitchFamily="18" charset="0"/>
                      </a:rPr>
                      <m:t> (</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𝑐</m:t>
                        </m:r>
                      </m:e>
                      <m:sub>
                        <m:r>
                          <a:rPr lang="en-US" i="1">
                            <a:solidFill>
                              <a:schemeClr val="bg1"/>
                            </a:solidFill>
                            <a:latin typeface="Cambria Math" panose="02040503050406030204" pitchFamily="18" charset="0"/>
                          </a:rPr>
                          <m:t>1</m:t>
                        </m:r>
                      </m:sub>
                    </m:sSub>
                    <m:r>
                      <a:rPr lang="en-US" i="1">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𝑐</m:t>
                        </m:r>
                      </m:e>
                      <m:sub>
                        <m:r>
                          <a:rPr lang="en-US" i="1">
                            <a:solidFill>
                              <a:schemeClr val="bg1"/>
                            </a:solidFill>
                            <a:latin typeface="Cambria Math" panose="02040503050406030204" pitchFamily="18" charset="0"/>
                          </a:rPr>
                          <m:t>2</m:t>
                        </m:r>
                      </m:sub>
                    </m:sSub>
                    <m:r>
                      <a:rPr lang="en-US" i="1">
                        <a:solidFill>
                          <a:schemeClr val="bg1"/>
                        </a:solidFill>
                        <a:latin typeface="Cambria Math" panose="02040503050406030204" pitchFamily="18" charset="0"/>
                      </a:rPr>
                      <m:t>)</m:t>
                    </m:r>
                  </m:oMath>
                </a14:m>
                <a:r>
                  <a:rPr lang="en-US" dirty="0">
                    <a:solidFill>
                      <a:schemeClr val="bg1"/>
                    </a:solidFill>
                  </a:rPr>
                  <a:t>))))). }</a:t>
                </a:r>
              </a:p>
              <a:p>
                <a:pPr>
                  <a:tabLst>
                    <a:tab pos="1544241" algn="l"/>
                    <a:tab pos="2440781" algn="l"/>
                    <a:tab pos="3045619" algn="l"/>
                  </a:tabLst>
                </a:pPr>
                <a:r>
                  <a:rPr lang="en-US" dirty="0">
                    <a:solidFill>
                      <a:schemeClr val="bg1"/>
                    </a:solidFill>
                  </a:rPr>
                  <a:t>   all: trivial.</a:t>
                </a:r>
              </a:p>
              <a:p>
                <a:pPr>
                  <a:tabLst>
                    <a:tab pos="1544241" algn="l"/>
                    <a:tab pos="2440781" algn="l"/>
                    <a:tab pos="3045619" algn="l"/>
                  </a:tabLst>
                </a:pPr>
                <a:r>
                  <a:rPr lang="en-US" dirty="0" err="1">
                    <a:solidFill>
                      <a:schemeClr val="bg1"/>
                    </a:solidFill>
                  </a:rPr>
                  <a:t>Qed</a:t>
                </a:r>
                <a:r>
                  <a:rPr lang="en-US" dirty="0">
                    <a:solidFill>
                      <a:schemeClr val="bg1"/>
                    </a:solidFill>
                  </a:rPr>
                  <a:t>.</a:t>
                </a:r>
                <a:endParaRPr lang="en-GB" dirty="0">
                  <a:solidFill>
                    <a:schemeClr val="bg1"/>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121021" y="3194512"/>
                <a:ext cx="8901956" cy="2654766"/>
              </a:xfrm>
              <a:prstGeom prst="rect">
                <a:avLst/>
              </a:prstGeom>
              <a:blipFill rotWithShape="0">
                <a:blip r:embed="rId5"/>
                <a:stretch>
                  <a:fillRect l="-616" t="-229" b="-252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557785" y="990381"/>
                <a:ext cx="7790561" cy="1426609"/>
              </a:xfrm>
              <a:prstGeom prst="rect">
                <a:avLst/>
              </a:prstGeom>
              <a:solidFill>
                <a:srgbClr val="4E7548"/>
              </a:solidFill>
            </p:spPr>
            <p:txBody>
              <a:bodyPr wrap="square" rtlCol="0">
                <a:spAutoFit/>
              </a:bodyPr>
              <a:lstStyle/>
              <a:p>
                <a:r>
                  <a:rPr lang="en-US" sz="2100" b="1" dirty="0">
                    <a:solidFill>
                      <a:schemeClr val="bg1"/>
                    </a:solidFill>
                    <a:latin typeface="Bradley Hand ITC" panose="03070402050302030203" pitchFamily="66" charset="0"/>
                  </a:rPr>
                  <a:t>Theorem (currying) : </a:t>
                </a:r>
                <a14:m>
                  <m:oMath xmlns:m="http://schemas.openxmlformats.org/officeDocument/2006/math">
                    <m:d>
                      <m:dPr>
                        <m:ctrlPr>
                          <a:rPr lang="en-US" sz="2100" b="1" i="1">
                            <a:solidFill>
                              <a:schemeClr val="bg1"/>
                            </a:solidFill>
                            <a:latin typeface="Cambria Math" panose="02040503050406030204" pitchFamily="18" charset="0"/>
                          </a:rPr>
                        </m:ctrlPr>
                      </m:dPr>
                      <m:e>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𝑪</m:t>
                            </m:r>
                          </m:e>
                          <m:sub>
                            <m:r>
                              <a:rPr lang="en-US" sz="2100" b="1" i="1">
                                <a:solidFill>
                                  <a:schemeClr val="bg1"/>
                                </a:solidFill>
                                <a:latin typeface="Cambria Math" panose="02040503050406030204" pitchFamily="18" charset="0"/>
                              </a:rPr>
                              <m:t>𝟏</m:t>
                            </m:r>
                          </m:sub>
                        </m:sSub>
                        <m:r>
                          <a:rPr lang="en-US" sz="2100" b="1" i="1">
                            <a:solidFill>
                              <a:schemeClr val="bg1"/>
                            </a:solidFill>
                            <a:latin typeface="Cambria Math" panose="02040503050406030204" pitchFamily="18" charset="0"/>
                          </a:rPr>
                          <m:t>→</m:t>
                        </m:r>
                        <m:d>
                          <m:dPr>
                            <m:ctrlPr>
                              <a:rPr lang="en-US" sz="2100" b="1" i="1">
                                <a:solidFill>
                                  <a:schemeClr val="bg1"/>
                                </a:solidFill>
                                <a:latin typeface="Cambria Math" panose="02040503050406030204" pitchFamily="18" charset="0"/>
                              </a:rPr>
                            </m:ctrlPr>
                          </m:dPr>
                          <m:e>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𝑪</m:t>
                                </m:r>
                              </m:e>
                              <m:sub>
                                <m:r>
                                  <a:rPr lang="en-US" sz="2100" b="1" i="1">
                                    <a:solidFill>
                                      <a:schemeClr val="bg1"/>
                                    </a:solidFill>
                                    <a:latin typeface="Cambria Math" panose="02040503050406030204" pitchFamily="18" charset="0"/>
                                  </a:rPr>
                                  <m:t>𝟐</m:t>
                                </m:r>
                              </m:sub>
                            </m:sSub>
                            <m:r>
                              <a:rPr lang="en-US" sz="2100" b="1" i="1">
                                <a:solidFill>
                                  <a:schemeClr val="bg1"/>
                                </a:solidFill>
                                <a:latin typeface="Cambria Math" panose="02040503050406030204" pitchFamily="18" charset="0"/>
                              </a:rPr>
                              <m:t>→</m:t>
                            </m:r>
                            <m:r>
                              <a:rPr lang="en-US" sz="2100" b="1" i="1">
                                <a:solidFill>
                                  <a:schemeClr val="bg1"/>
                                </a:solidFill>
                                <a:latin typeface="Cambria Math" panose="02040503050406030204" pitchFamily="18" charset="0"/>
                              </a:rPr>
                              <m:t>𝑫</m:t>
                            </m:r>
                          </m:e>
                        </m:d>
                      </m:e>
                    </m:d>
                    <m:r>
                      <a:rPr lang="en-US" sz="2100" b="1" i="1">
                        <a:solidFill>
                          <a:schemeClr val="bg1"/>
                        </a:solidFill>
                        <a:latin typeface="Cambria Math" panose="02040503050406030204" pitchFamily="18" charset="0"/>
                      </a:rPr>
                      <m:t>≅(</m:t>
                    </m:r>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𝑪</m:t>
                        </m:r>
                      </m:e>
                      <m:sub>
                        <m:r>
                          <a:rPr lang="en-US" sz="2100" b="1" i="1">
                            <a:solidFill>
                              <a:schemeClr val="bg1"/>
                            </a:solidFill>
                            <a:latin typeface="Cambria Math" panose="02040503050406030204" pitchFamily="18" charset="0"/>
                          </a:rPr>
                          <m:t>𝟏</m:t>
                        </m:r>
                      </m:sub>
                    </m:sSub>
                    <m:r>
                      <a:rPr lang="en-US" sz="2100" b="1" i="1">
                        <a:solidFill>
                          <a:schemeClr val="bg1"/>
                        </a:solidFill>
                        <a:latin typeface="Cambria Math" panose="02040503050406030204" pitchFamily="18" charset="0"/>
                      </a:rPr>
                      <m:t>×</m:t>
                    </m:r>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𝑪</m:t>
                        </m:r>
                      </m:e>
                      <m:sub>
                        <m:r>
                          <a:rPr lang="en-US" sz="2100" b="1" i="1">
                            <a:solidFill>
                              <a:schemeClr val="bg1"/>
                            </a:solidFill>
                            <a:latin typeface="Cambria Math" panose="02040503050406030204" pitchFamily="18" charset="0"/>
                          </a:rPr>
                          <m:t>𝟐</m:t>
                        </m:r>
                      </m:sub>
                    </m:sSub>
                    <m:r>
                      <a:rPr lang="en-US" sz="2100" b="1" i="1">
                        <a:solidFill>
                          <a:schemeClr val="bg1"/>
                        </a:solidFill>
                        <a:latin typeface="Cambria Math" panose="02040503050406030204" pitchFamily="18" charset="0"/>
                      </a:rPr>
                      <m:t>→</m:t>
                    </m:r>
                    <m:r>
                      <a:rPr lang="en-US" sz="2100" b="1" i="1">
                        <a:solidFill>
                          <a:schemeClr val="bg1"/>
                        </a:solidFill>
                        <a:latin typeface="Cambria Math" panose="02040503050406030204" pitchFamily="18" charset="0"/>
                      </a:rPr>
                      <m:t>𝑫</m:t>
                    </m:r>
                    <m:r>
                      <a:rPr lang="en-US" sz="2100" b="1" i="1">
                        <a:solidFill>
                          <a:schemeClr val="bg1"/>
                        </a:solidFill>
                        <a:latin typeface="Cambria Math" panose="02040503050406030204" pitchFamily="18" charset="0"/>
                      </a:rPr>
                      <m:t>)</m:t>
                    </m:r>
                  </m:oMath>
                </a14:m>
                <a:endParaRPr lang="en-US" sz="2100" b="1" dirty="0">
                  <a:solidFill>
                    <a:schemeClr val="bg1"/>
                  </a:solidFill>
                  <a:latin typeface="Bradley Hand ITC" panose="03070402050302030203" pitchFamily="66" charset="0"/>
                </a:endParaRPr>
              </a:p>
              <a:p>
                <a:pPr>
                  <a:tabLst>
                    <a:tab pos="815579" algn="l"/>
                  </a:tabLst>
                </a:pPr>
                <a:r>
                  <a:rPr lang="en-US" sz="2100" b="1" dirty="0">
                    <a:solidFill>
                      <a:schemeClr val="bg1"/>
                    </a:solidFill>
                    <a:latin typeface="Bradley Hand ITC" panose="03070402050302030203" pitchFamily="66" charset="0"/>
                  </a:rPr>
                  <a:t>Proof:</a:t>
                </a:r>
                <a:r>
                  <a:rPr lang="en-GB" sz="2100" b="1" dirty="0">
                    <a:solidFill>
                      <a:schemeClr val="bg1"/>
                    </a:solidFill>
                    <a:latin typeface="Bradley Hand ITC" panose="03070402050302030203" pitchFamily="66" charset="0"/>
                  </a:rPr>
                  <a:t> 	</a:t>
                </a:r>
                <a14:m>
                  <m:oMath xmlns:m="http://schemas.openxmlformats.org/officeDocument/2006/math">
                    <m:r>
                      <a:rPr lang="en-US" sz="2100" b="1" i="1">
                        <a:solidFill>
                          <a:schemeClr val="bg1"/>
                        </a:solidFill>
                        <a:latin typeface="Cambria Math" panose="02040503050406030204" pitchFamily="18" charset="0"/>
                      </a:rPr>
                      <m:t>→</m:t>
                    </m:r>
                  </m:oMath>
                </a14:m>
                <a:r>
                  <a:rPr lang="en-US" sz="2100" b="1" dirty="0">
                    <a:solidFill>
                      <a:schemeClr val="bg1"/>
                    </a:solidFill>
                    <a:latin typeface="Bradley Hand ITC" panose="03070402050302030203" pitchFamily="66" charset="0"/>
                  </a:rPr>
                  <a:t>: </a:t>
                </a:r>
                <a14:m>
                  <m:oMath xmlns:m="http://schemas.openxmlformats.org/officeDocument/2006/math">
                    <m:r>
                      <a:rPr lang="en-US" sz="2100" b="1" i="1">
                        <a:solidFill>
                          <a:schemeClr val="bg1"/>
                        </a:solidFill>
                        <a:latin typeface="Cambria Math" panose="02040503050406030204" pitchFamily="18" charset="0"/>
                      </a:rPr>
                      <m:t>𝑭</m:t>
                    </m:r>
                    <m:r>
                      <a:rPr lang="en-US" sz="2100" b="1" i="1">
                        <a:solidFill>
                          <a:schemeClr val="bg1"/>
                        </a:solidFill>
                        <a:latin typeface="Cambria Math" panose="02040503050406030204" pitchFamily="18" charset="0"/>
                      </a:rPr>
                      <m:t>↦</m:t>
                    </m:r>
                    <m:r>
                      <a:rPr lang="en-US" sz="2100" b="1" i="1">
                        <a:solidFill>
                          <a:schemeClr val="bg1"/>
                        </a:solidFill>
                        <a:latin typeface="Cambria Math" panose="02040503050406030204" pitchFamily="18" charset="0"/>
                      </a:rPr>
                      <m:t>𝝀</m:t>
                    </m:r>
                    <m:r>
                      <a:rPr lang="en-US" sz="2100" b="1" i="1">
                        <a:solidFill>
                          <a:schemeClr val="bg1"/>
                        </a:solidFill>
                        <a:latin typeface="Cambria Math" panose="02040503050406030204" pitchFamily="18" charset="0"/>
                      </a:rPr>
                      <m:t> </m:t>
                    </m:r>
                    <m:d>
                      <m:dPr>
                        <m:ctrlPr>
                          <a:rPr lang="en-US" sz="2100" b="1" i="1">
                            <a:solidFill>
                              <a:schemeClr val="bg1"/>
                            </a:solidFill>
                            <a:latin typeface="Cambria Math" panose="02040503050406030204" pitchFamily="18" charset="0"/>
                          </a:rPr>
                        </m:ctrlPr>
                      </m:dPr>
                      <m:e>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𝒄</m:t>
                            </m:r>
                          </m:e>
                          <m:sub>
                            <m:r>
                              <a:rPr lang="en-US" sz="2100" b="1" i="1">
                                <a:solidFill>
                                  <a:schemeClr val="bg1"/>
                                </a:solidFill>
                                <a:latin typeface="Cambria Math" panose="02040503050406030204" pitchFamily="18" charset="0"/>
                              </a:rPr>
                              <m:t>𝟏</m:t>
                            </m:r>
                          </m:sub>
                        </m:sSub>
                        <m:r>
                          <a:rPr lang="en-US" sz="2100" b="1" i="1">
                            <a:solidFill>
                              <a:schemeClr val="bg1"/>
                            </a:solidFill>
                            <a:latin typeface="Cambria Math" panose="02040503050406030204" pitchFamily="18" charset="0"/>
                          </a:rPr>
                          <m:t>, </m:t>
                        </m:r>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𝒄</m:t>
                            </m:r>
                          </m:e>
                          <m:sub>
                            <m:r>
                              <a:rPr lang="en-US" sz="2100" b="1" i="1">
                                <a:solidFill>
                                  <a:schemeClr val="bg1"/>
                                </a:solidFill>
                                <a:latin typeface="Cambria Math" panose="02040503050406030204" pitchFamily="18" charset="0"/>
                              </a:rPr>
                              <m:t>𝟐</m:t>
                            </m:r>
                          </m:sub>
                        </m:sSub>
                      </m:e>
                    </m:d>
                    <m:r>
                      <a:rPr lang="en-US" sz="2100" b="1" i="1">
                        <a:solidFill>
                          <a:schemeClr val="bg1"/>
                        </a:solidFill>
                        <a:latin typeface="Cambria Math" panose="02040503050406030204" pitchFamily="18" charset="0"/>
                      </a:rPr>
                      <m:t>.  </m:t>
                    </m:r>
                    <m:r>
                      <a:rPr lang="en-US" sz="2100" b="1" i="1">
                        <a:solidFill>
                          <a:schemeClr val="bg1"/>
                        </a:solidFill>
                        <a:latin typeface="Cambria Math" panose="02040503050406030204" pitchFamily="18" charset="0"/>
                      </a:rPr>
                      <m:t>𝑭</m:t>
                    </m:r>
                    <m:d>
                      <m:dPr>
                        <m:ctrlPr>
                          <a:rPr lang="en-US" sz="2100" b="1" i="1">
                            <a:solidFill>
                              <a:schemeClr val="bg1"/>
                            </a:solidFill>
                            <a:latin typeface="Cambria Math" panose="02040503050406030204" pitchFamily="18" charset="0"/>
                          </a:rPr>
                        </m:ctrlPr>
                      </m:dPr>
                      <m:e>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𝒄</m:t>
                            </m:r>
                          </m:e>
                          <m:sub>
                            <m:r>
                              <a:rPr lang="en-US" sz="2100" b="1" i="1">
                                <a:solidFill>
                                  <a:schemeClr val="bg1"/>
                                </a:solidFill>
                                <a:latin typeface="Cambria Math" panose="02040503050406030204" pitchFamily="18" charset="0"/>
                              </a:rPr>
                              <m:t>𝟏</m:t>
                            </m:r>
                          </m:sub>
                        </m:sSub>
                      </m:e>
                    </m:d>
                    <m:d>
                      <m:dPr>
                        <m:ctrlPr>
                          <a:rPr lang="en-US" sz="2100" b="1" i="1">
                            <a:solidFill>
                              <a:schemeClr val="bg1"/>
                            </a:solidFill>
                            <a:latin typeface="Cambria Math" panose="02040503050406030204" pitchFamily="18" charset="0"/>
                          </a:rPr>
                        </m:ctrlPr>
                      </m:dPr>
                      <m:e>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𝒄</m:t>
                            </m:r>
                          </m:e>
                          <m:sub>
                            <m:r>
                              <a:rPr lang="en-US" sz="2100" b="1" i="1">
                                <a:solidFill>
                                  <a:schemeClr val="bg1"/>
                                </a:solidFill>
                                <a:latin typeface="Cambria Math" panose="02040503050406030204" pitchFamily="18" charset="0"/>
                              </a:rPr>
                              <m:t>𝟐</m:t>
                            </m:r>
                          </m:sub>
                        </m:sSub>
                      </m:e>
                    </m:d>
                  </m:oMath>
                </a14:m>
                <a:r>
                  <a:rPr lang="en-US" sz="2100" b="1" dirty="0">
                    <a:solidFill>
                      <a:schemeClr val="bg1"/>
                    </a:solidFill>
                    <a:latin typeface="Bradley Hand ITC" panose="03070402050302030203" pitchFamily="66" charset="0"/>
                  </a:rPr>
                  <a:t>;  morphisms similarly</a:t>
                </a:r>
              </a:p>
              <a:p>
                <a:pPr>
                  <a:tabLst>
                    <a:tab pos="815579" algn="l"/>
                  </a:tabLst>
                </a:pPr>
                <a:r>
                  <a:rPr lang="en-US" sz="2100" b="1" dirty="0">
                    <a:solidFill>
                      <a:schemeClr val="bg1"/>
                    </a:solidFill>
                    <a:ea typeface="Cambria Math" panose="02040503050406030204" pitchFamily="18" charset="0"/>
                  </a:rPr>
                  <a:t>	</a:t>
                </a:r>
                <a14:m>
                  <m:oMath xmlns:m="http://schemas.openxmlformats.org/officeDocument/2006/math">
                    <m:r>
                      <a:rPr lang="en-US" sz="2100" b="1" i="1">
                        <a:solidFill>
                          <a:schemeClr val="bg1"/>
                        </a:solidFill>
                        <a:latin typeface="Cambria Math" panose="02040503050406030204" pitchFamily="18" charset="0"/>
                        <a:ea typeface="Cambria Math" panose="02040503050406030204" pitchFamily="18" charset="0"/>
                      </a:rPr>
                      <m:t>←</m:t>
                    </m:r>
                  </m:oMath>
                </a14:m>
                <a:r>
                  <a:rPr lang="en-US" sz="2100" b="1" dirty="0">
                    <a:solidFill>
                      <a:schemeClr val="bg1"/>
                    </a:solidFill>
                    <a:latin typeface="Bradley Hand ITC" panose="03070402050302030203" pitchFamily="66" charset="0"/>
                  </a:rPr>
                  <a:t>: </a:t>
                </a:r>
                <a14:m>
                  <m:oMath xmlns:m="http://schemas.openxmlformats.org/officeDocument/2006/math">
                    <m:r>
                      <a:rPr lang="en-US" sz="2100" b="1" i="1">
                        <a:solidFill>
                          <a:schemeClr val="bg1"/>
                        </a:solidFill>
                        <a:latin typeface="Cambria Math" panose="02040503050406030204" pitchFamily="18" charset="0"/>
                      </a:rPr>
                      <m:t>𝑭</m:t>
                    </m:r>
                    <m:r>
                      <a:rPr lang="en-US" sz="2100" b="1" i="1">
                        <a:solidFill>
                          <a:schemeClr val="bg1"/>
                        </a:solidFill>
                        <a:latin typeface="Cambria Math" panose="02040503050406030204" pitchFamily="18" charset="0"/>
                      </a:rPr>
                      <m:t>↦</m:t>
                    </m:r>
                    <m:r>
                      <a:rPr lang="en-US" sz="2100" b="1" i="1">
                        <a:solidFill>
                          <a:schemeClr val="bg1"/>
                        </a:solidFill>
                        <a:latin typeface="Cambria Math" panose="02040503050406030204" pitchFamily="18" charset="0"/>
                      </a:rPr>
                      <m:t>𝝀</m:t>
                    </m:r>
                    <m:r>
                      <a:rPr lang="en-US" sz="2100" b="1" i="1">
                        <a:solidFill>
                          <a:schemeClr val="bg1"/>
                        </a:solidFill>
                        <a:latin typeface="Cambria Math" panose="02040503050406030204" pitchFamily="18" charset="0"/>
                      </a:rPr>
                      <m:t> </m:t>
                    </m:r>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𝒄</m:t>
                        </m:r>
                      </m:e>
                      <m:sub>
                        <m:r>
                          <a:rPr lang="en-US" sz="2100" b="1" i="1">
                            <a:solidFill>
                              <a:schemeClr val="bg1"/>
                            </a:solidFill>
                            <a:latin typeface="Cambria Math" panose="02040503050406030204" pitchFamily="18" charset="0"/>
                          </a:rPr>
                          <m:t>𝟏</m:t>
                        </m:r>
                      </m:sub>
                    </m:sSub>
                    <m:r>
                      <a:rPr lang="en-US" sz="2100" b="1" i="1">
                        <a:solidFill>
                          <a:schemeClr val="bg1"/>
                        </a:solidFill>
                        <a:latin typeface="Cambria Math" panose="02040503050406030204" pitchFamily="18" charset="0"/>
                      </a:rPr>
                      <m:t>. </m:t>
                    </m:r>
                    <m:r>
                      <a:rPr lang="en-US" sz="2100" b="1" i="1">
                        <a:solidFill>
                          <a:schemeClr val="bg1"/>
                        </a:solidFill>
                        <a:latin typeface="Cambria Math" panose="02040503050406030204" pitchFamily="18" charset="0"/>
                      </a:rPr>
                      <m:t>𝝀</m:t>
                    </m:r>
                    <m:r>
                      <a:rPr lang="en-US" sz="2100" b="1" i="1">
                        <a:solidFill>
                          <a:schemeClr val="bg1"/>
                        </a:solidFill>
                        <a:latin typeface="Cambria Math" panose="02040503050406030204" pitchFamily="18" charset="0"/>
                      </a:rPr>
                      <m:t> </m:t>
                    </m:r>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𝒄</m:t>
                        </m:r>
                      </m:e>
                      <m:sub>
                        <m:r>
                          <a:rPr lang="en-US" sz="2100" b="1" i="1">
                            <a:solidFill>
                              <a:schemeClr val="bg1"/>
                            </a:solidFill>
                            <a:latin typeface="Cambria Math" panose="02040503050406030204" pitchFamily="18" charset="0"/>
                          </a:rPr>
                          <m:t>𝟐</m:t>
                        </m:r>
                      </m:sub>
                    </m:sSub>
                    <m:r>
                      <a:rPr lang="en-US" sz="2100" b="1" i="1">
                        <a:solidFill>
                          <a:schemeClr val="bg1"/>
                        </a:solidFill>
                        <a:latin typeface="Cambria Math" panose="02040503050406030204" pitchFamily="18" charset="0"/>
                      </a:rPr>
                      <m:t>. </m:t>
                    </m:r>
                    <m:r>
                      <a:rPr lang="en-US" sz="2100" b="1" i="1">
                        <a:solidFill>
                          <a:schemeClr val="bg1"/>
                        </a:solidFill>
                        <a:latin typeface="Cambria Math" panose="02040503050406030204" pitchFamily="18" charset="0"/>
                      </a:rPr>
                      <m:t>𝑭</m:t>
                    </m:r>
                    <m:r>
                      <a:rPr lang="en-US" sz="2100" b="1" i="1">
                        <a:solidFill>
                          <a:schemeClr val="bg1"/>
                        </a:solidFill>
                        <a:latin typeface="Cambria Math" panose="02040503050406030204" pitchFamily="18" charset="0"/>
                      </a:rPr>
                      <m:t>(</m:t>
                    </m:r>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𝒄</m:t>
                        </m:r>
                      </m:e>
                      <m:sub>
                        <m:r>
                          <a:rPr lang="en-US" sz="2100" b="1" i="1">
                            <a:solidFill>
                              <a:schemeClr val="bg1"/>
                            </a:solidFill>
                            <a:latin typeface="Cambria Math" panose="02040503050406030204" pitchFamily="18" charset="0"/>
                          </a:rPr>
                          <m:t>𝟏</m:t>
                        </m:r>
                      </m:sub>
                    </m:sSub>
                    <m:r>
                      <a:rPr lang="en-US" sz="2100" b="1" i="1">
                        <a:solidFill>
                          <a:schemeClr val="bg1"/>
                        </a:solidFill>
                        <a:latin typeface="Cambria Math" panose="02040503050406030204" pitchFamily="18" charset="0"/>
                      </a:rPr>
                      <m:t>, </m:t>
                    </m:r>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𝒄</m:t>
                        </m:r>
                      </m:e>
                      <m:sub>
                        <m:r>
                          <a:rPr lang="en-US" sz="2100" b="1" i="1">
                            <a:solidFill>
                              <a:schemeClr val="bg1"/>
                            </a:solidFill>
                            <a:latin typeface="Cambria Math" panose="02040503050406030204" pitchFamily="18" charset="0"/>
                          </a:rPr>
                          <m:t>𝟐</m:t>
                        </m:r>
                      </m:sub>
                    </m:sSub>
                    <m:r>
                      <a:rPr lang="en-US" sz="2100" b="1" i="1">
                        <a:solidFill>
                          <a:schemeClr val="bg1"/>
                        </a:solidFill>
                        <a:latin typeface="Cambria Math" panose="02040503050406030204" pitchFamily="18" charset="0"/>
                      </a:rPr>
                      <m:t>)</m:t>
                    </m:r>
                  </m:oMath>
                </a14:m>
                <a:r>
                  <a:rPr lang="en-US" sz="2100" b="1" dirty="0">
                    <a:solidFill>
                      <a:schemeClr val="bg1"/>
                    </a:solidFill>
                    <a:latin typeface="Bradley Hand ITC" panose="03070402050302030203" pitchFamily="66" charset="0"/>
                  </a:rPr>
                  <a:t>; morphisms similarly</a:t>
                </a:r>
              </a:p>
              <a:p>
                <a:pPr>
                  <a:tabLst>
                    <a:tab pos="815579" algn="l"/>
                  </a:tabLst>
                </a:pPr>
                <a:r>
                  <a:rPr lang="en-US" sz="2100" b="1" dirty="0" err="1">
                    <a:solidFill>
                      <a:schemeClr val="bg1"/>
                    </a:solidFill>
                    <a:latin typeface="Bradley Hand ITC" panose="03070402050302030203" pitchFamily="66" charset="0"/>
                  </a:rPr>
                  <a:t>Functoriality</a:t>
                </a:r>
                <a:r>
                  <a:rPr lang="en-US" sz="2100" b="1" dirty="0">
                    <a:solidFill>
                      <a:schemeClr val="bg1"/>
                    </a:solidFill>
                    <a:latin typeface="Bradley Hand ITC" panose="03070402050302030203" pitchFamily="66" charset="0"/>
                  </a:rPr>
                  <a:t>, </a:t>
                </a:r>
                <a:r>
                  <a:rPr lang="en-US" sz="2100" b="1" dirty="0" err="1">
                    <a:solidFill>
                      <a:schemeClr val="bg1"/>
                    </a:solidFill>
                    <a:latin typeface="Bradley Hand ITC" panose="03070402050302030203" pitchFamily="66" charset="0"/>
                  </a:rPr>
                  <a:t>naturality</a:t>
                </a:r>
                <a:r>
                  <a:rPr lang="en-US" sz="2100" b="1" dirty="0">
                    <a:solidFill>
                      <a:schemeClr val="bg1"/>
                    </a:solidFill>
                    <a:latin typeface="Bradley Hand ITC" panose="03070402050302030203" pitchFamily="66" charset="0"/>
                  </a:rPr>
                  <a:t>, and congruence: straightforward.        </a:t>
                </a:r>
                <a14:m>
                  <m:oMath xmlns:m="http://schemas.openxmlformats.org/officeDocument/2006/math">
                    <m:r>
                      <a:rPr lang="en-US" sz="2100" b="1" i="1">
                        <a:solidFill>
                          <a:schemeClr val="bg1"/>
                        </a:solidFill>
                        <a:latin typeface="Cambria Math" panose="02040503050406030204" pitchFamily="18" charset="0"/>
                        <a:ea typeface="Cambria Math" panose="02040503050406030204" pitchFamily="18" charset="0"/>
                      </a:rPr>
                      <m:t>∎</m:t>
                    </m:r>
                  </m:oMath>
                </a14:m>
                <a:endParaRPr lang="en-US" sz="2100" b="1" dirty="0">
                  <a:solidFill>
                    <a:schemeClr val="bg1"/>
                  </a:solidFill>
                  <a:latin typeface="Bradley Hand ITC" panose="03070402050302030203" pitchFamily="66"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557785" y="990381"/>
                <a:ext cx="7790561" cy="1426609"/>
              </a:xfrm>
              <a:prstGeom prst="rect">
                <a:avLst/>
              </a:prstGeom>
              <a:blipFill rotWithShape="0">
                <a:blip r:embed="rId6"/>
                <a:stretch>
                  <a:fillRect l="-940" b="-8547"/>
                </a:stretch>
              </a:blipFill>
            </p:spPr>
            <p:txBody>
              <a:bodyPr/>
              <a:lstStyle/>
              <a:p>
                <a:r>
                  <a:rPr lang="en-GB">
                    <a:noFill/>
                  </a:rPr>
                  <a:t> </a:t>
                </a:r>
              </a:p>
            </p:txBody>
          </p:sp>
        </mc:Fallback>
      </mc:AlternateContent>
      <p:sp>
        <p:nvSpPr>
          <p:cNvPr id="43" name="Title 1"/>
          <p:cNvSpPr>
            <a:spLocks noGrp="1"/>
          </p:cNvSpPr>
          <p:nvPr>
            <p:ph type="title"/>
          </p:nvPr>
        </p:nvSpPr>
        <p:spPr>
          <a:xfrm>
            <a:off x="628650" y="6198"/>
            <a:ext cx="8318500" cy="753964"/>
          </a:xfrm>
        </p:spPr>
        <p:txBody>
          <a:bodyPr/>
          <a:lstStyle/>
          <a:p>
            <a:r>
              <a:rPr lang="en-US" dirty="0" smtClean="0"/>
              <a:t>How theorem </a:t>
            </a:r>
            <a:r>
              <a:rPr lang="en-US" dirty="0" err="1" smtClean="0"/>
              <a:t>provers</a:t>
            </a:r>
            <a:r>
              <a:rPr lang="en-US" dirty="0" smtClean="0"/>
              <a:t> should work:</a:t>
            </a:r>
            <a:endParaRPr lang="en-US" dirty="0"/>
          </a:p>
        </p:txBody>
      </p:sp>
    </p:spTree>
    <p:extLst>
      <p:ext uri="{BB962C8B-B14F-4D97-AF65-F5344CB8AC3E}">
        <p14:creationId xmlns:p14="http://schemas.microsoft.com/office/powerpoint/2010/main" val="10958381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p:sp>
        <p:nvSpPr>
          <p:cNvPr id="4" name="Slide Number Placeholder 3"/>
          <p:cNvSpPr>
            <a:spLocks noGrp="1"/>
          </p:cNvSpPr>
          <p:nvPr>
            <p:ph type="sldNum" sz="quarter" idx="12"/>
          </p:nvPr>
        </p:nvSpPr>
        <p:spPr/>
        <p:txBody>
          <a:bodyPr/>
          <a:lstStyle/>
          <a:p>
            <a:fld id="{E64EF21E-4A1E-457A-A908-FECEBBB6594B}" type="slidenum">
              <a:rPr lang="en-US" smtClean="0"/>
              <a:t>70</a:t>
            </a:fld>
            <a:endParaRPr lang="en-US"/>
          </a:p>
        </p:txBody>
      </p:sp>
      <mc:AlternateContent xmlns:mc="http://schemas.openxmlformats.org/markup-compatibility/2006" xmlns:a14="http://schemas.microsoft.com/office/drawing/2010/main">
        <mc:Choice Requires="a14">
          <p:sp>
            <p:nvSpPr>
              <p:cNvPr id="7" name="Content Placeholder 6"/>
              <p:cNvSpPr>
                <a:spLocks noGrp="1"/>
              </p:cNvSpPr>
              <p:nvPr>
                <p:ph idx="1"/>
              </p:nvPr>
            </p:nvSpPr>
            <p:spPr>
              <a:xfrm>
                <a:off x="0" y="1825624"/>
                <a:ext cx="9144000" cy="4301389"/>
              </a:xfrm>
            </p:spPr>
            <p:txBody>
              <a:bodyPr>
                <a:noAutofit/>
              </a:bodyPr>
              <a:lstStyle/>
              <a:p>
                <a:pPr marL="0" indent="0">
                  <a:lnSpc>
                    <a:spcPct val="120000"/>
                  </a:lnSpc>
                  <a:spcBef>
                    <a:spcPts val="0"/>
                  </a:spcBef>
                  <a:buNone/>
                </a:pPr>
                <a:r>
                  <a:rPr lang="en-GB" sz="900" dirty="0" smtClean="0">
                    <a:solidFill>
                      <a:srgbClr val="FF0000"/>
                    </a:solidFill>
                    <a:latin typeface="Cambria Math" panose="02040503050406030204" pitchFamily="18" charset="0"/>
                    <a:ea typeface="Cambria Math" panose="02040503050406030204" pitchFamily="18" charset="0"/>
                  </a:rPr>
                  <a:t>Definition</a:t>
                </a:r>
                <a:r>
                  <a:rPr lang="en-GB" sz="900" dirty="0">
                    <a:latin typeface="Cambria Math" panose="02040503050406030204" pitchFamily="18" charset="0"/>
                    <a:ea typeface="Cambria Math" panose="02040503050406030204" pitchFamily="18" charset="0"/>
                  </a:rPr>
                  <a:t> </a:t>
                </a:r>
                <a:r>
                  <a:rPr lang="en-GB" sz="900" dirty="0" err="1">
                    <a:solidFill>
                      <a:srgbClr val="00B0F0"/>
                    </a:solidFill>
                    <a:latin typeface="Cambria Math" panose="02040503050406030204" pitchFamily="18" charset="0"/>
                    <a:ea typeface="Cambria Math" panose="02040503050406030204" pitchFamily="18" charset="0"/>
                  </a:rPr>
                  <a:t>IsInitialMorphism_object</a:t>
                </a:r>
                <a:r>
                  <a:rPr lang="en-GB" sz="900" dirty="0">
                    <a:solidFill>
                      <a:srgbClr val="00B0F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𝑀</m:t>
                    </m:r>
                  </m:oMath>
                </a14:m>
                <a:r>
                  <a:rPr lang="en-GB" sz="900" dirty="0">
                    <a:latin typeface="Cambria Math" panose="02040503050406030204" pitchFamily="18" charset="0"/>
                    <a:ea typeface="Cambria Math" panose="02040503050406030204" pitchFamily="18" charset="0"/>
                  </a:rPr>
                  <a:t> : </a:t>
                </a:r>
                <a:r>
                  <a:rPr lang="en-GB" sz="900" dirty="0" err="1">
                    <a:solidFill>
                      <a:srgbClr val="00B0F0"/>
                    </a:solidFill>
                    <a:latin typeface="Cambria Math" panose="02040503050406030204" pitchFamily="18" charset="0"/>
                    <a:ea typeface="Cambria Math" panose="02040503050406030204" pitchFamily="18" charset="0"/>
                  </a:rPr>
                  <a:t>IsInitialMorphism</a:t>
                </a:r>
                <a:r>
                  <a:rPr lang="en-GB" sz="900" dirty="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𝐴</m:t>
                    </m:r>
                    <m:r>
                      <a:rPr lang="el-GR" sz="900" i="1" dirty="0" smtClean="0">
                        <a:solidFill>
                          <a:srgbClr val="7030A0"/>
                        </a:solidFill>
                        <a:latin typeface="Cambria Math" panose="02040503050406030204" pitchFamily="18" charset="0"/>
                        <a:ea typeface="Cambria Math" panose="02040503050406030204" pitchFamily="18" charset="0"/>
                      </a:rPr>
                      <m:t>𝜑</m:t>
                    </m:r>
                  </m:oMath>
                </a14:m>
                <a:r>
                  <a:rPr lang="en-GB" sz="900" dirty="0" smtClean="0">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𝐷</m:t>
                    </m:r>
                  </m:oMath>
                </a14:m>
                <a:r>
                  <a:rPr lang="en-GB" sz="900" dirty="0">
                    <a:latin typeface="Cambria Math" panose="02040503050406030204" pitchFamily="18" charset="0"/>
                    <a:ea typeface="Cambria Math" panose="02040503050406030204" pitchFamily="18" charset="0"/>
                  </a:rPr>
                  <a:t> := </a:t>
                </a:r>
                <a:r>
                  <a:rPr lang="en-GB" sz="900" dirty="0" err="1">
                    <a:solidFill>
                      <a:srgbClr val="00B050"/>
                    </a:solidFill>
                    <a:latin typeface="Cambria Math" panose="02040503050406030204" pitchFamily="18" charset="0"/>
                    <a:ea typeface="Cambria Math" panose="02040503050406030204" pitchFamily="18" charset="0"/>
                  </a:rPr>
                  <a:t>CommaCategory.b</a:t>
                </a:r>
                <a:r>
                  <a:rPr lang="en-GB" sz="900" dirty="0">
                    <a:solidFill>
                      <a:srgbClr val="00B05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𝐴</m:t>
                    </m:r>
                    <m:r>
                      <a:rPr lang="el-GR" sz="900" i="1" dirty="0">
                        <a:solidFill>
                          <a:srgbClr val="7030A0"/>
                        </a:solidFill>
                        <a:latin typeface="Cambria Math" panose="02040503050406030204" pitchFamily="18" charset="0"/>
                        <a:ea typeface="Cambria Math" panose="02040503050406030204" pitchFamily="18" charset="0"/>
                      </a:rPr>
                      <m:t>𝜑</m:t>
                    </m:r>
                  </m:oMath>
                </a14:m>
                <a:r>
                  <a:rPr lang="en-GB" sz="900" dirty="0" smtClean="0">
                    <a:latin typeface="Cambria Math" panose="02040503050406030204" pitchFamily="18" charset="0"/>
                    <a:ea typeface="Cambria Math" panose="02040503050406030204" pitchFamily="18" charset="0"/>
                  </a:rPr>
                  <a:t>.</a:t>
                </a:r>
                <a:endParaRPr lang="en-GB" sz="900" dirty="0">
                  <a:latin typeface="Cambria Math" panose="02040503050406030204" pitchFamily="18" charset="0"/>
                  <a:ea typeface="Cambria Math" panose="02040503050406030204" pitchFamily="18" charset="0"/>
                </a:endParaRPr>
              </a:p>
              <a:p>
                <a:pPr marL="0" indent="0">
                  <a:lnSpc>
                    <a:spcPct val="120000"/>
                  </a:lnSpc>
                  <a:spcBef>
                    <a:spcPts val="0"/>
                  </a:spcBef>
                  <a:buNone/>
                </a:pPr>
                <a:r>
                  <a:rPr lang="en-GB" sz="900" dirty="0">
                    <a:solidFill>
                      <a:srgbClr val="FF0000"/>
                    </a:solidFill>
                    <a:latin typeface="Cambria Math" panose="02040503050406030204" pitchFamily="18" charset="0"/>
                    <a:ea typeface="Cambria Math" panose="02040503050406030204" pitchFamily="18" charset="0"/>
                  </a:rPr>
                  <a:t>Definition</a:t>
                </a:r>
                <a:r>
                  <a:rPr lang="en-GB" sz="900" dirty="0">
                    <a:latin typeface="Cambria Math" panose="02040503050406030204" pitchFamily="18" charset="0"/>
                    <a:ea typeface="Cambria Math" panose="02040503050406030204" pitchFamily="18" charset="0"/>
                  </a:rPr>
                  <a:t> </a:t>
                </a:r>
                <a:r>
                  <a:rPr lang="en-GB" sz="900" dirty="0" err="1">
                    <a:solidFill>
                      <a:srgbClr val="00B0F0"/>
                    </a:solidFill>
                    <a:latin typeface="Cambria Math" panose="02040503050406030204" pitchFamily="18" charset="0"/>
                    <a:ea typeface="Cambria Math" panose="02040503050406030204" pitchFamily="18" charset="0"/>
                  </a:rPr>
                  <a:t>IsInitialMorphism_morphism</a:t>
                </a:r>
                <a:r>
                  <a:rPr lang="en-GB" sz="900" dirty="0">
                    <a:solidFill>
                      <a:srgbClr val="00B0F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𝑀</m:t>
                    </m:r>
                  </m:oMath>
                </a14:m>
                <a:r>
                  <a:rPr lang="en-GB" sz="900" dirty="0">
                    <a:latin typeface="Cambria Math" panose="02040503050406030204" pitchFamily="18" charset="0"/>
                    <a:ea typeface="Cambria Math" panose="02040503050406030204" pitchFamily="18" charset="0"/>
                  </a:rPr>
                  <a:t> : </a:t>
                </a:r>
                <a:r>
                  <a:rPr lang="en-GB" sz="900" dirty="0" err="1">
                    <a:solidFill>
                      <a:srgbClr val="00B0F0"/>
                    </a:solidFill>
                    <a:latin typeface="Cambria Math" panose="02040503050406030204" pitchFamily="18" charset="0"/>
                    <a:ea typeface="Cambria Math" panose="02040503050406030204" pitchFamily="18" charset="0"/>
                  </a:rPr>
                  <a:t>IsInitialMorphism</a:t>
                </a:r>
                <a:r>
                  <a:rPr lang="en-GB" sz="900" dirty="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𝐴</m:t>
                    </m:r>
                    <m:r>
                      <a:rPr lang="el-GR" sz="900" i="1" dirty="0">
                        <a:solidFill>
                          <a:srgbClr val="7030A0"/>
                        </a:solidFill>
                        <a:latin typeface="Cambria Math" panose="02040503050406030204" pitchFamily="18" charset="0"/>
                        <a:ea typeface="Cambria Math" panose="02040503050406030204" pitchFamily="18" charset="0"/>
                      </a:rPr>
                      <m:t>𝜑</m:t>
                    </m:r>
                  </m:oMath>
                </a14:m>
                <a:r>
                  <a:rPr lang="en-GB" sz="900" dirty="0" smtClean="0">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 </a:t>
                </a:r>
                <a:r>
                  <a:rPr lang="en-GB" sz="900" dirty="0">
                    <a:solidFill>
                      <a:srgbClr val="00B050"/>
                    </a:solidFill>
                    <a:latin typeface="Cambria Math" panose="02040503050406030204" pitchFamily="18" charset="0"/>
                    <a:ea typeface="Cambria Math" panose="02040503050406030204" pitchFamily="18" charset="0"/>
                  </a:rPr>
                  <a:t>morphism</a:t>
                </a:r>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𝐶</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𝑋</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𝑈</m:t>
                    </m:r>
                    <m:sSub>
                      <m:sSubPr>
                        <m:ctrlPr>
                          <a:rPr lang="en-US" sz="900" b="0" i="1" dirty="0" smtClean="0">
                            <a:latin typeface="Cambria Math" panose="02040503050406030204" pitchFamily="18" charset="0"/>
                            <a:ea typeface="Cambria Math" panose="02040503050406030204" pitchFamily="18" charset="0"/>
                          </a:rPr>
                        </m:ctrlPr>
                      </m:sSubPr>
                      <m:e>
                        <m:r>
                          <a:rPr lang="en-US" sz="900" b="0" i="1" dirty="0" smtClean="0">
                            <a:latin typeface="Cambria Math" panose="02040503050406030204" pitchFamily="18" charset="0"/>
                            <a:ea typeface="Cambria Math" panose="02040503050406030204" pitchFamily="18" charset="0"/>
                          </a:rPr>
                          <m:t> </m:t>
                        </m:r>
                      </m:e>
                      <m:sub>
                        <m:r>
                          <a:rPr lang="en-US" sz="900" b="0" i="1" dirty="0" smtClean="0">
                            <a:latin typeface="Cambria Math" panose="02040503050406030204" pitchFamily="18" charset="0"/>
                            <a:ea typeface="Cambria Math" panose="02040503050406030204" pitchFamily="18" charset="0"/>
                          </a:rPr>
                          <m:t>0</m:t>
                        </m:r>
                      </m:sub>
                    </m:sSub>
                  </m:oMath>
                </a14:m>
                <a:r>
                  <a:rPr lang="en-GB" sz="900" dirty="0" smtClean="0">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a:t>
                </a:r>
                <a:r>
                  <a:rPr lang="en-GB" sz="900" dirty="0" err="1">
                    <a:solidFill>
                      <a:srgbClr val="00B0F0"/>
                    </a:solidFill>
                    <a:latin typeface="Cambria Math" panose="02040503050406030204" pitchFamily="18" charset="0"/>
                    <a:ea typeface="Cambria Math" panose="02040503050406030204" pitchFamily="18" charset="0"/>
                  </a:rPr>
                  <a:t>IsInitialMorphism_object</a:t>
                </a:r>
                <a:r>
                  <a:rPr lang="en-GB" sz="900" dirty="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𝑀</m:t>
                    </m:r>
                  </m:oMath>
                </a14:m>
                <a:r>
                  <a:rPr lang="en-GB" sz="900" dirty="0">
                    <a:latin typeface="Cambria Math" panose="02040503050406030204" pitchFamily="18" charset="0"/>
                    <a:ea typeface="Cambria Math" panose="02040503050406030204" pitchFamily="18" charset="0"/>
                  </a:rPr>
                  <a:t>)) := </a:t>
                </a:r>
                <a:r>
                  <a:rPr lang="en-GB" sz="900" dirty="0" err="1">
                    <a:solidFill>
                      <a:srgbClr val="00B050"/>
                    </a:solidFill>
                    <a:latin typeface="Cambria Math" panose="02040503050406030204" pitchFamily="18" charset="0"/>
                    <a:ea typeface="Cambria Math" panose="02040503050406030204" pitchFamily="18" charset="0"/>
                  </a:rPr>
                  <a:t>CommaCategory.f</a:t>
                </a:r>
                <a:r>
                  <a:rPr lang="en-GB" sz="900" dirty="0">
                    <a:solidFill>
                      <a:srgbClr val="00B05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𝐴</m:t>
                    </m:r>
                    <m:r>
                      <a:rPr lang="el-GR" sz="900" i="1" dirty="0">
                        <a:solidFill>
                          <a:srgbClr val="7030A0"/>
                        </a:solidFill>
                        <a:latin typeface="Cambria Math" panose="02040503050406030204" pitchFamily="18" charset="0"/>
                        <a:ea typeface="Cambria Math" panose="02040503050406030204" pitchFamily="18" charset="0"/>
                      </a:rPr>
                      <m:t>𝜑</m:t>
                    </m:r>
                  </m:oMath>
                </a14:m>
                <a:r>
                  <a:rPr lang="en-GB" sz="900" dirty="0" smtClean="0">
                    <a:latin typeface="Cambria Math" panose="02040503050406030204" pitchFamily="18" charset="0"/>
                    <a:ea typeface="Cambria Math" panose="02040503050406030204" pitchFamily="18" charset="0"/>
                  </a:rPr>
                  <a:t>.</a:t>
                </a:r>
                <a:endParaRPr lang="en-GB" sz="900" dirty="0">
                  <a:latin typeface="Cambria Math" panose="02040503050406030204" pitchFamily="18" charset="0"/>
                  <a:ea typeface="Cambria Math" panose="02040503050406030204" pitchFamily="18" charset="0"/>
                </a:endParaRPr>
              </a:p>
              <a:p>
                <a:pPr marL="0" indent="0">
                  <a:lnSpc>
                    <a:spcPct val="120000"/>
                  </a:lnSpc>
                  <a:spcBef>
                    <a:spcPts val="0"/>
                  </a:spcBef>
                  <a:buNone/>
                </a:pPr>
                <a:r>
                  <a:rPr lang="en-GB" sz="900" dirty="0">
                    <a:solidFill>
                      <a:srgbClr val="FF0000"/>
                    </a:solidFill>
                    <a:latin typeface="Cambria Math" panose="02040503050406030204" pitchFamily="18" charset="0"/>
                    <a:ea typeface="Cambria Math" panose="02040503050406030204" pitchFamily="18" charset="0"/>
                  </a:rPr>
                  <a:t>Definition</a:t>
                </a:r>
                <a:r>
                  <a:rPr lang="en-GB" sz="900" dirty="0">
                    <a:latin typeface="Cambria Math" panose="02040503050406030204" pitchFamily="18" charset="0"/>
                    <a:ea typeface="Cambria Math" panose="02040503050406030204" pitchFamily="18" charset="0"/>
                  </a:rPr>
                  <a:t> </a:t>
                </a:r>
                <a:r>
                  <a:rPr lang="en-GB" sz="900" dirty="0" err="1">
                    <a:solidFill>
                      <a:srgbClr val="00B0F0"/>
                    </a:solidFill>
                    <a:latin typeface="Cambria Math" panose="02040503050406030204" pitchFamily="18" charset="0"/>
                    <a:ea typeface="Cambria Math" panose="02040503050406030204" pitchFamily="18" charset="0"/>
                  </a:rPr>
                  <a:t>IsInitialMorphism_property</a:t>
                </a:r>
                <a:r>
                  <a:rPr lang="en-GB" sz="900" dirty="0">
                    <a:solidFill>
                      <a:srgbClr val="00B0F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𝑀</m:t>
                    </m:r>
                  </m:oMath>
                </a14:m>
                <a:r>
                  <a:rPr lang="en-GB" sz="900" dirty="0">
                    <a:latin typeface="Cambria Math" panose="02040503050406030204" pitchFamily="18" charset="0"/>
                    <a:ea typeface="Cambria Math" panose="02040503050406030204" pitchFamily="18" charset="0"/>
                  </a:rPr>
                  <a:t> : </a:t>
                </a:r>
                <a:r>
                  <a:rPr lang="en-GB" sz="900" dirty="0" err="1">
                    <a:solidFill>
                      <a:srgbClr val="00B0F0"/>
                    </a:solidFill>
                    <a:latin typeface="Cambria Math" panose="02040503050406030204" pitchFamily="18" charset="0"/>
                    <a:ea typeface="Cambria Math" panose="02040503050406030204" pitchFamily="18" charset="0"/>
                  </a:rPr>
                  <a:t>IsInitialMorphism</a:t>
                </a:r>
                <a:r>
                  <a:rPr lang="en-GB" sz="900" dirty="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𝐴</m:t>
                    </m:r>
                    <m:r>
                      <a:rPr lang="el-GR" sz="900" i="1" dirty="0">
                        <a:solidFill>
                          <a:srgbClr val="7030A0"/>
                        </a:solidFill>
                        <a:latin typeface="Cambria Math" panose="02040503050406030204" pitchFamily="18" charset="0"/>
                        <a:ea typeface="Cambria Math" panose="02040503050406030204" pitchFamily="18" charset="0"/>
                      </a:rPr>
                      <m:t>𝜑</m:t>
                    </m:r>
                  </m:oMath>
                </a14:m>
                <a:r>
                  <a:rPr lang="en-GB" sz="900" dirty="0" smtClean="0">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𝑌</m:t>
                    </m:r>
                  </m:oMath>
                </a14:m>
                <a:r>
                  <a:rPr lang="en-GB" sz="900" dirty="0">
                    <a:latin typeface="Cambria Math" panose="02040503050406030204" pitchFamily="18" charset="0"/>
                    <a:ea typeface="Cambria Math" panose="02040503050406030204" pitchFamily="18" charset="0"/>
                  </a:rPr>
                  <a:t> :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𝐷</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𝑓</m:t>
                    </m:r>
                  </m:oMath>
                </a14:m>
                <a:r>
                  <a:rPr lang="en-GB" sz="900" dirty="0">
                    <a:latin typeface="Cambria Math" panose="02040503050406030204" pitchFamily="18" charset="0"/>
                    <a:ea typeface="Cambria Math" panose="02040503050406030204" pitchFamily="18" charset="0"/>
                  </a:rPr>
                  <a:t> : </a:t>
                </a:r>
                <a:r>
                  <a:rPr lang="en-GB" sz="900" dirty="0">
                    <a:solidFill>
                      <a:srgbClr val="00B050"/>
                    </a:solidFill>
                    <a:latin typeface="Cambria Math" panose="02040503050406030204" pitchFamily="18" charset="0"/>
                    <a:ea typeface="Cambria Math" panose="02040503050406030204" pitchFamily="18" charset="0"/>
                  </a:rPr>
                  <a:t>morphism</a:t>
                </a:r>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𝐶</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𝑋</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𝑈</m:t>
                    </m:r>
                    <m:sSub>
                      <m:sSubPr>
                        <m:ctrlPr>
                          <a:rPr lang="en-US" sz="900" i="1" dirty="0">
                            <a:latin typeface="Cambria Math" panose="02040503050406030204" pitchFamily="18" charset="0"/>
                            <a:ea typeface="Cambria Math" panose="02040503050406030204" pitchFamily="18" charset="0"/>
                          </a:rPr>
                        </m:ctrlPr>
                      </m:sSubPr>
                      <m:e>
                        <m:r>
                          <a:rPr lang="en-US" sz="900" i="1" dirty="0">
                            <a:latin typeface="Cambria Math" panose="02040503050406030204" pitchFamily="18" charset="0"/>
                            <a:ea typeface="Cambria Math" panose="02040503050406030204" pitchFamily="18" charset="0"/>
                          </a:rPr>
                          <m:t> </m:t>
                        </m:r>
                      </m:e>
                      <m:sub>
                        <m:r>
                          <a:rPr lang="en-US" sz="900" i="1" dirty="0">
                            <a:latin typeface="Cambria Math" panose="02040503050406030204" pitchFamily="18" charset="0"/>
                            <a:ea typeface="Cambria Math" panose="02040503050406030204" pitchFamily="18" charset="0"/>
                          </a:rPr>
                          <m:t>0</m:t>
                        </m:r>
                      </m:sub>
                    </m:sSub>
                  </m:oMath>
                </a14:m>
                <a:r>
                  <a:rPr lang="en-GB" sz="900" dirty="0" smtClean="0">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𝑌</m:t>
                    </m:r>
                  </m:oMath>
                </a14:m>
                <a:r>
                  <a:rPr lang="en-GB" sz="9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900" dirty="0">
                    <a:latin typeface="Cambria Math" panose="02040503050406030204" pitchFamily="18" charset="0"/>
                    <a:ea typeface="Cambria Math" panose="02040503050406030204" pitchFamily="18" charset="0"/>
                  </a:rPr>
                  <a:t>: </a:t>
                </a:r>
                <a:r>
                  <a:rPr lang="en-GB" sz="900" dirty="0" err="1">
                    <a:solidFill>
                      <a:srgbClr val="0070C0"/>
                    </a:solidFill>
                    <a:latin typeface="Cambria Math" panose="02040503050406030204" pitchFamily="18" charset="0"/>
                    <a:ea typeface="Cambria Math" panose="02040503050406030204" pitchFamily="18" charset="0"/>
                  </a:rPr>
                  <a:t>Contr</a:t>
                </a:r>
                <a:r>
                  <a:rPr lang="en-GB" sz="900" dirty="0">
                    <a:solidFill>
                      <a:srgbClr val="0070C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𝑚</m:t>
                    </m:r>
                  </m:oMath>
                </a14:m>
                <a:r>
                  <a:rPr lang="en-GB" sz="900" dirty="0">
                    <a:latin typeface="Cambria Math" panose="02040503050406030204" pitchFamily="18" charset="0"/>
                    <a:ea typeface="Cambria Math" panose="02040503050406030204" pitchFamily="18" charset="0"/>
                  </a:rPr>
                  <a:t> : </a:t>
                </a:r>
                <a:r>
                  <a:rPr lang="en-GB" sz="900" dirty="0">
                    <a:solidFill>
                      <a:srgbClr val="00B050"/>
                    </a:solidFill>
                    <a:latin typeface="Cambria Math" panose="02040503050406030204" pitchFamily="18" charset="0"/>
                    <a:ea typeface="Cambria Math" panose="02040503050406030204" pitchFamily="18" charset="0"/>
                  </a:rPr>
                  <a:t>morphism</a:t>
                </a:r>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𝐷</m:t>
                    </m:r>
                  </m:oMath>
                </a14:m>
                <a:r>
                  <a:rPr lang="en-GB" sz="900" dirty="0">
                    <a:latin typeface="Cambria Math" panose="02040503050406030204" pitchFamily="18" charset="0"/>
                    <a:ea typeface="Cambria Math" panose="02040503050406030204" pitchFamily="18" charset="0"/>
                  </a:rPr>
                  <a:t> (</a:t>
                </a:r>
                <a:r>
                  <a:rPr lang="en-GB" sz="900" dirty="0" err="1">
                    <a:solidFill>
                      <a:srgbClr val="00B0F0"/>
                    </a:solidFill>
                    <a:latin typeface="Cambria Math" panose="02040503050406030204" pitchFamily="18" charset="0"/>
                    <a:ea typeface="Cambria Math" panose="02040503050406030204" pitchFamily="18" charset="0"/>
                  </a:rPr>
                  <a:t>IsInitialMorphism_object</a:t>
                </a:r>
                <a:r>
                  <a:rPr lang="en-GB" sz="900" dirty="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𝑀</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𝑌</m:t>
                    </m:r>
                  </m:oMath>
                </a14:m>
                <a:r>
                  <a:rPr lang="en-GB" sz="900" dirty="0">
                    <a:latin typeface="Cambria Math" panose="02040503050406030204" pitchFamily="18" charset="0"/>
                    <a:ea typeface="Cambria Math" panose="02040503050406030204" pitchFamily="18" charset="0"/>
                  </a:rPr>
                  <a:t> |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𝑈</m:t>
                    </m:r>
                    <m:sSub>
                      <m:sSubPr>
                        <m:ctrlPr>
                          <a:rPr lang="en-US" sz="900" i="1">
                            <a:latin typeface="Cambria Math" panose="02040503050406030204" pitchFamily="18" charset="0"/>
                            <a:ea typeface="Cambria Math" panose="02040503050406030204" pitchFamily="18" charset="0"/>
                          </a:rPr>
                        </m:ctrlPr>
                      </m:sSubPr>
                      <m:e>
                        <m:r>
                          <a:rPr lang="en-US" sz="900">
                            <a:latin typeface="Cambria Math" panose="02040503050406030204" pitchFamily="18" charset="0"/>
                            <a:ea typeface="Cambria Math" panose="02040503050406030204" pitchFamily="18" charset="0"/>
                          </a:rPr>
                          <m:t> </m:t>
                        </m:r>
                      </m:e>
                      <m:sub>
                        <m:r>
                          <a:rPr lang="en-US" sz="900">
                            <a:latin typeface="Cambria Math" panose="02040503050406030204" pitchFamily="18" charset="0"/>
                            <a:ea typeface="Cambria Math" panose="02040503050406030204" pitchFamily="18" charset="0"/>
                          </a:rPr>
                          <m:t>1</m:t>
                        </m:r>
                      </m:sub>
                    </m:sSub>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𝑚</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US" sz="900" i="1">
                        <a:latin typeface="Cambria Math" panose="02040503050406030204" pitchFamily="18" charset="0"/>
                        <a:ea typeface="Cambria Math" panose="02040503050406030204" pitchFamily="18" charset="0"/>
                      </a:rPr>
                      <m:t>∘</m:t>
                    </m:r>
                  </m:oMath>
                </a14:m>
                <a:r>
                  <a:rPr lang="en-GB" sz="900" dirty="0">
                    <a:latin typeface="Cambria Math" panose="02040503050406030204" pitchFamily="18" charset="0"/>
                    <a:ea typeface="Cambria Math" panose="02040503050406030204" pitchFamily="18" charset="0"/>
                  </a:rPr>
                  <a:t> </a:t>
                </a:r>
                <a:r>
                  <a:rPr lang="en-GB" sz="900" dirty="0" smtClean="0">
                    <a:latin typeface="Cambria Math" panose="02040503050406030204" pitchFamily="18" charset="0"/>
                    <a:ea typeface="Cambria Math" panose="02040503050406030204" pitchFamily="18" charset="0"/>
                  </a:rPr>
                  <a:t>(</a:t>
                </a:r>
                <a:r>
                  <a:rPr lang="en-GB" sz="900" dirty="0" smtClean="0">
                    <a:solidFill>
                      <a:srgbClr val="00B0F0"/>
                    </a:solidFill>
                    <a:latin typeface="Cambria Math" panose="02040503050406030204" pitchFamily="18" charset="0"/>
                    <a:ea typeface="Cambria Math" panose="02040503050406030204" pitchFamily="18" charset="0"/>
                  </a:rPr>
                  <a:t>IsInitialMorphism_morphism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𝑀</m:t>
                    </m:r>
                  </m:oMath>
                </a14:m>
                <a:r>
                  <a:rPr lang="en-GB" sz="900" dirty="0">
                    <a:latin typeface="Cambria Math" panose="02040503050406030204" pitchFamily="18" charset="0"/>
                    <a:ea typeface="Cambria Math" panose="02040503050406030204" pitchFamily="18" charset="0"/>
                  </a:rPr>
                  <a:t>) =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𝑓</m:t>
                    </m:r>
                  </m:oMath>
                </a14:m>
                <a:r>
                  <a:rPr lang="en-GB" sz="900" dirty="0">
                    <a:latin typeface="Cambria Math" panose="02040503050406030204" pitchFamily="18" charset="0"/>
                    <a:ea typeface="Cambria Math" panose="02040503050406030204" pitchFamily="18" charset="0"/>
                  </a:rPr>
                  <a:t> }.</a:t>
                </a:r>
              </a:p>
              <a:p>
                <a:pPr marL="0" indent="0">
                  <a:lnSpc>
                    <a:spcPct val="120000"/>
                  </a:lnSpc>
                  <a:spcBef>
                    <a:spcPts val="0"/>
                  </a:spcBef>
                  <a:buNone/>
                </a:pPr>
                <a:r>
                  <a:rPr lang="en-GB" sz="900" dirty="0">
                    <a:solidFill>
                      <a:srgbClr val="FF0000"/>
                    </a:solidFill>
                    <a:latin typeface="Cambria Math" panose="02040503050406030204" pitchFamily="18" charset="0"/>
                    <a:ea typeface="Cambria Math" panose="02040503050406030204" pitchFamily="18" charset="0"/>
                  </a:rPr>
                  <a:t>Proof</a:t>
                </a:r>
                <a:r>
                  <a:rPr lang="en-GB" sz="9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900" dirty="0">
                    <a:latin typeface="Cambria Math" panose="02040503050406030204" pitchFamily="18" charset="0"/>
                    <a:ea typeface="Cambria Math" panose="02040503050406030204" pitchFamily="18" charset="0"/>
                  </a:rPr>
                  <a:t>  </a:t>
                </a:r>
                <a:r>
                  <a:rPr lang="en-GB" sz="900" dirty="0">
                    <a:solidFill>
                      <a:schemeClr val="bg1">
                        <a:lumMod val="50000"/>
                      </a:schemeClr>
                    </a:solidFill>
                    <a:latin typeface="Cambria Math" panose="02040503050406030204" pitchFamily="18" charset="0"/>
                    <a:ea typeface="Cambria Math" panose="02040503050406030204" pitchFamily="18" charset="0"/>
                  </a:rPr>
                  <a:t>(∗∗ </a:t>
                </a:r>
                <a:r>
                  <a:rPr lang="en-GB" sz="900" dirty="0" smtClean="0">
                    <a:solidFill>
                      <a:schemeClr val="bg1">
                        <a:lumMod val="50000"/>
                      </a:schemeClr>
                    </a:solidFill>
                    <a:latin typeface="Cambria Math" panose="02040503050406030204" pitchFamily="18" charset="0"/>
                    <a:ea typeface="Cambria Math" panose="02040503050406030204" pitchFamily="18" charset="0"/>
                  </a:rPr>
                  <a:t>We </a:t>
                </a:r>
                <a:r>
                  <a:rPr lang="en-GB" sz="900" dirty="0">
                    <a:solidFill>
                      <a:schemeClr val="bg1">
                        <a:lumMod val="50000"/>
                      </a:schemeClr>
                    </a:solidFill>
                    <a:latin typeface="Cambria Math" panose="02040503050406030204" pitchFamily="18" charset="0"/>
                    <a:ea typeface="Cambria Math" panose="02040503050406030204" pitchFamily="18" charset="0"/>
                  </a:rPr>
                  <a:t>could just [rewrite </a:t>
                </a:r>
                <a:r>
                  <a:rPr lang="en-GB" sz="900" dirty="0" err="1">
                    <a:solidFill>
                      <a:schemeClr val="bg1">
                        <a:lumMod val="50000"/>
                      </a:schemeClr>
                    </a:solidFill>
                    <a:latin typeface="Cambria Math" panose="02040503050406030204" pitchFamily="18" charset="0"/>
                    <a:ea typeface="Cambria Math" panose="02040503050406030204" pitchFamily="18" charset="0"/>
                  </a:rPr>
                  <a:t>right_identity</a:t>
                </a:r>
                <a:r>
                  <a:rPr lang="en-GB" sz="900" dirty="0">
                    <a:solidFill>
                      <a:schemeClr val="bg1">
                        <a:lumMod val="50000"/>
                      </a:schemeClr>
                    </a:solidFill>
                    <a:latin typeface="Cambria Math" panose="02040503050406030204" pitchFamily="18" charset="0"/>
                    <a:ea typeface="Cambria Math" panose="02040503050406030204" pitchFamily="18" charset="0"/>
                  </a:rPr>
                  <a:t>], but we want to preserve judgemental computation rules. ∗) </a:t>
                </a:r>
              </a:p>
              <a:p>
                <a:pPr marL="0" indent="0">
                  <a:lnSpc>
                    <a:spcPct val="120000"/>
                  </a:lnSpc>
                  <a:spcBef>
                    <a:spcPts val="0"/>
                  </a:spcBef>
                  <a:buNone/>
                </a:pPr>
                <a:r>
                  <a:rPr lang="en-GB" sz="900" dirty="0">
                    <a:latin typeface="Cambria Math" panose="02040503050406030204" pitchFamily="18" charset="0"/>
                    <a:ea typeface="Cambria Math" panose="02040503050406030204" pitchFamily="18" charset="0"/>
                  </a:rPr>
                  <a:t>  </a:t>
                </a:r>
                <a:r>
                  <a:rPr lang="en-GB" sz="900" dirty="0">
                    <a:solidFill>
                      <a:srgbClr val="002060"/>
                    </a:solidFill>
                    <a:latin typeface="Cambria Math" panose="02040503050406030204" pitchFamily="18" charset="0"/>
                    <a:ea typeface="Cambria Math" panose="02040503050406030204" pitchFamily="18" charset="0"/>
                  </a:rPr>
                  <a:t>pose proof </a:t>
                </a:r>
                <a:r>
                  <a:rPr lang="en-GB" sz="900" dirty="0">
                    <a:latin typeface="Cambria Math" panose="02040503050406030204" pitchFamily="18" charset="0"/>
                    <a:ea typeface="Cambria Math" panose="02040503050406030204" pitchFamily="18" charset="0"/>
                  </a:rPr>
                  <a:t>(@</a:t>
                </a:r>
                <a:r>
                  <a:rPr lang="en-GB" sz="900" dirty="0" err="1">
                    <a:solidFill>
                      <a:srgbClr val="00B0F0"/>
                    </a:solidFill>
                    <a:latin typeface="Cambria Math" panose="02040503050406030204" pitchFamily="18" charset="0"/>
                    <a:ea typeface="Cambria Math" panose="02040503050406030204" pitchFamily="18" charset="0"/>
                  </a:rPr>
                  <a:t>trunc_equiv</a:t>
                </a:r>
                <a:r>
                  <a:rPr lang="en-GB" sz="900" dirty="0">
                    <a:solidFill>
                      <a:srgbClr val="00B0F0"/>
                    </a:solidFill>
                    <a:latin typeface="Cambria Math" panose="02040503050406030204" pitchFamily="18" charset="0"/>
                    <a:ea typeface="Cambria Math" panose="02040503050406030204" pitchFamily="18" charset="0"/>
                  </a:rPr>
                  <a:t>′</a:t>
                </a:r>
                <a:r>
                  <a:rPr lang="en-GB" sz="900" dirty="0">
                    <a:latin typeface="Cambria Math" panose="02040503050406030204" pitchFamily="18" charset="0"/>
                    <a:ea typeface="Cambria Math" panose="02040503050406030204" pitchFamily="18" charset="0"/>
                  </a:rPr>
                  <a:t> </a:t>
                </a:r>
                <a:r>
                  <a:rPr lang="en-GB" sz="900" dirty="0" smtClean="0">
                    <a:latin typeface="Cambria Math" panose="02040503050406030204" pitchFamily="18" charset="0"/>
                    <a:ea typeface="Cambria Math" panose="02040503050406030204" pitchFamily="18" charset="0"/>
                  </a:rPr>
                  <a:t>_ </a:t>
                </a:r>
                <a:r>
                  <a:rPr lang="en-GB" sz="900" dirty="0">
                    <a:latin typeface="Cambria Math" panose="02040503050406030204" pitchFamily="18" charset="0"/>
                    <a:ea typeface="Cambria Math" panose="02040503050406030204" pitchFamily="18" charset="0"/>
                  </a:rPr>
                  <a:t>_ (</a:t>
                </a:r>
                <a:r>
                  <a:rPr lang="en-GB" sz="900" dirty="0">
                    <a:solidFill>
                      <a:srgbClr val="00B050"/>
                    </a:solidFill>
                    <a:latin typeface="Cambria Math" panose="02040503050406030204" pitchFamily="18" charset="0"/>
                    <a:ea typeface="Cambria Math" panose="02040503050406030204" pitchFamily="18" charset="0"/>
                  </a:rPr>
                  <a:t>symmetry </a:t>
                </a:r>
                <a:r>
                  <a:rPr lang="en-GB" sz="900" dirty="0">
                    <a:latin typeface="Cambria Math" panose="02040503050406030204" pitchFamily="18" charset="0"/>
                    <a:ea typeface="Cambria Math" panose="02040503050406030204" pitchFamily="18" charset="0"/>
                  </a:rPr>
                  <a:t>_ _ (@</a:t>
                </a:r>
                <a:r>
                  <a:rPr lang="en-GB" sz="900" dirty="0" err="1">
                    <a:solidFill>
                      <a:srgbClr val="00B0F0"/>
                    </a:solidFill>
                    <a:latin typeface="Cambria Math" panose="02040503050406030204" pitchFamily="18" charset="0"/>
                    <a:ea typeface="Cambria Math" panose="02040503050406030204" pitchFamily="18" charset="0"/>
                  </a:rPr>
                  <a:t>CommaCategory.issig_morphism</a:t>
                </a:r>
                <a:r>
                  <a:rPr lang="en-GB" sz="900" dirty="0">
                    <a:solidFill>
                      <a:srgbClr val="00B0F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_ _ _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𝑋</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𝑈</m:t>
                    </m:r>
                  </m:oMath>
                </a14:m>
                <a:r>
                  <a:rPr lang="en-GB" sz="900" dirty="0">
                    <a:latin typeface="Cambria Math" panose="02040503050406030204" pitchFamily="18" charset="0"/>
                    <a:ea typeface="Cambria Math" panose="02040503050406030204" pitchFamily="18" charset="0"/>
                  </a:rPr>
                  <a:t> _ _)) -2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𝑀</m:t>
                    </m:r>
                  </m:oMath>
                </a14:m>
                <a:r>
                  <a:rPr lang="en-GB" sz="900" dirty="0">
                    <a:latin typeface="Cambria Math" panose="02040503050406030204" pitchFamily="18" charset="0"/>
                    <a:ea typeface="Cambria Math" panose="02040503050406030204" pitchFamily="18" charset="0"/>
                  </a:rPr>
                  <a:t> (</a:t>
                </a:r>
                <a:r>
                  <a:rPr lang="en-GB" sz="900" dirty="0" err="1">
                    <a:solidFill>
                      <a:srgbClr val="00B0F0"/>
                    </a:solidFill>
                    <a:latin typeface="Cambria Math" panose="02040503050406030204" pitchFamily="18" charset="0"/>
                    <a:ea typeface="Cambria Math" panose="02040503050406030204" pitchFamily="18" charset="0"/>
                  </a:rPr>
                  <a:t>CommaCategory.Build_object</a:t>
                </a:r>
                <a:r>
                  <a:rPr lang="en-GB" sz="900" dirty="0">
                    <a:solidFill>
                      <a:srgbClr val="00B0F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𝑋</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𝑈</m:t>
                    </m:r>
                  </m:oMath>
                </a14:m>
                <a:r>
                  <a:rPr lang="en-GB" sz="900" dirty="0">
                    <a:latin typeface="Cambria Math" panose="02040503050406030204" pitchFamily="18" charset="0"/>
                    <a:ea typeface="Cambria Math" panose="02040503050406030204" pitchFamily="18" charset="0"/>
                  </a:rPr>
                  <a:t> </a:t>
                </a:r>
                <a:r>
                  <a:rPr lang="en-GB" sz="900" dirty="0" err="1">
                    <a:solidFill>
                      <a:srgbClr val="00B0F0"/>
                    </a:solidFill>
                    <a:latin typeface="Cambria Math" panose="02040503050406030204" pitchFamily="18" charset="0"/>
                    <a:ea typeface="Cambria Math" panose="02040503050406030204" pitchFamily="18" charset="0"/>
                  </a:rPr>
                  <a:t>tt</a:t>
                </a:r>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𝑌</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𝑓</m:t>
                    </m:r>
                  </m:oMath>
                </a14:m>
                <a:r>
                  <a:rPr lang="en-GB" sz="900" dirty="0">
                    <a:latin typeface="Cambria Math" panose="02040503050406030204" pitchFamily="18" charset="0"/>
                    <a:ea typeface="Cambria Math" panose="02040503050406030204" pitchFamily="18" charset="0"/>
                  </a:rPr>
                  <a:t>))) </a:t>
                </a:r>
                <a:r>
                  <a:rPr lang="en-GB" sz="900" dirty="0">
                    <a:solidFill>
                      <a:srgbClr val="002060"/>
                    </a:solidFill>
                    <a:latin typeface="Cambria Math" panose="02040503050406030204" pitchFamily="18" charset="0"/>
                    <a:ea typeface="Cambria Math" panose="02040503050406030204" pitchFamily="18" charset="0"/>
                  </a:rPr>
                  <a:t>as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𝐻</m:t>
                    </m:r>
                    <m:r>
                      <a:rPr lang="en-GB" sz="900" i="1" dirty="0" smtClean="0">
                        <a:solidFill>
                          <a:srgbClr val="7030A0"/>
                        </a:solidFill>
                        <a:latin typeface="Cambria Math" panose="02040503050406030204" pitchFamily="18" charset="0"/>
                        <a:ea typeface="Cambria Math" panose="02040503050406030204" pitchFamily="18" charset="0"/>
                      </a:rPr>
                      <m:t>′</m:t>
                    </m:r>
                  </m:oMath>
                </a14:m>
                <a:r>
                  <a:rPr lang="en-GB" sz="900" dirty="0">
                    <a:latin typeface="Cambria Math" panose="02040503050406030204" pitchFamily="18" charset="0"/>
                    <a:ea typeface="Cambria Math" panose="02040503050406030204" pitchFamily="18" charset="0"/>
                  </a:rPr>
                  <a:t>. </a:t>
                </a:r>
              </a:p>
              <a:p>
                <a:pPr marL="0" indent="0">
                  <a:lnSpc>
                    <a:spcPct val="120000"/>
                  </a:lnSpc>
                  <a:spcBef>
                    <a:spcPts val="0"/>
                  </a:spcBef>
                  <a:buNone/>
                </a:pPr>
                <a:r>
                  <a:rPr lang="en-GB" sz="900" dirty="0">
                    <a:latin typeface="Cambria Math" panose="02040503050406030204" pitchFamily="18" charset="0"/>
                    <a:ea typeface="Cambria Math" panose="02040503050406030204" pitchFamily="18" charset="0"/>
                  </a:rPr>
                  <a:t>  </a:t>
                </a:r>
                <a:r>
                  <a:rPr lang="en-GB" sz="900" dirty="0" err="1">
                    <a:solidFill>
                      <a:srgbClr val="002060"/>
                    </a:solidFill>
                    <a:latin typeface="Cambria Math" panose="02040503050406030204" pitchFamily="18" charset="0"/>
                    <a:ea typeface="Cambria Math" panose="02040503050406030204" pitchFamily="18" charset="0"/>
                  </a:rPr>
                  <a:t>simpl</a:t>
                </a:r>
                <a:r>
                  <a:rPr lang="en-GB" sz="900" dirty="0">
                    <a:solidFill>
                      <a:srgbClr val="002060"/>
                    </a:solidFill>
                    <a:latin typeface="Cambria Math" panose="02040503050406030204" pitchFamily="18" charset="0"/>
                    <a:ea typeface="Cambria Math" panose="02040503050406030204" pitchFamily="18" charset="0"/>
                  </a:rPr>
                  <a:t> </a:t>
                </a:r>
                <a:r>
                  <a:rPr lang="en-GB" sz="900" dirty="0" smtClean="0">
                    <a:solidFill>
                      <a:srgbClr val="002060"/>
                    </a:solidFill>
                    <a:latin typeface="Cambria Math" panose="02040503050406030204" pitchFamily="18" charset="0"/>
                    <a:ea typeface="Cambria Math" panose="02040503050406030204" pitchFamily="18" charset="0"/>
                  </a:rPr>
                  <a:t>in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𝐻</m:t>
                    </m:r>
                    <m:r>
                      <a:rPr lang="en-GB" sz="900" i="1" dirty="0" smtClean="0">
                        <a:solidFill>
                          <a:srgbClr val="7030A0"/>
                        </a:solidFill>
                        <a:latin typeface="Cambria Math" panose="02040503050406030204" pitchFamily="18" charset="0"/>
                        <a:ea typeface="Cambria Math" panose="02040503050406030204" pitchFamily="18" charset="0"/>
                      </a:rPr>
                      <m:t>′</m:t>
                    </m:r>
                  </m:oMath>
                </a14:m>
                <a:r>
                  <a:rPr lang="en-GB" sz="900" dirty="0" smtClean="0">
                    <a:latin typeface="Cambria Math" panose="02040503050406030204" pitchFamily="18" charset="0"/>
                    <a:ea typeface="Cambria Math" panose="02040503050406030204" pitchFamily="18" charset="0"/>
                  </a:rPr>
                  <a:t>. </a:t>
                </a:r>
                <a:endParaRPr lang="en-GB" sz="900" dirty="0">
                  <a:latin typeface="Cambria Math" panose="02040503050406030204" pitchFamily="18" charset="0"/>
                  <a:ea typeface="Cambria Math" panose="02040503050406030204" pitchFamily="18" charset="0"/>
                </a:endParaRPr>
              </a:p>
              <a:p>
                <a:pPr marL="0" indent="0">
                  <a:lnSpc>
                    <a:spcPct val="120000"/>
                  </a:lnSpc>
                  <a:spcBef>
                    <a:spcPts val="0"/>
                  </a:spcBef>
                  <a:buNone/>
                </a:pPr>
                <a:r>
                  <a:rPr lang="en-GB" sz="900" dirty="0">
                    <a:latin typeface="Cambria Math" panose="02040503050406030204" pitchFamily="18" charset="0"/>
                    <a:ea typeface="Cambria Math" panose="02040503050406030204" pitchFamily="18" charset="0"/>
                  </a:rPr>
                  <a:t>  </a:t>
                </a:r>
                <a:r>
                  <a:rPr lang="en-GB" sz="900" dirty="0">
                    <a:solidFill>
                      <a:srgbClr val="002060"/>
                    </a:solidFill>
                    <a:latin typeface="Cambria Math" panose="02040503050406030204" pitchFamily="18" charset="0"/>
                    <a:ea typeface="Cambria Math" panose="02040503050406030204" pitchFamily="18" charset="0"/>
                  </a:rPr>
                  <a:t>apply</a:t>
                </a:r>
                <a:r>
                  <a:rPr lang="en-GB" sz="900" dirty="0">
                    <a:latin typeface="Cambria Math" panose="02040503050406030204" pitchFamily="18" charset="0"/>
                    <a:ea typeface="Cambria Math" panose="02040503050406030204" pitchFamily="18" charset="0"/>
                  </a:rPr>
                  <a:t> </a:t>
                </a:r>
                <a:r>
                  <a:rPr lang="en-GB" sz="900" dirty="0" err="1">
                    <a:solidFill>
                      <a:srgbClr val="00B0F0"/>
                    </a:solidFill>
                    <a:latin typeface="Cambria Math" panose="02040503050406030204" pitchFamily="18" charset="0"/>
                    <a:ea typeface="Cambria Math" panose="02040503050406030204" pitchFamily="18" charset="0"/>
                  </a:rPr>
                  <a:t>contr_inhabited_hprop</a:t>
                </a:r>
                <a:r>
                  <a:rPr lang="en-GB" sz="9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900" dirty="0">
                    <a:latin typeface="Cambria Math" panose="02040503050406030204" pitchFamily="18" charset="0"/>
                    <a:ea typeface="Cambria Math" panose="02040503050406030204" pitchFamily="18" charset="0"/>
                  </a:rPr>
                  <a:t>  - </a:t>
                </a:r>
                <a:r>
                  <a:rPr lang="en-GB" sz="900" dirty="0">
                    <a:solidFill>
                      <a:srgbClr val="002060"/>
                    </a:solidFill>
                    <a:latin typeface="Cambria Math" panose="02040503050406030204" pitchFamily="18" charset="0"/>
                    <a:ea typeface="Cambria Math" panose="02040503050406030204" pitchFamily="18" charset="0"/>
                  </a:rPr>
                  <a:t>abstract</a:t>
                </a:r>
                <a:r>
                  <a:rPr lang="en-GB" sz="900" dirty="0">
                    <a:latin typeface="Cambria Math" panose="02040503050406030204" pitchFamily="18" charset="0"/>
                    <a:ea typeface="Cambria Math" panose="02040503050406030204" pitchFamily="18" charset="0"/>
                  </a:rPr>
                  <a:t> (</a:t>
                </a:r>
              </a:p>
              <a:p>
                <a:pPr marL="0" indent="0">
                  <a:lnSpc>
                    <a:spcPct val="120000"/>
                  </a:lnSpc>
                  <a:spcBef>
                    <a:spcPts val="0"/>
                  </a:spcBef>
                  <a:buNone/>
                </a:pPr>
                <a:r>
                  <a:rPr lang="en-GB" sz="900" dirty="0">
                    <a:latin typeface="Cambria Math" panose="02040503050406030204" pitchFamily="18" charset="0"/>
                    <a:ea typeface="Cambria Math" panose="02040503050406030204" pitchFamily="18" charset="0"/>
                  </a:rPr>
                  <a:t>        </a:t>
                </a:r>
                <a:r>
                  <a:rPr lang="en-GB" sz="900" dirty="0">
                    <a:solidFill>
                      <a:srgbClr val="002060"/>
                    </a:solidFill>
                    <a:latin typeface="Cambria Math" panose="02040503050406030204" pitchFamily="18" charset="0"/>
                    <a:ea typeface="Cambria Math" panose="02040503050406030204" pitchFamily="18" charset="0"/>
                  </a:rPr>
                  <a:t>apply</a:t>
                </a:r>
                <a:r>
                  <a:rPr lang="en-GB" sz="900" dirty="0">
                    <a:latin typeface="Cambria Math" panose="02040503050406030204" pitchFamily="18" charset="0"/>
                    <a:ea typeface="Cambria Math" panose="02040503050406030204" pitchFamily="18" charset="0"/>
                  </a:rPr>
                  <a:t> @</a:t>
                </a:r>
                <a:r>
                  <a:rPr lang="en-GB" sz="900" dirty="0" err="1">
                    <a:solidFill>
                      <a:srgbClr val="00B0F0"/>
                    </a:solidFill>
                    <a:latin typeface="Cambria Math" panose="02040503050406030204" pitchFamily="18" charset="0"/>
                    <a:ea typeface="Cambria Math" panose="02040503050406030204" pitchFamily="18" charset="0"/>
                  </a:rPr>
                  <a:t>trunc_succ</a:t>
                </a:r>
                <a:r>
                  <a:rPr lang="en-GB" sz="900" dirty="0">
                    <a:solidFill>
                      <a:srgbClr val="00B0F0"/>
                    </a:solidFill>
                    <a:latin typeface="Cambria Math" panose="02040503050406030204" pitchFamily="18" charset="0"/>
                    <a:ea typeface="Cambria Math" panose="02040503050406030204" pitchFamily="18" charset="0"/>
                  </a:rPr>
                  <a:t> </a:t>
                </a:r>
                <a:r>
                  <a:rPr lang="en-GB" sz="900" dirty="0">
                    <a:solidFill>
                      <a:srgbClr val="002060"/>
                    </a:solidFill>
                    <a:latin typeface="Cambria Math" panose="02040503050406030204" pitchFamily="18" charset="0"/>
                    <a:ea typeface="Cambria Math" panose="02040503050406030204" pitchFamily="18" charset="0"/>
                  </a:rPr>
                  <a:t>in</a:t>
                </a:r>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𝐻</m:t>
                    </m:r>
                    <m:r>
                      <a:rPr lang="en-GB" sz="900" i="1" dirty="0">
                        <a:solidFill>
                          <a:srgbClr val="7030A0"/>
                        </a:solidFill>
                        <a:latin typeface="Cambria Math" panose="02040503050406030204" pitchFamily="18" charset="0"/>
                        <a:ea typeface="Cambria Math" panose="02040503050406030204" pitchFamily="18" charset="0"/>
                      </a:rPr>
                      <m:t>′</m:t>
                    </m:r>
                  </m:oMath>
                </a14:m>
                <a:r>
                  <a:rPr lang="en-GB" sz="900" dirty="0">
                    <a:latin typeface="Cambria Math" panose="02040503050406030204" pitchFamily="18" charset="0"/>
                    <a:ea typeface="Cambria Math" panose="02040503050406030204" pitchFamily="18" charset="0"/>
                  </a:rPr>
                  <a:t>; </a:t>
                </a:r>
              </a:p>
              <a:p>
                <a:pPr marL="0" indent="0">
                  <a:lnSpc>
                    <a:spcPct val="120000"/>
                  </a:lnSpc>
                  <a:spcBef>
                    <a:spcPts val="0"/>
                  </a:spcBef>
                  <a:buNone/>
                </a:pPr>
                <a:r>
                  <a:rPr lang="en-GB" sz="900" dirty="0">
                    <a:latin typeface="Cambria Math" panose="02040503050406030204" pitchFamily="18" charset="0"/>
                    <a:ea typeface="Cambria Math" panose="02040503050406030204" pitchFamily="18" charset="0"/>
                  </a:rPr>
                  <a:t>        </a:t>
                </a:r>
                <a:r>
                  <a:rPr lang="en-GB" sz="900" dirty="0" err="1">
                    <a:solidFill>
                      <a:srgbClr val="002060"/>
                    </a:solidFill>
                    <a:latin typeface="Cambria Math" panose="02040503050406030204" pitchFamily="18" charset="0"/>
                    <a:ea typeface="Cambria Math" panose="02040503050406030204" pitchFamily="18" charset="0"/>
                  </a:rPr>
                  <a:t>eapply</a:t>
                </a:r>
                <a:r>
                  <a:rPr lang="en-GB" sz="900" dirty="0">
                    <a:solidFill>
                      <a:srgbClr val="00206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a:t>
                </a:r>
                <a:r>
                  <a:rPr lang="en-GB" sz="900" dirty="0" err="1">
                    <a:solidFill>
                      <a:srgbClr val="00B0F0"/>
                    </a:solidFill>
                    <a:latin typeface="Cambria Math" panose="02040503050406030204" pitchFamily="18" charset="0"/>
                    <a:ea typeface="Cambria Math" panose="02040503050406030204" pitchFamily="18" charset="0"/>
                  </a:rPr>
                  <a:t>trunc_equiv</a:t>
                </a:r>
                <a:r>
                  <a:rPr lang="en-GB" sz="900" dirty="0">
                    <a:solidFill>
                      <a:srgbClr val="00B0F0"/>
                    </a:solidFill>
                    <a:latin typeface="Cambria Math" panose="02040503050406030204" pitchFamily="18" charset="0"/>
                    <a:ea typeface="Cambria Math" panose="02040503050406030204" pitchFamily="18" charset="0"/>
                  </a:rPr>
                  <a:t>′</a:t>
                </a:r>
                <a:r>
                  <a:rPr lang="en-GB" sz="900" dirty="0">
                    <a:latin typeface="Cambria Math" panose="02040503050406030204" pitchFamily="18" charset="0"/>
                    <a:ea typeface="Cambria Math" panose="02040503050406030204" pitchFamily="18" charset="0"/>
                  </a:rPr>
                  <a:t>; </a:t>
                </a:r>
                <a:r>
                  <a:rPr lang="en-GB" sz="900" dirty="0" smtClean="0">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 </a:t>
                </a:r>
                <a:r>
                  <a:rPr lang="en-GB" sz="900" dirty="0">
                    <a:solidFill>
                      <a:srgbClr val="002060"/>
                    </a:solidFill>
                    <a:latin typeface="Cambria Math" panose="02040503050406030204" pitchFamily="18" charset="0"/>
                    <a:ea typeface="Cambria Math" panose="02040503050406030204" pitchFamily="18" charset="0"/>
                  </a:rPr>
                  <a:t>exact</a:t>
                </a:r>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𝐻</m:t>
                    </m:r>
                    <m:r>
                      <a:rPr lang="en-GB" sz="900" i="1" dirty="0">
                        <a:solidFill>
                          <a:srgbClr val="7030A0"/>
                        </a:solidFill>
                        <a:latin typeface="Cambria Math" panose="02040503050406030204" pitchFamily="18" charset="0"/>
                        <a:ea typeface="Cambria Math" panose="02040503050406030204" pitchFamily="18" charset="0"/>
                      </a:rPr>
                      <m:t>′</m:t>
                    </m:r>
                  </m:oMath>
                </a14:m>
                <a:r>
                  <a:rPr lang="en-GB" sz="900" dirty="0">
                    <a:latin typeface="Cambria Math" panose="02040503050406030204" pitchFamily="18" charset="0"/>
                    <a:ea typeface="Cambria Math" panose="02040503050406030204" pitchFamily="18" charset="0"/>
                  </a:rPr>
                  <a:t> </a:t>
                </a:r>
                <a:r>
                  <a:rPr lang="en-GB" sz="900" dirty="0" smtClean="0">
                    <a:latin typeface="Cambria Math" panose="02040503050406030204" pitchFamily="18" charset="0"/>
                    <a:ea typeface="Cambria Math" panose="02040503050406030204" pitchFamily="18" charset="0"/>
                  </a:rPr>
                  <a:t>];</a:t>
                </a:r>
                <a:endParaRPr lang="en-GB" sz="900" dirty="0">
                  <a:latin typeface="Cambria Math" panose="02040503050406030204" pitchFamily="18" charset="0"/>
                  <a:ea typeface="Cambria Math" panose="02040503050406030204" pitchFamily="18" charset="0"/>
                </a:endParaRPr>
              </a:p>
              <a:p>
                <a:pPr marL="0" indent="0">
                  <a:lnSpc>
                    <a:spcPct val="120000"/>
                  </a:lnSpc>
                  <a:spcBef>
                    <a:spcPts val="0"/>
                  </a:spcBef>
                  <a:buNone/>
                </a:pPr>
                <a:r>
                  <a:rPr lang="en-GB" sz="900" dirty="0">
                    <a:latin typeface="Cambria Math" panose="02040503050406030204" pitchFamily="18" charset="0"/>
                    <a:ea typeface="Cambria Math" panose="02040503050406030204" pitchFamily="18" charset="0"/>
                  </a:rPr>
                  <a:t>        </a:t>
                </a:r>
                <a:r>
                  <a:rPr lang="en-GB" sz="900" dirty="0">
                    <a:solidFill>
                      <a:srgbClr val="FF0000"/>
                    </a:solidFill>
                    <a:latin typeface="Cambria Math" panose="02040503050406030204" pitchFamily="18" charset="0"/>
                    <a:ea typeface="Cambria Math" panose="02040503050406030204" pitchFamily="18" charset="0"/>
                  </a:rPr>
                  <a:t>match</a:t>
                </a:r>
                <a:r>
                  <a:rPr lang="en-GB" sz="900" dirty="0">
                    <a:latin typeface="Cambria Math" panose="02040503050406030204" pitchFamily="18" charset="0"/>
                    <a:ea typeface="Cambria Math" panose="02040503050406030204" pitchFamily="18" charset="0"/>
                  </a:rPr>
                  <a:t> goal </a:t>
                </a:r>
                <a:r>
                  <a:rPr lang="en-GB" sz="900" dirty="0">
                    <a:solidFill>
                      <a:srgbClr val="FF0000"/>
                    </a:solidFill>
                    <a:latin typeface="Cambria Math" panose="02040503050406030204" pitchFamily="18" charset="0"/>
                    <a:ea typeface="Cambria Math" panose="02040503050406030204" pitchFamily="18" charset="0"/>
                  </a:rPr>
                  <a:t>with</a:t>
                </a:r>
                <a:endParaRPr lang="en-GB" sz="900" dirty="0">
                  <a:latin typeface="Cambria Math" panose="02040503050406030204" pitchFamily="18" charset="0"/>
                  <a:ea typeface="Cambria Math" panose="02040503050406030204" pitchFamily="18" charset="0"/>
                </a:endParaRPr>
              </a:p>
              <a:p>
                <a:pPr marL="0" indent="0">
                  <a:lnSpc>
                    <a:spcPct val="120000"/>
                  </a:lnSpc>
                  <a:spcBef>
                    <a:spcPts val="0"/>
                  </a:spcBef>
                  <a:buNone/>
                </a:pPr>
                <a:r>
                  <a:rPr lang="en-GB" sz="900" dirty="0">
                    <a:latin typeface="Cambria Math" panose="02040503050406030204" pitchFamily="18" charset="0"/>
                    <a:ea typeface="Cambria Math" panose="02040503050406030204" pitchFamily="18" charset="0"/>
                  </a:rPr>
                  <a:t>          | [ ⊢ </a:t>
                </a:r>
                <a:r>
                  <a:rPr lang="en-GB" sz="900" dirty="0" err="1" smtClean="0">
                    <a:solidFill>
                      <a:srgbClr val="FF0000"/>
                    </a:solidFill>
                    <a:latin typeface="Cambria Math" panose="02040503050406030204" pitchFamily="18" charset="0"/>
                    <a:ea typeface="Cambria Math" panose="02040503050406030204" pitchFamily="18" charset="0"/>
                  </a:rPr>
                  <a:t>appcontext</a:t>
                </a:r>
                <a:r>
                  <a:rPr lang="en-GB" sz="900" dirty="0">
                    <a:latin typeface="Cambria Math" panose="02040503050406030204" pitchFamily="18" charset="0"/>
                    <a:ea typeface="Cambria Math" panose="02040503050406030204" pitchFamily="18" charset="0"/>
                  </a:rPr>
                  <a:t>[?</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𝑚</m:t>
                    </m:r>
                  </m:oMath>
                </a14:m>
                <a:r>
                  <a:rPr lang="en-GB" sz="900" dirty="0">
                    <a:latin typeface="Cambria Math" panose="02040503050406030204" pitchFamily="18" charset="0"/>
                    <a:ea typeface="Cambria Math" panose="02040503050406030204" pitchFamily="18" charset="0"/>
                  </a:rPr>
                  <a:t> ∘ </a:t>
                </a:r>
                <a14:m>
                  <m:oMath xmlns:m="http://schemas.openxmlformats.org/officeDocument/2006/math">
                    <m:r>
                      <a:rPr lang="en-US" sz="900" b="0" i="1" dirty="0" smtClean="0">
                        <a:solidFill>
                          <a:srgbClr val="00B0F0"/>
                        </a:solidFill>
                        <a:latin typeface="Cambria Math" panose="02040503050406030204" pitchFamily="18" charset="0"/>
                        <a:ea typeface="Cambria Math" panose="02040503050406030204" pitchFamily="18" charset="0"/>
                      </a:rPr>
                      <m:t>𝕀</m:t>
                    </m:r>
                  </m:oMath>
                </a14:m>
                <a:r>
                  <a:rPr lang="en-GB" sz="900" dirty="0">
                    <a:latin typeface="Cambria Math" panose="02040503050406030204" pitchFamily="18" charset="0"/>
                    <a:ea typeface="Cambria Math" panose="02040503050406030204" pitchFamily="18" charset="0"/>
                  </a:rPr>
                  <a:t>] ] </a:t>
                </a:r>
                <a14:m>
                  <m:oMath xmlns:m="http://schemas.openxmlformats.org/officeDocument/2006/math">
                    <m:r>
                      <a:rPr lang="en-US" sz="900" i="1" dirty="0">
                        <a:latin typeface="Cambria Math" panose="02040503050406030204" pitchFamily="18" charset="0"/>
                        <a:ea typeface="Cambria Math" panose="02040503050406030204" pitchFamily="18" charset="0"/>
                      </a:rPr>
                      <m:t>⇒</m:t>
                    </m:r>
                  </m:oMath>
                </a14:m>
                <a:r>
                  <a:rPr lang="en-GB" sz="900" dirty="0">
                    <a:latin typeface="Cambria Math" panose="02040503050406030204" pitchFamily="18" charset="0"/>
                    <a:ea typeface="Cambria Math" panose="02040503050406030204" pitchFamily="18" charset="0"/>
                  </a:rPr>
                  <a:t> </a:t>
                </a:r>
                <a:r>
                  <a:rPr lang="en-GB" sz="900" dirty="0" err="1">
                    <a:solidFill>
                      <a:srgbClr val="002060"/>
                    </a:solidFill>
                    <a:latin typeface="Cambria Math" panose="02040503050406030204" pitchFamily="18" charset="0"/>
                    <a:ea typeface="Cambria Math" panose="02040503050406030204" pitchFamily="18" charset="0"/>
                  </a:rPr>
                  <a:t>simpl</a:t>
                </a:r>
                <a:r>
                  <a:rPr lang="en-GB" sz="900" dirty="0">
                    <a:solidFill>
                      <a:srgbClr val="002060"/>
                    </a:solidFill>
                    <a:latin typeface="Cambria Math" panose="02040503050406030204" pitchFamily="18" charset="0"/>
                    <a:ea typeface="Cambria Math" panose="02040503050406030204" pitchFamily="18" charset="0"/>
                  </a:rPr>
                  <a:t> rewrite </a:t>
                </a:r>
                <a:r>
                  <a:rPr lang="en-GB" sz="900" dirty="0">
                    <a:latin typeface="Cambria Math" panose="02040503050406030204" pitchFamily="18" charset="0"/>
                    <a:ea typeface="Cambria Math" panose="02040503050406030204" pitchFamily="18" charset="0"/>
                  </a:rPr>
                  <a:t>(</a:t>
                </a:r>
                <a:r>
                  <a:rPr lang="en-GB" sz="900" dirty="0" err="1">
                    <a:solidFill>
                      <a:srgbClr val="00B050"/>
                    </a:solidFill>
                    <a:latin typeface="Cambria Math" panose="02040503050406030204" pitchFamily="18" charset="0"/>
                    <a:ea typeface="Cambria Math" panose="02040503050406030204" pitchFamily="18" charset="0"/>
                  </a:rPr>
                  <a:t>right_identity</a:t>
                </a:r>
                <a:r>
                  <a:rPr lang="en-GB" sz="900" dirty="0">
                    <a:solidFill>
                      <a:srgbClr val="00B05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_ _ _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𝑚</m:t>
                    </m:r>
                  </m:oMath>
                </a14:m>
                <a:r>
                  <a:rPr lang="en-GB" sz="9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900" dirty="0">
                    <a:latin typeface="Cambria Math" panose="02040503050406030204" pitchFamily="18" charset="0"/>
                    <a:ea typeface="Cambria Math" panose="02040503050406030204" pitchFamily="18" charset="0"/>
                  </a:rPr>
                  <a:t>          | [ ⊢ </a:t>
                </a:r>
                <a:r>
                  <a:rPr lang="en-GB" sz="900" dirty="0" err="1" smtClean="0">
                    <a:solidFill>
                      <a:srgbClr val="FF0000"/>
                    </a:solidFill>
                    <a:latin typeface="Cambria Math" panose="02040503050406030204" pitchFamily="18" charset="0"/>
                    <a:ea typeface="Cambria Math" panose="02040503050406030204" pitchFamily="18" charset="0"/>
                  </a:rPr>
                  <a:t>appcontext</a:t>
                </a:r>
                <a:r>
                  <a:rPr lang="en-GB" sz="900" dirty="0" smtClean="0">
                    <a:latin typeface="Cambria Math" panose="02040503050406030204" pitchFamily="18" charset="0"/>
                    <a:ea typeface="Cambria Math" panose="02040503050406030204" pitchFamily="18" charset="0"/>
                  </a:rPr>
                  <a:t>[</a:t>
                </a:r>
                <a14:m>
                  <m:oMath xmlns:m="http://schemas.openxmlformats.org/officeDocument/2006/math">
                    <m:r>
                      <a:rPr lang="en-US" sz="900" i="1" dirty="0">
                        <a:solidFill>
                          <a:srgbClr val="00B0F0"/>
                        </a:solidFill>
                        <a:latin typeface="Cambria Math" panose="02040503050406030204" pitchFamily="18" charset="0"/>
                        <a:ea typeface="Cambria Math" panose="02040503050406030204" pitchFamily="18" charset="0"/>
                      </a:rPr>
                      <m:t>𝕀</m:t>
                    </m:r>
                  </m:oMath>
                </a14:m>
                <a:r>
                  <a:rPr lang="en-GB" sz="900" dirty="0" smtClean="0">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 </a:t>
                </a:r>
                <a:r>
                  <a:rPr lang="en-GB" sz="900" dirty="0" smtClean="0">
                    <a:latin typeface="Cambria Math" panose="02040503050406030204" pitchFamily="18" charset="0"/>
                    <a:ea typeface="Cambria Math" panose="02040503050406030204" pitchFamily="18" charset="0"/>
                  </a:rPr>
                  <a:t>?</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𝑚</m:t>
                    </m:r>
                  </m:oMath>
                </a14:m>
                <a:r>
                  <a:rPr lang="en-GB" sz="900" dirty="0">
                    <a:latin typeface="Cambria Math" panose="02040503050406030204" pitchFamily="18" charset="0"/>
                    <a:ea typeface="Cambria Math" panose="02040503050406030204" pitchFamily="18" charset="0"/>
                  </a:rPr>
                  <a:t>] ] </a:t>
                </a:r>
                <a14:m>
                  <m:oMath xmlns:m="http://schemas.openxmlformats.org/officeDocument/2006/math">
                    <m:r>
                      <a:rPr lang="en-US" sz="900" i="1" dirty="0">
                        <a:latin typeface="Cambria Math" panose="02040503050406030204" pitchFamily="18" charset="0"/>
                        <a:ea typeface="Cambria Math" panose="02040503050406030204" pitchFamily="18" charset="0"/>
                      </a:rPr>
                      <m:t>⇒</m:t>
                    </m:r>
                  </m:oMath>
                </a14:m>
                <a:r>
                  <a:rPr lang="en-GB" sz="900" dirty="0">
                    <a:latin typeface="Cambria Math" panose="02040503050406030204" pitchFamily="18" charset="0"/>
                    <a:ea typeface="Cambria Math" panose="02040503050406030204" pitchFamily="18" charset="0"/>
                  </a:rPr>
                  <a:t> </a:t>
                </a:r>
                <a:r>
                  <a:rPr lang="en-GB" sz="900" dirty="0" err="1">
                    <a:solidFill>
                      <a:srgbClr val="002060"/>
                    </a:solidFill>
                    <a:latin typeface="Cambria Math" panose="02040503050406030204" pitchFamily="18" charset="0"/>
                    <a:ea typeface="Cambria Math" panose="02040503050406030204" pitchFamily="18" charset="0"/>
                  </a:rPr>
                  <a:t>simpl</a:t>
                </a:r>
                <a:r>
                  <a:rPr lang="en-GB" sz="900" dirty="0">
                    <a:solidFill>
                      <a:srgbClr val="002060"/>
                    </a:solidFill>
                    <a:latin typeface="Cambria Math" panose="02040503050406030204" pitchFamily="18" charset="0"/>
                    <a:ea typeface="Cambria Math" panose="02040503050406030204" pitchFamily="18" charset="0"/>
                  </a:rPr>
                  <a:t> rewrite </a:t>
                </a:r>
                <a:r>
                  <a:rPr lang="en-GB" sz="900" dirty="0">
                    <a:latin typeface="Cambria Math" panose="02040503050406030204" pitchFamily="18" charset="0"/>
                    <a:ea typeface="Cambria Math" panose="02040503050406030204" pitchFamily="18" charset="0"/>
                  </a:rPr>
                  <a:t>(</a:t>
                </a:r>
                <a:r>
                  <a:rPr lang="en-GB" sz="900" dirty="0" err="1">
                    <a:solidFill>
                      <a:srgbClr val="00B050"/>
                    </a:solidFill>
                    <a:latin typeface="Cambria Math" panose="02040503050406030204" pitchFamily="18" charset="0"/>
                    <a:ea typeface="Cambria Math" panose="02040503050406030204" pitchFamily="18" charset="0"/>
                  </a:rPr>
                  <a:t>left_identity</a:t>
                </a:r>
                <a:r>
                  <a:rPr lang="en-GB" sz="900" dirty="0">
                    <a:solidFill>
                      <a:srgbClr val="00B05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_ _ _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𝑚</m:t>
                    </m:r>
                  </m:oMath>
                </a14:m>
                <a:r>
                  <a:rPr lang="en-GB" sz="9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900" dirty="0">
                    <a:latin typeface="Cambria Math" panose="02040503050406030204" pitchFamily="18" charset="0"/>
                    <a:ea typeface="Cambria Math" panose="02040503050406030204" pitchFamily="18" charset="0"/>
                  </a:rPr>
                  <a:t>        </a:t>
                </a:r>
                <a:r>
                  <a:rPr lang="en-GB" sz="900" dirty="0">
                    <a:solidFill>
                      <a:srgbClr val="FF0000"/>
                    </a:solidFill>
                    <a:latin typeface="Cambria Math" panose="02040503050406030204" pitchFamily="18" charset="0"/>
                    <a:ea typeface="Cambria Math" panose="02040503050406030204" pitchFamily="18" charset="0"/>
                  </a:rPr>
                  <a:t>end</a:t>
                </a:r>
                <a:r>
                  <a:rPr lang="en-GB" sz="9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900" dirty="0">
                    <a:latin typeface="Cambria Math" panose="02040503050406030204" pitchFamily="18" charset="0"/>
                    <a:ea typeface="Cambria Math" panose="02040503050406030204" pitchFamily="18" charset="0"/>
                  </a:rPr>
                  <a:t>        </a:t>
                </a:r>
                <a:r>
                  <a:rPr lang="en-GB" sz="900" dirty="0" err="1">
                    <a:solidFill>
                      <a:srgbClr val="002060"/>
                    </a:solidFill>
                    <a:latin typeface="Cambria Math" panose="02040503050406030204" pitchFamily="18" charset="0"/>
                    <a:ea typeface="Cambria Math" panose="02040503050406030204" pitchFamily="18" charset="0"/>
                  </a:rPr>
                  <a:t>simpl</a:t>
                </a:r>
                <a:r>
                  <a:rPr lang="en-GB" sz="900" dirty="0">
                    <a:latin typeface="Cambria Math" panose="02040503050406030204" pitchFamily="18" charset="0"/>
                    <a:ea typeface="Cambria Math" panose="02040503050406030204" pitchFamily="18" charset="0"/>
                  </a:rPr>
                  <a:t>; </a:t>
                </a:r>
                <a:r>
                  <a:rPr lang="en-GB" sz="900" dirty="0">
                    <a:solidFill>
                      <a:srgbClr val="002060"/>
                    </a:solidFill>
                    <a:latin typeface="Cambria Math" panose="02040503050406030204" pitchFamily="18" charset="0"/>
                    <a:ea typeface="Cambria Math" panose="02040503050406030204" pitchFamily="18" charset="0"/>
                  </a:rPr>
                  <a:t>unfold</a:t>
                </a:r>
                <a:r>
                  <a:rPr lang="en-GB" sz="900" dirty="0">
                    <a:latin typeface="Cambria Math" panose="02040503050406030204" pitchFamily="18" charset="0"/>
                    <a:ea typeface="Cambria Math" panose="02040503050406030204" pitchFamily="18" charset="0"/>
                  </a:rPr>
                  <a:t> </a:t>
                </a:r>
                <a:r>
                  <a:rPr lang="en-GB" sz="900" dirty="0" err="1">
                    <a:solidFill>
                      <a:srgbClr val="00B0F0"/>
                    </a:solidFill>
                    <a:latin typeface="Cambria Math" panose="02040503050406030204" pitchFamily="18" charset="0"/>
                    <a:ea typeface="Cambria Math" panose="02040503050406030204" pitchFamily="18" charset="0"/>
                  </a:rPr>
                  <a:t>IsInitialMorphism_object</a:t>
                </a:r>
                <a:r>
                  <a:rPr lang="en-GB" sz="900" dirty="0">
                    <a:latin typeface="Cambria Math" panose="02040503050406030204" pitchFamily="18" charset="0"/>
                    <a:ea typeface="Cambria Math" panose="02040503050406030204" pitchFamily="18" charset="0"/>
                  </a:rPr>
                  <a:t>, </a:t>
                </a:r>
                <a:r>
                  <a:rPr lang="en-GB" sz="900" dirty="0" err="1">
                    <a:solidFill>
                      <a:srgbClr val="00B0F0"/>
                    </a:solidFill>
                    <a:latin typeface="Cambria Math" panose="02040503050406030204" pitchFamily="18" charset="0"/>
                    <a:ea typeface="Cambria Math" panose="02040503050406030204" pitchFamily="18" charset="0"/>
                  </a:rPr>
                  <a:t>IsInitialMorphism_morphism</a:t>
                </a:r>
                <a:r>
                  <a:rPr lang="en-GB" sz="9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900" dirty="0">
                    <a:latin typeface="Cambria Math" panose="02040503050406030204" pitchFamily="18" charset="0"/>
                    <a:ea typeface="Cambria Math" panose="02040503050406030204" pitchFamily="18" charset="0"/>
                  </a:rPr>
                  <a:t>        </a:t>
                </a:r>
                <a:r>
                  <a:rPr lang="en-GB" sz="900" dirty="0">
                    <a:solidFill>
                      <a:srgbClr val="FF0000"/>
                    </a:solidFill>
                    <a:latin typeface="Cambria Math" panose="02040503050406030204" pitchFamily="18" charset="0"/>
                    <a:ea typeface="Cambria Math" panose="02040503050406030204" pitchFamily="18" charset="0"/>
                  </a:rPr>
                  <a:t>let</a:t>
                </a:r>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𝐴</m:t>
                    </m:r>
                  </m:oMath>
                </a14:m>
                <a:r>
                  <a:rPr lang="en-GB" sz="900" dirty="0">
                    <a:latin typeface="Cambria Math" panose="02040503050406030204" pitchFamily="18" charset="0"/>
                    <a:ea typeface="Cambria Math" panose="02040503050406030204" pitchFamily="18" charset="0"/>
                  </a:rPr>
                  <a:t> := </a:t>
                </a:r>
                <a:r>
                  <a:rPr lang="en-GB" sz="900" dirty="0">
                    <a:solidFill>
                      <a:srgbClr val="FF0000"/>
                    </a:solidFill>
                    <a:latin typeface="Cambria Math" panose="02040503050406030204" pitchFamily="18" charset="0"/>
                    <a:ea typeface="Cambria Math" panose="02040503050406030204" pitchFamily="18" charset="0"/>
                  </a:rPr>
                  <a:t>match</a:t>
                </a:r>
                <a:r>
                  <a:rPr lang="en-GB" sz="900" dirty="0">
                    <a:latin typeface="Cambria Math" panose="02040503050406030204" pitchFamily="18" charset="0"/>
                    <a:ea typeface="Cambria Math" panose="02040503050406030204" pitchFamily="18" charset="0"/>
                  </a:rPr>
                  <a:t> </a:t>
                </a:r>
                <a:r>
                  <a:rPr lang="en-GB" sz="900" dirty="0">
                    <a:solidFill>
                      <a:srgbClr val="002060"/>
                    </a:solidFill>
                    <a:latin typeface="Cambria Math" panose="02040503050406030204" pitchFamily="18" charset="0"/>
                    <a:ea typeface="Cambria Math" panose="02040503050406030204" pitchFamily="18" charset="0"/>
                  </a:rPr>
                  <a:t>goal </a:t>
                </a:r>
                <a:r>
                  <a:rPr lang="en-GB" sz="900" dirty="0">
                    <a:solidFill>
                      <a:srgbClr val="FF0000"/>
                    </a:solidFill>
                    <a:latin typeface="Cambria Math" panose="02040503050406030204" pitchFamily="18" charset="0"/>
                    <a:ea typeface="Cambria Math" panose="02040503050406030204" pitchFamily="18" charset="0"/>
                  </a:rPr>
                  <a:t>with</a:t>
                </a:r>
                <a:r>
                  <a:rPr lang="en-GB" sz="900" dirty="0">
                    <a:latin typeface="Cambria Math" panose="02040503050406030204" pitchFamily="18" charset="0"/>
                    <a:ea typeface="Cambria Math" panose="02040503050406030204" pitchFamily="18" charset="0"/>
                  </a:rPr>
                  <a:t> ⊢ </a:t>
                </a:r>
                <a:r>
                  <a:rPr lang="en-GB" sz="900" dirty="0" err="1" smtClean="0">
                    <a:solidFill>
                      <a:srgbClr val="0070C0"/>
                    </a:solidFill>
                    <a:latin typeface="Cambria Math" panose="02040503050406030204" pitchFamily="18" charset="0"/>
                    <a:ea typeface="Cambria Math" panose="02040503050406030204" pitchFamily="18" charset="0"/>
                  </a:rPr>
                  <a:t>Equiv</a:t>
                </a:r>
                <a:r>
                  <a:rPr lang="en-GB" sz="900" dirty="0" smtClean="0">
                    <a:solidFill>
                      <a:srgbClr val="0070C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𝐴</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𝐵</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US" sz="900" i="1" dirty="0" smtClean="0">
                        <a:solidFill>
                          <a:srgbClr val="FF0000"/>
                        </a:solidFill>
                        <a:latin typeface="Cambria Math" panose="02040503050406030204" pitchFamily="18" charset="0"/>
                        <a:ea typeface="Cambria Math" panose="02040503050406030204" pitchFamily="18" charset="0"/>
                      </a:rPr>
                      <m:t>⇒</m:t>
                    </m:r>
                  </m:oMath>
                </a14:m>
                <a:r>
                  <a:rPr lang="en-GB" sz="900" dirty="0">
                    <a:latin typeface="Cambria Math" panose="02040503050406030204" pitchFamily="18" charset="0"/>
                    <a:ea typeface="Cambria Math" panose="02040503050406030204" pitchFamily="18" charset="0"/>
                  </a:rPr>
                  <a:t> </a:t>
                </a:r>
                <a:r>
                  <a:rPr lang="en-GB" sz="900" dirty="0" err="1">
                    <a:solidFill>
                      <a:srgbClr val="FF0000"/>
                    </a:solidFill>
                    <a:latin typeface="Cambria Math" panose="02040503050406030204" pitchFamily="18" charset="0"/>
                    <a:ea typeface="Cambria Math" panose="02040503050406030204" pitchFamily="18" charset="0"/>
                  </a:rPr>
                  <a:t>constr</a:t>
                </a:r>
                <a:r>
                  <a:rPr lang="en-GB" sz="900" dirty="0">
                    <a:latin typeface="Cambria Math" panose="02040503050406030204" pitchFamily="18" charset="0"/>
                    <a:ea typeface="Cambria Math" panose="02040503050406030204" pitchFamily="18" charset="0"/>
                  </a:rPr>
                  <a:t>:(</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𝐴</m:t>
                    </m:r>
                  </m:oMath>
                </a14:m>
                <a:r>
                  <a:rPr lang="en-GB" sz="900" dirty="0">
                    <a:latin typeface="Cambria Math" panose="02040503050406030204" pitchFamily="18" charset="0"/>
                    <a:ea typeface="Cambria Math" panose="02040503050406030204" pitchFamily="18" charset="0"/>
                  </a:rPr>
                  <a:t>) </a:t>
                </a:r>
                <a:r>
                  <a:rPr lang="en-GB" sz="900" dirty="0">
                    <a:solidFill>
                      <a:srgbClr val="FF0000"/>
                    </a:solidFill>
                    <a:latin typeface="Cambria Math" panose="02040503050406030204" pitchFamily="18" charset="0"/>
                    <a:ea typeface="Cambria Math" panose="02040503050406030204" pitchFamily="18" charset="0"/>
                  </a:rPr>
                  <a:t>end</a:t>
                </a:r>
                <a:r>
                  <a:rPr lang="en-GB" sz="900" dirty="0">
                    <a:latin typeface="Cambria Math" panose="02040503050406030204" pitchFamily="18" charset="0"/>
                    <a:ea typeface="Cambria Math" panose="02040503050406030204" pitchFamily="18" charset="0"/>
                  </a:rPr>
                  <a:t> </a:t>
                </a:r>
                <a:r>
                  <a:rPr lang="en-GB" sz="900" dirty="0">
                    <a:solidFill>
                      <a:srgbClr val="FF0000"/>
                    </a:solidFill>
                    <a:latin typeface="Cambria Math" panose="02040503050406030204" pitchFamily="18" charset="0"/>
                    <a:ea typeface="Cambria Math" panose="02040503050406030204" pitchFamily="18" charset="0"/>
                  </a:rPr>
                  <a:t>in</a:t>
                </a:r>
                <a:endParaRPr lang="en-GB" sz="900" dirty="0">
                  <a:latin typeface="Cambria Math" panose="02040503050406030204" pitchFamily="18" charset="0"/>
                  <a:ea typeface="Cambria Math" panose="02040503050406030204" pitchFamily="18" charset="0"/>
                </a:endParaRPr>
              </a:p>
              <a:p>
                <a:pPr marL="0" indent="0">
                  <a:lnSpc>
                    <a:spcPct val="120000"/>
                  </a:lnSpc>
                  <a:spcBef>
                    <a:spcPts val="0"/>
                  </a:spcBef>
                  <a:buNone/>
                </a:pPr>
                <a:r>
                  <a:rPr lang="en-GB" sz="900" dirty="0">
                    <a:latin typeface="Cambria Math" panose="02040503050406030204" pitchFamily="18" charset="0"/>
                    <a:ea typeface="Cambria Math" panose="02040503050406030204" pitchFamily="18" charset="0"/>
                  </a:rPr>
                  <a:t>        </a:t>
                </a:r>
                <a:r>
                  <a:rPr lang="en-GB" sz="900" dirty="0">
                    <a:solidFill>
                      <a:srgbClr val="FF0000"/>
                    </a:solidFill>
                    <a:latin typeface="Cambria Math" panose="02040503050406030204" pitchFamily="18" charset="0"/>
                    <a:ea typeface="Cambria Math" panose="02040503050406030204" pitchFamily="18" charset="0"/>
                  </a:rPr>
                  <a:t>let</a:t>
                </a:r>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𝐵</m:t>
                    </m:r>
                  </m:oMath>
                </a14:m>
                <a:r>
                  <a:rPr lang="en-GB" sz="900" dirty="0">
                    <a:latin typeface="Cambria Math" panose="02040503050406030204" pitchFamily="18" charset="0"/>
                    <a:ea typeface="Cambria Math" panose="02040503050406030204" pitchFamily="18" charset="0"/>
                  </a:rPr>
                  <a:t> := </a:t>
                </a:r>
                <a:r>
                  <a:rPr lang="en-GB" sz="900" dirty="0">
                    <a:solidFill>
                      <a:srgbClr val="FF0000"/>
                    </a:solidFill>
                    <a:latin typeface="Cambria Math" panose="02040503050406030204" pitchFamily="18" charset="0"/>
                    <a:ea typeface="Cambria Math" panose="02040503050406030204" pitchFamily="18" charset="0"/>
                  </a:rPr>
                  <a:t>match</a:t>
                </a:r>
                <a:r>
                  <a:rPr lang="en-GB" sz="900" dirty="0">
                    <a:latin typeface="Cambria Math" panose="02040503050406030204" pitchFamily="18" charset="0"/>
                    <a:ea typeface="Cambria Math" panose="02040503050406030204" pitchFamily="18" charset="0"/>
                  </a:rPr>
                  <a:t> </a:t>
                </a:r>
                <a:r>
                  <a:rPr lang="en-GB" sz="900" dirty="0">
                    <a:solidFill>
                      <a:srgbClr val="002060"/>
                    </a:solidFill>
                    <a:latin typeface="Cambria Math" panose="02040503050406030204" pitchFamily="18" charset="0"/>
                    <a:ea typeface="Cambria Math" panose="02040503050406030204" pitchFamily="18" charset="0"/>
                  </a:rPr>
                  <a:t>goal </a:t>
                </a:r>
                <a:r>
                  <a:rPr lang="en-GB" sz="900" dirty="0">
                    <a:solidFill>
                      <a:srgbClr val="FF0000"/>
                    </a:solidFill>
                    <a:latin typeface="Cambria Math" panose="02040503050406030204" pitchFamily="18" charset="0"/>
                    <a:ea typeface="Cambria Math" panose="02040503050406030204" pitchFamily="18" charset="0"/>
                  </a:rPr>
                  <a:t>with</a:t>
                </a:r>
                <a:r>
                  <a:rPr lang="en-GB" sz="900" dirty="0">
                    <a:latin typeface="Cambria Math" panose="02040503050406030204" pitchFamily="18" charset="0"/>
                    <a:ea typeface="Cambria Math" panose="02040503050406030204" pitchFamily="18" charset="0"/>
                  </a:rPr>
                  <a:t> ⊢ </a:t>
                </a:r>
                <a:r>
                  <a:rPr lang="en-GB" sz="900" dirty="0" err="1" smtClean="0">
                    <a:solidFill>
                      <a:srgbClr val="0070C0"/>
                    </a:solidFill>
                    <a:latin typeface="Cambria Math" panose="02040503050406030204" pitchFamily="18" charset="0"/>
                    <a:ea typeface="Cambria Math" panose="02040503050406030204" pitchFamily="18" charset="0"/>
                  </a:rPr>
                  <a:t>Equiv</a:t>
                </a:r>
                <a:r>
                  <a:rPr lang="en-GB" sz="900" dirty="0" smtClean="0">
                    <a:solidFill>
                      <a:srgbClr val="0070C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𝐴</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𝐵</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US" sz="900" i="1" dirty="0" smtClean="0">
                        <a:solidFill>
                          <a:srgbClr val="FF0000"/>
                        </a:solidFill>
                        <a:latin typeface="Cambria Math" panose="02040503050406030204" pitchFamily="18" charset="0"/>
                        <a:ea typeface="Cambria Math" panose="02040503050406030204" pitchFamily="18" charset="0"/>
                      </a:rPr>
                      <m:t>⇒</m:t>
                    </m:r>
                  </m:oMath>
                </a14:m>
                <a:r>
                  <a:rPr lang="en-GB" sz="900" dirty="0">
                    <a:latin typeface="Cambria Math" panose="02040503050406030204" pitchFamily="18" charset="0"/>
                    <a:ea typeface="Cambria Math" panose="02040503050406030204" pitchFamily="18" charset="0"/>
                  </a:rPr>
                  <a:t> </a:t>
                </a:r>
                <a:r>
                  <a:rPr lang="en-GB" sz="900" dirty="0" err="1">
                    <a:solidFill>
                      <a:srgbClr val="FF0000"/>
                    </a:solidFill>
                    <a:latin typeface="Cambria Math" panose="02040503050406030204" pitchFamily="18" charset="0"/>
                    <a:ea typeface="Cambria Math" panose="02040503050406030204" pitchFamily="18" charset="0"/>
                  </a:rPr>
                  <a:t>constr</a:t>
                </a:r>
                <a:r>
                  <a:rPr lang="en-GB" sz="900" dirty="0">
                    <a:latin typeface="Cambria Math" panose="02040503050406030204" pitchFamily="18" charset="0"/>
                    <a:ea typeface="Cambria Math" panose="02040503050406030204" pitchFamily="18" charset="0"/>
                  </a:rPr>
                  <a:t>:(</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𝐵</m:t>
                    </m:r>
                  </m:oMath>
                </a14:m>
                <a:r>
                  <a:rPr lang="en-GB" sz="900" dirty="0">
                    <a:latin typeface="Cambria Math" panose="02040503050406030204" pitchFamily="18" charset="0"/>
                    <a:ea typeface="Cambria Math" panose="02040503050406030204" pitchFamily="18" charset="0"/>
                  </a:rPr>
                  <a:t>) </a:t>
                </a:r>
                <a:r>
                  <a:rPr lang="en-GB" sz="900" dirty="0">
                    <a:solidFill>
                      <a:srgbClr val="FF0000"/>
                    </a:solidFill>
                    <a:latin typeface="Cambria Math" panose="02040503050406030204" pitchFamily="18" charset="0"/>
                    <a:ea typeface="Cambria Math" panose="02040503050406030204" pitchFamily="18" charset="0"/>
                  </a:rPr>
                  <a:t>end in</a:t>
                </a:r>
                <a:endParaRPr lang="en-GB" sz="900" dirty="0">
                  <a:latin typeface="Cambria Math" panose="02040503050406030204" pitchFamily="18" charset="0"/>
                  <a:ea typeface="Cambria Math" panose="02040503050406030204" pitchFamily="18" charset="0"/>
                </a:endParaRPr>
              </a:p>
              <a:p>
                <a:pPr marL="0" indent="0">
                  <a:lnSpc>
                    <a:spcPct val="120000"/>
                  </a:lnSpc>
                  <a:spcBef>
                    <a:spcPts val="0"/>
                  </a:spcBef>
                  <a:buNone/>
                </a:pPr>
                <a:r>
                  <a:rPr lang="en-GB" sz="900" dirty="0">
                    <a:latin typeface="Cambria Math" panose="02040503050406030204" pitchFamily="18" charset="0"/>
                    <a:ea typeface="Cambria Math" panose="02040503050406030204" pitchFamily="18" charset="0"/>
                  </a:rPr>
                  <a:t>        </a:t>
                </a:r>
                <a:r>
                  <a:rPr lang="en-GB" sz="900" dirty="0">
                    <a:solidFill>
                      <a:srgbClr val="002060"/>
                    </a:solidFill>
                    <a:latin typeface="Cambria Math" panose="02040503050406030204" pitchFamily="18" charset="0"/>
                    <a:ea typeface="Cambria Math" panose="02040503050406030204" pitchFamily="18" charset="0"/>
                  </a:rPr>
                  <a:t>apply</a:t>
                </a:r>
                <a:r>
                  <a:rPr lang="en-GB" sz="900" dirty="0">
                    <a:latin typeface="Cambria Math" panose="02040503050406030204" pitchFamily="18" charset="0"/>
                    <a:ea typeface="Cambria Math" panose="02040503050406030204" pitchFamily="18" charset="0"/>
                  </a:rPr>
                  <a:t> (</a:t>
                </a:r>
                <a:r>
                  <a:rPr lang="en-GB" sz="900" dirty="0" err="1">
                    <a:solidFill>
                      <a:srgbClr val="00B0F0"/>
                    </a:solidFill>
                    <a:latin typeface="Cambria Math" panose="02040503050406030204" pitchFamily="18" charset="0"/>
                    <a:ea typeface="Cambria Math" panose="02040503050406030204" pitchFamily="18" charset="0"/>
                  </a:rPr>
                  <a:t>equiv_adjointify</a:t>
                </a:r>
                <a:r>
                  <a:rPr lang="en-GB" sz="900" dirty="0">
                    <a:solidFill>
                      <a:srgbClr val="00B0F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a:t>
                </a:r>
                <a14:m>
                  <m:oMath xmlns:m="http://schemas.openxmlformats.org/officeDocument/2006/math">
                    <m:r>
                      <a:rPr lang="en-US" sz="900" i="1" dirty="0" smtClean="0">
                        <a:solidFill>
                          <a:srgbClr val="FF0000"/>
                        </a:solidFill>
                        <a:latin typeface="Cambria Math" panose="02040503050406030204" pitchFamily="18" charset="0"/>
                        <a:ea typeface="Cambria Math" panose="02040503050406030204" pitchFamily="18" charset="0"/>
                      </a:rPr>
                      <m:t>𝜆</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𝑥</m:t>
                    </m:r>
                  </m:oMath>
                </a14:m>
                <a:r>
                  <a:rPr lang="en-GB" sz="900" dirty="0">
                    <a:latin typeface="Cambria Math" panose="02040503050406030204" pitchFamily="18" charset="0"/>
                    <a:ea typeface="Cambria Math" panose="02040503050406030204" pitchFamily="18" charset="0"/>
                  </a:rPr>
                  <a:t> :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𝐴</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US" sz="900" i="1" dirty="0" smtClean="0">
                        <a:solidFill>
                          <a:srgbClr val="FF0000"/>
                        </a:solidFill>
                        <a:latin typeface="Cambria Math" panose="02040503050406030204" pitchFamily="18" charset="0"/>
                        <a:ea typeface="Cambria Math" panose="02040503050406030204" pitchFamily="18" charset="0"/>
                      </a:rPr>
                      <m:t>⇒</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𝑥</m:t>
                    </m:r>
                    <m:sSub>
                      <m:sSubPr>
                        <m:ctrlPr>
                          <a:rPr lang="en-US" sz="900" b="0" i="1" dirty="0" smtClean="0">
                            <a:latin typeface="Cambria Math" panose="02040503050406030204" pitchFamily="18" charset="0"/>
                            <a:ea typeface="Cambria Math" panose="02040503050406030204" pitchFamily="18" charset="0"/>
                          </a:rPr>
                        </m:ctrlPr>
                      </m:sSubPr>
                      <m:e>
                        <m:r>
                          <a:rPr lang="en-US" sz="900" b="0" i="1" dirty="0" smtClean="0">
                            <a:latin typeface="Cambria Math" panose="02040503050406030204" pitchFamily="18" charset="0"/>
                            <a:ea typeface="Cambria Math" panose="02040503050406030204" pitchFamily="18" charset="0"/>
                          </a:rPr>
                          <m:t> </m:t>
                        </m:r>
                      </m:e>
                      <m:sub>
                        <m:r>
                          <a:rPr lang="en-US" sz="900" b="0" i="1" dirty="0" smtClean="0">
                            <a:latin typeface="Cambria Math" panose="02040503050406030204" pitchFamily="18" charset="0"/>
                            <a:ea typeface="Cambria Math" panose="02040503050406030204" pitchFamily="18" charset="0"/>
                          </a:rPr>
                          <m:t>2</m:t>
                        </m:r>
                      </m:sub>
                    </m:sSub>
                  </m:oMath>
                </a14:m>
                <a:r>
                  <a:rPr lang="en-GB" sz="900" dirty="0" smtClean="0">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a:t>
                </a:r>
                <a14:m>
                  <m:oMath xmlns:m="http://schemas.openxmlformats.org/officeDocument/2006/math">
                    <m:r>
                      <a:rPr lang="en-US" sz="900" b="0" i="1" dirty="0" smtClean="0">
                        <a:solidFill>
                          <a:srgbClr val="FF0000"/>
                        </a:solidFill>
                        <a:latin typeface="Cambria Math" panose="02040503050406030204" pitchFamily="18" charset="0"/>
                        <a:ea typeface="Cambria Math" panose="02040503050406030204" pitchFamily="18" charset="0"/>
                      </a:rPr>
                      <m:t>𝜆</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𝑥</m:t>
                    </m:r>
                  </m:oMath>
                </a14:m>
                <a:r>
                  <a:rPr lang="en-GB" sz="900" dirty="0">
                    <a:latin typeface="Cambria Math" panose="02040503050406030204" pitchFamily="18" charset="0"/>
                    <a:ea typeface="Cambria Math" panose="02040503050406030204" pitchFamily="18" charset="0"/>
                  </a:rPr>
                  <a:t> :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𝐵</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US" sz="900" i="1" dirty="0" smtClean="0">
                        <a:solidFill>
                          <a:srgbClr val="FF0000"/>
                        </a:solidFill>
                        <a:latin typeface="Cambria Math" panose="02040503050406030204" pitchFamily="18" charset="0"/>
                        <a:ea typeface="Cambria Math" panose="02040503050406030204" pitchFamily="18" charset="0"/>
                      </a:rPr>
                      <m:t>⇒</m:t>
                    </m:r>
                  </m:oMath>
                </a14:m>
                <a:r>
                  <a:rPr lang="en-GB" sz="900" dirty="0">
                    <a:latin typeface="Cambria Math" panose="02040503050406030204" pitchFamily="18" charset="0"/>
                    <a:ea typeface="Cambria Math" panose="02040503050406030204" pitchFamily="18" charset="0"/>
                  </a:rPr>
                  <a:t> (</a:t>
                </a:r>
                <a:r>
                  <a:rPr lang="en-GB" sz="900" dirty="0" err="1">
                    <a:solidFill>
                      <a:srgbClr val="00B0F0"/>
                    </a:solidFill>
                    <a:latin typeface="Cambria Math" panose="02040503050406030204" pitchFamily="18" charset="0"/>
                    <a:ea typeface="Cambria Math" panose="02040503050406030204" pitchFamily="18" charset="0"/>
                  </a:rPr>
                  <a:t>tt</a:t>
                </a:r>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𝑥</m:t>
                    </m:r>
                  </m:oMath>
                </a14:m>
                <a:r>
                  <a:rPr lang="en-GB" sz="9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900" dirty="0">
                    <a:latin typeface="Cambria Math" panose="02040503050406030204" pitchFamily="18" charset="0"/>
                    <a:ea typeface="Cambria Math" panose="02040503050406030204" pitchFamily="18" charset="0"/>
                  </a:rPr>
                  <a:t>        [ </a:t>
                </a:r>
                <a:r>
                  <a:rPr lang="en-GB" sz="900" dirty="0">
                    <a:solidFill>
                      <a:srgbClr val="002060"/>
                    </a:solidFill>
                    <a:latin typeface="Cambria Math" panose="02040503050406030204" pitchFamily="18" charset="0"/>
                    <a:ea typeface="Cambria Math" panose="02040503050406030204" pitchFamily="18" charset="0"/>
                  </a:rPr>
                  <a:t>intro</a:t>
                </a:r>
                <a:r>
                  <a:rPr lang="en-GB" sz="900" dirty="0">
                    <a:latin typeface="Cambria Math" panose="02040503050406030204" pitchFamily="18" charset="0"/>
                    <a:ea typeface="Cambria Math" panose="02040503050406030204" pitchFamily="18" charset="0"/>
                  </a:rPr>
                  <a:t>; </a:t>
                </a:r>
                <a:r>
                  <a:rPr lang="en-GB" sz="900" dirty="0">
                    <a:solidFill>
                      <a:srgbClr val="002060"/>
                    </a:solidFill>
                    <a:latin typeface="Cambria Math" panose="02040503050406030204" pitchFamily="18" charset="0"/>
                    <a:ea typeface="Cambria Math" panose="02040503050406030204" pitchFamily="18" charset="0"/>
                  </a:rPr>
                  <a:t>reflexivity</a:t>
                </a:r>
                <a:r>
                  <a:rPr lang="en-GB" sz="900" dirty="0">
                    <a:latin typeface="Cambria Math" panose="02040503050406030204" pitchFamily="18" charset="0"/>
                    <a:ea typeface="Cambria Math" panose="02040503050406030204" pitchFamily="18" charset="0"/>
                  </a:rPr>
                  <a:t> | </a:t>
                </a:r>
                <a:r>
                  <a:rPr lang="en-GB" sz="900" dirty="0">
                    <a:solidFill>
                      <a:srgbClr val="002060"/>
                    </a:solidFill>
                    <a:latin typeface="Cambria Math" panose="02040503050406030204" pitchFamily="18" charset="0"/>
                    <a:ea typeface="Cambria Math" panose="02040503050406030204" pitchFamily="18" charset="0"/>
                  </a:rPr>
                  <a:t>intros</a:t>
                </a:r>
                <a:r>
                  <a:rPr lang="en-GB" sz="900" dirty="0">
                    <a:latin typeface="Cambria Math" panose="02040503050406030204" pitchFamily="18" charset="0"/>
                    <a:ea typeface="Cambria Math" panose="02040503050406030204" pitchFamily="18" charset="0"/>
                  </a:rPr>
                  <a:t> [[]]; </a:t>
                </a:r>
                <a:r>
                  <a:rPr lang="en-GB" sz="900" dirty="0">
                    <a:solidFill>
                      <a:srgbClr val="002060"/>
                    </a:solidFill>
                    <a:latin typeface="Cambria Math" panose="02040503050406030204" pitchFamily="18" charset="0"/>
                    <a:ea typeface="Cambria Math" panose="02040503050406030204" pitchFamily="18" charset="0"/>
                  </a:rPr>
                  <a:t>reflexivity</a:t>
                </a:r>
                <a:r>
                  <a:rPr lang="en-GB" sz="900" dirty="0">
                    <a:latin typeface="Cambria Math" panose="02040503050406030204" pitchFamily="18" charset="0"/>
                    <a:ea typeface="Cambria Math" panose="02040503050406030204" pitchFamily="18" charset="0"/>
                  </a:rPr>
                  <a:t> ]</a:t>
                </a:r>
              </a:p>
              <a:p>
                <a:pPr marL="0" indent="0">
                  <a:lnSpc>
                    <a:spcPct val="120000"/>
                  </a:lnSpc>
                  <a:spcBef>
                    <a:spcPts val="0"/>
                  </a:spcBef>
                  <a:buNone/>
                </a:pPr>
                <a:r>
                  <a:rPr lang="en-GB" sz="900" dirty="0">
                    <a:latin typeface="Cambria Math" panose="02040503050406030204" pitchFamily="18" charset="0"/>
                    <a:ea typeface="Cambria Math" panose="02040503050406030204" pitchFamily="18" charset="0"/>
                  </a:rPr>
                  <a:t>      ).</a:t>
                </a:r>
              </a:p>
              <a:p>
                <a:pPr marL="0" indent="0">
                  <a:lnSpc>
                    <a:spcPct val="120000"/>
                  </a:lnSpc>
                  <a:spcBef>
                    <a:spcPts val="0"/>
                  </a:spcBef>
                  <a:buNone/>
                </a:pPr>
                <a:r>
                  <a:rPr lang="en-GB" sz="900" dirty="0">
                    <a:latin typeface="Cambria Math" panose="02040503050406030204" pitchFamily="18" charset="0"/>
                    <a:ea typeface="Cambria Math" panose="02040503050406030204" pitchFamily="18" charset="0"/>
                  </a:rPr>
                  <a:t>  - (</a:t>
                </a:r>
                <a:r>
                  <a:rPr lang="en-GB" sz="900" dirty="0">
                    <a:solidFill>
                      <a:srgbClr val="002060"/>
                    </a:solidFill>
                    <a:latin typeface="Cambria Math" panose="02040503050406030204" pitchFamily="18" charset="0"/>
                    <a:ea typeface="Cambria Math" panose="02040503050406030204" pitchFamily="18" charset="0"/>
                  </a:rPr>
                  <a:t>exists</a:t>
                </a:r>
                <a:r>
                  <a:rPr lang="en-GB" sz="900" dirty="0">
                    <a:latin typeface="Cambria Math" panose="02040503050406030204" pitchFamily="18" charset="0"/>
                    <a:ea typeface="Cambria Math" panose="02040503050406030204" pitchFamily="18" charset="0"/>
                  </a:rPr>
                  <a:t> </a:t>
                </a:r>
                <a:r>
                  <a:rPr lang="en-GB" sz="900" dirty="0" smtClean="0">
                    <a:latin typeface="Cambria Math" panose="02040503050406030204" pitchFamily="18" charset="0"/>
                    <a:ea typeface="Cambria Math" panose="02040503050406030204" pitchFamily="18" charset="0"/>
                  </a:rPr>
                  <a:t>((@</a:t>
                </a:r>
                <a:r>
                  <a:rPr lang="en-GB" sz="900" dirty="0" err="1">
                    <a:solidFill>
                      <a:srgbClr val="00B050"/>
                    </a:solidFill>
                    <a:latin typeface="Cambria Math" panose="02040503050406030204" pitchFamily="18" charset="0"/>
                    <a:ea typeface="Cambria Math" panose="02040503050406030204" pitchFamily="18" charset="0"/>
                  </a:rPr>
                  <a:t>center</a:t>
                </a:r>
                <a:r>
                  <a:rPr lang="en-GB" sz="900" dirty="0">
                    <a:solidFill>
                      <a:srgbClr val="00B05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_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𝐻</m:t>
                    </m:r>
                    <m:r>
                      <a:rPr lang="en-GB" sz="900" i="1" dirty="0" smtClean="0">
                        <a:solidFill>
                          <a:srgbClr val="7030A0"/>
                        </a:solidFill>
                        <a:latin typeface="Cambria Math" panose="02040503050406030204" pitchFamily="18" charset="0"/>
                        <a:ea typeface="Cambria Math" panose="02040503050406030204" pitchFamily="18" charset="0"/>
                      </a:rPr>
                      <m:t>′</m:t>
                    </m:r>
                  </m:oMath>
                </a14:m>
                <a:r>
                  <a:rPr lang="en-GB" sz="900" dirty="0">
                    <a:latin typeface="Cambria Math" panose="02040503050406030204" pitchFamily="18" charset="0"/>
                    <a:ea typeface="Cambria Math" panose="02040503050406030204" pitchFamily="18" charset="0"/>
                  </a:rPr>
                  <a:t>)</a:t>
                </a:r>
                <a:r>
                  <a:rPr lang="en-US" sz="900" dirty="0">
                    <a:ea typeface="Cambria Math" panose="02040503050406030204" pitchFamily="18" charset="0"/>
                  </a:rPr>
                  <a:t> </a:t>
                </a:r>
                <a14:m>
                  <m:oMath xmlns:m="http://schemas.openxmlformats.org/officeDocument/2006/math">
                    <m:sSub>
                      <m:sSubPr>
                        <m:ctrlPr>
                          <a:rPr lang="en-US" sz="900" i="1" dirty="0">
                            <a:latin typeface="Cambria Math" panose="02040503050406030204" pitchFamily="18" charset="0"/>
                            <a:ea typeface="Cambria Math" panose="02040503050406030204" pitchFamily="18" charset="0"/>
                          </a:rPr>
                        </m:ctrlPr>
                      </m:sSubPr>
                      <m:e>
                        <m:r>
                          <a:rPr lang="en-US" sz="900" i="1" dirty="0">
                            <a:latin typeface="Cambria Math" panose="02040503050406030204" pitchFamily="18" charset="0"/>
                            <a:ea typeface="Cambria Math" panose="02040503050406030204" pitchFamily="18" charset="0"/>
                          </a:rPr>
                          <m:t> </m:t>
                        </m:r>
                      </m:e>
                      <m:sub>
                        <m:r>
                          <a:rPr lang="en-US" sz="900" i="1" dirty="0">
                            <a:latin typeface="Cambria Math" panose="02040503050406030204" pitchFamily="18" charset="0"/>
                            <a:ea typeface="Cambria Math" panose="02040503050406030204" pitchFamily="18" charset="0"/>
                          </a:rPr>
                          <m:t>2</m:t>
                        </m:r>
                      </m:sub>
                    </m:sSub>
                  </m:oMath>
                </a14:m>
                <a:r>
                  <a:rPr lang="en-GB" sz="900" dirty="0" smtClean="0">
                    <a:latin typeface="Cambria Math" panose="02040503050406030204" pitchFamily="18" charset="0"/>
                    <a:ea typeface="Cambria Math" panose="02040503050406030204" pitchFamily="18" charset="0"/>
                  </a:rPr>
                  <a:t>)</a:t>
                </a:r>
                <a:r>
                  <a:rPr lang="en-US" sz="900" dirty="0">
                    <a:ea typeface="Cambria Math" panose="02040503050406030204" pitchFamily="18" charset="0"/>
                  </a:rPr>
                  <a:t> </a:t>
                </a:r>
                <a14:m>
                  <m:oMath xmlns:m="http://schemas.openxmlformats.org/officeDocument/2006/math">
                    <m:sSub>
                      <m:sSubPr>
                        <m:ctrlPr>
                          <a:rPr lang="en-US" sz="900" i="1" dirty="0">
                            <a:latin typeface="Cambria Math" panose="02040503050406030204" pitchFamily="18" charset="0"/>
                            <a:ea typeface="Cambria Math" panose="02040503050406030204" pitchFamily="18" charset="0"/>
                          </a:rPr>
                        </m:ctrlPr>
                      </m:sSubPr>
                      <m:e>
                        <m:r>
                          <a:rPr lang="en-US" sz="900" i="1" dirty="0">
                            <a:latin typeface="Cambria Math" panose="02040503050406030204" pitchFamily="18" charset="0"/>
                            <a:ea typeface="Cambria Math" panose="02040503050406030204" pitchFamily="18" charset="0"/>
                          </a:rPr>
                          <m:t> </m:t>
                        </m:r>
                      </m:e>
                      <m:sub>
                        <m:r>
                          <a:rPr lang="en-US" sz="900" b="0" i="1" dirty="0" smtClean="0">
                            <a:latin typeface="Cambria Math" panose="02040503050406030204" pitchFamily="18" charset="0"/>
                            <a:ea typeface="Cambria Math" panose="02040503050406030204" pitchFamily="18" charset="0"/>
                          </a:rPr>
                          <m:t>1</m:t>
                        </m:r>
                      </m:sub>
                    </m:sSub>
                  </m:oMath>
                </a14:m>
                <a:r>
                  <a:rPr lang="en-GB" sz="900" dirty="0" smtClean="0">
                    <a:latin typeface="Cambria Math" panose="02040503050406030204" pitchFamily="18" charset="0"/>
                    <a:ea typeface="Cambria Math" panose="02040503050406030204" pitchFamily="18" charset="0"/>
                  </a:rPr>
                  <a:t>).</a:t>
                </a:r>
                <a:endParaRPr lang="en-GB" sz="900" dirty="0">
                  <a:latin typeface="Cambria Math" panose="02040503050406030204" pitchFamily="18" charset="0"/>
                  <a:ea typeface="Cambria Math" panose="02040503050406030204" pitchFamily="18" charset="0"/>
                </a:endParaRPr>
              </a:p>
              <a:p>
                <a:pPr marL="0" indent="0">
                  <a:lnSpc>
                    <a:spcPct val="120000"/>
                  </a:lnSpc>
                  <a:spcBef>
                    <a:spcPts val="0"/>
                  </a:spcBef>
                  <a:buNone/>
                </a:pPr>
                <a:r>
                  <a:rPr lang="en-GB" sz="900" dirty="0">
                    <a:latin typeface="Cambria Math" panose="02040503050406030204" pitchFamily="18" charset="0"/>
                    <a:ea typeface="Cambria Math" panose="02040503050406030204" pitchFamily="18" charset="0"/>
                  </a:rPr>
                  <a:t>    </a:t>
                </a:r>
                <a:r>
                  <a:rPr lang="en-GB" sz="900" dirty="0">
                    <a:solidFill>
                      <a:srgbClr val="002060"/>
                    </a:solidFill>
                    <a:latin typeface="Cambria Math" panose="02040503050406030204" pitchFamily="18" charset="0"/>
                    <a:ea typeface="Cambria Math" panose="02040503050406030204" pitchFamily="18" charset="0"/>
                  </a:rPr>
                  <a:t>abstract</a:t>
                </a:r>
                <a:r>
                  <a:rPr lang="en-GB" sz="900" dirty="0">
                    <a:latin typeface="Cambria Math" panose="02040503050406030204" pitchFamily="18" charset="0"/>
                    <a:ea typeface="Cambria Math" panose="02040503050406030204" pitchFamily="18" charset="0"/>
                  </a:rPr>
                  <a:t> (</a:t>
                </a:r>
                <a:r>
                  <a:rPr lang="en-GB" sz="900" dirty="0" err="1">
                    <a:solidFill>
                      <a:srgbClr val="002060"/>
                    </a:solidFill>
                    <a:latin typeface="Cambria Math" panose="02040503050406030204" pitchFamily="18" charset="0"/>
                    <a:ea typeface="Cambria Math" panose="02040503050406030204" pitchFamily="18" charset="0"/>
                  </a:rPr>
                  <a:t>etransitivity</a:t>
                </a:r>
                <a:r>
                  <a:rPr lang="en-GB" sz="900" dirty="0">
                    <a:latin typeface="Cambria Math" panose="02040503050406030204" pitchFamily="18" charset="0"/>
                    <a:ea typeface="Cambria Math" panose="02040503050406030204" pitchFamily="18" charset="0"/>
                  </a:rPr>
                  <a:t>; [ </a:t>
                </a:r>
                <a:r>
                  <a:rPr lang="en-GB" sz="900" dirty="0">
                    <a:solidFill>
                      <a:srgbClr val="002060"/>
                    </a:solidFill>
                    <a:latin typeface="Cambria Math" panose="02040503050406030204" pitchFamily="18" charset="0"/>
                    <a:ea typeface="Cambria Math" panose="02040503050406030204" pitchFamily="18" charset="0"/>
                  </a:rPr>
                  <a:t>apply</a:t>
                </a:r>
                <a:r>
                  <a:rPr lang="en-GB" sz="900" dirty="0">
                    <a:latin typeface="Cambria Math" panose="02040503050406030204" pitchFamily="18" charset="0"/>
                    <a:ea typeface="Cambria Math" panose="02040503050406030204" pitchFamily="18" charset="0"/>
                  </a:rPr>
                  <a:t> </a:t>
                </a:r>
                <a:r>
                  <a:rPr lang="en-GB" sz="900" dirty="0" smtClean="0">
                    <a:latin typeface="Cambria Math" panose="02040503050406030204" pitchFamily="18" charset="0"/>
                    <a:ea typeface="Cambria Math" panose="02040503050406030204" pitchFamily="18" charset="0"/>
                  </a:rPr>
                  <a:t>((@</a:t>
                </a:r>
                <a:r>
                  <a:rPr lang="en-GB" sz="900" dirty="0" err="1">
                    <a:solidFill>
                      <a:srgbClr val="00B050"/>
                    </a:solidFill>
                    <a:latin typeface="Cambria Math" panose="02040503050406030204" pitchFamily="18" charset="0"/>
                    <a:ea typeface="Cambria Math" panose="02040503050406030204" pitchFamily="18" charset="0"/>
                  </a:rPr>
                  <a:t>center</a:t>
                </a:r>
                <a:r>
                  <a:rPr lang="en-GB" sz="900" dirty="0">
                    <a:solidFill>
                      <a:srgbClr val="00B05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_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𝐻</m:t>
                    </m:r>
                    <m:r>
                      <a:rPr lang="en-GB" sz="900" i="1" dirty="0" smtClean="0">
                        <a:solidFill>
                          <a:srgbClr val="7030A0"/>
                        </a:solidFill>
                        <a:latin typeface="Cambria Math" panose="02040503050406030204" pitchFamily="18" charset="0"/>
                        <a:ea typeface="Cambria Math" panose="02040503050406030204" pitchFamily="18" charset="0"/>
                      </a:rPr>
                      <m:t>′</m:t>
                    </m:r>
                  </m:oMath>
                </a14:m>
                <a:r>
                  <a:rPr lang="en-GB" sz="900" dirty="0">
                    <a:latin typeface="Cambria Math" panose="02040503050406030204" pitchFamily="18" charset="0"/>
                    <a:ea typeface="Cambria Math" panose="02040503050406030204" pitchFamily="18" charset="0"/>
                  </a:rPr>
                  <a:t>)</a:t>
                </a:r>
                <a:r>
                  <a:rPr lang="en-US" sz="900" dirty="0">
                    <a:ea typeface="Cambria Math" panose="02040503050406030204" pitchFamily="18" charset="0"/>
                  </a:rPr>
                  <a:t> </a:t>
                </a:r>
                <a14:m>
                  <m:oMath xmlns:m="http://schemas.openxmlformats.org/officeDocument/2006/math">
                    <m:sSub>
                      <m:sSubPr>
                        <m:ctrlPr>
                          <a:rPr lang="en-US" sz="900" i="1" dirty="0">
                            <a:latin typeface="Cambria Math" panose="02040503050406030204" pitchFamily="18" charset="0"/>
                            <a:ea typeface="Cambria Math" panose="02040503050406030204" pitchFamily="18" charset="0"/>
                          </a:rPr>
                        </m:ctrlPr>
                      </m:sSubPr>
                      <m:e>
                        <m:r>
                          <a:rPr lang="en-US" sz="900" i="1" dirty="0">
                            <a:latin typeface="Cambria Math" panose="02040503050406030204" pitchFamily="18" charset="0"/>
                            <a:ea typeface="Cambria Math" panose="02040503050406030204" pitchFamily="18" charset="0"/>
                          </a:rPr>
                          <m:t> </m:t>
                        </m:r>
                      </m:e>
                      <m:sub>
                        <m:r>
                          <a:rPr lang="en-US" sz="900" i="1" dirty="0">
                            <a:latin typeface="Cambria Math" panose="02040503050406030204" pitchFamily="18" charset="0"/>
                            <a:ea typeface="Cambria Math" panose="02040503050406030204" pitchFamily="18" charset="0"/>
                          </a:rPr>
                          <m:t>2</m:t>
                        </m:r>
                      </m:sub>
                    </m:sSub>
                  </m:oMath>
                </a14:m>
                <a:r>
                  <a:rPr lang="en-GB" sz="900" dirty="0" smtClean="0">
                    <a:latin typeface="Cambria Math" panose="02040503050406030204" pitchFamily="18" charset="0"/>
                    <a:ea typeface="Cambria Math" panose="02040503050406030204" pitchFamily="18" charset="0"/>
                  </a:rPr>
                  <a:t>)</a:t>
                </a:r>
                <a:r>
                  <a:rPr lang="en-US" sz="900" dirty="0">
                    <a:ea typeface="Cambria Math" panose="02040503050406030204" pitchFamily="18" charset="0"/>
                  </a:rPr>
                  <a:t> </a:t>
                </a:r>
                <a14:m>
                  <m:oMath xmlns:m="http://schemas.openxmlformats.org/officeDocument/2006/math">
                    <m:sSub>
                      <m:sSubPr>
                        <m:ctrlPr>
                          <a:rPr lang="en-US" sz="900" i="1" dirty="0">
                            <a:latin typeface="Cambria Math" panose="02040503050406030204" pitchFamily="18" charset="0"/>
                            <a:ea typeface="Cambria Math" panose="02040503050406030204" pitchFamily="18" charset="0"/>
                          </a:rPr>
                        </m:ctrlPr>
                      </m:sSubPr>
                      <m:e>
                        <m:r>
                          <a:rPr lang="en-US" sz="900" i="1" dirty="0">
                            <a:latin typeface="Cambria Math" panose="02040503050406030204" pitchFamily="18" charset="0"/>
                            <a:ea typeface="Cambria Math" panose="02040503050406030204" pitchFamily="18" charset="0"/>
                          </a:rPr>
                          <m:t> </m:t>
                        </m:r>
                      </m:e>
                      <m:sub>
                        <m:r>
                          <a:rPr lang="en-US" sz="900" i="1" dirty="0">
                            <a:latin typeface="Cambria Math" panose="02040503050406030204" pitchFamily="18" charset="0"/>
                            <a:ea typeface="Cambria Math" panose="02040503050406030204" pitchFamily="18" charset="0"/>
                          </a:rPr>
                          <m:t>2</m:t>
                        </m:r>
                      </m:sub>
                    </m:sSub>
                  </m:oMath>
                </a14:m>
                <a:r>
                  <a:rPr lang="en-GB" sz="900" dirty="0" smtClean="0">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 </a:t>
                </a:r>
                <a:r>
                  <a:rPr lang="en-GB" sz="900" dirty="0">
                    <a:solidFill>
                      <a:srgbClr val="002060"/>
                    </a:solidFill>
                    <a:latin typeface="Cambria Math" panose="02040503050406030204" pitchFamily="18" charset="0"/>
                    <a:ea typeface="Cambria Math" panose="02040503050406030204" pitchFamily="18" charset="0"/>
                  </a:rPr>
                  <a:t>auto with morphism </a:t>
                </a:r>
                <a:r>
                  <a:rPr lang="en-GB" sz="9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900" dirty="0">
                    <a:solidFill>
                      <a:srgbClr val="FF0000"/>
                    </a:solidFill>
                    <a:latin typeface="Cambria Math" panose="02040503050406030204" pitchFamily="18" charset="0"/>
                    <a:ea typeface="Cambria Math" panose="02040503050406030204" pitchFamily="18" charset="0"/>
                  </a:rPr>
                  <a:t>Defined</a:t>
                </a:r>
                <a:r>
                  <a:rPr lang="en-GB" sz="900" dirty="0">
                    <a:latin typeface="Cambria Math" panose="02040503050406030204" pitchFamily="18" charset="0"/>
                    <a:ea typeface="Cambria Math" panose="02040503050406030204" pitchFamily="18" charset="0"/>
                  </a:rPr>
                  <a:t>.</a:t>
                </a:r>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xfrm>
                <a:off x="0" y="1825624"/>
                <a:ext cx="9144000" cy="4301389"/>
              </a:xfrm>
              <a:blipFill rotWithShape="0">
                <a:blip r:embed="rId3"/>
                <a:stretch>
                  <a:fillRect/>
                </a:stretch>
              </a:blipFill>
            </p:spPr>
            <p:txBody>
              <a:bodyPr/>
              <a:lstStyle/>
              <a:p>
                <a:r>
                  <a:rPr lang="en-US">
                    <a:noFill/>
                  </a:rPr>
                  <a:t> </a:t>
                </a:r>
              </a:p>
            </p:txBody>
          </p:sp>
        </mc:Fallback>
      </mc:AlternateContent>
      <p:sp>
        <p:nvSpPr>
          <p:cNvPr id="68" name="Title 1"/>
          <p:cNvSpPr txBox="1">
            <a:spLocks/>
          </p:cNvSpPr>
          <p:nvPr/>
        </p:nvSpPr>
        <p:spPr>
          <a:xfrm>
            <a:off x="628650" y="943520"/>
            <a:ext cx="8515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t>Concrete Example (Old Interface)</a:t>
            </a:r>
            <a:endParaRPr lang="en-US" sz="3200" dirty="0"/>
          </a:p>
        </p:txBody>
      </p:sp>
      <p:grpSp>
        <p:nvGrpSpPr>
          <p:cNvPr id="32" name="Group 31"/>
          <p:cNvGrpSpPr/>
          <p:nvPr/>
        </p:nvGrpSpPr>
        <p:grpSpPr>
          <a:xfrm>
            <a:off x="1727463" y="3481431"/>
            <a:ext cx="5047074" cy="1895913"/>
            <a:chOff x="4686929" y="661012"/>
            <a:chExt cx="6729428" cy="880559"/>
          </a:xfrm>
        </p:grpSpPr>
        <p:sp>
          <p:nvSpPr>
            <p:cNvPr id="33" name="Right Brace 32"/>
            <p:cNvSpPr/>
            <p:nvPr/>
          </p:nvSpPr>
          <p:spPr>
            <a:xfrm>
              <a:off x="4686929" y="661012"/>
              <a:ext cx="5404524" cy="880559"/>
            </a:xfrm>
            <a:prstGeom prst="rightBrace">
              <a:avLst/>
            </a:prstGeom>
            <a:ln w="47625"/>
          </p:spPr>
          <p:style>
            <a:lnRef idx="1">
              <a:schemeClr val="accent4"/>
            </a:lnRef>
            <a:fillRef idx="0">
              <a:schemeClr val="accent4"/>
            </a:fillRef>
            <a:effectRef idx="0">
              <a:schemeClr val="accent4"/>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34" name="TextBox 33"/>
            <p:cNvSpPr txBox="1"/>
            <p:nvPr/>
          </p:nvSpPr>
          <p:spPr>
            <a:xfrm>
              <a:off x="10331818" y="963352"/>
              <a:ext cx="1084539" cy="190160"/>
            </a:xfrm>
            <a:prstGeom prst="rect">
              <a:avLst/>
            </a:prstGeom>
            <a:noFill/>
          </p:spPr>
          <p:txBody>
            <a:bodyPr wrap="square" rtlCol="0">
              <a:spAutoFit/>
            </a:bodyPr>
            <a:lstStyle/>
            <a:p>
              <a:r>
                <a:rPr lang="en-GB" sz="2700" b="1" dirty="0" smtClean="0">
                  <a:solidFill>
                    <a:schemeClr val="accent4"/>
                  </a:solidFill>
                </a:rPr>
                <a:t>3 </a:t>
              </a:r>
              <a:r>
                <a:rPr lang="en-GB" sz="2700" b="1" dirty="0">
                  <a:solidFill>
                    <a:schemeClr val="accent4"/>
                  </a:solidFill>
                </a:rPr>
                <a:t>s</a:t>
              </a:r>
            </a:p>
          </p:txBody>
        </p:sp>
      </p:grpSp>
      <p:grpSp>
        <p:nvGrpSpPr>
          <p:cNvPr id="35" name="Group 34"/>
          <p:cNvGrpSpPr/>
          <p:nvPr/>
        </p:nvGrpSpPr>
        <p:grpSpPr>
          <a:xfrm>
            <a:off x="2659310" y="5479936"/>
            <a:ext cx="4714613" cy="507831"/>
            <a:chOff x="7147892" y="213993"/>
            <a:chExt cx="4613812" cy="1673917"/>
          </a:xfrm>
        </p:grpSpPr>
        <p:sp>
          <p:nvSpPr>
            <p:cNvPr id="36" name="Right Brace 35"/>
            <p:cNvSpPr/>
            <p:nvPr/>
          </p:nvSpPr>
          <p:spPr>
            <a:xfrm>
              <a:off x="7147892" y="661012"/>
              <a:ext cx="2943561" cy="880559"/>
            </a:xfrm>
            <a:prstGeom prst="rightBrace">
              <a:avLst/>
            </a:prstGeom>
            <a:ln w="47625"/>
          </p:spPr>
          <p:style>
            <a:lnRef idx="1">
              <a:schemeClr val="accent4"/>
            </a:lnRef>
            <a:fillRef idx="0">
              <a:schemeClr val="accent4"/>
            </a:fillRef>
            <a:effectRef idx="0">
              <a:schemeClr val="accent4"/>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37" name="TextBox 36"/>
            <p:cNvSpPr txBox="1"/>
            <p:nvPr/>
          </p:nvSpPr>
          <p:spPr>
            <a:xfrm>
              <a:off x="10342305" y="213993"/>
              <a:ext cx="1419399" cy="1673917"/>
            </a:xfrm>
            <a:prstGeom prst="rect">
              <a:avLst/>
            </a:prstGeom>
            <a:noFill/>
          </p:spPr>
          <p:txBody>
            <a:bodyPr wrap="square" rtlCol="0">
              <a:spAutoFit/>
            </a:bodyPr>
            <a:lstStyle/>
            <a:p>
              <a:r>
                <a:rPr lang="en-GB" sz="2700" b="1" dirty="0">
                  <a:solidFill>
                    <a:schemeClr val="accent4"/>
                  </a:solidFill>
                </a:rPr>
                <a:t>1</a:t>
              </a:r>
              <a:r>
                <a:rPr lang="en-GB" sz="2700" b="1" dirty="0" smtClean="0">
                  <a:solidFill>
                    <a:schemeClr val="accent4"/>
                  </a:solidFill>
                </a:rPr>
                <a:t> </a:t>
              </a:r>
              <a:r>
                <a:rPr lang="en-GB" sz="2700" b="1" dirty="0">
                  <a:solidFill>
                    <a:schemeClr val="accent4"/>
                  </a:solidFill>
                </a:rPr>
                <a:t>s</a:t>
              </a:r>
            </a:p>
          </p:txBody>
        </p:sp>
      </p:grpSp>
      <p:sp>
        <p:nvSpPr>
          <p:cNvPr id="5" name="TextBox 4"/>
          <p:cNvSpPr txBox="1"/>
          <p:nvPr/>
        </p:nvSpPr>
        <p:spPr>
          <a:xfrm>
            <a:off x="0" y="6014906"/>
            <a:ext cx="8254767" cy="369332"/>
          </a:xfrm>
          <a:prstGeom prst="rect">
            <a:avLst/>
          </a:prstGeom>
          <a:noFill/>
        </p:spPr>
        <p:txBody>
          <a:bodyPr wrap="square" rtlCol="0">
            <a:spAutoFit/>
          </a:bodyPr>
          <a:lstStyle/>
          <a:p>
            <a:r>
              <a:rPr lang="en-US" dirty="0" smtClean="0"/>
              <a:t>Total file time: 7 s</a:t>
            </a:r>
            <a:endParaRPr lang="en-GB" dirty="0"/>
          </a:p>
        </p:txBody>
      </p:sp>
    </p:spTree>
    <p:extLst>
      <p:ext uri="{BB962C8B-B14F-4D97-AF65-F5344CB8AC3E}">
        <p14:creationId xmlns:p14="http://schemas.microsoft.com/office/powerpoint/2010/main" val="265031833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p:sp>
        <p:nvSpPr>
          <p:cNvPr id="4" name="Slide Number Placeholder 3"/>
          <p:cNvSpPr>
            <a:spLocks noGrp="1"/>
          </p:cNvSpPr>
          <p:nvPr>
            <p:ph type="sldNum" sz="quarter" idx="12"/>
          </p:nvPr>
        </p:nvSpPr>
        <p:spPr/>
        <p:txBody>
          <a:bodyPr/>
          <a:lstStyle/>
          <a:p>
            <a:fld id="{E64EF21E-4A1E-457A-A908-FECEBBB6594B}" type="slidenum">
              <a:rPr lang="en-US" smtClean="0"/>
              <a:t>71</a:t>
            </a:fld>
            <a:endParaRPr lang="en-US"/>
          </a:p>
        </p:txBody>
      </p:sp>
      <mc:AlternateContent xmlns:mc="http://schemas.openxmlformats.org/markup-compatibility/2006" xmlns:a14="http://schemas.microsoft.com/office/drawing/2010/main">
        <mc:Choice Requires="a14">
          <p:sp>
            <p:nvSpPr>
              <p:cNvPr id="7" name="Content Placeholder 6"/>
              <p:cNvSpPr>
                <a:spLocks noGrp="1"/>
              </p:cNvSpPr>
              <p:nvPr>
                <p:ph idx="1"/>
              </p:nvPr>
            </p:nvSpPr>
            <p:spPr>
              <a:xfrm>
                <a:off x="0" y="1825624"/>
                <a:ext cx="9144000" cy="4301389"/>
              </a:xfrm>
            </p:spPr>
            <p:txBody>
              <a:bodyPr>
                <a:noAutofit/>
              </a:bodyPr>
              <a:lstStyle/>
              <a:p>
                <a:pPr marL="0" indent="0">
                  <a:lnSpc>
                    <a:spcPct val="120000"/>
                  </a:lnSpc>
                  <a:spcBef>
                    <a:spcPts val="0"/>
                  </a:spcBef>
                  <a:buNone/>
                </a:pPr>
                <a:r>
                  <a:rPr lang="en-GB" sz="900" dirty="0" smtClean="0">
                    <a:solidFill>
                      <a:srgbClr val="FF0000"/>
                    </a:solidFill>
                    <a:latin typeface="Cambria Math" panose="02040503050406030204" pitchFamily="18" charset="0"/>
                    <a:ea typeface="Cambria Math" panose="02040503050406030204" pitchFamily="18" charset="0"/>
                  </a:rPr>
                  <a:t>Definition</a:t>
                </a:r>
                <a:r>
                  <a:rPr lang="en-GB" sz="900" dirty="0">
                    <a:latin typeface="Cambria Math" panose="02040503050406030204" pitchFamily="18" charset="0"/>
                    <a:ea typeface="Cambria Math" panose="02040503050406030204" pitchFamily="18" charset="0"/>
                  </a:rPr>
                  <a:t> </a:t>
                </a:r>
                <a:r>
                  <a:rPr lang="en-GB" sz="900" dirty="0" err="1">
                    <a:solidFill>
                      <a:srgbClr val="00B0F0"/>
                    </a:solidFill>
                    <a:latin typeface="Cambria Math" panose="02040503050406030204" pitchFamily="18" charset="0"/>
                    <a:ea typeface="Cambria Math" panose="02040503050406030204" pitchFamily="18" charset="0"/>
                  </a:rPr>
                  <a:t>IsInitialMorphism_object</a:t>
                </a:r>
                <a:r>
                  <a:rPr lang="en-GB" sz="900" dirty="0">
                    <a:solidFill>
                      <a:srgbClr val="00B0F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𝑀</m:t>
                    </m:r>
                  </m:oMath>
                </a14:m>
                <a:r>
                  <a:rPr lang="en-GB" sz="900" dirty="0">
                    <a:latin typeface="Cambria Math" panose="02040503050406030204" pitchFamily="18" charset="0"/>
                    <a:ea typeface="Cambria Math" panose="02040503050406030204" pitchFamily="18" charset="0"/>
                  </a:rPr>
                  <a:t> : </a:t>
                </a:r>
                <a:r>
                  <a:rPr lang="en-GB" sz="900" dirty="0" err="1">
                    <a:solidFill>
                      <a:srgbClr val="00B0F0"/>
                    </a:solidFill>
                    <a:latin typeface="Cambria Math" panose="02040503050406030204" pitchFamily="18" charset="0"/>
                    <a:ea typeface="Cambria Math" panose="02040503050406030204" pitchFamily="18" charset="0"/>
                  </a:rPr>
                  <a:t>IsInitialMorphism</a:t>
                </a:r>
                <a:r>
                  <a:rPr lang="en-GB" sz="900" dirty="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𝐴</m:t>
                    </m:r>
                    <m:r>
                      <a:rPr lang="el-GR" sz="900" i="1" dirty="0">
                        <a:solidFill>
                          <a:srgbClr val="7030A0"/>
                        </a:solidFill>
                        <a:latin typeface="Cambria Math" panose="02040503050406030204" pitchFamily="18" charset="0"/>
                        <a:ea typeface="Cambria Math" panose="02040503050406030204" pitchFamily="18" charset="0"/>
                      </a:rPr>
                      <m:t>𝜑</m:t>
                    </m:r>
                  </m:oMath>
                </a14:m>
                <a:r>
                  <a:rPr lang="en-GB" sz="900" dirty="0">
                    <a:latin typeface="Cambria Math" panose="02040503050406030204" pitchFamily="18" charset="0"/>
                    <a:ea typeface="Cambria Math" panose="02040503050406030204" pitchFamily="18" charset="0"/>
                  </a:rPr>
                  <a:t>) :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𝐷</m:t>
                    </m:r>
                  </m:oMath>
                </a14:m>
                <a:r>
                  <a:rPr lang="en-GB" sz="900" dirty="0">
                    <a:latin typeface="Cambria Math" panose="02040503050406030204" pitchFamily="18" charset="0"/>
                    <a:ea typeface="Cambria Math" panose="02040503050406030204" pitchFamily="18" charset="0"/>
                  </a:rPr>
                  <a:t> := </a:t>
                </a:r>
                <a:r>
                  <a:rPr lang="en-GB" sz="900" dirty="0" err="1">
                    <a:solidFill>
                      <a:srgbClr val="00B050"/>
                    </a:solidFill>
                    <a:latin typeface="Cambria Math" panose="02040503050406030204" pitchFamily="18" charset="0"/>
                    <a:ea typeface="Cambria Math" panose="02040503050406030204" pitchFamily="18" charset="0"/>
                  </a:rPr>
                  <a:t>CommaCategory.b</a:t>
                </a:r>
                <a:r>
                  <a:rPr lang="en-GB" sz="900" dirty="0">
                    <a:solidFill>
                      <a:srgbClr val="00B05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𝐴</m:t>
                    </m:r>
                    <m:r>
                      <a:rPr lang="el-GR" sz="900" i="1" dirty="0">
                        <a:solidFill>
                          <a:srgbClr val="7030A0"/>
                        </a:solidFill>
                        <a:latin typeface="Cambria Math" panose="02040503050406030204" pitchFamily="18" charset="0"/>
                        <a:ea typeface="Cambria Math" panose="02040503050406030204" pitchFamily="18" charset="0"/>
                      </a:rPr>
                      <m:t>𝜑</m:t>
                    </m:r>
                  </m:oMath>
                </a14:m>
                <a:r>
                  <a:rPr lang="en-GB" sz="9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900" dirty="0" smtClean="0">
                    <a:solidFill>
                      <a:srgbClr val="FF0000"/>
                    </a:solidFill>
                    <a:latin typeface="Cambria Math" panose="02040503050406030204" pitchFamily="18" charset="0"/>
                    <a:ea typeface="Cambria Math" panose="02040503050406030204" pitchFamily="18" charset="0"/>
                  </a:rPr>
                  <a:t>Definition</a:t>
                </a:r>
                <a:r>
                  <a:rPr lang="en-GB" sz="900" dirty="0">
                    <a:latin typeface="Cambria Math" panose="02040503050406030204" pitchFamily="18" charset="0"/>
                    <a:ea typeface="Cambria Math" panose="02040503050406030204" pitchFamily="18" charset="0"/>
                  </a:rPr>
                  <a:t> </a:t>
                </a:r>
                <a:r>
                  <a:rPr lang="en-GB" sz="900" dirty="0" err="1">
                    <a:solidFill>
                      <a:srgbClr val="00B0F0"/>
                    </a:solidFill>
                    <a:latin typeface="Cambria Math" panose="02040503050406030204" pitchFamily="18" charset="0"/>
                    <a:ea typeface="Cambria Math" panose="02040503050406030204" pitchFamily="18" charset="0"/>
                  </a:rPr>
                  <a:t>IsInitialMorphism_morphism</a:t>
                </a:r>
                <a:r>
                  <a:rPr lang="en-GB" sz="900" dirty="0">
                    <a:solidFill>
                      <a:srgbClr val="00B0F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𝑀</m:t>
                    </m:r>
                  </m:oMath>
                </a14:m>
                <a:r>
                  <a:rPr lang="en-GB" sz="900" dirty="0">
                    <a:latin typeface="Cambria Math" panose="02040503050406030204" pitchFamily="18" charset="0"/>
                    <a:ea typeface="Cambria Math" panose="02040503050406030204" pitchFamily="18" charset="0"/>
                  </a:rPr>
                  <a:t> : </a:t>
                </a:r>
                <a:r>
                  <a:rPr lang="en-GB" sz="900" dirty="0" err="1">
                    <a:solidFill>
                      <a:srgbClr val="00B0F0"/>
                    </a:solidFill>
                    <a:latin typeface="Cambria Math" panose="02040503050406030204" pitchFamily="18" charset="0"/>
                    <a:ea typeface="Cambria Math" panose="02040503050406030204" pitchFamily="18" charset="0"/>
                  </a:rPr>
                  <a:t>IsInitialMorphism</a:t>
                </a:r>
                <a:r>
                  <a:rPr lang="en-GB" sz="900" dirty="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𝐴</m:t>
                    </m:r>
                    <m:r>
                      <a:rPr lang="el-GR" sz="900" i="1" dirty="0">
                        <a:solidFill>
                          <a:srgbClr val="7030A0"/>
                        </a:solidFill>
                        <a:latin typeface="Cambria Math" panose="02040503050406030204" pitchFamily="18" charset="0"/>
                        <a:ea typeface="Cambria Math" panose="02040503050406030204" pitchFamily="18" charset="0"/>
                      </a:rPr>
                      <m:t>𝜑</m:t>
                    </m:r>
                  </m:oMath>
                </a14:m>
                <a:r>
                  <a:rPr lang="en-GB" sz="900" dirty="0">
                    <a:latin typeface="Cambria Math" panose="02040503050406030204" pitchFamily="18" charset="0"/>
                    <a:ea typeface="Cambria Math" panose="02040503050406030204" pitchFamily="18" charset="0"/>
                  </a:rPr>
                  <a:t>) : </a:t>
                </a:r>
                <a:r>
                  <a:rPr lang="en-GB" sz="900" dirty="0">
                    <a:solidFill>
                      <a:srgbClr val="00B050"/>
                    </a:solidFill>
                    <a:latin typeface="Cambria Math" panose="02040503050406030204" pitchFamily="18" charset="0"/>
                    <a:ea typeface="Cambria Math" panose="02040503050406030204" pitchFamily="18" charset="0"/>
                  </a:rPr>
                  <a:t>morphism</a:t>
                </a:r>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𝐶</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𝑋</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𝑈</m:t>
                    </m:r>
                    <m:sSub>
                      <m:sSubPr>
                        <m:ctrlPr>
                          <a:rPr lang="en-US" sz="900" i="1" dirty="0">
                            <a:latin typeface="Cambria Math" panose="02040503050406030204" pitchFamily="18" charset="0"/>
                            <a:ea typeface="Cambria Math" panose="02040503050406030204" pitchFamily="18" charset="0"/>
                          </a:rPr>
                        </m:ctrlPr>
                      </m:sSubPr>
                      <m:e>
                        <m:r>
                          <a:rPr lang="en-US" sz="900" i="1" dirty="0">
                            <a:latin typeface="Cambria Math" panose="02040503050406030204" pitchFamily="18" charset="0"/>
                            <a:ea typeface="Cambria Math" panose="02040503050406030204" pitchFamily="18" charset="0"/>
                          </a:rPr>
                          <m:t> </m:t>
                        </m:r>
                      </m:e>
                      <m:sub>
                        <m:r>
                          <a:rPr lang="en-US" sz="900" i="1" dirty="0">
                            <a:latin typeface="Cambria Math" panose="02040503050406030204" pitchFamily="18" charset="0"/>
                            <a:ea typeface="Cambria Math" panose="02040503050406030204" pitchFamily="18" charset="0"/>
                          </a:rPr>
                          <m:t>0</m:t>
                        </m:r>
                      </m:sub>
                    </m:sSub>
                  </m:oMath>
                </a14:m>
                <a:r>
                  <a:rPr lang="en-GB" sz="900" dirty="0">
                    <a:latin typeface="Cambria Math" panose="02040503050406030204" pitchFamily="18" charset="0"/>
                    <a:ea typeface="Cambria Math" panose="02040503050406030204" pitchFamily="18" charset="0"/>
                  </a:rPr>
                  <a:t> (</a:t>
                </a:r>
                <a:r>
                  <a:rPr lang="en-GB" sz="900" dirty="0" err="1">
                    <a:solidFill>
                      <a:srgbClr val="00B0F0"/>
                    </a:solidFill>
                    <a:latin typeface="Cambria Math" panose="02040503050406030204" pitchFamily="18" charset="0"/>
                    <a:ea typeface="Cambria Math" panose="02040503050406030204" pitchFamily="18" charset="0"/>
                  </a:rPr>
                  <a:t>IsInitialMorphism_object</a:t>
                </a:r>
                <a:r>
                  <a:rPr lang="en-GB" sz="900" dirty="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𝑀</m:t>
                    </m:r>
                  </m:oMath>
                </a14:m>
                <a:r>
                  <a:rPr lang="en-GB" sz="900" dirty="0">
                    <a:latin typeface="Cambria Math" panose="02040503050406030204" pitchFamily="18" charset="0"/>
                    <a:ea typeface="Cambria Math" panose="02040503050406030204" pitchFamily="18" charset="0"/>
                  </a:rPr>
                  <a:t>)) := </a:t>
                </a:r>
                <a:r>
                  <a:rPr lang="en-GB" sz="900" dirty="0" err="1">
                    <a:solidFill>
                      <a:srgbClr val="00B050"/>
                    </a:solidFill>
                    <a:latin typeface="Cambria Math" panose="02040503050406030204" pitchFamily="18" charset="0"/>
                    <a:ea typeface="Cambria Math" panose="02040503050406030204" pitchFamily="18" charset="0"/>
                  </a:rPr>
                  <a:t>CommaCategory.f</a:t>
                </a:r>
                <a:r>
                  <a:rPr lang="en-GB" sz="900" dirty="0">
                    <a:solidFill>
                      <a:srgbClr val="00B05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𝐴</m:t>
                    </m:r>
                    <m:r>
                      <a:rPr lang="el-GR" sz="900" i="1" dirty="0">
                        <a:solidFill>
                          <a:srgbClr val="7030A0"/>
                        </a:solidFill>
                        <a:latin typeface="Cambria Math" panose="02040503050406030204" pitchFamily="18" charset="0"/>
                        <a:ea typeface="Cambria Math" panose="02040503050406030204" pitchFamily="18" charset="0"/>
                      </a:rPr>
                      <m:t>𝜑</m:t>
                    </m:r>
                  </m:oMath>
                </a14:m>
                <a:r>
                  <a:rPr lang="en-GB" sz="9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900" dirty="0">
                    <a:solidFill>
                      <a:srgbClr val="FF0000"/>
                    </a:solidFill>
                    <a:latin typeface="Cambria Math" panose="02040503050406030204" pitchFamily="18" charset="0"/>
                    <a:ea typeface="Cambria Math" panose="02040503050406030204" pitchFamily="18" charset="0"/>
                  </a:rPr>
                  <a:t>Definition</a:t>
                </a:r>
                <a:r>
                  <a:rPr lang="en-GB" sz="900" dirty="0">
                    <a:latin typeface="Cambria Math" panose="02040503050406030204" pitchFamily="18" charset="0"/>
                    <a:ea typeface="Cambria Math" panose="02040503050406030204" pitchFamily="18" charset="0"/>
                  </a:rPr>
                  <a:t> </a:t>
                </a:r>
                <a:r>
                  <a:rPr lang="en-GB" sz="900" dirty="0" err="1" smtClean="0">
                    <a:solidFill>
                      <a:srgbClr val="00B0F0"/>
                    </a:solidFill>
                    <a:latin typeface="Cambria Math" panose="02040503050406030204" pitchFamily="18" charset="0"/>
                    <a:ea typeface="Cambria Math" panose="02040503050406030204" pitchFamily="18" charset="0"/>
                  </a:rPr>
                  <a:t>IsInitialMorphism_property_morphism</a:t>
                </a:r>
                <a:r>
                  <a:rPr lang="en-GB" sz="900" dirty="0" smtClean="0">
                    <a:solidFill>
                      <a:srgbClr val="00B0F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𝑀</m:t>
                    </m:r>
                  </m:oMath>
                </a14:m>
                <a:r>
                  <a:rPr lang="en-GB" sz="900" dirty="0">
                    <a:latin typeface="Cambria Math" panose="02040503050406030204" pitchFamily="18" charset="0"/>
                    <a:ea typeface="Cambria Math" panose="02040503050406030204" pitchFamily="18" charset="0"/>
                  </a:rPr>
                  <a:t> : </a:t>
                </a:r>
                <a:r>
                  <a:rPr lang="en-GB" sz="900" dirty="0" err="1">
                    <a:solidFill>
                      <a:srgbClr val="00B0F0"/>
                    </a:solidFill>
                    <a:latin typeface="Cambria Math" panose="02040503050406030204" pitchFamily="18" charset="0"/>
                    <a:ea typeface="Cambria Math" panose="02040503050406030204" pitchFamily="18" charset="0"/>
                  </a:rPr>
                  <a:t>IsInitialMorphism</a:t>
                </a:r>
                <a:r>
                  <a:rPr lang="en-GB" sz="900" dirty="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𝐴</m:t>
                    </m:r>
                    <m:r>
                      <a:rPr lang="el-GR" sz="900" i="1" dirty="0">
                        <a:solidFill>
                          <a:srgbClr val="7030A0"/>
                        </a:solidFill>
                        <a:latin typeface="Cambria Math" panose="02040503050406030204" pitchFamily="18" charset="0"/>
                        <a:ea typeface="Cambria Math" panose="02040503050406030204" pitchFamily="18" charset="0"/>
                      </a:rPr>
                      <m:t>𝜑</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𝑌</m:t>
                    </m:r>
                  </m:oMath>
                </a14:m>
                <a:r>
                  <a:rPr lang="en-GB" sz="900" dirty="0">
                    <a:latin typeface="Cambria Math" panose="02040503050406030204" pitchFamily="18" charset="0"/>
                    <a:ea typeface="Cambria Math" panose="02040503050406030204" pitchFamily="18" charset="0"/>
                  </a:rPr>
                  <a:t> :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𝐷</m:t>
                    </m:r>
                  </m:oMath>
                </a14:m>
                <a:r>
                  <a:rPr lang="en-GB" sz="900" dirty="0">
                    <a:latin typeface="Cambria Math" panose="02040503050406030204" pitchFamily="18" charset="0"/>
                    <a:ea typeface="Cambria Math" panose="02040503050406030204" pitchFamily="18" charset="0"/>
                  </a:rPr>
                  <a:t>) (f : </a:t>
                </a:r>
                <a:r>
                  <a:rPr lang="en-GB" sz="900" dirty="0">
                    <a:solidFill>
                      <a:srgbClr val="00B050"/>
                    </a:solidFill>
                    <a:latin typeface="Cambria Math" panose="02040503050406030204" pitchFamily="18" charset="0"/>
                    <a:ea typeface="Cambria Math" panose="02040503050406030204" pitchFamily="18" charset="0"/>
                  </a:rPr>
                  <a:t>morphism</a:t>
                </a:r>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𝐶</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𝑋</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𝑈</m:t>
                    </m:r>
                    <m:sSub>
                      <m:sSubPr>
                        <m:ctrlPr>
                          <a:rPr lang="en-US" sz="900" i="1" dirty="0">
                            <a:latin typeface="Cambria Math" panose="02040503050406030204" pitchFamily="18" charset="0"/>
                            <a:ea typeface="Cambria Math" panose="02040503050406030204" pitchFamily="18" charset="0"/>
                          </a:rPr>
                        </m:ctrlPr>
                      </m:sSubPr>
                      <m:e>
                        <m:r>
                          <a:rPr lang="en-US" sz="900" i="1" dirty="0">
                            <a:latin typeface="Cambria Math" panose="02040503050406030204" pitchFamily="18" charset="0"/>
                            <a:ea typeface="Cambria Math" panose="02040503050406030204" pitchFamily="18" charset="0"/>
                          </a:rPr>
                          <m:t> </m:t>
                        </m:r>
                      </m:e>
                      <m:sub>
                        <m:r>
                          <a:rPr lang="en-US" sz="900" i="1" dirty="0">
                            <a:latin typeface="Cambria Math" panose="02040503050406030204" pitchFamily="18" charset="0"/>
                            <a:ea typeface="Cambria Math" panose="02040503050406030204" pitchFamily="18" charset="0"/>
                          </a:rPr>
                          <m:t>0</m:t>
                        </m:r>
                      </m:sub>
                    </m:sSub>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𝑌</m:t>
                    </m:r>
                  </m:oMath>
                </a14:m>
                <a:r>
                  <a:rPr lang="en-GB" sz="900" dirty="0" smtClean="0">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 </a:t>
                </a:r>
                <a:r>
                  <a:rPr lang="en-GB" sz="900" dirty="0">
                    <a:solidFill>
                      <a:srgbClr val="00B050"/>
                    </a:solidFill>
                    <a:latin typeface="Cambria Math" panose="02040503050406030204" pitchFamily="18" charset="0"/>
                    <a:ea typeface="Cambria Math" panose="02040503050406030204" pitchFamily="18" charset="0"/>
                  </a:rPr>
                  <a:t>morphism</a:t>
                </a:r>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𝐷</m:t>
                    </m:r>
                  </m:oMath>
                </a14:m>
                <a:r>
                  <a:rPr lang="en-GB" sz="900" dirty="0">
                    <a:latin typeface="Cambria Math" panose="02040503050406030204" pitchFamily="18" charset="0"/>
                    <a:ea typeface="Cambria Math" panose="02040503050406030204" pitchFamily="18" charset="0"/>
                  </a:rPr>
                  <a:t> (</a:t>
                </a:r>
                <a:r>
                  <a:rPr lang="en-GB" sz="900" dirty="0" err="1">
                    <a:solidFill>
                      <a:srgbClr val="00B0F0"/>
                    </a:solidFill>
                    <a:latin typeface="Cambria Math" panose="02040503050406030204" pitchFamily="18" charset="0"/>
                    <a:ea typeface="Cambria Math" panose="02040503050406030204" pitchFamily="18" charset="0"/>
                  </a:rPr>
                  <a:t>IsInitialMorphism_object</a:t>
                </a:r>
                <a:r>
                  <a:rPr lang="en-GB" sz="900" dirty="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𝑀</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𝑌</m:t>
                    </m:r>
                  </m:oMath>
                </a14:m>
                <a:endParaRPr lang="en-GB" sz="900" dirty="0">
                  <a:latin typeface="Cambria Math" panose="02040503050406030204" pitchFamily="18" charset="0"/>
                  <a:ea typeface="Cambria Math" panose="02040503050406030204" pitchFamily="18" charset="0"/>
                </a:endParaRPr>
              </a:p>
              <a:p>
                <a:pPr marL="0" indent="0">
                  <a:lnSpc>
                    <a:spcPct val="120000"/>
                  </a:lnSpc>
                  <a:spcBef>
                    <a:spcPts val="0"/>
                  </a:spcBef>
                  <a:buNone/>
                </a:pPr>
                <a:r>
                  <a:rPr lang="en-GB" sz="900" dirty="0">
                    <a:latin typeface="Cambria Math" panose="02040503050406030204" pitchFamily="18" charset="0"/>
                    <a:ea typeface="Cambria Math" panose="02040503050406030204" pitchFamily="18" charset="0"/>
                  </a:rPr>
                  <a:t>  := </a:t>
                </a:r>
                <a:r>
                  <a:rPr lang="en-GB" sz="900" dirty="0" err="1">
                    <a:solidFill>
                      <a:srgbClr val="00B050"/>
                    </a:solidFill>
                    <a:latin typeface="Cambria Math" panose="02040503050406030204" pitchFamily="18" charset="0"/>
                    <a:ea typeface="Cambria Math" panose="02040503050406030204" pitchFamily="18" charset="0"/>
                  </a:rPr>
                  <a:t>CommaCategory.h</a:t>
                </a:r>
                <a:r>
                  <a:rPr lang="en-GB" sz="900" dirty="0">
                    <a:solidFill>
                      <a:srgbClr val="00B05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a:t>
                </a:r>
                <a:r>
                  <a:rPr lang="en-GB" sz="900" dirty="0" err="1">
                    <a:solidFill>
                      <a:srgbClr val="00B050"/>
                    </a:solidFill>
                    <a:latin typeface="Cambria Math" panose="02040503050406030204" pitchFamily="18" charset="0"/>
                    <a:ea typeface="Cambria Math" panose="02040503050406030204" pitchFamily="18" charset="0"/>
                  </a:rPr>
                  <a:t>center</a:t>
                </a:r>
                <a:r>
                  <a:rPr lang="en-GB" sz="900" dirty="0">
                    <a:solidFill>
                      <a:srgbClr val="00B05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_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𝑀</m:t>
                    </m:r>
                  </m:oMath>
                </a14:m>
                <a:r>
                  <a:rPr lang="en-GB" sz="900" dirty="0">
                    <a:latin typeface="Cambria Math" panose="02040503050406030204" pitchFamily="18" charset="0"/>
                    <a:ea typeface="Cambria Math" panose="02040503050406030204" pitchFamily="18" charset="0"/>
                  </a:rPr>
                  <a:t> (</a:t>
                </a:r>
                <a:r>
                  <a:rPr lang="en-GB" sz="900" dirty="0" err="1">
                    <a:solidFill>
                      <a:srgbClr val="00B0F0"/>
                    </a:solidFill>
                    <a:latin typeface="Cambria Math" panose="02040503050406030204" pitchFamily="18" charset="0"/>
                    <a:ea typeface="Cambria Math" panose="02040503050406030204" pitchFamily="18" charset="0"/>
                  </a:rPr>
                  <a:t>CommaCategory.Build_object</a:t>
                </a:r>
                <a:r>
                  <a:rPr lang="en-GB" sz="900" dirty="0">
                    <a:solidFill>
                      <a:srgbClr val="00B0F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𝑋</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𝑈</m:t>
                    </m:r>
                  </m:oMath>
                </a14:m>
                <a:r>
                  <a:rPr lang="en-GB" sz="900" dirty="0">
                    <a:latin typeface="Cambria Math" panose="02040503050406030204" pitchFamily="18" charset="0"/>
                    <a:ea typeface="Cambria Math" panose="02040503050406030204" pitchFamily="18" charset="0"/>
                  </a:rPr>
                  <a:t> </a:t>
                </a:r>
                <a:r>
                  <a:rPr lang="en-GB" sz="900" dirty="0" err="1">
                    <a:solidFill>
                      <a:srgbClr val="00B0F0"/>
                    </a:solidFill>
                    <a:latin typeface="Cambria Math" panose="02040503050406030204" pitchFamily="18" charset="0"/>
                    <a:ea typeface="Cambria Math" panose="02040503050406030204" pitchFamily="18" charset="0"/>
                  </a:rPr>
                  <a:t>tt</a:t>
                </a:r>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𝑌</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𝑓</m:t>
                    </m:r>
                  </m:oMath>
                </a14:m>
                <a:r>
                  <a:rPr lang="en-GB" sz="9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900" dirty="0">
                    <a:solidFill>
                      <a:srgbClr val="FF0000"/>
                    </a:solidFill>
                    <a:latin typeface="Cambria Math" panose="02040503050406030204" pitchFamily="18" charset="0"/>
                    <a:ea typeface="Cambria Math" panose="02040503050406030204" pitchFamily="18" charset="0"/>
                  </a:rPr>
                  <a:t>Definition</a:t>
                </a:r>
                <a:r>
                  <a:rPr lang="en-GB" sz="900" dirty="0">
                    <a:latin typeface="Cambria Math" panose="02040503050406030204" pitchFamily="18" charset="0"/>
                    <a:ea typeface="Cambria Math" panose="02040503050406030204" pitchFamily="18" charset="0"/>
                  </a:rPr>
                  <a:t> </a:t>
                </a:r>
                <a:r>
                  <a:rPr lang="en-GB" sz="900" dirty="0" err="1" smtClean="0">
                    <a:solidFill>
                      <a:srgbClr val="00B0F0"/>
                    </a:solidFill>
                    <a:latin typeface="Cambria Math" panose="02040503050406030204" pitchFamily="18" charset="0"/>
                    <a:ea typeface="Cambria Math" panose="02040503050406030204" pitchFamily="18" charset="0"/>
                  </a:rPr>
                  <a:t>IsInitialMorphism_property_morphism_property</a:t>
                </a:r>
                <a:r>
                  <a:rPr lang="en-GB" sz="900" dirty="0" smtClean="0">
                    <a:solidFill>
                      <a:srgbClr val="00B0F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𝑀</m:t>
                    </m:r>
                  </m:oMath>
                </a14:m>
                <a:r>
                  <a:rPr lang="en-GB" sz="900" dirty="0">
                    <a:latin typeface="Cambria Math" panose="02040503050406030204" pitchFamily="18" charset="0"/>
                    <a:ea typeface="Cambria Math" panose="02040503050406030204" pitchFamily="18" charset="0"/>
                  </a:rPr>
                  <a:t> : </a:t>
                </a:r>
                <a:r>
                  <a:rPr lang="en-GB" sz="900" dirty="0" err="1">
                    <a:solidFill>
                      <a:srgbClr val="00B0F0"/>
                    </a:solidFill>
                    <a:latin typeface="Cambria Math" panose="02040503050406030204" pitchFamily="18" charset="0"/>
                    <a:ea typeface="Cambria Math" panose="02040503050406030204" pitchFamily="18" charset="0"/>
                  </a:rPr>
                  <a:t>IsInitialMorphism</a:t>
                </a:r>
                <a:r>
                  <a:rPr lang="en-GB" sz="900" dirty="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𝐴</m:t>
                    </m:r>
                    <m:r>
                      <a:rPr lang="el-GR" sz="900" i="1" dirty="0">
                        <a:solidFill>
                          <a:srgbClr val="7030A0"/>
                        </a:solidFill>
                        <a:latin typeface="Cambria Math" panose="02040503050406030204" pitchFamily="18" charset="0"/>
                        <a:ea typeface="Cambria Math" panose="02040503050406030204" pitchFamily="18" charset="0"/>
                      </a:rPr>
                      <m:t>𝜑</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𝑌</m:t>
                    </m:r>
                  </m:oMath>
                </a14:m>
                <a:r>
                  <a:rPr lang="en-GB" sz="900" dirty="0">
                    <a:latin typeface="Cambria Math" panose="02040503050406030204" pitchFamily="18" charset="0"/>
                    <a:ea typeface="Cambria Math" panose="02040503050406030204" pitchFamily="18" charset="0"/>
                  </a:rPr>
                  <a:t> :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𝐷</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𝑓</m:t>
                    </m:r>
                  </m:oMath>
                </a14:m>
                <a:r>
                  <a:rPr lang="en-GB" sz="900" dirty="0">
                    <a:latin typeface="Cambria Math" panose="02040503050406030204" pitchFamily="18" charset="0"/>
                    <a:ea typeface="Cambria Math" panose="02040503050406030204" pitchFamily="18" charset="0"/>
                  </a:rPr>
                  <a:t> : </a:t>
                </a:r>
                <a:r>
                  <a:rPr lang="en-GB" sz="900" dirty="0">
                    <a:solidFill>
                      <a:srgbClr val="00B050"/>
                    </a:solidFill>
                    <a:latin typeface="Cambria Math" panose="02040503050406030204" pitchFamily="18" charset="0"/>
                    <a:ea typeface="Cambria Math" panose="02040503050406030204" pitchFamily="18" charset="0"/>
                  </a:rPr>
                  <a:t>morphism</a:t>
                </a:r>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𝐶</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𝑋</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𝑈</m:t>
                    </m:r>
                    <m:sSub>
                      <m:sSubPr>
                        <m:ctrlPr>
                          <a:rPr lang="en-US" sz="900" i="1" dirty="0">
                            <a:latin typeface="Cambria Math" panose="02040503050406030204" pitchFamily="18" charset="0"/>
                            <a:ea typeface="Cambria Math" panose="02040503050406030204" pitchFamily="18" charset="0"/>
                          </a:rPr>
                        </m:ctrlPr>
                      </m:sSubPr>
                      <m:e>
                        <m:r>
                          <a:rPr lang="en-US" sz="900" i="1" dirty="0">
                            <a:latin typeface="Cambria Math" panose="02040503050406030204" pitchFamily="18" charset="0"/>
                            <a:ea typeface="Cambria Math" panose="02040503050406030204" pitchFamily="18" charset="0"/>
                          </a:rPr>
                          <m:t> </m:t>
                        </m:r>
                      </m:e>
                      <m:sub>
                        <m:r>
                          <a:rPr lang="en-US" sz="900" i="1" dirty="0">
                            <a:latin typeface="Cambria Math" panose="02040503050406030204" pitchFamily="18" charset="0"/>
                            <a:ea typeface="Cambria Math" panose="02040503050406030204" pitchFamily="18" charset="0"/>
                          </a:rPr>
                          <m:t>0</m:t>
                        </m:r>
                      </m:sub>
                    </m:sSub>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𝑌</m:t>
                    </m:r>
                  </m:oMath>
                </a14:m>
                <a:r>
                  <a:rPr lang="en-GB" sz="9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900" dirty="0" smtClean="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𝑈</m:t>
                    </m:r>
                    <m:sSub>
                      <m:sSubPr>
                        <m:ctrlPr>
                          <a:rPr lang="en-US" sz="900" i="1">
                            <a:latin typeface="Cambria Math" panose="02040503050406030204" pitchFamily="18" charset="0"/>
                            <a:ea typeface="Cambria Math" panose="02040503050406030204" pitchFamily="18" charset="0"/>
                          </a:rPr>
                        </m:ctrlPr>
                      </m:sSubPr>
                      <m:e>
                        <m:r>
                          <a:rPr lang="en-US" sz="900">
                            <a:latin typeface="Cambria Math" panose="02040503050406030204" pitchFamily="18" charset="0"/>
                            <a:ea typeface="Cambria Math" panose="02040503050406030204" pitchFamily="18" charset="0"/>
                          </a:rPr>
                          <m:t> </m:t>
                        </m:r>
                      </m:e>
                      <m:sub>
                        <m:r>
                          <a:rPr lang="en-US" sz="900">
                            <a:latin typeface="Cambria Math" panose="02040503050406030204" pitchFamily="18" charset="0"/>
                            <a:ea typeface="Cambria Math" panose="02040503050406030204" pitchFamily="18" charset="0"/>
                          </a:rPr>
                          <m:t>1</m:t>
                        </m:r>
                      </m:sub>
                    </m:sSub>
                  </m:oMath>
                </a14:m>
                <a:r>
                  <a:rPr lang="en-GB" sz="900" dirty="0" smtClean="0">
                    <a:solidFill>
                      <a:srgbClr val="00B0F0"/>
                    </a:solidFill>
                    <a:latin typeface="Cambria Math" panose="02040503050406030204" pitchFamily="18" charset="0"/>
                    <a:ea typeface="Cambria Math" panose="02040503050406030204" pitchFamily="18" charset="0"/>
                  </a:rPr>
                  <a:t> </a:t>
                </a:r>
                <a:r>
                  <a:rPr lang="en-GB" sz="900" dirty="0" smtClean="0">
                    <a:latin typeface="Cambria Math" panose="02040503050406030204" pitchFamily="18" charset="0"/>
                    <a:ea typeface="Cambria Math" panose="02040503050406030204" pitchFamily="18" charset="0"/>
                  </a:rPr>
                  <a:t>(</a:t>
                </a:r>
                <a:r>
                  <a:rPr lang="en-GB" sz="900" dirty="0" err="1" smtClean="0">
                    <a:solidFill>
                      <a:srgbClr val="00B0F0"/>
                    </a:solidFill>
                    <a:latin typeface="Cambria Math" panose="02040503050406030204" pitchFamily="18" charset="0"/>
                    <a:ea typeface="Cambria Math" panose="02040503050406030204" pitchFamily="18" charset="0"/>
                  </a:rPr>
                  <a:t>IsInitialMorphism_property_morphism</a:t>
                </a:r>
                <a:r>
                  <a:rPr lang="en-GB" sz="900" dirty="0" smtClean="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𝑀</m:t>
                    </m:r>
                  </m:oMath>
                </a14:m>
                <a:r>
                  <a:rPr lang="en-GB" sz="900" dirty="0" smtClean="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𝑌</m:t>
                    </m:r>
                  </m:oMath>
                </a14:m>
                <a:r>
                  <a:rPr lang="en-GB" sz="900" dirty="0" smtClean="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𝑓</m:t>
                    </m:r>
                  </m:oMath>
                </a14:m>
                <a:r>
                  <a:rPr lang="en-GB" sz="900" dirty="0" smtClean="0">
                    <a:latin typeface="Cambria Math" panose="02040503050406030204" pitchFamily="18" charset="0"/>
                    <a:ea typeface="Cambria Math" panose="02040503050406030204" pitchFamily="18" charset="0"/>
                  </a:rPr>
                  <a:t>) </a:t>
                </a:r>
                <a14:m>
                  <m:oMath xmlns:m="http://schemas.openxmlformats.org/officeDocument/2006/math">
                    <m:r>
                      <a:rPr lang="en-US" sz="900" i="1">
                        <a:latin typeface="Cambria Math" panose="02040503050406030204" pitchFamily="18" charset="0"/>
                        <a:ea typeface="Cambria Math" panose="02040503050406030204" pitchFamily="18" charset="0"/>
                      </a:rPr>
                      <m:t>∘</m:t>
                    </m:r>
                  </m:oMath>
                </a14:m>
                <a:r>
                  <a:rPr lang="en-GB" sz="900" dirty="0">
                    <a:latin typeface="Cambria Math" panose="02040503050406030204" pitchFamily="18" charset="0"/>
                    <a:ea typeface="Cambria Math" panose="02040503050406030204" pitchFamily="18" charset="0"/>
                  </a:rPr>
                  <a:t> (</a:t>
                </a:r>
                <a:r>
                  <a:rPr lang="en-GB" sz="900" dirty="0">
                    <a:solidFill>
                      <a:srgbClr val="00B0F0"/>
                    </a:solidFill>
                    <a:latin typeface="Cambria Math" panose="02040503050406030204" pitchFamily="18" charset="0"/>
                    <a:ea typeface="Cambria Math" panose="02040503050406030204" pitchFamily="18" charset="0"/>
                  </a:rPr>
                  <a:t>IsInitialMorphism_morphism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𝑀</m:t>
                    </m:r>
                  </m:oMath>
                </a14:m>
                <a:r>
                  <a:rPr lang="en-GB" sz="900" dirty="0">
                    <a:latin typeface="Cambria Math" panose="02040503050406030204" pitchFamily="18" charset="0"/>
                    <a:ea typeface="Cambria Math" panose="02040503050406030204" pitchFamily="18" charset="0"/>
                  </a:rPr>
                  <a:t>) =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𝑓</m:t>
                    </m:r>
                  </m:oMath>
                </a14:m>
                <a:endParaRPr lang="en-GB" sz="900" dirty="0" smtClean="0">
                  <a:latin typeface="Cambria Math" panose="02040503050406030204" pitchFamily="18" charset="0"/>
                  <a:ea typeface="Cambria Math" panose="02040503050406030204" pitchFamily="18" charset="0"/>
                </a:endParaRPr>
              </a:p>
              <a:p>
                <a:pPr marL="0" indent="0">
                  <a:lnSpc>
                    <a:spcPct val="120000"/>
                  </a:lnSpc>
                  <a:spcBef>
                    <a:spcPts val="0"/>
                  </a:spcBef>
                  <a:buNone/>
                </a:pPr>
                <a:r>
                  <a:rPr lang="en-GB" sz="900" dirty="0">
                    <a:latin typeface="Cambria Math" panose="02040503050406030204" pitchFamily="18" charset="0"/>
                    <a:ea typeface="Cambria Math" panose="02040503050406030204" pitchFamily="18" charset="0"/>
                  </a:rPr>
                  <a:t> </a:t>
                </a:r>
                <a:r>
                  <a:rPr lang="en-GB" sz="900" dirty="0" smtClean="0">
                    <a:latin typeface="Cambria Math" panose="02040503050406030204" pitchFamily="18" charset="0"/>
                    <a:ea typeface="Cambria Math" panose="02040503050406030204" pitchFamily="18" charset="0"/>
                  </a:rPr>
                  <a:t> := </a:t>
                </a:r>
                <a:r>
                  <a:rPr lang="en-GB" sz="900" dirty="0" err="1" smtClean="0">
                    <a:solidFill>
                      <a:srgbClr val="00B050"/>
                    </a:solidFill>
                    <a:latin typeface="Cambria Math" panose="02040503050406030204" pitchFamily="18" charset="0"/>
                    <a:ea typeface="Cambria Math" panose="02040503050406030204" pitchFamily="18" charset="0"/>
                  </a:rPr>
                  <a:t>CommaCategory.p</a:t>
                </a:r>
                <a:r>
                  <a:rPr lang="en-GB" sz="900" dirty="0" smtClean="0">
                    <a:solidFill>
                      <a:srgbClr val="00B05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a:t>
                </a:r>
                <a:r>
                  <a:rPr lang="en-GB" sz="900" dirty="0" err="1">
                    <a:solidFill>
                      <a:srgbClr val="00B050"/>
                    </a:solidFill>
                    <a:latin typeface="Cambria Math" panose="02040503050406030204" pitchFamily="18" charset="0"/>
                    <a:ea typeface="Cambria Math" panose="02040503050406030204" pitchFamily="18" charset="0"/>
                  </a:rPr>
                  <a:t>center</a:t>
                </a:r>
                <a:r>
                  <a:rPr lang="en-GB" sz="900" dirty="0">
                    <a:solidFill>
                      <a:srgbClr val="00B05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_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𝑀</m:t>
                    </m:r>
                  </m:oMath>
                </a14:m>
                <a:r>
                  <a:rPr lang="en-GB" sz="900" dirty="0">
                    <a:latin typeface="Cambria Math" panose="02040503050406030204" pitchFamily="18" charset="0"/>
                    <a:ea typeface="Cambria Math" panose="02040503050406030204" pitchFamily="18" charset="0"/>
                  </a:rPr>
                  <a:t> (</a:t>
                </a:r>
                <a:r>
                  <a:rPr lang="en-GB" sz="900" dirty="0" err="1">
                    <a:solidFill>
                      <a:srgbClr val="00B0F0"/>
                    </a:solidFill>
                    <a:latin typeface="Cambria Math" panose="02040503050406030204" pitchFamily="18" charset="0"/>
                    <a:ea typeface="Cambria Math" panose="02040503050406030204" pitchFamily="18" charset="0"/>
                  </a:rPr>
                  <a:t>CommaCategory.Build_object</a:t>
                </a:r>
                <a:r>
                  <a:rPr lang="en-GB" sz="900" dirty="0">
                    <a:solidFill>
                      <a:srgbClr val="00B0F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𝑋</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𝑈</m:t>
                    </m:r>
                  </m:oMath>
                </a14:m>
                <a:r>
                  <a:rPr lang="en-GB" sz="900" dirty="0">
                    <a:latin typeface="Cambria Math" panose="02040503050406030204" pitchFamily="18" charset="0"/>
                    <a:ea typeface="Cambria Math" panose="02040503050406030204" pitchFamily="18" charset="0"/>
                  </a:rPr>
                  <a:t> </a:t>
                </a:r>
                <a:r>
                  <a:rPr lang="en-GB" sz="900" dirty="0" err="1">
                    <a:solidFill>
                      <a:srgbClr val="00B0F0"/>
                    </a:solidFill>
                    <a:latin typeface="Cambria Math" panose="02040503050406030204" pitchFamily="18" charset="0"/>
                    <a:ea typeface="Cambria Math" panose="02040503050406030204" pitchFamily="18" charset="0"/>
                  </a:rPr>
                  <a:t>tt</a:t>
                </a:r>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𝑌</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𝑓</m:t>
                    </m:r>
                  </m:oMath>
                </a14:m>
                <a:r>
                  <a:rPr lang="en-GB" sz="900" dirty="0" smtClean="0">
                    <a:latin typeface="Cambria Math" panose="02040503050406030204" pitchFamily="18" charset="0"/>
                    <a:ea typeface="Cambria Math" panose="02040503050406030204" pitchFamily="18" charset="0"/>
                  </a:rPr>
                  <a:t>))) @ </a:t>
                </a:r>
                <a:r>
                  <a:rPr lang="en-GB" sz="900" dirty="0" err="1" smtClean="0">
                    <a:solidFill>
                      <a:srgbClr val="00B050"/>
                    </a:solidFill>
                    <a:latin typeface="Cambria Math" panose="02040503050406030204" pitchFamily="18" charset="0"/>
                    <a:ea typeface="Cambria Math" panose="02040503050406030204" pitchFamily="18" charset="0"/>
                  </a:rPr>
                  <a:t>right_identity</a:t>
                </a:r>
                <a:r>
                  <a:rPr lang="en-GB" sz="900" dirty="0" smtClean="0">
                    <a:solidFill>
                      <a:srgbClr val="00B05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_ _ _ </a:t>
                </a:r>
                <a:r>
                  <a:rPr lang="en-GB" sz="900" dirty="0" smtClean="0">
                    <a:latin typeface="Cambria Math" panose="02040503050406030204" pitchFamily="18" charset="0"/>
                    <a:ea typeface="Cambria Math" panose="02040503050406030204" pitchFamily="18" charset="0"/>
                  </a:rPr>
                  <a:t>_.</a:t>
                </a:r>
                <a:endParaRPr lang="en-GB" sz="900" dirty="0">
                  <a:latin typeface="Cambria Math" panose="02040503050406030204" pitchFamily="18" charset="0"/>
                  <a:ea typeface="Cambria Math" panose="02040503050406030204" pitchFamily="18" charset="0"/>
                </a:endParaRPr>
              </a:p>
              <a:p>
                <a:pPr marL="0" indent="0">
                  <a:lnSpc>
                    <a:spcPct val="120000"/>
                  </a:lnSpc>
                  <a:spcBef>
                    <a:spcPts val="0"/>
                  </a:spcBef>
                  <a:buNone/>
                </a:pPr>
                <a:r>
                  <a:rPr lang="en-GB" sz="900" dirty="0">
                    <a:solidFill>
                      <a:srgbClr val="FF0000"/>
                    </a:solidFill>
                    <a:latin typeface="Cambria Math" panose="02040503050406030204" pitchFamily="18" charset="0"/>
                    <a:ea typeface="Cambria Math" panose="02040503050406030204" pitchFamily="18" charset="0"/>
                  </a:rPr>
                  <a:t>Definition</a:t>
                </a:r>
                <a:r>
                  <a:rPr lang="en-GB" sz="900" dirty="0">
                    <a:latin typeface="Cambria Math" panose="02040503050406030204" pitchFamily="18" charset="0"/>
                    <a:ea typeface="Cambria Math" panose="02040503050406030204" pitchFamily="18" charset="0"/>
                  </a:rPr>
                  <a:t> </a:t>
                </a:r>
                <a:r>
                  <a:rPr lang="en-GB" sz="900" dirty="0" err="1" smtClean="0">
                    <a:solidFill>
                      <a:srgbClr val="00B0F0"/>
                    </a:solidFill>
                    <a:latin typeface="Cambria Math" panose="02040503050406030204" pitchFamily="18" charset="0"/>
                    <a:ea typeface="Cambria Math" panose="02040503050406030204" pitchFamily="18" charset="0"/>
                  </a:rPr>
                  <a:t>IsInitialMorphism_property_morphism_unique</a:t>
                </a:r>
                <a:r>
                  <a:rPr lang="en-US" sz="900" dirty="0" smtClean="0">
                    <a:solidFill>
                      <a:srgbClr val="00B0F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𝑀</m:t>
                    </m:r>
                  </m:oMath>
                </a14:m>
                <a:r>
                  <a:rPr lang="en-GB" sz="900" dirty="0">
                    <a:latin typeface="Cambria Math" panose="02040503050406030204" pitchFamily="18" charset="0"/>
                    <a:ea typeface="Cambria Math" panose="02040503050406030204" pitchFamily="18" charset="0"/>
                  </a:rPr>
                  <a:t> : </a:t>
                </a:r>
                <a:r>
                  <a:rPr lang="en-GB" sz="900" dirty="0" err="1">
                    <a:solidFill>
                      <a:srgbClr val="00B0F0"/>
                    </a:solidFill>
                    <a:latin typeface="Cambria Math" panose="02040503050406030204" pitchFamily="18" charset="0"/>
                    <a:ea typeface="Cambria Math" panose="02040503050406030204" pitchFamily="18" charset="0"/>
                  </a:rPr>
                  <a:t>IsInitialMorphism</a:t>
                </a:r>
                <a:r>
                  <a:rPr lang="en-GB" sz="900" dirty="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𝐴</m:t>
                    </m:r>
                    <m:r>
                      <a:rPr lang="el-GR" sz="900" i="1" dirty="0">
                        <a:solidFill>
                          <a:srgbClr val="7030A0"/>
                        </a:solidFill>
                        <a:latin typeface="Cambria Math" panose="02040503050406030204" pitchFamily="18" charset="0"/>
                        <a:ea typeface="Cambria Math" panose="02040503050406030204" pitchFamily="18" charset="0"/>
                      </a:rPr>
                      <m:t>𝜑</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𝑌</m:t>
                    </m:r>
                  </m:oMath>
                </a14:m>
                <a:r>
                  <a:rPr lang="en-GB" sz="900" dirty="0">
                    <a:latin typeface="Cambria Math" panose="02040503050406030204" pitchFamily="18" charset="0"/>
                    <a:ea typeface="Cambria Math" panose="02040503050406030204" pitchFamily="18" charset="0"/>
                  </a:rPr>
                  <a:t> :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𝐷</m:t>
                    </m:r>
                  </m:oMath>
                </a14:m>
                <a:r>
                  <a:rPr lang="en-GB" sz="900" dirty="0">
                    <a:latin typeface="Cambria Math" panose="02040503050406030204" pitchFamily="18" charset="0"/>
                    <a:ea typeface="Cambria Math" panose="02040503050406030204" pitchFamily="18" charset="0"/>
                  </a:rPr>
                  <a:t>) (f : </a:t>
                </a:r>
                <a:r>
                  <a:rPr lang="en-GB" sz="900" dirty="0">
                    <a:solidFill>
                      <a:srgbClr val="00B050"/>
                    </a:solidFill>
                    <a:latin typeface="Cambria Math" panose="02040503050406030204" pitchFamily="18" charset="0"/>
                    <a:ea typeface="Cambria Math" panose="02040503050406030204" pitchFamily="18" charset="0"/>
                  </a:rPr>
                  <a:t>morphism</a:t>
                </a:r>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𝐶</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𝑋</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𝑈</m:t>
                    </m:r>
                    <m:sSub>
                      <m:sSubPr>
                        <m:ctrlPr>
                          <a:rPr lang="en-US" sz="900" i="1" dirty="0">
                            <a:latin typeface="Cambria Math" panose="02040503050406030204" pitchFamily="18" charset="0"/>
                            <a:ea typeface="Cambria Math" panose="02040503050406030204" pitchFamily="18" charset="0"/>
                          </a:rPr>
                        </m:ctrlPr>
                      </m:sSubPr>
                      <m:e>
                        <m:r>
                          <a:rPr lang="en-US" sz="900" i="1" dirty="0">
                            <a:latin typeface="Cambria Math" panose="02040503050406030204" pitchFamily="18" charset="0"/>
                            <a:ea typeface="Cambria Math" panose="02040503050406030204" pitchFamily="18" charset="0"/>
                          </a:rPr>
                          <m:t> </m:t>
                        </m:r>
                      </m:e>
                      <m:sub>
                        <m:r>
                          <a:rPr lang="en-US" sz="900" i="1" dirty="0">
                            <a:latin typeface="Cambria Math" panose="02040503050406030204" pitchFamily="18" charset="0"/>
                            <a:ea typeface="Cambria Math" panose="02040503050406030204" pitchFamily="18" charset="0"/>
                          </a:rPr>
                          <m:t>0</m:t>
                        </m:r>
                      </m:sub>
                    </m:sSub>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𝑌</m:t>
                    </m:r>
                  </m:oMath>
                </a14:m>
                <a:r>
                  <a:rPr lang="en-GB" sz="900" dirty="0">
                    <a:latin typeface="Cambria Math" panose="02040503050406030204" pitchFamily="18" charset="0"/>
                    <a:ea typeface="Cambria Math" panose="02040503050406030204" pitchFamily="18" charset="0"/>
                  </a:rPr>
                  <a:t>))</a:t>
                </a:r>
                <a:r>
                  <a:rPr lang="en-GB" sz="900" dirty="0" smtClean="0">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𝑚</m:t>
                    </m:r>
                    <m:r>
                      <a:rPr lang="en-GB" sz="900" i="1" dirty="0" smtClean="0">
                        <a:solidFill>
                          <a:srgbClr val="7030A0"/>
                        </a:solidFill>
                        <a:latin typeface="Cambria Math" panose="02040503050406030204" pitchFamily="18" charset="0"/>
                        <a:ea typeface="Cambria Math" panose="02040503050406030204" pitchFamily="18" charset="0"/>
                      </a:rPr>
                      <m:t>′</m:t>
                    </m:r>
                  </m:oMath>
                </a14:m>
                <a:r>
                  <a:rPr lang="en-GB" sz="900" dirty="0">
                    <a:latin typeface="Cambria Math" panose="02040503050406030204" pitchFamily="18" charset="0"/>
                    <a:ea typeface="Cambria Math" panose="02040503050406030204" pitchFamily="18" charset="0"/>
                  </a:rPr>
                  <a:t> </a:t>
                </a:r>
                <a:r>
                  <a:rPr lang="en-GB" sz="900" dirty="0" smtClean="0">
                    <a:latin typeface="Cambria Math" panose="02040503050406030204" pitchFamily="18" charset="0"/>
                    <a:ea typeface="Cambria Math" panose="02040503050406030204" pitchFamily="18" charset="0"/>
                  </a:rPr>
                  <a:t>(</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𝐻</m:t>
                    </m:r>
                  </m:oMath>
                </a14:m>
                <a:r>
                  <a:rPr lang="en-GB" sz="900" dirty="0">
                    <a:latin typeface="Cambria Math" panose="02040503050406030204" pitchFamily="18" charset="0"/>
                    <a:ea typeface="Cambria Math" panose="02040503050406030204" pitchFamily="18" charset="0"/>
                  </a:rPr>
                  <a:t> :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𝑈</m:t>
                    </m:r>
                    <m:sSub>
                      <m:sSubPr>
                        <m:ctrlPr>
                          <a:rPr lang="en-US" sz="900" i="1">
                            <a:latin typeface="Cambria Math" panose="02040503050406030204" pitchFamily="18" charset="0"/>
                            <a:ea typeface="Cambria Math" panose="02040503050406030204" pitchFamily="18" charset="0"/>
                          </a:rPr>
                        </m:ctrlPr>
                      </m:sSubPr>
                      <m:e>
                        <m:r>
                          <a:rPr lang="en-US" sz="900">
                            <a:latin typeface="Cambria Math" panose="02040503050406030204" pitchFamily="18" charset="0"/>
                            <a:ea typeface="Cambria Math" panose="02040503050406030204" pitchFamily="18" charset="0"/>
                          </a:rPr>
                          <m:t> </m:t>
                        </m:r>
                      </m:e>
                      <m:sub>
                        <m:r>
                          <a:rPr lang="en-US" sz="900">
                            <a:latin typeface="Cambria Math" panose="02040503050406030204" pitchFamily="18" charset="0"/>
                            <a:ea typeface="Cambria Math" panose="02040503050406030204" pitchFamily="18" charset="0"/>
                          </a:rPr>
                          <m:t>1</m:t>
                        </m:r>
                      </m:sub>
                    </m:sSub>
                  </m:oMath>
                </a14:m>
                <a:r>
                  <a:rPr lang="en-GB" sz="900" dirty="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𝑚</m:t>
                    </m:r>
                    <m:r>
                      <a:rPr lang="en-GB" sz="900" i="1" dirty="0" smtClean="0">
                        <a:solidFill>
                          <a:srgbClr val="7030A0"/>
                        </a:solidFill>
                        <a:latin typeface="Cambria Math" panose="02040503050406030204" pitchFamily="18" charset="0"/>
                        <a:ea typeface="Cambria Math" panose="02040503050406030204" pitchFamily="18" charset="0"/>
                      </a:rPr>
                      <m:t>’</m:t>
                    </m:r>
                  </m:oMath>
                </a14:m>
                <a:r>
                  <a:rPr lang="en-GB" sz="900" dirty="0" smtClean="0">
                    <a:latin typeface="Cambria Math" panose="02040503050406030204" pitchFamily="18" charset="0"/>
                    <a:ea typeface="Cambria Math" panose="02040503050406030204" pitchFamily="18" charset="0"/>
                  </a:rPr>
                  <a:t> </a:t>
                </a:r>
                <a14:m>
                  <m:oMath xmlns:m="http://schemas.openxmlformats.org/officeDocument/2006/math">
                    <m:r>
                      <a:rPr lang="en-US" sz="900" i="1">
                        <a:latin typeface="Cambria Math" panose="02040503050406030204" pitchFamily="18" charset="0"/>
                        <a:ea typeface="Cambria Math" panose="02040503050406030204" pitchFamily="18" charset="0"/>
                      </a:rPr>
                      <m:t>∘</m:t>
                    </m:r>
                  </m:oMath>
                </a14:m>
                <a:r>
                  <a:rPr lang="en-GB" sz="900" dirty="0">
                    <a:latin typeface="Cambria Math" panose="02040503050406030204" pitchFamily="18" charset="0"/>
                    <a:ea typeface="Cambria Math" panose="02040503050406030204" pitchFamily="18" charset="0"/>
                  </a:rPr>
                  <a:t> </a:t>
                </a:r>
                <a:r>
                  <a:rPr lang="en-GB" sz="900" dirty="0" smtClean="0">
                    <a:solidFill>
                      <a:srgbClr val="00B0F0"/>
                    </a:solidFill>
                    <a:latin typeface="Cambria Math" panose="02040503050406030204" pitchFamily="18" charset="0"/>
                    <a:ea typeface="Cambria Math" panose="02040503050406030204" pitchFamily="18" charset="0"/>
                  </a:rPr>
                  <a:t>IsInitialMorphism_morphism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𝑀</m:t>
                    </m:r>
                  </m:oMath>
                </a14:m>
                <a:r>
                  <a:rPr lang="en-GB" sz="900" dirty="0">
                    <a:latin typeface="Cambria Math" panose="02040503050406030204" pitchFamily="18" charset="0"/>
                    <a:ea typeface="Cambria Math" panose="02040503050406030204" pitchFamily="18" charset="0"/>
                  </a:rPr>
                  <a:t> =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𝑓</m:t>
                    </m:r>
                  </m:oMath>
                </a14:m>
                <a:r>
                  <a:rPr lang="en-GB" sz="9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900" dirty="0">
                    <a:latin typeface="Cambria Math" panose="02040503050406030204" pitchFamily="18" charset="0"/>
                    <a:ea typeface="Cambria Math" panose="02040503050406030204" pitchFamily="18" charset="0"/>
                  </a:rPr>
                  <a:t>: </a:t>
                </a:r>
                <a:r>
                  <a:rPr lang="en-GB" sz="900" dirty="0" err="1">
                    <a:solidFill>
                      <a:srgbClr val="00B0F0"/>
                    </a:solidFill>
                    <a:latin typeface="Cambria Math" panose="02040503050406030204" pitchFamily="18" charset="0"/>
                    <a:ea typeface="Cambria Math" panose="02040503050406030204" pitchFamily="18" charset="0"/>
                  </a:rPr>
                  <a:t>IsInitialMorphism_property_morphism</a:t>
                </a:r>
                <a:r>
                  <a:rPr lang="en-GB" sz="900" dirty="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𝑀</m:t>
                    </m:r>
                  </m:oMath>
                </a14:m>
                <a:r>
                  <a:rPr lang="en-GB" sz="9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𝑌</m:t>
                    </m:r>
                  </m:oMath>
                </a14:m>
                <a:r>
                  <a:rPr lang="en-GB" sz="9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𝑓</m:t>
                    </m:r>
                  </m:oMath>
                </a14:m>
                <a:r>
                  <a:rPr lang="en-GB" sz="900" dirty="0">
                    <a:latin typeface="Cambria Math" panose="02040503050406030204" pitchFamily="18" charset="0"/>
                    <a:ea typeface="Cambria Math" panose="02040503050406030204" pitchFamily="18" charset="0"/>
                  </a:rPr>
                  <a:t> =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𝑚</m:t>
                    </m:r>
                    <m:r>
                      <a:rPr lang="en-GB" sz="900" i="1" dirty="0" smtClean="0">
                        <a:solidFill>
                          <a:srgbClr val="7030A0"/>
                        </a:solidFill>
                        <a:latin typeface="Cambria Math" panose="02040503050406030204" pitchFamily="18" charset="0"/>
                        <a:ea typeface="Cambria Math" panose="02040503050406030204" pitchFamily="18" charset="0"/>
                      </a:rPr>
                      <m:t>′</m:t>
                    </m:r>
                  </m:oMath>
                </a14:m>
                <a:r>
                  <a:rPr lang="en-GB" sz="900" dirty="0">
                    <a:latin typeface="Cambria Math" panose="02040503050406030204" pitchFamily="18" charset="0"/>
                    <a:ea typeface="Cambria Math" panose="02040503050406030204" pitchFamily="18" charset="0"/>
                  </a:rPr>
                  <a:t> </a:t>
                </a:r>
              </a:p>
              <a:p>
                <a:pPr marL="0" indent="0">
                  <a:lnSpc>
                    <a:spcPct val="120000"/>
                  </a:lnSpc>
                  <a:spcBef>
                    <a:spcPts val="0"/>
                  </a:spcBef>
                  <a:buNone/>
                </a:pPr>
                <a:r>
                  <a:rPr lang="en-GB" sz="900" dirty="0" smtClean="0">
                    <a:latin typeface="Cambria Math" panose="02040503050406030204" pitchFamily="18" charset="0"/>
                    <a:ea typeface="Cambria Math" panose="02040503050406030204" pitchFamily="18" charset="0"/>
                  </a:rPr>
                  <a:t>:= </a:t>
                </a:r>
                <a:r>
                  <a:rPr lang="en-GB" sz="900" dirty="0" err="1">
                    <a:solidFill>
                      <a:srgbClr val="00B0F0"/>
                    </a:solidFill>
                    <a:latin typeface="Cambria Math" panose="02040503050406030204" pitchFamily="18" charset="0"/>
                    <a:ea typeface="Cambria Math" panose="02040503050406030204" pitchFamily="18" charset="0"/>
                  </a:rPr>
                  <a:t>ap</a:t>
                </a:r>
                <a:r>
                  <a:rPr lang="en-GB" sz="900" dirty="0">
                    <a:solidFill>
                      <a:srgbClr val="00B0F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a:t>
                </a:r>
                <a:r>
                  <a:rPr lang="en-GB" sz="900" dirty="0" err="1">
                    <a:solidFill>
                      <a:srgbClr val="00B050"/>
                    </a:solidFill>
                    <a:latin typeface="Cambria Math" panose="02040503050406030204" pitchFamily="18" charset="0"/>
                    <a:ea typeface="Cambria Math" panose="02040503050406030204" pitchFamily="18" charset="0"/>
                  </a:rPr>
                  <a:t>CommaCategory.h</a:t>
                </a:r>
                <a:r>
                  <a:rPr lang="en-GB" sz="900" dirty="0">
                    <a:solidFill>
                      <a:srgbClr val="00B05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_ _ _ _ _ _ _)</a:t>
                </a:r>
              </a:p>
              <a:p>
                <a:pPr marL="0" indent="0">
                  <a:lnSpc>
                    <a:spcPct val="120000"/>
                  </a:lnSpc>
                  <a:spcBef>
                    <a:spcPts val="0"/>
                  </a:spcBef>
                  <a:buNone/>
                </a:pPr>
                <a:r>
                  <a:rPr lang="en-GB" sz="900" dirty="0" smtClean="0">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a:t>
                </a:r>
                <a:r>
                  <a:rPr lang="en-GB" sz="900" dirty="0" err="1">
                    <a:solidFill>
                      <a:srgbClr val="00B050"/>
                    </a:solidFill>
                    <a:latin typeface="Cambria Math" panose="02040503050406030204" pitchFamily="18" charset="0"/>
                    <a:ea typeface="Cambria Math" panose="02040503050406030204" pitchFamily="18" charset="0"/>
                  </a:rPr>
                  <a:t>contr</a:t>
                </a:r>
                <a:r>
                  <a:rPr lang="en-GB" sz="900" dirty="0">
                    <a:solidFill>
                      <a:srgbClr val="00B05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_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𝑀</m:t>
                    </m:r>
                  </m:oMath>
                </a14:m>
                <a:r>
                  <a:rPr lang="en-GB" sz="900" dirty="0">
                    <a:latin typeface="Cambria Math" panose="02040503050406030204" pitchFamily="18" charset="0"/>
                    <a:ea typeface="Cambria Math" panose="02040503050406030204" pitchFamily="18" charset="0"/>
                  </a:rPr>
                  <a:t> (</a:t>
                </a:r>
                <a:r>
                  <a:rPr lang="en-GB" sz="900" dirty="0" err="1">
                    <a:solidFill>
                      <a:srgbClr val="00B0F0"/>
                    </a:solidFill>
                    <a:latin typeface="Cambria Math" panose="02040503050406030204" pitchFamily="18" charset="0"/>
                    <a:ea typeface="Cambria Math" panose="02040503050406030204" pitchFamily="18" charset="0"/>
                  </a:rPr>
                  <a:t>CommaCategory.Build_object</a:t>
                </a:r>
                <a:r>
                  <a:rPr lang="en-GB" sz="900" dirty="0">
                    <a:solidFill>
                      <a:srgbClr val="00B0F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𝑋</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𝑈</m:t>
                    </m:r>
                  </m:oMath>
                </a14:m>
                <a:r>
                  <a:rPr lang="en-GB" sz="900" dirty="0">
                    <a:latin typeface="Cambria Math" panose="02040503050406030204" pitchFamily="18" charset="0"/>
                    <a:ea typeface="Cambria Math" panose="02040503050406030204" pitchFamily="18" charset="0"/>
                  </a:rPr>
                  <a:t> </a:t>
                </a:r>
                <a:r>
                  <a:rPr lang="en-GB" sz="900" dirty="0" err="1">
                    <a:solidFill>
                      <a:srgbClr val="00B0F0"/>
                    </a:solidFill>
                    <a:latin typeface="Cambria Math" panose="02040503050406030204" pitchFamily="18" charset="0"/>
                    <a:ea typeface="Cambria Math" panose="02040503050406030204" pitchFamily="18" charset="0"/>
                  </a:rPr>
                  <a:t>tt</a:t>
                </a:r>
                <a:r>
                  <a:rPr lang="en-GB" sz="900" dirty="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𝑌</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𝑓</m:t>
                    </m:r>
                  </m:oMath>
                </a14:m>
                <a:r>
                  <a:rPr lang="en-GB" sz="900" dirty="0">
                    <a:latin typeface="Cambria Math" panose="02040503050406030204" pitchFamily="18" charset="0"/>
                    <a:ea typeface="Cambria Math" panose="02040503050406030204" pitchFamily="18" charset="0"/>
                  </a:rPr>
                  <a:t>)) (</a:t>
                </a:r>
                <a:r>
                  <a:rPr lang="en-GB" sz="900" dirty="0" err="1">
                    <a:solidFill>
                      <a:srgbClr val="00B0F0"/>
                    </a:solidFill>
                    <a:latin typeface="Cambria Math" panose="02040503050406030204" pitchFamily="18" charset="0"/>
                    <a:ea typeface="Cambria Math" panose="02040503050406030204" pitchFamily="18" charset="0"/>
                  </a:rPr>
                  <a:t>CommaCategory.Build_morphism</a:t>
                </a:r>
                <a:r>
                  <a:rPr lang="en-GB" sz="900" dirty="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𝐴</m:t>
                    </m:r>
                    <m:r>
                      <a:rPr lang="el-GR" sz="900" i="1" dirty="0">
                        <a:solidFill>
                          <a:srgbClr val="7030A0"/>
                        </a:solidFill>
                        <a:latin typeface="Cambria Math" panose="02040503050406030204" pitchFamily="18" charset="0"/>
                        <a:ea typeface="Cambria Math" panose="02040503050406030204" pitchFamily="18" charset="0"/>
                      </a:rPr>
                      <m:t>𝜑</m:t>
                    </m:r>
                  </m:oMath>
                </a14:m>
                <a:r>
                  <a:rPr lang="en-GB" sz="900" dirty="0" smtClean="0">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a:t>
                </a:r>
                <a:r>
                  <a:rPr lang="en-GB" sz="900" dirty="0" err="1">
                    <a:solidFill>
                      <a:srgbClr val="00B0F0"/>
                    </a:solidFill>
                    <a:latin typeface="Cambria Math" panose="02040503050406030204" pitchFamily="18" charset="0"/>
                    <a:ea typeface="Cambria Math" panose="02040503050406030204" pitchFamily="18" charset="0"/>
                  </a:rPr>
                  <a:t>CommaCategory.Build_object</a:t>
                </a:r>
                <a:r>
                  <a:rPr lang="en-GB" sz="900" dirty="0">
                    <a:solidFill>
                      <a:srgbClr val="00B0F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𝑋</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𝑈</m:t>
                    </m:r>
                  </m:oMath>
                </a14:m>
                <a:r>
                  <a:rPr lang="en-GB" sz="900" dirty="0">
                    <a:latin typeface="Cambria Math" panose="02040503050406030204" pitchFamily="18" charset="0"/>
                    <a:ea typeface="Cambria Math" panose="02040503050406030204" pitchFamily="18" charset="0"/>
                  </a:rPr>
                  <a:t> </a:t>
                </a:r>
                <a:r>
                  <a:rPr lang="en-GB" sz="900" dirty="0" err="1">
                    <a:solidFill>
                      <a:srgbClr val="00B0F0"/>
                    </a:solidFill>
                    <a:latin typeface="Cambria Math" panose="02040503050406030204" pitchFamily="18" charset="0"/>
                    <a:ea typeface="Cambria Math" panose="02040503050406030204" pitchFamily="18" charset="0"/>
                  </a:rPr>
                  <a:t>tt</a:t>
                </a:r>
                <a:r>
                  <a:rPr lang="en-GB" sz="900" dirty="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𝑌</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𝑓</m:t>
                    </m:r>
                  </m:oMath>
                </a14:m>
                <a:r>
                  <a:rPr lang="en-GB" sz="900" dirty="0">
                    <a:latin typeface="Cambria Math" panose="02040503050406030204" pitchFamily="18" charset="0"/>
                    <a:ea typeface="Cambria Math" panose="02040503050406030204" pitchFamily="18" charset="0"/>
                  </a:rPr>
                  <a:t>) </a:t>
                </a:r>
                <a:r>
                  <a:rPr lang="en-GB" sz="900" dirty="0" err="1">
                    <a:solidFill>
                      <a:srgbClr val="00B0F0"/>
                    </a:solidFill>
                    <a:latin typeface="Cambria Math" panose="02040503050406030204" pitchFamily="18" charset="0"/>
                    <a:ea typeface="Cambria Math" panose="02040503050406030204" pitchFamily="18" charset="0"/>
                  </a:rPr>
                  <a:t>tt</a:t>
                </a:r>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𝑚</m:t>
                    </m:r>
                    <m:r>
                      <a:rPr lang="en-GB" sz="900" i="1" dirty="0" smtClean="0">
                        <a:solidFill>
                          <a:srgbClr val="7030A0"/>
                        </a:solidFill>
                        <a:latin typeface="Cambria Math" panose="02040503050406030204" pitchFamily="18" charset="0"/>
                        <a:ea typeface="Cambria Math" panose="02040503050406030204" pitchFamily="18" charset="0"/>
                      </a:rPr>
                      <m:t>′</m:t>
                    </m:r>
                  </m:oMath>
                </a14:m>
                <a:r>
                  <a:rPr lang="en-GB" sz="900" dirty="0">
                    <a:latin typeface="Cambria Math" panose="02040503050406030204" pitchFamily="18" charset="0"/>
                    <a:ea typeface="Cambria Math" panose="02040503050406030204" pitchFamily="18" charset="0"/>
                  </a:rPr>
                  <a:t> </a:t>
                </a:r>
                <a:r>
                  <a:rPr lang="en-GB" sz="900" dirty="0" smtClean="0">
                    <a:latin typeface="Cambria Math" panose="02040503050406030204" pitchFamily="18" charset="0"/>
                    <a:ea typeface="Cambria Math" panose="02040503050406030204" pitchFamily="18" charset="0"/>
                  </a:rPr>
                  <a:t>(</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𝐻</m:t>
                    </m:r>
                  </m:oMath>
                </a14:m>
                <a:r>
                  <a:rPr lang="en-GB" sz="900" dirty="0">
                    <a:latin typeface="Cambria Math" panose="02040503050406030204" pitchFamily="18" charset="0"/>
                    <a:ea typeface="Cambria Math" panose="02040503050406030204" pitchFamily="18" charset="0"/>
                  </a:rPr>
                  <a:t> @ </a:t>
                </a:r>
                <a:r>
                  <a:rPr lang="en-GB" sz="900" dirty="0" smtClean="0">
                    <a:latin typeface="Cambria Math" panose="02040503050406030204" pitchFamily="18" charset="0"/>
                    <a:ea typeface="Cambria Math" panose="02040503050406030204" pitchFamily="18" charset="0"/>
                  </a:rPr>
                  <a:t>(</a:t>
                </a:r>
                <a:r>
                  <a:rPr lang="en-GB" sz="900" dirty="0" err="1" smtClean="0">
                    <a:solidFill>
                      <a:srgbClr val="00B050"/>
                    </a:solidFill>
                    <a:latin typeface="Cambria Math" panose="02040503050406030204" pitchFamily="18" charset="0"/>
                    <a:ea typeface="Cambria Math" panose="02040503050406030204" pitchFamily="18" charset="0"/>
                  </a:rPr>
                  <a:t>right_identity</a:t>
                </a:r>
                <a:r>
                  <a:rPr lang="en-GB" sz="900" dirty="0" smtClean="0">
                    <a:solidFill>
                      <a:srgbClr val="00B05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_ _ _ _)</a:t>
                </a:r>
                <a14:m>
                  <m:oMath xmlns:m="http://schemas.openxmlformats.org/officeDocument/2006/math">
                    <m:sSup>
                      <m:sSupPr>
                        <m:ctrlPr>
                          <a:rPr lang="en-US" sz="900" b="0" i="1">
                            <a:latin typeface="Cambria Math" panose="02040503050406030204" pitchFamily="18" charset="0"/>
                            <a:ea typeface="Cambria Math" panose="02040503050406030204" pitchFamily="18" charset="0"/>
                          </a:rPr>
                        </m:ctrlPr>
                      </m:sSupPr>
                      <m:e>
                        <m:r>
                          <a:rPr lang="en-US" sz="900" b="0" i="1">
                            <a:latin typeface="Cambria Math" panose="02040503050406030204" pitchFamily="18" charset="0"/>
                            <a:ea typeface="Cambria Math" panose="02040503050406030204" pitchFamily="18" charset="0"/>
                          </a:rPr>
                          <m:t> </m:t>
                        </m:r>
                      </m:e>
                      <m:sup>
                        <m:r>
                          <a:rPr lang="en-US" sz="900" b="0" i="1">
                            <a:latin typeface="Cambria Math" panose="02040503050406030204" pitchFamily="18" charset="0"/>
                            <a:ea typeface="Cambria Math" panose="02040503050406030204" pitchFamily="18" charset="0"/>
                          </a:rPr>
                          <m:t>−1</m:t>
                        </m:r>
                      </m:sup>
                    </m:sSup>
                  </m:oMath>
                </a14:m>
                <a:r>
                  <a:rPr lang="en-GB" sz="9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900" dirty="0">
                    <a:solidFill>
                      <a:srgbClr val="FF0000"/>
                    </a:solidFill>
                    <a:latin typeface="Cambria Math" panose="02040503050406030204" pitchFamily="18" charset="0"/>
                    <a:ea typeface="Cambria Math" panose="02040503050406030204" pitchFamily="18" charset="0"/>
                  </a:rPr>
                  <a:t>Definition</a:t>
                </a:r>
                <a:r>
                  <a:rPr lang="en-GB" sz="900" dirty="0">
                    <a:latin typeface="Cambria Math" panose="02040503050406030204" pitchFamily="18" charset="0"/>
                    <a:ea typeface="Cambria Math" panose="02040503050406030204" pitchFamily="18" charset="0"/>
                  </a:rPr>
                  <a:t> </a:t>
                </a:r>
                <a:r>
                  <a:rPr lang="en-GB" sz="900" dirty="0" err="1">
                    <a:solidFill>
                      <a:srgbClr val="00B0F0"/>
                    </a:solidFill>
                    <a:latin typeface="Cambria Math" panose="02040503050406030204" pitchFamily="18" charset="0"/>
                    <a:ea typeface="Cambria Math" panose="02040503050406030204" pitchFamily="18" charset="0"/>
                  </a:rPr>
                  <a:t>IsInitialMorphism_property</a:t>
                </a:r>
                <a:r>
                  <a:rPr lang="en-GB" sz="900" dirty="0">
                    <a:solidFill>
                      <a:srgbClr val="00B0F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𝑀</m:t>
                    </m:r>
                  </m:oMath>
                </a14:m>
                <a:r>
                  <a:rPr lang="en-GB" sz="900" dirty="0">
                    <a:latin typeface="Cambria Math" panose="02040503050406030204" pitchFamily="18" charset="0"/>
                    <a:ea typeface="Cambria Math" panose="02040503050406030204" pitchFamily="18" charset="0"/>
                  </a:rPr>
                  <a:t> : </a:t>
                </a:r>
                <a:r>
                  <a:rPr lang="en-GB" sz="900" dirty="0" err="1">
                    <a:solidFill>
                      <a:srgbClr val="00B0F0"/>
                    </a:solidFill>
                    <a:latin typeface="Cambria Math" panose="02040503050406030204" pitchFamily="18" charset="0"/>
                    <a:ea typeface="Cambria Math" panose="02040503050406030204" pitchFamily="18" charset="0"/>
                  </a:rPr>
                  <a:t>IsInitialMorphism</a:t>
                </a:r>
                <a:r>
                  <a:rPr lang="en-GB" sz="900" dirty="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𝐴</m:t>
                    </m:r>
                    <m:r>
                      <a:rPr lang="el-GR" sz="900" i="1" dirty="0">
                        <a:solidFill>
                          <a:srgbClr val="7030A0"/>
                        </a:solidFill>
                        <a:latin typeface="Cambria Math" panose="02040503050406030204" pitchFamily="18" charset="0"/>
                        <a:ea typeface="Cambria Math" panose="02040503050406030204" pitchFamily="18" charset="0"/>
                      </a:rPr>
                      <m:t>𝜑</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𝑌</m:t>
                    </m:r>
                  </m:oMath>
                </a14:m>
                <a:r>
                  <a:rPr lang="en-GB" sz="900" dirty="0">
                    <a:latin typeface="Cambria Math" panose="02040503050406030204" pitchFamily="18" charset="0"/>
                    <a:ea typeface="Cambria Math" panose="02040503050406030204" pitchFamily="18" charset="0"/>
                  </a:rPr>
                  <a:t> :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𝐷</m:t>
                    </m:r>
                  </m:oMath>
                </a14:m>
                <a:r>
                  <a:rPr lang="en-GB" sz="900" dirty="0">
                    <a:latin typeface="Cambria Math" panose="02040503050406030204" pitchFamily="18" charset="0"/>
                    <a:ea typeface="Cambria Math" panose="02040503050406030204" pitchFamily="18" charset="0"/>
                  </a:rPr>
                  <a:t>) (f : </a:t>
                </a:r>
                <a:r>
                  <a:rPr lang="en-GB" sz="900" dirty="0">
                    <a:solidFill>
                      <a:srgbClr val="00B050"/>
                    </a:solidFill>
                    <a:latin typeface="Cambria Math" panose="02040503050406030204" pitchFamily="18" charset="0"/>
                    <a:ea typeface="Cambria Math" panose="02040503050406030204" pitchFamily="18" charset="0"/>
                  </a:rPr>
                  <a:t>morphism</a:t>
                </a:r>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𝐶</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𝑋</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𝑈</m:t>
                    </m:r>
                    <m:sSub>
                      <m:sSubPr>
                        <m:ctrlPr>
                          <a:rPr lang="en-US" sz="900" i="1" dirty="0">
                            <a:latin typeface="Cambria Math" panose="02040503050406030204" pitchFamily="18" charset="0"/>
                            <a:ea typeface="Cambria Math" panose="02040503050406030204" pitchFamily="18" charset="0"/>
                          </a:rPr>
                        </m:ctrlPr>
                      </m:sSubPr>
                      <m:e>
                        <m:r>
                          <a:rPr lang="en-US" sz="900" i="1" dirty="0">
                            <a:latin typeface="Cambria Math" panose="02040503050406030204" pitchFamily="18" charset="0"/>
                            <a:ea typeface="Cambria Math" panose="02040503050406030204" pitchFamily="18" charset="0"/>
                          </a:rPr>
                          <m:t> </m:t>
                        </m:r>
                      </m:e>
                      <m:sub>
                        <m:r>
                          <a:rPr lang="en-US" sz="900" i="1" dirty="0">
                            <a:latin typeface="Cambria Math" panose="02040503050406030204" pitchFamily="18" charset="0"/>
                            <a:ea typeface="Cambria Math" panose="02040503050406030204" pitchFamily="18" charset="0"/>
                          </a:rPr>
                          <m:t>0</m:t>
                        </m:r>
                      </m:sub>
                    </m:sSub>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𝑌</m:t>
                    </m:r>
                  </m:oMath>
                </a14:m>
                <a:r>
                  <a:rPr lang="en-GB" sz="900" dirty="0">
                    <a:latin typeface="Cambria Math" panose="02040503050406030204" pitchFamily="18" charset="0"/>
                    <a:ea typeface="Cambria Math" panose="02040503050406030204" pitchFamily="18" charset="0"/>
                  </a:rPr>
                  <a:t>)) </a:t>
                </a:r>
                <a:endParaRPr lang="en-GB" sz="900" dirty="0" smtClean="0">
                  <a:latin typeface="Cambria Math" panose="02040503050406030204" pitchFamily="18" charset="0"/>
                  <a:ea typeface="Cambria Math" panose="02040503050406030204" pitchFamily="18" charset="0"/>
                </a:endParaRPr>
              </a:p>
              <a:p>
                <a:pPr marL="0" indent="0">
                  <a:lnSpc>
                    <a:spcPct val="120000"/>
                  </a:lnSpc>
                  <a:spcBef>
                    <a:spcPts val="0"/>
                  </a:spcBef>
                  <a:buNone/>
                </a:pPr>
                <a:r>
                  <a:rPr lang="en-GB" sz="900" dirty="0" smtClean="0">
                    <a:latin typeface="Cambria Math" panose="02040503050406030204" pitchFamily="18" charset="0"/>
                    <a:ea typeface="Cambria Math" panose="02040503050406030204" pitchFamily="18" charset="0"/>
                  </a:rPr>
                  <a:t>: </a:t>
                </a:r>
                <a:r>
                  <a:rPr lang="en-GB" sz="900" dirty="0" err="1">
                    <a:solidFill>
                      <a:srgbClr val="0070C0"/>
                    </a:solidFill>
                    <a:latin typeface="Cambria Math" panose="02040503050406030204" pitchFamily="18" charset="0"/>
                    <a:ea typeface="Cambria Math" panose="02040503050406030204" pitchFamily="18" charset="0"/>
                  </a:rPr>
                  <a:t>Contr</a:t>
                </a:r>
                <a:r>
                  <a:rPr lang="en-GB" sz="900" dirty="0">
                    <a:solidFill>
                      <a:srgbClr val="0070C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𝑚</m:t>
                    </m:r>
                  </m:oMath>
                </a14:m>
                <a:r>
                  <a:rPr lang="en-GB" sz="900" dirty="0">
                    <a:latin typeface="Cambria Math" panose="02040503050406030204" pitchFamily="18" charset="0"/>
                    <a:ea typeface="Cambria Math" panose="02040503050406030204" pitchFamily="18" charset="0"/>
                  </a:rPr>
                  <a:t> : </a:t>
                </a:r>
                <a:r>
                  <a:rPr lang="en-GB" sz="900" dirty="0">
                    <a:solidFill>
                      <a:srgbClr val="00B050"/>
                    </a:solidFill>
                    <a:latin typeface="Cambria Math" panose="02040503050406030204" pitchFamily="18" charset="0"/>
                    <a:ea typeface="Cambria Math" panose="02040503050406030204" pitchFamily="18" charset="0"/>
                  </a:rPr>
                  <a:t>morphism</a:t>
                </a:r>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𝐷</m:t>
                    </m:r>
                  </m:oMath>
                </a14:m>
                <a:r>
                  <a:rPr lang="en-GB" sz="900" dirty="0">
                    <a:latin typeface="Cambria Math" panose="02040503050406030204" pitchFamily="18" charset="0"/>
                    <a:ea typeface="Cambria Math" panose="02040503050406030204" pitchFamily="18" charset="0"/>
                  </a:rPr>
                  <a:t> (</a:t>
                </a:r>
                <a:r>
                  <a:rPr lang="en-GB" sz="900" dirty="0" err="1">
                    <a:solidFill>
                      <a:srgbClr val="00B0F0"/>
                    </a:solidFill>
                    <a:latin typeface="Cambria Math" panose="02040503050406030204" pitchFamily="18" charset="0"/>
                    <a:ea typeface="Cambria Math" panose="02040503050406030204" pitchFamily="18" charset="0"/>
                  </a:rPr>
                  <a:t>IsInitialMorphism_object</a:t>
                </a:r>
                <a:r>
                  <a:rPr lang="en-GB" sz="900" dirty="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𝑀</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𝑌</m:t>
                    </m:r>
                  </m:oMath>
                </a14:m>
                <a:r>
                  <a:rPr lang="en-GB" sz="900" dirty="0">
                    <a:latin typeface="Cambria Math" panose="02040503050406030204" pitchFamily="18" charset="0"/>
                    <a:ea typeface="Cambria Math" panose="02040503050406030204" pitchFamily="18" charset="0"/>
                  </a:rPr>
                  <a:t> |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𝑈</m:t>
                    </m:r>
                    <m:sSub>
                      <m:sSubPr>
                        <m:ctrlPr>
                          <a:rPr lang="en-US" sz="900" i="1">
                            <a:latin typeface="Cambria Math" panose="02040503050406030204" pitchFamily="18" charset="0"/>
                            <a:ea typeface="Cambria Math" panose="02040503050406030204" pitchFamily="18" charset="0"/>
                          </a:rPr>
                        </m:ctrlPr>
                      </m:sSubPr>
                      <m:e>
                        <m:r>
                          <a:rPr lang="en-US" sz="900">
                            <a:latin typeface="Cambria Math" panose="02040503050406030204" pitchFamily="18" charset="0"/>
                            <a:ea typeface="Cambria Math" panose="02040503050406030204" pitchFamily="18" charset="0"/>
                          </a:rPr>
                          <m:t> </m:t>
                        </m:r>
                      </m:e>
                      <m:sub>
                        <m:r>
                          <a:rPr lang="en-US" sz="900">
                            <a:latin typeface="Cambria Math" panose="02040503050406030204" pitchFamily="18" charset="0"/>
                            <a:ea typeface="Cambria Math" panose="02040503050406030204" pitchFamily="18" charset="0"/>
                          </a:rPr>
                          <m:t>1</m:t>
                        </m:r>
                      </m:sub>
                    </m:sSub>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𝑚</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US" sz="900" i="1">
                        <a:latin typeface="Cambria Math" panose="02040503050406030204" pitchFamily="18" charset="0"/>
                        <a:ea typeface="Cambria Math" panose="02040503050406030204" pitchFamily="18" charset="0"/>
                      </a:rPr>
                      <m:t>∘</m:t>
                    </m:r>
                  </m:oMath>
                </a14:m>
                <a:r>
                  <a:rPr lang="en-GB" sz="900" dirty="0">
                    <a:latin typeface="Cambria Math" panose="02040503050406030204" pitchFamily="18" charset="0"/>
                    <a:ea typeface="Cambria Math" panose="02040503050406030204" pitchFamily="18" charset="0"/>
                  </a:rPr>
                  <a:t> (</a:t>
                </a:r>
                <a:r>
                  <a:rPr lang="en-GB" sz="900" dirty="0">
                    <a:solidFill>
                      <a:srgbClr val="00B0F0"/>
                    </a:solidFill>
                    <a:latin typeface="Cambria Math" panose="02040503050406030204" pitchFamily="18" charset="0"/>
                    <a:ea typeface="Cambria Math" panose="02040503050406030204" pitchFamily="18" charset="0"/>
                  </a:rPr>
                  <a:t>IsInitialMorphism_morphism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𝑀</m:t>
                    </m:r>
                  </m:oMath>
                </a14:m>
                <a:r>
                  <a:rPr lang="en-GB" sz="900" dirty="0">
                    <a:latin typeface="Cambria Math" panose="02040503050406030204" pitchFamily="18" charset="0"/>
                    <a:ea typeface="Cambria Math" panose="02040503050406030204" pitchFamily="18" charset="0"/>
                  </a:rPr>
                  <a:t>) =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𝑓</m:t>
                    </m:r>
                  </m:oMath>
                </a14:m>
                <a:r>
                  <a:rPr lang="en-GB" sz="900" dirty="0">
                    <a:latin typeface="Cambria Math" panose="02040503050406030204" pitchFamily="18" charset="0"/>
                    <a:ea typeface="Cambria Math" panose="02040503050406030204" pitchFamily="18" charset="0"/>
                  </a:rPr>
                  <a:t> }.</a:t>
                </a:r>
              </a:p>
              <a:p>
                <a:pPr marL="0" indent="0">
                  <a:lnSpc>
                    <a:spcPct val="120000"/>
                  </a:lnSpc>
                  <a:spcBef>
                    <a:spcPts val="0"/>
                  </a:spcBef>
                  <a:buNone/>
                </a:pPr>
                <a:r>
                  <a:rPr lang="en-GB" sz="900" dirty="0">
                    <a:latin typeface="Cambria Math" panose="02040503050406030204" pitchFamily="18" charset="0"/>
                    <a:ea typeface="Cambria Math" panose="02040503050406030204" pitchFamily="18" charset="0"/>
                  </a:rPr>
                  <a:t>  := {| </a:t>
                </a:r>
                <a:r>
                  <a:rPr lang="en-GB" sz="900" dirty="0" err="1">
                    <a:solidFill>
                      <a:srgbClr val="00B050"/>
                    </a:solidFill>
                    <a:latin typeface="Cambria Math" panose="02040503050406030204" pitchFamily="18" charset="0"/>
                    <a:ea typeface="Cambria Math" panose="02040503050406030204" pitchFamily="18" charset="0"/>
                  </a:rPr>
                  <a:t>center</a:t>
                </a:r>
                <a:r>
                  <a:rPr lang="en-GB" sz="900" dirty="0">
                    <a:solidFill>
                      <a:srgbClr val="00B05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 (</a:t>
                </a:r>
                <a:r>
                  <a:rPr lang="en-GB" sz="900" dirty="0">
                    <a:solidFill>
                      <a:srgbClr val="00B0F0"/>
                    </a:solidFill>
                    <a:latin typeface="Cambria Math" panose="02040503050406030204" pitchFamily="18" charset="0"/>
                    <a:ea typeface="Cambria Math" panose="02040503050406030204" pitchFamily="18" charset="0"/>
                  </a:rPr>
                  <a:t>IsInitialMorphism_property_morphism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𝑀</m:t>
                    </m:r>
                  </m:oMath>
                </a14:m>
                <a:r>
                  <a:rPr lang="en-GB" sz="9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𝑌</m:t>
                    </m:r>
                  </m:oMath>
                </a14:m>
                <a:r>
                  <a:rPr lang="en-GB" sz="9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𝑓</m:t>
                    </m:r>
                  </m:oMath>
                </a14:m>
                <a:r>
                  <a:rPr lang="en-GB" sz="900" dirty="0">
                    <a:latin typeface="Cambria Math" panose="02040503050406030204" pitchFamily="18" charset="0"/>
                    <a:ea typeface="Cambria Math" panose="02040503050406030204" pitchFamily="18" charset="0"/>
                  </a:rPr>
                  <a:t>; </a:t>
                </a:r>
                <a:r>
                  <a:rPr lang="en-GB" sz="900" dirty="0" err="1" smtClean="0">
                    <a:solidFill>
                      <a:srgbClr val="00B0F0"/>
                    </a:solidFill>
                    <a:latin typeface="Cambria Math" panose="02040503050406030204" pitchFamily="18" charset="0"/>
                    <a:ea typeface="Cambria Math" panose="02040503050406030204" pitchFamily="18" charset="0"/>
                  </a:rPr>
                  <a:t>IsInitialMorphism_property_morphism_property</a:t>
                </a:r>
                <a:r>
                  <a:rPr lang="en-GB" sz="900" dirty="0" smtClean="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𝑀</m:t>
                    </m:r>
                  </m:oMath>
                </a14:m>
                <a:r>
                  <a:rPr lang="en-GB" sz="9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𝑌</m:t>
                    </m:r>
                  </m:oMath>
                </a14:m>
                <a:r>
                  <a:rPr lang="en-GB" sz="9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𝑓</m:t>
                    </m:r>
                  </m:oMath>
                </a14:m>
                <a:r>
                  <a:rPr lang="en-GB" sz="9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900" dirty="0">
                    <a:latin typeface="Cambria Math" panose="02040503050406030204" pitchFamily="18" charset="0"/>
                    <a:ea typeface="Cambria Math" panose="02040503050406030204" pitchFamily="18" charset="0"/>
                  </a:rPr>
                  <a:t>       </a:t>
                </a:r>
                <a:r>
                  <a:rPr lang="en-GB" sz="900" dirty="0" smtClean="0">
                    <a:latin typeface="Cambria Math" panose="02040503050406030204" pitchFamily="18" charset="0"/>
                    <a:ea typeface="Cambria Math" panose="02040503050406030204" pitchFamily="18" charset="0"/>
                  </a:rPr>
                  <a:t>     </a:t>
                </a:r>
                <a:r>
                  <a:rPr lang="en-GB" sz="900" dirty="0" err="1">
                    <a:solidFill>
                      <a:srgbClr val="00B050"/>
                    </a:solidFill>
                    <a:latin typeface="Cambria Math" panose="02040503050406030204" pitchFamily="18" charset="0"/>
                    <a:ea typeface="Cambria Math" panose="02040503050406030204" pitchFamily="18" charset="0"/>
                  </a:rPr>
                  <a:t>contr</a:t>
                </a:r>
                <a:r>
                  <a:rPr lang="en-GB" sz="900" dirty="0">
                    <a:solidFill>
                      <a:srgbClr val="00B05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𝑚</m:t>
                    </m:r>
                    <m:r>
                      <a:rPr lang="en-GB" sz="900" i="1" dirty="0" smtClean="0">
                        <a:solidFill>
                          <a:srgbClr val="7030A0"/>
                        </a:solidFill>
                        <a:latin typeface="Cambria Math" panose="02040503050406030204" pitchFamily="18" charset="0"/>
                        <a:ea typeface="Cambria Math" panose="02040503050406030204" pitchFamily="18" charset="0"/>
                      </a:rPr>
                      <m:t>′</m:t>
                    </m:r>
                  </m:oMath>
                </a14:m>
                <a:r>
                  <a:rPr lang="en-GB" sz="900" dirty="0">
                    <a:latin typeface="Cambria Math" panose="02040503050406030204" pitchFamily="18" charset="0"/>
                    <a:ea typeface="Cambria Math" panose="02040503050406030204" pitchFamily="18" charset="0"/>
                  </a:rPr>
                  <a:t> </a:t>
                </a:r>
                <a:r>
                  <a:rPr lang="en-GB" sz="900" dirty="0" smtClean="0">
                    <a:latin typeface="Cambria Math" panose="02040503050406030204" pitchFamily="18" charset="0"/>
                    <a:ea typeface="Cambria Math" panose="02040503050406030204" pitchFamily="18" charset="0"/>
                  </a:rPr>
                  <a:t>:= </a:t>
                </a:r>
                <a:r>
                  <a:rPr lang="en-GB" sz="900" dirty="0" err="1">
                    <a:solidFill>
                      <a:srgbClr val="00B0F0"/>
                    </a:solidFill>
                    <a:latin typeface="Cambria Math" panose="02040503050406030204" pitchFamily="18" charset="0"/>
                    <a:ea typeface="Cambria Math" panose="02040503050406030204" pitchFamily="18" charset="0"/>
                  </a:rPr>
                  <a:t>path_sigma</a:t>
                </a:r>
                <a:r>
                  <a:rPr lang="en-GB" sz="900" dirty="0">
                    <a:solidFill>
                      <a:srgbClr val="00B0F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_ (</a:t>
                </a:r>
                <a:r>
                  <a:rPr lang="en-GB" sz="900" dirty="0">
                    <a:solidFill>
                      <a:srgbClr val="00B0F0"/>
                    </a:solidFill>
                    <a:latin typeface="Cambria Math" panose="02040503050406030204" pitchFamily="18" charset="0"/>
                    <a:ea typeface="Cambria Math" panose="02040503050406030204" pitchFamily="18" charset="0"/>
                  </a:rPr>
                  <a:t>IsInitialMorphism_property_morphism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𝑀</m:t>
                    </m:r>
                  </m:oMath>
                </a14:m>
                <a:r>
                  <a:rPr lang="en-GB" sz="9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𝑌</m:t>
                    </m:r>
                  </m:oMath>
                </a14:m>
                <a:r>
                  <a:rPr lang="en-GB" sz="9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𝑓</m:t>
                    </m:r>
                  </m:oMath>
                </a14:m>
                <a:r>
                  <a:rPr lang="en-GB" sz="900" dirty="0">
                    <a:latin typeface="Cambria Math" panose="02040503050406030204" pitchFamily="18" charset="0"/>
                    <a:ea typeface="Cambria Math" panose="02040503050406030204" pitchFamily="18" charset="0"/>
                  </a:rPr>
                  <a:t>; </a:t>
                </a:r>
                <a:r>
                  <a:rPr lang="en-GB" sz="900" dirty="0">
                    <a:solidFill>
                      <a:srgbClr val="00B0F0"/>
                    </a:solidFill>
                    <a:latin typeface="Cambria Math" panose="02040503050406030204" pitchFamily="18" charset="0"/>
                    <a:ea typeface="Cambria Math" panose="02040503050406030204" pitchFamily="18" charset="0"/>
                  </a:rPr>
                  <a:t>IsInitialMorphism_property_morphism_property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𝑀</m:t>
                    </m:r>
                  </m:oMath>
                </a14:m>
                <a:r>
                  <a:rPr lang="en-GB" sz="9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𝑌</m:t>
                    </m:r>
                  </m:oMath>
                </a14:m>
                <a:r>
                  <a:rPr lang="en-GB" sz="9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𝑓</m:t>
                    </m:r>
                  </m:oMath>
                </a14:m>
                <a:r>
                  <a:rPr lang="en-GB" sz="9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900" dirty="0">
                    <a:latin typeface="Cambria Math" panose="02040503050406030204" pitchFamily="18" charset="0"/>
                    <a:ea typeface="Cambria Math" panose="02040503050406030204" pitchFamily="18" charset="0"/>
                  </a:rPr>
                  <a:t>           </a:t>
                </a:r>
                <a:r>
                  <a:rPr lang="en-GB" sz="900" dirty="0" smtClean="0">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𝑚</m:t>
                    </m:r>
                    <m:r>
                      <a:rPr lang="en-GB" sz="900" i="1" dirty="0" smtClean="0">
                        <a:solidFill>
                          <a:srgbClr val="7030A0"/>
                        </a:solidFill>
                        <a:latin typeface="Cambria Math" panose="02040503050406030204" pitchFamily="18" charset="0"/>
                        <a:ea typeface="Cambria Math" panose="02040503050406030204" pitchFamily="18" charset="0"/>
                      </a:rPr>
                      <m:t>′</m:t>
                    </m:r>
                  </m:oMath>
                </a14:m>
                <a:r>
                  <a:rPr lang="en-GB" sz="900" dirty="0">
                    <a:latin typeface="Cambria Math" panose="02040503050406030204" pitchFamily="18" charset="0"/>
                    <a:ea typeface="Cambria Math" panose="02040503050406030204" pitchFamily="18" charset="0"/>
                  </a:rPr>
                  <a:t> </a:t>
                </a:r>
                <a:r>
                  <a:rPr lang="en-GB" sz="900" dirty="0" smtClean="0">
                    <a:latin typeface="Cambria Math" panose="02040503050406030204" pitchFamily="18" charset="0"/>
                    <a:ea typeface="Cambria Math" panose="02040503050406030204" pitchFamily="18" charset="0"/>
                  </a:rPr>
                  <a:t>(@</a:t>
                </a:r>
                <a:r>
                  <a:rPr lang="en-GB" sz="900" dirty="0">
                    <a:solidFill>
                      <a:srgbClr val="00B0F0"/>
                    </a:solidFill>
                    <a:latin typeface="Cambria Math" panose="02040503050406030204" pitchFamily="18" charset="0"/>
                    <a:ea typeface="Cambria Math" panose="02040503050406030204" pitchFamily="18" charset="0"/>
                  </a:rPr>
                  <a:t> </a:t>
                </a:r>
                <a:r>
                  <a:rPr lang="en-GB" sz="900" dirty="0" err="1" smtClean="0">
                    <a:solidFill>
                      <a:srgbClr val="00B0F0"/>
                    </a:solidFill>
                    <a:latin typeface="Cambria Math" panose="02040503050406030204" pitchFamily="18" charset="0"/>
                    <a:ea typeface="Cambria Math" panose="02040503050406030204" pitchFamily="18" charset="0"/>
                  </a:rPr>
                  <a:t>IsInitialMorphism_property_morphism_unique</a:t>
                </a:r>
                <a:r>
                  <a:rPr lang="en-GB" sz="900" dirty="0" smtClean="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𝑀</m:t>
                    </m:r>
                  </m:oMath>
                </a14:m>
                <a:r>
                  <a:rPr lang="en-GB" sz="9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𝑌</m:t>
                    </m:r>
                  </m:oMath>
                </a14:m>
                <a:r>
                  <a:rPr lang="en-GB" sz="9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900" i="1" dirty="0">
                        <a:solidFill>
                          <a:srgbClr val="7030A0"/>
                        </a:solidFill>
                        <a:latin typeface="Cambria Math" panose="02040503050406030204" pitchFamily="18" charset="0"/>
                        <a:ea typeface="Cambria Math" panose="02040503050406030204" pitchFamily="18" charset="0"/>
                      </a:rPr>
                      <m:t>𝑓</m:t>
                    </m:r>
                  </m:oMath>
                </a14:m>
                <a:r>
                  <a:rPr lang="en-GB" sz="900" dirty="0">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𝑚</m:t>
                    </m:r>
                    <m:r>
                      <a:rPr lang="en-GB" sz="900" i="1" dirty="0" smtClean="0">
                        <a:solidFill>
                          <a:srgbClr val="7030A0"/>
                        </a:solidFill>
                        <a:latin typeface="Cambria Math" panose="02040503050406030204" pitchFamily="18" charset="0"/>
                        <a:ea typeface="Cambria Math" panose="02040503050406030204" pitchFamily="18" charset="0"/>
                      </a:rPr>
                      <m:t>′</m:t>
                    </m:r>
                  </m:oMath>
                </a14:m>
                <a:r>
                  <a:rPr lang="en-GB" sz="900" dirty="0" smtClean="0">
                    <a:latin typeface="Cambria Math" panose="02040503050406030204" pitchFamily="18" charset="0"/>
                    <a:ea typeface="Cambria Math" panose="02040503050406030204" pitchFamily="18" charset="0"/>
                  </a:rPr>
                  <a:t> </a:t>
                </a:r>
                <a14:m>
                  <m:oMath xmlns:m="http://schemas.openxmlformats.org/officeDocument/2006/math">
                    <m:sSub>
                      <m:sSubPr>
                        <m:ctrlPr>
                          <a:rPr lang="en-US" sz="900" i="1" dirty="0">
                            <a:latin typeface="Cambria Math" panose="02040503050406030204" pitchFamily="18" charset="0"/>
                            <a:ea typeface="Cambria Math" panose="02040503050406030204" pitchFamily="18" charset="0"/>
                          </a:rPr>
                        </m:ctrlPr>
                      </m:sSubPr>
                      <m:e>
                        <m:r>
                          <a:rPr lang="en-US" sz="900" i="1" dirty="0">
                            <a:latin typeface="Cambria Math" panose="02040503050406030204" pitchFamily="18" charset="0"/>
                            <a:ea typeface="Cambria Math" panose="02040503050406030204" pitchFamily="18" charset="0"/>
                          </a:rPr>
                          <m:t> </m:t>
                        </m:r>
                      </m:e>
                      <m:sub>
                        <m:r>
                          <a:rPr lang="en-US" sz="900" b="0" i="1" dirty="0" smtClean="0">
                            <a:latin typeface="Cambria Math" panose="02040503050406030204" pitchFamily="18" charset="0"/>
                            <a:ea typeface="Cambria Math" panose="02040503050406030204" pitchFamily="18" charset="0"/>
                          </a:rPr>
                          <m:t>1</m:t>
                        </m:r>
                      </m:sub>
                    </m:sSub>
                  </m:oMath>
                </a14:m>
                <a:r>
                  <a:rPr lang="en-GB" sz="900" dirty="0" smtClean="0">
                    <a:latin typeface="Cambria Math" panose="02040503050406030204" pitchFamily="18" charset="0"/>
                    <a:ea typeface="Cambria Math" panose="02040503050406030204" pitchFamily="18" charset="0"/>
                  </a:rPr>
                  <a:t> </a:t>
                </a:r>
                <a14:m>
                  <m:oMath xmlns:m="http://schemas.openxmlformats.org/officeDocument/2006/math">
                    <m:r>
                      <a:rPr lang="en-GB" sz="900" i="1" dirty="0" smtClean="0">
                        <a:solidFill>
                          <a:srgbClr val="7030A0"/>
                        </a:solidFill>
                        <a:latin typeface="Cambria Math" panose="02040503050406030204" pitchFamily="18" charset="0"/>
                        <a:ea typeface="Cambria Math" panose="02040503050406030204" pitchFamily="18" charset="0"/>
                      </a:rPr>
                      <m:t>𝑚</m:t>
                    </m:r>
                    <m:r>
                      <a:rPr lang="en-GB" sz="900" i="1" dirty="0" smtClean="0">
                        <a:solidFill>
                          <a:srgbClr val="7030A0"/>
                        </a:solidFill>
                        <a:latin typeface="Cambria Math" panose="02040503050406030204" pitchFamily="18" charset="0"/>
                        <a:ea typeface="Cambria Math" panose="02040503050406030204" pitchFamily="18" charset="0"/>
                      </a:rPr>
                      <m:t>′</m:t>
                    </m:r>
                  </m:oMath>
                </a14:m>
                <a:r>
                  <a:rPr lang="en-GB" sz="900" dirty="0" smtClean="0">
                    <a:latin typeface="Cambria Math" panose="02040503050406030204" pitchFamily="18" charset="0"/>
                    <a:ea typeface="Cambria Math" panose="02040503050406030204" pitchFamily="18" charset="0"/>
                  </a:rPr>
                  <a:t> </a:t>
                </a:r>
                <a14:m>
                  <m:oMath xmlns:m="http://schemas.openxmlformats.org/officeDocument/2006/math">
                    <m:sSub>
                      <m:sSubPr>
                        <m:ctrlPr>
                          <a:rPr lang="en-US" sz="900" i="1" dirty="0">
                            <a:latin typeface="Cambria Math" panose="02040503050406030204" pitchFamily="18" charset="0"/>
                            <a:ea typeface="Cambria Math" panose="02040503050406030204" pitchFamily="18" charset="0"/>
                          </a:rPr>
                        </m:ctrlPr>
                      </m:sSubPr>
                      <m:e>
                        <m:r>
                          <a:rPr lang="en-US" sz="900" i="1" dirty="0">
                            <a:latin typeface="Cambria Math" panose="02040503050406030204" pitchFamily="18" charset="0"/>
                            <a:ea typeface="Cambria Math" panose="02040503050406030204" pitchFamily="18" charset="0"/>
                          </a:rPr>
                          <m:t> </m:t>
                        </m:r>
                      </m:e>
                      <m:sub>
                        <m:r>
                          <a:rPr lang="en-US" sz="900" b="0" i="1" dirty="0" smtClean="0">
                            <a:latin typeface="Cambria Math" panose="02040503050406030204" pitchFamily="18" charset="0"/>
                            <a:ea typeface="Cambria Math" panose="02040503050406030204" pitchFamily="18" charset="0"/>
                          </a:rPr>
                          <m:t>2</m:t>
                        </m:r>
                      </m:sub>
                    </m:sSub>
                  </m:oMath>
                </a14:m>
                <a:r>
                  <a:rPr lang="en-GB" sz="900" dirty="0" smtClean="0">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a:t>
                </a:r>
                <a:r>
                  <a:rPr lang="en-GB" sz="900" dirty="0" err="1">
                    <a:solidFill>
                      <a:srgbClr val="00B050"/>
                    </a:solidFill>
                    <a:latin typeface="Cambria Math" panose="02040503050406030204" pitchFamily="18" charset="0"/>
                    <a:ea typeface="Cambria Math" panose="02040503050406030204" pitchFamily="18" charset="0"/>
                  </a:rPr>
                  <a:t>center</a:t>
                </a:r>
                <a:r>
                  <a:rPr lang="en-GB" sz="900" dirty="0">
                    <a:solidFill>
                      <a:srgbClr val="00B050"/>
                    </a:solidFill>
                    <a:latin typeface="Cambria Math" panose="02040503050406030204" pitchFamily="18" charset="0"/>
                    <a:ea typeface="Cambria Math" panose="02040503050406030204" pitchFamily="18" charset="0"/>
                  </a:rPr>
                  <a:t> </a:t>
                </a:r>
                <a:r>
                  <a:rPr lang="en-GB" sz="900" dirty="0">
                    <a:latin typeface="Cambria Math" panose="02040503050406030204" pitchFamily="18" charset="0"/>
                    <a:ea typeface="Cambria Math" panose="02040503050406030204" pitchFamily="18" charset="0"/>
                  </a:rPr>
                  <a:t>_) |}.</a:t>
                </a:r>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xfrm>
                <a:off x="0" y="1825624"/>
                <a:ext cx="9144000" cy="4301389"/>
              </a:xfrm>
              <a:blipFill rotWithShape="0">
                <a:blip r:embed="rId3"/>
                <a:stretch>
                  <a:fillRect/>
                </a:stretch>
              </a:blipFill>
            </p:spPr>
            <p:txBody>
              <a:bodyPr/>
              <a:lstStyle/>
              <a:p>
                <a:r>
                  <a:rPr lang="en-US">
                    <a:noFill/>
                  </a:rPr>
                  <a:t> </a:t>
                </a:r>
              </a:p>
            </p:txBody>
          </p:sp>
        </mc:Fallback>
      </mc:AlternateContent>
      <p:sp>
        <p:nvSpPr>
          <p:cNvPr id="68" name="Title 1"/>
          <p:cNvSpPr txBox="1">
            <a:spLocks/>
          </p:cNvSpPr>
          <p:nvPr/>
        </p:nvSpPr>
        <p:spPr>
          <a:xfrm>
            <a:off x="628650" y="943520"/>
            <a:ext cx="8515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t>Concrete Example (New Interface)</a:t>
            </a:r>
            <a:endParaRPr lang="en-US" sz="3200" dirty="0"/>
          </a:p>
        </p:txBody>
      </p:sp>
      <p:grpSp>
        <p:nvGrpSpPr>
          <p:cNvPr id="35" name="Group 34"/>
          <p:cNvGrpSpPr/>
          <p:nvPr/>
        </p:nvGrpSpPr>
        <p:grpSpPr>
          <a:xfrm>
            <a:off x="5568650" y="3831710"/>
            <a:ext cx="3727750" cy="700681"/>
            <a:chOff x="7147892" y="661012"/>
            <a:chExt cx="4613812" cy="880559"/>
          </a:xfrm>
        </p:grpSpPr>
        <p:sp>
          <p:nvSpPr>
            <p:cNvPr id="36" name="Right Brace 35"/>
            <p:cNvSpPr/>
            <p:nvPr/>
          </p:nvSpPr>
          <p:spPr>
            <a:xfrm>
              <a:off x="7147892" y="661012"/>
              <a:ext cx="2943561" cy="880559"/>
            </a:xfrm>
            <a:prstGeom prst="rightBrace">
              <a:avLst/>
            </a:prstGeom>
            <a:ln w="47625"/>
          </p:spPr>
          <p:style>
            <a:lnRef idx="1">
              <a:schemeClr val="accent4"/>
            </a:lnRef>
            <a:fillRef idx="0">
              <a:schemeClr val="accent4"/>
            </a:fillRef>
            <a:effectRef idx="0">
              <a:schemeClr val="accent4"/>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37" name="TextBox 36"/>
            <p:cNvSpPr txBox="1"/>
            <p:nvPr/>
          </p:nvSpPr>
          <p:spPr>
            <a:xfrm>
              <a:off x="10342305" y="752510"/>
              <a:ext cx="1419399" cy="638200"/>
            </a:xfrm>
            <a:prstGeom prst="rect">
              <a:avLst/>
            </a:prstGeom>
            <a:noFill/>
          </p:spPr>
          <p:txBody>
            <a:bodyPr wrap="square" rtlCol="0">
              <a:spAutoFit/>
            </a:bodyPr>
            <a:lstStyle/>
            <a:p>
              <a:r>
                <a:rPr lang="en-GB" sz="2700" b="1" dirty="0" smtClean="0">
                  <a:solidFill>
                    <a:schemeClr val="accent4"/>
                  </a:solidFill>
                </a:rPr>
                <a:t>0.4 </a:t>
              </a:r>
              <a:r>
                <a:rPr lang="en-GB" sz="2700" b="1" dirty="0">
                  <a:solidFill>
                    <a:schemeClr val="accent4"/>
                  </a:solidFill>
                </a:rPr>
                <a:t>s</a:t>
              </a:r>
            </a:p>
          </p:txBody>
        </p:sp>
      </p:grpSp>
      <p:sp>
        <p:nvSpPr>
          <p:cNvPr id="5" name="TextBox 4"/>
          <p:cNvSpPr txBox="1"/>
          <p:nvPr/>
        </p:nvSpPr>
        <p:spPr>
          <a:xfrm>
            <a:off x="0" y="6014906"/>
            <a:ext cx="8254767" cy="369332"/>
          </a:xfrm>
          <a:prstGeom prst="rect">
            <a:avLst/>
          </a:prstGeom>
          <a:noFill/>
        </p:spPr>
        <p:txBody>
          <a:bodyPr wrap="square" rtlCol="0">
            <a:spAutoFit/>
          </a:bodyPr>
          <a:lstStyle/>
          <a:p>
            <a:r>
              <a:rPr lang="en-US" dirty="0" smtClean="0"/>
              <a:t>Total file time: 7 s</a:t>
            </a:r>
            <a:endParaRPr lang="en-GB" dirty="0"/>
          </a:p>
        </p:txBody>
      </p:sp>
    </p:spTree>
    <p:extLst>
      <p:ext uri="{BB962C8B-B14F-4D97-AF65-F5344CB8AC3E}">
        <p14:creationId xmlns:p14="http://schemas.microsoft.com/office/powerpoint/2010/main" val="244402966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p:sp>
        <p:nvSpPr>
          <p:cNvPr id="4" name="Slide Number Placeholder 3"/>
          <p:cNvSpPr>
            <a:spLocks noGrp="1"/>
          </p:cNvSpPr>
          <p:nvPr>
            <p:ph type="sldNum" sz="quarter" idx="12"/>
          </p:nvPr>
        </p:nvSpPr>
        <p:spPr/>
        <p:txBody>
          <a:bodyPr/>
          <a:lstStyle/>
          <a:p>
            <a:fld id="{E64EF21E-4A1E-457A-A908-FECEBBB6594B}" type="slidenum">
              <a:rPr lang="en-US" smtClean="0"/>
              <a:t>72</a:t>
            </a:fld>
            <a:endParaRPr lang="en-US"/>
          </a:p>
        </p:txBody>
      </p:sp>
      <mc:AlternateContent xmlns:mc="http://schemas.openxmlformats.org/markup-compatibility/2006" xmlns:a14="http://schemas.microsoft.com/office/drawing/2010/main">
        <mc:Choice Requires="a14">
          <p:sp>
            <p:nvSpPr>
              <p:cNvPr id="7" name="Content Placeholder 6"/>
              <p:cNvSpPr>
                <a:spLocks noGrp="1"/>
              </p:cNvSpPr>
              <p:nvPr>
                <p:ph idx="1"/>
              </p:nvPr>
            </p:nvSpPr>
            <p:spPr>
              <a:xfrm>
                <a:off x="0" y="1825624"/>
                <a:ext cx="9144000" cy="5032376"/>
              </a:xfrm>
            </p:spPr>
            <p:txBody>
              <a:bodyPr>
                <a:noAutofit/>
              </a:bodyPr>
              <a:lstStyle/>
              <a:p>
                <a:pPr marL="0" indent="0">
                  <a:lnSpc>
                    <a:spcPct val="120000"/>
                  </a:lnSpc>
                  <a:spcBef>
                    <a:spcPts val="0"/>
                  </a:spcBef>
                  <a:buNone/>
                </a:pPr>
                <a:r>
                  <a:rPr lang="en-GB" sz="1200" dirty="0" smtClean="0">
                    <a:solidFill>
                      <a:srgbClr val="FF0000"/>
                    </a:solidFill>
                    <a:latin typeface="Cambria Math" panose="02040503050406030204" pitchFamily="18" charset="0"/>
                    <a:ea typeface="Cambria Math" panose="02040503050406030204" pitchFamily="18" charset="0"/>
                  </a:rPr>
                  <a:t>Lemma</a:t>
                </a:r>
                <a:r>
                  <a:rPr lang="en-GB" sz="1200" dirty="0">
                    <a:latin typeface="Cambria Math" panose="02040503050406030204" pitchFamily="18" charset="0"/>
                    <a:ea typeface="Cambria Math" panose="02040503050406030204" pitchFamily="18" charset="0"/>
                  </a:rPr>
                  <a:t> </a:t>
                </a:r>
                <a:r>
                  <a:rPr lang="en-GB" sz="1200" dirty="0" err="1">
                    <a:solidFill>
                      <a:srgbClr val="00B0F0"/>
                    </a:solidFill>
                    <a:latin typeface="Cambria Math" panose="02040503050406030204" pitchFamily="18" charset="0"/>
                    <a:ea typeface="Cambria Math" panose="02040503050406030204" pitchFamily="18" charset="0"/>
                  </a:rPr>
                  <a:t>pseudofunctor_to_cat_assoc_helper</a:t>
                </a:r>
                <a:r>
                  <a:rPr lang="en-GB" sz="1200" dirty="0">
                    <a:solidFill>
                      <a:srgbClr val="00B0F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a:t>
                </a:r>
                <a14:m>
                  <m:oMath xmlns:m="http://schemas.openxmlformats.org/officeDocument/2006/math">
                    <m:r>
                      <a:rPr lang="en-GB" sz="1200" i="1" dirty="0" smtClean="0">
                        <a:solidFill>
                          <a:srgbClr val="7030A0"/>
                        </a:solidFill>
                        <a:latin typeface="Cambria Math" panose="02040503050406030204" pitchFamily="18" charset="0"/>
                        <a:ea typeface="Cambria Math" panose="02040503050406030204" pitchFamily="18" charset="0"/>
                      </a:rPr>
                      <m:t>𝑥</m:t>
                    </m:r>
                  </m:oMath>
                </a14:m>
                <a:r>
                  <a:rPr lang="en-GB" sz="12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0</m:t>
                        </m:r>
                      </m:sub>
                    </m:sSub>
                  </m:oMath>
                </a14:m>
                <a:r>
                  <a:rPr lang="en-GB" sz="1200" dirty="0">
                    <a:latin typeface="Cambria Math" panose="02040503050406030204" pitchFamily="18" charset="0"/>
                    <a:ea typeface="Cambria Math" panose="02040503050406030204" pitchFamily="18" charset="0"/>
                  </a:rPr>
                  <a:t> : </a:t>
                </a:r>
                <a14:m>
                  <m:oMath xmlns:m="http://schemas.openxmlformats.org/officeDocument/2006/math">
                    <m:r>
                      <a:rPr lang="en-GB" sz="1200" i="1" dirty="0" smtClean="0">
                        <a:solidFill>
                          <a:srgbClr val="7030A0"/>
                        </a:solidFill>
                        <a:latin typeface="Cambria Math" panose="02040503050406030204" pitchFamily="18" charset="0"/>
                        <a:ea typeface="Cambria Math" panose="02040503050406030204" pitchFamily="18" charset="0"/>
                      </a:rPr>
                      <m:t>𝐶</m:t>
                    </m:r>
                  </m:oMath>
                </a14:m>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2</m:t>
                        </m:r>
                      </m:sub>
                    </m:sSub>
                  </m:oMath>
                </a14:m>
                <a:r>
                  <a:rPr lang="en-GB" sz="1200" dirty="0">
                    <a:latin typeface="Cambria Math" panose="02040503050406030204" pitchFamily="18" charset="0"/>
                    <a:ea typeface="Cambria Math" panose="02040503050406030204" pitchFamily="18" charset="0"/>
                  </a:rPr>
                  <a:t> : </a:t>
                </a:r>
                <a:r>
                  <a:rPr lang="en-GB" sz="1200" dirty="0">
                    <a:solidFill>
                      <a:srgbClr val="00B050"/>
                    </a:solidFill>
                    <a:latin typeface="Cambria Math" panose="02040503050406030204" pitchFamily="18" charset="0"/>
                    <a:ea typeface="Cambria Math" panose="02040503050406030204" pitchFamily="18" charset="0"/>
                  </a:rPr>
                  <a:t>morphism</a:t>
                </a:r>
                <a:r>
                  <a:rPr lang="en-GB" sz="1200" dirty="0">
                    <a:latin typeface="Cambria Math" panose="02040503050406030204" pitchFamily="18" charset="0"/>
                    <a:ea typeface="Cambria Math" panose="02040503050406030204" pitchFamily="18" charset="0"/>
                  </a:rPr>
                  <a:t> </a:t>
                </a:r>
                <a14:m>
                  <m:oMath xmlns:m="http://schemas.openxmlformats.org/officeDocument/2006/math">
                    <m:r>
                      <a:rPr lang="en-GB" sz="1200" i="1" dirty="0" smtClean="0">
                        <a:solidFill>
                          <a:srgbClr val="7030A0"/>
                        </a:solidFill>
                        <a:latin typeface="Cambria Math" panose="02040503050406030204" pitchFamily="18" charset="0"/>
                        <a:ea typeface="Cambria Math" panose="02040503050406030204" pitchFamily="18" charset="0"/>
                      </a:rPr>
                      <m:t>𝐶</m:t>
                    </m:r>
                  </m:oMath>
                </a14:m>
                <a:r>
                  <a:rPr lang="en-GB" sz="1200" dirty="0" smtClean="0">
                    <a:solidFill>
                      <a:srgbClr val="7030A0"/>
                    </a:solidFill>
                    <a:latin typeface="Cambria Math" panose="02040503050406030204" pitchFamily="18" charset="0"/>
                    <a:ea typeface="Cambria Math" panose="02040503050406030204" pitchFamily="18" charset="0"/>
                  </a:rPr>
                  <a:t> </a:t>
                </a:r>
                <a:r>
                  <a:rPr lang="en-GB" sz="1200" dirty="0">
                    <a:solidFill>
                      <a:srgbClr val="7030A0"/>
                    </a:solidFill>
                    <a:latin typeface="Cambria Math" panose="02040503050406030204" pitchFamily="18" charset="0"/>
                    <a:ea typeface="Cambria Math" panose="02040503050406030204" pitchFamily="18" charset="0"/>
                  </a:rPr>
                  <a:t>x x0</a:t>
                </a:r>
                <a:r>
                  <a:rPr lang="en-GB" sz="1200" dirty="0">
                    <a:latin typeface="Cambria Math" panose="02040503050406030204" pitchFamily="18" charset="0"/>
                    <a:ea typeface="Cambria Math" panose="02040503050406030204" pitchFamily="18" charset="0"/>
                  </a:rPr>
                  <a:t>} {</a:t>
                </a:r>
                <a:r>
                  <a:rPr lang="en-GB" sz="1200" dirty="0">
                    <a:solidFill>
                      <a:srgbClr val="7030A0"/>
                    </a:solidFill>
                    <a:latin typeface="Cambria Math" panose="02040503050406030204" pitchFamily="18" charset="0"/>
                    <a:ea typeface="Cambria Math" panose="02040503050406030204" pitchFamily="18" charset="0"/>
                  </a:rPr>
                  <a:t>x1</a:t>
                </a:r>
                <a:r>
                  <a:rPr lang="en-GB" sz="1200" dirty="0">
                    <a:latin typeface="Cambria Math" panose="02040503050406030204" pitchFamily="18" charset="0"/>
                    <a:ea typeface="Cambria Math" panose="02040503050406030204" pitchFamily="18" charset="0"/>
                  </a:rPr>
                  <a:t> : </a:t>
                </a:r>
                <a14:m>
                  <m:oMath xmlns:m="http://schemas.openxmlformats.org/officeDocument/2006/math">
                    <m:r>
                      <a:rPr lang="en-GB" sz="1200" i="1" dirty="0" smtClean="0">
                        <a:solidFill>
                          <a:srgbClr val="7030A0"/>
                        </a:solidFill>
                        <a:latin typeface="Cambria Math" panose="02040503050406030204" pitchFamily="18" charset="0"/>
                        <a:ea typeface="Cambria Math" panose="02040503050406030204" pitchFamily="18" charset="0"/>
                      </a:rPr>
                      <m:t>𝐶</m:t>
                    </m:r>
                  </m:oMath>
                </a14:m>
                <a:r>
                  <a:rPr lang="en-GB" sz="1200" dirty="0" smtClean="0">
                    <a:latin typeface="Cambria Math" panose="02040503050406030204" pitchFamily="18" charset="0"/>
                    <a:ea typeface="Cambria Math" panose="02040503050406030204" pitchFamily="18" charset="0"/>
                  </a:rPr>
                  <a:t>}</a:t>
                </a:r>
                <a:endParaRPr lang="en-GB" sz="1200" dirty="0">
                  <a:latin typeface="Cambria Math" panose="02040503050406030204" pitchFamily="18" charset="0"/>
                  <a:ea typeface="Cambria Math" panose="02040503050406030204" pitchFamily="18" charset="0"/>
                </a:endParaRPr>
              </a:p>
              <a:p>
                <a:pPr marL="0" indent="0">
                  <a:lnSpc>
                    <a:spcPct val="120000"/>
                  </a:lnSpc>
                  <a:spcBef>
                    <a:spcPts val="0"/>
                  </a:spcBef>
                  <a:buNone/>
                </a:pP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5</m:t>
                        </m:r>
                      </m:sub>
                    </m:sSub>
                  </m:oMath>
                </a14:m>
                <a:r>
                  <a:rPr lang="en-GB" sz="1200" dirty="0">
                    <a:latin typeface="Cambria Math" panose="02040503050406030204" pitchFamily="18" charset="0"/>
                    <a:ea typeface="Cambria Math" panose="02040503050406030204" pitchFamily="18" charset="0"/>
                  </a:rPr>
                  <a:t> : </a:t>
                </a:r>
                <a:r>
                  <a:rPr lang="en-GB" sz="1200" dirty="0">
                    <a:solidFill>
                      <a:srgbClr val="00B050"/>
                    </a:solidFill>
                    <a:latin typeface="Cambria Math" panose="02040503050406030204" pitchFamily="18" charset="0"/>
                    <a:ea typeface="Cambria Math" panose="02040503050406030204" pitchFamily="18" charset="0"/>
                  </a:rPr>
                  <a:t>morphism</a:t>
                </a:r>
                <a:r>
                  <a:rPr lang="en-GB" sz="1200" dirty="0">
                    <a:latin typeface="Cambria Math" panose="02040503050406030204" pitchFamily="18" charset="0"/>
                    <a:ea typeface="Cambria Math" panose="02040503050406030204" pitchFamily="18" charset="0"/>
                  </a:rPr>
                  <a:t> </a:t>
                </a:r>
                <a14:m>
                  <m:oMath xmlns:m="http://schemas.openxmlformats.org/officeDocument/2006/math">
                    <m:r>
                      <a:rPr lang="en-GB" sz="1200" i="1" dirty="0" smtClean="0">
                        <a:solidFill>
                          <a:srgbClr val="7030A0"/>
                        </a:solidFill>
                        <a:latin typeface="Cambria Math" panose="02040503050406030204" pitchFamily="18" charset="0"/>
                        <a:ea typeface="Cambria Math" panose="02040503050406030204" pitchFamily="18" charset="0"/>
                      </a:rPr>
                      <m:t>𝐶</m:t>
                    </m:r>
                  </m:oMath>
                </a14:m>
                <a:r>
                  <a:rPr lang="en-GB" sz="1200" dirty="0" smtClean="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0</m:t>
                        </m:r>
                      </m:sub>
                    </m:sSub>
                  </m:oMath>
                </a14:m>
                <a:r>
                  <a:rPr lang="en-GB" sz="12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1</m:t>
                        </m:r>
                      </m:sub>
                    </m:sSub>
                  </m:oMath>
                </a14:m>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4</m:t>
                        </m:r>
                      </m:sub>
                    </m:sSub>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14:m>
                  <m:oMath xmlns:m="http://schemas.openxmlformats.org/officeDocument/2006/math">
                    <m:r>
                      <a:rPr lang="en-GB" sz="1200" i="1" dirty="0" smtClean="0">
                        <a:solidFill>
                          <a:srgbClr val="7030A0"/>
                        </a:solidFill>
                        <a:latin typeface="Cambria Math" panose="02040503050406030204" pitchFamily="18" charset="0"/>
                        <a:ea typeface="Cambria Math" panose="02040503050406030204" pitchFamily="18" charset="0"/>
                      </a:rPr>
                      <m:t>𝐶</m:t>
                    </m:r>
                  </m:oMath>
                </a14:m>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7</m:t>
                        </m:r>
                      </m:sub>
                    </m:sSub>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r>
                  <a:rPr lang="en-GB" sz="1200" dirty="0">
                    <a:solidFill>
                      <a:srgbClr val="00B050"/>
                    </a:solidFill>
                    <a:latin typeface="Cambria Math" panose="02040503050406030204" pitchFamily="18" charset="0"/>
                    <a:ea typeface="Cambria Math" panose="02040503050406030204" pitchFamily="18" charset="0"/>
                  </a:rPr>
                  <a:t>morphism</a:t>
                </a:r>
                <a:r>
                  <a:rPr lang="en-GB" sz="1200" dirty="0">
                    <a:latin typeface="Cambria Math" panose="02040503050406030204" pitchFamily="18" charset="0"/>
                    <a:ea typeface="Cambria Math" panose="02040503050406030204" pitchFamily="18" charset="0"/>
                  </a:rPr>
                  <a:t> </a:t>
                </a:r>
                <a14:m>
                  <m:oMath xmlns:m="http://schemas.openxmlformats.org/officeDocument/2006/math">
                    <m:r>
                      <a:rPr lang="en-GB" sz="1200" i="1" dirty="0" smtClean="0">
                        <a:solidFill>
                          <a:srgbClr val="7030A0"/>
                        </a:solidFill>
                        <a:latin typeface="Cambria Math" panose="02040503050406030204" pitchFamily="18" charset="0"/>
                        <a:ea typeface="Cambria Math" panose="02040503050406030204" pitchFamily="18" charset="0"/>
                      </a:rPr>
                      <m:t>𝐶</m:t>
                    </m:r>
                  </m:oMath>
                </a14:m>
                <a:r>
                  <a:rPr lang="en-GB" sz="1200" dirty="0" smtClean="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1</m:t>
                        </m:r>
                      </m:sub>
                    </m:sSub>
                  </m:oMath>
                </a14:m>
                <a:r>
                  <a:rPr lang="en-GB" sz="12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4</m:t>
                        </m:r>
                      </m:sub>
                    </m:sSub>
                  </m:oMath>
                </a14:m>
                <a:r>
                  <a:rPr lang="en-GB" sz="12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200" dirty="0">
                    <a:latin typeface="Cambria Math" panose="02040503050406030204" pitchFamily="18" charset="0"/>
                    <a:ea typeface="Cambria Math" panose="02040503050406030204" pitchFamily="18" charset="0"/>
                  </a:rPr>
                  <a:t>      {</a:t>
                </a:r>
                <a14:m>
                  <m:oMath xmlns:m="http://schemas.openxmlformats.org/officeDocument/2006/math">
                    <m:r>
                      <a:rPr lang="en-GB" sz="1200" i="1" dirty="0" smtClean="0">
                        <a:solidFill>
                          <a:srgbClr val="7030A0"/>
                        </a:solidFill>
                        <a:latin typeface="Cambria Math" panose="02040503050406030204" pitchFamily="18" charset="0"/>
                        <a:ea typeface="Cambria Math" panose="02040503050406030204" pitchFamily="18" charset="0"/>
                      </a:rPr>
                      <m:t>𝑝</m:t>
                    </m:r>
                  </m:oMath>
                </a14:m>
                <a:r>
                  <a:rPr lang="en-GB" sz="12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𝑝</m:t>
                        </m:r>
                      </m:e>
                      <m:sub>
                        <m:r>
                          <a:rPr lang="en-US" sz="1200" b="0" i="1" dirty="0" smtClean="0">
                            <a:solidFill>
                              <a:srgbClr val="7030A0"/>
                            </a:solidFill>
                            <a:latin typeface="Cambria Math" panose="02040503050406030204" pitchFamily="18" charset="0"/>
                            <a:ea typeface="Cambria Math" panose="02040503050406030204" pitchFamily="18" charset="0"/>
                          </a:rPr>
                          <m:t>0</m:t>
                        </m:r>
                      </m:sub>
                    </m:sSub>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r>
                  <a:rPr lang="en-GB" sz="1200" dirty="0" err="1">
                    <a:solidFill>
                      <a:srgbClr val="0070C0"/>
                    </a:solidFill>
                    <a:latin typeface="Cambria Math" panose="02040503050406030204" pitchFamily="18" charset="0"/>
                    <a:ea typeface="Cambria Math" panose="02040503050406030204" pitchFamily="18" charset="0"/>
                  </a:rPr>
                  <a:t>PreCategory</a:t>
                </a:r>
                <a:r>
                  <a:rPr lang="en-GB" sz="1200" dirty="0">
                    <a:latin typeface="Cambria Math" panose="02040503050406030204" pitchFamily="18" charset="0"/>
                    <a:ea typeface="Cambria Math" panose="02040503050406030204" pitchFamily="18" charset="0"/>
                  </a:rPr>
                  <a:t>} {</a:t>
                </a:r>
                <a14:m>
                  <m:oMath xmlns:m="http://schemas.openxmlformats.org/officeDocument/2006/math">
                    <m:r>
                      <a:rPr lang="en-GB" sz="1200" i="1" dirty="0" smtClean="0">
                        <a:solidFill>
                          <a:srgbClr val="7030A0"/>
                        </a:solidFill>
                        <a:latin typeface="Cambria Math" panose="02040503050406030204" pitchFamily="18" charset="0"/>
                        <a:ea typeface="Cambria Math" panose="02040503050406030204" pitchFamily="18" charset="0"/>
                      </a:rPr>
                      <m:t>𝑓</m:t>
                    </m:r>
                  </m:oMath>
                </a14:m>
                <a:r>
                  <a:rPr lang="en-GB" sz="1200" dirty="0">
                    <a:latin typeface="Cambria Math" panose="02040503050406030204" pitchFamily="18" charset="0"/>
                    <a:ea typeface="Cambria Math" panose="02040503050406030204" pitchFamily="18" charset="0"/>
                  </a:rPr>
                  <a:t> : </a:t>
                </a:r>
                <a:r>
                  <a:rPr lang="en-GB" sz="1200" dirty="0">
                    <a:solidFill>
                      <a:srgbClr val="00B050"/>
                    </a:solidFill>
                    <a:latin typeface="Cambria Math" panose="02040503050406030204" pitchFamily="18" charset="0"/>
                    <a:ea typeface="Cambria Math" panose="02040503050406030204" pitchFamily="18" charset="0"/>
                  </a:rPr>
                  <a:t>morphism</a:t>
                </a:r>
                <a:r>
                  <a:rPr lang="en-GB" sz="1200" dirty="0">
                    <a:latin typeface="Cambria Math" panose="02040503050406030204" pitchFamily="18" charset="0"/>
                    <a:ea typeface="Cambria Math" panose="02040503050406030204" pitchFamily="18" charset="0"/>
                  </a:rPr>
                  <a:t> </a:t>
                </a:r>
                <a14:m>
                  <m:oMath xmlns:m="http://schemas.openxmlformats.org/officeDocument/2006/math">
                    <m:r>
                      <a:rPr lang="en-GB" sz="1200" i="1" dirty="0" smtClean="0">
                        <a:solidFill>
                          <a:srgbClr val="7030A0"/>
                        </a:solidFill>
                        <a:latin typeface="Cambria Math" panose="02040503050406030204" pitchFamily="18" charset="0"/>
                        <a:ea typeface="Cambria Math" panose="02040503050406030204" pitchFamily="18" charset="0"/>
                      </a:rPr>
                      <m:t>𝐶</m:t>
                    </m:r>
                  </m:oMath>
                </a14:m>
                <a:r>
                  <a:rPr lang="en-GB" sz="1200" dirty="0" smtClean="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200" i="1" dirty="0" smtClean="0">
                        <a:solidFill>
                          <a:srgbClr val="7030A0"/>
                        </a:solidFill>
                        <a:latin typeface="Cambria Math" panose="02040503050406030204" pitchFamily="18" charset="0"/>
                        <a:ea typeface="Cambria Math" panose="02040503050406030204" pitchFamily="18" charset="0"/>
                      </a:rPr>
                      <m:t>𝑥</m:t>
                    </m:r>
                  </m:oMath>
                </a14:m>
                <a:r>
                  <a:rPr lang="en-GB" sz="12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4</m:t>
                        </m:r>
                      </m:sub>
                    </m:sSub>
                  </m:oMath>
                </a14:m>
                <a:r>
                  <a:rPr lang="en-GB" sz="1200" dirty="0" smtClean="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US" sz="1200" b="0" i="1" dirty="0">
                        <a:latin typeface="Cambria Math" panose="02040503050406030204" pitchFamily="18" charset="0"/>
                        <a:ea typeface="Cambria Math" panose="02040503050406030204" pitchFamily="18" charset="0"/>
                      </a:rPr>
                      <m:t>→</m:t>
                    </m:r>
                  </m:oMath>
                </a14:m>
                <a:r>
                  <a:rPr lang="en-GB" sz="1200" dirty="0">
                    <a:latin typeface="Cambria Math" panose="02040503050406030204" pitchFamily="18" charset="0"/>
                    <a:ea typeface="Cambria Math" panose="02040503050406030204" pitchFamily="18" charset="0"/>
                  </a:rPr>
                  <a:t> </a:t>
                </a:r>
                <a:r>
                  <a:rPr lang="en-GB" sz="1200" dirty="0" err="1">
                    <a:solidFill>
                      <a:srgbClr val="0070C0"/>
                    </a:solidFill>
                    <a:latin typeface="Cambria Math" panose="02040503050406030204" pitchFamily="18" charset="0"/>
                    <a:ea typeface="Cambria Math" panose="02040503050406030204" pitchFamily="18" charset="0"/>
                  </a:rPr>
                  <a:t>Functor</a:t>
                </a: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𝑝</m:t>
                        </m:r>
                      </m:e>
                      <m:sub>
                        <m:r>
                          <a:rPr lang="en-US" sz="1200" b="0" i="1" dirty="0" smtClean="0">
                            <a:solidFill>
                              <a:srgbClr val="7030A0"/>
                            </a:solidFill>
                            <a:latin typeface="Cambria Math" panose="02040503050406030204" pitchFamily="18" charset="0"/>
                            <a:ea typeface="Cambria Math" panose="02040503050406030204" pitchFamily="18" charset="0"/>
                          </a:rPr>
                          <m:t>0</m:t>
                        </m:r>
                      </m:sub>
                    </m:sSub>
                  </m:oMath>
                </a14:m>
                <a:r>
                  <a:rPr lang="en-GB" sz="12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200" i="1" dirty="0" smtClean="0">
                        <a:solidFill>
                          <a:srgbClr val="7030A0"/>
                        </a:solidFill>
                        <a:latin typeface="Cambria Math" panose="02040503050406030204" pitchFamily="18" charset="0"/>
                        <a:ea typeface="Cambria Math" panose="02040503050406030204" pitchFamily="18" charset="0"/>
                      </a:rPr>
                      <m:t>𝑝</m:t>
                    </m:r>
                  </m:oMath>
                </a14:m>
                <a:r>
                  <a:rPr lang="en-GB" sz="12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𝑝</m:t>
                        </m:r>
                      </m:e>
                      <m:sub>
                        <m:r>
                          <a:rPr lang="en-US" sz="1200" b="0" i="1" dirty="0" smtClean="0">
                            <a:solidFill>
                              <a:srgbClr val="7030A0"/>
                            </a:solidFill>
                            <a:latin typeface="Cambria Math" panose="02040503050406030204" pitchFamily="18" charset="0"/>
                            <a:ea typeface="Cambria Math" panose="02040503050406030204" pitchFamily="18" charset="0"/>
                          </a:rPr>
                          <m:t>1</m:t>
                        </m:r>
                      </m:sub>
                    </m:sSub>
                  </m:oMath>
                </a14:m>
                <a:r>
                  <a:rPr lang="en-GB" sz="12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𝑝</m:t>
                        </m:r>
                      </m:e>
                      <m:sub>
                        <m:r>
                          <a:rPr lang="en-US" sz="1200" b="0" i="1" dirty="0" smtClean="0">
                            <a:solidFill>
                              <a:srgbClr val="7030A0"/>
                            </a:solidFill>
                            <a:latin typeface="Cambria Math" panose="02040503050406030204" pitchFamily="18" charset="0"/>
                            <a:ea typeface="Cambria Math" panose="02040503050406030204" pitchFamily="18" charset="0"/>
                          </a:rPr>
                          <m:t>2</m:t>
                        </m:r>
                      </m:sub>
                    </m:sSub>
                  </m:oMath>
                </a14:m>
                <a:r>
                  <a:rPr lang="en-GB" sz="1200" dirty="0" smtClean="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r>
                  <a:rPr lang="en-GB" sz="1200" dirty="0" err="1">
                    <a:solidFill>
                      <a:srgbClr val="0070C0"/>
                    </a:solidFill>
                    <a:latin typeface="Cambria Math" panose="02040503050406030204" pitchFamily="18" charset="0"/>
                    <a:ea typeface="Cambria Math" panose="02040503050406030204" pitchFamily="18" charset="0"/>
                  </a:rPr>
                  <a:t>PreCategory</a:t>
                </a: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𝑓</m:t>
                        </m:r>
                      </m:e>
                      <m:sub>
                        <m:r>
                          <a:rPr lang="en-US" sz="1200" b="0" i="1" dirty="0" smtClean="0">
                            <a:solidFill>
                              <a:srgbClr val="7030A0"/>
                            </a:solidFill>
                            <a:latin typeface="Cambria Math" panose="02040503050406030204" pitchFamily="18" charset="0"/>
                            <a:ea typeface="Cambria Math" panose="02040503050406030204" pitchFamily="18" charset="0"/>
                          </a:rPr>
                          <m:t>0</m:t>
                        </m:r>
                      </m:sub>
                    </m:sSub>
                  </m:oMath>
                </a14:m>
                <a:r>
                  <a:rPr lang="en-GB" sz="1200" dirty="0" smtClean="0">
                    <a:latin typeface="Cambria Math" panose="02040503050406030204" pitchFamily="18" charset="0"/>
                    <a:ea typeface="Cambria Math" panose="02040503050406030204" pitchFamily="18" charset="0"/>
                  </a:rPr>
                  <a:t> : </a:t>
                </a:r>
                <a:r>
                  <a:rPr lang="en-GB" sz="1200" dirty="0" err="1">
                    <a:solidFill>
                      <a:srgbClr val="0070C0"/>
                    </a:solidFill>
                    <a:latin typeface="Cambria Math" panose="02040503050406030204" pitchFamily="18" charset="0"/>
                    <a:ea typeface="Cambria Math" panose="02040503050406030204" pitchFamily="18" charset="0"/>
                  </a:rPr>
                  <a:t>Functor</a:t>
                </a: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𝑝</m:t>
                        </m:r>
                      </m:e>
                      <m:sub>
                        <m:r>
                          <a:rPr lang="en-US" sz="1200" b="0" i="1" dirty="0" smtClean="0">
                            <a:solidFill>
                              <a:srgbClr val="7030A0"/>
                            </a:solidFill>
                            <a:latin typeface="Cambria Math" panose="02040503050406030204" pitchFamily="18" charset="0"/>
                            <a:ea typeface="Cambria Math" panose="02040503050406030204" pitchFamily="18" charset="0"/>
                          </a:rPr>
                          <m:t>2</m:t>
                        </m:r>
                      </m:sub>
                    </m:sSub>
                  </m:oMath>
                </a14:m>
                <a:r>
                  <a:rPr lang="en-GB" sz="12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200" i="1" dirty="0" smtClean="0">
                        <a:solidFill>
                          <a:srgbClr val="7030A0"/>
                        </a:solidFill>
                        <a:latin typeface="Cambria Math" panose="02040503050406030204" pitchFamily="18" charset="0"/>
                        <a:ea typeface="Cambria Math" panose="02040503050406030204" pitchFamily="18" charset="0"/>
                      </a:rPr>
                      <m:t>𝑝</m:t>
                    </m:r>
                  </m:oMath>
                </a14:m>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𝑓</m:t>
                        </m:r>
                      </m:e>
                      <m:sub>
                        <m:r>
                          <a:rPr lang="en-US" sz="1200" b="0" i="1" dirty="0" smtClean="0">
                            <a:solidFill>
                              <a:srgbClr val="7030A0"/>
                            </a:solidFill>
                            <a:latin typeface="Cambria Math" panose="02040503050406030204" pitchFamily="18" charset="0"/>
                            <a:ea typeface="Cambria Math" panose="02040503050406030204" pitchFamily="18" charset="0"/>
                          </a:rPr>
                          <m:t>1</m:t>
                        </m:r>
                      </m:sub>
                    </m:sSub>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r>
                  <a:rPr lang="en-GB" sz="1200" dirty="0" err="1">
                    <a:solidFill>
                      <a:srgbClr val="0070C0"/>
                    </a:solidFill>
                    <a:latin typeface="Cambria Math" panose="02040503050406030204" pitchFamily="18" charset="0"/>
                    <a:ea typeface="Cambria Math" panose="02040503050406030204" pitchFamily="18" charset="0"/>
                  </a:rPr>
                  <a:t>Functor</a:t>
                </a: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𝑝</m:t>
                        </m:r>
                      </m:e>
                      <m:sub>
                        <m:r>
                          <a:rPr lang="en-US" sz="1200" b="0" i="1" dirty="0" smtClean="0">
                            <a:solidFill>
                              <a:srgbClr val="7030A0"/>
                            </a:solidFill>
                            <a:latin typeface="Cambria Math" panose="02040503050406030204" pitchFamily="18" charset="0"/>
                            <a:ea typeface="Cambria Math" panose="02040503050406030204" pitchFamily="18" charset="0"/>
                          </a:rPr>
                          <m:t>1</m:t>
                        </m:r>
                      </m:sub>
                    </m:sSub>
                  </m:oMath>
                </a14:m>
                <a:r>
                  <a:rPr lang="en-GB" sz="1200" dirty="0" smtClean="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𝑝</m:t>
                        </m:r>
                      </m:e>
                      <m:sub>
                        <m:r>
                          <a:rPr lang="en-US" sz="1200" b="0" i="1" dirty="0" smtClean="0">
                            <a:solidFill>
                              <a:srgbClr val="7030A0"/>
                            </a:solidFill>
                            <a:latin typeface="Cambria Math" panose="02040503050406030204" pitchFamily="18" charset="0"/>
                            <a:ea typeface="Cambria Math" panose="02040503050406030204" pitchFamily="18" charset="0"/>
                          </a:rPr>
                          <m:t>2</m:t>
                        </m:r>
                      </m:sub>
                    </m:sSub>
                  </m:oMath>
                </a14:m>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𝑓</m:t>
                        </m:r>
                      </m:e>
                      <m:sub>
                        <m:r>
                          <a:rPr lang="en-US" sz="1200" b="0" i="1" dirty="0" smtClean="0">
                            <a:solidFill>
                              <a:srgbClr val="7030A0"/>
                            </a:solidFill>
                            <a:latin typeface="Cambria Math" panose="02040503050406030204" pitchFamily="18" charset="0"/>
                            <a:ea typeface="Cambria Math" panose="02040503050406030204" pitchFamily="18" charset="0"/>
                          </a:rPr>
                          <m:t>2</m:t>
                        </m:r>
                      </m:sub>
                    </m:sSub>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r>
                  <a:rPr lang="en-GB" sz="1200" dirty="0" err="1">
                    <a:solidFill>
                      <a:srgbClr val="0070C0"/>
                    </a:solidFill>
                    <a:latin typeface="Cambria Math" panose="02040503050406030204" pitchFamily="18" charset="0"/>
                    <a:ea typeface="Cambria Math" panose="02040503050406030204" pitchFamily="18" charset="0"/>
                  </a:rPr>
                  <a:t>Functor</a:t>
                </a: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𝑝</m:t>
                        </m:r>
                      </m:e>
                      <m:sub>
                        <m:r>
                          <a:rPr lang="en-US" sz="1200" b="0" i="1" dirty="0" smtClean="0">
                            <a:solidFill>
                              <a:srgbClr val="7030A0"/>
                            </a:solidFill>
                            <a:latin typeface="Cambria Math" panose="02040503050406030204" pitchFamily="18" charset="0"/>
                            <a:ea typeface="Cambria Math" panose="02040503050406030204" pitchFamily="18" charset="0"/>
                          </a:rPr>
                          <m:t>0</m:t>
                        </m:r>
                      </m:sub>
                    </m:sSub>
                  </m:oMath>
                </a14:m>
                <a:r>
                  <a:rPr lang="en-GB" sz="12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𝑝</m:t>
                        </m:r>
                      </m:e>
                      <m:sub>
                        <m:r>
                          <a:rPr lang="en-US" sz="1200" b="0" i="1" dirty="0" smtClean="0">
                            <a:solidFill>
                              <a:srgbClr val="7030A0"/>
                            </a:solidFill>
                            <a:latin typeface="Cambria Math" panose="02040503050406030204" pitchFamily="18" charset="0"/>
                            <a:ea typeface="Cambria Math" panose="02040503050406030204" pitchFamily="18" charset="0"/>
                          </a:rPr>
                          <m:t>2</m:t>
                        </m:r>
                      </m:sub>
                    </m:sSub>
                  </m:oMath>
                </a14:m>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𝑓</m:t>
                        </m:r>
                      </m:e>
                      <m:sub>
                        <m:r>
                          <a:rPr lang="en-US" sz="1200" b="0" i="1" dirty="0" smtClean="0">
                            <a:solidFill>
                              <a:srgbClr val="7030A0"/>
                            </a:solidFill>
                            <a:latin typeface="Cambria Math" panose="02040503050406030204" pitchFamily="18" charset="0"/>
                            <a:ea typeface="Cambria Math" panose="02040503050406030204" pitchFamily="18" charset="0"/>
                          </a:rPr>
                          <m:t>3</m:t>
                        </m:r>
                      </m:sub>
                    </m:sSub>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r>
                  <a:rPr lang="en-GB" sz="1200" dirty="0" err="1">
                    <a:solidFill>
                      <a:srgbClr val="0070C0"/>
                    </a:solidFill>
                    <a:latin typeface="Cambria Math" panose="02040503050406030204" pitchFamily="18" charset="0"/>
                    <a:ea typeface="Cambria Math" panose="02040503050406030204" pitchFamily="18" charset="0"/>
                  </a:rPr>
                  <a:t>Functor</a:t>
                </a: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𝑝</m:t>
                        </m:r>
                      </m:e>
                      <m:sub>
                        <m:r>
                          <a:rPr lang="en-US" sz="1200" b="0" i="1" dirty="0" smtClean="0">
                            <a:solidFill>
                              <a:srgbClr val="7030A0"/>
                            </a:solidFill>
                            <a:latin typeface="Cambria Math" panose="02040503050406030204" pitchFamily="18" charset="0"/>
                            <a:ea typeface="Cambria Math" panose="02040503050406030204" pitchFamily="18" charset="0"/>
                          </a:rPr>
                          <m:t>0</m:t>
                        </m:r>
                      </m:sub>
                    </m:sSub>
                  </m:oMath>
                </a14:m>
                <a:r>
                  <a:rPr lang="en-GB" sz="12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𝑝</m:t>
                        </m:r>
                      </m:e>
                      <m:sub>
                        <m:r>
                          <a:rPr lang="en-US" sz="1200" b="0" i="1" dirty="0" smtClean="0">
                            <a:solidFill>
                              <a:srgbClr val="7030A0"/>
                            </a:solidFill>
                            <a:latin typeface="Cambria Math" panose="02040503050406030204" pitchFamily="18" charset="0"/>
                            <a:ea typeface="Cambria Math" panose="02040503050406030204" pitchFamily="18" charset="0"/>
                          </a:rPr>
                          <m:t>1</m:t>
                        </m:r>
                      </m:sub>
                    </m:sSub>
                  </m:oMath>
                </a14:m>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𝑓</m:t>
                        </m:r>
                      </m:e>
                      <m:sub>
                        <m:r>
                          <a:rPr lang="en-US" sz="1200" b="0" i="1" dirty="0" smtClean="0">
                            <a:solidFill>
                              <a:srgbClr val="7030A0"/>
                            </a:solidFill>
                            <a:latin typeface="Cambria Math" panose="02040503050406030204" pitchFamily="18" charset="0"/>
                            <a:ea typeface="Cambria Math" panose="02040503050406030204" pitchFamily="18" charset="0"/>
                          </a:rPr>
                          <m:t>4</m:t>
                        </m:r>
                      </m:sub>
                    </m:sSub>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r>
                  <a:rPr lang="en-GB" sz="1200" dirty="0" err="1">
                    <a:solidFill>
                      <a:srgbClr val="0070C0"/>
                    </a:solidFill>
                    <a:latin typeface="Cambria Math" panose="02040503050406030204" pitchFamily="18" charset="0"/>
                    <a:ea typeface="Cambria Math" panose="02040503050406030204" pitchFamily="18" charset="0"/>
                  </a:rPr>
                  <a:t>Functor</a:t>
                </a: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𝑝</m:t>
                        </m:r>
                      </m:e>
                      <m:sub>
                        <m:r>
                          <a:rPr lang="en-US" sz="1200" b="0" i="1" dirty="0" smtClean="0">
                            <a:solidFill>
                              <a:srgbClr val="7030A0"/>
                            </a:solidFill>
                            <a:latin typeface="Cambria Math" panose="02040503050406030204" pitchFamily="18" charset="0"/>
                            <a:ea typeface="Cambria Math" panose="02040503050406030204" pitchFamily="18" charset="0"/>
                          </a:rPr>
                          <m:t>1</m:t>
                        </m:r>
                      </m:sub>
                    </m:sSub>
                  </m:oMath>
                </a14:m>
                <a:r>
                  <a:rPr lang="en-GB" sz="12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200" i="1" dirty="0" smtClean="0">
                        <a:solidFill>
                          <a:srgbClr val="7030A0"/>
                        </a:solidFill>
                        <a:latin typeface="Cambria Math" panose="02040503050406030204" pitchFamily="18" charset="0"/>
                        <a:ea typeface="Cambria Math" panose="02040503050406030204" pitchFamily="18" charset="0"/>
                      </a:rPr>
                      <m:t>𝑝</m:t>
                    </m:r>
                  </m:oMath>
                </a14:m>
                <a:r>
                  <a:rPr lang="en-GB" sz="12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200" dirty="0">
                    <a:latin typeface="Cambria Math" panose="02040503050406030204" pitchFamily="18" charset="0"/>
                    <a:ea typeface="Cambria Math" panose="02040503050406030204" pitchFamily="18" charset="0"/>
                  </a:rPr>
                  <a:t>      </a:t>
                </a:r>
                <a:r>
                  <a:rPr lang="en-GB" sz="1200" dirty="0" smtClean="0">
                    <a:latin typeface="Cambria Math" panose="02040503050406030204" pitchFamily="18" charset="0"/>
                    <a:ea typeface="Cambria Math" panose="02040503050406030204" pitchFamily="18" charset="0"/>
                  </a:rPr>
                  <a:t>{</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16</m:t>
                        </m:r>
                      </m:sub>
                    </m:sSub>
                  </m:oMath>
                </a14:m>
                <a:r>
                  <a:rPr lang="en-GB" sz="1200" dirty="0" smtClean="0">
                    <a:solidFill>
                      <a:srgbClr val="7030A0"/>
                    </a:solidFill>
                    <a:latin typeface="Cambria Math" panose="02040503050406030204" pitchFamily="18" charset="0"/>
                    <a:ea typeface="Cambria Math" panose="02040503050406030204" pitchFamily="18" charset="0"/>
                  </a:rPr>
                  <a:t> </a:t>
                </a:r>
                <a:r>
                  <a:rPr lang="en-GB" sz="1200" dirty="0" smtClean="0">
                    <a:latin typeface="Cambria Math" panose="02040503050406030204" pitchFamily="18" charset="0"/>
                    <a:ea typeface="Cambria Math" panose="02040503050406030204" pitchFamily="18" charset="0"/>
                  </a:rPr>
                  <a:t>: </a:t>
                </a:r>
                <a:r>
                  <a:rPr lang="en-GB" sz="1200" dirty="0" smtClean="0">
                    <a:solidFill>
                      <a:srgbClr val="00B050"/>
                    </a:solidFill>
                    <a:latin typeface="Cambria Math" panose="02040503050406030204" pitchFamily="18" charset="0"/>
                    <a:ea typeface="Cambria Math" panose="02040503050406030204" pitchFamily="18" charset="0"/>
                  </a:rPr>
                  <a:t>morphism </a:t>
                </a:r>
                <a:r>
                  <a:rPr lang="en-GB" sz="1200" dirty="0" smtClean="0">
                    <a:latin typeface="Cambria Math" panose="02040503050406030204" pitchFamily="18" charset="0"/>
                    <a:ea typeface="Cambria Math" panose="02040503050406030204" pitchFamily="18" charset="0"/>
                  </a:rPr>
                  <a:t>(_ </a:t>
                </a:r>
                <a:r>
                  <a:rPr lang="en-GB" sz="1200" dirty="0">
                    <a:latin typeface="Cambria Math" panose="02040503050406030204" pitchFamily="18" charset="0"/>
                    <a:ea typeface="Cambria Math" panose="02040503050406030204" pitchFamily="18" charset="0"/>
                  </a:rPr>
                  <a:t>→ </a:t>
                </a:r>
                <a:r>
                  <a:rPr lang="en-GB" sz="1200" dirty="0" smtClean="0">
                    <a:latin typeface="Cambria Math" panose="02040503050406030204" pitchFamily="18" charset="0"/>
                    <a:ea typeface="Cambria Math" panose="02040503050406030204" pitchFamily="18" charset="0"/>
                  </a:rPr>
                  <a:t>_) </a:t>
                </a:r>
                <a:r>
                  <a:rPr lang="en-GB" sz="1200" dirty="0">
                    <a:latin typeface="Cambria Math" panose="02040503050406030204" pitchFamily="18" charset="0"/>
                    <a:ea typeface="Cambria Math" panose="02040503050406030204" pitchFamily="18" charset="0"/>
                  </a:rPr>
                  <a:t>(</a:t>
                </a:r>
                <a14:m>
                  <m:oMath xmlns:m="http://schemas.openxmlformats.org/officeDocument/2006/math">
                    <m:r>
                      <a:rPr lang="en-GB" sz="1200" i="1" dirty="0" smtClean="0">
                        <a:solidFill>
                          <a:srgbClr val="7030A0"/>
                        </a:solidFill>
                        <a:latin typeface="Cambria Math" panose="02040503050406030204" pitchFamily="18" charset="0"/>
                        <a:ea typeface="Cambria Math" panose="02040503050406030204" pitchFamily="18" charset="0"/>
                      </a:rPr>
                      <m:t>𝑓</m:t>
                    </m:r>
                  </m:oMath>
                </a14:m>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7</m:t>
                        </m:r>
                      </m:sub>
                    </m:sSub>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5</m:t>
                        </m:r>
                      </m:sub>
                    </m:sSub>
                  </m:oMath>
                </a14:m>
                <a:r>
                  <a:rPr lang="en-GB" sz="1200" dirty="0" smtClean="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2</m:t>
                        </m:r>
                      </m:sub>
                    </m:sSub>
                  </m:oMath>
                </a14:m>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𝑓</m:t>
                        </m:r>
                      </m:e>
                      <m:sub>
                        <m:r>
                          <a:rPr lang="en-US" sz="1200" b="0" i="1" dirty="0" smtClean="0">
                            <a:solidFill>
                              <a:srgbClr val="7030A0"/>
                            </a:solidFill>
                            <a:latin typeface="Cambria Math" panose="02040503050406030204" pitchFamily="18" charset="0"/>
                            <a:ea typeface="Cambria Math" panose="02040503050406030204" pitchFamily="18" charset="0"/>
                          </a:rPr>
                          <m:t>4</m:t>
                        </m:r>
                      </m:sub>
                    </m:sSub>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𝑓</m:t>
                        </m:r>
                      </m:e>
                      <m:sub>
                        <m:r>
                          <a:rPr lang="en-US" sz="1200" b="0" i="1" dirty="0" smtClean="0">
                            <a:solidFill>
                              <a:srgbClr val="7030A0"/>
                            </a:solidFill>
                            <a:latin typeface="Cambria Math" panose="02040503050406030204" pitchFamily="18" charset="0"/>
                            <a:ea typeface="Cambria Math" panose="02040503050406030204" pitchFamily="18" charset="0"/>
                          </a:rPr>
                          <m:t>3</m:t>
                        </m:r>
                      </m:sub>
                    </m:sSub>
                  </m:oMath>
                </a14:m>
                <a:r>
                  <a:rPr lang="en-GB" sz="1200" dirty="0">
                    <a:latin typeface="Cambria Math" panose="02040503050406030204" pitchFamily="18" charset="0"/>
                    <a:ea typeface="Cambria Math" panose="02040503050406030204" pitchFamily="18" charset="0"/>
                  </a:rPr>
                  <a:t>)%</a:t>
                </a:r>
                <a:r>
                  <a:rPr lang="en-GB" sz="1200" dirty="0" err="1">
                    <a:latin typeface="Cambria Math" panose="02040503050406030204" pitchFamily="18" charset="0"/>
                    <a:ea typeface="Cambria Math" panose="02040503050406030204" pitchFamily="18" charset="0"/>
                  </a:rPr>
                  <a:t>functor</a:t>
                </a:r>
                <a:r>
                  <a:rPr lang="en-GB" sz="12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15</m:t>
                        </m:r>
                      </m:sub>
                    </m:sSub>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r>
                  <a:rPr lang="en-GB" sz="1200" dirty="0" smtClean="0">
                    <a:solidFill>
                      <a:srgbClr val="00B050"/>
                    </a:solidFill>
                    <a:latin typeface="Cambria Math" panose="02040503050406030204" pitchFamily="18" charset="0"/>
                    <a:ea typeface="Cambria Math" panose="02040503050406030204" pitchFamily="18" charset="0"/>
                  </a:rPr>
                  <a:t>morphism </a:t>
                </a:r>
                <a:r>
                  <a:rPr lang="en-GB" sz="1200" dirty="0" smtClean="0">
                    <a:latin typeface="Cambria Math" panose="02040503050406030204" pitchFamily="18" charset="0"/>
                    <a:ea typeface="Cambria Math" panose="02040503050406030204" pitchFamily="18" charset="0"/>
                  </a:rPr>
                  <a:t>(_ </a:t>
                </a:r>
                <a:r>
                  <a:rPr lang="en-GB" sz="1200" dirty="0">
                    <a:latin typeface="Cambria Math" panose="02040503050406030204" pitchFamily="18" charset="0"/>
                    <a:ea typeface="Cambria Math" panose="02040503050406030204" pitchFamily="18" charset="0"/>
                  </a:rPr>
                  <a:t>→ </a:t>
                </a:r>
                <a:r>
                  <a:rPr lang="en-GB" sz="1200" dirty="0" smtClean="0">
                    <a:latin typeface="Cambria Math" panose="02040503050406030204" pitchFamily="18" charset="0"/>
                    <a:ea typeface="Cambria Math" panose="02040503050406030204" pitchFamily="18" charset="0"/>
                  </a:rPr>
                  <a:t>_)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𝑓</m:t>
                        </m:r>
                      </m:e>
                      <m:sub>
                        <m:r>
                          <a:rPr lang="en-US" sz="1200" b="0" i="1" dirty="0" smtClean="0">
                            <a:solidFill>
                              <a:srgbClr val="7030A0"/>
                            </a:solidFill>
                            <a:latin typeface="Cambria Math" panose="02040503050406030204" pitchFamily="18" charset="0"/>
                            <a:ea typeface="Cambria Math" panose="02040503050406030204" pitchFamily="18" charset="0"/>
                          </a:rPr>
                          <m:t>2</m:t>
                        </m:r>
                      </m:sub>
                    </m:sSub>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𝑓</m:t>
                        </m:r>
                      </m:e>
                      <m:sub>
                        <m:r>
                          <a:rPr lang="en-US" sz="1200" b="0" i="1" dirty="0" smtClean="0">
                            <a:solidFill>
                              <a:srgbClr val="7030A0"/>
                            </a:solidFill>
                            <a:latin typeface="Cambria Math" panose="02040503050406030204" pitchFamily="18" charset="0"/>
                            <a:ea typeface="Cambria Math" panose="02040503050406030204" pitchFamily="18" charset="0"/>
                          </a:rPr>
                          <m:t>1</m:t>
                        </m:r>
                      </m:sub>
                    </m:sSub>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𝑓</m:t>
                        </m:r>
                      </m:e>
                      <m:sub>
                        <m:r>
                          <a:rPr lang="en-US" sz="1200" b="0" i="1" dirty="0" smtClean="0">
                            <a:solidFill>
                              <a:srgbClr val="7030A0"/>
                            </a:solidFill>
                            <a:latin typeface="Cambria Math" panose="02040503050406030204" pitchFamily="18" charset="0"/>
                            <a:ea typeface="Cambria Math" panose="02040503050406030204" pitchFamily="18" charset="0"/>
                          </a:rPr>
                          <m:t>3</m:t>
                        </m:r>
                      </m:sub>
                    </m:sSub>
                  </m:oMath>
                </a14:m>
                <a:r>
                  <a:rPr lang="en-GB" sz="1200" dirty="0">
                    <a:latin typeface="Cambria Math" panose="02040503050406030204" pitchFamily="18" charset="0"/>
                    <a:ea typeface="Cambria Math" panose="02040503050406030204" pitchFamily="18" charset="0"/>
                  </a:rPr>
                  <a:t>)%</a:t>
                </a:r>
                <a:r>
                  <a:rPr lang="en-GB" sz="1200" dirty="0" err="1">
                    <a:latin typeface="Cambria Math" panose="02040503050406030204" pitchFamily="18" charset="0"/>
                    <a:ea typeface="Cambria Math" panose="02040503050406030204" pitchFamily="18" charset="0"/>
                  </a:rPr>
                  <a:t>functor</a:t>
                </a: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𝐻</m:t>
                        </m:r>
                      </m:e>
                      <m:sub>
                        <m:r>
                          <a:rPr lang="en-US" sz="1200" b="0" i="1" dirty="0" smtClean="0">
                            <a:solidFill>
                              <a:srgbClr val="7030A0"/>
                            </a:solidFill>
                            <a:latin typeface="Cambria Math" panose="02040503050406030204" pitchFamily="18" charset="0"/>
                            <a:ea typeface="Cambria Math" panose="02040503050406030204" pitchFamily="18" charset="0"/>
                          </a:rPr>
                          <m:t>2</m:t>
                        </m:r>
                      </m:sub>
                    </m:sSub>
                  </m:oMath>
                </a14:m>
                <a:r>
                  <a:rPr lang="en-GB" sz="1200" dirty="0">
                    <a:latin typeface="Cambria Math" panose="02040503050406030204" pitchFamily="18" charset="0"/>
                    <a:ea typeface="Cambria Math" panose="02040503050406030204" pitchFamily="18" charset="0"/>
                  </a:rPr>
                  <a:t>: </a:t>
                </a:r>
                <a:r>
                  <a:rPr lang="en-GB" sz="1200" dirty="0" err="1">
                    <a:solidFill>
                      <a:srgbClr val="00B0F0"/>
                    </a:solidFill>
                    <a:latin typeface="Cambria Math" panose="02040503050406030204" pitchFamily="18" charset="0"/>
                    <a:ea typeface="Cambria Math" panose="02040503050406030204" pitchFamily="18" charset="0"/>
                  </a:rPr>
                  <a:t>IsIsomorphism</a:t>
                </a:r>
                <a:r>
                  <a:rPr lang="en-GB" sz="1200" dirty="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15</m:t>
                        </m:r>
                      </m:sub>
                    </m:sSub>
                  </m:oMath>
                </a14:m>
                <a:r>
                  <a:rPr lang="en-GB" sz="12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11</m:t>
                        </m:r>
                      </m:sub>
                    </m:sSub>
                  </m:oMath>
                </a14:m>
                <a:r>
                  <a:rPr lang="en-GB" sz="1200" dirty="0" smtClean="0">
                    <a:latin typeface="Cambria Math" panose="02040503050406030204" pitchFamily="18" charset="0"/>
                    <a:ea typeface="Cambria Math" panose="02040503050406030204" pitchFamily="18" charset="0"/>
                  </a:rPr>
                  <a:t> : </a:t>
                </a:r>
                <a:r>
                  <a:rPr lang="en-GB" sz="1200" dirty="0" smtClean="0">
                    <a:solidFill>
                      <a:srgbClr val="00B050"/>
                    </a:solidFill>
                    <a:latin typeface="Cambria Math" panose="02040503050406030204" pitchFamily="18" charset="0"/>
                    <a:ea typeface="Cambria Math" panose="02040503050406030204" pitchFamily="18" charset="0"/>
                  </a:rPr>
                  <a:t>morphism </a:t>
                </a:r>
                <a:r>
                  <a:rPr lang="en-GB" sz="1200" dirty="0" smtClean="0">
                    <a:latin typeface="Cambria Math" panose="02040503050406030204" pitchFamily="18" charset="0"/>
                    <a:ea typeface="Cambria Math" panose="02040503050406030204" pitchFamily="18" charset="0"/>
                  </a:rPr>
                  <a:t>(_ </a:t>
                </a:r>
                <a:r>
                  <a:rPr lang="en-GB" sz="1200" dirty="0">
                    <a:latin typeface="Cambria Math" panose="02040503050406030204" pitchFamily="18" charset="0"/>
                    <a:ea typeface="Cambria Math" panose="02040503050406030204" pitchFamily="18" charset="0"/>
                  </a:rPr>
                  <a:t>→ </a:t>
                </a:r>
                <a:r>
                  <a:rPr lang="en-GB" sz="1200" dirty="0" smtClean="0">
                    <a:latin typeface="Cambria Math" panose="02040503050406030204" pitchFamily="18" charset="0"/>
                    <a:ea typeface="Cambria Math" panose="02040503050406030204" pitchFamily="18" charset="0"/>
                  </a:rPr>
                  <a:t>_) </a:t>
                </a:r>
                <a:r>
                  <a:rPr lang="en-GB" sz="1200" dirty="0">
                    <a:latin typeface="Cambria Math" panose="02040503050406030204" pitchFamily="18" charset="0"/>
                    <a:ea typeface="Cambria Math" panose="02040503050406030204" pitchFamily="18" charset="0"/>
                  </a:rPr>
                  <a:t>(</a:t>
                </a:r>
                <a14:m>
                  <m:oMath xmlns:m="http://schemas.openxmlformats.org/officeDocument/2006/math">
                    <m:r>
                      <a:rPr lang="en-GB" sz="1200" i="1" dirty="0" smtClean="0">
                        <a:solidFill>
                          <a:srgbClr val="7030A0"/>
                        </a:solidFill>
                        <a:latin typeface="Cambria Math" panose="02040503050406030204" pitchFamily="18" charset="0"/>
                        <a:ea typeface="Cambria Math" panose="02040503050406030204" pitchFamily="18" charset="0"/>
                      </a:rPr>
                      <m:t>𝑓</m:t>
                    </m:r>
                  </m:oMath>
                </a14:m>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7</m:t>
                        </m:r>
                      </m:sub>
                    </m:sSub>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r>
                  <a:rPr lang="en-GB" sz="1200" dirty="0" smtClean="0">
                    <a:latin typeface="Cambria Math" panose="02040503050406030204" pitchFamily="18" charset="0"/>
                    <a:ea typeface="Cambria Math" panose="02040503050406030204" pitchFamily="18" charset="0"/>
                  </a:rPr>
                  <a:t>(</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5</m:t>
                        </m:r>
                      </m:sub>
                    </m:sSub>
                  </m:oMath>
                </a14:m>
                <a:r>
                  <a:rPr lang="en-GB" sz="1200" dirty="0" smtClean="0">
                    <a:latin typeface="Cambria Math" panose="02040503050406030204" pitchFamily="18" charset="0"/>
                    <a:ea typeface="Cambria Math" panose="02040503050406030204" pitchFamily="18" charset="0"/>
                  </a:rPr>
                  <a:t> ∘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2</m:t>
                        </m:r>
                      </m:sub>
                    </m:sSub>
                  </m:oMath>
                </a14:m>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𝑓</m:t>
                        </m:r>
                      </m:e>
                      <m:sub>
                        <m:r>
                          <a:rPr lang="en-US" sz="1200" b="0" i="1" dirty="0" smtClean="0">
                            <a:solidFill>
                              <a:srgbClr val="7030A0"/>
                            </a:solidFill>
                            <a:latin typeface="Cambria Math" panose="02040503050406030204" pitchFamily="18" charset="0"/>
                            <a:ea typeface="Cambria Math" panose="02040503050406030204" pitchFamily="18" charset="0"/>
                          </a:rPr>
                          <m:t>0</m:t>
                        </m:r>
                      </m:sub>
                    </m:sSub>
                  </m:oMath>
                </a14:m>
                <a:r>
                  <a:rPr lang="en-GB" sz="1200" dirty="0" smtClean="0">
                    <a:latin typeface="Cambria Math" panose="02040503050406030204" pitchFamily="18" charset="0"/>
                    <a:ea typeface="Cambria Math" panose="02040503050406030204" pitchFamily="18" charset="0"/>
                  </a:rPr>
                  <a:t> ∘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𝑓</m:t>
                        </m:r>
                      </m:e>
                      <m:sub>
                        <m:r>
                          <a:rPr lang="en-US" sz="1200" b="0" i="1" dirty="0" smtClean="0">
                            <a:solidFill>
                              <a:srgbClr val="7030A0"/>
                            </a:solidFill>
                            <a:latin typeface="Cambria Math" panose="02040503050406030204" pitchFamily="18" charset="0"/>
                            <a:ea typeface="Cambria Math" panose="02040503050406030204" pitchFamily="18" charset="0"/>
                          </a:rPr>
                          <m:t>2</m:t>
                        </m:r>
                      </m:sub>
                    </m:sSub>
                  </m:oMath>
                </a14:m>
                <a:r>
                  <a:rPr lang="en-GB" sz="1200" dirty="0">
                    <a:latin typeface="Cambria Math" panose="02040503050406030204" pitchFamily="18" charset="0"/>
                    <a:ea typeface="Cambria Math" panose="02040503050406030204" pitchFamily="18" charset="0"/>
                  </a:rPr>
                  <a:t>)%</a:t>
                </a:r>
                <a:r>
                  <a:rPr lang="en-GB" sz="1200" dirty="0" err="1">
                    <a:latin typeface="Cambria Math" panose="02040503050406030204" pitchFamily="18" charset="0"/>
                    <a:ea typeface="Cambria Math" panose="02040503050406030204" pitchFamily="18" charset="0"/>
                  </a:rPr>
                  <a:t>functor</a:t>
                </a:r>
                <a:r>
                  <a:rPr lang="en-GB" sz="12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𝐻</m:t>
                        </m:r>
                      </m:e>
                      <m:sub>
                        <m:r>
                          <a:rPr lang="en-US" sz="1200" b="0" i="1" dirty="0" smtClean="0">
                            <a:solidFill>
                              <a:srgbClr val="7030A0"/>
                            </a:solidFill>
                            <a:latin typeface="Cambria Math" panose="02040503050406030204" pitchFamily="18" charset="0"/>
                            <a:ea typeface="Cambria Math" panose="02040503050406030204" pitchFamily="18" charset="0"/>
                          </a:rPr>
                          <m:t>1</m:t>
                        </m:r>
                      </m:sub>
                    </m:sSub>
                  </m:oMath>
                </a14:m>
                <a:r>
                  <a:rPr lang="en-GB" sz="1200" dirty="0">
                    <a:latin typeface="Cambria Math" panose="02040503050406030204" pitchFamily="18" charset="0"/>
                    <a:ea typeface="Cambria Math" panose="02040503050406030204" pitchFamily="18" charset="0"/>
                  </a:rPr>
                  <a:t>: </a:t>
                </a:r>
                <a:r>
                  <a:rPr lang="en-GB" sz="1200" dirty="0" err="1">
                    <a:solidFill>
                      <a:srgbClr val="00B0F0"/>
                    </a:solidFill>
                    <a:latin typeface="Cambria Math" panose="02040503050406030204" pitchFamily="18" charset="0"/>
                    <a:ea typeface="Cambria Math" panose="02040503050406030204" pitchFamily="18" charset="0"/>
                  </a:rPr>
                  <a:t>IsIsomorphism</a:t>
                </a:r>
                <a:r>
                  <a:rPr lang="en-GB" sz="1200" dirty="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11</m:t>
                        </m:r>
                      </m:sub>
                    </m:sSub>
                  </m:oMath>
                </a14:m>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9</m:t>
                        </m:r>
                      </m:sub>
                    </m:sSub>
                  </m:oMath>
                </a14:m>
                <a:r>
                  <a:rPr lang="en-GB" sz="1200" dirty="0" smtClean="0">
                    <a:latin typeface="Cambria Math" panose="02040503050406030204" pitchFamily="18" charset="0"/>
                    <a:ea typeface="Cambria Math" panose="02040503050406030204" pitchFamily="18" charset="0"/>
                  </a:rPr>
                  <a:t> : </a:t>
                </a:r>
                <a:r>
                  <a:rPr lang="en-GB" sz="1200" dirty="0" smtClean="0">
                    <a:solidFill>
                      <a:srgbClr val="00B050"/>
                    </a:solidFill>
                    <a:latin typeface="Cambria Math" panose="02040503050406030204" pitchFamily="18" charset="0"/>
                    <a:ea typeface="Cambria Math" panose="02040503050406030204" pitchFamily="18" charset="0"/>
                  </a:rPr>
                  <a:t>morphism </a:t>
                </a:r>
                <a:r>
                  <a:rPr lang="en-GB" sz="1200" dirty="0" smtClean="0">
                    <a:latin typeface="Cambria Math" panose="02040503050406030204" pitchFamily="18" charset="0"/>
                    <a:ea typeface="Cambria Math" panose="02040503050406030204" pitchFamily="18" charset="0"/>
                  </a:rPr>
                  <a:t>(_ </a:t>
                </a:r>
                <a14:m>
                  <m:oMath xmlns:m="http://schemas.openxmlformats.org/officeDocument/2006/math">
                    <m:r>
                      <a:rPr lang="en-US" sz="1200" i="1" dirty="0">
                        <a:latin typeface="Cambria Math" panose="02040503050406030204" pitchFamily="18" charset="0"/>
                        <a:ea typeface="Cambria Math" panose="02040503050406030204" pitchFamily="18" charset="0"/>
                      </a:rPr>
                      <m:t>→</m:t>
                    </m:r>
                  </m:oMath>
                </a14:m>
                <a:r>
                  <a:rPr lang="en-GB" sz="1200" dirty="0">
                    <a:latin typeface="Cambria Math" panose="02040503050406030204" pitchFamily="18" charset="0"/>
                    <a:ea typeface="Cambria Math" panose="02040503050406030204" pitchFamily="18" charset="0"/>
                  </a:rPr>
                  <a:t> _)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𝑓</m:t>
                        </m:r>
                      </m:e>
                      <m:sub>
                        <m:r>
                          <a:rPr lang="en-US" sz="1200" b="0" i="1" dirty="0" smtClean="0">
                            <a:solidFill>
                              <a:srgbClr val="7030A0"/>
                            </a:solidFill>
                            <a:latin typeface="Cambria Math" panose="02040503050406030204" pitchFamily="18" charset="0"/>
                            <a:ea typeface="Cambria Math" panose="02040503050406030204" pitchFamily="18" charset="0"/>
                          </a:rPr>
                          <m:t>4</m:t>
                        </m:r>
                      </m:sub>
                    </m:sSub>
                  </m:oMath>
                </a14:m>
                <a:r>
                  <a:rPr lang="en-GB" sz="1200" dirty="0" smtClean="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𝑓</m:t>
                        </m:r>
                      </m:e>
                      <m:sub>
                        <m:r>
                          <a:rPr lang="en-US" sz="1200" b="0" i="1" dirty="0" smtClean="0">
                            <a:solidFill>
                              <a:srgbClr val="7030A0"/>
                            </a:solidFill>
                            <a:latin typeface="Cambria Math" panose="02040503050406030204" pitchFamily="18" charset="0"/>
                            <a:ea typeface="Cambria Math" panose="02040503050406030204" pitchFamily="18" charset="0"/>
                          </a:rPr>
                          <m:t>0</m:t>
                        </m:r>
                      </m:sub>
                    </m:sSub>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𝑓</m:t>
                        </m:r>
                      </m:e>
                      <m:sub>
                        <m:r>
                          <a:rPr lang="en-US" sz="1200" b="0" i="1" dirty="0" smtClean="0">
                            <a:solidFill>
                              <a:srgbClr val="7030A0"/>
                            </a:solidFill>
                            <a:latin typeface="Cambria Math" panose="02040503050406030204" pitchFamily="18" charset="0"/>
                            <a:ea typeface="Cambria Math" panose="02040503050406030204" pitchFamily="18" charset="0"/>
                          </a:rPr>
                          <m:t>1</m:t>
                        </m:r>
                      </m:sub>
                    </m:sSub>
                  </m:oMath>
                </a14:m>
                <a:r>
                  <a:rPr lang="en-GB" sz="1200" dirty="0">
                    <a:latin typeface="Cambria Math" panose="02040503050406030204" pitchFamily="18" charset="0"/>
                    <a:ea typeface="Cambria Math" panose="02040503050406030204" pitchFamily="18" charset="0"/>
                  </a:rPr>
                  <a:t>)%</a:t>
                </a:r>
                <a:r>
                  <a:rPr lang="en-GB" sz="1200" dirty="0" err="1">
                    <a:latin typeface="Cambria Math" panose="02040503050406030204" pitchFamily="18" charset="0"/>
                    <a:ea typeface="Cambria Math" panose="02040503050406030204" pitchFamily="18" charset="0"/>
                  </a:rPr>
                  <a:t>functor</a:t>
                </a:r>
                <a:r>
                  <a:rPr lang="en-GB" sz="1200" dirty="0">
                    <a:latin typeface="Cambria Math" panose="02040503050406030204" pitchFamily="18" charset="0"/>
                    <a:ea typeface="Cambria Math" panose="02040503050406030204" pitchFamily="18" charset="0"/>
                  </a:rPr>
                  <a:t>} {</a:t>
                </a:r>
                <a:r>
                  <a:rPr lang="en-GB" sz="1200" dirty="0" err="1">
                    <a:solidFill>
                      <a:srgbClr val="7030A0"/>
                    </a:solidFill>
                    <a:latin typeface="Cambria Math" panose="02040503050406030204" pitchFamily="18" charset="0"/>
                    <a:ea typeface="Cambria Math" panose="02040503050406030204" pitchFamily="18" charset="0"/>
                  </a:rPr>
                  <a:t>fst_hyp</a:t>
                </a:r>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7</m:t>
                        </m:r>
                      </m:sub>
                    </m:sSub>
                  </m:oMath>
                </a14:m>
                <a:r>
                  <a:rPr lang="en-GB" sz="1200" dirty="0" smtClean="0">
                    <a:latin typeface="Cambria Math" panose="02040503050406030204" pitchFamily="18" charset="0"/>
                    <a:ea typeface="Cambria Math" panose="02040503050406030204" pitchFamily="18" charset="0"/>
                  </a:rPr>
                  <a:t> ∘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5</m:t>
                        </m:r>
                      </m:sub>
                    </m:sSub>
                  </m:oMath>
                </a14:m>
                <a:r>
                  <a:rPr lang="en-GB" sz="1200" dirty="0" smtClean="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2</m:t>
                        </m:r>
                      </m:sub>
                    </m:sSub>
                  </m:oMath>
                </a14:m>
                <a:r>
                  <a:rPr lang="en-GB" sz="1200" dirty="0" smtClean="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7</m:t>
                        </m:r>
                      </m:sub>
                    </m:sSub>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r>
                  <a:rPr lang="en-GB" sz="1200" dirty="0" smtClean="0">
                    <a:latin typeface="Cambria Math" panose="02040503050406030204" pitchFamily="18" charset="0"/>
                    <a:ea typeface="Cambria Math" panose="02040503050406030204" pitchFamily="18" charset="0"/>
                  </a:rPr>
                  <a:t>(</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5</m:t>
                        </m:r>
                      </m:sub>
                    </m:sSub>
                  </m:oMath>
                </a14:m>
                <a:r>
                  <a:rPr lang="en-GB" sz="1200" dirty="0" smtClean="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2</m:t>
                        </m:r>
                      </m:sub>
                    </m:sSub>
                  </m:oMath>
                </a14:m>
                <a:r>
                  <a:rPr lang="en-GB" sz="1200" dirty="0" smtClean="0">
                    <a:latin typeface="Cambria Math" panose="02040503050406030204" pitchFamily="18" charset="0"/>
                    <a:ea typeface="Cambria Math" panose="02040503050406030204" pitchFamily="18" charset="0"/>
                  </a:rPr>
                  <a:t>)}</a:t>
                </a:r>
                <a:endParaRPr lang="en-GB" sz="1200" dirty="0">
                  <a:latin typeface="Cambria Math" panose="02040503050406030204" pitchFamily="18" charset="0"/>
                  <a:ea typeface="Cambria Math" panose="02040503050406030204" pitchFamily="18" charset="0"/>
                </a:endParaRPr>
              </a:p>
              <a:p>
                <a:pPr marL="0" indent="0">
                  <a:lnSpc>
                    <a:spcPct val="120000"/>
                  </a:lnSpc>
                  <a:spcBef>
                    <a:spcPts val="0"/>
                  </a:spcBef>
                  <a:buNone/>
                </a:pPr>
                <a:r>
                  <a:rPr lang="en-GB" sz="1200" dirty="0">
                    <a:latin typeface="Cambria Math" panose="02040503050406030204" pitchFamily="18" charset="0"/>
                    <a:ea typeface="Cambria Math" panose="02040503050406030204" pitchFamily="18" charset="0"/>
                  </a:rPr>
                  <a:t>      (</a:t>
                </a:r>
                <a:r>
                  <a:rPr lang="en-GB" sz="1200" dirty="0" err="1">
                    <a:solidFill>
                      <a:srgbClr val="7030A0"/>
                    </a:solidFill>
                    <a:latin typeface="Cambria Math" panose="02040503050406030204" pitchFamily="18" charset="0"/>
                    <a:ea typeface="Cambria Math" panose="02040503050406030204" pitchFamily="18" charset="0"/>
                  </a:rPr>
                  <a:t>rew_hyp</a:t>
                </a:r>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14:m>
                  <m:oMath xmlns:m="http://schemas.openxmlformats.org/officeDocument/2006/math">
                    <m:r>
                      <a:rPr lang="en-US" sz="1200" b="0" i="1" dirty="0" smtClean="0">
                        <a:solidFill>
                          <a:srgbClr val="FF0000"/>
                        </a:solidFill>
                        <a:latin typeface="Cambria Math" panose="02040503050406030204" pitchFamily="18" charset="0"/>
                        <a:ea typeface="Cambria Math" panose="02040503050406030204" pitchFamily="18" charset="0"/>
                      </a:rPr>
                      <m:t>∀</m:t>
                    </m:r>
                  </m:oMath>
                </a14:m>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3</m:t>
                        </m:r>
                      </m:sub>
                    </m:sSub>
                  </m:oMath>
                </a14:m>
                <a:r>
                  <a:rPr lang="en-GB" sz="1200" dirty="0">
                    <a:latin typeface="Cambria Math" panose="02040503050406030204" pitchFamily="18" charset="0"/>
                    <a:ea typeface="Cambria Math" panose="02040503050406030204" pitchFamily="18" charset="0"/>
                  </a:rPr>
                  <a:t> :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𝑝</m:t>
                        </m:r>
                      </m:e>
                      <m:sub>
                        <m:r>
                          <a:rPr lang="en-US" sz="1200" b="0" i="1" dirty="0" smtClean="0">
                            <a:solidFill>
                              <a:srgbClr val="7030A0"/>
                            </a:solidFill>
                            <a:latin typeface="Cambria Math" panose="02040503050406030204" pitchFamily="18" charset="0"/>
                            <a:ea typeface="Cambria Math" panose="02040503050406030204" pitchFamily="18" charset="0"/>
                          </a:rPr>
                          <m:t>0</m:t>
                        </m:r>
                      </m:sub>
                    </m:sSub>
                  </m:oMath>
                </a14:m>
                <a:r>
                  <a:rPr lang="en-GB" sz="1200" dirty="0" smtClean="0">
                    <a:latin typeface="Cambria Math" panose="02040503050406030204" pitchFamily="18" charset="0"/>
                    <a:ea typeface="Cambria Math" panose="02040503050406030204" pitchFamily="18" charset="0"/>
                  </a:rPr>
                  <a:t>,</a:t>
                </a:r>
                <a:endParaRPr lang="en-GB" sz="1200" dirty="0">
                  <a:latin typeface="Cambria Math" panose="02040503050406030204" pitchFamily="18" charset="0"/>
                  <a:ea typeface="Cambria Math" panose="02040503050406030204" pitchFamily="18" charset="0"/>
                </a:endParaRPr>
              </a:p>
              <a:p>
                <a:pPr marL="0" indent="0">
                  <a:lnSpc>
                    <a:spcPct val="120000"/>
                  </a:lnSpc>
                  <a:spcBef>
                    <a:spcPts val="0"/>
                  </a:spcBef>
                  <a:buNone/>
                </a:pPr>
                <a:r>
                  <a:rPr lang="en-GB" sz="1200" dirty="0">
                    <a:latin typeface="Cambria Math" panose="02040503050406030204" pitchFamily="18" charset="0"/>
                    <a:ea typeface="Cambria Math" panose="02040503050406030204" pitchFamily="18" charset="0"/>
                  </a:rPr>
                  <a:t>                   (</a:t>
                </a:r>
                <a:r>
                  <a:rPr lang="en-GB" sz="1200" dirty="0" err="1">
                    <a:solidFill>
                      <a:srgbClr val="00B0F0"/>
                    </a:solidFill>
                    <a:latin typeface="Cambria Math" panose="02040503050406030204" pitchFamily="18" charset="0"/>
                    <a:ea typeface="Cambria Math" panose="02040503050406030204" pitchFamily="18" charset="0"/>
                  </a:rPr>
                  <a:t>idtoiso</a:t>
                </a:r>
                <a:r>
                  <a:rPr lang="en-GB" sz="1200" dirty="0">
                    <a:solidFill>
                      <a:srgbClr val="00B0F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𝑝</m:t>
                        </m:r>
                      </m:e>
                      <m:sub>
                        <m:r>
                          <a:rPr lang="en-US" sz="1200" b="0" i="1" dirty="0" smtClean="0">
                            <a:solidFill>
                              <a:srgbClr val="7030A0"/>
                            </a:solidFill>
                            <a:latin typeface="Cambria Math" panose="02040503050406030204" pitchFamily="18" charset="0"/>
                            <a:ea typeface="Cambria Math" panose="02040503050406030204" pitchFamily="18" charset="0"/>
                          </a:rPr>
                          <m:t>0</m:t>
                        </m:r>
                      </m:sub>
                    </m:sSub>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14:m>
                  <m:oMath xmlns:m="http://schemas.openxmlformats.org/officeDocument/2006/math">
                    <m:r>
                      <a:rPr lang="en-GB" sz="1200" i="1" dirty="0" smtClean="0">
                        <a:solidFill>
                          <a:srgbClr val="7030A0"/>
                        </a:solidFill>
                        <a:latin typeface="Cambria Math" panose="02040503050406030204" pitchFamily="18" charset="0"/>
                        <a:ea typeface="Cambria Math" panose="02040503050406030204" pitchFamily="18" charset="0"/>
                      </a:rPr>
                      <m:t>𝑝</m:t>
                    </m:r>
                  </m:oMath>
                </a14:m>
                <a:r>
                  <a:rPr lang="en-GB" sz="1200" dirty="0">
                    <a:latin typeface="Cambria Math" panose="02040503050406030204" pitchFamily="18" charset="0"/>
                    <a:ea typeface="Cambria Math" panose="02040503050406030204" pitchFamily="18" charset="0"/>
                  </a:rPr>
                  <a:t>) (</a:t>
                </a:r>
                <a:r>
                  <a:rPr lang="en-GB" sz="1200" dirty="0" err="1">
                    <a:solidFill>
                      <a:srgbClr val="00B0F0"/>
                    </a:solidFill>
                    <a:latin typeface="Cambria Math" panose="02040503050406030204" pitchFamily="18" charset="0"/>
                    <a:ea typeface="Cambria Math" panose="02040503050406030204" pitchFamily="18" charset="0"/>
                  </a:rPr>
                  <a:t>ap</a:t>
                </a:r>
                <a:r>
                  <a:rPr lang="en-GB" sz="1200" dirty="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r>
                      <a:rPr lang="en-GB" sz="1200" i="1" dirty="0" smtClean="0">
                        <a:solidFill>
                          <a:srgbClr val="7030A0"/>
                        </a:solidFill>
                        <a:latin typeface="Cambria Math" panose="02040503050406030204" pitchFamily="18" charset="0"/>
                        <a:ea typeface="Cambria Math" panose="02040503050406030204" pitchFamily="18" charset="0"/>
                      </a:rPr>
                      <m:t>𝑓</m:t>
                    </m:r>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err="1">
                    <a:solidFill>
                      <a:srgbClr val="7030A0"/>
                    </a:solidFill>
                    <a:latin typeface="Cambria Math" panose="02040503050406030204" pitchFamily="18" charset="0"/>
                    <a:ea typeface="Cambria Math" panose="02040503050406030204" pitchFamily="18" charset="0"/>
                  </a:rPr>
                  <a:t>fst_hyp</a:t>
                </a:r>
                <a:r>
                  <a:rPr lang="en-GB" sz="1200" dirty="0">
                    <a:latin typeface="Cambria Math" panose="02040503050406030204" pitchFamily="18" charset="0"/>
                    <a:ea typeface="Cambria Math" panose="02040503050406030204" pitchFamily="18" charset="0"/>
                  </a:rPr>
                  <a:t>) : </a:t>
                </a:r>
                <a:r>
                  <a:rPr lang="en-GB" sz="1200" dirty="0" smtClean="0">
                    <a:solidFill>
                      <a:srgbClr val="00B050"/>
                    </a:solidFill>
                    <a:latin typeface="Cambria Math" panose="02040503050406030204" pitchFamily="18" charset="0"/>
                    <a:ea typeface="Cambria Math" panose="02040503050406030204" pitchFamily="18" charset="0"/>
                  </a:rPr>
                  <a:t>morphism</a:t>
                </a:r>
                <a:r>
                  <a:rPr lang="en-GB" sz="1200" dirty="0" smtClean="0">
                    <a:latin typeface="Cambria Math" panose="02040503050406030204" pitchFamily="18" charset="0"/>
                    <a:ea typeface="Cambria Math" panose="02040503050406030204" pitchFamily="18" charset="0"/>
                  </a:rPr>
                  <a:t>_ </a:t>
                </a:r>
                <a:r>
                  <a:rPr lang="en-GB" sz="1200" dirty="0">
                    <a:latin typeface="Cambria Math" panose="02040503050406030204" pitchFamily="18" charset="0"/>
                    <a:ea typeface="Cambria Math" panose="02040503050406030204" pitchFamily="18" charset="0"/>
                  </a:rPr>
                  <a:t>_ _)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3</m:t>
                        </m:r>
                      </m:sub>
                    </m:sSub>
                  </m:oMath>
                </a14:m>
                <a:r>
                  <a:rPr lang="en-GB" sz="1200" dirty="0" smtClean="0">
                    <a:latin typeface="Cambria Math" panose="02040503050406030204" pitchFamily="18" charset="0"/>
                    <a:ea typeface="Cambria Math" panose="02040503050406030204" pitchFamily="18" charset="0"/>
                  </a:rPr>
                  <a:t> =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11</m:t>
                        </m:r>
                      </m:sub>
                    </m:sSub>
                    <m:sSup>
                      <m:sSupPr>
                        <m:ctrlPr>
                          <a:rPr lang="en-US" sz="1200" i="1">
                            <a:latin typeface="Cambria Math" panose="02040503050406030204" pitchFamily="18" charset="0"/>
                            <a:ea typeface="Cambria Math" panose="02040503050406030204" pitchFamily="18" charset="0"/>
                          </a:rPr>
                        </m:ctrlPr>
                      </m:sSupPr>
                      <m:e>
                        <m:r>
                          <a:rPr lang="en-US" sz="1200" i="1">
                            <a:latin typeface="Cambria Math" panose="02040503050406030204" pitchFamily="18" charset="0"/>
                            <a:ea typeface="Cambria Math" panose="02040503050406030204" pitchFamily="18" charset="0"/>
                          </a:rPr>
                          <m:t> </m:t>
                        </m:r>
                      </m:e>
                      <m:sup>
                        <m:r>
                          <a:rPr lang="en-US" sz="1200" i="1">
                            <a:latin typeface="Cambria Math" panose="02040503050406030204" pitchFamily="18" charset="0"/>
                            <a:ea typeface="Cambria Math" panose="02040503050406030204" pitchFamily="18" charset="0"/>
                          </a:rPr>
                          <m:t>−1</m:t>
                        </m:r>
                      </m:sup>
                    </m:sSup>
                  </m:oMath>
                </a14:m>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3</m:t>
                        </m:r>
                      </m:sub>
                    </m:sSub>
                  </m:oMath>
                </a14:m>
                <a:r>
                  <a:rPr lang="en-GB" sz="1200" dirty="0" smtClean="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r>
                  <a:rPr lang="en-GB" sz="1200" dirty="0" smtClean="0">
                    <a:latin typeface="Cambria Math" panose="02040503050406030204" pitchFamily="18" charset="0"/>
                    <a:ea typeface="Cambria Math" panose="02040503050406030204" pitchFamily="18" charset="0"/>
                  </a:rPr>
                  <a:t>(</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𝑓</m:t>
                        </m:r>
                      </m:e>
                      <m:sub>
                        <m:r>
                          <a:rPr lang="en-US" sz="1200" b="0" i="1" dirty="0" smtClean="0">
                            <a:solidFill>
                              <a:srgbClr val="7030A0"/>
                            </a:solidFill>
                            <a:latin typeface="Cambria Math" panose="02040503050406030204" pitchFamily="18" charset="0"/>
                            <a:ea typeface="Cambria Math" panose="02040503050406030204" pitchFamily="18" charset="0"/>
                          </a:rPr>
                          <m:t>0</m:t>
                        </m:r>
                      </m:sub>
                    </m:sSub>
                  </m:oMath>
                </a14:m>
                <a:r>
                  <a:rPr lang="en-GB" sz="1200" dirty="0" smtClean="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smtClean="0">
                            <a:solidFill>
                              <a:schemeClr val="tx1"/>
                            </a:solidFill>
                            <a:latin typeface="Cambria Math" panose="02040503050406030204" pitchFamily="18" charset="0"/>
                            <a:ea typeface="Cambria Math" panose="02040503050406030204" pitchFamily="18" charset="0"/>
                          </a:rPr>
                        </m:ctrlPr>
                      </m:sSubPr>
                      <m:e>
                        <m:r>
                          <a:rPr lang="en-US" sz="1200" b="0" i="1" smtClean="0">
                            <a:solidFill>
                              <a:schemeClr val="tx1"/>
                            </a:solidFill>
                            <a:latin typeface="Cambria Math" panose="02040503050406030204" pitchFamily="18" charset="0"/>
                            <a:ea typeface="Cambria Math" panose="02040503050406030204" pitchFamily="18" charset="0"/>
                          </a:rPr>
                          <m:t> </m:t>
                        </m:r>
                      </m:e>
                      <m:sub>
                        <m:r>
                          <a:rPr lang="en-US" sz="1200" b="0" i="1" smtClean="0">
                            <a:solidFill>
                              <a:schemeClr val="tx1"/>
                            </a:solidFill>
                            <a:latin typeface="Cambria Math" panose="02040503050406030204" pitchFamily="18" charset="0"/>
                            <a:ea typeface="Cambria Math" panose="02040503050406030204" pitchFamily="18" charset="0"/>
                          </a:rPr>
                          <m:t>1</m:t>
                        </m:r>
                      </m:sub>
                    </m:sSub>
                  </m:oMath>
                </a14:m>
                <a:r>
                  <a:rPr lang="en-GB" sz="1200" dirty="0" smtClean="0">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15</m:t>
                        </m:r>
                      </m:sub>
                    </m:sSub>
                    <m:sSup>
                      <m:sSupPr>
                        <m:ctrlPr>
                          <a:rPr lang="en-US" sz="1200" i="1">
                            <a:latin typeface="Cambria Math" panose="02040503050406030204" pitchFamily="18" charset="0"/>
                            <a:ea typeface="Cambria Math" panose="02040503050406030204" pitchFamily="18" charset="0"/>
                          </a:rPr>
                        </m:ctrlPr>
                      </m:sSupPr>
                      <m:e>
                        <m:r>
                          <a:rPr lang="en-US" sz="1200" i="1">
                            <a:latin typeface="Cambria Math" panose="02040503050406030204" pitchFamily="18" charset="0"/>
                            <a:ea typeface="Cambria Math" panose="02040503050406030204" pitchFamily="18" charset="0"/>
                          </a:rPr>
                          <m:t> </m:t>
                        </m:r>
                      </m:e>
                      <m:sup>
                        <m:r>
                          <a:rPr lang="en-US" sz="1200" i="1">
                            <a:latin typeface="Cambria Math" panose="02040503050406030204" pitchFamily="18" charset="0"/>
                            <a:ea typeface="Cambria Math" panose="02040503050406030204" pitchFamily="18" charset="0"/>
                          </a:rPr>
                          <m:t>−1</m:t>
                        </m:r>
                      </m:sup>
                    </m:sSup>
                  </m:oMath>
                </a14:m>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3</m:t>
                        </m:r>
                      </m:sub>
                    </m:sSub>
                  </m:oMath>
                </a14:m>
                <a:r>
                  <a:rPr lang="en-GB" sz="1200" dirty="0">
                    <a:latin typeface="Cambria Math" panose="02040503050406030204" pitchFamily="18" charset="0"/>
                    <a:ea typeface="Cambria Math" panose="02040503050406030204" pitchFamily="18" charset="0"/>
                  </a:rPr>
                  <a:t>) ∘ </a:t>
                </a:r>
                <a:r>
                  <a:rPr lang="en-GB" sz="1200" dirty="0" smtClean="0">
                    <a:latin typeface="Cambria Math" panose="02040503050406030204" pitchFamily="18" charset="0"/>
                    <a:ea typeface="Cambria Math" panose="02040503050406030204" pitchFamily="18" charset="0"/>
                  </a:rPr>
                  <a:t>(</a:t>
                </a:r>
                <a14:m>
                  <m:oMath xmlns:m="http://schemas.openxmlformats.org/officeDocument/2006/math">
                    <m:r>
                      <a:rPr lang="en-US" sz="1200" b="0" i="1" dirty="0" smtClean="0">
                        <a:solidFill>
                          <a:srgbClr val="00B0F0"/>
                        </a:solidFill>
                        <a:latin typeface="Cambria Math" panose="02040503050406030204" pitchFamily="18" charset="0"/>
                        <a:ea typeface="Cambria Math" panose="02040503050406030204" pitchFamily="18" charset="0"/>
                      </a:rPr>
                      <m:t>𝕀</m:t>
                    </m:r>
                  </m:oMath>
                </a14:m>
                <a:r>
                  <a:rPr lang="en-GB" sz="1200" dirty="0" smtClean="0">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r>
                  <a:rPr lang="en-GB" sz="1200" dirty="0" smtClean="0">
                    <a:latin typeface="Cambria Math" panose="02040503050406030204" pitchFamily="18" charset="0"/>
                    <a:ea typeface="Cambria Math" panose="02040503050406030204" pitchFamily="18" charset="0"/>
                  </a:rPr>
                  <a:t>(</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9</m:t>
                        </m:r>
                      </m:sub>
                    </m:sSub>
                  </m:oMath>
                </a14:m>
                <a:r>
                  <a:rPr lang="en-GB" sz="1200" dirty="0" smtClean="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𝑓</m:t>
                        </m:r>
                      </m:e>
                      <m:sub>
                        <m:r>
                          <a:rPr lang="en-US" sz="1200" b="0" i="1" dirty="0" smtClean="0">
                            <a:solidFill>
                              <a:srgbClr val="7030A0"/>
                            </a:solidFill>
                            <a:latin typeface="Cambria Math" panose="02040503050406030204" pitchFamily="18" charset="0"/>
                            <a:ea typeface="Cambria Math" panose="02040503050406030204" pitchFamily="18" charset="0"/>
                          </a:rPr>
                          <m:t>3</m:t>
                        </m:r>
                      </m:sub>
                    </m:sSub>
                  </m:oMath>
                </a14:m>
                <a:r>
                  <a:rPr lang="en-GB" sz="12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3</m:t>
                        </m:r>
                      </m:sub>
                    </m:sSub>
                  </m:oMath>
                </a14:m>
                <a:r>
                  <a:rPr lang="en-GB" sz="1200" dirty="0">
                    <a:latin typeface="Cambria Math" panose="02040503050406030204" pitchFamily="18" charset="0"/>
                    <a:ea typeface="Cambria Math" panose="02040503050406030204" pitchFamily="18" charset="0"/>
                  </a:rPr>
                  <a:t>) ∘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16</m:t>
                        </m:r>
                      </m:sub>
                    </m:sSub>
                  </m:oMath>
                </a14:m>
                <a:r>
                  <a:rPr lang="en-GB" sz="1200" dirty="0" smtClean="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3</m:t>
                        </m:r>
                      </m:sub>
                    </m:sSub>
                  </m:oMath>
                </a14:m>
                <a:r>
                  <a:rPr lang="en-GB" sz="12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200" dirty="0">
                    <a:latin typeface="Cambria Math" panose="02040503050406030204" pitchFamily="18" charset="0"/>
                    <a:ea typeface="Cambria Math" panose="02040503050406030204" pitchFamily="18" charset="0"/>
                  </a:rPr>
                  <a:t>      {</a:t>
                </a:r>
                <a14:m>
                  <m:oMath xmlns:m="http://schemas.openxmlformats.org/officeDocument/2006/math">
                    <m:sSubSup>
                      <m:sSubSupPr>
                        <m:ctrlPr>
                          <a:rPr lang="en-US" sz="1200" b="0" i="1" dirty="0" smtClean="0">
                            <a:solidFill>
                              <a:srgbClr val="7030A0"/>
                            </a:solidFill>
                            <a:latin typeface="Cambria Math" panose="02040503050406030204" pitchFamily="18" charset="0"/>
                            <a:ea typeface="Cambria Math" panose="02040503050406030204" pitchFamily="18" charset="0"/>
                          </a:rPr>
                        </m:ctrlPr>
                      </m:sSubSupPr>
                      <m:e>
                        <m:r>
                          <a:rPr lang="en-GB" sz="1200" i="1" dirty="0" smtClean="0">
                            <a:solidFill>
                              <a:srgbClr val="7030A0"/>
                            </a:solidFill>
                            <a:latin typeface="Cambria Math" panose="02040503050406030204" pitchFamily="18" charset="0"/>
                            <a:ea typeface="Cambria Math" panose="02040503050406030204" pitchFamily="18" charset="0"/>
                          </a:rPr>
                          <m:t>𝐻</m:t>
                        </m:r>
                      </m:e>
                      <m:sub>
                        <m:r>
                          <a:rPr lang="en-US" sz="1200" b="0" i="1" dirty="0" smtClean="0">
                            <a:solidFill>
                              <a:srgbClr val="7030A0"/>
                            </a:solidFill>
                            <a:latin typeface="Cambria Math" panose="02040503050406030204" pitchFamily="18" charset="0"/>
                            <a:ea typeface="Cambria Math" panose="02040503050406030204" pitchFamily="18" charset="0"/>
                          </a:rPr>
                          <m:t>0</m:t>
                        </m:r>
                      </m:sub>
                      <m:sup>
                        <m:r>
                          <a:rPr lang="en-US" sz="1200" b="0" i="1" dirty="0" smtClean="0">
                            <a:solidFill>
                              <a:srgbClr val="7030A0"/>
                            </a:solidFill>
                            <a:latin typeface="Cambria Math" panose="02040503050406030204" pitchFamily="18" charset="0"/>
                            <a:ea typeface="Cambria Math" panose="02040503050406030204" pitchFamily="18" charset="0"/>
                          </a:rPr>
                          <m:t>′</m:t>
                        </m:r>
                      </m:sup>
                    </m:sSubSup>
                  </m:oMath>
                </a14:m>
                <a:r>
                  <a:rPr lang="en-GB" sz="1200" dirty="0">
                    <a:latin typeface="Cambria Math" panose="02040503050406030204" pitchFamily="18" charset="0"/>
                    <a:ea typeface="Cambria Math" panose="02040503050406030204" pitchFamily="18" charset="0"/>
                  </a:rPr>
                  <a:t> </a:t>
                </a:r>
                <a:r>
                  <a:rPr lang="en-GB" sz="1200" dirty="0" smtClean="0">
                    <a:latin typeface="Cambria Math" panose="02040503050406030204" pitchFamily="18" charset="0"/>
                    <a:ea typeface="Cambria Math" panose="02040503050406030204" pitchFamily="18" charset="0"/>
                  </a:rPr>
                  <a:t>: </a:t>
                </a:r>
                <a:r>
                  <a:rPr lang="en-GB" sz="1200" dirty="0" err="1">
                    <a:solidFill>
                      <a:srgbClr val="00B0F0"/>
                    </a:solidFill>
                    <a:latin typeface="Cambria Math" panose="02040503050406030204" pitchFamily="18" charset="0"/>
                    <a:ea typeface="Cambria Math" panose="02040503050406030204" pitchFamily="18" charset="0"/>
                  </a:rPr>
                  <a:t>IsIsomorphism</a:t>
                </a:r>
                <a:r>
                  <a:rPr lang="en-GB" sz="1200" dirty="0">
                    <a:solidFill>
                      <a:srgbClr val="00B0F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16</m:t>
                        </m:r>
                      </m:sub>
                    </m:sSub>
                  </m:oMath>
                </a14:m>
                <a:r>
                  <a:rPr lang="en-GB" sz="1200" dirty="0">
                    <a:latin typeface="Cambria Math" panose="02040503050406030204" pitchFamily="18" charset="0"/>
                    <a:ea typeface="Cambria Math" panose="02040503050406030204" pitchFamily="18" charset="0"/>
                  </a:rPr>
                  <a:t>} {</a:t>
                </a:r>
                <a14:m>
                  <m:oMath xmlns:m="http://schemas.openxmlformats.org/officeDocument/2006/math">
                    <m:sSubSup>
                      <m:sSubSupPr>
                        <m:ctrlPr>
                          <a:rPr lang="en-US" sz="1200" b="0" i="1" dirty="0" smtClean="0">
                            <a:solidFill>
                              <a:srgbClr val="7030A0"/>
                            </a:solidFill>
                            <a:latin typeface="Cambria Math" panose="02040503050406030204" pitchFamily="18" charset="0"/>
                            <a:ea typeface="Cambria Math" panose="02040503050406030204" pitchFamily="18" charset="0"/>
                          </a:rPr>
                        </m:ctrlPr>
                      </m:sSubSupPr>
                      <m:e>
                        <m:r>
                          <a:rPr lang="en-US" sz="1200" b="0" i="1" dirty="0" smtClean="0">
                            <a:solidFill>
                              <a:srgbClr val="7030A0"/>
                            </a:solidFill>
                            <a:latin typeface="Cambria Math" panose="02040503050406030204" pitchFamily="18" charset="0"/>
                            <a:ea typeface="Cambria Math" panose="02040503050406030204" pitchFamily="18" charset="0"/>
                          </a:rPr>
                          <m:t>𝐻</m:t>
                        </m:r>
                      </m:e>
                      <m:sub>
                        <m:r>
                          <a:rPr lang="en-US" sz="1200" b="0" i="1" dirty="0" smtClean="0">
                            <a:solidFill>
                              <a:srgbClr val="7030A0"/>
                            </a:solidFill>
                            <a:latin typeface="Cambria Math" panose="02040503050406030204" pitchFamily="18" charset="0"/>
                            <a:ea typeface="Cambria Math" panose="02040503050406030204" pitchFamily="18" charset="0"/>
                          </a:rPr>
                          <m:t>1</m:t>
                        </m:r>
                      </m:sub>
                      <m:sup>
                        <m:r>
                          <a:rPr lang="en-US" sz="1200" b="0" i="1" dirty="0" smtClean="0">
                            <a:solidFill>
                              <a:srgbClr val="7030A0"/>
                            </a:solidFill>
                            <a:latin typeface="Cambria Math" panose="02040503050406030204" pitchFamily="18" charset="0"/>
                            <a:ea typeface="Cambria Math" panose="02040503050406030204" pitchFamily="18" charset="0"/>
                          </a:rPr>
                          <m:t>′</m:t>
                        </m:r>
                      </m:sup>
                    </m:sSubSup>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smtClean="0">
                    <a:latin typeface="Cambria Math" panose="02040503050406030204" pitchFamily="18" charset="0"/>
                    <a:ea typeface="Cambria Math" panose="02040503050406030204" pitchFamily="18" charset="0"/>
                  </a:rPr>
                  <a:t>: </a:t>
                </a:r>
                <a:r>
                  <a:rPr lang="en-GB" sz="1200" dirty="0" err="1">
                    <a:solidFill>
                      <a:srgbClr val="00B0F0"/>
                    </a:solidFill>
                    <a:latin typeface="Cambria Math" panose="02040503050406030204" pitchFamily="18" charset="0"/>
                    <a:ea typeface="Cambria Math" panose="02040503050406030204" pitchFamily="18" charset="0"/>
                  </a:rPr>
                  <a:t>IsIsomorphism</a:t>
                </a:r>
                <a:r>
                  <a:rPr lang="en-GB" sz="1200" dirty="0" smtClean="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9</m:t>
                        </m:r>
                      </m:sub>
                    </m:sSub>
                  </m:oMath>
                </a14:m>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13</m:t>
                        </m:r>
                      </m:sub>
                    </m:sSub>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14:m>
                  <m:oMath xmlns:m="http://schemas.openxmlformats.org/officeDocument/2006/math">
                    <m:r>
                      <a:rPr lang="en-GB" sz="1200" i="1" dirty="0" smtClean="0">
                        <a:solidFill>
                          <a:srgbClr val="7030A0"/>
                        </a:solidFill>
                        <a:latin typeface="Cambria Math" panose="02040503050406030204" pitchFamily="18" charset="0"/>
                        <a:ea typeface="Cambria Math" panose="02040503050406030204" pitchFamily="18" charset="0"/>
                      </a:rPr>
                      <m:t>𝑝</m:t>
                    </m:r>
                  </m:oMath>
                </a14:m>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3</m:t>
                        </m:r>
                      </m:sub>
                    </m:sSub>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𝑝</m:t>
                        </m:r>
                      </m:e>
                      <m:sub>
                        <m:r>
                          <a:rPr lang="en-US" sz="1200" b="0" i="1" dirty="0" smtClean="0">
                            <a:solidFill>
                              <a:srgbClr val="7030A0"/>
                            </a:solidFill>
                            <a:latin typeface="Cambria Math" panose="02040503050406030204" pitchFamily="18" charset="0"/>
                            <a:ea typeface="Cambria Math" panose="02040503050406030204" pitchFamily="18" charset="0"/>
                          </a:rPr>
                          <m:t>0</m:t>
                        </m:r>
                      </m:sub>
                    </m:sSub>
                  </m:oMath>
                </a14:m>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6</m:t>
                        </m:r>
                      </m:sub>
                    </m:sSub>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𝑝</m:t>
                        </m:r>
                      </m:e>
                      <m:sub>
                        <m:r>
                          <a:rPr lang="en-US" sz="1200" b="0" i="1" dirty="0" smtClean="0">
                            <a:solidFill>
                              <a:srgbClr val="7030A0"/>
                            </a:solidFill>
                            <a:latin typeface="Cambria Math" panose="02040503050406030204" pitchFamily="18" charset="0"/>
                            <a:ea typeface="Cambria Math" panose="02040503050406030204" pitchFamily="18" charset="0"/>
                          </a:rPr>
                          <m:t>1</m:t>
                        </m:r>
                      </m:sub>
                    </m:sSub>
                  </m:oMath>
                </a14:m>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10</m:t>
                        </m:r>
                      </m:sub>
                    </m:sSub>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𝑝</m:t>
                        </m:r>
                      </m:e>
                      <m:sub>
                        <m:r>
                          <a:rPr lang="en-US" sz="1200" b="0" i="1" dirty="0" smtClean="0">
                            <a:solidFill>
                              <a:srgbClr val="7030A0"/>
                            </a:solidFill>
                            <a:latin typeface="Cambria Math" panose="02040503050406030204" pitchFamily="18" charset="0"/>
                            <a:ea typeface="Cambria Math" panose="02040503050406030204" pitchFamily="18" charset="0"/>
                          </a:rPr>
                          <m:t>2</m:t>
                        </m:r>
                      </m:sub>
                    </m:sSub>
                  </m:oMath>
                </a14:m>
                <a:r>
                  <a:rPr lang="en-GB" sz="12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14</m:t>
                        </m:r>
                      </m:sub>
                    </m:sSub>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r>
                  <a:rPr lang="en-GB" sz="1200" dirty="0">
                    <a:solidFill>
                      <a:srgbClr val="00B050"/>
                    </a:solidFill>
                    <a:latin typeface="Cambria Math" panose="02040503050406030204" pitchFamily="18" charset="0"/>
                    <a:ea typeface="Cambria Math" panose="02040503050406030204" pitchFamily="18" charset="0"/>
                  </a:rPr>
                  <a:t>morphism</a:t>
                </a:r>
                <a:r>
                  <a:rPr lang="en-GB" sz="1200" dirty="0">
                    <a:latin typeface="Cambria Math" panose="02040503050406030204" pitchFamily="18" charset="0"/>
                    <a:ea typeface="Cambria Math" panose="02040503050406030204" pitchFamily="18" charset="0"/>
                  </a:rPr>
                  <a:t> </a:t>
                </a:r>
                <a14:m>
                  <m:oMath xmlns:m="http://schemas.openxmlformats.org/officeDocument/2006/math">
                    <m:r>
                      <a:rPr lang="en-GB" sz="1200" i="1" dirty="0" smtClean="0">
                        <a:solidFill>
                          <a:srgbClr val="7030A0"/>
                        </a:solidFill>
                        <a:latin typeface="Cambria Math" panose="02040503050406030204" pitchFamily="18" charset="0"/>
                        <a:ea typeface="Cambria Math" panose="02040503050406030204" pitchFamily="18" charset="0"/>
                      </a:rPr>
                      <m:t>𝑝</m:t>
                    </m:r>
                  </m:oMath>
                </a14:m>
                <a:r>
                  <a:rPr lang="en-GB" sz="1200" dirty="0" smtClean="0">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𝑓</m:t>
                        </m:r>
                      </m:e>
                      <m:sub>
                        <m:r>
                          <a:rPr lang="en-US" sz="1200" b="0" i="1" dirty="0" smtClean="0">
                            <a:solidFill>
                              <a:srgbClr val="7030A0"/>
                            </a:solidFill>
                            <a:latin typeface="Cambria Math" panose="02040503050406030204" pitchFamily="18" charset="0"/>
                            <a:ea typeface="Cambria Math" panose="02040503050406030204" pitchFamily="18" charset="0"/>
                          </a:rPr>
                          <m:t>0</m:t>
                        </m:r>
                      </m:sub>
                    </m:sSub>
                  </m:oMath>
                </a14:m>
                <a:r>
                  <a:rPr lang="en-GB" sz="12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10</m:t>
                        </m:r>
                      </m:sub>
                    </m:sSub>
                  </m:oMath>
                </a14:m>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13</m:t>
                        </m:r>
                      </m:sub>
                    </m:sSub>
                  </m:oMath>
                </a14:m>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12</m:t>
                        </m:r>
                      </m:sub>
                    </m:sSub>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r>
                  <a:rPr lang="en-GB" sz="1200" dirty="0">
                    <a:solidFill>
                      <a:srgbClr val="00B050"/>
                    </a:solidFill>
                    <a:latin typeface="Cambria Math" panose="02040503050406030204" pitchFamily="18" charset="0"/>
                    <a:ea typeface="Cambria Math" panose="02040503050406030204" pitchFamily="18" charset="0"/>
                  </a:rPr>
                  <a:t>morphism</a:t>
                </a: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𝑝</m:t>
                        </m:r>
                      </m:e>
                      <m:sub>
                        <m:r>
                          <a:rPr lang="en-US" sz="1200" b="0" i="1" dirty="0" smtClean="0">
                            <a:solidFill>
                              <a:srgbClr val="7030A0"/>
                            </a:solidFill>
                            <a:latin typeface="Cambria Math" panose="02040503050406030204" pitchFamily="18" charset="0"/>
                            <a:ea typeface="Cambria Math" panose="02040503050406030204" pitchFamily="18" charset="0"/>
                          </a:rPr>
                          <m:t>2</m:t>
                        </m:r>
                      </m:sub>
                    </m:sSub>
                  </m:oMath>
                </a14:m>
                <a:r>
                  <a:rPr lang="en-GB" sz="1200" dirty="0" smtClean="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𝑓</m:t>
                        </m:r>
                      </m:e>
                      <m:sub>
                        <m:r>
                          <a:rPr lang="en-US" sz="1200" b="0" i="1" dirty="0" smtClean="0">
                            <a:solidFill>
                              <a:srgbClr val="7030A0"/>
                            </a:solidFill>
                            <a:latin typeface="Cambria Math" panose="02040503050406030204" pitchFamily="18" charset="0"/>
                            <a:ea typeface="Cambria Math" panose="02040503050406030204" pitchFamily="18" charset="0"/>
                          </a:rPr>
                          <m:t>1</m:t>
                        </m:r>
                      </m:sub>
                    </m:sSub>
                  </m:oMath>
                </a14:m>
                <a:r>
                  <a:rPr lang="en-GB" sz="12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6</m:t>
                        </m:r>
                      </m:sub>
                    </m:sSub>
                  </m:oMath>
                </a14:m>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10</m:t>
                        </m:r>
                      </m:sub>
                    </m:sSub>
                  </m:oMath>
                </a14:m>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8</m:t>
                        </m:r>
                      </m:sub>
                    </m:sSub>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r>
                  <a:rPr lang="en-GB" sz="1200" dirty="0">
                    <a:solidFill>
                      <a:srgbClr val="00B050"/>
                    </a:solidFill>
                    <a:latin typeface="Cambria Math" panose="02040503050406030204" pitchFamily="18" charset="0"/>
                    <a:ea typeface="Cambria Math" panose="02040503050406030204" pitchFamily="18" charset="0"/>
                  </a:rPr>
                  <a:t>morphism</a:t>
                </a: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𝑝</m:t>
                        </m:r>
                      </m:e>
                      <m:sub>
                        <m:r>
                          <a:rPr lang="en-US" sz="1200" b="0" i="1" dirty="0" smtClean="0">
                            <a:solidFill>
                              <a:srgbClr val="7030A0"/>
                            </a:solidFill>
                            <a:latin typeface="Cambria Math" panose="02040503050406030204" pitchFamily="18" charset="0"/>
                            <a:ea typeface="Cambria Math" panose="02040503050406030204" pitchFamily="18" charset="0"/>
                          </a:rPr>
                          <m:t>1</m:t>
                        </m:r>
                      </m:sub>
                    </m:sSub>
                  </m:oMath>
                </a14:m>
                <a:r>
                  <a:rPr lang="en-GB" sz="1200" dirty="0" smtClean="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𝑓</m:t>
                        </m:r>
                      </m:e>
                      <m:sub>
                        <m:r>
                          <a:rPr lang="en-US" sz="1200" b="0" i="1" dirty="0" smtClean="0">
                            <a:solidFill>
                              <a:srgbClr val="7030A0"/>
                            </a:solidFill>
                            <a:latin typeface="Cambria Math" panose="02040503050406030204" pitchFamily="18" charset="0"/>
                            <a:ea typeface="Cambria Math" panose="02040503050406030204" pitchFamily="18" charset="0"/>
                          </a:rPr>
                          <m:t>3</m:t>
                        </m:r>
                      </m:sub>
                    </m:sSub>
                  </m:oMath>
                </a14:m>
                <a:r>
                  <a:rPr lang="en-GB" sz="12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3</m:t>
                        </m:r>
                      </m:sub>
                    </m:sSub>
                  </m:oMath>
                </a14:m>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6</m:t>
                        </m:r>
                      </m:sub>
                    </m:sSub>
                  </m:oMath>
                </a14:m>
                <a:r>
                  <a:rPr lang="en-GB" sz="12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200" dirty="0">
                    <a:latin typeface="Cambria Math" panose="02040503050406030204" pitchFamily="18" charset="0"/>
                    <a:ea typeface="Cambria Math" panose="02040503050406030204" pitchFamily="18" charset="0"/>
                  </a:rPr>
                  <a:t>: </a:t>
                </a:r>
                <a:r>
                  <a:rPr lang="en-GB" sz="1200" dirty="0" err="1">
                    <a:solidFill>
                      <a:srgbClr val="00B0F0"/>
                    </a:solidFill>
                    <a:latin typeface="Cambria Math" panose="02040503050406030204" pitchFamily="18" charset="0"/>
                    <a:ea typeface="Cambria Math" panose="02040503050406030204" pitchFamily="18" charset="0"/>
                  </a:rPr>
                  <a:t>existT</a:t>
                </a:r>
                <a:r>
                  <a:rPr lang="en-GB" sz="1200" dirty="0">
                    <a:solidFill>
                      <a:srgbClr val="00B0F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a:t>
                </a:r>
                <a:r>
                  <a:rPr lang="en-GB" sz="1200" dirty="0">
                    <a:solidFill>
                      <a:srgbClr val="FF0000"/>
                    </a:solidFill>
                    <a:latin typeface="Cambria Math" panose="02040503050406030204" pitchFamily="18" charset="0"/>
                    <a:ea typeface="Cambria Math" panose="02040503050406030204" pitchFamily="18" charset="0"/>
                  </a:rPr>
                  <a:t>𝜆</a:t>
                </a:r>
                <a:r>
                  <a:rPr lang="en-GB" sz="1200" dirty="0" smtClean="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smtClean="0">
                            <a:solidFill>
                              <a:srgbClr val="7030A0"/>
                            </a:solidFill>
                            <a:latin typeface="Cambria Math" panose="02040503050406030204" pitchFamily="18" charset="0"/>
                            <a:ea typeface="Cambria Math" panose="02040503050406030204" pitchFamily="18" charset="0"/>
                          </a:rPr>
                        </m:ctrlPr>
                      </m:sSubPr>
                      <m:e>
                        <m:r>
                          <a:rPr lang="en-US" sz="1200" b="0" i="1" smtClean="0">
                            <a:solidFill>
                              <a:srgbClr val="7030A0"/>
                            </a:solidFill>
                            <a:latin typeface="Cambria Math" panose="02040503050406030204" pitchFamily="18" charset="0"/>
                            <a:ea typeface="Cambria Math" panose="02040503050406030204" pitchFamily="18" charset="0"/>
                          </a:rPr>
                          <m:t>𝑓</m:t>
                        </m:r>
                      </m:e>
                      <m:sub>
                        <m:r>
                          <a:rPr lang="en-US" sz="1200" b="0" i="1" smtClean="0">
                            <a:solidFill>
                              <a:srgbClr val="7030A0"/>
                            </a:solidFill>
                            <a:latin typeface="Cambria Math" panose="02040503050406030204" pitchFamily="18" charset="0"/>
                            <a:ea typeface="Cambria Math" panose="02040503050406030204" pitchFamily="18" charset="0"/>
                          </a:rPr>
                          <m:t>5</m:t>
                        </m:r>
                      </m:sub>
                    </m:sSub>
                  </m:oMath>
                </a14:m>
                <a:r>
                  <a:rPr lang="en-GB" sz="1200" dirty="0" smtClean="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r>
                  <a:rPr lang="en-GB" sz="1200" dirty="0">
                    <a:solidFill>
                      <a:srgbClr val="00B050"/>
                    </a:solidFill>
                    <a:latin typeface="Cambria Math" panose="02040503050406030204" pitchFamily="18" charset="0"/>
                    <a:ea typeface="Cambria Math" panose="02040503050406030204" pitchFamily="18" charset="0"/>
                  </a:rPr>
                  <a:t>morphism</a:t>
                </a:r>
                <a:r>
                  <a:rPr lang="en-GB" sz="1200" dirty="0">
                    <a:latin typeface="Cambria Math" panose="02040503050406030204" pitchFamily="18" charset="0"/>
                    <a:ea typeface="Cambria Math" panose="02040503050406030204" pitchFamily="18" charset="0"/>
                  </a:rPr>
                  <a:t> </a:t>
                </a:r>
                <a14:m>
                  <m:oMath xmlns:m="http://schemas.openxmlformats.org/officeDocument/2006/math">
                    <m:r>
                      <a:rPr lang="en-GB" sz="1200" i="1" dirty="0" smtClean="0">
                        <a:solidFill>
                          <a:srgbClr val="7030A0"/>
                        </a:solidFill>
                        <a:latin typeface="Cambria Math" panose="02040503050406030204" pitchFamily="18" charset="0"/>
                        <a:ea typeface="Cambria Math" panose="02040503050406030204" pitchFamily="18" charset="0"/>
                      </a:rPr>
                      <m:t>𝐶</m:t>
                    </m:r>
                  </m:oMath>
                </a14:m>
                <a:r>
                  <a:rPr lang="en-GB" sz="1200" dirty="0" smtClean="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r>
                      <a:rPr lang="en-GB" sz="1200" i="1" dirty="0" smtClean="0">
                        <a:solidFill>
                          <a:srgbClr val="7030A0"/>
                        </a:solidFill>
                        <a:latin typeface="Cambria Math" panose="02040503050406030204" pitchFamily="18" charset="0"/>
                        <a:ea typeface="Cambria Math" panose="02040503050406030204" pitchFamily="18" charset="0"/>
                      </a:rPr>
                      <m:t>𝑥</m:t>
                    </m:r>
                  </m:oMath>
                </a14:m>
                <a:r>
                  <a:rPr lang="en-GB" sz="12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4</m:t>
                        </m:r>
                      </m:sub>
                    </m:sSub>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a:solidFill>
                      <a:srgbClr val="FF0000"/>
                    </a:solidFill>
                    <a:latin typeface="Cambria Math" panose="02040503050406030204" pitchFamily="18" charset="0"/>
                    <a:ea typeface="Cambria Math" panose="02040503050406030204" pitchFamily="18" charset="0"/>
                  </a:rPr>
                  <a:t>⇒</a:t>
                </a:r>
                <a:r>
                  <a:rPr lang="en-GB" sz="1200" dirty="0">
                    <a:latin typeface="Cambria Math" panose="02040503050406030204" pitchFamily="18" charset="0"/>
                    <a:ea typeface="Cambria Math" panose="02040503050406030204" pitchFamily="18" charset="0"/>
                  </a:rPr>
                  <a:t> </a:t>
                </a:r>
                <a:r>
                  <a:rPr lang="en-GB" sz="1200" dirty="0">
                    <a:solidFill>
                      <a:srgbClr val="00B050"/>
                    </a:solidFill>
                    <a:latin typeface="Cambria Math" panose="02040503050406030204" pitchFamily="18" charset="0"/>
                    <a:ea typeface="Cambria Math" panose="02040503050406030204" pitchFamily="18" charset="0"/>
                  </a:rPr>
                  <a:t>morphism</a:t>
                </a:r>
                <a:r>
                  <a:rPr lang="en-GB" sz="1200" dirty="0">
                    <a:latin typeface="Cambria Math" panose="02040503050406030204" pitchFamily="18" charset="0"/>
                    <a:ea typeface="Cambria Math" panose="02040503050406030204" pitchFamily="18" charset="0"/>
                  </a:rPr>
                  <a:t> </a:t>
                </a:r>
                <a14:m>
                  <m:oMath xmlns:m="http://schemas.openxmlformats.org/officeDocument/2006/math">
                    <m:r>
                      <a:rPr lang="en-GB" sz="1200" i="1" dirty="0" smtClean="0">
                        <a:solidFill>
                          <a:srgbClr val="7030A0"/>
                        </a:solidFill>
                        <a:latin typeface="Cambria Math" panose="02040503050406030204" pitchFamily="18" charset="0"/>
                        <a:ea typeface="Cambria Math" panose="02040503050406030204" pitchFamily="18" charset="0"/>
                      </a:rPr>
                      <m:t>𝑝</m:t>
                    </m:r>
                  </m:oMath>
                </a14:m>
                <a:r>
                  <a:rPr lang="en-GB" sz="1200" dirty="0" smtClean="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a:t>
                </a:r>
                <a14:m>
                  <m:oMath xmlns:m="http://schemas.openxmlformats.org/officeDocument/2006/math">
                    <m:r>
                      <a:rPr lang="en-GB" sz="1200" i="1" dirty="0" smtClean="0">
                        <a:solidFill>
                          <a:srgbClr val="7030A0"/>
                        </a:solidFill>
                        <a:latin typeface="Cambria Math" panose="02040503050406030204" pitchFamily="18" charset="0"/>
                        <a:ea typeface="Cambria Math" panose="02040503050406030204" pitchFamily="18" charset="0"/>
                      </a:rPr>
                      <m:t>𝑓</m:t>
                    </m:r>
                  </m:oMath>
                </a14:m>
                <a:r>
                  <a:rPr lang="en-GB" sz="1200" dirty="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𝑓</m:t>
                        </m:r>
                      </m:e>
                      <m:sub>
                        <m:r>
                          <a:rPr lang="en-US" sz="1200" b="0" i="1" dirty="0" smtClean="0">
                            <a:solidFill>
                              <a:srgbClr val="7030A0"/>
                            </a:solidFill>
                            <a:latin typeface="Cambria Math" panose="02040503050406030204" pitchFamily="18" charset="0"/>
                            <a:ea typeface="Cambria Math" panose="02040503050406030204" pitchFamily="18" charset="0"/>
                          </a:rPr>
                          <m:t>5</m:t>
                        </m:r>
                      </m:sub>
                    </m:sSub>
                  </m:oMath>
                </a14:m>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3</m:t>
                        </m:r>
                      </m:sub>
                    </m:sSub>
                  </m:oMath>
                </a14:m>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13</m:t>
                        </m:r>
                      </m:sub>
                    </m:sSub>
                  </m:oMath>
                </a14:m>
                <a:r>
                  <a:rPr lang="en-GB" sz="12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7</m:t>
                        </m:r>
                      </m:sub>
                    </m:sSub>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5</m:t>
                        </m:r>
                      </m:sub>
                    </m:sSub>
                  </m:oMath>
                </a14:m>
                <a:r>
                  <a:rPr lang="en-GB" sz="1200" dirty="0" smtClean="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2</m:t>
                        </m:r>
                      </m:sub>
                    </m:sSub>
                  </m:oMath>
                </a14:m>
                <a:r>
                  <a:rPr lang="en-GB" sz="12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14</m:t>
                        </m:r>
                      </m:sub>
                    </m:sSub>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r>
                  <a:rPr lang="en-GB" sz="1200" dirty="0" smtClean="0">
                    <a:latin typeface="Cambria Math" panose="02040503050406030204" pitchFamily="18" charset="0"/>
                    <a:ea typeface="Cambria Math" panose="02040503050406030204" pitchFamily="18" charset="0"/>
                  </a:rPr>
                  <a:t>(</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𝑓</m:t>
                        </m:r>
                      </m:e>
                      <m:sub>
                        <m:r>
                          <a:rPr lang="en-US" sz="1200" b="0" i="1" dirty="0" smtClean="0">
                            <a:solidFill>
                              <a:srgbClr val="7030A0"/>
                            </a:solidFill>
                            <a:latin typeface="Cambria Math" panose="02040503050406030204" pitchFamily="18" charset="0"/>
                            <a:ea typeface="Cambria Math" panose="02040503050406030204" pitchFamily="18" charset="0"/>
                          </a:rPr>
                          <m:t>0</m:t>
                        </m:r>
                      </m:sub>
                    </m:sSub>
                  </m:oMath>
                </a14:m>
                <a:r>
                  <a:rPr lang="en-GB" sz="1200" dirty="0" smtClean="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 </m:t>
                        </m:r>
                      </m:e>
                      <m:sub>
                        <m:r>
                          <a:rPr lang="en-US" sz="1200" i="1">
                            <a:latin typeface="Cambria Math" panose="02040503050406030204" pitchFamily="18" charset="0"/>
                            <a:ea typeface="Cambria Math" panose="02040503050406030204" pitchFamily="18" charset="0"/>
                          </a:rPr>
                          <m:t>1</m:t>
                        </m:r>
                      </m:sub>
                    </m:sSub>
                  </m:oMath>
                </a14:m>
                <a:r>
                  <a:rPr lang="en-GB" sz="1200" dirty="0" smtClean="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12</m:t>
                        </m:r>
                      </m:sub>
                    </m:sSub>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9</m:t>
                        </m:r>
                      </m:sub>
                    </m:sSub>
                  </m:oMath>
                </a14:m>
                <a:r>
                  <a:rPr lang="en-GB" sz="1200" dirty="0" smtClean="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6</m:t>
                        </m:r>
                      </m:sub>
                    </m:sSub>
                  </m:oMath>
                </a14:m>
                <a:r>
                  <a:rPr lang="en-GB" sz="1200" dirty="0">
                    <a:latin typeface="Cambria Math" panose="02040503050406030204" pitchFamily="18" charset="0"/>
                    <a:ea typeface="Cambria Math" panose="02040503050406030204" pitchFamily="18" charset="0"/>
                  </a:rPr>
                  <a:t>) ∘ </a:t>
                </a:r>
                <a:r>
                  <a:rPr lang="en-GB" sz="1200" dirty="0" smtClean="0">
                    <a:latin typeface="Cambria Math" panose="02040503050406030204" pitchFamily="18" charset="0"/>
                    <a:ea typeface="Cambria Math" panose="02040503050406030204" pitchFamily="18" charset="0"/>
                  </a:rPr>
                  <a:t>(</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𝑓</m:t>
                        </m:r>
                      </m:e>
                      <m:sub>
                        <m:r>
                          <a:rPr lang="en-US" sz="1200" b="0" i="1" dirty="0" smtClean="0">
                            <a:solidFill>
                              <a:srgbClr val="7030A0"/>
                            </a:solidFill>
                            <a:latin typeface="Cambria Math" panose="02040503050406030204" pitchFamily="18" charset="0"/>
                            <a:ea typeface="Cambria Math" panose="02040503050406030204" pitchFamily="18" charset="0"/>
                          </a:rPr>
                          <m:t>4</m:t>
                        </m:r>
                      </m:sub>
                    </m:sSub>
                  </m:oMath>
                </a14:m>
                <a:r>
                  <a:rPr lang="en-GB" sz="1200" dirty="0" smtClean="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 </m:t>
                        </m:r>
                      </m:e>
                      <m:sub>
                        <m:r>
                          <a:rPr lang="en-US" sz="1200" i="1">
                            <a:latin typeface="Cambria Math" panose="02040503050406030204" pitchFamily="18" charset="0"/>
                            <a:ea typeface="Cambria Math" panose="02040503050406030204" pitchFamily="18" charset="0"/>
                          </a:rPr>
                          <m:t>1</m:t>
                        </m:r>
                      </m:sub>
                    </m:sSub>
                  </m:oMath>
                </a14:m>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8</m:t>
                        </m:r>
                      </m:sub>
                    </m:sSub>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16</m:t>
                        </m:r>
                      </m:sub>
                    </m:sSub>
                  </m:oMath>
                </a14:m>
                <a:r>
                  <a:rPr lang="en-GB" sz="1200" dirty="0" smtClean="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3</m:t>
                        </m:r>
                      </m:sub>
                    </m:sSub>
                  </m:oMath>
                </a14:m>
                <a:r>
                  <a:rPr lang="en-GB" sz="1200" dirty="0" smtClean="0">
                    <a:latin typeface="Cambria Math" panose="02040503050406030204" pitchFamily="18" charset="0"/>
                    <a:ea typeface="Cambria Math" panose="02040503050406030204" pitchFamily="18" charset="0"/>
                  </a:rPr>
                  <a:t>)) = </a:t>
                </a:r>
                <a:r>
                  <a:rPr lang="en-GB" sz="1200" dirty="0">
                    <a:latin typeface="Cambria Math" panose="02040503050406030204" pitchFamily="18" charset="0"/>
                    <a:ea typeface="Cambria Math" panose="02040503050406030204" pitchFamily="18" charset="0"/>
                  </a:rPr>
                  <a:t>(</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7</m:t>
                        </m:r>
                      </m:sub>
                    </m:sSub>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r>
                  <a:rPr lang="en-GB" sz="1200" dirty="0" smtClean="0">
                    <a:latin typeface="Cambria Math" panose="02040503050406030204" pitchFamily="18" charset="0"/>
                    <a:ea typeface="Cambria Math" panose="02040503050406030204" pitchFamily="18" charset="0"/>
                  </a:rPr>
                  <a:t>(</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5</m:t>
                        </m:r>
                      </m:sub>
                    </m:sSub>
                  </m:oMath>
                </a14:m>
                <a:r>
                  <a:rPr lang="en-GB" sz="1200" dirty="0" smtClean="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2</m:t>
                        </m:r>
                      </m:sub>
                    </m:sSub>
                  </m:oMath>
                </a14:m>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14</m:t>
                        </m:r>
                      </m:sub>
                    </m:sSub>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r>
                  <a:rPr lang="en-GB" sz="1200" dirty="0" smtClean="0">
                    <a:latin typeface="Cambria Math" panose="02040503050406030204" pitchFamily="18" charset="0"/>
                    <a:ea typeface="Cambria Math" panose="02040503050406030204" pitchFamily="18" charset="0"/>
                  </a:rPr>
                  <a:t>(</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𝑓</m:t>
                        </m:r>
                      </m:e>
                      <m:sub>
                        <m:r>
                          <a:rPr lang="en-US" sz="1200" b="0" i="1" dirty="0" smtClean="0">
                            <a:solidFill>
                              <a:srgbClr val="7030A0"/>
                            </a:solidFill>
                            <a:latin typeface="Cambria Math" panose="02040503050406030204" pitchFamily="18" charset="0"/>
                            <a:ea typeface="Cambria Math" panose="02040503050406030204" pitchFamily="18" charset="0"/>
                          </a:rPr>
                          <m:t>0</m:t>
                        </m:r>
                      </m:sub>
                    </m:sSub>
                  </m:oMath>
                </a14:m>
                <a:r>
                  <a:rPr lang="en-GB" sz="1200" dirty="0" smtClean="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 </m:t>
                        </m:r>
                      </m:e>
                      <m:sub>
                        <m:r>
                          <a:rPr lang="en-US" sz="1200" i="1">
                            <a:latin typeface="Cambria Math" panose="02040503050406030204" pitchFamily="18" charset="0"/>
                            <a:ea typeface="Cambria Math" panose="02040503050406030204" pitchFamily="18" charset="0"/>
                          </a:rPr>
                          <m:t>1</m:t>
                        </m:r>
                      </m:sub>
                    </m:sSub>
                  </m:oMath>
                </a14:m>
                <a:r>
                  <a:rPr lang="en-GB" sz="1200" dirty="0" smtClean="0">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12</m:t>
                        </m:r>
                      </m:sub>
                    </m:sSub>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r>
                  <a:rPr lang="en-GB" sz="1200" dirty="0" smtClean="0">
                    <a:latin typeface="Cambria Math" panose="02040503050406030204" pitchFamily="18" charset="0"/>
                    <a:ea typeface="Cambria Math" panose="02040503050406030204" pitchFamily="18" charset="0"/>
                  </a:rPr>
                  <a:t>(</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𝑓</m:t>
                        </m:r>
                      </m:e>
                      <m:sub>
                        <m:r>
                          <a:rPr lang="en-US" sz="1200" b="0" i="1" dirty="0" smtClean="0">
                            <a:solidFill>
                              <a:srgbClr val="7030A0"/>
                            </a:solidFill>
                            <a:latin typeface="Cambria Math" panose="02040503050406030204" pitchFamily="18" charset="0"/>
                            <a:ea typeface="Cambria Math" panose="02040503050406030204" pitchFamily="18" charset="0"/>
                          </a:rPr>
                          <m:t>1</m:t>
                        </m:r>
                      </m:sub>
                    </m:sSub>
                  </m:oMath>
                </a14:m>
                <a:r>
                  <a:rPr lang="en-GB" sz="1200" dirty="0" smtClean="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 </m:t>
                        </m:r>
                      </m:e>
                      <m:sub>
                        <m:r>
                          <a:rPr lang="en-US" sz="1200" i="1">
                            <a:latin typeface="Cambria Math" panose="02040503050406030204" pitchFamily="18" charset="0"/>
                            <a:ea typeface="Cambria Math" panose="02040503050406030204" pitchFamily="18" charset="0"/>
                          </a:rPr>
                          <m:t>1</m:t>
                        </m:r>
                      </m:sub>
                    </m:sSub>
                  </m:oMath>
                </a14:m>
                <a:r>
                  <a:rPr lang="en-GB" sz="1200" dirty="0" smtClean="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8</m:t>
                        </m:r>
                      </m:sub>
                    </m:sSub>
                  </m:oMath>
                </a14:m>
                <a:r>
                  <a:rPr lang="en-GB" sz="1200" dirty="0">
                    <a:solidFill>
                      <a:srgbClr val="7030A0"/>
                    </a:solidFill>
                    <a:latin typeface="Cambria Math" panose="02040503050406030204" pitchFamily="18" charset="0"/>
                    <a:ea typeface="Cambria Math" panose="02040503050406030204" pitchFamily="18" charset="0"/>
                  </a:rPr>
                  <a:t> </a:t>
                </a:r>
                <a:r>
                  <a:rPr lang="en-GB"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15</m:t>
                        </m:r>
                      </m:sub>
                    </m:sSub>
                  </m:oMath>
                </a14:m>
                <a:r>
                  <a:rPr lang="en-GB" sz="1200" dirty="0" smtClean="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3</m:t>
                        </m:r>
                      </m:sub>
                    </m:sSub>
                  </m:oMath>
                </a14:m>
                <a:r>
                  <a:rPr lang="en-GB" sz="1200" dirty="0">
                    <a:latin typeface="Cambria Math" panose="02040503050406030204" pitchFamily="18" charset="0"/>
                    <a:ea typeface="Cambria Math" panose="02040503050406030204" pitchFamily="18" charset="0"/>
                  </a:rPr>
                  <a:t>)) ∘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11</m:t>
                        </m:r>
                      </m:sub>
                    </m:sSub>
                  </m:oMath>
                </a14:m>
                <a:r>
                  <a:rPr lang="en-GB" sz="1200" dirty="0" smtClean="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b="0" i="1" dirty="0" smtClean="0">
                            <a:solidFill>
                              <a:srgbClr val="7030A0"/>
                            </a:solidFill>
                            <a:latin typeface="Cambria Math" panose="02040503050406030204" pitchFamily="18" charset="0"/>
                            <a:ea typeface="Cambria Math" panose="02040503050406030204" pitchFamily="18" charset="0"/>
                          </a:rPr>
                        </m:ctrlPr>
                      </m:sSubPr>
                      <m:e>
                        <m:r>
                          <a:rPr lang="en-US" sz="1200" b="0" i="1" dirty="0" smtClean="0">
                            <a:solidFill>
                              <a:srgbClr val="7030A0"/>
                            </a:solidFill>
                            <a:latin typeface="Cambria Math" panose="02040503050406030204" pitchFamily="18" charset="0"/>
                            <a:ea typeface="Cambria Math" panose="02040503050406030204" pitchFamily="18" charset="0"/>
                          </a:rPr>
                          <m:t>𝑥</m:t>
                        </m:r>
                      </m:e>
                      <m:sub>
                        <m:r>
                          <a:rPr lang="en-US" sz="1200" b="0" i="1" dirty="0" smtClean="0">
                            <a:solidFill>
                              <a:srgbClr val="7030A0"/>
                            </a:solidFill>
                            <a:latin typeface="Cambria Math" panose="02040503050406030204" pitchFamily="18" charset="0"/>
                            <a:ea typeface="Cambria Math" panose="02040503050406030204" pitchFamily="18" charset="0"/>
                          </a:rPr>
                          <m:t>3</m:t>
                        </m:r>
                      </m:sub>
                    </m:sSub>
                  </m:oMath>
                </a14:m>
                <a:r>
                  <a:rPr lang="en-GB" sz="12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200" dirty="0">
                    <a:solidFill>
                      <a:srgbClr val="FF0000"/>
                    </a:solidFill>
                    <a:latin typeface="Cambria Math" panose="02040503050406030204" pitchFamily="18" charset="0"/>
                    <a:ea typeface="Cambria Math" panose="02040503050406030204" pitchFamily="18" charset="0"/>
                  </a:rPr>
                  <a:t>Proof</a:t>
                </a:r>
                <a:r>
                  <a:rPr lang="en-GB" sz="12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200" dirty="0">
                    <a:latin typeface="Cambria Math" panose="02040503050406030204" pitchFamily="18" charset="0"/>
                    <a:ea typeface="Cambria Math" panose="02040503050406030204" pitchFamily="18" charset="0"/>
                  </a:rPr>
                  <a:t>  </a:t>
                </a:r>
                <a:r>
                  <a:rPr lang="en-GB" sz="1200" dirty="0" err="1">
                    <a:solidFill>
                      <a:srgbClr val="002060"/>
                    </a:solidFill>
                    <a:latin typeface="Cambria Math" panose="02040503050406030204" pitchFamily="18" charset="0"/>
                    <a:ea typeface="Cambria Math" panose="02040503050406030204" pitchFamily="18" charset="0"/>
                  </a:rPr>
                  <a:t>helper_t</a:t>
                </a:r>
                <a:r>
                  <a:rPr lang="en-GB" sz="1200" dirty="0">
                    <a:solidFill>
                      <a:srgbClr val="002060"/>
                    </a:solidFill>
                    <a:latin typeface="Cambria Math" panose="02040503050406030204" pitchFamily="18" charset="0"/>
                    <a:ea typeface="Cambria Math" panose="02040503050406030204" pitchFamily="18" charset="0"/>
                  </a:rPr>
                  <a:t> </a:t>
                </a:r>
                <a:r>
                  <a:rPr lang="en-GB" sz="1200" dirty="0" err="1">
                    <a:solidFill>
                      <a:srgbClr val="002060"/>
                    </a:solidFill>
                    <a:latin typeface="Cambria Math" panose="02040503050406030204" pitchFamily="18" charset="0"/>
                    <a:ea typeface="Cambria Math" panose="02040503050406030204" pitchFamily="18" charset="0"/>
                  </a:rPr>
                  <a:t>assoc_before_commutes_tac</a:t>
                </a:r>
                <a:r>
                  <a:rPr lang="en-GB" sz="12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200" dirty="0">
                    <a:latin typeface="Cambria Math" panose="02040503050406030204" pitchFamily="18" charset="0"/>
                    <a:ea typeface="Cambria Math" panose="02040503050406030204" pitchFamily="18" charset="0"/>
                  </a:rPr>
                  <a:t>  </a:t>
                </a:r>
                <a:r>
                  <a:rPr lang="en-GB" sz="1200" dirty="0" err="1">
                    <a:solidFill>
                      <a:srgbClr val="002060"/>
                    </a:solidFill>
                    <a:latin typeface="Cambria Math" panose="02040503050406030204" pitchFamily="18" charset="0"/>
                    <a:ea typeface="Cambria Math" panose="02040503050406030204" pitchFamily="18" charset="0"/>
                  </a:rPr>
                  <a:t>assoc_fin_tac</a:t>
                </a:r>
                <a:r>
                  <a:rPr lang="en-GB" sz="1200" dirty="0">
                    <a:latin typeface="Cambria Math" panose="02040503050406030204" pitchFamily="18" charset="0"/>
                    <a:ea typeface="Cambria Math" panose="02040503050406030204" pitchFamily="18" charset="0"/>
                  </a:rPr>
                  <a:t>.</a:t>
                </a:r>
              </a:p>
              <a:p>
                <a:pPr marL="0" indent="0">
                  <a:lnSpc>
                    <a:spcPct val="120000"/>
                  </a:lnSpc>
                  <a:spcBef>
                    <a:spcPts val="0"/>
                  </a:spcBef>
                  <a:buNone/>
                </a:pPr>
                <a:r>
                  <a:rPr lang="en-GB" sz="1200" dirty="0" err="1">
                    <a:solidFill>
                      <a:srgbClr val="FF0000"/>
                    </a:solidFill>
                    <a:latin typeface="Cambria Math" panose="02040503050406030204" pitchFamily="18" charset="0"/>
                    <a:ea typeface="Cambria Math" panose="02040503050406030204" pitchFamily="18" charset="0"/>
                  </a:rPr>
                  <a:t>Qed</a:t>
                </a:r>
                <a:r>
                  <a:rPr lang="en-GB" sz="1200" dirty="0">
                    <a:latin typeface="Cambria Math" panose="02040503050406030204" pitchFamily="18" charset="0"/>
                    <a:ea typeface="Cambria Math" panose="02040503050406030204" pitchFamily="18" charset="0"/>
                  </a:rPr>
                  <a:t>.</a:t>
                </a:r>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xfrm>
                <a:off x="0" y="1825624"/>
                <a:ext cx="9144000" cy="5032376"/>
              </a:xfrm>
              <a:blipFill rotWithShape="0">
                <a:blip r:embed="rId3"/>
                <a:stretch>
                  <a:fillRect/>
                </a:stretch>
              </a:blipFill>
            </p:spPr>
            <p:txBody>
              <a:bodyPr/>
              <a:lstStyle/>
              <a:p>
                <a:r>
                  <a:rPr lang="en-US">
                    <a:noFill/>
                  </a:rPr>
                  <a:t> </a:t>
                </a:r>
              </a:p>
            </p:txBody>
          </p:sp>
        </mc:Fallback>
      </mc:AlternateContent>
      <p:sp>
        <p:nvSpPr>
          <p:cNvPr id="68" name="Title 1"/>
          <p:cNvSpPr txBox="1">
            <a:spLocks/>
          </p:cNvSpPr>
          <p:nvPr/>
        </p:nvSpPr>
        <p:spPr>
          <a:xfrm>
            <a:off x="628650" y="943520"/>
            <a:ext cx="8515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t>Concrete Example 2 (Generalization)</a:t>
            </a:r>
            <a:endParaRPr lang="en-US" sz="3200" dirty="0"/>
          </a:p>
        </p:txBody>
      </p:sp>
      <p:sp>
        <p:nvSpPr>
          <p:cNvPr id="5" name="TextBox 4"/>
          <p:cNvSpPr txBox="1"/>
          <p:nvPr/>
        </p:nvSpPr>
        <p:spPr>
          <a:xfrm>
            <a:off x="0" y="6220004"/>
            <a:ext cx="8254767" cy="646331"/>
          </a:xfrm>
          <a:prstGeom prst="rect">
            <a:avLst/>
          </a:prstGeom>
          <a:noFill/>
        </p:spPr>
        <p:txBody>
          <a:bodyPr wrap="square" rtlCol="0">
            <a:spAutoFit/>
          </a:bodyPr>
          <a:lstStyle/>
          <a:p>
            <a:r>
              <a:rPr lang="en-US" dirty="0" smtClean="0"/>
              <a:t>Speedup: 100x </a:t>
            </a:r>
            <a:r>
              <a:rPr lang="en-US" dirty="0"/>
              <a:t>for the file, from 4m 53s to 28 </a:t>
            </a:r>
            <a:r>
              <a:rPr lang="en-US" dirty="0" smtClean="0"/>
              <a:t>s</a:t>
            </a:r>
            <a:endParaRPr lang="en-US" dirty="0"/>
          </a:p>
          <a:p>
            <a:r>
              <a:rPr lang="en-US" dirty="0"/>
              <a:t>Time spent: a few hours</a:t>
            </a:r>
          </a:p>
        </p:txBody>
      </p:sp>
    </p:spTree>
    <p:extLst>
      <p:ext uri="{BB962C8B-B14F-4D97-AF65-F5344CB8AC3E}">
        <p14:creationId xmlns:p14="http://schemas.microsoft.com/office/powerpoint/2010/main" val="417717311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p:sp>
        <p:nvSpPr>
          <p:cNvPr id="3" name="Content Placeholder 2"/>
          <p:cNvSpPr>
            <a:spLocks noGrp="1"/>
          </p:cNvSpPr>
          <p:nvPr>
            <p:ph idx="1"/>
          </p:nvPr>
        </p:nvSpPr>
        <p:spPr/>
        <p:txBody>
          <a:bodyPr>
            <a:normAutofit/>
          </a:bodyPr>
          <a:lstStyle/>
          <a:p>
            <a:r>
              <a:rPr lang="en-US" sz="2400" dirty="0"/>
              <a:t>How?</a:t>
            </a:r>
          </a:p>
          <a:p>
            <a:pPr lvl="1"/>
            <a:r>
              <a:rPr lang="en-US" sz="2100" dirty="0"/>
              <a:t>Hide terms you end up not caring about, e.g., proof by reflection</a:t>
            </a:r>
          </a:p>
        </p:txBody>
      </p:sp>
      <p:sp>
        <p:nvSpPr>
          <p:cNvPr id="4" name="Slide Number Placeholder 3"/>
          <p:cNvSpPr>
            <a:spLocks noGrp="1"/>
          </p:cNvSpPr>
          <p:nvPr>
            <p:ph type="sldNum" sz="quarter" idx="12"/>
          </p:nvPr>
        </p:nvSpPr>
        <p:spPr/>
        <p:txBody>
          <a:bodyPr/>
          <a:lstStyle/>
          <a:p>
            <a:fld id="{E64EF21E-4A1E-457A-A908-FECEBBB6594B}" type="slidenum">
              <a:rPr lang="en-US" smtClean="0"/>
              <a:t>73</a:t>
            </a:fld>
            <a:endParaRPr lang="en-US"/>
          </a:p>
        </p:txBody>
      </p:sp>
      <p:grpSp>
        <p:nvGrpSpPr>
          <p:cNvPr id="5" name="Group 4"/>
          <p:cNvGrpSpPr/>
          <p:nvPr/>
        </p:nvGrpSpPr>
        <p:grpSpPr>
          <a:xfrm>
            <a:off x="413914" y="2982930"/>
            <a:ext cx="8414798" cy="3017820"/>
            <a:chOff x="413914" y="2982930"/>
            <a:chExt cx="8414798" cy="3017820"/>
          </a:xfrm>
        </p:grpSpPr>
        <p:grpSp>
          <p:nvGrpSpPr>
            <p:cNvPr id="8" name="Group 10"/>
            <p:cNvGrpSpPr>
              <a:grpSpLocks noChangeAspect="1"/>
            </p:cNvGrpSpPr>
            <p:nvPr/>
          </p:nvGrpSpPr>
          <p:grpSpPr bwMode="auto">
            <a:xfrm flipH="1">
              <a:off x="413914" y="3225042"/>
              <a:ext cx="1703444" cy="2693917"/>
              <a:chOff x="3182" y="734"/>
              <a:chExt cx="399" cy="631"/>
            </a:xfrm>
            <a:effectLst>
              <a:outerShdw blurRad="50800" dist="38100" dir="2700000" algn="tl" rotWithShape="0">
                <a:prstClr val="black">
                  <a:alpha val="40000"/>
                </a:prstClr>
              </a:outerShdw>
            </a:effectLst>
          </p:grpSpPr>
          <p:sp>
            <p:nvSpPr>
              <p:cNvPr id="9"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10"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11"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42375"/>
            <a:stretch/>
          </p:blipFill>
          <p:spPr>
            <a:xfrm>
              <a:off x="6021218" y="3143250"/>
              <a:ext cx="2807494" cy="2857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0953" y="2982930"/>
              <a:ext cx="2327257" cy="3017820"/>
            </a:xfrm>
            <a:prstGeom prst="rect">
              <a:avLst/>
            </a:prstGeom>
            <a:scene3d>
              <a:camera prst="isometricLeftDown"/>
              <a:lightRig rig="threePt" dir="t"/>
            </a:scene3d>
          </p:spPr>
        </p:pic>
      </p:grpSp>
      <p:sp>
        <p:nvSpPr>
          <p:cNvPr id="6" name="Rectangle 5"/>
          <p:cNvSpPr/>
          <p:nvPr/>
        </p:nvSpPr>
        <p:spPr>
          <a:xfrm>
            <a:off x="-507418" y="6610048"/>
            <a:ext cx="9651418" cy="261610"/>
          </a:xfrm>
          <a:prstGeom prst="rect">
            <a:avLst/>
          </a:prstGeom>
        </p:spPr>
        <p:txBody>
          <a:bodyPr wrap="square">
            <a:spAutoFit/>
          </a:bodyPr>
          <a:lstStyle/>
          <a:p>
            <a:pPr algn="r"/>
            <a:r>
              <a:rPr lang="en-US" sz="1100" dirty="0"/>
              <a:t>Fence image from http://www.picgifs.com/clip-art/playing-children/clip-art-playing-children-362018-689955/</a:t>
            </a:r>
            <a:endParaRPr lang="en-GB" sz="1100" dirty="0"/>
          </a:p>
        </p:txBody>
      </p:sp>
    </p:spTree>
    <p:extLst>
      <p:ext uri="{BB962C8B-B14F-4D97-AF65-F5344CB8AC3E}">
        <p14:creationId xmlns:p14="http://schemas.microsoft.com/office/powerpoint/2010/main" val="3126017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p:sp>
        <p:nvSpPr>
          <p:cNvPr id="3" name="Content Placeholder 2"/>
          <p:cNvSpPr>
            <a:spLocks noGrp="1"/>
          </p:cNvSpPr>
          <p:nvPr>
            <p:ph idx="1"/>
          </p:nvPr>
        </p:nvSpPr>
        <p:spPr/>
        <p:txBody>
          <a:bodyPr>
            <a:noAutofit/>
          </a:bodyPr>
          <a:lstStyle/>
          <a:p>
            <a:r>
              <a:rPr lang="en-US" sz="2400" dirty="0"/>
              <a:t>How?</a:t>
            </a:r>
          </a:p>
          <a:p>
            <a:pPr lvl="1"/>
            <a:r>
              <a:rPr lang="en-US" sz="2100" dirty="0"/>
              <a:t>Don't nest constructions</a:t>
            </a:r>
          </a:p>
          <a:p>
            <a:pPr lvl="1"/>
            <a:r>
              <a:rPr lang="en-US" sz="2100" dirty="0"/>
              <a:t>If everything is flat, i.e., beta-reduced, opaque proofs won't need to take large arguments</a:t>
            </a:r>
          </a:p>
          <a:p>
            <a:pPr lvl="1"/>
            <a:r>
              <a:rPr lang="en-US" sz="2100" dirty="0" err="1"/>
              <a:t>ConCaT</a:t>
            </a:r>
            <a:r>
              <a:rPr lang="en-US" sz="2100" dirty="0"/>
              <a:t> seems to take an approach like this</a:t>
            </a:r>
          </a:p>
          <a:p>
            <a:pPr lvl="1"/>
            <a:r>
              <a:rPr lang="en-US" sz="2100" dirty="0"/>
              <a:t>Seems anti-modular; you can't build things separately, and you might have to redo the </a:t>
            </a:r>
            <a:r>
              <a:rPr lang="en-US" sz="2100" dirty="0" err="1"/>
              <a:t>functoriality</a:t>
            </a:r>
            <a:r>
              <a:rPr lang="en-US" sz="2100" dirty="0"/>
              <a:t> proofs again and again</a:t>
            </a:r>
          </a:p>
          <a:p>
            <a:pPr lvl="1"/>
            <a:r>
              <a:rPr lang="en-US" sz="2100" dirty="0"/>
              <a:t>It's possible that something like packed classes from </a:t>
            </a:r>
            <a:r>
              <a:rPr lang="en-US" sz="2100" dirty="0" err="1"/>
              <a:t>ssreflect</a:t>
            </a:r>
            <a:r>
              <a:rPr lang="en-US" sz="2100" dirty="0"/>
              <a:t> can help; I'm currently investigating this</a:t>
            </a:r>
          </a:p>
        </p:txBody>
      </p:sp>
      <p:sp>
        <p:nvSpPr>
          <p:cNvPr id="4" name="Slide Number Placeholder 3"/>
          <p:cNvSpPr>
            <a:spLocks noGrp="1"/>
          </p:cNvSpPr>
          <p:nvPr>
            <p:ph type="sldNum" sz="quarter" idx="12"/>
          </p:nvPr>
        </p:nvSpPr>
        <p:spPr/>
        <p:txBody>
          <a:bodyPr/>
          <a:lstStyle/>
          <a:p>
            <a:fld id="{E64EF21E-4A1E-457A-A908-FECEBBB6594B}" type="slidenum">
              <a:rPr lang="en-US" smtClean="0"/>
              <a:t>74</a:t>
            </a:fld>
            <a:endParaRPr lang="en-US"/>
          </a:p>
        </p:txBody>
      </p:sp>
    </p:spTree>
    <p:extLst>
      <p:ext uri="{BB962C8B-B14F-4D97-AF65-F5344CB8AC3E}">
        <p14:creationId xmlns:p14="http://schemas.microsoft.com/office/powerpoint/2010/main" val="1868874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766"/>
            <a:ext cx="7886700" cy="864122"/>
          </a:xfrm>
        </p:spPr>
        <p:txBody>
          <a:bodyPr/>
          <a:lstStyle/>
          <a:p>
            <a:r>
              <a:rPr lang="en-US" dirty="0" smtClean="0"/>
              <a:t>Outline</a:t>
            </a:r>
            <a:endParaRPr lang="en-GB" dirty="0"/>
          </a:p>
        </p:txBody>
      </p:sp>
      <p:sp>
        <p:nvSpPr>
          <p:cNvPr id="3" name="Content Placeholder 2"/>
          <p:cNvSpPr>
            <a:spLocks noGrp="1"/>
          </p:cNvSpPr>
          <p:nvPr>
            <p:ph idx="1"/>
          </p:nvPr>
        </p:nvSpPr>
        <p:spPr>
          <a:xfrm>
            <a:off x="628650" y="808232"/>
            <a:ext cx="7886700" cy="6049768"/>
          </a:xfrm>
        </p:spPr>
        <p:txBody>
          <a:bodyPr>
            <a:noAutofit/>
          </a:bodyPr>
          <a:lstStyle/>
          <a:p>
            <a:r>
              <a:rPr lang="en-US" dirty="0"/>
              <a:t>Why should we care about performance?</a:t>
            </a:r>
          </a:p>
          <a:p>
            <a:r>
              <a:rPr lang="en-US" dirty="0"/>
              <a:t>What makes theorem </a:t>
            </a:r>
            <a:r>
              <a:rPr lang="en-US" dirty="0" err="1"/>
              <a:t>provers</a:t>
            </a:r>
            <a:r>
              <a:rPr lang="en-US" dirty="0"/>
              <a:t> (mainly Coq) slow?</a:t>
            </a:r>
          </a:p>
          <a:p>
            <a:pPr lvl="1"/>
            <a:r>
              <a:rPr lang="en-US" dirty="0"/>
              <a:t>Examples of particular slowness</a:t>
            </a:r>
          </a:p>
          <a:p>
            <a:r>
              <a:rPr lang="en-US" b="1" dirty="0"/>
              <a:t>For users (workarounds)</a:t>
            </a:r>
          </a:p>
          <a:p>
            <a:pPr lvl="1"/>
            <a:r>
              <a:rPr lang="en-US" b="1" dirty="0"/>
              <a:t>Arguments vs. fields and packed records</a:t>
            </a:r>
          </a:p>
          <a:p>
            <a:pPr lvl="1"/>
            <a:r>
              <a:rPr lang="en-US" b="1" dirty="0"/>
              <a:t>Proof by duality as proof by unification</a:t>
            </a:r>
          </a:p>
          <a:p>
            <a:pPr lvl="1"/>
            <a:r>
              <a:rPr lang="en-US" b="1" dirty="0"/>
              <a:t>Abstraction barriers</a:t>
            </a:r>
          </a:p>
          <a:p>
            <a:pPr lvl="1"/>
            <a:r>
              <a:rPr lang="en-US" b="1" dirty="0"/>
              <a:t>Proof by reflection</a:t>
            </a:r>
          </a:p>
          <a:p>
            <a:r>
              <a:rPr lang="en-US" dirty="0" smtClean="0">
                <a:solidFill>
                  <a:schemeClr val="bg2"/>
                </a:solidFill>
              </a:rPr>
              <a:t>For </a:t>
            </a:r>
            <a:r>
              <a:rPr lang="en-US" dirty="0">
                <a:solidFill>
                  <a:schemeClr val="bg2"/>
                </a:solidFill>
              </a:rPr>
              <a:t>developers (features)</a:t>
            </a:r>
          </a:p>
          <a:p>
            <a:pPr lvl="1"/>
            <a:r>
              <a:rPr lang="en-US" dirty="0" smtClean="0">
                <a:solidFill>
                  <a:schemeClr val="bg2"/>
                </a:solidFill>
              </a:rPr>
              <a:t>Primitive Projections</a:t>
            </a:r>
            <a:endParaRPr lang="en-US" dirty="0">
              <a:solidFill>
                <a:schemeClr val="bg2"/>
              </a:solidFill>
            </a:endParaRPr>
          </a:p>
          <a:p>
            <a:pPr lvl="1"/>
            <a:r>
              <a:rPr lang="en-US" dirty="0" smtClean="0">
                <a:solidFill>
                  <a:schemeClr val="bg2"/>
                </a:solidFill>
              </a:rPr>
              <a:t>Higher </a:t>
            </a:r>
            <a:r>
              <a:rPr lang="en-US" dirty="0">
                <a:solidFill>
                  <a:schemeClr val="bg2"/>
                </a:solidFill>
              </a:rPr>
              <a:t>inductive types</a:t>
            </a:r>
          </a:p>
          <a:p>
            <a:pPr lvl="1"/>
            <a:r>
              <a:rPr lang="en-US">
                <a:solidFill>
                  <a:schemeClr val="bg2"/>
                </a:solidFill>
              </a:rPr>
              <a:t>Universe Polymorphism</a:t>
            </a:r>
          </a:p>
          <a:p>
            <a:pPr lvl="1"/>
            <a:r>
              <a:rPr lang="en-US" smtClean="0">
                <a:solidFill>
                  <a:schemeClr val="bg2"/>
                </a:solidFill>
              </a:rPr>
              <a:t>More </a:t>
            </a:r>
            <a:r>
              <a:rPr lang="en-US" dirty="0">
                <a:solidFill>
                  <a:schemeClr val="bg2"/>
                </a:solidFill>
              </a:rPr>
              <a:t>judgmental rules</a:t>
            </a:r>
          </a:p>
          <a:p>
            <a:pPr lvl="1"/>
            <a:r>
              <a:rPr lang="en-US" dirty="0" err="1">
                <a:solidFill>
                  <a:schemeClr val="bg2"/>
                </a:solidFill>
              </a:rPr>
              <a:t>Hashconsing</a:t>
            </a:r>
            <a:endParaRPr lang="en-US" dirty="0">
              <a:solidFill>
                <a:schemeClr val="bg2"/>
              </a:solidFill>
            </a:endParaRPr>
          </a:p>
          <a:p>
            <a:endParaRPr lang="en-GB" dirty="0"/>
          </a:p>
        </p:txBody>
      </p:sp>
      <p:sp>
        <p:nvSpPr>
          <p:cNvPr id="4" name="Slide Number Placeholder 3"/>
          <p:cNvSpPr>
            <a:spLocks noGrp="1"/>
          </p:cNvSpPr>
          <p:nvPr>
            <p:ph type="sldNum" sz="quarter" idx="12"/>
          </p:nvPr>
        </p:nvSpPr>
        <p:spPr/>
        <p:txBody>
          <a:bodyPr/>
          <a:lstStyle/>
          <a:p>
            <a:fld id="{E64EF21E-4A1E-457A-A908-FECEBBB6594B}" type="slidenum">
              <a:rPr lang="en-US" smtClean="0"/>
              <a:t>75</a:t>
            </a:fld>
            <a:endParaRPr lang="en-US"/>
          </a:p>
        </p:txBody>
      </p:sp>
      <p:grpSp>
        <p:nvGrpSpPr>
          <p:cNvPr id="5" name="Group 4"/>
          <p:cNvGrpSpPr/>
          <p:nvPr/>
        </p:nvGrpSpPr>
        <p:grpSpPr>
          <a:xfrm>
            <a:off x="8017807" y="1136139"/>
            <a:ext cx="775250" cy="923672"/>
            <a:chOff x="1116443" y="2984989"/>
            <a:chExt cx="3250672" cy="3873013"/>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443" y="5088369"/>
              <a:ext cx="3250672" cy="1769633"/>
            </a:xfrm>
            <a:prstGeom prst="rect">
              <a:avLst/>
            </a:prstGeom>
          </p:spPr>
        </p:pic>
        <p:grpSp>
          <p:nvGrpSpPr>
            <p:cNvPr id="7" name="Group 10"/>
            <p:cNvGrpSpPr>
              <a:grpSpLocks noChangeAspect="1"/>
            </p:cNvGrpSpPr>
            <p:nvPr/>
          </p:nvGrpSpPr>
          <p:grpSpPr bwMode="auto">
            <a:xfrm flipH="1">
              <a:off x="1933702" y="2984989"/>
              <a:ext cx="1383398" cy="2187779"/>
              <a:chOff x="3182" y="734"/>
              <a:chExt cx="399" cy="631"/>
            </a:xfrm>
            <a:effectLst>
              <a:outerShdw blurRad="50800" dist="38100" dir="2700000" algn="tl" rotWithShape="0">
                <a:prstClr val="black">
                  <a:alpha val="40000"/>
                </a:prstClr>
              </a:outerShdw>
            </a:effectLst>
          </p:grpSpPr>
          <p:sp>
            <p:nvSpPr>
              <p:cNvPr id="8"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9"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10"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grpSp>
      <p:pic>
        <p:nvPicPr>
          <p:cNvPr id="45" name="Picture 4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2414" y="1717124"/>
            <a:ext cx="2168042" cy="542844"/>
          </a:xfrm>
          <a:prstGeom prst="rect">
            <a:avLst/>
          </a:prstGeom>
        </p:spPr>
      </p:pic>
      <p:grpSp>
        <p:nvGrpSpPr>
          <p:cNvPr id="46" name="Group 45"/>
          <p:cNvGrpSpPr/>
          <p:nvPr/>
        </p:nvGrpSpPr>
        <p:grpSpPr>
          <a:xfrm>
            <a:off x="4627524" y="3798889"/>
            <a:ext cx="1412951" cy="506730"/>
            <a:chOff x="413914" y="2982930"/>
            <a:chExt cx="8414798" cy="3017820"/>
          </a:xfrm>
        </p:grpSpPr>
        <p:grpSp>
          <p:nvGrpSpPr>
            <p:cNvPr id="47" name="Group 10"/>
            <p:cNvGrpSpPr>
              <a:grpSpLocks noChangeAspect="1"/>
            </p:cNvGrpSpPr>
            <p:nvPr/>
          </p:nvGrpSpPr>
          <p:grpSpPr bwMode="auto">
            <a:xfrm flipH="1">
              <a:off x="413914" y="3225042"/>
              <a:ext cx="1703444" cy="2693917"/>
              <a:chOff x="3182" y="734"/>
              <a:chExt cx="399" cy="631"/>
            </a:xfrm>
            <a:effectLst>
              <a:outerShdw blurRad="50800" dist="38100" dir="2700000" algn="tl" rotWithShape="0">
                <a:prstClr val="black">
                  <a:alpha val="40000"/>
                </a:prstClr>
              </a:outerShdw>
            </a:effectLst>
          </p:grpSpPr>
          <p:sp>
            <p:nvSpPr>
              <p:cNvPr id="50"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51"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52"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pic>
          <p:nvPicPr>
            <p:cNvPr id="48" name="Picture 47"/>
            <p:cNvPicPr>
              <a:picLocks noChangeAspect="1"/>
            </p:cNvPicPr>
            <p:nvPr/>
          </p:nvPicPr>
          <p:blipFill rotWithShape="1">
            <a:blip r:embed="rId5">
              <a:extLst>
                <a:ext uri="{28A0092B-C50C-407E-A947-70E740481C1C}">
                  <a14:useLocalDpi xmlns:a14="http://schemas.microsoft.com/office/drawing/2010/main" val="0"/>
                </a:ext>
              </a:extLst>
            </a:blip>
            <a:srcRect l="42375"/>
            <a:stretch/>
          </p:blipFill>
          <p:spPr>
            <a:xfrm>
              <a:off x="6021218" y="3143250"/>
              <a:ext cx="2807494" cy="2857500"/>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0953" y="2982930"/>
              <a:ext cx="2327257" cy="3017820"/>
            </a:xfrm>
            <a:prstGeom prst="rect">
              <a:avLst/>
            </a:prstGeom>
            <a:scene3d>
              <a:camera prst="isometricLeftDown"/>
              <a:lightRig rig="threePt" dir="t"/>
            </a:scene3d>
          </p:spPr>
        </p:pic>
      </p:grpSp>
      <p:pic>
        <p:nvPicPr>
          <p:cNvPr id="114" name="Picture 1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7489" y="3398057"/>
            <a:ext cx="368890" cy="552903"/>
          </a:xfrm>
          <a:prstGeom prst="rect">
            <a:avLst/>
          </a:prstGeom>
        </p:spPr>
      </p:pic>
      <p:sp>
        <p:nvSpPr>
          <p:cNvPr id="115" name="TextBox 114"/>
          <p:cNvSpPr txBox="1"/>
          <p:nvPr/>
        </p:nvSpPr>
        <p:spPr>
          <a:xfrm>
            <a:off x="4279900" y="6541440"/>
            <a:ext cx="4848320" cy="338554"/>
          </a:xfrm>
          <a:prstGeom prst="rect">
            <a:avLst/>
          </a:prstGeom>
          <a:noFill/>
        </p:spPr>
        <p:txBody>
          <a:bodyPr wrap="square" rtlCol="0">
            <a:spAutoFit/>
          </a:bodyPr>
          <a:lstStyle/>
          <a:p>
            <a:pPr algn="r"/>
            <a:r>
              <a:rPr lang="en-US" sz="800" dirty="0"/>
              <a:t>Dam image from </a:t>
            </a:r>
            <a:r>
              <a:rPr lang="en-US" sz="800" dirty="0">
                <a:hlinkClick r:id="rId8"/>
              </a:rPr>
              <a:t>http://www.flickr.com/photos/gammaman/7803829282/</a:t>
            </a:r>
            <a:r>
              <a:rPr lang="en-US" sz="800" dirty="0"/>
              <a:t> by Eli </a:t>
            </a:r>
            <a:r>
              <a:rPr lang="en-US" sz="800" dirty="0" err="1"/>
              <a:t>Christman</a:t>
            </a:r>
            <a:r>
              <a:rPr lang="en-US" sz="800" dirty="0"/>
              <a:t>, </a:t>
            </a:r>
            <a:r>
              <a:rPr lang="en-US" sz="800" dirty="0">
                <a:hlinkClick r:id="rId9"/>
              </a:rPr>
              <a:t>CC by 2.0</a:t>
            </a:r>
          </a:p>
          <a:p>
            <a:pPr algn="r"/>
            <a:r>
              <a:rPr lang="en-US" sz="800" dirty="0"/>
              <a:t>Fence</a:t>
            </a:r>
            <a:r>
              <a:rPr lang="en-US" sz="800"/>
              <a:t> image from http://www.picgifs.com/clip-art/playing-children/clip-art-playing-children-362018-689955/</a:t>
            </a:r>
            <a:endParaRPr lang="en-GB" sz="800" dirty="0"/>
          </a:p>
        </p:txBody>
      </p:sp>
    </p:spTree>
    <p:extLst>
      <p:ext uri="{BB962C8B-B14F-4D97-AF65-F5344CB8AC3E}">
        <p14:creationId xmlns:p14="http://schemas.microsoft.com/office/powerpoint/2010/main" val="174971599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a:t>performance (</a:t>
            </a:r>
            <a:r>
              <a:rPr lang="en-US" smtClean="0"/>
              <a:t>fixes)</a:t>
            </a:r>
            <a:endParaRPr lang="en-US" dirty="0"/>
          </a:p>
        </p:txBody>
      </p:sp>
      <p:sp>
        <p:nvSpPr>
          <p:cNvPr id="3" name="Content Placeholder 2"/>
          <p:cNvSpPr>
            <a:spLocks noGrp="1"/>
          </p:cNvSpPr>
          <p:nvPr>
            <p:ph idx="1"/>
          </p:nvPr>
        </p:nvSpPr>
        <p:spPr/>
        <p:txBody>
          <a:bodyPr>
            <a:normAutofit/>
          </a:bodyPr>
          <a:lstStyle/>
          <a:p>
            <a:pPr marL="0" indent="0" algn="ctr">
              <a:buNone/>
            </a:pPr>
            <a:r>
              <a:rPr lang="en-US" sz="6000" dirty="0"/>
              <a:t>Better Proof Assistants</a:t>
            </a:r>
            <a:endParaRPr lang="en-US" sz="5400" dirty="0"/>
          </a:p>
          <a:p>
            <a:pPr lvl="1"/>
            <a:endParaRPr lang="en-US" sz="5400" dirty="0"/>
          </a:p>
        </p:txBody>
      </p:sp>
      <p:sp>
        <p:nvSpPr>
          <p:cNvPr id="4" name="Slide Number Placeholder 3"/>
          <p:cNvSpPr>
            <a:spLocks noGrp="1"/>
          </p:cNvSpPr>
          <p:nvPr>
            <p:ph type="sldNum" sz="quarter" idx="12"/>
          </p:nvPr>
        </p:nvSpPr>
        <p:spPr/>
        <p:txBody>
          <a:bodyPr/>
          <a:lstStyle/>
          <a:p>
            <a:fld id="{E64EF21E-4A1E-457A-A908-FECEBBB6594B}" type="slidenum">
              <a:rPr lang="en-US" smtClean="0"/>
              <a:t>76</a:t>
            </a:fld>
            <a:endParaRPr lang="en-US"/>
          </a:p>
        </p:txBody>
      </p:sp>
    </p:spTree>
    <p:extLst>
      <p:ext uri="{BB962C8B-B14F-4D97-AF65-F5344CB8AC3E}">
        <p14:creationId xmlns:p14="http://schemas.microsoft.com/office/powerpoint/2010/main" val="326160265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766"/>
            <a:ext cx="7886700" cy="864122"/>
          </a:xfrm>
        </p:spPr>
        <p:txBody>
          <a:bodyPr/>
          <a:lstStyle/>
          <a:p>
            <a:r>
              <a:rPr lang="en-US" dirty="0" smtClean="0"/>
              <a:t>Outline</a:t>
            </a:r>
            <a:endParaRPr lang="en-GB" dirty="0"/>
          </a:p>
        </p:txBody>
      </p:sp>
      <p:sp>
        <p:nvSpPr>
          <p:cNvPr id="3" name="Content Placeholder 2"/>
          <p:cNvSpPr>
            <a:spLocks noGrp="1"/>
          </p:cNvSpPr>
          <p:nvPr>
            <p:ph idx="1"/>
          </p:nvPr>
        </p:nvSpPr>
        <p:spPr>
          <a:xfrm>
            <a:off x="628650" y="808232"/>
            <a:ext cx="7886700" cy="6049768"/>
          </a:xfrm>
        </p:spPr>
        <p:txBody>
          <a:bodyPr>
            <a:noAutofit/>
          </a:bodyPr>
          <a:lstStyle/>
          <a:p>
            <a:r>
              <a:rPr lang="en-US" dirty="0"/>
              <a:t>Why should we care about performance?</a:t>
            </a:r>
          </a:p>
          <a:p>
            <a:r>
              <a:rPr lang="en-US" dirty="0"/>
              <a:t>What makes theorem </a:t>
            </a:r>
            <a:r>
              <a:rPr lang="en-US" dirty="0" err="1"/>
              <a:t>provers</a:t>
            </a:r>
            <a:r>
              <a:rPr lang="en-US" dirty="0"/>
              <a:t> (mainly Coq) slow?</a:t>
            </a:r>
          </a:p>
          <a:p>
            <a:pPr lvl="1"/>
            <a:r>
              <a:rPr lang="en-US" dirty="0"/>
              <a:t>Examples of particular slowness</a:t>
            </a:r>
          </a:p>
          <a:p>
            <a:r>
              <a:rPr lang="en-US" dirty="0"/>
              <a:t>For users (workarounds)</a:t>
            </a:r>
          </a:p>
          <a:p>
            <a:pPr lvl="1"/>
            <a:r>
              <a:rPr lang="en-US" dirty="0"/>
              <a:t>Arguments vs. fields and packed records</a:t>
            </a:r>
          </a:p>
          <a:p>
            <a:pPr lvl="1"/>
            <a:r>
              <a:rPr lang="en-US" dirty="0"/>
              <a:t>Proof by duality as proof by unification</a:t>
            </a:r>
          </a:p>
          <a:p>
            <a:pPr lvl="1"/>
            <a:r>
              <a:rPr lang="en-US" dirty="0"/>
              <a:t>Abstraction barriers</a:t>
            </a:r>
          </a:p>
          <a:p>
            <a:pPr lvl="1"/>
            <a:r>
              <a:rPr lang="en-US" dirty="0"/>
              <a:t>Proof by reflection</a:t>
            </a:r>
          </a:p>
          <a:p>
            <a:r>
              <a:rPr lang="en-US" b="1" dirty="0" smtClean="0"/>
              <a:t>For </a:t>
            </a:r>
            <a:r>
              <a:rPr lang="en-US" b="1" dirty="0"/>
              <a:t>developers (features)</a:t>
            </a:r>
          </a:p>
          <a:p>
            <a:pPr lvl="1"/>
            <a:r>
              <a:rPr lang="en-US" b="1" dirty="0"/>
              <a:t>Primitive projections</a:t>
            </a:r>
          </a:p>
          <a:p>
            <a:pPr lvl="1"/>
            <a:r>
              <a:rPr lang="en-US" b="1" dirty="0"/>
              <a:t>Universe Polymorphism</a:t>
            </a:r>
          </a:p>
          <a:p>
            <a:pPr lvl="1"/>
            <a:r>
              <a:rPr lang="en-US" b="1" dirty="0"/>
              <a:t>Higher inductive types</a:t>
            </a:r>
          </a:p>
          <a:p>
            <a:pPr lvl="1"/>
            <a:r>
              <a:rPr lang="en-US" b="1" dirty="0"/>
              <a:t>More judgmental rules</a:t>
            </a:r>
          </a:p>
          <a:p>
            <a:pPr lvl="1"/>
            <a:r>
              <a:rPr lang="en-US" b="1" dirty="0" err="1"/>
              <a:t>Hashconsing</a:t>
            </a:r>
            <a:endParaRPr lang="en-US" b="1" dirty="0"/>
          </a:p>
          <a:p>
            <a:endParaRPr lang="en-GB" dirty="0"/>
          </a:p>
        </p:txBody>
      </p:sp>
      <p:sp>
        <p:nvSpPr>
          <p:cNvPr id="4" name="Slide Number Placeholder 3"/>
          <p:cNvSpPr>
            <a:spLocks noGrp="1"/>
          </p:cNvSpPr>
          <p:nvPr>
            <p:ph type="sldNum" sz="quarter" idx="12"/>
          </p:nvPr>
        </p:nvSpPr>
        <p:spPr/>
        <p:txBody>
          <a:bodyPr/>
          <a:lstStyle/>
          <a:p>
            <a:fld id="{E64EF21E-4A1E-457A-A908-FECEBBB6594B}" type="slidenum">
              <a:rPr lang="en-US" smtClean="0"/>
              <a:t>77</a:t>
            </a:fld>
            <a:endParaRPr lang="en-US"/>
          </a:p>
        </p:txBody>
      </p:sp>
      <p:grpSp>
        <p:nvGrpSpPr>
          <p:cNvPr id="5" name="Group 4"/>
          <p:cNvGrpSpPr/>
          <p:nvPr/>
        </p:nvGrpSpPr>
        <p:grpSpPr>
          <a:xfrm>
            <a:off x="8017807" y="1136139"/>
            <a:ext cx="775250" cy="923672"/>
            <a:chOff x="1116443" y="2984989"/>
            <a:chExt cx="3250672" cy="3873013"/>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443" y="5088369"/>
              <a:ext cx="3250672" cy="1769633"/>
            </a:xfrm>
            <a:prstGeom prst="rect">
              <a:avLst/>
            </a:prstGeom>
          </p:spPr>
        </p:pic>
        <p:grpSp>
          <p:nvGrpSpPr>
            <p:cNvPr id="7" name="Group 10"/>
            <p:cNvGrpSpPr>
              <a:grpSpLocks noChangeAspect="1"/>
            </p:cNvGrpSpPr>
            <p:nvPr/>
          </p:nvGrpSpPr>
          <p:grpSpPr bwMode="auto">
            <a:xfrm flipH="1">
              <a:off x="1933702" y="2984989"/>
              <a:ext cx="1383398" cy="2187779"/>
              <a:chOff x="3182" y="734"/>
              <a:chExt cx="399" cy="631"/>
            </a:xfrm>
            <a:effectLst>
              <a:outerShdw blurRad="50800" dist="38100" dir="2700000" algn="tl" rotWithShape="0">
                <a:prstClr val="black">
                  <a:alpha val="40000"/>
                </a:prstClr>
              </a:outerShdw>
            </a:effectLst>
          </p:grpSpPr>
          <p:sp>
            <p:nvSpPr>
              <p:cNvPr id="8"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9"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10"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grpSp>
      <p:pic>
        <p:nvPicPr>
          <p:cNvPr id="45" name="Picture 4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2414" y="1717124"/>
            <a:ext cx="2168042" cy="542844"/>
          </a:xfrm>
          <a:prstGeom prst="rect">
            <a:avLst/>
          </a:prstGeom>
        </p:spPr>
      </p:pic>
      <p:grpSp>
        <p:nvGrpSpPr>
          <p:cNvPr id="46" name="Group 45"/>
          <p:cNvGrpSpPr/>
          <p:nvPr/>
        </p:nvGrpSpPr>
        <p:grpSpPr>
          <a:xfrm>
            <a:off x="4627524" y="3798889"/>
            <a:ext cx="1412951" cy="506730"/>
            <a:chOff x="413914" y="2982930"/>
            <a:chExt cx="8414798" cy="3017820"/>
          </a:xfrm>
        </p:grpSpPr>
        <p:grpSp>
          <p:nvGrpSpPr>
            <p:cNvPr id="47" name="Group 10"/>
            <p:cNvGrpSpPr>
              <a:grpSpLocks noChangeAspect="1"/>
            </p:cNvGrpSpPr>
            <p:nvPr/>
          </p:nvGrpSpPr>
          <p:grpSpPr bwMode="auto">
            <a:xfrm flipH="1">
              <a:off x="413914" y="3225042"/>
              <a:ext cx="1703444" cy="2693917"/>
              <a:chOff x="3182" y="734"/>
              <a:chExt cx="399" cy="631"/>
            </a:xfrm>
            <a:effectLst>
              <a:outerShdw blurRad="50800" dist="38100" dir="2700000" algn="tl" rotWithShape="0">
                <a:prstClr val="black">
                  <a:alpha val="40000"/>
                </a:prstClr>
              </a:outerShdw>
            </a:effectLst>
          </p:grpSpPr>
          <p:sp>
            <p:nvSpPr>
              <p:cNvPr id="50"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51"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52"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pic>
          <p:nvPicPr>
            <p:cNvPr id="48" name="Picture 47"/>
            <p:cNvPicPr>
              <a:picLocks noChangeAspect="1"/>
            </p:cNvPicPr>
            <p:nvPr/>
          </p:nvPicPr>
          <p:blipFill rotWithShape="1">
            <a:blip r:embed="rId5">
              <a:extLst>
                <a:ext uri="{28A0092B-C50C-407E-A947-70E740481C1C}">
                  <a14:useLocalDpi xmlns:a14="http://schemas.microsoft.com/office/drawing/2010/main" val="0"/>
                </a:ext>
              </a:extLst>
            </a:blip>
            <a:srcRect l="42375"/>
            <a:stretch/>
          </p:blipFill>
          <p:spPr>
            <a:xfrm>
              <a:off x="6021218" y="3143250"/>
              <a:ext cx="2807494" cy="2857500"/>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0953" y="2982930"/>
              <a:ext cx="2327257" cy="3017820"/>
            </a:xfrm>
            <a:prstGeom prst="rect">
              <a:avLst/>
            </a:prstGeom>
            <a:scene3d>
              <a:camera prst="isometricLeftDown"/>
              <a:lightRig rig="threePt" dir="t"/>
            </a:scene3d>
          </p:spPr>
        </p:pic>
      </p:grpSp>
      <p:pic>
        <p:nvPicPr>
          <p:cNvPr id="114" name="Picture 1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7489" y="3398057"/>
            <a:ext cx="368890" cy="552903"/>
          </a:xfrm>
          <a:prstGeom prst="rect">
            <a:avLst/>
          </a:prstGeom>
        </p:spPr>
      </p:pic>
      <p:sp>
        <p:nvSpPr>
          <p:cNvPr id="38" name="TextBox 37"/>
          <p:cNvSpPr txBox="1"/>
          <p:nvPr/>
        </p:nvSpPr>
        <p:spPr>
          <a:xfrm>
            <a:off x="3937000" y="6541440"/>
            <a:ext cx="5191220" cy="338554"/>
          </a:xfrm>
          <a:prstGeom prst="rect">
            <a:avLst/>
          </a:prstGeom>
          <a:noFill/>
        </p:spPr>
        <p:txBody>
          <a:bodyPr wrap="square" rtlCol="0">
            <a:spAutoFit/>
          </a:bodyPr>
          <a:lstStyle/>
          <a:p>
            <a:pPr algn="r"/>
            <a:r>
              <a:rPr lang="en-US" sz="800" dirty="0"/>
              <a:t>Dam image from </a:t>
            </a:r>
            <a:r>
              <a:rPr lang="en-US" sz="800" dirty="0">
                <a:hlinkClick r:id="rId8"/>
              </a:rPr>
              <a:t>http://www.flickr.com/photos/gammaman/7803829282</a:t>
            </a:r>
            <a:r>
              <a:rPr lang="en-US" sz="800" dirty="0" smtClean="0">
                <a:hlinkClick r:id="rId8"/>
              </a:rPr>
              <a:t>/</a:t>
            </a:r>
            <a:r>
              <a:rPr lang="en-US" sz="800" dirty="0" smtClean="0"/>
              <a:t> </a:t>
            </a:r>
            <a:r>
              <a:rPr lang="en-US" sz="800" dirty="0"/>
              <a:t>by Eli </a:t>
            </a:r>
            <a:r>
              <a:rPr lang="en-US" sz="800" dirty="0" err="1" smtClean="0"/>
              <a:t>Christman</a:t>
            </a:r>
            <a:r>
              <a:rPr lang="en-US" sz="800" dirty="0" smtClean="0"/>
              <a:t>, </a:t>
            </a:r>
            <a:r>
              <a:rPr lang="en-US" sz="800" dirty="0" smtClean="0">
                <a:hlinkClick r:id="rId9"/>
              </a:rPr>
              <a:t>CC by 2.0</a:t>
            </a:r>
            <a:endParaRPr lang="en-US" sz="800" dirty="0" smtClean="0"/>
          </a:p>
          <a:p>
            <a:pPr algn="r"/>
            <a:r>
              <a:rPr lang="en-US" sz="800" dirty="0"/>
              <a:t>Fence </a:t>
            </a:r>
            <a:r>
              <a:rPr lang="en-US" sz="800" dirty="0" smtClean="0"/>
              <a:t>image from </a:t>
            </a:r>
            <a:r>
              <a:rPr lang="en-US" sz="800" dirty="0"/>
              <a:t>http://www.picgifs.com/clip-art/playing-children/clip-art-playing-children-362018-689955/</a:t>
            </a:r>
            <a:endParaRPr lang="en-GB" sz="800" dirty="0"/>
          </a:p>
        </p:txBody>
      </p:sp>
      <p:grpSp>
        <p:nvGrpSpPr>
          <p:cNvPr id="39" name="Group 38"/>
          <p:cNvGrpSpPr/>
          <p:nvPr/>
        </p:nvGrpSpPr>
        <p:grpSpPr>
          <a:xfrm>
            <a:off x="4323699" y="5440447"/>
            <a:ext cx="2028922" cy="690520"/>
            <a:chOff x="4291012" y="5759050"/>
            <a:chExt cx="2028922" cy="690520"/>
          </a:xfrm>
        </p:grpSpPr>
        <p:pic>
          <p:nvPicPr>
            <p:cNvPr id="40" name="Picture 3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91012" y="5844627"/>
              <a:ext cx="1889231" cy="511724"/>
            </a:xfrm>
            <a:prstGeom prst="rect">
              <a:avLst/>
            </a:prstGeom>
          </p:spPr>
        </p:pic>
        <p:sp>
          <p:nvSpPr>
            <p:cNvPr id="41" name="&quot;No&quot; Symbol 40"/>
            <p:cNvSpPr/>
            <p:nvPr/>
          </p:nvSpPr>
          <p:spPr>
            <a:xfrm>
              <a:off x="5154560" y="5759050"/>
              <a:ext cx="1165374" cy="690520"/>
            </a:xfrm>
            <a:prstGeom prst="noSmoking">
              <a:avLst>
                <a:gd name="adj" fmla="val 514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grpSp>
        <p:nvGrpSpPr>
          <p:cNvPr id="42" name="Group 41"/>
          <p:cNvGrpSpPr/>
          <p:nvPr/>
        </p:nvGrpSpPr>
        <p:grpSpPr>
          <a:xfrm>
            <a:off x="4461367" y="5091433"/>
            <a:ext cx="743993" cy="421562"/>
            <a:chOff x="4847432" y="3348822"/>
            <a:chExt cx="4242254" cy="2403753"/>
          </a:xfrm>
        </p:grpSpPr>
        <p:pic>
          <p:nvPicPr>
            <p:cNvPr id="43" name="Picture 4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47432" y="3348822"/>
              <a:ext cx="4242254" cy="2403753"/>
            </a:xfrm>
            <a:prstGeom prst="rect">
              <a:avLst/>
            </a:prstGeom>
          </p:spPr>
        </p:pic>
        <p:grpSp>
          <p:nvGrpSpPr>
            <p:cNvPr id="44" name="Group 10"/>
            <p:cNvGrpSpPr>
              <a:grpSpLocks noChangeAspect="1"/>
            </p:cNvGrpSpPr>
            <p:nvPr/>
          </p:nvGrpSpPr>
          <p:grpSpPr bwMode="auto">
            <a:xfrm flipH="1">
              <a:off x="5430434" y="4071293"/>
              <a:ext cx="574945" cy="909248"/>
              <a:chOff x="3182" y="734"/>
              <a:chExt cx="399" cy="631"/>
            </a:xfrm>
            <a:effectLst>
              <a:outerShdw blurRad="50800" dist="38100" dir="2700000" algn="tl" rotWithShape="0">
                <a:prstClr val="black">
                  <a:alpha val="40000"/>
                </a:prstClr>
              </a:outerShdw>
            </a:effectLst>
          </p:grpSpPr>
          <p:sp>
            <p:nvSpPr>
              <p:cNvPr id="61"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62"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63"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grpSp>
          <p:nvGrpSpPr>
            <p:cNvPr id="53" name="Group 10"/>
            <p:cNvGrpSpPr>
              <a:grpSpLocks noChangeAspect="1"/>
            </p:cNvGrpSpPr>
            <p:nvPr/>
          </p:nvGrpSpPr>
          <p:grpSpPr bwMode="auto">
            <a:xfrm flipH="1">
              <a:off x="6622767" y="4071293"/>
              <a:ext cx="574945" cy="909248"/>
              <a:chOff x="3182" y="734"/>
              <a:chExt cx="399" cy="631"/>
            </a:xfrm>
            <a:effectLst>
              <a:outerShdw blurRad="50800" dist="38100" dir="2700000" algn="tl" rotWithShape="0">
                <a:prstClr val="black">
                  <a:alpha val="40000"/>
                </a:prstClr>
              </a:outerShdw>
            </a:effectLst>
          </p:grpSpPr>
          <p:sp>
            <p:nvSpPr>
              <p:cNvPr id="58"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59"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60"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grpSp>
          <p:nvGrpSpPr>
            <p:cNvPr id="54" name="Group 10"/>
            <p:cNvGrpSpPr>
              <a:grpSpLocks noChangeAspect="1"/>
            </p:cNvGrpSpPr>
            <p:nvPr/>
          </p:nvGrpSpPr>
          <p:grpSpPr bwMode="auto">
            <a:xfrm flipH="1">
              <a:off x="7832155" y="4096074"/>
              <a:ext cx="574945" cy="909248"/>
              <a:chOff x="3182" y="734"/>
              <a:chExt cx="399" cy="631"/>
            </a:xfrm>
            <a:effectLst>
              <a:outerShdw blurRad="50800" dist="38100" dir="2700000" algn="tl" rotWithShape="0">
                <a:prstClr val="black">
                  <a:alpha val="40000"/>
                </a:prstClr>
              </a:outerShdw>
            </a:effectLst>
          </p:grpSpPr>
          <p:sp>
            <p:nvSpPr>
              <p:cNvPr id="55"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56"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57"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grpSp>
      <p:sp>
        <p:nvSpPr>
          <p:cNvPr id="64" name="TextBox 63"/>
          <p:cNvSpPr txBox="1"/>
          <p:nvPr/>
        </p:nvSpPr>
        <p:spPr>
          <a:xfrm>
            <a:off x="6457950" y="5759050"/>
            <a:ext cx="2737344" cy="830997"/>
          </a:xfrm>
          <a:prstGeom prst="rect">
            <a:avLst/>
          </a:prstGeom>
          <a:noFill/>
        </p:spPr>
        <p:txBody>
          <a:bodyPr wrap="square" rtlCol="0">
            <a:spAutoFit/>
          </a:bodyPr>
          <a:lstStyle/>
          <a:p>
            <a:r>
              <a:rPr lang="en-US" sz="800" dirty="0" smtClean="0"/>
              <a:t>Universes image from </a:t>
            </a:r>
            <a:r>
              <a:rPr lang="en-US" sz="800" dirty="0" err="1" smtClean="0"/>
              <a:t>Abell</a:t>
            </a:r>
            <a:r>
              <a:rPr lang="en-US" sz="800" dirty="0" smtClean="0"/>
              <a:t> </a:t>
            </a:r>
            <a:r>
              <a:rPr lang="en-US" sz="800" dirty="0"/>
              <a:t>NGC2218 </a:t>
            </a:r>
            <a:r>
              <a:rPr lang="en-US" sz="800" dirty="0" err="1"/>
              <a:t>hst</a:t>
            </a:r>
            <a:r>
              <a:rPr lang="en-US" sz="800" dirty="0"/>
              <a:t> </a:t>
            </a:r>
            <a:r>
              <a:rPr lang="en-US" sz="800" dirty="0" smtClean="0"/>
              <a:t>big, </a:t>
            </a:r>
            <a:r>
              <a:rPr lang="en-US" sz="800" dirty="0" smtClean="0">
                <a:hlinkClick r:id="rId12"/>
              </a:rPr>
              <a:t>NASA</a:t>
            </a:r>
            <a:r>
              <a:rPr lang="en-US" sz="800" dirty="0" smtClean="0"/>
              <a:t>, </a:t>
            </a:r>
            <a:r>
              <a:rPr lang="en-US" sz="800" dirty="0" smtClean="0">
                <a:hlinkClick r:id="rId13"/>
              </a:rPr>
              <a:t>http</a:t>
            </a:r>
            <a:r>
              <a:rPr lang="en-US" sz="800" dirty="0">
                <a:hlinkClick r:id="rId13"/>
              </a:rPr>
              <a:t>://</a:t>
            </a:r>
            <a:r>
              <a:rPr lang="en-US" sz="800" dirty="0" smtClean="0">
                <a:hlinkClick r:id="rId13"/>
              </a:rPr>
              <a:t>en.wikipedia.org/wiki/Abell_2218#mediaviewer/File:Abell_NGC2218_hst_big.jpg</a:t>
            </a:r>
            <a:r>
              <a:rPr lang="en-US" sz="800" dirty="0" smtClean="0"/>
              <a:t>, released in </a:t>
            </a:r>
            <a:r>
              <a:rPr lang="en-US" sz="800" dirty="0">
                <a:hlinkClick r:id="rId14"/>
              </a:rPr>
              <a:t>Public </a:t>
            </a:r>
            <a:r>
              <a:rPr lang="en-US" sz="800" dirty="0" smtClean="0">
                <a:hlinkClick r:id="rId14"/>
              </a:rPr>
              <a:t>Domain</a:t>
            </a:r>
            <a:r>
              <a:rPr lang="en-US" sz="800" dirty="0" smtClean="0"/>
              <a:t>; Bubble from </a:t>
            </a:r>
            <a:r>
              <a:rPr lang="en-US" sz="800" dirty="0" smtClean="0">
                <a:hlinkClick r:id="rId15"/>
              </a:rPr>
              <a:t>http</a:t>
            </a:r>
            <a:r>
              <a:rPr lang="en-US" sz="800" dirty="0">
                <a:hlinkClick r:id="rId15"/>
              </a:rPr>
              <a:t>://pixabay.com/en/blue-bubble-shiny-157652</a:t>
            </a:r>
            <a:r>
              <a:rPr lang="en-US" sz="800" dirty="0" smtClean="0">
                <a:hlinkClick r:id="rId15"/>
              </a:rPr>
              <a:t>/</a:t>
            </a:r>
            <a:r>
              <a:rPr lang="en-US" sz="800" dirty="0" smtClean="0"/>
              <a:t>, released in </a:t>
            </a:r>
            <a:r>
              <a:rPr lang="en-US" sz="800" dirty="0">
                <a:hlinkClick r:id="rId16"/>
              </a:rPr>
              <a:t>Public Domain </a:t>
            </a:r>
            <a:r>
              <a:rPr lang="en-US" sz="800" dirty="0" smtClean="0">
                <a:hlinkClick r:id="rId16"/>
              </a:rPr>
              <a:t>CC0</a:t>
            </a:r>
            <a:r>
              <a:rPr lang="en-US" sz="800" dirty="0" smtClean="0"/>
              <a:t>, combined in Photoshop by Jason Gross</a:t>
            </a:r>
            <a:endParaRPr lang="en-US" sz="800" dirty="0"/>
          </a:p>
        </p:txBody>
      </p:sp>
    </p:spTree>
    <p:extLst>
      <p:ext uri="{BB962C8B-B14F-4D97-AF65-F5344CB8AC3E}">
        <p14:creationId xmlns:p14="http://schemas.microsoft.com/office/powerpoint/2010/main" val="125863768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a:t>performance (</a:t>
            </a:r>
            <a:r>
              <a:rPr lang="en-US" smtClean="0"/>
              <a:t>fixes)</a:t>
            </a:r>
            <a:endParaRPr lang="en-US" dirty="0"/>
          </a:p>
        </p:txBody>
      </p:sp>
      <p:sp>
        <p:nvSpPr>
          <p:cNvPr id="3" name="Content Placeholder 2"/>
          <p:cNvSpPr>
            <a:spLocks noGrp="1"/>
          </p:cNvSpPr>
          <p:nvPr>
            <p:ph idx="1"/>
          </p:nvPr>
        </p:nvSpPr>
        <p:spPr/>
        <p:txBody>
          <a:bodyPr>
            <a:normAutofit/>
          </a:bodyPr>
          <a:lstStyle/>
          <a:p>
            <a:r>
              <a:rPr lang="en-US" sz="2400" dirty="0"/>
              <a:t>How?</a:t>
            </a:r>
          </a:p>
          <a:p>
            <a:pPr lvl="1"/>
            <a:r>
              <a:rPr lang="en-US" sz="2100" dirty="0"/>
              <a:t>Primitive projections</a:t>
            </a:r>
          </a:p>
        </p:txBody>
      </p:sp>
      <p:sp>
        <p:nvSpPr>
          <p:cNvPr id="4" name="Slide Number Placeholder 3"/>
          <p:cNvSpPr>
            <a:spLocks noGrp="1"/>
          </p:cNvSpPr>
          <p:nvPr>
            <p:ph type="sldNum" sz="quarter" idx="12"/>
          </p:nvPr>
        </p:nvSpPr>
        <p:spPr/>
        <p:txBody>
          <a:bodyPr/>
          <a:lstStyle/>
          <a:p>
            <a:fld id="{E64EF21E-4A1E-457A-A908-FECEBBB6594B}" type="slidenum">
              <a:rPr lang="en-US" smtClean="0"/>
              <a:t>78</a:t>
            </a:fld>
            <a:endParaRPr lang="en-US"/>
          </a:p>
        </p:txBody>
      </p:sp>
    </p:spTree>
    <p:extLst>
      <p:ext uri="{BB962C8B-B14F-4D97-AF65-F5344CB8AC3E}">
        <p14:creationId xmlns:p14="http://schemas.microsoft.com/office/powerpoint/2010/main" val="127621847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Autofit/>
              </a:bodyPr>
              <a:lstStyle/>
              <a:p>
                <a:r>
                  <a:rPr lang="en-US" sz="2400" dirty="0"/>
                  <a:t>How?</a:t>
                </a:r>
              </a:p>
              <a:p>
                <a:pPr lvl="1"/>
                <a:r>
                  <a:rPr lang="en-US" sz="2100" dirty="0"/>
                  <a:t>Primitive projections</a:t>
                </a:r>
              </a:p>
              <a:p>
                <a:pPr marL="0" indent="0">
                  <a:buNone/>
                </a:pPr>
                <a:r>
                  <a:rPr lang="en-US" sz="2400" dirty="0">
                    <a:solidFill>
                      <a:srgbClr val="FF0000"/>
                    </a:solidFill>
                    <a:latin typeface="Cambria Math" panose="02040503050406030204" pitchFamily="18" charset="0"/>
                    <a:ea typeface="Cambria Math" panose="02040503050406030204" pitchFamily="18" charset="0"/>
                  </a:rPr>
                  <a:t>Definition</a:t>
                </a:r>
                <a:r>
                  <a:rPr lang="en-US" sz="2400" dirty="0">
                    <a:latin typeface="Cambria Math" panose="02040503050406030204" pitchFamily="18" charset="0"/>
                    <a:ea typeface="Cambria Math" panose="02040503050406030204" pitchFamily="18" charset="0"/>
                  </a:rPr>
                  <a:t> </a:t>
                </a:r>
                <a:r>
                  <a:rPr lang="en-US" sz="2400" dirty="0">
                    <a:solidFill>
                      <a:srgbClr val="0070C0"/>
                    </a:solidFill>
                    <a:latin typeface="Cambria Math" panose="02040503050406030204" pitchFamily="18" charset="0"/>
                    <a:ea typeface="Cambria Math" panose="02040503050406030204" pitchFamily="18" charset="0"/>
                  </a:rPr>
                  <a:t>2-Graph</a:t>
                </a:r>
                <a:r>
                  <a:rPr lang="en-US" sz="2400" dirty="0">
                    <a:latin typeface="Cambria Math" panose="02040503050406030204" pitchFamily="18" charset="0"/>
                    <a:ea typeface="Cambria Math" panose="02040503050406030204" pitchFamily="18" charset="0"/>
                  </a:rPr>
                  <a:t> :=</a:t>
                </a:r>
              </a:p>
              <a:p>
                <a:pPr marL="0" indent="0">
                  <a:buNone/>
                </a:pPr>
                <a:r>
                  <a:rPr lang="en-US" sz="3200" dirty="0">
                    <a:latin typeface="Cambria Math" panose="02040503050406030204" pitchFamily="18" charset="0"/>
                    <a:ea typeface="Cambria Math" panose="02040503050406030204" pitchFamily="18" charset="0"/>
                  </a:rPr>
                  <a:t>	</a:t>
                </a:r>
                <a:r>
                  <a:rPr lang="en-US" sz="2400" dirty="0">
                    <a:latin typeface="Cambria Math" panose="02040503050406030204" pitchFamily="18" charset="0"/>
                    <a:ea typeface="Cambria Math" panose="02040503050406030204" pitchFamily="18" charset="0"/>
                  </a:rPr>
                  <a:t>{ </a:t>
                </a:r>
                <a:r>
                  <a:rPr lang="en-US" sz="2400" dirty="0">
                    <a:solidFill>
                      <a:srgbClr val="00B05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&amp;</a:t>
                </a:r>
              </a:p>
              <a:p>
                <a:pPr marL="0" indent="0">
                  <a:buNone/>
                </a:pPr>
                <a:r>
                  <a:rPr lang="en-US" sz="3200" dirty="0">
                    <a:latin typeface="Cambria Math" panose="02040503050406030204" pitchFamily="18" charset="0"/>
                    <a:ea typeface="Cambria Math" panose="02040503050406030204" pitchFamily="18" charset="0"/>
                  </a:rPr>
                  <a:t>	</a:t>
                </a:r>
                <a:r>
                  <a:rPr lang="en-US" sz="2400" dirty="0">
                    <a:latin typeface="Cambria Math" panose="02040503050406030204" pitchFamily="18" charset="0"/>
                    <a:ea typeface="Cambria Math" panose="02040503050406030204" pitchFamily="18" charset="0"/>
                  </a:rPr>
                  <a:t>{ </a:t>
                </a:r>
                <a:r>
                  <a:rPr lang="en-US" sz="2400" dirty="0">
                    <a:solidFill>
                      <a:srgbClr val="00B050"/>
                    </a:solidFill>
                    <a:latin typeface="Cambria Math" panose="02040503050406030204" pitchFamily="18" charset="0"/>
                    <a:ea typeface="Cambria Math" panose="02040503050406030204" pitchFamily="18" charset="0"/>
                  </a:rPr>
                  <a:t>1E</a:t>
                </a:r>
                <a:r>
                  <a:rPr lang="en-US" sz="2400" dirty="0">
                    <a:latin typeface="Cambria Math" panose="02040503050406030204" pitchFamily="18" charset="0"/>
                    <a:ea typeface="Cambria Math" panose="02040503050406030204" pitchFamily="18" charset="0"/>
                  </a:rPr>
                  <a:t>	: </a:t>
                </a:r>
                <a:r>
                  <a:rPr lang="en-US" sz="2400" dirty="0">
                    <a:solidFill>
                      <a:srgbClr val="00B05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00B05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&amp;</a:t>
                </a:r>
              </a:p>
              <a:p>
                <a:pPr marL="0" indent="0">
                  <a:buNone/>
                </a:pPr>
                <a:r>
                  <a:rPr lang="en-US" sz="3200" dirty="0">
                    <a:latin typeface="Cambria Math" panose="02040503050406030204" pitchFamily="18" charset="0"/>
                    <a:ea typeface="Cambria Math" panose="02040503050406030204" pitchFamily="18" charset="0"/>
                  </a:rPr>
                  <a:t>		</a:t>
                </a:r>
                <a:r>
                  <a:rPr lang="en-US" sz="2400" dirty="0">
                    <a:solidFill>
                      <a:schemeClr val="bg1"/>
                    </a:solidFill>
                    <a:latin typeface="Cambria Math" panose="02040503050406030204" pitchFamily="18" charset="0"/>
                    <a:ea typeface="Cambria Math" panose="02040503050406030204" pitchFamily="18" charset="0"/>
                  </a:rPr>
                  <a:t>:</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r>
                  <a:rPr lang="en-US" sz="2400" dirty="0">
                    <a:solidFill>
                      <a:srgbClr val="00B050"/>
                    </a:solidFill>
                    <a:latin typeface="Cambria Math" panose="02040503050406030204" pitchFamily="18" charset="0"/>
                    <a:ea typeface="Cambria Math" panose="02040503050406030204" pitchFamily="18" charset="0"/>
                  </a:rPr>
                  <a:t>1E</a:t>
                </a:r>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00B050"/>
                    </a:solidFill>
                    <a:latin typeface="Cambria Math" panose="02040503050406030204" pitchFamily="18" charset="0"/>
                    <a:ea typeface="Cambria Math" panose="02040503050406030204" pitchFamily="18" charset="0"/>
                  </a:rPr>
                  <a:t>1E</a:t>
                </a:r>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a:t>
                </a:r>
              </a:p>
              <a:p>
                <a:pPr marL="0" indent="0">
                  <a:buNone/>
                  <a:tabLst>
                    <a:tab pos="1800180" algn="l"/>
                  </a:tabLst>
                </a:pPr>
                <a:r>
                  <a:rPr lang="en-US" sz="2400" dirty="0">
                    <a:solidFill>
                      <a:srgbClr val="FF0000"/>
                    </a:solidFill>
                    <a:latin typeface="Cambria Math" panose="02040503050406030204" pitchFamily="18" charset="0"/>
                    <a:ea typeface="Cambria Math" panose="02040503050406030204" pitchFamily="18" charset="0"/>
                  </a:rPr>
                  <a:t>Definition </a:t>
                </a:r>
                <a:r>
                  <a:rPr lang="en-US" sz="2400" dirty="0">
                    <a:solidFill>
                      <a:srgbClr val="00B05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a:t>
                </a:r>
                <a:r>
                  <a:rPr lang="en-US" sz="2400" dirty="0">
                    <a:solidFill>
                      <a:srgbClr val="800080"/>
                    </a:solidFill>
                    <a:latin typeface="Cambria Math" panose="02040503050406030204" pitchFamily="18" charset="0"/>
                    <a:ea typeface="Cambria Math" panose="02040503050406030204" pitchFamily="18" charset="0"/>
                  </a:rPr>
                  <a:t>G</a:t>
                </a:r>
                <a:r>
                  <a:rPr lang="en-US" sz="2400" dirty="0">
                    <a:latin typeface="Cambria Math" panose="02040503050406030204" pitchFamily="18" charset="0"/>
                    <a:ea typeface="Cambria Math" panose="02040503050406030204" pitchFamily="18" charset="0"/>
                  </a:rPr>
                  <a:t> : </a:t>
                </a:r>
                <a:r>
                  <a:rPr lang="en-US" sz="2400" dirty="0">
                    <a:solidFill>
                      <a:srgbClr val="0070C0"/>
                    </a:solidFill>
                    <a:latin typeface="Cambria Math" panose="02040503050406030204" pitchFamily="18" charset="0"/>
                    <a:ea typeface="Cambria Math" panose="02040503050406030204" pitchFamily="18" charset="0"/>
                  </a:rPr>
                  <a:t>2-Graph</a:t>
                </a:r>
                <a:r>
                  <a:rPr lang="en-US" sz="2400" dirty="0">
                    <a:latin typeface="Cambria Math" panose="02040503050406030204" pitchFamily="18" charset="0"/>
                    <a:ea typeface="Cambria Math" panose="02040503050406030204" pitchFamily="18" charset="0"/>
                  </a:rPr>
                  <a:t>) := </a:t>
                </a:r>
                <a14:m>
                  <m:oMath xmlns:m="http://schemas.openxmlformats.org/officeDocument/2006/math">
                    <m:sSub>
                      <m:sSubPr>
                        <m:ctrlPr>
                          <a:rPr lang="en-US" sz="2400" i="1" dirty="0">
                            <a:solidFill>
                              <a:schemeClr val="bg1"/>
                            </a:solidFill>
                            <a:latin typeface="Cambria Math" panose="02040503050406030204" pitchFamily="18" charset="0"/>
                            <a:ea typeface="Cambria Math" panose="02040503050406030204" pitchFamily="18" charset="0"/>
                          </a:rPr>
                        </m:ctrlPr>
                      </m:sSubPr>
                      <m:e>
                        <m:r>
                          <m:rPr>
                            <m:nor/>
                          </m:rPr>
                          <a:rPr lang="en-US" sz="2400" dirty="0">
                            <a:solidFill>
                              <a:schemeClr val="bg1"/>
                            </a:solidFill>
                            <a:latin typeface="Cambria Math" panose="02040503050406030204" pitchFamily="18" charset="0"/>
                            <a:ea typeface="Cambria Math" panose="02040503050406030204" pitchFamily="18" charset="0"/>
                          </a:rPr>
                          <m:t>pr</m:t>
                        </m:r>
                      </m:e>
                      <m:sub>
                        <m:r>
                          <a:rPr lang="en-US" sz="2400" i="1" dirty="0">
                            <a:solidFill>
                              <a:schemeClr val="bg1"/>
                            </a:solidFill>
                            <a:latin typeface="Cambria Math" panose="02040503050406030204" pitchFamily="18" charset="0"/>
                            <a:ea typeface="Cambria Math" panose="02040503050406030204" pitchFamily="18" charset="0"/>
                          </a:rPr>
                          <m:t>1</m:t>
                        </m:r>
                      </m:sub>
                    </m:sSub>
                  </m:oMath>
                </a14:m>
                <a:r>
                  <a:rPr lang="en-US" sz="2400" dirty="0">
                    <a:solidFill>
                      <a:schemeClr val="bg1"/>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00B050"/>
                            </a:solidFill>
                            <a:latin typeface="Cambria Math" panose="02040503050406030204" pitchFamily="18" charset="0"/>
                            <a:ea typeface="Cambria Math" panose="02040503050406030204" pitchFamily="18" charset="0"/>
                          </a:rPr>
                        </m:ctrlPr>
                      </m:sSubPr>
                      <m:e>
                        <m:r>
                          <m:rPr>
                            <m:nor/>
                          </m:rPr>
                          <a:rPr lang="en-US" sz="2400" dirty="0">
                            <a:solidFill>
                              <a:srgbClr val="00B050"/>
                            </a:solidFill>
                            <a:latin typeface="Cambria Math" panose="02040503050406030204" pitchFamily="18" charset="0"/>
                            <a:ea typeface="Cambria Math" panose="02040503050406030204" pitchFamily="18" charset="0"/>
                          </a:rPr>
                          <m:t>pr</m:t>
                        </m:r>
                      </m:e>
                      <m:sub>
                        <m:r>
                          <a:rPr lang="en-US" sz="2400" i="1" dirty="0">
                            <a:solidFill>
                              <a:srgbClr val="00B050"/>
                            </a:solidFill>
                            <a:latin typeface="Cambria Math" panose="02040503050406030204" pitchFamily="18" charset="0"/>
                            <a:ea typeface="Cambria Math" panose="02040503050406030204" pitchFamily="18" charset="0"/>
                          </a:rPr>
                          <m:t>1</m:t>
                        </m:r>
                      </m:sub>
                    </m:sSub>
                  </m:oMath>
                </a14:m>
                <a:r>
                  <a:rPr lang="en-US" sz="2400" dirty="0">
                    <a:latin typeface="Cambria Math" panose="02040503050406030204" pitchFamily="18" charset="0"/>
                    <a:ea typeface="Cambria Math" panose="02040503050406030204" pitchFamily="18" charset="0"/>
                  </a:rPr>
                  <a:t> </a:t>
                </a:r>
                <a:r>
                  <a:rPr lang="en-US" sz="2400" dirty="0">
                    <a:solidFill>
                      <a:srgbClr val="800080"/>
                    </a:solidFill>
                    <a:latin typeface="Cambria Math" panose="02040503050406030204" pitchFamily="18" charset="0"/>
                    <a:ea typeface="Cambria Math" panose="02040503050406030204" pitchFamily="18" charset="0"/>
                  </a:rPr>
                  <a:t>G</a:t>
                </a:r>
                <a:r>
                  <a:rPr lang="en-US" sz="2400" dirty="0">
                    <a:solidFill>
                      <a:schemeClr val="bg1"/>
                    </a:solidFill>
                    <a:latin typeface="Cambria Math" panose="02040503050406030204" pitchFamily="18" charset="0"/>
                    <a:ea typeface="Cambria Math" panose="02040503050406030204" pitchFamily="18" charset="0"/>
                  </a:rPr>
                  <a:t>)</a:t>
                </a:r>
                <a:r>
                  <a:rPr lang="en-US" sz="2400" dirty="0">
                    <a:latin typeface="Cambria Math" panose="02040503050406030204" pitchFamily="18" charset="0"/>
                    <a:ea typeface="Cambria Math" panose="02040503050406030204" pitchFamily="18" charset="0"/>
                  </a:rPr>
                  <a:t>.</a:t>
                </a:r>
              </a:p>
              <a:p>
                <a:pPr marL="0" indent="0">
                  <a:buNone/>
                  <a:tabLst>
                    <a:tab pos="1800180" algn="l"/>
                  </a:tabLst>
                </a:pPr>
                <a:r>
                  <a:rPr lang="en-US" sz="2400" dirty="0">
                    <a:solidFill>
                      <a:srgbClr val="FF0000"/>
                    </a:solidFill>
                    <a:latin typeface="Cambria Math" panose="02040503050406030204" pitchFamily="18" charset="0"/>
                    <a:ea typeface="Cambria Math" panose="02040503050406030204" pitchFamily="18" charset="0"/>
                  </a:rPr>
                  <a:t>Definition </a:t>
                </a:r>
                <a:r>
                  <a:rPr lang="en-US" sz="2400" dirty="0">
                    <a:solidFill>
                      <a:srgbClr val="00B050"/>
                    </a:solidFill>
                    <a:latin typeface="Cambria Math" panose="02040503050406030204" pitchFamily="18" charset="0"/>
                    <a:ea typeface="Cambria Math" panose="02040503050406030204" pitchFamily="18" charset="0"/>
                  </a:rPr>
                  <a:t>1E</a:t>
                </a:r>
                <a:r>
                  <a:rPr lang="en-US" sz="2400" dirty="0">
                    <a:latin typeface="Cambria Math" panose="02040503050406030204" pitchFamily="18" charset="0"/>
                    <a:ea typeface="Cambria Math" panose="02040503050406030204" pitchFamily="18" charset="0"/>
                  </a:rPr>
                  <a:t>	(</a:t>
                </a:r>
                <a:r>
                  <a:rPr lang="en-US" sz="2400" dirty="0">
                    <a:solidFill>
                      <a:srgbClr val="800080"/>
                    </a:solidFill>
                    <a:latin typeface="Cambria Math" panose="02040503050406030204" pitchFamily="18" charset="0"/>
                    <a:ea typeface="Cambria Math" panose="02040503050406030204" pitchFamily="18" charset="0"/>
                  </a:rPr>
                  <a:t>G</a:t>
                </a:r>
                <a:r>
                  <a:rPr lang="en-US" sz="2400" dirty="0">
                    <a:latin typeface="Cambria Math" panose="02040503050406030204" pitchFamily="18" charset="0"/>
                    <a:ea typeface="Cambria Math" panose="02040503050406030204" pitchFamily="18" charset="0"/>
                  </a:rPr>
                  <a:t> : </a:t>
                </a:r>
                <a:r>
                  <a:rPr lang="en-US" sz="2400" dirty="0">
                    <a:solidFill>
                      <a:srgbClr val="0070C0"/>
                    </a:solidFill>
                    <a:latin typeface="Cambria Math" panose="02040503050406030204" pitchFamily="18" charset="0"/>
                    <a:ea typeface="Cambria Math" panose="02040503050406030204" pitchFamily="18" charset="0"/>
                  </a:rPr>
                  <a:t>2-Graph</a:t>
                </a:r>
                <a:r>
                  <a:rPr lang="en-US" sz="2400" dirty="0">
                    <a:latin typeface="Cambria Math" panose="02040503050406030204" pitchFamily="18" charset="0"/>
                    <a:ea typeface="Cambria Math" panose="02040503050406030204" pitchFamily="18" charset="0"/>
                  </a:rPr>
                  <a:t>) := </a:t>
                </a:r>
                <a14:m>
                  <m:oMath xmlns:m="http://schemas.openxmlformats.org/officeDocument/2006/math">
                    <m:sSub>
                      <m:sSubPr>
                        <m:ctrlPr>
                          <a:rPr lang="en-US" sz="2400" i="1" dirty="0">
                            <a:solidFill>
                              <a:srgbClr val="00B050"/>
                            </a:solidFill>
                            <a:latin typeface="Cambria Math" panose="02040503050406030204" pitchFamily="18" charset="0"/>
                            <a:ea typeface="Cambria Math" panose="02040503050406030204" pitchFamily="18" charset="0"/>
                          </a:rPr>
                        </m:ctrlPr>
                      </m:sSubPr>
                      <m:e>
                        <m:r>
                          <m:rPr>
                            <m:nor/>
                          </m:rPr>
                          <a:rPr lang="en-US" sz="2400" dirty="0">
                            <a:solidFill>
                              <a:srgbClr val="00B050"/>
                            </a:solidFill>
                            <a:latin typeface="Cambria Math" panose="02040503050406030204" pitchFamily="18" charset="0"/>
                            <a:ea typeface="Cambria Math" panose="02040503050406030204" pitchFamily="18" charset="0"/>
                          </a:rPr>
                          <m:t>pr</m:t>
                        </m:r>
                      </m:e>
                      <m:sub>
                        <m:r>
                          <a:rPr lang="en-US" sz="2400" i="1" dirty="0">
                            <a:solidFill>
                              <a:srgbClr val="00B050"/>
                            </a:solidFill>
                            <a:latin typeface="Cambria Math" panose="02040503050406030204" pitchFamily="18" charset="0"/>
                            <a:ea typeface="Cambria Math" panose="02040503050406030204" pitchFamily="18" charset="0"/>
                          </a:rPr>
                          <m:t>1</m:t>
                        </m:r>
                      </m:sub>
                    </m:sSub>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00B050"/>
                            </a:solidFill>
                            <a:latin typeface="Cambria Math" panose="02040503050406030204" pitchFamily="18" charset="0"/>
                            <a:ea typeface="Cambria Math" panose="02040503050406030204" pitchFamily="18" charset="0"/>
                          </a:rPr>
                        </m:ctrlPr>
                      </m:sSubPr>
                      <m:e>
                        <m:r>
                          <m:rPr>
                            <m:nor/>
                          </m:rPr>
                          <a:rPr lang="en-US" sz="2400" dirty="0">
                            <a:solidFill>
                              <a:srgbClr val="00B050"/>
                            </a:solidFill>
                            <a:latin typeface="Cambria Math" panose="02040503050406030204" pitchFamily="18" charset="0"/>
                            <a:ea typeface="Cambria Math" panose="02040503050406030204" pitchFamily="18" charset="0"/>
                          </a:rPr>
                          <m:t>pr</m:t>
                        </m:r>
                      </m:e>
                      <m:sub>
                        <m:r>
                          <a:rPr lang="en-US" sz="2400" i="1" dirty="0">
                            <a:solidFill>
                              <a:srgbClr val="00B05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r>
                  <a:rPr lang="en-US" sz="2400" dirty="0">
                    <a:solidFill>
                      <a:srgbClr val="800080"/>
                    </a:solidFill>
                    <a:latin typeface="Cambria Math" panose="02040503050406030204" pitchFamily="18" charset="0"/>
                    <a:ea typeface="Cambria Math" panose="02040503050406030204" pitchFamily="18" charset="0"/>
                  </a:rPr>
                  <a:t>G</a:t>
                </a:r>
                <a:r>
                  <a:rPr lang="en-US" sz="2400" dirty="0">
                    <a:latin typeface="Cambria Math" panose="02040503050406030204" pitchFamily="18" charset="0"/>
                    <a:ea typeface="Cambria Math" panose="02040503050406030204" pitchFamily="18" charset="0"/>
                  </a:rPr>
                  <a:t>).</a:t>
                </a:r>
              </a:p>
              <a:p>
                <a:pPr marL="0" indent="0">
                  <a:buNone/>
                  <a:tabLst>
                    <a:tab pos="1800180" algn="l"/>
                  </a:tabLst>
                </a:pPr>
                <a:r>
                  <a:rPr lang="en-US" sz="2400" dirty="0">
                    <a:solidFill>
                      <a:srgbClr val="FF0000"/>
                    </a:solidFill>
                    <a:latin typeface="Cambria Math" panose="02040503050406030204" pitchFamily="18" charset="0"/>
                    <a:ea typeface="Cambria Math" panose="02040503050406030204" pitchFamily="18" charset="0"/>
                  </a:rPr>
                  <a:t>Definition </a:t>
                </a:r>
                <a:r>
                  <a:rPr lang="en-US" sz="2400" dirty="0">
                    <a:solidFill>
                      <a:srgbClr val="00B050"/>
                    </a:solidFill>
                    <a:latin typeface="Cambria Math" panose="02040503050406030204" pitchFamily="18" charset="0"/>
                    <a:ea typeface="Cambria Math" panose="02040503050406030204" pitchFamily="18" charset="0"/>
                  </a:rPr>
                  <a:t>2E</a:t>
                </a:r>
                <a:r>
                  <a:rPr lang="en-US" sz="2400" dirty="0">
                    <a:latin typeface="Cambria Math" panose="02040503050406030204" pitchFamily="18" charset="0"/>
                    <a:ea typeface="Cambria Math" panose="02040503050406030204" pitchFamily="18" charset="0"/>
                  </a:rPr>
                  <a:t>	(</a:t>
                </a:r>
                <a:r>
                  <a:rPr lang="en-US" sz="2400" dirty="0">
                    <a:solidFill>
                      <a:srgbClr val="800080"/>
                    </a:solidFill>
                    <a:latin typeface="Cambria Math" panose="02040503050406030204" pitchFamily="18" charset="0"/>
                    <a:ea typeface="Cambria Math" panose="02040503050406030204" pitchFamily="18" charset="0"/>
                  </a:rPr>
                  <a:t>G</a:t>
                </a:r>
                <a:r>
                  <a:rPr lang="en-US" sz="2400" dirty="0">
                    <a:latin typeface="Cambria Math" panose="02040503050406030204" pitchFamily="18" charset="0"/>
                    <a:ea typeface="Cambria Math" panose="02040503050406030204" pitchFamily="18" charset="0"/>
                  </a:rPr>
                  <a:t> : </a:t>
                </a:r>
                <a:r>
                  <a:rPr lang="en-US" sz="2400" dirty="0">
                    <a:solidFill>
                      <a:srgbClr val="0070C0"/>
                    </a:solidFill>
                    <a:latin typeface="Cambria Math" panose="02040503050406030204" pitchFamily="18" charset="0"/>
                    <a:ea typeface="Cambria Math" panose="02040503050406030204" pitchFamily="18" charset="0"/>
                  </a:rPr>
                  <a:t>2-Graph</a:t>
                </a:r>
                <a:r>
                  <a:rPr lang="en-US" sz="2400" dirty="0">
                    <a:latin typeface="Cambria Math" panose="02040503050406030204" pitchFamily="18" charset="0"/>
                    <a:ea typeface="Cambria Math" panose="02040503050406030204" pitchFamily="18" charset="0"/>
                  </a:rPr>
                  <a:t>) := </a:t>
                </a:r>
                <a14:m>
                  <m:oMath xmlns:m="http://schemas.openxmlformats.org/officeDocument/2006/math">
                    <m:sSub>
                      <m:sSubPr>
                        <m:ctrlPr>
                          <a:rPr lang="en-US" sz="2400" i="1" dirty="0">
                            <a:solidFill>
                              <a:srgbClr val="00B050"/>
                            </a:solidFill>
                            <a:latin typeface="Cambria Math" panose="02040503050406030204" pitchFamily="18" charset="0"/>
                            <a:ea typeface="Cambria Math" panose="02040503050406030204" pitchFamily="18" charset="0"/>
                          </a:rPr>
                        </m:ctrlPr>
                      </m:sSubPr>
                      <m:e>
                        <m:r>
                          <m:rPr>
                            <m:nor/>
                          </m:rPr>
                          <a:rPr lang="en-US" sz="2400" dirty="0">
                            <a:solidFill>
                              <a:srgbClr val="00B050"/>
                            </a:solidFill>
                            <a:latin typeface="Cambria Math" panose="02040503050406030204" pitchFamily="18" charset="0"/>
                            <a:ea typeface="Cambria Math" panose="02040503050406030204" pitchFamily="18" charset="0"/>
                          </a:rPr>
                          <m:t>pr</m:t>
                        </m:r>
                      </m:e>
                      <m:sub>
                        <m:r>
                          <a:rPr lang="en-US" sz="2400" i="1" dirty="0">
                            <a:solidFill>
                              <a:srgbClr val="00B05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00B050"/>
                            </a:solidFill>
                            <a:latin typeface="Cambria Math" panose="02040503050406030204" pitchFamily="18" charset="0"/>
                            <a:ea typeface="Cambria Math" panose="02040503050406030204" pitchFamily="18" charset="0"/>
                          </a:rPr>
                        </m:ctrlPr>
                      </m:sSubPr>
                      <m:e>
                        <m:r>
                          <m:rPr>
                            <m:nor/>
                          </m:rPr>
                          <a:rPr lang="en-US" sz="2400" dirty="0">
                            <a:solidFill>
                              <a:srgbClr val="00B050"/>
                            </a:solidFill>
                            <a:latin typeface="Cambria Math" panose="02040503050406030204" pitchFamily="18" charset="0"/>
                            <a:ea typeface="Cambria Math" panose="02040503050406030204" pitchFamily="18" charset="0"/>
                          </a:rPr>
                          <m:t>pr</m:t>
                        </m:r>
                      </m:e>
                      <m:sub>
                        <m:r>
                          <a:rPr lang="en-US" sz="2400" i="1" dirty="0">
                            <a:solidFill>
                              <a:srgbClr val="00B05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r>
                  <a:rPr lang="en-US" sz="2400" dirty="0">
                    <a:solidFill>
                      <a:srgbClr val="800080"/>
                    </a:solidFill>
                    <a:latin typeface="Cambria Math" panose="02040503050406030204" pitchFamily="18" charset="0"/>
                    <a:ea typeface="Cambria Math" panose="02040503050406030204" pitchFamily="18" charset="0"/>
                  </a:rPr>
                  <a:t>G</a:t>
                </a:r>
                <a:r>
                  <a:rPr lang="en-US" sz="2400" dirty="0">
                    <a:latin typeface="Cambria Math" panose="02040503050406030204" pitchFamily="18" charset="0"/>
                    <a:ea typeface="Cambria Math" panose="02040503050406030204" pitchFamily="18" charset="0"/>
                  </a:rPr>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159" t="-1961" b="-1821"/>
                </a:stretch>
              </a:blipFill>
            </p:spPr>
            <p:txBody>
              <a:bodyPr/>
              <a:lstStyle/>
              <a:p>
                <a:r>
                  <a:rPr lang="en-GB">
                    <a:noFill/>
                  </a:rPr>
                  <a:t> </a:t>
                </a:r>
              </a:p>
            </p:txBody>
          </p:sp>
        </mc:Fallback>
      </mc:AlternateContent>
      <p:sp>
        <p:nvSpPr>
          <p:cNvPr id="24" name="Slide Number Placeholder 23"/>
          <p:cNvSpPr>
            <a:spLocks noGrp="1"/>
          </p:cNvSpPr>
          <p:nvPr>
            <p:ph type="sldNum" sz="quarter" idx="12"/>
          </p:nvPr>
        </p:nvSpPr>
        <p:spPr/>
        <p:txBody>
          <a:bodyPr/>
          <a:lstStyle/>
          <a:p>
            <a:fld id="{E64EF21E-4A1E-457A-A908-FECEBBB6594B}" type="slidenum">
              <a:rPr lang="en-US" smtClean="0"/>
              <a:t>79</a:t>
            </a:fld>
            <a:endParaRPr lang="en-US"/>
          </a:p>
        </p:txBody>
      </p:sp>
      <p:grpSp>
        <p:nvGrpSpPr>
          <p:cNvPr id="4" name="Group 3"/>
          <p:cNvGrpSpPr/>
          <p:nvPr/>
        </p:nvGrpSpPr>
        <p:grpSpPr>
          <a:xfrm>
            <a:off x="6086476" y="2228059"/>
            <a:ext cx="2428875" cy="1901588"/>
            <a:chOff x="3543300" y="4102100"/>
            <a:chExt cx="4572000" cy="3579459"/>
          </a:xfrm>
        </p:grpSpPr>
        <p:grpSp>
          <p:nvGrpSpPr>
            <p:cNvPr id="5" name="Group 4"/>
            <p:cNvGrpSpPr/>
            <p:nvPr/>
          </p:nvGrpSpPr>
          <p:grpSpPr>
            <a:xfrm>
              <a:off x="3543300" y="4102100"/>
              <a:ext cx="4572000" cy="3579459"/>
              <a:chOff x="3543300" y="3657600"/>
              <a:chExt cx="4572000" cy="3579459"/>
            </a:xfrm>
          </p:grpSpPr>
          <p:sp>
            <p:nvSpPr>
              <p:cNvPr id="10" name="Arc 9"/>
              <p:cNvSpPr/>
              <p:nvPr/>
            </p:nvSpPr>
            <p:spPr>
              <a:xfrm rot="19377795">
                <a:off x="5022952" y="4820005"/>
                <a:ext cx="482600" cy="2417054"/>
              </a:xfrm>
              <a:prstGeom prst="arc">
                <a:avLst>
                  <a:gd name="adj1" fmla="val 16252513"/>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1" name="Oval 10"/>
              <p:cNvSpPr/>
              <p:nvPr/>
            </p:nvSpPr>
            <p:spPr>
              <a:xfrm>
                <a:off x="4254500" y="4991100"/>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p:cNvSpPr/>
              <p:nvPr/>
            </p:nvSpPr>
            <p:spPr>
              <a:xfrm>
                <a:off x="5448300" y="5918994"/>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p:cNvSpPr/>
              <p:nvPr/>
            </p:nvSpPr>
            <p:spPr>
              <a:xfrm>
                <a:off x="7366000" y="4368800"/>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p:cNvSpPr/>
              <p:nvPr/>
            </p:nvSpPr>
            <p:spPr>
              <a:xfrm>
                <a:off x="6946900" y="5638800"/>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p:cNvSpPr/>
              <p:nvPr/>
            </p:nvSpPr>
            <p:spPr>
              <a:xfrm>
                <a:off x="5575300" y="4001294"/>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p:cNvSpPr/>
              <p:nvPr/>
            </p:nvSpPr>
            <p:spPr>
              <a:xfrm>
                <a:off x="5803900" y="5144294"/>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Arc 16"/>
              <p:cNvSpPr/>
              <p:nvPr/>
            </p:nvSpPr>
            <p:spPr>
              <a:xfrm>
                <a:off x="5448300" y="4128295"/>
                <a:ext cx="482600" cy="1716880"/>
              </a:xfrm>
              <a:prstGeom prst="arc">
                <a:avLst>
                  <a:gd name="adj1" fmla="val 16450370"/>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8" name="Arc 17"/>
              <p:cNvSpPr/>
              <p:nvPr/>
            </p:nvSpPr>
            <p:spPr>
              <a:xfrm rot="8323859">
                <a:off x="5819775" y="4224689"/>
                <a:ext cx="857250" cy="1716880"/>
              </a:xfrm>
              <a:prstGeom prst="arc">
                <a:avLst>
                  <a:gd name="adj1" fmla="val 16450370"/>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9" name="Arc 18"/>
              <p:cNvSpPr/>
              <p:nvPr/>
            </p:nvSpPr>
            <p:spPr>
              <a:xfrm rot="6884085" flipV="1">
                <a:off x="5207000" y="4585803"/>
                <a:ext cx="482600" cy="2417054"/>
              </a:xfrm>
              <a:prstGeom prst="arc">
                <a:avLst>
                  <a:gd name="adj1" fmla="val 16252513"/>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0" name="Arc 19"/>
              <p:cNvSpPr/>
              <p:nvPr/>
            </p:nvSpPr>
            <p:spPr>
              <a:xfrm rot="7500712">
                <a:off x="3874249" y="4690674"/>
                <a:ext cx="277659" cy="354249"/>
              </a:xfrm>
              <a:prstGeom prst="arc">
                <a:avLst>
                  <a:gd name="adj1" fmla="val 16450370"/>
                  <a:gd name="adj2" fmla="val 15387124"/>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1" name="Arc 20"/>
              <p:cNvSpPr/>
              <p:nvPr/>
            </p:nvSpPr>
            <p:spPr>
              <a:xfrm rot="18288612">
                <a:off x="6455969" y="4917694"/>
                <a:ext cx="482600" cy="1716880"/>
              </a:xfrm>
              <a:prstGeom prst="arc">
                <a:avLst>
                  <a:gd name="adj1" fmla="val 16450370"/>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2" name="Arc 21"/>
              <p:cNvSpPr/>
              <p:nvPr/>
            </p:nvSpPr>
            <p:spPr>
              <a:xfrm rot="17791818">
                <a:off x="6216224" y="4823693"/>
                <a:ext cx="568533" cy="1035665"/>
              </a:xfrm>
              <a:prstGeom prst="arc">
                <a:avLst>
                  <a:gd name="adj1" fmla="val 16242190"/>
                  <a:gd name="adj2" fmla="val 5336835"/>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3" name="Rectangle 22"/>
              <p:cNvSpPr/>
              <p:nvPr/>
            </p:nvSpPr>
            <p:spPr>
              <a:xfrm>
                <a:off x="3543300" y="3657600"/>
                <a:ext cx="4572000" cy="26543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 name="Right Arrow 5"/>
            <p:cNvSpPr/>
            <p:nvPr/>
          </p:nvSpPr>
          <p:spPr>
            <a:xfrm rot="18554065">
              <a:off x="4493471" y="5638961"/>
              <a:ext cx="280783" cy="294129"/>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ight Arrow 6"/>
            <p:cNvSpPr/>
            <p:nvPr/>
          </p:nvSpPr>
          <p:spPr>
            <a:xfrm rot="18554065">
              <a:off x="4810785" y="5892962"/>
              <a:ext cx="280783" cy="294129"/>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ight Arrow 7"/>
            <p:cNvSpPr/>
            <p:nvPr/>
          </p:nvSpPr>
          <p:spPr>
            <a:xfrm rot="18554065">
              <a:off x="6348636" y="5514378"/>
              <a:ext cx="188769" cy="197741"/>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ight Arrow 8"/>
            <p:cNvSpPr/>
            <p:nvPr/>
          </p:nvSpPr>
          <p:spPr>
            <a:xfrm rot="7200000">
              <a:off x="6602969" y="5676472"/>
              <a:ext cx="165191" cy="181771"/>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29120973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 y="3112969"/>
            <a:ext cx="9144000" cy="3636634"/>
            <a:chOff x="5444501" y="4141921"/>
            <a:chExt cx="2717460" cy="2579556"/>
          </a:xfrm>
        </p:grpSpPr>
        <p:grpSp>
          <p:nvGrpSpPr>
            <p:cNvPr id="18" name="Group 17"/>
            <p:cNvGrpSpPr/>
            <p:nvPr/>
          </p:nvGrpSpPr>
          <p:grpSpPr>
            <a:xfrm>
              <a:off x="5444501" y="4141921"/>
              <a:ext cx="2717460" cy="2579556"/>
              <a:chOff x="3571748" y="3872302"/>
              <a:chExt cx="2717460" cy="2579556"/>
            </a:xfrm>
          </p:grpSpPr>
          <p:sp>
            <p:nvSpPr>
              <p:cNvPr id="20" name="Rounded Rectangle 23"/>
              <p:cNvSpPr/>
              <p:nvPr/>
            </p:nvSpPr>
            <p:spPr>
              <a:xfrm>
                <a:off x="3571748" y="3872302"/>
                <a:ext cx="2717460" cy="2127019"/>
              </a:xfrm>
              <a:custGeom>
                <a:avLst/>
                <a:gdLst>
                  <a:gd name="connsiteX0" fmla="*/ 0 w 2717460"/>
                  <a:gd name="connsiteY0" fmla="*/ 136814 h 2038350"/>
                  <a:gd name="connsiteX1" fmla="*/ 136814 w 2717460"/>
                  <a:gd name="connsiteY1" fmla="*/ 0 h 2038350"/>
                  <a:gd name="connsiteX2" fmla="*/ 2580646 w 2717460"/>
                  <a:gd name="connsiteY2" fmla="*/ 0 h 2038350"/>
                  <a:gd name="connsiteX3" fmla="*/ 2717460 w 2717460"/>
                  <a:gd name="connsiteY3" fmla="*/ 136814 h 2038350"/>
                  <a:gd name="connsiteX4" fmla="*/ 2717460 w 2717460"/>
                  <a:gd name="connsiteY4" fmla="*/ 1901536 h 2038350"/>
                  <a:gd name="connsiteX5" fmla="*/ 2580646 w 2717460"/>
                  <a:gd name="connsiteY5" fmla="*/ 2038350 h 2038350"/>
                  <a:gd name="connsiteX6" fmla="*/ 136814 w 2717460"/>
                  <a:gd name="connsiteY6" fmla="*/ 2038350 h 2038350"/>
                  <a:gd name="connsiteX7" fmla="*/ 0 w 2717460"/>
                  <a:gd name="connsiteY7" fmla="*/ 1901536 h 2038350"/>
                  <a:gd name="connsiteX8" fmla="*/ 0 w 2717460"/>
                  <a:gd name="connsiteY8" fmla="*/ 136814 h 2038350"/>
                  <a:gd name="connsiteX0" fmla="*/ 0 w 2717460"/>
                  <a:gd name="connsiteY0" fmla="*/ 136814 h 2038350"/>
                  <a:gd name="connsiteX1" fmla="*/ 136814 w 2717460"/>
                  <a:gd name="connsiteY1" fmla="*/ 0 h 2038350"/>
                  <a:gd name="connsiteX2" fmla="*/ 2580646 w 2717460"/>
                  <a:gd name="connsiteY2" fmla="*/ 0 h 2038350"/>
                  <a:gd name="connsiteX3" fmla="*/ 2717460 w 2717460"/>
                  <a:gd name="connsiteY3" fmla="*/ 136814 h 2038350"/>
                  <a:gd name="connsiteX4" fmla="*/ 2717460 w 2717460"/>
                  <a:gd name="connsiteY4" fmla="*/ 1901536 h 2038350"/>
                  <a:gd name="connsiteX5" fmla="*/ 2580646 w 2717460"/>
                  <a:gd name="connsiteY5" fmla="*/ 2038350 h 2038350"/>
                  <a:gd name="connsiteX6" fmla="*/ 1097883 w 2717460"/>
                  <a:gd name="connsiteY6" fmla="*/ 2035579 h 2038350"/>
                  <a:gd name="connsiteX7" fmla="*/ 136814 w 2717460"/>
                  <a:gd name="connsiteY7" fmla="*/ 2038350 h 2038350"/>
                  <a:gd name="connsiteX8" fmla="*/ 0 w 2717460"/>
                  <a:gd name="connsiteY8" fmla="*/ 1901536 h 2038350"/>
                  <a:gd name="connsiteX9" fmla="*/ 0 w 2717460"/>
                  <a:gd name="connsiteY9" fmla="*/ 136814 h 2038350"/>
                  <a:gd name="connsiteX0" fmla="*/ 0 w 2717460"/>
                  <a:gd name="connsiteY0" fmla="*/ 136814 h 2038350"/>
                  <a:gd name="connsiteX1" fmla="*/ 136814 w 2717460"/>
                  <a:gd name="connsiteY1" fmla="*/ 0 h 2038350"/>
                  <a:gd name="connsiteX2" fmla="*/ 2580646 w 2717460"/>
                  <a:gd name="connsiteY2" fmla="*/ 0 h 2038350"/>
                  <a:gd name="connsiteX3" fmla="*/ 2717460 w 2717460"/>
                  <a:gd name="connsiteY3" fmla="*/ 136814 h 2038350"/>
                  <a:gd name="connsiteX4" fmla="*/ 2717460 w 2717460"/>
                  <a:gd name="connsiteY4" fmla="*/ 1901536 h 2038350"/>
                  <a:gd name="connsiteX5" fmla="*/ 2580646 w 2717460"/>
                  <a:gd name="connsiteY5" fmla="*/ 2038350 h 2038350"/>
                  <a:gd name="connsiteX6" fmla="*/ 1526508 w 2717460"/>
                  <a:gd name="connsiteY6" fmla="*/ 2037961 h 2038350"/>
                  <a:gd name="connsiteX7" fmla="*/ 1097883 w 2717460"/>
                  <a:gd name="connsiteY7" fmla="*/ 2035579 h 2038350"/>
                  <a:gd name="connsiteX8" fmla="*/ 136814 w 2717460"/>
                  <a:gd name="connsiteY8" fmla="*/ 2038350 h 2038350"/>
                  <a:gd name="connsiteX9" fmla="*/ 0 w 2717460"/>
                  <a:gd name="connsiteY9" fmla="*/ 1901536 h 2038350"/>
                  <a:gd name="connsiteX10" fmla="*/ 0 w 2717460"/>
                  <a:gd name="connsiteY10" fmla="*/ 136814 h 2038350"/>
                  <a:gd name="connsiteX0" fmla="*/ 1097883 w 2717460"/>
                  <a:gd name="connsiteY0" fmla="*/ 2035579 h 2127019"/>
                  <a:gd name="connsiteX1" fmla="*/ 136814 w 2717460"/>
                  <a:gd name="connsiteY1" fmla="*/ 2038350 h 2127019"/>
                  <a:gd name="connsiteX2" fmla="*/ 0 w 2717460"/>
                  <a:gd name="connsiteY2" fmla="*/ 1901536 h 2127019"/>
                  <a:gd name="connsiteX3" fmla="*/ 0 w 2717460"/>
                  <a:gd name="connsiteY3" fmla="*/ 136814 h 2127019"/>
                  <a:gd name="connsiteX4" fmla="*/ 136814 w 2717460"/>
                  <a:gd name="connsiteY4" fmla="*/ 0 h 2127019"/>
                  <a:gd name="connsiteX5" fmla="*/ 2580646 w 2717460"/>
                  <a:gd name="connsiteY5" fmla="*/ 0 h 2127019"/>
                  <a:gd name="connsiteX6" fmla="*/ 2717460 w 2717460"/>
                  <a:gd name="connsiteY6" fmla="*/ 136814 h 2127019"/>
                  <a:gd name="connsiteX7" fmla="*/ 2717460 w 2717460"/>
                  <a:gd name="connsiteY7" fmla="*/ 1901536 h 2127019"/>
                  <a:gd name="connsiteX8" fmla="*/ 2580646 w 2717460"/>
                  <a:gd name="connsiteY8" fmla="*/ 2038350 h 2127019"/>
                  <a:gd name="connsiteX9" fmla="*/ 1526508 w 2717460"/>
                  <a:gd name="connsiteY9" fmla="*/ 2037961 h 2127019"/>
                  <a:gd name="connsiteX10" fmla="*/ 1189323 w 2717460"/>
                  <a:gd name="connsiteY10" fmla="*/ 2127019 h 2127019"/>
                  <a:gd name="connsiteX0" fmla="*/ 1097883 w 2717460"/>
                  <a:gd name="connsiteY0" fmla="*/ 2035579 h 2127019"/>
                  <a:gd name="connsiteX1" fmla="*/ 136814 w 2717460"/>
                  <a:gd name="connsiteY1" fmla="*/ 2038350 h 2127019"/>
                  <a:gd name="connsiteX2" fmla="*/ 0 w 2717460"/>
                  <a:gd name="connsiteY2" fmla="*/ 1901536 h 2127019"/>
                  <a:gd name="connsiteX3" fmla="*/ 0 w 2717460"/>
                  <a:gd name="connsiteY3" fmla="*/ 136814 h 2127019"/>
                  <a:gd name="connsiteX4" fmla="*/ 136814 w 2717460"/>
                  <a:gd name="connsiteY4" fmla="*/ 0 h 2127019"/>
                  <a:gd name="connsiteX5" fmla="*/ 2580646 w 2717460"/>
                  <a:gd name="connsiteY5" fmla="*/ 0 h 2127019"/>
                  <a:gd name="connsiteX6" fmla="*/ 2717460 w 2717460"/>
                  <a:gd name="connsiteY6" fmla="*/ 136814 h 2127019"/>
                  <a:gd name="connsiteX7" fmla="*/ 2717460 w 2717460"/>
                  <a:gd name="connsiteY7" fmla="*/ 1901536 h 2127019"/>
                  <a:gd name="connsiteX8" fmla="*/ 2580646 w 2717460"/>
                  <a:gd name="connsiteY8" fmla="*/ 2038350 h 2127019"/>
                  <a:gd name="connsiteX9" fmla="*/ 1526508 w 2717460"/>
                  <a:gd name="connsiteY9" fmla="*/ 2037961 h 2127019"/>
                  <a:gd name="connsiteX10" fmla="*/ 1189323 w 2717460"/>
                  <a:gd name="connsiteY10" fmla="*/ 2127019 h 212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7460" h="2127019">
                    <a:moveTo>
                      <a:pt x="1097883" y="2035579"/>
                    </a:moveTo>
                    <a:lnTo>
                      <a:pt x="136814" y="2038350"/>
                    </a:lnTo>
                    <a:cubicBezTo>
                      <a:pt x="61254" y="2038350"/>
                      <a:pt x="0" y="1977096"/>
                      <a:pt x="0" y="1901536"/>
                    </a:cubicBezTo>
                    <a:lnTo>
                      <a:pt x="0" y="136814"/>
                    </a:lnTo>
                    <a:cubicBezTo>
                      <a:pt x="0" y="61254"/>
                      <a:pt x="61254" y="0"/>
                      <a:pt x="136814" y="0"/>
                    </a:cubicBezTo>
                    <a:lnTo>
                      <a:pt x="2580646" y="0"/>
                    </a:lnTo>
                    <a:cubicBezTo>
                      <a:pt x="2656206" y="0"/>
                      <a:pt x="2717460" y="61254"/>
                      <a:pt x="2717460" y="136814"/>
                    </a:cubicBezTo>
                    <a:lnTo>
                      <a:pt x="2717460" y="1901536"/>
                    </a:lnTo>
                    <a:cubicBezTo>
                      <a:pt x="2717460" y="1977096"/>
                      <a:pt x="2656206" y="2038350"/>
                      <a:pt x="2580646" y="2038350"/>
                    </a:cubicBezTo>
                    <a:lnTo>
                      <a:pt x="1526508" y="2037961"/>
                    </a:lnTo>
                    <a:lnTo>
                      <a:pt x="1189323" y="2127019"/>
                    </a:lnTo>
                  </a:path>
                </a:pathLst>
              </a:custGeom>
              <a:solidFill>
                <a:srgbClr val="D4D5D6"/>
              </a:solidFill>
              <a:ln w="41275">
                <a:solidFill>
                  <a:srgbClr val="BCBD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21" name="Freeform 10"/>
              <p:cNvSpPr>
                <a:spLocks/>
              </p:cNvSpPr>
              <p:nvPr/>
            </p:nvSpPr>
            <p:spPr bwMode="auto">
              <a:xfrm>
                <a:off x="4242172" y="5905889"/>
                <a:ext cx="1333753" cy="545969"/>
              </a:xfrm>
              <a:custGeom>
                <a:avLst/>
                <a:gdLst>
                  <a:gd name="T0" fmla="*/ 3438 w 12350"/>
                  <a:gd name="T1" fmla="*/ 11758 h 11758"/>
                  <a:gd name="T2" fmla="*/ 9211 w 12350"/>
                  <a:gd name="T3" fmla="*/ 11758 h 11758"/>
                  <a:gd name="T4" fmla="*/ 9211 w 12350"/>
                  <a:gd name="T5" fmla="*/ 11416 h 11758"/>
                  <a:gd name="T6" fmla="*/ 8961 w 12350"/>
                  <a:gd name="T7" fmla="*/ 11178 h 11758"/>
                  <a:gd name="T8" fmla="*/ 6377 w 12350"/>
                  <a:gd name="T9" fmla="*/ 11178 h 11758"/>
                  <a:gd name="T10" fmla="*/ 8020 w 12350"/>
                  <a:gd name="T11" fmla="*/ 11178 h 11758"/>
                  <a:gd name="T12" fmla="*/ 7415 w 12350"/>
                  <a:gd name="T13" fmla="*/ 9424 h 11758"/>
                  <a:gd name="T14" fmla="*/ 5861 w 12350"/>
                  <a:gd name="T15" fmla="*/ 9428 h 11758"/>
                  <a:gd name="T16" fmla="*/ 12005 w 12350"/>
                  <a:gd name="T17" fmla="*/ 9428 h 11758"/>
                  <a:gd name="T18" fmla="*/ 12350 w 12350"/>
                  <a:gd name="T19" fmla="*/ 9082 h 11758"/>
                  <a:gd name="T20" fmla="*/ 12350 w 12350"/>
                  <a:gd name="T21" fmla="*/ 298 h 11758"/>
                  <a:gd name="T22" fmla="*/ 12060 w 12350"/>
                  <a:gd name="T23" fmla="*/ 7 h 11758"/>
                  <a:gd name="T24" fmla="*/ 359 w 12350"/>
                  <a:gd name="T25" fmla="*/ 7 h 11758"/>
                  <a:gd name="T26" fmla="*/ 21 w 12350"/>
                  <a:gd name="T27" fmla="*/ 345 h 11758"/>
                  <a:gd name="T28" fmla="*/ 21 w 12350"/>
                  <a:gd name="T29" fmla="*/ 9107 h 11758"/>
                  <a:gd name="T30" fmla="*/ 304 w 12350"/>
                  <a:gd name="T31" fmla="*/ 9390 h 11758"/>
                  <a:gd name="T32" fmla="*/ 5191 w 12350"/>
                  <a:gd name="T33" fmla="*/ 9390 h 11758"/>
                  <a:gd name="T34" fmla="*/ 4635 w 12350"/>
                  <a:gd name="T35" fmla="*/ 11167 h 11758"/>
                  <a:gd name="T36" fmla="*/ 3701 w 12350"/>
                  <a:gd name="T37" fmla="*/ 11167 h 11758"/>
                  <a:gd name="T38" fmla="*/ 3431 w 12350"/>
                  <a:gd name="T39" fmla="*/ 11437 h 11758"/>
                  <a:gd name="T40" fmla="*/ 3438 w 12350"/>
                  <a:gd name="T41" fmla="*/ 11758 h 11758"/>
                  <a:gd name="connsiteX0" fmla="*/ 3417 w 12329"/>
                  <a:gd name="connsiteY0" fmla="*/ 11752 h 11752"/>
                  <a:gd name="connsiteX1" fmla="*/ 9190 w 12329"/>
                  <a:gd name="connsiteY1" fmla="*/ 11752 h 11752"/>
                  <a:gd name="connsiteX2" fmla="*/ 9190 w 12329"/>
                  <a:gd name="connsiteY2" fmla="*/ 11410 h 11752"/>
                  <a:gd name="connsiteX3" fmla="*/ 8940 w 12329"/>
                  <a:gd name="connsiteY3" fmla="*/ 11172 h 11752"/>
                  <a:gd name="connsiteX4" fmla="*/ 6356 w 12329"/>
                  <a:gd name="connsiteY4" fmla="*/ 11172 h 11752"/>
                  <a:gd name="connsiteX5" fmla="*/ 7999 w 12329"/>
                  <a:gd name="connsiteY5" fmla="*/ 11172 h 11752"/>
                  <a:gd name="connsiteX6" fmla="*/ 7394 w 12329"/>
                  <a:gd name="connsiteY6" fmla="*/ 9418 h 11752"/>
                  <a:gd name="connsiteX7" fmla="*/ 5840 w 12329"/>
                  <a:gd name="connsiteY7" fmla="*/ 9422 h 11752"/>
                  <a:gd name="connsiteX8" fmla="*/ 11984 w 12329"/>
                  <a:gd name="connsiteY8" fmla="*/ 9422 h 11752"/>
                  <a:gd name="connsiteX9" fmla="*/ 12329 w 12329"/>
                  <a:gd name="connsiteY9" fmla="*/ 9076 h 11752"/>
                  <a:gd name="connsiteX10" fmla="*/ 12329 w 12329"/>
                  <a:gd name="connsiteY10" fmla="*/ 292 h 11752"/>
                  <a:gd name="connsiteX11" fmla="*/ 12039 w 12329"/>
                  <a:gd name="connsiteY11" fmla="*/ 1 h 11752"/>
                  <a:gd name="connsiteX12" fmla="*/ 338 w 12329"/>
                  <a:gd name="connsiteY12" fmla="*/ 1 h 11752"/>
                  <a:gd name="connsiteX13" fmla="*/ 0 w 12329"/>
                  <a:gd name="connsiteY13" fmla="*/ 339 h 11752"/>
                  <a:gd name="connsiteX14" fmla="*/ 0 w 12329"/>
                  <a:gd name="connsiteY14" fmla="*/ 9101 h 11752"/>
                  <a:gd name="connsiteX15" fmla="*/ 5170 w 12329"/>
                  <a:gd name="connsiteY15" fmla="*/ 9384 h 11752"/>
                  <a:gd name="connsiteX16" fmla="*/ 4614 w 12329"/>
                  <a:gd name="connsiteY16" fmla="*/ 11161 h 11752"/>
                  <a:gd name="connsiteX17" fmla="*/ 3680 w 12329"/>
                  <a:gd name="connsiteY17" fmla="*/ 11161 h 11752"/>
                  <a:gd name="connsiteX18" fmla="*/ 3410 w 12329"/>
                  <a:gd name="connsiteY18" fmla="*/ 11431 h 11752"/>
                  <a:gd name="connsiteX19" fmla="*/ 3417 w 12329"/>
                  <a:gd name="connsiteY19" fmla="*/ 11752 h 11752"/>
                  <a:gd name="connsiteX0" fmla="*/ 3417 w 12329"/>
                  <a:gd name="connsiteY0" fmla="*/ 11752 h 11752"/>
                  <a:gd name="connsiteX1" fmla="*/ 9190 w 12329"/>
                  <a:gd name="connsiteY1" fmla="*/ 11752 h 11752"/>
                  <a:gd name="connsiteX2" fmla="*/ 9190 w 12329"/>
                  <a:gd name="connsiteY2" fmla="*/ 11410 h 11752"/>
                  <a:gd name="connsiteX3" fmla="*/ 8940 w 12329"/>
                  <a:gd name="connsiteY3" fmla="*/ 11172 h 11752"/>
                  <a:gd name="connsiteX4" fmla="*/ 6356 w 12329"/>
                  <a:gd name="connsiteY4" fmla="*/ 11172 h 11752"/>
                  <a:gd name="connsiteX5" fmla="*/ 7999 w 12329"/>
                  <a:gd name="connsiteY5" fmla="*/ 11172 h 11752"/>
                  <a:gd name="connsiteX6" fmla="*/ 7394 w 12329"/>
                  <a:gd name="connsiteY6" fmla="*/ 9418 h 11752"/>
                  <a:gd name="connsiteX7" fmla="*/ 5840 w 12329"/>
                  <a:gd name="connsiteY7" fmla="*/ 9422 h 11752"/>
                  <a:gd name="connsiteX8" fmla="*/ 11984 w 12329"/>
                  <a:gd name="connsiteY8" fmla="*/ 9422 h 11752"/>
                  <a:gd name="connsiteX9" fmla="*/ 12329 w 12329"/>
                  <a:gd name="connsiteY9" fmla="*/ 9076 h 11752"/>
                  <a:gd name="connsiteX10" fmla="*/ 12329 w 12329"/>
                  <a:gd name="connsiteY10" fmla="*/ 292 h 11752"/>
                  <a:gd name="connsiteX11" fmla="*/ 12039 w 12329"/>
                  <a:gd name="connsiteY11" fmla="*/ 1 h 11752"/>
                  <a:gd name="connsiteX12" fmla="*/ 338 w 12329"/>
                  <a:gd name="connsiteY12" fmla="*/ 1 h 11752"/>
                  <a:gd name="connsiteX13" fmla="*/ 0 w 12329"/>
                  <a:gd name="connsiteY13" fmla="*/ 339 h 11752"/>
                  <a:gd name="connsiteX14" fmla="*/ 5170 w 12329"/>
                  <a:gd name="connsiteY14" fmla="*/ 9384 h 11752"/>
                  <a:gd name="connsiteX15" fmla="*/ 4614 w 12329"/>
                  <a:gd name="connsiteY15" fmla="*/ 11161 h 11752"/>
                  <a:gd name="connsiteX16" fmla="*/ 3680 w 12329"/>
                  <a:gd name="connsiteY16" fmla="*/ 11161 h 11752"/>
                  <a:gd name="connsiteX17" fmla="*/ 3410 w 12329"/>
                  <a:gd name="connsiteY17" fmla="*/ 11431 h 11752"/>
                  <a:gd name="connsiteX18" fmla="*/ 3417 w 12329"/>
                  <a:gd name="connsiteY18" fmla="*/ 11752 h 11752"/>
                  <a:gd name="connsiteX0" fmla="*/ 5170 w 12329"/>
                  <a:gd name="connsiteY0" fmla="*/ 9384 h 11752"/>
                  <a:gd name="connsiteX1" fmla="*/ 4614 w 12329"/>
                  <a:gd name="connsiteY1" fmla="*/ 11161 h 11752"/>
                  <a:gd name="connsiteX2" fmla="*/ 3680 w 12329"/>
                  <a:gd name="connsiteY2" fmla="*/ 11161 h 11752"/>
                  <a:gd name="connsiteX3" fmla="*/ 3410 w 12329"/>
                  <a:gd name="connsiteY3" fmla="*/ 11431 h 11752"/>
                  <a:gd name="connsiteX4" fmla="*/ 3417 w 12329"/>
                  <a:gd name="connsiteY4" fmla="*/ 11752 h 11752"/>
                  <a:gd name="connsiteX5" fmla="*/ 9190 w 12329"/>
                  <a:gd name="connsiteY5" fmla="*/ 11752 h 11752"/>
                  <a:gd name="connsiteX6" fmla="*/ 9190 w 12329"/>
                  <a:gd name="connsiteY6" fmla="*/ 11410 h 11752"/>
                  <a:gd name="connsiteX7" fmla="*/ 8940 w 12329"/>
                  <a:gd name="connsiteY7" fmla="*/ 11172 h 11752"/>
                  <a:gd name="connsiteX8" fmla="*/ 6356 w 12329"/>
                  <a:gd name="connsiteY8" fmla="*/ 11172 h 11752"/>
                  <a:gd name="connsiteX9" fmla="*/ 7999 w 12329"/>
                  <a:gd name="connsiteY9" fmla="*/ 11172 h 11752"/>
                  <a:gd name="connsiteX10" fmla="*/ 7394 w 12329"/>
                  <a:gd name="connsiteY10" fmla="*/ 9418 h 11752"/>
                  <a:gd name="connsiteX11" fmla="*/ 5840 w 12329"/>
                  <a:gd name="connsiteY11" fmla="*/ 9422 h 11752"/>
                  <a:gd name="connsiteX12" fmla="*/ 11984 w 12329"/>
                  <a:gd name="connsiteY12" fmla="*/ 9422 h 11752"/>
                  <a:gd name="connsiteX13" fmla="*/ 12329 w 12329"/>
                  <a:gd name="connsiteY13" fmla="*/ 9076 h 11752"/>
                  <a:gd name="connsiteX14" fmla="*/ 12329 w 12329"/>
                  <a:gd name="connsiteY14" fmla="*/ 292 h 11752"/>
                  <a:gd name="connsiteX15" fmla="*/ 12039 w 12329"/>
                  <a:gd name="connsiteY15" fmla="*/ 1 h 11752"/>
                  <a:gd name="connsiteX16" fmla="*/ 338 w 12329"/>
                  <a:gd name="connsiteY16" fmla="*/ 1 h 11752"/>
                  <a:gd name="connsiteX17" fmla="*/ 0 w 12329"/>
                  <a:gd name="connsiteY17" fmla="*/ 339 h 11752"/>
                  <a:gd name="connsiteX18" fmla="*/ 5566 w 12329"/>
                  <a:gd name="connsiteY18" fmla="*/ 9781 h 11752"/>
                  <a:gd name="connsiteX0" fmla="*/ 5170 w 12329"/>
                  <a:gd name="connsiteY0" fmla="*/ 9384 h 11752"/>
                  <a:gd name="connsiteX1" fmla="*/ 4614 w 12329"/>
                  <a:gd name="connsiteY1" fmla="*/ 11161 h 11752"/>
                  <a:gd name="connsiteX2" fmla="*/ 3680 w 12329"/>
                  <a:gd name="connsiteY2" fmla="*/ 11161 h 11752"/>
                  <a:gd name="connsiteX3" fmla="*/ 3410 w 12329"/>
                  <a:gd name="connsiteY3" fmla="*/ 11431 h 11752"/>
                  <a:gd name="connsiteX4" fmla="*/ 3417 w 12329"/>
                  <a:gd name="connsiteY4" fmla="*/ 11752 h 11752"/>
                  <a:gd name="connsiteX5" fmla="*/ 9190 w 12329"/>
                  <a:gd name="connsiteY5" fmla="*/ 11752 h 11752"/>
                  <a:gd name="connsiteX6" fmla="*/ 9190 w 12329"/>
                  <a:gd name="connsiteY6" fmla="*/ 11410 h 11752"/>
                  <a:gd name="connsiteX7" fmla="*/ 8940 w 12329"/>
                  <a:gd name="connsiteY7" fmla="*/ 11172 h 11752"/>
                  <a:gd name="connsiteX8" fmla="*/ 6356 w 12329"/>
                  <a:gd name="connsiteY8" fmla="*/ 11172 h 11752"/>
                  <a:gd name="connsiteX9" fmla="*/ 7999 w 12329"/>
                  <a:gd name="connsiteY9" fmla="*/ 11172 h 11752"/>
                  <a:gd name="connsiteX10" fmla="*/ 7394 w 12329"/>
                  <a:gd name="connsiteY10" fmla="*/ 9418 h 11752"/>
                  <a:gd name="connsiteX11" fmla="*/ 5840 w 12329"/>
                  <a:gd name="connsiteY11" fmla="*/ 9422 h 11752"/>
                  <a:gd name="connsiteX12" fmla="*/ 11984 w 12329"/>
                  <a:gd name="connsiteY12" fmla="*/ 9422 h 11752"/>
                  <a:gd name="connsiteX13" fmla="*/ 12329 w 12329"/>
                  <a:gd name="connsiteY13" fmla="*/ 9076 h 11752"/>
                  <a:gd name="connsiteX14" fmla="*/ 12329 w 12329"/>
                  <a:gd name="connsiteY14" fmla="*/ 292 h 11752"/>
                  <a:gd name="connsiteX15" fmla="*/ 12039 w 12329"/>
                  <a:gd name="connsiteY15" fmla="*/ 1 h 11752"/>
                  <a:gd name="connsiteX16" fmla="*/ 338 w 12329"/>
                  <a:gd name="connsiteY16" fmla="*/ 1 h 11752"/>
                  <a:gd name="connsiteX17" fmla="*/ 0 w 12329"/>
                  <a:gd name="connsiteY17" fmla="*/ 339 h 11752"/>
                  <a:gd name="connsiteX18" fmla="*/ 1789 w 12329"/>
                  <a:gd name="connsiteY18" fmla="*/ 8102 h 11752"/>
                  <a:gd name="connsiteX0" fmla="*/ 5170 w 12329"/>
                  <a:gd name="connsiteY0" fmla="*/ 9384 h 11752"/>
                  <a:gd name="connsiteX1" fmla="*/ 4614 w 12329"/>
                  <a:gd name="connsiteY1" fmla="*/ 11161 h 11752"/>
                  <a:gd name="connsiteX2" fmla="*/ 3680 w 12329"/>
                  <a:gd name="connsiteY2" fmla="*/ 11161 h 11752"/>
                  <a:gd name="connsiteX3" fmla="*/ 3410 w 12329"/>
                  <a:gd name="connsiteY3" fmla="*/ 11431 h 11752"/>
                  <a:gd name="connsiteX4" fmla="*/ 3417 w 12329"/>
                  <a:gd name="connsiteY4" fmla="*/ 11752 h 11752"/>
                  <a:gd name="connsiteX5" fmla="*/ 9190 w 12329"/>
                  <a:gd name="connsiteY5" fmla="*/ 11752 h 11752"/>
                  <a:gd name="connsiteX6" fmla="*/ 9190 w 12329"/>
                  <a:gd name="connsiteY6" fmla="*/ 11410 h 11752"/>
                  <a:gd name="connsiteX7" fmla="*/ 8940 w 12329"/>
                  <a:gd name="connsiteY7" fmla="*/ 11172 h 11752"/>
                  <a:gd name="connsiteX8" fmla="*/ 6356 w 12329"/>
                  <a:gd name="connsiteY8" fmla="*/ 11172 h 11752"/>
                  <a:gd name="connsiteX9" fmla="*/ 7999 w 12329"/>
                  <a:gd name="connsiteY9" fmla="*/ 11172 h 11752"/>
                  <a:gd name="connsiteX10" fmla="*/ 7394 w 12329"/>
                  <a:gd name="connsiteY10" fmla="*/ 9418 h 11752"/>
                  <a:gd name="connsiteX11" fmla="*/ 5840 w 12329"/>
                  <a:gd name="connsiteY11" fmla="*/ 9422 h 11752"/>
                  <a:gd name="connsiteX12" fmla="*/ 11984 w 12329"/>
                  <a:gd name="connsiteY12" fmla="*/ 9422 h 11752"/>
                  <a:gd name="connsiteX13" fmla="*/ 12329 w 12329"/>
                  <a:gd name="connsiteY13" fmla="*/ 9076 h 11752"/>
                  <a:gd name="connsiteX14" fmla="*/ 12329 w 12329"/>
                  <a:gd name="connsiteY14" fmla="*/ 292 h 11752"/>
                  <a:gd name="connsiteX15" fmla="*/ 12039 w 12329"/>
                  <a:gd name="connsiteY15" fmla="*/ 1 h 11752"/>
                  <a:gd name="connsiteX16" fmla="*/ 338 w 12329"/>
                  <a:gd name="connsiteY16" fmla="*/ 1 h 11752"/>
                  <a:gd name="connsiteX17" fmla="*/ 0 w 12329"/>
                  <a:gd name="connsiteY17" fmla="*/ 339 h 11752"/>
                  <a:gd name="connsiteX0" fmla="*/ 4832 w 11991"/>
                  <a:gd name="connsiteY0" fmla="*/ 9383 h 11751"/>
                  <a:gd name="connsiteX1" fmla="*/ 4276 w 11991"/>
                  <a:gd name="connsiteY1" fmla="*/ 11160 h 11751"/>
                  <a:gd name="connsiteX2" fmla="*/ 3342 w 11991"/>
                  <a:gd name="connsiteY2" fmla="*/ 11160 h 11751"/>
                  <a:gd name="connsiteX3" fmla="*/ 3072 w 11991"/>
                  <a:gd name="connsiteY3" fmla="*/ 11430 h 11751"/>
                  <a:gd name="connsiteX4" fmla="*/ 3079 w 11991"/>
                  <a:gd name="connsiteY4" fmla="*/ 11751 h 11751"/>
                  <a:gd name="connsiteX5" fmla="*/ 8852 w 11991"/>
                  <a:gd name="connsiteY5" fmla="*/ 11751 h 11751"/>
                  <a:gd name="connsiteX6" fmla="*/ 8852 w 11991"/>
                  <a:gd name="connsiteY6" fmla="*/ 11409 h 11751"/>
                  <a:gd name="connsiteX7" fmla="*/ 8602 w 11991"/>
                  <a:gd name="connsiteY7" fmla="*/ 11171 h 11751"/>
                  <a:gd name="connsiteX8" fmla="*/ 6018 w 11991"/>
                  <a:gd name="connsiteY8" fmla="*/ 11171 h 11751"/>
                  <a:gd name="connsiteX9" fmla="*/ 7661 w 11991"/>
                  <a:gd name="connsiteY9" fmla="*/ 11171 h 11751"/>
                  <a:gd name="connsiteX10" fmla="*/ 7056 w 11991"/>
                  <a:gd name="connsiteY10" fmla="*/ 9417 h 11751"/>
                  <a:gd name="connsiteX11" fmla="*/ 5502 w 11991"/>
                  <a:gd name="connsiteY11" fmla="*/ 9421 h 11751"/>
                  <a:gd name="connsiteX12" fmla="*/ 11646 w 11991"/>
                  <a:gd name="connsiteY12" fmla="*/ 9421 h 11751"/>
                  <a:gd name="connsiteX13" fmla="*/ 11991 w 11991"/>
                  <a:gd name="connsiteY13" fmla="*/ 9075 h 11751"/>
                  <a:gd name="connsiteX14" fmla="*/ 11991 w 11991"/>
                  <a:gd name="connsiteY14" fmla="*/ 291 h 11751"/>
                  <a:gd name="connsiteX15" fmla="*/ 11701 w 11991"/>
                  <a:gd name="connsiteY15" fmla="*/ 0 h 11751"/>
                  <a:gd name="connsiteX16" fmla="*/ 0 w 11991"/>
                  <a:gd name="connsiteY16" fmla="*/ 0 h 11751"/>
                  <a:gd name="connsiteX0" fmla="*/ 1760 w 8919"/>
                  <a:gd name="connsiteY0" fmla="*/ 9383 h 11751"/>
                  <a:gd name="connsiteX1" fmla="*/ 1204 w 8919"/>
                  <a:gd name="connsiteY1" fmla="*/ 11160 h 11751"/>
                  <a:gd name="connsiteX2" fmla="*/ 270 w 8919"/>
                  <a:gd name="connsiteY2" fmla="*/ 11160 h 11751"/>
                  <a:gd name="connsiteX3" fmla="*/ 0 w 8919"/>
                  <a:gd name="connsiteY3" fmla="*/ 11430 h 11751"/>
                  <a:gd name="connsiteX4" fmla="*/ 7 w 8919"/>
                  <a:gd name="connsiteY4" fmla="*/ 11751 h 11751"/>
                  <a:gd name="connsiteX5" fmla="*/ 5780 w 8919"/>
                  <a:gd name="connsiteY5" fmla="*/ 11751 h 11751"/>
                  <a:gd name="connsiteX6" fmla="*/ 5780 w 8919"/>
                  <a:gd name="connsiteY6" fmla="*/ 11409 h 11751"/>
                  <a:gd name="connsiteX7" fmla="*/ 5530 w 8919"/>
                  <a:gd name="connsiteY7" fmla="*/ 11171 h 11751"/>
                  <a:gd name="connsiteX8" fmla="*/ 2946 w 8919"/>
                  <a:gd name="connsiteY8" fmla="*/ 11171 h 11751"/>
                  <a:gd name="connsiteX9" fmla="*/ 4589 w 8919"/>
                  <a:gd name="connsiteY9" fmla="*/ 11171 h 11751"/>
                  <a:gd name="connsiteX10" fmla="*/ 3984 w 8919"/>
                  <a:gd name="connsiteY10" fmla="*/ 9417 h 11751"/>
                  <a:gd name="connsiteX11" fmla="*/ 2430 w 8919"/>
                  <a:gd name="connsiteY11" fmla="*/ 9421 h 11751"/>
                  <a:gd name="connsiteX12" fmla="*/ 8574 w 8919"/>
                  <a:gd name="connsiteY12" fmla="*/ 9421 h 11751"/>
                  <a:gd name="connsiteX13" fmla="*/ 8919 w 8919"/>
                  <a:gd name="connsiteY13" fmla="*/ 9075 h 11751"/>
                  <a:gd name="connsiteX14" fmla="*/ 8919 w 8919"/>
                  <a:gd name="connsiteY14" fmla="*/ 291 h 11751"/>
                  <a:gd name="connsiteX15" fmla="*/ 8629 w 8919"/>
                  <a:gd name="connsiteY15" fmla="*/ 0 h 11751"/>
                  <a:gd name="connsiteX0" fmla="*/ 1973 w 10000"/>
                  <a:gd name="connsiteY0" fmla="*/ 7737 h 9752"/>
                  <a:gd name="connsiteX1" fmla="*/ 1350 w 10000"/>
                  <a:gd name="connsiteY1" fmla="*/ 9249 h 9752"/>
                  <a:gd name="connsiteX2" fmla="*/ 303 w 10000"/>
                  <a:gd name="connsiteY2" fmla="*/ 9249 h 9752"/>
                  <a:gd name="connsiteX3" fmla="*/ 0 w 10000"/>
                  <a:gd name="connsiteY3" fmla="*/ 9479 h 9752"/>
                  <a:gd name="connsiteX4" fmla="*/ 8 w 10000"/>
                  <a:gd name="connsiteY4" fmla="*/ 9752 h 9752"/>
                  <a:gd name="connsiteX5" fmla="*/ 6481 w 10000"/>
                  <a:gd name="connsiteY5" fmla="*/ 9752 h 9752"/>
                  <a:gd name="connsiteX6" fmla="*/ 6481 w 10000"/>
                  <a:gd name="connsiteY6" fmla="*/ 9461 h 9752"/>
                  <a:gd name="connsiteX7" fmla="*/ 6200 w 10000"/>
                  <a:gd name="connsiteY7" fmla="*/ 9258 h 9752"/>
                  <a:gd name="connsiteX8" fmla="*/ 3303 w 10000"/>
                  <a:gd name="connsiteY8" fmla="*/ 9258 h 9752"/>
                  <a:gd name="connsiteX9" fmla="*/ 5145 w 10000"/>
                  <a:gd name="connsiteY9" fmla="*/ 9258 h 9752"/>
                  <a:gd name="connsiteX10" fmla="*/ 4467 w 10000"/>
                  <a:gd name="connsiteY10" fmla="*/ 7766 h 9752"/>
                  <a:gd name="connsiteX11" fmla="*/ 2725 w 10000"/>
                  <a:gd name="connsiteY11" fmla="*/ 7769 h 9752"/>
                  <a:gd name="connsiteX12" fmla="*/ 9613 w 10000"/>
                  <a:gd name="connsiteY12" fmla="*/ 7769 h 9752"/>
                  <a:gd name="connsiteX13" fmla="*/ 10000 w 10000"/>
                  <a:gd name="connsiteY13" fmla="*/ 7475 h 9752"/>
                  <a:gd name="connsiteX14" fmla="*/ 10000 w 10000"/>
                  <a:gd name="connsiteY14" fmla="*/ 0 h 9752"/>
                  <a:gd name="connsiteX0" fmla="*/ 1973 w 10000"/>
                  <a:gd name="connsiteY0" fmla="*/ 269 h 2335"/>
                  <a:gd name="connsiteX1" fmla="*/ 1350 w 10000"/>
                  <a:gd name="connsiteY1" fmla="*/ 1819 h 2335"/>
                  <a:gd name="connsiteX2" fmla="*/ 303 w 10000"/>
                  <a:gd name="connsiteY2" fmla="*/ 1819 h 2335"/>
                  <a:gd name="connsiteX3" fmla="*/ 0 w 10000"/>
                  <a:gd name="connsiteY3" fmla="*/ 2055 h 2335"/>
                  <a:gd name="connsiteX4" fmla="*/ 8 w 10000"/>
                  <a:gd name="connsiteY4" fmla="*/ 2335 h 2335"/>
                  <a:gd name="connsiteX5" fmla="*/ 6481 w 10000"/>
                  <a:gd name="connsiteY5" fmla="*/ 2335 h 2335"/>
                  <a:gd name="connsiteX6" fmla="*/ 6481 w 10000"/>
                  <a:gd name="connsiteY6" fmla="*/ 2037 h 2335"/>
                  <a:gd name="connsiteX7" fmla="*/ 6200 w 10000"/>
                  <a:gd name="connsiteY7" fmla="*/ 1828 h 2335"/>
                  <a:gd name="connsiteX8" fmla="*/ 3303 w 10000"/>
                  <a:gd name="connsiteY8" fmla="*/ 1828 h 2335"/>
                  <a:gd name="connsiteX9" fmla="*/ 5145 w 10000"/>
                  <a:gd name="connsiteY9" fmla="*/ 1828 h 2335"/>
                  <a:gd name="connsiteX10" fmla="*/ 4467 w 10000"/>
                  <a:gd name="connsiteY10" fmla="*/ 298 h 2335"/>
                  <a:gd name="connsiteX11" fmla="*/ 2725 w 10000"/>
                  <a:gd name="connsiteY11" fmla="*/ 302 h 2335"/>
                  <a:gd name="connsiteX12" fmla="*/ 9613 w 10000"/>
                  <a:gd name="connsiteY12" fmla="*/ 302 h 2335"/>
                  <a:gd name="connsiteX13" fmla="*/ 10000 w 10000"/>
                  <a:gd name="connsiteY13" fmla="*/ 0 h 2335"/>
                  <a:gd name="connsiteX0" fmla="*/ 1973 w 9613"/>
                  <a:gd name="connsiteY0" fmla="*/ 0 h 8848"/>
                  <a:gd name="connsiteX1" fmla="*/ 1350 w 9613"/>
                  <a:gd name="connsiteY1" fmla="*/ 6638 h 8848"/>
                  <a:gd name="connsiteX2" fmla="*/ 303 w 9613"/>
                  <a:gd name="connsiteY2" fmla="*/ 6638 h 8848"/>
                  <a:gd name="connsiteX3" fmla="*/ 0 w 9613"/>
                  <a:gd name="connsiteY3" fmla="*/ 7649 h 8848"/>
                  <a:gd name="connsiteX4" fmla="*/ 8 w 9613"/>
                  <a:gd name="connsiteY4" fmla="*/ 8848 h 8848"/>
                  <a:gd name="connsiteX5" fmla="*/ 6481 w 9613"/>
                  <a:gd name="connsiteY5" fmla="*/ 8848 h 8848"/>
                  <a:gd name="connsiteX6" fmla="*/ 6481 w 9613"/>
                  <a:gd name="connsiteY6" fmla="*/ 7572 h 8848"/>
                  <a:gd name="connsiteX7" fmla="*/ 6200 w 9613"/>
                  <a:gd name="connsiteY7" fmla="*/ 6677 h 8848"/>
                  <a:gd name="connsiteX8" fmla="*/ 3303 w 9613"/>
                  <a:gd name="connsiteY8" fmla="*/ 6677 h 8848"/>
                  <a:gd name="connsiteX9" fmla="*/ 5145 w 9613"/>
                  <a:gd name="connsiteY9" fmla="*/ 6677 h 8848"/>
                  <a:gd name="connsiteX10" fmla="*/ 4467 w 9613"/>
                  <a:gd name="connsiteY10" fmla="*/ 124 h 8848"/>
                  <a:gd name="connsiteX11" fmla="*/ 2725 w 9613"/>
                  <a:gd name="connsiteY11" fmla="*/ 141 h 8848"/>
                  <a:gd name="connsiteX12" fmla="*/ 9613 w 9613"/>
                  <a:gd name="connsiteY12" fmla="*/ 141 h 8848"/>
                  <a:gd name="connsiteX0" fmla="*/ 2052 w 6742"/>
                  <a:gd name="connsiteY0" fmla="*/ 0 h 10000"/>
                  <a:gd name="connsiteX1" fmla="*/ 1404 w 6742"/>
                  <a:gd name="connsiteY1" fmla="*/ 7502 h 10000"/>
                  <a:gd name="connsiteX2" fmla="*/ 315 w 6742"/>
                  <a:gd name="connsiteY2" fmla="*/ 7502 h 10000"/>
                  <a:gd name="connsiteX3" fmla="*/ 0 w 6742"/>
                  <a:gd name="connsiteY3" fmla="*/ 8645 h 10000"/>
                  <a:gd name="connsiteX4" fmla="*/ 8 w 6742"/>
                  <a:gd name="connsiteY4" fmla="*/ 10000 h 10000"/>
                  <a:gd name="connsiteX5" fmla="*/ 6742 w 6742"/>
                  <a:gd name="connsiteY5" fmla="*/ 10000 h 10000"/>
                  <a:gd name="connsiteX6" fmla="*/ 6742 w 6742"/>
                  <a:gd name="connsiteY6" fmla="*/ 8558 h 10000"/>
                  <a:gd name="connsiteX7" fmla="*/ 6450 w 6742"/>
                  <a:gd name="connsiteY7" fmla="*/ 7546 h 10000"/>
                  <a:gd name="connsiteX8" fmla="*/ 3436 w 6742"/>
                  <a:gd name="connsiteY8" fmla="*/ 7546 h 10000"/>
                  <a:gd name="connsiteX9" fmla="*/ 5352 w 6742"/>
                  <a:gd name="connsiteY9" fmla="*/ 7546 h 10000"/>
                  <a:gd name="connsiteX10" fmla="*/ 4647 w 6742"/>
                  <a:gd name="connsiteY10" fmla="*/ 140 h 10000"/>
                  <a:gd name="connsiteX11" fmla="*/ 2835 w 6742"/>
                  <a:gd name="connsiteY11" fmla="*/ 15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2" h="10000">
                    <a:moveTo>
                      <a:pt x="2052" y="0"/>
                    </a:moveTo>
                    <a:cubicBezTo>
                      <a:pt x="2052" y="0"/>
                      <a:pt x="1953" y="7502"/>
                      <a:pt x="1404" y="7502"/>
                    </a:cubicBezTo>
                    <a:lnTo>
                      <a:pt x="315" y="7502"/>
                    </a:lnTo>
                    <a:cubicBezTo>
                      <a:pt x="315" y="7502"/>
                      <a:pt x="0" y="7318"/>
                      <a:pt x="0" y="8645"/>
                    </a:cubicBezTo>
                    <a:cubicBezTo>
                      <a:pt x="0" y="9971"/>
                      <a:pt x="8" y="10000"/>
                      <a:pt x="8" y="10000"/>
                    </a:cubicBezTo>
                    <a:lnTo>
                      <a:pt x="6742" y="10000"/>
                    </a:lnTo>
                    <a:lnTo>
                      <a:pt x="6742" y="8558"/>
                    </a:lnTo>
                    <a:cubicBezTo>
                      <a:pt x="6742" y="8558"/>
                      <a:pt x="6738" y="7546"/>
                      <a:pt x="6450" y="7546"/>
                    </a:cubicBezTo>
                    <a:lnTo>
                      <a:pt x="3436" y="7546"/>
                    </a:lnTo>
                    <a:lnTo>
                      <a:pt x="5352" y="7546"/>
                    </a:lnTo>
                    <a:cubicBezTo>
                      <a:pt x="5352" y="7546"/>
                      <a:pt x="4647" y="6868"/>
                      <a:pt x="4647" y="140"/>
                    </a:cubicBezTo>
                    <a:lnTo>
                      <a:pt x="2835" y="159"/>
                    </a:lnTo>
                  </a:path>
                </a:pathLst>
              </a:custGeom>
              <a:solidFill>
                <a:srgbClr val="D4D5D6"/>
              </a:solidFill>
              <a:ln w="44450" cap="flat">
                <a:solidFill>
                  <a:srgbClr val="BCBDC0"/>
                </a:solid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sp>
          <p:nvSpPr>
            <p:cNvPr id="19" name="Rounded Rectangle 18"/>
            <p:cNvSpPr/>
            <p:nvPr/>
          </p:nvSpPr>
          <p:spPr>
            <a:xfrm>
              <a:off x="5480467" y="4202827"/>
              <a:ext cx="2645528" cy="1911776"/>
            </a:xfrm>
            <a:prstGeom prst="roundRect">
              <a:avLst>
                <a:gd name="adj" fmla="val 6712"/>
              </a:avLst>
            </a:prstGeom>
            <a:solidFill>
              <a:srgbClr val="4E7548"/>
            </a:solidFill>
            <a:ln w="41275">
              <a:solidFill>
                <a:srgbClr val="4A6C4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grpSp>
      <p:grpSp>
        <p:nvGrpSpPr>
          <p:cNvPr id="22" name="Group 21"/>
          <p:cNvGrpSpPr/>
          <p:nvPr/>
        </p:nvGrpSpPr>
        <p:grpSpPr>
          <a:xfrm>
            <a:off x="-88362" y="734259"/>
            <a:ext cx="9326879" cy="2254756"/>
            <a:chOff x="7412020" y="892859"/>
            <a:chExt cx="5389580" cy="3111851"/>
          </a:xfrm>
        </p:grpSpPr>
        <p:pic>
          <p:nvPicPr>
            <p:cNvPr id="23" name="Picture 22"/>
            <p:cNvPicPr>
              <a:picLocks noChangeAspect="1"/>
            </p:cNvPicPr>
            <p:nvPr/>
          </p:nvPicPr>
          <p:blipFill rotWithShape="1">
            <a:blip r:embed="rId3">
              <a:extLst>
                <a:ext uri="{BEBA8EAE-BF5A-486C-A8C5-ECC9F3942E4B}">
                  <a14:imgProps xmlns:a14="http://schemas.microsoft.com/office/drawing/2010/main">
                    <a14:imgLayer r:embed="rId4">
                      <a14:imgEffect>
                        <a14:backgroundRemoval t="9672" b="89964" l="5822" r="91667">
                          <a14:foregroundMark x1="8904" y1="77920" x2="8904" y2="77920"/>
                          <a14:foregroundMark x1="9247" y1="79380" x2="9247" y2="79380"/>
                          <a14:foregroundMark x1="8904" y1="81204" x2="8904" y2="74635"/>
                        </a14:backgroundRemoval>
                      </a14:imgEffect>
                    </a14:imgLayer>
                  </a14:imgProps>
                </a:ext>
                <a:ext uri="{28A0092B-C50C-407E-A947-70E740481C1C}">
                  <a14:useLocalDpi xmlns:a14="http://schemas.microsoft.com/office/drawing/2010/main" val="0"/>
                </a:ext>
              </a:extLst>
            </a:blip>
            <a:srcRect l="5507" t="6870" r="7458" b="12400"/>
            <a:stretch/>
          </p:blipFill>
          <p:spPr>
            <a:xfrm>
              <a:off x="7412020" y="892859"/>
              <a:ext cx="5389580" cy="3111851"/>
            </a:xfrm>
            <a:prstGeom prst="rect">
              <a:avLst/>
            </a:prstGeom>
          </p:spPr>
        </p:pic>
        <p:sp>
          <p:nvSpPr>
            <p:cNvPr id="25" name="TextBox 24"/>
            <p:cNvSpPr txBox="1"/>
            <p:nvPr/>
          </p:nvSpPr>
          <p:spPr>
            <a:xfrm>
              <a:off x="7785399" y="1228899"/>
              <a:ext cx="4655820" cy="414151"/>
            </a:xfrm>
            <a:prstGeom prst="rect">
              <a:avLst/>
            </a:prstGeom>
            <a:solidFill>
              <a:srgbClr val="4E7548"/>
            </a:solidFill>
          </p:spPr>
          <p:txBody>
            <a:bodyPr wrap="square" rtlCol="0">
              <a:spAutoFit/>
            </a:bodyPr>
            <a:lstStyle/>
            <a:p>
              <a:endParaRPr lang="en-GB" sz="1350" dirty="0"/>
            </a:p>
          </p:txBody>
        </p:sp>
      </p:grpSp>
      <p:cxnSp>
        <p:nvCxnSpPr>
          <p:cNvPr id="27" name="Curved Connector 26"/>
          <p:cNvCxnSpPr/>
          <p:nvPr/>
        </p:nvCxnSpPr>
        <p:spPr>
          <a:xfrm rot="5400000">
            <a:off x="4199306" y="2841961"/>
            <a:ext cx="329714" cy="271462"/>
          </a:xfrm>
          <a:prstGeom prst="curvedConnector3">
            <a:avLst>
              <a:gd name="adj1" fmla="val 50000"/>
            </a:avLst>
          </a:prstGeom>
          <a:ln w="73025">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E64EF21E-4A1E-457A-A908-FECEBBB6594B}" type="slidenum">
              <a:rPr lang="en-US" smtClean="0"/>
              <a:t>8</a:t>
            </a:fld>
            <a:endParaRPr lang="en-US"/>
          </a:p>
        </p:txBody>
      </p:sp>
      <mc:AlternateContent xmlns:mc="http://schemas.openxmlformats.org/markup-compatibility/2006" xmlns:a14="http://schemas.microsoft.com/office/drawing/2010/main">
        <mc:Choice Requires="a14">
          <p:sp>
            <p:nvSpPr>
              <p:cNvPr id="42" name="TextBox 41"/>
              <p:cNvSpPr txBox="1"/>
              <p:nvPr/>
            </p:nvSpPr>
            <p:spPr>
              <a:xfrm>
                <a:off x="121021" y="3194512"/>
                <a:ext cx="8901956" cy="2654766"/>
              </a:xfrm>
              <a:prstGeom prst="rect">
                <a:avLst/>
              </a:prstGeom>
              <a:noFill/>
            </p:spPr>
            <p:txBody>
              <a:bodyPr wrap="square" rtlCol="0">
                <a:spAutoFit/>
              </a:bodyPr>
              <a:lstStyle/>
              <a:p>
                <a:r>
                  <a:rPr lang="en-US" dirty="0">
                    <a:solidFill>
                      <a:schemeClr val="bg1"/>
                    </a:solidFill>
                  </a:rPr>
                  <a:t>Theorem currying : </a:t>
                </a:r>
                <a14:m>
                  <m:oMath xmlns:m="http://schemas.openxmlformats.org/officeDocument/2006/math">
                    <m:d>
                      <m:dPr>
                        <m:ctrlPr>
                          <a:rPr lang="en-US" i="1">
                            <a:solidFill>
                              <a:schemeClr val="bg1"/>
                            </a:solidFill>
                            <a:latin typeface="Cambria Math" panose="02040503050406030204" pitchFamily="18" charset="0"/>
                          </a:rPr>
                        </m:ctrlPr>
                      </m:dPr>
                      <m:e>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𝐶</m:t>
                            </m:r>
                          </m:e>
                          <m:sub>
                            <m:r>
                              <a:rPr lang="en-US" i="1">
                                <a:solidFill>
                                  <a:schemeClr val="bg1"/>
                                </a:solidFill>
                                <a:latin typeface="Cambria Math" panose="02040503050406030204" pitchFamily="18" charset="0"/>
                              </a:rPr>
                              <m:t>1</m:t>
                            </m:r>
                          </m:sub>
                        </m:sSub>
                        <m:r>
                          <a:rPr lang="en-US" i="1">
                            <a:solidFill>
                              <a:schemeClr val="bg1"/>
                            </a:solidFill>
                            <a:latin typeface="Cambria Math" panose="02040503050406030204" pitchFamily="18" charset="0"/>
                          </a:rPr>
                          <m:t> →</m:t>
                        </m:r>
                        <m:d>
                          <m:dPr>
                            <m:ctrlPr>
                              <a:rPr lang="en-US" i="1">
                                <a:solidFill>
                                  <a:schemeClr val="bg1"/>
                                </a:solidFill>
                                <a:latin typeface="Cambria Math" panose="02040503050406030204" pitchFamily="18" charset="0"/>
                              </a:rPr>
                            </m:ctrlPr>
                          </m:dPr>
                          <m:e>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𝐶</m:t>
                                </m:r>
                              </m:e>
                              <m:sub>
                                <m:r>
                                  <a:rPr lang="en-US" i="1">
                                    <a:solidFill>
                                      <a:schemeClr val="bg1"/>
                                    </a:solidFill>
                                    <a:latin typeface="Cambria Math" panose="02040503050406030204" pitchFamily="18" charset="0"/>
                                  </a:rPr>
                                  <m:t>2</m:t>
                                </m:r>
                              </m:sub>
                            </m:sSub>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𝐷</m:t>
                            </m:r>
                          </m:e>
                        </m:d>
                      </m:e>
                    </m:d>
                    <m:r>
                      <a:rPr lang="en-US" i="1">
                        <a:solidFill>
                          <a:schemeClr val="bg1"/>
                        </a:solidFill>
                        <a:latin typeface="Cambria Math" panose="02040503050406030204" pitchFamily="18" charset="0"/>
                      </a:rPr>
                      <m:t>≅</m:t>
                    </m:r>
                    <m:d>
                      <m:dPr>
                        <m:ctrlPr>
                          <a:rPr lang="en-US" i="1">
                            <a:solidFill>
                              <a:schemeClr val="bg1"/>
                            </a:solidFill>
                            <a:latin typeface="Cambria Math" panose="02040503050406030204" pitchFamily="18" charset="0"/>
                          </a:rPr>
                        </m:ctrlPr>
                      </m:dPr>
                      <m:e>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𝐶</m:t>
                            </m:r>
                          </m:e>
                          <m:sub>
                            <m:r>
                              <a:rPr lang="en-US" i="1">
                                <a:solidFill>
                                  <a:schemeClr val="bg1"/>
                                </a:solidFill>
                                <a:latin typeface="Cambria Math" panose="02040503050406030204" pitchFamily="18" charset="0"/>
                              </a:rPr>
                              <m:t>1</m:t>
                            </m:r>
                          </m:sub>
                        </m:sSub>
                        <m:r>
                          <a:rPr lang="en-US" i="1">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𝐶</m:t>
                            </m:r>
                          </m:e>
                          <m:sub>
                            <m:r>
                              <a:rPr lang="en-US" i="1">
                                <a:solidFill>
                                  <a:schemeClr val="bg1"/>
                                </a:solidFill>
                                <a:latin typeface="Cambria Math" panose="02040503050406030204" pitchFamily="18" charset="0"/>
                              </a:rPr>
                              <m:t>2</m:t>
                            </m:r>
                          </m:sub>
                        </m:sSub>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𝐷</m:t>
                        </m:r>
                      </m:e>
                    </m:d>
                  </m:oMath>
                </a14:m>
                <a:r>
                  <a:rPr lang="en-GB" dirty="0">
                    <a:solidFill>
                      <a:schemeClr val="bg1"/>
                    </a:solidFill>
                  </a:rPr>
                  <a:t>.</a:t>
                </a:r>
              </a:p>
              <a:p>
                <a:r>
                  <a:rPr lang="en-US" dirty="0">
                    <a:solidFill>
                      <a:schemeClr val="bg1"/>
                    </a:solidFill>
                  </a:rPr>
                  <a:t>Proof. </a:t>
                </a:r>
              </a:p>
              <a:p>
                <a:r>
                  <a:rPr lang="en-US" dirty="0">
                    <a:solidFill>
                      <a:schemeClr val="bg1"/>
                    </a:solidFill>
                  </a:rPr>
                  <a:t>   </a:t>
                </a:r>
                <a:r>
                  <a:rPr lang="en-US" dirty="0" err="1">
                    <a:solidFill>
                      <a:schemeClr val="bg1"/>
                    </a:solidFill>
                  </a:rPr>
                  <a:t>esplit</a:t>
                </a:r>
                <a:r>
                  <a:rPr lang="en-US" dirty="0">
                    <a:solidFill>
                      <a:schemeClr val="bg1"/>
                    </a:solidFill>
                  </a:rPr>
                  <a:t>.</a:t>
                </a:r>
              </a:p>
              <a:p>
                <a:pPr>
                  <a:tabLst>
                    <a:tab pos="1545431" algn="l"/>
                    <a:tab pos="2445544" algn="l"/>
                  </a:tabLst>
                </a:pPr>
                <a:r>
                  <a:rPr lang="en-US" dirty="0">
                    <a:solidFill>
                      <a:schemeClr val="bg1"/>
                    </a:solidFill>
                  </a:rPr>
                  <a:t>   { by refine (</a:t>
                </a:r>
                <a14:m>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𝜆</m:t>
                        </m:r>
                      </m:e>
                      <m:sub>
                        <m:r>
                          <m:rPr>
                            <m:sty m:val="p"/>
                          </m:rPr>
                          <a:rPr lang="en-US">
                            <a:solidFill>
                              <a:schemeClr val="bg1"/>
                            </a:solidFill>
                            <a:latin typeface="Cambria Math" panose="02040503050406030204" pitchFamily="18" charset="0"/>
                          </a:rPr>
                          <m:t>F</m:t>
                        </m:r>
                      </m:sub>
                    </m:sSub>
                  </m:oMath>
                </a14:m>
                <a:r>
                  <a:rPr lang="en-US" dirty="0">
                    <a:solidFill>
                      <a:schemeClr val="bg1"/>
                    </a:solidFill>
                  </a:rPr>
                  <a:t>	(</a:t>
                </a:r>
                <a14:m>
                  <m:oMath xmlns:m="http://schemas.openxmlformats.org/officeDocument/2006/math">
                    <m:r>
                      <a:rPr lang="en-US" i="1">
                        <a:solidFill>
                          <a:schemeClr val="bg1"/>
                        </a:solidFill>
                        <a:latin typeface="Cambria Math" panose="02040503050406030204" pitchFamily="18" charset="0"/>
                      </a:rPr>
                      <m:t>𝐹</m:t>
                    </m:r>
                    <m:r>
                      <a:rPr lang="en-US" i="1">
                        <a:solidFill>
                          <a:schemeClr val="bg1"/>
                        </a:solidFill>
                        <a:latin typeface="Cambria Math" panose="02040503050406030204" pitchFamily="18" charset="0"/>
                      </a:rPr>
                      <m:t>↦</m:t>
                    </m:r>
                  </m:oMath>
                </a14:m>
                <a:r>
                  <a:rPr lang="en-US" dirty="0">
                    <a:solidFill>
                      <a:schemeClr val="bg1"/>
                    </a:solidFill>
                  </a:rPr>
                  <a:t> (</a:t>
                </a:r>
                <a14:m>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𝜆</m:t>
                        </m:r>
                      </m:e>
                      <m:sub>
                        <m:r>
                          <m:rPr>
                            <m:sty m:val="p"/>
                          </m:rPr>
                          <a:rPr lang="en-US">
                            <a:solidFill>
                              <a:schemeClr val="bg1"/>
                            </a:solidFill>
                            <a:latin typeface="Cambria Math" panose="02040503050406030204" pitchFamily="18" charset="0"/>
                          </a:rPr>
                          <m:t>F</m:t>
                        </m:r>
                      </m:sub>
                    </m:sSub>
                  </m:oMath>
                </a14:m>
                <a:r>
                  <a:rPr lang="en-US" dirty="0">
                    <a:solidFill>
                      <a:schemeClr val="bg1"/>
                    </a:solidFill>
                  </a:rPr>
                  <a:t>	(</a:t>
                </a:r>
                <a14:m>
                  <m:oMath xmlns:m="http://schemas.openxmlformats.org/officeDocument/2006/math">
                    <m:r>
                      <a:rPr lang="en-US" i="1">
                        <a:solidFill>
                          <a:schemeClr val="bg1"/>
                        </a:solidFill>
                        <a:latin typeface="Cambria Math" panose="02040503050406030204" pitchFamily="18" charset="0"/>
                      </a:rPr>
                      <m:t>𝑐</m:t>
                    </m:r>
                    <m:r>
                      <a:rPr lang="en-US" i="1">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𝐹</m:t>
                        </m:r>
                      </m:e>
                      <m:sub>
                        <m:r>
                          <m:rPr>
                            <m:sty m:val="p"/>
                          </m:rPr>
                          <a:rPr lang="en-US">
                            <a:solidFill>
                              <a:schemeClr val="bg1"/>
                            </a:solidFill>
                            <a:latin typeface="Cambria Math" panose="02040503050406030204" pitchFamily="18" charset="0"/>
                          </a:rPr>
                          <m:t>o</m:t>
                        </m:r>
                      </m:sub>
                    </m:sSub>
                    <m:r>
                      <a:rPr lang="en-US" i="1">
                        <a:solidFill>
                          <a:schemeClr val="bg1"/>
                        </a:solidFill>
                        <a:latin typeface="Cambria Math" panose="02040503050406030204" pitchFamily="18" charset="0"/>
                      </a:rPr>
                      <m:t> </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𝑐</m:t>
                        </m:r>
                      </m:e>
                      <m:sub>
                        <m:r>
                          <a:rPr lang="en-US" i="1">
                            <a:solidFill>
                              <a:schemeClr val="bg1"/>
                            </a:solidFill>
                            <a:latin typeface="Cambria Math" panose="02040503050406030204" pitchFamily="18" charset="0"/>
                          </a:rPr>
                          <m:t>1</m:t>
                        </m:r>
                      </m:sub>
                    </m:sSub>
                    <m:r>
                      <a:rPr lang="en-US" i="1">
                        <a:solidFill>
                          <a:schemeClr val="bg1"/>
                        </a:solidFill>
                        <a:latin typeface="Cambria Math" panose="02040503050406030204" pitchFamily="18" charset="0"/>
                      </a:rPr>
                      <m:t> </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𝑐</m:t>
                        </m:r>
                      </m:e>
                      <m:sub>
                        <m:r>
                          <a:rPr lang="en-US" i="1">
                            <a:solidFill>
                              <a:schemeClr val="bg1"/>
                            </a:solidFill>
                            <a:latin typeface="Cambria Math" panose="02040503050406030204" pitchFamily="18" charset="0"/>
                          </a:rPr>
                          <m:t>2</m:t>
                        </m:r>
                      </m:sub>
                    </m:sSub>
                  </m:oMath>
                </a14:m>
                <a:r>
                  <a:rPr lang="en-US" dirty="0">
                    <a:solidFill>
                      <a:schemeClr val="bg1"/>
                    </a:solidFill>
                  </a:rPr>
                  <a:t>) (</a:t>
                </a:r>
                <a14:m>
                  <m:oMath xmlns:m="http://schemas.openxmlformats.org/officeDocument/2006/math">
                    <m:r>
                      <a:rPr lang="en-US" i="1">
                        <a:solidFill>
                          <a:schemeClr val="bg1"/>
                        </a:solidFill>
                        <a:latin typeface="Cambria Math" panose="02040503050406030204" pitchFamily="18" charset="0"/>
                      </a:rPr>
                      <m:t>𝑠</m:t>
                    </m:r>
                    <m:r>
                      <a:rPr lang="en-US" i="1">
                        <a:solidFill>
                          <a:schemeClr val="bg1"/>
                        </a:solidFill>
                        <a:latin typeface="Cambria Math" panose="02040503050406030204" pitchFamily="18" charset="0"/>
                      </a:rPr>
                      <m:t> </m:t>
                    </m:r>
                    <m:r>
                      <a:rPr lang="en-US" i="1">
                        <a:solidFill>
                          <a:schemeClr val="bg1"/>
                        </a:solidFill>
                        <a:latin typeface="Cambria Math" panose="02040503050406030204" pitchFamily="18" charset="0"/>
                      </a:rPr>
                      <m:t>𝑑</m:t>
                    </m:r>
                    <m:r>
                      <a:rPr lang="en-US" i="1">
                        <a:solidFill>
                          <a:schemeClr val="bg1"/>
                        </a:solidFill>
                        <a:latin typeface="Cambria Math" panose="02040503050406030204" pitchFamily="18" charset="0"/>
                      </a:rPr>
                      <m:t> </m:t>
                    </m:r>
                    <m:r>
                      <a:rPr lang="en-US" i="1">
                        <a:solidFill>
                          <a:schemeClr val="bg1"/>
                        </a:solidFill>
                        <a:latin typeface="Cambria Math" panose="02040503050406030204" pitchFamily="18" charset="0"/>
                      </a:rPr>
                      <m:t>𝑚</m:t>
                    </m:r>
                    <m:r>
                      <a:rPr lang="en-US" i="1">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d>
                          <m:dPr>
                            <m:ctrlPr>
                              <a:rPr lang="en-US" i="1">
                                <a:solidFill>
                                  <a:schemeClr val="bg1"/>
                                </a:solidFill>
                                <a:latin typeface="Cambria Math" panose="02040503050406030204" pitchFamily="18" charset="0"/>
                              </a:rPr>
                            </m:ctrlPr>
                          </m:dPr>
                          <m:e>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𝐹</m:t>
                                </m:r>
                              </m:e>
                              <m:sub>
                                <m:r>
                                  <m:rPr>
                                    <m:sty m:val="p"/>
                                  </m:rPr>
                                  <a:rPr lang="en-US">
                                    <a:solidFill>
                                      <a:schemeClr val="bg1"/>
                                    </a:solidFill>
                                    <a:latin typeface="Cambria Math" panose="02040503050406030204" pitchFamily="18" charset="0"/>
                                  </a:rPr>
                                  <m:t>o</m:t>
                                </m:r>
                              </m:sub>
                            </m:sSub>
                            <m:r>
                              <a:rPr lang="en-US" i="1">
                                <a:solidFill>
                                  <a:schemeClr val="bg1"/>
                                </a:solidFill>
                                <a:latin typeface="Cambria Math" panose="02040503050406030204" pitchFamily="18" charset="0"/>
                              </a:rPr>
                              <m:t> </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𝑑</m:t>
                                </m:r>
                              </m:e>
                              <m:sub>
                                <m:r>
                                  <a:rPr lang="en-US" i="1">
                                    <a:solidFill>
                                      <a:schemeClr val="bg1"/>
                                    </a:solidFill>
                                    <a:latin typeface="Cambria Math" panose="02040503050406030204" pitchFamily="18" charset="0"/>
                                  </a:rPr>
                                  <m:t>1</m:t>
                                </m:r>
                              </m:sub>
                            </m:sSub>
                          </m:e>
                        </m:d>
                      </m:e>
                      <m:sub>
                        <m:r>
                          <m:rPr>
                            <m:sty m:val="p"/>
                          </m:rPr>
                          <a:rPr lang="en-US">
                            <a:solidFill>
                              <a:schemeClr val="bg1"/>
                            </a:solidFill>
                            <a:latin typeface="Cambria Math" panose="02040503050406030204" pitchFamily="18" charset="0"/>
                          </a:rPr>
                          <m:t>m</m:t>
                        </m:r>
                      </m:sub>
                    </m:sSub>
                    <m:r>
                      <a:rPr lang="en-US" i="1">
                        <a:solidFill>
                          <a:schemeClr val="bg1"/>
                        </a:solidFill>
                        <a:latin typeface="Cambria Math" panose="02040503050406030204" pitchFamily="18" charset="0"/>
                      </a:rPr>
                      <m:t> </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𝑚</m:t>
                        </m:r>
                      </m:e>
                      <m:sub>
                        <m:r>
                          <a:rPr lang="en-US" i="1">
                            <a:solidFill>
                              <a:schemeClr val="bg1"/>
                            </a:solidFill>
                            <a:latin typeface="Cambria Math" panose="02040503050406030204" pitchFamily="18" charset="0"/>
                          </a:rPr>
                          <m:t>2</m:t>
                        </m:r>
                      </m:sub>
                    </m:sSub>
                    <m:r>
                      <a:rPr lang="en-US" i="1">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d>
                          <m:dPr>
                            <m:ctrlPr>
                              <a:rPr lang="en-US" i="1">
                                <a:solidFill>
                                  <a:schemeClr val="bg1"/>
                                </a:solidFill>
                                <a:latin typeface="Cambria Math" panose="02040503050406030204" pitchFamily="18" charset="0"/>
                              </a:rPr>
                            </m:ctrlPr>
                          </m:dPr>
                          <m:e>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𝐹</m:t>
                                </m:r>
                              </m:e>
                              <m:sub>
                                <m:r>
                                  <m:rPr>
                                    <m:sty m:val="p"/>
                                  </m:rPr>
                                  <a:rPr lang="en-US">
                                    <a:solidFill>
                                      <a:schemeClr val="bg1"/>
                                    </a:solidFill>
                                    <a:latin typeface="Cambria Math" panose="02040503050406030204" pitchFamily="18" charset="0"/>
                                  </a:rPr>
                                  <m:t>m</m:t>
                                </m:r>
                              </m:sub>
                            </m:sSub>
                            <m:r>
                              <a:rPr lang="en-US" i="1">
                                <a:solidFill>
                                  <a:schemeClr val="bg1"/>
                                </a:solidFill>
                                <a:latin typeface="Cambria Math" panose="02040503050406030204" pitchFamily="18" charset="0"/>
                              </a:rPr>
                              <m:t> </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𝑚</m:t>
                                </m:r>
                              </m:e>
                              <m:sub>
                                <m:r>
                                  <a:rPr lang="en-US" i="1">
                                    <a:solidFill>
                                      <a:schemeClr val="bg1"/>
                                    </a:solidFill>
                                    <a:latin typeface="Cambria Math" panose="02040503050406030204" pitchFamily="18" charset="0"/>
                                  </a:rPr>
                                  <m:t>1</m:t>
                                </m:r>
                              </m:sub>
                            </m:sSub>
                          </m:e>
                        </m:d>
                      </m:e>
                      <m:sub>
                        <m:r>
                          <m:rPr>
                            <m:sty m:val="p"/>
                          </m:rPr>
                          <a:rPr lang="en-US">
                            <a:solidFill>
                              <a:schemeClr val="bg1"/>
                            </a:solidFill>
                            <a:latin typeface="Cambria Math" panose="02040503050406030204" pitchFamily="18" charset="0"/>
                          </a:rPr>
                          <m:t>o</m:t>
                        </m:r>
                      </m:sub>
                    </m:sSub>
                    <m:r>
                      <a:rPr lang="en-US" i="1">
                        <a:solidFill>
                          <a:schemeClr val="bg1"/>
                        </a:solidFill>
                        <a:latin typeface="Cambria Math" panose="02040503050406030204" pitchFamily="18" charset="0"/>
                      </a:rPr>
                      <m:t> </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𝑠</m:t>
                        </m:r>
                      </m:e>
                      <m:sub>
                        <m:r>
                          <a:rPr lang="en-US" i="1">
                            <a:solidFill>
                              <a:schemeClr val="bg1"/>
                            </a:solidFill>
                            <a:latin typeface="Cambria Math" panose="02040503050406030204" pitchFamily="18" charset="0"/>
                          </a:rPr>
                          <m:t>2</m:t>
                        </m:r>
                      </m:sub>
                    </m:sSub>
                  </m:oMath>
                </a14:m>
                <a:r>
                  <a:rPr lang="en-US" dirty="0">
                    <a:solidFill>
                      <a:schemeClr val="bg1"/>
                    </a:solidFill>
                  </a:rPr>
                  <a:t>))</a:t>
                </a:r>
              </a:p>
              <a:p>
                <a:pPr>
                  <a:tabLst>
                    <a:tab pos="1545431" algn="l"/>
                    <a:tab pos="2445544" algn="l"/>
                  </a:tabLst>
                </a:pPr>
                <a:r>
                  <a:rPr lang="en-US" dirty="0">
                    <a:solidFill>
                      <a:schemeClr val="bg1"/>
                    </a:solidFill>
                  </a:rPr>
                  <a:t>	(</a:t>
                </a:r>
                <a14:m>
                  <m:oMath xmlns:m="http://schemas.openxmlformats.org/officeDocument/2006/math">
                    <m:r>
                      <a:rPr lang="en-US" i="1">
                        <a:solidFill>
                          <a:schemeClr val="bg1"/>
                        </a:solidFill>
                        <a:latin typeface="Cambria Math" panose="02040503050406030204" pitchFamily="18" charset="0"/>
                      </a:rPr>
                      <m:t>𝐹</m:t>
                    </m:r>
                    <m:r>
                      <a:rPr lang="en-US" i="1">
                        <a:solidFill>
                          <a:schemeClr val="bg1"/>
                        </a:solidFill>
                        <a:latin typeface="Cambria Math" panose="02040503050406030204" pitchFamily="18" charset="0"/>
                      </a:rPr>
                      <m:t> </m:t>
                    </m:r>
                    <m:r>
                      <a:rPr lang="en-US" i="1">
                        <a:solidFill>
                          <a:schemeClr val="bg1"/>
                        </a:solidFill>
                        <a:latin typeface="Cambria Math" panose="02040503050406030204" pitchFamily="18" charset="0"/>
                      </a:rPr>
                      <m:t>𝐺</m:t>
                    </m:r>
                    <m:r>
                      <a:rPr lang="en-US" i="1">
                        <a:solidFill>
                          <a:schemeClr val="bg1"/>
                        </a:solidFill>
                        <a:latin typeface="Cambria Math" panose="02040503050406030204" pitchFamily="18" charset="0"/>
                      </a:rPr>
                      <m:t> </m:t>
                    </m:r>
                    <m:r>
                      <a:rPr lang="en-US" i="1">
                        <a:solidFill>
                          <a:schemeClr val="bg1"/>
                        </a:solidFill>
                        <a:latin typeface="Cambria Math" panose="02040503050406030204" pitchFamily="18" charset="0"/>
                      </a:rPr>
                      <m:t>𝑇</m:t>
                    </m:r>
                    <m:r>
                      <a:rPr lang="en-US" i="1">
                        <a:solidFill>
                          <a:schemeClr val="bg1"/>
                        </a:solidFill>
                        <a:latin typeface="Cambria Math" panose="02040503050406030204" pitchFamily="18" charset="0"/>
                      </a:rPr>
                      <m:t>↦</m:t>
                    </m:r>
                  </m:oMath>
                </a14:m>
                <a:r>
                  <a:rPr lang="en-US" dirty="0">
                    <a:solidFill>
                      <a:schemeClr val="bg1"/>
                    </a:solidFill>
                  </a:rPr>
                  <a:t> (</a:t>
                </a:r>
                <a14:m>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𝜆</m:t>
                        </m:r>
                      </m:e>
                      <m:sub>
                        <m:r>
                          <m:rPr>
                            <m:sty m:val="p"/>
                          </m:rPr>
                          <a:rPr lang="en-US">
                            <a:solidFill>
                              <a:schemeClr val="bg1"/>
                            </a:solidFill>
                            <a:latin typeface="Cambria Math" panose="02040503050406030204" pitchFamily="18" charset="0"/>
                          </a:rPr>
                          <m:t>T</m:t>
                        </m:r>
                      </m:sub>
                    </m:sSub>
                  </m:oMath>
                </a14:m>
                <a:r>
                  <a:rPr lang="en-US" dirty="0">
                    <a:solidFill>
                      <a:schemeClr val="bg1"/>
                    </a:solidFill>
                  </a:rPr>
                  <a:t> (</a:t>
                </a:r>
                <a14:m>
                  <m:oMath xmlns:m="http://schemas.openxmlformats.org/officeDocument/2006/math">
                    <m:r>
                      <a:rPr lang="en-US" i="1">
                        <a:solidFill>
                          <a:schemeClr val="bg1"/>
                        </a:solidFill>
                        <a:latin typeface="Cambria Math" panose="02040503050406030204" pitchFamily="18" charset="0"/>
                      </a:rPr>
                      <m:t>𝑐</m:t>
                    </m:r>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𝑇</m:t>
                    </m:r>
                    <m:r>
                      <a:rPr lang="en-US" i="1">
                        <a:solidFill>
                          <a:schemeClr val="bg1"/>
                        </a:solidFill>
                        <a:latin typeface="Cambria Math" panose="02040503050406030204" pitchFamily="18" charset="0"/>
                      </a:rPr>
                      <m:t> </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𝑐</m:t>
                        </m:r>
                      </m:e>
                      <m:sub>
                        <m:r>
                          <a:rPr lang="en-US" i="1">
                            <a:solidFill>
                              <a:schemeClr val="bg1"/>
                            </a:solidFill>
                            <a:latin typeface="Cambria Math" panose="02040503050406030204" pitchFamily="18" charset="0"/>
                          </a:rPr>
                          <m:t>1</m:t>
                        </m:r>
                      </m:sub>
                    </m:sSub>
                    <m:r>
                      <a:rPr lang="en-US" i="1">
                        <a:solidFill>
                          <a:schemeClr val="bg1"/>
                        </a:solidFill>
                        <a:latin typeface="Cambria Math" panose="02040503050406030204" pitchFamily="18" charset="0"/>
                      </a:rPr>
                      <m:t> </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𝑐</m:t>
                        </m:r>
                      </m:e>
                      <m:sub>
                        <m:r>
                          <a:rPr lang="en-US" i="1">
                            <a:solidFill>
                              <a:schemeClr val="bg1"/>
                            </a:solidFill>
                            <a:latin typeface="Cambria Math" panose="02040503050406030204" pitchFamily="18" charset="0"/>
                          </a:rPr>
                          <m:t>2</m:t>
                        </m:r>
                      </m:sub>
                    </m:sSub>
                  </m:oMath>
                </a14:m>
                <a:r>
                  <a:rPr lang="en-US" dirty="0">
                    <a:solidFill>
                      <a:schemeClr val="bg1"/>
                    </a:solidFill>
                  </a:rPr>
                  <a:t>)))). }</a:t>
                </a:r>
              </a:p>
              <a:p>
                <a:pPr>
                  <a:tabLst>
                    <a:tab pos="1544241" algn="l"/>
                    <a:tab pos="2440781" algn="l"/>
                    <a:tab pos="3045619" algn="l"/>
                  </a:tabLst>
                </a:pPr>
                <a:r>
                  <a:rPr lang="en-US" dirty="0">
                    <a:solidFill>
                      <a:schemeClr val="bg1"/>
                    </a:solidFill>
                  </a:rPr>
                  <a:t>   { by refine (</a:t>
                </a:r>
                <a14:m>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𝜆</m:t>
                        </m:r>
                      </m:e>
                      <m:sub>
                        <m:r>
                          <m:rPr>
                            <m:sty m:val="p"/>
                          </m:rPr>
                          <a:rPr lang="en-US">
                            <a:solidFill>
                              <a:schemeClr val="bg1"/>
                            </a:solidFill>
                            <a:latin typeface="Cambria Math" panose="02040503050406030204" pitchFamily="18" charset="0"/>
                          </a:rPr>
                          <m:t>F</m:t>
                        </m:r>
                      </m:sub>
                    </m:sSub>
                  </m:oMath>
                </a14:m>
                <a:r>
                  <a:rPr lang="en-US" dirty="0">
                    <a:solidFill>
                      <a:schemeClr val="bg1"/>
                    </a:solidFill>
                  </a:rPr>
                  <a:t>	(</a:t>
                </a:r>
                <a14:m>
                  <m:oMath xmlns:m="http://schemas.openxmlformats.org/officeDocument/2006/math">
                    <m:r>
                      <a:rPr lang="en-US" i="1">
                        <a:solidFill>
                          <a:schemeClr val="bg1"/>
                        </a:solidFill>
                        <a:latin typeface="Cambria Math" panose="02040503050406030204" pitchFamily="18" charset="0"/>
                      </a:rPr>
                      <m:t>𝐹</m:t>
                    </m:r>
                    <m:r>
                      <a:rPr lang="en-US" i="1">
                        <a:solidFill>
                          <a:schemeClr val="bg1"/>
                        </a:solidFill>
                        <a:latin typeface="Cambria Math" panose="02040503050406030204" pitchFamily="18" charset="0"/>
                      </a:rPr>
                      <m:t>↦</m:t>
                    </m:r>
                  </m:oMath>
                </a14:m>
                <a:r>
                  <a:rPr lang="en-US" dirty="0">
                    <a:solidFill>
                      <a:schemeClr val="bg1"/>
                    </a:solidFill>
                  </a:rPr>
                  <a:t> (</a:t>
                </a:r>
                <a14:m>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𝜆</m:t>
                        </m:r>
                      </m:e>
                      <m:sub>
                        <m:r>
                          <m:rPr>
                            <m:sty m:val="p"/>
                          </m:rPr>
                          <a:rPr lang="en-US">
                            <a:solidFill>
                              <a:schemeClr val="bg1"/>
                            </a:solidFill>
                            <a:latin typeface="Cambria Math" panose="02040503050406030204" pitchFamily="18" charset="0"/>
                          </a:rPr>
                          <m:t>F</m:t>
                        </m:r>
                      </m:sub>
                    </m:sSub>
                  </m:oMath>
                </a14:m>
                <a:r>
                  <a:rPr lang="en-US" dirty="0">
                    <a:solidFill>
                      <a:schemeClr val="bg1"/>
                    </a:solidFill>
                  </a:rPr>
                  <a:t>	(</a:t>
                </a:r>
                <a14:m>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𝑐</m:t>
                        </m:r>
                      </m:e>
                      <m:sub>
                        <m:r>
                          <a:rPr lang="en-US">
                            <a:solidFill>
                              <a:schemeClr val="bg1"/>
                            </a:solidFill>
                            <a:latin typeface="Cambria Math" panose="02040503050406030204" pitchFamily="18" charset="0"/>
                          </a:rPr>
                          <m:t>1</m:t>
                        </m:r>
                      </m:sub>
                    </m:sSub>
                    <m:r>
                      <a:rPr lang="en-US" i="1">
                        <a:solidFill>
                          <a:schemeClr val="bg1"/>
                        </a:solidFill>
                        <a:latin typeface="Cambria Math" panose="02040503050406030204" pitchFamily="18" charset="0"/>
                      </a:rPr>
                      <m:t>↦</m:t>
                    </m:r>
                  </m:oMath>
                </a14:m>
                <a:r>
                  <a:rPr lang="en-US" dirty="0">
                    <a:solidFill>
                      <a:schemeClr val="bg1"/>
                    </a:solidFill>
                  </a:rPr>
                  <a:t> </a:t>
                </a:r>
                <a14:m>
                  <m:oMath xmlns:m="http://schemas.openxmlformats.org/officeDocument/2006/math">
                    <m:r>
                      <m:rPr>
                        <m:nor/>
                      </m:rPr>
                      <a:rPr lang="en-US" dirty="0">
                        <a:solidFill>
                          <a:schemeClr val="bg1"/>
                        </a:solidFill>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𝜆</m:t>
                        </m:r>
                      </m:e>
                      <m:sub>
                        <m:r>
                          <m:rPr>
                            <m:sty m:val="p"/>
                          </m:rPr>
                          <a:rPr lang="en-US">
                            <a:solidFill>
                              <a:schemeClr val="bg1"/>
                            </a:solidFill>
                            <a:latin typeface="Cambria Math" panose="02040503050406030204" pitchFamily="18" charset="0"/>
                          </a:rPr>
                          <m:t>F</m:t>
                        </m:r>
                      </m:sub>
                    </m:sSub>
                  </m:oMath>
                </a14:m>
                <a:r>
                  <a:rPr lang="en-US" dirty="0" smtClean="0">
                    <a:solidFill>
                      <a:schemeClr val="bg1"/>
                    </a:solidFill>
                  </a:rPr>
                  <a:t> </a:t>
                </a:r>
                <a14:m>
                  <m:oMath xmlns:m="http://schemas.openxmlformats.org/officeDocument/2006/math">
                    <m:r>
                      <m:rPr>
                        <m:nor/>
                      </m:rPr>
                      <a:rPr lang="en-US" dirty="0">
                        <a:solidFill>
                          <a:schemeClr val="bg1"/>
                        </a:solidFill>
                      </a:rPr>
                      <m:t>	(</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𝑐</m:t>
                        </m:r>
                      </m:e>
                      <m:sub>
                        <m:r>
                          <a:rPr lang="en-US">
                            <a:solidFill>
                              <a:schemeClr val="bg1"/>
                            </a:solidFill>
                            <a:latin typeface="Cambria Math" panose="02040503050406030204" pitchFamily="18" charset="0"/>
                          </a:rPr>
                          <m:t>2</m:t>
                        </m:r>
                      </m:sub>
                    </m:sSub>
                    <m:r>
                      <a:rPr lang="en-US" i="1">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𝐹</m:t>
                        </m:r>
                      </m:e>
                      <m:sub>
                        <m:r>
                          <m:rPr>
                            <m:sty m:val="p"/>
                          </m:rPr>
                          <a:rPr lang="en-US">
                            <a:solidFill>
                              <a:schemeClr val="bg1"/>
                            </a:solidFill>
                            <a:latin typeface="Cambria Math" panose="02040503050406030204" pitchFamily="18" charset="0"/>
                          </a:rPr>
                          <m:t>o</m:t>
                        </m:r>
                      </m:sub>
                    </m:sSub>
                    <m:r>
                      <a:rPr lang="en-US" i="1">
                        <a:solidFill>
                          <a:schemeClr val="bg1"/>
                        </a:solidFill>
                        <a:latin typeface="Cambria Math" panose="02040503050406030204" pitchFamily="18" charset="0"/>
                      </a:rPr>
                      <m:t> (</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𝑐</m:t>
                        </m:r>
                      </m:e>
                      <m:sub>
                        <m:r>
                          <a:rPr lang="en-US" i="1">
                            <a:solidFill>
                              <a:schemeClr val="bg1"/>
                            </a:solidFill>
                            <a:latin typeface="Cambria Math" panose="02040503050406030204" pitchFamily="18" charset="0"/>
                          </a:rPr>
                          <m:t>1</m:t>
                        </m:r>
                      </m:sub>
                    </m:sSub>
                    <m:r>
                      <a:rPr lang="en-US" i="1">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𝑐</m:t>
                        </m:r>
                      </m:e>
                      <m:sub>
                        <m:r>
                          <a:rPr lang="en-US" i="1">
                            <a:solidFill>
                              <a:schemeClr val="bg1"/>
                            </a:solidFill>
                            <a:latin typeface="Cambria Math" panose="02040503050406030204" pitchFamily="18" charset="0"/>
                          </a:rPr>
                          <m:t>2</m:t>
                        </m:r>
                      </m:sub>
                    </m:sSub>
                    <m:r>
                      <a:rPr lang="en-US" i="1">
                        <a:solidFill>
                          <a:schemeClr val="bg1"/>
                        </a:solidFill>
                        <a:latin typeface="Cambria Math" panose="02040503050406030204" pitchFamily="18" charset="0"/>
                      </a:rPr>
                      <m:t>))</m:t>
                    </m:r>
                  </m:oMath>
                </a14:m>
                <a:r>
                  <a:rPr lang="en-US" dirty="0">
                    <a:solidFill>
                      <a:schemeClr val="bg1"/>
                    </a:solidFill>
                  </a:rPr>
                  <a:t> </a:t>
                </a:r>
                <a14:m>
                  <m:oMath xmlns:m="http://schemas.openxmlformats.org/officeDocument/2006/math">
                    <m:r>
                      <m:rPr>
                        <m:nor/>
                      </m:rPr>
                      <a:rPr lang="en-US" dirty="0">
                        <a:solidFill>
                          <a:schemeClr val="bg1"/>
                        </a:solidFill>
                      </a:rPr>
                      <m:t>	(</m:t>
                    </m:r>
                    <m:r>
                      <a:rPr lang="en-US" i="1">
                        <a:solidFill>
                          <a:schemeClr val="bg1"/>
                        </a:solidFill>
                        <a:latin typeface="Cambria Math" panose="02040503050406030204" pitchFamily="18" charset="0"/>
                      </a:rPr>
                      <m:t>𝑠</m:t>
                    </m:r>
                    <m:r>
                      <a:rPr lang="en-US" i="1">
                        <a:solidFill>
                          <a:schemeClr val="bg1"/>
                        </a:solidFill>
                        <a:latin typeface="Cambria Math" panose="02040503050406030204" pitchFamily="18" charset="0"/>
                      </a:rPr>
                      <m:t> </m:t>
                    </m:r>
                    <m:r>
                      <a:rPr lang="en-US" i="1">
                        <a:solidFill>
                          <a:schemeClr val="bg1"/>
                        </a:solidFill>
                        <a:latin typeface="Cambria Math" panose="02040503050406030204" pitchFamily="18" charset="0"/>
                      </a:rPr>
                      <m:t>𝑑</m:t>
                    </m:r>
                    <m:r>
                      <a:rPr lang="en-US" i="1">
                        <a:solidFill>
                          <a:schemeClr val="bg1"/>
                        </a:solidFill>
                        <a:latin typeface="Cambria Math" panose="02040503050406030204" pitchFamily="18" charset="0"/>
                      </a:rPr>
                      <m:t> </m:t>
                    </m:r>
                    <m:r>
                      <a:rPr lang="en-US" i="1">
                        <a:solidFill>
                          <a:schemeClr val="bg1"/>
                        </a:solidFill>
                        <a:latin typeface="Cambria Math" panose="02040503050406030204" pitchFamily="18" charset="0"/>
                      </a:rPr>
                      <m:t>𝑚</m:t>
                    </m:r>
                    <m:r>
                      <a:rPr lang="en-US" i="1">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𝐹</m:t>
                        </m:r>
                      </m:e>
                      <m:sub>
                        <m:r>
                          <m:rPr>
                            <m:sty m:val="p"/>
                          </m:rPr>
                          <a:rPr lang="en-US">
                            <a:solidFill>
                              <a:schemeClr val="bg1"/>
                            </a:solidFill>
                            <a:latin typeface="Cambria Math" panose="02040503050406030204" pitchFamily="18" charset="0"/>
                          </a:rPr>
                          <m:t>m</m:t>
                        </m:r>
                      </m:sub>
                    </m:sSub>
                    <m:r>
                      <a:rPr lang="en-US" i="1">
                        <a:solidFill>
                          <a:schemeClr val="bg1"/>
                        </a:solidFill>
                        <a:latin typeface="Cambria Math" panose="02040503050406030204" pitchFamily="18" charset="0"/>
                      </a:rPr>
                      <m:t> (1,</m:t>
                    </m:r>
                    <m:r>
                      <a:rPr lang="en-US" i="1">
                        <a:solidFill>
                          <a:schemeClr val="bg1"/>
                        </a:solidFill>
                        <a:latin typeface="Cambria Math" panose="02040503050406030204" pitchFamily="18" charset="0"/>
                      </a:rPr>
                      <m:t>𝑚</m:t>
                    </m:r>
                    <m:r>
                      <a:rPr lang="en-US" i="1">
                        <a:solidFill>
                          <a:schemeClr val="bg1"/>
                        </a:solidFill>
                        <a:latin typeface="Cambria Math" panose="02040503050406030204" pitchFamily="18" charset="0"/>
                      </a:rPr>
                      <m:t>))</m:t>
                    </m:r>
                  </m:oMath>
                </a14:m>
                <a:r>
                  <a:rPr lang="en-US" dirty="0">
                    <a:solidFill>
                      <a:schemeClr val="bg1"/>
                    </a:solidFill>
                  </a:rPr>
                  <a:t>))</a:t>
                </a:r>
              </a:p>
              <a:p>
                <a:pPr>
                  <a:tabLst>
                    <a:tab pos="1544241" algn="l"/>
                    <a:tab pos="2440781" algn="l"/>
                    <a:tab pos="3045619" algn="l"/>
                  </a:tabLst>
                </a:pPr>
                <a:r>
                  <a:rPr lang="en-US" dirty="0">
                    <a:solidFill>
                      <a:schemeClr val="bg1"/>
                    </a:solidFill>
                  </a:rPr>
                  <a:t>	(</a:t>
                </a:r>
                <a14:m>
                  <m:oMath xmlns:m="http://schemas.openxmlformats.org/officeDocument/2006/math">
                    <m:r>
                      <a:rPr lang="en-US" i="1">
                        <a:solidFill>
                          <a:schemeClr val="bg1"/>
                        </a:solidFill>
                        <a:latin typeface="Cambria Math" panose="02040503050406030204" pitchFamily="18" charset="0"/>
                      </a:rPr>
                      <m:t>𝐹</m:t>
                    </m:r>
                    <m:r>
                      <a:rPr lang="en-US" i="1">
                        <a:solidFill>
                          <a:schemeClr val="bg1"/>
                        </a:solidFill>
                        <a:latin typeface="Cambria Math" panose="02040503050406030204" pitchFamily="18" charset="0"/>
                      </a:rPr>
                      <m:t> </m:t>
                    </m:r>
                    <m:r>
                      <a:rPr lang="en-US" i="1">
                        <a:solidFill>
                          <a:schemeClr val="bg1"/>
                        </a:solidFill>
                        <a:latin typeface="Cambria Math" panose="02040503050406030204" pitchFamily="18" charset="0"/>
                      </a:rPr>
                      <m:t>𝐺</m:t>
                    </m:r>
                    <m:r>
                      <a:rPr lang="en-US" i="1">
                        <a:solidFill>
                          <a:schemeClr val="bg1"/>
                        </a:solidFill>
                        <a:latin typeface="Cambria Math" panose="02040503050406030204" pitchFamily="18" charset="0"/>
                      </a:rPr>
                      <m:t> </m:t>
                    </m:r>
                    <m:r>
                      <a:rPr lang="en-US" i="1">
                        <a:solidFill>
                          <a:schemeClr val="bg1"/>
                        </a:solidFill>
                        <a:latin typeface="Cambria Math" panose="02040503050406030204" pitchFamily="18" charset="0"/>
                      </a:rPr>
                      <m:t>𝑇</m:t>
                    </m:r>
                    <m:r>
                      <a:rPr lang="en-US" i="1">
                        <a:solidFill>
                          <a:schemeClr val="bg1"/>
                        </a:solidFill>
                        <a:latin typeface="Cambria Math" panose="02040503050406030204" pitchFamily="18" charset="0"/>
                      </a:rPr>
                      <m:t>↦</m:t>
                    </m:r>
                  </m:oMath>
                </a14:m>
                <a:r>
                  <a:rPr lang="en-US" dirty="0">
                    <a:solidFill>
                      <a:schemeClr val="bg1"/>
                    </a:solidFill>
                  </a:rPr>
                  <a:t> (</a:t>
                </a:r>
                <a14:m>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𝜆</m:t>
                        </m:r>
                      </m:e>
                      <m:sub>
                        <m:r>
                          <m:rPr>
                            <m:sty m:val="p"/>
                          </m:rPr>
                          <a:rPr lang="en-US">
                            <a:solidFill>
                              <a:schemeClr val="bg1"/>
                            </a:solidFill>
                            <a:latin typeface="Cambria Math" panose="02040503050406030204" pitchFamily="18" charset="0"/>
                          </a:rPr>
                          <m:t>T</m:t>
                        </m:r>
                      </m:sub>
                    </m:sSub>
                  </m:oMath>
                </a14:m>
                <a:r>
                  <a:rPr lang="en-US" dirty="0">
                    <a:solidFill>
                      <a:schemeClr val="bg1"/>
                    </a:solidFill>
                  </a:rPr>
                  <a:t> (</a:t>
                </a:r>
                <a14:m>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𝑐</m:t>
                        </m:r>
                      </m:e>
                      <m:sub>
                        <m:r>
                          <a:rPr lang="en-US">
                            <a:solidFill>
                              <a:schemeClr val="bg1"/>
                            </a:solidFill>
                            <a:latin typeface="Cambria Math" panose="02040503050406030204" pitchFamily="18" charset="0"/>
                          </a:rPr>
                          <m:t>1</m:t>
                        </m:r>
                      </m:sub>
                    </m:sSub>
                    <m:r>
                      <a:rPr lang="en-US" i="1">
                        <a:solidFill>
                          <a:schemeClr val="bg1"/>
                        </a:solidFill>
                        <a:latin typeface="Cambria Math" panose="02040503050406030204" pitchFamily="18" charset="0"/>
                      </a:rPr>
                      <m:t>↦</m:t>
                    </m:r>
                  </m:oMath>
                </a14:m>
                <a:r>
                  <a:rPr lang="en-US" dirty="0">
                    <a:solidFill>
                      <a:schemeClr val="bg1"/>
                    </a:solidFill>
                  </a:rPr>
                  <a:t> </a:t>
                </a:r>
                <a14:m>
                  <m:oMath xmlns:m="http://schemas.openxmlformats.org/officeDocument/2006/math">
                    <m:r>
                      <m:rPr>
                        <m:nor/>
                      </m:rPr>
                      <a:rPr lang="en-US" dirty="0">
                        <a:solidFill>
                          <a:schemeClr val="bg1"/>
                        </a:solidFill>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𝜆</m:t>
                        </m:r>
                      </m:e>
                      <m:sub>
                        <m:r>
                          <m:rPr>
                            <m:sty m:val="p"/>
                          </m:rPr>
                          <a:rPr lang="en-US">
                            <a:solidFill>
                              <a:schemeClr val="bg1"/>
                            </a:solidFill>
                            <a:latin typeface="Cambria Math" panose="02040503050406030204" pitchFamily="18" charset="0"/>
                          </a:rPr>
                          <m:t>T</m:t>
                        </m:r>
                      </m:sub>
                    </m:sSub>
                  </m:oMath>
                </a14:m>
                <a:r>
                  <a:rPr lang="en-US" dirty="0">
                    <a:solidFill>
                      <a:schemeClr val="bg1"/>
                    </a:solidFill>
                  </a:rPr>
                  <a:t> (</a:t>
                </a:r>
                <a14:m>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𝑐</m:t>
                        </m:r>
                      </m:e>
                      <m:sub>
                        <m:r>
                          <a:rPr lang="en-US" i="1">
                            <a:solidFill>
                              <a:schemeClr val="bg1"/>
                            </a:solidFill>
                            <a:latin typeface="Cambria Math" panose="02040503050406030204" pitchFamily="18" charset="0"/>
                          </a:rPr>
                          <m:t>2</m:t>
                        </m:r>
                      </m:sub>
                    </m:sSub>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𝑇</m:t>
                    </m:r>
                    <m:r>
                      <a:rPr lang="en-US" i="1">
                        <a:solidFill>
                          <a:schemeClr val="bg1"/>
                        </a:solidFill>
                        <a:latin typeface="Cambria Math" panose="02040503050406030204" pitchFamily="18" charset="0"/>
                      </a:rPr>
                      <m:t> (</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𝑐</m:t>
                        </m:r>
                      </m:e>
                      <m:sub>
                        <m:r>
                          <a:rPr lang="en-US" i="1">
                            <a:solidFill>
                              <a:schemeClr val="bg1"/>
                            </a:solidFill>
                            <a:latin typeface="Cambria Math" panose="02040503050406030204" pitchFamily="18" charset="0"/>
                          </a:rPr>
                          <m:t>1</m:t>
                        </m:r>
                      </m:sub>
                    </m:sSub>
                    <m:r>
                      <a:rPr lang="en-US" i="1">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𝑐</m:t>
                        </m:r>
                      </m:e>
                      <m:sub>
                        <m:r>
                          <a:rPr lang="en-US" i="1">
                            <a:solidFill>
                              <a:schemeClr val="bg1"/>
                            </a:solidFill>
                            <a:latin typeface="Cambria Math" panose="02040503050406030204" pitchFamily="18" charset="0"/>
                          </a:rPr>
                          <m:t>2</m:t>
                        </m:r>
                      </m:sub>
                    </m:sSub>
                    <m:r>
                      <a:rPr lang="en-US" i="1">
                        <a:solidFill>
                          <a:schemeClr val="bg1"/>
                        </a:solidFill>
                        <a:latin typeface="Cambria Math" panose="02040503050406030204" pitchFamily="18" charset="0"/>
                      </a:rPr>
                      <m:t>)</m:t>
                    </m:r>
                  </m:oMath>
                </a14:m>
                <a:r>
                  <a:rPr lang="en-US" dirty="0">
                    <a:solidFill>
                      <a:schemeClr val="bg1"/>
                    </a:solidFill>
                  </a:rPr>
                  <a:t>))))). }</a:t>
                </a:r>
              </a:p>
              <a:p>
                <a:pPr>
                  <a:tabLst>
                    <a:tab pos="1544241" algn="l"/>
                    <a:tab pos="2440781" algn="l"/>
                    <a:tab pos="3045619" algn="l"/>
                  </a:tabLst>
                </a:pPr>
                <a:r>
                  <a:rPr lang="en-US" dirty="0">
                    <a:solidFill>
                      <a:schemeClr val="bg1"/>
                    </a:solidFill>
                  </a:rPr>
                  <a:t>   all: trivial.</a:t>
                </a:r>
              </a:p>
              <a:p>
                <a:pPr>
                  <a:tabLst>
                    <a:tab pos="1544241" algn="l"/>
                    <a:tab pos="2440781" algn="l"/>
                    <a:tab pos="3045619" algn="l"/>
                  </a:tabLst>
                </a:pPr>
                <a:r>
                  <a:rPr lang="en-US" dirty="0" err="1">
                    <a:solidFill>
                      <a:schemeClr val="bg1"/>
                    </a:solidFill>
                  </a:rPr>
                  <a:t>Qed</a:t>
                </a:r>
                <a:r>
                  <a:rPr lang="en-US" dirty="0">
                    <a:solidFill>
                      <a:schemeClr val="bg1"/>
                    </a:solidFill>
                  </a:rPr>
                  <a:t>.</a:t>
                </a:r>
                <a:endParaRPr lang="en-GB" dirty="0">
                  <a:solidFill>
                    <a:schemeClr val="bg1"/>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121021" y="3194512"/>
                <a:ext cx="8901956" cy="2654766"/>
              </a:xfrm>
              <a:prstGeom prst="rect">
                <a:avLst/>
              </a:prstGeom>
              <a:blipFill rotWithShape="0">
                <a:blip r:embed="rId5"/>
                <a:stretch>
                  <a:fillRect l="-616" t="-229" b="-252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557785" y="990381"/>
                <a:ext cx="7790561" cy="1426609"/>
              </a:xfrm>
              <a:prstGeom prst="rect">
                <a:avLst/>
              </a:prstGeom>
              <a:solidFill>
                <a:srgbClr val="4E7548"/>
              </a:solidFill>
            </p:spPr>
            <p:txBody>
              <a:bodyPr wrap="square" rtlCol="0">
                <a:spAutoFit/>
              </a:bodyPr>
              <a:lstStyle/>
              <a:p>
                <a:r>
                  <a:rPr lang="en-US" sz="2100" b="1" dirty="0">
                    <a:solidFill>
                      <a:schemeClr val="bg1"/>
                    </a:solidFill>
                    <a:latin typeface="Bradley Hand ITC" panose="03070402050302030203" pitchFamily="66" charset="0"/>
                  </a:rPr>
                  <a:t>Theorem (currying) : </a:t>
                </a:r>
                <a14:m>
                  <m:oMath xmlns:m="http://schemas.openxmlformats.org/officeDocument/2006/math">
                    <m:d>
                      <m:dPr>
                        <m:ctrlPr>
                          <a:rPr lang="en-US" sz="2100" b="1" i="1">
                            <a:solidFill>
                              <a:schemeClr val="bg1"/>
                            </a:solidFill>
                            <a:latin typeface="Cambria Math" panose="02040503050406030204" pitchFamily="18" charset="0"/>
                          </a:rPr>
                        </m:ctrlPr>
                      </m:dPr>
                      <m:e>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𝑪</m:t>
                            </m:r>
                          </m:e>
                          <m:sub>
                            <m:r>
                              <a:rPr lang="en-US" sz="2100" b="1" i="1">
                                <a:solidFill>
                                  <a:schemeClr val="bg1"/>
                                </a:solidFill>
                                <a:latin typeface="Cambria Math" panose="02040503050406030204" pitchFamily="18" charset="0"/>
                              </a:rPr>
                              <m:t>𝟏</m:t>
                            </m:r>
                          </m:sub>
                        </m:sSub>
                        <m:r>
                          <a:rPr lang="en-US" sz="2100" b="1" i="1">
                            <a:solidFill>
                              <a:schemeClr val="bg1"/>
                            </a:solidFill>
                            <a:latin typeface="Cambria Math" panose="02040503050406030204" pitchFamily="18" charset="0"/>
                          </a:rPr>
                          <m:t>→</m:t>
                        </m:r>
                        <m:d>
                          <m:dPr>
                            <m:ctrlPr>
                              <a:rPr lang="en-US" sz="2100" b="1" i="1">
                                <a:solidFill>
                                  <a:schemeClr val="bg1"/>
                                </a:solidFill>
                                <a:latin typeface="Cambria Math" panose="02040503050406030204" pitchFamily="18" charset="0"/>
                              </a:rPr>
                            </m:ctrlPr>
                          </m:dPr>
                          <m:e>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𝑪</m:t>
                                </m:r>
                              </m:e>
                              <m:sub>
                                <m:r>
                                  <a:rPr lang="en-US" sz="2100" b="1" i="1">
                                    <a:solidFill>
                                      <a:schemeClr val="bg1"/>
                                    </a:solidFill>
                                    <a:latin typeface="Cambria Math" panose="02040503050406030204" pitchFamily="18" charset="0"/>
                                  </a:rPr>
                                  <m:t>𝟐</m:t>
                                </m:r>
                              </m:sub>
                            </m:sSub>
                            <m:r>
                              <a:rPr lang="en-US" sz="2100" b="1" i="1">
                                <a:solidFill>
                                  <a:schemeClr val="bg1"/>
                                </a:solidFill>
                                <a:latin typeface="Cambria Math" panose="02040503050406030204" pitchFamily="18" charset="0"/>
                              </a:rPr>
                              <m:t>→</m:t>
                            </m:r>
                            <m:r>
                              <a:rPr lang="en-US" sz="2100" b="1" i="1">
                                <a:solidFill>
                                  <a:schemeClr val="bg1"/>
                                </a:solidFill>
                                <a:latin typeface="Cambria Math" panose="02040503050406030204" pitchFamily="18" charset="0"/>
                              </a:rPr>
                              <m:t>𝑫</m:t>
                            </m:r>
                          </m:e>
                        </m:d>
                      </m:e>
                    </m:d>
                    <m:r>
                      <a:rPr lang="en-US" sz="2100" b="1" i="1">
                        <a:solidFill>
                          <a:schemeClr val="bg1"/>
                        </a:solidFill>
                        <a:latin typeface="Cambria Math" panose="02040503050406030204" pitchFamily="18" charset="0"/>
                      </a:rPr>
                      <m:t>≅(</m:t>
                    </m:r>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𝑪</m:t>
                        </m:r>
                      </m:e>
                      <m:sub>
                        <m:r>
                          <a:rPr lang="en-US" sz="2100" b="1" i="1">
                            <a:solidFill>
                              <a:schemeClr val="bg1"/>
                            </a:solidFill>
                            <a:latin typeface="Cambria Math" panose="02040503050406030204" pitchFamily="18" charset="0"/>
                          </a:rPr>
                          <m:t>𝟏</m:t>
                        </m:r>
                      </m:sub>
                    </m:sSub>
                    <m:r>
                      <a:rPr lang="en-US" sz="2100" b="1" i="1">
                        <a:solidFill>
                          <a:schemeClr val="bg1"/>
                        </a:solidFill>
                        <a:latin typeface="Cambria Math" panose="02040503050406030204" pitchFamily="18" charset="0"/>
                      </a:rPr>
                      <m:t>×</m:t>
                    </m:r>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𝑪</m:t>
                        </m:r>
                      </m:e>
                      <m:sub>
                        <m:r>
                          <a:rPr lang="en-US" sz="2100" b="1" i="1">
                            <a:solidFill>
                              <a:schemeClr val="bg1"/>
                            </a:solidFill>
                            <a:latin typeface="Cambria Math" panose="02040503050406030204" pitchFamily="18" charset="0"/>
                          </a:rPr>
                          <m:t>𝟐</m:t>
                        </m:r>
                      </m:sub>
                    </m:sSub>
                    <m:r>
                      <a:rPr lang="en-US" sz="2100" b="1" i="1">
                        <a:solidFill>
                          <a:schemeClr val="bg1"/>
                        </a:solidFill>
                        <a:latin typeface="Cambria Math" panose="02040503050406030204" pitchFamily="18" charset="0"/>
                      </a:rPr>
                      <m:t>→</m:t>
                    </m:r>
                    <m:r>
                      <a:rPr lang="en-US" sz="2100" b="1" i="1">
                        <a:solidFill>
                          <a:schemeClr val="bg1"/>
                        </a:solidFill>
                        <a:latin typeface="Cambria Math" panose="02040503050406030204" pitchFamily="18" charset="0"/>
                      </a:rPr>
                      <m:t>𝑫</m:t>
                    </m:r>
                    <m:r>
                      <a:rPr lang="en-US" sz="2100" b="1" i="1">
                        <a:solidFill>
                          <a:schemeClr val="bg1"/>
                        </a:solidFill>
                        <a:latin typeface="Cambria Math" panose="02040503050406030204" pitchFamily="18" charset="0"/>
                      </a:rPr>
                      <m:t>)</m:t>
                    </m:r>
                  </m:oMath>
                </a14:m>
                <a:endParaRPr lang="en-US" sz="2100" b="1" dirty="0">
                  <a:solidFill>
                    <a:schemeClr val="bg1"/>
                  </a:solidFill>
                  <a:latin typeface="Bradley Hand ITC" panose="03070402050302030203" pitchFamily="66" charset="0"/>
                </a:endParaRPr>
              </a:p>
              <a:p>
                <a:pPr>
                  <a:tabLst>
                    <a:tab pos="815579" algn="l"/>
                  </a:tabLst>
                </a:pPr>
                <a:r>
                  <a:rPr lang="en-US" sz="2100" b="1" dirty="0">
                    <a:solidFill>
                      <a:schemeClr val="bg1"/>
                    </a:solidFill>
                    <a:latin typeface="Bradley Hand ITC" panose="03070402050302030203" pitchFamily="66" charset="0"/>
                  </a:rPr>
                  <a:t>Proof:</a:t>
                </a:r>
                <a:r>
                  <a:rPr lang="en-GB" sz="2100" b="1" dirty="0">
                    <a:solidFill>
                      <a:schemeClr val="bg1"/>
                    </a:solidFill>
                    <a:latin typeface="Bradley Hand ITC" panose="03070402050302030203" pitchFamily="66" charset="0"/>
                  </a:rPr>
                  <a:t> 	</a:t>
                </a:r>
                <a14:m>
                  <m:oMath xmlns:m="http://schemas.openxmlformats.org/officeDocument/2006/math">
                    <m:r>
                      <a:rPr lang="en-US" sz="2100" b="1" i="1">
                        <a:solidFill>
                          <a:schemeClr val="bg1"/>
                        </a:solidFill>
                        <a:latin typeface="Cambria Math" panose="02040503050406030204" pitchFamily="18" charset="0"/>
                      </a:rPr>
                      <m:t>→</m:t>
                    </m:r>
                  </m:oMath>
                </a14:m>
                <a:r>
                  <a:rPr lang="en-US" sz="2100" b="1" dirty="0">
                    <a:solidFill>
                      <a:schemeClr val="bg1"/>
                    </a:solidFill>
                    <a:latin typeface="Bradley Hand ITC" panose="03070402050302030203" pitchFamily="66" charset="0"/>
                  </a:rPr>
                  <a:t>: </a:t>
                </a:r>
                <a14:m>
                  <m:oMath xmlns:m="http://schemas.openxmlformats.org/officeDocument/2006/math">
                    <m:r>
                      <a:rPr lang="en-US" sz="2100" b="1" i="1">
                        <a:solidFill>
                          <a:schemeClr val="bg1"/>
                        </a:solidFill>
                        <a:latin typeface="Cambria Math" panose="02040503050406030204" pitchFamily="18" charset="0"/>
                      </a:rPr>
                      <m:t>𝑭</m:t>
                    </m:r>
                    <m:r>
                      <a:rPr lang="en-US" sz="2100" b="1" i="1">
                        <a:solidFill>
                          <a:schemeClr val="bg1"/>
                        </a:solidFill>
                        <a:latin typeface="Cambria Math" panose="02040503050406030204" pitchFamily="18" charset="0"/>
                      </a:rPr>
                      <m:t>↦</m:t>
                    </m:r>
                    <m:r>
                      <a:rPr lang="en-US" sz="2100" b="1" i="1">
                        <a:solidFill>
                          <a:schemeClr val="bg1"/>
                        </a:solidFill>
                        <a:latin typeface="Cambria Math" panose="02040503050406030204" pitchFamily="18" charset="0"/>
                      </a:rPr>
                      <m:t>𝝀</m:t>
                    </m:r>
                    <m:r>
                      <a:rPr lang="en-US" sz="2100" b="1" i="1">
                        <a:solidFill>
                          <a:schemeClr val="bg1"/>
                        </a:solidFill>
                        <a:latin typeface="Cambria Math" panose="02040503050406030204" pitchFamily="18" charset="0"/>
                      </a:rPr>
                      <m:t> </m:t>
                    </m:r>
                    <m:d>
                      <m:dPr>
                        <m:ctrlPr>
                          <a:rPr lang="en-US" sz="2100" b="1" i="1">
                            <a:solidFill>
                              <a:schemeClr val="bg1"/>
                            </a:solidFill>
                            <a:latin typeface="Cambria Math" panose="02040503050406030204" pitchFamily="18" charset="0"/>
                          </a:rPr>
                        </m:ctrlPr>
                      </m:dPr>
                      <m:e>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𝒄</m:t>
                            </m:r>
                          </m:e>
                          <m:sub>
                            <m:r>
                              <a:rPr lang="en-US" sz="2100" b="1" i="1">
                                <a:solidFill>
                                  <a:schemeClr val="bg1"/>
                                </a:solidFill>
                                <a:latin typeface="Cambria Math" panose="02040503050406030204" pitchFamily="18" charset="0"/>
                              </a:rPr>
                              <m:t>𝟏</m:t>
                            </m:r>
                          </m:sub>
                        </m:sSub>
                        <m:r>
                          <a:rPr lang="en-US" sz="2100" b="1" i="1">
                            <a:solidFill>
                              <a:schemeClr val="bg1"/>
                            </a:solidFill>
                            <a:latin typeface="Cambria Math" panose="02040503050406030204" pitchFamily="18" charset="0"/>
                          </a:rPr>
                          <m:t>, </m:t>
                        </m:r>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𝒄</m:t>
                            </m:r>
                          </m:e>
                          <m:sub>
                            <m:r>
                              <a:rPr lang="en-US" sz="2100" b="1" i="1">
                                <a:solidFill>
                                  <a:schemeClr val="bg1"/>
                                </a:solidFill>
                                <a:latin typeface="Cambria Math" panose="02040503050406030204" pitchFamily="18" charset="0"/>
                              </a:rPr>
                              <m:t>𝟐</m:t>
                            </m:r>
                          </m:sub>
                        </m:sSub>
                      </m:e>
                    </m:d>
                    <m:r>
                      <a:rPr lang="en-US" sz="2100" b="1" i="1">
                        <a:solidFill>
                          <a:schemeClr val="bg1"/>
                        </a:solidFill>
                        <a:latin typeface="Cambria Math" panose="02040503050406030204" pitchFamily="18" charset="0"/>
                      </a:rPr>
                      <m:t>.  </m:t>
                    </m:r>
                    <m:r>
                      <a:rPr lang="en-US" sz="2100" b="1" i="1">
                        <a:solidFill>
                          <a:schemeClr val="bg1"/>
                        </a:solidFill>
                        <a:latin typeface="Cambria Math" panose="02040503050406030204" pitchFamily="18" charset="0"/>
                      </a:rPr>
                      <m:t>𝑭</m:t>
                    </m:r>
                    <m:d>
                      <m:dPr>
                        <m:ctrlPr>
                          <a:rPr lang="en-US" sz="2100" b="1" i="1">
                            <a:solidFill>
                              <a:schemeClr val="bg1"/>
                            </a:solidFill>
                            <a:latin typeface="Cambria Math" panose="02040503050406030204" pitchFamily="18" charset="0"/>
                          </a:rPr>
                        </m:ctrlPr>
                      </m:dPr>
                      <m:e>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𝒄</m:t>
                            </m:r>
                          </m:e>
                          <m:sub>
                            <m:r>
                              <a:rPr lang="en-US" sz="2100" b="1" i="1">
                                <a:solidFill>
                                  <a:schemeClr val="bg1"/>
                                </a:solidFill>
                                <a:latin typeface="Cambria Math" panose="02040503050406030204" pitchFamily="18" charset="0"/>
                              </a:rPr>
                              <m:t>𝟏</m:t>
                            </m:r>
                          </m:sub>
                        </m:sSub>
                      </m:e>
                    </m:d>
                    <m:d>
                      <m:dPr>
                        <m:ctrlPr>
                          <a:rPr lang="en-US" sz="2100" b="1" i="1">
                            <a:solidFill>
                              <a:schemeClr val="bg1"/>
                            </a:solidFill>
                            <a:latin typeface="Cambria Math" panose="02040503050406030204" pitchFamily="18" charset="0"/>
                          </a:rPr>
                        </m:ctrlPr>
                      </m:dPr>
                      <m:e>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𝒄</m:t>
                            </m:r>
                          </m:e>
                          <m:sub>
                            <m:r>
                              <a:rPr lang="en-US" sz="2100" b="1" i="1">
                                <a:solidFill>
                                  <a:schemeClr val="bg1"/>
                                </a:solidFill>
                                <a:latin typeface="Cambria Math" panose="02040503050406030204" pitchFamily="18" charset="0"/>
                              </a:rPr>
                              <m:t>𝟐</m:t>
                            </m:r>
                          </m:sub>
                        </m:sSub>
                      </m:e>
                    </m:d>
                  </m:oMath>
                </a14:m>
                <a:r>
                  <a:rPr lang="en-US" sz="2100" b="1" dirty="0">
                    <a:solidFill>
                      <a:schemeClr val="bg1"/>
                    </a:solidFill>
                    <a:latin typeface="Bradley Hand ITC" panose="03070402050302030203" pitchFamily="66" charset="0"/>
                  </a:rPr>
                  <a:t>;  morphisms similarly</a:t>
                </a:r>
              </a:p>
              <a:p>
                <a:pPr>
                  <a:tabLst>
                    <a:tab pos="815579" algn="l"/>
                  </a:tabLst>
                </a:pPr>
                <a:r>
                  <a:rPr lang="en-US" sz="2100" b="1" dirty="0">
                    <a:solidFill>
                      <a:schemeClr val="bg1"/>
                    </a:solidFill>
                    <a:ea typeface="Cambria Math" panose="02040503050406030204" pitchFamily="18" charset="0"/>
                  </a:rPr>
                  <a:t>	</a:t>
                </a:r>
                <a14:m>
                  <m:oMath xmlns:m="http://schemas.openxmlformats.org/officeDocument/2006/math">
                    <m:r>
                      <a:rPr lang="en-US" sz="2100" b="1" i="1">
                        <a:solidFill>
                          <a:schemeClr val="bg1"/>
                        </a:solidFill>
                        <a:latin typeface="Cambria Math" panose="02040503050406030204" pitchFamily="18" charset="0"/>
                        <a:ea typeface="Cambria Math" panose="02040503050406030204" pitchFamily="18" charset="0"/>
                      </a:rPr>
                      <m:t>←</m:t>
                    </m:r>
                  </m:oMath>
                </a14:m>
                <a:r>
                  <a:rPr lang="en-US" sz="2100" b="1" dirty="0">
                    <a:solidFill>
                      <a:schemeClr val="bg1"/>
                    </a:solidFill>
                    <a:latin typeface="Bradley Hand ITC" panose="03070402050302030203" pitchFamily="66" charset="0"/>
                  </a:rPr>
                  <a:t>: </a:t>
                </a:r>
                <a14:m>
                  <m:oMath xmlns:m="http://schemas.openxmlformats.org/officeDocument/2006/math">
                    <m:r>
                      <a:rPr lang="en-US" sz="2100" b="1" i="1">
                        <a:solidFill>
                          <a:schemeClr val="bg1"/>
                        </a:solidFill>
                        <a:latin typeface="Cambria Math" panose="02040503050406030204" pitchFamily="18" charset="0"/>
                      </a:rPr>
                      <m:t>𝑭</m:t>
                    </m:r>
                    <m:r>
                      <a:rPr lang="en-US" sz="2100" b="1" i="1">
                        <a:solidFill>
                          <a:schemeClr val="bg1"/>
                        </a:solidFill>
                        <a:latin typeface="Cambria Math" panose="02040503050406030204" pitchFamily="18" charset="0"/>
                      </a:rPr>
                      <m:t>↦</m:t>
                    </m:r>
                    <m:r>
                      <a:rPr lang="en-US" sz="2100" b="1" i="1">
                        <a:solidFill>
                          <a:schemeClr val="bg1"/>
                        </a:solidFill>
                        <a:latin typeface="Cambria Math" panose="02040503050406030204" pitchFamily="18" charset="0"/>
                      </a:rPr>
                      <m:t>𝝀</m:t>
                    </m:r>
                    <m:r>
                      <a:rPr lang="en-US" sz="2100" b="1" i="1">
                        <a:solidFill>
                          <a:schemeClr val="bg1"/>
                        </a:solidFill>
                        <a:latin typeface="Cambria Math" panose="02040503050406030204" pitchFamily="18" charset="0"/>
                      </a:rPr>
                      <m:t> </m:t>
                    </m:r>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𝒄</m:t>
                        </m:r>
                      </m:e>
                      <m:sub>
                        <m:r>
                          <a:rPr lang="en-US" sz="2100" b="1" i="1">
                            <a:solidFill>
                              <a:schemeClr val="bg1"/>
                            </a:solidFill>
                            <a:latin typeface="Cambria Math" panose="02040503050406030204" pitchFamily="18" charset="0"/>
                          </a:rPr>
                          <m:t>𝟏</m:t>
                        </m:r>
                      </m:sub>
                    </m:sSub>
                    <m:r>
                      <a:rPr lang="en-US" sz="2100" b="1" i="1">
                        <a:solidFill>
                          <a:schemeClr val="bg1"/>
                        </a:solidFill>
                        <a:latin typeface="Cambria Math" panose="02040503050406030204" pitchFamily="18" charset="0"/>
                      </a:rPr>
                      <m:t>. </m:t>
                    </m:r>
                    <m:r>
                      <a:rPr lang="en-US" sz="2100" b="1" i="1">
                        <a:solidFill>
                          <a:schemeClr val="bg1"/>
                        </a:solidFill>
                        <a:latin typeface="Cambria Math" panose="02040503050406030204" pitchFamily="18" charset="0"/>
                      </a:rPr>
                      <m:t>𝝀</m:t>
                    </m:r>
                    <m:r>
                      <a:rPr lang="en-US" sz="2100" b="1" i="1">
                        <a:solidFill>
                          <a:schemeClr val="bg1"/>
                        </a:solidFill>
                        <a:latin typeface="Cambria Math" panose="02040503050406030204" pitchFamily="18" charset="0"/>
                      </a:rPr>
                      <m:t> </m:t>
                    </m:r>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𝒄</m:t>
                        </m:r>
                      </m:e>
                      <m:sub>
                        <m:r>
                          <a:rPr lang="en-US" sz="2100" b="1" i="1">
                            <a:solidFill>
                              <a:schemeClr val="bg1"/>
                            </a:solidFill>
                            <a:latin typeface="Cambria Math" panose="02040503050406030204" pitchFamily="18" charset="0"/>
                          </a:rPr>
                          <m:t>𝟐</m:t>
                        </m:r>
                      </m:sub>
                    </m:sSub>
                    <m:r>
                      <a:rPr lang="en-US" sz="2100" b="1" i="1">
                        <a:solidFill>
                          <a:schemeClr val="bg1"/>
                        </a:solidFill>
                        <a:latin typeface="Cambria Math" panose="02040503050406030204" pitchFamily="18" charset="0"/>
                      </a:rPr>
                      <m:t>. </m:t>
                    </m:r>
                    <m:r>
                      <a:rPr lang="en-US" sz="2100" b="1" i="1">
                        <a:solidFill>
                          <a:schemeClr val="bg1"/>
                        </a:solidFill>
                        <a:latin typeface="Cambria Math" panose="02040503050406030204" pitchFamily="18" charset="0"/>
                      </a:rPr>
                      <m:t>𝑭</m:t>
                    </m:r>
                    <m:r>
                      <a:rPr lang="en-US" sz="2100" b="1" i="1">
                        <a:solidFill>
                          <a:schemeClr val="bg1"/>
                        </a:solidFill>
                        <a:latin typeface="Cambria Math" panose="02040503050406030204" pitchFamily="18" charset="0"/>
                      </a:rPr>
                      <m:t>(</m:t>
                    </m:r>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𝒄</m:t>
                        </m:r>
                      </m:e>
                      <m:sub>
                        <m:r>
                          <a:rPr lang="en-US" sz="2100" b="1" i="1">
                            <a:solidFill>
                              <a:schemeClr val="bg1"/>
                            </a:solidFill>
                            <a:latin typeface="Cambria Math" panose="02040503050406030204" pitchFamily="18" charset="0"/>
                          </a:rPr>
                          <m:t>𝟏</m:t>
                        </m:r>
                      </m:sub>
                    </m:sSub>
                    <m:r>
                      <a:rPr lang="en-US" sz="2100" b="1" i="1">
                        <a:solidFill>
                          <a:schemeClr val="bg1"/>
                        </a:solidFill>
                        <a:latin typeface="Cambria Math" panose="02040503050406030204" pitchFamily="18" charset="0"/>
                      </a:rPr>
                      <m:t>, </m:t>
                    </m:r>
                    <m:sSub>
                      <m:sSubPr>
                        <m:ctrlPr>
                          <a:rPr lang="en-US" sz="2100" b="1" i="1">
                            <a:solidFill>
                              <a:schemeClr val="bg1"/>
                            </a:solidFill>
                            <a:latin typeface="Cambria Math" panose="02040503050406030204" pitchFamily="18" charset="0"/>
                          </a:rPr>
                        </m:ctrlPr>
                      </m:sSubPr>
                      <m:e>
                        <m:r>
                          <a:rPr lang="en-US" sz="2100" b="1" i="1">
                            <a:solidFill>
                              <a:schemeClr val="bg1"/>
                            </a:solidFill>
                            <a:latin typeface="Cambria Math" panose="02040503050406030204" pitchFamily="18" charset="0"/>
                          </a:rPr>
                          <m:t>𝒄</m:t>
                        </m:r>
                      </m:e>
                      <m:sub>
                        <m:r>
                          <a:rPr lang="en-US" sz="2100" b="1" i="1">
                            <a:solidFill>
                              <a:schemeClr val="bg1"/>
                            </a:solidFill>
                            <a:latin typeface="Cambria Math" panose="02040503050406030204" pitchFamily="18" charset="0"/>
                          </a:rPr>
                          <m:t>𝟐</m:t>
                        </m:r>
                      </m:sub>
                    </m:sSub>
                    <m:r>
                      <a:rPr lang="en-US" sz="2100" b="1" i="1">
                        <a:solidFill>
                          <a:schemeClr val="bg1"/>
                        </a:solidFill>
                        <a:latin typeface="Cambria Math" panose="02040503050406030204" pitchFamily="18" charset="0"/>
                      </a:rPr>
                      <m:t>)</m:t>
                    </m:r>
                  </m:oMath>
                </a14:m>
                <a:r>
                  <a:rPr lang="en-US" sz="2100" b="1" dirty="0">
                    <a:solidFill>
                      <a:schemeClr val="bg1"/>
                    </a:solidFill>
                    <a:latin typeface="Bradley Hand ITC" panose="03070402050302030203" pitchFamily="66" charset="0"/>
                  </a:rPr>
                  <a:t>; morphisms similarly</a:t>
                </a:r>
              </a:p>
              <a:p>
                <a:pPr>
                  <a:tabLst>
                    <a:tab pos="815579" algn="l"/>
                  </a:tabLst>
                </a:pPr>
                <a:r>
                  <a:rPr lang="en-US" sz="2100" b="1" dirty="0" err="1">
                    <a:solidFill>
                      <a:schemeClr val="bg1"/>
                    </a:solidFill>
                    <a:latin typeface="Bradley Hand ITC" panose="03070402050302030203" pitchFamily="66" charset="0"/>
                  </a:rPr>
                  <a:t>Functoriality</a:t>
                </a:r>
                <a:r>
                  <a:rPr lang="en-US" sz="2100" b="1" dirty="0">
                    <a:solidFill>
                      <a:schemeClr val="bg1"/>
                    </a:solidFill>
                    <a:latin typeface="Bradley Hand ITC" panose="03070402050302030203" pitchFamily="66" charset="0"/>
                  </a:rPr>
                  <a:t>, </a:t>
                </a:r>
                <a:r>
                  <a:rPr lang="en-US" sz="2100" b="1" dirty="0" err="1">
                    <a:solidFill>
                      <a:schemeClr val="bg1"/>
                    </a:solidFill>
                    <a:latin typeface="Bradley Hand ITC" panose="03070402050302030203" pitchFamily="66" charset="0"/>
                  </a:rPr>
                  <a:t>naturality</a:t>
                </a:r>
                <a:r>
                  <a:rPr lang="en-US" sz="2100" b="1" dirty="0">
                    <a:solidFill>
                      <a:schemeClr val="bg1"/>
                    </a:solidFill>
                    <a:latin typeface="Bradley Hand ITC" panose="03070402050302030203" pitchFamily="66" charset="0"/>
                  </a:rPr>
                  <a:t>, and congruence: straightforward.        </a:t>
                </a:r>
                <a14:m>
                  <m:oMath xmlns:m="http://schemas.openxmlformats.org/officeDocument/2006/math">
                    <m:r>
                      <a:rPr lang="en-US" sz="2100" b="1" i="1">
                        <a:solidFill>
                          <a:schemeClr val="bg1"/>
                        </a:solidFill>
                        <a:latin typeface="Cambria Math" panose="02040503050406030204" pitchFamily="18" charset="0"/>
                        <a:ea typeface="Cambria Math" panose="02040503050406030204" pitchFamily="18" charset="0"/>
                      </a:rPr>
                      <m:t>∎</m:t>
                    </m:r>
                  </m:oMath>
                </a14:m>
                <a:endParaRPr lang="en-US" sz="2100" b="1" dirty="0">
                  <a:solidFill>
                    <a:schemeClr val="bg1"/>
                  </a:solidFill>
                  <a:latin typeface="Bradley Hand ITC" panose="03070402050302030203" pitchFamily="66"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557785" y="990381"/>
                <a:ext cx="7790561" cy="1426609"/>
              </a:xfrm>
              <a:prstGeom prst="rect">
                <a:avLst/>
              </a:prstGeom>
              <a:blipFill rotWithShape="0">
                <a:blip r:embed="rId6"/>
                <a:stretch>
                  <a:fillRect l="-940" b="-8547"/>
                </a:stretch>
              </a:blipFill>
            </p:spPr>
            <p:txBody>
              <a:bodyPr/>
              <a:lstStyle/>
              <a:p>
                <a:r>
                  <a:rPr lang="en-GB">
                    <a:noFill/>
                  </a:rPr>
                  <a:t> </a:t>
                </a:r>
              </a:p>
            </p:txBody>
          </p:sp>
        </mc:Fallback>
      </mc:AlternateContent>
      <p:grpSp>
        <p:nvGrpSpPr>
          <p:cNvPr id="2" name="Group 1"/>
          <p:cNvGrpSpPr/>
          <p:nvPr/>
        </p:nvGrpSpPr>
        <p:grpSpPr>
          <a:xfrm>
            <a:off x="7164406" y="1353011"/>
            <a:ext cx="1577942" cy="660419"/>
            <a:chOff x="9552542" y="661012"/>
            <a:chExt cx="2103922" cy="880559"/>
          </a:xfrm>
        </p:grpSpPr>
        <p:sp>
          <p:nvSpPr>
            <p:cNvPr id="29" name="Right Brace 28"/>
            <p:cNvSpPr/>
            <p:nvPr/>
          </p:nvSpPr>
          <p:spPr>
            <a:xfrm>
              <a:off x="9552542" y="661012"/>
              <a:ext cx="538909" cy="880559"/>
            </a:xfrm>
            <a:prstGeom prst="rightBrace">
              <a:avLst/>
            </a:prstGeom>
            <a:ln w="47625"/>
          </p:spPr>
          <p:style>
            <a:lnRef idx="1">
              <a:schemeClr val="accent4"/>
            </a:lnRef>
            <a:fillRef idx="0">
              <a:schemeClr val="accent4"/>
            </a:fillRef>
            <a:effectRef idx="0">
              <a:schemeClr val="accent4"/>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mc:AlternateContent xmlns:mc="http://schemas.openxmlformats.org/markup-compatibility/2006" xmlns:a14="http://schemas.microsoft.com/office/drawing/2010/main">
          <mc:Choice Requires="a14">
            <p:sp>
              <p:nvSpPr>
                <p:cNvPr id="30" name="TextBox 29"/>
                <p:cNvSpPr txBox="1"/>
                <p:nvPr/>
              </p:nvSpPr>
              <p:spPr>
                <a:xfrm>
                  <a:off x="10314471" y="744173"/>
                  <a:ext cx="1341993" cy="677108"/>
                </a:xfrm>
                <a:prstGeom prst="rect">
                  <a:avLst/>
                </a:prstGeom>
                <a:noFill/>
              </p:spPr>
              <p:txBody>
                <a:bodyPr wrap="square" rtlCol="0">
                  <a:spAutoFit/>
                </a:bodyPr>
                <a:lstStyle/>
                <a:p>
                  <a14:m>
                    <m:oMath xmlns:m="http://schemas.openxmlformats.org/officeDocument/2006/math">
                      <m:r>
                        <a:rPr lang="en-US" sz="2700" b="1" i="1">
                          <a:solidFill>
                            <a:schemeClr val="accent4"/>
                          </a:solidFill>
                          <a:latin typeface="Cambria Math" panose="02040503050406030204" pitchFamily="18" charset="0"/>
                        </a:rPr>
                        <m:t>≈</m:t>
                      </m:r>
                    </m:oMath>
                  </a14:m>
                  <a:r>
                    <a:rPr lang="en-GB" sz="2700" b="1" dirty="0">
                      <a:solidFill>
                        <a:schemeClr val="accent4"/>
                      </a:solidFill>
                    </a:rPr>
                    <a:t> 0 s</a:t>
                  </a:r>
                </a:p>
              </p:txBody>
            </p:sp>
          </mc:Choice>
          <mc:Fallback xmlns="">
            <p:sp>
              <p:nvSpPr>
                <p:cNvPr id="30" name="TextBox 29"/>
                <p:cNvSpPr txBox="1">
                  <a:spLocks noRot="1" noChangeAspect="1" noMove="1" noResize="1" noEditPoints="1" noAdjustHandles="1" noChangeArrowheads="1" noChangeShapeType="1" noTextEdit="1"/>
                </p:cNvSpPr>
                <p:nvPr/>
              </p:nvSpPr>
              <p:spPr>
                <a:xfrm>
                  <a:off x="10314471" y="744173"/>
                  <a:ext cx="1341993" cy="677108"/>
                </a:xfrm>
                <a:prstGeom prst="rect">
                  <a:avLst/>
                </a:prstGeom>
                <a:blipFill rotWithShape="0">
                  <a:blip r:embed="rId7"/>
                  <a:stretch>
                    <a:fillRect t="-10843" r="-606" b="-32530"/>
                  </a:stretch>
                </a:blipFill>
              </p:spPr>
              <p:txBody>
                <a:bodyPr/>
                <a:lstStyle/>
                <a:p>
                  <a:r>
                    <a:rPr lang="en-GB">
                      <a:noFill/>
                    </a:rPr>
                    <a:t> </a:t>
                  </a:r>
                </a:p>
              </p:txBody>
            </p:sp>
          </mc:Fallback>
        </mc:AlternateContent>
      </p:grpSp>
      <p:grpSp>
        <p:nvGrpSpPr>
          <p:cNvPr id="31" name="Group 30"/>
          <p:cNvGrpSpPr/>
          <p:nvPr/>
        </p:nvGrpSpPr>
        <p:grpSpPr>
          <a:xfrm rot="5400000">
            <a:off x="1846198" y="1136166"/>
            <a:ext cx="544199" cy="2918862"/>
            <a:chOff x="9552542" y="661012"/>
            <a:chExt cx="2710454" cy="880559"/>
          </a:xfrm>
        </p:grpSpPr>
        <p:sp>
          <p:nvSpPr>
            <p:cNvPr id="32" name="Right Brace 31"/>
            <p:cNvSpPr/>
            <p:nvPr/>
          </p:nvSpPr>
          <p:spPr>
            <a:xfrm>
              <a:off x="9552542" y="661012"/>
              <a:ext cx="538909" cy="880559"/>
            </a:xfrm>
            <a:prstGeom prst="rightBrace">
              <a:avLst/>
            </a:prstGeom>
            <a:ln w="47625"/>
          </p:spPr>
          <p:style>
            <a:lnRef idx="1">
              <a:schemeClr val="accent4"/>
            </a:lnRef>
            <a:fillRef idx="0">
              <a:schemeClr val="accent4"/>
            </a:fillRef>
            <a:effectRef idx="0">
              <a:schemeClr val="accent4"/>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33" name="TextBox 32"/>
            <p:cNvSpPr txBox="1"/>
            <p:nvPr/>
          </p:nvSpPr>
          <p:spPr>
            <a:xfrm rot="16200000">
              <a:off x="10875861" y="-285844"/>
              <a:ext cx="244950" cy="2529321"/>
            </a:xfrm>
            <a:prstGeom prst="rect">
              <a:avLst/>
            </a:prstGeom>
            <a:noFill/>
          </p:spPr>
          <p:txBody>
            <a:bodyPr wrap="square" rtlCol="0">
              <a:spAutoFit/>
            </a:bodyPr>
            <a:lstStyle/>
            <a:p>
              <a:r>
                <a:rPr lang="en-GB" sz="2700" b="1" dirty="0">
                  <a:solidFill>
                    <a:schemeClr val="accent4"/>
                  </a:solidFill>
                </a:rPr>
                <a:t>17 s</a:t>
              </a:r>
            </a:p>
          </p:txBody>
        </p:sp>
      </p:grpSp>
      <p:grpSp>
        <p:nvGrpSpPr>
          <p:cNvPr id="34" name="Group 33"/>
          <p:cNvGrpSpPr/>
          <p:nvPr/>
        </p:nvGrpSpPr>
        <p:grpSpPr>
          <a:xfrm rot="5400000">
            <a:off x="4678791" y="1753659"/>
            <a:ext cx="601926" cy="1752877"/>
            <a:chOff x="9552542" y="347086"/>
            <a:chExt cx="2997980" cy="1194485"/>
          </a:xfrm>
        </p:grpSpPr>
        <p:sp>
          <p:nvSpPr>
            <p:cNvPr id="36" name="Right Brace 35"/>
            <p:cNvSpPr/>
            <p:nvPr/>
          </p:nvSpPr>
          <p:spPr>
            <a:xfrm>
              <a:off x="9552542" y="661012"/>
              <a:ext cx="538909" cy="880559"/>
            </a:xfrm>
            <a:prstGeom prst="rightBrace">
              <a:avLst/>
            </a:prstGeom>
            <a:ln w="47625"/>
          </p:spPr>
          <p:style>
            <a:lnRef idx="1">
              <a:schemeClr val="accent4"/>
            </a:lnRef>
            <a:fillRef idx="0">
              <a:schemeClr val="accent4"/>
            </a:fillRef>
            <a:effectRef idx="0">
              <a:schemeClr val="accent4"/>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39" name="TextBox 38"/>
            <p:cNvSpPr txBox="1"/>
            <p:nvPr/>
          </p:nvSpPr>
          <p:spPr>
            <a:xfrm rot="16200000">
              <a:off x="10703724" y="-335443"/>
              <a:ext cx="1164270" cy="2529327"/>
            </a:xfrm>
            <a:prstGeom prst="rect">
              <a:avLst/>
            </a:prstGeom>
            <a:noFill/>
          </p:spPr>
          <p:txBody>
            <a:bodyPr wrap="square" rtlCol="0">
              <a:spAutoFit/>
            </a:bodyPr>
            <a:lstStyle/>
            <a:p>
              <a:r>
                <a:rPr lang="en-GB" sz="2700" b="1" dirty="0">
                  <a:solidFill>
                    <a:schemeClr val="accent4"/>
                  </a:solidFill>
                </a:rPr>
                <a:t>2m 46 s !!!</a:t>
              </a:r>
            </a:p>
          </p:txBody>
        </p:sp>
      </p:grpSp>
      <p:sp>
        <p:nvSpPr>
          <p:cNvPr id="41" name="TextBox 40"/>
          <p:cNvSpPr txBox="1"/>
          <p:nvPr/>
        </p:nvSpPr>
        <p:spPr>
          <a:xfrm>
            <a:off x="5781666" y="2408846"/>
            <a:ext cx="3362336" cy="507831"/>
          </a:xfrm>
          <a:prstGeom prst="rect">
            <a:avLst/>
          </a:prstGeom>
          <a:noFill/>
        </p:spPr>
        <p:txBody>
          <a:bodyPr wrap="square" rtlCol="0">
            <a:spAutoFit/>
          </a:bodyPr>
          <a:lstStyle/>
          <a:p>
            <a:r>
              <a:rPr lang="en-US" sz="2700" b="1" dirty="0">
                <a:solidFill>
                  <a:schemeClr val="accent4"/>
                </a:solidFill>
              </a:rPr>
              <a:t>(5 s, if we use UIP)</a:t>
            </a:r>
            <a:endParaRPr lang="en-GB" sz="2700" b="1" dirty="0">
              <a:solidFill>
                <a:schemeClr val="accent4"/>
              </a:solidFill>
            </a:endParaRPr>
          </a:p>
        </p:txBody>
      </p:sp>
      <p:sp>
        <p:nvSpPr>
          <p:cNvPr id="43" name="Title 1"/>
          <p:cNvSpPr>
            <a:spLocks noGrp="1"/>
          </p:cNvSpPr>
          <p:nvPr>
            <p:ph type="title"/>
          </p:nvPr>
        </p:nvSpPr>
        <p:spPr>
          <a:xfrm>
            <a:off x="628650" y="6198"/>
            <a:ext cx="8318500" cy="753964"/>
          </a:xfrm>
        </p:spPr>
        <p:txBody>
          <a:bodyPr/>
          <a:lstStyle/>
          <a:p>
            <a:r>
              <a:rPr lang="en-US" dirty="0" smtClean="0"/>
              <a:t>How theorem </a:t>
            </a:r>
            <a:r>
              <a:rPr lang="en-US" dirty="0" err="1" smtClean="0"/>
              <a:t>provers</a:t>
            </a:r>
            <a:r>
              <a:rPr lang="en-US" dirty="0" smtClean="0"/>
              <a:t> do work:</a:t>
            </a:r>
            <a:endParaRPr lang="en-US" dirty="0"/>
          </a:p>
        </p:txBody>
      </p:sp>
    </p:spTree>
    <p:extLst>
      <p:ext uri="{BB962C8B-B14F-4D97-AF65-F5344CB8AC3E}">
        <p14:creationId xmlns:p14="http://schemas.microsoft.com/office/powerpoint/2010/main" val="265544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Autofit/>
              </a:bodyPr>
              <a:lstStyle/>
              <a:p>
                <a:pPr marL="0" indent="0">
                  <a:buNone/>
                </a:pPr>
                <a:r>
                  <a:rPr lang="en-US" sz="2400" dirty="0">
                    <a:solidFill>
                      <a:srgbClr val="FF0000"/>
                    </a:solidFill>
                    <a:latin typeface="Cambria Math" panose="02040503050406030204" pitchFamily="18" charset="0"/>
                    <a:ea typeface="Cambria Math" panose="02040503050406030204" pitchFamily="18" charset="0"/>
                  </a:rPr>
                  <a:t>Definition</a:t>
                </a:r>
                <a:r>
                  <a:rPr lang="en-US" sz="2400" dirty="0">
                    <a:latin typeface="Cambria Math" panose="02040503050406030204" pitchFamily="18" charset="0"/>
                    <a:ea typeface="Cambria Math" panose="02040503050406030204" pitchFamily="18" charset="0"/>
                  </a:rPr>
                  <a:t> </a:t>
                </a:r>
                <a:r>
                  <a:rPr lang="en-US" sz="2400" dirty="0">
                    <a:solidFill>
                      <a:srgbClr val="0070C0"/>
                    </a:solidFill>
                    <a:latin typeface="Cambria Math" panose="02040503050406030204" pitchFamily="18" charset="0"/>
                    <a:ea typeface="Cambria Math" panose="02040503050406030204" pitchFamily="18" charset="0"/>
                  </a:rPr>
                  <a:t>2-Graph</a:t>
                </a:r>
                <a:r>
                  <a:rPr lang="en-US" sz="2400" dirty="0">
                    <a:latin typeface="Cambria Math" panose="02040503050406030204" pitchFamily="18" charset="0"/>
                    <a:ea typeface="Cambria Math" panose="02040503050406030204" pitchFamily="18" charset="0"/>
                  </a:rPr>
                  <a:t> :=</a:t>
                </a:r>
              </a:p>
              <a:p>
                <a:pPr marL="0" indent="0">
                  <a:buNone/>
                </a:pPr>
                <a:r>
                  <a:rPr lang="en-US" sz="3200" dirty="0">
                    <a:latin typeface="Cambria Math" panose="02040503050406030204" pitchFamily="18" charset="0"/>
                    <a:ea typeface="Cambria Math" panose="02040503050406030204" pitchFamily="18" charset="0"/>
                  </a:rPr>
                  <a:t>	</a:t>
                </a:r>
                <a:r>
                  <a:rPr lang="en-US" sz="2400" dirty="0">
                    <a:latin typeface="Cambria Math" panose="02040503050406030204" pitchFamily="18" charset="0"/>
                    <a:ea typeface="Cambria Math" panose="02040503050406030204" pitchFamily="18" charset="0"/>
                  </a:rPr>
                  <a:t>{ </a:t>
                </a:r>
                <a:r>
                  <a:rPr lang="en-US" sz="2400" dirty="0">
                    <a:solidFill>
                      <a:srgbClr val="00B05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&amp;</a:t>
                </a:r>
              </a:p>
              <a:p>
                <a:pPr marL="0" indent="0">
                  <a:buNone/>
                </a:pPr>
                <a:r>
                  <a:rPr lang="en-US" sz="3200" dirty="0">
                    <a:latin typeface="Cambria Math" panose="02040503050406030204" pitchFamily="18" charset="0"/>
                    <a:ea typeface="Cambria Math" panose="02040503050406030204" pitchFamily="18" charset="0"/>
                  </a:rPr>
                  <a:t>	</a:t>
                </a:r>
                <a:r>
                  <a:rPr lang="en-US" sz="2400" dirty="0">
                    <a:latin typeface="Cambria Math" panose="02040503050406030204" pitchFamily="18" charset="0"/>
                    <a:ea typeface="Cambria Math" panose="02040503050406030204" pitchFamily="18" charset="0"/>
                  </a:rPr>
                  <a:t>{ </a:t>
                </a:r>
                <a:r>
                  <a:rPr lang="en-US" sz="2400" dirty="0">
                    <a:solidFill>
                      <a:srgbClr val="00B050"/>
                    </a:solidFill>
                    <a:latin typeface="Cambria Math" panose="02040503050406030204" pitchFamily="18" charset="0"/>
                    <a:ea typeface="Cambria Math" panose="02040503050406030204" pitchFamily="18" charset="0"/>
                  </a:rPr>
                  <a:t>1E</a:t>
                </a:r>
                <a:r>
                  <a:rPr lang="en-US" sz="2400" dirty="0">
                    <a:latin typeface="Cambria Math" panose="02040503050406030204" pitchFamily="18" charset="0"/>
                    <a:ea typeface="Cambria Math" panose="02040503050406030204" pitchFamily="18" charset="0"/>
                  </a:rPr>
                  <a:t>	: </a:t>
                </a:r>
                <a:r>
                  <a:rPr lang="en-US" sz="2400" dirty="0">
                    <a:solidFill>
                      <a:srgbClr val="00B05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00B05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&amp;</a:t>
                </a:r>
              </a:p>
              <a:p>
                <a:pPr marL="0" indent="0">
                  <a:buNone/>
                </a:pPr>
                <a:r>
                  <a:rPr lang="en-US" sz="3200" dirty="0">
                    <a:latin typeface="Cambria Math" panose="02040503050406030204" pitchFamily="18" charset="0"/>
                    <a:ea typeface="Cambria Math" panose="02040503050406030204" pitchFamily="18" charset="0"/>
                  </a:rPr>
                  <a:t>		</a:t>
                </a:r>
                <a:r>
                  <a:rPr lang="en-US" sz="2400" dirty="0">
                    <a:solidFill>
                      <a:schemeClr val="bg1"/>
                    </a:solidFill>
                    <a:latin typeface="Cambria Math" panose="02040503050406030204" pitchFamily="18" charset="0"/>
                    <a:ea typeface="Cambria Math" panose="02040503050406030204" pitchFamily="18" charset="0"/>
                  </a:rPr>
                  <a:t>:</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r>
                  <a:rPr lang="en-US" sz="2400" dirty="0">
                    <a:solidFill>
                      <a:srgbClr val="00B050"/>
                    </a:solidFill>
                    <a:latin typeface="Cambria Math" panose="02040503050406030204" pitchFamily="18" charset="0"/>
                    <a:ea typeface="Cambria Math" panose="02040503050406030204" pitchFamily="18" charset="0"/>
                  </a:rPr>
                  <a:t>1E</a:t>
                </a:r>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00B050"/>
                    </a:solidFill>
                    <a:latin typeface="Cambria Math" panose="02040503050406030204" pitchFamily="18" charset="0"/>
                    <a:ea typeface="Cambria Math" panose="02040503050406030204" pitchFamily="18" charset="0"/>
                  </a:rPr>
                  <a:t>1E</a:t>
                </a:r>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a:t>
                </a:r>
              </a:p>
              <a:p>
                <a:pPr marL="0" indent="0">
                  <a:buNone/>
                  <a:tabLst>
                    <a:tab pos="1800180" algn="l"/>
                  </a:tabLst>
                </a:pPr>
                <a:r>
                  <a:rPr lang="en-US" sz="2400" dirty="0">
                    <a:solidFill>
                      <a:srgbClr val="FF0000"/>
                    </a:solidFill>
                    <a:latin typeface="Cambria Math" panose="02040503050406030204" pitchFamily="18" charset="0"/>
                    <a:ea typeface="Cambria Math" panose="02040503050406030204" pitchFamily="18" charset="0"/>
                  </a:rPr>
                  <a:t>Definition </a:t>
                </a:r>
                <a:r>
                  <a:rPr lang="en-US" sz="2400" dirty="0">
                    <a:solidFill>
                      <a:srgbClr val="00B05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a:t>
                </a:r>
                <a:r>
                  <a:rPr lang="en-US" sz="2400" dirty="0">
                    <a:solidFill>
                      <a:srgbClr val="800080"/>
                    </a:solidFill>
                    <a:latin typeface="Cambria Math" panose="02040503050406030204" pitchFamily="18" charset="0"/>
                    <a:ea typeface="Cambria Math" panose="02040503050406030204" pitchFamily="18" charset="0"/>
                  </a:rPr>
                  <a:t>G</a:t>
                </a:r>
                <a:r>
                  <a:rPr lang="en-US" sz="2400" dirty="0">
                    <a:latin typeface="Cambria Math" panose="02040503050406030204" pitchFamily="18" charset="0"/>
                    <a:ea typeface="Cambria Math" panose="02040503050406030204" pitchFamily="18" charset="0"/>
                  </a:rPr>
                  <a:t> : </a:t>
                </a:r>
                <a:r>
                  <a:rPr lang="en-US" sz="2400" dirty="0">
                    <a:solidFill>
                      <a:srgbClr val="0070C0"/>
                    </a:solidFill>
                    <a:latin typeface="Cambria Math" panose="02040503050406030204" pitchFamily="18" charset="0"/>
                    <a:ea typeface="Cambria Math" panose="02040503050406030204" pitchFamily="18" charset="0"/>
                  </a:rPr>
                  <a:t>2-Graph</a:t>
                </a:r>
                <a:r>
                  <a:rPr lang="en-US" sz="2400" dirty="0">
                    <a:latin typeface="Cambria Math" panose="02040503050406030204" pitchFamily="18" charset="0"/>
                    <a:ea typeface="Cambria Math" panose="02040503050406030204" pitchFamily="18" charset="0"/>
                  </a:rPr>
                  <a:t>) := </a:t>
                </a:r>
                <a14:m>
                  <m:oMath xmlns:m="http://schemas.openxmlformats.org/officeDocument/2006/math">
                    <m:sSub>
                      <m:sSubPr>
                        <m:ctrlPr>
                          <a:rPr lang="en-US" sz="2400" i="1" dirty="0">
                            <a:solidFill>
                              <a:schemeClr val="bg1"/>
                            </a:solidFill>
                            <a:latin typeface="Cambria Math" panose="02040503050406030204" pitchFamily="18" charset="0"/>
                            <a:ea typeface="Cambria Math" panose="02040503050406030204" pitchFamily="18" charset="0"/>
                          </a:rPr>
                        </m:ctrlPr>
                      </m:sSubPr>
                      <m:e>
                        <m:r>
                          <m:rPr>
                            <m:nor/>
                          </m:rPr>
                          <a:rPr lang="en-US" sz="2400" dirty="0">
                            <a:solidFill>
                              <a:schemeClr val="bg1"/>
                            </a:solidFill>
                            <a:latin typeface="Cambria Math" panose="02040503050406030204" pitchFamily="18" charset="0"/>
                            <a:ea typeface="Cambria Math" panose="02040503050406030204" pitchFamily="18" charset="0"/>
                          </a:rPr>
                          <m:t>pr</m:t>
                        </m:r>
                      </m:e>
                      <m:sub>
                        <m:r>
                          <a:rPr lang="en-US" sz="2400" i="1" dirty="0">
                            <a:solidFill>
                              <a:schemeClr val="bg1"/>
                            </a:solidFill>
                            <a:latin typeface="Cambria Math" panose="02040503050406030204" pitchFamily="18" charset="0"/>
                            <a:ea typeface="Cambria Math" panose="02040503050406030204" pitchFamily="18" charset="0"/>
                          </a:rPr>
                          <m:t>1</m:t>
                        </m:r>
                      </m:sub>
                    </m:sSub>
                  </m:oMath>
                </a14:m>
                <a:r>
                  <a:rPr lang="en-US" sz="2400" dirty="0">
                    <a:solidFill>
                      <a:schemeClr val="bg1"/>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00B050"/>
                            </a:solidFill>
                            <a:latin typeface="Cambria Math" panose="02040503050406030204" pitchFamily="18" charset="0"/>
                            <a:ea typeface="Cambria Math" panose="02040503050406030204" pitchFamily="18" charset="0"/>
                          </a:rPr>
                        </m:ctrlPr>
                      </m:sSubPr>
                      <m:e>
                        <m:r>
                          <m:rPr>
                            <m:nor/>
                          </m:rPr>
                          <a:rPr lang="en-US" sz="2400" dirty="0">
                            <a:solidFill>
                              <a:srgbClr val="00B050"/>
                            </a:solidFill>
                            <a:latin typeface="Cambria Math" panose="02040503050406030204" pitchFamily="18" charset="0"/>
                            <a:ea typeface="Cambria Math" panose="02040503050406030204" pitchFamily="18" charset="0"/>
                          </a:rPr>
                          <m:t>pr</m:t>
                        </m:r>
                      </m:e>
                      <m:sub>
                        <m:r>
                          <a:rPr lang="en-US" sz="2400" i="1" dirty="0">
                            <a:solidFill>
                              <a:srgbClr val="00B050"/>
                            </a:solidFill>
                            <a:latin typeface="Cambria Math" panose="02040503050406030204" pitchFamily="18" charset="0"/>
                            <a:ea typeface="Cambria Math" panose="02040503050406030204" pitchFamily="18" charset="0"/>
                          </a:rPr>
                          <m:t>1</m:t>
                        </m:r>
                      </m:sub>
                    </m:sSub>
                  </m:oMath>
                </a14:m>
                <a:r>
                  <a:rPr lang="en-US" sz="2400" dirty="0">
                    <a:latin typeface="Cambria Math" panose="02040503050406030204" pitchFamily="18" charset="0"/>
                    <a:ea typeface="Cambria Math" panose="02040503050406030204" pitchFamily="18" charset="0"/>
                  </a:rPr>
                  <a:t> </a:t>
                </a:r>
                <a:r>
                  <a:rPr lang="en-US" sz="2400" dirty="0">
                    <a:solidFill>
                      <a:srgbClr val="800080"/>
                    </a:solidFill>
                    <a:latin typeface="Cambria Math" panose="02040503050406030204" pitchFamily="18" charset="0"/>
                    <a:ea typeface="Cambria Math" panose="02040503050406030204" pitchFamily="18" charset="0"/>
                  </a:rPr>
                  <a:t>G</a:t>
                </a:r>
                <a:r>
                  <a:rPr lang="en-US" sz="2400" dirty="0">
                    <a:solidFill>
                      <a:schemeClr val="bg1"/>
                    </a:solidFill>
                    <a:latin typeface="Cambria Math" panose="02040503050406030204" pitchFamily="18" charset="0"/>
                    <a:ea typeface="Cambria Math" panose="02040503050406030204" pitchFamily="18" charset="0"/>
                  </a:rPr>
                  <a:t>)</a:t>
                </a:r>
                <a:r>
                  <a:rPr lang="en-US" sz="2400" dirty="0">
                    <a:latin typeface="Cambria Math" panose="02040503050406030204" pitchFamily="18" charset="0"/>
                    <a:ea typeface="Cambria Math" panose="02040503050406030204" pitchFamily="18" charset="0"/>
                  </a:rPr>
                  <a:t>.</a:t>
                </a:r>
              </a:p>
              <a:p>
                <a:pPr marL="0" indent="0">
                  <a:buNone/>
                  <a:tabLst>
                    <a:tab pos="1800180" algn="l"/>
                  </a:tabLst>
                </a:pPr>
                <a:r>
                  <a:rPr lang="en-US" sz="2400" dirty="0">
                    <a:solidFill>
                      <a:schemeClr val="bg1"/>
                    </a:solidFill>
                    <a:latin typeface="Cambria Math" panose="02040503050406030204" pitchFamily="18" charset="0"/>
                    <a:ea typeface="Cambria Math" panose="02040503050406030204" pitchFamily="18" charset="0"/>
                  </a:rPr>
                  <a:t>Definition 1E	(G : 2-Graph) := </a:t>
                </a:r>
                <a14:m>
                  <m:oMath xmlns:m="http://schemas.openxmlformats.org/officeDocument/2006/math">
                    <m:sSub>
                      <m:sSubPr>
                        <m:ctrlPr>
                          <a:rPr lang="en-US" sz="2400" i="1" dirty="0">
                            <a:solidFill>
                              <a:schemeClr val="bg1"/>
                            </a:solidFill>
                            <a:latin typeface="Cambria Math" panose="02040503050406030204" pitchFamily="18" charset="0"/>
                            <a:ea typeface="Cambria Math" panose="02040503050406030204" pitchFamily="18" charset="0"/>
                          </a:rPr>
                        </m:ctrlPr>
                      </m:sSubPr>
                      <m:e>
                        <m:r>
                          <m:rPr>
                            <m:nor/>
                          </m:rPr>
                          <a:rPr lang="en-US" sz="2400" dirty="0">
                            <a:solidFill>
                              <a:schemeClr val="bg1"/>
                            </a:solidFill>
                            <a:latin typeface="Cambria Math" panose="02040503050406030204" pitchFamily="18" charset="0"/>
                            <a:ea typeface="Cambria Math" panose="02040503050406030204" pitchFamily="18" charset="0"/>
                          </a:rPr>
                          <m:t>pr</m:t>
                        </m:r>
                      </m:e>
                      <m:sub>
                        <m:r>
                          <a:rPr lang="en-US" sz="2400" i="1" dirty="0">
                            <a:solidFill>
                              <a:schemeClr val="bg1"/>
                            </a:solidFill>
                            <a:latin typeface="Cambria Math" panose="02040503050406030204" pitchFamily="18" charset="0"/>
                            <a:ea typeface="Cambria Math" panose="02040503050406030204" pitchFamily="18" charset="0"/>
                          </a:rPr>
                          <m:t>1</m:t>
                        </m:r>
                      </m:sub>
                    </m:sSub>
                  </m:oMath>
                </a14:m>
                <a:r>
                  <a:rPr lang="en-US" sz="2400" dirty="0">
                    <a:solidFill>
                      <a:schemeClr val="bg1"/>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chemeClr val="bg1"/>
                            </a:solidFill>
                            <a:latin typeface="Cambria Math" panose="02040503050406030204" pitchFamily="18" charset="0"/>
                            <a:ea typeface="Cambria Math" panose="02040503050406030204" pitchFamily="18" charset="0"/>
                          </a:rPr>
                        </m:ctrlPr>
                      </m:sSubPr>
                      <m:e>
                        <m:r>
                          <m:rPr>
                            <m:nor/>
                          </m:rPr>
                          <a:rPr lang="en-US" sz="2400" dirty="0">
                            <a:solidFill>
                              <a:schemeClr val="bg1"/>
                            </a:solidFill>
                            <a:latin typeface="Cambria Math" panose="02040503050406030204" pitchFamily="18" charset="0"/>
                            <a:ea typeface="Cambria Math" panose="02040503050406030204" pitchFamily="18" charset="0"/>
                          </a:rPr>
                          <m:t>pr</m:t>
                        </m:r>
                      </m:e>
                      <m:sub>
                        <m:r>
                          <a:rPr lang="en-US" sz="2400" i="1" dirty="0">
                            <a:solidFill>
                              <a:schemeClr val="bg1"/>
                            </a:solidFill>
                            <a:latin typeface="Cambria Math" panose="02040503050406030204" pitchFamily="18" charset="0"/>
                            <a:ea typeface="Cambria Math" panose="02040503050406030204" pitchFamily="18" charset="0"/>
                          </a:rPr>
                          <m:t>2</m:t>
                        </m:r>
                      </m:sub>
                    </m:sSub>
                  </m:oMath>
                </a14:m>
                <a:r>
                  <a:rPr lang="en-US" sz="2400" dirty="0">
                    <a:solidFill>
                      <a:schemeClr val="bg1"/>
                    </a:solidFill>
                    <a:latin typeface="Cambria Math" panose="02040503050406030204" pitchFamily="18" charset="0"/>
                    <a:ea typeface="Cambria Math" panose="02040503050406030204" pitchFamily="18" charset="0"/>
                  </a:rPr>
                  <a:t> G).</a:t>
                </a:r>
              </a:p>
              <a:p>
                <a:pPr marL="0" indent="0">
                  <a:buNone/>
                  <a:tabLst>
                    <a:tab pos="1800180" algn="l"/>
                  </a:tabLst>
                </a:pPr>
                <a:r>
                  <a:rPr lang="en-US" sz="2400" dirty="0">
                    <a:solidFill>
                      <a:schemeClr val="bg1"/>
                    </a:solidFill>
                    <a:latin typeface="Cambria Math" panose="02040503050406030204" pitchFamily="18" charset="0"/>
                    <a:ea typeface="Cambria Math" panose="02040503050406030204" pitchFamily="18" charset="0"/>
                  </a:rPr>
                  <a:t>Definition 2E	(G : 2-Graph) := </a:t>
                </a:r>
                <a14:m>
                  <m:oMath xmlns:m="http://schemas.openxmlformats.org/officeDocument/2006/math">
                    <m:sSub>
                      <m:sSubPr>
                        <m:ctrlPr>
                          <a:rPr lang="en-US" sz="2400" i="1" dirty="0">
                            <a:solidFill>
                              <a:schemeClr val="bg1"/>
                            </a:solidFill>
                            <a:latin typeface="Cambria Math" panose="02040503050406030204" pitchFamily="18" charset="0"/>
                            <a:ea typeface="Cambria Math" panose="02040503050406030204" pitchFamily="18" charset="0"/>
                          </a:rPr>
                        </m:ctrlPr>
                      </m:sSubPr>
                      <m:e>
                        <m:r>
                          <m:rPr>
                            <m:nor/>
                          </m:rPr>
                          <a:rPr lang="en-US" sz="2400" dirty="0">
                            <a:solidFill>
                              <a:schemeClr val="bg1"/>
                            </a:solidFill>
                            <a:latin typeface="Cambria Math" panose="02040503050406030204" pitchFamily="18" charset="0"/>
                            <a:ea typeface="Cambria Math" panose="02040503050406030204" pitchFamily="18" charset="0"/>
                          </a:rPr>
                          <m:t>pr</m:t>
                        </m:r>
                      </m:e>
                      <m:sub>
                        <m:r>
                          <a:rPr lang="en-US" sz="2400" i="1" dirty="0">
                            <a:solidFill>
                              <a:schemeClr val="bg1"/>
                            </a:solidFill>
                            <a:latin typeface="Cambria Math" panose="02040503050406030204" pitchFamily="18" charset="0"/>
                            <a:ea typeface="Cambria Math" panose="02040503050406030204" pitchFamily="18" charset="0"/>
                          </a:rPr>
                          <m:t>2</m:t>
                        </m:r>
                      </m:sub>
                    </m:sSub>
                  </m:oMath>
                </a14:m>
                <a:r>
                  <a:rPr lang="en-US" sz="2400" dirty="0">
                    <a:solidFill>
                      <a:schemeClr val="bg1"/>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chemeClr val="bg1"/>
                            </a:solidFill>
                            <a:latin typeface="Cambria Math" panose="02040503050406030204" pitchFamily="18" charset="0"/>
                            <a:ea typeface="Cambria Math" panose="02040503050406030204" pitchFamily="18" charset="0"/>
                          </a:rPr>
                        </m:ctrlPr>
                      </m:sSubPr>
                      <m:e>
                        <m:r>
                          <m:rPr>
                            <m:nor/>
                          </m:rPr>
                          <a:rPr lang="en-US" sz="2400" dirty="0">
                            <a:solidFill>
                              <a:schemeClr val="bg1"/>
                            </a:solidFill>
                            <a:latin typeface="Cambria Math" panose="02040503050406030204" pitchFamily="18" charset="0"/>
                            <a:ea typeface="Cambria Math" panose="02040503050406030204" pitchFamily="18" charset="0"/>
                          </a:rPr>
                          <m:t>pr</m:t>
                        </m:r>
                      </m:e>
                      <m:sub>
                        <m:r>
                          <a:rPr lang="en-US" sz="2400" i="1" dirty="0">
                            <a:solidFill>
                              <a:schemeClr val="bg1"/>
                            </a:solidFill>
                            <a:latin typeface="Cambria Math" panose="02040503050406030204" pitchFamily="18" charset="0"/>
                            <a:ea typeface="Cambria Math" panose="02040503050406030204" pitchFamily="18" charset="0"/>
                          </a:rPr>
                          <m:t>2</m:t>
                        </m:r>
                      </m:sub>
                    </m:sSub>
                  </m:oMath>
                </a14:m>
                <a:r>
                  <a:rPr lang="en-US" sz="2400" dirty="0">
                    <a:solidFill>
                      <a:schemeClr val="bg1"/>
                    </a:solidFill>
                    <a:latin typeface="Cambria Math" panose="02040503050406030204" pitchFamily="18" charset="0"/>
                    <a:ea typeface="Cambria Math" panose="02040503050406030204" pitchFamily="18" charset="0"/>
                  </a:rPr>
                  <a:t> G).</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159" t="-1961"/>
                </a:stretch>
              </a:blipFill>
            </p:spPr>
            <p:txBody>
              <a:bodyPr/>
              <a:lstStyle/>
              <a:p>
                <a:r>
                  <a:rPr lang="en-GB">
                    <a:noFill/>
                  </a:rPr>
                  <a:t> </a:t>
                </a:r>
              </a:p>
            </p:txBody>
          </p:sp>
        </mc:Fallback>
      </mc:AlternateContent>
      <p:sp>
        <p:nvSpPr>
          <p:cNvPr id="4" name="Slide Number Placeholder 3"/>
          <p:cNvSpPr>
            <a:spLocks noGrp="1"/>
          </p:cNvSpPr>
          <p:nvPr>
            <p:ph type="sldNum" sz="quarter" idx="12"/>
          </p:nvPr>
        </p:nvSpPr>
        <p:spPr/>
        <p:txBody>
          <a:bodyPr/>
          <a:lstStyle/>
          <a:p>
            <a:fld id="{E64EF21E-4A1E-457A-A908-FECEBBB6594B}" type="slidenum">
              <a:rPr lang="en-US" smtClean="0"/>
              <a:t>80</a:t>
            </a:fld>
            <a:endParaRPr lang="en-US"/>
          </a:p>
        </p:txBody>
      </p:sp>
    </p:spTree>
    <p:extLst>
      <p:ext uri="{BB962C8B-B14F-4D97-AF65-F5344CB8AC3E}">
        <p14:creationId xmlns:p14="http://schemas.microsoft.com/office/powerpoint/2010/main" val="378840251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825625"/>
                <a:ext cx="8267700" cy="3263504"/>
              </a:xfrm>
            </p:spPr>
            <p:txBody>
              <a:bodyPr>
                <a:noAutofit/>
              </a:bodyPr>
              <a:lstStyle/>
              <a:p>
                <a:pPr marL="0" indent="0">
                  <a:buNone/>
                </a:pPr>
                <a:r>
                  <a:rPr lang="en-US" sz="2400" dirty="0">
                    <a:solidFill>
                      <a:srgbClr val="FF0000"/>
                    </a:solidFill>
                    <a:latin typeface="Cambria Math" panose="02040503050406030204" pitchFamily="18" charset="0"/>
                    <a:ea typeface="Cambria Math" panose="02040503050406030204" pitchFamily="18" charset="0"/>
                  </a:rPr>
                  <a:t>Definition</a:t>
                </a:r>
                <a:r>
                  <a:rPr lang="en-US" sz="2400" dirty="0">
                    <a:latin typeface="Cambria Math" panose="02040503050406030204" pitchFamily="18" charset="0"/>
                    <a:ea typeface="Cambria Math" panose="02040503050406030204" pitchFamily="18" charset="0"/>
                  </a:rPr>
                  <a:t> </a:t>
                </a:r>
                <a:r>
                  <a:rPr lang="en-US" sz="2400" dirty="0">
                    <a:solidFill>
                      <a:srgbClr val="0070C0"/>
                    </a:solidFill>
                    <a:latin typeface="Cambria Math" panose="02040503050406030204" pitchFamily="18" charset="0"/>
                    <a:ea typeface="Cambria Math" panose="02040503050406030204" pitchFamily="18" charset="0"/>
                  </a:rPr>
                  <a:t>2-Graph</a:t>
                </a:r>
                <a:r>
                  <a:rPr lang="en-US" sz="2400" dirty="0">
                    <a:latin typeface="Cambria Math" panose="02040503050406030204" pitchFamily="18" charset="0"/>
                    <a:ea typeface="Cambria Math" panose="02040503050406030204" pitchFamily="18" charset="0"/>
                  </a:rPr>
                  <a:t> :=</a:t>
                </a:r>
              </a:p>
              <a:p>
                <a:pPr marL="0" indent="0">
                  <a:buNone/>
                </a:pPr>
                <a:r>
                  <a:rPr lang="en-US" sz="3200" dirty="0">
                    <a:latin typeface="Cambria Math" panose="02040503050406030204" pitchFamily="18" charset="0"/>
                    <a:ea typeface="Cambria Math" panose="02040503050406030204" pitchFamily="18" charset="0"/>
                  </a:rPr>
                  <a:t>	</a:t>
                </a:r>
                <a:r>
                  <a:rPr lang="en-US" sz="2400" dirty="0">
                    <a:latin typeface="Cambria Math" panose="02040503050406030204" pitchFamily="18" charset="0"/>
                    <a:ea typeface="Cambria Math" panose="02040503050406030204" pitchFamily="18" charset="0"/>
                  </a:rPr>
                  <a:t>{ </a:t>
                </a:r>
                <a:r>
                  <a:rPr lang="en-US" sz="2400" dirty="0">
                    <a:solidFill>
                      <a:srgbClr val="00B05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&amp;</a:t>
                </a:r>
              </a:p>
              <a:p>
                <a:pPr marL="0" indent="0">
                  <a:buNone/>
                </a:pPr>
                <a:r>
                  <a:rPr lang="en-US" sz="3200" dirty="0">
                    <a:latin typeface="Cambria Math" panose="02040503050406030204" pitchFamily="18" charset="0"/>
                    <a:ea typeface="Cambria Math" panose="02040503050406030204" pitchFamily="18" charset="0"/>
                  </a:rPr>
                  <a:t>	</a:t>
                </a:r>
                <a:r>
                  <a:rPr lang="en-US" sz="2400" dirty="0">
                    <a:latin typeface="Cambria Math" panose="02040503050406030204" pitchFamily="18" charset="0"/>
                    <a:ea typeface="Cambria Math" panose="02040503050406030204" pitchFamily="18" charset="0"/>
                  </a:rPr>
                  <a:t>{ </a:t>
                </a:r>
                <a:r>
                  <a:rPr lang="en-US" sz="2400" dirty="0">
                    <a:solidFill>
                      <a:srgbClr val="00B050"/>
                    </a:solidFill>
                    <a:latin typeface="Cambria Math" panose="02040503050406030204" pitchFamily="18" charset="0"/>
                    <a:ea typeface="Cambria Math" panose="02040503050406030204" pitchFamily="18" charset="0"/>
                  </a:rPr>
                  <a:t>1E</a:t>
                </a:r>
                <a:r>
                  <a:rPr lang="en-US" sz="2400" dirty="0">
                    <a:latin typeface="Cambria Math" panose="02040503050406030204" pitchFamily="18" charset="0"/>
                    <a:ea typeface="Cambria Math" panose="02040503050406030204" pitchFamily="18" charset="0"/>
                  </a:rPr>
                  <a:t>	: </a:t>
                </a:r>
                <a:r>
                  <a:rPr lang="en-US" sz="2400" dirty="0">
                    <a:solidFill>
                      <a:srgbClr val="00B05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00B05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&amp;</a:t>
                </a:r>
              </a:p>
              <a:p>
                <a:pPr marL="0" indent="0">
                  <a:buNone/>
                </a:pPr>
                <a:r>
                  <a:rPr lang="en-US" sz="3200" dirty="0">
                    <a:latin typeface="Cambria Math" panose="02040503050406030204" pitchFamily="18" charset="0"/>
                    <a:ea typeface="Cambria Math" panose="02040503050406030204" pitchFamily="18" charset="0"/>
                  </a:rPr>
                  <a:t>		</a:t>
                </a:r>
                <a:r>
                  <a:rPr lang="en-US" sz="2400" dirty="0">
                    <a:solidFill>
                      <a:schemeClr val="bg1"/>
                    </a:solidFill>
                    <a:latin typeface="Cambria Math" panose="02040503050406030204" pitchFamily="18" charset="0"/>
                    <a:ea typeface="Cambria Math" panose="02040503050406030204" pitchFamily="18" charset="0"/>
                  </a:rPr>
                  <a:t>:</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r>
                  <a:rPr lang="en-US" sz="2400" dirty="0">
                    <a:solidFill>
                      <a:srgbClr val="00B050"/>
                    </a:solidFill>
                    <a:latin typeface="Cambria Math" panose="02040503050406030204" pitchFamily="18" charset="0"/>
                    <a:ea typeface="Cambria Math" panose="02040503050406030204" pitchFamily="18" charset="0"/>
                  </a:rPr>
                  <a:t>1E</a:t>
                </a:r>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00B050"/>
                    </a:solidFill>
                    <a:latin typeface="Cambria Math" panose="02040503050406030204" pitchFamily="18" charset="0"/>
                    <a:ea typeface="Cambria Math" panose="02040503050406030204" pitchFamily="18" charset="0"/>
                  </a:rPr>
                  <a:t>1E</a:t>
                </a:r>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a:t>
                </a:r>
              </a:p>
              <a:p>
                <a:pPr marL="0" indent="0">
                  <a:buNone/>
                  <a:tabLst>
                    <a:tab pos="1800180" algn="l"/>
                  </a:tabLst>
                </a:pPr>
                <a:r>
                  <a:rPr lang="en-US" sz="2400" dirty="0">
                    <a:solidFill>
                      <a:srgbClr val="FF0000"/>
                    </a:solidFill>
                    <a:latin typeface="Cambria Math" panose="02040503050406030204" pitchFamily="18" charset="0"/>
                    <a:ea typeface="Cambria Math" panose="02040503050406030204" pitchFamily="18" charset="0"/>
                  </a:rPr>
                  <a:t>Definition </a:t>
                </a:r>
                <a:r>
                  <a:rPr lang="en-US" sz="2400" dirty="0">
                    <a:solidFill>
                      <a:srgbClr val="00B05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a:t>
                </a:r>
                <a:r>
                  <a:rPr lang="en-US" sz="2400" dirty="0">
                    <a:solidFill>
                      <a:srgbClr val="800080"/>
                    </a:solidFill>
                    <a:latin typeface="Cambria Math" panose="02040503050406030204" pitchFamily="18" charset="0"/>
                    <a:ea typeface="Cambria Math" panose="02040503050406030204" pitchFamily="18" charset="0"/>
                  </a:rPr>
                  <a:t>G</a:t>
                </a:r>
                <a:r>
                  <a:rPr lang="en-US" sz="2400" dirty="0">
                    <a:latin typeface="Cambria Math" panose="02040503050406030204" pitchFamily="18" charset="0"/>
                    <a:ea typeface="Cambria Math" panose="02040503050406030204" pitchFamily="18" charset="0"/>
                  </a:rPr>
                  <a:t> : </a:t>
                </a:r>
                <a:r>
                  <a:rPr lang="en-US" sz="2400" dirty="0">
                    <a:solidFill>
                      <a:srgbClr val="0070C0"/>
                    </a:solidFill>
                    <a:latin typeface="Cambria Math" panose="02040503050406030204" pitchFamily="18" charset="0"/>
                    <a:ea typeface="Cambria Math" panose="02040503050406030204" pitchFamily="18" charset="0"/>
                  </a:rPr>
                  <a:t>2-Graph</a:t>
                </a:r>
                <a:r>
                  <a:rPr lang="en-US" sz="2400" dirty="0">
                    <a:latin typeface="Cambria Math" panose="02040503050406030204" pitchFamily="18" charset="0"/>
                    <a:ea typeface="Cambria Math" panose="02040503050406030204" pitchFamily="18" charset="0"/>
                  </a:rPr>
                  <a:t>) :=</a:t>
                </a:r>
              </a:p>
              <a:p>
                <a:pPr marL="0" indent="0">
                  <a:buNone/>
                  <a:tabLst>
                    <a:tab pos="342892" algn="l"/>
                    <a:tab pos="1114397" algn="l"/>
                  </a:tabLst>
                </a:pPr>
                <a:r>
                  <a:rPr lang="en-US" sz="3200" dirty="0">
                    <a:latin typeface="Cambria Math" panose="02040503050406030204" pitchFamily="18" charset="0"/>
                    <a:ea typeface="Cambria Math" panose="02040503050406030204" pitchFamily="18" charset="0"/>
                  </a:rPr>
                  <a:t>	</a:t>
                </a:r>
                <a:r>
                  <a:rPr lang="en-US" sz="2400" dirty="0">
                    <a:latin typeface="Cambria Math" panose="02040503050406030204" pitchFamily="18" charset="0"/>
                    <a:ea typeface="Cambria Math" panose="02040503050406030204" pitchFamily="18" charset="0"/>
                  </a:rPr>
                  <a:t>@</a:t>
                </a:r>
                <a14:m>
                  <m:oMath xmlns:m="http://schemas.openxmlformats.org/officeDocument/2006/math">
                    <m:sSub>
                      <m:sSubPr>
                        <m:ctrlPr>
                          <a:rPr lang="en-US" sz="2400" i="1" dirty="0">
                            <a:solidFill>
                              <a:srgbClr val="00B050"/>
                            </a:solidFill>
                            <a:latin typeface="Cambria Math" panose="02040503050406030204" pitchFamily="18" charset="0"/>
                            <a:ea typeface="Cambria Math" panose="02040503050406030204" pitchFamily="18" charset="0"/>
                          </a:rPr>
                        </m:ctrlPr>
                      </m:sSubPr>
                      <m:e>
                        <m:r>
                          <m:rPr>
                            <m:nor/>
                          </m:rPr>
                          <a:rPr lang="en-US" sz="2400" dirty="0">
                            <a:solidFill>
                              <a:srgbClr val="00B050"/>
                            </a:solidFill>
                            <a:latin typeface="Cambria Math" panose="02040503050406030204" pitchFamily="18" charset="0"/>
                            <a:ea typeface="Cambria Math" panose="02040503050406030204" pitchFamily="18" charset="0"/>
                          </a:rPr>
                          <m:t>pr</m:t>
                        </m:r>
                      </m:e>
                      <m:sub>
                        <m:r>
                          <a:rPr lang="en-US" sz="2400" i="1" dirty="0">
                            <a:solidFill>
                              <a:srgbClr val="00B050"/>
                            </a:solidFill>
                            <a:latin typeface="Cambria Math" panose="02040503050406030204" pitchFamily="18" charset="0"/>
                            <a:ea typeface="Cambria Math" panose="02040503050406030204" pitchFamily="18" charset="0"/>
                          </a:rPr>
                          <m:t>1</m:t>
                        </m:r>
                      </m:sub>
                    </m:sSub>
                  </m:oMath>
                </a14:m>
                <a:r>
                  <a:rPr lang="en-US" sz="2400" dirty="0">
                    <a:latin typeface="Cambria Math" panose="02040503050406030204" pitchFamily="18" charset="0"/>
                    <a:ea typeface="Cambria Math" panose="02040503050406030204" pitchFamily="18" charset="0"/>
                  </a:rPr>
                  <a:t>	</a:t>
                </a:r>
                <a:r>
                  <a:rPr lang="en-US" sz="2400" dirty="0">
                    <a:solidFill>
                      <a:srgbClr val="FF0000"/>
                    </a:solidFill>
                    <a:latin typeface="Cambria Math" panose="02040503050406030204" pitchFamily="18" charset="0"/>
                    <a:ea typeface="Cambria Math" panose="02040503050406030204" pitchFamily="18" charset="0"/>
                  </a:rPr>
                  <a:t>Type </a:t>
                </a:r>
                <a:r>
                  <a:rPr lang="en-US" sz="2400" dirty="0">
                    <a:latin typeface="Cambria Math" panose="02040503050406030204" pitchFamily="18" charset="0"/>
                    <a:ea typeface="Cambria Math" panose="02040503050406030204" pitchFamily="18" charset="0"/>
                  </a:rPr>
                  <a:t>(</a:t>
                </a:r>
                <a14:m>
                  <m:oMath xmlns:m="http://schemas.openxmlformats.org/officeDocument/2006/math">
                    <m:r>
                      <a:rPr lang="en-US" sz="2400" i="1" dirty="0">
                        <a:solidFill>
                          <a:srgbClr val="FF0000"/>
                        </a:solidFill>
                        <a:latin typeface="Cambria Math" panose="02040503050406030204" pitchFamily="18" charset="0"/>
                        <a:ea typeface="Cambria Math" panose="02040503050406030204" pitchFamily="18" charset="0"/>
                      </a:rPr>
                      <m:t>𝜆</m:t>
                    </m:r>
                  </m:oMath>
                </a14:m>
                <a:r>
                  <a:rPr lang="en-US" sz="2400" dirty="0">
                    <a:latin typeface="Cambria Math" panose="02040503050406030204" pitchFamily="18" charset="0"/>
                    <a:ea typeface="Cambria Math" panose="02040503050406030204" pitchFamily="18" charset="0"/>
                  </a:rPr>
                  <a:t> </a:t>
                </a:r>
                <a:r>
                  <a:rPr lang="en-US" sz="2400" dirty="0">
                    <a:solidFill>
                      <a:srgbClr val="80008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endParaRPr lang="en-US" sz="2400" dirty="0">
                  <a:latin typeface="Cambria Math" panose="02040503050406030204" pitchFamily="18" charset="0"/>
                  <a:ea typeface="Cambria Math" panose="02040503050406030204" pitchFamily="18" charset="0"/>
                </a:endParaRPr>
              </a:p>
              <a:p>
                <a:pPr marL="0" indent="0">
                  <a:buNone/>
                  <a:tabLst>
                    <a:tab pos="342892" algn="l"/>
                    <a:tab pos="1114397" algn="l"/>
                    <a:tab pos="2314517" algn="l"/>
                    <a:tab pos="2962201" algn="l"/>
                  </a:tabLst>
                </a:pPr>
                <a:r>
                  <a:rPr lang="en-US" sz="3200" dirty="0">
                    <a:latin typeface="Cambria Math" panose="02040503050406030204" pitchFamily="18" charset="0"/>
                    <a:ea typeface="Cambria Math" panose="02040503050406030204" pitchFamily="18" charset="0"/>
                  </a:rPr>
                  <a:t>			</a:t>
                </a:r>
                <a:r>
                  <a:rPr lang="en-US" sz="2400" dirty="0">
                    <a:latin typeface="Cambria Math" panose="02040503050406030204" pitchFamily="18" charset="0"/>
                    <a:ea typeface="Cambria Math" panose="02040503050406030204" pitchFamily="18" charset="0"/>
                  </a:rPr>
                  <a:t>{ </a:t>
                </a:r>
                <a:r>
                  <a:rPr lang="en-US" sz="2400" dirty="0">
                    <a:solidFill>
                      <a:srgbClr val="00B050"/>
                    </a:solidFill>
                    <a:latin typeface="Cambria Math" panose="02040503050406030204" pitchFamily="18" charset="0"/>
                    <a:ea typeface="Cambria Math" panose="02040503050406030204" pitchFamily="18" charset="0"/>
                  </a:rPr>
                  <a:t>1E</a:t>
                </a:r>
                <a:r>
                  <a:rPr lang="en-US" sz="2400" dirty="0">
                    <a:latin typeface="Cambria Math" panose="02040503050406030204" pitchFamily="18" charset="0"/>
                    <a:ea typeface="Cambria Math" panose="02040503050406030204" pitchFamily="18" charset="0"/>
                  </a:rPr>
                  <a:t>	: </a:t>
                </a:r>
                <a:r>
                  <a:rPr lang="en-US" sz="2400" dirty="0">
                    <a:solidFill>
                      <a:srgbClr val="00B05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00B05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&amp;</a:t>
                </a:r>
              </a:p>
              <a:p>
                <a:pPr marL="0" indent="0">
                  <a:buNone/>
                  <a:tabLst>
                    <a:tab pos="342892" algn="l"/>
                    <a:tab pos="1114397" algn="l"/>
                    <a:tab pos="2314517" algn="l"/>
                    <a:tab pos="2962201" algn="l"/>
                  </a:tabLst>
                </a:pPr>
                <a:r>
                  <a:rPr lang="en-US" sz="3200" dirty="0">
                    <a:latin typeface="Cambria Math" panose="02040503050406030204" pitchFamily="18" charset="0"/>
                    <a:ea typeface="Cambria Math" panose="02040503050406030204" pitchFamily="18" charset="0"/>
                  </a:rPr>
                  <a:t>				</a:t>
                </a:r>
                <a:r>
                  <a:rPr lang="en-US" sz="2400" dirty="0">
                    <a:solidFill>
                      <a:schemeClr val="bg1"/>
                    </a:solidFill>
                    <a:latin typeface="Cambria Math" panose="02040503050406030204" pitchFamily="18" charset="0"/>
                    <a:ea typeface="Cambria Math" panose="02040503050406030204" pitchFamily="18" charset="0"/>
                  </a:rPr>
                  <a:t>:</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solidFill>
                          <a:srgbClr val="FF0000"/>
                        </a:solidFill>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r>
                  <a:rPr lang="en-US" sz="2400" dirty="0">
                    <a:solidFill>
                      <a:srgbClr val="00B050"/>
                    </a:solidFill>
                    <a:latin typeface="Cambria Math" panose="02040503050406030204" pitchFamily="18" charset="0"/>
                    <a:ea typeface="Cambria Math" panose="02040503050406030204" pitchFamily="18" charset="0"/>
                  </a:rPr>
                  <a:t>1E</a:t>
                </a:r>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00B050"/>
                    </a:solidFill>
                    <a:latin typeface="Cambria Math" panose="02040503050406030204" pitchFamily="18" charset="0"/>
                    <a:ea typeface="Cambria Math" panose="02040503050406030204" pitchFamily="18" charset="0"/>
                  </a:rPr>
                  <a:t>1E</a:t>
                </a:r>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a:t>
                </a:r>
              </a:p>
              <a:p>
                <a:pPr marL="0" indent="0">
                  <a:buNone/>
                  <a:tabLst>
                    <a:tab pos="342892" algn="l"/>
                    <a:tab pos="1114397" algn="l"/>
                    <a:tab pos="2914577" algn="l"/>
                    <a:tab pos="3514637" algn="l"/>
                  </a:tabLst>
                </a:pPr>
                <a:r>
                  <a:rPr lang="en-US" sz="3200" dirty="0">
                    <a:latin typeface="Cambria Math" panose="02040503050406030204" pitchFamily="18" charset="0"/>
                    <a:ea typeface="Cambria Math" panose="02040503050406030204" pitchFamily="18" charset="0"/>
                  </a:rPr>
                  <a:t>		</a:t>
                </a:r>
                <a:r>
                  <a:rPr lang="en-US" sz="2400" dirty="0">
                    <a:solidFill>
                      <a:srgbClr val="800080"/>
                    </a:solidFill>
                    <a:latin typeface="Cambria Math" panose="02040503050406030204" pitchFamily="18" charset="0"/>
                    <a:ea typeface="Cambria Math" panose="02040503050406030204" pitchFamily="18" charset="0"/>
                  </a:rPr>
                  <a:t>G</a:t>
                </a:r>
                <a:r>
                  <a:rPr lang="en-US" sz="2400" dirty="0">
                    <a:latin typeface="Cambria Math" panose="02040503050406030204" pitchFamily="18" charset="0"/>
                    <a:ea typeface="Cambria Math" panose="02040503050406030204" pitchFamily="18" charset="0"/>
                  </a:rPr>
                  <a:t>.</a:t>
                </a:r>
              </a:p>
              <a:p>
                <a:pPr marL="0" indent="0">
                  <a:buNone/>
                  <a:tabLst>
                    <a:tab pos="1800180" algn="l"/>
                  </a:tabLst>
                </a:pPr>
                <a:r>
                  <a:rPr lang="en-US" sz="3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smtClean="0">
                            <a:solidFill>
                              <a:schemeClr val="bg1"/>
                            </a:solidFill>
                            <a:latin typeface="Cambria Math" panose="02040503050406030204" pitchFamily="18" charset="0"/>
                            <a:ea typeface="Cambria Math" panose="02040503050406030204" pitchFamily="18" charset="0"/>
                          </a:rPr>
                        </m:ctrlPr>
                      </m:sSubPr>
                      <m:e>
                        <m:r>
                          <m:rPr>
                            <m:nor/>
                          </m:rPr>
                          <a:rPr lang="en-US" sz="2400" dirty="0">
                            <a:solidFill>
                              <a:schemeClr val="bg1"/>
                            </a:solidFill>
                            <a:latin typeface="Cambria Math" panose="02040503050406030204" pitchFamily="18" charset="0"/>
                            <a:ea typeface="Cambria Math" panose="02040503050406030204" pitchFamily="18" charset="0"/>
                          </a:rPr>
                          <m:t>pr</m:t>
                        </m:r>
                      </m:e>
                      <m:sub>
                        <m:r>
                          <a:rPr lang="en-US" sz="2400" i="1" dirty="0">
                            <a:solidFill>
                              <a:schemeClr val="bg1"/>
                            </a:solidFill>
                            <a:latin typeface="Cambria Math" panose="02040503050406030204" pitchFamily="18" charset="0"/>
                            <a:ea typeface="Cambria Math" panose="02040503050406030204" pitchFamily="18" charset="0"/>
                          </a:rPr>
                          <m:t>1</m:t>
                        </m:r>
                      </m:sub>
                    </m:sSub>
                  </m:oMath>
                </a14:m>
                <a:r>
                  <a:rPr lang="en-US" sz="2400" dirty="0">
                    <a:solidFill>
                      <a:schemeClr val="bg1"/>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chemeClr val="bg1"/>
                            </a:solidFill>
                            <a:latin typeface="Cambria Math" panose="02040503050406030204" pitchFamily="18" charset="0"/>
                            <a:ea typeface="Cambria Math" panose="02040503050406030204" pitchFamily="18" charset="0"/>
                          </a:rPr>
                        </m:ctrlPr>
                      </m:sSubPr>
                      <m:e>
                        <m:r>
                          <m:rPr>
                            <m:nor/>
                          </m:rPr>
                          <a:rPr lang="en-US" sz="2400" dirty="0">
                            <a:solidFill>
                              <a:schemeClr val="bg1"/>
                            </a:solidFill>
                            <a:latin typeface="Cambria Math" panose="02040503050406030204" pitchFamily="18" charset="0"/>
                            <a:ea typeface="Cambria Math" panose="02040503050406030204" pitchFamily="18" charset="0"/>
                          </a:rPr>
                          <m:t>pr</m:t>
                        </m:r>
                      </m:e>
                      <m:sub>
                        <m:r>
                          <a:rPr lang="en-US" sz="2400" i="1" dirty="0">
                            <a:solidFill>
                              <a:schemeClr val="bg1"/>
                            </a:solidFill>
                            <a:latin typeface="Cambria Math" panose="02040503050406030204" pitchFamily="18" charset="0"/>
                            <a:ea typeface="Cambria Math" panose="02040503050406030204" pitchFamily="18" charset="0"/>
                          </a:rPr>
                          <m:t>1</m:t>
                        </m:r>
                      </m:sub>
                    </m:sSub>
                  </m:oMath>
                </a14:m>
                <a:r>
                  <a:rPr lang="en-US" sz="2400" dirty="0">
                    <a:solidFill>
                      <a:schemeClr val="bg1"/>
                    </a:solidFill>
                    <a:latin typeface="Cambria Math" panose="02040503050406030204" pitchFamily="18" charset="0"/>
                    <a:ea typeface="Cambria Math" panose="02040503050406030204" pitchFamily="18" charset="0"/>
                  </a:rPr>
                  <a:t> G).</a:t>
                </a:r>
              </a:p>
              <a:p>
                <a:pPr marL="0" indent="0">
                  <a:buNone/>
                  <a:tabLst>
                    <a:tab pos="1800180" algn="l"/>
                  </a:tabLst>
                </a:pPr>
                <a:r>
                  <a:rPr lang="en-US" sz="2400" dirty="0">
                    <a:solidFill>
                      <a:schemeClr val="bg1"/>
                    </a:solidFill>
                    <a:latin typeface="Cambria Math" panose="02040503050406030204" pitchFamily="18" charset="0"/>
                    <a:ea typeface="Cambria Math" panose="02040503050406030204" pitchFamily="18" charset="0"/>
                  </a:rPr>
                  <a:t>Definition 1E	(G : 2-Graph) := </a:t>
                </a:r>
                <a14:m>
                  <m:oMath xmlns:m="http://schemas.openxmlformats.org/officeDocument/2006/math">
                    <m:sSub>
                      <m:sSubPr>
                        <m:ctrlPr>
                          <a:rPr lang="en-US" sz="2400" i="1" dirty="0">
                            <a:solidFill>
                              <a:schemeClr val="bg1"/>
                            </a:solidFill>
                            <a:latin typeface="Cambria Math" panose="02040503050406030204" pitchFamily="18" charset="0"/>
                            <a:ea typeface="Cambria Math" panose="02040503050406030204" pitchFamily="18" charset="0"/>
                          </a:rPr>
                        </m:ctrlPr>
                      </m:sSubPr>
                      <m:e>
                        <m:r>
                          <m:rPr>
                            <m:nor/>
                          </m:rPr>
                          <a:rPr lang="en-US" sz="2400" dirty="0">
                            <a:solidFill>
                              <a:schemeClr val="bg1"/>
                            </a:solidFill>
                            <a:latin typeface="Cambria Math" panose="02040503050406030204" pitchFamily="18" charset="0"/>
                            <a:ea typeface="Cambria Math" panose="02040503050406030204" pitchFamily="18" charset="0"/>
                          </a:rPr>
                          <m:t>pr</m:t>
                        </m:r>
                      </m:e>
                      <m:sub>
                        <m:r>
                          <a:rPr lang="en-US" sz="2400" i="1" dirty="0">
                            <a:solidFill>
                              <a:schemeClr val="bg1"/>
                            </a:solidFill>
                            <a:latin typeface="Cambria Math" panose="02040503050406030204" pitchFamily="18" charset="0"/>
                            <a:ea typeface="Cambria Math" panose="02040503050406030204" pitchFamily="18" charset="0"/>
                          </a:rPr>
                          <m:t>1</m:t>
                        </m:r>
                      </m:sub>
                    </m:sSub>
                  </m:oMath>
                </a14:m>
                <a:r>
                  <a:rPr lang="en-US" sz="2400" dirty="0">
                    <a:solidFill>
                      <a:schemeClr val="bg1"/>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chemeClr val="bg1"/>
                            </a:solidFill>
                            <a:latin typeface="Cambria Math" panose="02040503050406030204" pitchFamily="18" charset="0"/>
                            <a:ea typeface="Cambria Math" panose="02040503050406030204" pitchFamily="18" charset="0"/>
                          </a:rPr>
                        </m:ctrlPr>
                      </m:sSubPr>
                      <m:e>
                        <m:r>
                          <m:rPr>
                            <m:nor/>
                          </m:rPr>
                          <a:rPr lang="en-US" sz="2400" dirty="0">
                            <a:solidFill>
                              <a:schemeClr val="bg1"/>
                            </a:solidFill>
                            <a:latin typeface="Cambria Math" panose="02040503050406030204" pitchFamily="18" charset="0"/>
                            <a:ea typeface="Cambria Math" panose="02040503050406030204" pitchFamily="18" charset="0"/>
                          </a:rPr>
                          <m:t>pr</m:t>
                        </m:r>
                      </m:e>
                      <m:sub>
                        <m:r>
                          <a:rPr lang="en-US" sz="2400" i="1" dirty="0">
                            <a:solidFill>
                              <a:schemeClr val="bg1"/>
                            </a:solidFill>
                            <a:latin typeface="Cambria Math" panose="02040503050406030204" pitchFamily="18" charset="0"/>
                            <a:ea typeface="Cambria Math" panose="02040503050406030204" pitchFamily="18" charset="0"/>
                          </a:rPr>
                          <m:t>2</m:t>
                        </m:r>
                      </m:sub>
                    </m:sSub>
                  </m:oMath>
                </a14:m>
                <a:r>
                  <a:rPr lang="en-US" sz="2400" dirty="0">
                    <a:solidFill>
                      <a:schemeClr val="bg1"/>
                    </a:solidFill>
                    <a:latin typeface="Cambria Math" panose="02040503050406030204" pitchFamily="18" charset="0"/>
                    <a:ea typeface="Cambria Math" panose="02040503050406030204" pitchFamily="18" charset="0"/>
                  </a:rPr>
                  <a:t> G).</a:t>
                </a:r>
              </a:p>
              <a:p>
                <a:pPr marL="0" indent="0">
                  <a:buNone/>
                  <a:tabLst>
                    <a:tab pos="1800180" algn="l"/>
                  </a:tabLst>
                </a:pPr>
                <a:r>
                  <a:rPr lang="en-US" sz="2400" dirty="0">
                    <a:solidFill>
                      <a:schemeClr val="bg1"/>
                    </a:solidFill>
                    <a:latin typeface="Cambria Math" panose="02040503050406030204" pitchFamily="18" charset="0"/>
                    <a:ea typeface="Cambria Math" panose="02040503050406030204" pitchFamily="18" charset="0"/>
                  </a:rPr>
                  <a:t>Definition 2E	(G : 2-Graph) := </a:t>
                </a:r>
                <a14:m>
                  <m:oMath xmlns:m="http://schemas.openxmlformats.org/officeDocument/2006/math">
                    <m:sSub>
                      <m:sSubPr>
                        <m:ctrlPr>
                          <a:rPr lang="en-US" sz="2400" i="1" dirty="0">
                            <a:solidFill>
                              <a:schemeClr val="bg1"/>
                            </a:solidFill>
                            <a:latin typeface="Cambria Math" panose="02040503050406030204" pitchFamily="18" charset="0"/>
                            <a:ea typeface="Cambria Math" panose="02040503050406030204" pitchFamily="18" charset="0"/>
                          </a:rPr>
                        </m:ctrlPr>
                      </m:sSubPr>
                      <m:e>
                        <m:r>
                          <m:rPr>
                            <m:nor/>
                          </m:rPr>
                          <a:rPr lang="en-US" sz="2400" dirty="0">
                            <a:solidFill>
                              <a:schemeClr val="bg1"/>
                            </a:solidFill>
                            <a:latin typeface="Cambria Math" panose="02040503050406030204" pitchFamily="18" charset="0"/>
                            <a:ea typeface="Cambria Math" panose="02040503050406030204" pitchFamily="18" charset="0"/>
                          </a:rPr>
                          <m:t>pr</m:t>
                        </m:r>
                      </m:e>
                      <m:sub>
                        <m:r>
                          <a:rPr lang="en-US" sz="2400" i="1" dirty="0">
                            <a:solidFill>
                              <a:schemeClr val="bg1"/>
                            </a:solidFill>
                            <a:latin typeface="Cambria Math" panose="02040503050406030204" pitchFamily="18" charset="0"/>
                            <a:ea typeface="Cambria Math" panose="02040503050406030204" pitchFamily="18" charset="0"/>
                          </a:rPr>
                          <m:t>2</m:t>
                        </m:r>
                      </m:sub>
                    </m:sSub>
                  </m:oMath>
                </a14:m>
                <a:r>
                  <a:rPr lang="en-US" sz="2400" dirty="0">
                    <a:solidFill>
                      <a:schemeClr val="bg1"/>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chemeClr val="bg1"/>
                            </a:solidFill>
                            <a:latin typeface="Cambria Math" panose="02040503050406030204" pitchFamily="18" charset="0"/>
                            <a:ea typeface="Cambria Math" panose="02040503050406030204" pitchFamily="18" charset="0"/>
                          </a:rPr>
                        </m:ctrlPr>
                      </m:sSubPr>
                      <m:e>
                        <m:r>
                          <m:rPr>
                            <m:nor/>
                          </m:rPr>
                          <a:rPr lang="en-US" sz="2400" dirty="0">
                            <a:solidFill>
                              <a:schemeClr val="bg1"/>
                            </a:solidFill>
                            <a:latin typeface="Cambria Math" panose="02040503050406030204" pitchFamily="18" charset="0"/>
                            <a:ea typeface="Cambria Math" panose="02040503050406030204" pitchFamily="18" charset="0"/>
                          </a:rPr>
                          <m:t>pr</m:t>
                        </m:r>
                      </m:e>
                      <m:sub>
                        <m:r>
                          <a:rPr lang="en-US" sz="2400" i="1" dirty="0">
                            <a:solidFill>
                              <a:schemeClr val="bg1"/>
                            </a:solidFill>
                            <a:latin typeface="Cambria Math" panose="02040503050406030204" pitchFamily="18" charset="0"/>
                            <a:ea typeface="Cambria Math" panose="02040503050406030204" pitchFamily="18" charset="0"/>
                          </a:rPr>
                          <m:t>2</m:t>
                        </m:r>
                      </m:sub>
                    </m:sSub>
                  </m:oMath>
                </a14:m>
                <a:r>
                  <a:rPr lang="en-US" sz="2400" dirty="0">
                    <a:solidFill>
                      <a:schemeClr val="bg1"/>
                    </a:solidFill>
                    <a:latin typeface="Cambria Math" panose="02040503050406030204" pitchFamily="18" charset="0"/>
                    <a:ea typeface="Cambria Math" panose="02040503050406030204" pitchFamily="18" charset="0"/>
                  </a:rPr>
                  <a:t> G).</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825625"/>
                <a:ext cx="8267700" cy="3263504"/>
              </a:xfrm>
              <a:blipFill rotWithShape="0">
                <a:blip r:embed="rId3"/>
                <a:stretch>
                  <a:fillRect l="-1106" t="-2612" r="-959" b="-97575"/>
                </a:stretch>
              </a:blipFill>
            </p:spPr>
            <p:txBody>
              <a:bodyPr/>
              <a:lstStyle/>
              <a:p>
                <a:r>
                  <a:rPr lang="en-GB">
                    <a:noFill/>
                  </a:rPr>
                  <a:t> </a:t>
                </a:r>
              </a:p>
            </p:txBody>
          </p:sp>
        </mc:Fallback>
      </mc:AlternateContent>
      <p:sp>
        <p:nvSpPr>
          <p:cNvPr id="4" name="Slide Number Placeholder 3"/>
          <p:cNvSpPr>
            <a:spLocks noGrp="1"/>
          </p:cNvSpPr>
          <p:nvPr>
            <p:ph type="sldNum" sz="quarter" idx="12"/>
          </p:nvPr>
        </p:nvSpPr>
        <p:spPr/>
        <p:txBody>
          <a:bodyPr/>
          <a:lstStyle/>
          <a:p>
            <a:fld id="{E64EF21E-4A1E-457A-A908-FECEBBB6594B}" type="slidenum">
              <a:rPr lang="en-US" smtClean="0"/>
              <a:t>81</a:t>
            </a:fld>
            <a:endParaRPr lang="en-US"/>
          </a:p>
        </p:txBody>
      </p:sp>
    </p:spTree>
    <p:extLst>
      <p:ext uri="{BB962C8B-B14F-4D97-AF65-F5344CB8AC3E}">
        <p14:creationId xmlns:p14="http://schemas.microsoft.com/office/powerpoint/2010/main" val="10248911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Autofit/>
              </a:bodyPr>
              <a:lstStyle/>
              <a:p>
                <a:pPr marL="0" indent="0">
                  <a:buNone/>
                </a:pPr>
                <a:r>
                  <a:rPr lang="en-US" sz="2400" dirty="0">
                    <a:solidFill>
                      <a:srgbClr val="FF0000"/>
                    </a:solidFill>
                    <a:latin typeface="Cambria Math" panose="02040503050406030204" pitchFamily="18" charset="0"/>
                    <a:ea typeface="Cambria Math" panose="02040503050406030204" pitchFamily="18" charset="0"/>
                  </a:rPr>
                  <a:t>Definition</a:t>
                </a:r>
                <a:r>
                  <a:rPr lang="en-US" sz="2400" dirty="0">
                    <a:latin typeface="Cambria Math" panose="02040503050406030204" pitchFamily="18" charset="0"/>
                    <a:ea typeface="Cambria Math" panose="02040503050406030204" pitchFamily="18" charset="0"/>
                  </a:rPr>
                  <a:t> </a:t>
                </a:r>
                <a:r>
                  <a:rPr lang="en-US" sz="2400" dirty="0">
                    <a:solidFill>
                      <a:srgbClr val="0070C0"/>
                    </a:solidFill>
                    <a:latin typeface="Cambria Math" panose="02040503050406030204" pitchFamily="18" charset="0"/>
                    <a:ea typeface="Cambria Math" panose="02040503050406030204" pitchFamily="18" charset="0"/>
                  </a:rPr>
                  <a:t>2-Graph</a:t>
                </a:r>
                <a:r>
                  <a:rPr lang="en-US" sz="2400" dirty="0">
                    <a:latin typeface="Cambria Math" panose="02040503050406030204" pitchFamily="18" charset="0"/>
                    <a:ea typeface="Cambria Math" panose="02040503050406030204" pitchFamily="18" charset="0"/>
                  </a:rPr>
                  <a:t> :=</a:t>
                </a:r>
              </a:p>
              <a:p>
                <a:pPr marL="0" indent="0">
                  <a:buNone/>
                </a:pPr>
                <a:r>
                  <a:rPr lang="en-US" sz="3200" dirty="0">
                    <a:latin typeface="Cambria Math" panose="02040503050406030204" pitchFamily="18" charset="0"/>
                    <a:ea typeface="Cambria Math" panose="02040503050406030204" pitchFamily="18" charset="0"/>
                  </a:rPr>
                  <a:t>	</a:t>
                </a:r>
                <a:r>
                  <a:rPr lang="en-US" sz="2400" dirty="0">
                    <a:latin typeface="Cambria Math" panose="02040503050406030204" pitchFamily="18" charset="0"/>
                    <a:ea typeface="Cambria Math" panose="02040503050406030204" pitchFamily="18" charset="0"/>
                  </a:rPr>
                  <a:t>{ </a:t>
                </a:r>
                <a:r>
                  <a:rPr lang="en-US" sz="2400" dirty="0">
                    <a:solidFill>
                      <a:srgbClr val="00B05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&amp;</a:t>
                </a:r>
              </a:p>
              <a:p>
                <a:pPr marL="0" indent="0">
                  <a:buNone/>
                </a:pPr>
                <a:r>
                  <a:rPr lang="en-US" sz="3200" dirty="0">
                    <a:latin typeface="Cambria Math" panose="02040503050406030204" pitchFamily="18" charset="0"/>
                    <a:ea typeface="Cambria Math" panose="02040503050406030204" pitchFamily="18" charset="0"/>
                  </a:rPr>
                  <a:t>	</a:t>
                </a:r>
                <a:r>
                  <a:rPr lang="en-US" sz="2400" dirty="0">
                    <a:latin typeface="Cambria Math" panose="02040503050406030204" pitchFamily="18" charset="0"/>
                    <a:ea typeface="Cambria Math" panose="02040503050406030204" pitchFamily="18" charset="0"/>
                  </a:rPr>
                  <a:t>{ </a:t>
                </a:r>
                <a:r>
                  <a:rPr lang="en-US" sz="2400" dirty="0">
                    <a:solidFill>
                      <a:srgbClr val="00B050"/>
                    </a:solidFill>
                    <a:latin typeface="Cambria Math" panose="02040503050406030204" pitchFamily="18" charset="0"/>
                    <a:ea typeface="Cambria Math" panose="02040503050406030204" pitchFamily="18" charset="0"/>
                  </a:rPr>
                  <a:t>1E</a:t>
                </a:r>
                <a:r>
                  <a:rPr lang="en-US" sz="2400" dirty="0">
                    <a:latin typeface="Cambria Math" panose="02040503050406030204" pitchFamily="18" charset="0"/>
                    <a:ea typeface="Cambria Math" panose="02040503050406030204" pitchFamily="18" charset="0"/>
                  </a:rPr>
                  <a:t>	: </a:t>
                </a:r>
                <a:r>
                  <a:rPr lang="en-US" sz="2400" dirty="0">
                    <a:solidFill>
                      <a:srgbClr val="00B05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00B05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&amp;</a:t>
                </a:r>
              </a:p>
              <a:p>
                <a:pPr marL="0" indent="0">
                  <a:buNone/>
                </a:pPr>
                <a:r>
                  <a:rPr lang="en-US" sz="3200" dirty="0">
                    <a:latin typeface="Cambria Math" panose="02040503050406030204" pitchFamily="18" charset="0"/>
                    <a:ea typeface="Cambria Math" panose="02040503050406030204" pitchFamily="18" charset="0"/>
                  </a:rPr>
                  <a:t>		</a:t>
                </a:r>
                <a:r>
                  <a:rPr lang="en-US" sz="2400" dirty="0">
                    <a:solidFill>
                      <a:schemeClr val="bg1"/>
                    </a:solidFill>
                    <a:latin typeface="Cambria Math" panose="02040503050406030204" pitchFamily="18" charset="0"/>
                    <a:ea typeface="Cambria Math" panose="02040503050406030204" pitchFamily="18" charset="0"/>
                  </a:rPr>
                  <a:t>:</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r>
                  <a:rPr lang="en-US" sz="2400" dirty="0">
                    <a:solidFill>
                      <a:srgbClr val="00B050"/>
                    </a:solidFill>
                    <a:latin typeface="Cambria Math" panose="02040503050406030204" pitchFamily="18" charset="0"/>
                    <a:ea typeface="Cambria Math" panose="02040503050406030204" pitchFamily="18" charset="0"/>
                  </a:rPr>
                  <a:t>1E</a:t>
                </a:r>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00B050"/>
                    </a:solidFill>
                    <a:latin typeface="Cambria Math" panose="02040503050406030204" pitchFamily="18" charset="0"/>
                    <a:ea typeface="Cambria Math" panose="02040503050406030204" pitchFamily="18" charset="0"/>
                  </a:rPr>
                  <a:t>1E</a:t>
                </a:r>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a:t>
                </a:r>
              </a:p>
              <a:p>
                <a:pPr marL="0" indent="0">
                  <a:buNone/>
                  <a:tabLst>
                    <a:tab pos="1800180" algn="l"/>
                  </a:tabLst>
                </a:pPr>
                <a:r>
                  <a:rPr lang="en-US" sz="2400" dirty="0">
                    <a:solidFill>
                      <a:srgbClr val="FF0000"/>
                    </a:solidFill>
                    <a:latin typeface="Cambria Math" panose="02040503050406030204" pitchFamily="18" charset="0"/>
                    <a:ea typeface="Cambria Math" panose="02040503050406030204" pitchFamily="18" charset="0"/>
                  </a:rPr>
                  <a:t>Definition </a:t>
                </a:r>
                <a:r>
                  <a:rPr lang="en-US" sz="2400" dirty="0">
                    <a:solidFill>
                      <a:srgbClr val="00B05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a:t>
                </a:r>
                <a:r>
                  <a:rPr lang="en-US" sz="2400" dirty="0">
                    <a:solidFill>
                      <a:srgbClr val="800080"/>
                    </a:solidFill>
                    <a:latin typeface="Cambria Math" panose="02040503050406030204" pitchFamily="18" charset="0"/>
                    <a:ea typeface="Cambria Math" panose="02040503050406030204" pitchFamily="18" charset="0"/>
                  </a:rPr>
                  <a:t>G</a:t>
                </a:r>
                <a:r>
                  <a:rPr lang="en-US" sz="2400" dirty="0">
                    <a:latin typeface="Cambria Math" panose="02040503050406030204" pitchFamily="18" charset="0"/>
                    <a:ea typeface="Cambria Math" panose="02040503050406030204" pitchFamily="18" charset="0"/>
                  </a:rPr>
                  <a:t> : </a:t>
                </a:r>
                <a:r>
                  <a:rPr lang="en-US" sz="2400" dirty="0">
                    <a:solidFill>
                      <a:srgbClr val="0070C0"/>
                    </a:solidFill>
                    <a:latin typeface="Cambria Math" panose="02040503050406030204" pitchFamily="18" charset="0"/>
                    <a:ea typeface="Cambria Math" panose="02040503050406030204" pitchFamily="18" charset="0"/>
                  </a:rPr>
                  <a:t>2-Graph</a:t>
                </a:r>
                <a:r>
                  <a:rPr lang="en-US" sz="2400" dirty="0">
                    <a:latin typeface="Cambria Math" panose="02040503050406030204" pitchFamily="18" charset="0"/>
                    <a:ea typeface="Cambria Math" panose="02040503050406030204" pitchFamily="18" charset="0"/>
                  </a:rPr>
                  <a:t>) := </a:t>
                </a:r>
                <a14:m>
                  <m:oMath xmlns:m="http://schemas.openxmlformats.org/officeDocument/2006/math">
                    <m:sSub>
                      <m:sSubPr>
                        <m:ctrlPr>
                          <a:rPr lang="en-US" sz="2400" i="1" dirty="0">
                            <a:solidFill>
                              <a:schemeClr val="bg1"/>
                            </a:solidFill>
                            <a:latin typeface="Cambria Math" panose="02040503050406030204" pitchFamily="18" charset="0"/>
                            <a:ea typeface="Cambria Math" panose="02040503050406030204" pitchFamily="18" charset="0"/>
                          </a:rPr>
                        </m:ctrlPr>
                      </m:sSubPr>
                      <m:e>
                        <m:r>
                          <m:rPr>
                            <m:nor/>
                          </m:rPr>
                          <a:rPr lang="en-US" sz="2400" dirty="0">
                            <a:solidFill>
                              <a:schemeClr val="bg1"/>
                            </a:solidFill>
                            <a:latin typeface="Cambria Math" panose="02040503050406030204" pitchFamily="18" charset="0"/>
                            <a:ea typeface="Cambria Math" panose="02040503050406030204" pitchFamily="18" charset="0"/>
                          </a:rPr>
                          <m:t>pr</m:t>
                        </m:r>
                      </m:e>
                      <m:sub>
                        <m:r>
                          <a:rPr lang="en-US" sz="2400" i="1" dirty="0">
                            <a:solidFill>
                              <a:schemeClr val="bg1"/>
                            </a:solidFill>
                            <a:latin typeface="Cambria Math" panose="02040503050406030204" pitchFamily="18" charset="0"/>
                            <a:ea typeface="Cambria Math" panose="02040503050406030204" pitchFamily="18" charset="0"/>
                          </a:rPr>
                          <m:t>1</m:t>
                        </m:r>
                      </m:sub>
                    </m:sSub>
                  </m:oMath>
                </a14:m>
                <a:r>
                  <a:rPr lang="en-US" sz="2400" dirty="0">
                    <a:solidFill>
                      <a:schemeClr val="bg1"/>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00B050"/>
                            </a:solidFill>
                            <a:latin typeface="Cambria Math" panose="02040503050406030204" pitchFamily="18" charset="0"/>
                            <a:ea typeface="Cambria Math" panose="02040503050406030204" pitchFamily="18" charset="0"/>
                          </a:rPr>
                        </m:ctrlPr>
                      </m:sSubPr>
                      <m:e>
                        <m:r>
                          <m:rPr>
                            <m:nor/>
                          </m:rPr>
                          <a:rPr lang="en-US" sz="2400" dirty="0">
                            <a:solidFill>
                              <a:srgbClr val="00B050"/>
                            </a:solidFill>
                            <a:latin typeface="Cambria Math" panose="02040503050406030204" pitchFamily="18" charset="0"/>
                            <a:ea typeface="Cambria Math" panose="02040503050406030204" pitchFamily="18" charset="0"/>
                          </a:rPr>
                          <m:t>pr</m:t>
                        </m:r>
                      </m:e>
                      <m:sub>
                        <m:r>
                          <a:rPr lang="en-US" sz="2400" i="1" dirty="0">
                            <a:solidFill>
                              <a:srgbClr val="00B050"/>
                            </a:solidFill>
                            <a:latin typeface="Cambria Math" panose="02040503050406030204" pitchFamily="18" charset="0"/>
                            <a:ea typeface="Cambria Math" panose="02040503050406030204" pitchFamily="18" charset="0"/>
                          </a:rPr>
                          <m:t>1</m:t>
                        </m:r>
                      </m:sub>
                    </m:sSub>
                  </m:oMath>
                </a14:m>
                <a:r>
                  <a:rPr lang="en-US" sz="2400" dirty="0">
                    <a:latin typeface="Cambria Math" panose="02040503050406030204" pitchFamily="18" charset="0"/>
                    <a:ea typeface="Cambria Math" panose="02040503050406030204" pitchFamily="18" charset="0"/>
                  </a:rPr>
                  <a:t> </a:t>
                </a:r>
                <a:r>
                  <a:rPr lang="en-US" sz="2400" dirty="0">
                    <a:solidFill>
                      <a:srgbClr val="800080"/>
                    </a:solidFill>
                    <a:latin typeface="Cambria Math" panose="02040503050406030204" pitchFamily="18" charset="0"/>
                    <a:ea typeface="Cambria Math" panose="02040503050406030204" pitchFamily="18" charset="0"/>
                  </a:rPr>
                  <a:t>G</a:t>
                </a:r>
                <a:r>
                  <a:rPr lang="en-US" sz="2400" dirty="0">
                    <a:solidFill>
                      <a:schemeClr val="bg1"/>
                    </a:solidFill>
                    <a:latin typeface="Cambria Math" panose="02040503050406030204" pitchFamily="18" charset="0"/>
                    <a:ea typeface="Cambria Math" panose="02040503050406030204" pitchFamily="18" charset="0"/>
                  </a:rPr>
                  <a:t>)</a:t>
                </a:r>
                <a:r>
                  <a:rPr lang="en-US" sz="2400" dirty="0">
                    <a:latin typeface="Cambria Math" panose="02040503050406030204" pitchFamily="18" charset="0"/>
                    <a:ea typeface="Cambria Math" panose="02040503050406030204" pitchFamily="18" charset="0"/>
                  </a:rPr>
                  <a:t>.</a:t>
                </a:r>
              </a:p>
              <a:p>
                <a:pPr marL="0" indent="0">
                  <a:buNone/>
                  <a:tabLst>
                    <a:tab pos="1800180" algn="l"/>
                  </a:tabLst>
                </a:pPr>
                <a:r>
                  <a:rPr lang="en-US" sz="2400" dirty="0">
                    <a:solidFill>
                      <a:srgbClr val="FF0000"/>
                    </a:solidFill>
                    <a:latin typeface="Cambria Math" panose="02040503050406030204" pitchFamily="18" charset="0"/>
                    <a:ea typeface="Cambria Math" panose="02040503050406030204" pitchFamily="18" charset="0"/>
                  </a:rPr>
                  <a:t>Definition </a:t>
                </a:r>
                <a:r>
                  <a:rPr lang="en-US" sz="2400" dirty="0">
                    <a:solidFill>
                      <a:srgbClr val="00B050"/>
                    </a:solidFill>
                    <a:latin typeface="Cambria Math" panose="02040503050406030204" pitchFamily="18" charset="0"/>
                    <a:ea typeface="Cambria Math" panose="02040503050406030204" pitchFamily="18" charset="0"/>
                  </a:rPr>
                  <a:t>1E</a:t>
                </a:r>
                <a:r>
                  <a:rPr lang="en-US" sz="2400" dirty="0">
                    <a:latin typeface="Cambria Math" panose="02040503050406030204" pitchFamily="18" charset="0"/>
                    <a:ea typeface="Cambria Math" panose="02040503050406030204" pitchFamily="18" charset="0"/>
                  </a:rPr>
                  <a:t>	(</a:t>
                </a:r>
                <a:r>
                  <a:rPr lang="en-US" sz="2400" dirty="0">
                    <a:solidFill>
                      <a:srgbClr val="800080"/>
                    </a:solidFill>
                    <a:latin typeface="Cambria Math" panose="02040503050406030204" pitchFamily="18" charset="0"/>
                    <a:ea typeface="Cambria Math" panose="02040503050406030204" pitchFamily="18" charset="0"/>
                  </a:rPr>
                  <a:t>G</a:t>
                </a:r>
                <a:r>
                  <a:rPr lang="en-US" sz="2400" dirty="0">
                    <a:latin typeface="Cambria Math" panose="02040503050406030204" pitchFamily="18" charset="0"/>
                    <a:ea typeface="Cambria Math" panose="02040503050406030204" pitchFamily="18" charset="0"/>
                  </a:rPr>
                  <a:t> : </a:t>
                </a:r>
                <a:r>
                  <a:rPr lang="en-US" sz="2400" dirty="0">
                    <a:solidFill>
                      <a:srgbClr val="0070C0"/>
                    </a:solidFill>
                    <a:latin typeface="Cambria Math" panose="02040503050406030204" pitchFamily="18" charset="0"/>
                    <a:ea typeface="Cambria Math" panose="02040503050406030204" pitchFamily="18" charset="0"/>
                  </a:rPr>
                  <a:t>2-Graph</a:t>
                </a:r>
                <a:r>
                  <a:rPr lang="en-US" sz="2400" dirty="0">
                    <a:latin typeface="Cambria Math" panose="02040503050406030204" pitchFamily="18" charset="0"/>
                    <a:ea typeface="Cambria Math" panose="02040503050406030204" pitchFamily="18" charset="0"/>
                  </a:rPr>
                  <a:t>) := </a:t>
                </a:r>
                <a14:m>
                  <m:oMath xmlns:m="http://schemas.openxmlformats.org/officeDocument/2006/math">
                    <m:sSub>
                      <m:sSubPr>
                        <m:ctrlPr>
                          <a:rPr lang="en-US" sz="2400" i="1" dirty="0">
                            <a:solidFill>
                              <a:srgbClr val="00B050"/>
                            </a:solidFill>
                            <a:latin typeface="Cambria Math" panose="02040503050406030204" pitchFamily="18" charset="0"/>
                            <a:ea typeface="Cambria Math" panose="02040503050406030204" pitchFamily="18" charset="0"/>
                          </a:rPr>
                        </m:ctrlPr>
                      </m:sSubPr>
                      <m:e>
                        <m:r>
                          <m:rPr>
                            <m:nor/>
                          </m:rPr>
                          <a:rPr lang="en-US" sz="2400" dirty="0">
                            <a:solidFill>
                              <a:srgbClr val="00B050"/>
                            </a:solidFill>
                            <a:latin typeface="Cambria Math" panose="02040503050406030204" pitchFamily="18" charset="0"/>
                            <a:ea typeface="Cambria Math" panose="02040503050406030204" pitchFamily="18" charset="0"/>
                          </a:rPr>
                          <m:t>pr</m:t>
                        </m:r>
                      </m:e>
                      <m:sub>
                        <m:r>
                          <a:rPr lang="en-US" sz="2400" i="1" dirty="0">
                            <a:solidFill>
                              <a:srgbClr val="00B050"/>
                            </a:solidFill>
                            <a:latin typeface="Cambria Math" panose="02040503050406030204" pitchFamily="18" charset="0"/>
                            <a:ea typeface="Cambria Math" panose="02040503050406030204" pitchFamily="18" charset="0"/>
                          </a:rPr>
                          <m:t>1</m:t>
                        </m:r>
                      </m:sub>
                    </m:sSub>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00B050"/>
                            </a:solidFill>
                            <a:latin typeface="Cambria Math" panose="02040503050406030204" pitchFamily="18" charset="0"/>
                            <a:ea typeface="Cambria Math" panose="02040503050406030204" pitchFamily="18" charset="0"/>
                          </a:rPr>
                        </m:ctrlPr>
                      </m:sSubPr>
                      <m:e>
                        <m:r>
                          <m:rPr>
                            <m:nor/>
                          </m:rPr>
                          <a:rPr lang="en-US" sz="2400" dirty="0">
                            <a:solidFill>
                              <a:srgbClr val="00B050"/>
                            </a:solidFill>
                            <a:latin typeface="Cambria Math" panose="02040503050406030204" pitchFamily="18" charset="0"/>
                            <a:ea typeface="Cambria Math" panose="02040503050406030204" pitchFamily="18" charset="0"/>
                          </a:rPr>
                          <m:t>pr</m:t>
                        </m:r>
                      </m:e>
                      <m:sub>
                        <m:r>
                          <a:rPr lang="en-US" sz="2400" i="1" dirty="0">
                            <a:solidFill>
                              <a:srgbClr val="00B05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r>
                  <a:rPr lang="en-US" sz="2400" dirty="0">
                    <a:solidFill>
                      <a:srgbClr val="800080"/>
                    </a:solidFill>
                    <a:latin typeface="Cambria Math" panose="02040503050406030204" pitchFamily="18" charset="0"/>
                    <a:ea typeface="Cambria Math" panose="02040503050406030204" pitchFamily="18" charset="0"/>
                  </a:rPr>
                  <a:t>G</a:t>
                </a:r>
                <a:r>
                  <a:rPr lang="en-US" sz="2400" dirty="0">
                    <a:latin typeface="Cambria Math" panose="02040503050406030204" pitchFamily="18" charset="0"/>
                    <a:ea typeface="Cambria Math" panose="02040503050406030204" pitchFamily="18" charset="0"/>
                  </a:rPr>
                  <a:t>).</a:t>
                </a:r>
              </a:p>
              <a:p>
                <a:pPr marL="0" indent="0">
                  <a:buNone/>
                  <a:tabLst>
                    <a:tab pos="1800180" algn="l"/>
                  </a:tabLst>
                </a:pPr>
                <a:r>
                  <a:rPr lang="en-US" sz="2400" dirty="0">
                    <a:solidFill>
                      <a:schemeClr val="bg1"/>
                    </a:solidFill>
                    <a:latin typeface="Cambria Math" panose="02040503050406030204" pitchFamily="18" charset="0"/>
                    <a:ea typeface="Cambria Math" panose="02040503050406030204" pitchFamily="18" charset="0"/>
                  </a:rPr>
                  <a:t>Definition 2E	(G : 2-Graph) := </a:t>
                </a:r>
                <a14:m>
                  <m:oMath xmlns:m="http://schemas.openxmlformats.org/officeDocument/2006/math">
                    <m:sSub>
                      <m:sSubPr>
                        <m:ctrlPr>
                          <a:rPr lang="en-US" sz="2400" i="1" dirty="0">
                            <a:solidFill>
                              <a:schemeClr val="bg1"/>
                            </a:solidFill>
                            <a:latin typeface="Cambria Math" panose="02040503050406030204" pitchFamily="18" charset="0"/>
                            <a:ea typeface="Cambria Math" panose="02040503050406030204" pitchFamily="18" charset="0"/>
                          </a:rPr>
                        </m:ctrlPr>
                      </m:sSubPr>
                      <m:e>
                        <m:r>
                          <m:rPr>
                            <m:nor/>
                          </m:rPr>
                          <a:rPr lang="en-US" sz="2400" dirty="0">
                            <a:solidFill>
                              <a:schemeClr val="bg1"/>
                            </a:solidFill>
                            <a:latin typeface="Cambria Math" panose="02040503050406030204" pitchFamily="18" charset="0"/>
                            <a:ea typeface="Cambria Math" panose="02040503050406030204" pitchFamily="18" charset="0"/>
                          </a:rPr>
                          <m:t>pr</m:t>
                        </m:r>
                      </m:e>
                      <m:sub>
                        <m:r>
                          <a:rPr lang="en-US" sz="2400" i="1" dirty="0">
                            <a:solidFill>
                              <a:schemeClr val="bg1"/>
                            </a:solidFill>
                            <a:latin typeface="Cambria Math" panose="02040503050406030204" pitchFamily="18" charset="0"/>
                            <a:ea typeface="Cambria Math" panose="02040503050406030204" pitchFamily="18" charset="0"/>
                          </a:rPr>
                          <m:t>2</m:t>
                        </m:r>
                      </m:sub>
                    </m:sSub>
                  </m:oMath>
                </a14:m>
                <a:r>
                  <a:rPr lang="en-US" sz="2400" dirty="0">
                    <a:solidFill>
                      <a:schemeClr val="bg1"/>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chemeClr val="bg1"/>
                            </a:solidFill>
                            <a:latin typeface="Cambria Math" panose="02040503050406030204" pitchFamily="18" charset="0"/>
                            <a:ea typeface="Cambria Math" panose="02040503050406030204" pitchFamily="18" charset="0"/>
                          </a:rPr>
                        </m:ctrlPr>
                      </m:sSubPr>
                      <m:e>
                        <m:r>
                          <m:rPr>
                            <m:nor/>
                          </m:rPr>
                          <a:rPr lang="en-US" sz="2400" dirty="0">
                            <a:solidFill>
                              <a:schemeClr val="bg1"/>
                            </a:solidFill>
                            <a:latin typeface="Cambria Math" panose="02040503050406030204" pitchFamily="18" charset="0"/>
                            <a:ea typeface="Cambria Math" panose="02040503050406030204" pitchFamily="18" charset="0"/>
                          </a:rPr>
                          <m:t>pr</m:t>
                        </m:r>
                      </m:e>
                      <m:sub>
                        <m:r>
                          <a:rPr lang="en-US" sz="2400" i="1" dirty="0">
                            <a:solidFill>
                              <a:schemeClr val="bg1"/>
                            </a:solidFill>
                            <a:latin typeface="Cambria Math" panose="02040503050406030204" pitchFamily="18" charset="0"/>
                            <a:ea typeface="Cambria Math" panose="02040503050406030204" pitchFamily="18" charset="0"/>
                          </a:rPr>
                          <m:t>2</m:t>
                        </m:r>
                      </m:sub>
                    </m:sSub>
                  </m:oMath>
                </a14:m>
                <a:r>
                  <a:rPr lang="en-US" sz="2400" dirty="0">
                    <a:solidFill>
                      <a:schemeClr val="bg1"/>
                    </a:solidFill>
                    <a:latin typeface="Cambria Math" panose="02040503050406030204" pitchFamily="18" charset="0"/>
                    <a:ea typeface="Cambria Math" panose="02040503050406030204" pitchFamily="18" charset="0"/>
                  </a:rPr>
                  <a:t> G).</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159" t="-1961"/>
                </a:stretch>
              </a:blipFill>
            </p:spPr>
            <p:txBody>
              <a:bodyPr/>
              <a:lstStyle/>
              <a:p>
                <a:r>
                  <a:rPr lang="en-GB">
                    <a:noFill/>
                  </a:rPr>
                  <a:t> </a:t>
                </a:r>
              </a:p>
            </p:txBody>
          </p:sp>
        </mc:Fallback>
      </mc:AlternateContent>
      <p:sp>
        <p:nvSpPr>
          <p:cNvPr id="4" name="Slide Number Placeholder 3"/>
          <p:cNvSpPr>
            <a:spLocks noGrp="1"/>
          </p:cNvSpPr>
          <p:nvPr>
            <p:ph type="sldNum" sz="quarter" idx="12"/>
          </p:nvPr>
        </p:nvSpPr>
        <p:spPr/>
        <p:txBody>
          <a:bodyPr/>
          <a:lstStyle/>
          <a:p>
            <a:fld id="{E64EF21E-4A1E-457A-A908-FECEBBB6594B}" type="slidenum">
              <a:rPr lang="en-US" smtClean="0"/>
              <a:t>82</a:t>
            </a:fld>
            <a:endParaRPr lang="en-US"/>
          </a:p>
        </p:txBody>
      </p:sp>
    </p:spTree>
    <p:extLst>
      <p:ext uri="{BB962C8B-B14F-4D97-AF65-F5344CB8AC3E}">
        <p14:creationId xmlns:p14="http://schemas.microsoft.com/office/powerpoint/2010/main" val="49710227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49" y="1825625"/>
                <a:ext cx="9968135" cy="4530726"/>
              </a:xfrm>
            </p:spPr>
            <p:txBody>
              <a:bodyPr>
                <a:noAutofit/>
              </a:bodyPr>
              <a:lstStyle/>
              <a:p>
                <a:pPr marL="0" indent="0">
                  <a:lnSpc>
                    <a:spcPct val="100000"/>
                  </a:lnSpc>
                  <a:spcBef>
                    <a:spcPts val="0"/>
                  </a:spcBef>
                  <a:buNone/>
                </a:pPr>
                <a:r>
                  <a:rPr lang="en-US" sz="2400" dirty="0">
                    <a:solidFill>
                      <a:srgbClr val="FF0000"/>
                    </a:solidFill>
                    <a:latin typeface="Cambria Math" panose="02040503050406030204" pitchFamily="18" charset="0"/>
                    <a:ea typeface="Cambria Math" panose="02040503050406030204" pitchFamily="18" charset="0"/>
                  </a:rPr>
                  <a:t>Definition </a:t>
                </a:r>
                <a:r>
                  <a:rPr lang="en-US" sz="2400" dirty="0">
                    <a:solidFill>
                      <a:srgbClr val="00B050"/>
                    </a:solidFill>
                    <a:latin typeface="Cambria Math" panose="02040503050406030204" pitchFamily="18" charset="0"/>
                    <a:ea typeface="Cambria Math" panose="02040503050406030204" pitchFamily="18" charset="0"/>
                  </a:rPr>
                  <a:t>1E</a:t>
                </a:r>
                <a:r>
                  <a:rPr lang="en-US" sz="2400" dirty="0">
                    <a:latin typeface="Cambria Math" panose="02040503050406030204" pitchFamily="18" charset="0"/>
                    <a:ea typeface="Cambria Math" panose="02040503050406030204" pitchFamily="18" charset="0"/>
                  </a:rPr>
                  <a:t> (</a:t>
                </a:r>
                <a:r>
                  <a:rPr lang="en-US" sz="2400" dirty="0">
                    <a:solidFill>
                      <a:srgbClr val="800080"/>
                    </a:solidFill>
                    <a:latin typeface="Cambria Math" panose="02040503050406030204" pitchFamily="18" charset="0"/>
                    <a:ea typeface="Cambria Math" panose="02040503050406030204" pitchFamily="18" charset="0"/>
                  </a:rPr>
                  <a:t>G</a:t>
                </a:r>
                <a:r>
                  <a:rPr lang="en-US" sz="2400" dirty="0">
                    <a:latin typeface="Cambria Math" panose="02040503050406030204" pitchFamily="18" charset="0"/>
                    <a:ea typeface="Cambria Math" panose="02040503050406030204" pitchFamily="18" charset="0"/>
                  </a:rPr>
                  <a:t> : </a:t>
                </a:r>
                <a:r>
                  <a:rPr lang="en-US" sz="2400" dirty="0">
                    <a:solidFill>
                      <a:srgbClr val="0070C0"/>
                    </a:solidFill>
                    <a:latin typeface="Cambria Math" panose="02040503050406030204" pitchFamily="18" charset="0"/>
                    <a:ea typeface="Cambria Math" panose="02040503050406030204" pitchFamily="18" charset="0"/>
                  </a:rPr>
                  <a:t>2-Graph</a:t>
                </a:r>
                <a:r>
                  <a:rPr lang="en-US" sz="2400" dirty="0">
                    <a:latin typeface="Cambria Math" panose="02040503050406030204" pitchFamily="18" charset="0"/>
                    <a:ea typeface="Cambria Math" panose="02040503050406030204" pitchFamily="18" charset="0"/>
                  </a:rPr>
                  <a:t>) :=</a:t>
                </a:r>
              </a:p>
              <a:p>
                <a:pPr marL="0" indent="0">
                  <a:lnSpc>
                    <a:spcPct val="100000"/>
                  </a:lnSpc>
                  <a:spcBef>
                    <a:spcPts val="0"/>
                  </a:spcBef>
                  <a:buNone/>
                  <a:tabLst>
                    <a:tab pos="47624" algn="l"/>
                  </a:tabLst>
                </a:pPr>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00B050"/>
                            </a:solidFill>
                            <a:latin typeface="Cambria Math" panose="02040503050406030204" pitchFamily="18" charset="0"/>
                            <a:ea typeface="Cambria Math" panose="02040503050406030204" pitchFamily="18" charset="0"/>
                          </a:rPr>
                        </m:ctrlPr>
                      </m:sSubPr>
                      <m:e>
                        <m:r>
                          <m:rPr>
                            <m:nor/>
                          </m:rPr>
                          <a:rPr lang="en-US" sz="2400" dirty="0">
                            <a:solidFill>
                              <a:srgbClr val="00B050"/>
                            </a:solidFill>
                            <a:latin typeface="Cambria Math" panose="02040503050406030204" pitchFamily="18" charset="0"/>
                            <a:ea typeface="Cambria Math" panose="02040503050406030204" pitchFamily="18" charset="0"/>
                          </a:rPr>
                          <m:t>pr</m:t>
                        </m:r>
                      </m:e>
                      <m:sub>
                        <m:r>
                          <a:rPr lang="en-US" sz="2400" i="1" dirty="0">
                            <a:solidFill>
                              <a:srgbClr val="00B050"/>
                            </a:solidFill>
                            <a:latin typeface="Cambria Math" panose="02040503050406030204" pitchFamily="18" charset="0"/>
                            <a:ea typeface="Cambria Math" panose="02040503050406030204" pitchFamily="18" charset="0"/>
                          </a:rPr>
                          <m:t>1</m:t>
                        </m:r>
                      </m:sub>
                    </m:sSub>
                  </m:oMath>
                </a14:m>
                <a:endParaRPr lang="en-US" sz="2400" dirty="0">
                  <a:solidFill>
                    <a:srgbClr val="00B050"/>
                  </a:solidFill>
                  <a:latin typeface="Cambria Math" panose="02040503050406030204" pitchFamily="18" charset="0"/>
                  <a:ea typeface="Cambria Math" panose="02040503050406030204" pitchFamily="18" charset="0"/>
                </a:endParaRPr>
              </a:p>
              <a:p>
                <a:pPr marL="0" indent="0">
                  <a:lnSpc>
                    <a:spcPct val="100000"/>
                  </a:lnSpc>
                  <a:spcBef>
                    <a:spcPts val="0"/>
                  </a:spcBef>
                  <a:buNone/>
                  <a:tabLst>
                    <a:tab pos="171446" algn="l"/>
                    <a:tab pos="1114397" algn="l"/>
                    <a:tab pos="2314517" algn="l"/>
                    <a:tab pos="2962201" algn="l"/>
                  </a:tabLst>
                </a:pPr>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00B050"/>
                            </a:solidFill>
                            <a:latin typeface="Cambria Math" panose="02040503050406030204" pitchFamily="18" charset="0"/>
                            <a:ea typeface="Cambria Math" panose="02040503050406030204" pitchFamily="18" charset="0"/>
                          </a:rPr>
                        </m:ctrlPr>
                      </m:sSubPr>
                      <m:e>
                        <m:r>
                          <m:rPr>
                            <m:nor/>
                          </m:rPr>
                          <a:rPr lang="en-US" sz="2400" dirty="0">
                            <a:solidFill>
                              <a:srgbClr val="00B050"/>
                            </a:solidFill>
                            <a:latin typeface="Cambria Math" panose="02040503050406030204" pitchFamily="18" charset="0"/>
                            <a:ea typeface="Cambria Math" panose="02040503050406030204" pitchFamily="18" charset="0"/>
                          </a:rPr>
                          <m:t>pr</m:t>
                        </m:r>
                      </m:e>
                      <m:sub>
                        <m:r>
                          <a:rPr lang="en-US" sz="2400" i="1" dirty="0">
                            <a:solidFill>
                              <a:srgbClr val="00B050"/>
                            </a:solidFill>
                            <a:latin typeface="Cambria Math" panose="02040503050406030204" pitchFamily="18" charset="0"/>
                            <a:ea typeface="Cambria Math" panose="02040503050406030204" pitchFamily="18" charset="0"/>
                          </a:rPr>
                          <m:t>1</m:t>
                        </m:r>
                      </m:sub>
                    </m:sSub>
                  </m:oMath>
                </a14:m>
                <a:r>
                  <a:rPr lang="en-US" sz="2400" dirty="0">
                    <a:latin typeface="Cambria Math" panose="02040503050406030204" pitchFamily="18" charset="0"/>
                    <a:ea typeface="Cambria Math" panose="02040503050406030204" pitchFamily="18" charset="0"/>
                  </a:rPr>
                  <a:t>	</a:t>
                </a:r>
                <a:r>
                  <a:rPr lang="en-US" sz="2400" dirty="0">
                    <a:solidFill>
                      <a:srgbClr val="FF0000"/>
                    </a:solidFill>
                    <a:latin typeface="Cambria Math" panose="02040503050406030204" pitchFamily="18" charset="0"/>
                    <a:ea typeface="Cambria Math" panose="02040503050406030204" pitchFamily="18" charset="0"/>
                  </a:rPr>
                  <a:t>Type </a:t>
                </a:r>
                <a:r>
                  <a:rPr lang="en-US" sz="2400" dirty="0">
                    <a:latin typeface="Cambria Math" panose="02040503050406030204" pitchFamily="18" charset="0"/>
                    <a:ea typeface="Cambria Math" panose="02040503050406030204" pitchFamily="18" charset="0"/>
                  </a:rPr>
                  <a:t>(</a:t>
                </a:r>
                <a14:m>
                  <m:oMath xmlns:m="http://schemas.openxmlformats.org/officeDocument/2006/math">
                    <m:r>
                      <a:rPr lang="en-US" sz="2400" i="1" dirty="0">
                        <a:solidFill>
                          <a:srgbClr val="FF0000"/>
                        </a:solidFill>
                        <a:latin typeface="Cambria Math" panose="02040503050406030204" pitchFamily="18" charset="0"/>
                        <a:ea typeface="Cambria Math" panose="02040503050406030204" pitchFamily="18" charset="0"/>
                      </a:rPr>
                      <m:t>𝜆</m:t>
                    </m:r>
                  </m:oMath>
                </a14:m>
                <a:r>
                  <a:rPr lang="en-US" sz="2400" dirty="0">
                    <a:latin typeface="Cambria Math" panose="02040503050406030204" pitchFamily="18" charset="0"/>
                    <a:ea typeface="Cambria Math" panose="02040503050406030204" pitchFamily="18" charset="0"/>
                  </a:rPr>
                  <a:t> </a:t>
                </a:r>
                <a:r>
                  <a:rPr lang="en-US" sz="2400" dirty="0">
                    <a:solidFill>
                      <a:srgbClr val="80008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endParaRPr lang="en-US" sz="2400" dirty="0">
                  <a:latin typeface="Cambria Math" panose="02040503050406030204" pitchFamily="18" charset="0"/>
                  <a:ea typeface="Cambria Math" panose="02040503050406030204" pitchFamily="18" charset="0"/>
                </a:endParaRPr>
              </a:p>
              <a:p>
                <a:pPr marL="0" indent="0">
                  <a:lnSpc>
                    <a:spcPct val="100000"/>
                  </a:lnSpc>
                  <a:spcBef>
                    <a:spcPts val="0"/>
                  </a:spcBef>
                  <a:buNone/>
                  <a:tabLst>
                    <a:tab pos="171446" algn="l"/>
                    <a:tab pos="1114397" algn="l"/>
                    <a:tab pos="2314517" algn="l"/>
                    <a:tab pos="2962201" algn="l"/>
                  </a:tabLst>
                </a:pPr>
                <a:r>
                  <a:rPr lang="en-US" sz="2400" dirty="0">
                    <a:latin typeface="Cambria Math" panose="02040503050406030204" pitchFamily="18" charset="0"/>
                    <a:ea typeface="Cambria Math" panose="02040503050406030204" pitchFamily="18" charset="0"/>
                  </a:rPr>
                  <a:t>			{ </a:t>
                </a:r>
                <a:r>
                  <a:rPr lang="en-US" sz="2400" dirty="0">
                    <a:solidFill>
                      <a:srgbClr val="00B050"/>
                    </a:solidFill>
                    <a:latin typeface="Cambria Math" panose="02040503050406030204" pitchFamily="18" charset="0"/>
                    <a:ea typeface="Cambria Math" panose="02040503050406030204" pitchFamily="18" charset="0"/>
                  </a:rPr>
                  <a:t>1E</a:t>
                </a:r>
                <a:r>
                  <a:rPr lang="en-US" sz="2400" dirty="0">
                    <a:latin typeface="Cambria Math" panose="02040503050406030204" pitchFamily="18" charset="0"/>
                    <a:ea typeface="Cambria Math" panose="02040503050406030204" pitchFamily="18" charset="0"/>
                  </a:rPr>
                  <a:t>	: </a:t>
                </a:r>
                <a:r>
                  <a:rPr lang="en-US" sz="2400" dirty="0">
                    <a:solidFill>
                      <a:srgbClr val="00B05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00B05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&amp;</a:t>
                </a:r>
              </a:p>
              <a:p>
                <a:pPr marL="0" indent="0">
                  <a:lnSpc>
                    <a:spcPct val="100000"/>
                  </a:lnSpc>
                  <a:spcBef>
                    <a:spcPts val="0"/>
                  </a:spcBef>
                  <a:buNone/>
                  <a:tabLst>
                    <a:tab pos="171446" algn="l"/>
                    <a:tab pos="1114397" algn="l"/>
                    <a:tab pos="2314517" algn="l"/>
                    <a:tab pos="2962201" algn="l"/>
                  </a:tabLst>
                </a:pPr>
                <a:r>
                  <a:rPr lang="en-US" sz="2400" dirty="0">
                    <a:latin typeface="Cambria Math" panose="02040503050406030204" pitchFamily="18" charset="0"/>
                    <a:ea typeface="Cambria Math" panose="02040503050406030204" pitchFamily="18" charset="0"/>
                  </a:rPr>
                  <a:t>				</a:t>
                </a:r>
                <a:r>
                  <a:rPr lang="en-US" sz="2400" dirty="0">
                    <a:solidFill>
                      <a:schemeClr val="bg1"/>
                    </a:solidFill>
                    <a:latin typeface="Cambria Math" panose="02040503050406030204" pitchFamily="18" charset="0"/>
                    <a:ea typeface="Cambria Math" panose="02040503050406030204" pitchFamily="18" charset="0"/>
                  </a:rPr>
                  <a:t>:</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solidFill>
                          <a:srgbClr val="FF0000"/>
                        </a:solidFill>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r>
                  <a:rPr lang="en-US" sz="2400" dirty="0">
                    <a:solidFill>
                      <a:srgbClr val="00B050"/>
                    </a:solidFill>
                    <a:latin typeface="Cambria Math" panose="02040503050406030204" pitchFamily="18" charset="0"/>
                    <a:ea typeface="Cambria Math" panose="02040503050406030204" pitchFamily="18" charset="0"/>
                  </a:rPr>
                  <a:t>1E</a:t>
                </a:r>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00B050"/>
                    </a:solidFill>
                    <a:latin typeface="Cambria Math" panose="02040503050406030204" pitchFamily="18" charset="0"/>
                    <a:ea typeface="Cambria Math" panose="02040503050406030204" pitchFamily="18" charset="0"/>
                  </a:rPr>
                  <a:t>1E</a:t>
                </a:r>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a:t>
                </a:r>
              </a:p>
              <a:p>
                <a:pPr marL="0" indent="0">
                  <a:lnSpc>
                    <a:spcPct val="100000"/>
                  </a:lnSpc>
                  <a:spcBef>
                    <a:spcPts val="0"/>
                  </a:spcBef>
                  <a:buNone/>
                  <a:tabLst>
                    <a:tab pos="171446" algn="l"/>
                    <a:tab pos="1114397" algn="l"/>
                    <a:tab pos="2314517" algn="l"/>
                    <a:tab pos="2962201" algn="l"/>
                  </a:tabLst>
                </a:pPr>
                <a:r>
                  <a:rPr lang="en-US" sz="2400" dirty="0">
                    <a:latin typeface="Cambria Math" panose="02040503050406030204" pitchFamily="18" charset="0"/>
                    <a:ea typeface="Cambria Math" panose="02040503050406030204" pitchFamily="18" charset="0"/>
                  </a:rPr>
                  <a:t>		</a:t>
                </a:r>
                <a:r>
                  <a:rPr lang="en-US" sz="2400" dirty="0">
                    <a:solidFill>
                      <a:srgbClr val="800080"/>
                    </a:solidFill>
                    <a:latin typeface="Cambria Math" panose="02040503050406030204" pitchFamily="18" charset="0"/>
                    <a:ea typeface="Cambria Math" panose="02040503050406030204" pitchFamily="18" charset="0"/>
                  </a:rPr>
                  <a:t>G</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endParaRPr lang="en-US" sz="2400" dirty="0">
                  <a:latin typeface="Cambria Math" panose="02040503050406030204" pitchFamily="18" charset="0"/>
                  <a:ea typeface="Cambria Math" panose="02040503050406030204" pitchFamily="18" charset="0"/>
                </a:endParaRPr>
              </a:p>
              <a:p>
                <a:pPr marL="0" indent="0">
                  <a:lnSpc>
                    <a:spcPct val="100000"/>
                  </a:lnSpc>
                  <a:spcBef>
                    <a:spcPts val="0"/>
                  </a:spcBef>
                  <a:buNone/>
                  <a:tabLst>
                    <a:tab pos="171446" algn="l"/>
                    <a:tab pos="1114397" algn="l"/>
                    <a:tab pos="2314517" algn="l"/>
                    <a:tab pos="2962201" algn="l"/>
                  </a:tabLst>
                </a:pPr>
                <a:r>
                  <a:rPr lang="en-US" sz="2400" dirty="0">
                    <a:latin typeface="Cambria Math" panose="02040503050406030204" pitchFamily="18" charset="0"/>
                    <a:ea typeface="Cambria Math" panose="02040503050406030204" pitchFamily="18" charset="0"/>
                  </a:rPr>
                  <a:t>	</a:t>
                </a:r>
                <a:r>
                  <a:rPr lang="en-US" sz="2400" dirty="0">
                    <a:solidFill>
                      <a:schemeClr val="bg1"/>
                    </a:solidFill>
                    <a:latin typeface="Cambria Math" panose="02040503050406030204" pitchFamily="18" charset="0"/>
                    <a:ea typeface="Cambria Math" panose="02040503050406030204" pitchFamily="18" charset="0"/>
                  </a:rPr>
                  <a:t>(</a:t>
                </a:r>
                <a:r>
                  <a:rPr lang="en-US" sz="2400" dirty="0">
                    <a:latin typeface="Cambria Math" panose="02040503050406030204" pitchFamily="18" charset="0"/>
                    <a:ea typeface="Cambria Math" panose="02040503050406030204" pitchFamily="18" charset="0"/>
                  </a:rPr>
                  <a:t>@</a:t>
                </a:r>
                <a14:m>
                  <m:oMath xmlns:m="http://schemas.openxmlformats.org/officeDocument/2006/math">
                    <m:sSub>
                      <m:sSubPr>
                        <m:ctrlPr>
                          <a:rPr lang="en-US" sz="2400" i="1" dirty="0">
                            <a:solidFill>
                              <a:srgbClr val="00B050"/>
                            </a:solidFill>
                            <a:latin typeface="Cambria Math" panose="02040503050406030204" pitchFamily="18" charset="0"/>
                            <a:ea typeface="Cambria Math" panose="02040503050406030204" pitchFamily="18" charset="0"/>
                          </a:rPr>
                        </m:ctrlPr>
                      </m:sSubPr>
                      <m:e>
                        <m:r>
                          <m:rPr>
                            <m:nor/>
                          </m:rPr>
                          <a:rPr lang="en-US" sz="2400" dirty="0">
                            <a:solidFill>
                              <a:srgbClr val="00B050"/>
                            </a:solidFill>
                            <a:latin typeface="Cambria Math" panose="02040503050406030204" pitchFamily="18" charset="0"/>
                            <a:ea typeface="Cambria Math" panose="02040503050406030204" pitchFamily="18" charset="0"/>
                          </a:rPr>
                          <m:t>pr</m:t>
                        </m:r>
                      </m:e>
                      <m:sub>
                        <m:r>
                          <a:rPr lang="en-US" sz="2400" i="1" dirty="0">
                            <a:solidFill>
                              <a:srgbClr val="00B050"/>
                            </a:solidFill>
                            <a:latin typeface="Cambria Math" panose="02040503050406030204" pitchFamily="18" charset="0"/>
                            <a:ea typeface="Cambria Math" panose="02040503050406030204" pitchFamily="18" charset="0"/>
                          </a:rPr>
                          <m:t>1</m:t>
                        </m:r>
                      </m:sub>
                    </m:sSub>
                  </m:oMath>
                </a14:m>
                <a:r>
                  <a:rPr lang="en-US" sz="2400" dirty="0">
                    <a:latin typeface="Cambria Math" panose="02040503050406030204" pitchFamily="18" charset="0"/>
                    <a:ea typeface="Cambria Math" panose="02040503050406030204" pitchFamily="18" charset="0"/>
                  </a:rPr>
                  <a:t>	</a:t>
                </a:r>
                <a:r>
                  <a:rPr lang="en-US" sz="2400" dirty="0">
                    <a:solidFill>
                      <a:srgbClr val="FF0000"/>
                    </a:solidFill>
                    <a:latin typeface="Cambria Math" panose="02040503050406030204" pitchFamily="18" charset="0"/>
                    <a:ea typeface="Cambria Math" panose="02040503050406030204" pitchFamily="18" charset="0"/>
                  </a:rPr>
                  <a:t>Type </a:t>
                </a:r>
                <a:r>
                  <a:rPr lang="en-US" sz="2400" dirty="0">
                    <a:latin typeface="Cambria Math" panose="02040503050406030204" pitchFamily="18" charset="0"/>
                    <a:ea typeface="Cambria Math" panose="02040503050406030204" pitchFamily="18" charset="0"/>
                  </a:rPr>
                  <a:t>(</a:t>
                </a:r>
                <a14:m>
                  <m:oMath xmlns:m="http://schemas.openxmlformats.org/officeDocument/2006/math">
                    <m:r>
                      <a:rPr lang="en-US" sz="2400" i="1" dirty="0">
                        <a:solidFill>
                          <a:srgbClr val="FF0000"/>
                        </a:solidFill>
                        <a:latin typeface="Cambria Math" panose="02040503050406030204" pitchFamily="18" charset="0"/>
                        <a:ea typeface="Cambria Math" panose="02040503050406030204" pitchFamily="18" charset="0"/>
                      </a:rPr>
                      <m:t>𝜆</m:t>
                    </m:r>
                  </m:oMath>
                </a14:m>
                <a:r>
                  <a:rPr lang="en-US" sz="2400" dirty="0">
                    <a:latin typeface="Cambria Math" panose="02040503050406030204" pitchFamily="18" charset="0"/>
                    <a:ea typeface="Cambria Math" panose="02040503050406030204" pitchFamily="18" charset="0"/>
                  </a:rPr>
                  <a:t> </a:t>
                </a:r>
                <a:r>
                  <a:rPr lang="en-US" sz="2400" dirty="0">
                    <a:solidFill>
                      <a:srgbClr val="80008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endParaRPr lang="en-US" sz="2400" dirty="0">
                  <a:latin typeface="Cambria Math" panose="02040503050406030204" pitchFamily="18" charset="0"/>
                  <a:ea typeface="Cambria Math" panose="02040503050406030204" pitchFamily="18" charset="0"/>
                </a:endParaRPr>
              </a:p>
              <a:p>
                <a:pPr marL="0" indent="0">
                  <a:lnSpc>
                    <a:spcPct val="100000"/>
                  </a:lnSpc>
                  <a:spcBef>
                    <a:spcPts val="0"/>
                  </a:spcBef>
                  <a:buNone/>
                  <a:tabLst>
                    <a:tab pos="171446" algn="l"/>
                    <a:tab pos="1114397" algn="l"/>
                    <a:tab pos="2314517" algn="l"/>
                    <a:tab pos="2962201" algn="l"/>
                  </a:tabLst>
                </a:pPr>
                <a:r>
                  <a:rPr lang="en-US" sz="2400" dirty="0">
                    <a:latin typeface="Cambria Math" panose="02040503050406030204" pitchFamily="18" charset="0"/>
                    <a:ea typeface="Cambria Math" panose="02040503050406030204" pitchFamily="18" charset="0"/>
                  </a:rPr>
                  <a:t>			{ </a:t>
                </a:r>
                <a:r>
                  <a:rPr lang="en-US" sz="2400" dirty="0">
                    <a:solidFill>
                      <a:srgbClr val="00B050"/>
                    </a:solidFill>
                    <a:latin typeface="Cambria Math" panose="02040503050406030204" pitchFamily="18" charset="0"/>
                    <a:ea typeface="Cambria Math" panose="02040503050406030204" pitchFamily="18" charset="0"/>
                  </a:rPr>
                  <a:t>1E</a:t>
                </a:r>
                <a:r>
                  <a:rPr lang="en-US" sz="2400" dirty="0">
                    <a:latin typeface="Cambria Math" panose="02040503050406030204" pitchFamily="18" charset="0"/>
                    <a:ea typeface="Cambria Math" panose="02040503050406030204" pitchFamily="18" charset="0"/>
                  </a:rPr>
                  <a:t>	: </a:t>
                </a:r>
                <a:r>
                  <a:rPr lang="en-US" sz="2400" dirty="0">
                    <a:solidFill>
                      <a:srgbClr val="00B05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00B050"/>
                    </a:solidFill>
                    <a:latin typeface="Cambria Math" panose="02040503050406030204" pitchFamily="18" charset="0"/>
                    <a:ea typeface="Cambria Math" panose="02040503050406030204" pitchFamily="18" charset="0"/>
                  </a:rPr>
                  <a:t>V</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&amp;</a:t>
                </a:r>
              </a:p>
              <a:p>
                <a:pPr marL="0" indent="0">
                  <a:lnSpc>
                    <a:spcPct val="100000"/>
                  </a:lnSpc>
                  <a:spcBef>
                    <a:spcPts val="0"/>
                  </a:spcBef>
                  <a:buNone/>
                  <a:tabLst>
                    <a:tab pos="171446" algn="l"/>
                    <a:tab pos="1114397" algn="l"/>
                    <a:tab pos="2314517" algn="l"/>
                    <a:tab pos="2962201" algn="l"/>
                  </a:tabLst>
                </a:pPr>
                <a:r>
                  <a:rPr lang="en-US" sz="2400" dirty="0">
                    <a:latin typeface="Cambria Math" panose="02040503050406030204" pitchFamily="18" charset="0"/>
                    <a:ea typeface="Cambria Math" panose="02040503050406030204" pitchFamily="18" charset="0"/>
                  </a:rPr>
                  <a:t>				</a:t>
                </a:r>
                <a:r>
                  <a:rPr lang="en-US" sz="2400" dirty="0">
                    <a:solidFill>
                      <a:schemeClr val="bg1"/>
                    </a:solidFill>
                    <a:latin typeface="Cambria Math" panose="02040503050406030204" pitchFamily="18" charset="0"/>
                    <a:ea typeface="Cambria Math" panose="02040503050406030204" pitchFamily="18" charset="0"/>
                  </a:rPr>
                  <a:t>:</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solidFill>
                          <a:srgbClr val="FF0000"/>
                        </a:solidFill>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r>
                  <a:rPr lang="en-US" sz="2400" dirty="0">
                    <a:solidFill>
                      <a:srgbClr val="00B050"/>
                    </a:solidFill>
                    <a:latin typeface="Cambria Math" panose="02040503050406030204" pitchFamily="18" charset="0"/>
                    <a:ea typeface="Cambria Math" panose="02040503050406030204" pitchFamily="18" charset="0"/>
                  </a:rPr>
                  <a:t>1E</a:t>
                </a:r>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00B050"/>
                    </a:solidFill>
                    <a:latin typeface="Cambria Math" panose="02040503050406030204" pitchFamily="18" charset="0"/>
                    <a:ea typeface="Cambria Math" panose="02040503050406030204" pitchFamily="18" charset="0"/>
                  </a:rPr>
                  <a:t>1E</a:t>
                </a:r>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a:t>
                </a:r>
              </a:p>
              <a:p>
                <a:pPr marL="0" indent="0">
                  <a:lnSpc>
                    <a:spcPct val="100000"/>
                  </a:lnSpc>
                  <a:spcBef>
                    <a:spcPts val="0"/>
                  </a:spcBef>
                  <a:buNone/>
                  <a:tabLst>
                    <a:tab pos="171446" algn="l"/>
                    <a:tab pos="1114397" algn="l"/>
                    <a:tab pos="2314517" algn="l"/>
                    <a:tab pos="2962201" algn="l"/>
                  </a:tabLst>
                </a:pPr>
                <a:r>
                  <a:rPr lang="en-US" sz="2400" dirty="0">
                    <a:latin typeface="Cambria Math" panose="02040503050406030204" pitchFamily="18" charset="0"/>
                    <a:ea typeface="Cambria Math" panose="02040503050406030204" pitchFamily="18" charset="0"/>
                  </a:rPr>
                  <a:t>		</a:t>
                </a:r>
                <a:r>
                  <a:rPr lang="en-US" sz="2400" dirty="0">
                    <a:solidFill>
                      <a:srgbClr val="800080"/>
                    </a:solidFill>
                    <a:latin typeface="Cambria Math" panose="02040503050406030204" pitchFamily="18" charset="0"/>
                    <a:ea typeface="Cambria Math" panose="02040503050406030204" pitchFamily="18" charset="0"/>
                  </a:rPr>
                  <a:t>G</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endParaRPr lang="en-US" sz="2400" dirty="0">
                  <a:latin typeface="Cambria Math" panose="02040503050406030204" pitchFamily="18" charset="0"/>
                  <a:ea typeface="Cambria Math" panose="02040503050406030204" pitchFamily="18" charset="0"/>
                </a:endParaRPr>
              </a:p>
              <a:p>
                <a:pPr marL="0" indent="0">
                  <a:lnSpc>
                    <a:spcPct val="100000"/>
                  </a:lnSpc>
                  <a:spcBef>
                    <a:spcPts val="0"/>
                  </a:spcBef>
                  <a:buNone/>
                  <a:tabLst>
                    <a:tab pos="171446" algn="l"/>
                    <a:tab pos="1114397" algn="l"/>
                    <a:tab pos="2314517" algn="l"/>
                    <a:tab pos="2962201" algn="l"/>
                  </a:tabLst>
                </a:pPr>
                <a:r>
                  <a:rPr lang="en-US" sz="2400" dirty="0">
                    <a:latin typeface="Cambria Math" panose="02040503050406030204" pitchFamily="18" charset="0"/>
                    <a:ea typeface="Cambria Math" panose="02040503050406030204" pitchFamily="18" charset="0"/>
                  </a:rPr>
                  <a:t>	</a:t>
                </a:r>
                <a:r>
                  <a:rPr lang="en-US" sz="2400" dirty="0">
                    <a:solidFill>
                      <a:schemeClr val="bg1"/>
                    </a:solidFill>
                    <a:latin typeface="Cambria Math" panose="02040503050406030204" pitchFamily="18" charset="0"/>
                    <a:ea typeface="Cambria Math" panose="02040503050406030204" pitchFamily="18" charset="0"/>
                  </a:rPr>
                  <a:t>(</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a:t>
                </a:r>
              </a:p>
              <a:p>
                <a:pPr marL="0" indent="0">
                  <a:lnSpc>
                    <a:spcPct val="100000"/>
                  </a:lnSpc>
                  <a:spcBef>
                    <a:spcPts val="0"/>
                  </a:spcBef>
                  <a:buNone/>
                  <a:tabLst>
                    <a:tab pos="171450" algn="l"/>
                    <a:tab pos="512763" algn="l"/>
                    <a:tab pos="1085850" algn="l"/>
                    <a:tab pos="1828800" algn="l"/>
                    <a:tab pos="2401888" algn="l"/>
                  </a:tabLst>
                </a:pPr>
                <a:r>
                  <a:rPr lang="en-US" sz="2400">
                    <a:latin typeface="Cambria Math" panose="02040503050406030204" pitchFamily="18" charset="0"/>
                    <a:ea typeface="Cambria Math" panose="02040503050406030204" pitchFamily="18" charset="0"/>
                  </a:rPr>
                  <a:t>	</a:t>
                </a:r>
                <a:r>
                  <a:rPr lang="en-US" sz="2400" smtClean="0">
                    <a:latin typeface="Cambria Math" panose="02040503050406030204" pitchFamily="18" charset="0"/>
                    <a:ea typeface="Cambria Math" panose="02040503050406030204" pitchFamily="18" charset="0"/>
                  </a:rPr>
                  <a:t>(</a:t>
                </a:r>
                <a14:m>
                  <m:oMath xmlns:m="http://schemas.openxmlformats.org/officeDocument/2006/math">
                    <m:r>
                      <a:rPr lang="en-US" sz="2400" i="1" dirty="0">
                        <a:solidFill>
                          <a:srgbClr val="FF0000"/>
                        </a:solidFill>
                        <a:latin typeface="Cambria Math" panose="02040503050406030204" pitchFamily="18" charset="0"/>
                        <a:ea typeface="Cambria Math" panose="02040503050406030204" pitchFamily="18" charset="0"/>
                      </a:rPr>
                      <m:t>𝜆</m:t>
                    </m:r>
                  </m:oMath>
                </a14:m>
                <a:r>
                  <a:rPr lang="en-US" sz="2400" dirty="0">
                    <a:latin typeface="Cambria Math" panose="02040503050406030204" pitchFamily="18" charset="0"/>
                    <a:ea typeface="Cambria Math" panose="02040503050406030204" pitchFamily="18" charset="0"/>
                  </a:rPr>
                  <a:t> </a:t>
                </a:r>
                <a:r>
                  <a:rPr lang="en-US" sz="2400" smtClean="0">
                    <a:solidFill>
                      <a:srgbClr val="7030A0"/>
                    </a:solidFill>
                    <a:latin typeface="Cambria Math" panose="02040503050406030204" pitchFamily="18" charset="0"/>
                    <a:ea typeface="Cambria Math" panose="02040503050406030204" pitchFamily="18" charset="0"/>
                  </a:rPr>
                  <a:t>1E</a:t>
                </a:r>
                <a:r>
                  <a:rPr lang="en-US" sz="2400" smtClean="0">
                    <a:latin typeface="Cambria Math" panose="02040503050406030204" pitchFamily="18" charset="0"/>
                    <a:ea typeface="Cambria Math" panose="02040503050406030204" pitchFamily="18" charset="0"/>
                  </a:rPr>
                  <a:t> </a:t>
                </a:r>
                <a:r>
                  <a:rPr lang="en-US" sz="240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00B050"/>
                            </a:solidFill>
                            <a:latin typeface="Cambria Math" panose="02040503050406030204" pitchFamily="18" charset="0"/>
                            <a:ea typeface="Cambria Math" panose="02040503050406030204" pitchFamily="18" charset="0"/>
                          </a:rPr>
                        </m:ctrlPr>
                      </m:sSubPr>
                      <m:e>
                        <m:r>
                          <m:rPr>
                            <m:nor/>
                          </m:rPr>
                          <a:rPr lang="en-US" sz="2400" dirty="0">
                            <a:solidFill>
                              <a:srgbClr val="00B050"/>
                            </a:solidFill>
                            <a:latin typeface="Cambria Math" panose="02040503050406030204" pitchFamily="18" charset="0"/>
                            <a:ea typeface="Cambria Math" panose="02040503050406030204" pitchFamily="18" charset="0"/>
                          </a:rPr>
                          <m:t>pr</m:t>
                        </m:r>
                      </m:e>
                      <m:sub>
                        <m:r>
                          <a:rPr lang="en-US" sz="2400" i="1" dirty="0">
                            <a:solidFill>
                              <a:srgbClr val="00B050"/>
                            </a:solidFill>
                            <a:latin typeface="Cambria Math" panose="02040503050406030204" pitchFamily="18" charset="0"/>
                            <a:ea typeface="Cambria Math" panose="02040503050406030204" pitchFamily="18" charset="0"/>
                          </a:rPr>
                          <m:t>1</m:t>
                        </m:r>
                      </m:sub>
                    </m:sSub>
                  </m:oMath>
                </a14:m>
                <a:r>
                  <a:rPr lang="en-US" sz="2400">
                    <a:latin typeface="Cambria Math" panose="02040503050406030204" pitchFamily="18" charset="0"/>
                    <a:ea typeface="Cambria Math" panose="02040503050406030204" pitchFamily="18" charset="0"/>
                  </a:rPr>
                  <a:t>	</a:t>
                </a:r>
                <a:r>
                  <a:rPr lang="en-US" sz="2400" smtClean="0">
                    <a:solidFill>
                      <a:srgbClr val="FF0000"/>
                    </a:solidFill>
                    <a:latin typeface="Cambria Math" panose="02040503050406030204" pitchFamily="18" charset="0"/>
                    <a:ea typeface="Cambria Math" panose="02040503050406030204" pitchFamily="18" charset="0"/>
                  </a:rPr>
                  <a:t>Type </a:t>
                </a:r>
                <a:r>
                  <a:rPr lang="en-US" sz="2400">
                    <a:latin typeface="Cambria Math" panose="02040503050406030204" pitchFamily="18" charset="0"/>
                    <a:ea typeface="Cambria Math" panose="02040503050406030204" pitchFamily="18" charset="0"/>
                  </a:rPr>
                  <a:t>(</a:t>
                </a:r>
                <a14:m>
                  <m:oMath xmlns:m="http://schemas.openxmlformats.org/officeDocument/2006/math">
                    <m:r>
                      <a:rPr lang="en-US" sz="2400" i="1" dirty="0">
                        <a:solidFill>
                          <a:srgbClr val="FF0000"/>
                        </a:solidFill>
                        <a:latin typeface="Cambria Math" panose="02040503050406030204" pitchFamily="18" charset="0"/>
                        <a:ea typeface="Cambria Math" panose="02040503050406030204" pitchFamily="18" charset="0"/>
                      </a:rPr>
                      <m:t>𝜆</m:t>
                    </m:r>
                  </m:oMath>
                </a14:m>
                <a:r>
                  <a:rPr lang="en-US" sz="2400" dirty="0">
                    <a:latin typeface="Cambria Math" panose="02040503050406030204" pitchFamily="18" charset="0"/>
                    <a:ea typeface="Cambria Math" panose="02040503050406030204" pitchFamily="18" charset="0"/>
                  </a:rPr>
                  <a:t> </a:t>
                </a:r>
                <a:r>
                  <a:rPr lang="en-US" sz="2400" dirty="0" smtClean="0">
                    <a:solidFill>
                      <a:srgbClr val="800080"/>
                    </a:solidFill>
                    <a:latin typeface="Cambria Math" panose="02040503050406030204" pitchFamily="18" charset="0"/>
                    <a:ea typeface="Cambria Math" panose="02040503050406030204" pitchFamily="18" charset="0"/>
                  </a:rPr>
                  <a:t>V</a:t>
                </a:r>
                <a:r>
                  <a:rPr lang="en-US" sz="2400" dirty="0" smtClean="0">
                    <a:latin typeface="Cambria Math" panose="02040503050406030204" pitchFamily="18" charset="0"/>
                    <a:ea typeface="Cambria Math" panose="02040503050406030204" pitchFamily="18" charset="0"/>
                  </a:rPr>
                  <a:t> </a:t>
                </a:r>
                <a:r>
                  <a:rPr lang="en-US" sz="2400" dirty="0">
                    <a:latin typeface="Cambria Math" panose="02040503050406030204" pitchFamily="18" charset="0"/>
                    <a:ea typeface="Cambria Math" panose="02040503050406030204" pitchFamily="18" charset="0"/>
                  </a:rPr>
                  <a:t>: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endParaRPr lang="en-US" sz="2400" dirty="0">
                  <a:latin typeface="Cambria Math" panose="02040503050406030204" pitchFamily="18" charset="0"/>
                  <a:ea typeface="Cambria Math" panose="02040503050406030204" pitchFamily="18" charset="0"/>
                </a:endParaRPr>
              </a:p>
              <a:p>
                <a:pPr marL="0" indent="0">
                  <a:lnSpc>
                    <a:spcPct val="100000"/>
                  </a:lnSpc>
                  <a:spcBef>
                    <a:spcPts val="0"/>
                  </a:spcBef>
                  <a:buNone/>
                  <a:tabLst>
                    <a:tab pos="171450" algn="l"/>
                    <a:tab pos="512763" algn="l"/>
                    <a:tab pos="1085850" algn="l"/>
                    <a:tab pos="1828800" algn="l"/>
                    <a:tab pos="2401888" algn="l"/>
                    <a:tab pos="2973388" algn="l"/>
                  </a:tabLst>
                </a:pPr>
                <a:r>
                  <a:rPr lang="en-US" sz="2400">
                    <a:latin typeface="Cambria Math" panose="02040503050406030204" pitchFamily="18" charset="0"/>
                    <a:ea typeface="Cambria Math" panose="02040503050406030204" pitchFamily="18" charset="0"/>
                  </a:rPr>
                  <a:t>{</a:t>
                </a:r>
                <a:r>
                  <a:rPr lang="en-US" sz="3200">
                    <a:latin typeface="Cambria Math" panose="02040503050406030204" pitchFamily="18" charset="0"/>
                    <a:ea typeface="Cambria Math" panose="02040503050406030204" pitchFamily="18" charset="0"/>
                  </a:rPr>
                  <a:t>              </a:t>
                </a:r>
                <a:r>
                  <a:rPr lang="en-US" sz="2400" smtClean="0">
                    <a:latin typeface="Cambria Math" panose="02040503050406030204" pitchFamily="18" charset="0"/>
                    <a:ea typeface="Cambria Math" panose="02040503050406030204" pitchFamily="18" charset="0"/>
                  </a:rPr>
                  <a:t> </a:t>
                </a:r>
                <a:r>
                  <a:rPr lang="en-US" sz="2400">
                    <a:solidFill>
                      <a:srgbClr val="00B050"/>
                    </a:solidFill>
                    <a:latin typeface="Cambria Math" panose="02040503050406030204" pitchFamily="18" charset="0"/>
                    <a:ea typeface="Cambria Math" panose="02040503050406030204" pitchFamily="18" charset="0"/>
                  </a:rPr>
                  <a:t>1E</a:t>
                </a:r>
                <a:r>
                  <a:rPr lang="en-US" sz="2400">
                    <a:latin typeface="Cambria Math" panose="02040503050406030204" pitchFamily="18" charset="0"/>
                    <a:ea typeface="Cambria Math" panose="02040503050406030204" pitchFamily="18" charset="0"/>
                  </a:rPr>
                  <a:t>	</a:t>
                </a:r>
                <a:r>
                  <a:rPr lang="en-US" sz="2400" smtClean="0">
                    <a:latin typeface="Cambria Math" panose="02040503050406030204" pitchFamily="18" charset="0"/>
                    <a:ea typeface="Cambria Math" panose="02040503050406030204" pitchFamily="18" charset="0"/>
                  </a:rPr>
                  <a:t>: </a:t>
                </a:r>
                <a:r>
                  <a:rPr lang="en-US" sz="2400">
                    <a:solidFill>
                      <a:srgbClr val="00B050"/>
                    </a:solidFill>
                    <a:latin typeface="Cambria Math" panose="02040503050406030204" pitchFamily="18" charset="0"/>
                    <a:ea typeface="Cambria Math" panose="02040503050406030204" pitchFamily="18" charset="0"/>
                  </a:rPr>
                  <a:t>V</a:t>
                </a:r>
                <a:r>
                  <a:rPr lang="en-US" sz="240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smtClean="0">
                    <a:solidFill>
                      <a:srgbClr val="00B050"/>
                    </a:solidFill>
                    <a:latin typeface="Cambria Math" panose="02040503050406030204" pitchFamily="18" charset="0"/>
                    <a:ea typeface="Cambria Math" panose="02040503050406030204" pitchFamily="18" charset="0"/>
                  </a:rPr>
                  <a:t>V</a:t>
                </a:r>
                <a:r>
                  <a:rPr lang="en-US" sz="2400" smtClean="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smtClean="0">
                    <a:solidFill>
                      <a:srgbClr val="FF0000"/>
                    </a:solidFill>
                    <a:latin typeface="Cambria Math" panose="02040503050406030204" pitchFamily="18" charset="0"/>
                    <a:ea typeface="Cambria Math" panose="02040503050406030204" pitchFamily="18" charset="0"/>
                  </a:rPr>
                  <a:t>Type</a:t>
                </a:r>
                <a:r>
                  <a:rPr lang="en-US" sz="2400" dirty="0" smtClean="0">
                    <a:latin typeface="Cambria Math" panose="02040503050406030204" pitchFamily="18" charset="0"/>
                    <a:ea typeface="Cambria Math" panose="02040503050406030204" pitchFamily="18" charset="0"/>
                  </a:rPr>
                  <a:t> </a:t>
                </a:r>
                <a:r>
                  <a:rPr lang="en-US" sz="2400" dirty="0">
                    <a:latin typeface="Cambria Math" panose="02040503050406030204" pitchFamily="18" charset="0"/>
                    <a:ea typeface="Cambria Math" panose="02040503050406030204" pitchFamily="18" charset="0"/>
                  </a:rPr>
                  <a:t>&amp;</a:t>
                </a:r>
              </a:p>
              <a:p>
                <a:pPr marL="0" indent="0">
                  <a:lnSpc>
                    <a:spcPct val="100000"/>
                  </a:lnSpc>
                  <a:spcBef>
                    <a:spcPts val="0"/>
                  </a:spcBef>
                  <a:buNone/>
                  <a:tabLst>
                    <a:tab pos="171450" algn="l"/>
                    <a:tab pos="512763" algn="l"/>
                    <a:tab pos="1085850" algn="l"/>
                    <a:tab pos="1828800" algn="l"/>
                    <a:tab pos="2401888" algn="l"/>
                  </a:tabLst>
                </a:pPr>
                <a:r>
                  <a:rPr lang="en-US" sz="2400" dirty="0">
                    <a:latin typeface="Cambria Math" panose="02040503050406030204" pitchFamily="18" charset="0"/>
                    <a:ea typeface="Cambria Math" panose="02040503050406030204" pitchFamily="18" charset="0"/>
                  </a:rPr>
                  <a:t>							</a:t>
                </a:r>
                <a:r>
                  <a:rPr lang="en-US" sz="3200">
                    <a:latin typeface="Cambria Math" panose="02040503050406030204" pitchFamily="18" charset="0"/>
                    <a:ea typeface="Cambria Math" panose="02040503050406030204" pitchFamily="18" charset="0"/>
                  </a:rPr>
                  <a:t>             </a:t>
                </a:r>
                <a:r>
                  <a:rPr lang="en-US" sz="2400" smtClean="0">
                    <a:solidFill>
                      <a:schemeClr val="bg1"/>
                    </a:solidFill>
                    <a:latin typeface="Cambria Math" panose="02040503050406030204" pitchFamily="18" charset="0"/>
                    <a:ea typeface="Cambria Math" panose="02040503050406030204" pitchFamily="18" charset="0"/>
                  </a:rPr>
                  <a:t>:</a:t>
                </a:r>
                <a:r>
                  <a:rPr lang="en-US" sz="2400" smtClean="0">
                    <a:latin typeface="Cambria Math" panose="02040503050406030204" pitchFamily="18" charset="0"/>
                    <a:ea typeface="Cambria Math" panose="02040503050406030204" pitchFamily="18" charset="0"/>
                  </a:rPr>
                  <a:t> </a:t>
                </a:r>
                <a14:m>
                  <m:oMath xmlns:m="http://schemas.openxmlformats.org/officeDocument/2006/math">
                    <m:r>
                      <a:rPr lang="en-US" sz="2400" i="1">
                        <a:solidFill>
                          <a:srgbClr val="FF0000"/>
                        </a:solidFill>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2400" smtClean="0">
                    <a:latin typeface="Cambria Math" panose="02040503050406030204" pitchFamily="18" charset="0"/>
                    <a:ea typeface="Cambria Math" panose="02040503050406030204" pitchFamily="18" charset="0"/>
                  </a:rPr>
                  <a:t>, </a:t>
                </a:r>
                <a:r>
                  <a:rPr lang="en-US" sz="2400" smtClean="0">
                    <a:solidFill>
                      <a:srgbClr val="00B050"/>
                    </a:solidFill>
                    <a:latin typeface="Cambria Math" panose="02040503050406030204" pitchFamily="18" charset="0"/>
                    <a:ea typeface="Cambria Math" panose="02040503050406030204" pitchFamily="18" charset="0"/>
                  </a:rPr>
                  <a:t>1E</a:t>
                </a:r>
                <a:r>
                  <a:rPr lang="en-US" sz="2400" smtClean="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smtClean="0">
                    <a:solidFill>
                      <a:srgbClr val="00B050"/>
                    </a:solidFill>
                    <a:latin typeface="Cambria Math" panose="02040503050406030204" pitchFamily="18" charset="0"/>
                    <a:ea typeface="Cambria Math" panose="02040503050406030204" pitchFamily="18" charset="0"/>
                  </a:rPr>
                  <a:t>1E</a:t>
                </a:r>
                <a:r>
                  <a:rPr lang="en-US" sz="2400" smtClean="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smtClean="0">
                    <a:solidFill>
                      <a:srgbClr val="FF0000"/>
                    </a:solidFill>
                    <a:latin typeface="Cambria Math" panose="02040503050406030204" pitchFamily="18" charset="0"/>
                    <a:ea typeface="Cambria Math" panose="02040503050406030204" pitchFamily="18" charset="0"/>
                  </a:rPr>
                  <a:t>Type</a:t>
                </a:r>
                <a:r>
                  <a:rPr lang="en-US" sz="2400" smtClean="0">
                    <a:latin typeface="Cambria Math" panose="02040503050406030204" pitchFamily="18" charset="0"/>
                    <a:ea typeface="Cambria Math" panose="02040503050406030204" pitchFamily="18" charset="0"/>
                  </a:rPr>
                  <a:t> })</a:t>
                </a:r>
                <a:endParaRPr lang="en-US" sz="2400" dirty="0">
                  <a:latin typeface="Cambria Math" panose="02040503050406030204" pitchFamily="18" charset="0"/>
                  <a:ea typeface="Cambria Math" panose="02040503050406030204" pitchFamily="18" charset="0"/>
                </a:endParaRPr>
              </a:p>
              <a:p>
                <a:pPr marL="0" indent="0">
                  <a:lnSpc>
                    <a:spcPct val="100000"/>
                  </a:lnSpc>
                  <a:spcBef>
                    <a:spcPts val="0"/>
                  </a:spcBef>
                  <a:buNone/>
                  <a:tabLst>
                    <a:tab pos="171450" algn="l"/>
                    <a:tab pos="512763" algn="l"/>
                    <a:tab pos="1085850" algn="l"/>
                    <a:tab pos="1828800" algn="l"/>
                    <a:tab pos="2401888" algn="l"/>
                  </a:tabLst>
                </a:pPr>
                <a:r>
                  <a:rPr lang="en-US" sz="2400" dirty="0">
                    <a:latin typeface="Cambria Math" panose="02040503050406030204" pitchFamily="18" charset="0"/>
                    <a:ea typeface="Cambria Math" panose="02040503050406030204" pitchFamily="18" charset="0"/>
                  </a:rPr>
                  <a:t>				</a:t>
                </a:r>
                <a:r>
                  <a:rPr lang="en-US" sz="3200">
                    <a:latin typeface="Cambria Math" panose="02040503050406030204" pitchFamily="18" charset="0"/>
                    <a:ea typeface="Cambria Math" panose="02040503050406030204" pitchFamily="18" charset="0"/>
                  </a:rPr>
                  <a:t>              </a:t>
                </a:r>
                <a:r>
                  <a:rPr lang="en-US" sz="2400" smtClean="0">
                    <a:solidFill>
                      <a:srgbClr val="800080"/>
                    </a:solidFill>
                    <a:latin typeface="Cambria Math" panose="02040503050406030204" pitchFamily="18" charset="0"/>
                    <a:ea typeface="Cambria Math" panose="02040503050406030204" pitchFamily="18" charset="0"/>
                  </a:rPr>
                  <a:t>G</a:t>
                </a:r>
                <a:r>
                  <a:rPr lang="en-US" sz="2400" smtClean="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endParaRPr lang="en-US" sz="2400" dirty="0">
                  <a:latin typeface="Cambria Math" panose="02040503050406030204" pitchFamily="18" charset="0"/>
                  <a:ea typeface="Cambria Math" panose="02040503050406030204" pitchFamily="18" charset="0"/>
                </a:endParaRPr>
              </a:p>
              <a:p>
                <a:pPr marL="0" indent="0">
                  <a:lnSpc>
                    <a:spcPct val="100000"/>
                  </a:lnSpc>
                  <a:spcBef>
                    <a:spcPts val="0"/>
                  </a:spcBef>
                  <a:buNone/>
                  <a:tabLst>
                    <a:tab pos="171450" algn="l"/>
                    <a:tab pos="512763" algn="l"/>
                    <a:tab pos="1085850" algn="l"/>
                    <a:tab pos="1828800" algn="l"/>
                    <a:tab pos="2401888" algn="l"/>
                  </a:tabLst>
                </a:pPr>
                <a:r>
                  <a:rPr lang="en-US" sz="2400" dirty="0">
                    <a:latin typeface="Cambria Math" panose="02040503050406030204" pitchFamily="18" charset="0"/>
                    <a:ea typeface="Cambria Math" panose="02040503050406030204" pitchFamily="18" charset="0"/>
                  </a:rPr>
                  <a:t>			</a:t>
                </a:r>
                <a:r>
                  <a:rPr lang="en-US" sz="3200">
                    <a:latin typeface="Cambria Math" panose="02040503050406030204" pitchFamily="18" charset="0"/>
                    <a:ea typeface="Cambria Math" panose="02040503050406030204" pitchFamily="18" charset="0"/>
                  </a:rPr>
                  <a:t>     </a:t>
                </a:r>
                <a:r>
                  <a:rPr lang="en-US" sz="2400" smtClean="0">
                    <a:latin typeface="Cambria Math" panose="02040503050406030204" pitchFamily="18" charset="0"/>
                    <a:ea typeface="Cambria Math" panose="02040503050406030204" pitchFamily="18" charset="0"/>
                  </a:rPr>
                  <a:t>@</a:t>
                </a:r>
                <a14:m>
                  <m:oMath xmlns:m="http://schemas.openxmlformats.org/officeDocument/2006/math">
                    <m:sSub>
                      <m:sSubPr>
                        <m:ctrlPr>
                          <a:rPr lang="en-US" sz="2400" i="1" dirty="0">
                            <a:solidFill>
                              <a:srgbClr val="00B050"/>
                            </a:solidFill>
                            <a:latin typeface="Cambria Math" panose="02040503050406030204" pitchFamily="18" charset="0"/>
                            <a:ea typeface="Cambria Math" panose="02040503050406030204" pitchFamily="18" charset="0"/>
                          </a:rPr>
                        </m:ctrlPr>
                      </m:sSubPr>
                      <m:e>
                        <m:r>
                          <m:rPr>
                            <m:nor/>
                          </m:rPr>
                          <a:rPr lang="en-US" sz="2400" dirty="0">
                            <a:solidFill>
                              <a:srgbClr val="00B050"/>
                            </a:solidFill>
                            <a:latin typeface="Cambria Math" panose="02040503050406030204" pitchFamily="18" charset="0"/>
                            <a:ea typeface="Cambria Math" panose="02040503050406030204" pitchFamily="18" charset="0"/>
                          </a:rPr>
                          <m:t>pr</m:t>
                        </m:r>
                      </m:e>
                      <m:sub>
                        <m:r>
                          <a:rPr lang="en-US" sz="2400" i="1" dirty="0">
                            <a:solidFill>
                              <a:srgbClr val="00B050"/>
                            </a:solidFill>
                            <a:latin typeface="Cambria Math" panose="02040503050406030204" pitchFamily="18" charset="0"/>
                            <a:ea typeface="Cambria Math" panose="02040503050406030204" pitchFamily="18" charset="0"/>
                          </a:rPr>
                          <m:t>1</m:t>
                        </m:r>
                      </m:sub>
                    </m:sSub>
                  </m:oMath>
                </a14:m>
                <a:r>
                  <a:rPr lang="en-US" sz="2400">
                    <a:latin typeface="Cambria Math" panose="02040503050406030204" pitchFamily="18" charset="0"/>
                    <a:ea typeface="Cambria Math" panose="02040503050406030204" pitchFamily="18" charset="0"/>
                  </a:rPr>
                  <a:t>	</a:t>
                </a:r>
                <a:r>
                  <a:rPr lang="en-US" sz="2400" smtClean="0">
                    <a:solidFill>
                      <a:srgbClr val="FF0000"/>
                    </a:solidFill>
                    <a:latin typeface="Cambria Math" panose="02040503050406030204" pitchFamily="18" charset="0"/>
                    <a:ea typeface="Cambria Math" panose="02040503050406030204" pitchFamily="18" charset="0"/>
                  </a:rPr>
                  <a:t>Type </a:t>
                </a:r>
                <a:r>
                  <a:rPr lang="en-US" sz="2400" smtClean="0">
                    <a:latin typeface="Cambria Math" panose="02040503050406030204" pitchFamily="18" charset="0"/>
                    <a:ea typeface="Cambria Math" panose="02040503050406030204" pitchFamily="18" charset="0"/>
                  </a:rPr>
                  <a:t>(</a:t>
                </a:r>
                <a14:m>
                  <m:oMath xmlns:m="http://schemas.openxmlformats.org/officeDocument/2006/math">
                    <m:r>
                      <a:rPr lang="en-US" sz="2400" i="1" dirty="0">
                        <a:solidFill>
                          <a:srgbClr val="FF0000"/>
                        </a:solidFill>
                        <a:latin typeface="Cambria Math" panose="02040503050406030204" pitchFamily="18" charset="0"/>
                        <a:ea typeface="Cambria Math" panose="02040503050406030204" pitchFamily="18" charset="0"/>
                      </a:rPr>
                      <m:t>𝜆</m:t>
                    </m:r>
                  </m:oMath>
                </a14:m>
                <a:r>
                  <a:rPr lang="en-US" sz="2400" dirty="0">
                    <a:latin typeface="Cambria Math" panose="02040503050406030204" pitchFamily="18" charset="0"/>
                    <a:ea typeface="Cambria Math" panose="02040503050406030204" pitchFamily="18" charset="0"/>
                  </a:rPr>
                  <a:t> </a:t>
                </a:r>
                <a:r>
                  <a:rPr lang="en-US" sz="2400" dirty="0" smtClean="0">
                    <a:solidFill>
                      <a:srgbClr val="800080"/>
                    </a:solidFill>
                    <a:latin typeface="Cambria Math" panose="02040503050406030204" pitchFamily="18" charset="0"/>
                    <a:ea typeface="Cambria Math" panose="02040503050406030204" pitchFamily="18" charset="0"/>
                  </a:rPr>
                  <a:t>V</a:t>
                </a:r>
                <a:r>
                  <a:rPr lang="en-US" sz="2400" dirty="0" smtClean="0">
                    <a:latin typeface="Cambria Math" panose="02040503050406030204" pitchFamily="18" charset="0"/>
                    <a:ea typeface="Cambria Math" panose="02040503050406030204" pitchFamily="18" charset="0"/>
                  </a:rPr>
                  <a:t> </a:t>
                </a:r>
                <a:r>
                  <a:rPr lang="en-US" sz="2400" dirty="0">
                    <a:latin typeface="Cambria Math" panose="02040503050406030204" pitchFamily="18" charset="0"/>
                    <a:ea typeface="Cambria Math" panose="02040503050406030204" pitchFamily="18" charset="0"/>
                  </a:rPr>
                  <a:t>: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endParaRPr lang="en-US" sz="2400" dirty="0">
                  <a:latin typeface="Cambria Math" panose="02040503050406030204" pitchFamily="18" charset="0"/>
                  <a:ea typeface="Cambria Math" panose="02040503050406030204" pitchFamily="18" charset="0"/>
                </a:endParaRPr>
              </a:p>
              <a:p>
                <a:pPr marL="0" indent="0">
                  <a:lnSpc>
                    <a:spcPct val="100000"/>
                  </a:lnSpc>
                  <a:spcBef>
                    <a:spcPts val="0"/>
                  </a:spcBef>
                  <a:buNone/>
                  <a:tabLst>
                    <a:tab pos="171450" algn="l"/>
                    <a:tab pos="512763" algn="l"/>
                    <a:tab pos="1085850" algn="l"/>
                    <a:tab pos="1828800" algn="l"/>
                    <a:tab pos="2401888" algn="l"/>
                    <a:tab pos="2973388" algn="l"/>
                    <a:tab pos="3316288" algn="l"/>
                  </a:tabLst>
                </a:pPr>
                <a:r>
                  <a:rPr lang="en-US" sz="2400">
                    <a:latin typeface="Cambria Math" panose="02040503050406030204" pitchFamily="18" charset="0"/>
                    <a:ea typeface="Cambria Math" panose="02040503050406030204" pitchFamily="18" charset="0"/>
                  </a:rPr>
                  <a:t>{</a:t>
                </a:r>
                <a:r>
                  <a:rPr lang="en-US" sz="3200">
                    <a:latin typeface="Cambria Math" panose="02040503050406030204" pitchFamily="18" charset="0"/>
                    <a:ea typeface="Cambria Math" panose="02040503050406030204" pitchFamily="18" charset="0"/>
                  </a:rPr>
                  <a:t>      </a:t>
                </a:r>
                <a:r>
                  <a:rPr lang="en-US" sz="2400" smtClean="0">
                    <a:latin typeface="Cambria Math" panose="02040503050406030204" pitchFamily="18" charset="0"/>
                    <a:ea typeface="Cambria Math" panose="02040503050406030204" pitchFamily="18" charset="0"/>
                  </a:rPr>
                  <a:t> </a:t>
                </a:r>
                <a:r>
                  <a:rPr lang="en-US" sz="2400">
                    <a:solidFill>
                      <a:srgbClr val="00B050"/>
                    </a:solidFill>
                    <a:latin typeface="Cambria Math" panose="02040503050406030204" pitchFamily="18" charset="0"/>
                    <a:ea typeface="Cambria Math" panose="02040503050406030204" pitchFamily="18" charset="0"/>
                  </a:rPr>
                  <a:t>1E</a:t>
                </a:r>
                <a:r>
                  <a:rPr lang="en-US" sz="2400">
                    <a:latin typeface="Cambria Math" panose="02040503050406030204" pitchFamily="18" charset="0"/>
                    <a:ea typeface="Cambria Math" panose="02040503050406030204" pitchFamily="18" charset="0"/>
                  </a:rPr>
                  <a:t>	</a:t>
                </a:r>
                <a:r>
                  <a:rPr lang="en-US" sz="2400" smtClean="0">
                    <a:latin typeface="Cambria Math" panose="02040503050406030204" pitchFamily="18" charset="0"/>
                    <a:ea typeface="Cambria Math" panose="02040503050406030204" pitchFamily="18" charset="0"/>
                  </a:rPr>
                  <a:t>: </a:t>
                </a:r>
                <a:r>
                  <a:rPr lang="en-US" sz="2400">
                    <a:solidFill>
                      <a:srgbClr val="00B050"/>
                    </a:solidFill>
                    <a:latin typeface="Cambria Math" panose="02040503050406030204" pitchFamily="18" charset="0"/>
                    <a:ea typeface="Cambria Math" panose="02040503050406030204" pitchFamily="18" charset="0"/>
                  </a:rPr>
                  <a:t>V</a:t>
                </a:r>
                <a:r>
                  <a:rPr lang="en-US" sz="240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smtClean="0">
                    <a:solidFill>
                      <a:srgbClr val="00B050"/>
                    </a:solidFill>
                    <a:latin typeface="Cambria Math" panose="02040503050406030204" pitchFamily="18" charset="0"/>
                    <a:ea typeface="Cambria Math" panose="02040503050406030204" pitchFamily="18" charset="0"/>
                  </a:rPr>
                  <a:t>V</a:t>
                </a:r>
                <a:r>
                  <a:rPr lang="en-US" sz="2400" smtClean="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smtClean="0">
                    <a:solidFill>
                      <a:srgbClr val="FF0000"/>
                    </a:solidFill>
                    <a:latin typeface="Cambria Math" panose="02040503050406030204" pitchFamily="18" charset="0"/>
                    <a:ea typeface="Cambria Math" panose="02040503050406030204" pitchFamily="18" charset="0"/>
                  </a:rPr>
                  <a:t>Type</a:t>
                </a:r>
                <a:r>
                  <a:rPr lang="en-US" sz="2400" dirty="0" smtClean="0">
                    <a:latin typeface="Cambria Math" panose="02040503050406030204" pitchFamily="18" charset="0"/>
                    <a:ea typeface="Cambria Math" panose="02040503050406030204" pitchFamily="18" charset="0"/>
                  </a:rPr>
                  <a:t> </a:t>
                </a:r>
                <a:r>
                  <a:rPr lang="en-US" sz="2400" dirty="0">
                    <a:latin typeface="Cambria Math" panose="02040503050406030204" pitchFamily="18" charset="0"/>
                    <a:ea typeface="Cambria Math" panose="02040503050406030204" pitchFamily="18" charset="0"/>
                  </a:rPr>
                  <a:t>&amp;</a:t>
                </a:r>
              </a:p>
              <a:p>
                <a:pPr marL="0" indent="0">
                  <a:lnSpc>
                    <a:spcPct val="100000"/>
                  </a:lnSpc>
                  <a:spcBef>
                    <a:spcPts val="0"/>
                  </a:spcBef>
                  <a:buNone/>
                  <a:tabLst>
                    <a:tab pos="171450" algn="l"/>
                    <a:tab pos="512763" algn="l"/>
                    <a:tab pos="1085850" algn="l"/>
                    <a:tab pos="1828800" algn="l"/>
                    <a:tab pos="2401888" algn="l"/>
                    <a:tab pos="3316288" algn="l"/>
                  </a:tabLst>
                </a:pPr>
                <a:r>
                  <a:rPr lang="en-US" sz="2400" dirty="0">
                    <a:latin typeface="Cambria Math" panose="02040503050406030204" pitchFamily="18" charset="0"/>
                    <a:ea typeface="Cambria Math" panose="02040503050406030204" pitchFamily="18" charset="0"/>
                  </a:rPr>
                  <a:t>							</a:t>
                </a:r>
                <a:r>
                  <a:rPr lang="en-US" sz="3200">
                    <a:latin typeface="Cambria Math" panose="02040503050406030204" pitchFamily="18" charset="0"/>
                    <a:ea typeface="Cambria Math" panose="02040503050406030204" pitchFamily="18" charset="0"/>
                  </a:rPr>
                  <a:t>     </a:t>
                </a:r>
                <a:r>
                  <a:rPr lang="en-US" sz="2400" smtClean="0">
                    <a:solidFill>
                      <a:schemeClr val="bg1"/>
                    </a:solidFill>
                    <a:latin typeface="Cambria Math" panose="02040503050406030204" pitchFamily="18" charset="0"/>
                    <a:ea typeface="Cambria Math" panose="02040503050406030204" pitchFamily="18" charset="0"/>
                  </a:rPr>
                  <a:t>:</a:t>
                </a:r>
                <a:r>
                  <a:rPr lang="en-US" sz="2400" smtClean="0">
                    <a:latin typeface="Cambria Math" panose="02040503050406030204" pitchFamily="18" charset="0"/>
                    <a:ea typeface="Cambria Math" panose="02040503050406030204" pitchFamily="18" charset="0"/>
                  </a:rPr>
                  <a:t> </a:t>
                </a:r>
                <a14:m>
                  <m:oMath xmlns:m="http://schemas.openxmlformats.org/officeDocument/2006/math">
                    <m:r>
                      <a:rPr lang="en-US" sz="2400" i="1">
                        <a:solidFill>
                          <a:srgbClr val="FF0000"/>
                        </a:solidFill>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2400" smtClean="0">
                    <a:latin typeface="Cambria Math" panose="02040503050406030204" pitchFamily="18" charset="0"/>
                    <a:ea typeface="Cambria Math" panose="02040503050406030204" pitchFamily="18" charset="0"/>
                  </a:rPr>
                  <a:t>, </a:t>
                </a:r>
                <a:r>
                  <a:rPr lang="en-US" sz="2400" smtClean="0">
                    <a:solidFill>
                      <a:srgbClr val="00B050"/>
                    </a:solidFill>
                    <a:latin typeface="Cambria Math" panose="02040503050406030204" pitchFamily="18" charset="0"/>
                    <a:ea typeface="Cambria Math" panose="02040503050406030204" pitchFamily="18" charset="0"/>
                  </a:rPr>
                  <a:t>1E</a:t>
                </a:r>
                <a:r>
                  <a:rPr lang="en-US" sz="2400" smtClean="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smtClean="0">
                    <a:solidFill>
                      <a:srgbClr val="00B050"/>
                    </a:solidFill>
                    <a:latin typeface="Cambria Math" panose="02040503050406030204" pitchFamily="18" charset="0"/>
                    <a:ea typeface="Cambria Math" panose="02040503050406030204" pitchFamily="18" charset="0"/>
                  </a:rPr>
                  <a:t>1E</a:t>
                </a:r>
                <a:r>
                  <a:rPr lang="en-US" sz="2400" smtClean="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smtClean="0">
                    <a:solidFill>
                      <a:srgbClr val="FF0000"/>
                    </a:solidFill>
                    <a:latin typeface="Cambria Math" panose="02040503050406030204" pitchFamily="18" charset="0"/>
                    <a:ea typeface="Cambria Math" panose="02040503050406030204" pitchFamily="18" charset="0"/>
                  </a:rPr>
                  <a:t>Type</a:t>
                </a:r>
                <a:r>
                  <a:rPr lang="en-US" sz="2400" smtClean="0">
                    <a:latin typeface="Cambria Math" panose="02040503050406030204" pitchFamily="18" charset="0"/>
                    <a:ea typeface="Cambria Math" panose="02040503050406030204" pitchFamily="18" charset="0"/>
                  </a:rPr>
                  <a:t> })</a:t>
                </a:r>
                <a:endParaRPr lang="en-US" sz="2400" dirty="0">
                  <a:latin typeface="Cambria Math" panose="02040503050406030204" pitchFamily="18" charset="0"/>
                  <a:ea typeface="Cambria Math" panose="02040503050406030204" pitchFamily="18" charset="0"/>
                </a:endParaRPr>
              </a:p>
              <a:p>
                <a:pPr marL="0" indent="0">
                  <a:lnSpc>
                    <a:spcPct val="100000"/>
                  </a:lnSpc>
                  <a:spcBef>
                    <a:spcPts val="0"/>
                  </a:spcBef>
                  <a:buNone/>
                  <a:tabLst>
                    <a:tab pos="171450" algn="l"/>
                    <a:tab pos="512763" algn="l"/>
                    <a:tab pos="1085850" algn="l"/>
                    <a:tab pos="1828800" algn="l"/>
                    <a:tab pos="2401888" algn="l"/>
                  </a:tabLst>
                </a:pPr>
                <a:r>
                  <a:rPr lang="en-US" sz="2400" dirty="0">
                    <a:latin typeface="Cambria Math" panose="02040503050406030204" pitchFamily="18" charset="0"/>
                    <a:ea typeface="Cambria Math" panose="02040503050406030204" pitchFamily="18" charset="0"/>
                  </a:rPr>
                  <a:t>				</a:t>
                </a:r>
                <a:r>
                  <a:rPr lang="en-US" sz="3200">
                    <a:latin typeface="Cambria Math" panose="02040503050406030204" pitchFamily="18" charset="0"/>
                    <a:ea typeface="Cambria Math" panose="02040503050406030204" pitchFamily="18" charset="0"/>
                  </a:rPr>
                  <a:t>     </a:t>
                </a:r>
                <a:r>
                  <a:rPr lang="en-US" sz="2400" smtClean="0">
                    <a:solidFill>
                      <a:srgbClr val="800080"/>
                    </a:solidFill>
                    <a:latin typeface="Cambria Math" panose="02040503050406030204" pitchFamily="18" charset="0"/>
                    <a:ea typeface="Cambria Math" panose="02040503050406030204" pitchFamily="18" charset="0"/>
                  </a:rPr>
                  <a:t>G</a:t>
                </a:r>
                <a:r>
                  <a:rPr lang="en-US" sz="2400" smtClean="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endParaRPr lang="en-US" sz="2400" dirty="0">
                  <a:latin typeface="Cambria Math" panose="02040503050406030204" pitchFamily="18" charset="0"/>
                  <a:ea typeface="Cambria Math" panose="02040503050406030204" pitchFamily="18" charset="0"/>
                </a:endParaRPr>
              </a:p>
              <a:p>
                <a:pPr marL="0" indent="0">
                  <a:lnSpc>
                    <a:spcPct val="100000"/>
                  </a:lnSpc>
                  <a:spcBef>
                    <a:spcPts val="0"/>
                  </a:spcBef>
                  <a:buNone/>
                  <a:tabLst>
                    <a:tab pos="171450" algn="l"/>
                    <a:tab pos="512763" algn="l"/>
                    <a:tab pos="1085850" algn="l"/>
                    <a:tab pos="1828800" algn="l"/>
                    <a:tab pos="2401888" algn="l"/>
                  </a:tabLst>
                </a:pPr>
                <a:r>
                  <a:rPr lang="en-US" sz="2400" dirty="0">
                    <a:latin typeface="Cambria Math" panose="02040503050406030204" pitchFamily="18" charset="0"/>
                    <a:ea typeface="Cambria Math" panose="02040503050406030204" pitchFamily="18" charset="0"/>
                  </a:rPr>
                  <a:t>		</a:t>
                </a:r>
                <a:r>
                  <a:rPr lang="en-US" sz="2400" dirty="0">
                    <a:solidFill>
                      <a:schemeClr val="bg1"/>
                    </a:solidFill>
                    <a:latin typeface="Cambria Math" panose="02040503050406030204" pitchFamily="18" charset="0"/>
                    <a:ea typeface="Cambria Math" panose="02040503050406030204" pitchFamily="18" charset="0"/>
                  </a:rPr>
                  <a:t>	</a:t>
                </a:r>
                <a:r>
                  <a:rPr lang="en-US" sz="3200">
                    <a:latin typeface="Cambria Math" panose="02040503050406030204" pitchFamily="18" charset="0"/>
                    <a:ea typeface="Cambria Math" panose="02040503050406030204" pitchFamily="18" charset="0"/>
                  </a:rPr>
                  <a:t>          </a:t>
                </a:r>
                <a:r>
                  <a:rPr lang="en-US" sz="2400" smtClean="0">
                    <a:solidFill>
                      <a:srgbClr val="FF0000"/>
                    </a:solidFill>
                    <a:latin typeface="Cambria Math" panose="02040503050406030204" pitchFamily="18" charset="0"/>
                    <a:ea typeface="Cambria Math" panose="02040503050406030204" pitchFamily="18" charset="0"/>
                  </a:rPr>
                  <a:t>Type</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endParaRPr lang="en-US" sz="2400" dirty="0">
                  <a:latin typeface="Cambria Math" panose="02040503050406030204" pitchFamily="18" charset="0"/>
                  <a:ea typeface="Cambria Math" panose="02040503050406030204" pitchFamily="18" charset="0"/>
                </a:endParaRPr>
              </a:p>
              <a:p>
                <a:pPr marL="0" indent="0">
                  <a:lnSpc>
                    <a:spcPct val="100000"/>
                  </a:lnSpc>
                  <a:spcBef>
                    <a:spcPts val="0"/>
                  </a:spcBef>
                  <a:buNone/>
                  <a:tabLst>
                    <a:tab pos="171450" algn="l"/>
                    <a:tab pos="512763" algn="l"/>
                    <a:tab pos="2513013" algn="l"/>
                    <a:tab pos="3597275" algn="l"/>
                    <a:tab pos="4230688" algn="l"/>
                  </a:tabLst>
                </a:pPr>
                <a14:m>
                  <m:oMath xmlns:m="http://schemas.openxmlformats.org/officeDocument/2006/math">
                    <m:r>
                      <a:rPr lang="en-US" sz="2400" i="1">
                        <a:solidFill>
                          <a:srgbClr val="FF0000"/>
                        </a:solidFill>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3200" dirty="0">
                    <a:latin typeface="Cambria Math" panose="02040503050406030204" pitchFamily="18" charset="0"/>
                    <a:ea typeface="Cambria Math" panose="02040503050406030204" pitchFamily="18" charset="0"/>
                  </a:rPr>
                  <a:t>                  </a:t>
                </a:r>
                <a:r>
                  <a:rPr lang="en-US" sz="2400" smtClean="0">
                    <a:latin typeface="Cambria Math" panose="02040503050406030204" pitchFamily="18" charset="0"/>
                    <a:ea typeface="Cambria Math" panose="02040503050406030204" pitchFamily="18" charset="0"/>
                  </a:rPr>
                  <a:t>, </a:t>
                </a:r>
                <a:r>
                  <a:rPr lang="en-US" sz="2400" smtClean="0">
                    <a:solidFill>
                      <a:srgbClr val="7030A0"/>
                    </a:solidFill>
                    <a:latin typeface="Cambria Math" panose="02040503050406030204" pitchFamily="18" charset="0"/>
                    <a:ea typeface="Cambria Math" panose="02040503050406030204" pitchFamily="18" charset="0"/>
                  </a:rPr>
                  <a:t>1E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smtClean="0">
                    <a:solidFill>
                      <a:srgbClr val="7030A0"/>
                    </a:solidFill>
                    <a:latin typeface="Cambria Math" panose="02040503050406030204" pitchFamily="18" charset="0"/>
                    <a:ea typeface="Cambria Math" panose="02040503050406030204" pitchFamily="18" charset="0"/>
                  </a:rPr>
                  <a:t>1E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smtClean="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a:t>
                </a:r>
              </a:p>
              <a:p>
                <a:pPr marL="0" indent="0">
                  <a:lnSpc>
                    <a:spcPct val="100000"/>
                  </a:lnSpc>
                  <a:spcBef>
                    <a:spcPts val="0"/>
                  </a:spcBef>
                  <a:buNone/>
                  <a:tabLst>
                    <a:tab pos="914400" algn="l"/>
                    <a:tab pos="2058988" algn="l"/>
                    <a:tab pos="2682875" algn="l"/>
                  </a:tabLst>
                </a:pPr>
                <a:r>
                  <a:rPr lang="en-US" sz="3200">
                    <a:latin typeface="Cambria Math" panose="02040503050406030204" pitchFamily="18" charset="0"/>
                    <a:ea typeface="Cambria Math" panose="02040503050406030204" pitchFamily="18" charset="0"/>
                  </a:rPr>
                  <a:t>         </a:t>
                </a:r>
                <a:r>
                  <a:rPr lang="en-US" sz="2400" smtClean="0">
                    <a:latin typeface="Cambria Math" panose="02040503050406030204" pitchFamily="18" charset="0"/>
                    <a:ea typeface="Cambria Math" panose="02040503050406030204" pitchFamily="18" charset="0"/>
                  </a:rPr>
                  <a:t>(@</a:t>
                </a:r>
                <a14:m>
                  <m:oMath xmlns:m="http://schemas.openxmlformats.org/officeDocument/2006/math">
                    <m:sSub>
                      <m:sSubPr>
                        <m:ctrlPr>
                          <a:rPr lang="en-US" sz="2400" i="1" dirty="0">
                            <a:solidFill>
                              <a:srgbClr val="00B050"/>
                            </a:solidFill>
                            <a:latin typeface="Cambria Math" panose="02040503050406030204" pitchFamily="18" charset="0"/>
                            <a:ea typeface="Cambria Math" panose="02040503050406030204" pitchFamily="18" charset="0"/>
                          </a:rPr>
                        </m:ctrlPr>
                      </m:sSubPr>
                      <m:e>
                        <m:r>
                          <m:rPr>
                            <m:nor/>
                          </m:rPr>
                          <a:rPr lang="en-US" sz="2400" dirty="0">
                            <a:solidFill>
                              <a:srgbClr val="00B050"/>
                            </a:solidFill>
                            <a:latin typeface="Cambria Math" panose="02040503050406030204" pitchFamily="18" charset="0"/>
                            <a:ea typeface="Cambria Math" panose="02040503050406030204" pitchFamily="18" charset="0"/>
                          </a:rPr>
                          <m:t>pr</m:t>
                        </m:r>
                      </m:e>
                      <m:sub>
                        <m:r>
                          <a:rPr lang="en-US" sz="2400" i="1" dirty="0">
                            <a:solidFill>
                              <a:srgbClr val="00B050"/>
                            </a:solidFill>
                            <a:latin typeface="Cambria Math" panose="02040503050406030204" pitchFamily="18" charset="0"/>
                            <a:ea typeface="Cambria Math" panose="02040503050406030204" pitchFamily="18" charset="0"/>
                          </a:rPr>
                          <m:t>2</m:t>
                        </m:r>
                      </m:sub>
                    </m:sSub>
                  </m:oMath>
                </a14:m>
                <a:r>
                  <a:rPr lang="en-US" sz="2400">
                    <a:latin typeface="Cambria Math" panose="02040503050406030204" pitchFamily="18" charset="0"/>
                    <a:ea typeface="Cambria Math" panose="02040503050406030204" pitchFamily="18" charset="0"/>
                  </a:rPr>
                  <a:t>	</a:t>
                </a:r>
                <a:r>
                  <a:rPr lang="en-US" sz="2400" smtClean="0">
                    <a:solidFill>
                      <a:srgbClr val="FF0000"/>
                    </a:solidFill>
                    <a:latin typeface="Cambria Math" panose="02040503050406030204" pitchFamily="18" charset="0"/>
                    <a:ea typeface="Cambria Math" panose="02040503050406030204" pitchFamily="18" charset="0"/>
                  </a:rPr>
                  <a:t>Type </a:t>
                </a:r>
                <a:r>
                  <a:rPr lang="en-US" sz="2400">
                    <a:latin typeface="Cambria Math" panose="02040503050406030204" pitchFamily="18" charset="0"/>
                    <a:ea typeface="Cambria Math" panose="02040503050406030204" pitchFamily="18" charset="0"/>
                  </a:rPr>
                  <a:t>(</a:t>
                </a:r>
                <a14:m>
                  <m:oMath xmlns:m="http://schemas.openxmlformats.org/officeDocument/2006/math">
                    <m:r>
                      <a:rPr lang="en-US" sz="2400" i="1" dirty="0">
                        <a:solidFill>
                          <a:srgbClr val="FF0000"/>
                        </a:solidFill>
                        <a:latin typeface="Cambria Math" panose="02040503050406030204" pitchFamily="18" charset="0"/>
                        <a:ea typeface="Cambria Math" panose="02040503050406030204" pitchFamily="18" charset="0"/>
                      </a:rPr>
                      <m:t>𝜆</m:t>
                    </m:r>
                  </m:oMath>
                </a14:m>
                <a:r>
                  <a:rPr lang="en-US" sz="2400" dirty="0">
                    <a:latin typeface="Cambria Math" panose="02040503050406030204" pitchFamily="18" charset="0"/>
                    <a:ea typeface="Cambria Math" panose="02040503050406030204" pitchFamily="18" charset="0"/>
                  </a:rPr>
                  <a:t> </a:t>
                </a:r>
                <a:r>
                  <a:rPr lang="en-US" sz="2400" dirty="0" smtClean="0">
                    <a:solidFill>
                      <a:srgbClr val="800080"/>
                    </a:solidFill>
                    <a:latin typeface="Cambria Math" panose="02040503050406030204" pitchFamily="18" charset="0"/>
                    <a:ea typeface="Cambria Math" panose="02040503050406030204" pitchFamily="18" charset="0"/>
                  </a:rPr>
                  <a:t>V</a:t>
                </a:r>
                <a:r>
                  <a:rPr lang="en-US" sz="2400" dirty="0" smtClean="0">
                    <a:latin typeface="Cambria Math" panose="02040503050406030204" pitchFamily="18" charset="0"/>
                    <a:ea typeface="Cambria Math" panose="02040503050406030204" pitchFamily="18" charset="0"/>
                  </a:rPr>
                  <a:t> </a:t>
                </a:r>
                <a:r>
                  <a:rPr lang="en-US" sz="2400" dirty="0">
                    <a:latin typeface="Cambria Math" panose="02040503050406030204" pitchFamily="18" charset="0"/>
                    <a:ea typeface="Cambria Math" panose="02040503050406030204" pitchFamily="18" charset="0"/>
                  </a:rPr>
                  <a:t>: </a:t>
                </a:r>
                <a:r>
                  <a:rPr lang="en-US" sz="2400" dirty="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endParaRPr lang="en-US" sz="2400" dirty="0">
                  <a:latin typeface="Cambria Math" panose="02040503050406030204" pitchFamily="18" charset="0"/>
                  <a:ea typeface="Cambria Math" panose="02040503050406030204" pitchFamily="18" charset="0"/>
                </a:endParaRPr>
              </a:p>
              <a:p>
                <a:pPr marL="0" indent="0">
                  <a:lnSpc>
                    <a:spcPct val="100000"/>
                  </a:lnSpc>
                  <a:spcBef>
                    <a:spcPts val="0"/>
                  </a:spcBef>
                  <a:buNone/>
                  <a:tabLst>
                    <a:tab pos="914400" algn="l"/>
                    <a:tab pos="2058988" algn="l"/>
                    <a:tab pos="2682875" algn="l"/>
                  </a:tabLst>
                </a:pPr>
                <a:r>
                  <a:rPr lang="en-US" sz="2400">
                    <a:latin typeface="Cambria Math" panose="02040503050406030204" pitchFamily="18" charset="0"/>
                    <a:ea typeface="Cambria Math" panose="02040503050406030204" pitchFamily="18" charset="0"/>
                  </a:rPr>
                  <a:t>{</a:t>
                </a:r>
                <a:r>
                  <a:rPr lang="en-US" sz="3200">
                    <a:latin typeface="Cambria Math" panose="02040503050406030204" pitchFamily="18" charset="0"/>
                    <a:ea typeface="Cambria Math" panose="02040503050406030204" pitchFamily="18" charset="0"/>
                  </a:rPr>
                  <a:t>                </a:t>
                </a:r>
                <a:r>
                  <a:rPr lang="en-US" sz="2400" smtClean="0">
                    <a:latin typeface="Cambria Math" panose="02040503050406030204" pitchFamily="18" charset="0"/>
                    <a:ea typeface="Cambria Math" panose="02040503050406030204" pitchFamily="18" charset="0"/>
                  </a:rPr>
                  <a:t> </a:t>
                </a:r>
                <a:r>
                  <a:rPr lang="en-US" sz="2400">
                    <a:solidFill>
                      <a:srgbClr val="00B050"/>
                    </a:solidFill>
                    <a:latin typeface="Cambria Math" panose="02040503050406030204" pitchFamily="18" charset="0"/>
                    <a:ea typeface="Cambria Math" panose="02040503050406030204" pitchFamily="18" charset="0"/>
                  </a:rPr>
                  <a:t>1E</a:t>
                </a:r>
                <a:r>
                  <a:rPr lang="en-US" sz="2400">
                    <a:latin typeface="Cambria Math" panose="02040503050406030204" pitchFamily="18" charset="0"/>
                    <a:ea typeface="Cambria Math" panose="02040503050406030204" pitchFamily="18" charset="0"/>
                  </a:rPr>
                  <a:t>	</a:t>
                </a:r>
                <a:r>
                  <a:rPr lang="en-US" sz="2400" smtClean="0">
                    <a:latin typeface="Cambria Math" panose="02040503050406030204" pitchFamily="18" charset="0"/>
                    <a:ea typeface="Cambria Math" panose="02040503050406030204" pitchFamily="18" charset="0"/>
                  </a:rPr>
                  <a:t>: </a:t>
                </a:r>
                <a:r>
                  <a:rPr lang="en-US" sz="2400">
                    <a:solidFill>
                      <a:srgbClr val="00B050"/>
                    </a:solidFill>
                    <a:latin typeface="Cambria Math" panose="02040503050406030204" pitchFamily="18" charset="0"/>
                    <a:ea typeface="Cambria Math" panose="02040503050406030204" pitchFamily="18" charset="0"/>
                  </a:rPr>
                  <a:t>V</a:t>
                </a:r>
                <a:r>
                  <a:rPr lang="en-US" sz="240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smtClean="0">
                    <a:solidFill>
                      <a:srgbClr val="00B050"/>
                    </a:solidFill>
                    <a:latin typeface="Cambria Math" panose="02040503050406030204" pitchFamily="18" charset="0"/>
                    <a:ea typeface="Cambria Math" panose="02040503050406030204" pitchFamily="18" charset="0"/>
                  </a:rPr>
                  <a:t>V</a:t>
                </a:r>
                <a:r>
                  <a:rPr lang="en-US" sz="2400" smtClean="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smtClean="0">
                    <a:solidFill>
                      <a:srgbClr val="FF0000"/>
                    </a:solidFill>
                    <a:latin typeface="Cambria Math" panose="02040503050406030204" pitchFamily="18" charset="0"/>
                    <a:ea typeface="Cambria Math" panose="02040503050406030204" pitchFamily="18" charset="0"/>
                  </a:rPr>
                  <a:t>Type</a:t>
                </a:r>
                <a:r>
                  <a:rPr lang="en-US" sz="2400" dirty="0" smtClean="0">
                    <a:latin typeface="Cambria Math" panose="02040503050406030204" pitchFamily="18" charset="0"/>
                    <a:ea typeface="Cambria Math" panose="02040503050406030204" pitchFamily="18" charset="0"/>
                  </a:rPr>
                  <a:t> </a:t>
                </a:r>
                <a:r>
                  <a:rPr lang="en-US" sz="2400" dirty="0">
                    <a:latin typeface="Cambria Math" panose="02040503050406030204" pitchFamily="18" charset="0"/>
                    <a:ea typeface="Cambria Math" panose="02040503050406030204" pitchFamily="18" charset="0"/>
                  </a:rPr>
                  <a:t>&amp;</a:t>
                </a:r>
              </a:p>
              <a:p>
                <a:pPr marL="0" indent="0">
                  <a:lnSpc>
                    <a:spcPct val="100000"/>
                  </a:lnSpc>
                  <a:spcBef>
                    <a:spcPts val="0"/>
                  </a:spcBef>
                  <a:buNone/>
                  <a:tabLst>
                    <a:tab pos="914400" algn="l"/>
                    <a:tab pos="2058988" algn="l"/>
                    <a:tab pos="2682875" algn="l"/>
                  </a:tabLst>
                </a:pPr>
                <a:r>
                  <a:rPr lang="en-US" sz="2400" dirty="0">
                    <a:latin typeface="Cambria Math" panose="02040503050406030204" pitchFamily="18" charset="0"/>
                    <a:ea typeface="Cambria Math" panose="02040503050406030204" pitchFamily="18" charset="0"/>
                  </a:rPr>
                  <a:t>			</a:t>
                </a:r>
                <a:r>
                  <a:rPr lang="en-US" sz="3200">
                    <a:latin typeface="Cambria Math" panose="02040503050406030204" pitchFamily="18" charset="0"/>
                    <a:ea typeface="Cambria Math" panose="02040503050406030204" pitchFamily="18" charset="0"/>
                  </a:rPr>
                  <a:t>               </a:t>
                </a:r>
                <a:r>
                  <a:rPr lang="en-US" sz="2400" smtClean="0">
                    <a:solidFill>
                      <a:schemeClr val="bg1"/>
                    </a:solidFill>
                    <a:latin typeface="Cambria Math" panose="02040503050406030204" pitchFamily="18" charset="0"/>
                    <a:ea typeface="Cambria Math" panose="02040503050406030204" pitchFamily="18" charset="0"/>
                  </a:rPr>
                  <a:t>:</a:t>
                </a:r>
                <a:r>
                  <a:rPr lang="en-US" sz="2400" smtClean="0">
                    <a:latin typeface="Cambria Math" panose="02040503050406030204" pitchFamily="18" charset="0"/>
                    <a:ea typeface="Cambria Math" panose="02040503050406030204" pitchFamily="18" charset="0"/>
                  </a:rPr>
                  <a:t> </a:t>
                </a:r>
                <a14:m>
                  <m:oMath xmlns:m="http://schemas.openxmlformats.org/officeDocument/2006/math">
                    <m:r>
                      <a:rPr lang="en-US" sz="2400" i="1">
                        <a:solidFill>
                          <a:srgbClr val="FF0000"/>
                        </a:solidFill>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2400" smtClean="0">
                    <a:latin typeface="Cambria Math" panose="02040503050406030204" pitchFamily="18" charset="0"/>
                    <a:ea typeface="Cambria Math" panose="02040503050406030204" pitchFamily="18" charset="0"/>
                  </a:rPr>
                  <a:t>, </a:t>
                </a:r>
                <a:r>
                  <a:rPr lang="en-US" sz="2400" smtClean="0">
                    <a:solidFill>
                      <a:srgbClr val="00B050"/>
                    </a:solidFill>
                    <a:latin typeface="Cambria Math" panose="02040503050406030204" pitchFamily="18" charset="0"/>
                    <a:ea typeface="Cambria Math" panose="02040503050406030204" pitchFamily="18" charset="0"/>
                  </a:rPr>
                  <a:t>1E</a:t>
                </a:r>
                <a:r>
                  <a:rPr lang="en-US" sz="2400" smtClean="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smtClean="0">
                    <a:solidFill>
                      <a:srgbClr val="00B050"/>
                    </a:solidFill>
                    <a:latin typeface="Cambria Math" panose="02040503050406030204" pitchFamily="18" charset="0"/>
                    <a:ea typeface="Cambria Math" panose="02040503050406030204" pitchFamily="18" charset="0"/>
                  </a:rPr>
                  <a:t>1E</a:t>
                </a:r>
                <a:r>
                  <a:rPr lang="en-US" sz="2400" smtClean="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1</m:t>
                        </m:r>
                      </m:sub>
                    </m:sSub>
                  </m:oMath>
                </a14:m>
                <a:r>
                  <a:rPr lang="en-US" sz="2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800080"/>
                            </a:solidFill>
                            <a:latin typeface="Cambria Math" panose="02040503050406030204" pitchFamily="18" charset="0"/>
                            <a:ea typeface="Cambria Math" panose="02040503050406030204" pitchFamily="18" charset="0"/>
                          </a:rPr>
                        </m:ctrlPr>
                      </m:sSubPr>
                      <m:e>
                        <m:r>
                          <a:rPr lang="en-US" sz="2400" i="1" dirty="0">
                            <a:solidFill>
                              <a:srgbClr val="800080"/>
                            </a:solidFill>
                            <a:latin typeface="Cambria Math" panose="02040503050406030204" pitchFamily="18" charset="0"/>
                            <a:ea typeface="Cambria Math" panose="02040503050406030204" pitchFamily="18" charset="0"/>
                          </a:rPr>
                          <m:t>𝑣</m:t>
                        </m:r>
                      </m:e>
                      <m:sub>
                        <m:r>
                          <a:rPr lang="en-US" sz="2400" i="1" dirty="0">
                            <a:solidFill>
                              <a:srgbClr val="80008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smtClean="0">
                    <a:solidFill>
                      <a:srgbClr val="FF0000"/>
                    </a:solidFill>
                    <a:latin typeface="Cambria Math" panose="02040503050406030204" pitchFamily="18" charset="0"/>
                    <a:ea typeface="Cambria Math" panose="02040503050406030204" pitchFamily="18" charset="0"/>
                  </a:rPr>
                  <a:t>Type</a:t>
                </a:r>
                <a:r>
                  <a:rPr lang="en-US" sz="2400" dirty="0">
                    <a:latin typeface="Cambria Math" panose="02040503050406030204" pitchFamily="18" charset="0"/>
                    <a:ea typeface="Cambria Math" panose="02040503050406030204" pitchFamily="18" charset="0"/>
                  </a:rPr>
                  <a:t>}</a:t>
                </a:r>
              </a:p>
              <a:p>
                <a:pPr marL="0" indent="0">
                  <a:lnSpc>
                    <a:spcPct val="100000"/>
                  </a:lnSpc>
                  <a:spcBef>
                    <a:spcPts val="0"/>
                  </a:spcBef>
                  <a:buNone/>
                  <a:tabLst>
                    <a:tab pos="914400" algn="l"/>
                    <a:tab pos="2058988" algn="l"/>
                    <a:tab pos="2682875" algn="l"/>
                  </a:tabLst>
                </a:pPr>
                <a:r>
                  <a:rPr lang="en-US" sz="2400" dirty="0">
                    <a:latin typeface="Cambria Math" panose="02040503050406030204" pitchFamily="18" charset="0"/>
                    <a:ea typeface="Cambria Math" panose="02040503050406030204" pitchFamily="18" charset="0"/>
                  </a:rPr>
                  <a:t>	</a:t>
                </a:r>
                <a:r>
                  <a:rPr lang="en-US" sz="3200">
                    <a:latin typeface="Cambria Math" panose="02040503050406030204" pitchFamily="18" charset="0"/>
                    <a:ea typeface="Cambria Math" panose="02040503050406030204" pitchFamily="18" charset="0"/>
                  </a:rPr>
                  <a:t>               </a:t>
                </a:r>
                <a:r>
                  <a:rPr lang="en-US" sz="2400" smtClean="0">
                    <a:solidFill>
                      <a:srgbClr val="800080"/>
                    </a:solidFill>
                    <a:latin typeface="Cambria Math" panose="02040503050406030204" pitchFamily="18" charset="0"/>
                    <a:ea typeface="Cambria Math" panose="02040503050406030204" pitchFamily="18" charset="0"/>
                  </a:rPr>
                  <a:t>G</a:t>
                </a:r>
                <a:r>
                  <a:rPr lang="en-US" sz="2400" dirty="0">
                    <a:latin typeface="Cambria Math" panose="02040503050406030204" pitchFamily="18" charset="0"/>
                    <a:ea typeface="Cambria Math" panose="02040503050406030204" pitchFamily="18" charset="0"/>
                  </a:rPr>
                  <a:t>)</a:t>
                </a:r>
              </a:p>
              <a:p>
                <a:pPr marL="0" indent="0">
                  <a:buNone/>
                </a:pPr>
                <a:r>
                  <a:rPr lang="en-US" sz="3200">
                    <a:latin typeface="Cambria Math" panose="02040503050406030204" pitchFamily="18" charset="0"/>
                    <a:ea typeface="Cambria Math" panose="02040503050406030204" pitchFamily="18" charset="0"/>
                  </a:rPr>
                  <a:t>               </a:t>
                </a:r>
                <a:endParaRPr lang="en-US" sz="2400" dirty="0">
                  <a:latin typeface="Cambria Math" panose="02040503050406030204" pitchFamily="18" charset="0"/>
                  <a:ea typeface="Cambria Math" panose="020405030504060302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49" y="1825625"/>
                <a:ext cx="9968135" cy="4530726"/>
              </a:xfrm>
              <a:blipFill rotWithShape="0">
                <a:blip r:embed="rId3"/>
                <a:stretch>
                  <a:fillRect l="-917" t="-1075" b="-106720"/>
                </a:stretch>
              </a:blipFill>
            </p:spPr>
            <p:txBody>
              <a:bodyPr/>
              <a:lstStyle/>
              <a:p>
                <a:r>
                  <a:rPr lang="en-GB">
                    <a:noFill/>
                  </a:rPr>
                  <a:t> </a:t>
                </a:r>
              </a:p>
            </p:txBody>
          </p:sp>
        </mc:Fallback>
      </mc:AlternateContent>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p:sp>
        <p:nvSpPr>
          <p:cNvPr id="4" name="Slide Number Placeholder 3"/>
          <p:cNvSpPr>
            <a:spLocks noGrp="1"/>
          </p:cNvSpPr>
          <p:nvPr>
            <p:ph type="sldNum" sz="quarter" idx="12"/>
          </p:nvPr>
        </p:nvSpPr>
        <p:spPr/>
        <p:txBody>
          <a:bodyPr/>
          <a:lstStyle/>
          <a:p>
            <a:fld id="{E64EF21E-4A1E-457A-A908-FECEBBB6594B}" type="slidenum">
              <a:rPr lang="en-US" smtClean="0"/>
              <a:t>83</a:t>
            </a:fld>
            <a:endParaRPr lang="en-US"/>
          </a:p>
        </p:txBody>
      </p:sp>
    </p:spTree>
    <p:extLst>
      <p:ext uri="{BB962C8B-B14F-4D97-AF65-F5344CB8AC3E}">
        <p14:creationId xmlns:p14="http://schemas.microsoft.com/office/powerpoint/2010/main" val="9748111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49" y="1825624"/>
                <a:ext cx="8515351" cy="5032375"/>
              </a:xfrm>
            </p:spPr>
            <p:txBody>
              <a:bodyPr>
                <a:noAutofit/>
              </a:bodyPr>
              <a:lstStyle/>
              <a:p>
                <a:pPr marL="0" indent="0">
                  <a:lnSpc>
                    <a:spcPct val="100000"/>
                  </a:lnSpc>
                  <a:spcBef>
                    <a:spcPts val="0"/>
                  </a:spcBef>
                  <a:buNone/>
                  <a:tabLst>
                    <a:tab pos="60325" algn="l"/>
                    <a:tab pos="230188" algn="l"/>
                    <a:tab pos="684213" algn="l"/>
                    <a:tab pos="1255713" algn="l"/>
                    <a:tab pos="1546225" algn="l"/>
                  </a:tabLst>
                </a:pPr>
                <a:r>
                  <a:rPr lang="en-US" sz="1200" dirty="0" smtClean="0">
                    <a:solidFill>
                      <a:srgbClr val="FF0000"/>
                    </a:solidFill>
                    <a:latin typeface="Cambria Math" panose="02040503050406030204" pitchFamily="18" charset="0"/>
                    <a:ea typeface="Cambria Math" panose="02040503050406030204" pitchFamily="18" charset="0"/>
                  </a:rPr>
                  <a:t>Definition </a:t>
                </a:r>
                <a:r>
                  <a:rPr lang="en-US" sz="1200" dirty="0">
                    <a:solidFill>
                      <a:srgbClr val="00B050"/>
                    </a:solidFill>
                    <a:latin typeface="Cambria Math" panose="02040503050406030204" pitchFamily="18" charset="0"/>
                    <a:ea typeface="Cambria Math" panose="02040503050406030204" pitchFamily="18" charset="0"/>
                  </a:rPr>
                  <a:t>1E</a:t>
                </a:r>
                <a:r>
                  <a:rPr lang="en-US" sz="1200" dirty="0">
                    <a:latin typeface="Cambria Math" panose="02040503050406030204" pitchFamily="18" charset="0"/>
                    <a:ea typeface="Cambria Math" panose="02040503050406030204" pitchFamily="18" charset="0"/>
                  </a:rPr>
                  <a:t> (</a:t>
                </a:r>
                <a:r>
                  <a:rPr lang="en-US" sz="1200" dirty="0">
                    <a:solidFill>
                      <a:srgbClr val="800080"/>
                    </a:solidFill>
                    <a:latin typeface="Cambria Math" panose="02040503050406030204" pitchFamily="18" charset="0"/>
                    <a:ea typeface="Cambria Math" panose="02040503050406030204" pitchFamily="18" charset="0"/>
                  </a:rPr>
                  <a:t>G</a:t>
                </a:r>
                <a:r>
                  <a:rPr lang="en-US" sz="1200" dirty="0">
                    <a:latin typeface="Cambria Math" panose="02040503050406030204" pitchFamily="18" charset="0"/>
                    <a:ea typeface="Cambria Math" panose="02040503050406030204" pitchFamily="18" charset="0"/>
                  </a:rPr>
                  <a:t> : </a:t>
                </a:r>
                <a:r>
                  <a:rPr lang="en-US" sz="1200" dirty="0">
                    <a:solidFill>
                      <a:srgbClr val="0070C0"/>
                    </a:solidFill>
                    <a:latin typeface="Cambria Math" panose="02040503050406030204" pitchFamily="18" charset="0"/>
                    <a:ea typeface="Cambria Math" panose="02040503050406030204" pitchFamily="18" charset="0"/>
                  </a:rPr>
                  <a:t>2-Graph</a:t>
                </a:r>
                <a:r>
                  <a:rPr lang="en-US" sz="1200" dirty="0">
                    <a:latin typeface="Cambria Math" panose="02040503050406030204" pitchFamily="18" charset="0"/>
                    <a:ea typeface="Cambria Math" panose="02040503050406030204" pitchFamily="18" charset="0"/>
                  </a:rPr>
                  <a:t>) :=</a:t>
                </a:r>
              </a:p>
              <a:p>
                <a:pPr marL="0" indent="0">
                  <a:lnSpc>
                    <a:spcPct val="100000"/>
                  </a:lnSpc>
                  <a:spcBef>
                    <a:spcPts val="0"/>
                  </a:spcBef>
                  <a:buNone/>
                  <a:tabLst>
                    <a:tab pos="60325" algn="l"/>
                    <a:tab pos="230188" algn="l"/>
                    <a:tab pos="684213" algn="l"/>
                    <a:tab pos="1255713" algn="l"/>
                    <a:tab pos="1546225" algn="l"/>
                  </a:tabLst>
                </a:pPr>
                <a:r>
                  <a:rPr lang="en-US"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00B050"/>
                            </a:solidFill>
                            <a:latin typeface="Cambria Math" panose="02040503050406030204" pitchFamily="18" charset="0"/>
                            <a:ea typeface="Cambria Math" panose="02040503050406030204" pitchFamily="18" charset="0"/>
                          </a:rPr>
                        </m:ctrlPr>
                      </m:sSubPr>
                      <m:e>
                        <m:r>
                          <m:rPr>
                            <m:nor/>
                          </m:rPr>
                          <a:rPr lang="en-US" sz="1200" dirty="0">
                            <a:solidFill>
                              <a:srgbClr val="00B050"/>
                            </a:solidFill>
                            <a:latin typeface="Cambria Math" panose="02040503050406030204" pitchFamily="18" charset="0"/>
                            <a:ea typeface="Cambria Math" panose="02040503050406030204" pitchFamily="18" charset="0"/>
                          </a:rPr>
                          <m:t>pr</m:t>
                        </m:r>
                      </m:e>
                      <m:sub>
                        <m:r>
                          <a:rPr lang="en-US" sz="1200" i="1" dirty="0">
                            <a:solidFill>
                              <a:srgbClr val="00B050"/>
                            </a:solidFill>
                            <a:latin typeface="Cambria Math" panose="02040503050406030204" pitchFamily="18" charset="0"/>
                            <a:ea typeface="Cambria Math" panose="02040503050406030204" pitchFamily="18" charset="0"/>
                          </a:rPr>
                          <m:t>1</m:t>
                        </m:r>
                      </m:sub>
                    </m:sSub>
                  </m:oMath>
                </a14:m>
                <a:endParaRPr lang="en-US" sz="1200" dirty="0">
                  <a:solidFill>
                    <a:srgbClr val="00B050"/>
                  </a:solidFill>
                  <a:latin typeface="Cambria Math" panose="02040503050406030204" pitchFamily="18" charset="0"/>
                  <a:ea typeface="Cambria Math" panose="02040503050406030204" pitchFamily="18" charset="0"/>
                </a:endParaRPr>
              </a:p>
              <a:p>
                <a:pPr marL="0" indent="0">
                  <a:lnSpc>
                    <a:spcPct val="100000"/>
                  </a:lnSpc>
                  <a:spcBef>
                    <a:spcPts val="0"/>
                  </a:spcBef>
                  <a:buNone/>
                  <a:tabLst>
                    <a:tab pos="60325" algn="l"/>
                    <a:tab pos="230188" algn="l"/>
                    <a:tab pos="684213" algn="l"/>
                    <a:tab pos="1255713" algn="l"/>
                    <a:tab pos="1546225" algn="l"/>
                  </a:tabLst>
                </a:pPr>
                <a:r>
                  <a:rPr lang="en-US" sz="1200" dirty="0">
                    <a:latin typeface="Cambria Math" panose="02040503050406030204" pitchFamily="18" charset="0"/>
                    <a:ea typeface="Cambria Math" panose="02040503050406030204" pitchFamily="18" charset="0"/>
                  </a:rPr>
                  <a:t>	</a:t>
                </a:r>
                <a:r>
                  <a:rPr lang="en-US" sz="1200" dirty="0" smtClean="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00B050"/>
                            </a:solidFill>
                            <a:latin typeface="Cambria Math" panose="02040503050406030204" pitchFamily="18" charset="0"/>
                            <a:ea typeface="Cambria Math" panose="02040503050406030204" pitchFamily="18" charset="0"/>
                          </a:rPr>
                        </m:ctrlPr>
                      </m:sSubPr>
                      <m:e>
                        <m:r>
                          <m:rPr>
                            <m:nor/>
                          </m:rPr>
                          <a:rPr lang="en-US" sz="1200" dirty="0">
                            <a:solidFill>
                              <a:srgbClr val="00B050"/>
                            </a:solidFill>
                            <a:latin typeface="Cambria Math" panose="02040503050406030204" pitchFamily="18" charset="0"/>
                            <a:ea typeface="Cambria Math" panose="02040503050406030204" pitchFamily="18" charset="0"/>
                          </a:rPr>
                          <m:t>pr</m:t>
                        </m:r>
                      </m:e>
                      <m:sub>
                        <m:r>
                          <a:rPr lang="en-US" sz="1200" i="1" dirty="0">
                            <a:solidFill>
                              <a:srgbClr val="00B050"/>
                            </a:solidFill>
                            <a:latin typeface="Cambria Math" panose="02040503050406030204" pitchFamily="18" charset="0"/>
                            <a:ea typeface="Cambria Math" panose="02040503050406030204" pitchFamily="18" charset="0"/>
                          </a:rPr>
                          <m:t>1</m:t>
                        </m:r>
                      </m:sub>
                    </m:sSub>
                  </m:oMath>
                </a14:m>
                <a:r>
                  <a:rPr lang="en-US" sz="1200" dirty="0">
                    <a:latin typeface="Cambria Math" panose="02040503050406030204" pitchFamily="18" charset="0"/>
                    <a:ea typeface="Cambria Math" panose="02040503050406030204" pitchFamily="18" charset="0"/>
                  </a:rPr>
                  <a:t>	</a:t>
                </a:r>
                <a:r>
                  <a:rPr lang="en-US" sz="1200" dirty="0">
                    <a:solidFill>
                      <a:srgbClr val="FF0000"/>
                    </a:solidFill>
                    <a:latin typeface="Cambria Math" panose="02040503050406030204" pitchFamily="18" charset="0"/>
                    <a:ea typeface="Cambria Math" panose="02040503050406030204" pitchFamily="18" charset="0"/>
                  </a:rPr>
                  <a:t>Type </a:t>
                </a:r>
                <a:r>
                  <a:rPr lang="en-US" sz="1200" dirty="0">
                    <a:latin typeface="Cambria Math" panose="02040503050406030204" pitchFamily="18" charset="0"/>
                    <a:ea typeface="Cambria Math" panose="02040503050406030204" pitchFamily="18" charset="0"/>
                  </a:rPr>
                  <a:t>(</a:t>
                </a:r>
                <a14:m>
                  <m:oMath xmlns:m="http://schemas.openxmlformats.org/officeDocument/2006/math">
                    <m:r>
                      <a:rPr lang="en-US" sz="1200" i="1" dirty="0">
                        <a:solidFill>
                          <a:srgbClr val="FF0000"/>
                        </a:solidFill>
                        <a:latin typeface="Cambria Math" panose="02040503050406030204" pitchFamily="18" charset="0"/>
                        <a:ea typeface="Cambria Math" panose="02040503050406030204" pitchFamily="18" charset="0"/>
                      </a:rPr>
                      <m:t>𝜆</m:t>
                    </m:r>
                  </m:oMath>
                </a14:m>
                <a:r>
                  <a:rPr lang="en-US" sz="1200" dirty="0">
                    <a:latin typeface="Cambria Math" panose="02040503050406030204" pitchFamily="18" charset="0"/>
                    <a:ea typeface="Cambria Math" panose="02040503050406030204" pitchFamily="18" charset="0"/>
                  </a:rPr>
                  <a:t> </a:t>
                </a:r>
                <a:r>
                  <a:rPr lang="en-US" sz="1200" dirty="0">
                    <a:solidFill>
                      <a:srgbClr val="800080"/>
                    </a:solidFill>
                    <a:latin typeface="Cambria Math" panose="02040503050406030204" pitchFamily="18" charset="0"/>
                    <a:ea typeface="Cambria Math" panose="02040503050406030204" pitchFamily="18" charset="0"/>
                  </a:rPr>
                  <a:t>V</a:t>
                </a:r>
                <a:r>
                  <a:rPr lang="en-US" sz="1200" dirty="0">
                    <a:latin typeface="Cambria Math" panose="02040503050406030204" pitchFamily="18" charset="0"/>
                    <a:ea typeface="Cambria Math" panose="02040503050406030204" pitchFamily="18" charset="0"/>
                  </a:rPr>
                  <a:t> : </a:t>
                </a:r>
                <a:r>
                  <a:rPr lang="en-US" sz="1200" dirty="0">
                    <a:solidFill>
                      <a:srgbClr val="FF0000"/>
                    </a:solidFill>
                    <a:latin typeface="Cambria Math" panose="02040503050406030204" pitchFamily="18" charset="0"/>
                    <a:ea typeface="Cambria Math" panose="02040503050406030204" pitchFamily="18" charset="0"/>
                  </a:rPr>
                  <a:t>Type</a:t>
                </a:r>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endParaRPr lang="en-US" sz="1200" dirty="0">
                  <a:latin typeface="Cambria Math" panose="02040503050406030204" pitchFamily="18" charset="0"/>
                  <a:ea typeface="Cambria Math" panose="02040503050406030204" pitchFamily="18" charset="0"/>
                </a:endParaRPr>
              </a:p>
              <a:p>
                <a:pPr marL="0" indent="0">
                  <a:lnSpc>
                    <a:spcPct val="100000"/>
                  </a:lnSpc>
                  <a:spcBef>
                    <a:spcPts val="0"/>
                  </a:spcBef>
                  <a:buNone/>
                  <a:tabLst>
                    <a:tab pos="60325" algn="l"/>
                    <a:tab pos="230188" algn="l"/>
                    <a:tab pos="684213" algn="l"/>
                    <a:tab pos="1255713" algn="l"/>
                    <a:tab pos="1546225" algn="l"/>
                  </a:tabLst>
                </a:pPr>
                <a:r>
                  <a:rPr lang="en-US" sz="1200" dirty="0">
                    <a:latin typeface="Cambria Math" panose="02040503050406030204" pitchFamily="18" charset="0"/>
                    <a:ea typeface="Cambria Math" panose="02040503050406030204" pitchFamily="18" charset="0"/>
                  </a:rPr>
                  <a:t>		</a:t>
                </a:r>
                <a:r>
                  <a:rPr lang="en-US" sz="1200" dirty="0" smtClean="0">
                    <a:latin typeface="Cambria Math" panose="02040503050406030204" pitchFamily="18" charset="0"/>
                    <a:ea typeface="Cambria Math" panose="02040503050406030204" pitchFamily="18" charset="0"/>
                  </a:rPr>
                  <a:t>	</a:t>
                </a:r>
                <a:r>
                  <a:rPr lang="en-US" sz="1200" dirty="0">
                    <a:latin typeface="Cambria Math" panose="02040503050406030204" pitchFamily="18" charset="0"/>
                    <a:ea typeface="Cambria Math" panose="02040503050406030204" pitchFamily="18" charset="0"/>
                  </a:rPr>
                  <a:t>	{ </a:t>
                </a:r>
                <a:r>
                  <a:rPr lang="en-US" sz="1200" dirty="0">
                    <a:solidFill>
                      <a:srgbClr val="00B050"/>
                    </a:solidFill>
                    <a:latin typeface="Cambria Math" panose="02040503050406030204" pitchFamily="18" charset="0"/>
                    <a:ea typeface="Cambria Math" panose="02040503050406030204" pitchFamily="18" charset="0"/>
                  </a:rPr>
                  <a:t>1E</a:t>
                </a:r>
                <a:r>
                  <a:rPr lang="en-US" sz="1200" dirty="0">
                    <a:latin typeface="Cambria Math" panose="02040503050406030204" pitchFamily="18" charset="0"/>
                    <a:ea typeface="Cambria Math" panose="02040503050406030204" pitchFamily="18" charset="0"/>
                  </a:rPr>
                  <a:t>	: </a:t>
                </a:r>
                <a:r>
                  <a:rPr lang="en-US" sz="1200" dirty="0">
                    <a:solidFill>
                      <a:srgbClr val="00B050"/>
                    </a:solidFill>
                    <a:latin typeface="Cambria Math" panose="02040503050406030204" pitchFamily="18" charset="0"/>
                    <a:ea typeface="Cambria Math" panose="02040503050406030204" pitchFamily="18" charset="0"/>
                  </a:rPr>
                  <a:t>V</a:t>
                </a:r>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r>
                  <a:rPr lang="en-US" sz="1200" dirty="0">
                    <a:latin typeface="Cambria Math" panose="02040503050406030204" pitchFamily="18" charset="0"/>
                    <a:ea typeface="Cambria Math" panose="02040503050406030204" pitchFamily="18" charset="0"/>
                  </a:rPr>
                  <a:t> </a:t>
                </a:r>
                <a:r>
                  <a:rPr lang="en-US" sz="1200" dirty="0">
                    <a:solidFill>
                      <a:srgbClr val="00B050"/>
                    </a:solidFill>
                    <a:latin typeface="Cambria Math" panose="02040503050406030204" pitchFamily="18" charset="0"/>
                    <a:ea typeface="Cambria Math" panose="02040503050406030204" pitchFamily="18" charset="0"/>
                  </a:rPr>
                  <a:t>V</a:t>
                </a:r>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r>
                  <a:rPr lang="en-US" sz="1200" dirty="0">
                    <a:latin typeface="Cambria Math" panose="02040503050406030204" pitchFamily="18" charset="0"/>
                    <a:ea typeface="Cambria Math" panose="02040503050406030204" pitchFamily="18" charset="0"/>
                  </a:rPr>
                  <a:t> </a:t>
                </a:r>
                <a:r>
                  <a:rPr lang="en-US" sz="1200" dirty="0">
                    <a:solidFill>
                      <a:srgbClr val="FF0000"/>
                    </a:solidFill>
                    <a:latin typeface="Cambria Math" panose="02040503050406030204" pitchFamily="18" charset="0"/>
                    <a:ea typeface="Cambria Math" panose="02040503050406030204" pitchFamily="18" charset="0"/>
                  </a:rPr>
                  <a:t>Type</a:t>
                </a:r>
                <a:r>
                  <a:rPr lang="en-US" sz="1200" dirty="0">
                    <a:latin typeface="Cambria Math" panose="02040503050406030204" pitchFamily="18" charset="0"/>
                    <a:ea typeface="Cambria Math" panose="02040503050406030204" pitchFamily="18" charset="0"/>
                  </a:rPr>
                  <a:t> &amp;</a:t>
                </a:r>
              </a:p>
              <a:p>
                <a:pPr marL="0" indent="0">
                  <a:lnSpc>
                    <a:spcPct val="100000"/>
                  </a:lnSpc>
                  <a:spcBef>
                    <a:spcPts val="0"/>
                  </a:spcBef>
                  <a:buNone/>
                  <a:tabLst>
                    <a:tab pos="60325" algn="l"/>
                    <a:tab pos="230188" algn="l"/>
                    <a:tab pos="684213" algn="l"/>
                    <a:tab pos="1255713" algn="l"/>
                    <a:tab pos="1546225" algn="l"/>
                  </a:tabLst>
                </a:pPr>
                <a:r>
                  <a:rPr lang="en-US" sz="1200" dirty="0">
                    <a:latin typeface="Cambria Math" panose="02040503050406030204" pitchFamily="18" charset="0"/>
                    <a:ea typeface="Cambria Math" panose="02040503050406030204" pitchFamily="18" charset="0"/>
                  </a:rPr>
                  <a:t>		</a:t>
                </a:r>
                <a:r>
                  <a:rPr lang="en-US" sz="1200" dirty="0" smtClean="0">
                    <a:latin typeface="Cambria Math" panose="02040503050406030204" pitchFamily="18" charset="0"/>
                    <a:ea typeface="Cambria Math" panose="02040503050406030204" pitchFamily="18" charset="0"/>
                  </a:rPr>
                  <a:t>	</a:t>
                </a:r>
                <a:r>
                  <a:rPr lang="en-US" sz="1200" dirty="0">
                    <a:latin typeface="Cambria Math" panose="02040503050406030204" pitchFamily="18" charset="0"/>
                    <a:ea typeface="Cambria Math" panose="02040503050406030204" pitchFamily="18" charset="0"/>
                  </a:rPr>
                  <a:t>		</a:t>
                </a:r>
                <a:r>
                  <a:rPr lang="en-US" sz="1200" dirty="0">
                    <a:solidFill>
                      <a:schemeClr val="bg1"/>
                    </a:solidFill>
                    <a:latin typeface="Cambria Math" panose="02040503050406030204" pitchFamily="18" charset="0"/>
                    <a:ea typeface="Cambria Math" panose="02040503050406030204" pitchFamily="18" charset="0"/>
                  </a:rPr>
                  <a:t>:</a:t>
                </a:r>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solidFill>
                          <a:srgbClr val="FF0000"/>
                        </a:solidFill>
                        <a:latin typeface="Cambria Math" panose="02040503050406030204" pitchFamily="18" charset="0"/>
                        <a:ea typeface="Cambria Math" panose="02040503050406030204" pitchFamily="18" charset="0"/>
                      </a:rPr>
                      <m:t>∀</m:t>
                    </m:r>
                  </m:oMath>
                </a14:m>
                <a:r>
                  <a:rPr lang="en-US"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1</m:t>
                        </m:r>
                      </m:sub>
                    </m:sSub>
                  </m:oMath>
                </a14:m>
                <a:r>
                  <a:rPr lang="en-US" sz="12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2</m:t>
                        </m:r>
                      </m:sub>
                    </m:sSub>
                  </m:oMath>
                </a14:m>
                <a:r>
                  <a:rPr lang="en-US" sz="1200" dirty="0">
                    <a:latin typeface="Cambria Math" panose="02040503050406030204" pitchFamily="18" charset="0"/>
                    <a:ea typeface="Cambria Math" panose="02040503050406030204" pitchFamily="18" charset="0"/>
                  </a:rPr>
                  <a:t>, </a:t>
                </a:r>
                <a:r>
                  <a:rPr lang="en-US" sz="1200" dirty="0">
                    <a:solidFill>
                      <a:srgbClr val="00B050"/>
                    </a:solidFill>
                    <a:latin typeface="Cambria Math" panose="02040503050406030204" pitchFamily="18" charset="0"/>
                    <a:ea typeface="Cambria Math" panose="02040503050406030204" pitchFamily="18" charset="0"/>
                  </a:rPr>
                  <a:t>1E</a:t>
                </a:r>
                <a:r>
                  <a:rPr lang="en-US"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1</m:t>
                        </m:r>
                      </m:sub>
                    </m:sSub>
                  </m:oMath>
                </a14:m>
                <a:r>
                  <a:rPr lang="en-US" sz="12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2</m:t>
                        </m:r>
                      </m:sub>
                    </m:sSub>
                  </m:oMath>
                </a14:m>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r>
                  <a:rPr lang="en-US" sz="1200" dirty="0">
                    <a:latin typeface="Cambria Math" panose="02040503050406030204" pitchFamily="18" charset="0"/>
                    <a:ea typeface="Cambria Math" panose="02040503050406030204" pitchFamily="18" charset="0"/>
                  </a:rPr>
                  <a:t> </a:t>
                </a:r>
                <a:r>
                  <a:rPr lang="en-US" sz="1200" dirty="0">
                    <a:solidFill>
                      <a:srgbClr val="00B050"/>
                    </a:solidFill>
                    <a:latin typeface="Cambria Math" panose="02040503050406030204" pitchFamily="18" charset="0"/>
                    <a:ea typeface="Cambria Math" panose="02040503050406030204" pitchFamily="18" charset="0"/>
                  </a:rPr>
                  <a:t>1E</a:t>
                </a:r>
                <a:r>
                  <a:rPr lang="en-US"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1</m:t>
                        </m:r>
                      </m:sub>
                    </m:sSub>
                  </m:oMath>
                </a14:m>
                <a:r>
                  <a:rPr lang="en-US" sz="12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2</m:t>
                        </m:r>
                      </m:sub>
                    </m:sSub>
                  </m:oMath>
                </a14:m>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r>
                  <a:rPr lang="en-US" sz="1200" dirty="0">
                    <a:latin typeface="Cambria Math" panose="02040503050406030204" pitchFamily="18" charset="0"/>
                    <a:ea typeface="Cambria Math" panose="02040503050406030204" pitchFamily="18" charset="0"/>
                  </a:rPr>
                  <a:t> </a:t>
                </a:r>
                <a:r>
                  <a:rPr lang="en-US" sz="1200" dirty="0">
                    <a:solidFill>
                      <a:srgbClr val="FF0000"/>
                    </a:solidFill>
                    <a:latin typeface="Cambria Math" panose="02040503050406030204" pitchFamily="18" charset="0"/>
                    <a:ea typeface="Cambria Math" panose="02040503050406030204" pitchFamily="18" charset="0"/>
                  </a:rPr>
                  <a:t>Type</a:t>
                </a:r>
                <a:r>
                  <a:rPr lang="en-US" sz="1200" dirty="0">
                    <a:latin typeface="Cambria Math" panose="02040503050406030204" pitchFamily="18" charset="0"/>
                    <a:ea typeface="Cambria Math" panose="02040503050406030204" pitchFamily="18" charset="0"/>
                  </a:rPr>
                  <a:t> })</a:t>
                </a:r>
              </a:p>
              <a:p>
                <a:pPr marL="0" indent="0">
                  <a:lnSpc>
                    <a:spcPct val="100000"/>
                  </a:lnSpc>
                  <a:spcBef>
                    <a:spcPts val="0"/>
                  </a:spcBef>
                  <a:buNone/>
                  <a:tabLst>
                    <a:tab pos="60325" algn="l"/>
                    <a:tab pos="230188" algn="l"/>
                    <a:tab pos="684213" algn="l"/>
                    <a:tab pos="1255713" algn="l"/>
                    <a:tab pos="1546225" algn="l"/>
                  </a:tabLst>
                </a:pPr>
                <a:r>
                  <a:rPr lang="en-US" sz="1200" dirty="0" smtClean="0">
                    <a:latin typeface="Cambria Math" panose="02040503050406030204" pitchFamily="18" charset="0"/>
                    <a:ea typeface="Cambria Math" panose="02040503050406030204" pitchFamily="18" charset="0"/>
                  </a:rPr>
                  <a:t>	</a:t>
                </a:r>
                <a:r>
                  <a:rPr lang="en-US" sz="1200" dirty="0">
                    <a:latin typeface="Cambria Math" panose="02040503050406030204" pitchFamily="18" charset="0"/>
                    <a:ea typeface="Cambria Math" panose="02040503050406030204" pitchFamily="18" charset="0"/>
                  </a:rPr>
                  <a:t>		</a:t>
                </a:r>
                <a:r>
                  <a:rPr lang="en-US" sz="1200" dirty="0">
                    <a:solidFill>
                      <a:srgbClr val="800080"/>
                    </a:solidFill>
                    <a:latin typeface="Cambria Math" panose="02040503050406030204" pitchFamily="18" charset="0"/>
                    <a:ea typeface="Cambria Math" panose="02040503050406030204" pitchFamily="18" charset="0"/>
                  </a:rPr>
                  <a:t>G</a:t>
                </a:r>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endParaRPr lang="en-US" sz="1200" dirty="0">
                  <a:latin typeface="Cambria Math" panose="02040503050406030204" pitchFamily="18" charset="0"/>
                  <a:ea typeface="Cambria Math" panose="02040503050406030204" pitchFamily="18" charset="0"/>
                </a:endParaRPr>
              </a:p>
              <a:p>
                <a:pPr marL="0" indent="0">
                  <a:lnSpc>
                    <a:spcPct val="100000"/>
                  </a:lnSpc>
                  <a:spcBef>
                    <a:spcPts val="0"/>
                  </a:spcBef>
                  <a:buNone/>
                  <a:tabLst>
                    <a:tab pos="60325" algn="l"/>
                    <a:tab pos="230188" algn="l"/>
                    <a:tab pos="684213" algn="l"/>
                    <a:tab pos="1255713" algn="l"/>
                    <a:tab pos="1546225" algn="l"/>
                  </a:tabLst>
                </a:pPr>
                <a:r>
                  <a:rPr lang="en-US" sz="1200" dirty="0" smtClean="0">
                    <a:latin typeface="Cambria Math" panose="02040503050406030204" pitchFamily="18" charset="0"/>
                    <a:ea typeface="Cambria Math" panose="02040503050406030204" pitchFamily="18" charset="0"/>
                  </a:rPr>
                  <a:t>	</a:t>
                </a:r>
                <a:r>
                  <a:rPr lang="en-US" sz="1200" dirty="0">
                    <a:latin typeface="Cambria Math" panose="02040503050406030204" pitchFamily="18" charset="0"/>
                    <a:ea typeface="Cambria Math" panose="02040503050406030204" pitchFamily="18" charset="0"/>
                  </a:rPr>
                  <a:t>	</a:t>
                </a:r>
                <a:r>
                  <a:rPr lang="en-US" sz="1200" dirty="0">
                    <a:solidFill>
                      <a:schemeClr val="bg1"/>
                    </a:solidFill>
                    <a:latin typeface="Cambria Math" panose="02040503050406030204" pitchFamily="18" charset="0"/>
                    <a:ea typeface="Cambria Math" panose="02040503050406030204" pitchFamily="18" charset="0"/>
                  </a:rPr>
                  <a:t>(</a:t>
                </a:r>
                <a:r>
                  <a:rPr lang="en-US" sz="1200" dirty="0">
                    <a:latin typeface="Cambria Math" panose="02040503050406030204" pitchFamily="18" charset="0"/>
                    <a:ea typeface="Cambria Math" panose="02040503050406030204" pitchFamily="18" charset="0"/>
                  </a:rPr>
                  <a:t>@</a:t>
                </a:r>
                <a14:m>
                  <m:oMath xmlns:m="http://schemas.openxmlformats.org/officeDocument/2006/math">
                    <m:sSub>
                      <m:sSubPr>
                        <m:ctrlPr>
                          <a:rPr lang="en-US" sz="1200" i="1" dirty="0">
                            <a:solidFill>
                              <a:srgbClr val="00B050"/>
                            </a:solidFill>
                            <a:latin typeface="Cambria Math" panose="02040503050406030204" pitchFamily="18" charset="0"/>
                            <a:ea typeface="Cambria Math" panose="02040503050406030204" pitchFamily="18" charset="0"/>
                          </a:rPr>
                        </m:ctrlPr>
                      </m:sSubPr>
                      <m:e>
                        <m:r>
                          <m:rPr>
                            <m:nor/>
                          </m:rPr>
                          <a:rPr lang="en-US" sz="1200" dirty="0">
                            <a:solidFill>
                              <a:srgbClr val="00B050"/>
                            </a:solidFill>
                            <a:latin typeface="Cambria Math" panose="02040503050406030204" pitchFamily="18" charset="0"/>
                            <a:ea typeface="Cambria Math" panose="02040503050406030204" pitchFamily="18" charset="0"/>
                          </a:rPr>
                          <m:t>pr</m:t>
                        </m:r>
                      </m:e>
                      <m:sub>
                        <m:r>
                          <a:rPr lang="en-US" sz="1200" i="1" dirty="0">
                            <a:solidFill>
                              <a:srgbClr val="00B050"/>
                            </a:solidFill>
                            <a:latin typeface="Cambria Math" panose="02040503050406030204" pitchFamily="18" charset="0"/>
                            <a:ea typeface="Cambria Math" panose="02040503050406030204" pitchFamily="18" charset="0"/>
                          </a:rPr>
                          <m:t>1</m:t>
                        </m:r>
                      </m:sub>
                    </m:sSub>
                  </m:oMath>
                </a14:m>
                <a:r>
                  <a:rPr lang="en-US" sz="1200" dirty="0">
                    <a:latin typeface="Cambria Math" panose="02040503050406030204" pitchFamily="18" charset="0"/>
                    <a:ea typeface="Cambria Math" panose="02040503050406030204" pitchFamily="18" charset="0"/>
                  </a:rPr>
                  <a:t>	</a:t>
                </a:r>
                <a:r>
                  <a:rPr lang="en-US" sz="1200" dirty="0">
                    <a:solidFill>
                      <a:srgbClr val="FF0000"/>
                    </a:solidFill>
                    <a:latin typeface="Cambria Math" panose="02040503050406030204" pitchFamily="18" charset="0"/>
                    <a:ea typeface="Cambria Math" panose="02040503050406030204" pitchFamily="18" charset="0"/>
                  </a:rPr>
                  <a:t>Type </a:t>
                </a:r>
                <a:r>
                  <a:rPr lang="en-US" sz="1200" dirty="0">
                    <a:latin typeface="Cambria Math" panose="02040503050406030204" pitchFamily="18" charset="0"/>
                    <a:ea typeface="Cambria Math" panose="02040503050406030204" pitchFamily="18" charset="0"/>
                  </a:rPr>
                  <a:t>(</a:t>
                </a:r>
                <a14:m>
                  <m:oMath xmlns:m="http://schemas.openxmlformats.org/officeDocument/2006/math">
                    <m:r>
                      <a:rPr lang="en-US" sz="1200" i="1" dirty="0">
                        <a:solidFill>
                          <a:srgbClr val="FF0000"/>
                        </a:solidFill>
                        <a:latin typeface="Cambria Math" panose="02040503050406030204" pitchFamily="18" charset="0"/>
                        <a:ea typeface="Cambria Math" panose="02040503050406030204" pitchFamily="18" charset="0"/>
                      </a:rPr>
                      <m:t>𝜆</m:t>
                    </m:r>
                  </m:oMath>
                </a14:m>
                <a:r>
                  <a:rPr lang="en-US" sz="1200" dirty="0">
                    <a:latin typeface="Cambria Math" panose="02040503050406030204" pitchFamily="18" charset="0"/>
                    <a:ea typeface="Cambria Math" panose="02040503050406030204" pitchFamily="18" charset="0"/>
                  </a:rPr>
                  <a:t> </a:t>
                </a:r>
                <a:r>
                  <a:rPr lang="en-US" sz="1200" dirty="0">
                    <a:solidFill>
                      <a:srgbClr val="800080"/>
                    </a:solidFill>
                    <a:latin typeface="Cambria Math" panose="02040503050406030204" pitchFamily="18" charset="0"/>
                    <a:ea typeface="Cambria Math" panose="02040503050406030204" pitchFamily="18" charset="0"/>
                  </a:rPr>
                  <a:t>V</a:t>
                </a:r>
                <a:r>
                  <a:rPr lang="en-US" sz="1200" dirty="0">
                    <a:latin typeface="Cambria Math" panose="02040503050406030204" pitchFamily="18" charset="0"/>
                    <a:ea typeface="Cambria Math" panose="02040503050406030204" pitchFamily="18" charset="0"/>
                  </a:rPr>
                  <a:t> : </a:t>
                </a:r>
                <a:r>
                  <a:rPr lang="en-US" sz="1200" dirty="0">
                    <a:solidFill>
                      <a:srgbClr val="FF0000"/>
                    </a:solidFill>
                    <a:latin typeface="Cambria Math" panose="02040503050406030204" pitchFamily="18" charset="0"/>
                    <a:ea typeface="Cambria Math" panose="02040503050406030204" pitchFamily="18" charset="0"/>
                  </a:rPr>
                  <a:t>Type</a:t>
                </a:r>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endParaRPr lang="en-US" sz="1200" dirty="0">
                  <a:latin typeface="Cambria Math" panose="02040503050406030204" pitchFamily="18" charset="0"/>
                  <a:ea typeface="Cambria Math" panose="02040503050406030204" pitchFamily="18" charset="0"/>
                </a:endParaRPr>
              </a:p>
              <a:p>
                <a:pPr marL="0" indent="0">
                  <a:lnSpc>
                    <a:spcPct val="100000"/>
                  </a:lnSpc>
                  <a:spcBef>
                    <a:spcPts val="0"/>
                  </a:spcBef>
                  <a:buNone/>
                  <a:tabLst>
                    <a:tab pos="60325" algn="l"/>
                    <a:tab pos="230188" algn="l"/>
                    <a:tab pos="684213" algn="l"/>
                    <a:tab pos="1255713" algn="l"/>
                    <a:tab pos="1546225" algn="l"/>
                  </a:tabLst>
                </a:pPr>
                <a:r>
                  <a:rPr lang="en-US" sz="1200" dirty="0">
                    <a:latin typeface="Cambria Math" panose="02040503050406030204" pitchFamily="18" charset="0"/>
                    <a:ea typeface="Cambria Math" panose="02040503050406030204" pitchFamily="18" charset="0"/>
                  </a:rPr>
                  <a:t>	</a:t>
                </a:r>
                <a:r>
                  <a:rPr lang="en-US" sz="1200" dirty="0" smtClean="0">
                    <a:latin typeface="Cambria Math" panose="02040503050406030204" pitchFamily="18" charset="0"/>
                    <a:ea typeface="Cambria Math" panose="02040503050406030204" pitchFamily="18" charset="0"/>
                  </a:rPr>
                  <a:t>	</a:t>
                </a:r>
                <a:r>
                  <a:rPr lang="en-US" sz="1200" dirty="0">
                    <a:latin typeface="Cambria Math" panose="02040503050406030204" pitchFamily="18" charset="0"/>
                    <a:ea typeface="Cambria Math" panose="02040503050406030204" pitchFamily="18" charset="0"/>
                  </a:rPr>
                  <a:t>		{ </a:t>
                </a:r>
                <a:r>
                  <a:rPr lang="en-US" sz="1200" dirty="0">
                    <a:solidFill>
                      <a:srgbClr val="00B050"/>
                    </a:solidFill>
                    <a:latin typeface="Cambria Math" panose="02040503050406030204" pitchFamily="18" charset="0"/>
                    <a:ea typeface="Cambria Math" panose="02040503050406030204" pitchFamily="18" charset="0"/>
                  </a:rPr>
                  <a:t>1E</a:t>
                </a:r>
                <a:r>
                  <a:rPr lang="en-US" sz="1200" dirty="0">
                    <a:latin typeface="Cambria Math" panose="02040503050406030204" pitchFamily="18" charset="0"/>
                    <a:ea typeface="Cambria Math" panose="02040503050406030204" pitchFamily="18" charset="0"/>
                  </a:rPr>
                  <a:t>	: </a:t>
                </a:r>
                <a:r>
                  <a:rPr lang="en-US" sz="1200" dirty="0">
                    <a:solidFill>
                      <a:srgbClr val="00B050"/>
                    </a:solidFill>
                    <a:latin typeface="Cambria Math" panose="02040503050406030204" pitchFamily="18" charset="0"/>
                    <a:ea typeface="Cambria Math" panose="02040503050406030204" pitchFamily="18" charset="0"/>
                  </a:rPr>
                  <a:t>V</a:t>
                </a:r>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r>
                  <a:rPr lang="en-US" sz="1200" dirty="0">
                    <a:latin typeface="Cambria Math" panose="02040503050406030204" pitchFamily="18" charset="0"/>
                    <a:ea typeface="Cambria Math" panose="02040503050406030204" pitchFamily="18" charset="0"/>
                  </a:rPr>
                  <a:t> </a:t>
                </a:r>
                <a:r>
                  <a:rPr lang="en-US" sz="1200" dirty="0">
                    <a:solidFill>
                      <a:srgbClr val="00B050"/>
                    </a:solidFill>
                    <a:latin typeface="Cambria Math" panose="02040503050406030204" pitchFamily="18" charset="0"/>
                    <a:ea typeface="Cambria Math" panose="02040503050406030204" pitchFamily="18" charset="0"/>
                  </a:rPr>
                  <a:t>V</a:t>
                </a:r>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r>
                  <a:rPr lang="en-US" sz="1200" dirty="0">
                    <a:latin typeface="Cambria Math" panose="02040503050406030204" pitchFamily="18" charset="0"/>
                    <a:ea typeface="Cambria Math" panose="02040503050406030204" pitchFamily="18" charset="0"/>
                  </a:rPr>
                  <a:t> </a:t>
                </a:r>
                <a:r>
                  <a:rPr lang="en-US" sz="1200" dirty="0">
                    <a:solidFill>
                      <a:srgbClr val="FF0000"/>
                    </a:solidFill>
                    <a:latin typeface="Cambria Math" panose="02040503050406030204" pitchFamily="18" charset="0"/>
                    <a:ea typeface="Cambria Math" panose="02040503050406030204" pitchFamily="18" charset="0"/>
                  </a:rPr>
                  <a:t>Type</a:t>
                </a:r>
                <a:r>
                  <a:rPr lang="en-US" sz="1200" dirty="0">
                    <a:latin typeface="Cambria Math" panose="02040503050406030204" pitchFamily="18" charset="0"/>
                    <a:ea typeface="Cambria Math" panose="02040503050406030204" pitchFamily="18" charset="0"/>
                  </a:rPr>
                  <a:t> &amp;</a:t>
                </a:r>
              </a:p>
              <a:p>
                <a:pPr marL="0" indent="0">
                  <a:lnSpc>
                    <a:spcPct val="100000"/>
                  </a:lnSpc>
                  <a:spcBef>
                    <a:spcPts val="0"/>
                  </a:spcBef>
                  <a:buNone/>
                  <a:tabLst>
                    <a:tab pos="60325" algn="l"/>
                    <a:tab pos="230188" algn="l"/>
                    <a:tab pos="684213" algn="l"/>
                    <a:tab pos="1255713" algn="l"/>
                    <a:tab pos="1546225" algn="l"/>
                  </a:tabLst>
                </a:pPr>
                <a:r>
                  <a:rPr lang="en-US" sz="1200" dirty="0">
                    <a:latin typeface="Cambria Math" panose="02040503050406030204" pitchFamily="18" charset="0"/>
                    <a:ea typeface="Cambria Math" panose="02040503050406030204" pitchFamily="18" charset="0"/>
                  </a:rPr>
                  <a:t>			</a:t>
                </a:r>
                <a:r>
                  <a:rPr lang="en-US" sz="1200" dirty="0" smtClean="0">
                    <a:latin typeface="Cambria Math" panose="02040503050406030204" pitchFamily="18" charset="0"/>
                    <a:ea typeface="Cambria Math" panose="02040503050406030204" pitchFamily="18" charset="0"/>
                  </a:rPr>
                  <a:t>	</a:t>
                </a:r>
                <a:r>
                  <a:rPr lang="en-US" sz="1200" dirty="0">
                    <a:latin typeface="Cambria Math" panose="02040503050406030204" pitchFamily="18" charset="0"/>
                    <a:ea typeface="Cambria Math" panose="02040503050406030204" pitchFamily="18" charset="0"/>
                  </a:rPr>
                  <a:t>	</a:t>
                </a:r>
                <a:r>
                  <a:rPr lang="en-US" sz="1200" dirty="0">
                    <a:solidFill>
                      <a:schemeClr val="bg1"/>
                    </a:solidFill>
                    <a:latin typeface="Cambria Math" panose="02040503050406030204" pitchFamily="18" charset="0"/>
                    <a:ea typeface="Cambria Math" panose="02040503050406030204" pitchFamily="18" charset="0"/>
                  </a:rPr>
                  <a:t>:</a:t>
                </a:r>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solidFill>
                          <a:srgbClr val="FF0000"/>
                        </a:solidFill>
                        <a:latin typeface="Cambria Math" panose="02040503050406030204" pitchFamily="18" charset="0"/>
                        <a:ea typeface="Cambria Math" panose="02040503050406030204" pitchFamily="18" charset="0"/>
                      </a:rPr>
                      <m:t>∀</m:t>
                    </m:r>
                  </m:oMath>
                </a14:m>
                <a:r>
                  <a:rPr lang="en-US"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1</m:t>
                        </m:r>
                      </m:sub>
                    </m:sSub>
                  </m:oMath>
                </a14:m>
                <a:r>
                  <a:rPr lang="en-US" sz="12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2</m:t>
                        </m:r>
                      </m:sub>
                    </m:sSub>
                  </m:oMath>
                </a14:m>
                <a:r>
                  <a:rPr lang="en-US" sz="1200" dirty="0">
                    <a:latin typeface="Cambria Math" panose="02040503050406030204" pitchFamily="18" charset="0"/>
                    <a:ea typeface="Cambria Math" panose="02040503050406030204" pitchFamily="18" charset="0"/>
                  </a:rPr>
                  <a:t>, </a:t>
                </a:r>
                <a:r>
                  <a:rPr lang="en-US" sz="1200" dirty="0">
                    <a:solidFill>
                      <a:srgbClr val="00B050"/>
                    </a:solidFill>
                    <a:latin typeface="Cambria Math" panose="02040503050406030204" pitchFamily="18" charset="0"/>
                    <a:ea typeface="Cambria Math" panose="02040503050406030204" pitchFamily="18" charset="0"/>
                  </a:rPr>
                  <a:t>1E</a:t>
                </a:r>
                <a:r>
                  <a:rPr lang="en-US"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1</m:t>
                        </m:r>
                      </m:sub>
                    </m:sSub>
                  </m:oMath>
                </a14:m>
                <a:r>
                  <a:rPr lang="en-US" sz="12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2</m:t>
                        </m:r>
                      </m:sub>
                    </m:sSub>
                  </m:oMath>
                </a14:m>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r>
                  <a:rPr lang="en-US" sz="1200" dirty="0">
                    <a:latin typeface="Cambria Math" panose="02040503050406030204" pitchFamily="18" charset="0"/>
                    <a:ea typeface="Cambria Math" panose="02040503050406030204" pitchFamily="18" charset="0"/>
                  </a:rPr>
                  <a:t> </a:t>
                </a:r>
                <a:r>
                  <a:rPr lang="en-US" sz="1200" dirty="0">
                    <a:solidFill>
                      <a:srgbClr val="00B050"/>
                    </a:solidFill>
                    <a:latin typeface="Cambria Math" panose="02040503050406030204" pitchFamily="18" charset="0"/>
                    <a:ea typeface="Cambria Math" panose="02040503050406030204" pitchFamily="18" charset="0"/>
                  </a:rPr>
                  <a:t>1E</a:t>
                </a:r>
                <a:r>
                  <a:rPr lang="en-US"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1</m:t>
                        </m:r>
                      </m:sub>
                    </m:sSub>
                  </m:oMath>
                </a14:m>
                <a:r>
                  <a:rPr lang="en-US" sz="12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2</m:t>
                        </m:r>
                      </m:sub>
                    </m:sSub>
                  </m:oMath>
                </a14:m>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r>
                  <a:rPr lang="en-US" sz="1200" dirty="0">
                    <a:latin typeface="Cambria Math" panose="02040503050406030204" pitchFamily="18" charset="0"/>
                    <a:ea typeface="Cambria Math" panose="02040503050406030204" pitchFamily="18" charset="0"/>
                  </a:rPr>
                  <a:t> </a:t>
                </a:r>
                <a:r>
                  <a:rPr lang="en-US" sz="1200" dirty="0">
                    <a:solidFill>
                      <a:srgbClr val="FF0000"/>
                    </a:solidFill>
                    <a:latin typeface="Cambria Math" panose="02040503050406030204" pitchFamily="18" charset="0"/>
                    <a:ea typeface="Cambria Math" panose="02040503050406030204" pitchFamily="18" charset="0"/>
                  </a:rPr>
                  <a:t>Type</a:t>
                </a:r>
                <a:r>
                  <a:rPr lang="en-US" sz="1200" dirty="0">
                    <a:latin typeface="Cambria Math" panose="02040503050406030204" pitchFamily="18" charset="0"/>
                    <a:ea typeface="Cambria Math" panose="02040503050406030204" pitchFamily="18" charset="0"/>
                  </a:rPr>
                  <a:t> })</a:t>
                </a:r>
              </a:p>
              <a:p>
                <a:pPr marL="0" indent="0">
                  <a:lnSpc>
                    <a:spcPct val="100000"/>
                  </a:lnSpc>
                  <a:spcBef>
                    <a:spcPts val="0"/>
                  </a:spcBef>
                  <a:buNone/>
                  <a:tabLst>
                    <a:tab pos="60325" algn="l"/>
                    <a:tab pos="230188" algn="l"/>
                    <a:tab pos="684213" algn="l"/>
                    <a:tab pos="1255713" algn="l"/>
                    <a:tab pos="1546225" algn="l"/>
                  </a:tabLst>
                </a:pPr>
                <a:r>
                  <a:rPr lang="en-US" sz="1200" dirty="0">
                    <a:latin typeface="Cambria Math" panose="02040503050406030204" pitchFamily="18" charset="0"/>
                    <a:ea typeface="Cambria Math" panose="02040503050406030204" pitchFamily="18" charset="0"/>
                  </a:rPr>
                  <a:t>	</a:t>
                </a:r>
                <a:r>
                  <a:rPr lang="en-US" sz="1200" dirty="0" smtClean="0">
                    <a:latin typeface="Cambria Math" panose="02040503050406030204" pitchFamily="18" charset="0"/>
                    <a:ea typeface="Cambria Math" panose="02040503050406030204" pitchFamily="18" charset="0"/>
                  </a:rPr>
                  <a:t>	</a:t>
                </a:r>
                <a:r>
                  <a:rPr lang="en-US" sz="1200" dirty="0">
                    <a:latin typeface="Cambria Math" panose="02040503050406030204" pitchFamily="18" charset="0"/>
                    <a:ea typeface="Cambria Math" panose="02040503050406030204" pitchFamily="18" charset="0"/>
                  </a:rPr>
                  <a:t>	</a:t>
                </a:r>
                <a:r>
                  <a:rPr lang="en-US" sz="1200" dirty="0">
                    <a:solidFill>
                      <a:srgbClr val="800080"/>
                    </a:solidFill>
                    <a:latin typeface="Cambria Math" panose="02040503050406030204" pitchFamily="18" charset="0"/>
                    <a:ea typeface="Cambria Math" panose="02040503050406030204" pitchFamily="18" charset="0"/>
                  </a:rPr>
                  <a:t>G</a:t>
                </a:r>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endParaRPr lang="en-US" sz="1200" dirty="0">
                  <a:latin typeface="Cambria Math" panose="02040503050406030204" pitchFamily="18" charset="0"/>
                  <a:ea typeface="Cambria Math" panose="02040503050406030204" pitchFamily="18" charset="0"/>
                </a:endParaRPr>
              </a:p>
              <a:p>
                <a:pPr marL="0" indent="0">
                  <a:lnSpc>
                    <a:spcPct val="100000"/>
                  </a:lnSpc>
                  <a:spcBef>
                    <a:spcPts val="0"/>
                  </a:spcBef>
                  <a:buNone/>
                  <a:tabLst>
                    <a:tab pos="60325" algn="l"/>
                    <a:tab pos="230188" algn="l"/>
                    <a:tab pos="684213" algn="l"/>
                    <a:tab pos="1255713" algn="l"/>
                    <a:tab pos="1546225" algn="l"/>
                  </a:tabLst>
                </a:pPr>
                <a:r>
                  <a:rPr lang="en-US" sz="1200" dirty="0" smtClean="0">
                    <a:latin typeface="Cambria Math" panose="02040503050406030204" pitchFamily="18" charset="0"/>
                    <a:ea typeface="Cambria Math" panose="02040503050406030204" pitchFamily="18" charset="0"/>
                  </a:rPr>
                  <a:t>	</a:t>
                </a:r>
                <a:r>
                  <a:rPr lang="en-US" sz="1200" dirty="0">
                    <a:latin typeface="Cambria Math" panose="02040503050406030204" pitchFamily="18" charset="0"/>
                    <a:ea typeface="Cambria Math" panose="02040503050406030204" pitchFamily="18" charset="0"/>
                  </a:rPr>
                  <a:t>	</a:t>
                </a:r>
                <a:r>
                  <a:rPr lang="en-US" sz="1200" dirty="0" smtClean="0">
                    <a:solidFill>
                      <a:schemeClr val="bg1"/>
                    </a:solidFill>
                    <a:latin typeface="Cambria Math" panose="02040503050406030204" pitchFamily="18" charset="0"/>
                    <a:ea typeface="Cambria Math" panose="02040503050406030204" pitchFamily="18" charset="0"/>
                  </a:rPr>
                  <a:t>(</a:t>
                </a:r>
                <a:r>
                  <a:rPr lang="en-US" sz="1200" dirty="0" smtClean="0">
                    <a:solidFill>
                      <a:srgbClr val="FF0000"/>
                    </a:solidFill>
                    <a:latin typeface="Cambria Math" panose="02040503050406030204" pitchFamily="18" charset="0"/>
                    <a:ea typeface="Cambria Math" panose="02040503050406030204" pitchFamily="18" charset="0"/>
                  </a:rPr>
                  <a:t>Type</a:t>
                </a:r>
                <a:r>
                  <a:rPr lang="en-US" sz="1200" dirty="0">
                    <a:latin typeface="Cambria Math" panose="02040503050406030204" pitchFamily="18" charset="0"/>
                    <a:ea typeface="Cambria Math" panose="02040503050406030204" pitchFamily="18" charset="0"/>
                  </a:rPr>
                  <a:t>)</a:t>
                </a:r>
              </a:p>
              <a:p>
                <a:pPr marL="0" indent="0">
                  <a:lnSpc>
                    <a:spcPct val="100000"/>
                  </a:lnSpc>
                  <a:spcBef>
                    <a:spcPts val="0"/>
                  </a:spcBef>
                  <a:buNone/>
                  <a:tabLst>
                    <a:tab pos="60325" algn="l"/>
                    <a:tab pos="230188" algn="l"/>
                    <a:tab pos="684213" algn="l"/>
                    <a:tab pos="1085850" algn="l"/>
                    <a:tab pos="1657350" algn="l"/>
                    <a:tab pos="1939925" algn="l"/>
                  </a:tabLst>
                </a:pPr>
                <a:r>
                  <a:rPr lang="en-US" sz="1200" dirty="0" smtClean="0">
                    <a:latin typeface="Cambria Math" panose="02040503050406030204" pitchFamily="18" charset="0"/>
                    <a:ea typeface="Cambria Math" panose="02040503050406030204" pitchFamily="18" charset="0"/>
                  </a:rPr>
                  <a:t>		(</a:t>
                </a:r>
                <a14:m>
                  <m:oMath xmlns:m="http://schemas.openxmlformats.org/officeDocument/2006/math">
                    <m:r>
                      <a:rPr lang="en-US" sz="1200" i="1" dirty="0">
                        <a:solidFill>
                          <a:srgbClr val="FF0000"/>
                        </a:solidFill>
                        <a:latin typeface="Cambria Math" panose="02040503050406030204" pitchFamily="18" charset="0"/>
                        <a:ea typeface="Cambria Math" panose="02040503050406030204" pitchFamily="18" charset="0"/>
                      </a:rPr>
                      <m:t>𝜆</m:t>
                    </m:r>
                  </m:oMath>
                </a14:m>
                <a:r>
                  <a:rPr lang="en-US" sz="1200" dirty="0" smtClean="0">
                    <a:latin typeface="Cambria Math" panose="02040503050406030204" pitchFamily="18" charset="0"/>
                    <a:ea typeface="Cambria Math" panose="02040503050406030204" pitchFamily="18" charset="0"/>
                  </a:rPr>
                  <a:t> </a:t>
                </a:r>
                <a:r>
                  <a:rPr lang="en-US" sz="1200" dirty="0" smtClean="0">
                    <a:solidFill>
                      <a:srgbClr val="7030A0"/>
                    </a:solidFill>
                    <a:latin typeface="Cambria Math" panose="02040503050406030204" pitchFamily="18" charset="0"/>
                    <a:ea typeface="Cambria Math" panose="02040503050406030204" pitchFamily="18" charset="0"/>
                  </a:rPr>
                  <a:t>1E</a:t>
                </a:r>
                <a:r>
                  <a:rPr lang="en-US" sz="1200" dirty="0" smtClean="0">
                    <a:latin typeface="Cambria Math" panose="02040503050406030204" pitchFamily="18" charset="0"/>
                    <a:ea typeface="Cambria Math" panose="02040503050406030204" pitchFamily="18" charset="0"/>
                  </a:rPr>
                  <a:t> </a:t>
                </a:r>
                <a:r>
                  <a:rPr lang="en-US"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00B050"/>
                            </a:solidFill>
                            <a:latin typeface="Cambria Math" panose="02040503050406030204" pitchFamily="18" charset="0"/>
                            <a:ea typeface="Cambria Math" panose="02040503050406030204" pitchFamily="18" charset="0"/>
                          </a:rPr>
                        </m:ctrlPr>
                      </m:sSubPr>
                      <m:e>
                        <m:r>
                          <m:rPr>
                            <m:nor/>
                          </m:rPr>
                          <a:rPr lang="en-US" sz="1200" dirty="0">
                            <a:solidFill>
                              <a:srgbClr val="00B050"/>
                            </a:solidFill>
                            <a:latin typeface="Cambria Math" panose="02040503050406030204" pitchFamily="18" charset="0"/>
                            <a:ea typeface="Cambria Math" panose="02040503050406030204" pitchFamily="18" charset="0"/>
                          </a:rPr>
                          <m:t>pr</m:t>
                        </m:r>
                      </m:e>
                      <m:sub>
                        <m:r>
                          <a:rPr lang="en-US" sz="1200" i="1" dirty="0">
                            <a:solidFill>
                              <a:srgbClr val="00B050"/>
                            </a:solidFill>
                            <a:latin typeface="Cambria Math" panose="02040503050406030204" pitchFamily="18" charset="0"/>
                            <a:ea typeface="Cambria Math" panose="02040503050406030204" pitchFamily="18" charset="0"/>
                          </a:rPr>
                          <m:t>1</m:t>
                        </m:r>
                      </m:sub>
                    </m:sSub>
                  </m:oMath>
                </a14:m>
                <a:r>
                  <a:rPr lang="en-US" sz="1200" dirty="0">
                    <a:latin typeface="Cambria Math" panose="02040503050406030204" pitchFamily="18" charset="0"/>
                    <a:ea typeface="Cambria Math" panose="02040503050406030204" pitchFamily="18" charset="0"/>
                  </a:rPr>
                  <a:t>	</a:t>
                </a:r>
                <a:r>
                  <a:rPr lang="en-US" sz="1200" dirty="0">
                    <a:solidFill>
                      <a:srgbClr val="FF0000"/>
                    </a:solidFill>
                    <a:latin typeface="Cambria Math" panose="02040503050406030204" pitchFamily="18" charset="0"/>
                    <a:ea typeface="Cambria Math" panose="02040503050406030204" pitchFamily="18" charset="0"/>
                  </a:rPr>
                  <a:t>Type </a:t>
                </a:r>
                <a:r>
                  <a:rPr lang="en-US" sz="1200" dirty="0">
                    <a:latin typeface="Cambria Math" panose="02040503050406030204" pitchFamily="18" charset="0"/>
                    <a:ea typeface="Cambria Math" panose="02040503050406030204" pitchFamily="18" charset="0"/>
                  </a:rPr>
                  <a:t>(</a:t>
                </a:r>
                <a14:m>
                  <m:oMath xmlns:m="http://schemas.openxmlformats.org/officeDocument/2006/math">
                    <m:r>
                      <a:rPr lang="en-US" sz="1200" i="1" dirty="0">
                        <a:solidFill>
                          <a:srgbClr val="FF0000"/>
                        </a:solidFill>
                        <a:latin typeface="Cambria Math" panose="02040503050406030204" pitchFamily="18" charset="0"/>
                        <a:ea typeface="Cambria Math" panose="02040503050406030204" pitchFamily="18" charset="0"/>
                      </a:rPr>
                      <m:t>𝜆</m:t>
                    </m:r>
                  </m:oMath>
                </a14:m>
                <a:r>
                  <a:rPr lang="en-US" sz="1200" dirty="0">
                    <a:latin typeface="Cambria Math" panose="02040503050406030204" pitchFamily="18" charset="0"/>
                    <a:ea typeface="Cambria Math" panose="02040503050406030204" pitchFamily="18" charset="0"/>
                  </a:rPr>
                  <a:t> </a:t>
                </a:r>
                <a:r>
                  <a:rPr lang="en-US" sz="1200" dirty="0">
                    <a:solidFill>
                      <a:srgbClr val="800080"/>
                    </a:solidFill>
                    <a:latin typeface="Cambria Math" panose="02040503050406030204" pitchFamily="18" charset="0"/>
                    <a:ea typeface="Cambria Math" panose="02040503050406030204" pitchFamily="18" charset="0"/>
                  </a:rPr>
                  <a:t>V</a:t>
                </a:r>
                <a:r>
                  <a:rPr lang="en-US" sz="1200" dirty="0">
                    <a:latin typeface="Cambria Math" panose="02040503050406030204" pitchFamily="18" charset="0"/>
                    <a:ea typeface="Cambria Math" panose="02040503050406030204" pitchFamily="18" charset="0"/>
                  </a:rPr>
                  <a:t> : </a:t>
                </a:r>
                <a:r>
                  <a:rPr lang="en-US" sz="1200" dirty="0">
                    <a:solidFill>
                      <a:srgbClr val="FF0000"/>
                    </a:solidFill>
                    <a:latin typeface="Cambria Math" panose="02040503050406030204" pitchFamily="18" charset="0"/>
                    <a:ea typeface="Cambria Math" panose="02040503050406030204" pitchFamily="18" charset="0"/>
                  </a:rPr>
                  <a:t>Type</a:t>
                </a:r>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endParaRPr lang="en-US" sz="1200" dirty="0">
                  <a:latin typeface="Cambria Math" panose="02040503050406030204" pitchFamily="18" charset="0"/>
                  <a:ea typeface="Cambria Math" panose="02040503050406030204" pitchFamily="18" charset="0"/>
                </a:endParaRPr>
              </a:p>
              <a:p>
                <a:pPr marL="0" indent="0">
                  <a:lnSpc>
                    <a:spcPct val="100000"/>
                  </a:lnSpc>
                  <a:spcBef>
                    <a:spcPts val="0"/>
                  </a:spcBef>
                  <a:buNone/>
                  <a:tabLst>
                    <a:tab pos="60325" algn="l"/>
                    <a:tab pos="230188" algn="l"/>
                    <a:tab pos="684213" algn="l"/>
                    <a:tab pos="1085850" algn="l"/>
                    <a:tab pos="1657350" algn="l"/>
                    <a:tab pos="1939925" algn="l"/>
                  </a:tabLst>
                </a:pPr>
                <a:r>
                  <a:rPr lang="en-US" sz="1200" dirty="0">
                    <a:latin typeface="Cambria Math" panose="02040503050406030204" pitchFamily="18" charset="0"/>
                    <a:ea typeface="Cambria Math" panose="02040503050406030204" pitchFamily="18" charset="0"/>
                  </a:rPr>
                  <a:t>		</a:t>
                </a:r>
                <a:r>
                  <a:rPr lang="en-US" sz="1200" dirty="0" smtClean="0">
                    <a:latin typeface="Cambria Math" panose="02040503050406030204" pitchFamily="18" charset="0"/>
                    <a:ea typeface="Cambria Math" panose="02040503050406030204" pitchFamily="18" charset="0"/>
                  </a:rPr>
                  <a:t>	</a:t>
                </a:r>
                <a:r>
                  <a:rPr lang="en-US" sz="1200" dirty="0">
                    <a:latin typeface="Cambria Math" panose="02040503050406030204" pitchFamily="18" charset="0"/>
                    <a:ea typeface="Cambria Math" panose="02040503050406030204" pitchFamily="18" charset="0"/>
                  </a:rPr>
                  <a:t>	</a:t>
                </a:r>
                <a:r>
                  <a:rPr lang="en-US" sz="1200" dirty="0" smtClean="0">
                    <a:latin typeface="Cambria Math" panose="02040503050406030204" pitchFamily="18" charset="0"/>
                    <a:ea typeface="Cambria Math" panose="02040503050406030204" pitchFamily="18" charset="0"/>
                  </a:rPr>
                  <a:t>	{ </a:t>
                </a:r>
                <a:r>
                  <a:rPr lang="en-US" sz="1200" dirty="0">
                    <a:solidFill>
                      <a:srgbClr val="00B050"/>
                    </a:solidFill>
                    <a:latin typeface="Cambria Math" panose="02040503050406030204" pitchFamily="18" charset="0"/>
                    <a:ea typeface="Cambria Math" panose="02040503050406030204" pitchFamily="18" charset="0"/>
                  </a:rPr>
                  <a:t>1E</a:t>
                </a:r>
                <a:r>
                  <a:rPr lang="en-US" sz="1200" dirty="0">
                    <a:latin typeface="Cambria Math" panose="02040503050406030204" pitchFamily="18" charset="0"/>
                    <a:ea typeface="Cambria Math" panose="02040503050406030204" pitchFamily="18" charset="0"/>
                  </a:rPr>
                  <a:t>	: </a:t>
                </a:r>
                <a:r>
                  <a:rPr lang="en-US" sz="1200" dirty="0">
                    <a:solidFill>
                      <a:srgbClr val="00B050"/>
                    </a:solidFill>
                    <a:latin typeface="Cambria Math" panose="02040503050406030204" pitchFamily="18" charset="0"/>
                    <a:ea typeface="Cambria Math" panose="02040503050406030204" pitchFamily="18" charset="0"/>
                  </a:rPr>
                  <a:t>V</a:t>
                </a:r>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r>
                  <a:rPr lang="en-US" sz="1200" dirty="0">
                    <a:latin typeface="Cambria Math" panose="02040503050406030204" pitchFamily="18" charset="0"/>
                    <a:ea typeface="Cambria Math" panose="02040503050406030204" pitchFamily="18" charset="0"/>
                  </a:rPr>
                  <a:t> </a:t>
                </a:r>
                <a:r>
                  <a:rPr lang="en-US" sz="1200" dirty="0">
                    <a:solidFill>
                      <a:srgbClr val="00B050"/>
                    </a:solidFill>
                    <a:latin typeface="Cambria Math" panose="02040503050406030204" pitchFamily="18" charset="0"/>
                    <a:ea typeface="Cambria Math" panose="02040503050406030204" pitchFamily="18" charset="0"/>
                  </a:rPr>
                  <a:t>V</a:t>
                </a:r>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r>
                  <a:rPr lang="en-US" sz="1200" dirty="0">
                    <a:latin typeface="Cambria Math" panose="02040503050406030204" pitchFamily="18" charset="0"/>
                    <a:ea typeface="Cambria Math" panose="02040503050406030204" pitchFamily="18" charset="0"/>
                  </a:rPr>
                  <a:t> </a:t>
                </a:r>
                <a:r>
                  <a:rPr lang="en-US" sz="1200" dirty="0">
                    <a:solidFill>
                      <a:srgbClr val="FF0000"/>
                    </a:solidFill>
                    <a:latin typeface="Cambria Math" panose="02040503050406030204" pitchFamily="18" charset="0"/>
                    <a:ea typeface="Cambria Math" panose="02040503050406030204" pitchFamily="18" charset="0"/>
                  </a:rPr>
                  <a:t>Type</a:t>
                </a:r>
                <a:r>
                  <a:rPr lang="en-US" sz="1200" dirty="0">
                    <a:latin typeface="Cambria Math" panose="02040503050406030204" pitchFamily="18" charset="0"/>
                    <a:ea typeface="Cambria Math" panose="02040503050406030204" pitchFamily="18" charset="0"/>
                  </a:rPr>
                  <a:t> &amp;</a:t>
                </a:r>
              </a:p>
              <a:p>
                <a:pPr marL="0" indent="0">
                  <a:lnSpc>
                    <a:spcPct val="100000"/>
                  </a:lnSpc>
                  <a:spcBef>
                    <a:spcPts val="0"/>
                  </a:spcBef>
                  <a:buNone/>
                  <a:tabLst>
                    <a:tab pos="60325" algn="l"/>
                    <a:tab pos="230188" algn="l"/>
                    <a:tab pos="684213" algn="l"/>
                    <a:tab pos="1085850" algn="l"/>
                    <a:tab pos="1657350" algn="l"/>
                    <a:tab pos="1939925" algn="l"/>
                  </a:tabLst>
                </a:pPr>
                <a:r>
                  <a:rPr lang="en-US" sz="1200" dirty="0">
                    <a:latin typeface="Cambria Math" panose="02040503050406030204" pitchFamily="18" charset="0"/>
                    <a:ea typeface="Cambria Math" panose="02040503050406030204" pitchFamily="18" charset="0"/>
                  </a:rPr>
                  <a:t>			</a:t>
                </a:r>
                <a:r>
                  <a:rPr lang="en-US" sz="1200" dirty="0" smtClean="0">
                    <a:latin typeface="Cambria Math" panose="02040503050406030204" pitchFamily="18" charset="0"/>
                    <a:ea typeface="Cambria Math" panose="02040503050406030204" pitchFamily="18" charset="0"/>
                  </a:rPr>
                  <a:t>		</a:t>
                </a:r>
                <a:r>
                  <a:rPr lang="en-US" sz="1200" dirty="0">
                    <a:latin typeface="Cambria Math" panose="02040503050406030204" pitchFamily="18" charset="0"/>
                    <a:ea typeface="Cambria Math" panose="02040503050406030204" pitchFamily="18" charset="0"/>
                  </a:rPr>
                  <a:t>	</a:t>
                </a:r>
                <a:r>
                  <a:rPr lang="en-US" sz="1200" dirty="0">
                    <a:solidFill>
                      <a:schemeClr val="bg1"/>
                    </a:solidFill>
                    <a:latin typeface="Cambria Math" panose="02040503050406030204" pitchFamily="18" charset="0"/>
                    <a:ea typeface="Cambria Math" panose="02040503050406030204" pitchFamily="18" charset="0"/>
                  </a:rPr>
                  <a:t>:</a:t>
                </a:r>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solidFill>
                          <a:srgbClr val="FF0000"/>
                        </a:solidFill>
                        <a:latin typeface="Cambria Math" panose="02040503050406030204" pitchFamily="18" charset="0"/>
                        <a:ea typeface="Cambria Math" panose="02040503050406030204" pitchFamily="18" charset="0"/>
                      </a:rPr>
                      <m:t>∀</m:t>
                    </m:r>
                  </m:oMath>
                </a14:m>
                <a:r>
                  <a:rPr lang="en-US"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1</m:t>
                        </m:r>
                      </m:sub>
                    </m:sSub>
                  </m:oMath>
                </a14:m>
                <a:r>
                  <a:rPr lang="en-US" sz="12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2</m:t>
                        </m:r>
                      </m:sub>
                    </m:sSub>
                  </m:oMath>
                </a14:m>
                <a:r>
                  <a:rPr lang="en-US" sz="1200" dirty="0">
                    <a:latin typeface="Cambria Math" panose="02040503050406030204" pitchFamily="18" charset="0"/>
                    <a:ea typeface="Cambria Math" panose="02040503050406030204" pitchFamily="18" charset="0"/>
                  </a:rPr>
                  <a:t>, </a:t>
                </a:r>
                <a:r>
                  <a:rPr lang="en-US" sz="1200" dirty="0">
                    <a:solidFill>
                      <a:srgbClr val="00B050"/>
                    </a:solidFill>
                    <a:latin typeface="Cambria Math" panose="02040503050406030204" pitchFamily="18" charset="0"/>
                    <a:ea typeface="Cambria Math" panose="02040503050406030204" pitchFamily="18" charset="0"/>
                  </a:rPr>
                  <a:t>1E</a:t>
                </a:r>
                <a:r>
                  <a:rPr lang="en-US"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1</m:t>
                        </m:r>
                      </m:sub>
                    </m:sSub>
                  </m:oMath>
                </a14:m>
                <a:r>
                  <a:rPr lang="en-US" sz="12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2</m:t>
                        </m:r>
                      </m:sub>
                    </m:sSub>
                  </m:oMath>
                </a14:m>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r>
                  <a:rPr lang="en-US" sz="1200" dirty="0">
                    <a:latin typeface="Cambria Math" panose="02040503050406030204" pitchFamily="18" charset="0"/>
                    <a:ea typeface="Cambria Math" panose="02040503050406030204" pitchFamily="18" charset="0"/>
                  </a:rPr>
                  <a:t> </a:t>
                </a:r>
                <a:r>
                  <a:rPr lang="en-US" sz="1200" dirty="0">
                    <a:solidFill>
                      <a:srgbClr val="00B050"/>
                    </a:solidFill>
                    <a:latin typeface="Cambria Math" panose="02040503050406030204" pitchFamily="18" charset="0"/>
                    <a:ea typeface="Cambria Math" panose="02040503050406030204" pitchFamily="18" charset="0"/>
                  </a:rPr>
                  <a:t>1E</a:t>
                </a:r>
                <a:r>
                  <a:rPr lang="en-US"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1</m:t>
                        </m:r>
                      </m:sub>
                    </m:sSub>
                  </m:oMath>
                </a14:m>
                <a:r>
                  <a:rPr lang="en-US" sz="12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2</m:t>
                        </m:r>
                      </m:sub>
                    </m:sSub>
                  </m:oMath>
                </a14:m>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r>
                  <a:rPr lang="en-US" sz="1200" dirty="0">
                    <a:latin typeface="Cambria Math" panose="02040503050406030204" pitchFamily="18" charset="0"/>
                    <a:ea typeface="Cambria Math" panose="02040503050406030204" pitchFamily="18" charset="0"/>
                  </a:rPr>
                  <a:t> </a:t>
                </a:r>
                <a:r>
                  <a:rPr lang="en-US" sz="1200" dirty="0">
                    <a:solidFill>
                      <a:srgbClr val="FF0000"/>
                    </a:solidFill>
                    <a:latin typeface="Cambria Math" panose="02040503050406030204" pitchFamily="18" charset="0"/>
                    <a:ea typeface="Cambria Math" panose="02040503050406030204" pitchFamily="18" charset="0"/>
                  </a:rPr>
                  <a:t>Type</a:t>
                </a:r>
                <a:r>
                  <a:rPr lang="en-US" sz="1200" dirty="0">
                    <a:latin typeface="Cambria Math" panose="02040503050406030204" pitchFamily="18" charset="0"/>
                    <a:ea typeface="Cambria Math" panose="02040503050406030204" pitchFamily="18" charset="0"/>
                  </a:rPr>
                  <a:t> })</a:t>
                </a:r>
              </a:p>
              <a:p>
                <a:pPr marL="0" indent="0">
                  <a:lnSpc>
                    <a:spcPct val="100000"/>
                  </a:lnSpc>
                  <a:spcBef>
                    <a:spcPts val="0"/>
                  </a:spcBef>
                  <a:buNone/>
                  <a:tabLst>
                    <a:tab pos="60325" algn="l"/>
                    <a:tab pos="230188" algn="l"/>
                    <a:tab pos="684213" algn="l"/>
                    <a:tab pos="1085850" algn="l"/>
                    <a:tab pos="1657350" algn="l"/>
                    <a:tab pos="1939925" algn="l"/>
                  </a:tabLst>
                </a:pPr>
                <a:r>
                  <a:rPr lang="en-US" sz="1200" dirty="0" smtClean="0">
                    <a:latin typeface="Cambria Math" panose="02040503050406030204" pitchFamily="18" charset="0"/>
                    <a:ea typeface="Cambria Math" panose="02040503050406030204" pitchFamily="18" charset="0"/>
                  </a:rPr>
                  <a:t>	</a:t>
                </a:r>
                <a:r>
                  <a:rPr lang="en-US" sz="1200" dirty="0">
                    <a:latin typeface="Cambria Math" panose="02040503050406030204" pitchFamily="18" charset="0"/>
                    <a:ea typeface="Cambria Math" panose="02040503050406030204" pitchFamily="18" charset="0"/>
                  </a:rPr>
                  <a:t>		</a:t>
                </a:r>
                <a:r>
                  <a:rPr lang="en-US" sz="1200" dirty="0" smtClean="0">
                    <a:latin typeface="Cambria Math" panose="02040503050406030204" pitchFamily="18" charset="0"/>
                    <a:ea typeface="Cambria Math" panose="02040503050406030204" pitchFamily="18" charset="0"/>
                  </a:rPr>
                  <a:t>	</a:t>
                </a:r>
                <a:r>
                  <a:rPr lang="en-US" sz="1200" dirty="0" smtClean="0">
                    <a:solidFill>
                      <a:srgbClr val="800080"/>
                    </a:solidFill>
                    <a:latin typeface="Cambria Math" panose="02040503050406030204" pitchFamily="18" charset="0"/>
                    <a:ea typeface="Cambria Math" panose="02040503050406030204" pitchFamily="18" charset="0"/>
                  </a:rPr>
                  <a:t>G</a:t>
                </a:r>
                <a:r>
                  <a:rPr lang="en-US" sz="1200" dirty="0" smtClean="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endParaRPr lang="en-US" sz="1200" dirty="0">
                  <a:latin typeface="Cambria Math" panose="02040503050406030204" pitchFamily="18" charset="0"/>
                  <a:ea typeface="Cambria Math" panose="02040503050406030204" pitchFamily="18" charset="0"/>
                </a:endParaRPr>
              </a:p>
              <a:p>
                <a:pPr marL="0" indent="0">
                  <a:lnSpc>
                    <a:spcPct val="100000"/>
                  </a:lnSpc>
                  <a:spcBef>
                    <a:spcPts val="0"/>
                  </a:spcBef>
                  <a:buNone/>
                  <a:tabLst>
                    <a:tab pos="60325" algn="l"/>
                    <a:tab pos="230188" algn="l"/>
                    <a:tab pos="684213" algn="l"/>
                    <a:tab pos="1085850" algn="l"/>
                    <a:tab pos="1657350" algn="l"/>
                    <a:tab pos="1939925" algn="l"/>
                  </a:tabLst>
                </a:pPr>
                <a:r>
                  <a:rPr lang="en-US" sz="1200" dirty="0">
                    <a:latin typeface="Cambria Math" panose="02040503050406030204" pitchFamily="18" charset="0"/>
                    <a:ea typeface="Cambria Math" panose="02040503050406030204" pitchFamily="18" charset="0"/>
                  </a:rPr>
                  <a:t>	</a:t>
                </a:r>
                <a:r>
                  <a:rPr lang="en-US" sz="1200" dirty="0" smtClean="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00B050"/>
                            </a:solidFill>
                            <a:latin typeface="Cambria Math" panose="02040503050406030204" pitchFamily="18" charset="0"/>
                            <a:ea typeface="Cambria Math" panose="02040503050406030204" pitchFamily="18" charset="0"/>
                          </a:rPr>
                        </m:ctrlPr>
                      </m:sSubPr>
                      <m:e>
                        <m:r>
                          <m:rPr>
                            <m:nor/>
                          </m:rPr>
                          <a:rPr lang="en-US" sz="1200" dirty="0">
                            <a:solidFill>
                              <a:srgbClr val="00B050"/>
                            </a:solidFill>
                            <a:latin typeface="Cambria Math" panose="02040503050406030204" pitchFamily="18" charset="0"/>
                            <a:ea typeface="Cambria Math" panose="02040503050406030204" pitchFamily="18" charset="0"/>
                          </a:rPr>
                          <m:t>pr</m:t>
                        </m:r>
                      </m:e>
                      <m:sub>
                        <m:r>
                          <a:rPr lang="en-US" sz="1200" i="1" dirty="0">
                            <a:solidFill>
                              <a:srgbClr val="00B050"/>
                            </a:solidFill>
                            <a:latin typeface="Cambria Math" panose="02040503050406030204" pitchFamily="18" charset="0"/>
                            <a:ea typeface="Cambria Math" panose="02040503050406030204" pitchFamily="18" charset="0"/>
                          </a:rPr>
                          <m:t>1</m:t>
                        </m:r>
                      </m:sub>
                    </m:sSub>
                  </m:oMath>
                </a14:m>
                <a:r>
                  <a:rPr lang="en-US" sz="1200" dirty="0">
                    <a:latin typeface="Cambria Math" panose="02040503050406030204" pitchFamily="18" charset="0"/>
                    <a:ea typeface="Cambria Math" panose="02040503050406030204" pitchFamily="18" charset="0"/>
                  </a:rPr>
                  <a:t>	</a:t>
                </a:r>
                <a:r>
                  <a:rPr lang="en-US" sz="1200" dirty="0">
                    <a:solidFill>
                      <a:srgbClr val="FF0000"/>
                    </a:solidFill>
                    <a:latin typeface="Cambria Math" panose="02040503050406030204" pitchFamily="18" charset="0"/>
                    <a:ea typeface="Cambria Math" panose="02040503050406030204" pitchFamily="18" charset="0"/>
                  </a:rPr>
                  <a:t>Type </a:t>
                </a:r>
                <a:r>
                  <a:rPr lang="en-US" sz="1200" dirty="0">
                    <a:latin typeface="Cambria Math" panose="02040503050406030204" pitchFamily="18" charset="0"/>
                    <a:ea typeface="Cambria Math" panose="02040503050406030204" pitchFamily="18" charset="0"/>
                  </a:rPr>
                  <a:t>(</a:t>
                </a:r>
                <a14:m>
                  <m:oMath xmlns:m="http://schemas.openxmlformats.org/officeDocument/2006/math">
                    <m:r>
                      <a:rPr lang="en-US" sz="1200" i="1" dirty="0">
                        <a:solidFill>
                          <a:srgbClr val="FF0000"/>
                        </a:solidFill>
                        <a:latin typeface="Cambria Math" panose="02040503050406030204" pitchFamily="18" charset="0"/>
                        <a:ea typeface="Cambria Math" panose="02040503050406030204" pitchFamily="18" charset="0"/>
                      </a:rPr>
                      <m:t>𝜆</m:t>
                    </m:r>
                  </m:oMath>
                </a14:m>
                <a:r>
                  <a:rPr lang="en-US" sz="1200" dirty="0">
                    <a:latin typeface="Cambria Math" panose="02040503050406030204" pitchFamily="18" charset="0"/>
                    <a:ea typeface="Cambria Math" panose="02040503050406030204" pitchFamily="18" charset="0"/>
                  </a:rPr>
                  <a:t> </a:t>
                </a:r>
                <a:r>
                  <a:rPr lang="en-US" sz="1200" dirty="0">
                    <a:solidFill>
                      <a:srgbClr val="800080"/>
                    </a:solidFill>
                    <a:latin typeface="Cambria Math" panose="02040503050406030204" pitchFamily="18" charset="0"/>
                    <a:ea typeface="Cambria Math" panose="02040503050406030204" pitchFamily="18" charset="0"/>
                  </a:rPr>
                  <a:t>V</a:t>
                </a:r>
                <a:r>
                  <a:rPr lang="en-US" sz="1200" dirty="0">
                    <a:latin typeface="Cambria Math" panose="02040503050406030204" pitchFamily="18" charset="0"/>
                    <a:ea typeface="Cambria Math" panose="02040503050406030204" pitchFamily="18" charset="0"/>
                  </a:rPr>
                  <a:t> : </a:t>
                </a:r>
                <a:r>
                  <a:rPr lang="en-US" sz="1200" dirty="0">
                    <a:solidFill>
                      <a:srgbClr val="FF0000"/>
                    </a:solidFill>
                    <a:latin typeface="Cambria Math" panose="02040503050406030204" pitchFamily="18" charset="0"/>
                    <a:ea typeface="Cambria Math" panose="02040503050406030204" pitchFamily="18" charset="0"/>
                  </a:rPr>
                  <a:t>Type</a:t>
                </a:r>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endParaRPr lang="en-US" sz="1200" dirty="0">
                  <a:latin typeface="Cambria Math" panose="02040503050406030204" pitchFamily="18" charset="0"/>
                  <a:ea typeface="Cambria Math" panose="02040503050406030204" pitchFamily="18" charset="0"/>
                </a:endParaRPr>
              </a:p>
              <a:p>
                <a:pPr marL="0" indent="0">
                  <a:lnSpc>
                    <a:spcPct val="100000"/>
                  </a:lnSpc>
                  <a:spcBef>
                    <a:spcPts val="0"/>
                  </a:spcBef>
                  <a:buNone/>
                  <a:tabLst>
                    <a:tab pos="60325" algn="l"/>
                    <a:tab pos="230188" algn="l"/>
                    <a:tab pos="684213" algn="l"/>
                    <a:tab pos="1085850" algn="l"/>
                    <a:tab pos="1657350" algn="l"/>
                    <a:tab pos="1939925" algn="l"/>
                  </a:tabLst>
                </a:pPr>
                <a:r>
                  <a:rPr lang="en-US" sz="1200" dirty="0">
                    <a:latin typeface="Cambria Math" panose="02040503050406030204" pitchFamily="18" charset="0"/>
                    <a:ea typeface="Cambria Math" panose="02040503050406030204" pitchFamily="18" charset="0"/>
                  </a:rPr>
                  <a:t>		</a:t>
                </a:r>
                <a:r>
                  <a:rPr lang="en-US" sz="1200" dirty="0" smtClean="0">
                    <a:latin typeface="Cambria Math" panose="02040503050406030204" pitchFamily="18" charset="0"/>
                    <a:ea typeface="Cambria Math" panose="02040503050406030204" pitchFamily="18" charset="0"/>
                  </a:rPr>
                  <a:t>	</a:t>
                </a:r>
                <a:r>
                  <a:rPr lang="en-US" sz="1200" dirty="0">
                    <a:latin typeface="Cambria Math" panose="02040503050406030204" pitchFamily="18" charset="0"/>
                    <a:ea typeface="Cambria Math" panose="02040503050406030204" pitchFamily="18" charset="0"/>
                  </a:rPr>
                  <a:t>	</a:t>
                </a:r>
                <a:r>
                  <a:rPr lang="en-US" sz="1200" dirty="0" smtClean="0">
                    <a:latin typeface="Cambria Math" panose="02040503050406030204" pitchFamily="18" charset="0"/>
                    <a:ea typeface="Cambria Math" panose="02040503050406030204" pitchFamily="18" charset="0"/>
                  </a:rPr>
                  <a:t>	{ </a:t>
                </a:r>
                <a:r>
                  <a:rPr lang="en-US" sz="1200" dirty="0">
                    <a:solidFill>
                      <a:srgbClr val="00B050"/>
                    </a:solidFill>
                    <a:latin typeface="Cambria Math" panose="02040503050406030204" pitchFamily="18" charset="0"/>
                    <a:ea typeface="Cambria Math" panose="02040503050406030204" pitchFamily="18" charset="0"/>
                  </a:rPr>
                  <a:t>1E</a:t>
                </a:r>
                <a:r>
                  <a:rPr lang="en-US" sz="1200" dirty="0">
                    <a:latin typeface="Cambria Math" panose="02040503050406030204" pitchFamily="18" charset="0"/>
                    <a:ea typeface="Cambria Math" panose="02040503050406030204" pitchFamily="18" charset="0"/>
                  </a:rPr>
                  <a:t>	: </a:t>
                </a:r>
                <a:r>
                  <a:rPr lang="en-US" sz="1200" dirty="0">
                    <a:solidFill>
                      <a:srgbClr val="00B050"/>
                    </a:solidFill>
                    <a:latin typeface="Cambria Math" panose="02040503050406030204" pitchFamily="18" charset="0"/>
                    <a:ea typeface="Cambria Math" panose="02040503050406030204" pitchFamily="18" charset="0"/>
                  </a:rPr>
                  <a:t>V</a:t>
                </a:r>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r>
                  <a:rPr lang="en-US" sz="1200" dirty="0">
                    <a:latin typeface="Cambria Math" panose="02040503050406030204" pitchFamily="18" charset="0"/>
                    <a:ea typeface="Cambria Math" panose="02040503050406030204" pitchFamily="18" charset="0"/>
                  </a:rPr>
                  <a:t> </a:t>
                </a:r>
                <a:r>
                  <a:rPr lang="en-US" sz="1200" dirty="0">
                    <a:solidFill>
                      <a:srgbClr val="00B050"/>
                    </a:solidFill>
                    <a:latin typeface="Cambria Math" panose="02040503050406030204" pitchFamily="18" charset="0"/>
                    <a:ea typeface="Cambria Math" panose="02040503050406030204" pitchFamily="18" charset="0"/>
                  </a:rPr>
                  <a:t>V</a:t>
                </a:r>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r>
                  <a:rPr lang="en-US" sz="1200" dirty="0">
                    <a:latin typeface="Cambria Math" panose="02040503050406030204" pitchFamily="18" charset="0"/>
                    <a:ea typeface="Cambria Math" panose="02040503050406030204" pitchFamily="18" charset="0"/>
                  </a:rPr>
                  <a:t> </a:t>
                </a:r>
                <a:r>
                  <a:rPr lang="en-US" sz="1200" dirty="0">
                    <a:solidFill>
                      <a:srgbClr val="FF0000"/>
                    </a:solidFill>
                    <a:latin typeface="Cambria Math" panose="02040503050406030204" pitchFamily="18" charset="0"/>
                    <a:ea typeface="Cambria Math" panose="02040503050406030204" pitchFamily="18" charset="0"/>
                  </a:rPr>
                  <a:t>Type</a:t>
                </a:r>
                <a:r>
                  <a:rPr lang="en-US" sz="1200" dirty="0">
                    <a:latin typeface="Cambria Math" panose="02040503050406030204" pitchFamily="18" charset="0"/>
                    <a:ea typeface="Cambria Math" panose="02040503050406030204" pitchFamily="18" charset="0"/>
                  </a:rPr>
                  <a:t> &amp;</a:t>
                </a:r>
              </a:p>
              <a:p>
                <a:pPr marL="0" indent="0">
                  <a:lnSpc>
                    <a:spcPct val="100000"/>
                  </a:lnSpc>
                  <a:spcBef>
                    <a:spcPts val="0"/>
                  </a:spcBef>
                  <a:buNone/>
                  <a:tabLst>
                    <a:tab pos="60325" algn="l"/>
                    <a:tab pos="230188" algn="l"/>
                    <a:tab pos="684213" algn="l"/>
                    <a:tab pos="1085850" algn="l"/>
                    <a:tab pos="1657350" algn="l"/>
                    <a:tab pos="1939925" algn="l"/>
                  </a:tabLst>
                </a:pPr>
                <a:r>
                  <a:rPr lang="en-US" sz="1200" dirty="0">
                    <a:latin typeface="Cambria Math" panose="02040503050406030204" pitchFamily="18" charset="0"/>
                    <a:ea typeface="Cambria Math" panose="02040503050406030204" pitchFamily="18" charset="0"/>
                  </a:rPr>
                  <a:t>			</a:t>
                </a:r>
                <a:r>
                  <a:rPr lang="en-US" sz="1200" dirty="0" smtClean="0">
                    <a:latin typeface="Cambria Math" panose="02040503050406030204" pitchFamily="18" charset="0"/>
                    <a:ea typeface="Cambria Math" panose="02040503050406030204" pitchFamily="18" charset="0"/>
                  </a:rPr>
                  <a:t>	</a:t>
                </a:r>
                <a:r>
                  <a:rPr lang="en-US" sz="1200" dirty="0">
                    <a:latin typeface="Cambria Math" panose="02040503050406030204" pitchFamily="18" charset="0"/>
                    <a:ea typeface="Cambria Math" panose="02040503050406030204" pitchFamily="18" charset="0"/>
                  </a:rPr>
                  <a:t>	</a:t>
                </a:r>
                <a:r>
                  <a:rPr lang="en-US" sz="1200" dirty="0" smtClean="0">
                    <a:latin typeface="Cambria Math" panose="02040503050406030204" pitchFamily="18" charset="0"/>
                    <a:ea typeface="Cambria Math" panose="02040503050406030204" pitchFamily="18" charset="0"/>
                  </a:rPr>
                  <a:t>	</a:t>
                </a:r>
                <a:r>
                  <a:rPr lang="en-US" sz="1200" dirty="0" smtClean="0">
                    <a:solidFill>
                      <a:schemeClr val="bg1"/>
                    </a:solidFill>
                    <a:latin typeface="Cambria Math" panose="02040503050406030204" pitchFamily="18" charset="0"/>
                    <a:ea typeface="Cambria Math" panose="02040503050406030204" pitchFamily="18" charset="0"/>
                  </a:rPr>
                  <a:t>:</a:t>
                </a:r>
                <a:r>
                  <a:rPr lang="en-US" sz="1200" dirty="0" smtClean="0">
                    <a:latin typeface="Cambria Math" panose="02040503050406030204" pitchFamily="18" charset="0"/>
                    <a:ea typeface="Cambria Math" panose="02040503050406030204" pitchFamily="18" charset="0"/>
                  </a:rPr>
                  <a:t> </a:t>
                </a:r>
                <a14:m>
                  <m:oMath xmlns:m="http://schemas.openxmlformats.org/officeDocument/2006/math">
                    <m:r>
                      <a:rPr lang="en-US" sz="1200" i="1">
                        <a:solidFill>
                          <a:srgbClr val="FF0000"/>
                        </a:solidFill>
                        <a:latin typeface="Cambria Math" panose="02040503050406030204" pitchFamily="18" charset="0"/>
                        <a:ea typeface="Cambria Math" panose="02040503050406030204" pitchFamily="18" charset="0"/>
                      </a:rPr>
                      <m:t>∀</m:t>
                    </m:r>
                  </m:oMath>
                </a14:m>
                <a:r>
                  <a:rPr lang="en-US"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1</m:t>
                        </m:r>
                      </m:sub>
                    </m:sSub>
                  </m:oMath>
                </a14:m>
                <a:r>
                  <a:rPr lang="en-US" sz="12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2</m:t>
                        </m:r>
                      </m:sub>
                    </m:sSub>
                  </m:oMath>
                </a14:m>
                <a:r>
                  <a:rPr lang="en-US" sz="1200" dirty="0">
                    <a:latin typeface="Cambria Math" panose="02040503050406030204" pitchFamily="18" charset="0"/>
                    <a:ea typeface="Cambria Math" panose="02040503050406030204" pitchFamily="18" charset="0"/>
                  </a:rPr>
                  <a:t>, </a:t>
                </a:r>
                <a:r>
                  <a:rPr lang="en-US" sz="1200" dirty="0">
                    <a:solidFill>
                      <a:srgbClr val="00B050"/>
                    </a:solidFill>
                    <a:latin typeface="Cambria Math" panose="02040503050406030204" pitchFamily="18" charset="0"/>
                    <a:ea typeface="Cambria Math" panose="02040503050406030204" pitchFamily="18" charset="0"/>
                  </a:rPr>
                  <a:t>1E</a:t>
                </a:r>
                <a:r>
                  <a:rPr lang="en-US"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1</m:t>
                        </m:r>
                      </m:sub>
                    </m:sSub>
                  </m:oMath>
                </a14:m>
                <a:r>
                  <a:rPr lang="en-US" sz="12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2</m:t>
                        </m:r>
                      </m:sub>
                    </m:sSub>
                  </m:oMath>
                </a14:m>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r>
                  <a:rPr lang="en-US" sz="1200" dirty="0">
                    <a:latin typeface="Cambria Math" panose="02040503050406030204" pitchFamily="18" charset="0"/>
                    <a:ea typeface="Cambria Math" panose="02040503050406030204" pitchFamily="18" charset="0"/>
                  </a:rPr>
                  <a:t> </a:t>
                </a:r>
                <a:r>
                  <a:rPr lang="en-US" sz="1200" dirty="0">
                    <a:solidFill>
                      <a:srgbClr val="00B050"/>
                    </a:solidFill>
                    <a:latin typeface="Cambria Math" panose="02040503050406030204" pitchFamily="18" charset="0"/>
                    <a:ea typeface="Cambria Math" panose="02040503050406030204" pitchFamily="18" charset="0"/>
                  </a:rPr>
                  <a:t>1E</a:t>
                </a:r>
                <a:r>
                  <a:rPr lang="en-US"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1</m:t>
                        </m:r>
                      </m:sub>
                    </m:sSub>
                  </m:oMath>
                </a14:m>
                <a:r>
                  <a:rPr lang="en-US" sz="12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2</m:t>
                        </m:r>
                      </m:sub>
                    </m:sSub>
                  </m:oMath>
                </a14:m>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r>
                  <a:rPr lang="en-US" sz="1200" dirty="0">
                    <a:latin typeface="Cambria Math" panose="02040503050406030204" pitchFamily="18" charset="0"/>
                    <a:ea typeface="Cambria Math" panose="02040503050406030204" pitchFamily="18" charset="0"/>
                  </a:rPr>
                  <a:t> </a:t>
                </a:r>
                <a:r>
                  <a:rPr lang="en-US" sz="1200" dirty="0">
                    <a:solidFill>
                      <a:srgbClr val="FF0000"/>
                    </a:solidFill>
                    <a:latin typeface="Cambria Math" panose="02040503050406030204" pitchFamily="18" charset="0"/>
                    <a:ea typeface="Cambria Math" panose="02040503050406030204" pitchFamily="18" charset="0"/>
                  </a:rPr>
                  <a:t>Type</a:t>
                </a:r>
                <a:r>
                  <a:rPr lang="en-US" sz="1200" dirty="0">
                    <a:latin typeface="Cambria Math" panose="02040503050406030204" pitchFamily="18" charset="0"/>
                    <a:ea typeface="Cambria Math" panose="02040503050406030204" pitchFamily="18" charset="0"/>
                  </a:rPr>
                  <a:t> })</a:t>
                </a:r>
              </a:p>
              <a:p>
                <a:pPr marL="0" indent="0">
                  <a:lnSpc>
                    <a:spcPct val="100000"/>
                  </a:lnSpc>
                  <a:spcBef>
                    <a:spcPts val="0"/>
                  </a:spcBef>
                  <a:buNone/>
                  <a:tabLst>
                    <a:tab pos="60325" algn="l"/>
                    <a:tab pos="230188" algn="l"/>
                    <a:tab pos="684213" algn="l"/>
                    <a:tab pos="1085850" algn="l"/>
                    <a:tab pos="1657350" algn="l"/>
                    <a:tab pos="1939925" algn="l"/>
                  </a:tabLst>
                </a:pPr>
                <a:r>
                  <a:rPr lang="en-US" sz="1200" dirty="0" smtClean="0">
                    <a:latin typeface="Cambria Math" panose="02040503050406030204" pitchFamily="18" charset="0"/>
                    <a:ea typeface="Cambria Math" panose="02040503050406030204" pitchFamily="18" charset="0"/>
                  </a:rPr>
                  <a:t>	</a:t>
                </a:r>
                <a:r>
                  <a:rPr lang="en-US" sz="1200" dirty="0">
                    <a:latin typeface="Cambria Math" panose="02040503050406030204" pitchFamily="18" charset="0"/>
                    <a:ea typeface="Cambria Math" panose="02040503050406030204" pitchFamily="18" charset="0"/>
                  </a:rPr>
                  <a:t>		</a:t>
                </a:r>
                <a:r>
                  <a:rPr lang="en-US" sz="1200" dirty="0" smtClean="0">
                    <a:latin typeface="Cambria Math" panose="02040503050406030204" pitchFamily="18" charset="0"/>
                    <a:ea typeface="Cambria Math" panose="02040503050406030204" pitchFamily="18" charset="0"/>
                  </a:rPr>
                  <a:t>	</a:t>
                </a:r>
                <a:r>
                  <a:rPr lang="en-US" sz="1200" dirty="0" smtClean="0">
                    <a:solidFill>
                      <a:srgbClr val="800080"/>
                    </a:solidFill>
                    <a:latin typeface="Cambria Math" panose="02040503050406030204" pitchFamily="18" charset="0"/>
                    <a:ea typeface="Cambria Math" panose="02040503050406030204" pitchFamily="18" charset="0"/>
                  </a:rPr>
                  <a:t>G</a:t>
                </a:r>
                <a:r>
                  <a:rPr lang="en-US" sz="1200" dirty="0" smtClean="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endParaRPr lang="en-US" sz="1200" dirty="0">
                  <a:latin typeface="Cambria Math" panose="02040503050406030204" pitchFamily="18" charset="0"/>
                  <a:ea typeface="Cambria Math" panose="02040503050406030204" pitchFamily="18" charset="0"/>
                </a:endParaRPr>
              </a:p>
              <a:p>
                <a:pPr marL="0" indent="0">
                  <a:lnSpc>
                    <a:spcPct val="100000"/>
                  </a:lnSpc>
                  <a:spcBef>
                    <a:spcPts val="0"/>
                  </a:spcBef>
                  <a:buNone/>
                  <a:tabLst>
                    <a:tab pos="60325" algn="l"/>
                    <a:tab pos="230188" algn="l"/>
                    <a:tab pos="684213" algn="l"/>
                    <a:tab pos="1085850" algn="l"/>
                    <a:tab pos="1657350" algn="l"/>
                    <a:tab pos="1939925" algn="l"/>
                  </a:tabLst>
                </a:pPr>
                <a:r>
                  <a:rPr lang="en-US" sz="1200" dirty="0">
                    <a:latin typeface="Cambria Math" panose="02040503050406030204" pitchFamily="18" charset="0"/>
                    <a:ea typeface="Cambria Math" panose="02040503050406030204" pitchFamily="18" charset="0"/>
                  </a:rPr>
                  <a:t>	</a:t>
                </a:r>
                <a:r>
                  <a:rPr lang="en-US" sz="1200" dirty="0" smtClean="0">
                    <a:latin typeface="Cambria Math" panose="02040503050406030204" pitchFamily="18" charset="0"/>
                    <a:ea typeface="Cambria Math" panose="02040503050406030204" pitchFamily="18" charset="0"/>
                  </a:rPr>
                  <a:t>	</a:t>
                </a:r>
                <a:r>
                  <a:rPr lang="en-US" sz="1200" dirty="0">
                    <a:solidFill>
                      <a:schemeClr val="bg1"/>
                    </a:solidFill>
                    <a:latin typeface="Cambria Math" panose="02040503050406030204" pitchFamily="18" charset="0"/>
                    <a:ea typeface="Cambria Math" panose="02040503050406030204" pitchFamily="18" charset="0"/>
                  </a:rPr>
                  <a:t>	</a:t>
                </a:r>
                <a:r>
                  <a:rPr lang="en-US" sz="1200" dirty="0" smtClean="0">
                    <a:solidFill>
                      <a:srgbClr val="FF0000"/>
                    </a:solidFill>
                    <a:latin typeface="Cambria Math" panose="02040503050406030204" pitchFamily="18" charset="0"/>
                    <a:ea typeface="Cambria Math" panose="02040503050406030204" pitchFamily="18" charset="0"/>
                  </a:rPr>
                  <a:t>Type</a:t>
                </a:r>
                <a:r>
                  <a:rPr lang="en-US" sz="1200" dirty="0" smtClean="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endParaRPr lang="en-US" sz="1200" dirty="0">
                  <a:latin typeface="Cambria Math" panose="02040503050406030204" pitchFamily="18" charset="0"/>
                  <a:ea typeface="Cambria Math" panose="02040503050406030204" pitchFamily="18" charset="0"/>
                </a:endParaRPr>
              </a:p>
              <a:p>
                <a:pPr marL="0" indent="0">
                  <a:lnSpc>
                    <a:spcPct val="100000"/>
                  </a:lnSpc>
                  <a:spcBef>
                    <a:spcPts val="0"/>
                  </a:spcBef>
                  <a:buNone/>
                  <a:tabLst>
                    <a:tab pos="60325" algn="l"/>
                    <a:tab pos="230188" algn="l"/>
                    <a:tab pos="512763" algn="l"/>
                    <a:tab pos="1085850" algn="l"/>
                    <a:tab pos="1657350" algn="l"/>
                    <a:tab pos="1939925" algn="l"/>
                  </a:tabLst>
                </a:pPr>
                <a:r>
                  <a:rPr lang="en-US" sz="1200" dirty="0" smtClean="0">
                    <a:latin typeface="Cambria Math" panose="02040503050406030204" pitchFamily="18" charset="0"/>
                    <a:ea typeface="Cambria Math" panose="02040503050406030204" pitchFamily="18" charset="0"/>
                  </a:rPr>
                  <a:t>			</a:t>
                </a:r>
                <a14:m>
                  <m:oMath xmlns:m="http://schemas.openxmlformats.org/officeDocument/2006/math">
                    <m:r>
                      <a:rPr lang="en-US" sz="1200" i="1">
                        <a:solidFill>
                          <a:srgbClr val="FF0000"/>
                        </a:solidFill>
                        <a:latin typeface="Cambria Math" panose="02040503050406030204" pitchFamily="18" charset="0"/>
                        <a:ea typeface="Cambria Math" panose="02040503050406030204" pitchFamily="18" charset="0"/>
                      </a:rPr>
                      <m:t>∀</m:t>
                    </m:r>
                  </m:oMath>
                </a14:m>
                <a:r>
                  <a:rPr lang="en-US" sz="1200" dirty="0" smtClean="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1</m:t>
                        </m:r>
                      </m:sub>
                    </m:sSub>
                  </m:oMath>
                </a14:m>
                <a:r>
                  <a:rPr lang="en-US"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2</m:t>
                        </m:r>
                      </m:sub>
                    </m:sSub>
                  </m:oMath>
                </a14:m>
                <a:r>
                  <a:rPr lang="en-US" sz="1200" dirty="0">
                    <a:latin typeface="Cambria Math" panose="02040503050406030204" pitchFamily="18" charset="0"/>
                    <a:ea typeface="Cambria Math" panose="02040503050406030204" pitchFamily="18" charset="0"/>
                  </a:rPr>
                  <a:t>, </a:t>
                </a:r>
                <a:r>
                  <a:rPr lang="en-US" sz="1200" dirty="0" smtClean="0">
                    <a:solidFill>
                      <a:srgbClr val="7030A0"/>
                    </a:solidFill>
                    <a:latin typeface="Cambria Math" panose="02040503050406030204" pitchFamily="18" charset="0"/>
                    <a:ea typeface="Cambria Math" panose="02040503050406030204" pitchFamily="18" charset="0"/>
                  </a:rPr>
                  <a:t>1E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1</m:t>
                        </m:r>
                      </m:sub>
                    </m:sSub>
                  </m:oMath>
                </a14:m>
                <a:r>
                  <a:rPr lang="en-US" sz="12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2</m:t>
                        </m:r>
                      </m:sub>
                    </m:sSub>
                  </m:oMath>
                </a14:m>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r>
                  <a:rPr lang="en-US" sz="1200" dirty="0">
                    <a:latin typeface="Cambria Math" panose="02040503050406030204" pitchFamily="18" charset="0"/>
                    <a:ea typeface="Cambria Math" panose="02040503050406030204" pitchFamily="18" charset="0"/>
                  </a:rPr>
                  <a:t> </a:t>
                </a:r>
                <a:r>
                  <a:rPr lang="en-US" sz="1200" dirty="0">
                    <a:solidFill>
                      <a:srgbClr val="7030A0"/>
                    </a:solidFill>
                    <a:latin typeface="Cambria Math" panose="02040503050406030204" pitchFamily="18" charset="0"/>
                    <a:ea typeface="Cambria Math" panose="02040503050406030204" pitchFamily="18" charset="0"/>
                  </a:rPr>
                  <a:t>1E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1</m:t>
                        </m:r>
                      </m:sub>
                    </m:sSub>
                  </m:oMath>
                </a14:m>
                <a:r>
                  <a:rPr lang="en-US" sz="12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2</m:t>
                        </m:r>
                      </m:sub>
                    </m:sSub>
                  </m:oMath>
                </a14:m>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r>
                  <a:rPr lang="en-US" sz="1200" dirty="0">
                    <a:latin typeface="Cambria Math" panose="02040503050406030204" pitchFamily="18" charset="0"/>
                    <a:ea typeface="Cambria Math" panose="02040503050406030204" pitchFamily="18" charset="0"/>
                  </a:rPr>
                  <a:t> </a:t>
                </a:r>
                <a:r>
                  <a:rPr lang="en-US" sz="1200" dirty="0" smtClean="0">
                    <a:solidFill>
                      <a:srgbClr val="FF0000"/>
                    </a:solidFill>
                    <a:latin typeface="Cambria Math" panose="02040503050406030204" pitchFamily="18" charset="0"/>
                    <a:ea typeface="Cambria Math" panose="02040503050406030204" pitchFamily="18" charset="0"/>
                  </a:rPr>
                  <a:t>Type</a:t>
                </a:r>
                <a:r>
                  <a:rPr lang="en-US" sz="1200" dirty="0" smtClean="0">
                    <a:latin typeface="Cambria Math" panose="02040503050406030204" pitchFamily="18" charset="0"/>
                    <a:ea typeface="Cambria Math" panose="02040503050406030204" pitchFamily="18" charset="0"/>
                  </a:rPr>
                  <a:t>)</a:t>
                </a:r>
                <a:endParaRPr lang="en-US" sz="1200" dirty="0">
                  <a:latin typeface="Cambria Math" panose="02040503050406030204" pitchFamily="18" charset="0"/>
                  <a:ea typeface="Cambria Math" panose="02040503050406030204" pitchFamily="18" charset="0"/>
                </a:endParaRPr>
              </a:p>
              <a:p>
                <a:pPr marL="0" indent="0">
                  <a:lnSpc>
                    <a:spcPct val="100000"/>
                  </a:lnSpc>
                  <a:spcBef>
                    <a:spcPts val="0"/>
                  </a:spcBef>
                  <a:buNone/>
                  <a:tabLst>
                    <a:tab pos="60325" algn="l"/>
                    <a:tab pos="230188" algn="l"/>
                    <a:tab pos="684213" algn="l"/>
                    <a:tab pos="1255713" algn="l"/>
                    <a:tab pos="1657350" algn="l"/>
                    <a:tab pos="1939925" algn="l"/>
                  </a:tabLst>
                </a:pPr>
                <a:r>
                  <a:rPr lang="en-US" sz="1200" dirty="0" smtClean="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00B050"/>
                            </a:solidFill>
                            <a:latin typeface="Cambria Math" panose="02040503050406030204" pitchFamily="18" charset="0"/>
                            <a:ea typeface="Cambria Math" panose="02040503050406030204" pitchFamily="18" charset="0"/>
                          </a:rPr>
                        </m:ctrlPr>
                      </m:sSubPr>
                      <m:e>
                        <m:r>
                          <m:rPr>
                            <m:nor/>
                          </m:rPr>
                          <a:rPr lang="en-US" sz="1200" dirty="0">
                            <a:solidFill>
                              <a:srgbClr val="00B050"/>
                            </a:solidFill>
                            <a:latin typeface="Cambria Math" panose="02040503050406030204" pitchFamily="18" charset="0"/>
                            <a:ea typeface="Cambria Math" panose="02040503050406030204" pitchFamily="18" charset="0"/>
                          </a:rPr>
                          <m:t>pr</m:t>
                        </m:r>
                      </m:e>
                      <m:sub>
                        <m:r>
                          <a:rPr lang="en-US" sz="1200" b="0" i="1" dirty="0" smtClean="0">
                            <a:solidFill>
                              <a:srgbClr val="00B050"/>
                            </a:solidFill>
                            <a:latin typeface="Cambria Math" panose="02040503050406030204" pitchFamily="18" charset="0"/>
                            <a:ea typeface="Cambria Math" panose="02040503050406030204" pitchFamily="18" charset="0"/>
                          </a:rPr>
                          <m:t>2</m:t>
                        </m:r>
                      </m:sub>
                    </m:sSub>
                  </m:oMath>
                </a14:m>
                <a:r>
                  <a:rPr lang="en-US" sz="1200" dirty="0" smtClean="0">
                    <a:latin typeface="Cambria Math" panose="02040503050406030204" pitchFamily="18" charset="0"/>
                    <a:ea typeface="Cambria Math" panose="02040503050406030204" pitchFamily="18" charset="0"/>
                  </a:rPr>
                  <a:t>	</a:t>
                </a:r>
                <a:r>
                  <a:rPr lang="en-US" sz="1200" dirty="0" smtClean="0">
                    <a:solidFill>
                      <a:srgbClr val="FF0000"/>
                    </a:solidFill>
                    <a:latin typeface="Cambria Math" panose="02040503050406030204" pitchFamily="18" charset="0"/>
                    <a:ea typeface="Cambria Math" panose="02040503050406030204" pitchFamily="18" charset="0"/>
                  </a:rPr>
                  <a:t>Type </a:t>
                </a:r>
                <a:r>
                  <a:rPr lang="en-US" sz="1200" dirty="0">
                    <a:latin typeface="Cambria Math" panose="02040503050406030204" pitchFamily="18" charset="0"/>
                    <a:ea typeface="Cambria Math" panose="02040503050406030204" pitchFamily="18" charset="0"/>
                  </a:rPr>
                  <a:t>(</a:t>
                </a:r>
                <a14:m>
                  <m:oMath xmlns:m="http://schemas.openxmlformats.org/officeDocument/2006/math">
                    <m:r>
                      <a:rPr lang="en-US" sz="1200" i="1" dirty="0">
                        <a:solidFill>
                          <a:srgbClr val="FF0000"/>
                        </a:solidFill>
                        <a:latin typeface="Cambria Math" panose="02040503050406030204" pitchFamily="18" charset="0"/>
                        <a:ea typeface="Cambria Math" panose="02040503050406030204" pitchFamily="18" charset="0"/>
                      </a:rPr>
                      <m:t>𝜆</m:t>
                    </m:r>
                  </m:oMath>
                </a14:m>
                <a:r>
                  <a:rPr lang="en-US" sz="1200" dirty="0">
                    <a:latin typeface="Cambria Math" panose="02040503050406030204" pitchFamily="18" charset="0"/>
                    <a:ea typeface="Cambria Math" panose="02040503050406030204" pitchFamily="18" charset="0"/>
                  </a:rPr>
                  <a:t> </a:t>
                </a:r>
                <a:r>
                  <a:rPr lang="en-US" sz="1200" dirty="0">
                    <a:solidFill>
                      <a:srgbClr val="800080"/>
                    </a:solidFill>
                    <a:latin typeface="Cambria Math" panose="02040503050406030204" pitchFamily="18" charset="0"/>
                    <a:ea typeface="Cambria Math" panose="02040503050406030204" pitchFamily="18" charset="0"/>
                  </a:rPr>
                  <a:t>V</a:t>
                </a:r>
                <a:r>
                  <a:rPr lang="en-US" sz="1200" dirty="0">
                    <a:latin typeface="Cambria Math" panose="02040503050406030204" pitchFamily="18" charset="0"/>
                    <a:ea typeface="Cambria Math" panose="02040503050406030204" pitchFamily="18" charset="0"/>
                  </a:rPr>
                  <a:t> : </a:t>
                </a:r>
                <a:r>
                  <a:rPr lang="en-US" sz="1200" dirty="0">
                    <a:solidFill>
                      <a:srgbClr val="FF0000"/>
                    </a:solidFill>
                    <a:latin typeface="Cambria Math" panose="02040503050406030204" pitchFamily="18" charset="0"/>
                    <a:ea typeface="Cambria Math" panose="02040503050406030204" pitchFamily="18" charset="0"/>
                  </a:rPr>
                  <a:t>Type</a:t>
                </a:r>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endParaRPr lang="en-US" sz="1200" dirty="0">
                  <a:latin typeface="Cambria Math" panose="02040503050406030204" pitchFamily="18" charset="0"/>
                  <a:ea typeface="Cambria Math" panose="02040503050406030204" pitchFamily="18" charset="0"/>
                </a:endParaRPr>
              </a:p>
              <a:p>
                <a:pPr marL="0" indent="0">
                  <a:lnSpc>
                    <a:spcPct val="100000"/>
                  </a:lnSpc>
                  <a:spcBef>
                    <a:spcPts val="0"/>
                  </a:spcBef>
                  <a:buNone/>
                  <a:tabLst>
                    <a:tab pos="60325" algn="l"/>
                    <a:tab pos="230188" algn="l"/>
                    <a:tab pos="684213" algn="l"/>
                    <a:tab pos="1255713" algn="l"/>
                    <a:tab pos="1657350" algn="l"/>
                    <a:tab pos="1939925" algn="l"/>
                  </a:tabLst>
                </a:pPr>
                <a:r>
                  <a:rPr lang="en-US" sz="1200" dirty="0">
                    <a:latin typeface="Cambria Math" panose="02040503050406030204" pitchFamily="18" charset="0"/>
                    <a:ea typeface="Cambria Math" panose="02040503050406030204" pitchFamily="18" charset="0"/>
                  </a:rPr>
                  <a:t>	</a:t>
                </a:r>
                <a:r>
                  <a:rPr lang="en-US" sz="1200" dirty="0" smtClean="0">
                    <a:latin typeface="Cambria Math" panose="02040503050406030204" pitchFamily="18" charset="0"/>
                    <a:ea typeface="Cambria Math" panose="02040503050406030204" pitchFamily="18" charset="0"/>
                  </a:rPr>
                  <a:t>		</a:t>
                </a:r>
                <a:r>
                  <a:rPr lang="en-US" sz="1200" dirty="0">
                    <a:latin typeface="Cambria Math" panose="02040503050406030204" pitchFamily="18" charset="0"/>
                    <a:ea typeface="Cambria Math" panose="02040503050406030204" pitchFamily="18" charset="0"/>
                  </a:rPr>
                  <a:t>	</a:t>
                </a:r>
                <a:r>
                  <a:rPr lang="en-US" sz="1200" dirty="0" smtClean="0">
                    <a:latin typeface="Cambria Math" panose="02040503050406030204" pitchFamily="18" charset="0"/>
                    <a:ea typeface="Cambria Math" panose="02040503050406030204" pitchFamily="18" charset="0"/>
                  </a:rPr>
                  <a:t>{ </a:t>
                </a:r>
                <a:r>
                  <a:rPr lang="en-US" sz="1200" dirty="0">
                    <a:solidFill>
                      <a:srgbClr val="00B050"/>
                    </a:solidFill>
                    <a:latin typeface="Cambria Math" panose="02040503050406030204" pitchFamily="18" charset="0"/>
                    <a:ea typeface="Cambria Math" panose="02040503050406030204" pitchFamily="18" charset="0"/>
                  </a:rPr>
                  <a:t>1E</a:t>
                </a:r>
                <a:r>
                  <a:rPr lang="en-US" sz="1200" dirty="0">
                    <a:latin typeface="Cambria Math" panose="02040503050406030204" pitchFamily="18" charset="0"/>
                    <a:ea typeface="Cambria Math" panose="02040503050406030204" pitchFamily="18" charset="0"/>
                  </a:rPr>
                  <a:t>	: </a:t>
                </a:r>
                <a:r>
                  <a:rPr lang="en-US" sz="1200" dirty="0">
                    <a:solidFill>
                      <a:srgbClr val="00B050"/>
                    </a:solidFill>
                    <a:latin typeface="Cambria Math" panose="02040503050406030204" pitchFamily="18" charset="0"/>
                    <a:ea typeface="Cambria Math" panose="02040503050406030204" pitchFamily="18" charset="0"/>
                  </a:rPr>
                  <a:t>V</a:t>
                </a:r>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r>
                  <a:rPr lang="en-US" sz="1200" dirty="0">
                    <a:latin typeface="Cambria Math" panose="02040503050406030204" pitchFamily="18" charset="0"/>
                    <a:ea typeface="Cambria Math" panose="02040503050406030204" pitchFamily="18" charset="0"/>
                  </a:rPr>
                  <a:t> </a:t>
                </a:r>
                <a:r>
                  <a:rPr lang="en-US" sz="1200" dirty="0">
                    <a:solidFill>
                      <a:srgbClr val="00B050"/>
                    </a:solidFill>
                    <a:latin typeface="Cambria Math" panose="02040503050406030204" pitchFamily="18" charset="0"/>
                    <a:ea typeface="Cambria Math" panose="02040503050406030204" pitchFamily="18" charset="0"/>
                  </a:rPr>
                  <a:t>V</a:t>
                </a:r>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r>
                  <a:rPr lang="en-US" sz="1200" dirty="0">
                    <a:latin typeface="Cambria Math" panose="02040503050406030204" pitchFamily="18" charset="0"/>
                    <a:ea typeface="Cambria Math" panose="02040503050406030204" pitchFamily="18" charset="0"/>
                  </a:rPr>
                  <a:t> </a:t>
                </a:r>
                <a:r>
                  <a:rPr lang="en-US" sz="1200" dirty="0">
                    <a:solidFill>
                      <a:srgbClr val="FF0000"/>
                    </a:solidFill>
                    <a:latin typeface="Cambria Math" panose="02040503050406030204" pitchFamily="18" charset="0"/>
                    <a:ea typeface="Cambria Math" panose="02040503050406030204" pitchFamily="18" charset="0"/>
                  </a:rPr>
                  <a:t>Type</a:t>
                </a:r>
                <a:r>
                  <a:rPr lang="en-US" sz="1200" dirty="0">
                    <a:latin typeface="Cambria Math" panose="02040503050406030204" pitchFamily="18" charset="0"/>
                    <a:ea typeface="Cambria Math" panose="02040503050406030204" pitchFamily="18" charset="0"/>
                  </a:rPr>
                  <a:t> &amp;</a:t>
                </a:r>
              </a:p>
              <a:p>
                <a:pPr marL="0" indent="0">
                  <a:lnSpc>
                    <a:spcPct val="100000"/>
                  </a:lnSpc>
                  <a:spcBef>
                    <a:spcPts val="0"/>
                  </a:spcBef>
                  <a:buNone/>
                  <a:tabLst>
                    <a:tab pos="60325" algn="l"/>
                    <a:tab pos="230188" algn="l"/>
                    <a:tab pos="684213" algn="l"/>
                    <a:tab pos="1255713" algn="l"/>
                    <a:tab pos="1657350" algn="l"/>
                    <a:tab pos="1939925" algn="l"/>
                  </a:tabLst>
                </a:pPr>
                <a:r>
                  <a:rPr lang="en-US" sz="1200" dirty="0">
                    <a:latin typeface="Cambria Math" panose="02040503050406030204" pitchFamily="18" charset="0"/>
                    <a:ea typeface="Cambria Math" panose="02040503050406030204" pitchFamily="18" charset="0"/>
                  </a:rPr>
                  <a:t>			</a:t>
                </a:r>
                <a:r>
                  <a:rPr lang="en-US" sz="1200" dirty="0" smtClean="0">
                    <a:latin typeface="Cambria Math" panose="02040503050406030204" pitchFamily="18" charset="0"/>
                    <a:ea typeface="Cambria Math" panose="02040503050406030204" pitchFamily="18" charset="0"/>
                  </a:rPr>
                  <a:t>		</a:t>
                </a:r>
                <a:r>
                  <a:rPr lang="en-US" sz="1200" dirty="0" smtClean="0">
                    <a:solidFill>
                      <a:schemeClr val="bg1"/>
                    </a:solidFill>
                    <a:latin typeface="Cambria Math" panose="02040503050406030204" pitchFamily="18" charset="0"/>
                    <a:ea typeface="Cambria Math" panose="02040503050406030204" pitchFamily="18" charset="0"/>
                  </a:rPr>
                  <a:t>:</a:t>
                </a:r>
                <a:r>
                  <a:rPr lang="en-US" sz="1200" dirty="0" smtClean="0">
                    <a:latin typeface="Cambria Math" panose="02040503050406030204" pitchFamily="18" charset="0"/>
                    <a:ea typeface="Cambria Math" panose="02040503050406030204" pitchFamily="18" charset="0"/>
                  </a:rPr>
                  <a:t> </a:t>
                </a:r>
                <a14:m>
                  <m:oMath xmlns:m="http://schemas.openxmlformats.org/officeDocument/2006/math">
                    <m:r>
                      <a:rPr lang="en-US" sz="1200" i="1">
                        <a:solidFill>
                          <a:srgbClr val="FF0000"/>
                        </a:solidFill>
                        <a:latin typeface="Cambria Math" panose="02040503050406030204" pitchFamily="18" charset="0"/>
                        <a:ea typeface="Cambria Math" panose="02040503050406030204" pitchFamily="18" charset="0"/>
                      </a:rPr>
                      <m:t>∀</m:t>
                    </m:r>
                  </m:oMath>
                </a14:m>
                <a:r>
                  <a:rPr lang="en-US"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1</m:t>
                        </m:r>
                      </m:sub>
                    </m:sSub>
                  </m:oMath>
                </a14:m>
                <a:r>
                  <a:rPr lang="en-US" sz="12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2</m:t>
                        </m:r>
                      </m:sub>
                    </m:sSub>
                  </m:oMath>
                </a14:m>
                <a:r>
                  <a:rPr lang="en-US" sz="1200" dirty="0">
                    <a:latin typeface="Cambria Math" panose="02040503050406030204" pitchFamily="18" charset="0"/>
                    <a:ea typeface="Cambria Math" panose="02040503050406030204" pitchFamily="18" charset="0"/>
                  </a:rPr>
                  <a:t>, </a:t>
                </a:r>
                <a:r>
                  <a:rPr lang="en-US" sz="1200" dirty="0">
                    <a:solidFill>
                      <a:srgbClr val="00B050"/>
                    </a:solidFill>
                    <a:latin typeface="Cambria Math" panose="02040503050406030204" pitchFamily="18" charset="0"/>
                    <a:ea typeface="Cambria Math" panose="02040503050406030204" pitchFamily="18" charset="0"/>
                  </a:rPr>
                  <a:t>1E</a:t>
                </a:r>
                <a:r>
                  <a:rPr lang="en-US"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1</m:t>
                        </m:r>
                      </m:sub>
                    </m:sSub>
                  </m:oMath>
                </a14:m>
                <a:r>
                  <a:rPr lang="en-US" sz="12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2</m:t>
                        </m:r>
                      </m:sub>
                    </m:sSub>
                  </m:oMath>
                </a14:m>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r>
                  <a:rPr lang="en-US" sz="1200" dirty="0">
                    <a:latin typeface="Cambria Math" panose="02040503050406030204" pitchFamily="18" charset="0"/>
                    <a:ea typeface="Cambria Math" panose="02040503050406030204" pitchFamily="18" charset="0"/>
                  </a:rPr>
                  <a:t> </a:t>
                </a:r>
                <a:r>
                  <a:rPr lang="en-US" sz="1200" dirty="0">
                    <a:solidFill>
                      <a:srgbClr val="00B050"/>
                    </a:solidFill>
                    <a:latin typeface="Cambria Math" panose="02040503050406030204" pitchFamily="18" charset="0"/>
                    <a:ea typeface="Cambria Math" panose="02040503050406030204" pitchFamily="18" charset="0"/>
                  </a:rPr>
                  <a:t>1E</a:t>
                </a:r>
                <a:r>
                  <a:rPr lang="en-US"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1</m:t>
                        </m:r>
                      </m:sub>
                    </m:sSub>
                  </m:oMath>
                </a14:m>
                <a:r>
                  <a:rPr lang="en-US" sz="12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200" i="1" dirty="0">
                            <a:solidFill>
                              <a:srgbClr val="800080"/>
                            </a:solidFill>
                            <a:latin typeface="Cambria Math" panose="02040503050406030204" pitchFamily="18" charset="0"/>
                            <a:ea typeface="Cambria Math" panose="02040503050406030204" pitchFamily="18" charset="0"/>
                          </a:rPr>
                        </m:ctrlPr>
                      </m:sSubPr>
                      <m:e>
                        <m:r>
                          <a:rPr lang="en-US" sz="1200" i="1" dirty="0">
                            <a:solidFill>
                              <a:srgbClr val="800080"/>
                            </a:solidFill>
                            <a:latin typeface="Cambria Math" panose="02040503050406030204" pitchFamily="18" charset="0"/>
                            <a:ea typeface="Cambria Math" panose="02040503050406030204" pitchFamily="18" charset="0"/>
                          </a:rPr>
                          <m:t>𝑣</m:t>
                        </m:r>
                      </m:e>
                      <m:sub>
                        <m:r>
                          <a:rPr lang="en-US" sz="1200" i="1" dirty="0">
                            <a:solidFill>
                              <a:srgbClr val="800080"/>
                            </a:solidFill>
                            <a:latin typeface="Cambria Math" panose="02040503050406030204" pitchFamily="18" charset="0"/>
                            <a:ea typeface="Cambria Math" panose="02040503050406030204" pitchFamily="18" charset="0"/>
                          </a:rPr>
                          <m:t>2</m:t>
                        </m:r>
                      </m:sub>
                    </m:sSub>
                  </m:oMath>
                </a14:m>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r>
                  <a:rPr lang="en-US" sz="1200" dirty="0">
                    <a:latin typeface="Cambria Math" panose="02040503050406030204" pitchFamily="18" charset="0"/>
                    <a:ea typeface="Cambria Math" panose="02040503050406030204" pitchFamily="18" charset="0"/>
                  </a:rPr>
                  <a:t> </a:t>
                </a:r>
                <a:r>
                  <a:rPr lang="en-US" sz="1200" dirty="0">
                    <a:solidFill>
                      <a:srgbClr val="FF0000"/>
                    </a:solidFill>
                    <a:latin typeface="Cambria Math" panose="02040503050406030204" pitchFamily="18" charset="0"/>
                    <a:ea typeface="Cambria Math" panose="02040503050406030204" pitchFamily="18" charset="0"/>
                  </a:rPr>
                  <a:t>Type</a:t>
                </a:r>
                <a:r>
                  <a:rPr lang="en-US" sz="1200" dirty="0">
                    <a:latin typeface="Cambria Math" panose="02040503050406030204" pitchFamily="18" charset="0"/>
                    <a:ea typeface="Cambria Math" panose="02040503050406030204" pitchFamily="18" charset="0"/>
                  </a:rPr>
                  <a:t> </a:t>
                </a:r>
                <a:r>
                  <a:rPr lang="en-US" sz="1200" dirty="0" smtClean="0">
                    <a:latin typeface="Cambria Math" panose="02040503050406030204" pitchFamily="18" charset="0"/>
                    <a:ea typeface="Cambria Math" panose="02040503050406030204" pitchFamily="18" charset="0"/>
                  </a:rPr>
                  <a:t>}</a:t>
                </a:r>
              </a:p>
              <a:p>
                <a:pPr marL="0" indent="0">
                  <a:lnSpc>
                    <a:spcPct val="100000"/>
                  </a:lnSpc>
                  <a:spcBef>
                    <a:spcPts val="0"/>
                  </a:spcBef>
                  <a:buNone/>
                  <a:tabLst>
                    <a:tab pos="60325" algn="l"/>
                    <a:tab pos="230188" algn="l"/>
                    <a:tab pos="684213" algn="l"/>
                    <a:tab pos="1255713" algn="l"/>
                    <a:tab pos="1657350" algn="l"/>
                    <a:tab pos="1939925" algn="l"/>
                  </a:tabLst>
                </a:pPr>
                <a:r>
                  <a:rPr lang="en-US" sz="1200" dirty="0">
                    <a:latin typeface="Cambria Math" panose="02040503050406030204" pitchFamily="18" charset="0"/>
                    <a:ea typeface="Cambria Math" panose="02040503050406030204" pitchFamily="18" charset="0"/>
                  </a:rPr>
                  <a:t>	</a:t>
                </a:r>
                <a:r>
                  <a:rPr lang="en-US" sz="1200" dirty="0" smtClean="0">
                    <a:latin typeface="Cambria Math" panose="02040503050406030204" pitchFamily="18" charset="0"/>
                    <a:ea typeface="Cambria Math" panose="02040503050406030204" pitchFamily="18" charset="0"/>
                  </a:rPr>
                  <a:t>		</a:t>
                </a:r>
                <a:r>
                  <a:rPr lang="en-US" sz="1200" dirty="0" smtClean="0">
                    <a:solidFill>
                      <a:srgbClr val="800080"/>
                    </a:solidFill>
                    <a:latin typeface="Cambria Math" panose="02040503050406030204" pitchFamily="18" charset="0"/>
                    <a:ea typeface="Cambria Math" panose="02040503050406030204" pitchFamily="18" charset="0"/>
                  </a:rPr>
                  <a:t>G</a:t>
                </a:r>
                <a:r>
                  <a:rPr lang="en-US" sz="1200" dirty="0" smtClean="0">
                    <a:latin typeface="Cambria Math" panose="02040503050406030204" pitchFamily="18" charset="0"/>
                    <a:ea typeface="Cambria Math" panose="02040503050406030204" pitchFamily="18" charset="0"/>
                  </a:rPr>
                  <a:t>)</a:t>
                </a:r>
                <a:endParaRPr lang="en-US" sz="1200" dirty="0">
                  <a:latin typeface="Cambria Math" panose="02040503050406030204" pitchFamily="18" charset="0"/>
                  <a:ea typeface="Cambria Math" panose="020405030504060302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49" y="1825624"/>
                <a:ext cx="8515351" cy="5032375"/>
              </a:xfrm>
              <a:blipFill rotWithShape="0">
                <a:blip r:embed="rId3"/>
                <a:stretch>
                  <a:fillRect/>
                </a:stretch>
              </a:blipFill>
            </p:spPr>
            <p:txBody>
              <a:bodyPr/>
              <a:lstStyle/>
              <a:p>
                <a:r>
                  <a:rPr lang="en-GB">
                    <a:noFill/>
                  </a:rPr>
                  <a:t> </a:t>
                </a:r>
              </a:p>
            </p:txBody>
          </p:sp>
        </mc:Fallback>
      </mc:AlternateContent>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p:sp>
        <p:nvSpPr>
          <p:cNvPr id="4" name="Slide Number Placeholder 3"/>
          <p:cNvSpPr>
            <a:spLocks noGrp="1"/>
          </p:cNvSpPr>
          <p:nvPr>
            <p:ph type="sldNum" sz="quarter" idx="12"/>
          </p:nvPr>
        </p:nvSpPr>
        <p:spPr/>
        <p:txBody>
          <a:bodyPr/>
          <a:lstStyle/>
          <a:p>
            <a:fld id="{E64EF21E-4A1E-457A-A908-FECEBBB6594B}" type="slidenum">
              <a:rPr lang="en-US" smtClean="0"/>
              <a:t>84</a:t>
            </a:fld>
            <a:endParaRPr lang="en-US"/>
          </a:p>
        </p:txBody>
      </p:sp>
    </p:spTree>
    <p:extLst>
      <p:ext uri="{BB962C8B-B14F-4D97-AF65-F5344CB8AC3E}">
        <p14:creationId xmlns:p14="http://schemas.microsoft.com/office/powerpoint/2010/main" val="282932912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 y="1825625"/>
                <a:ext cx="9144001" cy="5032375"/>
              </a:xfrm>
            </p:spPr>
            <p:txBody>
              <a:bodyPr>
                <a:noAutofit/>
              </a:bodyPr>
              <a:lstStyle/>
              <a:p>
                <a:pPr marL="0" indent="0">
                  <a:lnSpc>
                    <a:spcPct val="100000"/>
                  </a:lnSpc>
                  <a:spcBef>
                    <a:spcPts val="0"/>
                  </a:spcBef>
                  <a:buNone/>
                  <a:tabLst>
                    <a:tab pos="57150" algn="l"/>
                    <a:tab pos="114300" algn="l"/>
                    <a:tab pos="228600" algn="l"/>
                    <a:tab pos="400050" algn="l"/>
                    <a:tab pos="457200" algn="l"/>
                    <a:tab pos="571500" algn="l"/>
                  </a:tabLst>
                </a:pPr>
                <a:r>
                  <a:rPr lang="en-US" sz="1400" dirty="0" smtClean="0">
                    <a:solidFill>
                      <a:srgbClr val="FF0000"/>
                    </a:solidFill>
                    <a:latin typeface="Cambria Math" panose="02040503050406030204" pitchFamily="18" charset="0"/>
                    <a:ea typeface="Cambria Math" panose="02040503050406030204" pitchFamily="18" charset="0"/>
                  </a:rPr>
                  <a:t>Definition </a:t>
                </a:r>
                <a:r>
                  <a:rPr lang="en-US" sz="1400" dirty="0">
                    <a:solidFill>
                      <a:srgbClr val="00B050"/>
                    </a:solidFill>
                    <a:latin typeface="Cambria Math" panose="02040503050406030204" pitchFamily="18" charset="0"/>
                    <a:ea typeface="Cambria Math" panose="02040503050406030204" pitchFamily="18" charset="0"/>
                  </a:rPr>
                  <a:t>1E</a:t>
                </a:r>
                <a:r>
                  <a:rPr lang="en-US" sz="1400" dirty="0">
                    <a:latin typeface="Cambria Math" panose="02040503050406030204" pitchFamily="18" charset="0"/>
                    <a:ea typeface="Cambria Math" panose="02040503050406030204" pitchFamily="18" charset="0"/>
                  </a:rPr>
                  <a:t> (</a:t>
                </a:r>
                <a:r>
                  <a:rPr lang="en-US" sz="1400" dirty="0">
                    <a:solidFill>
                      <a:srgbClr val="800080"/>
                    </a:solidFill>
                    <a:latin typeface="Cambria Math" panose="02040503050406030204" pitchFamily="18" charset="0"/>
                    <a:ea typeface="Cambria Math" panose="02040503050406030204" pitchFamily="18" charset="0"/>
                  </a:rPr>
                  <a:t>G</a:t>
                </a:r>
                <a:r>
                  <a:rPr lang="en-US" sz="1400" dirty="0">
                    <a:latin typeface="Cambria Math" panose="02040503050406030204" pitchFamily="18" charset="0"/>
                    <a:ea typeface="Cambria Math" panose="02040503050406030204" pitchFamily="18" charset="0"/>
                  </a:rPr>
                  <a:t> : </a:t>
                </a:r>
                <a:r>
                  <a:rPr lang="en-US" sz="1400" dirty="0">
                    <a:solidFill>
                      <a:srgbClr val="0070C0"/>
                    </a:solidFill>
                    <a:latin typeface="Cambria Math" panose="02040503050406030204" pitchFamily="18" charset="0"/>
                    <a:ea typeface="Cambria Math" panose="02040503050406030204" pitchFamily="18" charset="0"/>
                  </a:rPr>
                  <a:t>2-Graph</a:t>
                </a:r>
                <a:r>
                  <a:rPr lang="en-US" sz="1400" dirty="0">
                    <a:latin typeface="Cambria Math" panose="02040503050406030204" pitchFamily="18" charset="0"/>
                    <a:ea typeface="Cambria Math" panose="02040503050406030204" pitchFamily="18" charset="0"/>
                  </a:rPr>
                  <a:t>) :=</a:t>
                </a:r>
              </a:p>
              <a:p>
                <a:pPr marL="0" indent="0">
                  <a:lnSpc>
                    <a:spcPct val="100000"/>
                  </a:lnSpc>
                  <a:spcBef>
                    <a:spcPts val="0"/>
                  </a:spcBef>
                  <a:buNone/>
                  <a:tabLst>
                    <a:tab pos="57150" algn="l"/>
                    <a:tab pos="114300" algn="l"/>
                    <a:tab pos="228600" algn="l"/>
                    <a:tab pos="400050" algn="l"/>
                    <a:tab pos="457200" algn="l"/>
                    <a:tab pos="571500" algn="l"/>
                  </a:tabLst>
                </a:pPr>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00B050"/>
                            </a:solidFill>
                            <a:latin typeface="Cambria Math" panose="02040503050406030204" pitchFamily="18" charset="0"/>
                            <a:ea typeface="Cambria Math" panose="02040503050406030204" pitchFamily="18" charset="0"/>
                          </a:rPr>
                        </m:ctrlPr>
                      </m:sSubPr>
                      <m:e>
                        <m:r>
                          <m:rPr>
                            <m:nor/>
                          </m:rPr>
                          <a:rPr lang="en-US" sz="1400" dirty="0">
                            <a:solidFill>
                              <a:srgbClr val="00B050"/>
                            </a:solidFill>
                            <a:latin typeface="Cambria Math" panose="02040503050406030204" pitchFamily="18" charset="0"/>
                            <a:ea typeface="Cambria Math" panose="02040503050406030204" pitchFamily="18" charset="0"/>
                          </a:rPr>
                          <m:t>pr</m:t>
                        </m:r>
                      </m:e>
                      <m:sub>
                        <m:r>
                          <a:rPr lang="en-US" sz="1400" i="1" dirty="0">
                            <a:solidFill>
                              <a:srgbClr val="00B050"/>
                            </a:solidFill>
                            <a:latin typeface="Cambria Math" panose="02040503050406030204" pitchFamily="18" charset="0"/>
                            <a:ea typeface="Cambria Math" panose="02040503050406030204" pitchFamily="18" charset="0"/>
                          </a:rPr>
                          <m:t>1</m:t>
                        </m:r>
                      </m:sub>
                    </m:sSub>
                  </m:oMath>
                </a14:m>
                <a:endParaRPr lang="en-US" sz="1400" dirty="0">
                  <a:solidFill>
                    <a:srgbClr val="00B050"/>
                  </a:solidFill>
                  <a:latin typeface="Cambria Math" panose="02040503050406030204" pitchFamily="18" charset="0"/>
                  <a:ea typeface="Cambria Math" panose="02040503050406030204" pitchFamily="18" charset="0"/>
                </a:endParaRPr>
              </a:p>
              <a:p>
                <a:pPr marL="0" indent="0">
                  <a:lnSpc>
                    <a:spcPct val="100000"/>
                  </a:lnSpc>
                  <a:spcBef>
                    <a:spcPts val="0"/>
                  </a:spcBef>
                  <a:buNone/>
                  <a:tabLst>
                    <a:tab pos="57150" algn="l"/>
                    <a:tab pos="114300" algn="l"/>
                    <a:tab pos="228600" algn="l"/>
                    <a:tab pos="400050" algn="l"/>
                    <a:tab pos="457200" algn="l"/>
                    <a:tab pos="571500" algn="l"/>
                  </a:tabLst>
                </a:pPr>
                <a:r>
                  <a:rPr lang="en-US" sz="1400" dirty="0">
                    <a:latin typeface="Cambria Math" panose="02040503050406030204" pitchFamily="18" charset="0"/>
                    <a:ea typeface="Cambria Math" panose="02040503050406030204" pitchFamily="18" charset="0"/>
                  </a:rPr>
                  <a:t>	</a:t>
                </a:r>
                <a:r>
                  <a:rPr lang="en-US" sz="1400" dirty="0" smtClean="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00B050"/>
                            </a:solidFill>
                            <a:latin typeface="Cambria Math" panose="02040503050406030204" pitchFamily="18" charset="0"/>
                            <a:ea typeface="Cambria Math" panose="02040503050406030204" pitchFamily="18" charset="0"/>
                          </a:rPr>
                        </m:ctrlPr>
                      </m:sSubPr>
                      <m:e>
                        <m:r>
                          <m:rPr>
                            <m:nor/>
                          </m:rPr>
                          <a:rPr lang="en-US" sz="1400" dirty="0">
                            <a:solidFill>
                              <a:srgbClr val="00B050"/>
                            </a:solidFill>
                            <a:latin typeface="Cambria Math" panose="02040503050406030204" pitchFamily="18" charset="0"/>
                            <a:ea typeface="Cambria Math" panose="02040503050406030204" pitchFamily="18" charset="0"/>
                          </a:rPr>
                          <m:t>pr</m:t>
                        </m:r>
                      </m:e>
                      <m:sub>
                        <m:r>
                          <a:rPr lang="en-US" sz="1400" i="1" dirty="0">
                            <a:solidFill>
                              <a:srgbClr val="00B050"/>
                            </a:solidFill>
                            <a:latin typeface="Cambria Math" panose="02040503050406030204" pitchFamily="18" charset="0"/>
                            <a:ea typeface="Cambria Math" panose="02040503050406030204" pitchFamily="18" charset="0"/>
                          </a:rPr>
                          <m:t>1</m:t>
                        </m:r>
                      </m:sub>
                    </m:sSub>
                  </m:oMath>
                </a14:m>
                <a:r>
                  <a:rPr lang="en-US" sz="1400" dirty="0" smtClean="0">
                    <a:solidFill>
                      <a:srgbClr val="FF0000"/>
                    </a:solidFill>
                    <a:latin typeface="Cambria Math" panose="02040503050406030204" pitchFamily="18" charset="0"/>
                    <a:ea typeface="Cambria Math" panose="02040503050406030204" pitchFamily="18" charset="0"/>
                  </a:rPr>
                  <a:t> Type </a:t>
                </a:r>
                <a:r>
                  <a:rPr lang="en-US" sz="1400" dirty="0">
                    <a:latin typeface="Cambria Math" panose="02040503050406030204" pitchFamily="18" charset="0"/>
                    <a:ea typeface="Cambria Math" panose="02040503050406030204" pitchFamily="18" charset="0"/>
                  </a:rPr>
                  <a:t>(</a:t>
                </a:r>
                <a14:m>
                  <m:oMath xmlns:m="http://schemas.openxmlformats.org/officeDocument/2006/math">
                    <m:r>
                      <a:rPr lang="en-US" sz="1400" i="1" dirty="0">
                        <a:solidFill>
                          <a:srgbClr val="FF0000"/>
                        </a:solidFill>
                        <a:latin typeface="Cambria Math" panose="02040503050406030204" pitchFamily="18" charset="0"/>
                        <a:ea typeface="Cambria Math" panose="02040503050406030204" pitchFamily="18" charset="0"/>
                      </a:rPr>
                      <m:t>𝜆</m:t>
                    </m:r>
                  </m:oMath>
                </a14:m>
                <a:r>
                  <a:rPr lang="en-US" sz="1400" dirty="0">
                    <a:latin typeface="Cambria Math" panose="02040503050406030204" pitchFamily="18" charset="0"/>
                    <a:ea typeface="Cambria Math" panose="02040503050406030204" pitchFamily="18" charset="0"/>
                  </a:rPr>
                  <a:t> </a:t>
                </a:r>
                <a:r>
                  <a:rPr lang="en-US" sz="1400" dirty="0">
                    <a:solidFill>
                      <a:srgbClr val="80008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 </a:t>
                </a:r>
                <a:r>
                  <a:rPr lang="en-US" sz="1400" dirty="0">
                    <a:solidFill>
                      <a:srgbClr val="FF0000"/>
                    </a:solidFill>
                    <a:latin typeface="Cambria Math" panose="02040503050406030204" pitchFamily="18" charset="0"/>
                    <a:ea typeface="Cambria Math" panose="02040503050406030204" pitchFamily="18" charset="0"/>
                  </a:rPr>
                  <a:t>Type</a:t>
                </a:r>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smtClean="0">
                    <a:latin typeface="Cambria Math" panose="02040503050406030204" pitchFamily="18" charset="0"/>
                    <a:ea typeface="Cambria Math" panose="02040503050406030204" pitchFamily="18" charset="0"/>
                  </a:rPr>
                  <a:t> { </a:t>
                </a:r>
                <a:r>
                  <a:rPr lang="en-US" sz="1400" dirty="0" smtClean="0">
                    <a:solidFill>
                      <a:srgbClr val="00B050"/>
                    </a:solidFill>
                    <a:latin typeface="Cambria Math" panose="02040503050406030204" pitchFamily="18" charset="0"/>
                    <a:ea typeface="Cambria Math" panose="02040503050406030204" pitchFamily="18" charset="0"/>
                  </a:rPr>
                  <a:t>1E</a:t>
                </a:r>
                <a:r>
                  <a:rPr lang="en-US" sz="1400" dirty="0">
                    <a:latin typeface="Cambria Math" panose="02040503050406030204" pitchFamily="18" charset="0"/>
                    <a:ea typeface="Cambria Math" panose="02040503050406030204" pitchFamily="18" charset="0"/>
                  </a:rPr>
                  <a:t> </a:t>
                </a:r>
                <a:r>
                  <a:rPr lang="en-US" sz="1400" dirty="0" smtClean="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FF0000"/>
                    </a:solidFill>
                    <a:latin typeface="Cambria Math" panose="02040503050406030204" pitchFamily="18" charset="0"/>
                    <a:ea typeface="Cambria Math" panose="02040503050406030204" pitchFamily="18" charset="0"/>
                  </a:rPr>
                  <a:t>Type</a:t>
                </a:r>
                <a:r>
                  <a:rPr lang="en-US" sz="1400" dirty="0">
                    <a:latin typeface="Cambria Math" panose="02040503050406030204" pitchFamily="18" charset="0"/>
                    <a:ea typeface="Cambria Math" panose="02040503050406030204" pitchFamily="18" charset="0"/>
                  </a:rPr>
                  <a:t> </a:t>
                </a:r>
                <a:r>
                  <a:rPr lang="en-US" sz="1400" dirty="0" smtClean="0">
                    <a:latin typeface="Cambria Math" panose="02040503050406030204" pitchFamily="18" charset="0"/>
                    <a:ea typeface="Cambria Math" panose="02040503050406030204" pitchFamily="18" charset="0"/>
                  </a:rPr>
                  <a:t>&amp; </a:t>
                </a:r>
                <a14:m>
                  <m:oMath xmlns:m="http://schemas.openxmlformats.org/officeDocument/2006/math">
                    <m:r>
                      <a:rPr lang="en-US" sz="1400" i="1">
                        <a:solidFill>
                          <a:srgbClr val="FF0000"/>
                        </a:solidFill>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smtClean="0">
                    <a:latin typeface="Cambria Math" panose="02040503050406030204" pitchFamily="18" charset="0"/>
                    <a:ea typeface="Cambria Math" panose="02040503050406030204" pitchFamily="18" charset="0"/>
                  </a:rPr>
                  <a:t>(</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1</m:t>
                        </m:r>
                      </m:sub>
                    </m:sSub>
                  </m:oMath>
                </a14:m>
                <a:r>
                  <a:rPr lang="en-US" sz="1400" dirty="0">
                    <a:solidFill>
                      <a:srgbClr val="800080"/>
                    </a:solidFill>
                    <a:latin typeface="Cambria Math" panose="02040503050406030204" pitchFamily="18" charset="0"/>
                    <a:ea typeface="Cambria Math" panose="02040503050406030204" pitchFamily="18" charset="0"/>
                  </a:rPr>
                  <a:t> </a:t>
                </a:r>
                <a:r>
                  <a:rPr lang="en-US" sz="1400" dirty="0" smtClean="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V</a:t>
                </a:r>
                <a:r>
                  <a:rPr lang="en-US" sz="1400" dirty="0" smtClean="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2</m:t>
                        </m:r>
                      </m:sub>
                    </m:sSub>
                  </m:oMath>
                </a14:m>
                <a:r>
                  <a:rPr lang="en-US" sz="1400" dirty="0" smtClean="0">
                    <a:latin typeface="Cambria Math" panose="02040503050406030204" pitchFamily="18" charset="0"/>
                    <a:ea typeface="Cambria Math" panose="02040503050406030204" pitchFamily="18" charset="0"/>
                  </a:rPr>
                  <a:t> :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1E</a:t>
                </a:r>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1</m:t>
                        </m:r>
                      </m:sub>
                    </m:sSub>
                  </m:oMath>
                </a14:m>
                <a:r>
                  <a:rPr lang="en-US" sz="1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2</m:t>
                        </m:r>
                      </m:sub>
                    </m:sSub>
                  </m:oMath>
                </a14:m>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1E</a:t>
                </a:r>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1</m:t>
                        </m:r>
                      </m:sub>
                    </m:sSub>
                  </m:oMath>
                </a14:m>
                <a:r>
                  <a:rPr lang="en-US" sz="1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2</m:t>
                        </m:r>
                      </m:sub>
                    </m:sSub>
                  </m:oMath>
                </a14:m>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FF0000"/>
                    </a:solidFill>
                    <a:latin typeface="Cambria Math" panose="02040503050406030204" pitchFamily="18" charset="0"/>
                    <a:ea typeface="Cambria Math" panose="02040503050406030204" pitchFamily="18" charset="0"/>
                  </a:rPr>
                  <a:t>Type</a:t>
                </a:r>
                <a:r>
                  <a:rPr lang="en-US" sz="1400" dirty="0">
                    <a:latin typeface="Cambria Math" panose="02040503050406030204" pitchFamily="18" charset="0"/>
                    <a:ea typeface="Cambria Math" panose="02040503050406030204" pitchFamily="18" charset="0"/>
                  </a:rPr>
                  <a:t> </a:t>
                </a:r>
                <a:r>
                  <a:rPr lang="en-US" sz="1400" dirty="0" smtClean="0">
                    <a:latin typeface="Cambria Math" panose="02040503050406030204" pitchFamily="18" charset="0"/>
                    <a:ea typeface="Cambria Math" panose="02040503050406030204" pitchFamily="18" charset="0"/>
                  </a:rPr>
                  <a:t>}) </a:t>
                </a:r>
                <a:r>
                  <a:rPr lang="en-US" sz="1400" dirty="0" smtClean="0">
                    <a:solidFill>
                      <a:srgbClr val="800080"/>
                    </a:solidFill>
                    <a:latin typeface="Cambria Math" panose="02040503050406030204" pitchFamily="18" charset="0"/>
                    <a:ea typeface="Cambria Math" panose="02040503050406030204" pitchFamily="18" charset="0"/>
                  </a:rPr>
                  <a:t>G</a:t>
                </a:r>
                <a:r>
                  <a:rPr lang="en-US" sz="1400" dirty="0" smtClean="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endParaRPr lang="en-US" sz="1400" dirty="0">
                  <a:latin typeface="Cambria Math" panose="02040503050406030204" pitchFamily="18" charset="0"/>
                  <a:ea typeface="Cambria Math" panose="02040503050406030204" pitchFamily="18" charset="0"/>
                </a:endParaRPr>
              </a:p>
              <a:p>
                <a:pPr marL="0" indent="0">
                  <a:lnSpc>
                    <a:spcPct val="100000"/>
                  </a:lnSpc>
                  <a:spcBef>
                    <a:spcPts val="0"/>
                  </a:spcBef>
                  <a:buNone/>
                  <a:tabLst>
                    <a:tab pos="57150" algn="l"/>
                    <a:tab pos="114300" algn="l"/>
                    <a:tab pos="228600" algn="l"/>
                    <a:tab pos="400050" algn="l"/>
                    <a:tab pos="457200" algn="l"/>
                    <a:tab pos="571500" algn="l"/>
                  </a:tabLst>
                </a:pPr>
                <a:r>
                  <a:rPr lang="en-US" sz="1400" dirty="0" smtClean="0">
                    <a:latin typeface="Cambria Math" panose="02040503050406030204" pitchFamily="18" charset="0"/>
                    <a:ea typeface="Cambria Math" panose="02040503050406030204" pitchFamily="18" charset="0"/>
                  </a:rPr>
                  <a:t>		</a:t>
                </a:r>
                <a:r>
                  <a:rPr lang="en-US" sz="1400" dirty="0">
                    <a:latin typeface="Cambria Math" panose="02040503050406030204" pitchFamily="18" charset="0"/>
                    <a:ea typeface="Cambria Math" panose="02040503050406030204" pitchFamily="18" charset="0"/>
                  </a:rPr>
                  <a:t>	</a:t>
                </a:r>
                <a:r>
                  <a:rPr lang="en-US" sz="1400" dirty="0">
                    <a:solidFill>
                      <a:schemeClr val="bg1"/>
                    </a:solidFill>
                    <a:latin typeface="Cambria Math" panose="02040503050406030204" pitchFamily="18" charset="0"/>
                    <a:ea typeface="Cambria Math" panose="02040503050406030204" pitchFamily="18" charset="0"/>
                  </a:rPr>
                  <a:t>(</a:t>
                </a:r>
                <a:r>
                  <a:rPr lang="en-US" sz="1400" dirty="0">
                    <a:latin typeface="Cambria Math" panose="02040503050406030204" pitchFamily="18" charset="0"/>
                    <a:ea typeface="Cambria Math" panose="02040503050406030204" pitchFamily="18" charset="0"/>
                  </a:rPr>
                  <a:t>@</a:t>
                </a:r>
                <a14:m>
                  <m:oMath xmlns:m="http://schemas.openxmlformats.org/officeDocument/2006/math">
                    <m:sSub>
                      <m:sSubPr>
                        <m:ctrlPr>
                          <a:rPr lang="en-US" sz="1400" i="1" dirty="0">
                            <a:solidFill>
                              <a:srgbClr val="00B050"/>
                            </a:solidFill>
                            <a:latin typeface="Cambria Math" panose="02040503050406030204" pitchFamily="18" charset="0"/>
                            <a:ea typeface="Cambria Math" panose="02040503050406030204" pitchFamily="18" charset="0"/>
                          </a:rPr>
                        </m:ctrlPr>
                      </m:sSubPr>
                      <m:e>
                        <m:r>
                          <m:rPr>
                            <m:nor/>
                          </m:rPr>
                          <a:rPr lang="en-US" sz="1400" dirty="0">
                            <a:solidFill>
                              <a:srgbClr val="00B050"/>
                            </a:solidFill>
                            <a:latin typeface="Cambria Math" panose="02040503050406030204" pitchFamily="18" charset="0"/>
                            <a:ea typeface="Cambria Math" panose="02040503050406030204" pitchFamily="18" charset="0"/>
                          </a:rPr>
                          <m:t>pr</m:t>
                        </m:r>
                      </m:e>
                      <m:sub>
                        <m:r>
                          <a:rPr lang="en-US" sz="1400" i="1" dirty="0">
                            <a:solidFill>
                              <a:srgbClr val="00B050"/>
                            </a:solidFill>
                            <a:latin typeface="Cambria Math" panose="02040503050406030204" pitchFamily="18" charset="0"/>
                            <a:ea typeface="Cambria Math" panose="02040503050406030204" pitchFamily="18" charset="0"/>
                          </a:rPr>
                          <m:t>1</m:t>
                        </m:r>
                      </m:sub>
                    </m:sSub>
                  </m:oMath>
                </a14:m>
                <a:r>
                  <a:rPr lang="en-US" sz="1400" dirty="0">
                    <a:solidFill>
                      <a:srgbClr val="FF0000"/>
                    </a:solidFill>
                    <a:latin typeface="Cambria Math" panose="02040503050406030204" pitchFamily="18" charset="0"/>
                    <a:ea typeface="Cambria Math" panose="02040503050406030204" pitchFamily="18" charset="0"/>
                  </a:rPr>
                  <a:t> Type </a:t>
                </a:r>
                <a:r>
                  <a:rPr lang="en-US" sz="1400" dirty="0">
                    <a:latin typeface="Cambria Math" panose="02040503050406030204" pitchFamily="18" charset="0"/>
                    <a:ea typeface="Cambria Math" panose="02040503050406030204" pitchFamily="18" charset="0"/>
                  </a:rPr>
                  <a:t>(</a:t>
                </a:r>
                <a14:m>
                  <m:oMath xmlns:m="http://schemas.openxmlformats.org/officeDocument/2006/math">
                    <m:r>
                      <a:rPr lang="en-US" sz="1400" i="1" dirty="0">
                        <a:solidFill>
                          <a:srgbClr val="FF0000"/>
                        </a:solidFill>
                        <a:latin typeface="Cambria Math" panose="02040503050406030204" pitchFamily="18" charset="0"/>
                        <a:ea typeface="Cambria Math" panose="02040503050406030204" pitchFamily="18" charset="0"/>
                      </a:rPr>
                      <m:t>𝜆</m:t>
                    </m:r>
                  </m:oMath>
                </a14:m>
                <a:r>
                  <a:rPr lang="en-US" sz="1400" dirty="0">
                    <a:latin typeface="Cambria Math" panose="02040503050406030204" pitchFamily="18" charset="0"/>
                    <a:ea typeface="Cambria Math" panose="02040503050406030204" pitchFamily="18" charset="0"/>
                  </a:rPr>
                  <a:t> </a:t>
                </a:r>
                <a:r>
                  <a:rPr lang="en-US" sz="1400" dirty="0">
                    <a:solidFill>
                      <a:srgbClr val="80008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 </a:t>
                </a:r>
                <a:r>
                  <a:rPr lang="en-US" sz="1400" dirty="0">
                    <a:solidFill>
                      <a:srgbClr val="FF0000"/>
                    </a:solidFill>
                    <a:latin typeface="Cambria Math" panose="02040503050406030204" pitchFamily="18" charset="0"/>
                    <a:ea typeface="Cambria Math" panose="02040503050406030204" pitchFamily="18" charset="0"/>
                  </a:rPr>
                  <a:t>Type</a:t>
                </a:r>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 </a:t>
                </a:r>
                <a:r>
                  <a:rPr lang="en-US" sz="1400" dirty="0">
                    <a:solidFill>
                      <a:srgbClr val="00B050"/>
                    </a:solidFill>
                    <a:latin typeface="Cambria Math" panose="02040503050406030204" pitchFamily="18" charset="0"/>
                    <a:ea typeface="Cambria Math" panose="02040503050406030204" pitchFamily="18" charset="0"/>
                  </a:rPr>
                  <a:t>1E</a:t>
                </a:r>
                <a:r>
                  <a:rPr lang="en-US" sz="1400" dirty="0">
                    <a:latin typeface="Cambria Math" panose="02040503050406030204" pitchFamily="18" charset="0"/>
                    <a:ea typeface="Cambria Math" panose="02040503050406030204" pitchFamily="18" charset="0"/>
                  </a:rPr>
                  <a:t> :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FF0000"/>
                    </a:solidFill>
                    <a:latin typeface="Cambria Math" panose="02040503050406030204" pitchFamily="18" charset="0"/>
                    <a:ea typeface="Cambria Math" panose="02040503050406030204" pitchFamily="18" charset="0"/>
                  </a:rPr>
                  <a:t>Type</a:t>
                </a:r>
                <a:r>
                  <a:rPr lang="en-US" sz="1400" dirty="0">
                    <a:latin typeface="Cambria Math" panose="02040503050406030204" pitchFamily="18" charset="0"/>
                    <a:ea typeface="Cambria Math" panose="02040503050406030204" pitchFamily="18" charset="0"/>
                  </a:rPr>
                  <a:t> &amp; </a:t>
                </a:r>
                <a14:m>
                  <m:oMath xmlns:m="http://schemas.openxmlformats.org/officeDocument/2006/math">
                    <m:r>
                      <a:rPr lang="en-US" sz="1400" i="1">
                        <a:solidFill>
                          <a:srgbClr val="FF0000"/>
                        </a:solidFill>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1</m:t>
                        </m:r>
                      </m:sub>
                    </m:sSub>
                  </m:oMath>
                </a14:m>
                <a:r>
                  <a:rPr lang="en-US" sz="1400" dirty="0">
                    <a:solidFill>
                      <a:srgbClr val="800080"/>
                    </a:solidFill>
                    <a:latin typeface="Cambria Math" panose="02040503050406030204" pitchFamily="18" charset="0"/>
                    <a:ea typeface="Cambria Math" panose="02040503050406030204" pitchFamily="18" charset="0"/>
                  </a:rPr>
                  <a:t> </a:t>
                </a:r>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2</m:t>
                        </m:r>
                      </m:sub>
                    </m:sSub>
                  </m:oMath>
                </a14:m>
                <a:r>
                  <a:rPr lang="en-US" sz="1400" dirty="0">
                    <a:latin typeface="Cambria Math" panose="02040503050406030204" pitchFamily="18" charset="0"/>
                    <a:ea typeface="Cambria Math" panose="02040503050406030204" pitchFamily="18" charset="0"/>
                  </a:rPr>
                  <a:t> :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1E</a:t>
                </a:r>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1</m:t>
                        </m:r>
                      </m:sub>
                    </m:sSub>
                  </m:oMath>
                </a14:m>
                <a:r>
                  <a:rPr lang="en-US" sz="1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2</m:t>
                        </m:r>
                      </m:sub>
                    </m:sSub>
                  </m:oMath>
                </a14:m>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1E</a:t>
                </a:r>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1</m:t>
                        </m:r>
                      </m:sub>
                    </m:sSub>
                  </m:oMath>
                </a14:m>
                <a:r>
                  <a:rPr lang="en-US" sz="1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2</m:t>
                        </m:r>
                      </m:sub>
                    </m:sSub>
                  </m:oMath>
                </a14:m>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FF0000"/>
                    </a:solidFill>
                    <a:latin typeface="Cambria Math" panose="02040503050406030204" pitchFamily="18" charset="0"/>
                    <a:ea typeface="Cambria Math" panose="02040503050406030204" pitchFamily="18" charset="0"/>
                  </a:rPr>
                  <a:t>Type</a:t>
                </a:r>
                <a:r>
                  <a:rPr lang="en-US" sz="1400" dirty="0">
                    <a:latin typeface="Cambria Math" panose="02040503050406030204" pitchFamily="18" charset="0"/>
                    <a:ea typeface="Cambria Math" panose="02040503050406030204" pitchFamily="18" charset="0"/>
                  </a:rPr>
                  <a:t> }) </a:t>
                </a:r>
                <a:r>
                  <a:rPr lang="en-US" sz="1400" dirty="0">
                    <a:solidFill>
                      <a:srgbClr val="800080"/>
                    </a:solidFill>
                    <a:latin typeface="Cambria Math" panose="02040503050406030204" pitchFamily="18" charset="0"/>
                    <a:ea typeface="Cambria Math" panose="02040503050406030204" pitchFamily="18" charset="0"/>
                  </a:rPr>
                  <a:t>G</a:t>
                </a:r>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endParaRPr lang="en-US" sz="1400" dirty="0">
                  <a:latin typeface="Cambria Math" panose="02040503050406030204" pitchFamily="18" charset="0"/>
                  <a:ea typeface="Cambria Math" panose="02040503050406030204" pitchFamily="18" charset="0"/>
                </a:endParaRPr>
              </a:p>
              <a:p>
                <a:pPr marL="0" indent="0">
                  <a:lnSpc>
                    <a:spcPct val="100000"/>
                  </a:lnSpc>
                  <a:spcBef>
                    <a:spcPts val="0"/>
                  </a:spcBef>
                  <a:buNone/>
                  <a:tabLst>
                    <a:tab pos="57150" algn="l"/>
                    <a:tab pos="114300" algn="l"/>
                    <a:tab pos="228600" algn="l"/>
                    <a:tab pos="400050" algn="l"/>
                    <a:tab pos="457200" algn="l"/>
                    <a:tab pos="571500" algn="l"/>
                  </a:tabLst>
                </a:pPr>
                <a:r>
                  <a:rPr lang="en-US" sz="1400" dirty="0" smtClean="0">
                    <a:latin typeface="Cambria Math" panose="02040503050406030204" pitchFamily="18" charset="0"/>
                    <a:ea typeface="Cambria Math" panose="02040503050406030204" pitchFamily="18" charset="0"/>
                  </a:rPr>
                  <a:t>		</a:t>
                </a:r>
                <a:r>
                  <a:rPr lang="en-US" sz="1400" dirty="0">
                    <a:latin typeface="Cambria Math" panose="02040503050406030204" pitchFamily="18" charset="0"/>
                    <a:ea typeface="Cambria Math" panose="02040503050406030204" pitchFamily="18" charset="0"/>
                  </a:rPr>
                  <a:t>	</a:t>
                </a:r>
                <a:r>
                  <a:rPr lang="en-US" sz="1400" dirty="0" smtClean="0">
                    <a:solidFill>
                      <a:schemeClr val="bg1"/>
                    </a:solidFill>
                    <a:latin typeface="Cambria Math" panose="02040503050406030204" pitchFamily="18" charset="0"/>
                    <a:ea typeface="Cambria Math" panose="02040503050406030204" pitchFamily="18" charset="0"/>
                  </a:rPr>
                  <a:t>(</a:t>
                </a:r>
                <a:r>
                  <a:rPr lang="en-US" sz="1400" dirty="0" smtClean="0">
                    <a:solidFill>
                      <a:srgbClr val="FF0000"/>
                    </a:solidFill>
                    <a:latin typeface="Cambria Math" panose="02040503050406030204" pitchFamily="18" charset="0"/>
                    <a:ea typeface="Cambria Math" panose="02040503050406030204" pitchFamily="18" charset="0"/>
                  </a:rPr>
                  <a:t>Type</a:t>
                </a:r>
                <a:r>
                  <a:rPr lang="en-US" sz="1400" dirty="0">
                    <a:latin typeface="Cambria Math" panose="02040503050406030204" pitchFamily="18" charset="0"/>
                    <a:ea typeface="Cambria Math" panose="02040503050406030204" pitchFamily="18" charset="0"/>
                  </a:rPr>
                  <a:t>)</a:t>
                </a:r>
              </a:p>
              <a:p>
                <a:pPr marL="0" indent="0">
                  <a:lnSpc>
                    <a:spcPct val="100000"/>
                  </a:lnSpc>
                  <a:spcBef>
                    <a:spcPts val="0"/>
                  </a:spcBef>
                  <a:buNone/>
                  <a:tabLst>
                    <a:tab pos="57150" algn="l"/>
                    <a:tab pos="114300" algn="l"/>
                    <a:tab pos="228600" algn="l"/>
                    <a:tab pos="400050" algn="l"/>
                    <a:tab pos="457200" algn="l"/>
                    <a:tab pos="571500" algn="l"/>
                  </a:tabLst>
                </a:pPr>
                <a:r>
                  <a:rPr lang="en-US" sz="1400" dirty="0" smtClean="0">
                    <a:latin typeface="Cambria Math" panose="02040503050406030204" pitchFamily="18" charset="0"/>
                    <a:ea typeface="Cambria Math" panose="02040503050406030204" pitchFamily="18" charset="0"/>
                  </a:rPr>
                  <a:t>			(</a:t>
                </a:r>
                <a14:m>
                  <m:oMath xmlns:m="http://schemas.openxmlformats.org/officeDocument/2006/math">
                    <m:r>
                      <a:rPr lang="en-US" sz="1400" i="1" dirty="0">
                        <a:solidFill>
                          <a:srgbClr val="FF0000"/>
                        </a:solidFill>
                        <a:latin typeface="Cambria Math" panose="02040503050406030204" pitchFamily="18" charset="0"/>
                        <a:ea typeface="Cambria Math" panose="02040503050406030204" pitchFamily="18" charset="0"/>
                      </a:rPr>
                      <m:t>𝜆</m:t>
                    </m:r>
                  </m:oMath>
                </a14:m>
                <a:r>
                  <a:rPr lang="en-US" sz="1400" dirty="0" smtClean="0">
                    <a:latin typeface="Cambria Math" panose="02040503050406030204" pitchFamily="18" charset="0"/>
                    <a:ea typeface="Cambria Math" panose="02040503050406030204" pitchFamily="18" charset="0"/>
                  </a:rPr>
                  <a:t> </a:t>
                </a:r>
                <a:r>
                  <a:rPr lang="en-US" sz="1400" dirty="0" smtClean="0">
                    <a:solidFill>
                      <a:srgbClr val="7030A0"/>
                    </a:solidFill>
                    <a:latin typeface="Cambria Math" panose="02040503050406030204" pitchFamily="18" charset="0"/>
                    <a:ea typeface="Cambria Math" panose="02040503050406030204" pitchFamily="18" charset="0"/>
                  </a:rPr>
                  <a:t>1E</a:t>
                </a:r>
                <a:r>
                  <a:rPr lang="en-US" sz="1400" dirty="0" smtClean="0">
                    <a:latin typeface="Cambria Math" panose="02040503050406030204" pitchFamily="18" charset="0"/>
                    <a:ea typeface="Cambria Math" panose="02040503050406030204" pitchFamily="18" charset="0"/>
                  </a:rPr>
                  <a:t> </a:t>
                </a:r>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00B050"/>
                            </a:solidFill>
                            <a:latin typeface="Cambria Math" panose="02040503050406030204" pitchFamily="18" charset="0"/>
                            <a:ea typeface="Cambria Math" panose="02040503050406030204" pitchFamily="18" charset="0"/>
                          </a:rPr>
                        </m:ctrlPr>
                      </m:sSubPr>
                      <m:e>
                        <m:r>
                          <m:rPr>
                            <m:nor/>
                          </m:rPr>
                          <a:rPr lang="en-US" sz="1400" dirty="0">
                            <a:solidFill>
                              <a:srgbClr val="00B050"/>
                            </a:solidFill>
                            <a:latin typeface="Cambria Math" panose="02040503050406030204" pitchFamily="18" charset="0"/>
                            <a:ea typeface="Cambria Math" panose="02040503050406030204" pitchFamily="18" charset="0"/>
                          </a:rPr>
                          <m:t>pr</m:t>
                        </m:r>
                      </m:e>
                      <m:sub>
                        <m:r>
                          <a:rPr lang="en-US" sz="1400" i="1" dirty="0">
                            <a:solidFill>
                              <a:srgbClr val="00B050"/>
                            </a:solidFill>
                            <a:latin typeface="Cambria Math" panose="02040503050406030204" pitchFamily="18" charset="0"/>
                            <a:ea typeface="Cambria Math" panose="02040503050406030204" pitchFamily="18" charset="0"/>
                          </a:rPr>
                          <m:t>1</m:t>
                        </m:r>
                      </m:sub>
                    </m:sSub>
                  </m:oMath>
                </a14:m>
                <a:r>
                  <a:rPr lang="en-US" sz="1400" dirty="0">
                    <a:solidFill>
                      <a:srgbClr val="FF0000"/>
                    </a:solidFill>
                    <a:latin typeface="Cambria Math" panose="02040503050406030204" pitchFamily="18" charset="0"/>
                    <a:ea typeface="Cambria Math" panose="02040503050406030204" pitchFamily="18" charset="0"/>
                  </a:rPr>
                  <a:t> Type </a:t>
                </a:r>
                <a:r>
                  <a:rPr lang="en-US" sz="1400" dirty="0">
                    <a:latin typeface="Cambria Math" panose="02040503050406030204" pitchFamily="18" charset="0"/>
                    <a:ea typeface="Cambria Math" panose="02040503050406030204" pitchFamily="18" charset="0"/>
                  </a:rPr>
                  <a:t>(</a:t>
                </a:r>
                <a14:m>
                  <m:oMath xmlns:m="http://schemas.openxmlformats.org/officeDocument/2006/math">
                    <m:r>
                      <a:rPr lang="en-US" sz="1400" i="1" dirty="0">
                        <a:solidFill>
                          <a:srgbClr val="FF0000"/>
                        </a:solidFill>
                        <a:latin typeface="Cambria Math" panose="02040503050406030204" pitchFamily="18" charset="0"/>
                        <a:ea typeface="Cambria Math" panose="02040503050406030204" pitchFamily="18" charset="0"/>
                      </a:rPr>
                      <m:t>𝜆</m:t>
                    </m:r>
                  </m:oMath>
                </a14:m>
                <a:r>
                  <a:rPr lang="en-US" sz="1400" dirty="0">
                    <a:latin typeface="Cambria Math" panose="02040503050406030204" pitchFamily="18" charset="0"/>
                    <a:ea typeface="Cambria Math" panose="02040503050406030204" pitchFamily="18" charset="0"/>
                  </a:rPr>
                  <a:t> </a:t>
                </a:r>
                <a:r>
                  <a:rPr lang="en-US" sz="1400" dirty="0">
                    <a:solidFill>
                      <a:srgbClr val="80008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 </a:t>
                </a:r>
                <a:r>
                  <a:rPr lang="en-US" sz="1400" dirty="0">
                    <a:solidFill>
                      <a:srgbClr val="FF0000"/>
                    </a:solidFill>
                    <a:latin typeface="Cambria Math" panose="02040503050406030204" pitchFamily="18" charset="0"/>
                    <a:ea typeface="Cambria Math" panose="02040503050406030204" pitchFamily="18" charset="0"/>
                  </a:rPr>
                  <a:t>Type</a:t>
                </a:r>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 </a:t>
                </a:r>
                <a:r>
                  <a:rPr lang="en-US" sz="1400" dirty="0">
                    <a:solidFill>
                      <a:srgbClr val="00B050"/>
                    </a:solidFill>
                    <a:latin typeface="Cambria Math" panose="02040503050406030204" pitchFamily="18" charset="0"/>
                    <a:ea typeface="Cambria Math" panose="02040503050406030204" pitchFamily="18" charset="0"/>
                  </a:rPr>
                  <a:t>1E</a:t>
                </a:r>
                <a:r>
                  <a:rPr lang="en-US" sz="1400" dirty="0">
                    <a:latin typeface="Cambria Math" panose="02040503050406030204" pitchFamily="18" charset="0"/>
                    <a:ea typeface="Cambria Math" panose="02040503050406030204" pitchFamily="18" charset="0"/>
                  </a:rPr>
                  <a:t> :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FF0000"/>
                    </a:solidFill>
                    <a:latin typeface="Cambria Math" panose="02040503050406030204" pitchFamily="18" charset="0"/>
                    <a:ea typeface="Cambria Math" panose="02040503050406030204" pitchFamily="18" charset="0"/>
                  </a:rPr>
                  <a:t>Type</a:t>
                </a:r>
                <a:r>
                  <a:rPr lang="en-US" sz="1400" dirty="0">
                    <a:latin typeface="Cambria Math" panose="02040503050406030204" pitchFamily="18" charset="0"/>
                    <a:ea typeface="Cambria Math" panose="02040503050406030204" pitchFamily="18" charset="0"/>
                  </a:rPr>
                  <a:t> &amp; </a:t>
                </a:r>
                <a14:m>
                  <m:oMath xmlns:m="http://schemas.openxmlformats.org/officeDocument/2006/math">
                    <m:r>
                      <a:rPr lang="en-US" sz="1400" i="1">
                        <a:solidFill>
                          <a:srgbClr val="FF0000"/>
                        </a:solidFill>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1</m:t>
                        </m:r>
                      </m:sub>
                    </m:sSub>
                  </m:oMath>
                </a14:m>
                <a:r>
                  <a:rPr lang="en-US" sz="1400" dirty="0">
                    <a:solidFill>
                      <a:srgbClr val="800080"/>
                    </a:solidFill>
                    <a:latin typeface="Cambria Math" panose="02040503050406030204" pitchFamily="18" charset="0"/>
                    <a:ea typeface="Cambria Math" panose="02040503050406030204" pitchFamily="18" charset="0"/>
                  </a:rPr>
                  <a:t> </a:t>
                </a:r>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2</m:t>
                        </m:r>
                      </m:sub>
                    </m:sSub>
                  </m:oMath>
                </a14:m>
                <a:r>
                  <a:rPr lang="en-US" sz="1400" dirty="0">
                    <a:latin typeface="Cambria Math" panose="02040503050406030204" pitchFamily="18" charset="0"/>
                    <a:ea typeface="Cambria Math" panose="02040503050406030204" pitchFamily="18" charset="0"/>
                  </a:rPr>
                  <a:t> :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1E</a:t>
                </a:r>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1</m:t>
                        </m:r>
                      </m:sub>
                    </m:sSub>
                  </m:oMath>
                </a14:m>
                <a:r>
                  <a:rPr lang="en-US" sz="1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2</m:t>
                        </m:r>
                      </m:sub>
                    </m:sSub>
                  </m:oMath>
                </a14:m>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1E</a:t>
                </a:r>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1</m:t>
                        </m:r>
                      </m:sub>
                    </m:sSub>
                  </m:oMath>
                </a14:m>
                <a:r>
                  <a:rPr lang="en-US" sz="1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2</m:t>
                        </m:r>
                      </m:sub>
                    </m:sSub>
                  </m:oMath>
                </a14:m>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FF0000"/>
                    </a:solidFill>
                    <a:latin typeface="Cambria Math" panose="02040503050406030204" pitchFamily="18" charset="0"/>
                    <a:ea typeface="Cambria Math" panose="02040503050406030204" pitchFamily="18" charset="0"/>
                  </a:rPr>
                  <a:t>Type</a:t>
                </a:r>
                <a:r>
                  <a:rPr lang="en-US" sz="1400" dirty="0">
                    <a:latin typeface="Cambria Math" panose="02040503050406030204" pitchFamily="18" charset="0"/>
                    <a:ea typeface="Cambria Math" panose="02040503050406030204" pitchFamily="18" charset="0"/>
                  </a:rPr>
                  <a:t> }) </a:t>
                </a:r>
                <a:r>
                  <a:rPr lang="en-US" sz="1400" dirty="0">
                    <a:solidFill>
                      <a:srgbClr val="800080"/>
                    </a:solidFill>
                    <a:latin typeface="Cambria Math" panose="02040503050406030204" pitchFamily="18" charset="0"/>
                    <a:ea typeface="Cambria Math" panose="02040503050406030204" pitchFamily="18" charset="0"/>
                  </a:rPr>
                  <a:t>G</a:t>
                </a:r>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endParaRPr lang="en-US" sz="1400" dirty="0">
                  <a:latin typeface="Cambria Math" panose="02040503050406030204" pitchFamily="18" charset="0"/>
                  <a:ea typeface="Cambria Math" panose="02040503050406030204" pitchFamily="18" charset="0"/>
                </a:endParaRPr>
              </a:p>
              <a:p>
                <a:pPr marL="0" indent="0">
                  <a:lnSpc>
                    <a:spcPct val="100000"/>
                  </a:lnSpc>
                  <a:spcBef>
                    <a:spcPts val="0"/>
                  </a:spcBef>
                  <a:buNone/>
                  <a:tabLst>
                    <a:tab pos="57150" algn="l"/>
                    <a:tab pos="114300" algn="l"/>
                    <a:tab pos="228600" algn="l"/>
                    <a:tab pos="400050" algn="l"/>
                    <a:tab pos="457200" algn="l"/>
                    <a:tab pos="571500" algn="l"/>
                  </a:tabLst>
                </a:pPr>
                <a:r>
                  <a:rPr lang="en-US" sz="1400" dirty="0" smtClean="0">
                    <a:latin typeface="Cambria Math" panose="02040503050406030204" pitchFamily="18" charset="0"/>
                    <a:ea typeface="Cambria Math" panose="02040503050406030204" pitchFamily="18" charset="0"/>
                  </a:rPr>
                  <a:t>	</a:t>
                </a:r>
                <a:r>
                  <a:rPr lang="en-US" sz="1400" dirty="0">
                    <a:latin typeface="Cambria Math" panose="02040503050406030204" pitchFamily="18" charset="0"/>
                    <a:ea typeface="Cambria Math" panose="02040503050406030204" pitchFamily="18" charset="0"/>
                  </a:rPr>
                  <a:t>		</a:t>
                </a:r>
                <a:r>
                  <a:rPr lang="en-US" sz="1400" dirty="0" smtClean="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00B050"/>
                            </a:solidFill>
                            <a:latin typeface="Cambria Math" panose="02040503050406030204" pitchFamily="18" charset="0"/>
                            <a:ea typeface="Cambria Math" panose="02040503050406030204" pitchFamily="18" charset="0"/>
                          </a:rPr>
                        </m:ctrlPr>
                      </m:sSubPr>
                      <m:e>
                        <m:r>
                          <m:rPr>
                            <m:nor/>
                          </m:rPr>
                          <a:rPr lang="en-US" sz="1400" dirty="0">
                            <a:solidFill>
                              <a:srgbClr val="00B050"/>
                            </a:solidFill>
                            <a:latin typeface="Cambria Math" panose="02040503050406030204" pitchFamily="18" charset="0"/>
                            <a:ea typeface="Cambria Math" panose="02040503050406030204" pitchFamily="18" charset="0"/>
                          </a:rPr>
                          <m:t>pr</m:t>
                        </m:r>
                      </m:e>
                      <m:sub>
                        <m:r>
                          <a:rPr lang="en-US" sz="1400" i="1" dirty="0">
                            <a:solidFill>
                              <a:srgbClr val="00B050"/>
                            </a:solidFill>
                            <a:latin typeface="Cambria Math" panose="02040503050406030204" pitchFamily="18" charset="0"/>
                            <a:ea typeface="Cambria Math" panose="02040503050406030204" pitchFamily="18" charset="0"/>
                          </a:rPr>
                          <m:t>1</m:t>
                        </m:r>
                      </m:sub>
                    </m:sSub>
                  </m:oMath>
                </a14:m>
                <a:r>
                  <a:rPr lang="en-US" sz="1400" dirty="0">
                    <a:solidFill>
                      <a:srgbClr val="FF0000"/>
                    </a:solidFill>
                    <a:latin typeface="Cambria Math" panose="02040503050406030204" pitchFamily="18" charset="0"/>
                    <a:ea typeface="Cambria Math" panose="02040503050406030204" pitchFamily="18" charset="0"/>
                  </a:rPr>
                  <a:t> Type </a:t>
                </a:r>
                <a:r>
                  <a:rPr lang="en-US" sz="1400" dirty="0">
                    <a:latin typeface="Cambria Math" panose="02040503050406030204" pitchFamily="18" charset="0"/>
                    <a:ea typeface="Cambria Math" panose="02040503050406030204" pitchFamily="18" charset="0"/>
                  </a:rPr>
                  <a:t>(</a:t>
                </a:r>
                <a14:m>
                  <m:oMath xmlns:m="http://schemas.openxmlformats.org/officeDocument/2006/math">
                    <m:r>
                      <a:rPr lang="en-US" sz="1400" i="1" dirty="0">
                        <a:solidFill>
                          <a:srgbClr val="FF0000"/>
                        </a:solidFill>
                        <a:latin typeface="Cambria Math" panose="02040503050406030204" pitchFamily="18" charset="0"/>
                        <a:ea typeface="Cambria Math" panose="02040503050406030204" pitchFamily="18" charset="0"/>
                      </a:rPr>
                      <m:t>𝜆</m:t>
                    </m:r>
                  </m:oMath>
                </a14:m>
                <a:r>
                  <a:rPr lang="en-US" sz="1400" dirty="0">
                    <a:latin typeface="Cambria Math" panose="02040503050406030204" pitchFamily="18" charset="0"/>
                    <a:ea typeface="Cambria Math" panose="02040503050406030204" pitchFamily="18" charset="0"/>
                  </a:rPr>
                  <a:t> </a:t>
                </a:r>
                <a:r>
                  <a:rPr lang="en-US" sz="1400" dirty="0">
                    <a:solidFill>
                      <a:srgbClr val="80008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 </a:t>
                </a:r>
                <a:r>
                  <a:rPr lang="en-US" sz="1400" dirty="0">
                    <a:solidFill>
                      <a:srgbClr val="FF0000"/>
                    </a:solidFill>
                    <a:latin typeface="Cambria Math" panose="02040503050406030204" pitchFamily="18" charset="0"/>
                    <a:ea typeface="Cambria Math" panose="02040503050406030204" pitchFamily="18" charset="0"/>
                  </a:rPr>
                  <a:t>Type</a:t>
                </a:r>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 </a:t>
                </a:r>
                <a:r>
                  <a:rPr lang="en-US" sz="1400" dirty="0">
                    <a:solidFill>
                      <a:srgbClr val="00B050"/>
                    </a:solidFill>
                    <a:latin typeface="Cambria Math" panose="02040503050406030204" pitchFamily="18" charset="0"/>
                    <a:ea typeface="Cambria Math" panose="02040503050406030204" pitchFamily="18" charset="0"/>
                  </a:rPr>
                  <a:t>1E</a:t>
                </a:r>
                <a:r>
                  <a:rPr lang="en-US" sz="1400" dirty="0">
                    <a:latin typeface="Cambria Math" panose="02040503050406030204" pitchFamily="18" charset="0"/>
                    <a:ea typeface="Cambria Math" panose="02040503050406030204" pitchFamily="18" charset="0"/>
                  </a:rPr>
                  <a:t> :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FF0000"/>
                    </a:solidFill>
                    <a:latin typeface="Cambria Math" panose="02040503050406030204" pitchFamily="18" charset="0"/>
                    <a:ea typeface="Cambria Math" panose="02040503050406030204" pitchFamily="18" charset="0"/>
                  </a:rPr>
                  <a:t>Type</a:t>
                </a:r>
                <a:r>
                  <a:rPr lang="en-US" sz="1400" dirty="0">
                    <a:latin typeface="Cambria Math" panose="02040503050406030204" pitchFamily="18" charset="0"/>
                    <a:ea typeface="Cambria Math" panose="02040503050406030204" pitchFamily="18" charset="0"/>
                  </a:rPr>
                  <a:t> &amp; </a:t>
                </a:r>
                <a14:m>
                  <m:oMath xmlns:m="http://schemas.openxmlformats.org/officeDocument/2006/math">
                    <m:r>
                      <a:rPr lang="en-US" sz="1400" i="1">
                        <a:solidFill>
                          <a:srgbClr val="FF0000"/>
                        </a:solidFill>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1</m:t>
                        </m:r>
                      </m:sub>
                    </m:sSub>
                  </m:oMath>
                </a14:m>
                <a:r>
                  <a:rPr lang="en-US" sz="1400" dirty="0">
                    <a:solidFill>
                      <a:srgbClr val="800080"/>
                    </a:solidFill>
                    <a:latin typeface="Cambria Math" panose="02040503050406030204" pitchFamily="18" charset="0"/>
                    <a:ea typeface="Cambria Math" panose="02040503050406030204" pitchFamily="18" charset="0"/>
                  </a:rPr>
                  <a:t> </a:t>
                </a:r>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2</m:t>
                        </m:r>
                      </m:sub>
                    </m:sSub>
                  </m:oMath>
                </a14:m>
                <a:r>
                  <a:rPr lang="en-US" sz="1400" dirty="0">
                    <a:latin typeface="Cambria Math" panose="02040503050406030204" pitchFamily="18" charset="0"/>
                    <a:ea typeface="Cambria Math" panose="02040503050406030204" pitchFamily="18" charset="0"/>
                  </a:rPr>
                  <a:t> :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1E</a:t>
                </a:r>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1</m:t>
                        </m:r>
                      </m:sub>
                    </m:sSub>
                  </m:oMath>
                </a14:m>
                <a:r>
                  <a:rPr lang="en-US" sz="1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2</m:t>
                        </m:r>
                      </m:sub>
                    </m:sSub>
                  </m:oMath>
                </a14:m>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1E</a:t>
                </a:r>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1</m:t>
                        </m:r>
                      </m:sub>
                    </m:sSub>
                  </m:oMath>
                </a14:m>
                <a:r>
                  <a:rPr lang="en-US" sz="1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2</m:t>
                        </m:r>
                      </m:sub>
                    </m:sSub>
                  </m:oMath>
                </a14:m>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FF0000"/>
                    </a:solidFill>
                    <a:latin typeface="Cambria Math" panose="02040503050406030204" pitchFamily="18" charset="0"/>
                    <a:ea typeface="Cambria Math" panose="02040503050406030204" pitchFamily="18" charset="0"/>
                  </a:rPr>
                  <a:t>Type</a:t>
                </a:r>
                <a:r>
                  <a:rPr lang="en-US" sz="1400" dirty="0">
                    <a:latin typeface="Cambria Math" panose="02040503050406030204" pitchFamily="18" charset="0"/>
                    <a:ea typeface="Cambria Math" panose="02040503050406030204" pitchFamily="18" charset="0"/>
                  </a:rPr>
                  <a:t> }) </a:t>
                </a:r>
                <a:r>
                  <a:rPr lang="en-US" sz="1400" dirty="0">
                    <a:solidFill>
                      <a:srgbClr val="800080"/>
                    </a:solidFill>
                    <a:latin typeface="Cambria Math" panose="02040503050406030204" pitchFamily="18" charset="0"/>
                    <a:ea typeface="Cambria Math" panose="02040503050406030204" pitchFamily="18" charset="0"/>
                  </a:rPr>
                  <a:t>G</a:t>
                </a:r>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endParaRPr lang="en-US" sz="1400" dirty="0">
                  <a:latin typeface="Cambria Math" panose="02040503050406030204" pitchFamily="18" charset="0"/>
                  <a:ea typeface="Cambria Math" panose="02040503050406030204" pitchFamily="18" charset="0"/>
                </a:endParaRPr>
              </a:p>
              <a:p>
                <a:pPr marL="0" indent="0">
                  <a:lnSpc>
                    <a:spcPct val="100000"/>
                  </a:lnSpc>
                  <a:spcBef>
                    <a:spcPts val="0"/>
                  </a:spcBef>
                  <a:buNone/>
                  <a:tabLst>
                    <a:tab pos="57150" algn="l"/>
                    <a:tab pos="114300" algn="l"/>
                    <a:tab pos="228600" algn="l"/>
                    <a:tab pos="400050" algn="l"/>
                    <a:tab pos="457200" algn="l"/>
                    <a:tab pos="571500" algn="l"/>
                  </a:tabLst>
                </a:pPr>
                <a:r>
                  <a:rPr lang="en-US" sz="1400" dirty="0" smtClean="0">
                    <a:latin typeface="Cambria Math" panose="02040503050406030204" pitchFamily="18" charset="0"/>
                    <a:ea typeface="Cambria Math" panose="02040503050406030204" pitchFamily="18" charset="0"/>
                  </a:rPr>
                  <a:t>	</a:t>
                </a:r>
                <a:r>
                  <a:rPr lang="en-US" sz="1400" dirty="0">
                    <a:latin typeface="Cambria Math" panose="02040503050406030204" pitchFamily="18" charset="0"/>
                    <a:ea typeface="Cambria Math" panose="02040503050406030204" pitchFamily="18" charset="0"/>
                  </a:rPr>
                  <a:t>		</a:t>
                </a:r>
                <a:r>
                  <a:rPr lang="en-US" sz="1400" dirty="0" smtClean="0">
                    <a:latin typeface="Cambria Math" panose="02040503050406030204" pitchFamily="18" charset="0"/>
                    <a:ea typeface="Cambria Math" panose="02040503050406030204" pitchFamily="18" charset="0"/>
                  </a:rPr>
                  <a:t>			</a:t>
                </a:r>
                <a:r>
                  <a:rPr lang="en-US" sz="1400" dirty="0" smtClean="0">
                    <a:solidFill>
                      <a:srgbClr val="FF0000"/>
                    </a:solidFill>
                    <a:latin typeface="Cambria Math" panose="02040503050406030204" pitchFamily="18" charset="0"/>
                    <a:ea typeface="Cambria Math" panose="02040503050406030204" pitchFamily="18" charset="0"/>
                  </a:rPr>
                  <a:t>Type</a:t>
                </a:r>
                <a:r>
                  <a:rPr lang="en-US" sz="1400" dirty="0" smtClean="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endParaRPr lang="en-US" sz="1400" dirty="0">
                  <a:latin typeface="Cambria Math" panose="02040503050406030204" pitchFamily="18" charset="0"/>
                  <a:ea typeface="Cambria Math" panose="02040503050406030204" pitchFamily="18" charset="0"/>
                </a:endParaRPr>
              </a:p>
              <a:p>
                <a:pPr marL="0" indent="0">
                  <a:lnSpc>
                    <a:spcPct val="100000"/>
                  </a:lnSpc>
                  <a:spcBef>
                    <a:spcPts val="0"/>
                  </a:spcBef>
                  <a:buNone/>
                  <a:tabLst>
                    <a:tab pos="57150" algn="l"/>
                    <a:tab pos="114300" algn="l"/>
                    <a:tab pos="228600" algn="l"/>
                    <a:tab pos="400050" algn="l"/>
                    <a:tab pos="457200" algn="l"/>
                    <a:tab pos="571500" algn="l"/>
                  </a:tabLst>
                </a:pPr>
                <a:r>
                  <a:rPr lang="en-US" sz="1400" dirty="0" smtClean="0">
                    <a:latin typeface="Cambria Math" panose="02040503050406030204" pitchFamily="18" charset="0"/>
                    <a:ea typeface="Cambria Math" panose="02040503050406030204" pitchFamily="18" charset="0"/>
                  </a:rPr>
                  <a:t>					</a:t>
                </a:r>
                <a14:m>
                  <m:oMath xmlns:m="http://schemas.openxmlformats.org/officeDocument/2006/math">
                    <m:r>
                      <a:rPr lang="en-US" sz="1400" i="1">
                        <a:solidFill>
                          <a:srgbClr val="FF0000"/>
                        </a:solidFill>
                        <a:latin typeface="Cambria Math" panose="02040503050406030204" pitchFamily="18" charset="0"/>
                        <a:ea typeface="Cambria Math" panose="02040503050406030204" pitchFamily="18" charset="0"/>
                      </a:rPr>
                      <m:t>∀</m:t>
                    </m:r>
                  </m:oMath>
                </a14:m>
                <a:r>
                  <a:rPr lang="en-US" sz="1400" dirty="0" smtClean="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1</m:t>
                        </m:r>
                      </m:sub>
                    </m:sSub>
                  </m:oMath>
                </a14:m>
                <a:r>
                  <a:rPr lang="en-US" sz="1400" dirty="0">
                    <a:latin typeface="Cambria Math" panose="02040503050406030204" pitchFamily="18" charset="0"/>
                    <a:ea typeface="Cambria Math" panose="02040503050406030204" pitchFamily="18" charset="0"/>
                  </a:rPr>
                  <a:t> : @</a:t>
                </a:r>
                <a14:m>
                  <m:oMath xmlns:m="http://schemas.openxmlformats.org/officeDocument/2006/math">
                    <m:sSub>
                      <m:sSubPr>
                        <m:ctrlPr>
                          <a:rPr lang="en-US" sz="1400" i="1" dirty="0">
                            <a:solidFill>
                              <a:srgbClr val="00B050"/>
                            </a:solidFill>
                            <a:latin typeface="Cambria Math" panose="02040503050406030204" pitchFamily="18" charset="0"/>
                            <a:ea typeface="Cambria Math" panose="02040503050406030204" pitchFamily="18" charset="0"/>
                          </a:rPr>
                        </m:ctrlPr>
                      </m:sSubPr>
                      <m:e>
                        <m:r>
                          <m:rPr>
                            <m:nor/>
                          </m:rPr>
                          <a:rPr lang="en-US" sz="1400" dirty="0">
                            <a:solidFill>
                              <a:srgbClr val="00B050"/>
                            </a:solidFill>
                            <a:latin typeface="Cambria Math" panose="02040503050406030204" pitchFamily="18" charset="0"/>
                            <a:ea typeface="Cambria Math" panose="02040503050406030204" pitchFamily="18" charset="0"/>
                          </a:rPr>
                          <m:t>pr</m:t>
                        </m:r>
                      </m:e>
                      <m:sub>
                        <m:r>
                          <a:rPr lang="en-US" sz="1400" i="1" dirty="0">
                            <a:solidFill>
                              <a:srgbClr val="00B050"/>
                            </a:solidFill>
                            <a:latin typeface="Cambria Math" panose="02040503050406030204" pitchFamily="18" charset="0"/>
                            <a:ea typeface="Cambria Math" panose="02040503050406030204" pitchFamily="18" charset="0"/>
                          </a:rPr>
                          <m:t>1</m:t>
                        </m:r>
                      </m:sub>
                    </m:sSub>
                  </m:oMath>
                </a14:m>
                <a:r>
                  <a:rPr lang="en-US" sz="1400" dirty="0">
                    <a:solidFill>
                      <a:srgbClr val="FF0000"/>
                    </a:solidFill>
                    <a:latin typeface="Cambria Math" panose="02040503050406030204" pitchFamily="18" charset="0"/>
                    <a:ea typeface="Cambria Math" panose="02040503050406030204" pitchFamily="18" charset="0"/>
                  </a:rPr>
                  <a:t> Type </a:t>
                </a:r>
                <a:r>
                  <a:rPr lang="en-US" sz="1400" dirty="0">
                    <a:latin typeface="Cambria Math" panose="02040503050406030204" pitchFamily="18" charset="0"/>
                    <a:ea typeface="Cambria Math" panose="02040503050406030204" pitchFamily="18" charset="0"/>
                  </a:rPr>
                  <a:t>(</a:t>
                </a:r>
                <a14:m>
                  <m:oMath xmlns:m="http://schemas.openxmlformats.org/officeDocument/2006/math">
                    <m:r>
                      <a:rPr lang="en-US" sz="1400" i="1" dirty="0">
                        <a:solidFill>
                          <a:srgbClr val="FF0000"/>
                        </a:solidFill>
                        <a:latin typeface="Cambria Math" panose="02040503050406030204" pitchFamily="18" charset="0"/>
                        <a:ea typeface="Cambria Math" panose="02040503050406030204" pitchFamily="18" charset="0"/>
                      </a:rPr>
                      <m:t>𝜆</m:t>
                    </m:r>
                  </m:oMath>
                </a14:m>
                <a:r>
                  <a:rPr lang="en-US" sz="1400" dirty="0">
                    <a:latin typeface="Cambria Math" panose="02040503050406030204" pitchFamily="18" charset="0"/>
                    <a:ea typeface="Cambria Math" panose="02040503050406030204" pitchFamily="18" charset="0"/>
                  </a:rPr>
                  <a:t> </a:t>
                </a:r>
                <a:r>
                  <a:rPr lang="en-US" sz="1400" dirty="0">
                    <a:solidFill>
                      <a:srgbClr val="80008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 </a:t>
                </a:r>
                <a:r>
                  <a:rPr lang="en-US" sz="1400" dirty="0">
                    <a:solidFill>
                      <a:srgbClr val="FF0000"/>
                    </a:solidFill>
                    <a:latin typeface="Cambria Math" panose="02040503050406030204" pitchFamily="18" charset="0"/>
                    <a:ea typeface="Cambria Math" panose="02040503050406030204" pitchFamily="18" charset="0"/>
                  </a:rPr>
                  <a:t>Type</a:t>
                </a:r>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 </a:t>
                </a:r>
                <a:r>
                  <a:rPr lang="en-US" sz="1400" dirty="0">
                    <a:solidFill>
                      <a:srgbClr val="00B050"/>
                    </a:solidFill>
                    <a:latin typeface="Cambria Math" panose="02040503050406030204" pitchFamily="18" charset="0"/>
                    <a:ea typeface="Cambria Math" panose="02040503050406030204" pitchFamily="18" charset="0"/>
                  </a:rPr>
                  <a:t>1E</a:t>
                </a:r>
                <a:r>
                  <a:rPr lang="en-US" sz="1400" dirty="0">
                    <a:latin typeface="Cambria Math" panose="02040503050406030204" pitchFamily="18" charset="0"/>
                    <a:ea typeface="Cambria Math" panose="02040503050406030204" pitchFamily="18" charset="0"/>
                  </a:rPr>
                  <a:t> :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FF0000"/>
                    </a:solidFill>
                    <a:latin typeface="Cambria Math" panose="02040503050406030204" pitchFamily="18" charset="0"/>
                    <a:ea typeface="Cambria Math" panose="02040503050406030204" pitchFamily="18" charset="0"/>
                  </a:rPr>
                  <a:t>Type</a:t>
                </a:r>
                <a:r>
                  <a:rPr lang="en-US" sz="1400" dirty="0">
                    <a:latin typeface="Cambria Math" panose="02040503050406030204" pitchFamily="18" charset="0"/>
                    <a:ea typeface="Cambria Math" panose="02040503050406030204" pitchFamily="18" charset="0"/>
                  </a:rPr>
                  <a:t> &amp; </a:t>
                </a:r>
                <a14:m>
                  <m:oMath xmlns:m="http://schemas.openxmlformats.org/officeDocument/2006/math">
                    <m:r>
                      <a:rPr lang="en-US" sz="1400" i="1">
                        <a:solidFill>
                          <a:srgbClr val="FF0000"/>
                        </a:solidFill>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1</m:t>
                        </m:r>
                      </m:sub>
                    </m:sSub>
                  </m:oMath>
                </a14:m>
                <a:r>
                  <a:rPr lang="en-US" sz="1400" dirty="0">
                    <a:solidFill>
                      <a:srgbClr val="800080"/>
                    </a:solidFill>
                    <a:latin typeface="Cambria Math" panose="02040503050406030204" pitchFamily="18" charset="0"/>
                    <a:ea typeface="Cambria Math" panose="02040503050406030204" pitchFamily="18" charset="0"/>
                  </a:rPr>
                  <a:t> </a:t>
                </a:r>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2</m:t>
                        </m:r>
                      </m:sub>
                    </m:sSub>
                  </m:oMath>
                </a14:m>
                <a:r>
                  <a:rPr lang="en-US" sz="1400" dirty="0">
                    <a:latin typeface="Cambria Math" panose="02040503050406030204" pitchFamily="18" charset="0"/>
                    <a:ea typeface="Cambria Math" panose="02040503050406030204" pitchFamily="18" charset="0"/>
                  </a:rPr>
                  <a:t> :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1E</a:t>
                </a:r>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1</m:t>
                        </m:r>
                      </m:sub>
                    </m:sSub>
                  </m:oMath>
                </a14:m>
                <a:r>
                  <a:rPr lang="en-US" sz="1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2</m:t>
                        </m:r>
                      </m:sub>
                    </m:sSub>
                  </m:oMath>
                </a14:m>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1E</a:t>
                </a:r>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1</m:t>
                        </m:r>
                      </m:sub>
                    </m:sSub>
                  </m:oMath>
                </a14:m>
                <a:r>
                  <a:rPr lang="en-US" sz="1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2</m:t>
                        </m:r>
                      </m:sub>
                    </m:sSub>
                  </m:oMath>
                </a14:m>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FF0000"/>
                    </a:solidFill>
                    <a:latin typeface="Cambria Math" panose="02040503050406030204" pitchFamily="18" charset="0"/>
                    <a:ea typeface="Cambria Math" panose="02040503050406030204" pitchFamily="18" charset="0"/>
                  </a:rPr>
                  <a:t>Type</a:t>
                </a:r>
                <a:r>
                  <a:rPr lang="en-US" sz="1400" dirty="0">
                    <a:latin typeface="Cambria Math" panose="02040503050406030204" pitchFamily="18" charset="0"/>
                    <a:ea typeface="Cambria Math" panose="02040503050406030204" pitchFamily="18" charset="0"/>
                  </a:rPr>
                  <a:t> }) </a:t>
                </a:r>
                <a:r>
                  <a:rPr lang="en-US" sz="1400" dirty="0">
                    <a:solidFill>
                      <a:srgbClr val="800080"/>
                    </a:solidFill>
                    <a:latin typeface="Cambria Math" panose="02040503050406030204" pitchFamily="18" charset="0"/>
                    <a:ea typeface="Cambria Math" panose="02040503050406030204" pitchFamily="18" charset="0"/>
                  </a:rPr>
                  <a:t>G</a:t>
                </a:r>
                <a:r>
                  <a:rPr lang="en-US" sz="1400" dirty="0" smtClean="0">
                    <a:latin typeface="Cambria Math" panose="02040503050406030204" pitchFamily="18" charset="0"/>
                    <a:ea typeface="Cambria Math" panose="02040503050406030204" pitchFamily="18" charset="0"/>
                  </a:rPr>
                  <a:t>)</a:t>
                </a:r>
              </a:p>
              <a:p>
                <a:pPr marL="0" indent="0">
                  <a:lnSpc>
                    <a:spcPct val="100000"/>
                  </a:lnSpc>
                  <a:spcBef>
                    <a:spcPts val="0"/>
                  </a:spcBef>
                  <a:buNone/>
                  <a:tabLst>
                    <a:tab pos="57150" algn="l"/>
                    <a:tab pos="114300" algn="l"/>
                    <a:tab pos="228600" algn="l"/>
                    <a:tab pos="400050" algn="l"/>
                    <a:tab pos="457200" algn="l"/>
                    <a:tab pos="571500" algn="l"/>
                  </a:tabLst>
                </a:pPr>
                <a:r>
                  <a:rPr lang="en-US" sz="1400" dirty="0" smtClean="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b="0" i="1" dirty="0" smtClean="0">
                            <a:solidFill>
                              <a:srgbClr val="800080"/>
                            </a:solidFill>
                            <a:latin typeface="Cambria Math" panose="02040503050406030204" pitchFamily="18" charset="0"/>
                            <a:ea typeface="Cambria Math" panose="02040503050406030204" pitchFamily="18" charset="0"/>
                          </a:rPr>
                          <m:t>2</m:t>
                        </m:r>
                      </m:sub>
                    </m:sSub>
                  </m:oMath>
                </a14:m>
                <a:r>
                  <a:rPr lang="en-US" sz="1400" dirty="0">
                    <a:latin typeface="Cambria Math" panose="02040503050406030204" pitchFamily="18" charset="0"/>
                    <a:ea typeface="Cambria Math" panose="02040503050406030204" pitchFamily="18" charset="0"/>
                  </a:rPr>
                  <a:t> : @</a:t>
                </a:r>
                <a14:m>
                  <m:oMath xmlns:m="http://schemas.openxmlformats.org/officeDocument/2006/math">
                    <m:sSub>
                      <m:sSubPr>
                        <m:ctrlPr>
                          <a:rPr lang="en-US" sz="1400" i="1" dirty="0">
                            <a:solidFill>
                              <a:srgbClr val="00B050"/>
                            </a:solidFill>
                            <a:latin typeface="Cambria Math" panose="02040503050406030204" pitchFamily="18" charset="0"/>
                            <a:ea typeface="Cambria Math" panose="02040503050406030204" pitchFamily="18" charset="0"/>
                          </a:rPr>
                        </m:ctrlPr>
                      </m:sSubPr>
                      <m:e>
                        <m:r>
                          <m:rPr>
                            <m:nor/>
                          </m:rPr>
                          <a:rPr lang="en-US" sz="1400" dirty="0">
                            <a:solidFill>
                              <a:srgbClr val="00B050"/>
                            </a:solidFill>
                            <a:latin typeface="Cambria Math" panose="02040503050406030204" pitchFamily="18" charset="0"/>
                            <a:ea typeface="Cambria Math" panose="02040503050406030204" pitchFamily="18" charset="0"/>
                          </a:rPr>
                          <m:t>pr</m:t>
                        </m:r>
                      </m:e>
                      <m:sub>
                        <m:r>
                          <a:rPr lang="en-US" sz="1400" i="1" dirty="0">
                            <a:solidFill>
                              <a:srgbClr val="00B050"/>
                            </a:solidFill>
                            <a:latin typeface="Cambria Math" panose="02040503050406030204" pitchFamily="18" charset="0"/>
                            <a:ea typeface="Cambria Math" panose="02040503050406030204" pitchFamily="18" charset="0"/>
                          </a:rPr>
                          <m:t>1</m:t>
                        </m:r>
                      </m:sub>
                    </m:sSub>
                  </m:oMath>
                </a14:m>
                <a:r>
                  <a:rPr lang="en-US" sz="1400" dirty="0">
                    <a:solidFill>
                      <a:srgbClr val="FF0000"/>
                    </a:solidFill>
                    <a:latin typeface="Cambria Math" panose="02040503050406030204" pitchFamily="18" charset="0"/>
                    <a:ea typeface="Cambria Math" panose="02040503050406030204" pitchFamily="18" charset="0"/>
                  </a:rPr>
                  <a:t> Type </a:t>
                </a:r>
                <a:r>
                  <a:rPr lang="en-US" sz="1400" dirty="0">
                    <a:latin typeface="Cambria Math" panose="02040503050406030204" pitchFamily="18" charset="0"/>
                    <a:ea typeface="Cambria Math" panose="02040503050406030204" pitchFamily="18" charset="0"/>
                  </a:rPr>
                  <a:t>(</a:t>
                </a:r>
                <a14:m>
                  <m:oMath xmlns:m="http://schemas.openxmlformats.org/officeDocument/2006/math">
                    <m:r>
                      <a:rPr lang="en-US" sz="1400" i="1" dirty="0">
                        <a:solidFill>
                          <a:srgbClr val="FF0000"/>
                        </a:solidFill>
                        <a:latin typeface="Cambria Math" panose="02040503050406030204" pitchFamily="18" charset="0"/>
                        <a:ea typeface="Cambria Math" panose="02040503050406030204" pitchFamily="18" charset="0"/>
                      </a:rPr>
                      <m:t>𝜆</m:t>
                    </m:r>
                  </m:oMath>
                </a14:m>
                <a:r>
                  <a:rPr lang="en-US" sz="1400" dirty="0">
                    <a:latin typeface="Cambria Math" panose="02040503050406030204" pitchFamily="18" charset="0"/>
                    <a:ea typeface="Cambria Math" panose="02040503050406030204" pitchFamily="18" charset="0"/>
                  </a:rPr>
                  <a:t> </a:t>
                </a:r>
                <a:r>
                  <a:rPr lang="en-US" sz="1400" dirty="0">
                    <a:solidFill>
                      <a:srgbClr val="80008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 </a:t>
                </a:r>
                <a:r>
                  <a:rPr lang="en-US" sz="1400" dirty="0">
                    <a:solidFill>
                      <a:srgbClr val="FF0000"/>
                    </a:solidFill>
                    <a:latin typeface="Cambria Math" panose="02040503050406030204" pitchFamily="18" charset="0"/>
                    <a:ea typeface="Cambria Math" panose="02040503050406030204" pitchFamily="18" charset="0"/>
                  </a:rPr>
                  <a:t>Type</a:t>
                </a:r>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 </a:t>
                </a:r>
                <a:r>
                  <a:rPr lang="en-US" sz="1400" dirty="0">
                    <a:solidFill>
                      <a:srgbClr val="00B050"/>
                    </a:solidFill>
                    <a:latin typeface="Cambria Math" panose="02040503050406030204" pitchFamily="18" charset="0"/>
                    <a:ea typeface="Cambria Math" panose="02040503050406030204" pitchFamily="18" charset="0"/>
                  </a:rPr>
                  <a:t>1E</a:t>
                </a:r>
                <a:r>
                  <a:rPr lang="en-US" sz="1400" dirty="0">
                    <a:latin typeface="Cambria Math" panose="02040503050406030204" pitchFamily="18" charset="0"/>
                    <a:ea typeface="Cambria Math" panose="02040503050406030204" pitchFamily="18" charset="0"/>
                  </a:rPr>
                  <a:t> :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FF0000"/>
                    </a:solidFill>
                    <a:latin typeface="Cambria Math" panose="02040503050406030204" pitchFamily="18" charset="0"/>
                    <a:ea typeface="Cambria Math" panose="02040503050406030204" pitchFamily="18" charset="0"/>
                  </a:rPr>
                  <a:t>Type</a:t>
                </a:r>
                <a:r>
                  <a:rPr lang="en-US" sz="1400" dirty="0">
                    <a:latin typeface="Cambria Math" panose="02040503050406030204" pitchFamily="18" charset="0"/>
                    <a:ea typeface="Cambria Math" panose="02040503050406030204" pitchFamily="18" charset="0"/>
                  </a:rPr>
                  <a:t> &amp; </a:t>
                </a:r>
                <a14:m>
                  <m:oMath xmlns:m="http://schemas.openxmlformats.org/officeDocument/2006/math">
                    <m:r>
                      <a:rPr lang="en-US" sz="1400" i="1">
                        <a:solidFill>
                          <a:srgbClr val="FF0000"/>
                        </a:solidFill>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1</m:t>
                        </m:r>
                      </m:sub>
                    </m:sSub>
                  </m:oMath>
                </a14:m>
                <a:r>
                  <a:rPr lang="en-US" sz="1400" dirty="0">
                    <a:solidFill>
                      <a:srgbClr val="800080"/>
                    </a:solidFill>
                    <a:latin typeface="Cambria Math" panose="02040503050406030204" pitchFamily="18" charset="0"/>
                    <a:ea typeface="Cambria Math" panose="02040503050406030204" pitchFamily="18" charset="0"/>
                  </a:rPr>
                  <a:t> </a:t>
                </a:r>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2</m:t>
                        </m:r>
                      </m:sub>
                    </m:sSub>
                  </m:oMath>
                </a14:m>
                <a:r>
                  <a:rPr lang="en-US" sz="1400" dirty="0">
                    <a:latin typeface="Cambria Math" panose="02040503050406030204" pitchFamily="18" charset="0"/>
                    <a:ea typeface="Cambria Math" panose="02040503050406030204" pitchFamily="18" charset="0"/>
                  </a:rPr>
                  <a:t> :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1E</a:t>
                </a:r>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1</m:t>
                        </m:r>
                      </m:sub>
                    </m:sSub>
                  </m:oMath>
                </a14:m>
                <a:r>
                  <a:rPr lang="en-US" sz="1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2</m:t>
                        </m:r>
                      </m:sub>
                    </m:sSub>
                  </m:oMath>
                </a14:m>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1E</a:t>
                </a:r>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1</m:t>
                        </m:r>
                      </m:sub>
                    </m:sSub>
                  </m:oMath>
                </a14:m>
                <a:r>
                  <a:rPr lang="en-US" sz="1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2</m:t>
                        </m:r>
                      </m:sub>
                    </m:sSub>
                  </m:oMath>
                </a14:m>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FF0000"/>
                    </a:solidFill>
                    <a:latin typeface="Cambria Math" panose="02040503050406030204" pitchFamily="18" charset="0"/>
                    <a:ea typeface="Cambria Math" panose="02040503050406030204" pitchFamily="18" charset="0"/>
                  </a:rPr>
                  <a:t>Type</a:t>
                </a:r>
                <a:r>
                  <a:rPr lang="en-US" sz="1400" dirty="0">
                    <a:latin typeface="Cambria Math" panose="02040503050406030204" pitchFamily="18" charset="0"/>
                    <a:ea typeface="Cambria Math" panose="02040503050406030204" pitchFamily="18" charset="0"/>
                  </a:rPr>
                  <a:t> }) </a:t>
                </a:r>
                <a:r>
                  <a:rPr lang="en-US" sz="1400" dirty="0">
                    <a:solidFill>
                      <a:srgbClr val="800080"/>
                    </a:solidFill>
                    <a:latin typeface="Cambria Math" panose="02040503050406030204" pitchFamily="18" charset="0"/>
                    <a:ea typeface="Cambria Math" panose="02040503050406030204" pitchFamily="18" charset="0"/>
                  </a:rPr>
                  <a:t>G</a:t>
                </a:r>
                <a:r>
                  <a:rPr lang="en-US" sz="1400" dirty="0" smtClean="0">
                    <a:latin typeface="Cambria Math" panose="02040503050406030204" pitchFamily="18" charset="0"/>
                    <a:ea typeface="Cambria Math" panose="02040503050406030204" pitchFamily="18" charset="0"/>
                  </a:rPr>
                  <a:t>),</a:t>
                </a:r>
              </a:p>
              <a:p>
                <a:pPr marL="0" indent="0">
                  <a:lnSpc>
                    <a:spcPct val="100000"/>
                  </a:lnSpc>
                  <a:spcBef>
                    <a:spcPts val="0"/>
                  </a:spcBef>
                  <a:buNone/>
                  <a:tabLst>
                    <a:tab pos="57150" algn="l"/>
                    <a:tab pos="114300" algn="l"/>
                    <a:tab pos="228600" algn="l"/>
                    <a:tab pos="400050" algn="l"/>
                    <a:tab pos="457200" algn="l"/>
                    <a:tab pos="571500" algn="l"/>
                  </a:tabLst>
                </a:pPr>
                <a:r>
                  <a:rPr lang="en-US" sz="1400" dirty="0" smtClean="0">
                    <a:latin typeface="Cambria Math" panose="02040503050406030204" pitchFamily="18" charset="0"/>
                    <a:ea typeface="Cambria Math" panose="02040503050406030204" pitchFamily="18" charset="0"/>
                  </a:rPr>
                  <a:t>	</a:t>
                </a:r>
                <a:r>
                  <a:rPr lang="en-US" sz="1400" dirty="0">
                    <a:latin typeface="Cambria Math" panose="02040503050406030204" pitchFamily="18" charset="0"/>
                    <a:ea typeface="Cambria Math" panose="02040503050406030204" pitchFamily="18" charset="0"/>
                  </a:rPr>
                  <a:t>	</a:t>
                </a:r>
                <a:r>
                  <a:rPr lang="en-US" sz="1400" dirty="0" smtClean="0">
                    <a:latin typeface="Cambria Math" panose="02040503050406030204" pitchFamily="18" charset="0"/>
                    <a:ea typeface="Cambria Math" panose="02040503050406030204" pitchFamily="18" charset="0"/>
                  </a:rPr>
                  <a:t>		</a:t>
                </a:r>
                <a:r>
                  <a:rPr lang="en-US" sz="1400" dirty="0" smtClean="0">
                    <a:solidFill>
                      <a:srgbClr val="7030A0"/>
                    </a:solidFill>
                    <a:latin typeface="Cambria Math" panose="02040503050406030204" pitchFamily="18" charset="0"/>
                    <a:ea typeface="Cambria Math" panose="02040503050406030204" pitchFamily="18" charset="0"/>
                  </a:rPr>
                  <a:t>1E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1</m:t>
                        </m:r>
                      </m:sub>
                    </m:sSub>
                  </m:oMath>
                </a14:m>
                <a:r>
                  <a:rPr lang="en-US" sz="1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2</m:t>
                        </m:r>
                      </m:sub>
                    </m:sSub>
                  </m:oMath>
                </a14:m>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7030A0"/>
                    </a:solidFill>
                    <a:latin typeface="Cambria Math" panose="02040503050406030204" pitchFamily="18" charset="0"/>
                    <a:ea typeface="Cambria Math" panose="02040503050406030204" pitchFamily="18" charset="0"/>
                  </a:rPr>
                  <a:t>1E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1</m:t>
                        </m:r>
                      </m:sub>
                    </m:sSub>
                  </m:oMath>
                </a14:m>
                <a:r>
                  <a:rPr lang="en-US" sz="1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2</m:t>
                        </m:r>
                      </m:sub>
                    </m:sSub>
                  </m:oMath>
                </a14:m>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smtClean="0">
                    <a:solidFill>
                      <a:srgbClr val="FF0000"/>
                    </a:solidFill>
                    <a:latin typeface="Cambria Math" panose="02040503050406030204" pitchFamily="18" charset="0"/>
                    <a:ea typeface="Cambria Math" panose="02040503050406030204" pitchFamily="18" charset="0"/>
                  </a:rPr>
                  <a:t>Type</a:t>
                </a:r>
                <a:r>
                  <a:rPr lang="en-US" sz="1400" dirty="0" smtClean="0">
                    <a:latin typeface="Cambria Math" panose="02040503050406030204" pitchFamily="18" charset="0"/>
                    <a:ea typeface="Cambria Math" panose="02040503050406030204" pitchFamily="18" charset="0"/>
                  </a:rPr>
                  <a:t>)</a:t>
                </a:r>
                <a:endParaRPr lang="en-US" sz="1400" dirty="0">
                  <a:latin typeface="Cambria Math" panose="02040503050406030204" pitchFamily="18" charset="0"/>
                  <a:ea typeface="Cambria Math" panose="02040503050406030204" pitchFamily="18" charset="0"/>
                </a:endParaRPr>
              </a:p>
              <a:p>
                <a:pPr marL="0" indent="0">
                  <a:lnSpc>
                    <a:spcPct val="100000"/>
                  </a:lnSpc>
                  <a:spcBef>
                    <a:spcPts val="0"/>
                  </a:spcBef>
                  <a:buNone/>
                  <a:tabLst>
                    <a:tab pos="57150" algn="l"/>
                    <a:tab pos="114300" algn="l"/>
                    <a:tab pos="228600" algn="l"/>
                    <a:tab pos="400050" algn="l"/>
                    <a:tab pos="457200" algn="l"/>
                    <a:tab pos="571500" algn="l"/>
                  </a:tabLst>
                </a:pPr>
                <a:r>
                  <a:rPr lang="en-US" sz="1400" dirty="0" smtClean="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00B050"/>
                            </a:solidFill>
                            <a:latin typeface="Cambria Math" panose="02040503050406030204" pitchFamily="18" charset="0"/>
                            <a:ea typeface="Cambria Math" panose="02040503050406030204" pitchFamily="18" charset="0"/>
                          </a:rPr>
                        </m:ctrlPr>
                      </m:sSubPr>
                      <m:e>
                        <m:r>
                          <m:rPr>
                            <m:nor/>
                          </m:rPr>
                          <a:rPr lang="en-US" sz="1400" dirty="0">
                            <a:solidFill>
                              <a:srgbClr val="00B050"/>
                            </a:solidFill>
                            <a:latin typeface="Cambria Math" panose="02040503050406030204" pitchFamily="18" charset="0"/>
                            <a:ea typeface="Cambria Math" panose="02040503050406030204" pitchFamily="18" charset="0"/>
                          </a:rPr>
                          <m:t>pr</m:t>
                        </m:r>
                      </m:e>
                      <m:sub>
                        <m:r>
                          <a:rPr lang="en-US" sz="1400" b="0" i="1" dirty="0" smtClean="0">
                            <a:solidFill>
                              <a:srgbClr val="00B050"/>
                            </a:solidFill>
                            <a:latin typeface="Cambria Math" panose="02040503050406030204" pitchFamily="18" charset="0"/>
                            <a:ea typeface="Cambria Math" panose="02040503050406030204" pitchFamily="18" charset="0"/>
                          </a:rPr>
                          <m:t>2</m:t>
                        </m:r>
                      </m:sub>
                    </m:sSub>
                  </m:oMath>
                </a14:m>
                <a:r>
                  <a:rPr lang="en-US" sz="1400" dirty="0" smtClean="0">
                    <a:latin typeface="Cambria Math" panose="02040503050406030204" pitchFamily="18" charset="0"/>
                    <a:ea typeface="Cambria Math" panose="02040503050406030204" pitchFamily="18" charset="0"/>
                  </a:rPr>
                  <a:t> </a:t>
                </a:r>
                <a:r>
                  <a:rPr lang="en-US" sz="1400" dirty="0" smtClean="0">
                    <a:solidFill>
                      <a:srgbClr val="FF0000"/>
                    </a:solidFill>
                    <a:latin typeface="Cambria Math" panose="02040503050406030204" pitchFamily="18" charset="0"/>
                    <a:ea typeface="Cambria Math" panose="02040503050406030204" pitchFamily="18" charset="0"/>
                  </a:rPr>
                  <a:t>Type </a:t>
                </a:r>
                <a:r>
                  <a:rPr lang="en-US" sz="1400" dirty="0">
                    <a:latin typeface="Cambria Math" panose="02040503050406030204" pitchFamily="18" charset="0"/>
                    <a:ea typeface="Cambria Math" panose="02040503050406030204" pitchFamily="18" charset="0"/>
                  </a:rPr>
                  <a:t>(</a:t>
                </a:r>
                <a14:m>
                  <m:oMath xmlns:m="http://schemas.openxmlformats.org/officeDocument/2006/math">
                    <m:r>
                      <a:rPr lang="en-US" sz="1400" i="1" dirty="0">
                        <a:solidFill>
                          <a:srgbClr val="FF0000"/>
                        </a:solidFill>
                        <a:latin typeface="Cambria Math" panose="02040503050406030204" pitchFamily="18" charset="0"/>
                        <a:ea typeface="Cambria Math" panose="02040503050406030204" pitchFamily="18" charset="0"/>
                      </a:rPr>
                      <m:t>𝜆</m:t>
                    </m:r>
                  </m:oMath>
                </a14:m>
                <a:r>
                  <a:rPr lang="en-US" sz="1400" dirty="0">
                    <a:latin typeface="Cambria Math" panose="02040503050406030204" pitchFamily="18" charset="0"/>
                    <a:ea typeface="Cambria Math" panose="02040503050406030204" pitchFamily="18" charset="0"/>
                  </a:rPr>
                  <a:t> </a:t>
                </a:r>
                <a:r>
                  <a:rPr lang="en-US" sz="1400" dirty="0">
                    <a:solidFill>
                      <a:srgbClr val="80008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 </a:t>
                </a:r>
                <a:r>
                  <a:rPr lang="en-US" sz="1400" dirty="0">
                    <a:solidFill>
                      <a:srgbClr val="FF0000"/>
                    </a:solidFill>
                    <a:latin typeface="Cambria Math" panose="02040503050406030204" pitchFamily="18" charset="0"/>
                    <a:ea typeface="Cambria Math" panose="02040503050406030204" pitchFamily="18" charset="0"/>
                  </a:rPr>
                  <a:t>Type</a:t>
                </a:r>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 </a:t>
                </a:r>
                <a:r>
                  <a:rPr lang="en-US" sz="1400" dirty="0">
                    <a:solidFill>
                      <a:srgbClr val="00B050"/>
                    </a:solidFill>
                    <a:latin typeface="Cambria Math" panose="02040503050406030204" pitchFamily="18" charset="0"/>
                    <a:ea typeface="Cambria Math" panose="02040503050406030204" pitchFamily="18" charset="0"/>
                  </a:rPr>
                  <a:t>1E</a:t>
                </a:r>
                <a:r>
                  <a:rPr lang="en-US" sz="1400" dirty="0">
                    <a:latin typeface="Cambria Math" panose="02040503050406030204" pitchFamily="18" charset="0"/>
                    <a:ea typeface="Cambria Math" panose="02040503050406030204" pitchFamily="18" charset="0"/>
                  </a:rPr>
                  <a:t> :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FF0000"/>
                    </a:solidFill>
                    <a:latin typeface="Cambria Math" panose="02040503050406030204" pitchFamily="18" charset="0"/>
                    <a:ea typeface="Cambria Math" panose="02040503050406030204" pitchFamily="18" charset="0"/>
                  </a:rPr>
                  <a:t>Type</a:t>
                </a:r>
                <a:r>
                  <a:rPr lang="en-US" sz="1400" dirty="0">
                    <a:latin typeface="Cambria Math" panose="02040503050406030204" pitchFamily="18" charset="0"/>
                    <a:ea typeface="Cambria Math" panose="02040503050406030204" pitchFamily="18" charset="0"/>
                  </a:rPr>
                  <a:t> &amp; </a:t>
                </a:r>
                <a14:m>
                  <m:oMath xmlns:m="http://schemas.openxmlformats.org/officeDocument/2006/math">
                    <m:r>
                      <a:rPr lang="en-US" sz="1400" i="1">
                        <a:solidFill>
                          <a:srgbClr val="FF0000"/>
                        </a:solidFill>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1</m:t>
                        </m:r>
                      </m:sub>
                    </m:sSub>
                  </m:oMath>
                </a14:m>
                <a:r>
                  <a:rPr lang="en-US" sz="1400" dirty="0">
                    <a:solidFill>
                      <a:srgbClr val="800080"/>
                    </a:solidFill>
                    <a:latin typeface="Cambria Math" panose="02040503050406030204" pitchFamily="18" charset="0"/>
                    <a:ea typeface="Cambria Math" panose="02040503050406030204" pitchFamily="18" charset="0"/>
                  </a:rPr>
                  <a:t> </a:t>
                </a:r>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2</m:t>
                        </m:r>
                      </m:sub>
                    </m:sSub>
                  </m:oMath>
                </a14:m>
                <a:r>
                  <a:rPr lang="en-US" sz="1400" dirty="0">
                    <a:latin typeface="Cambria Math" panose="02040503050406030204" pitchFamily="18" charset="0"/>
                    <a:ea typeface="Cambria Math" panose="02040503050406030204" pitchFamily="18" charset="0"/>
                  </a:rPr>
                  <a:t> :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1E</a:t>
                </a:r>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1</m:t>
                        </m:r>
                      </m:sub>
                    </m:sSub>
                  </m:oMath>
                </a14:m>
                <a:r>
                  <a:rPr lang="en-US" sz="1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2</m:t>
                        </m:r>
                      </m:sub>
                    </m:sSub>
                  </m:oMath>
                </a14:m>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1E</a:t>
                </a:r>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1</m:t>
                        </m:r>
                      </m:sub>
                    </m:sSub>
                  </m:oMath>
                </a14:m>
                <a:r>
                  <a:rPr lang="en-US" sz="1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2</m:t>
                        </m:r>
                      </m:sub>
                    </m:sSub>
                  </m:oMath>
                </a14:m>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FF0000"/>
                    </a:solidFill>
                    <a:latin typeface="Cambria Math" panose="02040503050406030204" pitchFamily="18" charset="0"/>
                    <a:ea typeface="Cambria Math" panose="02040503050406030204" pitchFamily="18" charset="0"/>
                  </a:rPr>
                  <a:t>Type</a:t>
                </a:r>
                <a:r>
                  <a:rPr lang="en-US" sz="1400" dirty="0">
                    <a:latin typeface="Cambria Math" panose="02040503050406030204" pitchFamily="18" charset="0"/>
                    <a:ea typeface="Cambria Math" panose="02040503050406030204" pitchFamily="18" charset="0"/>
                  </a:rPr>
                  <a:t> }) </a:t>
                </a:r>
                <a:r>
                  <a:rPr lang="en-US" sz="1400" dirty="0" smtClean="0">
                    <a:solidFill>
                      <a:srgbClr val="800080"/>
                    </a:solidFill>
                    <a:latin typeface="Cambria Math" panose="02040503050406030204" pitchFamily="18" charset="0"/>
                    <a:ea typeface="Cambria Math" panose="02040503050406030204" pitchFamily="18" charset="0"/>
                  </a:rPr>
                  <a:t>G</a:t>
                </a:r>
                <a:r>
                  <a:rPr lang="en-US" sz="1400" dirty="0" smtClean="0">
                    <a:latin typeface="Cambria Math" panose="02040503050406030204" pitchFamily="18" charset="0"/>
                    <a:ea typeface="Cambria Math" panose="02040503050406030204" pitchFamily="18" charset="0"/>
                  </a:rPr>
                  <a:t>)</a:t>
                </a:r>
              </a:p>
              <a:p>
                <a:pPr marL="0" indent="0">
                  <a:lnSpc>
                    <a:spcPct val="100000"/>
                  </a:lnSpc>
                  <a:spcBef>
                    <a:spcPts val="0"/>
                  </a:spcBef>
                  <a:buNone/>
                  <a:tabLst>
                    <a:tab pos="57150" algn="l"/>
                    <a:tab pos="114300" algn="l"/>
                    <a:tab pos="228600" algn="l"/>
                    <a:tab pos="400050" algn="l"/>
                    <a:tab pos="457200" algn="l"/>
                    <a:tab pos="571500" algn="l"/>
                  </a:tabLst>
                </a:pPr>
                <a:r>
                  <a:rPr lang="en-US" sz="1400" dirty="0" smtClean="0">
                    <a:latin typeface="Cambria Math" panose="02040503050406030204" pitchFamily="18" charset="0"/>
                    <a:ea typeface="Cambria Math" panose="02040503050406030204" pitchFamily="18" charset="0"/>
                  </a:rPr>
                  <a:t>	:	@</a:t>
                </a:r>
                <a14:m>
                  <m:oMath xmlns:m="http://schemas.openxmlformats.org/officeDocument/2006/math">
                    <m:sSub>
                      <m:sSubPr>
                        <m:ctrlPr>
                          <a:rPr lang="en-US" sz="1400" i="1" dirty="0">
                            <a:solidFill>
                              <a:srgbClr val="00B050"/>
                            </a:solidFill>
                            <a:latin typeface="Cambria Math" panose="02040503050406030204" pitchFamily="18" charset="0"/>
                            <a:ea typeface="Cambria Math" panose="02040503050406030204" pitchFamily="18" charset="0"/>
                          </a:rPr>
                        </m:ctrlPr>
                      </m:sSubPr>
                      <m:e>
                        <m:r>
                          <m:rPr>
                            <m:nor/>
                          </m:rPr>
                          <a:rPr lang="en-US" sz="1400" dirty="0">
                            <a:solidFill>
                              <a:srgbClr val="00B050"/>
                            </a:solidFill>
                            <a:latin typeface="Cambria Math" panose="02040503050406030204" pitchFamily="18" charset="0"/>
                            <a:ea typeface="Cambria Math" panose="02040503050406030204" pitchFamily="18" charset="0"/>
                          </a:rPr>
                          <m:t>pr</m:t>
                        </m:r>
                      </m:e>
                      <m:sub>
                        <m:r>
                          <a:rPr lang="en-US" sz="1400" i="1" dirty="0">
                            <a:solidFill>
                              <a:srgbClr val="00B050"/>
                            </a:solidFill>
                            <a:latin typeface="Cambria Math" panose="02040503050406030204" pitchFamily="18" charset="0"/>
                            <a:ea typeface="Cambria Math" panose="02040503050406030204" pitchFamily="18" charset="0"/>
                          </a:rPr>
                          <m:t>1</m:t>
                        </m:r>
                      </m:sub>
                    </m:sSub>
                  </m:oMath>
                </a14:m>
                <a:r>
                  <a:rPr lang="en-US" sz="1400" dirty="0">
                    <a:solidFill>
                      <a:srgbClr val="FF0000"/>
                    </a:solidFill>
                    <a:latin typeface="Cambria Math" panose="02040503050406030204" pitchFamily="18" charset="0"/>
                    <a:ea typeface="Cambria Math" panose="02040503050406030204" pitchFamily="18" charset="0"/>
                  </a:rPr>
                  <a:t> Type </a:t>
                </a:r>
                <a:r>
                  <a:rPr lang="en-US" sz="1400" dirty="0">
                    <a:latin typeface="Cambria Math" panose="02040503050406030204" pitchFamily="18" charset="0"/>
                    <a:ea typeface="Cambria Math" panose="02040503050406030204" pitchFamily="18" charset="0"/>
                  </a:rPr>
                  <a:t>(</a:t>
                </a:r>
                <a14:m>
                  <m:oMath xmlns:m="http://schemas.openxmlformats.org/officeDocument/2006/math">
                    <m:r>
                      <a:rPr lang="en-US" sz="1400" i="1" dirty="0">
                        <a:solidFill>
                          <a:srgbClr val="FF0000"/>
                        </a:solidFill>
                        <a:latin typeface="Cambria Math" panose="02040503050406030204" pitchFamily="18" charset="0"/>
                        <a:ea typeface="Cambria Math" panose="02040503050406030204" pitchFamily="18" charset="0"/>
                      </a:rPr>
                      <m:t>𝜆</m:t>
                    </m:r>
                  </m:oMath>
                </a14:m>
                <a:r>
                  <a:rPr lang="en-US" sz="1400" dirty="0">
                    <a:latin typeface="Cambria Math" panose="02040503050406030204" pitchFamily="18" charset="0"/>
                    <a:ea typeface="Cambria Math" panose="02040503050406030204" pitchFamily="18" charset="0"/>
                  </a:rPr>
                  <a:t> </a:t>
                </a:r>
                <a:r>
                  <a:rPr lang="en-US" sz="1400" dirty="0">
                    <a:solidFill>
                      <a:srgbClr val="80008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 </a:t>
                </a:r>
                <a:r>
                  <a:rPr lang="en-US" sz="1400" dirty="0">
                    <a:solidFill>
                      <a:srgbClr val="FF0000"/>
                    </a:solidFill>
                    <a:latin typeface="Cambria Math" panose="02040503050406030204" pitchFamily="18" charset="0"/>
                    <a:ea typeface="Cambria Math" panose="02040503050406030204" pitchFamily="18" charset="0"/>
                  </a:rPr>
                  <a:t>Type</a:t>
                </a:r>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 </a:t>
                </a:r>
                <a:r>
                  <a:rPr lang="en-US" sz="1400" dirty="0">
                    <a:solidFill>
                      <a:srgbClr val="00B050"/>
                    </a:solidFill>
                    <a:latin typeface="Cambria Math" panose="02040503050406030204" pitchFamily="18" charset="0"/>
                    <a:ea typeface="Cambria Math" panose="02040503050406030204" pitchFamily="18" charset="0"/>
                  </a:rPr>
                  <a:t>1E</a:t>
                </a:r>
                <a:r>
                  <a:rPr lang="en-US" sz="1400" dirty="0">
                    <a:latin typeface="Cambria Math" panose="02040503050406030204" pitchFamily="18" charset="0"/>
                    <a:ea typeface="Cambria Math" panose="02040503050406030204" pitchFamily="18" charset="0"/>
                  </a:rPr>
                  <a:t> :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FF0000"/>
                    </a:solidFill>
                    <a:latin typeface="Cambria Math" panose="02040503050406030204" pitchFamily="18" charset="0"/>
                    <a:ea typeface="Cambria Math" panose="02040503050406030204" pitchFamily="18" charset="0"/>
                  </a:rPr>
                  <a:t>Type</a:t>
                </a:r>
                <a:r>
                  <a:rPr lang="en-US" sz="1400" dirty="0">
                    <a:latin typeface="Cambria Math" panose="02040503050406030204" pitchFamily="18" charset="0"/>
                    <a:ea typeface="Cambria Math" panose="02040503050406030204" pitchFamily="18" charset="0"/>
                  </a:rPr>
                  <a:t> &amp; </a:t>
                </a:r>
                <a14:m>
                  <m:oMath xmlns:m="http://schemas.openxmlformats.org/officeDocument/2006/math">
                    <m:r>
                      <a:rPr lang="en-US" sz="1400" i="1">
                        <a:solidFill>
                          <a:srgbClr val="FF0000"/>
                        </a:solidFill>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1</m:t>
                        </m:r>
                      </m:sub>
                    </m:sSub>
                  </m:oMath>
                </a14:m>
                <a:r>
                  <a:rPr lang="en-US" sz="1400" dirty="0">
                    <a:solidFill>
                      <a:srgbClr val="800080"/>
                    </a:solidFill>
                    <a:latin typeface="Cambria Math" panose="02040503050406030204" pitchFamily="18" charset="0"/>
                    <a:ea typeface="Cambria Math" panose="02040503050406030204" pitchFamily="18" charset="0"/>
                  </a:rPr>
                  <a:t> </a:t>
                </a:r>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2</m:t>
                        </m:r>
                      </m:sub>
                    </m:sSub>
                  </m:oMath>
                </a14:m>
                <a:r>
                  <a:rPr lang="en-US" sz="1400" dirty="0">
                    <a:latin typeface="Cambria Math" panose="02040503050406030204" pitchFamily="18" charset="0"/>
                    <a:ea typeface="Cambria Math" panose="02040503050406030204" pitchFamily="18" charset="0"/>
                  </a:rPr>
                  <a:t> :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1E</a:t>
                </a:r>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1</m:t>
                        </m:r>
                      </m:sub>
                    </m:sSub>
                  </m:oMath>
                </a14:m>
                <a:r>
                  <a:rPr lang="en-US" sz="1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2</m:t>
                        </m:r>
                      </m:sub>
                    </m:sSub>
                  </m:oMath>
                </a14:m>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1E</a:t>
                </a:r>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1</m:t>
                        </m:r>
                      </m:sub>
                    </m:sSub>
                  </m:oMath>
                </a14:m>
                <a:r>
                  <a:rPr lang="en-US" sz="1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2</m:t>
                        </m:r>
                      </m:sub>
                    </m:sSub>
                  </m:oMath>
                </a14:m>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FF0000"/>
                    </a:solidFill>
                    <a:latin typeface="Cambria Math" panose="02040503050406030204" pitchFamily="18" charset="0"/>
                    <a:ea typeface="Cambria Math" panose="02040503050406030204" pitchFamily="18" charset="0"/>
                  </a:rPr>
                  <a:t>Type</a:t>
                </a:r>
                <a:r>
                  <a:rPr lang="en-US" sz="1400" dirty="0">
                    <a:latin typeface="Cambria Math" panose="02040503050406030204" pitchFamily="18" charset="0"/>
                    <a:ea typeface="Cambria Math" panose="02040503050406030204" pitchFamily="18" charset="0"/>
                  </a:rPr>
                  <a:t> }) </a:t>
                </a:r>
                <a:r>
                  <a:rPr lang="en-US" sz="1400" dirty="0">
                    <a:solidFill>
                      <a:srgbClr val="800080"/>
                    </a:solidFill>
                    <a:latin typeface="Cambria Math" panose="02040503050406030204" pitchFamily="18" charset="0"/>
                    <a:ea typeface="Cambria Math" panose="02040503050406030204" pitchFamily="18" charset="0"/>
                  </a:rPr>
                  <a:t>G</a:t>
                </a:r>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endParaRPr lang="en-US" sz="1400" dirty="0">
                  <a:latin typeface="Cambria Math" panose="02040503050406030204" pitchFamily="18" charset="0"/>
                  <a:ea typeface="Cambria Math" panose="02040503050406030204" pitchFamily="18" charset="0"/>
                </a:endParaRPr>
              </a:p>
              <a:p>
                <a:pPr marL="0" indent="0">
                  <a:lnSpc>
                    <a:spcPct val="100000"/>
                  </a:lnSpc>
                  <a:spcBef>
                    <a:spcPts val="0"/>
                  </a:spcBef>
                  <a:buNone/>
                  <a:tabLst>
                    <a:tab pos="57150" algn="l"/>
                    <a:tab pos="114300" algn="l"/>
                    <a:tab pos="228600" algn="l"/>
                    <a:tab pos="400050" algn="l"/>
                    <a:tab pos="457200" algn="l"/>
                    <a:tab pos="571500" algn="l"/>
                  </a:tabLst>
                </a:pPr>
                <a:r>
                  <a:rPr lang="en-US" sz="1400" dirty="0">
                    <a:latin typeface="Cambria Math" panose="02040503050406030204" pitchFamily="18" charset="0"/>
                    <a:ea typeface="Cambria Math" panose="02040503050406030204" pitchFamily="18" charset="0"/>
                  </a:rPr>
                  <a:t>		</a:t>
                </a:r>
                <a:r>
                  <a:rPr lang="en-US" sz="1400" dirty="0" smtClean="0">
                    <a:latin typeface="Cambria Math" panose="02040503050406030204" pitchFamily="18" charset="0"/>
                    <a:ea typeface="Cambria Math" panose="02040503050406030204" pitchFamily="18" charset="0"/>
                  </a:rPr>
                  <a:t>@</a:t>
                </a:r>
                <a14:m>
                  <m:oMath xmlns:m="http://schemas.openxmlformats.org/officeDocument/2006/math">
                    <m:sSub>
                      <m:sSubPr>
                        <m:ctrlPr>
                          <a:rPr lang="en-US" sz="1400" i="1" dirty="0">
                            <a:solidFill>
                              <a:srgbClr val="00B050"/>
                            </a:solidFill>
                            <a:latin typeface="Cambria Math" panose="02040503050406030204" pitchFamily="18" charset="0"/>
                            <a:ea typeface="Cambria Math" panose="02040503050406030204" pitchFamily="18" charset="0"/>
                          </a:rPr>
                        </m:ctrlPr>
                      </m:sSubPr>
                      <m:e>
                        <m:r>
                          <m:rPr>
                            <m:nor/>
                          </m:rPr>
                          <a:rPr lang="en-US" sz="1400" dirty="0">
                            <a:solidFill>
                              <a:srgbClr val="00B050"/>
                            </a:solidFill>
                            <a:latin typeface="Cambria Math" panose="02040503050406030204" pitchFamily="18" charset="0"/>
                            <a:ea typeface="Cambria Math" panose="02040503050406030204" pitchFamily="18" charset="0"/>
                          </a:rPr>
                          <m:t>pr</m:t>
                        </m:r>
                      </m:e>
                      <m:sub>
                        <m:r>
                          <a:rPr lang="en-US" sz="1400" i="1" dirty="0">
                            <a:solidFill>
                              <a:srgbClr val="00B050"/>
                            </a:solidFill>
                            <a:latin typeface="Cambria Math" panose="02040503050406030204" pitchFamily="18" charset="0"/>
                            <a:ea typeface="Cambria Math" panose="02040503050406030204" pitchFamily="18" charset="0"/>
                          </a:rPr>
                          <m:t>1</m:t>
                        </m:r>
                      </m:sub>
                    </m:sSub>
                  </m:oMath>
                </a14:m>
                <a:r>
                  <a:rPr lang="en-US" sz="1400" dirty="0">
                    <a:solidFill>
                      <a:srgbClr val="FF0000"/>
                    </a:solidFill>
                    <a:latin typeface="Cambria Math" panose="02040503050406030204" pitchFamily="18" charset="0"/>
                    <a:ea typeface="Cambria Math" panose="02040503050406030204" pitchFamily="18" charset="0"/>
                  </a:rPr>
                  <a:t> Type </a:t>
                </a:r>
                <a:r>
                  <a:rPr lang="en-US" sz="1400" dirty="0">
                    <a:latin typeface="Cambria Math" panose="02040503050406030204" pitchFamily="18" charset="0"/>
                    <a:ea typeface="Cambria Math" panose="02040503050406030204" pitchFamily="18" charset="0"/>
                  </a:rPr>
                  <a:t>(</a:t>
                </a:r>
                <a14:m>
                  <m:oMath xmlns:m="http://schemas.openxmlformats.org/officeDocument/2006/math">
                    <m:r>
                      <a:rPr lang="en-US" sz="1400" i="1" dirty="0">
                        <a:solidFill>
                          <a:srgbClr val="FF0000"/>
                        </a:solidFill>
                        <a:latin typeface="Cambria Math" panose="02040503050406030204" pitchFamily="18" charset="0"/>
                        <a:ea typeface="Cambria Math" panose="02040503050406030204" pitchFamily="18" charset="0"/>
                      </a:rPr>
                      <m:t>𝜆</m:t>
                    </m:r>
                  </m:oMath>
                </a14:m>
                <a:r>
                  <a:rPr lang="en-US" sz="1400" dirty="0">
                    <a:latin typeface="Cambria Math" panose="02040503050406030204" pitchFamily="18" charset="0"/>
                    <a:ea typeface="Cambria Math" panose="02040503050406030204" pitchFamily="18" charset="0"/>
                  </a:rPr>
                  <a:t> </a:t>
                </a:r>
                <a:r>
                  <a:rPr lang="en-US" sz="1400" dirty="0">
                    <a:solidFill>
                      <a:srgbClr val="80008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 </a:t>
                </a:r>
                <a:r>
                  <a:rPr lang="en-US" sz="1400" dirty="0">
                    <a:solidFill>
                      <a:srgbClr val="FF0000"/>
                    </a:solidFill>
                    <a:latin typeface="Cambria Math" panose="02040503050406030204" pitchFamily="18" charset="0"/>
                    <a:ea typeface="Cambria Math" panose="02040503050406030204" pitchFamily="18" charset="0"/>
                  </a:rPr>
                  <a:t>Type</a:t>
                </a:r>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 </a:t>
                </a:r>
                <a:r>
                  <a:rPr lang="en-US" sz="1400" dirty="0">
                    <a:solidFill>
                      <a:srgbClr val="00B050"/>
                    </a:solidFill>
                    <a:latin typeface="Cambria Math" panose="02040503050406030204" pitchFamily="18" charset="0"/>
                    <a:ea typeface="Cambria Math" panose="02040503050406030204" pitchFamily="18" charset="0"/>
                  </a:rPr>
                  <a:t>1E</a:t>
                </a:r>
                <a:r>
                  <a:rPr lang="en-US" sz="1400" dirty="0">
                    <a:latin typeface="Cambria Math" panose="02040503050406030204" pitchFamily="18" charset="0"/>
                    <a:ea typeface="Cambria Math" panose="02040503050406030204" pitchFamily="18" charset="0"/>
                  </a:rPr>
                  <a:t> :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FF0000"/>
                    </a:solidFill>
                    <a:latin typeface="Cambria Math" panose="02040503050406030204" pitchFamily="18" charset="0"/>
                    <a:ea typeface="Cambria Math" panose="02040503050406030204" pitchFamily="18" charset="0"/>
                  </a:rPr>
                  <a:t>Type</a:t>
                </a:r>
                <a:r>
                  <a:rPr lang="en-US" sz="1400" dirty="0">
                    <a:latin typeface="Cambria Math" panose="02040503050406030204" pitchFamily="18" charset="0"/>
                    <a:ea typeface="Cambria Math" panose="02040503050406030204" pitchFamily="18" charset="0"/>
                  </a:rPr>
                  <a:t> &amp; </a:t>
                </a:r>
                <a14:m>
                  <m:oMath xmlns:m="http://schemas.openxmlformats.org/officeDocument/2006/math">
                    <m:r>
                      <a:rPr lang="en-US" sz="1400" i="1">
                        <a:solidFill>
                          <a:srgbClr val="FF0000"/>
                        </a:solidFill>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1</m:t>
                        </m:r>
                      </m:sub>
                    </m:sSub>
                  </m:oMath>
                </a14:m>
                <a:r>
                  <a:rPr lang="en-US" sz="1400" dirty="0">
                    <a:solidFill>
                      <a:srgbClr val="800080"/>
                    </a:solidFill>
                    <a:latin typeface="Cambria Math" panose="02040503050406030204" pitchFamily="18" charset="0"/>
                    <a:ea typeface="Cambria Math" panose="02040503050406030204" pitchFamily="18" charset="0"/>
                  </a:rPr>
                  <a:t> </a:t>
                </a:r>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2</m:t>
                        </m:r>
                      </m:sub>
                    </m:sSub>
                  </m:oMath>
                </a14:m>
                <a:r>
                  <a:rPr lang="en-US" sz="1400" dirty="0">
                    <a:latin typeface="Cambria Math" panose="02040503050406030204" pitchFamily="18" charset="0"/>
                    <a:ea typeface="Cambria Math" panose="02040503050406030204" pitchFamily="18" charset="0"/>
                  </a:rPr>
                  <a:t> : </a:t>
                </a:r>
                <a:r>
                  <a:rPr lang="en-US" sz="1400" dirty="0">
                    <a:solidFill>
                      <a:srgbClr val="00B050"/>
                    </a:solidFill>
                    <a:latin typeface="Cambria Math" panose="02040503050406030204" pitchFamily="18" charset="0"/>
                    <a:ea typeface="Cambria Math" panose="02040503050406030204" pitchFamily="18" charset="0"/>
                  </a:rPr>
                  <a:t>V</a:t>
                </a:r>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1E</a:t>
                </a:r>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1</m:t>
                        </m:r>
                      </m:sub>
                    </m:sSub>
                  </m:oMath>
                </a14:m>
                <a:r>
                  <a:rPr lang="en-US" sz="1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2</m:t>
                        </m:r>
                      </m:sub>
                    </m:sSub>
                  </m:oMath>
                </a14:m>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00B050"/>
                    </a:solidFill>
                    <a:latin typeface="Cambria Math" panose="02040503050406030204" pitchFamily="18" charset="0"/>
                    <a:ea typeface="Cambria Math" panose="02040503050406030204" pitchFamily="18" charset="0"/>
                  </a:rPr>
                  <a:t>1E</a:t>
                </a:r>
                <a:r>
                  <a:rPr lang="en-US" sz="1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1</m:t>
                        </m:r>
                      </m:sub>
                    </m:sSub>
                  </m:oMath>
                </a14:m>
                <a:r>
                  <a:rPr lang="en-US" sz="1400" dirty="0">
                    <a:solidFill>
                      <a:srgbClr val="80008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sz="1400" i="1" dirty="0">
                            <a:solidFill>
                              <a:srgbClr val="800080"/>
                            </a:solidFill>
                            <a:latin typeface="Cambria Math" panose="02040503050406030204" pitchFamily="18" charset="0"/>
                            <a:ea typeface="Cambria Math" panose="02040503050406030204" pitchFamily="18" charset="0"/>
                          </a:rPr>
                        </m:ctrlPr>
                      </m:sSubPr>
                      <m:e>
                        <m:r>
                          <a:rPr lang="en-US" sz="1400" i="1" dirty="0">
                            <a:solidFill>
                              <a:srgbClr val="800080"/>
                            </a:solidFill>
                            <a:latin typeface="Cambria Math" panose="02040503050406030204" pitchFamily="18" charset="0"/>
                            <a:ea typeface="Cambria Math" panose="02040503050406030204" pitchFamily="18" charset="0"/>
                          </a:rPr>
                          <m:t>𝑣</m:t>
                        </m:r>
                      </m:e>
                      <m:sub>
                        <m:r>
                          <a:rPr lang="en-US" sz="1400" i="1" dirty="0">
                            <a:solidFill>
                              <a:srgbClr val="800080"/>
                            </a:solidFill>
                            <a:latin typeface="Cambria Math" panose="02040503050406030204" pitchFamily="18" charset="0"/>
                            <a:ea typeface="Cambria Math" panose="02040503050406030204" pitchFamily="18" charset="0"/>
                          </a:rPr>
                          <m:t>2</m:t>
                        </m:r>
                      </m:sub>
                    </m:sSub>
                  </m:oMath>
                </a14:m>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latin typeface="Cambria Math" panose="02040503050406030204" pitchFamily="18" charset="0"/>
                    <a:ea typeface="Cambria Math" panose="02040503050406030204" pitchFamily="18" charset="0"/>
                  </a:rPr>
                  <a:t> </a:t>
                </a:r>
                <a:r>
                  <a:rPr lang="en-US" sz="1400" dirty="0">
                    <a:solidFill>
                      <a:srgbClr val="FF0000"/>
                    </a:solidFill>
                    <a:latin typeface="Cambria Math" panose="02040503050406030204" pitchFamily="18" charset="0"/>
                    <a:ea typeface="Cambria Math" panose="02040503050406030204" pitchFamily="18" charset="0"/>
                  </a:rPr>
                  <a:t>Type</a:t>
                </a:r>
                <a:r>
                  <a:rPr lang="en-US" sz="1400" dirty="0">
                    <a:latin typeface="Cambria Math" panose="02040503050406030204" pitchFamily="18" charset="0"/>
                    <a:ea typeface="Cambria Math" panose="02040503050406030204" pitchFamily="18" charset="0"/>
                  </a:rPr>
                  <a:t> }) </a:t>
                </a:r>
                <a:r>
                  <a:rPr lang="en-US" sz="1400" dirty="0">
                    <a:solidFill>
                      <a:srgbClr val="800080"/>
                    </a:solidFill>
                    <a:latin typeface="Cambria Math" panose="02040503050406030204" pitchFamily="18" charset="0"/>
                    <a:ea typeface="Cambria Math" panose="02040503050406030204" pitchFamily="18" charset="0"/>
                  </a:rPr>
                  <a:t>G</a:t>
                </a:r>
                <a:r>
                  <a:rPr lang="en-US" sz="1400" dirty="0">
                    <a:latin typeface="Cambria Math" panose="02040503050406030204" pitchFamily="18" charset="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endParaRPr lang="en-US" sz="1400" dirty="0">
                  <a:latin typeface="Cambria Math" panose="02040503050406030204" pitchFamily="18" charset="0"/>
                  <a:ea typeface="Cambria Math" panose="02040503050406030204" pitchFamily="18" charset="0"/>
                </a:endParaRPr>
              </a:p>
              <a:p>
                <a:pPr marL="0" indent="0">
                  <a:lnSpc>
                    <a:spcPct val="100000"/>
                  </a:lnSpc>
                  <a:spcBef>
                    <a:spcPts val="0"/>
                  </a:spcBef>
                  <a:buNone/>
                  <a:tabLst>
                    <a:tab pos="57150" algn="l"/>
                    <a:tab pos="114300" algn="l"/>
                    <a:tab pos="228600" algn="l"/>
                    <a:tab pos="400050" algn="l"/>
                    <a:tab pos="457200" algn="l"/>
                    <a:tab pos="571500" algn="l"/>
                  </a:tabLst>
                </a:pPr>
                <a:r>
                  <a:rPr lang="en-US" sz="1400" dirty="0">
                    <a:latin typeface="Cambria Math" panose="02040503050406030204" pitchFamily="18" charset="0"/>
                    <a:ea typeface="Cambria Math" panose="02040503050406030204" pitchFamily="18" charset="0"/>
                  </a:rPr>
                  <a:t>		</a:t>
                </a:r>
                <a:r>
                  <a:rPr lang="en-US" sz="1400" dirty="0" smtClean="0">
                    <a:solidFill>
                      <a:srgbClr val="FF0000"/>
                    </a:solidFill>
                    <a:latin typeface="Cambria Math" panose="02040503050406030204" pitchFamily="18" charset="0"/>
                    <a:ea typeface="Cambria Math" panose="02040503050406030204" pitchFamily="18" charset="0"/>
                  </a:rPr>
                  <a:t>Type</a:t>
                </a:r>
                <a:endParaRPr lang="en-US" sz="1400" dirty="0">
                  <a:latin typeface="Cambria Math" panose="02040503050406030204" pitchFamily="18" charset="0"/>
                  <a:ea typeface="Cambria Math" panose="020405030504060302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 y="1825625"/>
                <a:ext cx="9144001" cy="5032375"/>
              </a:xfrm>
              <a:blipFill rotWithShape="0">
                <a:blip r:embed="rId3"/>
                <a:stretch>
                  <a:fillRect l="-200" t="-242"/>
                </a:stretch>
              </a:blipFill>
            </p:spPr>
            <p:txBody>
              <a:bodyPr/>
              <a:lstStyle/>
              <a:p>
                <a:r>
                  <a:rPr lang="en-GB">
                    <a:noFill/>
                  </a:rPr>
                  <a:t> </a:t>
                </a:r>
              </a:p>
            </p:txBody>
          </p:sp>
        </mc:Fallback>
      </mc:AlternateContent>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p:sp>
        <p:nvSpPr>
          <p:cNvPr id="4" name="Slide Number Placeholder 3"/>
          <p:cNvSpPr>
            <a:spLocks noGrp="1"/>
          </p:cNvSpPr>
          <p:nvPr>
            <p:ph type="sldNum" sz="quarter" idx="12"/>
          </p:nvPr>
        </p:nvSpPr>
        <p:spPr/>
        <p:txBody>
          <a:bodyPr/>
          <a:lstStyle/>
          <a:p>
            <a:fld id="{E64EF21E-4A1E-457A-A908-FECEBBB6594B}" type="slidenum">
              <a:rPr lang="en-US" smtClean="0"/>
              <a:t>85</a:t>
            </a:fld>
            <a:endParaRPr lang="en-US"/>
          </a:p>
        </p:txBody>
      </p:sp>
      <mc:AlternateContent xmlns:mc="http://schemas.openxmlformats.org/markup-compatibility/2006" xmlns:a14="http://schemas.microsoft.com/office/drawing/2010/main">
        <mc:Choice Requires="a14">
          <p:sp>
            <p:nvSpPr>
              <p:cNvPr id="5" name="Content Placeholder 2"/>
              <p:cNvSpPr txBox="1">
                <a:spLocks/>
              </p:cNvSpPr>
              <p:nvPr/>
            </p:nvSpPr>
            <p:spPr>
              <a:xfrm>
                <a:off x="628649" y="5476875"/>
                <a:ext cx="7886700" cy="13811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tabLst>
                    <a:tab pos="1800180" algn="l"/>
                  </a:tabLst>
                </a:pPr>
                <a:r>
                  <a:rPr lang="en-US" sz="2400" dirty="0" smtClean="0">
                    <a:latin typeface="Cambria Math" panose="02040503050406030204" pitchFamily="18" charset="0"/>
                    <a:ea typeface="Cambria Math" panose="02040503050406030204" pitchFamily="18" charset="0"/>
                  </a:rPr>
                  <a:t>Recall: Original was:</a:t>
                </a:r>
              </a:p>
              <a:p>
                <a:pPr marL="0" indent="0">
                  <a:buFont typeface="Arial" panose="020B0604020202020204" pitchFamily="34" charset="0"/>
                  <a:buNone/>
                  <a:tabLst>
                    <a:tab pos="1800180" algn="l"/>
                  </a:tabLst>
                </a:pPr>
                <a:r>
                  <a:rPr lang="en-US" sz="2400" dirty="0" smtClean="0">
                    <a:solidFill>
                      <a:srgbClr val="FF0000"/>
                    </a:solidFill>
                    <a:latin typeface="Cambria Math" panose="02040503050406030204" pitchFamily="18" charset="0"/>
                    <a:ea typeface="Cambria Math" panose="02040503050406030204" pitchFamily="18" charset="0"/>
                  </a:rPr>
                  <a:t>Definition </a:t>
                </a:r>
                <a:r>
                  <a:rPr lang="en-US" sz="2400" dirty="0">
                    <a:solidFill>
                      <a:srgbClr val="00B050"/>
                    </a:solidFill>
                    <a:latin typeface="Cambria Math" panose="02040503050406030204" pitchFamily="18" charset="0"/>
                    <a:ea typeface="Cambria Math" panose="02040503050406030204" pitchFamily="18" charset="0"/>
                  </a:rPr>
                  <a:t>1E</a:t>
                </a:r>
                <a:r>
                  <a:rPr lang="en-US" sz="2400" dirty="0">
                    <a:latin typeface="Cambria Math" panose="02040503050406030204" pitchFamily="18" charset="0"/>
                    <a:ea typeface="Cambria Math" panose="02040503050406030204" pitchFamily="18" charset="0"/>
                  </a:rPr>
                  <a:t>	(</a:t>
                </a:r>
                <a:r>
                  <a:rPr lang="en-US" sz="2400" dirty="0">
                    <a:solidFill>
                      <a:srgbClr val="800080"/>
                    </a:solidFill>
                    <a:latin typeface="Cambria Math" panose="02040503050406030204" pitchFamily="18" charset="0"/>
                    <a:ea typeface="Cambria Math" panose="02040503050406030204" pitchFamily="18" charset="0"/>
                  </a:rPr>
                  <a:t>G</a:t>
                </a:r>
                <a:r>
                  <a:rPr lang="en-US" sz="2400" dirty="0">
                    <a:latin typeface="Cambria Math" panose="02040503050406030204" pitchFamily="18" charset="0"/>
                    <a:ea typeface="Cambria Math" panose="02040503050406030204" pitchFamily="18" charset="0"/>
                  </a:rPr>
                  <a:t> : </a:t>
                </a:r>
                <a:r>
                  <a:rPr lang="en-US" sz="2400" dirty="0">
                    <a:solidFill>
                      <a:srgbClr val="0070C0"/>
                    </a:solidFill>
                    <a:latin typeface="Cambria Math" panose="02040503050406030204" pitchFamily="18" charset="0"/>
                    <a:ea typeface="Cambria Math" panose="02040503050406030204" pitchFamily="18" charset="0"/>
                  </a:rPr>
                  <a:t>2-Graph</a:t>
                </a:r>
                <a:r>
                  <a:rPr lang="en-US" sz="2400" dirty="0">
                    <a:latin typeface="Cambria Math" panose="02040503050406030204" pitchFamily="18" charset="0"/>
                    <a:ea typeface="Cambria Math" panose="02040503050406030204" pitchFamily="18" charset="0"/>
                  </a:rPr>
                  <a:t>) := </a:t>
                </a:r>
                <a14:m>
                  <m:oMath xmlns:m="http://schemas.openxmlformats.org/officeDocument/2006/math">
                    <m:sSub>
                      <m:sSubPr>
                        <m:ctrlPr>
                          <a:rPr lang="en-US" sz="2400" i="1" dirty="0">
                            <a:solidFill>
                              <a:srgbClr val="00B050"/>
                            </a:solidFill>
                            <a:latin typeface="Cambria Math" panose="02040503050406030204" pitchFamily="18" charset="0"/>
                            <a:ea typeface="Cambria Math" panose="02040503050406030204" pitchFamily="18" charset="0"/>
                          </a:rPr>
                        </m:ctrlPr>
                      </m:sSubPr>
                      <m:e>
                        <m:r>
                          <m:rPr>
                            <m:nor/>
                          </m:rPr>
                          <a:rPr lang="en-US" sz="2400" dirty="0">
                            <a:solidFill>
                              <a:srgbClr val="00B050"/>
                            </a:solidFill>
                            <a:latin typeface="Cambria Math" panose="02040503050406030204" pitchFamily="18" charset="0"/>
                            <a:ea typeface="Cambria Math" panose="02040503050406030204" pitchFamily="18" charset="0"/>
                          </a:rPr>
                          <m:t>pr</m:t>
                        </m:r>
                      </m:e>
                      <m:sub>
                        <m:r>
                          <a:rPr lang="en-US" sz="2400" i="1" dirty="0">
                            <a:solidFill>
                              <a:srgbClr val="00B050"/>
                            </a:solidFill>
                            <a:latin typeface="Cambria Math" panose="02040503050406030204" pitchFamily="18" charset="0"/>
                            <a:ea typeface="Cambria Math" panose="02040503050406030204" pitchFamily="18" charset="0"/>
                          </a:rPr>
                          <m:t>1</m:t>
                        </m:r>
                      </m:sub>
                    </m:sSub>
                  </m:oMath>
                </a14:m>
                <a:r>
                  <a:rPr lang="en-US"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dirty="0">
                            <a:solidFill>
                              <a:srgbClr val="00B050"/>
                            </a:solidFill>
                            <a:latin typeface="Cambria Math" panose="02040503050406030204" pitchFamily="18" charset="0"/>
                            <a:ea typeface="Cambria Math" panose="02040503050406030204" pitchFamily="18" charset="0"/>
                          </a:rPr>
                        </m:ctrlPr>
                      </m:sSubPr>
                      <m:e>
                        <m:r>
                          <m:rPr>
                            <m:nor/>
                          </m:rPr>
                          <a:rPr lang="en-US" sz="2400" dirty="0">
                            <a:solidFill>
                              <a:srgbClr val="00B050"/>
                            </a:solidFill>
                            <a:latin typeface="Cambria Math" panose="02040503050406030204" pitchFamily="18" charset="0"/>
                            <a:ea typeface="Cambria Math" panose="02040503050406030204" pitchFamily="18" charset="0"/>
                          </a:rPr>
                          <m:t>pr</m:t>
                        </m:r>
                      </m:e>
                      <m:sub>
                        <m:r>
                          <a:rPr lang="en-US" sz="2400" i="1" dirty="0">
                            <a:solidFill>
                              <a:srgbClr val="00B050"/>
                            </a:solidFill>
                            <a:latin typeface="Cambria Math" panose="02040503050406030204" pitchFamily="18" charset="0"/>
                            <a:ea typeface="Cambria Math" panose="02040503050406030204" pitchFamily="18" charset="0"/>
                          </a:rPr>
                          <m:t>2</m:t>
                        </m:r>
                      </m:sub>
                    </m:sSub>
                  </m:oMath>
                </a14:m>
                <a:r>
                  <a:rPr lang="en-US" sz="2400" dirty="0">
                    <a:latin typeface="Cambria Math" panose="02040503050406030204" pitchFamily="18" charset="0"/>
                    <a:ea typeface="Cambria Math" panose="02040503050406030204" pitchFamily="18" charset="0"/>
                  </a:rPr>
                  <a:t> </a:t>
                </a:r>
                <a:r>
                  <a:rPr lang="en-US" sz="2400" dirty="0">
                    <a:solidFill>
                      <a:srgbClr val="800080"/>
                    </a:solidFill>
                    <a:latin typeface="Cambria Math" panose="02040503050406030204" pitchFamily="18" charset="0"/>
                    <a:ea typeface="Cambria Math" panose="02040503050406030204" pitchFamily="18" charset="0"/>
                  </a:rPr>
                  <a:t>G</a:t>
                </a:r>
                <a:r>
                  <a:rPr lang="en-US" sz="2400" dirty="0" smtClean="0">
                    <a:latin typeface="Cambria Math" panose="02040503050406030204" pitchFamily="18" charset="0"/>
                    <a:ea typeface="Cambria Math" panose="02040503050406030204" pitchFamily="18" charset="0"/>
                  </a:rPr>
                  <a:t>).</a:t>
                </a:r>
                <a:endParaRPr lang="en-US" sz="2400" dirty="0">
                  <a:latin typeface="Cambria Math" panose="02040503050406030204" pitchFamily="18" charset="0"/>
                  <a:ea typeface="Cambria Math" panose="02040503050406030204" pitchFamily="18" charset="0"/>
                </a:endParaRPr>
              </a:p>
            </p:txBody>
          </p:sp>
        </mc:Choice>
        <mc:Fallback xmlns="">
          <p:sp>
            <p:nvSpPr>
              <p:cNvPr id="5" name="Content Placeholder 2"/>
              <p:cNvSpPr txBox="1">
                <a:spLocks noRot="1" noChangeAspect="1" noMove="1" noResize="1" noEditPoints="1" noAdjustHandles="1" noChangeArrowheads="1" noChangeShapeType="1" noTextEdit="1"/>
              </p:cNvSpPr>
              <p:nvPr/>
            </p:nvSpPr>
            <p:spPr>
              <a:xfrm>
                <a:off x="628649" y="5476875"/>
                <a:ext cx="7886700" cy="1381125"/>
              </a:xfrm>
              <a:prstGeom prst="rect">
                <a:avLst/>
              </a:prstGeom>
              <a:blipFill rotWithShape="0">
                <a:blip r:embed="rId4"/>
                <a:stretch>
                  <a:fillRect l="-1159" t="-6167"/>
                </a:stretch>
              </a:blipFill>
            </p:spPr>
            <p:txBody>
              <a:bodyPr/>
              <a:lstStyle/>
              <a:p>
                <a:r>
                  <a:rPr lang="en-GB">
                    <a:noFill/>
                  </a:rPr>
                  <a:t> </a:t>
                </a:r>
              </a:p>
            </p:txBody>
          </p:sp>
        </mc:Fallback>
      </mc:AlternateContent>
    </p:spTree>
    <p:extLst>
      <p:ext uri="{BB962C8B-B14F-4D97-AF65-F5344CB8AC3E}">
        <p14:creationId xmlns:p14="http://schemas.microsoft.com/office/powerpoint/2010/main" val="185888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p:sp>
        <p:nvSpPr>
          <p:cNvPr id="3" name="Content Placeholder 2"/>
          <p:cNvSpPr>
            <a:spLocks noGrp="1"/>
          </p:cNvSpPr>
          <p:nvPr>
            <p:ph idx="1"/>
          </p:nvPr>
        </p:nvSpPr>
        <p:spPr/>
        <p:txBody>
          <a:bodyPr>
            <a:normAutofit/>
          </a:bodyPr>
          <a:lstStyle/>
          <a:p>
            <a:r>
              <a:rPr lang="en-US" sz="2400" dirty="0"/>
              <a:t>How?</a:t>
            </a:r>
          </a:p>
          <a:p>
            <a:pPr lvl="1"/>
            <a:r>
              <a:rPr lang="en-US" sz="2100" dirty="0"/>
              <a:t>Primitive projections</a:t>
            </a:r>
          </a:p>
          <a:p>
            <a:pPr lvl="1"/>
            <a:r>
              <a:rPr lang="en-US" sz="2100" dirty="0"/>
              <a:t>They eliminate the unnecessary arguments to projections, cutting down the work Coq has to do.</a:t>
            </a:r>
          </a:p>
        </p:txBody>
      </p:sp>
      <p:sp>
        <p:nvSpPr>
          <p:cNvPr id="4" name="Slide Number Placeholder 3"/>
          <p:cNvSpPr>
            <a:spLocks noGrp="1"/>
          </p:cNvSpPr>
          <p:nvPr>
            <p:ph type="sldNum" sz="quarter" idx="12"/>
          </p:nvPr>
        </p:nvSpPr>
        <p:spPr/>
        <p:txBody>
          <a:bodyPr/>
          <a:lstStyle/>
          <a:p>
            <a:fld id="{E64EF21E-4A1E-457A-A908-FECEBBB6594B}" type="slidenum">
              <a:rPr lang="en-US" smtClean="0"/>
              <a:t>86</a:t>
            </a:fld>
            <a:endParaRPr lang="en-US"/>
          </a:p>
        </p:txBody>
      </p:sp>
    </p:spTree>
    <p:extLst>
      <p:ext uri="{BB962C8B-B14F-4D97-AF65-F5344CB8AC3E}">
        <p14:creationId xmlns:p14="http://schemas.microsoft.com/office/powerpoint/2010/main" val="59134313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p:sp>
        <p:nvSpPr>
          <p:cNvPr id="3" name="Content Placeholder 2"/>
          <p:cNvSpPr>
            <a:spLocks noGrp="1"/>
          </p:cNvSpPr>
          <p:nvPr>
            <p:ph idx="1"/>
          </p:nvPr>
        </p:nvSpPr>
        <p:spPr/>
        <p:txBody>
          <a:bodyPr>
            <a:normAutofit/>
          </a:bodyPr>
          <a:lstStyle/>
          <a:p>
            <a:r>
              <a:rPr lang="en-US" sz="2400" dirty="0"/>
              <a:t>How?</a:t>
            </a:r>
          </a:p>
          <a:p>
            <a:pPr lvl="1"/>
            <a:r>
              <a:rPr lang="en-US" sz="2100" dirty="0"/>
              <a:t>Don’t use </a:t>
            </a:r>
            <a:r>
              <a:rPr lang="en-US" sz="2100" dirty="0" err="1"/>
              <a:t>setoids</a:t>
            </a:r>
            <a:endParaRPr lang="en-US" sz="2100" dirty="0"/>
          </a:p>
        </p:txBody>
      </p:sp>
      <p:sp>
        <p:nvSpPr>
          <p:cNvPr id="4" name="Slide Number Placeholder 3"/>
          <p:cNvSpPr>
            <a:spLocks noGrp="1"/>
          </p:cNvSpPr>
          <p:nvPr>
            <p:ph type="sldNum" sz="quarter" idx="12"/>
          </p:nvPr>
        </p:nvSpPr>
        <p:spPr/>
        <p:txBody>
          <a:bodyPr/>
          <a:lstStyle/>
          <a:p>
            <a:fld id="{E64EF21E-4A1E-457A-A908-FECEBBB6594B}" type="slidenum">
              <a:rPr lang="en-US" smtClean="0"/>
              <a:t>87</a:t>
            </a:fld>
            <a:endParaRPr lang="en-US"/>
          </a:p>
        </p:txBody>
      </p:sp>
    </p:spTree>
    <p:extLst>
      <p:ext uri="{BB962C8B-B14F-4D97-AF65-F5344CB8AC3E}">
        <p14:creationId xmlns:p14="http://schemas.microsoft.com/office/powerpoint/2010/main" val="2970132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p:sp>
        <p:nvSpPr>
          <p:cNvPr id="3" name="Content Placeholder 2"/>
          <p:cNvSpPr>
            <a:spLocks noGrp="1"/>
          </p:cNvSpPr>
          <p:nvPr>
            <p:ph idx="1"/>
          </p:nvPr>
        </p:nvSpPr>
        <p:spPr/>
        <p:txBody>
          <a:bodyPr>
            <a:normAutofit/>
          </a:bodyPr>
          <a:lstStyle/>
          <a:p>
            <a:r>
              <a:rPr lang="en-US" sz="2400" dirty="0"/>
              <a:t>How?</a:t>
            </a:r>
          </a:p>
          <a:p>
            <a:pPr lvl="1"/>
            <a:r>
              <a:rPr lang="en-US" sz="2100" dirty="0"/>
              <a:t>Don’t use </a:t>
            </a:r>
            <a:r>
              <a:rPr lang="en-US" sz="2100" dirty="0" err="1"/>
              <a:t>setoids</a:t>
            </a:r>
            <a:r>
              <a:rPr lang="en-US" sz="2100" dirty="0"/>
              <a:t>, use higher inductive types instead!</a:t>
            </a:r>
          </a:p>
        </p:txBody>
      </p:sp>
      <p:sp>
        <p:nvSpPr>
          <p:cNvPr id="4" name="Slide Number Placeholder 3"/>
          <p:cNvSpPr>
            <a:spLocks noGrp="1"/>
          </p:cNvSpPr>
          <p:nvPr>
            <p:ph type="sldNum" sz="quarter" idx="12"/>
          </p:nvPr>
        </p:nvSpPr>
        <p:spPr/>
        <p:txBody>
          <a:bodyPr/>
          <a:lstStyle/>
          <a:p>
            <a:fld id="{E64EF21E-4A1E-457A-A908-FECEBBB6594B}" type="slidenum">
              <a:rPr lang="en-US" smtClean="0"/>
              <a:t>88</a:t>
            </a:fld>
            <a:endParaRPr lang="en-US"/>
          </a:p>
        </p:txBody>
      </p:sp>
    </p:spTree>
    <p:extLst>
      <p:ext uri="{BB962C8B-B14F-4D97-AF65-F5344CB8AC3E}">
        <p14:creationId xmlns:p14="http://schemas.microsoft.com/office/powerpoint/2010/main" val="3818861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p:sp>
        <p:nvSpPr>
          <p:cNvPr id="3" name="Content Placeholder 2"/>
          <p:cNvSpPr>
            <a:spLocks noGrp="1"/>
          </p:cNvSpPr>
          <p:nvPr>
            <p:ph idx="1"/>
          </p:nvPr>
        </p:nvSpPr>
        <p:spPr/>
        <p:txBody>
          <a:bodyPr>
            <a:normAutofit/>
          </a:bodyPr>
          <a:lstStyle/>
          <a:p>
            <a:r>
              <a:rPr lang="en-US" sz="2400" dirty="0"/>
              <a:t>How?</a:t>
            </a:r>
          </a:p>
          <a:p>
            <a:pPr lvl="1"/>
            <a:r>
              <a:rPr lang="en-US" sz="2100" dirty="0"/>
              <a:t>Don’t use </a:t>
            </a:r>
            <a:r>
              <a:rPr lang="en-US" sz="2100" dirty="0" err="1"/>
              <a:t>setoids</a:t>
            </a:r>
            <a:r>
              <a:rPr lang="en-US" sz="2100" dirty="0"/>
              <a:t>, use higher inductive types instead!</a:t>
            </a:r>
          </a:p>
          <a:p>
            <a:pPr marL="0" indent="0">
              <a:buNone/>
            </a:pPr>
            <a:r>
              <a:rPr lang="en-US" sz="2400" dirty="0" err="1"/>
              <a:t>Setoids</a:t>
            </a:r>
            <a:r>
              <a:rPr lang="en-US" sz="2400" dirty="0"/>
              <a:t> add lots of baggage to everything</a:t>
            </a:r>
          </a:p>
        </p:txBody>
      </p:sp>
      <p:sp>
        <p:nvSpPr>
          <p:cNvPr id="45" name="Slide Number Placeholder 44"/>
          <p:cNvSpPr>
            <a:spLocks noGrp="1"/>
          </p:cNvSpPr>
          <p:nvPr>
            <p:ph type="sldNum" sz="quarter" idx="12"/>
          </p:nvPr>
        </p:nvSpPr>
        <p:spPr/>
        <p:txBody>
          <a:bodyPr/>
          <a:lstStyle/>
          <a:p>
            <a:fld id="{E64EF21E-4A1E-457A-A908-FECEBBB6594B}" type="slidenum">
              <a:rPr lang="en-US" smtClean="0"/>
              <a:t>89</a:t>
            </a:fld>
            <a:endParaRPr lang="en-US"/>
          </a:p>
        </p:txBody>
      </p:sp>
      <p:grpSp>
        <p:nvGrpSpPr>
          <p:cNvPr id="46" name="Group 45"/>
          <p:cNvGrpSpPr/>
          <p:nvPr/>
        </p:nvGrpSpPr>
        <p:grpSpPr>
          <a:xfrm>
            <a:off x="106067" y="3542874"/>
            <a:ext cx="8941716" cy="3180323"/>
            <a:chOff x="106067" y="3542874"/>
            <a:chExt cx="8941716" cy="3180323"/>
          </a:xfrm>
        </p:grpSpPr>
        <p:pic>
          <p:nvPicPr>
            <p:cNvPr id="57" name="Picture 56"/>
            <p:cNvPicPr>
              <a:picLocks noChangeAspect="1"/>
            </p:cNvPicPr>
            <p:nvPr/>
          </p:nvPicPr>
          <p:blipFill>
            <a:blip r:embed="rId3">
              <a:extLst>
                <a:ext uri="{BEBA8EAE-BF5A-486C-A8C5-ECC9F3942E4B}">
                  <a14:imgProps xmlns:a14="http://schemas.microsoft.com/office/drawing/2010/main">
                    <a14:imgLayer r:embed="rId4">
                      <a14:imgEffect>
                        <a14:backgroundRemoval t="864" b="100000" l="0" r="100000"/>
                      </a14:imgEffect>
                    </a14:imgLayer>
                  </a14:imgProps>
                </a:ext>
                <a:ext uri="{28A0092B-C50C-407E-A947-70E740481C1C}">
                  <a14:useLocalDpi xmlns:a14="http://schemas.microsoft.com/office/drawing/2010/main" val="0"/>
                </a:ext>
              </a:extLst>
            </a:blip>
            <a:stretch>
              <a:fillRect/>
            </a:stretch>
          </p:blipFill>
          <p:spPr>
            <a:xfrm>
              <a:off x="5525425" y="4890397"/>
              <a:ext cx="278375" cy="268631"/>
            </a:xfrm>
            <a:prstGeom prst="rect">
              <a:avLst/>
            </a:prstGeom>
          </p:spPr>
        </p:pic>
        <p:grpSp>
          <p:nvGrpSpPr>
            <p:cNvPr id="4" name="Group 3"/>
            <p:cNvGrpSpPr/>
            <p:nvPr/>
          </p:nvGrpSpPr>
          <p:grpSpPr>
            <a:xfrm>
              <a:off x="106067" y="3562351"/>
              <a:ext cx="4037309" cy="3160844"/>
              <a:chOff x="3543300" y="4102100"/>
              <a:chExt cx="4572000" cy="3579459"/>
            </a:xfrm>
          </p:grpSpPr>
          <p:grpSp>
            <p:nvGrpSpPr>
              <p:cNvPr id="5" name="Group 4"/>
              <p:cNvGrpSpPr/>
              <p:nvPr/>
            </p:nvGrpSpPr>
            <p:grpSpPr>
              <a:xfrm>
                <a:off x="3543300" y="4102100"/>
                <a:ext cx="4572000" cy="3579459"/>
                <a:chOff x="3543300" y="3657600"/>
                <a:chExt cx="4572000" cy="3579459"/>
              </a:xfrm>
            </p:grpSpPr>
            <p:sp>
              <p:nvSpPr>
                <p:cNvPr id="10" name="Arc 9"/>
                <p:cNvSpPr/>
                <p:nvPr/>
              </p:nvSpPr>
              <p:spPr>
                <a:xfrm rot="19377795">
                  <a:off x="5022952" y="4820005"/>
                  <a:ext cx="482600" cy="2417054"/>
                </a:xfrm>
                <a:prstGeom prst="arc">
                  <a:avLst>
                    <a:gd name="adj1" fmla="val 16252513"/>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1" name="Oval 10"/>
                <p:cNvSpPr/>
                <p:nvPr/>
              </p:nvSpPr>
              <p:spPr>
                <a:xfrm>
                  <a:off x="4254500" y="4991100"/>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p:cNvSpPr/>
                <p:nvPr/>
              </p:nvSpPr>
              <p:spPr>
                <a:xfrm>
                  <a:off x="5448300" y="5918994"/>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p:cNvSpPr/>
                <p:nvPr/>
              </p:nvSpPr>
              <p:spPr>
                <a:xfrm>
                  <a:off x="7366000" y="4368800"/>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p:cNvSpPr/>
                <p:nvPr/>
              </p:nvSpPr>
              <p:spPr>
                <a:xfrm>
                  <a:off x="6946900" y="5638800"/>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p:cNvSpPr/>
                <p:nvPr/>
              </p:nvSpPr>
              <p:spPr>
                <a:xfrm>
                  <a:off x="5575300" y="4001294"/>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p:cNvSpPr/>
                <p:nvPr/>
              </p:nvSpPr>
              <p:spPr>
                <a:xfrm>
                  <a:off x="5803900" y="5144294"/>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Arc 16"/>
                <p:cNvSpPr/>
                <p:nvPr/>
              </p:nvSpPr>
              <p:spPr>
                <a:xfrm>
                  <a:off x="5448300" y="4128295"/>
                  <a:ext cx="482600" cy="1716880"/>
                </a:xfrm>
                <a:prstGeom prst="arc">
                  <a:avLst>
                    <a:gd name="adj1" fmla="val 16450370"/>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8" name="Arc 17"/>
                <p:cNvSpPr/>
                <p:nvPr/>
              </p:nvSpPr>
              <p:spPr>
                <a:xfrm rot="8323859">
                  <a:off x="5819775" y="4224689"/>
                  <a:ext cx="857250" cy="1716880"/>
                </a:xfrm>
                <a:prstGeom prst="arc">
                  <a:avLst>
                    <a:gd name="adj1" fmla="val 16450370"/>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9" name="Arc 18"/>
                <p:cNvSpPr/>
                <p:nvPr/>
              </p:nvSpPr>
              <p:spPr>
                <a:xfrm rot="6884085" flipV="1">
                  <a:off x="5207000" y="4585803"/>
                  <a:ext cx="482600" cy="2417054"/>
                </a:xfrm>
                <a:prstGeom prst="arc">
                  <a:avLst>
                    <a:gd name="adj1" fmla="val 16252513"/>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0" name="Arc 19"/>
                <p:cNvSpPr/>
                <p:nvPr/>
              </p:nvSpPr>
              <p:spPr>
                <a:xfrm rot="7500712">
                  <a:off x="3874249" y="4690674"/>
                  <a:ext cx="277659" cy="354249"/>
                </a:xfrm>
                <a:prstGeom prst="arc">
                  <a:avLst>
                    <a:gd name="adj1" fmla="val 16450370"/>
                    <a:gd name="adj2" fmla="val 15387124"/>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1" name="Arc 20"/>
                <p:cNvSpPr/>
                <p:nvPr/>
              </p:nvSpPr>
              <p:spPr>
                <a:xfrm rot="18288612">
                  <a:off x="6455969" y="4917694"/>
                  <a:ext cx="482600" cy="1716880"/>
                </a:xfrm>
                <a:prstGeom prst="arc">
                  <a:avLst>
                    <a:gd name="adj1" fmla="val 16450370"/>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2" name="Arc 21"/>
                <p:cNvSpPr/>
                <p:nvPr/>
              </p:nvSpPr>
              <p:spPr>
                <a:xfrm rot="17791818">
                  <a:off x="6216224" y="4823693"/>
                  <a:ext cx="568533" cy="1035665"/>
                </a:xfrm>
                <a:prstGeom prst="arc">
                  <a:avLst>
                    <a:gd name="adj1" fmla="val 16242190"/>
                    <a:gd name="adj2" fmla="val 5336835"/>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3" name="Rectangle 22"/>
                <p:cNvSpPr/>
                <p:nvPr/>
              </p:nvSpPr>
              <p:spPr>
                <a:xfrm>
                  <a:off x="3543300" y="3657600"/>
                  <a:ext cx="4572000" cy="26543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 name="Right Arrow 5"/>
              <p:cNvSpPr/>
              <p:nvPr/>
            </p:nvSpPr>
            <p:spPr>
              <a:xfrm rot="18554065">
                <a:off x="4493471" y="5638961"/>
                <a:ext cx="280783" cy="294129"/>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ight Arrow 6"/>
              <p:cNvSpPr/>
              <p:nvPr/>
            </p:nvSpPr>
            <p:spPr>
              <a:xfrm rot="18554065">
                <a:off x="4810785" y="5892962"/>
                <a:ext cx="280783" cy="294129"/>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ight Arrow 7"/>
              <p:cNvSpPr/>
              <p:nvPr/>
            </p:nvSpPr>
            <p:spPr>
              <a:xfrm rot="18554065">
                <a:off x="6348636" y="5514378"/>
                <a:ext cx="188769" cy="197741"/>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ight Arrow 8"/>
              <p:cNvSpPr/>
              <p:nvPr/>
            </p:nvSpPr>
            <p:spPr>
              <a:xfrm rot="7200000">
                <a:off x="6602969" y="5676472"/>
                <a:ext cx="165191" cy="181771"/>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4" name="Group 23"/>
            <p:cNvGrpSpPr/>
            <p:nvPr/>
          </p:nvGrpSpPr>
          <p:grpSpPr>
            <a:xfrm>
              <a:off x="5010474" y="3562353"/>
              <a:ext cx="4037309" cy="3160844"/>
              <a:chOff x="3543300" y="4102100"/>
              <a:chExt cx="4572000" cy="3579459"/>
            </a:xfrm>
          </p:grpSpPr>
          <p:grpSp>
            <p:nvGrpSpPr>
              <p:cNvPr id="25" name="Group 24"/>
              <p:cNvGrpSpPr/>
              <p:nvPr/>
            </p:nvGrpSpPr>
            <p:grpSpPr>
              <a:xfrm>
                <a:off x="3543300" y="4102100"/>
                <a:ext cx="4572000" cy="3579459"/>
                <a:chOff x="3543300" y="3657600"/>
                <a:chExt cx="4572000" cy="3579459"/>
              </a:xfrm>
            </p:grpSpPr>
            <p:sp>
              <p:nvSpPr>
                <p:cNvPr id="30" name="Arc 29"/>
                <p:cNvSpPr/>
                <p:nvPr/>
              </p:nvSpPr>
              <p:spPr>
                <a:xfrm rot="19377795">
                  <a:off x="5022952" y="4820005"/>
                  <a:ext cx="482600" cy="2417054"/>
                </a:xfrm>
                <a:prstGeom prst="arc">
                  <a:avLst>
                    <a:gd name="adj1" fmla="val 16252513"/>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1" name="Oval 30"/>
                <p:cNvSpPr/>
                <p:nvPr/>
              </p:nvSpPr>
              <p:spPr>
                <a:xfrm>
                  <a:off x="4254500" y="4991100"/>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Oval 31"/>
                <p:cNvSpPr/>
                <p:nvPr/>
              </p:nvSpPr>
              <p:spPr>
                <a:xfrm>
                  <a:off x="5448300" y="5918994"/>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p:cNvSpPr/>
                <p:nvPr/>
              </p:nvSpPr>
              <p:spPr>
                <a:xfrm>
                  <a:off x="7366000" y="4368800"/>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Oval 33"/>
                <p:cNvSpPr/>
                <p:nvPr/>
              </p:nvSpPr>
              <p:spPr>
                <a:xfrm>
                  <a:off x="6946900" y="5638800"/>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Oval 34"/>
                <p:cNvSpPr/>
                <p:nvPr/>
              </p:nvSpPr>
              <p:spPr>
                <a:xfrm>
                  <a:off x="5575300" y="4001294"/>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Oval 35"/>
                <p:cNvSpPr/>
                <p:nvPr/>
              </p:nvSpPr>
              <p:spPr>
                <a:xfrm>
                  <a:off x="5803900" y="5144294"/>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Arc 36"/>
                <p:cNvSpPr/>
                <p:nvPr/>
              </p:nvSpPr>
              <p:spPr>
                <a:xfrm>
                  <a:off x="5448300" y="4128295"/>
                  <a:ext cx="482600" cy="1716880"/>
                </a:xfrm>
                <a:prstGeom prst="arc">
                  <a:avLst>
                    <a:gd name="adj1" fmla="val 16450370"/>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8" name="Arc 37"/>
                <p:cNvSpPr/>
                <p:nvPr/>
              </p:nvSpPr>
              <p:spPr>
                <a:xfrm rot="8323859">
                  <a:off x="5819775" y="4224689"/>
                  <a:ext cx="857250" cy="1716880"/>
                </a:xfrm>
                <a:prstGeom prst="arc">
                  <a:avLst>
                    <a:gd name="adj1" fmla="val 16450370"/>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9" name="Arc 38"/>
                <p:cNvSpPr/>
                <p:nvPr/>
              </p:nvSpPr>
              <p:spPr>
                <a:xfrm rot="6884085" flipV="1">
                  <a:off x="5207000" y="4585803"/>
                  <a:ext cx="482600" cy="2417054"/>
                </a:xfrm>
                <a:prstGeom prst="arc">
                  <a:avLst>
                    <a:gd name="adj1" fmla="val 16252513"/>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0" name="Arc 39"/>
                <p:cNvSpPr/>
                <p:nvPr/>
              </p:nvSpPr>
              <p:spPr>
                <a:xfrm rot="7500712">
                  <a:off x="3874249" y="4690674"/>
                  <a:ext cx="277659" cy="354249"/>
                </a:xfrm>
                <a:prstGeom prst="arc">
                  <a:avLst>
                    <a:gd name="adj1" fmla="val 16450370"/>
                    <a:gd name="adj2" fmla="val 15387124"/>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1" name="Arc 40"/>
                <p:cNvSpPr/>
                <p:nvPr/>
              </p:nvSpPr>
              <p:spPr>
                <a:xfrm rot="18288612">
                  <a:off x="6455969" y="4917694"/>
                  <a:ext cx="482600" cy="1716880"/>
                </a:xfrm>
                <a:prstGeom prst="arc">
                  <a:avLst>
                    <a:gd name="adj1" fmla="val 16450370"/>
                    <a:gd name="adj2" fmla="val 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2" name="Arc 41"/>
                <p:cNvSpPr/>
                <p:nvPr/>
              </p:nvSpPr>
              <p:spPr>
                <a:xfrm rot="17791818">
                  <a:off x="6216224" y="4823693"/>
                  <a:ext cx="568533" cy="1035665"/>
                </a:xfrm>
                <a:prstGeom prst="arc">
                  <a:avLst>
                    <a:gd name="adj1" fmla="val 16242190"/>
                    <a:gd name="adj2" fmla="val 5336835"/>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3" name="Rectangle 42"/>
                <p:cNvSpPr/>
                <p:nvPr/>
              </p:nvSpPr>
              <p:spPr>
                <a:xfrm>
                  <a:off x="3543300" y="3657600"/>
                  <a:ext cx="4572000" cy="26543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6" name="Right Arrow 25"/>
              <p:cNvSpPr/>
              <p:nvPr/>
            </p:nvSpPr>
            <p:spPr>
              <a:xfrm rot="18554065">
                <a:off x="4493471" y="5638961"/>
                <a:ext cx="280783" cy="294129"/>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ight Arrow 26"/>
              <p:cNvSpPr/>
              <p:nvPr/>
            </p:nvSpPr>
            <p:spPr>
              <a:xfrm rot="18554065">
                <a:off x="4810785" y="5892962"/>
                <a:ext cx="280783" cy="294129"/>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ight Arrow 27"/>
              <p:cNvSpPr/>
              <p:nvPr/>
            </p:nvSpPr>
            <p:spPr>
              <a:xfrm rot="18554065">
                <a:off x="6348636" y="5514378"/>
                <a:ext cx="188769" cy="197741"/>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ight Arrow 28"/>
              <p:cNvSpPr/>
              <p:nvPr/>
            </p:nvSpPr>
            <p:spPr>
              <a:xfrm rot="7200000">
                <a:off x="6602969" y="5676472"/>
                <a:ext cx="165191" cy="181771"/>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4" name="Right Arrow 43"/>
            <p:cNvSpPr/>
            <p:nvPr/>
          </p:nvSpPr>
          <p:spPr>
            <a:xfrm>
              <a:off x="4251060" y="3542874"/>
              <a:ext cx="616219" cy="22864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2" name="Picture 51"/>
            <p:cNvPicPr>
              <a:picLocks noChangeAspect="1"/>
            </p:cNvPicPr>
            <p:nvPr/>
          </p:nvPicPr>
          <p:blipFill>
            <a:blip r:embed="rId3">
              <a:extLst>
                <a:ext uri="{BEBA8EAE-BF5A-486C-A8C5-ECC9F3942E4B}">
                  <a14:imgProps xmlns:a14="http://schemas.microsoft.com/office/drawing/2010/main">
                    <a14:imgLayer r:embed="rId4">
                      <a14:imgEffect>
                        <a14:backgroundRemoval t="864" b="100000" l="0" r="100000"/>
                      </a14:imgEffect>
                    </a14:imgLayer>
                  </a14:imgProps>
                </a:ext>
                <a:ext uri="{28A0092B-C50C-407E-A947-70E740481C1C}">
                  <a14:useLocalDpi xmlns:a14="http://schemas.microsoft.com/office/drawing/2010/main" val="0"/>
                </a:ext>
              </a:extLst>
            </a:blip>
            <a:stretch>
              <a:fillRect/>
            </a:stretch>
          </p:blipFill>
          <p:spPr>
            <a:xfrm>
              <a:off x="6638605" y="4033273"/>
              <a:ext cx="278375" cy="268631"/>
            </a:xfrm>
            <a:prstGeom prst="rect">
              <a:avLst/>
            </a:prstGeom>
          </p:spPr>
        </p:pic>
        <p:pic>
          <p:nvPicPr>
            <p:cNvPr id="53" name="Picture 52"/>
            <p:cNvPicPr>
              <a:picLocks noChangeAspect="1"/>
            </p:cNvPicPr>
            <p:nvPr/>
          </p:nvPicPr>
          <p:blipFill>
            <a:blip r:embed="rId3">
              <a:extLst>
                <a:ext uri="{BEBA8EAE-BF5A-486C-A8C5-ECC9F3942E4B}">
                  <a14:imgProps xmlns:a14="http://schemas.microsoft.com/office/drawing/2010/main">
                    <a14:imgLayer r:embed="rId4">
                      <a14:imgEffect>
                        <a14:backgroundRemoval t="864" b="100000" l="0" r="100000"/>
                      </a14:imgEffect>
                    </a14:imgLayer>
                  </a14:imgProps>
                </a:ext>
                <a:ext uri="{28A0092B-C50C-407E-A947-70E740481C1C}">
                  <a14:useLocalDpi xmlns:a14="http://schemas.microsoft.com/office/drawing/2010/main" val="0"/>
                </a:ext>
              </a:extLst>
            </a:blip>
            <a:stretch>
              <a:fillRect/>
            </a:stretch>
          </p:blipFill>
          <p:spPr>
            <a:xfrm>
              <a:off x="8381411" y="4351471"/>
              <a:ext cx="278375" cy="268631"/>
            </a:xfrm>
            <a:prstGeom prst="rect">
              <a:avLst/>
            </a:prstGeom>
          </p:spPr>
        </p:pic>
        <p:pic>
          <p:nvPicPr>
            <p:cNvPr id="54" name="Picture 53"/>
            <p:cNvPicPr>
              <a:picLocks noChangeAspect="1"/>
            </p:cNvPicPr>
            <p:nvPr/>
          </p:nvPicPr>
          <p:blipFill>
            <a:blip r:embed="rId3">
              <a:extLst>
                <a:ext uri="{BEBA8EAE-BF5A-486C-A8C5-ECC9F3942E4B}">
                  <a14:imgProps xmlns:a14="http://schemas.microsoft.com/office/drawing/2010/main">
                    <a14:imgLayer r:embed="rId4">
                      <a14:imgEffect>
                        <a14:backgroundRemoval t="864" b="100000" l="0" r="100000"/>
                      </a14:imgEffect>
                    </a14:imgLayer>
                  </a14:imgProps>
                </a:ext>
                <a:ext uri="{28A0092B-C50C-407E-A947-70E740481C1C}">
                  <a14:useLocalDpi xmlns:a14="http://schemas.microsoft.com/office/drawing/2010/main" val="0"/>
                </a:ext>
              </a:extLst>
            </a:blip>
            <a:stretch>
              <a:fillRect/>
            </a:stretch>
          </p:blipFill>
          <p:spPr>
            <a:xfrm>
              <a:off x="8011942" y="5481035"/>
              <a:ext cx="278375" cy="268631"/>
            </a:xfrm>
            <a:prstGeom prst="rect">
              <a:avLst/>
            </a:prstGeom>
          </p:spPr>
        </p:pic>
        <p:pic>
          <p:nvPicPr>
            <p:cNvPr id="55" name="Picture 54"/>
            <p:cNvPicPr>
              <a:picLocks noChangeAspect="1"/>
            </p:cNvPicPr>
            <p:nvPr/>
          </p:nvPicPr>
          <p:blipFill>
            <a:blip r:embed="rId3">
              <a:extLst>
                <a:ext uri="{BEBA8EAE-BF5A-486C-A8C5-ECC9F3942E4B}">
                  <a14:imgProps xmlns:a14="http://schemas.microsoft.com/office/drawing/2010/main">
                    <a14:imgLayer r:embed="rId4">
                      <a14:imgEffect>
                        <a14:backgroundRemoval t="864" b="100000" l="0" r="100000"/>
                      </a14:imgEffect>
                    </a14:imgLayer>
                  </a14:imgProps>
                </a:ext>
                <a:ext uri="{28A0092B-C50C-407E-A947-70E740481C1C}">
                  <a14:useLocalDpi xmlns:a14="http://schemas.microsoft.com/office/drawing/2010/main" val="0"/>
                </a:ext>
              </a:extLst>
            </a:blip>
            <a:stretch>
              <a:fillRect/>
            </a:stretch>
          </p:blipFill>
          <p:spPr>
            <a:xfrm>
              <a:off x="6827206" y="5068774"/>
              <a:ext cx="278375" cy="268631"/>
            </a:xfrm>
            <a:prstGeom prst="rect">
              <a:avLst/>
            </a:prstGeom>
          </p:spPr>
        </p:pic>
        <p:pic>
          <p:nvPicPr>
            <p:cNvPr id="56" name="Picture 55"/>
            <p:cNvPicPr>
              <a:picLocks noChangeAspect="1"/>
            </p:cNvPicPr>
            <p:nvPr/>
          </p:nvPicPr>
          <p:blipFill>
            <a:blip r:embed="rId3">
              <a:extLst>
                <a:ext uri="{BEBA8EAE-BF5A-486C-A8C5-ECC9F3942E4B}">
                  <a14:imgProps xmlns:a14="http://schemas.microsoft.com/office/drawing/2010/main">
                    <a14:imgLayer r:embed="rId4">
                      <a14:imgEffect>
                        <a14:backgroundRemoval t="864" b="100000" l="0" r="100000"/>
                      </a14:imgEffect>
                    </a14:imgLayer>
                  </a14:imgProps>
                </a:ext>
                <a:ext uri="{28A0092B-C50C-407E-A947-70E740481C1C}">
                  <a14:useLocalDpi xmlns:a14="http://schemas.microsoft.com/office/drawing/2010/main" val="0"/>
                </a:ext>
              </a:extLst>
            </a:blip>
            <a:stretch>
              <a:fillRect/>
            </a:stretch>
          </p:blipFill>
          <p:spPr>
            <a:xfrm>
              <a:off x="6707791" y="5623329"/>
              <a:ext cx="278375" cy="268631"/>
            </a:xfrm>
            <a:prstGeom prst="rect">
              <a:avLst/>
            </a:prstGeom>
          </p:spPr>
        </p:pic>
        <p:pic>
          <p:nvPicPr>
            <p:cNvPr id="58" name="Picture 57"/>
            <p:cNvPicPr>
              <a:picLocks noChangeAspect="1"/>
            </p:cNvPicPr>
            <p:nvPr/>
          </p:nvPicPr>
          <p:blipFill>
            <a:blip r:embed="rId3">
              <a:extLst>
                <a:ext uri="{BEBA8EAE-BF5A-486C-A8C5-ECC9F3942E4B}">
                  <a14:imgProps xmlns:a14="http://schemas.microsoft.com/office/drawing/2010/main">
                    <a14:imgLayer r:embed="rId4">
                      <a14:imgEffect>
                        <a14:backgroundRemoval t="864" b="100000" l="0" r="100000"/>
                      </a14:imgEffect>
                    </a14:imgLayer>
                  </a14:imgProps>
                </a:ext>
                <a:ext uri="{28A0092B-C50C-407E-A947-70E740481C1C}">
                  <a14:useLocalDpi xmlns:a14="http://schemas.microsoft.com/office/drawing/2010/main" val="0"/>
                </a:ext>
              </a:extLst>
            </a:blip>
            <a:stretch>
              <a:fillRect/>
            </a:stretch>
          </p:blipFill>
          <p:spPr>
            <a:xfrm>
              <a:off x="7717429" y="4570280"/>
              <a:ext cx="175695" cy="169546"/>
            </a:xfrm>
            <a:prstGeom prst="rect">
              <a:avLst/>
            </a:prstGeom>
          </p:spPr>
        </p:pic>
        <p:pic>
          <p:nvPicPr>
            <p:cNvPr id="59" name="Picture 58"/>
            <p:cNvPicPr>
              <a:picLocks noChangeAspect="1"/>
            </p:cNvPicPr>
            <p:nvPr/>
          </p:nvPicPr>
          <p:blipFill>
            <a:blip r:embed="rId3">
              <a:extLst>
                <a:ext uri="{BEBA8EAE-BF5A-486C-A8C5-ECC9F3942E4B}">
                  <a14:imgProps xmlns:a14="http://schemas.microsoft.com/office/drawing/2010/main">
                    <a14:imgLayer r:embed="rId4">
                      <a14:imgEffect>
                        <a14:backgroundRemoval t="864" b="100000" l="0" r="100000"/>
                      </a14:imgEffect>
                    </a14:imgLayer>
                  </a14:imgProps>
                </a:ext>
                <a:ext uri="{28A0092B-C50C-407E-A947-70E740481C1C}">
                  <a14:useLocalDpi xmlns:a14="http://schemas.microsoft.com/office/drawing/2010/main" val="0"/>
                </a:ext>
              </a:extLst>
            </a:blip>
            <a:stretch>
              <a:fillRect/>
            </a:stretch>
          </p:blipFill>
          <p:spPr>
            <a:xfrm>
              <a:off x="5324888" y="4564748"/>
              <a:ext cx="175695" cy="169546"/>
            </a:xfrm>
            <a:prstGeom prst="rect">
              <a:avLst/>
            </a:prstGeom>
          </p:spPr>
        </p:pic>
        <p:pic>
          <p:nvPicPr>
            <p:cNvPr id="60" name="Picture 59"/>
            <p:cNvPicPr>
              <a:picLocks noChangeAspect="1"/>
            </p:cNvPicPr>
            <p:nvPr/>
          </p:nvPicPr>
          <p:blipFill>
            <a:blip r:embed="rId3">
              <a:extLst>
                <a:ext uri="{BEBA8EAE-BF5A-486C-A8C5-ECC9F3942E4B}">
                  <a14:imgProps xmlns:a14="http://schemas.microsoft.com/office/drawing/2010/main">
                    <a14:imgLayer r:embed="rId4">
                      <a14:imgEffect>
                        <a14:backgroundRemoval t="864" b="100000" l="0" r="100000"/>
                      </a14:imgEffect>
                    </a14:imgLayer>
                  </a14:imgProps>
                </a:ext>
                <a:ext uri="{28A0092B-C50C-407E-A947-70E740481C1C}">
                  <a14:useLocalDpi xmlns:a14="http://schemas.microsoft.com/office/drawing/2010/main" val="0"/>
                </a:ext>
              </a:extLst>
            </a:blip>
            <a:stretch>
              <a:fillRect/>
            </a:stretch>
          </p:blipFill>
          <p:spPr>
            <a:xfrm>
              <a:off x="7411268" y="5400148"/>
              <a:ext cx="175695" cy="169546"/>
            </a:xfrm>
            <a:prstGeom prst="rect">
              <a:avLst/>
            </a:prstGeom>
          </p:spPr>
        </p:pic>
        <p:pic>
          <p:nvPicPr>
            <p:cNvPr id="61" name="Picture 60"/>
            <p:cNvPicPr>
              <a:picLocks noChangeAspect="1"/>
            </p:cNvPicPr>
            <p:nvPr/>
          </p:nvPicPr>
          <p:blipFill>
            <a:blip r:embed="rId3">
              <a:extLst>
                <a:ext uri="{BEBA8EAE-BF5A-486C-A8C5-ECC9F3942E4B}">
                  <a14:imgProps xmlns:a14="http://schemas.microsoft.com/office/drawing/2010/main">
                    <a14:imgLayer r:embed="rId4">
                      <a14:imgEffect>
                        <a14:backgroundRemoval t="864" b="100000" l="0" r="100000"/>
                      </a14:imgEffect>
                    </a14:imgLayer>
                  </a14:imgProps>
                </a:ext>
                <a:ext uri="{28A0092B-C50C-407E-A947-70E740481C1C}">
                  <a14:useLocalDpi xmlns:a14="http://schemas.microsoft.com/office/drawing/2010/main" val="0"/>
                </a:ext>
              </a:extLst>
            </a:blip>
            <a:stretch>
              <a:fillRect/>
            </a:stretch>
          </p:blipFill>
          <p:spPr>
            <a:xfrm>
              <a:off x="7517924" y="5017937"/>
              <a:ext cx="175695" cy="169546"/>
            </a:xfrm>
            <a:prstGeom prst="rect">
              <a:avLst/>
            </a:prstGeom>
          </p:spPr>
        </p:pic>
        <p:pic>
          <p:nvPicPr>
            <p:cNvPr id="62" name="Picture 61"/>
            <p:cNvPicPr>
              <a:picLocks noChangeAspect="1"/>
            </p:cNvPicPr>
            <p:nvPr/>
          </p:nvPicPr>
          <p:blipFill>
            <a:blip r:embed="rId3">
              <a:extLst>
                <a:ext uri="{BEBA8EAE-BF5A-486C-A8C5-ECC9F3942E4B}">
                  <a14:imgProps xmlns:a14="http://schemas.microsoft.com/office/drawing/2010/main">
                    <a14:imgLayer r:embed="rId4">
                      <a14:imgEffect>
                        <a14:backgroundRemoval t="864" b="100000" l="0" r="100000"/>
                      </a14:imgEffect>
                    </a14:imgLayer>
                  </a14:imgProps>
                </a:ext>
                <a:ext uri="{28A0092B-C50C-407E-A947-70E740481C1C}">
                  <a14:useLocalDpi xmlns:a14="http://schemas.microsoft.com/office/drawing/2010/main" val="0"/>
                </a:ext>
              </a:extLst>
            </a:blip>
            <a:stretch>
              <a:fillRect/>
            </a:stretch>
          </p:blipFill>
          <p:spPr>
            <a:xfrm>
              <a:off x="7030997" y="4360812"/>
              <a:ext cx="175695" cy="169546"/>
            </a:xfrm>
            <a:prstGeom prst="rect">
              <a:avLst/>
            </a:prstGeom>
          </p:spPr>
        </p:pic>
        <p:pic>
          <p:nvPicPr>
            <p:cNvPr id="63" name="Picture 62"/>
            <p:cNvPicPr>
              <a:picLocks noChangeAspect="1"/>
            </p:cNvPicPr>
            <p:nvPr/>
          </p:nvPicPr>
          <p:blipFill>
            <a:blip r:embed="rId3">
              <a:extLst>
                <a:ext uri="{BEBA8EAE-BF5A-486C-A8C5-ECC9F3942E4B}">
                  <a14:imgProps xmlns:a14="http://schemas.microsoft.com/office/drawing/2010/main">
                    <a14:imgLayer r:embed="rId4">
                      <a14:imgEffect>
                        <a14:backgroundRemoval t="864" b="100000" l="0" r="100000"/>
                      </a14:imgEffect>
                    </a14:imgLayer>
                  </a14:imgProps>
                </a:ext>
                <a:ext uri="{28A0092B-C50C-407E-A947-70E740481C1C}">
                  <a14:useLocalDpi xmlns:a14="http://schemas.microsoft.com/office/drawing/2010/main" val="0"/>
                </a:ext>
              </a:extLst>
            </a:blip>
            <a:stretch>
              <a:fillRect/>
            </a:stretch>
          </p:blipFill>
          <p:spPr>
            <a:xfrm>
              <a:off x="6165419" y="4922784"/>
              <a:ext cx="175695" cy="169546"/>
            </a:xfrm>
            <a:prstGeom prst="rect">
              <a:avLst/>
            </a:prstGeom>
          </p:spPr>
        </p:pic>
        <p:pic>
          <p:nvPicPr>
            <p:cNvPr id="64" name="Picture 63"/>
            <p:cNvPicPr>
              <a:picLocks noChangeAspect="1"/>
            </p:cNvPicPr>
            <p:nvPr/>
          </p:nvPicPr>
          <p:blipFill>
            <a:blip r:embed="rId3">
              <a:extLst>
                <a:ext uri="{BEBA8EAE-BF5A-486C-A8C5-ECC9F3942E4B}">
                  <a14:imgProps xmlns:a14="http://schemas.microsoft.com/office/drawing/2010/main">
                    <a14:imgLayer r:embed="rId4">
                      <a14:imgEffect>
                        <a14:backgroundRemoval t="864" b="100000" l="0" r="100000"/>
                      </a14:imgEffect>
                    </a14:imgLayer>
                  </a14:imgProps>
                </a:ext>
                <a:ext uri="{28A0092B-C50C-407E-A947-70E740481C1C}">
                  <a14:useLocalDpi xmlns:a14="http://schemas.microsoft.com/office/drawing/2010/main" val="0"/>
                </a:ext>
              </a:extLst>
            </a:blip>
            <a:stretch>
              <a:fillRect/>
            </a:stretch>
          </p:blipFill>
          <p:spPr>
            <a:xfrm>
              <a:off x="5899001" y="5322488"/>
              <a:ext cx="175695" cy="169546"/>
            </a:xfrm>
            <a:prstGeom prst="rect">
              <a:avLst/>
            </a:prstGeom>
          </p:spPr>
        </p:pic>
        <p:pic>
          <p:nvPicPr>
            <p:cNvPr id="67" name="Picture 66"/>
            <p:cNvPicPr>
              <a:picLocks noChangeAspect="1"/>
            </p:cNvPicPr>
            <p:nvPr/>
          </p:nvPicPr>
          <p:blipFill>
            <a:blip r:embed="rId3">
              <a:extLst>
                <a:ext uri="{BEBA8EAE-BF5A-486C-A8C5-ECC9F3942E4B}">
                  <a14:imgProps xmlns:a14="http://schemas.microsoft.com/office/drawing/2010/main">
                    <a14:imgLayer r:embed="rId4">
                      <a14:imgEffect>
                        <a14:backgroundRemoval t="864" b="100000" l="0" r="100000"/>
                      </a14:imgEffect>
                    </a14:imgLayer>
                  </a14:imgProps>
                </a:ext>
                <a:ext uri="{28A0092B-C50C-407E-A947-70E740481C1C}">
                  <a14:useLocalDpi xmlns:a14="http://schemas.microsoft.com/office/drawing/2010/main" val="0"/>
                </a:ext>
              </a:extLst>
            </a:blip>
            <a:stretch>
              <a:fillRect/>
            </a:stretch>
          </p:blipFill>
          <p:spPr>
            <a:xfrm>
              <a:off x="7519561" y="4858197"/>
              <a:ext cx="114878" cy="110858"/>
            </a:xfrm>
            <a:prstGeom prst="rect">
              <a:avLst/>
            </a:prstGeom>
          </p:spPr>
        </p:pic>
        <p:pic>
          <p:nvPicPr>
            <p:cNvPr id="68" name="Picture 67"/>
            <p:cNvPicPr>
              <a:picLocks noChangeAspect="1"/>
            </p:cNvPicPr>
            <p:nvPr/>
          </p:nvPicPr>
          <p:blipFill>
            <a:blip r:embed="rId3">
              <a:extLst>
                <a:ext uri="{BEBA8EAE-BF5A-486C-A8C5-ECC9F3942E4B}">
                  <a14:imgProps xmlns:a14="http://schemas.microsoft.com/office/drawing/2010/main">
                    <a14:imgLayer r:embed="rId4">
                      <a14:imgEffect>
                        <a14:backgroundRemoval t="864" b="100000" l="0" r="100000"/>
                      </a14:imgEffect>
                    </a14:imgLayer>
                  </a14:imgProps>
                </a:ext>
                <a:ext uri="{28A0092B-C50C-407E-A947-70E740481C1C}">
                  <a14:useLocalDpi xmlns:a14="http://schemas.microsoft.com/office/drawing/2010/main" val="0"/>
                </a:ext>
              </a:extLst>
            </a:blip>
            <a:stretch>
              <a:fillRect/>
            </a:stretch>
          </p:blipFill>
          <p:spPr>
            <a:xfrm>
              <a:off x="7766693" y="4925657"/>
              <a:ext cx="114878" cy="110858"/>
            </a:xfrm>
            <a:prstGeom prst="rect">
              <a:avLst/>
            </a:prstGeom>
          </p:spPr>
        </p:pic>
        <p:pic>
          <p:nvPicPr>
            <p:cNvPr id="69" name="Picture 68"/>
            <p:cNvPicPr>
              <a:picLocks noChangeAspect="1"/>
            </p:cNvPicPr>
            <p:nvPr/>
          </p:nvPicPr>
          <p:blipFill>
            <a:blip r:embed="rId3">
              <a:extLst>
                <a:ext uri="{BEBA8EAE-BF5A-486C-A8C5-ECC9F3942E4B}">
                  <a14:imgProps xmlns:a14="http://schemas.microsoft.com/office/drawing/2010/main">
                    <a14:imgLayer r:embed="rId4">
                      <a14:imgEffect>
                        <a14:backgroundRemoval t="864" b="100000" l="0" r="100000"/>
                      </a14:imgEffect>
                    </a14:imgLayer>
                  </a14:imgProps>
                </a:ext>
                <a:ext uri="{28A0092B-C50C-407E-A947-70E740481C1C}">
                  <a14:useLocalDpi xmlns:a14="http://schemas.microsoft.com/office/drawing/2010/main" val="0"/>
                </a:ext>
              </a:extLst>
            </a:blip>
            <a:stretch>
              <a:fillRect/>
            </a:stretch>
          </p:blipFill>
          <p:spPr>
            <a:xfrm>
              <a:off x="5907441" y="5016552"/>
              <a:ext cx="114878" cy="110858"/>
            </a:xfrm>
            <a:prstGeom prst="rect">
              <a:avLst/>
            </a:prstGeom>
          </p:spPr>
        </p:pic>
        <p:pic>
          <p:nvPicPr>
            <p:cNvPr id="70" name="Picture 69"/>
            <p:cNvPicPr>
              <a:picLocks noChangeAspect="1"/>
            </p:cNvPicPr>
            <p:nvPr/>
          </p:nvPicPr>
          <p:blipFill>
            <a:blip r:embed="rId3">
              <a:extLst>
                <a:ext uri="{BEBA8EAE-BF5A-486C-A8C5-ECC9F3942E4B}">
                  <a14:imgProps xmlns:a14="http://schemas.microsoft.com/office/drawing/2010/main">
                    <a14:imgLayer r:embed="rId4">
                      <a14:imgEffect>
                        <a14:backgroundRemoval t="864" b="100000" l="0" r="100000"/>
                      </a14:imgEffect>
                    </a14:imgLayer>
                  </a14:imgProps>
                </a:ext>
                <a:ext uri="{28A0092B-C50C-407E-A947-70E740481C1C}">
                  <a14:useLocalDpi xmlns:a14="http://schemas.microsoft.com/office/drawing/2010/main" val="0"/>
                </a:ext>
              </a:extLst>
            </a:blip>
            <a:stretch>
              <a:fillRect/>
            </a:stretch>
          </p:blipFill>
          <p:spPr>
            <a:xfrm>
              <a:off x="6202874" y="5267058"/>
              <a:ext cx="114878" cy="110858"/>
            </a:xfrm>
            <a:prstGeom prst="rect">
              <a:avLst/>
            </a:prstGeom>
          </p:spPr>
        </p:pic>
        <p:pic>
          <p:nvPicPr>
            <p:cNvPr id="71" name="Picture 70"/>
            <p:cNvPicPr>
              <a:picLocks noChangeAspect="1"/>
            </p:cNvPicPr>
            <p:nvPr/>
          </p:nvPicPr>
          <p:blipFill>
            <a:blip r:embed="rId3">
              <a:extLst>
                <a:ext uri="{BEBA8EAE-BF5A-486C-A8C5-ECC9F3942E4B}">
                  <a14:imgProps xmlns:a14="http://schemas.microsoft.com/office/drawing/2010/main">
                    <a14:imgLayer r:embed="rId4">
                      <a14:imgEffect>
                        <a14:backgroundRemoval t="864" b="100000" l="0" r="100000"/>
                      </a14:imgEffect>
                    </a14:imgLayer>
                  </a14:imgProps>
                </a:ext>
                <a:ext uri="{28A0092B-C50C-407E-A947-70E740481C1C}">
                  <a14:useLocalDpi xmlns:a14="http://schemas.microsoft.com/office/drawing/2010/main" val="0"/>
                </a:ext>
              </a:extLst>
            </a:blip>
            <a:stretch>
              <a:fillRect/>
            </a:stretch>
          </p:blipFill>
          <p:spPr>
            <a:xfrm>
              <a:off x="4276624" y="4460341"/>
              <a:ext cx="505535" cy="487841"/>
            </a:xfrm>
            <a:prstGeom prst="rect">
              <a:avLst/>
            </a:prstGeom>
          </p:spPr>
        </p:pic>
      </p:grpSp>
    </p:spTree>
    <p:extLst>
      <p:ext uri="{BB962C8B-B14F-4D97-AF65-F5344CB8AC3E}">
        <p14:creationId xmlns:p14="http://schemas.microsoft.com/office/powerpoint/2010/main" val="1587173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is important!</a:t>
            </a:r>
            <a:endParaRPr lang="en-GB" dirty="0"/>
          </a:p>
        </p:txBody>
      </p:sp>
      <p:sp>
        <p:nvSpPr>
          <p:cNvPr id="3" name="Content Placeholder 2"/>
          <p:cNvSpPr>
            <a:spLocks noGrp="1"/>
          </p:cNvSpPr>
          <p:nvPr>
            <p:ph idx="1"/>
          </p:nvPr>
        </p:nvSpPr>
        <p:spPr/>
        <p:txBody>
          <a:bodyPr/>
          <a:lstStyle/>
          <a:p>
            <a:pPr marL="0" indent="0">
              <a:buNone/>
            </a:pPr>
            <a:r>
              <a:rPr lang="en-US" dirty="0" smtClean="0"/>
              <a:t>If we’re not careful, obvious or trivial things can be very, very slow.</a:t>
            </a:r>
            <a:endParaRPr lang="en-GB" dirty="0"/>
          </a:p>
        </p:txBody>
      </p:sp>
      <p:sp>
        <p:nvSpPr>
          <p:cNvPr id="4" name="Slide Number Placeholder 3"/>
          <p:cNvSpPr>
            <a:spLocks noGrp="1"/>
          </p:cNvSpPr>
          <p:nvPr>
            <p:ph type="sldNum" sz="quarter" idx="12"/>
          </p:nvPr>
        </p:nvSpPr>
        <p:spPr/>
        <p:txBody>
          <a:bodyPr/>
          <a:lstStyle/>
          <a:p>
            <a:fld id="{E64EF21E-4A1E-457A-A908-FECEBBB6594B}" type="slidenum">
              <a:rPr lang="en-US" smtClean="0"/>
              <a:t>9</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4180682"/>
            <a:ext cx="3413757" cy="2175669"/>
          </a:xfrm>
          <a:prstGeom prst="rect">
            <a:avLst/>
          </a:prstGeom>
        </p:spPr>
      </p:pic>
      <p:grpSp>
        <p:nvGrpSpPr>
          <p:cNvPr id="6" name="Group 5"/>
          <p:cNvGrpSpPr/>
          <p:nvPr/>
        </p:nvGrpSpPr>
        <p:grpSpPr>
          <a:xfrm>
            <a:off x="5608271" y="3272203"/>
            <a:ext cx="2438004" cy="2904760"/>
            <a:chOff x="1116443" y="2984989"/>
            <a:chExt cx="3250672" cy="3873013"/>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43" y="5088369"/>
              <a:ext cx="3250672" cy="1769633"/>
            </a:xfrm>
            <a:prstGeom prst="rect">
              <a:avLst/>
            </a:prstGeom>
          </p:spPr>
        </p:pic>
        <p:grpSp>
          <p:nvGrpSpPr>
            <p:cNvPr id="8" name="Group 10"/>
            <p:cNvGrpSpPr>
              <a:grpSpLocks noChangeAspect="1"/>
            </p:cNvGrpSpPr>
            <p:nvPr/>
          </p:nvGrpSpPr>
          <p:grpSpPr bwMode="auto">
            <a:xfrm flipH="1">
              <a:off x="1933702" y="2984989"/>
              <a:ext cx="1383398" cy="2187779"/>
              <a:chOff x="3182" y="734"/>
              <a:chExt cx="399" cy="631"/>
            </a:xfrm>
            <a:effectLst>
              <a:outerShdw blurRad="50800" dist="38100" dir="2700000" algn="tl" rotWithShape="0">
                <a:prstClr val="black">
                  <a:alpha val="40000"/>
                </a:prstClr>
              </a:outerShdw>
            </a:effectLst>
          </p:grpSpPr>
          <p:sp>
            <p:nvSpPr>
              <p:cNvPr id="9"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10"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11"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grpSp>
    </p:spTree>
    <p:extLst>
      <p:ext uri="{BB962C8B-B14F-4D97-AF65-F5344CB8AC3E}">
        <p14:creationId xmlns:p14="http://schemas.microsoft.com/office/powerpoint/2010/main" val="405373449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Proof assistant </a:t>
            </a:r>
            <a:r>
              <a:rPr lang="en-US" dirty="0" smtClean="0"/>
              <a:t>performance (fixes)</a:t>
            </a:r>
            <a:endParaRPr lang="en-US" dirty="0"/>
          </a:p>
        </p:txBody>
      </p:sp>
      <p:sp>
        <p:nvSpPr>
          <p:cNvPr id="3" name="Content Placeholder 2"/>
          <p:cNvSpPr>
            <a:spLocks noGrp="1"/>
          </p:cNvSpPr>
          <p:nvPr>
            <p:ph idx="1"/>
          </p:nvPr>
        </p:nvSpPr>
        <p:spPr/>
        <p:txBody>
          <a:bodyPr>
            <a:normAutofit/>
          </a:bodyPr>
          <a:lstStyle/>
          <a:p>
            <a:r>
              <a:rPr lang="en-US" sz="2400" dirty="0"/>
              <a:t>How?</a:t>
            </a:r>
          </a:p>
          <a:p>
            <a:pPr lvl="1"/>
            <a:r>
              <a:rPr lang="en-US" sz="2100" dirty="0"/>
              <a:t>Don’t use </a:t>
            </a:r>
            <a:r>
              <a:rPr lang="en-US" sz="2100" dirty="0" err="1"/>
              <a:t>setoids</a:t>
            </a:r>
            <a:r>
              <a:rPr lang="en-US" sz="2100" dirty="0"/>
              <a:t>, use higher inductive types instead!</a:t>
            </a:r>
          </a:p>
          <a:p>
            <a:pPr marL="0" indent="0">
              <a:buNone/>
            </a:pPr>
            <a:r>
              <a:rPr lang="en-US" sz="2400" dirty="0"/>
              <a:t>Higher inductive types (when implemented) shove the baggage into the meta-theory, where the type-checker doesn’t have to see it</a:t>
            </a:r>
          </a:p>
        </p:txBody>
      </p:sp>
      <p:sp>
        <p:nvSpPr>
          <p:cNvPr id="4" name="Slide Number Placeholder 3"/>
          <p:cNvSpPr>
            <a:spLocks noGrp="1"/>
          </p:cNvSpPr>
          <p:nvPr>
            <p:ph type="sldNum" sz="quarter" idx="12"/>
          </p:nvPr>
        </p:nvSpPr>
        <p:spPr/>
        <p:txBody>
          <a:bodyPr/>
          <a:lstStyle/>
          <a:p>
            <a:fld id="{E64EF21E-4A1E-457A-A908-FECEBBB6594B}" type="slidenum">
              <a:rPr lang="en-US" smtClean="0"/>
              <a:t>90</a:t>
            </a:fld>
            <a:endParaRPr lang="en-US"/>
          </a:p>
        </p:txBody>
      </p:sp>
    </p:spTree>
    <p:extLst>
      <p:ext uri="{BB962C8B-B14F-4D97-AF65-F5344CB8AC3E}">
        <p14:creationId xmlns:p14="http://schemas.microsoft.com/office/powerpoint/2010/main" val="3629388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33" y="3348822"/>
            <a:ext cx="4242254" cy="2403753"/>
          </a:xfrm>
          <a:prstGeom prst="rect">
            <a:avLst/>
          </a:prstGeom>
        </p:spPr>
      </p:pic>
      <p:sp>
        <p:nvSpPr>
          <p:cNvPr id="2" name="Title 1"/>
          <p:cNvSpPr>
            <a:spLocks noGrp="1"/>
          </p:cNvSpPr>
          <p:nvPr>
            <p:ph type="title"/>
          </p:nvPr>
        </p:nvSpPr>
        <p:spPr>
          <a:xfrm>
            <a:off x="628650" y="365126"/>
            <a:ext cx="8515350" cy="1325563"/>
          </a:xfrm>
        </p:spPr>
        <p:txBody>
          <a:bodyPr/>
          <a:lstStyle/>
          <a:p>
            <a:r>
              <a:rPr lang="en-US" dirty="0"/>
              <a:t>Proof assistant </a:t>
            </a:r>
            <a:r>
              <a:rPr lang="en-US"/>
              <a:t>performance (</a:t>
            </a:r>
            <a:r>
              <a:rPr lang="en-US" smtClean="0"/>
              <a:t>fixes)</a:t>
            </a:r>
            <a:endParaRPr lang="en-US" dirty="0"/>
          </a:p>
        </p:txBody>
      </p:sp>
      <p:sp>
        <p:nvSpPr>
          <p:cNvPr id="3" name="Content Placeholder 2"/>
          <p:cNvSpPr>
            <a:spLocks noGrp="1"/>
          </p:cNvSpPr>
          <p:nvPr>
            <p:ph idx="1"/>
          </p:nvPr>
        </p:nvSpPr>
        <p:spPr/>
        <p:txBody>
          <a:bodyPr>
            <a:normAutofit/>
          </a:bodyPr>
          <a:lstStyle/>
          <a:p>
            <a:r>
              <a:rPr lang="en-US" sz="2400" dirty="0"/>
              <a:t>How?</a:t>
            </a:r>
          </a:p>
          <a:p>
            <a:pPr lvl="1"/>
            <a:r>
              <a:rPr lang="en-US" sz="2100" dirty="0"/>
              <a:t>Don't duplicate proofs; instead use universe </a:t>
            </a:r>
            <a:r>
              <a:rPr lang="en-US" sz="2100" dirty="0" smtClean="0"/>
              <a:t>polymorphism</a:t>
            </a:r>
            <a:endParaRPr lang="en-US" sz="2100" dirty="0"/>
          </a:p>
        </p:txBody>
      </p:sp>
      <p:sp>
        <p:nvSpPr>
          <p:cNvPr id="7" name="Slide Number Placeholder 6"/>
          <p:cNvSpPr>
            <a:spLocks noGrp="1"/>
          </p:cNvSpPr>
          <p:nvPr>
            <p:ph type="sldNum" sz="quarter" idx="12"/>
          </p:nvPr>
        </p:nvSpPr>
        <p:spPr/>
        <p:txBody>
          <a:bodyPr/>
          <a:lstStyle/>
          <a:p>
            <a:fld id="{E64EF21E-4A1E-457A-A908-FECEBBB6594B}" type="slidenum">
              <a:rPr lang="en-US" smtClean="0"/>
              <a:t>91</a:t>
            </a:fld>
            <a:endParaRPr lang="en-US"/>
          </a:p>
        </p:txBody>
      </p:sp>
      <p:sp>
        <p:nvSpPr>
          <p:cNvPr id="10" name="TextBox 9"/>
          <p:cNvSpPr txBox="1"/>
          <p:nvPr/>
        </p:nvSpPr>
        <p:spPr>
          <a:xfrm>
            <a:off x="1246076" y="3360559"/>
            <a:ext cx="1905000" cy="923330"/>
          </a:xfrm>
          <a:prstGeom prst="rect">
            <a:avLst/>
          </a:prstGeom>
          <a:noFill/>
        </p:spPr>
        <p:txBody>
          <a:bodyPr wrap="square" rtlCol="0">
            <a:spAutoFit/>
          </a:bodyPr>
          <a:lstStyle/>
          <a:p>
            <a:pPr algn="ctr"/>
            <a:r>
              <a:rPr lang="en-US" sz="2700" b="1" dirty="0">
                <a:ln w="6600">
                  <a:solidFill>
                    <a:schemeClr val="accent2"/>
                  </a:solidFill>
                  <a:prstDash val="solid"/>
                </a:ln>
                <a:solidFill>
                  <a:srgbClr val="FFFFFF"/>
                </a:solidFill>
                <a:effectLst>
                  <a:outerShdw dist="38100" dir="2700000" algn="tl" rotWithShape="0">
                    <a:schemeClr val="accent2"/>
                  </a:outerShdw>
                </a:effectLst>
              </a:rPr>
              <a:t>code</a:t>
            </a:r>
          </a:p>
          <a:p>
            <a:pPr algn="ctr"/>
            <a:r>
              <a:rPr lang="en-US" sz="2700" b="1" dirty="0">
                <a:ln w="6600">
                  <a:solidFill>
                    <a:schemeClr val="accent2"/>
                  </a:solidFill>
                  <a:prstDash val="solid"/>
                </a:ln>
                <a:solidFill>
                  <a:srgbClr val="FFFFFF"/>
                </a:solidFill>
                <a:effectLst>
                  <a:outerShdw dist="38100" dir="2700000" algn="tl" rotWithShape="0">
                    <a:schemeClr val="accent2"/>
                  </a:outerShdw>
                </a:effectLst>
              </a:rPr>
              <a:t>duplication</a:t>
            </a:r>
          </a:p>
        </p:txBody>
      </p:sp>
      <p:grpSp>
        <p:nvGrpSpPr>
          <p:cNvPr id="9" name="Group 8"/>
          <p:cNvGrpSpPr/>
          <p:nvPr/>
        </p:nvGrpSpPr>
        <p:grpSpPr>
          <a:xfrm>
            <a:off x="4847432" y="3233563"/>
            <a:ext cx="4242254" cy="2519012"/>
            <a:chOff x="4847432" y="3233563"/>
            <a:chExt cx="4242254" cy="2519012"/>
          </a:xfrm>
        </p:grpSpPr>
        <p:pic>
          <p:nvPicPr>
            <p:cNvPr id="52" name="Picture 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7432" y="3348822"/>
              <a:ext cx="4242254" cy="2403753"/>
            </a:xfrm>
            <a:prstGeom prst="rect">
              <a:avLst/>
            </a:prstGeom>
          </p:spPr>
        </p:pic>
        <p:sp>
          <p:nvSpPr>
            <p:cNvPr id="15" name="TextBox 11"/>
            <p:cNvSpPr txBox="1"/>
            <p:nvPr/>
          </p:nvSpPr>
          <p:spPr>
            <a:xfrm>
              <a:off x="5740519" y="3233563"/>
              <a:ext cx="2544875" cy="923330"/>
            </a:xfrm>
            <a:prstGeom prst="rect">
              <a:avLst/>
            </a:prstGeom>
            <a:noFill/>
          </p:spPr>
          <p:txBody>
            <a:bodyPr wrap="square" rtlCol="0">
              <a:spAutoFit/>
            </a:bodyPr>
            <a:lstStyle/>
            <a:p>
              <a:pPr algn="ctr"/>
              <a:r>
                <a:rPr lang="en-US" sz="2700" b="1" dirty="0">
                  <a:ln w="6600">
                    <a:solidFill>
                      <a:schemeClr val="accent2"/>
                    </a:solidFill>
                    <a:prstDash val="solid"/>
                  </a:ln>
                  <a:solidFill>
                    <a:srgbClr val="FFFFFF"/>
                  </a:solidFill>
                  <a:effectLst>
                    <a:outerShdw dist="38100" dir="2700000" algn="tl" rotWithShape="0">
                      <a:schemeClr val="accent2"/>
                    </a:outerShdw>
                  </a:effectLst>
                </a:rPr>
                <a:t>universe polymorphism</a:t>
              </a:r>
            </a:p>
          </p:txBody>
        </p:sp>
        <p:grpSp>
          <p:nvGrpSpPr>
            <p:cNvPr id="16" name="Group 10"/>
            <p:cNvGrpSpPr>
              <a:grpSpLocks noChangeAspect="1"/>
            </p:cNvGrpSpPr>
            <p:nvPr/>
          </p:nvGrpSpPr>
          <p:grpSpPr bwMode="auto">
            <a:xfrm flipH="1">
              <a:off x="5430434" y="4071293"/>
              <a:ext cx="574945" cy="909248"/>
              <a:chOff x="3182" y="734"/>
              <a:chExt cx="399" cy="631"/>
            </a:xfrm>
            <a:effectLst>
              <a:outerShdw blurRad="50800" dist="38100" dir="2700000" algn="tl" rotWithShape="0">
                <a:prstClr val="black">
                  <a:alpha val="40000"/>
                </a:prstClr>
              </a:outerShdw>
            </a:effectLst>
          </p:grpSpPr>
          <p:sp>
            <p:nvSpPr>
              <p:cNvPr id="17"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18"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19"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grpSp>
          <p:nvGrpSpPr>
            <p:cNvPr id="20" name="Group 10"/>
            <p:cNvGrpSpPr>
              <a:grpSpLocks noChangeAspect="1"/>
            </p:cNvGrpSpPr>
            <p:nvPr/>
          </p:nvGrpSpPr>
          <p:grpSpPr bwMode="auto">
            <a:xfrm flipH="1">
              <a:off x="6622767" y="4071293"/>
              <a:ext cx="574945" cy="909248"/>
              <a:chOff x="3182" y="734"/>
              <a:chExt cx="399" cy="631"/>
            </a:xfrm>
            <a:effectLst>
              <a:outerShdw blurRad="50800" dist="38100" dir="2700000" algn="tl" rotWithShape="0">
                <a:prstClr val="black">
                  <a:alpha val="40000"/>
                </a:prstClr>
              </a:outerShdw>
            </a:effectLst>
          </p:grpSpPr>
          <p:sp>
            <p:nvSpPr>
              <p:cNvPr id="21"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22"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23"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grpSp>
          <p:nvGrpSpPr>
            <p:cNvPr id="24" name="Group 10"/>
            <p:cNvGrpSpPr>
              <a:grpSpLocks noChangeAspect="1"/>
            </p:cNvGrpSpPr>
            <p:nvPr/>
          </p:nvGrpSpPr>
          <p:grpSpPr bwMode="auto">
            <a:xfrm flipH="1">
              <a:off x="7832155" y="4096074"/>
              <a:ext cx="574945" cy="909248"/>
              <a:chOff x="3182" y="734"/>
              <a:chExt cx="399" cy="631"/>
            </a:xfrm>
            <a:effectLst>
              <a:outerShdw blurRad="50800" dist="38100" dir="2700000" algn="tl" rotWithShape="0">
                <a:prstClr val="black">
                  <a:alpha val="40000"/>
                </a:prstClr>
              </a:outerShdw>
            </a:effectLst>
          </p:grpSpPr>
          <p:sp>
            <p:nvSpPr>
              <p:cNvPr id="25"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26"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27"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grpSp>
      <p:grpSp>
        <p:nvGrpSpPr>
          <p:cNvPr id="28" name="Group 10"/>
          <p:cNvGrpSpPr>
            <a:grpSpLocks noChangeAspect="1"/>
          </p:cNvGrpSpPr>
          <p:nvPr/>
        </p:nvGrpSpPr>
        <p:grpSpPr bwMode="auto">
          <a:xfrm flipH="1">
            <a:off x="788309" y="4137967"/>
            <a:ext cx="504159" cy="797304"/>
            <a:chOff x="3182" y="734"/>
            <a:chExt cx="399" cy="631"/>
          </a:xfrm>
          <a:effectLst>
            <a:outerShdw blurRad="50800" dist="38100" dir="2700000" algn="tl" rotWithShape="0">
              <a:prstClr val="black">
                <a:alpha val="40000"/>
              </a:prstClr>
            </a:outerShdw>
          </a:effectLst>
        </p:grpSpPr>
        <p:sp>
          <p:nvSpPr>
            <p:cNvPr id="29"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30"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31"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grpSp>
        <p:nvGrpSpPr>
          <p:cNvPr id="32" name="Group 10"/>
          <p:cNvGrpSpPr>
            <a:grpSpLocks noChangeAspect="1"/>
          </p:cNvGrpSpPr>
          <p:nvPr/>
        </p:nvGrpSpPr>
        <p:grpSpPr bwMode="auto">
          <a:xfrm flipH="1">
            <a:off x="2063125" y="4252864"/>
            <a:ext cx="270902" cy="428419"/>
            <a:chOff x="3182" y="734"/>
            <a:chExt cx="399" cy="631"/>
          </a:xfrm>
          <a:effectLst>
            <a:outerShdw blurRad="50800" dist="38100" dir="2700000" algn="tl" rotWithShape="0">
              <a:prstClr val="black">
                <a:alpha val="40000"/>
              </a:prstClr>
            </a:outerShdw>
          </a:effectLst>
        </p:grpSpPr>
        <p:sp>
          <p:nvSpPr>
            <p:cNvPr id="33"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34"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35"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grpSp>
        <p:nvGrpSpPr>
          <p:cNvPr id="36" name="Group 10"/>
          <p:cNvGrpSpPr>
            <a:grpSpLocks noChangeAspect="1"/>
          </p:cNvGrpSpPr>
          <p:nvPr/>
        </p:nvGrpSpPr>
        <p:grpSpPr bwMode="auto">
          <a:xfrm flipH="1">
            <a:off x="2801413" y="3822224"/>
            <a:ext cx="712472" cy="1126740"/>
            <a:chOff x="3182" y="734"/>
            <a:chExt cx="399" cy="631"/>
          </a:xfrm>
          <a:effectLst>
            <a:outerShdw blurRad="50800" dist="38100" dir="2700000" algn="tl" rotWithShape="0">
              <a:prstClr val="black">
                <a:alpha val="40000"/>
              </a:prstClr>
            </a:outerShdw>
          </a:effectLst>
        </p:grpSpPr>
        <p:sp>
          <p:nvSpPr>
            <p:cNvPr id="37"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38"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39"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sp>
        <p:nvSpPr>
          <p:cNvPr id="6" name="&quot;No&quot; Symbol 5"/>
          <p:cNvSpPr/>
          <p:nvPr/>
        </p:nvSpPr>
        <p:spPr>
          <a:xfrm>
            <a:off x="688522" y="3087098"/>
            <a:ext cx="2847975" cy="2847975"/>
          </a:xfrm>
          <a:prstGeom prst="noSmoking">
            <a:avLst>
              <a:gd name="adj" fmla="val 514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nvGrpSpPr>
          <p:cNvPr id="40" name="Group 50"/>
          <p:cNvGrpSpPr/>
          <p:nvPr/>
        </p:nvGrpSpPr>
        <p:grpSpPr>
          <a:xfrm>
            <a:off x="-420273" y="5681974"/>
            <a:ext cx="2372095" cy="1105078"/>
            <a:chOff x="2767530" y="2199271"/>
            <a:chExt cx="6351820" cy="2959100"/>
          </a:xfrm>
        </p:grpSpPr>
        <p:grpSp>
          <p:nvGrpSpPr>
            <p:cNvPr id="41" name="Group 4"/>
            <p:cNvGrpSpPr>
              <a:grpSpLocks noChangeAspect="1"/>
            </p:cNvGrpSpPr>
            <p:nvPr/>
          </p:nvGrpSpPr>
          <p:grpSpPr bwMode="auto">
            <a:xfrm>
              <a:off x="4752023" y="2199271"/>
              <a:ext cx="2260600" cy="2959100"/>
              <a:chOff x="1354" y="1310"/>
              <a:chExt cx="1424" cy="1864"/>
            </a:xfrm>
          </p:grpSpPr>
          <p:sp>
            <p:nvSpPr>
              <p:cNvPr id="43" name="AutoShape 3"/>
              <p:cNvSpPr>
                <a:spLocks noChangeAspect="1" noChangeArrowheads="1" noTextEdit="1"/>
              </p:cNvSpPr>
              <p:nvPr/>
            </p:nvSpPr>
            <p:spPr bwMode="auto">
              <a:xfrm>
                <a:off x="1354" y="1310"/>
                <a:ext cx="1424" cy="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4" name="Freeform 5"/>
              <p:cNvSpPr>
                <a:spLocks/>
              </p:cNvSpPr>
              <p:nvPr/>
            </p:nvSpPr>
            <p:spPr bwMode="auto">
              <a:xfrm>
                <a:off x="1414" y="1377"/>
                <a:ext cx="1176" cy="661"/>
              </a:xfrm>
              <a:custGeom>
                <a:avLst/>
                <a:gdLst>
                  <a:gd name="T0" fmla="*/ 915 w 1176"/>
                  <a:gd name="T1" fmla="*/ 80 h 661"/>
                  <a:gd name="T2" fmla="*/ 939 w 1176"/>
                  <a:gd name="T3" fmla="*/ 76 h 661"/>
                  <a:gd name="T4" fmla="*/ 964 w 1176"/>
                  <a:gd name="T5" fmla="*/ 74 h 661"/>
                  <a:gd name="T6" fmla="*/ 988 w 1176"/>
                  <a:gd name="T7" fmla="*/ 78 h 661"/>
                  <a:gd name="T8" fmla="*/ 1006 w 1176"/>
                  <a:gd name="T9" fmla="*/ 96 h 661"/>
                  <a:gd name="T10" fmla="*/ 1000 w 1176"/>
                  <a:gd name="T11" fmla="*/ 128 h 661"/>
                  <a:gd name="T12" fmla="*/ 1000 w 1176"/>
                  <a:gd name="T13" fmla="*/ 137 h 661"/>
                  <a:gd name="T14" fmla="*/ 1033 w 1176"/>
                  <a:gd name="T15" fmla="*/ 137 h 661"/>
                  <a:gd name="T16" fmla="*/ 1058 w 1176"/>
                  <a:gd name="T17" fmla="*/ 148 h 661"/>
                  <a:gd name="T18" fmla="*/ 1062 w 1176"/>
                  <a:gd name="T19" fmla="*/ 166 h 661"/>
                  <a:gd name="T20" fmla="*/ 1064 w 1176"/>
                  <a:gd name="T21" fmla="*/ 179 h 661"/>
                  <a:gd name="T22" fmla="*/ 1091 w 1176"/>
                  <a:gd name="T23" fmla="*/ 177 h 661"/>
                  <a:gd name="T24" fmla="*/ 1111 w 1176"/>
                  <a:gd name="T25" fmla="*/ 179 h 661"/>
                  <a:gd name="T26" fmla="*/ 1129 w 1176"/>
                  <a:gd name="T27" fmla="*/ 195 h 661"/>
                  <a:gd name="T28" fmla="*/ 1150 w 1176"/>
                  <a:gd name="T29" fmla="*/ 239 h 661"/>
                  <a:gd name="T30" fmla="*/ 1169 w 1176"/>
                  <a:gd name="T31" fmla="*/ 297 h 661"/>
                  <a:gd name="T32" fmla="*/ 1145 w 1176"/>
                  <a:gd name="T33" fmla="*/ 337 h 661"/>
                  <a:gd name="T34" fmla="*/ 1084 w 1176"/>
                  <a:gd name="T35" fmla="*/ 355 h 661"/>
                  <a:gd name="T36" fmla="*/ 1022 w 1176"/>
                  <a:gd name="T37" fmla="*/ 375 h 661"/>
                  <a:gd name="T38" fmla="*/ 961 w 1176"/>
                  <a:gd name="T39" fmla="*/ 393 h 661"/>
                  <a:gd name="T40" fmla="*/ 897 w 1176"/>
                  <a:gd name="T41" fmla="*/ 413 h 661"/>
                  <a:gd name="T42" fmla="*/ 836 w 1176"/>
                  <a:gd name="T43" fmla="*/ 431 h 661"/>
                  <a:gd name="T44" fmla="*/ 774 w 1176"/>
                  <a:gd name="T45" fmla="*/ 451 h 661"/>
                  <a:gd name="T46" fmla="*/ 713 w 1176"/>
                  <a:gd name="T47" fmla="*/ 472 h 661"/>
                  <a:gd name="T48" fmla="*/ 653 w 1176"/>
                  <a:gd name="T49" fmla="*/ 494 h 661"/>
                  <a:gd name="T50" fmla="*/ 595 w 1176"/>
                  <a:gd name="T51" fmla="*/ 519 h 661"/>
                  <a:gd name="T52" fmla="*/ 537 w 1176"/>
                  <a:gd name="T53" fmla="*/ 548 h 661"/>
                  <a:gd name="T54" fmla="*/ 477 w 1176"/>
                  <a:gd name="T55" fmla="*/ 577 h 661"/>
                  <a:gd name="T56" fmla="*/ 416 w 1176"/>
                  <a:gd name="T57" fmla="*/ 604 h 661"/>
                  <a:gd name="T58" fmla="*/ 354 w 1176"/>
                  <a:gd name="T59" fmla="*/ 628 h 661"/>
                  <a:gd name="T60" fmla="*/ 293 w 1176"/>
                  <a:gd name="T61" fmla="*/ 648 h 661"/>
                  <a:gd name="T62" fmla="*/ 231 w 1176"/>
                  <a:gd name="T63" fmla="*/ 659 h 661"/>
                  <a:gd name="T64" fmla="*/ 161 w 1176"/>
                  <a:gd name="T65" fmla="*/ 657 h 661"/>
                  <a:gd name="T66" fmla="*/ 78 w 1176"/>
                  <a:gd name="T67" fmla="*/ 630 h 661"/>
                  <a:gd name="T68" fmla="*/ 16 w 1176"/>
                  <a:gd name="T69" fmla="*/ 575 h 661"/>
                  <a:gd name="T70" fmla="*/ 2 w 1176"/>
                  <a:gd name="T71" fmla="*/ 501 h 661"/>
                  <a:gd name="T72" fmla="*/ 38 w 1176"/>
                  <a:gd name="T73" fmla="*/ 436 h 661"/>
                  <a:gd name="T74" fmla="*/ 81 w 1176"/>
                  <a:gd name="T75" fmla="*/ 396 h 661"/>
                  <a:gd name="T76" fmla="*/ 130 w 1176"/>
                  <a:gd name="T77" fmla="*/ 362 h 661"/>
                  <a:gd name="T78" fmla="*/ 186 w 1176"/>
                  <a:gd name="T79" fmla="*/ 333 h 661"/>
                  <a:gd name="T80" fmla="*/ 246 w 1176"/>
                  <a:gd name="T81" fmla="*/ 308 h 661"/>
                  <a:gd name="T82" fmla="*/ 307 w 1176"/>
                  <a:gd name="T83" fmla="*/ 286 h 661"/>
                  <a:gd name="T84" fmla="*/ 365 w 1176"/>
                  <a:gd name="T85" fmla="*/ 262 h 661"/>
                  <a:gd name="T86" fmla="*/ 419 w 1176"/>
                  <a:gd name="T87" fmla="*/ 241 h 661"/>
                  <a:gd name="T88" fmla="*/ 463 w 1176"/>
                  <a:gd name="T89" fmla="*/ 219 h 661"/>
                  <a:gd name="T90" fmla="*/ 501 w 1176"/>
                  <a:gd name="T91" fmla="*/ 199 h 661"/>
                  <a:gd name="T92" fmla="*/ 539 w 1176"/>
                  <a:gd name="T93" fmla="*/ 177 h 661"/>
                  <a:gd name="T94" fmla="*/ 577 w 1176"/>
                  <a:gd name="T95" fmla="*/ 157 h 661"/>
                  <a:gd name="T96" fmla="*/ 613 w 1176"/>
                  <a:gd name="T97" fmla="*/ 136 h 661"/>
                  <a:gd name="T98" fmla="*/ 651 w 1176"/>
                  <a:gd name="T99" fmla="*/ 116 h 661"/>
                  <a:gd name="T100" fmla="*/ 689 w 1176"/>
                  <a:gd name="T101" fmla="*/ 96 h 661"/>
                  <a:gd name="T102" fmla="*/ 727 w 1176"/>
                  <a:gd name="T103" fmla="*/ 76 h 661"/>
                  <a:gd name="T104" fmla="*/ 760 w 1176"/>
                  <a:gd name="T105" fmla="*/ 60 h 661"/>
                  <a:gd name="T106" fmla="*/ 790 w 1176"/>
                  <a:gd name="T107" fmla="*/ 40 h 661"/>
                  <a:gd name="T108" fmla="*/ 821 w 1176"/>
                  <a:gd name="T109" fmla="*/ 20 h 661"/>
                  <a:gd name="T110" fmla="*/ 852 w 1176"/>
                  <a:gd name="T111" fmla="*/ 4 h 661"/>
                  <a:gd name="T112" fmla="*/ 883 w 1176"/>
                  <a:gd name="T113" fmla="*/ 0 h 661"/>
                  <a:gd name="T114" fmla="*/ 910 w 1176"/>
                  <a:gd name="T115" fmla="*/ 13 h 661"/>
                  <a:gd name="T116" fmla="*/ 921 w 1176"/>
                  <a:gd name="T117" fmla="*/ 38 h 661"/>
                  <a:gd name="T118" fmla="*/ 915 w 1176"/>
                  <a:gd name="T119" fmla="*/ 67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76" h="661">
                    <a:moveTo>
                      <a:pt x="906" y="81"/>
                    </a:moveTo>
                    <a:lnTo>
                      <a:pt x="915" y="80"/>
                    </a:lnTo>
                    <a:lnTo>
                      <a:pt x="926" y="78"/>
                    </a:lnTo>
                    <a:lnTo>
                      <a:pt x="939" y="76"/>
                    </a:lnTo>
                    <a:lnTo>
                      <a:pt x="951" y="76"/>
                    </a:lnTo>
                    <a:lnTo>
                      <a:pt x="964" y="74"/>
                    </a:lnTo>
                    <a:lnTo>
                      <a:pt x="977" y="76"/>
                    </a:lnTo>
                    <a:lnTo>
                      <a:pt x="988" y="78"/>
                    </a:lnTo>
                    <a:lnTo>
                      <a:pt x="995" y="81"/>
                    </a:lnTo>
                    <a:lnTo>
                      <a:pt x="1006" y="96"/>
                    </a:lnTo>
                    <a:lnTo>
                      <a:pt x="1008" y="112"/>
                    </a:lnTo>
                    <a:lnTo>
                      <a:pt x="1000" y="128"/>
                    </a:lnTo>
                    <a:lnTo>
                      <a:pt x="988" y="141"/>
                    </a:lnTo>
                    <a:lnTo>
                      <a:pt x="1000" y="137"/>
                    </a:lnTo>
                    <a:lnTo>
                      <a:pt x="1017" y="136"/>
                    </a:lnTo>
                    <a:lnTo>
                      <a:pt x="1033" y="137"/>
                    </a:lnTo>
                    <a:lnTo>
                      <a:pt x="1047" y="141"/>
                    </a:lnTo>
                    <a:lnTo>
                      <a:pt x="1058" y="148"/>
                    </a:lnTo>
                    <a:lnTo>
                      <a:pt x="1064" y="156"/>
                    </a:lnTo>
                    <a:lnTo>
                      <a:pt x="1062" y="166"/>
                    </a:lnTo>
                    <a:lnTo>
                      <a:pt x="1047" y="181"/>
                    </a:lnTo>
                    <a:lnTo>
                      <a:pt x="1064" y="179"/>
                    </a:lnTo>
                    <a:lnTo>
                      <a:pt x="1078" y="177"/>
                    </a:lnTo>
                    <a:lnTo>
                      <a:pt x="1091" y="177"/>
                    </a:lnTo>
                    <a:lnTo>
                      <a:pt x="1102" y="177"/>
                    </a:lnTo>
                    <a:lnTo>
                      <a:pt x="1111" y="179"/>
                    </a:lnTo>
                    <a:lnTo>
                      <a:pt x="1120" y="186"/>
                    </a:lnTo>
                    <a:lnTo>
                      <a:pt x="1129" y="195"/>
                    </a:lnTo>
                    <a:lnTo>
                      <a:pt x="1138" y="212"/>
                    </a:lnTo>
                    <a:lnTo>
                      <a:pt x="1150" y="239"/>
                    </a:lnTo>
                    <a:lnTo>
                      <a:pt x="1161" y="268"/>
                    </a:lnTo>
                    <a:lnTo>
                      <a:pt x="1169" y="297"/>
                    </a:lnTo>
                    <a:lnTo>
                      <a:pt x="1176" y="326"/>
                    </a:lnTo>
                    <a:lnTo>
                      <a:pt x="1145" y="337"/>
                    </a:lnTo>
                    <a:lnTo>
                      <a:pt x="1114" y="346"/>
                    </a:lnTo>
                    <a:lnTo>
                      <a:pt x="1084" y="355"/>
                    </a:lnTo>
                    <a:lnTo>
                      <a:pt x="1053" y="366"/>
                    </a:lnTo>
                    <a:lnTo>
                      <a:pt x="1022" y="375"/>
                    </a:lnTo>
                    <a:lnTo>
                      <a:pt x="991" y="384"/>
                    </a:lnTo>
                    <a:lnTo>
                      <a:pt x="961" y="393"/>
                    </a:lnTo>
                    <a:lnTo>
                      <a:pt x="930" y="402"/>
                    </a:lnTo>
                    <a:lnTo>
                      <a:pt x="897" y="413"/>
                    </a:lnTo>
                    <a:lnTo>
                      <a:pt x="866" y="422"/>
                    </a:lnTo>
                    <a:lnTo>
                      <a:pt x="836" y="431"/>
                    </a:lnTo>
                    <a:lnTo>
                      <a:pt x="805" y="442"/>
                    </a:lnTo>
                    <a:lnTo>
                      <a:pt x="774" y="451"/>
                    </a:lnTo>
                    <a:lnTo>
                      <a:pt x="743" y="461"/>
                    </a:lnTo>
                    <a:lnTo>
                      <a:pt x="713" y="472"/>
                    </a:lnTo>
                    <a:lnTo>
                      <a:pt x="682" y="483"/>
                    </a:lnTo>
                    <a:lnTo>
                      <a:pt x="653" y="494"/>
                    </a:lnTo>
                    <a:lnTo>
                      <a:pt x="624" y="507"/>
                    </a:lnTo>
                    <a:lnTo>
                      <a:pt x="595" y="519"/>
                    </a:lnTo>
                    <a:lnTo>
                      <a:pt x="566" y="534"/>
                    </a:lnTo>
                    <a:lnTo>
                      <a:pt x="537" y="548"/>
                    </a:lnTo>
                    <a:lnTo>
                      <a:pt x="506" y="563"/>
                    </a:lnTo>
                    <a:lnTo>
                      <a:pt x="477" y="577"/>
                    </a:lnTo>
                    <a:lnTo>
                      <a:pt x="447" y="590"/>
                    </a:lnTo>
                    <a:lnTo>
                      <a:pt x="416" y="604"/>
                    </a:lnTo>
                    <a:lnTo>
                      <a:pt x="385" y="617"/>
                    </a:lnTo>
                    <a:lnTo>
                      <a:pt x="354" y="628"/>
                    </a:lnTo>
                    <a:lnTo>
                      <a:pt x="324" y="639"/>
                    </a:lnTo>
                    <a:lnTo>
                      <a:pt x="293" y="648"/>
                    </a:lnTo>
                    <a:lnTo>
                      <a:pt x="262" y="653"/>
                    </a:lnTo>
                    <a:lnTo>
                      <a:pt x="231" y="659"/>
                    </a:lnTo>
                    <a:lnTo>
                      <a:pt x="201" y="661"/>
                    </a:lnTo>
                    <a:lnTo>
                      <a:pt x="161" y="657"/>
                    </a:lnTo>
                    <a:lnTo>
                      <a:pt x="117" y="646"/>
                    </a:lnTo>
                    <a:lnTo>
                      <a:pt x="78" y="630"/>
                    </a:lnTo>
                    <a:lnTo>
                      <a:pt x="41" y="604"/>
                    </a:lnTo>
                    <a:lnTo>
                      <a:pt x="16" y="575"/>
                    </a:lnTo>
                    <a:lnTo>
                      <a:pt x="0" y="541"/>
                    </a:lnTo>
                    <a:lnTo>
                      <a:pt x="2" y="501"/>
                    </a:lnTo>
                    <a:lnTo>
                      <a:pt x="21" y="458"/>
                    </a:lnTo>
                    <a:lnTo>
                      <a:pt x="38" y="436"/>
                    </a:lnTo>
                    <a:lnTo>
                      <a:pt x="58" y="414"/>
                    </a:lnTo>
                    <a:lnTo>
                      <a:pt x="81" y="396"/>
                    </a:lnTo>
                    <a:lnTo>
                      <a:pt x="105" y="378"/>
                    </a:lnTo>
                    <a:lnTo>
                      <a:pt x="130" y="362"/>
                    </a:lnTo>
                    <a:lnTo>
                      <a:pt x="159" y="347"/>
                    </a:lnTo>
                    <a:lnTo>
                      <a:pt x="186" y="333"/>
                    </a:lnTo>
                    <a:lnTo>
                      <a:pt x="217" y="320"/>
                    </a:lnTo>
                    <a:lnTo>
                      <a:pt x="246" y="308"/>
                    </a:lnTo>
                    <a:lnTo>
                      <a:pt x="277" y="297"/>
                    </a:lnTo>
                    <a:lnTo>
                      <a:pt x="307" y="286"/>
                    </a:lnTo>
                    <a:lnTo>
                      <a:pt x="336" y="273"/>
                    </a:lnTo>
                    <a:lnTo>
                      <a:pt x="365" y="262"/>
                    </a:lnTo>
                    <a:lnTo>
                      <a:pt x="392" y="252"/>
                    </a:lnTo>
                    <a:lnTo>
                      <a:pt x="419" y="241"/>
                    </a:lnTo>
                    <a:lnTo>
                      <a:pt x="445" y="228"/>
                    </a:lnTo>
                    <a:lnTo>
                      <a:pt x="463" y="219"/>
                    </a:lnTo>
                    <a:lnTo>
                      <a:pt x="483" y="208"/>
                    </a:lnTo>
                    <a:lnTo>
                      <a:pt x="501" y="199"/>
                    </a:lnTo>
                    <a:lnTo>
                      <a:pt x="521" y="188"/>
                    </a:lnTo>
                    <a:lnTo>
                      <a:pt x="539" y="177"/>
                    </a:lnTo>
                    <a:lnTo>
                      <a:pt x="557" y="168"/>
                    </a:lnTo>
                    <a:lnTo>
                      <a:pt x="577" y="157"/>
                    </a:lnTo>
                    <a:lnTo>
                      <a:pt x="595" y="147"/>
                    </a:lnTo>
                    <a:lnTo>
                      <a:pt x="613" y="136"/>
                    </a:lnTo>
                    <a:lnTo>
                      <a:pt x="633" y="127"/>
                    </a:lnTo>
                    <a:lnTo>
                      <a:pt x="651" y="116"/>
                    </a:lnTo>
                    <a:lnTo>
                      <a:pt x="669" y="105"/>
                    </a:lnTo>
                    <a:lnTo>
                      <a:pt x="689" y="96"/>
                    </a:lnTo>
                    <a:lnTo>
                      <a:pt x="707" y="85"/>
                    </a:lnTo>
                    <a:lnTo>
                      <a:pt x="727" y="76"/>
                    </a:lnTo>
                    <a:lnTo>
                      <a:pt x="745" y="67"/>
                    </a:lnTo>
                    <a:lnTo>
                      <a:pt x="760" y="60"/>
                    </a:lnTo>
                    <a:lnTo>
                      <a:pt x="774" y="51"/>
                    </a:lnTo>
                    <a:lnTo>
                      <a:pt x="790" y="40"/>
                    </a:lnTo>
                    <a:lnTo>
                      <a:pt x="807" y="29"/>
                    </a:lnTo>
                    <a:lnTo>
                      <a:pt x="821" y="20"/>
                    </a:lnTo>
                    <a:lnTo>
                      <a:pt x="837" y="11"/>
                    </a:lnTo>
                    <a:lnTo>
                      <a:pt x="852" y="4"/>
                    </a:lnTo>
                    <a:lnTo>
                      <a:pt x="866" y="0"/>
                    </a:lnTo>
                    <a:lnTo>
                      <a:pt x="883" y="0"/>
                    </a:lnTo>
                    <a:lnTo>
                      <a:pt x="897" y="4"/>
                    </a:lnTo>
                    <a:lnTo>
                      <a:pt x="910" y="13"/>
                    </a:lnTo>
                    <a:lnTo>
                      <a:pt x="917" y="23"/>
                    </a:lnTo>
                    <a:lnTo>
                      <a:pt x="921" y="38"/>
                    </a:lnTo>
                    <a:lnTo>
                      <a:pt x="921" y="52"/>
                    </a:lnTo>
                    <a:lnTo>
                      <a:pt x="915" y="67"/>
                    </a:lnTo>
                    <a:lnTo>
                      <a:pt x="906" y="81"/>
                    </a:lnTo>
                    <a:close/>
                  </a:path>
                </a:pathLst>
              </a:custGeom>
              <a:solidFill>
                <a:srgbClr val="D8E5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5" name="Freeform 6"/>
              <p:cNvSpPr>
                <a:spLocks/>
              </p:cNvSpPr>
              <p:nvPr/>
            </p:nvSpPr>
            <p:spPr bwMode="auto">
              <a:xfrm>
                <a:off x="1363" y="1343"/>
                <a:ext cx="1408" cy="1809"/>
              </a:xfrm>
              <a:custGeom>
                <a:avLst/>
                <a:gdLst>
                  <a:gd name="T0" fmla="*/ 885 w 1408"/>
                  <a:gd name="T1" fmla="*/ 0 h 1809"/>
                  <a:gd name="T2" fmla="*/ 907 w 1408"/>
                  <a:gd name="T3" fmla="*/ 19 h 1809"/>
                  <a:gd name="T4" fmla="*/ 898 w 1408"/>
                  <a:gd name="T5" fmla="*/ 54 h 1809"/>
                  <a:gd name="T6" fmla="*/ 809 w 1408"/>
                  <a:gd name="T7" fmla="*/ 123 h 1809"/>
                  <a:gd name="T8" fmla="*/ 688 w 1408"/>
                  <a:gd name="T9" fmla="*/ 186 h 1809"/>
                  <a:gd name="T10" fmla="*/ 612 w 1408"/>
                  <a:gd name="T11" fmla="*/ 224 h 1809"/>
                  <a:gd name="T12" fmla="*/ 536 w 1408"/>
                  <a:gd name="T13" fmla="*/ 271 h 1809"/>
                  <a:gd name="T14" fmla="*/ 458 w 1408"/>
                  <a:gd name="T15" fmla="*/ 320 h 1809"/>
                  <a:gd name="T16" fmla="*/ 380 w 1408"/>
                  <a:gd name="T17" fmla="*/ 362 h 1809"/>
                  <a:gd name="T18" fmla="*/ 297 w 1408"/>
                  <a:gd name="T19" fmla="*/ 400 h 1809"/>
                  <a:gd name="T20" fmla="*/ 214 w 1408"/>
                  <a:gd name="T21" fmla="*/ 438 h 1809"/>
                  <a:gd name="T22" fmla="*/ 152 w 1408"/>
                  <a:gd name="T23" fmla="*/ 474 h 1809"/>
                  <a:gd name="T24" fmla="*/ 100 w 1408"/>
                  <a:gd name="T25" fmla="*/ 526 h 1809"/>
                  <a:gd name="T26" fmla="*/ 96 w 1408"/>
                  <a:gd name="T27" fmla="*/ 593 h 1809"/>
                  <a:gd name="T28" fmla="*/ 143 w 1408"/>
                  <a:gd name="T29" fmla="*/ 642 h 1809"/>
                  <a:gd name="T30" fmla="*/ 210 w 1408"/>
                  <a:gd name="T31" fmla="*/ 664 h 1809"/>
                  <a:gd name="T32" fmla="*/ 297 w 1408"/>
                  <a:gd name="T33" fmla="*/ 662 h 1809"/>
                  <a:gd name="T34" fmla="*/ 393 w 1408"/>
                  <a:gd name="T35" fmla="*/ 637 h 1809"/>
                  <a:gd name="T36" fmla="*/ 485 w 1408"/>
                  <a:gd name="T37" fmla="*/ 600 h 1809"/>
                  <a:gd name="T38" fmla="*/ 590 w 1408"/>
                  <a:gd name="T39" fmla="*/ 559 h 1809"/>
                  <a:gd name="T40" fmla="*/ 695 w 1408"/>
                  <a:gd name="T41" fmla="*/ 519 h 1809"/>
                  <a:gd name="T42" fmla="*/ 802 w 1408"/>
                  <a:gd name="T43" fmla="*/ 485 h 1809"/>
                  <a:gd name="T44" fmla="*/ 905 w 1408"/>
                  <a:gd name="T45" fmla="*/ 447 h 1809"/>
                  <a:gd name="T46" fmla="*/ 1008 w 1408"/>
                  <a:gd name="T47" fmla="*/ 409 h 1809"/>
                  <a:gd name="T48" fmla="*/ 1113 w 1408"/>
                  <a:gd name="T49" fmla="*/ 372 h 1809"/>
                  <a:gd name="T50" fmla="*/ 1218 w 1408"/>
                  <a:gd name="T51" fmla="*/ 342 h 1809"/>
                  <a:gd name="T52" fmla="*/ 1325 w 1408"/>
                  <a:gd name="T53" fmla="*/ 316 h 1809"/>
                  <a:gd name="T54" fmla="*/ 1328 w 1408"/>
                  <a:gd name="T55" fmla="*/ 394 h 1809"/>
                  <a:gd name="T56" fmla="*/ 1337 w 1408"/>
                  <a:gd name="T57" fmla="*/ 486 h 1809"/>
                  <a:gd name="T58" fmla="*/ 1343 w 1408"/>
                  <a:gd name="T59" fmla="*/ 618 h 1809"/>
                  <a:gd name="T60" fmla="*/ 1350 w 1408"/>
                  <a:gd name="T61" fmla="*/ 809 h 1809"/>
                  <a:gd name="T62" fmla="*/ 1368 w 1408"/>
                  <a:gd name="T63" fmla="*/ 1205 h 1809"/>
                  <a:gd name="T64" fmla="*/ 1384 w 1408"/>
                  <a:gd name="T65" fmla="*/ 1415 h 1809"/>
                  <a:gd name="T66" fmla="*/ 1393 w 1408"/>
                  <a:gd name="T67" fmla="*/ 1531 h 1809"/>
                  <a:gd name="T68" fmla="*/ 1408 w 1408"/>
                  <a:gd name="T69" fmla="*/ 1659 h 1809"/>
                  <a:gd name="T70" fmla="*/ 1238 w 1408"/>
                  <a:gd name="T71" fmla="*/ 1690 h 1809"/>
                  <a:gd name="T72" fmla="*/ 1037 w 1408"/>
                  <a:gd name="T73" fmla="*/ 1717 h 1809"/>
                  <a:gd name="T74" fmla="*/ 825 w 1408"/>
                  <a:gd name="T75" fmla="*/ 1742 h 1809"/>
                  <a:gd name="T76" fmla="*/ 622 w 1408"/>
                  <a:gd name="T77" fmla="*/ 1768 h 1809"/>
                  <a:gd name="T78" fmla="*/ 451 w 1408"/>
                  <a:gd name="T79" fmla="*/ 1793 h 1809"/>
                  <a:gd name="T80" fmla="*/ 349 w 1408"/>
                  <a:gd name="T81" fmla="*/ 1809 h 1809"/>
                  <a:gd name="T82" fmla="*/ 270 w 1408"/>
                  <a:gd name="T83" fmla="*/ 1802 h 1809"/>
                  <a:gd name="T84" fmla="*/ 194 w 1408"/>
                  <a:gd name="T85" fmla="*/ 1769 h 1809"/>
                  <a:gd name="T86" fmla="*/ 130 w 1408"/>
                  <a:gd name="T87" fmla="*/ 1704 h 1809"/>
                  <a:gd name="T88" fmla="*/ 83 w 1408"/>
                  <a:gd name="T89" fmla="*/ 1603 h 1809"/>
                  <a:gd name="T90" fmla="*/ 51 w 1408"/>
                  <a:gd name="T91" fmla="*/ 1418 h 1809"/>
                  <a:gd name="T92" fmla="*/ 25 w 1408"/>
                  <a:gd name="T93" fmla="*/ 1198 h 1809"/>
                  <a:gd name="T94" fmla="*/ 7 w 1408"/>
                  <a:gd name="T95" fmla="*/ 765 h 1809"/>
                  <a:gd name="T96" fmla="*/ 4 w 1408"/>
                  <a:gd name="T97" fmla="*/ 526 h 1809"/>
                  <a:gd name="T98" fmla="*/ 62 w 1408"/>
                  <a:gd name="T99" fmla="*/ 441 h 1809"/>
                  <a:gd name="T100" fmla="*/ 210 w 1408"/>
                  <a:gd name="T101" fmla="*/ 356 h 1809"/>
                  <a:gd name="T102" fmla="*/ 311 w 1408"/>
                  <a:gd name="T103" fmla="*/ 298 h 1809"/>
                  <a:gd name="T104" fmla="*/ 400 w 1408"/>
                  <a:gd name="T105" fmla="*/ 253 h 1809"/>
                  <a:gd name="T106" fmla="*/ 485 w 1408"/>
                  <a:gd name="T107" fmla="*/ 213 h 1809"/>
                  <a:gd name="T108" fmla="*/ 572 w 1408"/>
                  <a:gd name="T109" fmla="*/ 170 h 1809"/>
                  <a:gd name="T110" fmla="*/ 668 w 1408"/>
                  <a:gd name="T111" fmla="*/ 119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8" h="1809">
                    <a:moveTo>
                      <a:pt x="840" y="18"/>
                    </a:moveTo>
                    <a:lnTo>
                      <a:pt x="867" y="3"/>
                    </a:lnTo>
                    <a:lnTo>
                      <a:pt x="885" y="0"/>
                    </a:lnTo>
                    <a:lnTo>
                      <a:pt x="898" y="1"/>
                    </a:lnTo>
                    <a:lnTo>
                      <a:pt x="905" y="9"/>
                    </a:lnTo>
                    <a:lnTo>
                      <a:pt x="907" y="19"/>
                    </a:lnTo>
                    <a:lnTo>
                      <a:pt x="907" y="32"/>
                    </a:lnTo>
                    <a:lnTo>
                      <a:pt x="903" y="45"/>
                    </a:lnTo>
                    <a:lnTo>
                      <a:pt x="898" y="54"/>
                    </a:lnTo>
                    <a:lnTo>
                      <a:pt x="878" y="76"/>
                    </a:lnTo>
                    <a:lnTo>
                      <a:pt x="847" y="99"/>
                    </a:lnTo>
                    <a:lnTo>
                      <a:pt x="809" y="123"/>
                    </a:lnTo>
                    <a:lnTo>
                      <a:pt x="767" y="146"/>
                    </a:lnTo>
                    <a:lnTo>
                      <a:pt x="726" y="168"/>
                    </a:lnTo>
                    <a:lnTo>
                      <a:pt x="688" y="186"/>
                    </a:lnTo>
                    <a:lnTo>
                      <a:pt x="657" y="200"/>
                    </a:lnTo>
                    <a:lnTo>
                      <a:pt x="637" y="210"/>
                    </a:lnTo>
                    <a:lnTo>
                      <a:pt x="612" y="224"/>
                    </a:lnTo>
                    <a:lnTo>
                      <a:pt x="586" y="240"/>
                    </a:lnTo>
                    <a:lnTo>
                      <a:pt x="561" y="255"/>
                    </a:lnTo>
                    <a:lnTo>
                      <a:pt x="536" y="271"/>
                    </a:lnTo>
                    <a:lnTo>
                      <a:pt x="510" y="287"/>
                    </a:lnTo>
                    <a:lnTo>
                      <a:pt x="485" y="304"/>
                    </a:lnTo>
                    <a:lnTo>
                      <a:pt x="458" y="320"/>
                    </a:lnTo>
                    <a:lnTo>
                      <a:pt x="432" y="334"/>
                    </a:lnTo>
                    <a:lnTo>
                      <a:pt x="407" y="349"/>
                    </a:lnTo>
                    <a:lnTo>
                      <a:pt x="380" y="362"/>
                    </a:lnTo>
                    <a:lnTo>
                      <a:pt x="353" y="374"/>
                    </a:lnTo>
                    <a:lnTo>
                      <a:pt x="324" y="387"/>
                    </a:lnTo>
                    <a:lnTo>
                      <a:pt x="297" y="400"/>
                    </a:lnTo>
                    <a:lnTo>
                      <a:pt x="268" y="412"/>
                    </a:lnTo>
                    <a:lnTo>
                      <a:pt x="241" y="425"/>
                    </a:lnTo>
                    <a:lnTo>
                      <a:pt x="214" y="438"/>
                    </a:lnTo>
                    <a:lnTo>
                      <a:pt x="194" y="448"/>
                    </a:lnTo>
                    <a:lnTo>
                      <a:pt x="172" y="459"/>
                    </a:lnTo>
                    <a:lnTo>
                      <a:pt x="152" y="474"/>
                    </a:lnTo>
                    <a:lnTo>
                      <a:pt x="130" y="488"/>
                    </a:lnTo>
                    <a:lnTo>
                      <a:pt x="114" y="506"/>
                    </a:lnTo>
                    <a:lnTo>
                      <a:pt x="100" y="526"/>
                    </a:lnTo>
                    <a:lnTo>
                      <a:pt x="92" y="548"/>
                    </a:lnTo>
                    <a:lnTo>
                      <a:pt x="91" y="571"/>
                    </a:lnTo>
                    <a:lnTo>
                      <a:pt x="96" y="593"/>
                    </a:lnTo>
                    <a:lnTo>
                      <a:pt x="109" y="613"/>
                    </a:lnTo>
                    <a:lnTo>
                      <a:pt x="125" y="629"/>
                    </a:lnTo>
                    <a:lnTo>
                      <a:pt x="143" y="642"/>
                    </a:lnTo>
                    <a:lnTo>
                      <a:pt x="165" y="651"/>
                    </a:lnTo>
                    <a:lnTo>
                      <a:pt x="188" y="658"/>
                    </a:lnTo>
                    <a:lnTo>
                      <a:pt x="210" y="664"/>
                    </a:lnTo>
                    <a:lnTo>
                      <a:pt x="232" y="666"/>
                    </a:lnTo>
                    <a:lnTo>
                      <a:pt x="264" y="666"/>
                    </a:lnTo>
                    <a:lnTo>
                      <a:pt x="297" y="662"/>
                    </a:lnTo>
                    <a:lnTo>
                      <a:pt x="329" y="655"/>
                    </a:lnTo>
                    <a:lnTo>
                      <a:pt x="362" y="646"/>
                    </a:lnTo>
                    <a:lnTo>
                      <a:pt x="393" y="637"/>
                    </a:lnTo>
                    <a:lnTo>
                      <a:pt x="423" y="624"/>
                    </a:lnTo>
                    <a:lnTo>
                      <a:pt x="454" y="613"/>
                    </a:lnTo>
                    <a:lnTo>
                      <a:pt x="485" y="600"/>
                    </a:lnTo>
                    <a:lnTo>
                      <a:pt x="519" y="586"/>
                    </a:lnTo>
                    <a:lnTo>
                      <a:pt x="554" y="571"/>
                    </a:lnTo>
                    <a:lnTo>
                      <a:pt x="590" y="559"/>
                    </a:lnTo>
                    <a:lnTo>
                      <a:pt x="624" y="544"/>
                    </a:lnTo>
                    <a:lnTo>
                      <a:pt x="660" y="532"/>
                    </a:lnTo>
                    <a:lnTo>
                      <a:pt x="695" y="519"/>
                    </a:lnTo>
                    <a:lnTo>
                      <a:pt x="731" y="508"/>
                    </a:lnTo>
                    <a:lnTo>
                      <a:pt x="767" y="495"/>
                    </a:lnTo>
                    <a:lnTo>
                      <a:pt x="802" y="485"/>
                    </a:lnTo>
                    <a:lnTo>
                      <a:pt x="836" y="472"/>
                    </a:lnTo>
                    <a:lnTo>
                      <a:pt x="870" y="459"/>
                    </a:lnTo>
                    <a:lnTo>
                      <a:pt x="905" y="447"/>
                    </a:lnTo>
                    <a:lnTo>
                      <a:pt x="939" y="434"/>
                    </a:lnTo>
                    <a:lnTo>
                      <a:pt x="974" y="421"/>
                    </a:lnTo>
                    <a:lnTo>
                      <a:pt x="1008" y="409"/>
                    </a:lnTo>
                    <a:lnTo>
                      <a:pt x="1044" y="396"/>
                    </a:lnTo>
                    <a:lnTo>
                      <a:pt x="1078" y="385"/>
                    </a:lnTo>
                    <a:lnTo>
                      <a:pt x="1113" y="372"/>
                    </a:lnTo>
                    <a:lnTo>
                      <a:pt x="1147" y="362"/>
                    </a:lnTo>
                    <a:lnTo>
                      <a:pt x="1183" y="351"/>
                    </a:lnTo>
                    <a:lnTo>
                      <a:pt x="1218" y="342"/>
                    </a:lnTo>
                    <a:lnTo>
                      <a:pt x="1254" y="333"/>
                    </a:lnTo>
                    <a:lnTo>
                      <a:pt x="1288" y="324"/>
                    </a:lnTo>
                    <a:lnTo>
                      <a:pt x="1325" y="316"/>
                    </a:lnTo>
                    <a:lnTo>
                      <a:pt x="1321" y="342"/>
                    </a:lnTo>
                    <a:lnTo>
                      <a:pt x="1325" y="367"/>
                    </a:lnTo>
                    <a:lnTo>
                      <a:pt x="1328" y="394"/>
                    </a:lnTo>
                    <a:lnTo>
                      <a:pt x="1332" y="421"/>
                    </a:lnTo>
                    <a:lnTo>
                      <a:pt x="1334" y="452"/>
                    </a:lnTo>
                    <a:lnTo>
                      <a:pt x="1337" y="486"/>
                    </a:lnTo>
                    <a:lnTo>
                      <a:pt x="1339" y="523"/>
                    </a:lnTo>
                    <a:lnTo>
                      <a:pt x="1341" y="553"/>
                    </a:lnTo>
                    <a:lnTo>
                      <a:pt x="1343" y="618"/>
                    </a:lnTo>
                    <a:lnTo>
                      <a:pt x="1344" y="680"/>
                    </a:lnTo>
                    <a:lnTo>
                      <a:pt x="1346" y="743"/>
                    </a:lnTo>
                    <a:lnTo>
                      <a:pt x="1350" y="809"/>
                    </a:lnTo>
                    <a:lnTo>
                      <a:pt x="1355" y="944"/>
                    </a:lnTo>
                    <a:lnTo>
                      <a:pt x="1361" y="1075"/>
                    </a:lnTo>
                    <a:lnTo>
                      <a:pt x="1368" y="1205"/>
                    </a:lnTo>
                    <a:lnTo>
                      <a:pt x="1379" y="1339"/>
                    </a:lnTo>
                    <a:lnTo>
                      <a:pt x="1382" y="1377"/>
                    </a:lnTo>
                    <a:lnTo>
                      <a:pt x="1384" y="1415"/>
                    </a:lnTo>
                    <a:lnTo>
                      <a:pt x="1386" y="1453"/>
                    </a:lnTo>
                    <a:lnTo>
                      <a:pt x="1388" y="1491"/>
                    </a:lnTo>
                    <a:lnTo>
                      <a:pt x="1393" y="1531"/>
                    </a:lnTo>
                    <a:lnTo>
                      <a:pt x="1402" y="1576"/>
                    </a:lnTo>
                    <a:lnTo>
                      <a:pt x="1408" y="1623"/>
                    </a:lnTo>
                    <a:lnTo>
                      <a:pt x="1408" y="1659"/>
                    </a:lnTo>
                    <a:lnTo>
                      <a:pt x="1355" y="1670"/>
                    </a:lnTo>
                    <a:lnTo>
                      <a:pt x="1299" y="1681"/>
                    </a:lnTo>
                    <a:lnTo>
                      <a:pt x="1238" y="1690"/>
                    </a:lnTo>
                    <a:lnTo>
                      <a:pt x="1173" y="1699"/>
                    </a:lnTo>
                    <a:lnTo>
                      <a:pt x="1106" y="1708"/>
                    </a:lnTo>
                    <a:lnTo>
                      <a:pt x="1037" y="1717"/>
                    </a:lnTo>
                    <a:lnTo>
                      <a:pt x="966" y="1726"/>
                    </a:lnTo>
                    <a:lnTo>
                      <a:pt x="896" y="1735"/>
                    </a:lnTo>
                    <a:lnTo>
                      <a:pt x="825" y="1742"/>
                    </a:lnTo>
                    <a:lnTo>
                      <a:pt x="755" y="1751"/>
                    </a:lnTo>
                    <a:lnTo>
                      <a:pt x="688" y="1760"/>
                    </a:lnTo>
                    <a:lnTo>
                      <a:pt x="622" y="1768"/>
                    </a:lnTo>
                    <a:lnTo>
                      <a:pt x="561" y="1777"/>
                    </a:lnTo>
                    <a:lnTo>
                      <a:pt x="503" y="1784"/>
                    </a:lnTo>
                    <a:lnTo>
                      <a:pt x="451" y="1793"/>
                    </a:lnTo>
                    <a:lnTo>
                      <a:pt x="404" y="1802"/>
                    </a:lnTo>
                    <a:lnTo>
                      <a:pt x="376" y="1806"/>
                    </a:lnTo>
                    <a:lnTo>
                      <a:pt x="349" y="1809"/>
                    </a:lnTo>
                    <a:lnTo>
                      <a:pt x="322" y="1809"/>
                    </a:lnTo>
                    <a:lnTo>
                      <a:pt x="295" y="1807"/>
                    </a:lnTo>
                    <a:lnTo>
                      <a:pt x="270" y="1802"/>
                    </a:lnTo>
                    <a:lnTo>
                      <a:pt x="243" y="1795"/>
                    </a:lnTo>
                    <a:lnTo>
                      <a:pt x="219" y="1784"/>
                    </a:lnTo>
                    <a:lnTo>
                      <a:pt x="194" y="1769"/>
                    </a:lnTo>
                    <a:lnTo>
                      <a:pt x="172" y="1751"/>
                    </a:lnTo>
                    <a:lnTo>
                      <a:pt x="150" y="1730"/>
                    </a:lnTo>
                    <a:lnTo>
                      <a:pt x="130" y="1704"/>
                    </a:lnTo>
                    <a:lnTo>
                      <a:pt x="112" y="1675"/>
                    </a:lnTo>
                    <a:lnTo>
                      <a:pt x="96" y="1641"/>
                    </a:lnTo>
                    <a:lnTo>
                      <a:pt x="83" y="1603"/>
                    </a:lnTo>
                    <a:lnTo>
                      <a:pt x="72" y="1560"/>
                    </a:lnTo>
                    <a:lnTo>
                      <a:pt x="63" y="1511"/>
                    </a:lnTo>
                    <a:lnTo>
                      <a:pt x="51" y="1418"/>
                    </a:lnTo>
                    <a:lnTo>
                      <a:pt x="40" y="1348"/>
                    </a:lnTo>
                    <a:lnTo>
                      <a:pt x="31" y="1279"/>
                    </a:lnTo>
                    <a:lnTo>
                      <a:pt x="25" y="1198"/>
                    </a:lnTo>
                    <a:lnTo>
                      <a:pt x="22" y="1076"/>
                    </a:lnTo>
                    <a:lnTo>
                      <a:pt x="15" y="921"/>
                    </a:lnTo>
                    <a:lnTo>
                      <a:pt x="7" y="765"/>
                    </a:lnTo>
                    <a:lnTo>
                      <a:pt x="2" y="644"/>
                    </a:lnTo>
                    <a:lnTo>
                      <a:pt x="0" y="575"/>
                    </a:lnTo>
                    <a:lnTo>
                      <a:pt x="4" y="526"/>
                    </a:lnTo>
                    <a:lnTo>
                      <a:pt x="15" y="490"/>
                    </a:lnTo>
                    <a:lnTo>
                      <a:pt x="33" y="463"/>
                    </a:lnTo>
                    <a:lnTo>
                      <a:pt x="62" y="441"/>
                    </a:lnTo>
                    <a:lnTo>
                      <a:pt x="100" y="419"/>
                    </a:lnTo>
                    <a:lnTo>
                      <a:pt x="148" y="392"/>
                    </a:lnTo>
                    <a:lnTo>
                      <a:pt x="210" y="356"/>
                    </a:lnTo>
                    <a:lnTo>
                      <a:pt x="246" y="334"/>
                    </a:lnTo>
                    <a:lnTo>
                      <a:pt x="279" y="316"/>
                    </a:lnTo>
                    <a:lnTo>
                      <a:pt x="311" y="298"/>
                    </a:lnTo>
                    <a:lnTo>
                      <a:pt x="342" y="282"/>
                    </a:lnTo>
                    <a:lnTo>
                      <a:pt x="371" y="267"/>
                    </a:lnTo>
                    <a:lnTo>
                      <a:pt x="400" y="253"/>
                    </a:lnTo>
                    <a:lnTo>
                      <a:pt x="429" y="238"/>
                    </a:lnTo>
                    <a:lnTo>
                      <a:pt x="458" y="226"/>
                    </a:lnTo>
                    <a:lnTo>
                      <a:pt x="485" y="213"/>
                    </a:lnTo>
                    <a:lnTo>
                      <a:pt x="514" y="199"/>
                    </a:lnTo>
                    <a:lnTo>
                      <a:pt x="543" y="186"/>
                    </a:lnTo>
                    <a:lnTo>
                      <a:pt x="572" y="170"/>
                    </a:lnTo>
                    <a:lnTo>
                      <a:pt x="603" y="155"/>
                    </a:lnTo>
                    <a:lnTo>
                      <a:pt x="635" y="137"/>
                    </a:lnTo>
                    <a:lnTo>
                      <a:pt x="668" y="119"/>
                    </a:lnTo>
                    <a:lnTo>
                      <a:pt x="704" y="97"/>
                    </a:lnTo>
                    <a:lnTo>
                      <a:pt x="840" y="18"/>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6" name="Freeform 8"/>
              <p:cNvSpPr>
                <a:spLocks/>
              </p:cNvSpPr>
              <p:nvPr/>
            </p:nvSpPr>
            <p:spPr bwMode="auto">
              <a:xfrm>
                <a:off x="1385" y="1364"/>
                <a:ext cx="1350" cy="1767"/>
              </a:xfrm>
              <a:custGeom>
                <a:avLst/>
                <a:gdLst>
                  <a:gd name="T0" fmla="*/ 722 w 1350"/>
                  <a:gd name="T1" fmla="*/ 80 h 1767"/>
                  <a:gd name="T2" fmla="*/ 552 w 1350"/>
                  <a:gd name="T3" fmla="*/ 176 h 1767"/>
                  <a:gd name="T4" fmla="*/ 374 w 1350"/>
                  <a:gd name="T5" fmla="*/ 272 h 1767"/>
                  <a:gd name="T6" fmla="*/ 41 w 1350"/>
                  <a:gd name="T7" fmla="*/ 453 h 1767"/>
                  <a:gd name="T8" fmla="*/ 0 w 1350"/>
                  <a:gd name="T9" fmla="*/ 525 h 1767"/>
                  <a:gd name="T10" fmla="*/ 38 w 1350"/>
                  <a:gd name="T11" fmla="*/ 619 h 1767"/>
                  <a:gd name="T12" fmla="*/ 139 w 1350"/>
                  <a:gd name="T13" fmla="*/ 683 h 1767"/>
                  <a:gd name="T14" fmla="*/ 192 w 1350"/>
                  <a:gd name="T15" fmla="*/ 704 h 1767"/>
                  <a:gd name="T16" fmla="*/ 287 w 1350"/>
                  <a:gd name="T17" fmla="*/ 704 h 1767"/>
                  <a:gd name="T18" fmla="*/ 599 w 1350"/>
                  <a:gd name="T19" fmla="*/ 587 h 1767"/>
                  <a:gd name="T20" fmla="*/ 838 w 1350"/>
                  <a:gd name="T21" fmla="*/ 500 h 1767"/>
                  <a:gd name="T22" fmla="*/ 1071 w 1350"/>
                  <a:gd name="T23" fmla="*/ 418 h 1767"/>
                  <a:gd name="T24" fmla="*/ 1254 w 1350"/>
                  <a:gd name="T25" fmla="*/ 491 h 1767"/>
                  <a:gd name="T26" fmla="*/ 1261 w 1350"/>
                  <a:gd name="T27" fmla="*/ 849 h 1767"/>
                  <a:gd name="T28" fmla="*/ 1274 w 1350"/>
                  <a:gd name="T29" fmla="*/ 1097 h 1767"/>
                  <a:gd name="T30" fmla="*/ 1299 w 1350"/>
                  <a:gd name="T31" fmla="*/ 1405 h 1767"/>
                  <a:gd name="T32" fmla="*/ 1299 w 1350"/>
                  <a:gd name="T33" fmla="*/ 1497 h 1767"/>
                  <a:gd name="T34" fmla="*/ 1292 w 1350"/>
                  <a:gd name="T35" fmla="*/ 1591 h 1767"/>
                  <a:gd name="T36" fmla="*/ 1172 w 1350"/>
                  <a:gd name="T37" fmla="*/ 1611 h 1767"/>
                  <a:gd name="T38" fmla="*/ 1073 w 1350"/>
                  <a:gd name="T39" fmla="*/ 1629 h 1767"/>
                  <a:gd name="T40" fmla="*/ 942 w 1350"/>
                  <a:gd name="T41" fmla="*/ 1649 h 1767"/>
                  <a:gd name="T42" fmla="*/ 816 w 1350"/>
                  <a:gd name="T43" fmla="*/ 1663 h 1767"/>
                  <a:gd name="T44" fmla="*/ 675 w 1350"/>
                  <a:gd name="T45" fmla="*/ 1669 h 1767"/>
                  <a:gd name="T46" fmla="*/ 497 w 1350"/>
                  <a:gd name="T47" fmla="*/ 1698 h 1767"/>
                  <a:gd name="T48" fmla="*/ 298 w 1350"/>
                  <a:gd name="T49" fmla="*/ 1723 h 1767"/>
                  <a:gd name="T50" fmla="*/ 215 w 1350"/>
                  <a:gd name="T51" fmla="*/ 1678 h 1767"/>
                  <a:gd name="T52" fmla="*/ 130 w 1350"/>
                  <a:gd name="T53" fmla="*/ 1580 h 1767"/>
                  <a:gd name="T54" fmla="*/ 88 w 1350"/>
                  <a:gd name="T55" fmla="*/ 1330 h 1767"/>
                  <a:gd name="T56" fmla="*/ 41 w 1350"/>
                  <a:gd name="T57" fmla="*/ 688 h 1767"/>
                  <a:gd name="T58" fmla="*/ 14 w 1350"/>
                  <a:gd name="T59" fmla="*/ 672 h 1767"/>
                  <a:gd name="T60" fmla="*/ 40 w 1350"/>
                  <a:gd name="T61" fmla="*/ 1198 h 1767"/>
                  <a:gd name="T62" fmla="*/ 69 w 1350"/>
                  <a:gd name="T63" fmla="*/ 1508 h 1767"/>
                  <a:gd name="T64" fmla="*/ 123 w 1350"/>
                  <a:gd name="T65" fmla="*/ 1638 h 1767"/>
                  <a:gd name="T66" fmla="*/ 233 w 1350"/>
                  <a:gd name="T67" fmla="*/ 1736 h 1767"/>
                  <a:gd name="T68" fmla="*/ 329 w 1350"/>
                  <a:gd name="T69" fmla="*/ 1767 h 1767"/>
                  <a:gd name="T70" fmla="*/ 573 w 1350"/>
                  <a:gd name="T71" fmla="*/ 1721 h 1767"/>
                  <a:gd name="T72" fmla="*/ 747 w 1350"/>
                  <a:gd name="T73" fmla="*/ 1703 h 1767"/>
                  <a:gd name="T74" fmla="*/ 868 w 1350"/>
                  <a:gd name="T75" fmla="*/ 1696 h 1767"/>
                  <a:gd name="T76" fmla="*/ 999 w 1350"/>
                  <a:gd name="T77" fmla="*/ 1680 h 1767"/>
                  <a:gd name="T78" fmla="*/ 1131 w 1350"/>
                  <a:gd name="T79" fmla="*/ 1656 h 1767"/>
                  <a:gd name="T80" fmla="*/ 1344 w 1350"/>
                  <a:gd name="T81" fmla="*/ 1616 h 1767"/>
                  <a:gd name="T82" fmla="*/ 1348 w 1350"/>
                  <a:gd name="T83" fmla="*/ 1596 h 1767"/>
                  <a:gd name="T84" fmla="*/ 1337 w 1350"/>
                  <a:gd name="T85" fmla="*/ 1403 h 1767"/>
                  <a:gd name="T86" fmla="*/ 1310 w 1350"/>
                  <a:gd name="T87" fmla="*/ 1093 h 1767"/>
                  <a:gd name="T88" fmla="*/ 1293 w 1350"/>
                  <a:gd name="T89" fmla="*/ 603 h 1767"/>
                  <a:gd name="T90" fmla="*/ 1279 w 1350"/>
                  <a:gd name="T91" fmla="*/ 324 h 1767"/>
                  <a:gd name="T92" fmla="*/ 1261 w 1350"/>
                  <a:gd name="T93" fmla="*/ 319 h 1767"/>
                  <a:gd name="T94" fmla="*/ 1031 w 1350"/>
                  <a:gd name="T95" fmla="*/ 393 h 1767"/>
                  <a:gd name="T96" fmla="*/ 789 w 1350"/>
                  <a:gd name="T97" fmla="*/ 478 h 1767"/>
                  <a:gd name="T98" fmla="*/ 541 w 1350"/>
                  <a:gd name="T99" fmla="*/ 569 h 1767"/>
                  <a:gd name="T100" fmla="*/ 262 w 1350"/>
                  <a:gd name="T101" fmla="*/ 672 h 1767"/>
                  <a:gd name="T102" fmla="*/ 184 w 1350"/>
                  <a:gd name="T103" fmla="*/ 661 h 1767"/>
                  <a:gd name="T104" fmla="*/ 85 w 1350"/>
                  <a:gd name="T105" fmla="*/ 612 h 1767"/>
                  <a:gd name="T106" fmla="*/ 38 w 1350"/>
                  <a:gd name="T107" fmla="*/ 540 h 1767"/>
                  <a:gd name="T108" fmla="*/ 58 w 1350"/>
                  <a:gd name="T109" fmla="*/ 489 h 1767"/>
                  <a:gd name="T110" fmla="*/ 356 w 1350"/>
                  <a:gd name="T111" fmla="*/ 322 h 1767"/>
                  <a:gd name="T112" fmla="*/ 535 w 1350"/>
                  <a:gd name="T113" fmla="*/ 228 h 1767"/>
                  <a:gd name="T114" fmla="*/ 709 w 1350"/>
                  <a:gd name="T115" fmla="*/ 131 h 1767"/>
                  <a:gd name="T116" fmla="*/ 861 w 1350"/>
                  <a:gd name="T117" fmla="*/ 35 h 1767"/>
                  <a:gd name="T118" fmla="*/ 861 w 1350"/>
                  <a:gd name="T119" fmla="*/ 4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50" h="1767">
                    <a:moveTo>
                      <a:pt x="841" y="4"/>
                    </a:moveTo>
                    <a:lnTo>
                      <a:pt x="814" y="22"/>
                    </a:lnTo>
                    <a:lnTo>
                      <a:pt x="783" y="42"/>
                    </a:lnTo>
                    <a:lnTo>
                      <a:pt x="754" y="60"/>
                    </a:lnTo>
                    <a:lnTo>
                      <a:pt x="722" y="80"/>
                    </a:lnTo>
                    <a:lnTo>
                      <a:pt x="689" y="100"/>
                    </a:lnTo>
                    <a:lnTo>
                      <a:pt x="657" y="118"/>
                    </a:lnTo>
                    <a:lnTo>
                      <a:pt x="622" y="138"/>
                    </a:lnTo>
                    <a:lnTo>
                      <a:pt x="588" y="158"/>
                    </a:lnTo>
                    <a:lnTo>
                      <a:pt x="552" y="176"/>
                    </a:lnTo>
                    <a:lnTo>
                      <a:pt x="517" y="196"/>
                    </a:lnTo>
                    <a:lnTo>
                      <a:pt x="481" y="216"/>
                    </a:lnTo>
                    <a:lnTo>
                      <a:pt x="445" y="234"/>
                    </a:lnTo>
                    <a:lnTo>
                      <a:pt x="409" y="254"/>
                    </a:lnTo>
                    <a:lnTo>
                      <a:pt x="374" y="272"/>
                    </a:lnTo>
                    <a:lnTo>
                      <a:pt x="338" y="290"/>
                    </a:lnTo>
                    <a:lnTo>
                      <a:pt x="304" y="308"/>
                    </a:lnTo>
                    <a:lnTo>
                      <a:pt x="76" y="429"/>
                    </a:lnTo>
                    <a:lnTo>
                      <a:pt x="58" y="440"/>
                    </a:lnTo>
                    <a:lnTo>
                      <a:pt x="41" y="453"/>
                    </a:lnTo>
                    <a:lnTo>
                      <a:pt x="29" y="465"/>
                    </a:lnTo>
                    <a:lnTo>
                      <a:pt x="18" y="480"/>
                    </a:lnTo>
                    <a:lnTo>
                      <a:pt x="9" y="494"/>
                    </a:lnTo>
                    <a:lnTo>
                      <a:pt x="3" y="509"/>
                    </a:lnTo>
                    <a:lnTo>
                      <a:pt x="0" y="525"/>
                    </a:lnTo>
                    <a:lnTo>
                      <a:pt x="0" y="541"/>
                    </a:lnTo>
                    <a:lnTo>
                      <a:pt x="3" y="561"/>
                    </a:lnTo>
                    <a:lnTo>
                      <a:pt x="11" y="583"/>
                    </a:lnTo>
                    <a:lnTo>
                      <a:pt x="23" y="601"/>
                    </a:lnTo>
                    <a:lnTo>
                      <a:pt x="38" y="619"/>
                    </a:lnTo>
                    <a:lnTo>
                      <a:pt x="58" y="637"/>
                    </a:lnTo>
                    <a:lnTo>
                      <a:pt x="81" y="654"/>
                    </a:lnTo>
                    <a:lnTo>
                      <a:pt x="107" y="668"/>
                    </a:lnTo>
                    <a:lnTo>
                      <a:pt x="137" y="683"/>
                    </a:lnTo>
                    <a:lnTo>
                      <a:pt x="139" y="683"/>
                    </a:lnTo>
                    <a:lnTo>
                      <a:pt x="143" y="684"/>
                    </a:lnTo>
                    <a:lnTo>
                      <a:pt x="145" y="686"/>
                    </a:lnTo>
                    <a:lnTo>
                      <a:pt x="146" y="686"/>
                    </a:lnTo>
                    <a:lnTo>
                      <a:pt x="170" y="695"/>
                    </a:lnTo>
                    <a:lnTo>
                      <a:pt x="192" y="704"/>
                    </a:lnTo>
                    <a:lnTo>
                      <a:pt x="210" y="710"/>
                    </a:lnTo>
                    <a:lnTo>
                      <a:pt x="228" y="712"/>
                    </a:lnTo>
                    <a:lnTo>
                      <a:pt x="246" y="713"/>
                    </a:lnTo>
                    <a:lnTo>
                      <a:pt x="266" y="710"/>
                    </a:lnTo>
                    <a:lnTo>
                      <a:pt x="287" y="704"/>
                    </a:lnTo>
                    <a:lnTo>
                      <a:pt x="315" y="695"/>
                    </a:lnTo>
                    <a:lnTo>
                      <a:pt x="441" y="648"/>
                    </a:lnTo>
                    <a:lnTo>
                      <a:pt x="505" y="623"/>
                    </a:lnTo>
                    <a:lnTo>
                      <a:pt x="552" y="605"/>
                    </a:lnTo>
                    <a:lnTo>
                      <a:pt x="599" y="587"/>
                    </a:lnTo>
                    <a:lnTo>
                      <a:pt x="648" y="570"/>
                    </a:lnTo>
                    <a:lnTo>
                      <a:pt x="695" y="552"/>
                    </a:lnTo>
                    <a:lnTo>
                      <a:pt x="743" y="534"/>
                    </a:lnTo>
                    <a:lnTo>
                      <a:pt x="790" y="518"/>
                    </a:lnTo>
                    <a:lnTo>
                      <a:pt x="838" y="500"/>
                    </a:lnTo>
                    <a:lnTo>
                      <a:pt x="885" y="483"/>
                    </a:lnTo>
                    <a:lnTo>
                      <a:pt x="932" y="467"/>
                    </a:lnTo>
                    <a:lnTo>
                      <a:pt x="979" y="451"/>
                    </a:lnTo>
                    <a:lnTo>
                      <a:pt x="1026" y="435"/>
                    </a:lnTo>
                    <a:lnTo>
                      <a:pt x="1071" y="418"/>
                    </a:lnTo>
                    <a:lnTo>
                      <a:pt x="1116" y="404"/>
                    </a:lnTo>
                    <a:lnTo>
                      <a:pt x="1161" y="389"/>
                    </a:lnTo>
                    <a:lnTo>
                      <a:pt x="1205" y="375"/>
                    </a:lnTo>
                    <a:lnTo>
                      <a:pt x="1248" y="362"/>
                    </a:lnTo>
                    <a:lnTo>
                      <a:pt x="1254" y="491"/>
                    </a:lnTo>
                    <a:lnTo>
                      <a:pt x="1257" y="612"/>
                    </a:lnTo>
                    <a:lnTo>
                      <a:pt x="1259" y="730"/>
                    </a:lnTo>
                    <a:lnTo>
                      <a:pt x="1261" y="845"/>
                    </a:lnTo>
                    <a:lnTo>
                      <a:pt x="1261" y="847"/>
                    </a:lnTo>
                    <a:lnTo>
                      <a:pt x="1261" y="849"/>
                    </a:lnTo>
                    <a:lnTo>
                      <a:pt x="1261" y="851"/>
                    </a:lnTo>
                    <a:lnTo>
                      <a:pt x="1261" y="851"/>
                    </a:lnTo>
                    <a:lnTo>
                      <a:pt x="1263" y="938"/>
                    </a:lnTo>
                    <a:lnTo>
                      <a:pt x="1266" y="1019"/>
                    </a:lnTo>
                    <a:lnTo>
                      <a:pt x="1274" y="1097"/>
                    </a:lnTo>
                    <a:lnTo>
                      <a:pt x="1281" y="1173"/>
                    </a:lnTo>
                    <a:lnTo>
                      <a:pt x="1286" y="1227"/>
                    </a:lnTo>
                    <a:lnTo>
                      <a:pt x="1292" y="1283"/>
                    </a:lnTo>
                    <a:lnTo>
                      <a:pt x="1295" y="1343"/>
                    </a:lnTo>
                    <a:lnTo>
                      <a:pt x="1299" y="1405"/>
                    </a:lnTo>
                    <a:lnTo>
                      <a:pt x="1299" y="1466"/>
                    </a:lnTo>
                    <a:lnTo>
                      <a:pt x="1299" y="1473"/>
                    </a:lnTo>
                    <a:lnTo>
                      <a:pt x="1299" y="1481"/>
                    </a:lnTo>
                    <a:lnTo>
                      <a:pt x="1299" y="1490"/>
                    </a:lnTo>
                    <a:lnTo>
                      <a:pt x="1299" y="1497"/>
                    </a:lnTo>
                    <a:lnTo>
                      <a:pt x="1299" y="1520"/>
                    </a:lnTo>
                    <a:lnTo>
                      <a:pt x="1301" y="1544"/>
                    </a:lnTo>
                    <a:lnTo>
                      <a:pt x="1304" y="1566"/>
                    </a:lnTo>
                    <a:lnTo>
                      <a:pt x="1308" y="1587"/>
                    </a:lnTo>
                    <a:lnTo>
                      <a:pt x="1292" y="1591"/>
                    </a:lnTo>
                    <a:lnTo>
                      <a:pt x="1270" y="1595"/>
                    </a:lnTo>
                    <a:lnTo>
                      <a:pt x="1245" y="1598"/>
                    </a:lnTo>
                    <a:lnTo>
                      <a:pt x="1219" y="1604"/>
                    </a:lnTo>
                    <a:lnTo>
                      <a:pt x="1194" y="1607"/>
                    </a:lnTo>
                    <a:lnTo>
                      <a:pt x="1172" y="1611"/>
                    </a:lnTo>
                    <a:lnTo>
                      <a:pt x="1158" y="1613"/>
                    </a:lnTo>
                    <a:lnTo>
                      <a:pt x="1152" y="1615"/>
                    </a:lnTo>
                    <a:lnTo>
                      <a:pt x="1125" y="1620"/>
                    </a:lnTo>
                    <a:lnTo>
                      <a:pt x="1100" y="1624"/>
                    </a:lnTo>
                    <a:lnTo>
                      <a:pt x="1073" y="1629"/>
                    </a:lnTo>
                    <a:lnTo>
                      <a:pt x="1046" y="1633"/>
                    </a:lnTo>
                    <a:lnTo>
                      <a:pt x="1020" y="1638"/>
                    </a:lnTo>
                    <a:lnTo>
                      <a:pt x="993" y="1642"/>
                    </a:lnTo>
                    <a:lnTo>
                      <a:pt x="968" y="1645"/>
                    </a:lnTo>
                    <a:lnTo>
                      <a:pt x="942" y="1649"/>
                    </a:lnTo>
                    <a:lnTo>
                      <a:pt x="915" y="1653"/>
                    </a:lnTo>
                    <a:lnTo>
                      <a:pt x="890" y="1656"/>
                    </a:lnTo>
                    <a:lnTo>
                      <a:pt x="865" y="1658"/>
                    </a:lnTo>
                    <a:lnTo>
                      <a:pt x="841" y="1662"/>
                    </a:lnTo>
                    <a:lnTo>
                      <a:pt x="816" y="1663"/>
                    </a:lnTo>
                    <a:lnTo>
                      <a:pt x="792" y="1663"/>
                    </a:lnTo>
                    <a:lnTo>
                      <a:pt x="771" y="1665"/>
                    </a:lnTo>
                    <a:lnTo>
                      <a:pt x="747" y="1665"/>
                    </a:lnTo>
                    <a:lnTo>
                      <a:pt x="711" y="1665"/>
                    </a:lnTo>
                    <a:lnTo>
                      <a:pt x="675" y="1669"/>
                    </a:lnTo>
                    <a:lnTo>
                      <a:pt x="638" y="1672"/>
                    </a:lnTo>
                    <a:lnTo>
                      <a:pt x="604" y="1678"/>
                    </a:lnTo>
                    <a:lnTo>
                      <a:pt x="568" y="1683"/>
                    </a:lnTo>
                    <a:lnTo>
                      <a:pt x="534" y="1691"/>
                    </a:lnTo>
                    <a:lnTo>
                      <a:pt x="497" y="1698"/>
                    </a:lnTo>
                    <a:lnTo>
                      <a:pt x="463" y="1705"/>
                    </a:lnTo>
                    <a:lnTo>
                      <a:pt x="340" y="1729"/>
                    </a:lnTo>
                    <a:lnTo>
                      <a:pt x="327" y="1729"/>
                    </a:lnTo>
                    <a:lnTo>
                      <a:pt x="313" y="1727"/>
                    </a:lnTo>
                    <a:lnTo>
                      <a:pt x="298" y="1723"/>
                    </a:lnTo>
                    <a:lnTo>
                      <a:pt x="282" y="1718"/>
                    </a:lnTo>
                    <a:lnTo>
                      <a:pt x="266" y="1710"/>
                    </a:lnTo>
                    <a:lnTo>
                      <a:pt x="249" y="1701"/>
                    </a:lnTo>
                    <a:lnTo>
                      <a:pt x="231" y="1691"/>
                    </a:lnTo>
                    <a:lnTo>
                      <a:pt x="215" y="1678"/>
                    </a:lnTo>
                    <a:lnTo>
                      <a:pt x="197" y="1662"/>
                    </a:lnTo>
                    <a:lnTo>
                      <a:pt x="179" y="1644"/>
                    </a:lnTo>
                    <a:lnTo>
                      <a:pt x="161" y="1624"/>
                    </a:lnTo>
                    <a:lnTo>
                      <a:pt x="145" y="1602"/>
                    </a:lnTo>
                    <a:lnTo>
                      <a:pt x="130" y="1580"/>
                    </a:lnTo>
                    <a:lnTo>
                      <a:pt x="117" y="1555"/>
                    </a:lnTo>
                    <a:lnTo>
                      <a:pt x="108" y="1529"/>
                    </a:lnTo>
                    <a:lnTo>
                      <a:pt x="105" y="1504"/>
                    </a:lnTo>
                    <a:lnTo>
                      <a:pt x="92" y="1370"/>
                    </a:lnTo>
                    <a:lnTo>
                      <a:pt x="88" y="1330"/>
                    </a:lnTo>
                    <a:lnTo>
                      <a:pt x="85" y="1291"/>
                    </a:lnTo>
                    <a:lnTo>
                      <a:pt x="81" y="1245"/>
                    </a:lnTo>
                    <a:lnTo>
                      <a:pt x="78" y="1197"/>
                    </a:lnTo>
                    <a:lnTo>
                      <a:pt x="59" y="932"/>
                    </a:lnTo>
                    <a:lnTo>
                      <a:pt x="41" y="688"/>
                    </a:lnTo>
                    <a:lnTo>
                      <a:pt x="40" y="681"/>
                    </a:lnTo>
                    <a:lnTo>
                      <a:pt x="36" y="675"/>
                    </a:lnTo>
                    <a:lnTo>
                      <a:pt x="29" y="672"/>
                    </a:lnTo>
                    <a:lnTo>
                      <a:pt x="21" y="670"/>
                    </a:lnTo>
                    <a:lnTo>
                      <a:pt x="14" y="672"/>
                    </a:lnTo>
                    <a:lnTo>
                      <a:pt x="9" y="675"/>
                    </a:lnTo>
                    <a:lnTo>
                      <a:pt x="5" y="683"/>
                    </a:lnTo>
                    <a:lnTo>
                      <a:pt x="3" y="690"/>
                    </a:lnTo>
                    <a:lnTo>
                      <a:pt x="21" y="934"/>
                    </a:lnTo>
                    <a:lnTo>
                      <a:pt x="40" y="1198"/>
                    </a:lnTo>
                    <a:lnTo>
                      <a:pt x="43" y="1249"/>
                    </a:lnTo>
                    <a:lnTo>
                      <a:pt x="47" y="1294"/>
                    </a:lnTo>
                    <a:lnTo>
                      <a:pt x="50" y="1336"/>
                    </a:lnTo>
                    <a:lnTo>
                      <a:pt x="56" y="1376"/>
                    </a:lnTo>
                    <a:lnTo>
                      <a:pt x="69" y="1508"/>
                    </a:lnTo>
                    <a:lnTo>
                      <a:pt x="72" y="1533"/>
                    </a:lnTo>
                    <a:lnTo>
                      <a:pt x="81" y="1560"/>
                    </a:lnTo>
                    <a:lnTo>
                      <a:pt x="92" y="1586"/>
                    </a:lnTo>
                    <a:lnTo>
                      <a:pt x="107" y="1613"/>
                    </a:lnTo>
                    <a:lnTo>
                      <a:pt x="123" y="1638"/>
                    </a:lnTo>
                    <a:lnTo>
                      <a:pt x="143" y="1662"/>
                    </a:lnTo>
                    <a:lnTo>
                      <a:pt x="166" y="1687"/>
                    </a:lnTo>
                    <a:lnTo>
                      <a:pt x="192" y="1709"/>
                    </a:lnTo>
                    <a:lnTo>
                      <a:pt x="211" y="1723"/>
                    </a:lnTo>
                    <a:lnTo>
                      <a:pt x="233" y="1736"/>
                    </a:lnTo>
                    <a:lnTo>
                      <a:pt x="253" y="1747"/>
                    </a:lnTo>
                    <a:lnTo>
                      <a:pt x="273" y="1756"/>
                    </a:lnTo>
                    <a:lnTo>
                      <a:pt x="293" y="1761"/>
                    </a:lnTo>
                    <a:lnTo>
                      <a:pt x="311" y="1765"/>
                    </a:lnTo>
                    <a:lnTo>
                      <a:pt x="329" y="1767"/>
                    </a:lnTo>
                    <a:lnTo>
                      <a:pt x="345" y="1765"/>
                    </a:lnTo>
                    <a:lnTo>
                      <a:pt x="470" y="1741"/>
                    </a:lnTo>
                    <a:lnTo>
                      <a:pt x="505" y="1734"/>
                    </a:lnTo>
                    <a:lnTo>
                      <a:pt x="539" y="1727"/>
                    </a:lnTo>
                    <a:lnTo>
                      <a:pt x="573" y="1721"/>
                    </a:lnTo>
                    <a:lnTo>
                      <a:pt x="608" y="1716"/>
                    </a:lnTo>
                    <a:lnTo>
                      <a:pt x="642" y="1710"/>
                    </a:lnTo>
                    <a:lnTo>
                      <a:pt x="678" y="1707"/>
                    </a:lnTo>
                    <a:lnTo>
                      <a:pt x="713" y="1703"/>
                    </a:lnTo>
                    <a:lnTo>
                      <a:pt x="747" y="1703"/>
                    </a:lnTo>
                    <a:lnTo>
                      <a:pt x="771" y="1703"/>
                    </a:lnTo>
                    <a:lnTo>
                      <a:pt x="794" y="1701"/>
                    </a:lnTo>
                    <a:lnTo>
                      <a:pt x="819" y="1701"/>
                    </a:lnTo>
                    <a:lnTo>
                      <a:pt x="843" y="1700"/>
                    </a:lnTo>
                    <a:lnTo>
                      <a:pt x="868" y="1696"/>
                    </a:lnTo>
                    <a:lnTo>
                      <a:pt x="894" y="1694"/>
                    </a:lnTo>
                    <a:lnTo>
                      <a:pt x="919" y="1691"/>
                    </a:lnTo>
                    <a:lnTo>
                      <a:pt x="946" y="1687"/>
                    </a:lnTo>
                    <a:lnTo>
                      <a:pt x="971" y="1683"/>
                    </a:lnTo>
                    <a:lnTo>
                      <a:pt x="999" y="1680"/>
                    </a:lnTo>
                    <a:lnTo>
                      <a:pt x="1024" y="1674"/>
                    </a:lnTo>
                    <a:lnTo>
                      <a:pt x="1051" y="1671"/>
                    </a:lnTo>
                    <a:lnTo>
                      <a:pt x="1078" y="1665"/>
                    </a:lnTo>
                    <a:lnTo>
                      <a:pt x="1105" y="1662"/>
                    </a:lnTo>
                    <a:lnTo>
                      <a:pt x="1131" y="1656"/>
                    </a:lnTo>
                    <a:lnTo>
                      <a:pt x="1158" y="1651"/>
                    </a:lnTo>
                    <a:lnTo>
                      <a:pt x="1333" y="1622"/>
                    </a:lnTo>
                    <a:lnTo>
                      <a:pt x="1337" y="1620"/>
                    </a:lnTo>
                    <a:lnTo>
                      <a:pt x="1341" y="1618"/>
                    </a:lnTo>
                    <a:lnTo>
                      <a:pt x="1344" y="1616"/>
                    </a:lnTo>
                    <a:lnTo>
                      <a:pt x="1346" y="1613"/>
                    </a:lnTo>
                    <a:lnTo>
                      <a:pt x="1348" y="1609"/>
                    </a:lnTo>
                    <a:lnTo>
                      <a:pt x="1350" y="1606"/>
                    </a:lnTo>
                    <a:lnTo>
                      <a:pt x="1350" y="1600"/>
                    </a:lnTo>
                    <a:lnTo>
                      <a:pt x="1348" y="1596"/>
                    </a:lnTo>
                    <a:lnTo>
                      <a:pt x="1342" y="1567"/>
                    </a:lnTo>
                    <a:lnTo>
                      <a:pt x="1339" y="1535"/>
                    </a:lnTo>
                    <a:lnTo>
                      <a:pt x="1337" y="1501"/>
                    </a:lnTo>
                    <a:lnTo>
                      <a:pt x="1337" y="1466"/>
                    </a:lnTo>
                    <a:lnTo>
                      <a:pt x="1337" y="1403"/>
                    </a:lnTo>
                    <a:lnTo>
                      <a:pt x="1333" y="1339"/>
                    </a:lnTo>
                    <a:lnTo>
                      <a:pt x="1330" y="1280"/>
                    </a:lnTo>
                    <a:lnTo>
                      <a:pt x="1324" y="1224"/>
                    </a:lnTo>
                    <a:lnTo>
                      <a:pt x="1317" y="1169"/>
                    </a:lnTo>
                    <a:lnTo>
                      <a:pt x="1310" y="1093"/>
                    </a:lnTo>
                    <a:lnTo>
                      <a:pt x="1304" y="1016"/>
                    </a:lnTo>
                    <a:lnTo>
                      <a:pt x="1299" y="936"/>
                    </a:lnTo>
                    <a:lnTo>
                      <a:pt x="1297" y="849"/>
                    </a:lnTo>
                    <a:lnTo>
                      <a:pt x="1295" y="726"/>
                    </a:lnTo>
                    <a:lnTo>
                      <a:pt x="1293" y="603"/>
                    </a:lnTo>
                    <a:lnTo>
                      <a:pt x="1290" y="473"/>
                    </a:lnTo>
                    <a:lnTo>
                      <a:pt x="1284" y="335"/>
                    </a:lnTo>
                    <a:lnTo>
                      <a:pt x="1284" y="331"/>
                    </a:lnTo>
                    <a:lnTo>
                      <a:pt x="1283" y="328"/>
                    </a:lnTo>
                    <a:lnTo>
                      <a:pt x="1279" y="324"/>
                    </a:lnTo>
                    <a:lnTo>
                      <a:pt x="1277" y="321"/>
                    </a:lnTo>
                    <a:lnTo>
                      <a:pt x="1274" y="319"/>
                    </a:lnTo>
                    <a:lnTo>
                      <a:pt x="1270" y="317"/>
                    </a:lnTo>
                    <a:lnTo>
                      <a:pt x="1265" y="317"/>
                    </a:lnTo>
                    <a:lnTo>
                      <a:pt x="1261" y="319"/>
                    </a:lnTo>
                    <a:lnTo>
                      <a:pt x="1217" y="331"/>
                    </a:lnTo>
                    <a:lnTo>
                      <a:pt x="1172" y="346"/>
                    </a:lnTo>
                    <a:lnTo>
                      <a:pt x="1125" y="362"/>
                    </a:lnTo>
                    <a:lnTo>
                      <a:pt x="1078" y="377"/>
                    </a:lnTo>
                    <a:lnTo>
                      <a:pt x="1031" y="393"/>
                    </a:lnTo>
                    <a:lnTo>
                      <a:pt x="984" y="409"/>
                    </a:lnTo>
                    <a:lnTo>
                      <a:pt x="935" y="426"/>
                    </a:lnTo>
                    <a:lnTo>
                      <a:pt x="886" y="442"/>
                    </a:lnTo>
                    <a:lnTo>
                      <a:pt x="838" y="460"/>
                    </a:lnTo>
                    <a:lnTo>
                      <a:pt x="789" y="478"/>
                    </a:lnTo>
                    <a:lnTo>
                      <a:pt x="738" y="496"/>
                    </a:lnTo>
                    <a:lnTo>
                      <a:pt x="689" y="514"/>
                    </a:lnTo>
                    <a:lnTo>
                      <a:pt x="640" y="532"/>
                    </a:lnTo>
                    <a:lnTo>
                      <a:pt x="590" y="550"/>
                    </a:lnTo>
                    <a:lnTo>
                      <a:pt x="541" y="569"/>
                    </a:lnTo>
                    <a:lnTo>
                      <a:pt x="492" y="587"/>
                    </a:lnTo>
                    <a:lnTo>
                      <a:pt x="427" y="612"/>
                    </a:lnTo>
                    <a:lnTo>
                      <a:pt x="302" y="661"/>
                    </a:lnTo>
                    <a:lnTo>
                      <a:pt x="280" y="668"/>
                    </a:lnTo>
                    <a:lnTo>
                      <a:pt x="262" y="672"/>
                    </a:lnTo>
                    <a:lnTo>
                      <a:pt x="248" y="675"/>
                    </a:lnTo>
                    <a:lnTo>
                      <a:pt x="233" y="675"/>
                    </a:lnTo>
                    <a:lnTo>
                      <a:pt x="219" y="672"/>
                    </a:lnTo>
                    <a:lnTo>
                      <a:pt x="202" y="668"/>
                    </a:lnTo>
                    <a:lnTo>
                      <a:pt x="184" y="661"/>
                    </a:lnTo>
                    <a:lnTo>
                      <a:pt x="161" y="652"/>
                    </a:lnTo>
                    <a:lnTo>
                      <a:pt x="152" y="648"/>
                    </a:lnTo>
                    <a:lnTo>
                      <a:pt x="126" y="637"/>
                    </a:lnTo>
                    <a:lnTo>
                      <a:pt x="105" y="625"/>
                    </a:lnTo>
                    <a:lnTo>
                      <a:pt x="85" y="612"/>
                    </a:lnTo>
                    <a:lnTo>
                      <a:pt x="69" y="597"/>
                    </a:lnTo>
                    <a:lnTo>
                      <a:pt x="56" y="583"/>
                    </a:lnTo>
                    <a:lnTo>
                      <a:pt x="47" y="569"/>
                    </a:lnTo>
                    <a:lnTo>
                      <a:pt x="40" y="554"/>
                    </a:lnTo>
                    <a:lnTo>
                      <a:pt x="38" y="540"/>
                    </a:lnTo>
                    <a:lnTo>
                      <a:pt x="38" y="529"/>
                    </a:lnTo>
                    <a:lnTo>
                      <a:pt x="40" y="518"/>
                    </a:lnTo>
                    <a:lnTo>
                      <a:pt x="45" y="509"/>
                    </a:lnTo>
                    <a:lnTo>
                      <a:pt x="50" y="498"/>
                    </a:lnTo>
                    <a:lnTo>
                      <a:pt x="58" y="489"/>
                    </a:lnTo>
                    <a:lnTo>
                      <a:pt x="69" y="480"/>
                    </a:lnTo>
                    <a:lnTo>
                      <a:pt x="79" y="471"/>
                    </a:lnTo>
                    <a:lnTo>
                      <a:pt x="92" y="462"/>
                    </a:lnTo>
                    <a:lnTo>
                      <a:pt x="322" y="341"/>
                    </a:lnTo>
                    <a:lnTo>
                      <a:pt x="356" y="322"/>
                    </a:lnTo>
                    <a:lnTo>
                      <a:pt x="392" y="304"/>
                    </a:lnTo>
                    <a:lnTo>
                      <a:pt x="429" y="286"/>
                    </a:lnTo>
                    <a:lnTo>
                      <a:pt x="463" y="266"/>
                    </a:lnTo>
                    <a:lnTo>
                      <a:pt x="499" y="248"/>
                    </a:lnTo>
                    <a:lnTo>
                      <a:pt x="535" y="228"/>
                    </a:lnTo>
                    <a:lnTo>
                      <a:pt x="572" y="208"/>
                    </a:lnTo>
                    <a:lnTo>
                      <a:pt x="606" y="190"/>
                    </a:lnTo>
                    <a:lnTo>
                      <a:pt x="642" y="170"/>
                    </a:lnTo>
                    <a:lnTo>
                      <a:pt x="675" y="150"/>
                    </a:lnTo>
                    <a:lnTo>
                      <a:pt x="709" y="131"/>
                    </a:lnTo>
                    <a:lnTo>
                      <a:pt x="742" y="112"/>
                    </a:lnTo>
                    <a:lnTo>
                      <a:pt x="774" y="93"/>
                    </a:lnTo>
                    <a:lnTo>
                      <a:pt x="803" y="73"/>
                    </a:lnTo>
                    <a:lnTo>
                      <a:pt x="834" y="55"/>
                    </a:lnTo>
                    <a:lnTo>
                      <a:pt x="861" y="35"/>
                    </a:lnTo>
                    <a:lnTo>
                      <a:pt x="866" y="29"/>
                    </a:lnTo>
                    <a:lnTo>
                      <a:pt x="870" y="22"/>
                    </a:lnTo>
                    <a:lnTo>
                      <a:pt x="870" y="15"/>
                    </a:lnTo>
                    <a:lnTo>
                      <a:pt x="866" y="9"/>
                    </a:lnTo>
                    <a:lnTo>
                      <a:pt x="861" y="4"/>
                    </a:lnTo>
                    <a:lnTo>
                      <a:pt x="854" y="0"/>
                    </a:lnTo>
                    <a:lnTo>
                      <a:pt x="847" y="0"/>
                    </a:lnTo>
                    <a:lnTo>
                      <a:pt x="84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7" name="Freeform 9"/>
              <p:cNvSpPr>
                <a:spLocks/>
              </p:cNvSpPr>
              <p:nvPr/>
            </p:nvSpPr>
            <p:spPr bwMode="auto">
              <a:xfrm>
                <a:off x="1663" y="1574"/>
                <a:ext cx="883" cy="425"/>
              </a:xfrm>
              <a:custGeom>
                <a:avLst/>
                <a:gdLst>
                  <a:gd name="T0" fmla="*/ 800 w 883"/>
                  <a:gd name="T1" fmla="*/ 24 h 425"/>
                  <a:gd name="T2" fmla="*/ 592 w 883"/>
                  <a:gd name="T3" fmla="*/ 127 h 425"/>
                  <a:gd name="T4" fmla="*/ 532 w 883"/>
                  <a:gd name="T5" fmla="*/ 154 h 425"/>
                  <a:gd name="T6" fmla="*/ 471 w 883"/>
                  <a:gd name="T7" fmla="*/ 179 h 425"/>
                  <a:gd name="T8" fmla="*/ 411 w 883"/>
                  <a:gd name="T9" fmla="*/ 203 h 425"/>
                  <a:gd name="T10" fmla="*/ 335 w 883"/>
                  <a:gd name="T11" fmla="*/ 235 h 425"/>
                  <a:gd name="T12" fmla="*/ 297 w 883"/>
                  <a:gd name="T13" fmla="*/ 250 h 425"/>
                  <a:gd name="T14" fmla="*/ 257 w 883"/>
                  <a:gd name="T15" fmla="*/ 266 h 425"/>
                  <a:gd name="T16" fmla="*/ 218 w 883"/>
                  <a:gd name="T17" fmla="*/ 284 h 425"/>
                  <a:gd name="T18" fmla="*/ 178 w 883"/>
                  <a:gd name="T19" fmla="*/ 302 h 425"/>
                  <a:gd name="T20" fmla="*/ 9 w 883"/>
                  <a:gd name="T21" fmla="*/ 391 h 425"/>
                  <a:gd name="T22" fmla="*/ 0 w 883"/>
                  <a:gd name="T23" fmla="*/ 402 h 425"/>
                  <a:gd name="T24" fmla="*/ 2 w 883"/>
                  <a:gd name="T25" fmla="*/ 416 h 425"/>
                  <a:gd name="T26" fmla="*/ 15 w 883"/>
                  <a:gd name="T27" fmla="*/ 425 h 425"/>
                  <a:gd name="T28" fmla="*/ 29 w 883"/>
                  <a:gd name="T29" fmla="*/ 424 h 425"/>
                  <a:gd name="T30" fmla="*/ 194 w 883"/>
                  <a:gd name="T31" fmla="*/ 337 h 425"/>
                  <a:gd name="T32" fmla="*/ 234 w 883"/>
                  <a:gd name="T33" fmla="*/ 319 h 425"/>
                  <a:gd name="T34" fmla="*/ 272 w 883"/>
                  <a:gd name="T35" fmla="*/ 301 h 425"/>
                  <a:gd name="T36" fmla="*/ 312 w 883"/>
                  <a:gd name="T37" fmla="*/ 284 h 425"/>
                  <a:gd name="T38" fmla="*/ 350 w 883"/>
                  <a:gd name="T39" fmla="*/ 270 h 425"/>
                  <a:gd name="T40" fmla="*/ 427 w 883"/>
                  <a:gd name="T41" fmla="*/ 239 h 425"/>
                  <a:gd name="T42" fmla="*/ 487 w 883"/>
                  <a:gd name="T43" fmla="*/ 214 h 425"/>
                  <a:gd name="T44" fmla="*/ 549 w 883"/>
                  <a:gd name="T45" fmla="*/ 188 h 425"/>
                  <a:gd name="T46" fmla="*/ 608 w 883"/>
                  <a:gd name="T47" fmla="*/ 161 h 425"/>
                  <a:gd name="T48" fmla="*/ 816 w 883"/>
                  <a:gd name="T49" fmla="*/ 56 h 425"/>
                  <a:gd name="T50" fmla="*/ 822 w 883"/>
                  <a:gd name="T51" fmla="*/ 55 h 425"/>
                  <a:gd name="T52" fmla="*/ 835 w 883"/>
                  <a:gd name="T53" fmla="*/ 47 h 425"/>
                  <a:gd name="T54" fmla="*/ 844 w 883"/>
                  <a:gd name="T55" fmla="*/ 82 h 425"/>
                  <a:gd name="T56" fmla="*/ 845 w 883"/>
                  <a:gd name="T57" fmla="*/ 96 h 425"/>
                  <a:gd name="T58" fmla="*/ 849 w 883"/>
                  <a:gd name="T59" fmla="*/ 112 h 425"/>
                  <a:gd name="T60" fmla="*/ 858 w 883"/>
                  <a:gd name="T61" fmla="*/ 121 h 425"/>
                  <a:gd name="T62" fmla="*/ 873 w 883"/>
                  <a:gd name="T63" fmla="*/ 121 h 425"/>
                  <a:gd name="T64" fmla="*/ 883 w 883"/>
                  <a:gd name="T65" fmla="*/ 111 h 425"/>
                  <a:gd name="T66" fmla="*/ 883 w 883"/>
                  <a:gd name="T67" fmla="*/ 94 h 425"/>
                  <a:gd name="T68" fmla="*/ 882 w 883"/>
                  <a:gd name="T69" fmla="*/ 73 h 425"/>
                  <a:gd name="T70" fmla="*/ 863 w 883"/>
                  <a:gd name="T71" fmla="*/ 15 h 425"/>
                  <a:gd name="T72" fmla="*/ 860 w 883"/>
                  <a:gd name="T73" fmla="*/ 7 h 425"/>
                  <a:gd name="T74" fmla="*/ 853 w 883"/>
                  <a:gd name="T75" fmla="*/ 2 h 425"/>
                  <a:gd name="T76" fmla="*/ 845 w 883"/>
                  <a:gd name="T77" fmla="*/ 0 h 425"/>
                  <a:gd name="T78" fmla="*/ 836 w 883"/>
                  <a:gd name="T79" fmla="*/ 4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3" h="425">
                    <a:moveTo>
                      <a:pt x="836" y="4"/>
                    </a:moveTo>
                    <a:lnTo>
                      <a:pt x="800" y="24"/>
                    </a:lnTo>
                    <a:lnTo>
                      <a:pt x="621" y="114"/>
                    </a:lnTo>
                    <a:lnTo>
                      <a:pt x="592" y="127"/>
                    </a:lnTo>
                    <a:lnTo>
                      <a:pt x="561" y="140"/>
                    </a:lnTo>
                    <a:lnTo>
                      <a:pt x="532" y="154"/>
                    </a:lnTo>
                    <a:lnTo>
                      <a:pt x="502" y="167"/>
                    </a:lnTo>
                    <a:lnTo>
                      <a:pt x="471" y="179"/>
                    </a:lnTo>
                    <a:lnTo>
                      <a:pt x="442" y="192"/>
                    </a:lnTo>
                    <a:lnTo>
                      <a:pt x="411" y="203"/>
                    </a:lnTo>
                    <a:lnTo>
                      <a:pt x="382" y="216"/>
                    </a:lnTo>
                    <a:lnTo>
                      <a:pt x="335" y="235"/>
                    </a:lnTo>
                    <a:lnTo>
                      <a:pt x="315" y="243"/>
                    </a:lnTo>
                    <a:lnTo>
                      <a:pt x="297" y="250"/>
                    </a:lnTo>
                    <a:lnTo>
                      <a:pt x="277" y="259"/>
                    </a:lnTo>
                    <a:lnTo>
                      <a:pt x="257" y="266"/>
                    </a:lnTo>
                    <a:lnTo>
                      <a:pt x="237" y="275"/>
                    </a:lnTo>
                    <a:lnTo>
                      <a:pt x="218" y="284"/>
                    </a:lnTo>
                    <a:lnTo>
                      <a:pt x="198" y="293"/>
                    </a:lnTo>
                    <a:lnTo>
                      <a:pt x="178" y="302"/>
                    </a:lnTo>
                    <a:lnTo>
                      <a:pt x="165" y="310"/>
                    </a:lnTo>
                    <a:lnTo>
                      <a:pt x="9" y="391"/>
                    </a:lnTo>
                    <a:lnTo>
                      <a:pt x="4" y="397"/>
                    </a:lnTo>
                    <a:lnTo>
                      <a:pt x="0" y="402"/>
                    </a:lnTo>
                    <a:lnTo>
                      <a:pt x="0" y="409"/>
                    </a:lnTo>
                    <a:lnTo>
                      <a:pt x="2" y="416"/>
                    </a:lnTo>
                    <a:lnTo>
                      <a:pt x="8" y="422"/>
                    </a:lnTo>
                    <a:lnTo>
                      <a:pt x="15" y="425"/>
                    </a:lnTo>
                    <a:lnTo>
                      <a:pt x="22" y="425"/>
                    </a:lnTo>
                    <a:lnTo>
                      <a:pt x="29" y="424"/>
                    </a:lnTo>
                    <a:lnTo>
                      <a:pt x="183" y="342"/>
                    </a:lnTo>
                    <a:lnTo>
                      <a:pt x="194" y="337"/>
                    </a:lnTo>
                    <a:lnTo>
                      <a:pt x="214" y="328"/>
                    </a:lnTo>
                    <a:lnTo>
                      <a:pt x="234" y="319"/>
                    </a:lnTo>
                    <a:lnTo>
                      <a:pt x="254" y="310"/>
                    </a:lnTo>
                    <a:lnTo>
                      <a:pt x="272" y="301"/>
                    </a:lnTo>
                    <a:lnTo>
                      <a:pt x="292" y="293"/>
                    </a:lnTo>
                    <a:lnTo>
                      <a:pt x="312" y="284"/>
                    </a:lnTo>
                    <a:lnTo>
                      <a:pt x="330" y="277"/>
                    </a:lnTo>
                    <a:lnTo>
                      <a:pt x="350" y="270"/>
                    </a:lnTo>
                    <a:lnTo>
                      <a:pt x="397" y="250"/>
                    </a:lnTo>
                    <a:lnTo>
                      <a:pt x="427" y="239"/>
                    </a:lnTo>
                    <a:lnTo>
                      <a:pt x="456" y="226"/>
                    </a:lnTo>
                    <a:lnTo>
                      <a:pt x="487" y="214"/>
                    </a:lnTo>
                    <a:lnTo>
                      <a:pt x="518" y="201"/>
                    </a:lnTo>
                    <a:lnTo>
                      <a:pt x="549" y="188"/>
                    </a:lnTo>
                    <a:lnTo>
                      <a:pt x="578" y="174"/>
                    </a:lnTo>
                    <a:lnTo>
                      <a:pt x="608" y="161"/>
                    </a:lnTo>
                    <a:lnTo>
                      <a:pt x="637" y="147"/>
                    </a:lnTo>
                    <a:lnTo>
                      <a:pt x="816" y="56"/>
                    </a:lnTo>
                    <a:lnTo>
                      <a:pt x="818" y="56"/>
                    </a:lnTo>
                    <a:lnTo>
                      <a:pt x="822" y="55"/>
                    </a:lnTo>
                    <a:lnTo>
                      <a:pt x="827" y="51"/>
                    </a:lnTo>
                    <a:lnTo>
                      <a:pt x="835" y="47"/>
                    </a:lnTo>
                    <a:lnTo>
                      <a:pt x="840" y="69"/>
                    </a:lnTo>
                    <a:lnTo>
                      <a:pt x="844" y="82"/>
                    </a:lnTo>
                    <a:lnTo>
                      <a:pt x="845" y="89"/>
                    </a:lnTo>
                    <a:lnTo>
                      <a:pt x="845" y="96"/>
                    </a:lnTo>
                    <a:lnTo>
                      <a:pt x="847" y="105"/>
                    </a:lnTo>
                    <a:lnTo>
                      <a:pt x="849" y="112"/>
                    </a:lnTo>
                    <a:lnTo>
                      <a:pt x="853" y="118"/>
                    </a:lnTo>
                    <a:lnTo>
                      <a:pt x="858" y="121"/>
                    </a:lnTo>
                    <a:lnTo>
                      <a:pt x="865" y="123"/>
                    </a:lnTo>
                    <a:lnTo>
                      <a:pt x="873" y="121"/>
                    </a:lnTo>
                    <a:lnTo>
                      <a:pt x="880" y="118"/>
                    </a:lnTo>
                    <a:lnTo>
                      <a:pt x="883" y="111"/>
                    </a:lnTo>
                    <a:lnTo>
                      <a:pt x="883" y="103"/>
                    </a:lnTo>
                    <a:lnTo>
                      <a:pt x="883" y="94"/>
                    </a:lnTo>
                    <a:lnTo>
                      <a:pt x="883" y="85"/>
                    </a:lnTo>
                    <a:lnTo>
                      <a:pt x="882" y="73"/>
                    </a:lnTo>
                    <a:lnTo>
                      <a:pt x="874" y="53"/>
                    </a:lnTo>
                    <a:lnTo>
                      <a:pt x="863" y="15"/>
                    </a:lnTo>
                    <a:lnTo>
                      <a:pt x="862" y="11"/>
                    </a:lnTo>
                    <a:lnTo>
                      <a:pt x="860" y="7"/>
                    </a:lnTo>
                    <a:lnTo>
                      <a:pt x="856" y="6"/>
                    </a:lnTo>
                    <a:lnTo>
                      <a:pt x="853" y="2"/>
                    </a:lnTo>
                    <a:lnTo>
                      <a:pt x="849" y="0"/>
                    </a:lnTo>
                    <a:lnTo>
                      <a:pt x="845" y="0"/>
                    </a:lnTo>
                    <a:lnTo>
                      <a:pt x="840" y="2"/>
                    </a:lnTo>
                    <a:lnTo>
                      <a:pt x="83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8" name="Freeform 10"/>
              <p:cNvSpPr>
                <a:spLocks/>
              </p:cNvSpPr>
              <p:nvPr/>
            </p:nvSpPr>
            <p:spPr bwMode="auto">
              <a:xfrm>
                <a:off x="1616" y="1542"/>
                <a:ext cx="825" cy="425"/>
              </a:xfrm>
              <a:custGeom>
                <a:avLst/>
                <a:gdLst>
                  <a:gd name="T0" fmla="*/ 798 w 825"/>
                  <a:gd name="T1" fmla="*/ 1 h 425"/>
                  <a:gd name="T2" fmla="*/ 693 w 825"/>
                  <a:gd name="T3" fmla="*/ 49 h 425"/>
                  <a:gd name="T4" fmla="*/ 661 w 825"/>
                  <a:gd name="T5" fmla="*/ 63 h 425"/>
                  <a:gd name="T6" fmla="*/ 626 w 825"/>
                  <a:gd name="T7" fmla="*/ 79 h 425"/>
                  <a:gd name="T8" fmla="*/ 592 w 825"/>
                  <a:gd name="T9" fmla="*/ 94 h 425"/>
                  <a:gd name="T10" fmla="*/ 559 w 825"/>
                  <a:gd name="T11" fmla="*/ 108 h 425"/>
                  <a:gd name="T12" fmla="*/ 525 w 825"/>
                  <a:gd name="T13" fmla="*/ 125 h 425"/>
                  <a:gd name="T14" fmla="*/ 491 w 825"/>
                  <a:gd name="T15" fmla="*/ 141 h 425"/>
                  <a:gd name="T16" fmla="*/ 456 w 825"/>
                  <a:gd name="T17" fmla="*/ 157 h 425"/>
                  <a:gd name="T18" fmla="*/ 422 w 825"/>
                  <a:gd name="T19" fmla="*/ 175 h 425"/>
                  <a:gd name="T20" fmla="*/ 227 w 825"/>
                  <a:gd name="T21" fmla="*/ 269 h 425"/>
                  <a:gd name="T22" fmla="*/ 185 w 825"/>
                  <a:gd name="T23" fmla="*/ 289 h 425"/>
                  <a:gd name="T24" fmla="*/ 167 w 825"/>
                  <a:gd name="T25" fmla="*/ 298 h 425"/>
                  <a:gd name="T26" fmla="*/ 145 w 825"/>
                  <a:gd name="T27" fmla="*/ 309 h 425"/>
                  <a:gd name="T28" fmla="*/ 122 w 825"/>
                  <a:gd name="T29" fmla="*/ 320 h 425"/>
                  <a:gd name="T30" fmla="*/ 96 w 825"/>
                  <a:gd name="T31" fmla="*/ 334 h 425"/>
                  <a:gd name="T32" fmla="*/ 71 w 825"/>
                  <a:gd name="T33" fmla="*/ 347 h 425"/>
                  <a:gd name="T34" fmla="*/ 47 w 825"/>
                  <a:gd name="T35" fmla="*/ 362 h 425"/>
                  <a:gd name="T36" fmla="*/ 26 w 825"/>
                  <a:gd name="T37" fmla="*/ 376 h 425"/>
                  <a:gd name="T38" fmla="*/ 6 w 825"/>
                  <a:gd name="T39" fmla="*/ 391 h 425"/>
                  <a:gd name="T40" fmla="*/ 2 w 825"/>
                  <a:gd name="T41" fmla="*/ 396 h 425"/>
                  <a:gd name="T42" fmla="*/ 0 w 825"/>
                  <a:gd name="T43" fmla="*/ 403 h 425"/>
                  <a:gd name="T44" fmla="*/ 0 w 825"/>
                  <a:gd name="T45" fmla="*/ 412 h 425"/>
                  <a:gd name="T46" fmla="*/ 4 w 825"/>
                  <a:gd name="T47" fmla="*/ 418 h 425"/>
                  <a:gd name="T48" fmla="*/ 9 w 825"/>
                  <a:gd name="T49" fmla="*/ 423 h 425"/>
                  <a:gd name="T50" fmla="*/ 17 w 825"/>
                  <a:gd name="T51" fmla="*/ 425 h 425"/>
                  <a:gd name="T52" fmla="*/ 24 w 825"/>
                  <a:gd name="T53" fmla="*/ 425 h 425"/>
                  <a:gd name="T54" fmla="*/ 29 w 825"/>
                  <a:gd name="T55" fmla="*/ 421 h 425"/>
                  <a:gd name="T56" fmla="*/ 46 w 825"/>
                  <a:gd name="T57" fmla="*/ 409 h 425"/>
                  <a:gd name="T58" fmla="*/ 66 w 825"/>
                  <a:gd name="T59" fmla="*/ 396 h 425"/>
                  <a:gd name="T60" fmla="*/ 87 w 825"/>
                  <a:gd name="T61" fmla="*/ 383 h 425"/>
                  <a:gd name="T62" fmla="*/ 109 w 825"/>
                  <a:gd name="T63" fmla="*/ 371 h 425"/>
                  <a:gd name="T64" fmla="*/ 132 w 825"/>
                  <a:gd name="T65" fmla="*/ 358 h 425"/>
                  <a:gd name="T66" fmla="*/ 156 w 825"/>
                  <a:gd name="T67" fmla="*/ 345 h 425"/>
                  <a:gd name="T68" fmla="*/ 179 w 825"/>
                  <a:gd name="T69" fmla="*/ 334 h 425"/>
                  <a:gd name="T70" fmla="*/ 201 w 825"/>
                  <a:gd name="T71" fmla="*/ 324 h 425"/>
                  <a:gd name="T72" fmla="*/ 243 w 825"/>
                  <a:gd name="T73" fmla="*/ 304 h 425"/>
                  <a:gd name="T74" fmla="*/ 440 w 825"/>
                  <a:gd name="T75" fmla="*/ 210 h 425"/>
                  <a:gd name="T76" fmla="*/ 474 w 825"/>
                  <a:gd name="T77" fmla="*/ 191 h 425"/>
                  <a:gd name="T78" fmla="*/ 507 w 825"/>
                  <a:gd name="T79" fmla="*/ 175 h 425"/>
                  <a:gd name="T80" fmla="*/ 541 w 825"/>
                  <a:gd name="T81" fmla="*/ 159 h 425"/>
                  <a:gd name="T82" fmla="*/ 574 w 825"/>
                  <a:gd name="T83" fmla="*/ 144 h 425"/>
                  <a:gd name="T84" fmla="*/ 608 w 825"/>
                  <a:gd name="T85" fmla="*/ 128 h 425"/>
                  <a:gd name="T86" fmla="*/ 641 w 825"/>
                  <a:gd name="T87" fmla="*/ 114 h 425"/>
                  <a:gd name="T88" fmla="*/ 675 w 825"/>
                  <a:gd name="T89" fmla="*/ 99 h 425"/>
                  <a:gd name="T90" fmla="*/ 710 w 825"/>
                  <a:gd name="T91" fmla="*/ 83 h 425"/>
                  <a:gd name="T92" fmla="*/ 813 w 825"/>
                  <a:gd name="T93" fmla="*/ 36 h 425"/>
                  <a:gd name="T94" fmla="*/ 820 w 825"/>
                  <a:gd name="T95" fmla="*/ 32 h 425"/>
                  <a:gd name="T96" fmla="*/ 824 w 825"/>
                  <a:gd name="T97" fmla="*/ 25 h 425"/>
                  <a:gd name="T98" fmla="*/ 825 w 825"/>
                  <a:gd name="T99" fmla="*/ 18 h 425"/>
                  <a:gd name="T100" fmla="*/ 824 w 825"/>
                  <a:gd name="T101" fmla="*/ 11 h 425"/>
                  <a:gd name="T102" fmla="*/ 818 w 825"/>
                  <a:gd name="T103" fmla="*/ 5 h 425"/>
                  <a:gd name="T104" fmla="*/ 813 w 825"/>
                  <a:gd name="T105" fmla="*/ 1 h 425"/>
                  <a:gd name="T106" fmla="*/ 806 w 825"/>
                  <a:gd name="T107" fmla="*/ 0 h 425"/>
                  <a:gd name="T108" fmla="*/ 798 w 825"/>
                  <a:gd name="T109" fmla="*/ 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5" h="425">
                    <a:moveTo>
                      <a:pt x="798" y="1"/>
                    </a:moveTo>
                    <a:lnTo>
                      <a:pt x="693" y="49"/>
                    </a:lnTo>
                    <a:lnTo>
                      <a:pt x="661" y="63"/>
                    </a:lnTo>
                    <a:lnTo>
                      <a:pt x="626" y="79"/>
                    </a:lnTo>
                    <a:lnTo>
                      <a:pt x="592" y="94"/>
                    </a:lnTo>
                    <a:lnTo>
                      <a:pt x="559" y="108"/>
                    </a:lnTo>
                    <a:lnTo>
                      <a:pt x="525" y="125"/>
                    </a:lnTo>
                    <a:lnTo>
                      <a:pt x="491" y="141"/>
                    </a:lnTo>
                    <a:lnTo>
                      <a:pt x="456" y="157"/>
                    </a:lnTo>
                    <a:lnTo>
                      <a:pt x="422" y="175"/>
                    </a:lnTo>
                    <a:lnTo>
                      <a:pt x="227" y="269"/>
                    </a:lnTo>
                    <a:lnTo>
                      <a:pt x="185" y="289"/>
                    </a:lnTo>
                    <a:lnTo>
                      <a:pt x="167" y="298"/>
                    </a:lnTo>
                    <a:lnTo>
                      <a:pt x="145" y="309"/>
                    </a:lnTo>
                    <a:lnTo>
                      <a:pt x="122" y="320"/>
                    </a:lnTo>
                    <a:lnTo>
                      <a:pt x="96" y="334"/>
                    </a:lnTo>
                    <a:lnTo>
                      <a:pt x="71" y="347"/>
                    </a:lnTo>
                    <a:lnTo>
                      <a:pt x="47" y="362"/>
                    </a:lnTo>
                    <a:lnTo>
                      <a:pt x="26" y="376"/>
                    </a:lnTo>
                    <a:lnTo>
                      <a:pt x="6" y="391"/>
                    </a:lnTo>
                    <a:lnTo>
                      <a:pt x="2" y="396"/>
                    </a:lnTo>
                    <a:lnTo>
                      <a:pt x="0" y="403"/>
                    </a:lnTo>
                    <a:lnTo>
                      <a:pt x="0" y="412"/>
                    </a:lnTo>
                    <a:lnTo>
                      <a:pt x="4" y="418"/>
                    </a:lnTo>
                    <a:lnTo>
                      <a:pt x="9" y="423"/>
                    </a:lnTo>
                    <a:lnTo>
                      <a:pt x="17" y="425"/>
                    </a:lnTo>
                    <a:lnTo>
                      <a:pt x="24" y="425"/>
                    </a:lnTo>
                    <a:lnTo>
                      <a:pt x="29" y="421"/>
                    </a:lnTo>
                    <a:lnTo>
                      <a:pt x="46" y="409"/>
                    </a:lnTo>
                    <a:lnTo>
                      <a:pt x="66" y="396"/>
                    </a:lnTo>
                    <a:lnTo>
                      <a:pt x="87" y="383"/>
                    </a:lnTo>
                    <a:lnTo>
                      <a:pt x="109" y="371"/>
                    </a:lnTo>
                    <a:lnTo>
                      <a:pt x="132" y="358"/>
                    </a:lnTo>
                    <a:lnTo>
                      <a:pt x="156" y="345"/>
                    </a:lnTo>
                    <a:lnTo>
                      <a:pt x="179" y="334"/>
                    </a:lnTo>
                    <a:lnTo>
                      <a:pt x="201" y="324"/>
                    </a:lnTo>
                    <a:lnTo>
                      <a:pt x="243" y="304"/>
                    </a:lnTo>
                    <a:lnTo>
                      <a:pt x="440" y="210"/>
                    </a:lnTo>
                    <a:lnTo>
                      <a:pt x="474" y="191"/>
                    </a:lnTo>
                    <a:lnTo>
                      <a:pt x="507" y="175"/>
                    </a:lnTo>
                    <a:lnTo>
                      <a:pt x="541" y="159"/>
                    </a:lnTo>
                    <a:lnTo>
                      <a:pt x="574" y="144"/>
                    </a:lnTo>
                    <a:lnTo>
                      <a:pt x="608" y="128"/>
                    </a:lnTo>
                    <a:lnTo>
                      <a:pt x="641" y="114"/>
                    </a:lnTo>
                    <a:lnTo>
                      <a:pt x="675" y="99"/>
                    </a:lnTo>
                    <a:lnTo>
                      <a:pt x="710" y="83"/>
                    </a:lnTo>
                    <a:lnTo>
                      <a:pt x="813" y="36"/>
                    </a:lnTo>
                    <a:lnTo>
                      <a:pt x="820" y="32"/>
                    </a:lnTo>
                    <a:lnTo>
                      <a:pt x="824" y="25"/>
                    </a:lnTo>
                    <a:lnTo>
                      <a:pt x="825" y="18"/>
                    </a:lnTo>
                    <a:lnTo>
                      <a:pt x="824" y="11"/>
                    </a:lnTo>
                    <a:lnTo>
                      <a:pt x="818" y="5"/>
                    </a:lnTo>
                    <a:lnTo>
                      <a:pt x="813" y="1"/>
                    </a:lnTo>
                    <a:lnTo>
                      <a:pt x="806" y="0"/>
                    </a:lnTo>
                    <a:lnTo>
                      <a:pt x="79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9" name="Freeform 11"/>
              <p:cNvSpPr>
                <a:spLocks/>
              </p:cNvSpPr>
              <p:nvPr/>
            </p:nvSpPr>
            <p:spPr bwMode="auto">
              <a:xfrm>
                <a:off x="1542" y="1475"/>
                <a:ext cx="851" cy="472"/>
              </a:xfrm>
              <a:custGeom>
                <a:avLst/>
                <a:gdLst>
                  <a:gd name="T0" fmla="*/ 805 w 851"/>
                  <a:gd name="T1" fmla="*/ 11 h 472"/>
                  <a:gd name="T2" fmla="*/ 767 w 851"/>
                  <a:gd name="T3" fmla="*/ 27 h 472"/>
                  <a:gd name="T4" fmla="*/ 729 w 851"/>
                  <a:gd name="T5" fmla="*/ 45 h 472"/>
                  <a:gd name="T6" fmla="*/ 691 w 851"/>
                  <a:gd name="T7" fmla="*/ 63 h 472"/>
                  <a:gd name="T8" fmla="*/ 655 w 851"/>
                  <a:gd name="T9" fmla="*/ 83 h 472"/>
                  <a:gd name="T10" fmla="*/ 619 w 851"/>
                  <a:gd name="T11" fmla="*/ 103 h 472"/>
                  <a:gd name="T12" fmla="*/ 585 w 851"/>
                  <a:gd name="T13" fmla="*/ 123 h 472"/>
                  <a:gd name="T14" fmla="*/ 548 w 851"/>
                  <a:gd name="T15" fmla="*/ 143 h 472"/>
                  <a:gd name="T16" fmla="*/ 346 w 851"/>
                  <a:gd name="T17" fmla="*/ 251 h 472"/>
                  <a:gd name="T18" fmla="*/ 152 w 851"/>
                  <a:gd name="T19" fmla="*/ 356 h 472"/>
                  <a:gd name="T20" fmla="*/ 114 w 851"/>
                  <a:gd name="T21" fmla="*/ 376 h 472"/>
                  <a:gd name="T22" fmla="*/ 78 w 851"/>
                  <a:gd name="T23" fmla="*/ 396 h 472"/>
                  <a:gd name="T24" fmla="*/ 40 w 851"/>
                  <a:gd name="T25" fmla="*/ 418 h 472"/>
                  <a:gd name="T26" fmla="*/ 7 w 851"/>
                  <a:gd name="T27" fmla="*/ 439 h 472"/>
                  <a:gd name="T28" fmla="*/ 0 w 851"/>
                  <a:gd name="T29" fmla="*/ 450 h 472"/>
                  <a:gd name="T30" fmla="*/ 4 w 851"/>
                  <a:gd name="T31" fmla="*/ 465 h 472"/>
                  <a:gd name="T32" fmla="*/ 15 w 851"/>
                  <a:gd name="T33" fmla="*/ 472 h 472"/>
                  <a:gd name="T34" fmla="*/ 29 w 851"/>
                  <a:gd name="T35" fmla="*/ 470 h 472"/>
                  <a:gd name="T36" fmla="*/ 62 w 851"/>
                  <a:gd name="T37" fmla="*/ 450 h 472"/>
                  <a:gd name="T38" fmla="*/ 98 w 851"/>
                  <a:gd name="T39" fmla="*/ 429 h 472"/>
                  <a:gd name="T40" fmla="*/ 134 w 851"/>
                  <a:gd name="T41" fmla="*/ 409 h 472"/>
                  <a:gd name="T42" fmla="*/ 170 w 851"/>
                  <a:gd name="T43" fmla="*/ 389 h 472"/>
                  <a:gd name="T44" fmla="*/ 223 w 851"/>
                  <a:gd name="T45" fmla="*/ 360 h 472"/>
                  <a:gd name="T46" fmla="*/ 264 w 851"/>
                  <a:gd name="T47" fmla="*/ 338 h 472"/>
                  <a:gd name="T48" fmla="*/ 317 w 851"/>
                  <a:gd name="T49" fmla="*/ 311 h 472"/>
                  <a:gd name="T50" fmla="*/ 358 w 851"/>
                  <a:gd name="T51" fmla="*/ 289 h 472"/>
                  <a:gd name="T52" fmla="*/ 550 w 851"/>
                  <a:gd name="T53" fmla="*/ 184 h 472"/>
                  <a:gd name="T54" fmla="*/ 619 w 851"/>
                  <a:gd name="T55" fmla="*/ 144 h 472"/>
                  <a:gd name="T56" fmla="*/ 691 w 851"/>
                  <a:gd name="T57" fmla="*/ 106 h 472"/>
                  <a:gd name="T58" fmla="*/ 764 w 851"/>
                  <a:gd name="T59" fmla="*/ 68 h 472"/>
                  <a:gd name="T60" fmla="*/ 838 w 851"/>
                  <a:gd name="T61" fmla="*/ 36 h 472"/>
                  <a:gd name="T62" fmla="*/ 849 w 851"/>
                  <a:gd name="T63" fmla="*/ 27 h 472"/>
                  <a:gd name="T64" fmla="*/ 849 w 851"/>
                  <a:gd name="T65" fmla="*/ 12 h 472"/>
                  <a:gd name="T66" fmla="*/ 840 w 851"/>
                  <a:gd name="T67" fmla="*/ 1 h 472"/>
                  <a:gd name="T68" fmla="*/ 823 w 851"/>
                  <a:gd name="T69" fmla="*/ 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1" h="472">
                    <a:moveTo>
                      <a:pt x="823" y="1"/>
                    </a:moveTo>
                    <a:lnTo>
                      <a:pt x="805" y="11"/>
                    </a:lnTo>
                    <a:lnTo>
                      <a:pt x="785" y="18"/>
                    </a:lnTo>
                    <a:lnTo>
                      <a:pt x="767" y="27"/>
                    </a:lnTo>
                    <a:lnTo>
                      <a:pt x="747" y="36"/>
                    </a:lnTo>
                    <a:lnTo>
                      <a:pt x="729" y="45"/>
                    </a:lnTo>
                    <a:lnTo>
                      <a:pt x="711" y="54"/>
                    </a:lnTo>
                    <a:lnTo>
                      <a:pt x="691" y="63"/>
                    </a:lnTo>
                    <a:lnTo>
                      <a:pt x="673" y="74"/>
                    </a:lnTo>
                    <a:lnTo>
                      <a:pt x="655" y="83"/>
                    </a:lnTo>
                    <a:lnTo>
                      <a:pt x="637" y="92"/>
                    </a:lnTo>
                    <a:lnTo>
                      <a:pt x="619" y="103"/>
                    </a:lnTo>
                    <a:lnTo>
                      <a:pt x="601" y="112"/>
                    </a:lnTo>
                    <a:lnTo>
                      <a:pt x="585" y="123"/>
                    </a:lnTo>
                    <a:lnTo>
                      <a:pt x="567" y="132"/>
                    </a:lnTo>
                    <a:lnTo>
                      <a:pt x="548" y="143"/>
                    </a:lnTo>
                    <a:lnTo>
                      <a:pt x="532" y="152"/>
                    </a:lnTo>
                    <a:lnTo>
                      <a:pt x="346" y="251"/>
                    </a:lnTo>
                    <a:lnTo>
                      <a:pt x="199" y="331"/>
                    </a:lnTo>
                    <a:lnTo>
                      <a:pt x="152" y="356"/>
                    </a:lnTo>
                    <a:lnTo>
                      <a:pt x="134" y="365"/>
                    </a:lnTo>
                    <a:lnTo>
                      <a:pt x="114" y="376"/>
                    </a:lnTo>
                    <a:lnTo>
                      <a:pt x="96" y="385"/>
                    </a:lnTo>
                    <a:lnTo>
                      <a:pt x="78" y="396"/>
                    </a:lnTo>
                    <a:lnTo>
                      <a:pt x="58" y="407"/>
                    </a:lnTo>
                    <a:lnTo>
                      <a:pt x="40" y="418"/>
                    </a:lnTo>
                    <a:lnTo>
                      <a:pt x="24" y="429"/>
                    </a:lnTo>
                    <a:lnTo>
                      <a:pt x="7" y="439"/>
                    </a:lnTo>
                    <a:lnTo>
                      <a:pt x="4" y="445"/>
                    </a:lnTo>
                    <a:lnTo>
                      <a:pt x="0" y="450"/>
                    </a:lnTo>
                    <a:lnTo>
                      <a:pt x="0" y="458"/>
                    </a:lnTo>
                    <a:lnTo>
                      <a:pt x="4" y="465"/>
                    </a:lnTo>
                    <a:lnTo>
                      <a:pt x="9" y="470"/>
                    </a:lnTo>
                    <a:lnTo>
                      <a:pt x="15" y="472"/>
                    </a:lnTo>
                    <a:lnTo>
                      <a:pt x="22" y="472"/>
                    </a:lnTo>
                    <a:lnTo>
                      <a:pt x="29" y="470"/>
                    </a:lnTo>
                    <a:lnTo>
                      <a:pt x="45" y="459"/>
                    </a:lnTo>
                    <a:lnTo>
                      <a:pt x="62" y="450"/>
                    </a:lnTo>
                    <a:lnTo>
                      <a:pt x="78" y="439"/>
                    </a:lnTo>
                    <a:lnTo>
                      <a:pt x="98" y="429"/>
                    </a:lnTo>
                    <a:lnTo>
                      <a:pt x="116" y="418"/>
                    </a:lnTo>
                    <a:lnTo>
                      <a:pt x="134" y="409"/>
                    </a:lnTo>
                    <a:lnTo>
                      <a:pt x="152" y="398"/>
                    </a:lnTo>
                    <a:lnTo>
                      <a:pt x="170" y="389"/>
                    </a:lnTo>
                    <a:lnTo>
                      <a:pt x="217" y="363"/>
                    </a:lnTo>
                    <a:lnTo>
                      <a:pt x="223" y="360"/>
                    </a:lnTo>
                    <a:lnTo>
                      <a:pt x="241" y="351"/>
                    </a:lnTo>
                    <a:lnTo>
                      <a:pt x="264" y="338"/>
                    </a:lnTo>
                    <a:lnTo>
                      <a:pt x="291" y="324"/>
                    </a:lnTo>
                    <a:lnTo>
                      <a:pt x="317" y="311"/>
                    </a:lnTo>
                    <a:lnTo>
                      <a:pt x="340" y="298"/>
                    </a:lnTo>
                    <a:lnTo>
                      <a:pt x="358" y="289"/>
                    </a:lnTo>
                    <a:lnTo>
                      <a:pt x="364" y="286"/>
                    </a:lnTo>
                    <a:lnTo>
                      <a:pt x="550" y="184"/>
                    </a:lnTo>
                    <a:lnTo>
                      <a:pt x="585" y="164"/>
                    </a:lnTo>
                    <a:lnTo>
                      <a:pt x="619" y="144"/>
                    </a:lnTo>
                    <a:lnTo>
                      <a:pt x="655" y="125"/>
                    </a:lnTo>
                    <a:lnTo>
                      <a:pt x="691" y="106"/>
                    </a:lnTo>
                    <a:lnTo>
                      <a:pt x="728" y="87"/>
                    </a:lnTo>
                    <a:lnTo>
                      <a:pt x="764" y="68"/>
                    </a:lnTo>
                    <a:lnTo>
                      <a:pt x="800" y="52"/>
                    </a:lnTo>
                    <a:lnTo>
                      <a:pt x="838" y="36"/>
                    </a:lnTo>
                    <a:lnTo>
                      <a:pt x="843" y="32"/>
                    </a:lnTo>
                    <a:lnTo>
                      <a:pt x="849" y="27"/>
                    </a:lnTo>
                    <a:lnTo>
                      <a:pt x="851" y="20"/>
                    </a:lnTo>
                    <a:lnTo>
                      <a:pt x="849" y="12"/>
                    </a:lnTo>
                    <a:lnTo>
                      <a:pt x="845" y="7"/>
                    </a:lnTo>
                    <a:lnTo>
                      <a:pt x="840" y="1"/>
                    </a:lnTo>
                    <a:lnTo>
                      <a:pt x="831" y="0"/>
                    </a:lnTo>
                    <a:lnTo>
                      <a:pt x="82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0" name="Freeform 12"/>
              <p:cNvSpPr>
                <a:spLocks/>
              </p:cNvSpPr>
              <p:nvPr/>
            </p:nvSpPr>
            <p:spPr bwMode="auto">
              <a:xfrm>
                <a:off x="1497" y="1415"/>
                <a:ext cx="809" cy="499"/>
              </a:xfrm>
              <a:custGeom>
                <a:avLst/>
                <a:gdLst>
                  <a:gd name="T0" fmla="*/ 769 w 809"/>
                  <a:gd name="T1" fmla="*/ 13 h 499"/>
                  <a:gd name="T2" fmla="*/ 751 w 809"/>
                  <a:gd name="T3" fmla="*/ 25 h 499"/>
                  <a:gd name="T4" fmla="*/ 731 w 809"/>
                  <a:gd name="T5" fmla="*/ 38 h 499"/>
                  <a:gd name="T6" fmla="*/ 709 w 809"/>
                  <a:gd name="T7" fmla="*/ 51 h 499"/>
                  <a:gd name="T8" fmla="*/ 669 w 809"/>
                  <a:gd name="T9" fmla="*/ 71 h 499"/>
                  <a:gd name="T10" fmla="*/ 536 w 809"/>
                  <a:gd name="T11" fmla="*/ 161 h 499"/>
                  <a:gd name="T12" fmla="*/ 523 w 809"/>
                  <a:gd name="T13" fmla="*/ 168 h 499"/>
                  <a:gd name="T14" fmla="*/ 496 w 809"/>
                  <a:gd name="T15" fmla="*/ 185 h 499"/>
                  <a:gd name="T16" fmla="*/ 467 w 809"/>
                  <a:gd name="T17" fmla="*/ 201 h 499"/>
                  <a:gd name="T18" fmla="*/ 454 w 809"/>
                  <a:gd name="T19" fmla="*/ 208 h 499"/>
                  <a:gd name="T20" fmla="*/ 355 w 809"/>
                  <a:gd name="T21" fmla="*/ 268 h 499"/>
                  <a:gd name="T22" fmla="*/ 331 w 809"/>
                  <a:gd name="T23" fmla="*/ 280 h 499"/>
                  <a:gd name="T24" fmla="*/ 306 w 809"/>
                  <a:gd name="T25" fmla="*/ 291 h 499"/>
                  <a:gd name="T26" fmla="*/ 282 w 809"/>
                  <a:gd name="T27" fmla="*/ 302 h 499"/>
                  <a:gd name="T28" fmla="*/ 257 w 809"/>
                  <a:gd name="T29" fmla="*/ 315 h 499"/>
                  <a:gd name="T30" fmla="*/ 226 w 809"/>
                  <a:gd name="T31" fmla="*/ 329 h 499"/>
                  <a:gd name="T32" fmla="*/ 197 w 809"/>
                  <a:gd name="T33" fmla="*/ 346 h 499"/>
                  <a:gd name="T34" fmla="*/ 168 w 809"/>
                  <a:gd name="T35" fmla="*/ 362 h 499"/>
                  <a:gd name="T36" fmla="*/ 118 w 809"/>
                  <a:gd name="T37" fmla="*/ 396 h 499"/>
                  <a:gd name="T38" fmla="*/ 90 w 809"/>
                  <a:gd name="T39" fmla="*/ 416 h 499"/>
                  <a:gd name="T40" fmla="*/ 63 w 809"/>
                  <a:gd name="T41" fmla="*/ 434 h 499"/>
                  <a:gd name="T42" fmla="*/ 36 w 809"/>
                  <a:gd name="T43" fmla="*/ 451 h 499"/>
                  <a:gd name="T44" fmla="*/ 11 w 809"/>
                  <a:gd name="T45" fmla="*/ 463 h 499"/>
                  <a:gd name="T46" fmla="*/ 2 w 809"/>
                  <a:gd name="T47" fmla="*/ 472 h 499"/>
                  <a:gd name="T48" fmla="*/ 2 w 809"/>
                  <a:gd name="T49" fmla="*/ 489 h 499"/>
                  <a:gd name="T50" fmla="*/ 11 w 809"/>
                  <a:gd name="T51" fmla="*/ 498 h 499"/>
                  <a:gd name="T52" fmla="*/ 25 w 809"/>
                  <a:gd name="T53" fmla="*/ 498 h 499"/>
                  <a:gd name="T54" fmla="*/ 52 w 809"/>
                  <a:gd name="T55" fmla="*/ 485 h 499"/>
                  <a:gd name="T56" fmla="*/ 81 w 809"/>
                  <a:gd name="T57" fmla="*/ 467 h 499"/>
                  <a:gd name="T58" fmla="*/ 110 w 809"/>
                  <a:gd name="T59" fmla="*/ 447 h 499"/>
                  <a:gd name="T60" fmla="*/ 139 w 809"/>
                  <a:gd name="T61" fmla="*/ 427 h 499"/>
                  <a:gd name="T62" fmla="*/ 188 w 809"/>
                  <a:gd name="T63" fmla="*/ 393 h 499"/>
                  <a:gd name="T64" fmla="*/ 213 w 809"/>
                  <a:gd name="T65" fmla="*/ 378 h 499"/>
                  <a:gd name="T66" fmla="*/ 242 w 809"/>
                  <a:gd name="T67" fmla="*/ 364 h 499"/>
                  <a:gd name="T68" fmla="*/ 271 w 809"/>
                  <a:gd name="T69" fmla="*/ 349 h 499"/>
                  <a:gd name="T70" fmla="*/ 298 w 809"/>
                  <a:gd name="T71" fmla="*/ 337 h 499"/>
                  <a:gd name="T72" fmla="*/ 324 w 809"/>
                  <a:gd name="T73" fmla="*/ 326 h 499"/>
                  <a:gd name="T74" fmla="*/ 347 w 809"/>
                  <a:gd name="T75" fmla="*/ 313 h 499"/>
                  <a:gd name="T76" fmla="*/ 373 w 809"/>
                  <a:gd name="T77" fmla="*/ 300 h 499"/>
                  <a:gd name="T78" fmla="*/ 387 w 809"/>
                  <a:gd name="T79" fmla="*/ 291 h 499"/>
                  <a:gd name="T80" fmla="*/ 412 w 809"/>
                  <a:gd name="T81" fmla="*/ 277 h 499"/>
                  <a:gd name="T82" fmla="*/ 445 w 809"/>
                  <a:gd name="T83" fmla="*/ 257 h 499"/>
                  <a:gd name="T84" fmla="*/ 470 w 809"/>
                  <a:gd name="T85" fmla="*/ 242 h 499"/>
                  <a:gd name="T86" fmla="*/ 554 w 809"/>
                  <a:gd name="T87" fmla="*/ 194 h 499"/>
                  <a:gd name="T88" fmla="*/ 689 w 809"/>
                  <a:gd name="T89" fmla="*/ 105 h 499"/>
                  <a:gd name="T90" fmla="*/ 704 w 809"/>
                  <a:gd name="T91" fmla="*/ 96 h 499"/>
                  <a:gd name="T92" fmla="*/ 716 w 809"/>
                  <a:gd name="T93" fmla="*/ 89 h 499"/>
                  <a:gd name="T94" fmla="*/ 738 w 809"/>
                  <a:gd name="T95" fmla="*/ 78 h 499"/>
                  <a:gd name="T96" fmla="*/ 762 w 809"/>
                  <a:gd name="T97" fmla="*/ 63 h 499"/>
                  <a:gd name="T98" fmla="*/ 783 w 809"/>
                  <a:gd name="T99" fmla="*/ 51 h 499"/>
                  <a:gd name="T100" fmla="*/ 803 w 809"/>
                  <a:gd name="T101" fmla="*/ 34 h 499"/>
                  <a:gd name="T102" fmla="*/ 809 w 809"/>
                  <a:gd name="T103" fmla="*/ 20 h 499"/>
                  <a:gd name="T104" fmla="*/ 803 w 809"/>
                  <a:gd name="T105" fmla="*/ 7 h 499"/>
                  <a:gd name="T106" fmla="*/ 791 w 809"/>
                  <a:gd name="T107" fmla="*/ 0 h 499"/>
                  <a:gd name="T108" fmla="*/ 776 w 809"/>
                  <a:gd name="T109" fmla="*/ 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9" h="499">
                    <a:moveTo>
                      <a:pt x="776" y="5"/>
                    </a:moveTo>
                    <a:lnTo>
                      <a:pt x="769" y="13"/>
                    </a:lnTo>
                    <a:lnTo>
                      <a:pt x="760" y="20"/>
                    </a:lnTo>
                    <a:lnTo>
                      <a:pt x="751" y="25"/>
                    </a:lnTo>
                    <a:lnTo>
                      <a:pt x="740" y="33"/>
                    </a:lnTo>
                    <a:lnTo>
                      <a:pt x="731" y="38"/>
                    </a:lnTo>
                    <a:lnTo>
                      <a:pt x="720" y="43"/>
                    </a:lnTo>
                    <a:lnTo>
                      <a:pt x="709" y="51"/>
                    </a:lnTo>
                    <a:lnTo>
                      <a:pt x="698" y="56"/>
                    </a:lnTo>
                    <a:lnTo>
                      <a:pt x="669" y="71"/>
                    </a:lnTo>
                    <a:lnTo>
                      <a:pt x="597" y="119"/>
                    </a:lnTo>
                    <a:lnTo>
                      <a:pt x="536" y="161"/>
                    </a:lnTo>
                    <a:lnTo>
                      <a:pt x="532" y="163"/>
                    </a:lnTo>
                    <a:lnTo>
                      <a:pt x="523" y="168"/>
                    </a:lnTo>
                    <a:lnTo>
                      <a:pt x="510" y="176"/>
                    </a:lnTo>
                    <a:lnTo>
                      <a:pt x="496" y="185"/>
                    </a:lnTo>
                    <a:lnTo>
                      <a:pt x="479" y="194"/>
                    </a:lnTo>
                    <a:lnTo>
                      <a:pt x="467" y="201"/>
                    </a:lnTo>
                    <a:lnTo>
                      <a:pt x="458" y="206"/>
                    </a:lnTo>
                    <a:lnTo>
                      <a:pt x="454" y="208"/>
                    </a:lnTo>
                    <a:lnTo>
                      <a:pt x="365" y="261"/>
                    </a:lnTo>
                    <a:lnTo>
                      <a:pt x="355" y="268"/>
                    </a:lnTo>
                    <a:lnTo>
                      <a:pt x="342" y="273"/>
                    </a:lnTo>
                    <a:lnTo>
                      <a:pt x="331" y="280"/>
                    </a:lnTo>
                    <a:lnTo>
                      <a:pt x="318" y="286"/>
                    </a:lnTo>
                    <a:lnTo>
                      <a:pt x="306" y="291"/>
                    </a:lnTo>
                    <a:lnTo>
                      <a:pt x="295" y="297"/>
                    </a:lnTo>
                    <a:lnTo>
                      <a:pt x="282" y="302"/>
                    </a:lnTo>
                    <a:lnTo>
                      <a:pt x="271" y="308"/>
                    </a:lnTo>
                    <a:lnTo>
                      <a:pt x="257" y="315"/>
                    </a:lnTo>
                    <a:lnTo>
                      <a:pt x="241" y="322"/>
                    </a:lnTo>
                    <a:lnTo>
                      <a:pt x="226" y="329"/>
                    </a:lnTo>
                    <a:lnTo>
                      <a:pt x="212" y="337"/>
                    </a:lnTo>
                    <a:lnTo>
                      <a:pt x="197" y="346"/>
                    </a:lnTo>
                    <a:lnTo>
                      <a:pt x="183" y="353"/>
                    </a:lnTo>
                    <a:lnTo>
                      <a:pt x="168" y="362"/>
                    </a:lnTo>
                    <a:lnTo>
                      <a:pt x="154" y="371"/>
                    </a:lnTo>
                    <a:lnTo>
                      <a:pt x="118" y="396"/>
                    </a:lnTo>
                    <a:lnTo>
                      <a:pt x="103" y="405"/>
                    </a:lnTo>
                    <a:lnTo>
                      <a:pt x="90" y="416"/>
                    </a:lnTo>
                    <a:lnTo>
                      <a:pt x="76" y="425"/>
                    </a:lnTo>
                    <a:lnTo>
                      <a:pt x="63" y="434"/>
                    </a:lnTo>
                    <a:lnTo>
                      <a:pt x="49" y="443"/>
                    </a:lnTo>
                    <a:lnTo>
                      <a:pt x="36" y="451"/>
                    </a:lnTo>
                    <a:lnTo>
                      <a:pt x="23" y="458"/>
                    </a:lnTo>
                    <a:lnTo>
                      <a:pt x="11" y="463"/>
                    </a:lnTo>
                    <a:lnTo>
                      <a:pt x="5" y="467"/>
                    </a:lnTo>
                    <a:lnTo>
                      <a:pt x="2" y="472"/>
                    </a:lnTo>
                    <a:lnTo>
                      <a:pt x="0" y="481"/>
                    </a:lnTo>
                    <a:lnTo>
                      <a:pt x="2" y="489"/>
                    </a:lnTo>
                    <a:lnTo>
                      <a:pt x="5" y="494"/>
                    </a:lnTo>
                    <a:lnTo>
                      <a:pt x="11" y="498"/>
                    </a:lnTo>
                    <a:lnTo>
                      <a:pt x="18" y="499"/>
                    </a:lnTo>
                    <a:lnTo>
                      <a:pt x="25" y="498"/>
                    </a:lnTo>
                    <a:lnTo>
                      <a:pt x="40" y="492"/>
                    </a:lnTo>
                    <a:lnTo>
                      <a:pt x="52" y="485"/>
                    </a:lnTo>
                    <a:lnTo>
                      <a:pt x="67" y="476"/>
                    </a:lnTo>
                    <a:lnTo>
                      <a:pt x="81" y="467"/>
                    </a:lnTo>
                    <a:lnTo>
                      <a:pt x="96" y="458"/>
                    </a:lnTo>
                    <a:lnTo>
                      <a:pt x="110" y="447"/>
                    </a:lnTo>
                    <a:lnTo>
                      <a:pt x="125" y="438"/>
                    </a:lnTo>
                    <a:lnTo>
                      <a:pt x="139" y="427"/>
                    </a:lnTo>
                    <a:lnTo>
                      <a:pt x="175" y="402"/>
                    </a:lnTo>
                    <a:lnTo>
                      <a:pt x="188" y="393"/>
                    </a:lnTo>
                    <a:lnTo>
                      <a:pt x="201" y="385"/>
                    </a:lnTo>
                    <a:lnTo>
                      <a:pt x="213" y="378"/>
                    </a:lnTo>
                    <a:lnTo>
                      <a:pt x="228" y="371"/>
                    </a:lnTo>
                    <a:lnTo>
                      <a:pt x="242" y="364"/>
                    </a:lnTo>
                    <a:lnTo>
                      <a:pt x="257" y="356"/>
                    </a:lnTo>
                    <a:lnTo>
                      <a:pt x="271" y="349"/>
                    </a:lnTo>
                    <a:lnTo>
                      <a:pt x="286" y="342"/>
                    </a:lnTo>
                    <a:lnTo>
                      <a:pt x="298" y="337"/>
                    </a:lnTo>
                    <a:lnTo>
                      <a:pt x="311" y="331"/>
                    </a:lnTo>
                    <a:lnTo>
                      <a:pt x="324" y="326"/>
                    </a:lnTo>
                    <a:lnTo>
                      <a:pt x="335" y="318"/>
                    </a:lnTo>
                    <a:lnTo>
                      <a:pt x="347" y="313"/>
                    </a:lnTo>
                    <a:lnTo>
                      <a:pt x="360" y="306"/>
                    </a:lnTo>
                    <a:lnTo>
                      <a:pt x="373" y="300"/>
                    </a:lnTo>
                    <a:lnTo>
                      <a:pt x="384" y="293"/>
                    </a:lnTo>
                    <a:lnTo>
                      <a:pt x="387" y="291"/>
                    </a:lnTo>
                    <a:lnTo>
                      <a:pt x="398" y="284"/>
                    </a:lnTo>
                    <a:lnTo>
                      <a:pt x="412" y="277"/>
                    </a:lnTo>
                    <a:lnTo>
                      <a:pt x="429" y="266"/>
                    </a:lnTo>
                    <a:lnTo>
                      <a:pt x="445" y="257"/>
                    </a:lnTo>
                    <a:lnTo>
                      <a:pt x="460" y="250"/>
                    </a:lnTo>
                    <a:lnTo>
                      <a:pt x="470" y="242"/>
                    </a:lnTo>
                    <a:lnTo>
                      <a:pt x="474" y="241"/>
                    </a:lnTo>
                    <a:lnTo>
                      <a:pt x="554" y="194"/>
                    </a:lnTo>
                    <a:lnTo>
                      <a:pt x="619" y="150"/>
                    </a:lnTo>
                    <a:lnTo>
                      <a:pt x="689" y="105"/>
                    </a:lnTo>
                    <a:lnTo>
                      <a:pt x="693" y="103"/>
                    </a:lnTo>
                    <a:lnTo>
                      <a:pt x="704" y="96"/>
                    </a:lnTo>
                    <a:lnTo>
                      <a:pt x="713" y="90"/>
                    </a:lnTo>
                    <a:lnTo>
                      <a:pt x="716" y="89"/>
                    </a:lnTo>
                    <a:lnTo>
                      <a:pt x="727" y="83"/>
                    </a:lnTo>
                    <a:lnTo>
                      <a:pt x="738" y="78"/>
                    </a:lnTo>
                    <a:lnTo>
                      <a:pt x="751" y="71"/>
                    </a:lnTo>
                    <a:lnTo>
                      <a:pt x="762" y="63"/>
                    </a:lnTo>
                    <a:lnTo>
                      <a:pt x="773" y="58"/>
                    </a:lnTo>
                    <a:lnTo>
                      <a:pt x="783" y="51"/>
                    </a:lnTo>
                    <a:lnTo>
                      <a:pt x="794" y="42"/>
                    </a:lnTo>
                    <a:lnTo>
                      <a:pt x="803" y="34"/>
                    </a:lnTo>
                    <a:lnTo>
                      <a:pt x="807" y="29"/>
                    </a:lnTo>
                    <a:lnTo>
                      <a:pt x="809" y="20"/>
                    </a:lnTo>
                    <a:lnTo>
                      <a:pt x="807" y="13"/>
                    </a:lnTo>
                    <a:lnTo>
                      <a:pt x="803" y="7"/>
                    </a:lnTo>
                    <a:lnTo>
                      <a:pt x="798" y="4"/>
                    </a:lnTo>
                    <a:lnTo>
                      <a:pt x="791" y="0"/>
                    </a:lnTo>
                    <a:lnTo>
                      <a:pt x="782" y="2"/>
                    </a:lnTo>
                    <a:lnTo>
                      <a:pt x="77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1" name="Freeform 14"/>
              <p:cNvSpPr>
                <a:spLocks/>
              </p:cNvSpPr>
              <p:nvPr/>
            </p:nvSpPr>
            <p:spPr bwMode="auto">
              <a:xfrm>
                <a:off x="1622" y="2133"/>
                <a:ext cx="103" cy="938"/>
              </a:xfrm>
              <a:custGeom>
                <a:avLst/>
                <a:gdLst>
                  <a:gd name="T0" fmla="*/ 14 w 103"/>
                  <a:gd name="T1" fmla="*/ 0 h 938"/>
                  <a:gd name="T2" fmla="*/ 9 w 103"/>
                  <a:gd name="T3" fmla="*/ 2 h 938"/>
                  <a:gd name="T4" fmla="*/ 3 w 103"/>
                  <a:gd name="T5" fmla="*/ 8 h 938"/>
                  <a:gd name="T6" fmla="*/ 0 w 103"/>
                  <a:gd name="T7" fmla="*/ 15 h 938"/>
                  <a:gd name="T8" fmla="*/ 0 w 103"/>
                  <a:gd name="T9" fmla="*/ 22 h 938"/>
                  <a:gd name="T10" fmla="*/ 12 w 103"/>
                  <a:gd name="T11" fmla="*/ 133 h 938"/>
                  <a:gd name="T12" fmla="*/ 22 w 103"/>
                  <a:gd name="T13" fmla="*/ 245 h 938"/>
                  <a:gd name="T14" fmla="*/ 27 w 103"/>
                  <a:gd name="T15" fmla="*/ 357 h 938"/>
                  <a:gd name="T16" fmla="*/ 32 w 103"/>
                  <a:gd name="T17" fmla="*/ 467 h 938"/>
                  <a:gd name="T18" fmla="*/ 36 w 103"/>
                  <a:gd name="T19" fmla="*/ 581 h 938"/>
                  <a:gd name="T20" fmla="*/ 43 w 103"/>
                  <a:gd name="T21" fmla="*/ 695 h 938"/>
                  <a:gd name="T22" fmla="*/ 52 w 103"/>
                  <a:gd name="T23" fmla="*/ 809 h 938"/>
                  <a:gd name="T24" fmla="*/ 65 w 103"/>
                  <a:gd name="T25" fmla="*/ 922 h 938"/>
                  <a:gd name="T26" fmla="*/ 69 w 103"/>
                  <a:gd name="T27" fmla="*/ 929 h 938"/>
                  <a:gd name="T28" fmla="*/ 74 w 103"/>
                  <a:gd name="T29" fmla="*/ 934 h 938"/>
                  <a:gd name="T30" fmla="*/ 79 w 103"/>
                  <a:gd name="T31" fmla="*/ 938 h 938"/>
                  <a:gd name="T32" fmla="*/ 87 w 103"/>
                  <a:gd name="T33" fmla="*/ 938 h 938"/>
                  <a:gd name="T34" fmla="*/ 94 w 103"/>
                  <a:gd name="T35" fmla="*/ 936 h 938"/>
                  <a:gd name="T36" fmla="*/ 99 w 103"/>
                  <a:gd name="T37" fmla="*/ 931 h 938"/>
                  <a:gd name="T38" fmla="*/ 103 w 103"/>
                  <a:gd name="T39" fmla="*/ 923 h 938"/>
                  <a:gd name="T40" fmla="*/ 103 w 103"/>
                  <a:gd name="T41" fmla="*/ 916 h 938"/>
                  <a:gd name="T42" fmla="*/ 90 w 103"/>
                  <a:gd name="T43" fmla="*/ 804 h 938"/>
                  <a:gd name="T44" fmla="*/ 81 w 103"/>
                  <a:gd name="T45" fmla="*/ 692 h 938"/>
                  <a:gd name="T46" fmla="*/ 74 w 103"/>
                  <a:gd name="T47" fmla="*/ 578 h 938"/>
                  <a:gd name="T48" fmla="*/ 69 w 103"/>
                  <a:gd name="T49" fmla="*/ 466 h 938"/>
                  <a:gd name="T50" fmla="*/ 65 w 103"/>
                  <a:gd name="T51" fmla="*/ 353 h 938"/>
                  <a:gd name="T52" fmla="*/ 58 w 103"/>
                  <a:gd name="T53" fmla="*/ 241 h 938"/>
                  <a:gd name="T54" fmla="*/ 49 w 103"/>
                  <a:gd name="T55" fmla="*/ 129 h 938"/>
                  <a:gd name="T56" fmla="*/ 36 w 103"/>
                  <a:gd name="T57" fmla="*/ 17 h 938"/>
                  <a:gd name="T58" fmla="*/ 34 w 103"/>
                  <a:gd name="T59" fmla="*/ 9 h 938"/>
                  <a:gd name="T60" fmla="*/ 29 w 103"/>
                  <a:gd name="T61" fmla="*/ 4 h 938"/>
                  <a:gd name="T62" fmla="*/ 22 w 103"/>
                  <a:gd name="T63" fmla="*/ 0 h 938"/>
                  <a:gd name="T64" fmla="*/ 14 w 103"/>
                  <a:gd name="T65" fmla="*/ 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938">
                    <a:moveTo>
                      <a:pt x="14" y="0"/>
                    </a:moveTo>
                    <a:lnTo>
                      <a:pt x="9" y="2"/>
                    </a:lnTo>
                    <a:lnTo>
                      <a:pt x="3" y="8"/>
                    </a:lnTo>
                    <a:lnTo>
                      <a:pt x="0" y="15"/>
                    </a:lnTo>
                    <a:lnTo>
                      <a:pt x="0" y="22"/>
                    </a:lnTo>
                    <a:lnTo>
                      <a:pt x="12" y="133"/>
                    </a:lnTo>
                    <a:lnTo>
                      <a:pt x="22" y="245"/>
                    </a:lnTo>
                    <a:lnTo>
                      <a:pt x="27" y="357"/>
                    </a:lnTo>
                    <a:lnTo>
                      <a:pt x="32" y="467"/>
                    </a:lnTo>
                    <a:lnTo>
                      <a:pt x="36" y="581"/>
                    </a:lnTo>
                    <a:lnTo>
                      <a:pt x="43" y="695"/>
                    </a:lnTo>
                    <a:lnTo>
                      <a:pt x="52" y="809"/>
                    </a:lnTo>
                    <a:lnTo>
                      <a:pt x="65" y="922"/>
                    </a:lnTo>
                    <a:lnTo>
                      <a:pt x="69" y="929"/>
                    </a:lnTo>
                    <a:lnTo>
                      <a:pt x="74" y="934"/>
                    </a:lnTo>
                    <a:lnTo>
                      <a:pt x="79" y="938"/>
                    </a:lnTo>
                    <a:lnTo>
                      <a:pt x="87" y="938"/>
                    </a:lnTo>
                    <a:lnTo>
                      <a:pt x="94" y="936"/>
                    </a:lnTo>
                    <a:lnTo>
                      <a:pt x="99" y="931"/>
                    </a:lnTo>
                    <a:lnTo>
                      <a:pt x="103" y="923"/>
                    </a:lnTo>
                    <a:lnTo>
                      <a:pt x="103" y="916"/>
                    </a:lnTo>
                    <a:lnTo>
                      <a:pt x="90" y="804"/>
                    </a:lnTo>
                    <a:lnTo>
                      <a:pt x="81" y="692"/>
                    </a:lnTo>
                    <a:lnTo>
                      <a:pt x="74" y="578"/>
                    </a:lnTo>
                    <a:lnTo>
                      <a:pt x="69" y="466"/>
                    </a:lnTo>
                    <a:lnTo>
                      <a:pt x="65" y="353"/>
                    </a:lnTo>
                    <a:lnTo>
                      <a:pt x="58" y="241"/>
                    </a:lnTo>
                    <a:lnTo>
                      <a:pt x="49" y="129"/>
                    </a:lnTo>
                    <a:lnTo>
                      <a:pt x="36" y="17"/>
                    </a:lnTo>
                    <a:lnTo>
                      <a:pt x="34" y="9"/>
                    </a:lnTo>
                    <a:lnTo>
                      <a:pt x="29" y="4"/>
                    </a:lnTo>
                    <a:lnTo>
                      <a:pt x="22"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sp>
          <p:nvSpPr>
            <p:cNvPr id="42" name="Rectangle 41"/>
            <p:cNvSpPr/>
            <p:nvPr/>
          </p:nvSpPr>
          <p:spPr>
            <a:xfrm rot="20700000">
              <a:off x="2767530" y="3038562"/>
              <a:ext cx="6351820" cy="1668890"/>
            </a:xfrm>
            <a:prstGeom prst="rect">
              <a:avLst/>
            </a:prstGeom>
            <a:noFill/>
          </p:spPr>
          <p:txBody>
            <a:bodyPr wrap="square" lIns="68580" tIns="34290" rIns="68580" bIns="34290">
              <a:spAutoFit/>
            </a:bodyPr>
            <a:lstStyle/>
            <a:p>
              <a:pPr algn="ctr"/>
              <a:r>
                <a:rPr lang="en-US" sz="3600" b="1" dirty="0" smtClean="0">
                  <a:ln w="22225">
                    <a:solidFill>
                      <a:schemeClr val="accent5"/>
                    </a:solidFill>
                    <a:prstDash val="solid"/>
                  </a:ln>
                  <a:solidFill>
                    <a:srgbClr val="FFFFFF"/>
                  </a:solidFill>
                  <a:effectLst>
                    <a:outerShdw blurRad="38100" dist="22860" dir="5400000" algn="tl" rotWithShape="0">
                      <a:srgbClr val="000000">
                        <a:alpha val="30000"/>
                      </a:srgbClr>
                    </a:outerShdw>
                  </a:effectLst>
                </a:rPr>
                <a:t>Cat</a:t>
              </a:r>
              <a:endParaRPr lang="en-US" sz="3600" b="1" dirty="0">
                <a:ln w="22225">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8" name="TextBox 7"/>
          <p:cNvSpPr txBox="1"/>
          <p:nvPr/>
        </p:nvSpPr>
        <p:spPr>
          <a:xfrm>
            <a:off x="2294539" y="6049599"/>
            <a:ext cx="6942484" cy="615553"/>
          </a:xfrm>
          <a:prstGeom prst="rect">
            <a:avLst/>
          </a:prstGeom>
          <a:noFill/>
        </p:spPr>
        <p:txBody>
          <a:bodyPr wrap="square" rtlCol="0">
            <a:spAutoFit/>
          </a:bodyPr>
          <a:lstStyle/>
          <a:p>
            <a:r>
              <a:rPr lang="en-US" sz="800" dirty="0"/>
              <a:t>Universes image from </a:t>
            </a:r>
            <a:r>
              <a:rPr lang="en-US" sz="800" dirty="0" err="1"/>
              <a:t>Abell</a:t>
            </a:r>
            <a:r>
              <a:rPr lang="en-US" sz="800" dirty="0"/>
              <a:t> NGC2218 </a:t>
            </a:r>
            <a:r>
              <a:rPr lang="en-US" sz="800" dirty="0" err="1"/>
              <a:t>hst</a:t>
            </a:r>
            <a:r>
              <a:rPr lang="en-US" sz="800" dirty="0"/>
              <a:t> </a:t>
            </a:r>
            <a:r>
              <a:rPr lang="en-US" sz="800" dirty="0" smtClean="0"/>
              <a:t>big, </a:t>
            </a:r>
            <a:r>
              <a:rPr lang="en-US" sz="800" dirty="0">
                <a:hlinkClick r:id="rId4"/>
              </a:rPr>
              <a:t>NASA</a:t>
            </a:r>
            <a:r>
              <a:rPr lang="en-US" sz="800" dirty="0"/>
              <a:t>, </a:t>
            </a:r>
            <a:r>
              <a:rPr lang="en-US" dirty="0"/>
              <a:t> </a:t>
            </a:r>
            <a:r>
              <a:rPr lang="en-US" sz="800" dirty="0" smtClean="0">
                <a:hlinkClick r:id="rId5"/>
              </a:rPr>
              <a:t>http</a:t>
            </a:r>
            <a:r>
              <a:rPr lang="en-US" sz="800" dirty="0">
                <a:hlinkClick r:id="rId5"/>
              </a:rPr>
              <a:t>://en.wikipedia.org/wiki/Abell_2218#mediaviewer/File:Abell_NGC2218_hst_big.jpg</a:t>
            </a:r>
            <a:r>
              <a:rPr lang="en-US" sz="800" dirty="0"/>
              <a:t>, released in </a:t>
            </a:r>
            <a:r>
              <a:rPr lang="en-US" sz="800" dirty="0">
                <a:hlinkClick r:id="rId6"/>
              </a:rPr>
              <a:t>Public Domain</a:t>
            </a:r>
            <a:r>
              <a:rPr lang="en-US" sz="800" dirty="0"/>
              <a:t>; Bubble from </a:t>
            </a:r>
            <a:r>
              <a:rPr lang="en-US" sz="800" dirty="0" smtClean="0">
                <a:hlinkClick r:id="rId7"/>
              </a:rPr>
              <a:t>http</a:t>
            </a:r>
            <a:r>
              <a:rPr lang="en-US" sz="800" dirty="0">
                <a:hlinkClick r:id="rId7"/>
              </a:rPr>
              <a:t>://pixabay.com/en/blue-bubble-shiny-157652/</a:t>
            </a:r>
            <a:r>
              <a:rPr lang="en-US" sz="800" dirty="0"/>
              <a:t>, released in </a:t>
            </a:r>
            <a:r>
              <a:rPr lang="en-US" sz="800" dirty="0" smtClean="0">
                <a:hlinkClick r:id="rId8"/>
              </a:rPr>
              <a:t>Public </a:t>
            </a:r>
            <a:r>
              <a:rPr lang="en-US" sz="800" dirty="0">
                <a:hlinkClick r:id="rId8"/>
              </a:rPr>
              <a:t>Domain CC0</a:t>
            </a:r>
            <a:r>
              <a:rPr lang="en-US" sz="800" dirty="0"/>
              <a:t>, combined in Photoshop by Jason </a:t>
            </a:r>
            <a:r>
              <a:rPr lang="en-US" sz="800" dirty="0" smtClean="0"/>
              <a:t>Gross</a:t>
            </a:r>
          </a:p>
          <a:p>
            <a:r>
              <a:rPr lang="en-US" sz="800" dirty="0"/>
              <a:t>Inspired by </a:t>
            </a:r>
            <a:r>
              <a:rPr lang="en-US" sz="800" dirty="0" err="1"/>
              <a:t>Detlev</a:t>
            </a:r>
            <a:r>
              <a:rPr lang="en-US" sz="800" dirty="0"/>
              <a:t> Van </a:t>
            </a:r>
            <a:r>
              <a:rPr lang="en-US" sz="800" dirty="0" err="1" smtClean="0"/>
              <a:t>Ravenswaay’s</a:t>
            </a:r>
            <a:r>
              <a:rPr lang="en-US" sz="800" dirty="0" smtClean="0"/>
              <a:t> </a:t>
            </a:r>
            <a:r>
              <a:rPr lang="en-US" sz="800" dirty="0" smtClean="0">
                <a:hlinkClick r:id="rId9"/>
              </a:rPr>
              <a:t>Parallel Universes artwork</a:t>
            </a:r>
            <a:endParaRPr lang="en-US" dirty="0"/>
          </a:p>
        </p:txBody>
      </p:sp>
    </p:spTree>
    <p:extLst>
      <p:ext uri="{BB962C8B-B14F-4D97-AF65-F5344CB8AC3E}">
        <p14:creationId xmlns:p14="http://schemas.microsoft.com/office/powerpoint/2010/main" val="3447416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766"/>
            <a:ext cx="7886700" cy="864122"/>
          </a:xfrm>
        </p:spPr>
        <p:txBody>
          <a:bodyPr/>
          <a:lstStyle/>
          <a:p>
            <a:r>
              <a:rPr lang="en-US" dirty="0" smtClean="0"/>
              <a:t>Take-away messages</a:t>
            </a:r>
            <a:endParaRPr lang="en-GB" dirty="0"/>
          </a:p>
        </p:txBody>
      </p:sp>
      <p:sp>
        <p:nvSpPr>
          <p:cNvPr id="3" name="Content Placeholder 2"/>
          <p:cNvSpPr>
            <a:spLocks noGrp="1"/>
          </p:cNvSpPr>
          <p:nvPr>
            <p:ph idx="1"/>
          </p:nvPr>
        </p:nvSpPr>
        <p:spPr>
          <a:xfrm>
            <a:off x="0" y="808232"/>
            <a:ext cx="9144000" cy="6049768"/>
          </a:xfrm>
        </p:spPr>
        <p:txBody>
          <a:bodyPr>
            <a:noAutofit/>
          </a:bodyPr>
          <a:lstStyle/>
          <a:p>
            <a:r>
              <a:rPr lang="en-US" sz="4000" dirty="0" smtClean="0"/>
              <a:t>Performance matters</a:t>
            </a:r>
            <a:br>
              <a:rPr lang="en-US" sz="4000" dirty="0" smtClean="0"/>
            </a:br>
            <a:r>
              <a:rPr lang="en-US" sz="4000" dirty="0" smtClean="0"/>
              <a:t>(even in proof assistants)</a:t>
            </a:r>
          </a:p>
          <a:p>
            <a:pPr marL="0" indent="0">
              <a:buNone/>
            </a:pPr>
            <a:endParaRPr lang="en-US" sz="3600" dirty="0" smtClean="0"/>
          </a:p>
          <a:p>
            <a:r>
              <a:rPr lang="en-US" sz="4000" dirty="0" smtClean="0"/>
              <a:t>Term size matters for performance</a:t>
            </a:r>
          </a:p>
          <a:p>
            <a:pPr marL="0" indent="0">
              <a:buNone/>
            </a:pPr>
            <a:endParaRPr lang="en-US" sz="4000" dirty="0" smtClean="0"/>
          </a:p>
          <a:p>
            <a:r>
              <a:rPr lang="en-US" sz="4000" dirty="0" smtClean="0"/>
              <a:t>Performance can be improved by</a:t>
            </a:r>
          </a:p>
          <a:p>
            <a:pPr lvl="1"/>
            <a:r>
              <a:rPr lang="en-US" sz="3600" dirty="0" smtClean="0"/>
              <a:t>careful engineering of developments</a:t>
            </a:r>
          </a:p>
          <a:p>
            <a:pPr lvl="1"/>
            <a:r>
              <a:rPr lang="en-US" sz="3600" dirty="0" smtClean="0"/>
              <a:t>improving the proof assistant</a:t>
            </a:r>
            <a:br>
              <a:rPr lang="en-US" sz="3600" dirty="0" smtClean="0"/>
            </a:br>
            <a:r>
              <a:rPr lang="en-US" sz="3600" dirty="0" smtClean="0"/>
              <a:t>or the </a:t>
            </a:r>
            <a:r>
              <a:rPr lang="en-US" sz="3600" dirty="0" err="1" smtClean="0"/>
              <a:t>metatheory</a:t>
            </a:r>
            <a:endParaRPr lang="en-US" sz="3600" dirty="0"/>
          </a:p>
          <a:p>
            <a:endParaRPr lang="en-GB" sz="4000" dirty="0"/>
          </a:p>
        </p:txBody>
      </p:sp>
      <p:sp>
        <p:nvSpPr>
          <p:cNvPr id="4" name="Slide Number Placeholder 3"/>
          <p:cNvSpPr>
            <a:spLocks noGrp="1"/>
          </p:cNvSpPr>
          <p:nvPr>
            <p:ph type="sldNum" sz="quarter" idx="12"/>
          </p:nvPr>
        </p:nvSpPr>
        <p:spPr/>
        <p:txBody>
          <a:bodyPr/>
          <a:lstStyle/>
          <a:p>
            <a:fld id="{E64EF21E-4A1E-457A-A908-FECEBBB6594B}" type="slidenum">
              <a:rPr lang="en-US" smtClean="0"/>
              <a:t>92</a:t>
            </a:fld>
            <a:endParaRPr lang="en-US"/>
          </a:p>
        </p:txBody>
      </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8483" y="1223307"/>
            <a:ext cx="1584547" cy="1009870"/>
          </a:xfrm>
          <a:prstGeom prst="rect">
            <a:avLst/>
          </a:prstGeom>
        </p:spPr>
      </p:pic>
      <p:grpSp>
        <p:nvGrpSpPr>
          <p:cNvPr id="40" name="Group 39"/>
          <p:cNvGrpSpPr/>
          <p:nvPr/>
        </p:nvGrpSpPr>
        <p:grpSpPr>
          <a:xfrm>
            <a:off x="5608271" y="884888"/>
            <a:ext cx="1131637" cy="1348289"/>
            <a:chOff x="1116443" y="2984989"/>
            <a:chExt cx="3250672" cy="3873013"/>
          </a:xfrm>
        </p:grpSpPr>
        <p:pic>
          <p:nvPicPr>
            <p:cNvPr id="41" name="Picture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43" y="5088369"/>
              <a:ext cx="3250672" cy="1769633"/>
            </a:xfrm>
            <a:prstGeom prst="rect">
              <a:avLst/>
            </a:prstGeom>
          </p:spPr>
        </p:pic>
        <p:grpSp>
          <p:nvGrpSpPr>
            <p:cNvPr id="42" name="Group 10"/>
            <p:cNvGrpSpPr>
              <a:grpSpLocks noChangeAspect="1"/>
            </p:cNvGrpSpPr>
            <p:nvPr/>
          </p:nvGrpSpPr>
          <p:grpSpPr bwMode="auto">
            <a:xfrm flipH="1">
              <a:off x="1933702" y="2984989"/>
              <a:ext cx="1383398" cy="2187779"/>
              <a:chOff x="3182" y="734"/>
              <a:chExt cx="399" cy="631"/>
            </a:xfrm>
            <a:effectLst>
              <a:outerShdw blurRad="50800" dist="38100" dir="2700000" algn="tl" rotWithShape="0">
                <a:prstClr val="black">
                  <a:alpha val="40000"/>
                </a:prstClr>
              </a:outerShdw>
            </a:effectLst>
          </p:grpSpPr>
          <p:sp>
            <p:nvSpPr>
              <p:cNvPr id="43"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44"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53"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grpSp>
      <p:grpSp>
        <p:nvGrpSpPr>
          <p:cNvPr id="11" name="Group 10"/>
          <p:cNvGrpSpPr/>
          <p:nvPr/>
        </p:nvGrpSpPr>
        <p:grpSpPr>
          <a:xfrm>
            <a:off x="4548000" y="5662117"/>
            <a:ext cx="651620" cy="841466"/>
            <a:chOff x="7537147" y="3062553"/>
            <a:chExt cx="1168721" cy="1509221"/>
          </a:xfrm>
        </p:grpSpPr>
        <p:pic>
          <p:nvPicPr>
            <p:cNvPr id="54" name="Picture 5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537147" y="3403053"/>
              <a:ext cx="1168721" cy="1168721"/>
            </a:xfrm>
            <a:prstGeom prst="rect">
              <a:avLst/>
            </a:prstGeom>
          </p:spPr>
        </p:pic>
        <p:pic>
          <p:nvPicPr>
            <p:cNvPr id="55" name="Picture 5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717835">
              <a:off x="7914051" y="3062553"/>
              <a:ext cx="414909" cy="680999"/>
            </a:xfrm>
            <a:prstGeom prst="rect">
              <a:avLst/>
            </a:prstGeom>
          </p:spPr>
        </p:pic>
      </p:grpSp>
      <p:grpSp>
        <p:nvGrpSpPr>
          <p:cNvPr id="56" name="Group 55"/>
          <p:cNvGrpSpPr/>
          <p:nvPr/>
        </p:nvGrpSpPr>
        <p:grpSpPr>
          <a:xfrm>
            <a:off x="6280225" y="5131448"/>
            <a:ext cx="840495" cy="831170"/>
            <a:chOff x="4932303" y="1512209"/>
            <a:chExt cx="1442821" cy="1426813"/>
          </a:xfrm>
        </p:grpSpPr>
        <p:pic>
          <p:nvPicPr>
            <p:cNvPr id="57" name="Picture 5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321775">
              <a:off x="5412759" y="1976656"/>
              <a:ext cx="481910" cy="1442821"/>
            </a:xfrm>
            <a:prstGeom prst="rect">
              <a:avLst/>
            </a:prstGeom>
          </p:spPr>
        </p:pic>
        <p:grpSp>
          <p:nvGrpSpPr>
            <p:cNvPr id="58" name="Group 10"/>
            <p:cNvGrpSpPr>
              <a:grpSpLocks noChangeAspect="1"/>
            </p:cNvGrpSpPr>
            <p:nvPr/>
          </p:nvGrpSpPr>
          <p:grpSpPr bwMode="auto">
            <a:xfrm rot="2086962">
              <a:off x="5516641" y="1512209"/>
              <a:ext cx="681497" cy="1077756"/>
              <a:chOff x="3182" y="734"/>
              <a:chExt cx="399" cy="631"/>
            </a:xfrm>
            <a:effectLst>
              <a:outerShdw blurRad="50800" dist="38100" dir="2700000" algn="tl" rotWithShape="0">
                <a:prstClr val="black">
                  <a:alpha val="40000"/>
                </a:prstClr>
              </a:outerShdw>
            </a:effectLst>
          </p:grpSpPr>
          <p:sp>
            <p:nvSpPr>
              <p:cNvPr id="59"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60"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61"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grpSp>
      <p:grpSp>
        <p:nvGrpSpPr>
          <p:cNvPr id="12" name="Group 11"/>
          <p:cNvGrpSpPr/>
          <p:nvPr/>
        </p:nvGrpSpPr>
        <p:grpSpPr>
          <a:xfrm>
            <a:off x="7774029" y="4573774"/>
            <a:ext cx="1149001" cy="641728"/>
            <a:chOff x="2072701" y="3143250"/>
            <a:chExt cx="5116295" cy="2857500"/>
          </a:xfrm>
        </p:grpSpPr>
        <p:grpSp>
          <p:nvGrpSpPr>
            <p:cNvPr id="62" name="Group 10"/>
            <p:cNvGrpSpPr>
              <a:grpSpLocks noChangeAspect="1"/>
            </p:cNvGrpSpPr>
            <p:nvPr/>
          </p:nvGrpSpPr>
          <p:grpSpPr bwMode="auto">
            <a:xfrm>
              <a:off x="2072701" y="3143251"/>
              <a:ext cx="1700420" cy="2689133"/>
              <a:chOff x="3182" y="734"/>
              <a:chExt cx="399" cy="631"/>
            </a:xfrm>
            <a:effectLst>
              <a:outerShdw blurRad="50800" dist="38100" dir="2700000" algn="tl" rotWithShape="0">
                <a:prstClr val="black">
                  <a:alpha val="40000"/>
                </a:prstClr>
              </a:outerShdw>
            </a:effectLst>
          </p:grpSpPr>
          <p:sp>
            <p:nvSpPr>
              <p:cNvPr id="63" name="Freeform 11"/>
              <p:cNvSpPr>
                <a:spLocks/>
              </p:cNvSpPr>
              <p:nvPr/>
            </p:nvSpPr>
            <p:spPr bwMode="auto">
              <a:xfrm>
                <a:off x="3192" y="857"/>
                <a:ext cx="389" cy="508"/>
              </a:xfrm>
              <a:custGeom>
                <a:avLst/>
                <a:gdLst>
                  <a:gd name="T0" fmla="*/ 191 w 2677"/>
                  <a:gd name="T1" fmla="*/ 597 h 3500"/>
                  <a:gd name="T2" fmla="*/ 906 w 2677"/>
                  <a:gd name="T3" fmla="*/ 100 h 3500"/>
                  <a:gd name="T4" fmla="*/ 993 w 2677"/>
                  <a:gd name="T5" fmla="*/ 560 h 3500"/>
                  <a:gd name="T6" fmla="*/ 1088 w 2677"/>
                  <a:gd name="T7" fmla="*/ 1414 h 3500"/>
                  <a:gd name="T8" fmla="*/ 1787 w 2677"/>
                  <a:gd name="T9" fmla="*/ 508 h 3500"/>
                  <a:gd name="T10" fmla="*/ 2503 w 2677"/>
                  <a:gd name="T11" fmla="*/ 728 h 3500"/>
                  <a:gd name="T12" fmla="*/ 2424 w 2677"/>
                  <a:gd name="T13" fmla="*/ 1934 h 3500"/>
                  <a:gd name="T14" fmla="*/ 1492 w 2677"/>
                  <a:gd name="T15" fmla="*/ 2383 h 3500"/>
                  <a:gd name="T16" fmla="*/ 1772 w 2677"/>
                  <a:gd name="T17" fmla="*/ 1970 h 3500"/>
                  <a:gd name="T18" fmla="*/ 1583 w 2677"/>
                  <a:gd name="T19" fmla="*/ 1771 h 3500"/>
                  <a:gd name="T20" fmla="*/ 1628 w 2677"/>
                  <a:gd name="T21" fmla="*/ 2081 h 3500"/>
                  <a:gd name="T22" fmla="*/ 1286 w 2677"/>
                  <a:gd name="T23" fmla="*/ 2597 h 3500"/>
                  <a:gd name="T24" fmla="*/ 1288 w 2677"/>
                  <a:gd name="T25" fmla="*/ 2915 h 3500"/>
                  <a:gd name="T26" fmla="*/ 1401 w 2677"/>
                  <a:gd name="T27" fmla="*/ 3137 h 3500"/>
                  <a:gd name="T28" fmla="*/ 1409 w 2677"/>
                  <a:gd name="T29" fmla="*/ 3500 h 3500"/>
                  <a:gd name="T30" fmla="*/ 472 w 2677"/>
                  <a:gd name="T31" fmla="*/ 3500 h 3500"/>
                  <a:gd name="T32" fmla="*/ 469 w 2677"/>
                  <a:gd name="T33" fmla="*/ 3167 h 3500"/>
                  <a:gd name="T34" fmla="*/ 751 w 2677"/>
                  <a:gd name="T35" fmla="*/ 2655 h 3500"/>
                  <a:gd name="T36" fmla="*/ 11 w 2677"/>
                  <a:gd name="T37" fmla="*/ 1965 h 3500"/>
                  <a:gd name="T38" fmla="*/ 428 w 2677"/>
                  <a:gd name="T39" fmla="*/ 1606 h 3500"/>
                  <a:gd name="T40" fmla="*/ 625 w 2677"/>
                  <a:gd name="T41" fmla="*/ 884 h 3500"/>
                  <a:gd name="T42" fmla="*/ 459 w 2677"/>
                  <a:gd name="T43" fmla="*/ 577 h 3500"/>
                  <a:gd name="T44" fmla="*/ 191 w 2677"/>
                  <a:gd name="T45" fmla="*/ 597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77" h="3500">
                    <a:moveTo>
                      <a:pt x="191" y="597"/>
                    </a:moveTo>
                    <a:cubicBezTo>
                      <a:pt x="218" y="497"/>
                      <a:pt x="761" y="0"/>
                      <a:pt x="906" y="100"/>
                    </a:cubicBezTo>
                    <a:cubicBezTo>
                      <a:pt x="1028" y="185"/>
                      <a:pt x="993" y="414"/>
                      <a:pt x="993" y="560"/>
                    </a:cubicBezTo>
                    <a:cubicBezTo>
                      <a:pt x="994" y="746"/>
                      <a:pt x="994" y="1394"/>
                      <a:pt x="1088" y="1414"/>
                    </a:cubicBezTo>
                    <a:cubicBezTo>
                      <a:pt x="1231" y="1443"/>
                      <a:pt x="1114" y="630"/>
                      <a:pt x="1787" y="508"/>
                    </a:cubicBezTo>
                    <a:cubicBezTo>
                      <a:pt x="2140" y="473"/>
                      <a:pt x="2429" y="574"/>
                      <a:pt x="2503" y="728"/>
                    </a:cubicBezTo>
                    <a:cubicBezTo>
                      <a:pt x="2677" y="1086"/>
                      <a:pt x="2622" y="1518"/>
                      <a:pt x="2424" y="1934"/>
                    </a:cubicBezTo>
                    <a:cubicBezTo>
                      <a:pt x="2220" y="2236"/>
                      <a:pt x="1760" y="2459"/>
                      <a:pt x="1492" y="2383"/>
                    </a:cubicBezTo>
                    <a:cubicBezTo>
                      <a:pt x="1556" y="2279"/>
                      <a:pt x="1824" y="2231"/>
                      <a:pt x="1772" y="1970"/>
                    </a:cubicBezTo>
                    <a:cubicBezTo>
                      <a:pt x="1752" y="1871"/>
                      <a:pt x="1673" y="1726"/>
                      <a:pt x="1583" y="1771"/>
                    </a:cubicBezTo>
                    <a:cubicBezTo>
                      <a:pt x="1489" y="1817"/>
                      <a:pt x="1651" y="1979"/>
                      <a:pt x="1628" y="2081"/>
                    </a:cubicBezTo>
                    <a:cubicBezTo>
                      <a:pt x="1583" y="2283"/>
                      <a:pt x="1344" y="2399"/>
                      <a:pt x="1286" y="2597"/>
                    </a:cubicBezTo>
                    <a:cubicBezTo>
                      <a:pt x="1255" y="2699"/>
                      <a:pt x="1257" y="2814"/>
                      <a:pt x="1288" y="2915"/>
                    </a:cubicBezTo>
                    <a:cubicBezTo>
                      <a:pt x="1317" y="3010"/>
                      <a:pt x="1399" y="3037"/>
                      <a:pt x="1401" y="3137"/>
                    </a:cubicBezTo>
                    <a:lnTo>
                      <a:pt x="1409" y="3500"/>
                    </a:lnTo>
                    <a:lnTo>
                      <a:pt x="472" y="3500"/>
                    </a:lnTo>
                    <a:lnTo>
                      <a:pt x="469" y="3167"/>
                    </a:lnTo>
                    <a:cubicBezTo>
                      <a:pt x="468" y="3019"/>
                      <a:pt x="787" y="2807"/>
                      <a:pt x="751" y="2655"/>
                    </a:cubicBezTo>
                    <a:cubicBezTo>
                      <a:pt x="642" y="2190"/>
                      <a:pt x="24" y="2157"/>
                      <a:pt x="11" y="1965"/>
                    </a:cubicBezTo>
                    <a:cubicBezTo>
                      <a:pt x="0" y="1820"/>
                      <a:pt x="317" y="1684"/>
                      <a:pt x="428" y="1606"/>
                    </a:cubicBezTo>
                    <a:cubicBezTo>
                      <a:pt x="586" y="1495"/>
                      <a:pt x="699" y="1266"/>
                      <a:pt x="625" y="884"/>
                    </a:cubicBezTo>
                    <a:cubicBezTo>
                      <a:pt x="539" y="732"/>
                      <a:pt x="471" y="763"/>
                      <a:pt x="459" y="577"/>
                    </a:cubicBezTo>
                    <a:cubicBezTo>
                      <a:pt x="471" y="499"/>
                      <a:pt x="299" y="640"/>
                      <a:pt x="191" y="597"/>
                    </a:cubicBezTo>
                    <a:close/>
                  </a:path>
                </a:pathLst>
              </a:custGeom>
              <a:solidFill>
                <a:srgbClr val="D5BE9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64" name="Freeform 12"/>
              <p:cNvSpPr>
                <a:spLocks/>
              </p:cNvSpPr>
              <p:nvPr/>
            </p:nvSpPr>
            <p:spPr bwMode="auto">
              <a:xfrm>
                <a:off x="3182" y="734"/>
                <a:ext cx="221" cy="198"/>
              </a:xfrm>
              <a:custGeom>
                <a:avLst/>
                <a:gdLst>
                  <a:gd name="T0" fmla="*/ 427 w 1522"/>
                  <a:gd name="T1" fmla="*/ 1252 h 1368"/>
                  <a:gd name="T2" fmla="*/ 243 w 1522"/>
                  <a:gd name="T3" fmla="*/ 403 h 1368"/>
                  <a:gd name="T4" fmla="*/ 1284 w 1522"/>
                  <a:gd name="T5" fmla="*/ 252 h 1368"/>
                  <a:gd name="T6" fmla="*/ 1481 w 1522"/>
                  <a:gd name="T7" fmla="*/ 680 h 1368"/>
                  <a:gd name="T8" fmla="*/ 1198 w 1522"/>
                  <a:gd name="T9" fmla="*/ 1368 h 1368"/>
                  <a:gd name="T10" fmla="*/ 1017 w 1522"/>
                  <a:gd name="T11" fmla="*/ 970 h 1368"/>
                  <a:gd name="T12" fmla="*/ 427 w 1522"/>
                  <a:gd name="T13" fmla="*/ 1252 h 1368"/>
                </a:gdLst>
                <a:ahLst/>
                <a:cxnLst>
                  <a:cxn ang="0">
                    <a:pos x="T0" y="T1"/>
                  </a:cxn>
                  <a:cxn ang="0">
                    <a:pos x="T2" y="T3"/>
                  </a:cxn>
                  <a:cxn ang="0">
                    <a:pos x="T4" y="T5"/>
                  </a:cxn>
                  <a:cxn ang="0">
                    <a:pos x="T6" y="T7"/>
                  </a:cxn>
                  <a:cxn ang="0">
                    <a:pos x="T8" y="T9"/>
                  </a:cxn>
                  <a:cxn ang="0">
                    <a:pos x="T10" y="T11"/>
                  </a:cxn>
                  <a:cxn ang="0">
                    <a:pos x="T12" y="T13"/>
                  </a:cxn>
                </a:cxnLst>
                <a:rect l="0" t="0" r="r" b="b"/>
                <a:pathLst>
                  <a:path w="1522" h="1368">
                    <a:moveTo>
                      <a:pt x="427" y="1252"/>
                    </a:moveTo>
                    <a:cubicBezTo>
                      <a:pt x="88" y="1034"/>
                      <a:pt x="0" y="757"/>
                      <a:pt x="243" y="403"/>
                    </a:cubicBezTo>
                    <a:cubicBezTo>
                      <a:pt x="411" y="160"/>
                      <a:pt x="923" y="0"/>
                      <a:pt x="1284" y="252"/>
                    </a:cubicBezTo>
                    <a:cubicBezTo>
                      <a:pt x="1416" y="385"/>
                      <a:pt x="1463" y="539"/>
                      <a:pt x="1481" y="680"/>
                    </a:cubicBezTo>
                    <a:cubicBezTo>
                      <a:pt x="1522" y="1003"/>
                      <a:pt x="1362" y="1257"/>
                      <a:pt x="1198" y="1368"/>
                    </a:cubicBezTo>
                    <a:cubicBezTo>
                      <a:pt x="1068" y="1177"/>
                      <a:pt x="1229" y="1001"/>
                      <a:pt x="1017" y="970"/>
                    </a:cubicBezTo>
                    <a:cubicBezTo>
                      <a:pt x="830" y="949"/>
                      <a:pt x="584" y="1108"/>
                      <a:pt x="427" y="1252"/>
                    </a:cubicBezTo>
                    <a:close/>
                  </a:path>
                </a:pathLst>
              </a:custGeom>
              <a:solidFill>
                <a:srgbClr val="CB956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65" name="Freeform 13"/>
              <p:cNvSpPr>
                <a:spLocks/>
              </p:cNvSpPr>
              <p:nvPr/>
            </p:nvSpPr>
            <p:spPr bwMode="auto">
              <a:xfrm>
                <a:off x="3260" y="1234"/>
                <a:ext cx="137" cy="131"/>
              </a:xfrm>
              <a:custGeom>
                <a:avLst/>
                <a:gdLst>
                  <a:gd name="T0" fmla="*/ 818 w 941"/>
                  <a:gd name="T1" fmla="*/ 0 h 903"/>
                  <a:gd name="T2" fmla="*/ 820 w 941"/>
                  <a:gd name="T3" fmla="*/ 318 h 903"/>
                  <a:gd name="T4" fmla="*/ 933 w 941"/>
                  <a:gd name="T5" fmla="*/ 540 h 903"/>
                  <a:gd name="T6" fmla="*/ 941 w 941"/>
                  <a:gd name="T7" fmla="*/ 903 h 903"/>
                  <a:gd name="T8" fmla="*/ 4 w 941"/>
                  <a:gd name="T9" fmla="*/ 903 h 903"/>
                  <a:gd name="T10" fmla="*/ 1 w 941"/>
                  <a:gd name="T11" fmla="*/ 570 h 903"/>
                  <a:gd name="T12" fmla="*/ 283 w 941"/>
                  <a:gd name="T13" fmla="*/ 58 h 903"/>
                  <a:gd name="T14" fmla="*/ 267 w 941"/>
                  <a:gd name="T15" fmla="*/ 0 h 903"/>
                  <a:gd name="T16" fmla="*/ 818 w 941"/>
                  <a:gd name="T1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03">
                    <a:moveTo>
                      <a:pt x="818" y="0"/>
                    </a:moveTo>
                    <a:cubicBezTo>
                      <a:pt x="787" y="102"/>
                      <a:pt x="789" y="217"/>
                      <a:pt x="820" y="318"/>
                    </a:cubicBezTo>
                    <a:cubicBezTo>
                      <a:pt x="849" y="413"/>
                      <a:pt x="931" y="440"/>
                      <a:pt x="933" y="540"/>
                    </a:cubicBezTo>
                    <a:lnTo>
                      <a:pt x="941" y="903"/>
                    </a:lnTo>
                    <a:lnTo>
                      <a:pt x="4" y="903"/>
                    </a:lnTo>
                    <a:lnTo>
                      <a:pt x="1" y="570"/>
                    </a:lnTo>
                    <a:cubicBezTo>
                      <a:pt x="0" y="422"/>
                      <a:pt x="319" y="209"/>
                      <a:pt x="283" y="58"/>
                    </a:cubicBezTo>
                    <a:cubicBezTo>
                      <a:pt x="274" y="21"/>
                      <a:pt x="267" y="0"/>
                      <a:pt x="267" y="0"/>
                    </a:cubicBezTo>
                    <a:lnTo>
                      <a:pt x="818" y="0"/>
                    </a:lnTo>
                    <a:close/>
                  </a:path>
                </a:pathLst>
              </a:custGeom>
              <a:solidFill>
                <a:srgbClr val="BBA87B"/>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350"/>
              </a:p>
            </p:txBody>
          </p:sp>
        </p:grpSp>
        <p:pic>
          <p:nvPicPr>
            <p:cNvPr id="66" name="Picture 65"/>
            <p:cNvPicPr>
              <a:picLocks noChangeAspect="1"/>
            </p:cNvPicPr>
            <p:nvPr/>
          </p:nvPicPr>
          <p:blipFill rotWithShape="1">
            <a:blip r:embed="rId8">
              <a:extLst>
                <a:ext uri="{28A0092B-C50C-407E-A947-70E740481C1C}">
                  <a14:useLocalDpi xmlns:a14="http://schemas.microsoft.com/office/drawing/2010/main" val="0"/>
                </a:ext>
              </a:extLst>
            </a:blip>
            <a:srcRect l="42375"/>
            <a:stretch/>
          </p:blipFill>
          <p:spPr>
            <a:xfrm>
              <a:off x="4381502" y="3143250"/>
              <a:ext cx="2807494" cy="2857500"/>
            </a:xfrm>
            <a:prstGeom prst="rect">
              <a:avLst/>
            </a:prstGeom>
          </p:spPr>
        </p:pic>
      </p:grpSp>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08201" y="3202101"/>
            <a:ext cx="3084577" cy="837036"/>
          </a:xfrm>
          <a:prstGeom prst="rect">
            <a:avLst/>
          </a:prstGeom>
        </p:spPr>
      </p:pic>
    </p:spTree>
    <p:extLst>
      <p:ext uri="{BB962C8B-B14F-4D97-AF65-F5344CB8AC3E}">
        <p14:creationId xmlns:p14="http://schemas.microsoft.com/office/powerpoint/2010/main" val="177538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2809" y="857252"/>
            <a:ext cx="6298391" cy="5286062"/>
          </a:xfrm>
          <a:prstGeom prst="rect">
            <a:avLst/>
          </a:prstGeom>
          <a:noFill/>
        </p:spPr>
        <p:txBody>
          <a:bodyPr wrap="none" lIns="68580" tIns="34290" rIns="68580" bIns="34290">
            <a:spAutoFit/>
          </a:bodyPr>
          <a:lstStyle/>
          <a:p>
            <a:pPr algn="ctr"/>
            <a:r>
              <a:rPr lang="en-US" sz="10350" b="1" dirty="0">
                <a:ln w="22225">
                  <a:solidFill>
                    <a:schemeClr val="accent2"/>
                  </a:solidFill>
                  <a:prstDash val="solid"/>
                </a:ln>
                <a:solidFill>
                  <a:schemeClr val="accent2">
                    <a:lumMod val="40000"/>
                    <a:lumOff val="60000"/>
                  </a:schemeClr>
                </a:solidFill>
              </a:rPr>
              <a:t>Thank You!</a:t>
            </a:r>
          </a:p>
          <a:p>
            <a:pPr algn="ctr"/>
            <a:endParaRPr lang="en-US" b="1" dirty="0">
              <a:ln w="22225">
                <a:solidFill>
                  <a:schemeClr val="accent2"/>
                </a:solidFill>
                <a:prstDash val="solid"/>
              </a:ln>
              <a:solidFill>
                <a:schemeClr val="accent2">
                  <a:lumMod val="40000"/>
                  <a:lumOff val="60000"/>
                </a:schemeClr>
              </a:solidFill>
            </a:endParaRPr>
          </a:p>
          <a:p>
            <a:pPr algn="ctr"/>
            <a:endParaRPr lang="en-US" b="1" dirty="0">
              <a:ln w="22225">
                <a:solidFill>
                  <a:schemeClr val="accent2"/>
                </a:solidFill>
                <a:prstDash val="solid"/>
              </a:ln>
              <a:solidFill>
                <a:schemeClr val="accent2">
                  <a:lumMod val="40000"/>
                  <a:lumOff val="60000"/>
                </a:schemeClr>
              </a:solidFill>
            </a:endParaRPr>
          </a:p>
          <a:p>
            <a:pPr algn="ctr"/>
            <a:endParaRPr lang="en-US" b="1" dirty="0">
              <a:ln w="22225">
                <a:solidFill>
                  <a:schemeClr val="accent2"/>
                </a:solidFill>
                <a:prstDash val="solid"/>
              </a:ln>
              <a:solidFill>
                <a:schemeClr val="accent2">
                  <a:lumMod val="40000"/>
                  <a:lumOff val="60000"/>
                </a:schemeClr>
              </a:solidFill>
            </a:endParaRPr>
          </a:p>
          <a:p>
            <a:pPr algn="ctr"/>
            <a:endParaRPr lang="en-US" b="1" dirty="0">
              <a:ln w="22225">
                <a:solidFill>
                  <a:schemeClr val="accent2"/>
                </a:solidFill>
                <a:prstDash val="solid"/>
              </a:ln>
              <a:solidFill>
                <a:schemeClr val="accent2">
                  <a:lumMod val="40000"/>
                  <a:lumOff val="60000"/>
                </a:schemeClr>
              </a:solidFill>
            </a:endParaRPr>
          </a:p>
          <a:p>
            <a:pPr algn="ctr"/>
            <a:endParaRPr lang="en-US" b="1" dirty="0">
              <a:ln w="22225">
                <a:solidFill>
                  <a:schemeClr val="accent2"/>
                </a:solidFill>
                <a:prstDash val="solid"/>
              </a:ln>
              <a:solidFill>
                <a:schemeClr val="accent2">
                  <a:lumMod val="40000"/>
                  <a:lumOff val="60000"/>
                </a:schemeClr>
              </a:solidFill>
            </a:endParaRPr>
          </a:p>
          <a:p>
            <a:pPr algn="ctr"/>
            <a:endParaRPr lang="en-US" b="1" dirty="0">
              <a:ln w="22225">
                <a:solidFill>
                  <a:schemeClr val="accent2"/>
                </a:solidFill>
                <a:prstDash val="solid"/>
              </a:ln>
              <a:solidFill>
                <a:schemeClr val="accent2">
                  <a:lumMod val="40000"/>
                  <a:lumOff val="60000"/>
                </a:schemeClr>
              </a:solidFill>
            </a:endParaRPr>
          </a:p>
          <a:p>
            <a:pPr algn="ctr"/>
            <a:endParaRPr lang="en-US" b="1" dirty="0">
              <a:ln w="22225">
                <a:solidFill>
                  <a:schemeClr val="accent2"/>
                </a:solidFill>
                <a:prstDash val="solid"/>
              </a:ln>
              <a:solidFill>
                <a:schemeClr val="accent2">
                  <a:lumMod val="40000"/>
                  <a:lumOff val="60000"/>
                </a:schemeClr>
              </a:solidFill>
            </a:endParaRPr>
          </a:p>
          <a:p>
            <a:pPr algn="ctr"/>
            <a:r>
              <a:rPr lang="en-US" sz="10350" b="1" dirty="0">
                <a:ln w="22225">
                  <a:solidFill>
                    <a:schemeClr val="accent2"/>
                  </a:solidFill>
                  <a:prstDash val="solid"/>
                </a:ln>
                <a:solidFill>
                  <a:schemeClr val="accent2">
                    <a:lumMod val="40000"/>
                    <a:lumOff val="60000"/>
                  </a:schemeClr>
                </a:solidFill>
              </a:rPr>
              <a:t>Questions?</a:t>
            </a:r>
          </a:p>
        </p:txBody>
      </p:sp>
      <p:sp>
        <p:nvSpPr>
          <p:cNvPr id="6" name="Content Placeholder 2"/>
          <p:cNvSpPr>
            <a:spLocks noGrp="1"/>
          </p:cNvSpPr>
          <p:nvPr>
            <p:ph idx="1"/>
          </p:nvPr>
        </p:nvSpPr>
        <p:spPr>
          <a:xfrm>
            <a:off x="185738" y="2497932"/>
            <a:ext cx="7886700" cy="3263504"/>
          </a:xfrm>
        </p:spPr>
        <p:txBody>
          <a:bodyPr>
            <a:normAutofit/>
          </a:bodyPr>
          <a:lstStyle/>
          <a:p>
            <a:pPr marL="0" indent="0">
              <a:buNone/>
            </a:pPr>
            <a:r>
              <a:rPr lang="en-US" sz="2400" dirty="0"/>
              <a:t>The paper and presentation will be available at </a:t>
            </a:r>
          </a:p>
          <a:p>
            <a:pPr marL="342892" lvl="1" indent="0">
              <a:buNone/>
            </a:pPr>
            <a:r>
              <a:rPr lang="en-GB" sz="2100" dirty="0">
                <a:hlinkClick r:id="rId3"/>
              </a:rPr>
              <a:t>http://people.csail.mit.edu/jgross/#category-coq-experience</a:t>
            </a:r>
            <a:endParaRPr lang="en-GB" sz="2100" dirty="0"/>
          </a:p>
          <a:p>
            <a:pPr marL="0" indent="0">
              <a:buNone/>
            </a:pPr>
            <a:r>
              <a:rPr lang="en-US" sz="2400" dirty="0"/>
              <a:t>The library is available at</a:t>
            </a:r>
          </a:p>
          <a:p>
            <a:pPr marL="342892" lvl="1" indent="0">
              <a:buNone/>
            </a:pPr>
            <a:r>
              <a:rPr lang="en-US" sz="2100" dirty="0">
                <a:hlinkClick r:id="rId4"/>
              </a:rPr>
              <a:t>https://github.com/HoTT/HoTT</a:t>
            </a:r>
            <a:endParaRPr lang="en-US" sz="2100" dirty="0"/>
          </a:p>
          <a:p>
            <a:pPr marL="685783" lvl="2" indent="0">
              <a:buNone/>
            </a:pPr>
            <a:r>
              <a:rPr lang="en-US" sz="1800" dirty="0"/>
              <a:t>subdirectory theories/categories</a:t>
            </a:r>
          </a:p>
        </p:txBody>
      </p:sp>
      <p:sp>
        <p:nvSpPr>
          <p:cNvPr id="3" name="Slide Number Placeholder 2"/>
          <p:cNvSpPr>
            <a:spLocks noGrp="1"/>
          </p:cNvSpPr>
          <p:nvPr>
            <p:ph type="sldNum" sz="quarter" idx="12"/>
          </p:nvPr>
        </p:nvSpPr>
        <p:spPr/>
        <p:txBody>
          <a:bodyPr/>
          <a:lstStyle/>
          <a:p>
            <a:fld id="{E64EF21E-4A1E-457A-A908-FECEBBB6594B}" type="slidenum">
              <a:rPr lang="en-US" smtClean="0"/>
              <a:t>93</a:t>
            </a:fld>
            <a:endParaRPr lang="en-US"/>
          </a:p>
        </p:txBody>
      </p:sp>
    </p:spTree>
    <p:extLst>
      <p:ext uri="{BB962C8B-B14F-4D97-AF65-F5344CB8AC3E}">
        <p14:creationId xmlns:p14="http://schemas.microsoft.com/office/powerpoint/2010/main" val="5533101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65102</TotalTime>
  <Words>4149</Words>
  <Application>Microsoft Office PowerPoint</Application>
  <PresentationFormat>On-screen Show (4:3)</PresentationFormat>
  <Paragraphs>1101</Paragraphs>
  <Slides>93</Slides>
  <Notes>93</Notes>
  <HiddenSlides>6</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93</vt:i4>
      </vt:variant>
    </vt:vector>
  </HeadingPairs>
  <TitlesOfParts>
    <vt:vector size="100" baseType="lpstr">
      <vt:lpstr>Arial</vt:lpstr>
      <vt:lpstr>Bradley Hand ITC</vt:lpstr>
      <vt:lpstr>Calibri</vt:lpstr>
      <vt:lpstr>Calibri Light</vt:lpstr>
      <vt:lpstr>Cambria Math</vt:lpstr>
      <vt:lpstr>Wingdings</vt:lpstr>
      <vt:lpstr>Office Theme</vt:lpstr>
      <vt:lpstr>Experience implementing a performant category-theory library in Coq</vt:lpstr>
      <vt:lpstr>How should theorem provers work?</vt:lpstr>
      <vt:lpstr>How theorem provers should work:</vt:lpstr>
      <vt:lpstr>How theorem provers should work:</vt:lpstr>
      <vt:lpstr>How theorem provers should work:</vt:lpstr>
      <vt:lpstr>How theorem provers should work:</vt:lpstr>
      <vt:lpstr>How theorem provers should work:</vt:lpstr>
      <vt:lpstr>How theorem provers do work:</vt:lpstr>
      <vt:lpstr>Performance is important!</vt:lpstr>
      <vt:lpstr>Why you should listen to me</vt:lpstr>
      <vt:lpstr>Why you should listen to me</vt:lpstr>
      <vt:lpstr>Presentation is not mainly about:</vt:lpstr>
      <vt:lpstr>Presentation is not mainly about:</vt:lpstr>
      <vt:lpstr>Presentation is not mainly about:</vt:lpstr>
      <vt:lpstr>Presentation is not mainly about:</vt:lpstr>
      <vt:lpstr>Presentation is not mainly about:</vt:lpstr>
      <vt:lpstr>Presentation is about:</vt:lpstr>
      <vt:lpstr>Presentation is for:</vt:lpstr>
      <vt:lpstr>Outline</vt:lpstr>
      <vt:lpstr>Performance</vt:lpstr>
      <vt:lpstr>Performance</vt:lpstr>
      <vt:lpstr>Performance</vt:lpstr>
      <vt:lpstr>Performance</vt:lpstr>
      <vt:lpstr>Performance</vt:lpstr>
      <vt:lpstr>Proof assistant performance</vt:lpstr>
      <vt:lpstr>Proof assistant performance (pain)</vt:lpstr>
      <vt:lpstr>Proof assistant performance (size)</vt:lpstr>
      <vt:lpstr>Proof assistant performance (size)</vt:lpstr>
      <vt:lpstr>PowerPoint Presentation</vt:lpstr>
      <vt:lpstr>Proof assistant performance (size)</vt:lpstr>
      <vt:lpstr>Proof assistant performance (size)</vt:lpstr>
      <vt:lpstr>Proof assistant performance (size)</vt:lpstr>
      <vt:lpstr>Proof assistant performance (size)</vt:lpstr>
      <vt:lpstr>Proof assistant performance (size)</vt:lpstr>
      <vt:lpstr>Proof assistant performance (size)</vt:lpstr>
      <vt:lpstr>Proof assistant performance (pain)</vt:lpstr>
      <vt:lpstr>Proof assistant performance (pain)</vt:lpstr>
      <vt:lpstr>Proof assistant performance (pain)</vt:lpstr>
      <vt:lpstr>Proof assistant performance (fixes)</vt:lpstr>
      <vt:lpstr>Proof assistant performance (fixes)</vt:lpstr>
      <vt:lpstr>Proof assistant performance (fixes)</vt:lpstr>
      <vt:lpstr>Proof assistant performance (fixes)</vt:lpstr>
      <vt:lpstr>Proof assistant performance (fixes)</vt:lpstr>
      <vt:lpstr>Outline</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Outline</vt:lpstr>
      <vt:lpstr>Proof assistant performance (fixes)</vt:lpstr>
      <vt:lpstr>Outline</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Proof assistant performance (fixes)</vt:lpstr>
      <vt:lpstr>Take-away messages</vt:lpstr>
      <vt:lpstr>PowerPoint Presentation</vt:lpstr>
    </vt:vector>
  </TitlesOfParts>
  <Company>Massachusetts Institute of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Gross</dc:creator>
  <cp:lastModifiedBy>Jason Gross</cp:lastModifiedBy>
  <cp:revision>234</cp:revision>
  <cp:lastPrinted>2014-06-30T14:06:27Z</cp:lastPrinted>
  <dcterms:created xsi:type="dcterms:W3CDTF">2014-05-19T19:00:39Z</dcterms:created>
  <dcterms:modified xsi:type="dcterms:W3CDTF">2014-07-16T13:27:43Z</dcterms:modified>
</cp:coreProperties>
</file>