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8" r:id="rId3"/>
    <p:sldId id="504" r:id="rId4"/>
    <p:sldId id="327" r:id="rId5"/>
    <p:sldId id="328" r:id="rId6"/>
    <p:sldId id="261" r:id="rId7"/>
    <p:sldId id="335" r:id="rId8"/>
    <p:sldId id="502" r:id="rId9"/>
    <p:sldId id="505" r:id="rId10"/>
    <p:sldId id="336" r:id="rId11"/>
    <p:sldId id="508" r:id="rId12"/>
    <p:sldId id="498" r:id="rId13"/>
    <p:sldId id="520" r:id="rId14"/>
    <p:sldId id="432" r:id="rId15"/>
    <p:sldId id="266" r:id="rId16"/>
    <p:sldId id="451" r:id="rId17"/>
    <p:sldId id="452" r:id="rId18"/>
    <p:sldId id="366" r:id="rId19"/>
    <p:sldId id="481" r:id="rId20"/>
    <p:sldId id="445" r:id="rId21"/>
    <p:sldId id="479" r:id="rId22"/>
    <p:sldId id="440" r:id="rId23"/>
    <p:sldId id="478" r:id="rId24"/>
    <p:sldId id="493" r:id="rId25"/>
    <p:sldId id="344" r:id="rId26"/>
    <p:sldId id="499" r:id="rId27"/>
    <p:sldId id="428" r:id="rId28"/>
    <p:sldId id="459" r:id="rId29"/>
    <p:sldId id="460" r:id="rId30"/>
    <p:sldId id="402" r:id="rId31"/>
    <p:sldId id="403" r:id="rId32"/>
    <p:sldId id="275" r:id="rId33"/>
    <p:sldId id="285" r:id="rId34"/>
    <p:sldId id="507" r:id="rId35"/>
    <p:sldId id="511" r:id="rId36"/>
    <p:sldId id="482" r:id="rId37"/>
    <p:sldId id="514" r:id="rId38"/>
    <p:sldId id="519" r:id="rId39"/>
    <p:sldId id="433" r:id="rId40"/>
    <p:sldId id="457" r:id="rId41"/>
    <p:sldId id="416" r:id="rId42"/>
    <p:sldId id="448" r:id="rId43"/>
    <p:sldId id="404" r:id="rId44"/>
    <p:sldId id="491" r:id="rId45"/>
    <p:sldId id="492" r:id="rId46"/>
    <p:sldId id="454" r:id="rId47"/>
    <p:sldId id="381" r:id="rId48"/>
    <p:sldId id="280" r:id="rId49"/>
    <p:sldId id="449" r:id="rId50"/>
    <p:sldId id="383" r:id="rId51"/>
    <p:sldId id="513" r:id="rId52"/>
    <p:sldId id="434" r:id="rId53"/>
    <p:sldId id="469" r:id="rId54"/>
    <p:sldId id="515" r:id="rId55"/>
    <p:sldId id="516" r:id="rId56"/>
    <p:sldId id="426" r:id="rId57"/>
    <p:sldId id="296" r:id="rId58"/>
    <p:sldId id="463" r:id="rId59"/>
    <p:sldId id="494" r:id="rId60"/>
    <p:sldId id="501" r:id="rId61"/>
    <p:sldId id="518" r:id="rId62"/>
    <p:sldId id="495" r:id="rId63"/>
    <p:sldId id="517" r:id="rId64"/>
    <p:sldId id="475" r:id="rId65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D9F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</c:dPt>
          <c:val>
            <c:numRef>
              <c:f>Sheet1!$E$7:$G$7</c:f>
              <c:numCache>
                <c:formatCode>0%</c:formatCode>
                <c:ptCount val="3"/>
                <c:pt idx="0">
                  <c:v>0.7</c:v>
                </c:pt>
                <c:pt idx="1">
                  <c:v>0.81</c:v>
                </c:pt>
                <c:pt idx="2">
                  <c:v>0.87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737472"/>
        <c:axId val="85739008"/>
      </c:barChart>
      <c:catAx>
        <c:axId val="85737472"/>
        <c:scaling>
          <c:orientation val="minMax"/>
        </c:scaling>
        <c:delete val="1"/>
        <c:axPos val="b"/>
        <c:majorTickMark val="out"/>
        <c:minorTickMark val="none"/>
        <c:tickLblPos val="nextTo"/>
        <c:crossAx val="85739008"/>
        <c:crosses val="autoZero"/>
        <c:auto val="1"/>
        <c:lblAlgn val="ctr"/>
        <c:lblOffset val="100"/>
        <c:noMultiLvlLbl val="0"/>
      </c:catAx>
      <c:valAx>
        <c:axId val="85739008"/>
        <c:scaling>
          <c:orientation val="minMax"/>
          <c:min val="0.5"/>
        </c:scaling>
        <c:delete val="0"/>
        <c:axPos val="l"/>
        <c:numFmt formatCode="0%" sourceLinked="1"/>
        <c:majorTickMark val="out"/>
        <c:minorTickMark val="none"/>
        <c:tickLblPos val="nextTo"/>
        <c:crossAx val="8573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8BFFC-782F-4D05-A179-27276659174D}" type="datetimeFigureOut">
              <a:rPr lang="en-US" smtClean="0"/>
              <a:t>4/13/2014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0CDAB-90DD-42B0-9E1C-F419F0B90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1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93246C-DD2C-41CD-997F-47DC55ADF65E}" type="datetimeFigureOut">
              <a:rPr lang="en-US" smtClean="0"/>
              <a:t>4/13/2014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F41905-B8D0-4575-8082-934EF52C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1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0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9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6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9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2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41905-B8D0-4575-8082-934EF52C26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A4F4-DC20-4C52-BC7C-78CB9E443EC6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1983-F65B-482F-B319-84522721951A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82FAF-0686-4657-8D8B-9364FA6EBD4A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51EE-B326-4FA4-9873-3C62D5151F33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CD0C-8277-4397-AEA3-36340D47F5C7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D19-AA82-408D-B4F8-849F9B13CF17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0CCD-5D6D-458B-AA2E-A7B4E467204E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C4ED-63D9-4C18-9BFB-F4CFFE4016E7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2C2C-2AEE-454A-9A81-CA570166B7DF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2C3-4C49-4FA1-9A54-D84AF3C276EF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C647-44C0-495B-86BB-FB2F48D879A1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ECA1D-7876-4C5E-81FA-BA540FC8F755}" type="datetime1">
              <a:rPr lang="zh-CN" altLang="en-US" smtClean="0"/>
              <a:t>2014/4/13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7" Type="http://schemas.openxmlformats.org/officeDocument/2006/relationships/image" Target="../media/image50.png"/><Relationship Id="rId12" Type="http://schemas.openxmlformats.org/officeDocument/2006/relationships/image" Target="../media/image4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310.png"/><Relationship Id="rId9" Type="http://schemas.openxmlformats.org/officeDocument/2006/relationships/image" Target="../media/image4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7" Type="http://schemas.openxmlformats.org/officeDocument/2006/relationships/image" Target="../media/image50.png"/><Relationship Id="rId12" Type="http://schemas.openxmlformats.org/officeDocument/2006/relationships/image" Target="../media/image4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310.png"/><Relationship Id="rId9" Type="http://schemas.openxmlformats.org/officeDocument/2006/relationships/image" Target="../media/image4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1.png"/><Relationship Id="rId7" Type="http://schemas.openxmlformats.org/officeDocument/2006/relationships/image" Target="../media/image50.png"/><Relationship Id="rId12" Type="http://schemas.openxmlformats.org/officeDocument/2006/relationships/image" Target="../media/image4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310.png"/><Relationship Id="rId9" Type="http://schemas.openxmlformats.org/officeDocument/2006/relationships/image" Target="../media/image460.png"/><Relationship Id="rId14" Type="http://schemas.openxmlformats.org/officeDocument/2006/relationships/image" Target="../media/image4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0.png"/><Relationship Id="rId10" Type="http://schemas.openxmlformats.org/officeDocument/2006/relationships/image" Target="../media/image77.png"/><Relationship Id="rId4" Type="http://schemas.openxmlformats.org/officeDocument/2006/relationships/image" Target="../media/image350.png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0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0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3.png"/><Relationship Id="rId9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3" Type="http://schemas.openxmlformats.org/officeDocument/2006/relationships/image" Target="../media/image970.png"/><Relationship Id="rId7" Type="http://schemas.openxmlformats.org/officeDocument/2006/relationships/image" Target="../media/image10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2.png"/><Relationship Id="rId10" Type="http://schemas.openxmlformats.org/officeDocument/2006/relationships/image" Target="../media/image107.png"/><Relationship Id="rId4" Type="http://schemas.openxmlformats.org/officeDocument/2006/relationships/image" Target="../media/image1020.pn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5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7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0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6.png"/><Relationship Id="rId9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9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00" y="1484784"/>
            <a:ext cx="8492480" cy="2118097"/>
          </a:xfrm>
        </p:spPr>
        <p:txBody>
          <a:bodyPr>
            <a:normAutofit/>
          </a:bodyPr>
          <a:lstStyle/>
          <a:p>
            <a:r>
              <a:rPr lang="en-US" sz="3900" dirty="0" smtClean="0">
                <a:latin typeface="Gill Sans MT" pitchFamily="34" charset="0"/>
              </a:rPr>
              <a:t>Unraveling the mechanism of chaperone-mediated protein folding</a:t>
            </a:r>
            <a:endParaRPr lang="en-US" sz="3900" dirty="0">
              <a:latin typeface="Gill Sans M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226218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ill Sans MT" pitchFamily="34" charset="0"/>
              </a:rPr>
              <a:t>Jian Peng</a:t>
            </a:r>
          </a:p>
          <a:p>
            <a:endParaRPr lang="en-US" sz="2400" dirty="0" smtClean="0">
              <a:latin typeface="Gill Sans MT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Gill Sans MT" pitchFamily="34" charset="0"/>
              </a:rPr>
              <a:t>Department of Mathematics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Gill Sans MT" pitchFamily="34" charset="0"/>
              </a:rPr>
              <a:t>Computer Science and Artificial Intelligence Lab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Gill Sans MT" pitchFamily="34" charset="0"/>
              </a:rPr>
              <a:t>Massachusetts Institute of Technology</a:t>
            </a:r>
            <a:endParaRPr lang="en-US" sz="2400" dirty="0">
              <a:solidFill>
                <a:schemeClr val="tx1"/>
              </a:solidFill>
              <a:latin typeface="Gill Sans MT" pitchFamily="34" charset="0"/>
            </a:endParaRPr>
          </a:p>
        </p:txBody>
      </p:sp>
      <p:pic>
        <p:nvPicPr>
          <p:cNvPr id="1028" name="Picture 4" descr="MI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25340"/>
            <a:ext cx="2102962" cy="12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608"/>
            <a:ext cx="1835696" cy="16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51" y="2420888"/>
            <a:ext cx="12668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36" y="2276872"/>
            <a:ext cx="2209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74" y="1628800"/>
            <a:ext cx="29527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81128"/>
            <a:ext cx="26860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1124744"/>
            <a:ext cx="46386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Quality control: chaperone cycle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Hsp90 co-chaperones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27674"/>
            <a:ext cx="4352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6" y="1637236"/>
            <a:ext cx="35052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4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6345" y="69269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Q1: What is the functional specificity of co-chaperones?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95" y="2924944"/>
            <a:ext cx="5572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0155" y="2636912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Co-chaperones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50794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Human (client) proteins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85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69269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Q2: What is the determinant of chaperone::client specificity?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3" name="1ATP_significant_90de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195" y="2283141"/>
            <a:ext cx="3339192" cy="4005064"/>
          </a:xfrm>
        </p:spPr>
      </p:pic>
      <p:sp>
        <p:nvSpPr>
          <p:cNvPr id="5" name="Rectangle 4"/>
          <p:cNvSpPr/>
          <p:nvPr/>
        </p:nvSpPr>
        <p:spPr>
          <a:xfrm>
            <a:off x="826155" y="3933056"/>
            <a:ext cx="84263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                    )    =    binding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81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1125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Background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Chaperone-mediated protein </a:t>
            </a:r>
            <a:r>
              <a:rPr lang="en-US" sz="2800" dirty="0">
                <a:latin typeface="Gill Sans MT" pitchFamily="34" charset="0"/>
              </a:rPr>
              <a:t>h</a:t>
            </a:r>
            <a:r>
              <a:rPr lang="en-US" sz="2800" dirty="0" smtClean="0">
                <a:latin typeface="Gill Sans MT" pitchFamily="34" charset="0"/>
              </a:rPr>
              <a:t>omeostasis network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How Hsp90 regulates the folding of protein kinases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Other current work and future directions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Outline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LU</a:t>
            </a:r>
            <a:r>
              <a:rPr lang="en-US" sz="3200" dirty="0" err="1"/>
              <a:t>minescence</a:t>
            </a:r>
            <a:r>
              <a:rPr lang="en-US" sz="3200" dirty="0"/>
              <a:t>-based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M</a:t>
            </a:r>
            <a:r>
              <a:rPr lang="en-US" sz="3200" dirty="0"/>
              <a:t>ammalian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US" sz="3200" dirty="0" err="1"/>
              <a:t>nt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ER</a:t>
            </a:r>
            <a:r>
              <a:rPr lang="en-US" sz="3200" dirty="0" err="1"/>
              <a:t>actome</a:t>
            </a:r>
            <a:r>
              <a:rPr lang="en-US" sz="3200" dirty="0"/>
              <a:t> mapping (LUMIER)</a:t>
            </a:r>
            <a:endParaRPr lang="en-US" sz="3200" dirty="0">
              <a:latin typeface="Gill Sans MT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5" y="1234236"/>
            <a:ext cx="7173491" cy="464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11760" y="6029636"/>
            <a:ext cx="506284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High-throughput, sensitive, in-vivo &amp; quantitative</a:t>
            </a:r>
          </a:p>
          <a:p>
            <a:r>
              <a:rPr lang="en-US" dirty="0" smtClean="0"/>
              <a:t>Courtesy of Dr. </a:t>
            </a:r>
            <a:r>
              <a:rPr lang="en-US" dirty="0" err="1" smtClean="0"/>
              <a:t>Mikko</a:t>
            </a:r>
            <a:r>
              <a:rPr lang="en-US" dirty="0" smtClean="0"/>
              <a:t> </a:t>
            </a:r>
            <a:r>
              <a:rPr lang="en-US" dirty="0" err="1" smtClean="0"/>
              <a:t>Taipale</a:t>
            </a:r>
            <a:r>
              <a:rPr lang="en-US" dirty="0" smtClean="0"/>
              <a:t> at Whitehead institute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135418"/>
            <a:ext cx="226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utative client protein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1115452"/>
            <a:ext cx="256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chaperone/co-chaperone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80083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1741" y="148504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5 Plates</a:t>
            </a:r>
            <a:endParaRPr lang="en-US" dirty="0">
              <a:latin typeface="Gill San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>
                <a:latin typeface="Gill Sans MT" pitchFamily="34" charset="0"/>
              </a:rPr>
              <a:t>LUMIER </a:t>
            </a:r>
            <a:r>
              <a:rPr lang="en-US" sz="4000" dirty="0" smtClean="0">
                <a:latin typeface="Gill Sans MT" pitchFamily="34" charset="0"/>
              </a:rPr>
              <a:t>data: 300 plates of luminescence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57" y="1619257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8440" y="2892906"/>
            <a:ext cx="76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Prey 1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80" y="1844244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49" y="2032252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62" y="2380668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6" y="2664479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88133" y="14847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5 Plates</a:t>
            </a:r>
            <a:endParaRPr lang="en-US" dirty="0">
              <a:latin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1632" y="2913176"/>
            <a:ext cx="76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Prey 2</a:t>
            </a:r>
            <a:endParaRPr lang="en-US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17032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01" y="1805040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14" y="2153456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28" y="2437267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294033" y="3648035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86385" y="3864059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86385" y="3432011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673991" y="398076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5 Plates</a:t>
            </a:r>
            <a:endParaRPr lang="en-US" dirty="0">
              <a:latin typeface="Gill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2698" y="5388630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Prey 59</a:t>
            </a:r>
            <a:endParaRPr lang="en-US" dirty="0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38" y="4339968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07" y="4527976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20" y="4876392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434093" y="391612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5 Plates</a:t>
            </a:r>
            <a:endParaRPr lang="en-US" dirty="0">
              <a:latin typeface="Gill San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73" y="4050340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760792" y="5323989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Prey 60</a:t>
            </a:r>
            <a:endParaRPr lang="en-US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32" y="4275327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01" y="4463335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95" y="5111371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97152"/>
            <a:ext cx="1095493" cy="6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27" y="4752711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28" y="5095562"/>
            <a:ext cx="1135487" cy="7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8783" y="714299"/>
            <a:ext cx="700016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60 Preys: chaperones (hsp70,hsp90), co-chaperones and other cofactors</a:t>
            </a:r>
          </a:p>
          <a:p>
            <a:r>
              <a:rPr lang="en-US" dirty="0" smtClean="0">
                <a:latin typeface="Gill Sans MT" pitchFamily="34" charset="0"/>
              </a:rPr>
              <a:t>800 Baits: putative client proteins, including kinases, transcription factors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822425" y="3648035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814777" y="3864059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14777" y="3432011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5" y="5804791"/>
            <a:ext cx="2307288" cy="10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3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5" y="1412776"/>
            <a:ext cx="916418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14220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Plate 1</a:t>
            </a:r>
            <a:endParaRPr lang="en-US" dirty="0">
              <a:latin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141277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Plate 2</a:t>
            </a:r>
            <a:endParaRPr lang="en-US" dirty="0">
              <a:latin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1600" y="14220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Plate 3</a:t>
            </a:r>
            <a:endParaRPr lang="en-US" dirty="0">
              <a:latin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5776" y="14220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Plate 4</a:t>
            </a:r>
            <a:endParaRPr lang="en-US" dirty="0">
              <a:latin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968" y="14220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</a:rPr>
              <a:t>Plate 5</a:t>
            </a:r>
            <a:endParaRPr lang="en-US" dirty="0">
              <a:latin typeface="Gill San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>
                <a:latin typeface="Gill Sans MT" pitchFamily="34" charset="0"/>
              </a:rPr>
              <a:t>LUMIER </a:t>
            </a:r>
            <a:r>
              <a:rPr lang="en-US" sz="4000" dirty="0" smtClean="0">
                <a:latin typeface="Gill Sans MT" pitchFamily="34" charset="0"/>
              </a:rPr>
              <a:t>data: Batch effect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7" y="4674622"/>
            <a:ext cx="1008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pitchFamily="34" charset="0"/>
              </a:rPr>
              <a:t>Prey: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5445224"/>
            <a:ext cx="3473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Gill Sans MT" pitchFamily="34" charset="0"/>
              </a:rPr>
              <a:t>Blue:     prey-bait pairs</a:t>
            </a:r>
          </a:p>
          <a:p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Red:      control wells (background)</a:t>
            </a:r>
          </a:p>
          <a:p>
            <a:r>
              <a:rPr lang="en-US" dirty="0" smtClean="0">
                <a:solidFill>
                  <a:srgbClr val="00B050"/>
                </a:solidFill>
                <a:latin typeface="Gill Sans MT" pitchFamily="34" charset="0"/>
              </a:rPr>
              <a:t>Green:  empty wells (GFP)</a:t>
            </a:r>
            <a:endParaRPr lang="en-US" dirty="0">
              <a:solidFill>
                <a:srgbClr val="00B050"/>
              </a:solidFill>
              <a:latin typeface="Gill Sans M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" y="2155701"/>
            <a:ext cx="2000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5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95599"/>
            <a:ext cx="8229600" cy="518457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Gill Sans MT" pitchFamily="34" charset="0"/>
            </a:endParaRPr>
          </a:p>
          <a:p>
            <a:endParaRPr lang="en-US" sz="2800" dirty="0" smtClean="0">
              <a:latin typeface="Gill Sans MT" pitchFamily="34" charset="0"/>
            </a:endParaRPr>
          </a:p>
          <a:p>
            <a:endParaRPr lang="en-US" sz="2800" dirty="0" smtClean="0">
              <a:latin typeface="Gill Sans MT" pitchFamily="34" charset="0"/>
            </a:endParaRPr>
          </a:p>
          <a:p>
            <a:endParaRPr lang="en-US" sz="2800" dirty="0">
              <a:latin typeface="Gill Sans MT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>
                <a:latin typeface="Gill Sans MT" pitchFamily="34" charset="0"/>
              </a:rPr>
              <a:t>LUMIER </a:t>
            </a:r>
            <a:r>
              <a:rPr lang="en-US" sz="4000" dirty="0" smtClean="0">
                <a:latin typeface="Gill Sans MT" pitchFamily="34" charset="0"/>
              </a:rPr>
              <a:t>data: Spatial bias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816424" cy="30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2132856"/>
            <a:ext cx="3756795" cy="28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700808"/>
            <a:ext cx="155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Observed data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8177" y="1700808"/>
            <a:ext cx="12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Spatial bias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9915" y="933736"/>
            <a:ext cx="6870437" cy="508755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Data normalization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MT" pitchFamily="34" charset="0"/>
              </a:rPr>
              <a:t>Protein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05284"/>
            <a:ext cx="7045223" cy="421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550254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pitchFamily="34" charset="0"/>
              </a:rPr>
              <a:t>R: side-chain group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5948" y="5010636"/>
            <a:ext cx="9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 MT" pitchFamily="34" charset="0"/>
              </a:rPr>
              <a:t>(residue)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1216064"/>
            <a:ext cx="3030291" cy="853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87" y="752142"/>
            <a:ext cx="1835696" cy="16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88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9915" y="933736"/>
            <a:ext cx="6870437" cy="5087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5656" y="5385133"/>
                <a:ext cx="156010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385133"/>
                <a:ext cx="1560107" cy="391902"/>
              </a:xfrm>
              <a:prstGeom prst="rect">
                <a:avLst/>
              </a:prstGeom>
              <a:blipFill rotWithShape="1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66" y="5373216"/>
                <a:ext cx="1756122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~</m:t>
                    </m:r>
                    <m:r>
                      <a:rPr lang="en-US" i="1" smtClean="0">
                        <a:latin typeface="Cambria Math"/>
                      </a:rPr>
                      <m:t>𝑁</m:t>
                    </m:r>
                    <m:r>
                      <a:rPr lang="en-US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66" y="5373216"/>
                <a:ext cx="1756122" cy="397416"/>
              </a:xfrm>
              <a:prstGeom prst="rect">
                <a:avLst/>
              </a:prstGeom>
              <a:blipFill rotWithShape="1"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798181" y="5373216"/>
                <a:ext cx="1787797" cy="426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𝑔𝑝𝑤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~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181" y="5373216"/>
                <a:ext cx="1787797" cy="4269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Model setting</a:t>
            </a:r>
            <a:endParaRPr lang="en-US" sz="40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75656" y="764704"/>
                <a:ext cx="607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𝐹𝑜𝑟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𝑒𝑎𝑐h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𝑤𝑒𝑙𝑙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𝑝𝑟𝑒𝑦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𝑎𝑛𝑑</m:t>
                      </m:r>
                      <m:r>
                        <a:rPr lang="en-US" b="0" i="1" smtClean="0">
                          <a:latin typeface="Cambria Math"/>
                        </a:rPr>
                        <m:t>  </m:t>
                      </m:r>
                      <m:r>
                        <a:rPr lang="en-US" b="0" i="1" smtClean="0">
                          <a:latin typeface="Cambria Math"/>
                        </a:rPr>
                        <m:t>𝑝𝑙𝑎𝑡𝑒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764704"/>
                <a:ext cx="607712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27984" y="3161365"/>
                <a:ext cx="1312154" cy="411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161365"/>
                <a:ext cx="1312154" cy="411651"/>
              </a:xfrm>
              <a:prstGeom prst="rect">
                <a:avLst/>
              </a:prstGeom>
              <a:blipFill rotWithShape="1">
                <a:blip r:embed="rId7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03648" y="5986656"/>
                <a:ext cx="1712648" cy="391902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dirty="0" smtClean="0"/>
                  <a:t>: spatial bias</a:t>
                </a:r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986656"/>
                <a:ext cx="1712648" cy="391902"/>
              </a:xfrm>
              <a:prstGeom prst="rect">
                <a:avLst/>
              </a:prstGeom>
              <a:blipFill rotWithShape="1">
                <a:blip r:embed="rId8"/>
                <a:stretch>
                  <a:fillRect t="-4545" r="-2120" b="-181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707904" y="5986656"/>
                <a:ext cx="1603324" cy="39190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</m:oMath>
                </a14:m>
                <a:r>
                  <a:rPr lang="en-US" dirty="0" smtClean="0"/>
                  <a:t>: batch bias</a:t>
                </a: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986656"/>
                <a:ext cx="1603324" cy="391902"/>
              </a:xfrm>
              <a:prstGeom prst="rect">
                <a:avLst/>
              </a:prstGeom>
              <a:blipFill rotWithShape="1">
                <a:blip r:embed="rId9"/>
                <a:stretch>
                  <a:fillRect t="-4545" r="-2264" b="-181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0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5256584" cy="3823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~ 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  <a:blipFill rotWithShape="1"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~</m:t>
                    </m:r>
                    <m:r>
                      <a:rPr lang="en-US" i="1" smtClean="0">
                        <a:latin typeface="Cambria Math"/>
                      </a:rPr>
                      <m:t>𝑁</m:t>
                    </m:r>
                    <m:r>
                      <a:rPr lang="en-US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  <a:blipFill rotWithShape="1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LUMIER score: mixture modeling</a:t>
            </a:r>
            <a:endParaRPr lang="en-US" sz="40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Gill Sans MT" pitchFamily="34" charset="0"/>
                  </a:rPr>
                  <a:t>Binary variable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𝑔𝑝𝑤</m:t>
                        </m:r>
                      </m:sub>
                    </m:sSub>
                  </m:oMath>
                </a14:m>
                <a:r>
                  <a:rPr lang="en-US" dirty="0" smtClean="0">
                    <a:latin typeface="Gill Sans MT" pitchFamily="34" charset="0"/>
                  </a:rPr>
                  <a:t> = 1 if a real interaction in w</a:t>
                </a:r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  <a:blipFill rotWithShape="1">
                <a:blip r:embed="rId8"/>
                <a:stretch>
                  <a:fillRect l="-1152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𝐹𝑜𝑟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𝑒𝑎𝑐h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𝑤𝑒𝑙𝑙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𝑝𝑟𝑒𝑦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𝑎𝑛𝑑</m:t>
                      </m:r>
                      <m:r>
                        <a:rPr lang="en-US" b="0" i="1" smtClean="0">
                          <a:latin typeface="Cambria Math"/>
                        </a:rPr>
                        <m:t>  </m:t>
                      </m:r>
                      <m:r>
                        <a:rPr lang="en-US" b="0" i="1" smtClean="0">
                          <a:latin typeface="Cambria Math"/>
                        </a:rPr>
                        <m:t>𝑝𝑙𝑎𝑡𝑒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𝑡h𝑒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𝑜𝑏𝑠𝑒𝑟𝑣𝑒𝑑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𝑙𝑢𝑚𝑖𝑛𝑒𝑠𝑐𝑒𝑛𝑐𝑒</m:t>
                      </m:r>
                      <m:r>
                        <a:rPr lang="en-US" b="0" i="1" smtClean="0">
                          <a:latin typeface="Cambria Math"/>
                        </a:rPr>
                        <m:t>: </m:t>
                      </m:r>
                    </m:oMath>
                  </m:oMathPara>
                </a14:m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blipFill rotWithShape="1">
                <a:blip r:embed="rId9"/>
                <a:stretch>
                  <a:fillRect r="-1033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dirty="0" smtClean="0"/>
                  <a:t>: spatial bias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blipFill rotWithShape="1">
                <a:blip r:embed="rId11"/>
                <a:stretch>
                  <a:fillRect t="-4478" r="-1767" b="-1641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</m:oMath>
                </a14:m>
                <a:r>
                  <a:rPr lang="en-US" dirty="0" smtClean="0"/>
                  <a:t>: batch bias</a:t>
                </a:r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blipFill rotWithShape="1">
                <a:blip r:embed="rId12"/>
                <a:stretch>
                  <a:fillRect t="-4545" r="-1887" b="-181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5256584" cy="3823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~ 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  <a:blipFill rotWithShape="1"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~</m:t>
                    </m:r>
                    <m:r>
                      <a:rPr lang="en-US" i="1" smtClean="0">
                        <a:latin typeface="Cambria Math"/>
                      </a:rPr>
                      <m:t>𝑁</m:t>
                    </m:r>
                    <m:r>
                      <a:rPr lang="en-US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  <a:blipFill rotWithShape="1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LUMIER score: mixture modeling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1835532"/>
            <a:ext cx="14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EM algorithm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876256" y="1864124"/>
            <a:ext cx="255375" cy="700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Gill Sans MT" pitchFamily="34" charset="0"/>
                  </a:rPr>
                  <a:t>Binary variable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𝑔𝑝𝑤</m:t>
                        </m:r>
                      </m:sub>
                    </m:sSub>
                  </m:oMath>
                </a14:m>
                <a:r>
                  <a:rPr lang="en-US" dirty="0" smtClean="0">
                    <a:latin typeface="Gill Sans MT" pitchFamily="34" charset="0"/>
                  </a:rPr>
                  <a:t> = 1 if a real interaction in w</a:t>
                </a:r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  <a:blipFill rotWithShape="1">
                <a:blip r:embed="rId8"/>
                <a:stretch>
                  <a:fillRect l="-1152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𝐹𝑜𝑟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𝑒𝑎𝑐h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𝑤𝑒𝑙𝑙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𝑝𝑟𝑒𝑦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𝑎𝑛𝑑</m:t>
                      </m:r>
                      <m:r>
                        <a:rPr lang="en-US" b="0" i="1" smtClean="0">
                          <a:latin typeface="Cambria Math"/>
                        </a:rPr>
                        <m:t>  </m:t>
                      </m:r>
                      <m:r>
                        <a:rPr lang="en-US" b="0" i="1" smtClean="0">
                          <a:latin typeface="Cambria Math"/>
                        </a:rPr>
                        <m:t>𝑝𝑙𝑎𝑡𝑒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𝑡h𝑒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𝑜𝑏𝑠𝑒𝑟𝑣𝑒𝑑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𝑙𝑢𝑚𝑖𝑛𝑒𝑠𝑐𝑒𝑛𝑐𝑒</m:t>
                      </m:r>
                      <m:r>
                        <a:rPr lang="en-US" b="0" i="1" smtClean="0">
                          <a:latin typeface="Cambria Math"/>
                        </a:rPr>
                        <m:t>: </m:t>
                      </m:r>
                    </m:oMath>
                  </m:oMathPara>
                </a14:m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blipFill rotWithShape="1">
                <a:blip r:embed="rId9"/>
                <a:stretch>
                  <a:fillRect r="-1033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228184" y="2564904"/>
            <a:ext cx="221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Parameter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dirty="0" smtClean="0"/>
                  <a:t>: spatial bias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blipFill rotWithShape="1">
                <a:blip r:embed="rId11"/>
                <a:stretch>
                  <a:fillRect t="-4478" r="-1767" b="-1641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</m:oMath>
                </a14:m>
                <a:r>
                  <a:rPr lang="en-US" dirty="0" smtClean="0"/>
                  <a:t>: batch bias</a:t>
                </a:r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blipFill rotWithShape="1">
                <a:blip r:embed="rId12"/>
                <a:stretch>
                  <a:fillRect t="-4545" r="-1887" b="-181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3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5256584" cy="3823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~ 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5" y="1242923"/>
                <a:ext cx="8640960" cy="415307"/>
              </a:xfrm>
              <a:prstGeom prst="rect">
                <a:avLst/>
              </a:prstGeom>
              <a:blipFill rotWithShape="1"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𝑔𝑝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1" i="1" smtClean="0">
                          <a:latin typeface="Cambria Math"/>
                        </a:rPr>
                        <m:t>𝑲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" y="5468005"/>
                <a:ext cx="1560107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  <m:r>
                      <a:rPr lang="en-US" i="1" smtClean="0">
                        <a:latin typeface="Cambria Math"/>
                      </a:rPr>
                      <m:t>~</m:t>
                    </m:r>
                    <m:r>
                      <a:rPr lang="en-US" i="1" smtClean="0">
                        <a:latin typeface="Cambria Math"/>
                      </a:rPr>
                      <m:t>𝑁</m:t>
                    </m:r>
                    <m:r>
                      <a:rPr lang="en-US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82" y="5462491"/>
                <a:ext cx="1756122" cy="397416"/>
              </a:xfrm>
              <a:prstGeom prst="rect">
                <a:avLst/>
              </a:prstGeom>
              <a:blipFill rotWithShape="1"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432931"/>
                <a:ext cx="1829540" cy="397416"/>
              </a:xfrm>
              <a:prstGeom prst="rect">
                <a:avLst/>
              </a:prstGeom>
              <a:blipFill rotWithShape="1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LUMIER score: mixture modeling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1835532"/>
            <a:ext cx="14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EM algorithm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876256" y="1864124"/>
            <a:ext cx="255375" cy="700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Gill Sans MT" pitchFamily="34" charset="0"/>
                  </a:rPr>
                  <a:t>Binary variable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𝑔𝑝𝑤</m:t>
                        </m:r>
                      </m:sub>
                    </m:sSub>
                  </m:oMath>
                </a14:m>
                <a:r>
                  <a:rPr lang="en-US" dirty="0" smtClean="0">
                    <a:latin typeface="Gill Sans MT" pitchFamily="34" charset="0"/>
                  </a:rPr>
                  <a:t> = 1 if a real interaction in w</a:t>
                </a:r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749798"/>
                <a:ext cx="4759123" cy="391902"/>
              </a:xfrm>
              <a:prstGeom prst="rect">
                <a:avLst/>
              </a:prstGeom>
              <a:blipFill rotWithShape="1">
                <a:blip r:embed="rId8"/>
                <a:stretch>
                  <a:fillRect l="-1152"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𝐹𝑜𝑟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𝑒𝑎𝑐h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𝑤𝑒𝑙𝑙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𝑝𝑟𝑒𝑦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𝑎𝑛𝑑</m:t>
                      </m:r>
                      <m:r>
                        <a:rPr lang="en-US" b="0" i="1" smtClean="0">
                          <a:latin typeface="Cambria Math"/>
                        </a:rPr>
                        <m:t>  </m:t>
                      </m:r>
                      <m:r>
                        <a:rPr lang="en-US" b="0" i="1" smtClean="0">
                          <a:latin typeface="Cambria Math"/>
                        </a:rPr>
                        <m:t>𝑝𝑙𝑎𝑡𝑒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𝑡h𝑒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𝑜𝑏𝑠𝑒𝑟𝑣𝑒𝑑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𝑙𝑢𝑚𝑖𝑛𝑒𝑠𝑐𝑒𝑛𝑐𝑒</m:t>
                      </m:r>
                      <m:r>
                        <a:rPr lang="en-US" b="0" i="1" smtClean="0">
                          <a:latin typeface="Cambria Math"/>
                        </a:rPr>
                        <m:t>: </m:t>
                      </m:r>
                    </m:oMath>
                  </m:oMathPara>
                </a14:m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08" y="873591"/>
                <a:ext cx="6077123" cy="369332"/>
              </a:xfrm>
              <a:prstGeom prst="rect">
                <a:avLst/>
              </a:prstGeom>
              <a:blipFill rotWithShape="1">
                <a:blip r:embed="rId9"/>
                <a:stretch>
                  <a:fillRect r="-1033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sz="1400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87" y="3861048"/>
                <a:ext cx="998517" cy="3406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dirty="0" smtClean="0"/>
                  <a:t>: spatial bias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3" y="6086358"/>
                <a:ext cx="1712648" cy="391902"/>
              </a:xfrm>
              <a:prstGeom prst="rect">
                <a:avLst/>
              </a:prstGeom>
              <a:blipFill rotWithShape="1">
                <a:blip r:embed="rId11"/>
                <a:stretch>
                  <a:fillRect t="-4478" r="-1767" b="-1641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𝑔𝑝</m:t>
                        </m:r>
                      </m:sub>
                    </m:sSub>
                  </m:oMath>
                </a14:m>
                <a:r>
                  <a:rPr lang="en-US" dirty="0" smtClean="0"/>
                  <a:t>: batch bias</a:t>
                </a:r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81" y="6101128"/>
                <a:ext cx="1603324" cy="391902"/>
              </a:xfrm>
              <a:prstGeom prst="rect">
                <a:avLst/>
              </a:prstGeom>
              <a:blipFill rotWithShape="1">
                <a:blip r:embed="rId12"/>
                <a:stretch>
                  <a:fillRect t="-4545" r="-1887" b="-181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15199"/>
            <a:ext cx="4006104" cy="204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914434" y="4693282"/>
                <a:ext cx="2639347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𝑔𝑝𝑤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434" y="4693282"/>
                <a:ext cx="2639347" cy="391902"/>
              </a:xfrm>
              <a:prstGeom prst="rect">
                <a:avLst/>
              </a:prstGeom>
              <a:blipFill rotWithShape="1">
                <a:blip r:embed="rId1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308304" y="3491716"/>
            <a:ext cx="11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(all plates)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Expectation-Maximization (EM)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11256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 smtClean="0">
                <a:latin typeface="Gill Sans MT" pitchFamily="34" charset="0"/>
              </a:rPr>
              <a:t>Maximum-likelihood by EM algorithm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i="1" u="sng" dirty="0" smtClean="0">
                <a:latin typeface="Gill Sans MT" pitchFamily="34" charset="0"/>
              </a:rPr>
              <a:t>E-step</a:t>
            </a:r>
          </a:p>
          <a:p>
            <a:pPr>
              <a:spcAft>
                <a:spcPts val="600"/>
              </a:spcAft>
            </a:pPr>
            <a:endParaRPr lang="en-US" sz="2800" dirty="0">
              <a:latin typeface="Gill Sans MT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400" dirty="0">
                <a:latin typeface="Gill Sans MT" pitchFamily="34" charset="0"/>
              </a:rPr>
              <a:t>	</a:t>
            </a:r>
            <a:endParaRPr lang="en-US" sz="2400" dirty="0" smtClean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5095" y="1772816"/>
                <a:ext cx="8244408" cy="757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en-US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n-US" i="1">
                          <a:latin typeface="Cambria Math"/>
                          <a:ea typeface="Cambria Math"/>
                        </a:rPr>
                        <m:t>←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𝑔𝑝𝑤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𝑔𝑝𝑤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𝑔𝑝𝑤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95" y="1772816"/>
                <a:ext cx="8244408" cy="75725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3871087"/>
                <a:ext cx="8723115" cy="2625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𝑚𝑎𝑥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𝑤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𝑔𝑝𝑤</m:t>
                                          </m:r>
                                        </m:sub>
                                      </m:sSub>
                                    </m:e>
                                    <m:sub/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𝑔𝑝𝑤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𝑔𝑝𝑤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</m: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𝑔𝑝𝑤</m:t>
                                              </m:r>
                                            </m:sub>
                                          </m:sSub>
                                        </m:e>
                                        <m:sub/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𝑔𝑝𝑤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𝑔𝑝𝑤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+2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𝑒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+2</m:t>
                                              </m:r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𝑒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</m:eqArr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 </m:t>
                      </m:r>
                    </m:oMath>
                  </m:oMathPara>
                </a14:m>
                <a:endParaRPr lang="en-US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            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−(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𝑔𝑝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𝑔𝑝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𝑔𝑝</m:t>
                          </m:r>
                          <m:r>
                            <a:rPr lang="en-US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)+</m:t>
                      </m:r>
                      <m:r>
                        <a:rPr lang="en-US" i="1">
                          <a:latin typeface="Cambria Math"/>
                        </a:rPr>
                        <m:t>𝑐𝑜𝑛𝑠𝑡𝑎𝑛𝑡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871087"/>
                <a:ext cx="8723115" cy="26253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22312" y="2852936"/>
            <a:ext cx="815414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1" u="sng" dirty="0">
                <a:latin typeface="Gill Sans MT" pitchFamily="34" charset="0"/>
              </a:rPr>
              <a:t>M-step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Gill Sans MT" pitchFamily="34" charset="0"/>
              </a:rPr>
              <a:t>Solve the following optimization by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7058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Validation with existing interactions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1077"/>
            <a:ext cx="7416824" cy="555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7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1" y="0"/>
            <a:ext cx="8391525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27384"/>
            <a:ext cx="9144000" cy="57606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Network Matrix (bi-clustering)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84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27384"/>
            <a:ext cx="2267744" cy="115212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Network Matrix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36296" y="1700808"/>
            <a:ext cx="1728192" cy="5144978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513923" cy="316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52128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600" dirty="0" smtClean="0">
                <a:latin typeface="Gill Sans MT" pitchFamily="34" charset="0"/>
              </a:rPr>
              <a:t>Our analysis found novel </a:t>
            </a:r>
            <a:r>
              <a:rPr lang="en-US" sz="3600" dirty="0">
                <a:latin typeface="Gill Sans MT" pitchFamily="34" charset="0"/>
              </a:rPr>
              <a:t>H</a:t>
            </a:r>
            <a:r>
              <a:rPr lang="en-US" sz="3600" dirty="0" smtClean="0">
                <a:latin typeface="Gill Sans MT" pitchFamily="34" charset="0"/>
              </a:rPr>
              <a:t>sp90 </a:t>
            </a:r>
            <a:br>
              <a:rPr lang="en-US" sz="3600" dirty="0" smtClean="0">
                <a:latin typeface="Gill Sans MT" pitchFamily="34" charset="0"/>
              </a:rPr>
            </a:br>
            <a:r>
              <a:rPr lang="en-US" sz="3600" dirty="0" smtClean="0">
                <a:latin typeface="Gill Sans MT" pitchFamily="34" charset="0"/>
              </a:rPr>
              <a:t>co-chaperones &amp; specificity: NUDC proteins</a:t>
            </a:r>
            <a:endParaRPr lang="en-US" sz="3600" dirty="0">
              <a:latin typeface="Gill Sans M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810" y="6084004"/>
            <a:ext cx="36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NUDC: </a:t>
            </a:r>
            <a:r>
              <a:rPr lang="en-US" dirty="0">
                <a:latin typeface="Gill Sans MT" pitchFamily="34" charset="0"/>
              </a:rPr>
              <a:t>nuclear distribution </a:t>
            </a:r>
            <a:r>
              <a:rPr lang="en-US" dirty="0" smtClean="0">
                <a:latin typeface="Gill Sans MT" pitchFamily="34" charset="0"/>
              </a:rPr>
              <a:t>proteins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02" y="4959647"/>
            <a:ext cx="793560" cy="79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92788"/>
            <a:ext cx="1008112" cy="98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8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" y="980728"/>
            <a:ext cx="9117716" cy="42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New Hsp90 co-chaperones: NUDC family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24372"/>
            <a:ext cx="1280580" cy="4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24372"/>
            <a:ext cx="1152128" cy="4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76" y="5576963"/>
            <a:ext cx="584564" cy="3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80" y="5576963"/>
            <a:ext cx="1395611" cy="31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306" y="5562915"/>
            <a:ext cx="1331640" cy="35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0270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NUDCD3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654" y="600270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NUDC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7701" y="600270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NUDCD2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0152" y="601199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SGT1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1561" y="601199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CDC37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412776"/>
            <a:ext cx="813690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99592" y="2393304"/>
            <a:ext cx="72008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483768" y="2420888"/>
            <a:ext cx="86421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11960" y="2420888"/>
            <a:ext cx="792088" cy="3417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1" y="908720"/>
            <a:ext cx="30531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1560" y="3861048"/>
                <a:ext cx="4268604" cy="907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                </m:t>
                    </m:r>
                    <m:r>
                      <a:rPr lang="en-US" sz="2800" b="0" i="1" smtClean="0">
                        <a:latin typeface="Cambria Math"/>
                      </a:rPr>
                      <m:t>𝑆𝑒𝑞</m:t>
                    </m:r>
                    <m:r>
                      <a:rPr lang="en-US" sz="2800" b="0" i="1" smtClean="0">
                        <a:latin typeface="Cambria Math"/>
                      </a:rPr>
                      <m:t> ∈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b="0" dirty="0" smtClean="0">
                    <a:latin typeface="Cambria Math"/>
                    <a:ea typeface="Cambria Math"/>
                  </a:rPr>
                  <a:t>            </a:t>
                </a:r>
              </a:p>
              <a:p>
                <a:endParaRPr lang="en-US" sz="1200" b="0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l-GR" sz="1300" b="0" i="1" smtClean="0">
                          <a:latin typeface="Cambria Math"/>
                          <a:ea typeface="Cambria Math"/>
                        </a:rPr>
                        <m:t>Σ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={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𝐶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𝐷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BR" sz="130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BR" sz="1300" i="1">
                          <a:latin typeface="Cambria Math"/>
                          <a:ea typeface="Cambria Math"/>
                        </a:rPr>
                        <m:t>𝑌</m:t>
                      </m:r>
                      <m:r>
                        <a:rPr lang="en-US" sz="1300" b="0" i="1" smtClean="0">
                          <a:latin typeface="Cambria Math"/>
                          <a:ea typeface="Cambria Math"/>
                        </a:rPr>
                        <m:t>}</m:t>
                      </m:r>
                    </m:oMath>
                  </m:oMathPara>
                </a14:m>
                <a:endParaRPr lang="en-US" sz="13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861048"/>
                <a:ext cx="4268604" cy="907941"/>
              </a:xfrm>
              <a:prstGeom prst="rect">
                <a:avLst/>
              </a:prstGeom>
              <a:blipFill rotWithShape="1">
                <a:blip r:embed="rId3"/>
                <a:stretch>
                  <a:fillRect b="-13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66" y="1145858"/>
            <a:ext cx="2520280" cy="246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5576" y="1772816"/>
            <a:ext cx="84263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F(                  )   =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24128" y="3871412"/>
                <a:ext cx="2237536" cy="7684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𝑆𝑡𝑟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∈ 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600" b="0" dirty="0" smtClean="0">
                    <a:latin typeface="Cambria Math"/>
                    <a:ea typeface="Cambria Math"/>
                  </a:rPr>
                  <a:t>         </a:t>
                </a:r>
              </a:p>
              <a:p>
                <a:endParaRPr lang="en-US" sz="1600" b="0" dirty="0" smtClean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3871412"/>
                <a:ext cx="2237536" cy="7684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MT" pitchFamily="34" charset="0"/>
              </a:rPr>
              <a:t>Protein folding/structure prediction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11" name="Picture 2" descr="http://raptorx.uchicago.edu/site_media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76" y="5013174"/>
            <a:ext cx="4686352" cy="10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7706" y="6309320"/>
            <a:ext cx="892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Gill Sans MT" pitchFamily="34" charset="0"/>
              </a:rPr>
              <a:t>RaptorX</a:t>
            </a:r>
            <a:r>
              <a:rPr lang="en-US" dirty="0">
                <a:latin typeface="Gill Sans MT" pitchFamily="34" charset="0"/>
              </a:rPr>
              <a:t>:</a:t>
            </a:r>
            <a:r>
              <a:rPr lang="en-US" dirty="0" smtClean="0">
                <a:latin typeface="Gill Sans MT" pitchFamily="34" charset="0"/>
              </a:rPr>
              <a:t> RECOMB 2009, ISMB 2010, Proteins 2011, ISMB 2012, Nature Protocols 2012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5378439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Gill Sans MT" pitchFamily="34" charset="0"/>
              </a:rPr>
              <a:t>raptorx.uchicago.edu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8" y="1556792"/>
            <a:ext cx="8926822" cy="394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NUDC family: domains and clients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6" y="1438884"/>
            <a:ext cx="8315325" cy="4181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926822" cy="394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6660232" y="4797152"/>
            <a:ext cx="0" cy="4320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60232" y="4653135"/>
            <a:ext cx="2483768" cy="967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56176" y="3717032"/>
            <a:ext cx="12241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926822" cy="394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NUDC family: domains and clients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814847"/>
            <a:ext cx="892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Gill Sans MT" pitchFamily="34" charset="0"/>
              </a:rPr>
              <a:t>RaptorX</a:t>
            </a:r>
            <a:r>
              <a:rPr lang="en-US" dirty="0">
                <a:latin typeface="Gill Sans MT" pitchFamily="34" charset="0"/>
              </a:rPr>
              <a:t>:</a:t>
            </a:r>
            <a:r>
              <a:rPr lang="en-US" dirty="0" smtClean="0">
                <a:latin typeface="Gill Sans MT" pitchFamily="34" charset="0"/>
              </a:rPr>
              <a:t> RECOMB 2009, ISMB 2010, Proteins 2011, ISMB 2012, Nature Protocols 2012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184179"/>
            <a:ext cx="892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LUMIER analysis &amp; NUDC results:  Cell (accepted, Peng as the major computational author)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8" y="764704"/>
            <a:ext cx="830546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27384"/>
            <a:ext cx="9144000" cy="104012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latin typeface="Gill Sans MT" pitchFamily="34" charset="0"/>
              </a:rPr>
              <a:t>C</a:t>
            </a:r>
            <a:r>
              <a:rPr lang="en-US" sz="3500" dirty="0" smtClean="0">
                <a:latin typeface="Gill Sans MT" pitchFamily="34" charset="0"/>
              </a:rPr>
              <a:t>lient beta-propeller specificity of Hsp90 is not conserved in sequence</a:t>
            </a:r>
            <a:endParaRPr lang="en-US" sz="35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inome_tree_fra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84" y="768350"/>
            <a:ext cx="6589216" cy="5848350"/>
          </a:xfrm>
          <a:prstGeom prst="rect">
            <a:avLst/>
          </a:prstGeom>
        </p:spPr>
      </p:pic>
      <p:pic>
        <p:nvPicPr>
          <p:cNvPr id="12" name="Picture 11" descr="N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84" y="768350"/>
            <a:ext cx="6589216" cy="5848350"/>
          </a:xfrm>
          <a:prstGeom prst="rect">
            <a:avLst/>
          </a:prstGeom>
        </p:spPr>
      </p:pic>
      <p:pic>
        <p:nvPicPr>
          <p:cNvPr id="13" name="Picture 12" descr="Wea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84" y="768350"/>
            <a:ext cx="6589216" cy="5848350"/>
          </a:xfrm>
          <a:prstGeom prst="rect">
            <a:avLst/>
          </a:prstGeom>
        </p:spPr>
      </p:pic>
      <p:pic>
        <p:nvPicPr>
          <p:cNvPr id="15" name="Picture 14" descr="Kinome_tree_key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5372100"/>
            <a:ext cx="2959100" cy="11938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-27384"/>
            <a:ext cx="9144000" cy="93610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Gill Sans MT" pitchFamily="34" charset="0"/>
              </a:rPr>
              <a:t>Client kinase specificity of Hsp90 is not conserved in sequence</a:t>
            </a:r>
            <a:endParaRPr lang="en-US" sz="3200" dirty="0">
              <a:latin typeface="Gill Sans MT" pitchFamily="34" charset="0"/>
            </a:endParaRPr>
          </a:p>
        </p:txBody>
      </p:sp>
      <p:pic>
        <p:nvPicPr>
          <p:cNvPr id="14" name="Picture 13" descr="Al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84" y="768350"/>
            <a:ext cx="6589216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4391479"/>
            <a:ext cx="9144000" cy="246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blogs.scientificamerican.com/the-curious-wavefunction/files/2012/08/1-s2.0-S0169409X12000907-g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83769"/>
            <a:ext cx="4104456" cy="33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27384"/>
            <a:ext cx="9144000" cy="93610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Gill Sans MT" pitchFamily="34" charset="0"/>
              </a:rPr>
              <a:t>Client kinase specificity of Hsp90 is not correlated with global structural stability (r=0.14)</a:t>
            </a:r>
            <a:endParaRPr lang="en-US" sz="3200" dirty="0">
              <a:latin typeface="Gill Sans MT" pitchFamily="34" charset="0"/>
            </a:endParaRPr>
          </a:p>
        </p:txBody>
      </p:sp>
      <p:pic>
        <p:nvPicPr>
          <p:cNvPr id="7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2529"/>
            <a:ext cx="3384376" cy="30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69269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ill Sans MT" pitchFamily="34" charset="0"/>
              </a:rPr>
              <a:t>Q2: What is the determinant of chaperone::client specificity?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3" name="1ATP_significant_90de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195" y="2283141"/>
            <a:ext cx="3339192" cy="4005064"/>
          </a:xfrm>
        </p:spPr>
      </p:pic>
      <p:sp>
        <p:nvSpPr>
          <p:cNvPr id="5" name="Rectangle 4"/>
          <p:cNvSpPr/>
          <p:nvPr/>
        </p:nvSpPr>
        <p:spPr>
          <a:xfrm>
            <a:off x="826155" y="3933056"/>
            <a:ext cx="84263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                    )    =    binding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017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1125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Background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Chaperone-mediated protein 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h</a:t>
            </a: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omeostasis network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How Hsp90 regulates the folding of protein kinases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Other current work and future directions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Outline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70" y="1556792"/>
            <a:ext cx="3707370" cy="449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8775" y="753671"/>
                <a:ext cx="8435280" cy="547260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3000" dirty="0" smtClean="0">
                    <a:latin typeface="Gill Sans MT" pitchFamily="34" charset="0"/>
                  </a:rPr>
                  <a:t>We want to find  a set of important residues (</a:t>
                </a:r>
                <a14:m>
                  <m:oMath xmlns:m="http://schemas.openxmlformats.org/officeDocument/2006/math">
                    <m:r>
                      <m:rPr>
                        <m:brk m:alnAt="9"/>
                      </m:rPr>
                      <a:rPr lang="en-US" sz="3000" i="1">
                        <a:latin typeface="Cambria Math"/>
                        <a:ea typeface="Cambria Math"/>
                      </a:rPr>
                      <m:t>𝐾</m:t>
                    </m:r>
                    <m:r>
                      <a:rPr lang="en-US" sz="3000" i="1">
                        <a:latin typeface="Cambria Math"/>
                        <a:ea typeface="Cambria Math"/>
                      </a:rPr>
                      <m:t>𝑒𝑦</m:t>
                    </m:r>
                  </m:oMath>
                </a14:m>
                <a:r>
                  <a:rPr lang="en-US" sz="3000" dirty="0" smtClean="0">
                    <a:latin typeface="Gill Sans MT" pitchFamily="34" charset="0"/>
                  </a:rPr>
                  <a:t>) that can explain the specificity of client kinase specificity</a:t>
                </a:r>
              </a:p>
              <a:p>
                <a:pPr marL="0" indent="0">
                  <a:buNone/>
                </a:pPr>
                <a:endParaRPr lang="en-US" dirty="0" smtClean="0">
                  <a:latin typeface="Gill Sans MT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Gill Sans MT" pitchFamily="34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Gill Sans MT" pitchFamily="34" charset="0"/>
                  </a:rPr>
                  <a:t>Highly diverse sequences </a:t>
                </a:r>
              </a:p>
              <a:p>
                <a:pPr lvl="1"/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Sequence alignments </a:t>
                </a:r>
              </a:p>
              <a:p>
                <a:pPr marL="457200" lvl="1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    are difficult to compute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Gill Sans MT" pitchFamily="34" charset="0"/>
                  </a:rPr>
                  <a:t>High-dimensional estimation</a:t>
                </a:r>
              </a:p>
              <a:p>
                <a:pPr lvl="1"/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280 data points (only 220 </a:t>
                </a:r>
              </a:p>
              <a:p>
                <a:pPr marL="457200" lvl="1" indent="0"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Gill Sans MT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    canonical kinases</a:t>
                </a:r>
                <a:r>
                  <a:rPr lang="en-US" sz="2400" dirty="0">
                    <a:solidFill>
                      <a:schemeClr val="bg1"/>
                    </a:solidFill>
                    <a:latin typeface="Gill Sans MT" pitchFamily="34" charset="0"/>
                  </a:rPr>
                  <a:t>)</a:t>
                </a:r>
                <a:endParaRPr lang="en-US" sz="2400" dirty="0" smtClean="0">
                  <a:solidFill>
                    <a:schemeClr val="bg1"/>
                  </a:solidFill>
                  <a:latin typeface="Gill Sans MT" pitchFamily="34" charset="0"/>
                </a:endParaRPr>
              </a:p>
              <a:p>
                <a:pPr lvl="1"/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More than 6000 features if </a:t>
                </a:r>
              </a:p>
              <a:p>
                <a:pPr marL="457200" lvl="1" indent="0"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Gill Sans MT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   each amino acid identity is </a:t>
                </a:r>
              </a:p>
              <a:p>
                <a:pPr marL="457200" lvl="1" indent="0"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Gill Sans MT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Gill Sans MT" pitchFamily="34" charset="0"/>
                  </a:rPr>
                  <a:t>   treated as a feature variable.</a:t>
                </a:r>
              </a:p>
              <a:p>
                <a:pPr lvl="1"/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775" y="753671"/>
                <a:ext cx="8435280" cy="5472608"/>
              </a:xfrm>
              <a:blipFill rotWithShape="1">
                <a:blip r:embed="rId4"/>
                <a:stretch>
                  <a:fillRect l="-1518" t="-1895" r="-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Motif for Hsp90::kinase specificity</a:t>
            </a:r>
            <a:endParaRPr lang="en-US" sz="40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3436" y="6067434"/>
                <a:ext cx="8245958" cy="50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  <m:t>𝑩𝒊𝒏𝒅𝒊𝒏𝒈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  <m:t>𝒌</m:t>
                        </m:r>
                      </m:sup>
                    </m:sSup>
                    <m:r>
                      <a:rPr lang="en-US" sz="2200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𝒊</m:t>
                        </m:r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∈</m:t>
                        </m:r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𝑲𝒆𝒚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sSubSup>
                      <m:sSubSupPr>
                        <m:ctrlP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𝑺𝒆𝒒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𝒌</m:t>
                        </m:r>
                      </m:sup>
                    </m:sSubSup>
                    <m:r>
                      <a:rPr lang="en-US" sz="2200" b="0" i="0" smtClean="0">
                        <a:latin typeface="Cambria Math"/>
                        <a:ea typeface="Cambria Math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200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/>
                            <a:ea typeface="Cambria Math" pitchFamily="18" charset="0"/>
                          </a:rPr>
                          <m:t>   </m:t>
                        </m:r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𝑆𝑒𝑞</m:t>
                        </m:r>
                      </m:e>
                      <m:sub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2200" dirty="0" smtClean="0">
                    <a:latin typeface="Cambria Math" pitchFamily="18" charset="0"/>
                    <a:ea typeface="Cambria Math" pitchFamily="18" charset="0"/>
                  </a:rPr>
                  <a:t> is the </a:t>
                </a:r>
                <a:r>
                  <a:rPr lang="en-US" sz="2200" i="1" dirty="0" err="1" smtClean="0">
                    <a:latin typeface="Cambria Math" pitchFamily="18" charset="0"/>
                    <a:ea typeface="Cambria Math" pitchFamily="18" charset="0"/>
                  </a:rPr>
                  <a:t>i-</a:t>
                </a:r>
                <a:r>
                  <a:rPr lang="en-US" sz="2200" dirty="0" err="1" smtClean="0">
                    <a:latin typeface="Cambria Math" pitchFamily="18" charset="0"/>
                    <a:ea typeface="Cambria Math" pitchFamily="18" charset="0"/>
                  </a:rPr>
                  <a:t>th</a:t>
                </a:r>
                <a:r>
                  <a:rPr lang="en-US" sz="2200" dirty="0" smtClean="0">
                    <a:latin typeface="Cambria Math" pitchFamily="18" charset="0"/>
                    <a:ea typeface="Cambria Math" pitchFamily="18" charset="0"/>
                  </a:rPr>
                  <a:t>  residue of kinase </a:t>
                </a:r>
                <a:r>
                  <a:rPr lang="en-US" sz="2200" i="1" dirty="0" smtClean="0">
                    <a:latin typeface="Cambria Math" pitchFamily="18" charset="0"/>
                    <a:ea typeface="Cambria Math" pitchFamily="18" charset="0"/>
                  </a:rPr>
                  <a:t>k</a:t>
                </a:r>
                <a:endParaRPr lang="en-US" sz="2200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36" y="6067434"/>
                <a:ext cx="8245958" cy="503728"/>
              </a:xfrm>
              <a:prstGeom prst="rect">
                <a:avLst/>
              </a:prstGeom>
              <a:blipFill rotWithShape="1">
                <a:blip r:embed="rId5"/>
                <a:stretch>
                  <a:fillRect l="-443" t="-101205" b="-15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55" y="1700808"/>
            <a:ext cx="2465884" cy="22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376997" y="3453041"/>
            <a:ext cx="0" cy="774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5696" y="4624918"/>
                <a:ext cx="6471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9"/>
                        </m:rPr>
                        <a:rPr lang="en-US" i="1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𝑒𝑦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96" y="4624918"/>
                <a:ext cx="647100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3927" y="3741073"/>
            <a:ext cx="288032" cy="202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987824" y="4461153"/>
            <a:ext cx="936103" cy="423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92" y="3957097"/>
            <a:ext cx="2190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0" y="4409692"/>
            <a:ext cx="2009474" cy="94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5510" y="8317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Kinase sequences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4635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Binding values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18866" y="1774186"/>
            <a:ext cx="2279176" cy="343708"/>
          </a:xfrm>
          <a:custGeom>
            <a:avLst/>
            <a:gdLst>
              <a:gd name="connsiteX0" fmla="*/ 0 w 2279176"/>
              <a:gd name="connsiteY0" fmla="*/ 327569 h 343708"/>
              <a:gd name="connsiteX1" fmla="*/ 655092 w 2279176"/>
              <a:gd name="connsiteY1" fmla="*/ 23 h 343708"/>
              <a:gd name="connsiteX2" fmla="*/ 1296537 w 2279176"/>
              <a:gd name="connsiteY2" fmla="*/ 341217 h 343708"/>
              <a:gd name="connsiteX3" fmla="*/ 2279176 w 2279176"/>
              <a:gd name="connsiteY3" fmla="*/ 150148 h 3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176" h="343708">
                <a:moveTo>
                  <a:pt x="0" y="327569"/>
                </a:moveTo>
                <a:cubicBezTo>
                  <a:pt x="219501" y="162658"/>
                  <a:pt x="439003" y="-2252"/>
                  <a:pt x="655092" y="23"/>
                </a:cubicBezTo>
                <a:cubicBezTo>
                  <a:pt x="871182" y="2298"/>
                  <a:pt x="1025856" y="316196"/>
                  <a:pt x="1296537" y="341217"/>
                </a:cubicBezTo>
                <a:cubicBezTo>
                  <a:pt x="1567218" y="366238"/>
                  <a:pt x="2088107" y="195641"/>
                  <a:pt x="2279176" y="150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43885" y="2381544"/>
            <a:ext cx="2896781" cy="343708"/>
          </a:xfrm>
          <a:custGeom>
            <a:avLst/>
            <a:gdLst>
              <a:gd name="connsiteX0" fmla="*/ 0 w 2279176"/>
              <a:gd name="connsiteY0" fmla="*/ 327569 h 343708"/>
              <a:gd name="connsiteX1" fmla="*/ 655092 w 2279176"/>
              <a:gd name="connsiteY1" fmla="*/ 23 h 343708"/>
              <a:gd name="connsiteX2" fmla="*/ 1296537 w 2279176"/>
              <a:gd name="connsiteY2" fmla="*/ 341217 h 343708"/>
              <a:gd name="connsiteX3" fmla="*/ 2279176 w 2279176"/>
              <a:gd name="connsiteY3" fmla="*/ 150148 h 3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176" h="343708">
                <a:moveTo>
                  <a:pt x="0" y="327569"/>
                </a:moveTo>
                <a:cubicBezTo>
                  <a:pt x="219501" y="162658"/>
                  <a:pt x="439003" y="-2252"/>
                  <a:pt x="655092" y="23"/>
                </a:cubicBezTo>
                <a:cubicBezTo>
                  <a:pt x="871182" y="2298"/>
                  <a:pt x="1025856" y="316196"/>
                  <a:pt x="1296537" y="341217"/>
                </a:cubicBezTo>
                <a:cubicBezTo>
                  <a:pt x="1567218" y="366238"/>
                  <a:pt x="2088107" y="195641"/>
                  <a:pt x="2279176" y="150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27584" y="2725252"/>
            <a:ext cx="2279176" cy="343708"/>
          </a:xfrm>
          <a:custGeom>
            <a:avLst/>
            <a:gdLst>
              <a:gd name="connsiteX0" fmla="*/ 0 w 2279176"/>
              <a:gd name="connsiteY0" fmla="*/ 327569 h 343708"/>
              <a:gd name="connsiteX1" fmla="*/ 655092 w 2279176"/>
              <a:gd name="connsiteY1" fmla="*/ 23 h 343708"/>
              <a:gd name="connsiteX2" fmla="*/ 1296537 w 2279176"/>
              <a:gd name="connsiteY2" fmla="*/ 341217 h 343708"/>
              <a:gd name="connsiteX3" fmla="*/ 2279176 w 2279176"/>
              <a:gd name="connsiteY3" fmla="*/ 150148 h 3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176" h="343708">
                <a:moveTo>
                  <a:pt x="0" y="327569"/>
                </a:moveTo>
                <a:cubicBezTo>
                  <a:pt x="219501" y="162658"/>
                  <a:pt x="439003" y="-2252"/>
                  <a:pt x="655092" y="23"/>
                </a:cubicBezTo>
                <a:cubicBezTo>
                  <a:pt x="871182" y="2298"/>
                  <a:pt x="1025856" y="316196"/>
                  <a:pt x="1296537" y="341217"/>
                </a:cubicBezTo>
                <a:cubicBezTo>
                  <a:pt x="1567218" y="366238"/>
                  <a:pt x="2088107" y="195641"/>
                  <a:pt x="2279176" y="150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27584" y="3284984"/>
            <a:ext cx="2279176" cy="343708"/>
          </a:xfrm>
          <a:custGeom>
            <a:avLst/>
            <a:gdLst>
              <a:gd name="connsiteX0" fmla="*/ 0 w 2279176"/>
              <a:gd name="connsiteY0" fmla="*/ 327569 h 343708"/>
              <a:gd name="connsiteX1" fmla="*/ 655092 w 2279176"/>
              <a:gd name="connsiteY1" fmla="*/ 23 h 343708"/>
              <a:gd name="connsiteX2" fmla="*/ 1296537 w 2279176"/>
              <a:gd name="connsiteY2" fmla="*/ 341217 h 343708"/>
              <a:gd name="connsiteX3" fmla="*/ 2279176 w 2279176"/>
              <a:gd name="connsiteY3" fmla="*/ 150148 h 3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176" h="343708">
                <a:moveTo>
                  <a:pt x="0" y="327569"/>
                </a:moveTo>
                <a:cubicBezTo>
                  <a:pt x="219501" y="162658"/>
                  <a:pt x="439003" y="-2252"/>
                  <a:pt x="655092" y="23"/>
                </a:cubicBezTo>
                <a:cubicBezTo>
                  <a:pt x="871182" y="2298"/>
                  <a:pt x="1025856" y="316196"/>
                  <a:pt x="1296537" y="341217"/>
                </a:cubicBezTo>
                <a:cubicBezTo>
                  <a:pt x="1567218" y="366238"/>
                  <a:pt x="2088107" y="195641"/>
                  <a:pt x="2279176" y="150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53997" y="1569493"/>
            <a:ext cx="3019611" cy="204693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30155" y="4738138"/>
            <a:ext cx="3043451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08469" y="4448479"/>
            <a:ext cx="3043451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83567" y="4157778"/>
            <a:ext cx="3043451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18866" y="2117894"/>
            <a:ext cx="2528999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0437" y="3898922"/>
            <a:ext cx="3043451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97216" y="3640066"/>
            <a:ext cx="3043451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83569" y="3098136"/>
            <a:ext cx="2664296" cy="258856"/>
          </a:xfrm>
          <a:custGeom>
            <a:avLst/>
            <a:gdLst>
              <a:gd name="connsiteX0" fmla="*/ 0 w 3043451"/>
              <a:gd name="connsiteY0" fmla="*/ 258856 h 258856"/>
              <a:gd name="connsiteX1" fmla="*/ 586854 w 3043451"/>
              <a:gd name="connsiteY1" fmla="*/ 13196 h 258856"/>
              <a:gd name="connsiteX2" fmla="*/ 1009934 w 3043451"/>
              <a:gd name="connsiteY2" fmla="*/ 54139 h 258856"/>
              <a:gd name="connsiteX3" fmla="*/ 1774209 w 3043451"/>
              <a:gd name="connsiteY3" fmla="*/ 231560 h 258856"/>
              <a:gd name="connsiteX4" fmla="*/ 2497540 w 3043451"/>
              <a:gd name="connsiteY4" fmla="*/ 40491 h 258856"/>
              <a:gd name="connsiteX5" fmla="*/ 3043451 w 3043451"/>
              <a:gd name="connsiteY5" fmla="*/ 149673 h 2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3451" h="258856">
                <a:moveTo>
                  <a:pt x="0" y="258856"/>
                </a:moveTo>
                <a:cubicBezTo>
                  <a:pt x="209266" y="153085"/>
                  <a:pt x="418532" y="47315"/>
                  <a:pt x="586854" y="13196"/>
                </a:cubicBezTo>
                <a:cubicBezTo>
                  <a:pt x="755176" y="-20924"/>
                  <a:pt x="812042" y="17745"/>
                  <a:pt x="1009934" y="54139"/>
                </a:cubicBezTo>
                <a:cubicBezTo>
                  <a:pt x="1207826" y="90533"/>
                  <a:pt x="1526275" y="233835"/>
                  <a:pt x="1774209" y="231560"/>
                </a:cubicBezTo>
                <a:cubicBezTo>
                  <a:pt x="2022143" y="229285"/>
                  <a:pt x="2286000" y="54139"/>
                  <a:pt x="2497540" y="40491"/>
                </a:cubicBezTo>
                <a:cubicBezTo>
                  <a:pt x="2709080" y="26843"/>
                  <a:pt x="2876265" y="88258"/>
                  <a:pt x="3043451" y="149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1730" y="5525011"/>
            <a:ext cx="3289110" cy="411763"/>
          </a:xfrm>
          <a:custGeom>
            <a:avLst/>
            <a:gdLst>
              <a:gd name="connsiteX0" fmla="*/ 0 w 3289110"/>
              <a:gd name="connsiteY0" fmla="*/ 411763 h 411763"/>
              <a:gd name="connsiteX1" fmla="*/ 614149 w 3289110"/>
              <a:gd name="connsiteY1" fmla="*/ 2330 h 411763"/>
              <a:gd name="connsiteX2" fmla="*/ 1528549 w 3289110"/>
              <a:gd name="connsiteY2" fmla="*/ 234342 h 411763"/>
              <a:gd name="connsiteX3" fmla="*/ 2456597 w 3289110"/>
              <a:gd name="connsiteY3" fmla="*/ 2330 h 411763"/>
              <a:gd name="connsiteX4" fmla="*/ 3289110 w 3289110"/>
              <a:gd name="connsiteY4" fmla="*/ 288933 h 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110" h="411763">
                <a:moveTo>
                  <a:pt x="0" y="411763"/>
                </a:moveTo>
                <a:cubicBezTo>
                  <a:pt x="179695" y="221831"/>
                  <a:pt x="359391" y="31900"/>
                  <a:pt x="614149" y="2330"/>
                </a:cubicBezTo>
                <a:cubicBezTo>
                  <a:pt x="868907" y="-27240"/>
                  <a:pt x="1221474" y="234342"/>
                  <a:pt x="1528549" y="234342"/>
                </a:cubicBezTo>
                <a:cubicBezTo>
                  <a:pt x="1835624" y="234342"/>
                  <a:pt x="2163170" y="-6768"/>
                  <a:pt x="2456597" y="2330"/>
                </a:cubicBezTo>
                <a:cubicBezTo>
                  <a:pt x="2750024" y="11428"/>
                  <a:pt x="3019567" y="150180"/>
                  <a:pt x="3289110" y="2889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97216" y="5113249"/>
            <a:ext cx="3029802" cy="411763"/>
          </a:xfrm>
          <a:custGeom>
            <a:avLst/>
            <a:gdLst>
              <a:gd name="connsiteX0" fmla="*/ 0 w 3289110"/>
              <a:gd name="connsiteY0" fmla="*/ 411763 h 411763"/>
              <a:gd name="connsiteX1" fmla="*/ 614149 w 3289110"/>
              <a:gd name="connsiteY1" fmla="*/ 2330 h 411763"/>
              <a:gd name="connsiteX2" fmla="*/ 1528549 w 3289110"/>
              <a:gd name="connsiteY2" fmla="*/ 234342 h 411763"/>
              <a:gd name="connsiteX3" fmla="*/ 2456597 w 3289110"/>
              <a:gd name="connsiteY3" fmla="*/ 2330 h 411763"/>
              <a:gd name="connsiteX4" fmla="*/ 3289110 w 3289110"/>
              <a:gd name="connsiteY4" fmla="*/ 288933 h 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110" h="411763">
                <a:moveTo>
                  <a:pt x="0" y="411763"/>
                </a:moveTo>
                <a:cubicBezTo>
                  <a:pt x="179695" y="221831"/>
                  <a:pt x="359391" y="31900"/>
                  <a:pt x="614149" y="2330"/>
                </a:cubicBezTo>
                <a:cubicBezTo>
                  <a:pt x="868907" y="-27240"/>
                  <a:pt x="1221474" y="234342"/>
                  <a:pt x="1528549" y="234342"/>
                </a:cubicBezTo>
                <a:cubicBezTo>
                  <a:pt x="1835624" y="234342"/>
                  <a:pt x="2163170" y="-6768"/>
                  <a:pt x="2456597" y="2330"/>
                </a:cubicBezTo>
                <a:cubicBezTo>
                  <a:pt x="2750024" y="11428"/>
                  <a:pt x="3019567" y="150180"/>
                  <a:pt x="3289110" y="2889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34818" y="5897557"/>
            <a:ext cx="2785054" cy="411763"/>
          </a:xfrm>
          <a:custGeom>
            <a:avLst/>
            <a:gdLst>
              <a:gd name="connsiteX0" fmla="*/ 0 w 3289110"/>
              <a:gd name="connsiteY0" fmla="*/ 411763 h 411763"/>
              <a:gd name="connsiteX1" fmla="*/ 614149 w 3289110"/>
              <a:gd name="connsiteY1" fmla="*/ 2330 h 411763"/>
              <a:gd name="connsiteX2" fmla="*/ 1528549 w 3289110"/>
              <a:gd name="connsiteY2" fmla="*/ 234342 h 411763"/>
              <a:gd name="connsiteX3" fmla="*/ 2456597 w 3289110"/>
              <a:gd name="connsiteY3" fmla="*/ 2330 h 411763"/>
              <a:gd name="connsiteX4" fmla="*/ 3289110 w 3289110"/>
              <a:gd name="connsiteY4" fmla="*/ 288933 h 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110" h="411763">
                <a:moveTo>
                  <a:pt x="0" y="411763"/>
                </a:moveTo>
                <a:cubicBezTo>
                  <a:pt x="179695" y="221831"/>
                  <a:pt x="359391" y="31900"/>
                  <a:pt x="614149" y="2330"/>
                </a:cubicBezTo>
                <a:cubicBezTo>
                  <a:pt x="868907" y="-27240"/>
                  <a:pt x="1221474" y="234342"/>
                  <a:pt x="1528549" y="234342"/>
                </a:cubicBezTo>
                <a:cubicBezTo>
                  <a:pt x="1835624" y="234342"/>
                  <a:pt x="2163170" y="-6768"/>
                  <a:pt x="2456597" y="2330"/>
                </a:cubicBezTo>
                <a:cubicBezTo>
                  <a:pt x="2750024" y="11428"/>
                  <a:pt x="3019567" y="150180"/>
                  <a:pt x="3289110" y="2889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99592" y="6237312"/>
            <a:ext cx="2448606" cy="195902"/>
          </a:xfrm>
          <a:custGeom>
            <a:avLst/>
            <a:gdLst>
              <a:gd name="connsiteX0" fmla="*/ 0 w 2279176"/>
              <a:gd name="connsiteY0" fmla="*/ 327569 h 343708"/>
              <a:gd name="connsiteX1" fmla="*/ 655092 w 2279176"/>
              <a:gd name="connsiteY1" fmla="*/ 23 h 343708"/>
              <a:gd name="connsiteX2" fmla="*/ 1296537 w 2279176"/>
              <a:gd name="connsiteY2" fmla="*/ 341217 h 343708"/>
              <a:gd name="connsiteX3" fmla="*/ 2279176 w 2279176"/>
              <a:gd name="connsiteY3" fmla="*/ 150148 h 34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176" h="343708">
                <a:moveTo>
                  <a:pt x="0" y="327569"/>
                </a:moveTo>
                <a:cubicBezTo>
                  <a:pt x="219501" y="162658"/>
                  <a:pt x="439003" y="-2252"/>
                  <a:pt x="655092" y="23"/>
                </a:cubicBezTo>
                <a:cubicBezTo>
                  <a:pt x="871182" y="2298"/>
                  <a:pt x="1025856" y="316196"/>
                  <a:pt x="1296537" y="341217"/>
                </a:cubicBezTo>
                <a:cubicBezTo>
                  <a:pt x="1567218" y="366238"/>
                  <a:pt x="2088107" y="195641"/>
                  <a:pt x="2279176" y="150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Predictive model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1340768"/>
            <a:ext cx="434022" cy="517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347714" y="1340768"/>
            <a:ext cx="3720230" cy="5288507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>
            <a:off x="4427984" y="3677880"/>
            <a:ext cx="3240360" cy="44208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464619" y="694051"/>
                <a:ext cx="27499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           (</m:t>
                    </m:r>
                    <m:r>
                      <a:rPr lang="en-US" sz="1600" b="0" i="1" smtClean="0">
                        <a:latin typeface="Cambria Math"/>
                      </a:rPr>
                      <m:t>𝑆𝑒𝑞</m:t>
                    </m:r>
                    <m:r>
                      <a:rPr lang="en-US" sz="1600" b="0" i="1" smtClean="0">
                        <a:latin typeface="Cambria Math"/>
                      </a:rPr>
                      <m:t> ∈ 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/>
                        <a:ea typeface="Cambria Math"/>
                      </a:rPr>
                      <m:t>) </m:t>
                    </m:r>
                  </m:oMath>
                </a14:m>
                <a:r>
                  <a:rPr lang="en-US" sz="2800" b="0" dirty="0" smtClean="0">
                    <a:latin typeface="Cambria Math"/>
                    <a:ea typeface="Cambria Math"/>
                  </a:rPr>
                  <a:t>           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619" y="694051"/>
                <a:ext cx="2749929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27984" y="2989799"/>
                <a:ext cx="3188309" cy="6388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 pitchFamily="18" charset="0"/>
                            </a:rPr>
                            <m:t>𝑩𝒊𝒏𝒅𝒊𝒏𝒈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 pitchFamily="18" charset="0"/>
                            </a:rPr>
                            <m:t>𝒌</m:t>
                          </m:r>
                        </m:sup>
                      </m:sSup>
                      <m:r>
                        <a:rPr lang="en-US" b="1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itchFamily="18" charset="0"/>
                          <a:ea typeface="Cambria Math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∈</m:t>
                          </m:r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𝑲𝒆𝒚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itchFamily="18" charset="0"/>
                                  <a:ea typeface="Cambria Math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itchFamily="18" charset="0"/>
                                  <a:ea typeface="Cambria Math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sSubSup>
                        <m:sSubSupPr>
                          <m:ctrlP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𝑺𝒆𝒒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𝒌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989799"/>
                <a:ext cx="3188309" cy="6388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12" descr="http://people.csail.mit.edu/jpeng/EGF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51" y="4151214"/>
            <a:ext cx="2465884" cy="22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9819"/>
            <a:ext cx="3491387" cy="39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Sequence/structure alignment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092" y="87110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latin typeface="Gill Sans MT" pitchFamily="34" charset="0"/>
              </a:rPr>
              <a:t>Kinase sequence alignments are difficult to compute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25" y="2614265"/>
            <a:ext cx="47910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1219399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>
                <a:latin typeface="Gill Sans MT" pitchFamily="34" charset="0"/>
              </a:rPr>
              <a:t>1</a:t>
            </a:r>
            <a:r>
              <a:rPr lang="en-US" sz="2200" dirty="0" smtClean="0">
                <a:latin typeface="Gill Sans MT" pitchFamily="34" charset="0"/>
              </a:rPr>
              <a:t>.   Less </a:t>
            </a:r>
            <a:r>
              <a:rPr lang="en-US" sz="2200" dirty="0">
                <a:latin typeface="Gill Sans MT" pitchFamily="34" charset="0"/>
              </a:rPr>
              <a:t>than 30% of human kinases have solved crystal structures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584" y="184482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>
                <a:latin typeface="Gill Sans MT" pitchFamily="34" charset="0"/>
              </a:rPr>
              <a:t>2</a:t>
            </a:r>
            <a:r>
              <a:rPr lang="en-US" sz="2200" dirty="0" smtClean="0">
                <a:latin typeface="Gill Sans MT" pitchFamily="34" charset="0"/>
              </a:rPr>
              <a:t>.   Kinase </a:t>
            </a:r>
            <a:r>
              <a:rPr lang="en-US" sz="2200" dirty="0">
                <a:latin typeface="Gill Sans MT" pitchFamily="34" charset="0"/>
              </a:rPr>
              <a:t>sequences are </a:t>
            </a:r>
            <a:r>
              <a:rPr lang="en-US" sz="2200" dirty="0" smtClean="0">
                <a:latin typeface="Gill Sans MT" pitchFamily="34" charset="0"/>
              </a:rPr>
              <a:t>highly divergent (sequence </a:t>
            </a:r>
            <a:r>
              <a:rPr lang="en-US" sz="2200" dirty="0">
                <a:latin typeface="Gill Sans MT" pitchFamily="34" charset="0"/>
              </a:rPr>
              <a:t>identity can be &lt;15</a:t>
            </a:r>
            <a:r>
              <a:rPr lang="en-US" sz="2200" dirty="0" smtClean="0">
                <a:latin typeface="Gill Sans MT" pitchFamily="34" charset="0"/>
              </a:rPr>
              <a:t>%)</a:t>
            </a:r>
            <a:endParaRPr lang="en-US" sz="22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906296" y="3092923"/>
            <a:ext cx="1368152" cy="360040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6" y="1700808"/>
            <a:ext cx="3505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48" y="1810345"/>
            <a:ext cx="32766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MT" pitchFamily="34" charset="0"/>
              </a:rPr>
              <a:t>Protein folding in cells : </a:t>
            </a:r>
            <a:r>
              <a:rPr lang="en-US" dirty="0">
                <a:latin typeface="Gill Sans MT" pitchFamily="34" charset="0"/>
              </a:rPr>
              <a:t>h</a:t>
            </a:r>
            <a:r>
              <a:rPr lang="en-US" dirty="0" smtClean="0">
                <a:latin typeface="Gill Sans MT" pitchFamily="34" charset="0"/>
              </a:rPr>
              <a:t>ydrophobic </a:t>
            </a:r>
            <a:r>
              <a:rPr lang="en-US" dirty="0">
                <a:latin typeface="Gill Sans MT" pitchFamily="34" charset="0"/>
              </a:rPr>
              <a:t>e</a:t>
            </a:r>
            <a:r>
              <a:rPr lang="en-US" dirty="0" smtClean="0">
                <a:latin typeface="Gill Sans MT" pitchFamily="34" charset="0"/>
              </a:rPr>
              <a:t>ffect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Sequence/structure alignment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092" y="87110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latin typeface="Gill Sans MT" pitchFamily="34" charset="0"/>
              </a:rPr>
              <a:t>Kinase sequence alignments are difficult to compute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1219399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>
                <a:latin typeface="Gill Sans MT" pitchFamily="34" charset="0"/>
              </a:rPr>
              <a:t>1</a:t>
            </a:r>
            <a:r>
              <a:rPr lang="en-US" sz="2200" dirty="0" smtClean="0">
                <a:latin typeface="Gill Sans MT" pitchFamily="34" charset="0"/>
              </a:rPr>
              <a:t>.   Less </a:t>
            </a:r>
            <a:r>
              <a:rPr lang="en-US" sz="2200" dirty="0">
                <a:latin typeface="Gill Sans MT" pitchFamily="34" charset="0"/>
              </a:rPr>
              <a:t>than 30% of human kinases have solved crystal structures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584" y="184482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>
                <a:latin typeface="Gill Sans MT" pitchFamily="34" charset="0"/>
              </a:rPr>
              <a:t>2</a:t>
            </a:r>
            <a:r>
              <a:rPr lang="en-US" sz="2200" dirty="0" smtClean="0">
                <a:latin typeface="Gill Sans MT" pitchFamily="34" charset="0"/>
              </a:rPr>
              <a:t>.   Kinase </a:t>
            </a:r>
            <a:r>
              <a:rPr lang="en-US" sz="2200" dirty="0">
                <a:latin typeface="Gill Sans MT" pitchFamily="34" charset="0"/>
              </a:rPr>
              <a:t>sequences </a:t>
            </a:r>
            <a:r>
              <a:rPr lang="en-US" sz="2200" dirty="0" smtClean="0">
                <a:latin typeface="Gill Sans MT" pitchFamily="34" charset="0"/>
              </a:rPr>
              <a:t>are </a:t>
            </a:r>
            <a:r>
              <a:rPr lang="en-US" sz="2200" dirty="0">
                <a:latin typeface="Gill Sans MT" pitchFamily="34" charset="0"/>
              </a:rPr>
              <a:t>highly </a:t>
            </a:r>
            <a:r>
              <a:rPr lang="en-US" sz="2200" dirty="0" smtClean="0">
                <a:latin typeface="Gill Sans MT" pitchFamily="34" charset="0"/>
              </a:rPr>
              <a:t>divergent (sequence </a:t>
            </a:r>
            <a:r>
              <a:rPr lang="en-US" sz="2200" dirty="0">
                <a:latin typeface="Gill Sans MT" pitchFamily="34" charset="0"/>
              </a:rPr>
              <a:t>identity can be &lt;15</a:t>
            </a:r>
            <a:r>
              <a:rPr lang="en-US" sz="2200" dirty="0" smtClean="0">
                <a:latin typeface="Gill Sans MT" pitchFamily="34" charset="0"/>
              </a:rPr>
              <a:t>%)</a:t>
            </a:r>
            <a:endParaRPr lang="en-US" sz="2200" dirty="0">
              <a:latin typeface="Gill Sans M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960" y="2681044"/>
            <a:ext cx="7992888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SOLUTION:</a:t>
            </a:r>
            <a:r>
              <a:rPr lang="en-US" sz="2200" dirty="0" smtClean="0">
                <a:latin typeface="Gill Sans MT" pitchFamily="34" charset="0"/>
              </a:rPr>
              <a:t> We can generate a very large set of structure alignments from existing kinase structures and train an accurate model to align the rest of kinase sequences.</a:t>
            </a:r>
            <a:endParaRPr lang="en-US" sz="2200" dirty="0">
              <a:latin typeface="Gill Sans MT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075369" cy="23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75" y="4077072"/>
            <a:ext cx="2594273" cy="210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endCxn id="10" idx="1"/>
          </p:cNvCxnSpPr>
          <p:nvPr/>
        </p:nvCxnSpPr>
        <p:spPr>
          <a:xfrm>
            <a:off x="2852393" y="5129222"/>
            <a:ext cx="315778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68731" y="4728163"/>
            <a:ext cx="27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Statistical alignment model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3417" y="5229200"/>
            <a:ext cx="267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Estimation and Prediction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71" y="63534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Training data</a:t>
            </a:r>
            <a:endParaRPr lang="en-US" b="1" dirty="0"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6309320"/>
            <a:ext cx="290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Sequence Alignment</a:t>
            </a:r>
            <a:endParaRPr lang="en-US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72008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ill Sans MT" pitchFamily="34" charset="0"/>
              </a:rPr>
              <a:t>Sequence alignment</a:t>
            </a:r>
            <a:endParaRPr lang="en-US" sz="36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18600" y="764704"/>
                <a:ext cx="5875391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𝐴𝑙𝑖𝑔𝑛𝑚𝑒𝑛𝑡</m:t>
                      </m:r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𝑎𝑟𝑔𝑚𝑎𝑥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F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600" y="764704"/>
                <a:ext cx="5875391" cy="8712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接连接符 5"/>
          <p:cNvCxnSpPr/>
          <p:nvPr/>
        </p:nvCxnSpPr>
        <p:spPr>
          <a:xfrm>
            <a:off x="5075238" y="2420090"/>
            <a:ext cx="35290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"/>
          <p:cNvCxnSpPr/>
          <p:nvPr/>
        </p:nvCxnSpPr>
        <p:spPr>
          <a:xfrm>
            <a:off x="5075238" y="2420090"/>
            <a:ext cx="0" cy="3313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8"/>
          <p:cNvCxnSpPr/>
          <p:nvPr/>
        </p:nvCxnSpPr>
        <p:spPr>
          <a:xfrm>
            <a:off x="8604250" y="2420090"/>
            <a:ext cx="0" cy="3313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9"/>
          <p:cNvCxnSpPr/>
          <p:nvPr/>
        </p:nvCxnSpPr>
        <p:spPr>
          <a:xfrm>
            <a:off x="5075238" y="5733202"/>
            <a:ext cx="35290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11"/>
          <p:cNvCxnSpPr/>
          <p:nvPr/>
        </p:nvCxnSpPr>
        <p:spPr>
          <a:xfrm>
            <a:off x="5795963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12"/>
          <p:cNvCxnSpPr/>
          <p:nvPr/>
        </p:nvCxnSpPr>
        <p:spPr>
          <a:xfrm>
            <a:off x="6515100" y="2420090"/>
            <a:ext cx="0" cy="3313112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8" name="直接连接符 13"/>
          <p:cNvCxnSpPr/>
          <p:nvPr/>
        </p:nvCxnSpPr>
        <p:spPr>
          <a:xfrm>
            <a:off x="7235825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14"/>
          <p:cNvCxnSpPr/>
          <p:nvPr/>
        </p:nvCxnSpPr>
        <p:spPr>
          <a:xfrm>
            <a:off x="7956550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18"/>
          <p:cNvCxnSpPr/>
          <p:nvPr/>
        </p:nvCxnSpPr>
        <p:spPr>
          <a:xfrm>
            <a:off x="5075238" y="3069377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19"/>
          <p:cNvCxnSpPr/>
          <p:nvPr/>
        </p:nvCxnSpPr>
        <p:spPr>
          <a:xfrm>
            <a:off x="5075238" y="3717077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20"/>
          <p:cNvCxnSpPr/>
          <p:nvPr/>
        </p:nvCxnSpPr>
        <p:spPr>
          <a:xfrm>
            <a:off x="5075238" y="4436215"/>
            <a:ext cx="352901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直接连接符 21"/>
          <p:cNvCxnSpPr/>
          <p:nvPr/>
        </p:nvCxnSpPr>
        <p:spPr>
          <a:xfrm>
            <a:off x="5075238" y="5085502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22"/>
          <p:cNvSpPr/>
          <p:nvPr/>
        </p:nvSpPr>
        <p:spPr>
          <a:xfrm>
            <a:off x="5507038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5" name="矩形 23"/>
          <p:cNvSpPr/>
          <p:nvPr/>
        </p:nvSpPr>
        <p:spPr>
          <a:xfrm>
            <a:off x="6227763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schemeClr val="tx1"/>
                </a:solidFill>
              </a:rPr>
              <a:t>P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6" name="矩形 24"/>
          <p:cNvSpPr/>
          <p:nvPr/>
        </p:nvSpPr>
        <p:spPr>
          <a:xfrm>
            <a:off x="6948488" y="2060848"/>
            <a:ext cx="503237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S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7" name="矩形 25"/>
          <p:cNvSpPr/>
          <p:nvPr/>
        </p:nvSpPr>
        <p:spPr>
          <a:xfrm>
            <a:off x="7667625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schemeClr val="tx1"/>
                </a:solidFill>
              </a:rPr>
              <a:t>R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8" name="矩形 26"/>
          <p:cNvSpPr/>
          <p:nvPr/>
        </p:nvSpPr>
        <p:spPr>
          <a:xfrm>
            <a:off x="8315325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E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9" name="矩形 27"/>
          <p:cNvSpPr/>
          <p:nvPr/>
        </p:nvSpPr>
        <p:spPr>
          <a:xfrm>
            <a:off x="4572000" y="29249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S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0" name="矩形 28"/>
          <p:cNvSpPr/>
          <p:nvPr/>
        </p:nvSpPr>
        <p:spPr>
          <a:xfrm>
            <a:off x="4572000" y="35726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A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1" name="矩形 29"/>
          <p:cNvSpPr/>
          <p:nvPr/>
        </p:nvSpPr>
        <p:spPr>
          <a:xfrm>
            <a:off x="4572000" y="42203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2" name="矩形 32"/>
          <p:cNvSpPr/>
          <p:nvPr/>
        </p:nvSpPr>
        <p:spPr>
          <a:xfrm>
            <a:off x="4572000" y="4869602"/>
            <a:ext cx="50323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3" name="矩形 39"/>
          <p:cNvSpPr/>
          <p:nvPr/>
        </p:nvSpPr>
        <p:spPr>
          <a:xfrm>
            <a:off x="4572000" y="5517302"/>
            <a:ext cx="5032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Q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94" name="直接箭头连接符 42"/>
          <p:cNvCxnSpPr/>
          <p:nvPr/>
        </p:nvCxnSpPr>
        <p:spPr>
          <a:xfrm>
            <a:off x="5075238" y="2420090"/>
            <a:ext cx="720725" cy="6492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44"/>
          <p:cNvCxnSpPr/>
          <p:nvPr/>
        </p:nvCxnSpPr>
        <p:spPr>
          <a:xfrm>
            <a:off x="5795963" y="3069377"/>
            <a:ext cx="719137" cy="68421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46"/>
          <p:cNvCxnSpPr/>
          <p:nvPr/>
        </p:nvCxnSpPr>
        <p:spPr>
          <a:xfrm>
            <a:off x="6515100" y="3725015"/>
            <a:ext cx="0" cy="7207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48"/>
          <p:cNvCxnSpPr/>
          <p:nvPr/>
        </p:nvCxnSpPr>
        <p:spPr>
          <a:xfrm>
            <a:off x="6515100" y="4436215"/>
            <a:ext cx="720725" cy="6492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50"/>
          <p:cNvCxnSpPr/>
          <p:nvPr/>
        </p:nvCxnSpPr>
        <p:spPr>
          <a:xfrm>
            <a:off x="7235825" y="5085502"/>
            <a:ext cx="720725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52"/>
          <p:cNvCxnSpPr/>
          <p:nvPr/>
        </p:nvCxnSpPr>
        <p:spPr>
          <a:xfrm>
            <a:off x="7956550" y="5085502"/>
            <a:ext cx="647700" cy="6477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53"/>
          <p:cNvSpPr/>
          <p:nvPr/>
        </p:nvSpPr>
        <p:spPr>
          <a:xfrm>
            <a:off x="5722938" y="2709015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2" name="矩形 55"/>
          <p:cNvSpPr/>
          <p:nvPr/>
        </p:nvSpPr>
        <p:spPr>
          <a:xfrm>
            <a:off x="6397625" y="3380527"/>
            <a:ext cx="50482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3" name="矩形 56"/>
          <p:cNvSpPr/>
          <p:nvPr/>
        </p:nvSpPr>
        <p:spPr>
          <a:xfrm>
            <a:off x="7164388" y="4725140"/>
            <a:ext cx="503237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855988"/>
            <a:ext cx="500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7" y="5248365"/>
            <a:ext cx="500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619672" y="5949280"/>
                <a:ext cx="61743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Score</m:t>
                      </m:r>
                      <m:r>
                        <a:rPr lang="en-US" b="1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1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)</m:t>
                      </m:r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,1,1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,2,2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,4,3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949280"/>
                <a:ext cx="617431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4"/>
          <p:cNvSpPr>
            <a:spLocks noChangeArrowheads="1"/>
          </p:cNvSpPr>
          <p:nvPr/>
        </p:nvSpPr>
        <p:spPr bwMode="auto">
          <a:xfrm>
            <a:off x="2915221" y="3364304"/>
            <a:ext cx="304800" cy="747712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1818FF"/>
              </a:solidFill>
            </a:endParaRPr>
          </a:p>
        </p:txBody>
      </p:sp>
      <p:sp>
        <p:nvSpPr>
          <p:cNvPr id="112" name="Rectangle 4"/>
          <p:cNvSpPr>
            <a:spLocks noChangeArrowheads="1"/>
          </p:cNvSpPr>
          <p:nvPr/>
        </p:nvSpPr>
        <p:spPr bwMode="auto">
          <a:xfrm>
            <a:off x="2229421" y="3350016"/>
            <a:ext cx="304800" cy="747713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1818FF"/>
              </a:solidFill>
            </a:endParaRPr>
          </a:p>
        </p:txBody>
      </p:sp>
      <p:graphicFrame>
        <p:nvGraphicFramePr>
          <p:cNvPr id="113" name="Group 3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471602"/>
              </p:ext>
            </p:extLst>
          </p:nvPr>
        </p:nvGraphicFramePr>
        <p:xfrm>
          <a:off x="1610296" y="3384941"/>
          <a:ext cx="2057398" cy="685800"/>
        </p:xfrm>
        <a:graphic>
          <a:graphicData uri="http://schemas.openxmlformats.org/drawingml/2006/table">
            <a:tbl>
              <a:tblPr/>
              <a:tblGrid>
                <a:gridCol w="341737"/>
                <a:gridCol w="344062"/>
                <a:gridCol w="344062"/>
                <a:gridCol w="341738"/>
                <a:gridCol w="344062"/>
                <a:gridCol w="341737"/>
              </a:tblGrid>
              <a:tr h="357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1543621" y="3350016"/>
            <a:ext cx="304800" cy="747713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" name="Content Placeholder 2"/>
          <p:cNvSpPr>
            <a:spLocks noGrp="1"/>
          </p:cNvSpPr>
          <p:nvPr>
            <p:ph idx="1"/>
          </p:nvPr>
        </p:nvSpPr>
        <p:spPr>
          <a:xfrm>
            <a:off x="35496" y="4660201"/>
            <a:ext cx="1981200" cy="352425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zh-CN" sz="1800" dirty="0" smtClean="0">
                <a:latin typeface="Gill Sans MT" pitchFamily="34" charset="0"/>
              </a:rPr>
              <a:t>Match states (M)</a:t>
            </a:r>
            <a:endParaRPr lang="zh-CN" altLang="en-US" sz="1800" dirty="0" smtClean="0">
              <a:latin typeface="Gill Sans MT" pitchFamily="34" charset="0"/>
            </a:endParaRPr>
          </a:p>
        </p:txBody>
      </p:sp>
      <p:cxnSp>
        <p:nvCxnSpPr>
          <p:cNvPr id="116" name="Straight Arrow Connector 9220"/>
          <p:cNvCxnSpPr>
            <a:cxnSpLocks noChangeShapeType="1"/>
          </p:cNvCxnSpPr>
          <p:nvPr/>
        </p:nvCxnSpPr>
        <p:spPr bwMode="auto">
          <a:xfrm flipH="1">
            <a:off x="1315021" y="4135829"/>
            <a:ext cx="190500" cy="357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04"/>
          <p:cNvCxnSpPr>
            <a:cxnSpLocks noChangeShapeType="1"/>
          </p:cNvCxnSpPr>
          <p:nvPr/>
        </p:nvCxnSpPr>
        <p:spPr bwMode="auto">
          <a:xfrm>
            <a:off x="3083496" y="4212029"/>
            <a:ext cx="168275" cy="357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06"/>
          <p:cNvCxnSpPr>
            <a:cxnSpLocks noChangeShapeType="1"/>
          </p:cNvCxnSpPr>
          <p:nvPr/>
        </p:nvCxnSpPr>
        <p:spPr bwMode="auto">
          <a:xfrm flipH="1" flipV="1">
            <a:off x="2207196" y="2840429"/>
            <a:ext cx="190500" cy="4333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9" name="Group 3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25419"/>
              </p:ext>
            </p:extLst>
          </p:nvPr>
        </p:nvGraphicFramePr>
        <p:xfrm>
          <a:off x="1547664" y="5040727"/>
          <a:ext cx="2057400" cy="358775"/>
        </p:xfrm>
        <a:graphic>
          <a:graphicData uri="http://schemas.openxmlformats.org/drawingml/2006/table">
            <a:tbl>
              <a:tblPr/>
              <a:tblGrid>
                <a:gridCol w="341313"/>
                <a:gridCol w="344487"/>
                <a:gridCol w="344488"/>
                <a:gridCol w="341312"/>
                <a:gridCol w="344488"/>
                <a:gridCol w="341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I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I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" name="Content Placeholder 2"/>
          <p:cNvSpPr txBox="1">
            <a:spLocks/>
          </p:cNvSpPr>
          <p:nvPr/>
        </p:nvSpPr>
        <p:spPr bwMode="auto">
          <a:xfrm>
            <a:off x="1057043" y="2420090"/>
            <a:ext cx="2743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dirty="0">
                <a:latin typeface="Gill Sans MT" pitchFamily="34" charset="0"/>
              </a:rPr>
              <a:t>Insertion at </a:t>
            </a:r>
            <a:r>
              <a:rPr lang="en-US" altLang="zh-CN" dirty="0" smtClean="0">
                <a:latin typeface="Gill Sans MT" pitchFamily="34" charset="0"/>
              </a:rPr>
              <a:t>sequence </a:t>
            </a:r>
            <a:r>
              <a:rPr lang="en-US" altLang="zh-CN" b="1" dirty="0" smtClean="0">
                <a:latin typeface="Gill Sans MT" pitchFamily="34" charset="0"/>
              </a:rPr>
              <a:t>s</a:t>
            </a:r>
            <a:endParaRPr lang="zh-CN" altLang="en-US" b="1" dirty="0">
              <a:latin typeface="Gill Sans MT" pitchFamily="34" charset="0"/>
            </a:endParaRPr>
          </a:p>
        </p:txBody>
      </p:sp>
      <p:sp>
        <p:nvSpPr>
          <p:cNvPr id="121" name="Content Placeholder 2"/>
          <p:cNvSpPr txBox="1">
            <a:spLocks/>
          </p:cNvSpPr>
          <p:nvPr/>
        </p:nvSpPr>
        <p:spPr bwMode="auto">
          <a:xfrm>
            <a:off x="1940496" y="4569216"/>
            <a:ext cx="2743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dirty="0">
                <a:latin typeface="Gill Sans MT" pitchFamily="34" charset="0"/>
              </a:rPr>
              <a:t>Insertion </a:t>
            </a:r>
            <a:r>
              <a:rPr lang="en-US" altLang="zh-CN" dirty="0" smtClean="0">
                <a:latin typeface="Gill Sans MT" pitchFamily="34" charset="0"/>
              </a:rPr>
              <a:t>at sequence </a:t>
            </a:r>
            <a:r>
              <a:rPr lang="en-US" altLang="zh-CN" b="1" dirty="0" smtClean="0">
                <a:latin typeface="Gill Sans MT" pitchFamily="34" charset="0"/>
              </a:rPr>
              <a:t>t</a:t>
            </a:r>
            <a:endParaRPr lang="zh-CN" altLang="en-US" b="1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1043608" y="5018612"/>
                <a:ext cx="514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 smtClean="0"/>
                  <a:t>={</a:t>
                </a:r>
                <a:endParaRPr lang="en-US" dirty="0"/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018612"/>
                <a:ext cx="51488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94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/>
              <p:cNvSpPr/>
              <p:nvPr/>
            </p:nvSpPr>
            <p:spPr>
              <a:xfrm>
                <a:off x="3419872" y="5018612"/>
                <a:ext cx="3273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Rectangle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018612"/>
                <a:ext cx="327333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5053650" y="4144063"/>
                <a:ext cx="1171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,3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=3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650" y="4144063"/>
                <a:ext cx="1171731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6629111" y="4001740"/>
                <a:ext cx="11619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,3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11" y="4001740"/>
                <a:ext cx="1161985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2851" y="3490368"/>
                <a:ext cx="1368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Alignment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1" y="3490368"/>
                <a:ext cx="1368773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4018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4164" y="1700808"/>
                <a:ext cx="87445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𝑠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 smtClean="0"/>
                  <a:t> records the residue index of </a:t>
                </a:r>
                <a:r>
                  <a:rPr lang="en-US" dirty="0"/>
                  <a:t>sequence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involved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state of alignment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64" y="1700808"/>
                <a:ext cx="8744573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4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8" grpId="0"/>
      <p:bldP spid="110" grpId="0"/>
      <p:bldP spid="12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115212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ill Sans MT" pitchFamily="34" charset="0"/>
              </a:rPr>
              <a:t>A conditional random fields model for sequence alignment</a:t>
            </a:r>
            <a:endParaRPr lang="en-US" sz="36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47957" y="1160154"/>
                <a:ext cx="6176371" cy="97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𝒂</m:t>
                          </m:r>
                        </m:e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𝑠𝑒𝑞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𝑠𝑒𝑞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>
                                  <a:latin typeface="Cambria Math"/>
                                </a:rPr>
                                <m:t>𝐿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F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b="0" i="1"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b="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57" y="1160154"/>
                <a:ext cx="6176371" cy="97270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接连接符 5"/>
          <p:cNvCxnSpPr/>
          <p:nvPr/>
        </p:nvCxnSpPr>
        <p:spPr>
          <a:xfrm>
            <a:off x="5075238" y="2420090"/>
            <a:ext cx="35290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"/>
          <p:cNvCxnSpPr/>
          <p:nvPr/>
        </p:nvCxnSpPr>
        <p:spPr>
          <a:xfrm>
            <a:off x="5075238" y="2420090"/>
            <a:ext cx="0" cy="3313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8"/>
          <p:cNvCxnSpPr/>
          <p:nvPr/>
        </p:nvCxnSpPr>
        <p:spPr>
          <a:xfrm>
            <a:off x="8604250" y="2420090"/>
            <a:ext cx="0" cy="3313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9"/>
          <p:cNvCxnSpPr/>
          <p:nvPr/>
        </p:nvCxnSpPr>
        <p:spPr>
          <a:xfrm>
            <a:off x="5075238" y="5733202"/>
            <a:ext cx="35290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11"/>
          <p:cNvCxnSpPr/>
          <p:nvPr/>
        </p:nvCxnSpPr>
        <p:spPr>
          <a:xfrm>
            <a:off x="5795963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12"/>
          <p:cNvCxnSpPr/>
          <p:nvPr/>
        </p:nvCxnSpPr>
        <p:spPr>
          <a:xfrm>
            <a:off x="6515100" y="2420090"/>
            <a:ext cx="0" cy="3313112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8" name="直接连接符 13"/>
          <p:cNvCxnSpPr/>
          <p:nvPr/>
        </p:nvCxnSpPr>
        <p:spPr>
          <a:xfrm>
            <a:off x="7235825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14"/>
          <p:cNvCxnSpPr/>
          <p:nvPr/>
        </p:nvCxnSpPr>
        <p:spPr>
          <a:xfrm>
            <a:off x="7956550" y="2420090"/>
            <a:ext cx="0" cy="3313112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18"/>
          <p:cNvCxnSpPr/>
          <p:nvPr/>
        </p:nvCxnSpPr>
        <p:spPr>
          <a:xfrm>
            <a:off x="5075238" y="3069377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19"/>
          <p:cNvCxnSpPr/>
          <p:nvPr/>
        </p:nvCxnSpPr>
        <p:spPr>
          <a:xfrm>
            <a:off x="5075238" y="3717077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20"/>
          <p:cNvCxnSpPr/>
          <p:nvPr/>
        </p:nvCxnSpPr>
        <p:spPr>
          <a:xfrm>
            <a:off x="5075238" y="4436215"/>
            <a:ext cx="352901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直接连接符 21"/>
          <p:cNvCxnSpPr/>
          <p:nvPr/>
        </p:nvCxnSpPr>
        <p:spPr>
          <a:xfrm>
            <a:off x="5075238" y="5085502"/>
            <a:ext cx="3529012" cy="0"/>
          </a:xfrm>
          <a:prstGeom prst="line">
            <a:avLst/>
          </a:prstGeom>
          <a:ln w="31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22"/>
          <p:cNvSpPr/>
          <p:nvPr/>
        </p:nvSpPr>
        <p:spPr>
          <a:xfrm>
            <a:off x="5507038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5" name="矩形 23"/>
          <p:cNvSpPr/>
          <p:nvPr/>
        </p:nvSpPr>
        <p:spPr>
          <a:xfrm>
            <a:off x="6227763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schemeClr val="tx1"/>
                </a:solidFill>
              </a:rPr>
              <a:t>P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6" name="矩形 24"/>
          <p:cNvSpPr/>
          <p:nvPr/>
        </p:nvSpPr>
        <p:spPr>
          <a:xfrm>
            <a:off x="6948488" y="2060848"/>
            <a:ext cx="503237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S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7" name="矩形 25"/>
          <p:cNvSpPr/>
          <p:nvPr/>
        </p:nvSpPr>
        <p:spPr>
          <a:xfrm>
            <a:off x="7667625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schemeClr val="tx1"/>
                </a:solidFill>
              </a:rPr>
              <a:t>R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8" name="矩形 26"/>
          <p:cNvSpPr/>
          <p:nvPr/>
        </p:nvSpPr>
        <p:spPr>
          <a:xfrm>
            <a:off x="8315325" y="2060848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E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9" name="矩形 27"/>
          <p:cNvSpPr/>
          <p:nvPr/>
        </p:nvSpPr>
        <p:spPr>
          <a:xfrm>
            <a:off x="4572000" y="29249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S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0" name="矩形 28"/>
          <p:cNvSpPr/>
          <p:nvPr/>
        </p:nvSpPr>
        <p:spPr>
          <a:xfrm>
            <a:off x="4572000" y="35726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A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1" name="矩形 29"/>
          <p:cNvSpPr/>
          <p:nvPr/>
        </p:nvSpPr>
        <p:spPr>
          <a:xfrm>
            <a:off x="4572000" y="4220315"/>
            <a:ext cx="503238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2" name="矩形 32"/>
          <p:cNvSpPr/>
          <p:nvPr/>
        </p:nvSpPr>
        <p:spPr>
          <a:xfrm>
            <a:off x="4572000" y="4869602"/>
            <a:ext cx="50323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L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3" name="矩形 39"/>
          <p:cNvSpPr/>
          <p:nvPr/>
        </p:nvSpPr>
        <p:spPr>
          <a:xfrm>
            <a:off x="4572000" y="5517302"/>
            <a:ext cx="5032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Q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94" name="直接箭头连接符 42"/>
          <p:cNvCxnSpPr/>
          <p:nvPr/>
        </p:nvCxnSpPr>
        <p:spPr>
          <a:xfrm>
            <a:off x="5075238" y="2420090"/>
            <a:ext cx="720725" cy="6492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44"/>
          <p:cNvCxnSpPr/>
          <p:nvPr/>
        </p:nvCxnSpPr>
        <p:spPr>
          <a:xfrm>
            <a:off x="5795963" y="3069377"/>
            <a:ext cx="719137" cy="68421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46"/>
          <p:cNvCxnSpPr/>
          <p:nvPr/>
        </p:nvCxnSpPr>
        <p:spPr>
          <a:xfrm>
            <a:off x="6515100" y="3725015"/>
            <a:ext cx="0" cy="7207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48"/>
          <p:cNvCxnSpPr/>
          <p:nvPr/>
        </p:nvCxnSpPr>
        <p:spPr>
          <a:xfrm>
            <a:off x="6515100" y="4436215"/>
            <a:ext cx="720725" cy="6492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50"/>
          <p:cNvCxnSpPr/>
          <p:nvPr/>
        </p:nvCxnSpPr>
        <p:spPr>
          <a:xfrm>
            <a:off x="7235825" y="5085502"/>
            <a:ext cx="720725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52"/>
          <p:cNvCxnSpPr/>
          <p:nvPr/>
        </p:nvCxnSpPr>
        <p:spPr>
          <a:xfrm>
            <a:off x="7956550" y="5085502"/>
            <a:ext cx="647700" cy="6477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53"/>
          <p:cNvSpPr/>
          <p:nvPr/>
        </p:nvSpPr>
        <p:spPr>
          <a:xfrm>
            <a:off x="5722938" y="2709015"/>
            <a:ext cx="504825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2" name="矩形 55"/>
          <p:cNvSpPr/>
          <p:nvPr/>
        </p:nvSpPr>
        <p:spPr>
          <a:xfrm>
            <a:off x="6397625" y="3380527"/>
            <a:ext cx="50482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3" name="矩形 56"/>
          <p:cNvSpPr/>
          <p:nvPr/>
        </p:nvSpPr>
        <p:spPr>
          <a:xfrm>
            <a:off x="7164388" y="4725140"/>
            <a:ext cx="503237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>
                <a:solidFill>
                  <a:schemeClr val="tx1"/>
                </a:solidFill>
              </a:rPr>
              <a:t>M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855988"/>
            <a:ext cx="500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7" y="5248365"/>
            <a:ext cx="500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619672" y="5949280"/>
                <a:ext cx="61743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Score</m:t>
                      </m:r>
                      <m:r>
                        <a:rPr lang="en-US" b="1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b="1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𝒂</m:t>
                      </m:r>
                      <m:r>
                        <a:rPr lang="en-US" b="1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)</m:t>
                      </m:r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D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,1,1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,2,2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,4,3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  <m:r>
                            <a:rPr lang="en-US" i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949280"/>
                <a:ext cx="617431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4"/>
          <p:cNvSpPr>
            <a:spLocks noChangeArrowheads="1"/>
          </p:cNvSpPr>
          <p:nvPr/>
        </p:nvSpPr>
        <p:spPr bwMode="auto">
          <a:xfrm>
            <a:off x="2915221" y="3364304"/>
            <a:ext cx="304800" cy="747712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1818FF"/>
              </a:solidFill>
            </a:endParaRPr>
          </a:p>
        </p:txBody>
      </p:sp>
      <p:sp>
        <p:nvSpPr>
          <p:cNvPr id="112" name="Rectangle 4"/>
          <p:cNvSpPr>
            <a:spLocks noChangeArrowheads="1"/>
          </p:cNvSpPr>
          <p:nvPr/>
        </p:nvSpPr>
        <p:spPr bwMode="auto">
          <a:xfrm>
            <a:off x="2229421" y="3350016"/>
            <a:ext cx="304800" cy="747713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1818FF"/>
              </a:solidFill>
            </a:endParaRPr>
          </a:p>
        </p:txBody>
      </p:sp>
      <p:graphicFrame>
        <p:nvGraphicFramePr>
          <p:cNvPr id="113" name="Group 3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967890"/>
              </p:ext>
            </p:extLst>
          </p:nvPr>
        </p:nvGraphicFramePr>
        <p:xfrm>
          <a:off x="1610296" y="3384941"/>
          <a:ext cx="2057398" cy="685800"/>
        </p:xfrm>
        <a:graphic>
          <a:graphicData uri="http://schemas.openxmlformats.org/drawingml/2006/table">
            <a:tbl>
              <a:tblPr/>
              <a:tblGrid>
                <a:gridCol w="341737"/>
                <a:gridCol w="344062"/>
                <a:gridCol w="344062"/>
                <a:gridCol w="341738"/>
                <a:gridCol w="344062"/>
                <a:gridCol w="341737"/>
              </a:tblGrid>
              <a:tr h="357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" name="Rectangle 4"/>
          <p:cNvSpPr>
            <a:spLocks noChangeArrowheads="1"/>
          </p:cNvSpPr>
          <p:nvPr/>
        </p:nvSpPr>
        <p:spPr bwMode="auto">
          <a:xfrm>
            <a:off x="1543621" y="3350016"/>
            <a:ext cx="304800" cy="747713"/>
          </a:xfrm>
          <a:prstGeom prst="rect">
            <a:avLst/>
          </a:prstGeom>
          <a:solidFill>
            <a:schemeClr val="bg1">
              <a:alpha val="0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" name="Content Placeholder 2"/>
          <p:cNvSpPr>
            <a:spLocks noGrp="1"/>
          </p:cNvSpPr>
          <p:nvPr>
            <p:ph idx="1"/>
          </p:nvPr>
        </p:nvSpPr>
        <p:spPr>
          <a:xfrm>
            <a:off x="35496" y="4660201"/>
            <a:ext cx="1981200" cy="352425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zh-CN" sz="1800" dirty="0" smtClean="0">
                <a:latin typeface="Gill Sans MT" pitchFamily="34" charset="0"/>
              </a:rPr>
              <a:t>Match states (M)</a:t>
            </a:r>
            <a:endParaRPr lang="zh-CN" altLang="en-US" sz="1800" dirty="0" smtClean="0">
              <a:latin typeface="Gill Sans MT" pitchFamily="34" charset="0"/>
            </a:endParaRPr>
          </a:p>
        </p:txBody>
      </p:sp>
      <p:cxnSp>
        <p:nvCxnSpPr>
          <p:cNvPr id="116" name="Straight Arrow Connector 9220"/>
          <p:cNvCxnSpPr>
            <a:cxnSpLocks noChangeShapeType="1"/>
          </p:cNvCxnSpPr>
          <p:nvPr/>
        </p:nvCxnSpPr>
        <p:spPr bwMode="auto">
          <a:xfrm flipH="1">
            <a:off x="1315021" y="4135829"/>
            <a:ext cx="190500" cy="357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04"/>
          <p:cNvCxnSpPr>
            <a:cxnSpLocks noChangeShapeType="1"/>
          </p:cNvCxnSpPr>
          <p:nvPr/>
        </p:nvCxnSpPr>
        <p:spPr bwMode="auto">
          <a:xfrm>
            <a:off x="3083496" y="4212029"/>
            <a:ext cx="168275" cy="357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06"/>
          <p:cNvCxnSpPr>
            <a:cxnSpLocks noChangeShapeType="1"/>
          </p:cNvCxnSpPr>
          <p:nvPr/>
        </p:nvCxnSpPr>
        <p:spPr bwMode="auto">
          <a:xfrm flipH="1" flipV="1">
            <a:off x="2207196" y="2840429"/>
            <a:ext cx="190500" cy="4333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9" name="Group 3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29646"/>
              </p:ext>
            </p:extLst>
          </p:nvPr>
        </p:nvGraphicFramePr>
        <p:xfrm>
          <a:off x="1547664" y="5040727"/>
          <a:ext cx="2057400" cy="358775"/>
        </p:xfrm>
        <a:graphic>
          <a:graphicData uri="http://schemas.openxmlformats.org/drawingml/2006/table">
            <a:tbl>
              <a:tblPr/>
              <a:tblGrid>
                <a:gridCol w="341313"/>
                <a:gridCol w="344487"/>
                <a:gridCol w="344488"/>
                <a:gridCol w="341312"/>
                <a:gridCol w="344488"/>
                <a:gridCol w="341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 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I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,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M,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I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" name="Content Placeholder 2"/>
          <p:cNvSpPr txBox="1">
            <a:spLocks/>
          </p:cNvSpPr>
          <p:nvPr/>
        </p:nvSpPr>
        <p:spPr bwMode="auto">
          <a:xfrm>
            <a:off x="1057043" y="2420090"/>
            <a:ext cx="2743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dirty="0">
                <a:latin typeface="Gill Sans MT" pitchFamily="34" charset="0"/>
              </a:rPr>
              <a:t>Insertion at </a:t>
            </a:r>
            <a:r>
              <a:rPr lang="en-US" altLang="zh-CN" dirty="0" smtClean="0">
                <a:latin typeface="Gill Sans MT" pitchFamily="34" charset="0"/>
              </a:rPr>
              <a:t>sequence </a:t>
            </a:r>
            <a:r>
              <a:rPr lang="en-US" altLang="zh-CN" b="1" dirty="0" smtClean="0">
                <a:latin typeface="Gill Sans MT" pitchFamily="34" charset="0"/>
              </a:rPr>
              <a:t>s</a:t>
            </a:r>
            <a:endParaRPr lang="zh-CN" altLang="en-US" b="1" dirty="0">
              <a:latin typeface="Gill Sans MT" pitchFamily="34" charset="0"/>
            </a:endParaRPr>
          </a:p>
        </p:txBody>
      </p:sp>
      <p:sp>
        <p:nvSpPr>
          <p:cNvPr id="121" name="Content Placeholder 2"/>
          <p:cNvSpPr txBox="1">
            <a:spLocks/>
          </p:cNvSpPr>
          <p:nvPr/>
        </p:nvSpPr>
        <p:spPr bwMode="auto">
          <a:xfrm>
            <a:off x="1940496" y="4569216"/>
            <a:ext cx="27432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dirty="0">
                <a:latin typeface="Gill Sans MT" pitchFamily="34" charset="0"/>
              </a:rPr>
              <a:t>Insertion </a:t>
            </a:r>
            <a:r>
              <a:rPr lang="en-US" altLang="zh-CN" dirty="0" smtClean="0">
                <a:latin typeface="Gill Sans MT" pitchFamily="34" charset="0"/>
              </a:rPr>
              <a:t>at sequence </a:t>
            </a:r>
            <a:r>
              <a:rPr lang="en-US" altLang="zh-CN" b="1" dirty="0" smtClean="0">
                <a:latin typeface="Gill Sans MT" pitchFamily="34" charset="0"/>
              </a:rPr>
              <a:t>t</a:t>
            </a:r>
            <a:endParaRPr lang="zh-CN" altLang="en-US" b="1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1043608" y="5018612"/>
                <a:ext cx="514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 smtClean="0"/>
                  <a:t>={</a:t>
                </a:r>
                <a:endParaRPr lang="en-US" dirty="0"/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018612"/>
                <a:ext cx="51488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94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/>
              <p:cNvSpPr/>
              <p:nvPr/>
            </p:nvSpPr>
            <p:spPr>
              <a:xfrm>
                <a:off x="3419872" y="5018612"/>
                <a:ext cx="3273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Rectangle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018612"/>
                <a:ext cx="327333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5053650" y="4144063"/>
                <a:ext cx="1171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,3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=3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650" y="4144063"/>
                <a:ext cx="1171731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6629111" y="4001740"/>
                <a:ext cx="11619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,3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=2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111" y="4001740"/>
                <a:ext cx="1161985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2851" y="3490368"/>
                <a:ext cx="13687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Alignment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𝒂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1" y="3490368"/>
                <a:ext cx="1368773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4018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8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21" y="4609038"/>
            <a:ext cx="1480249" cy="12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98351" y="1800726"/>
            <a:ext cx="4665529" cy="155626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Features for the alignment model</a:t>
            </a:r>
            <a:endParaRPr lang="en-US" sz="40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9203" y="1367689"/>
                <a:ext cx="264206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03" y="1367689"/>
                <a:ext cx="2642069" cy="430887"/>
              </a:xfrm>
              <a:prstGeom prst="rect">
                <a:avLst/>
              </a:prstGeom>
              <a:blipFill rotWithShape="1">
                <a:blip r:embed="rId3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67" y="1859994"/>
            <a:ext cx="4449505" cy="14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9552" y="2276872"/>
                <a:ext cx="3324052" cy="432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/>
                              <a:ea typeface="Cambria Math" pitchFamily="18" charset="0"/>
                            </a:rPr>
                            <m:t>𝑤</m:t>
                          </m:r>
                        </m:e>
                        <m:sub/>
                        <m:sup>
                          <m:r>
                            <a:rPr lang="en-US" sz="2200" b="0" i="1" smtClean="0">
                              <a:latin typeface="Cambria Math"/>
                              <a:ea typeface="Cambria Math" pitchFamily="18" charset="0"/>
                            </a:rPr>
                            <m:t>𝐶𝑂𝑁𝑆</m:t>
                          </m:r>
                        </m:sup>
                      </m:sSubSup>
                      <m:r>
                        <a:rPr lang="en-US" sz="2200" b="0" i="0" smtClean="0">
                          <a:latin typeface="Cambria Math"/>
                          <a:ea typeface="Cambria Math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×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𝐶𝑂𝑁𝑆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276872"/>
                <a:ext cx="3324052" cy="432041"/>
              </a:xfrm>
              <a:prstGeom prst="rect">
                <a:avLst/>
              </a:prstGeom>
              <a:blipFill rotWithShape="1"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93507" y="2636912"/>
            <a:ext cx="271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66"/>
                </a:solidFill>
                <a:latin typeface="Gill Sans MT" pitchFamily="34" charset="0"/>
              </a:rPr>
              <a:t>evolutionary </a:t>
            </a:r>
            <a:r>
              <a:rPr lang="en-US" altLang="zh-CN" dirty="0" smtClean="0">
                <a:solidFill>
                  <a:srgbClr val="FF0066"/>
                </a:solidFill>
                <a:latin typeface="Gill Sans MT" pitchFamily="34" charset="0"/>
              </a:rPr>
              <a:t>conservation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11560" y="3645024"/>
                <a:ext cx="283975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/>
                              <a:ea typeface="Cambria Math" pitchFamily="18" charset="0"/>
                            </a:rPr>
                            <m:t>+ </m:t>
                          </m:r>
                          <m:r>
                            <a:rPr lang="en-US" sz="2200" i="1">
                              <a:latin typeface="Cambria Math"/>
                              <a:ea typeface="Cambria Math" pitchFamily="18" charset="0"/>
                            </a:rPr>
                            <m:t>𝑤</m:t>
                          </m:r>
                        </m:e>
                        <m:sub/>
                        <m:sup>
                          <m:r>
                            <a:rPr lang="en-US" sz="2200" b="0" i="1" smtClean="0">
                              <a:latin typeface="Cambria Math"/>
                              <a:ea typeface="Cambria Math" pitchFamily="18" charset="0"/>
                            </a:rPr>
                            <m:t>𝑠𝑠</m:t>
                          </m:r>
                        </m:sup>
                      </m:sSubSup>
                      <m:r>
                        <a:rPr lang="en-US" sz="2200" b="0" i="0" smtClean="0">
                          <a:latin typeface="Cambria Math"/>
                          <a:ea typeface="Cambria Math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×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𝑆𝑆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645024"/>
                <a:ext cx="2839752" cy="430887"/>
              </a:xfrm>
              <a:prstGeom prst="rect">
                <a:avLst/>
              </a:prstGeom>
              <a:blipFill rotWithShape="1">
                <a:blip r:embed="rId6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37" y="3445570"/>
            <a:ext cx="34371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84" y="3456910"/>
            <a:ext cx="514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70" y="3501109"/>
            <a:ext cx="416882" cy="92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4607" y="4077072"/>
            <a:ext cx="206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66"/>
                </a:solidFill>
                <a:latin typeface="Gill Sans MT" pitchFamily="34" charset="0"/>
              </a:rPr>
              <a:t>s</a:t>
            </a:r>
            <a:r>
              <a:rPr lang="en-US" altLang="zh-CN" dirty="0" smtClean="0">
                <a:solidFill>
                  <a:srgbClr val="FF0066"/>
                </a:solidFill>
                <a:latin typeface="Gill Sans MT" pitchFamily="34" charset="0"/>
              </a:rPr>
              <a:t>econdary structure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98351" y="3340804"/>
            <a:ext cx="4665529" cy="126823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8415" y="4869160"/>
                <a:ext cx="289547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latin typeface="Cambria Math"/>
                              <a:ea typeface="Cambria Math" pitchFamily="18" charset="0"/>
                            </a:rPr>
                            <m:t>+ </m:t>
                          </m:r>
                          <m:r>
                            <a:rPr lang="en-US" sz="2200" i="1">
                              <a:latin typeface="Cambria Math"/>
                              <a:ea typeface="Cambria Math" pitchFamily="18" charset="0"/>
                            </a:rPr>
                            <m:t>𝑤</m:t>
                          </m:r>
                        </m:e>
                        <m:sub/>
                        <m:sup>
                          <m:r>
                            <a:rPr lang="en-US" sz="2200" b="0" i="1" smtClean="0">
                              <a:latin typeface="Cambria Math"/>
                              <a:ea typeface="Cambria Math" pitchFamily="18" charset="0"/>
                            </a:rPr>
                            <m:t>𝑠𝑎</m:t>
                          </m:r>
                        </m:sup>
                      </m:sSubSup>
                      <m:r>
                        <a:rPr lang="en-US" sz="2200" b="0" i="0" smtClean="0">
                          <a:latin typeface="Cambria Math"/>
                          <a:ea typeface="Cambria Math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×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𝑆𝐴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5" y="4869160"/>
                <a:ext cx="2895473" cy="430887"/>
              </a:xfrm>
              <a:prstGeom prst="rect">
                <a:avLst/>
              </a:prstGeom>
              <a:blipFill rotWithShape="1">
                <a:blip r:embed="rId10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3898351" y="4609038"/>
            <a:ext cx="4665529" cy="126823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41998" y="5301208"/>
            <a:ext cx="199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66"/>
                </a:solidFill>
                <a:latin typeface="Gill Sans MT" pitchFamily="34" charset="0"/>
              </a:rPr>
              <a:t>s</a:t>
            </a:r>
            <a:r>
              <a:rPr lang="en-US" altLang="zh-CN" dirty="0" smtClean="0">
                <a:solidFill>
                  <a:srgbClr val="FF0066"/>
                </a:solidFill>
                <a:latin typeface="Gill Sans MT" pitchFamily="34" charset="0"/>
              </a:rPr>
              <a:t>olvent accessibility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Model Training</a:t>
            </a:r>
            <a:endParaRPr lang="en-US" sz="4000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2517" y="2060311"/>
                <a:ext cx="8269491" cy="1929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7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func>
                            <m:funcPr>
                              <m:ctrlP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/>
                                  <a:ea typeface="Cambria Math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7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  <m:d>
                                <m:dPr>
                                  <m:ctrlPr>
                                    <a:rPr lang="en-US" sz="17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 i="1">
                                      <a:latin typeface="Cambria Math"/>
                                    </a:rPr>
                                    <m:t>𝒂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/>
                                        </a:rPr>
                                        <m:t>𝑠𝑒𝑞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7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latin typeface="Cambria Math"/>
                                        </a:rPr>
                                        <m:t>𝑠𝑒𝑞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7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  <m:r>
                        <a:rPr lang="en-US" sz="1700" b="0" i="1" smtClean="0">
                          <a:latin typeface="Cambria Math"/>
                        </a:rPr>
                        <m:t>=</m:t>
                      </m:r>
                      <m:r>
                        <a:rPr lang="en-US" sz="1700" b="1" i="0" smtClean="0">
                          <a:latin typeface="Cambria Math"/>
                          <a:ea typeface="Cambria Math"/>
                        </a:rPr>
                        <m:t>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∃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: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∧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∧ 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 ∧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17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1700" b="0" i="1" dirty="0" smtClean="0">
                  <a:latin typeface="Cambria Math"/>
                  <a:ea typeface="Cambria Math"/>
                </a:endParaRPr>
              </a:p>
              <a:p>
                <a:r>
                  <a:rPr lang="en-US" sz="1700" i="1" dirty="0">
                    <a:latin typeface="Cambria Math"/>
                    <a:ea typeface="Cambria Math"/>
                  </a:rPr>
                  <a:t>	</a:t>
                </a:r>
                <a:r>
                  <a:rPr lang="en-US" sz="1700" i="1" dirty="0" smtClean="0">
                    <a:latin typeface="Cambria Math"/>
                    <a:ea typeface="Cambria Math"/>
                  </a:rPr>
                  <a:t>		       </a:t>
                </a:r>
                <a:r>
                  <a:rPr lang="en-US" sz="17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{Whether there is a such step in alignment 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/>
                      </a:rPr>
                      <m:t>𝒂</m:t>
                    </m:r>
                  </m:oMath>
                </a14:m>
                <a:r>
                  <a:rPr lang="en-US" sz="17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}</a:t>
                </a:r>
              </a:p>
              <a:p>
                <a:endParaRPr lang="en-US" sz="17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0" smtClean="0">
                          <a:latin typeface="Cambria Math"/>
                          <a:ea typeface="Cambria Math"/>
                        </a:rPr>
                        <m:t>             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700" b="0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acc>
                            <m:accPr>
                              <m:chr m:val="̃"/>
                              <m:ctrlPr>
                                <a:rPr lang="en-US" sz="17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1700" b="1" i="1" smtClean="0"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e>
                          </m:acc>
                        </m:sub>
                        <m:sup/>
                        <m:e>
                          <m:r>
                            <a:rPr lang="en-US" sz="1700" b="1" i="0" smtClean="0">
                              <a:latin typeface="Cambria Math"/>
                              <a:ea typeface="Cambria Math"/>
                            </a:rPr>
                            <m:t>𝐏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17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700" b="1" i="1" smtClean="0">
                                      <a:latin typeface="Cambria Math"/>
                                      <a:ea typeface="Cambria Math"/>
                                    </a:rPr>
                                    <m:t>𝒂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sz="17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/>
                                    </a:rPr>
                                    <m:t>𝑠𝑒𝑞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7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/>
                                    </a:rPr>
                                    <m:t>𝑠𝑒𝑞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700" b="1">
                              <a:latin typeface="Cambria Math"/>
                              <a:ea typeface="Cambria Math"/>
                            </a:rPr>
                            <m:t>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7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∃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: 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7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7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sz="17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 ∧ 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∧ </m:t>
                              </m:r>
                              <m:sSup>
                                <m:sSup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</m:acc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 ∧</m:t>
                              </m:r>
                              <m:sSup>
                                <m:sSup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7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</m:acc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17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sz="17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1700" b="1" dirty="0">
                              <a:ea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700" b="0" dirty="0" smtClean="0">
                  <a:ea typeface="Cambria Math"/>
                </a:endParaRPr>
              </a:p>
              <a:p>
                <a:r>
                  <a:rPr lang="en-US" sz="1700" b="1" dirty="0">
                    <a:ea typeface="Cambria Math"/>
                  </a:rPr>
                  <a:t> </a:t>
                </a:r>
                <a:r>
                  <a:rPr lang="en-US" sz="1700" b="1" dirty="0" smtClean="0">
                    <a:ea typeface="Cambria Math"/>
                  </a:rPr>
                  <a:t> </a:t>
                </a:r>
                <a:r>
                  <a:rPr lang="en-US" dirty="0" smtClean="0"/>
                  <a:t>		</a:t>
                </a:r>
                <a:r>
                  <a:rPr lang="en-US" sz="1700" dirty="0" smtClean="0"/>
                  <a:t>                        </a:t>
                </a:r>
                <a:r>
                  <a:rPr lang="en-US" sz="17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{Marginal probability of this step with </a:t>
                </a:r>
                <a:r>
                  <a:rPr lang="en-US" sz="17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model </a:t>
                </a:r>
                <a:r>
                  <a:rPr lang="en-US" sz="17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P</a:t>
                </a:r>
                <a:r>
                  <a:rPr lang="en-US" sz="17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</a:rPr>
                  <a:t>}</a:t>
                </a:r>
                <a:endParaRPr lang="en-US" sz="17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17" y="2060311"/>
                <a:ext cx="8269491" cy="1929952"/>
              </a:xfrm>
              <a:prstGeom prst="rect">
                <a:avLst/>
              </a:prstGeom>
              <a:blipFill rotWithShape="1">
                <a:blip r:embed="rId2"/>
                <a:stretch>
                  <a:fillRect b="-53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80330" y="784201"/>
            <a:ext cx="8763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</a:rPr>
              <a:t>The model was trained by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</a:rPr>
              <a:t>maximizing likelihood using the gradient descent method.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31640" y="5261182"/>
                <a:ext cx="23012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Gill Sans MT" pitchFamily="34" charset="0"/>
                  </a:rPr>
                  <a:t>Dynamic programming</a:t>
                </a:r>
              </a:p>
              <a:p>
                <a:r>
                  <a:rPr lang="en-US" dirty="0" smtClean="0">
                    <a:latin typeface="Gill Sans MT" pitchFamily="34" charset="0"/>
                  </a:rPr>
                  <a:t>complexity: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0" smtClean="0">
                        <a:latin typeface="Cambria Math"/>
                      </a:rPr>
                      <m:t>𝐎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261182"/>
                <a:ext cx="230127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2116" t="-4717" r="-158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96" name="Straight Arrow Connector 4095"/>
          <p:cNvCxnSpPr/>
          <p:nvPr/>
        </p:nvCxnSpPr>
        <p:spPr>
          <a:xfrm>
            <a:off x="2339752" y="4076535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9" name="Straight Arrow Connector 4098"/>
          <p:cNvCxnSpPr/>
          <p:nvPr/>
        </p:nvCxnSpPr>
        <p:spPr>
          <a:xfrm>
            <a:off x="3651058" y="5445848"/>
            <a:ext cx="5609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65" y="4079554"/>
            <a:ext cx="2964942" cy="27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5157" y="4431929"/>
            <a:ext cx="1726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Partial sum (forward)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236296" y="6597352"/>
            <a:ext cx="185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Partial sum (backward)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9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Kinase sequence alignment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5774885"/>
            <a:ext cx="80648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  <a:latin typeface="Gill Sans MT" pitchFamily="34" charset="0"/>
              </a:rPr>
              <a:t>Finally, we aligned all kinases with the EGFR kinase domain.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608414"/>
              </p:ext>
            </p:extLst>
          </p:nvPr>
        </p:nvGraphicFramePr>
        <p:xfrm>
          <a:off x="1637928" y="1331476"/>
          <a:ext cx="5742384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9872" y="11154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Alignment accuracy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50038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BLAST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2224" y="50038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HMM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0038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Ours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08720"/>
                <a:ext cx="8435280" cy="547260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600" dirty="0" smtClean="0">
                    <a:latin typeface="Gill Sans MT" pitchFamily="34" charset="0"/>
                  </a:rPr>
                  <a:t>We want to find  a set of important residues (</a:t>
                </a:r>
                <a14:m>
                  <m:oMath xmlns:m="http://schemas.openxmlformats.org/officeDocument/2006/math">
                    <m:r>
                      <m:rPr>
                        <m:brk m:alnAt="9"/>
                      </m:rPr>
                      <a:rPr lang="en-US" sz="2600" i="1">
                        <a:latin typeface="Cambria Math"/>
                        <a:ea typeface="Cambria Math"/>
                      </a:rPr>
                      <m:t>𝐾</m:t>
                    </m:r>
                    <m:r>
                      <a:rPr lang="en-US" sz="2600" i="1">
                        <a:latin typeface="Cambria Math"/>
                        <a:ea typeface="Cambria Math"/>
                      </a:rPr>
                      <m:t>𝑒𝑦</m:t>
                    </m:r>
                  </m:oMath>
                </a14:m>
                <a:r>
                  <a:rPr lang="en-US" sz="2600" dirty="0" smtClean="0">
                    <a:latin typeface="Gill Sans MT" pitchFamily="34" charset="0"/>
                  </a:rPr>
                  <a:t>) that can explain the specificity of client kinase specificity</a:t>
                </a:r>
              </a:p>
              <a:p>
                <a:pPr marL="0" indent="0">
                  <a:buNone/>
                </a:pPr>
                <a:endParaRPr lang="en-US" sz="2600" dirty="0" smtClean="0">
                  <a:latin typeface="Gill Sans MT" pitchFamily="34" charset="0"/>
                </a:endParaRPr>
              </a:p>
              <a:p>
                <a:pPr marL="0" indent="0">
                  <a:buNone/>
                </a:pPr>
                <a:endParaRPr lang="en-US" sz="2600" dirty="0" smtClean="0">
                  <a:latin typeface="Gill Sans MT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latin typeface="Gill Sans MT" pitchFamily="34" charset="0"/>
                </a:endParaRPr>
              </a:p>
              <a:p>
                <a:endParaRPr lang="en-US" sz="2600" dirty="0" smtClean="0">
                  <a:latin typeface="Gill Sans MT" pitchFamily="34" charset="0"/>
                </a:endParaRPr>
              </a:p>
              <a:p>
                <a:endParaRPr lang="en-US" sz="2600" dirty="0">
                  <a:latin typeface="Gill Sans MT" pitchFamily="34" charset="0"/>
                </a:endParaRPr>
              </a:p>
              <a:p>
                <a:endParaRPr lang="en-US" sz="2600" dirty="0" smtClean="0">
                  <a:latin typeface="Gill Sans MT" pitchFamily="34" charset="0"/>
                </a:endParaRPr>
              </a:p>
              <a:p>
                <a:r>
                  <a:rPr lang="en-US" sz="2600" dirty="0" smtClean="0">
                    <a:latin typeface="Gill Sans MT" pitchFamily="34" charset="0"/>
                  </a:rPr>
                  <a:t>High-dimensional regression</a:t>
                </a:r>
              </a:p>
              <a:p>
                <a:pPr lvl="1"/>
                <a:r>
                  <a:rPr lang="en-US" sz="2600" dirty="0" smtClean="0">
                    <a:latin typeface="Gill Sans MT" pitchFamily="34" charset="0"/>
                  </a:rPr>
                  <a:t>280 data points (only 220 canonical kinases</a:t>
                </a:r>
                <a:r>
                  <a:rPr lang="en-US" sz="2600" dirty="0">
                    <a:latin typeface="Gill Sans MT" pitchFamily="34" charset="0"/>
                  </a:rPr>
                  <a:t>)</a:t>
                </a:r>
                <a:endParaRPr lang="en-US" sz="2600" dirty="0" smtClean="0">
                  <a:latin typeface="Gill Sans MT" pitchFamily="34" charset="0"/>
                </a:endParaRPr>
              </a:p>
              <a:p>
                <a:pPr lvl="1"/>
                <a:r>
                  <a:rPr lang="en-US" sz="2600" dirty="0" smtClean="0">
                    <a:latin typeface="Gill Sans MT" pitchFamily="34" charset="0"/>
                  </a:rPr>
                  <a:t>More than 6000 features if amino acid identity is </a:t>
                </a:r>
              </a:p>
              <a:p>
                <a:pPr marL="457200" lvl="1" indent="0">
                  <a:buNone/>
                </a:pPr>
                <a:r>
                  <a:rPr lang="en-US" sz="2600" dirty="0">
                    <a:latin typeface="Gill Sans MT" pitchFamily="34" charset="0"/>
                  </a:rPr>
                  <a:t> </a:t>
                </a:r>
                <a:r>
                  <a:rPr lang="en-US" sz="2600" dirty="0" smtClean="0">
                    <a:latin typeface="Gill Sans MT" pitchFamily="34" charset="0"/>
                  </a:rPr>
                  <a:t>   used for features</a:t>
                </a:r>
              </a:p>
              <a:p>
                <a:pPr lvl="1"/>
                <a:endParaRPr lang="en-US" sz="2600" dirty="0">
                  <a:latin typeface="Gill Sans MT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08720"/>
                <a:ext cx="8435280" cy="5472608"/>
              </a:xfrm>
              <a:blipFill rotWithShape="1">
                <a:blip r:embed="rId3"/>
                <a:stretch>
                  <a:fillRect l="-1228" t="-1002" b="-5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itchFamily="34" charset="0"/>
              </a:rPr>
              <a:t>Predicting Hsp90::kinase specificity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3568" y="1880992"/>
                <a:ext cx="8101942" cy="50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  <m:t>𝑩𝒊𝒏𝒅𝒊𝒏𝒈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  <m:t>𝒌</m:t>
                        </m:r>
                      </m:sup>
                    </m:sSup>
                    <m:r>
                      <a:rPr lang="en-US" sz="2200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𝒊</m:t>
                        </m:r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∈</m:t>
                        </m:r>
                        <m:r>
                          <a:rPr lang="en-US" sz="2200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𝑲𝒆𝒚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itchFamily="18" charset="0"/>
                                <a:ea typeface="Cambria Math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sSubSup>
                      <m:sSubSupPr>
                        <m:ctrlP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𝑺𝒆𝒒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𝒌</m:t>
                        </m:r>
                      </m:sup>
                    </m:sSubSup>
                    <m:r>
                      <a:rPr lang="en-US" sz="2200" b="0" i="0" smtClean="0">
                        <a:latin typeface="Cambria Math"/>
                        <a:ea typeface="Cambria Math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200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/>
                            <a:ea typeface="Cambria Math" pitchFamily="18" charset="0"/>
                          </a:rPr>
                          <m:t>   </m:t>
                        </m:r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𝑆𝑒𝑞</m:t>
                        </m:r>
                      </m:e>
                      <m:sub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200" i="1">
                            <a:latin typeface="Cambria Math" pitchFamily="18" charset="0"/>
                            <a:ea typeface="Cambria Math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2200" dirty="0" smtClean="0">
                    <a:latin typeface="Cambria Math" pitchFamily="18" charset="0"/>
                    <a:ea typeface="Cambria Math" pitchFamily="18" charset="0"/>
                  </a:rPr>
                  <a:t> is the </a:t>
                </a:r>
                <a:r>
                  <a:rPr lang="en-US" sz="2200" i="1" dirty="0" err="1" smtClean="0">
                    <a:latin typeface="Cambria Math" pitchFamily="18" charset="0"/>
                    <a:ea typeface="Cambria Math" pitchFamily="18" charset="0"/>
                  </a:rPr>
                  <a:t>i-</a:t>
                </a:r>
                <a:r>
                  <a:rPr lang="en-US" sz="2200" dirty="0" err="1" smtClean="0">
                    <a:latin typeface="Cambria Math" pitchFamily="18" charset="0"/>
                    <a:ea typeface="Cambria Math" pitchFamily="18" charset="0"/>
                  </a:rPr>
                  <a:t>th</a:t>
                </a:r>
                <a:r>
                  <a:rPr lang="en-US" sz="2200" dirty="0" smtClean="0">
                    <a:latin typeface="Cambria Math" pitchFamily="18" charset="0"/>
                    <a:ea typeface="Cambria Math" pitchFamily="18" charset="0"/>
                  </a:rPr>
                  <a:t>  residue of kinase </a:t>
                </a:r>
                <a:r>
                  <a:rPr lang="en-US" sz="2200" i="1" dirty="0" smtClean="0">
                    <a:latin typeface="Cambria Math" pitchFamily="18" charset="0"/>
                    <a:ea typeface="Cambria Math" pitchFamily="18" charset="0"/>
                  </a:rPr>
                  <a:t>k</a:t>
                </a:r>
                <a:endParaRPr lang="en-US" sz="2200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880992"/>
                <a:ext cx="8101942" cy="503728"/>
              </a:xfrm>
              <a:prstGeom prst="rect">
                <a:avLst/>
              </a:prstGeom>
              <a:blipFill rotWithShape="1">
                <a:blip r:embed="rId4"/>
                <a:stretch>
                  <a:fillRect l="-451" t="-102439" b="-1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33488"/>
            <a:ext cx="1595122" cy="101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6962" y="3239737"/>
            <a:ext cx="84605" cy="10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47664" y="2714315"/>
                <a:ext cx="7920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𝐃𝐚𝐭𝐚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𝐦𝐚𝐭𝐫𝐢𝐱</m:t>
                      </m:r>
                      <m:r>
                        <a:rPr lang="en-US" b="1" i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714315"/>
                <a:ext cx="792088" cy="369332"/>
              </a:xfrm>
              <a:prstGeom prst="rect">
                <a:avLst/>
              </a:prstGeom>
              <a:blipFill rotWithShape="1">
                <a:blip r:embed="rId7"/>
                <a:stretch>
                  <a:fillRect r="-8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923928" y="2708920"/>
                <a:ext cx="1800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𝐁𝐢𝐧𝐝𝐢𝐧𝐠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708920"/>
                <a:ext cx="180020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14794" y="3559766"/>
                <a:ext cx="15544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𝒘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794" y="3559766"/>
                <a:ext cx="155447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24128" y="3501008"/>
                <a:ext cx="155447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𝒘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𝒂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𝒔𝒑𝒂𝒓𝒔𝒆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𝒘𝒆𝒊𝒈𝒉𝒕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𝒗𝒆𝒄𝒕𝒐𝒓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3501008"/>
                <a:ext cx="1554470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176" r="-10823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0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770746"/>
              </p:ext>
            </p:extLst>
          </p:nvPr>
        </p:nvGraphicFramePr>
        <p:xfrm>
          <a:off x="107504" y="981244"/>
          <a:ext cx="5985747" cy="54720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7422"/>
                <a:gridCol w="1047275"/>
                <a:gridCol w="1257422"/>
                <a:gridCol w="1226246"/>
                <a:gridCol w="1197382"/>
              </a:tblGrid>
              <a:tr h="3331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Amino Acid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Steric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Polarizability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Hydrophobicity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Isoelectric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A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1.28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0.05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1.8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6.11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G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0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-0.4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6.07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V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3.67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4.2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6.02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L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2.59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3.8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6.04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I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4.19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4.5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6.04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F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2.94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0.29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2.8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5.67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Y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2.94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-1.3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5.66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W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3.21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0.41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5.94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T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3.03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-0.7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S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1.31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0.06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-0.8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R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2.34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0.29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-4.5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10.74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K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1.89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0.22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9.99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H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2.99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0.23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7.69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D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2.95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E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1.56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3.09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N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6.52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Q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1.56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-3.5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5.65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M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2.35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0.22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1.9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5.71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P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2.67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-1.6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6.8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  <a:tr h="2386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C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Gill Sans Light"/>
                          <a:cs typeface="Gill Sans Light"/>
                        </a:rPr>
                        <a:t>1.77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Gill Sans Light"/>
                          <a:cs typeface="Gill Sans Light"/>
                        </a:rPr>
                        <a:t>0.13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3399"/>
                          </a:solidFill>
                          <a:effectLst/>
                          <a:latin typeface="Gill Sans Light"/>
                          <a:cs typeface="Gill Sans Light"/>
                        </a:rPr>
                        <a:t>2.5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3399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Gill Sans Light"/>
                          <a:cs typeface="Gill Sans Light"/>
                        </a:rPr>
                        <a:t>6.35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74066" marR="74066" marT="37033" marB="37033" anchor="ctr" horzOverflow="overflow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Dimensionality reduction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32856"/>
            <a:ext cx="2331747" cy="2325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1126" y="13407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Four major </a:t>
            </a:r>
            <a:r>
              <a:rPr lang="en-US" dirty="0" err="1" smtClean="0">
                <a:latin typeface="Gill Sans MT" pitchFamily="34" charset="0"/>
              </a:rPr>
              <a:t>physico</a:t>
            </a:r>
            <a:r>
              <a:rPr lang="en-US" dirty="0" smtClean="0">
                <a:latin typeface="Gill Sans MT" pitchFamily="34" charset="0"/>
              </a:rPr>
              <a:t>-chemical propensities 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4602625"/>
            <a:ext cx="2488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 Math" pitchFamily="18" charset="0"/>
                <a:ea typeface="Cambria Math" pitchFamily="18" charset="0"/>
              </a:rPr>
              <a:t>Clustering of 527 </a:t>
            </a:r>
          </a:p>
          <a:p>
            <a:r>
              <a:rPr lang="en-US" dirty="0" smtClean="0">
                <a:latin typeface="Cambria Math" pitchFamily="18" charset="0"/>
                <a:ea typeface="Cambria Math" pitchFamily="18" charset="0"/>
              </a:rPr>
              <a:t>amino acid features </a:t>
            </a:r>
          </a:p>
          <a:p>
            <a:r>
              <a:rPr lang="en-US" dirty="0" smtClean="0">
                <a:latin typeface="Cambria Math" pitchFamily="18" charset="0"/>
                <a:ea typeface="Cambria Math" pitchFamily="18" charset="0"/>
              </a:rPr>
              <a:t>from </a:t>
            </a:r>
            <a:r>
              <a:rPr lang="en-US" dirty="0" err="1" smtClean="0">
                <a:latin typeface="Cambria Math" pitchFamily="18" charset="0"/>
                <a:ea typeface="Cambria Math" pitchFamily="18" charset="0"/>
              </a:rPr>
              <a:t>AAIndex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 database</a:t>
            </a:r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19672" y="2924944"/>
            <a:ext cx="6686819" cy="1903283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1700" dirty="0" smtClean="0"/>
              <a:t>Solve the following L1-regularized regression</a:t>
            </a:r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5576" y="4422178"/>
                <a:ext cx="4680520" cy="37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/>
                                </a:rPr>
                                <m:t>≔</m:t>
                              </m:r>
                            </m:e>
                          </m:box>
                          <m:r>
                            <a:rPr lang="en-US" b="0" i="1" smtClean="0">
                              <a:latin typeface="Cambria Math"/>
                            </a:rPr>
                            <m:t>𝑎𝑟𝑔𝑚𝑖𝑛</m:t>
                          </m:r>
                        </m:e>
                        <m:sub>
                          <m:sSup>
                            <m:sSup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𝒕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𝒕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422178"/>
                <a:ext cx="4680520" cy="374974"/>
              </a:xfrm>
              <a:prstGeom prst="rect">
                <a:avLst/>
              </a:prstGeom>
              <a:blipFill rotWithShape="1">
                <a:blip r:embed="rId3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44008" y="4427820"/>
                <a:ext cx="331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itchFamily="18" charset="0"/>
                            <a:ea typeface="Cambria Math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 pitchFamily="18" charset="0"/>
                            <a:ea typeface="Cambria Math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>
                    <a:latin typeface="Cambria Math" pitchFamily="18" charset="0"/>
                    <a:ea typeface="Cambria Math" pitchFamily="18" charset="0"/>
                  </a:rPr>
                  <a:t> is chosen on validation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itchFamily="18" charset="0"/>
                            <a:ea typeface="Cambria Math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27820"/>
                <a:ext cx="3312253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56630" y="5075891"/>
                <a:ext cx="4471554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𝑞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630" y="5075891"/>
                <a:ext cx="447155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839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7584" y="3373872"/>
                <a:ext cx="7654267" cy="1063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𝒕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sup>
                                    <m:e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sup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sup>
                      </m:sSup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/>
                                </a:rPr>
                                <m:t>|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373872"/>
                <a:ext cx="7654267" cy="10632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37464" y="1127644"/>
                <a:ext cx="7074167" cy="933204"/>
              </a:xfrm>
              <a:prstGeom prst="rect">
                <a:avLst/>
              </a:prstGeom>
              <a:noFill/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di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feature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matrix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 × 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  </m:t>
                          </m:r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features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of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  <m:r>
                            <a:rPr lang="en-US" i="1"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residues</m:t>
                          </m:r>
                        </m:e>
                      </m:d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pPr algn="di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LUMIER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score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kinase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b="0" i="1" dirty="0" smtClean="0">
                  <a:latin typeface="Cambria Math"/>
                </a:endParaRPr>
              </a:p>
              <a:p>
                <a:pPr algn="di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𝑞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r>
                        <a:rPr lang="en-US" i="1">
                          <a:latin typeface="Cambria Math"/>
                        </a:rPr>
                        <m:t> × 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zero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matrix</m:t>
                      </m:r>
                      <m:r>
                        <a:rPr lang="en-US" b="0" i="0" smtClean="0">
                          <a:latin typeface="Cambria Math"/>
                        </a:rPr>
                        <m:t>,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t</m:t>
                      </m:r>
                      <m:r>
                        <a:rPr lang="en-US" b="0" i="0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64" y="1127644"/>
                <a:ext cx="7074167" cy="933204"/>
              </a:xfrm>
              <a:prstGeom prst="rect">
                <a:avLst/>
              </a:prstGeom>
              <a:blipFill rotWithShape="1">
                <a:blip r:embed="rId7"/>
                <a:stretch>
                  <a:fillRect b="-1290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91680" y="2283246"/>
                <a:ext cx="4203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Randomly subsample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two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sets</m:t>
                    </m:r>
                    <m:r>
                      <a:rPr lang="en-US" b="0" i="0" smtClean="0">
                        <a:latin typeface="Cambria Math"/>
                      </a:rPr>
                      <m:t>  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283246"/>
                <a:ext cx="420320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306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19672" y="2276872"/>
            <a:ext cx="4310356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53962" y="2643286"/>
            <a:ext cx="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980051" y="4834601"/>
            <a:ext cx="15885" cy="241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2"/>
          </p:cNvCxnSpPr>
          <p:nvPr/>
        </p:nvCxnSpPr>
        <p:spPr>
          <a:xfrm rot="5400000" flipH="1">
            <a:off x="1148186" y="2601002"/>
            <a:ext cx="2945950" cy="2742492"/>
          </a:xfrm>
          <a:prstGeom prst="bentConnector3">
            <a:avLst>
              <a:gd name="adj1" fmla="val -77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249914" y="2499270"/>
            <a:ext cx="3697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21832" y="5795972"/>
            <a:ext cx="205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Repeat 10000 times</a:t>
            </a:r>
            <a:endParaRPr lang="en-US" dirty="0">
              <a:latin typeface="Gill Sans M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59632" y="6300028"/>
                <a:ext cx="7052000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Rank all features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en-US" dirty="0" smtClean="0"/>
                  <a:t>, and choose the top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features by cross validation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6300028"/>
                <a:ext cx="7052000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691" t="-6349" b="-22222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/>
          <p:cNvSpPr txBox="1">
            <a:spLocks/>
          </p:cNvSpPr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ill Sans MT" pitchFamily="34" charset="0"/>
              </a:rPr>
              <a:t>Find the key residues: robust sparse regression</a:t>
            </a:r>
            <a:endParaRPr lang="en-US" sz="36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1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2" grpId="0"/>
      <p:bldP spid="6" grpId="0" animBg="1"/>
      <p:bldP spid="7" grpId="0"/>
      <p:bldP spid="10" grpId="0"/>
      <p:bldP spid="11" grpId="0" animBg="1"/>
      <p:bldP spid="25" grpId="0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8902" y="5849279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hydrophobicity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2252" y="5849279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s</a:t>
            </a:r>
            <a:r>
              <a:rPr lang="en-US" sz="2000" dirty="0" smtClean="0">
                <a:latin typeface="Gill Sans Light"/>
                <a:cs typeface="Gill Sans Light"/>
              </a:rPr>
              <a:t>teric parameter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3453" y="5849279"/>
            <a:ext cx="850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c</a:t>
            </a:r>
            <a:r>
              <a:rPr lang="en-US" sz="2000" dirty="0" smtClean="0">
                <a:latin typeface="Gill Sans Light"/>
                <a:cs typeface="Gill Sans Light"/>
              </a:rPr>
              <a:t>harge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7533" y="5880057"/>
            <a:ext cx="374650" cy="369332"/>
          </a:xfrm>
          <a:prstGeom prst="ellipse">
            <a:avLst/>
          </a:prstGeom>
          <a:solidFill>
            <a:srgbClr val="FF4CE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4CE4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57599" y="5880057"/>
            <a:ext cx="374650" cy="369332"/>
          </a:xfrm>
          <a:prstGeom prst="ellipse">
            <a:avLst/>
          </a:prstGeom>
          <a:solidFill>
            <a:srgbClr val="54F3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4CE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51133" y="5880057"/>
            <a:ext cx="374650" cy="36933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4" name="1ATP_significant_90de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812" y="706331"/>
            <a:ext cx="3994686" cy="4791271"/>
          </a:xfrm>
        </p:spPr>
      </p:pic>
      <p:pic>
        <p:nvPicPr>
          <p:cNvPr id="3" name="Picture 2" descr="PKA_surfa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953843"/>
            <a:ext cx="3801533" cy="412019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Structural motif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hysrev.physiology.org/content/90/4/1507/F1.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41655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bkb.org/featuredmolecule/1or8_pm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7885"/>
            <a:ext cx="2880320" cy="26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56372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Molecular switch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7" name="Picture 11" descr="http://upload.wikimedia.org/wikipedia/commons/d/d1/Protein_AURKA_PDB_1mq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2664296" cy="183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591514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Enzyme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3484" y="5743588"/>
            <a:ext cx="284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Signaling transduction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ill Sans MT" pitchFamily="34" charset="0"/>
              </a:rPr>
              <a:t>Protein structure and function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Predicting Hsp90 clients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>
            <a:off x="4716016" y="2482934"/>
            <a:ext cx="461665" cy="4882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TPR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464705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FPR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>
            <a:off x="4860032" y="974651"/>
            <a:ext cx="461665" cy="20935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34410" y="44937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02423" y="4365697"/>
            <a:ext cx="461665" cy="20935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32440" y="45030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12160" y="5229200"/>
            <a:ext cx="2130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Gill Sans MT" pitchFamily="34" charset="0"/>
              </a:rPr>
              <a:t>AUC = 0.81</a:t>
            </a:r>
          </a:p>
          <a:p>
            <a:r>
              <a:rPr lang="en-US" sz="2200" dirty="0" smtClean="0">
                <a:latin typeface="Gill Sans MT" pitchFamily="34" charset="0"/>
              </a:rPr>
              <a:t>Sensitivity = 0.80</a:t>
            </a:r>
          </a:p>
          <a:p>
            <a:r>
              <a:rPr lang="en-US" sz="2200" dirty="0" smtClean="0">
                <a:latin typeface="Gill Sans MT" pitchFamily="34" charset="0"/>
              </a:rPr>
              <a:t>Specificity = 0.77</a:t>
            </a:r>
            <a:endParaRPr lang="en-US" sz="2200" dirty="0">
              <a:latin typeface="Gill Sans MT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12776"/>
            <a:ext cx="32289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24400" y="4971873"/>
            <a:ext cx="3898900" cy="11214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itchFamily="34" charset="0"/>
            </a:endParaRPr>
          </a:p>
        </p:txBody>
      </p:sp>
      <p:graphicFrame>
        <p:nvGraphicFramePr>
          <p:cNvPr id="4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85006"/>
              </p:ext>
            </p:extLst>
          </p:nvPr>
        </p:nvGraphicFramePr>
        <p:xfrm>
          <a:off x="228600" y="1387902"/>
          <a:ext cx="3898900" cy="4703964"/>
        </p:xfrm>
        <a:graphic>
          <a:graphicData uri="http://schemas.openxmlformats.org/drawingml/2006/table">
            <a:tbl>
              <a:tblPr firstRow="1" lastRow="1" bandRow="1">
                <a:tableStyleId>{7E9639D4-E3E2-4D34-9284-5A2195B3D0D7}</a:tableStyleId>
              </a:tblPr>
              <a:tblGrid>
                <a:gridCol w="1066800"/>
                <a:gridCol w="1460500"/>
                <a:gridCol w="1371600"/>
              </a:tblGrid>
              <a:tr h="496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Kinase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Predicted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Experimental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ABL2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DDR2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INSR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CDK12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EPHA3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CHUK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RPS6KB2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IKBKB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GSK3B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PDPK1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BRAF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NPR1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EPHB2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EPHB3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3000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EPHA8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</a:p>
                  </a:txBody>
                  <a:tcPr marL="9525" marR="9525" marT="9525" marB="0" anchor="ctr" horzOverflow="overflow"/>
                </a:tc>
              </a:tr>
              <a:tr h="359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宋体" charset="0"/>
                          <a:cs typeface="Gill Sans"/>
                        </a:rPr>
                        <a:t>Total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宋体" charset="0"/>
                        <a:cs typeface="Gill Sans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ea typeface="宋体" charset="0"/>
                          <a:cs typeface="Gill Sans"/>
                        </a:rPr>
                        <a:t>15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ea typeface="宋体" charset="0"/>
                        <a:cs typeface="Gill Sans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"/>
                          <a:cs typeface="Gill Sans"/>
                        </a:rPr>
                        <a:t>12</a:t>
                      </a: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079909"/>
              </p:ext>
            </p:extLst>
          </p:nvPr>
        </p:nvGraphicFramePr>
        <p:xfrm>
          <a:off x="4724400" y="1421137"/>
          <a:ext cx="3898900" cy="3218596"/>
        </p:xfrm>
        <a:graphic>
          <a:graphicData uri="http://schemas.openxmlformats.org/drawingml/2006/table">
            <a:tbl>
              <a:tblPr firstRow="1" lastRow="1" bandRow="1">
                <a:tableStyleId>{7E9639D4-E3E2-4D34-9284-5A2195B3D0D7}</a:tableStyleId>
              </a:tblPr>
              <a:tblGrid>
                <a:gridCol w="1066800"/>
                <a:gridCol w="1460500"/>
                <a:gridCol w="1371600"/>
              </a:tblGrid>
              <a:tr h="496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Kinase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Predicted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Experimental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MAP2K1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BRSK1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SCYL1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ROR1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MASTL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LATS1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MGC42105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CDKL1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3137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MAP2K4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-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Light"/>
                          <a:cs typeface="Gill Sans Light"/>
                        </a:rPr>
                        <a:t>+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宋体" charset="0"/>
                          <a:cs typeface="Gill Sans"/>
                        </a:rPr>
                        <a:t>Total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ea typeface="宋体" charset="0"/>
                          <a:cs typeface="Gill Sans"/>
                        </a:rPr>
                        <a:t>9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ill Sans"/>
                          <a:cs typeface="Gill Sans"/>
                        </a:rPr>
                        <a:t>6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Light"/>
                        <a:ea typeface="宋体" charset="0"/>
                        <a:cs typeface="Gill Sans Light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1396" y="872067"/>
            <a:ext cx="224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  <a:cs typeface="Gill Sans Light"/>
              </a:rPr>
              <a:t>Predicted clients</a:t>
            </a:r>
            <a:endParaRPr lang="en-US" sz="2400" dirty="0">
              <a:latin typeface="Gill Sans MT" pitchFamily="34" charset="0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8730" y="872067"/>
            <a:ext cx="282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  <a:cs typeface="Gill Sans Light"/>
              </a:rPr>
              <a:t>Predicted non-clients</a:t>
            </a:r>
            <a:endParaRPr lang="en-US" sz="2400" dirty="0">
              <a:latin typeface="Gill Sans MT" pitchFamily="34" charset="0"/>
              <a:cs typeface="Gill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7900" y="4971873"/>
            <a:ext cx="383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latin typeface="Gill Sans MT" pitchFamily="34" charset="0"/>
                <a:cs typeface="Gill Sans Light"/>
              </a:rPr>
              <a:t>Accuracy	  0.75</a:t>
            </a:r>
            <a:endParaRPr lang="en-US" altLang="zh-CN" sz="3000" dirty="0">
              <a:latin typeface="Gill Sans MT" pitchFamily="34" charset="0"/>
              <a:cs typeface="Gill Sans Light"/>
            </a:endParaRPr>
          </a:p>
          <a:p>
            <a:r>
              <a:rPr lang="en-US" altLang="zh-CN" sz="3000" dirty="0" smtClean="0">
                <a:latin typeface="Gill Sans MT" pitchFamily="34" charset="0"/>
                <a:cs typeface="Gill Sans Light"/>
              </a:rPr>
              <a:t>Precision (PPV) 0.8</a:t>
            </a:r>
            <a:endParaRPr lang="en-US" altLang="zh-CN" sz="3000" dirty="0">
              <a:latin typeface="Gill Sans MT" pitchFamily="34" charset="0"/>
              <a:cs typeface="Gill Sans Ligh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Validation on new kinases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12499" y="5233145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hydrophobicity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2499" y="5765194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s</a:t>
            </a:r>
            <a:r>
              <a:rPr lang="en-US" sz="2000" dirty="0" smtClean="0">
                <a:latin typeface="Gill Sans Light"/>
                <a:cs typeface="Gill Sans Light"/>
              </a:rPr>
              <a:t>teric parameter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8569" y="4717012"/>
            <a:ext cx="850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c</a:t>
            </a:r>
            <a:r>
              <a:rPr lang="en-US" sz="2000" dirty="0" smtClean="0">
                <a:latin typeface="Gill Sans Light"/>
                <a:cs typeface="Gill Sans Light"/>
              </a:rPr>
              <a:t>harge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51130" y="5263923"/>
            <a:ext cx="374650" cy="369332"/>
          </a:xfrm>
          <a:prstGeom prst="ellipse">
            <a:avLst/>
          </a:prstGeom>
          <a:solidFill>
            <a:srgbClr val="FF4CE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4CE4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72595" y="5765194"/>
            <a:ext cx="374650" cy="369332"/>
          </a:xfrm>
          <a:prstGeom prst="ellipse">
            <a:avLst/>
          </a:prstGeom>
          <a:solidFill>
            <a:srgbClr val="54F3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4CE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66249" y="4747790"/>
            <a:ext cx="374650" cy="36933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4" name="1ATP_significant_90de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74781"/>
            <a:ext cx="3880195" cy="4653950"/>
          </a:xfr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Structural motif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3264" y="3686992"/>
            <a:ext cx="13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Normalized </a:t>
            </a:r>
          </a:p>
          <a:p>
            <a:r>
              <a:rPr lang="en-US" dirty="0">
                <a:latin typeface="Gill Sans MT" pitchFamily="34" charset="0"/>
              </a:rPr>
              <a:t>c</a:t>
            </a:r>
            <a:r>
              <a:rPr lang="en-US" dirty="0" smtClean="0">
                <a:latin typeface="Gill Sans MT" pitchFamily="34" charset="0"/>
              </a:rPr>
              <a:t>oefficients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89" y="1465946"/>
            <a:ext cx="1528499" cy="21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067944" y="1630236"/>
            <a:ext cx="315792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     1. </a:t>
            </a:r>
            <a:r>
              <a:rPr lang="en-US" altLang="zh-CN" dirty="0" smtClean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  </a:t>
            </a: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97 on </a:t>
            </a:r>
            <a:r>
              <a:rPr lang="el-GR" altLang="zh-CN" dirty="0" smtClean="0">
                <a:solidFill>
                  <a:srgbClr val="0070C0"/>
                </a:solidFill>
                <a:latin typeface="Calibri"/>
                <a:cs typeface="Calibri"/>
              </a:rPr>
              <a:t>α</a:t>
            </a:r>
            <a:r>
              <a:rPr lang="en-US" altLang="zh-CN" dirty="0" smtClean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C-</a:t>
            </a: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β</a:t>
            </a:r>
            <a:r>
              <a:rPr lang="en-US" altLang="zh-CN" dirty="0" smtClean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4 </a:t>
            </a:r>
            <a:endParaRPr lang="en-US" altLang="zh-CN" dirty="0">
              <a:solidFill>
                <a:srgbClr val="0070C0"/>
              </a:solidFill>
              <a:latin typeface="Gill Sans MT" pitchFamily="34" charset="0"/>
              <a:cs typeface="Gill Sans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     2</a:t>
            </a:r>
            <a:r>
              <a:rPr lang="en-US" altLang="zh-CN" dirty="0" smtClean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.   99 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on </a:t>
            </a:r>
            <a:r>
              <a:rPr lang="el-GR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α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C-β4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     3. </a:t>
            </a:r>
            <a:r>
              <a:rPr lang="en-US" altLang="zh-CN" dirty="0" smtClean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100 </a:t>
            </a: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on </a:t>
            </a:r>
            <a:r>
              <a:rPr lang="el-GR" altLang="zh-CN" dirty="0">
                <a:solidFill>
                  <a:srgbClr val="0070C0"/>
                </a:solidFill>
                <a:latin typeface="Calibri"/>
                <a:cs typeface="Calibri"/>
              </a:rPr>
              <a:t>α</a:t>
            </a: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C-β4</a:t>
            </a:r>
            <a:endParaRPr lang="en-US" altLang="zh-CN" dirty="0" smtClean="0">
              <a:solidFill>
                <a:srgbClr val="0070C0"/>
              </a:solidFill>
              <a:latin typeface="Gill Sans MT" pitchFamily="34" charset="0"/>
              <a:cs typeface="Gill Sans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 smtClean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     4. 105 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on </a:t>
            </a:r>
            <a:r>
              <a:rPr lang="el-GR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α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C-β4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 smtClean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     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5. </a:t>
            </a:r>
            <a:r>
              <a:rPr lang="en-US" altLang="zh-CN" dirty="0" smtClean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148 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on </a:t>
            </a:r>
            <a:r>
              <a:rPr lang="el-GR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α</a:t>
            </a:r>
            <a:r>
              <a:rPr lang="en-US" altLang="zh-CN" dirty="0">
                <a:solidFill>
                  <a:srgbClr val="00B0F0"/>
                </a:solidFill>
                <a:latin typeface="Gill Sans MT" pitchFamily="34" charset="0"/>
                <a:cs typeface="Gill Sans Light"/>
              </a:rPr>
              <a:t>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dirty="0" smtClean="0">
                <a:solidFill>
                  <a:srgbClr val="0070C0"/>
                </a:solidFill>
                <a:latin typeface="Gill Sans MT" pitchFamily="34" charset="0"/>
                <a:cs typeface="Gill Sans Light"/>
              </a:rPr>
              <a:t>     6. 156 on </a:t>
            </a:r>
            <a:r>
              <a:rPr lang="el-GR" altLang="zh-CN" dirty="0">
                <a:solidFill>
                  <a:srgbClr val="0070C0"/>
                </a:solidFill>
                <a:latin typeface="Calibri"/>
                <a:cs typeface="Calibri"/>
              </a:rPr>
              <a:t>α</a:t>
            </a:r>
            <a:r>
              <a:rPr lang="en-US" altLang="zh-CN" dirty="0">
                <a:solidFill>
                  <a:srgbClr val="0070C0"/>
                </a:solidFill>
                <a:latin typeface="Gill Sans MT" pitchFamily="34" charset="0"/>
                <a:cs typeface="Calibri"/>
              </a:rPr>
              <a:t>E </a:t>
            </a:r>
            <a:endParaRPr lang="en-US" altLang="zh-CN" dirty="0" smtClean="0">
              <a:solidFill>
                <a:srgbClr val="0070C0"/>
              </a:solidFill>
              <a:latin typeface="Gill Sans MT" pitchFamily="34" charset="0"/>
              <a:cs typeface="Gill Sans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zh-CN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     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7. </a:t>
            </a:r>
            <a:r>
              <a:rPr lang="en-US" altLang="zh-CN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147 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151 153 </a:t>
            </a:r>
            <a:r>
              <a:rPr lang="en-US" altLang="zh-CN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154 on </a:t>
            </a:r>
            <a:r>
              <a:rPr lang="el-GR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α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Gill Sans Light"/>
              </a:rPr>
              <a:t>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altLang="zh-CN" dirty="0">
              <a:latin typeface="Gill Sans MT" pitchFamily="34" charset="0"/>
              <a:cs typeface="Gill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3918" y="11154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80312" y="112474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422849" y="1484784"/>
            <a:ext cx="16136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38455" y="3871658"/>
            <a:ext cx="147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Stability of </a:t>
            </a:r>
            <a:r>
              <a:rPr lang="el-GR" altLang="zh-CN" dirty="0">
                <a:cs typeface="Calibri"/>
              </a:rPr>
              <a:t>α</a:t>
            </a:r>
            <a:r>
              <a:rPr lang="en-US" altLang="zh-CN" dirty="0">
                <a:latin typeface="Gill Sans MT" pitchFamily="34" charset="0"/>
                <a:cs typeface="Calibri"/>
              </a:rPr>
              <a:t>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loud 22"/>
          <p:cNvSpPr/>
          <p:nvPr/>
        </p:nvSpPr>
        <p:spPr>
          <a:xfrm>
            <a:off x="4840207" y="3840701"/>
            <a:ext cx="2036049" cy="493446"/>
          </a:xfrm>
          <a:prstGeom prst="cloud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734026" y="3501008"/>
            <a:ext cx="43310" cy="299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21262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55" y="2132856"/>
            <a:ext cx="2752349" cy="253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rystal structu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4" y="1646709"/>
            <a:ext cx="6217506" cy="4455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6982" y="135006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 smtClean="0">
                <a:solidFill>
                  <a:srgbClr val="00B050"/>
                </a:solidFill>
                <a:latin typeface="Helvetica"/>
                <a:cs typeface="Helvetica"/>
              </a:rPr>
              <a:t>E</a:t>
            </a:r>
            <a:endParaRPr lang="en-US" b="1" dirty="0">
              <a:solidFill>
                <a:srgbClr val="00B050"/>
              </a:solidFill>
              <a:latin typeface="Helvetica"/>
              <a:cs typeface="Helvetic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Symbol" charset="2"/>
                <a:cs typeface="Symbol" charset="2"/>
              </a:rPr>
              <a:t>a</a:t>
            </a:r>
            <a:r>
              <a:rPr lang="en-US" sz="4000" b="1" dirty="0" err="1" smtClean="0">
                <a:latin typeface="Helvetica"/>
                <a:cs typeface="Helvetica"/>
              </a:rPr>
              <a:t>E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dirty="0">
                <a:latin typeface="Gill Sans MT" pitchFamily="34" charset="0"/>
              </a:rPr>
              <a:t>l</a:t>
            </a:r>
            <a:r>
              <a:rPr lang="en-US" sz="4000" dirty="0" smtClean="0">
                <a:latin typeface="Gill Sans MT" pitchFamily="34" charset="0"/>
              </a:rPr>
              <a:t>ocal stability correlates with specificity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7586" y="135006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D9FA12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 smtClean="0">
                <a:solidFill>
                  <a:srgbClr val="D9FA12"/>
                </a:solidFill>
                <a:latin typeface="Helvetica"/>
                <a:cs typeface="Symbol" charset="2"/>
              </a:rPr>
              <a:t>F</a:t>
            </a:r>
            <a:endParaRPr lang="en-US" b="1" dirty="0">
              <a:solidFill>
                <a:srgbClr val="D9FA12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7262" y="135006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 smtClean="0">
                <a:solidFill>
                  <a:srgbClr val="FFC000"/>
                </a:solidFill>
                <a:latin typeface="Helvetica"/>
                <a:cs typeface="Symbol" charset="2"/>
              </a:rPr>
              <a:t>H</a:t>
            </a:r>
            <a:endParaRPr lang="en-US" b="1" dirty="0">
              <a:solidFill>
                <a:srgbClr val="FFC0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7302" y="135006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aI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1410" y="1340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(r=0.7)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83" y="2071748"/>
            <a:ext cx="2186092" cy="103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2367072"/>
            <a:ext cx="832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 1. Choose a mutant AA according to the                                               and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84" y="358484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2. Introduce the mutation on the kinase 3D structure 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84" y="4628217"/>
            <a:ext cx="7268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3. Optimize </a:t>
            </a:r>
            <a:r>
              <a:rPr lang="en-US" dirty="0">
                <a:latin typeface="Gill Sans MT" pitchFamily="34" charset="0"/>
              </a:rPr>
              <a:t>the side-chain </a:t>
            </a:r>
            <a:r>
              <a:rPr lang="en-US" dirty="0" smtClean="0">
                <a:latin typeface="Gill Sans MT" pitchFamily="34" charset="0"/>
              </a:rPr>
              <a:t>and calculate </a:t>
            </a:r>
            <a:r>
              <a:rPr lang="en-US" dirty="0">
                <a:latin typeface="Gill Sans MT" pitchFamily="34" charset="0"/>
              </a:rPr>
              <a:t>the stability change by the </a:t>
            </a:r>
            <a:r>
              <a:rPr lang="en-US" dirty="0" smtClean="0">
                <a:latin typeface="Gill Sans MT" pitchFamily="34" charset="0"/>
              </a:rPr>
              <a:t>mutation</a:t>
            </a:r>
            <a:endParaRPr lang="en-US" dirty="0">
              <a:latin typeface="Gill Sans MT" pitchFamily="34" charset="0"/>
            </a:endParaRPr>
          </a:p>
          <a:p>
            <a:r>
              <a:rPr lang="en-US" dirty="0" smtClean="0">
                <a:latin typeface="Gill Sans MT" pitchFamily="34" charset="0"/>
              </a:rPr>
              <a:t> 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10" name="1ATP_significant_90de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3119839"/>
            <a:ext cx="1150862" cy="1380357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60" y="2070330"/>
            <a:ext cx="725273" cy="10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584" y="5613675"/>
            <a:ext cx="8141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itchFamily="34" charset="0"/>
              </a:rPr>
              <a:t>4</a:t>
            </a:r>
            <a:r>
              <a:rPr lang="en-US" dirty="0" smtClean="0">
                <a:latin typeface="Gill Sans MT" pitchFamily="34" charset="0"/>
              </a:rPr>
              <a:t>. If the stability change is tolerable, then accept the mutation and go to Step 1for the</a:t>
            </a:r>
          </a:p>
          <a:p>
            <a:r>
              <a:rPr lang="en-US" dirty="0">
                <a:latin typeface="Gill Sans MT" pitchFamily="34" charset="0"/>
              </a:rPr>
              <a:t> </a:t>
            </a:r>
            <a:r>
              <a:rPr lang="en-US" dirty="0" smtClean="0">
                <a:latin typeface="Gill Sans MT" pitchFamily="34" charset="0"/>
              </a:rPr>
              <a:t>  next position. </a:t>
            </a:r>
            <a:endParaRPr lang="en-US" dirty="0">
              <a:latin typeface="Gill Sans MT" pitchFamily="34" charset="0"/>
            </a:endParaRPr>
          </a:p>
          <a:p>
            <a:r>
              <a:rPr lang="en-US" dirty="0" smtClean="0">
                <a:latin typeface="Gill Sans MT" pitchFamily="34" charset="0"/>
              </a:rPr>
              <a:t> 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018" y="916870"/>
            <a:ext cx="8402445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u="sng" dirty="0">
                <a:latin typeface="Gill Sans MT" pitchFamily="34" charset="0"/>
                <a:cs typeface="Gill Sans Light"/>
              </a:rPr>
              <a:t>Consensus </a:t>
            </a:r>
            <a:r>
              <a:rPr lang="en-US" altLang="zh-CN" b="1" u="sng" dirty="0" smtClean="0">
                <a:latin typeface="Gill Sans MT" pitchFamily="34" charset="0"/>
                <a:cs typeface="Gill Sans Light"/>
              </a:rPr>
              <a:t>approach</a:t>
            </a:r>
            <a:r>
              <a:rPr lang="en-US" altLang="zh-CN" dirty="0" smtClean="0">
                <a:latin typeface="Gill Sans MT" pitchFamily="34" charset="0"/>
                <a:cs typeface="Gill Sans Light"/>
              </a:rPr>
              <a:t>: Introducing point mutations in the critical residues of nonclient proteins, using the consensus client sequence as a template	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Computational designs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69" y="4526835"/>
            <a:ext cx="752476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0130"/>
            <a:ext cx="27146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072505" y="4468269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CN"/>
          </a:p>
        </p:txBody>
      </p:sp>
      <p:sp>
        <p:nvSpPr>
          <p:cNvPr id="7" name="TextBox 6"/>
          <p:cNvSpPr txBox="1"/>
          <p:nvPr/>
        </p:nvSpPr>
        <p:spPr>
          <a:xfrm>
            <a:off x="848744" y="1302490"/>
            <a:ext cx="229678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Gill Sans MT" pitchFamily="34" charset="0"/>
                <a:cs typeface="Gill Sans Light"/>
              </a:rPr>
              <a:t>PDK1 kinase</a:t>
            </a:r>
          </a:p>
          <a:p>
            <a:pPr algn="ctr"/>
            <a:r>
              <a:rPr lang="en-US" dirty="0" smtClean="0">
                <a:latin typeface="Gill Sans MT" pitchFamily="34" charset="0"/>
                <a:cs typeface="Gill Sans Light"/>
              </a:rPr>
              <a:t>Prediction: 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  <a:cs typeface="Gill Sans Light"/>
              </a:rPr>
              <a:t>client</a:t>
            </a:r>
          </a:p>
          <a:p>
            <a:pPr algn="ctr"/>
            <a:r>
              <a:rPr lang="en-US" dirty="0" smtClean="0">
                <a:latin typeface="Gill Sans MT" pitchFamily="34" charset="0"/>
                <a:cs typeface="Gill Sans Light"/>
              </a:rPr>
              <a:t>Experiment: non-client</a:t>
            </a:r>
            <a:endParaRPr lang="en-US" dirty="0">
              <a:latin typeface="Gill Sans MT" pitchFamily="34" charset="0"/>
              <a:cs typeface="Gill Sans Ligh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82105" y="1844824"/>
            <a:ext cx="1529855" cy="2623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82105" y="5077869"/>
            <a:ext cx="1529855" cy="1299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PDK1</a:t>
            </a:r>
            <a:endParaRPr lang="en-US" sz="4000" dirty="0">
              <a:latin typeface="Gill Sans MT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47529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1124744"/>
            <a:ext cx="329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Can we modify PDK1 to a client?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DK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9091609" cy="533001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Computational designs: PDK1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nase aE 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6" y="1556792"/>
            <a:ext cx="7235470" cy="39926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Model 2.0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4437112"/>
            <a:ext cx="770485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0626" y="5723964"/>
            <a:ext cx="774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Peng et al, (to be submitted to Nature Structural and Molecular Biology)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1125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/>
                </a:solidFill>
                <a:latin typeface="Gill Sans MT" pitchFamily="34" charset="0"/>
              </a:rPr>
              <a:t>Background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</a:rPr>
              <a:t>Chaperone-mediated protein homeostasis network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chemeClr val="bg2">
                  <a:lumMod val="90000"/>
                </a:schemeClr>
              </a:solidFill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2"/>
                </a:solidFill>
                <a:latin typeface="Gill Sans MT" pitchFamily="34" charset="0"/>
              </a:rPr>
              <a:t>How Hsp90 regulates the folding of protein kinases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Other current work and future directions</a:t>
            </a:r>
            <a:endParaRPr lang="en-US" sz="2800" dirty="0"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Outline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0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Computational Biology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880431"/>
            <a:ext cx="8229600" cy="381642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latin typeface="Gill Sans MT" pitchFamily="34" charset="0"/>
              </a:rPr>
              <a:t>Structural and molecular biology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Protein structure </a:t>
            </a:r>
            <a:r>
              <a:rPr lang="en-US" sz="2000" dirty="0">
                <a:latin typeface="Gill Sans MT" pitchFamily="34" charset="0"/>
              </a:rPr>
              <a:t>modeling by machine learning and graphical </a:t>
            </a:r>
            <a:r>
              <a:rPr lang="en-US" sz="2000" dirty="0" smtClean="0">
                <a:latin typeface="Gill Sans MT" pitchFamily="34" charset="0"/>
              </a:rPr>
              <a:t>models </a:t>
            </a:r>
            <a:r>
              <a:rPr lang="en-US" sz="1600" dirty="0" smtClean="0">
                <a:latin typeface="Gill Sans MT" pitchFamily="34" charset="0"/>
              </a:rPr>
              <a:t>(</a:t>
            </a:r>
            <a:r>
              <a:rPr lang="en-US" sz="1600" i="1" dirty="0" smtClean="0">
                <a:latin typeface="Gill Sans MT" pitchFamily="34" charset="0"/>
              </a:rPr>
              <a:t>RECOMB09, ISMB10&amp;12,  Proteins, Nature Protocols, Protein Science</a:t>
            </a:r>
            <a:r>
              <a:rPr lang="en-US" sz="1600" dirty="0" smtClean="0">
                <a:latin typeface="Gill Sans MT" pitchFamily="34" charset="0"/>
              </a:rPr>
              <a:t>)</a:t>
            </a:r>
          </a:p>
          <a:p>
            <a:pPr lvl="2">
              <a:spcAft>
                <a:spcPts val="600"/>
              </a:spcAft>
            </a:pPr>
            <a:endParaRPr lang="en-US" sz="1600" dirty="0">
              <a:latin typeface="Gill Sans MT" pitchFamily="34" charset="0"/>
            </a:endParaRPr>
          </a:p>
          <a:p>
            <a:pPr lvl="2"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pPr lvl="2">
              <a:spcAft>
                <a:spcPts val="600"/>
              </a:spcAft>
            </a:pPr>
            <a:endParaRPr lang="en-US" sz="1600" dirty="0">
              <a:latin typeface="Gill Sans MT" pitchFamily="34" charset="0"/>
            </a:endParaRPr>
          </a:p>
          <a:p>
            <a:pPr lvl="2"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pPr lvl="2">
              <a:spcAft>
                <a:spcPts val="600"/>
              </a:spcAft>
            </a:pPr>
            <a:endParaRPr lang="en-US" sz="1600" dirty="0">
              <a:latin typeface="Gill Sans MT" pitchFamily="34" charset="0"/>
            </a:endParaRPr>
          </a:p>
          <a:p>
            <a:pPr lvl="2">
              <a:spcAft>
                <a:spcPts val="600"/>
              </a:spcAft>
            </a:pPr>
            <a:endParaRPr lang="en-US" sz="1600" dirty="0">
              <a:latin typeface="Gill Sans MT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dirty="0" smtClean="0">
              <a:latin typeface="Gill Sans MT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dirty="0" smtClean="0">
              <a:latin typeface="Gill Sans MT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Stability analysis for HIV Gag protein mutations</a:t>
            </a:r>
            <a:r>
              <a:rPr lang="en-US" sz="1600" dirty="0" smtClean="0">
                <a:latin typeface="Gill Sans MT" pitchFamily="34" charset="0"/>
              </a:rPr>
              <a:t> (</a:t>
            </a:r>
            <a:r>
              <a:rPr lang="en-US" sz="1600" i="1" dirty="0" smtClean="0">
                <a:latin typeface="Gill Sans MT" pitchFamily="34" charset="0"/>
              </a:rPr>
              <a:t>CROI 2011, Journal of Virology, Science in submission</a:t>
            </a:r>
            <a:r>
              <a:rPr lang="en-US" sz="1600" dirty="0" smtClean="0">
                <a:latin typeface="Gill Sans MT" pitchFamily="34" charset="0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Protein-protein interactions </a:t>
            </a:r>
            <a:r>
              <a:rPr lang="en-US" sz="1600" dirty="0" smtClean="0">
                <a:latin typeface="Gill Sans MT" pitchFamily="34" charset="0"/>
              </a:rPr>
              <a:t>(</a:t>
            </a:r>
            <a:r>
              <a:rPr lang="en-US" sz="1600" i="1" dirty="0" smtClean="0">
                <a:latin typeface="Gill Sans MT" pitchFamily="34" charset="0"/>
              </a:rPr>
              <a:t>Genome Biology 2012, NIH R01</a:t>
            </a:r>
            <a:r>
              <a:rPr lang="en-US" sz="1600" dirty="0" smtClean="0">
                <a:latin typeface="Gill Sans MT" pitchFamily="34" charset="0"/>
              </a:rPr>
              <a:t>)</a:t>
            </a:r>
          </a:p>
        </p:txBody>
      </p:sp>
      <p:pic>
        <p:nvPicPr>
          <p:cNvPr id="4" name="Picture 2" descr="http://raptorx.uchicago.edu/site_media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477465"/>
            <a:ext cx="2520281" cy="5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18356"/>
            <a:ext cx="4883251" cy="255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6" y="3263078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Gill Sans MT" pitchFamily="34" charset="0"/>
              </a:rPr>
              <a:t>raptorx.uchicago.edu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401783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itchFamily="34" charset="0"/>
              </a:rPr>
              <a:t>&gt;</a:t>
            </a:r>
            <a:r>
              <a:rPr lang="en-US" b="1" dirty="0" smtClean="0">
                <a:solidFill>
                  <a:srgbClr val="FF0000"/>
                </a:solidFill>
                <a:latin typeface="Gill Sans MT" pitchFamily="34" charset="0"/>
              </a:rPr>
              <a:t>85,000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 predictions from &gt;</a:t>
            </a:r>
            <a:r>
              <a:rPr lang="en-US" b="1" dirty="0" smtClean="0">
                <a:solidFill>
                  <a:srgbClr val="FF0000"/>
                </a:solidFill>
                <a:latin typeface="Gill Sans MT" pitchFamily="34" charset="0"/>
              </a:rPr>
              <a:t>9000</a:t>
            </a:r>
            <a:r>
              <a:rPr lang="en-US" dirty="0" smtClean="0">
                <a:solidFill>
                  <a:srgbClr val="FF0000"/>
                </a:solidFill>
                <a:latin typeface="Gill Sans MT" pitchFamily="34" charset="0"/>
              </a:rPr>
              <a:t> users since 2012</a:t>
            </a:r>
          </a:p>
          <a:p>
            <a:pPr marL="285750" indent="-285750">
              <a:buFont typeface="Courier New" pitchFamily="49" charset="0"/>
              <a:buChar char="o"/>
            </a:pPr>
            <a:endParaRPr lang="en-US" dirty="0">
              <a:solidFill>
                <a:srgbClr val="FF0000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4396"/>
            <a:ext cx="3652675" cy="3652675"/>
          </a:xfrm>
          <a:prstGeom prst="rect">
            <a:avLst/>
          </a:prstGeom>
        </p:spPr>
      </p:pic>
      <p:pic>
        <p:nvPicPr>
          <p:cNvPr id="12295" name="Picture 7" descr="Aggreg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1" y="4452538"/>
            <a:ext cx="2917984" cy="21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ealthy brain and brain with severe Alzheimer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53" y="743096"/>
            <a:ext cx="3270497" cy="32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8982" y="3052741"/>
            <a:ext cx="131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Aggregation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0106" y="3024846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MT" pitchFamily="34" charset="0"/>
              </a:rPr>
              <a:t>Misfolding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960" y="5631756"/>
            <a:ext cx="132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MT" pitchFamily="34" charset="0"/>
              </a:rPr>
              <a:t>Fibrillization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211960" y="5013176"/>
            <a:ext cx="1584176" cy="514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7008796" y="4006100"/>
            <a:ext cx="360040" cy="3278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03" y="4293096"/>
            <a:ext cx="24860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Down Arrow 27"/>
          <p:cNvSpPr/>
          <p:nvPr/>
        </p:nvSpPr>
        <p:spPr>
          <a:xfrm>
            <a:off x="1856074" y="2869984"/>
            <a:ext cx="544032" cy="1422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300" dirty="0" smtClean="0">
                <a:latin typeface="Gill Sans MT" pitchFamily="34" charset="0"/>
              </a:rPr>
              <a:t>Protein </a:t>
            </a:r>
            <a:r>
              <a:rPr lang="en-US" sz="3300" dirty="0" err="1" smtClean="0">
                <a:latin typeface="Gill Sans MT" pitchFamily="34" charset="0"/>
              </a:rPr>
              <a:t>misfolding</a:t>
            </a:r>
            <a:r>
              <a:rPr lang="en-US" sz="3300" dirty="0" smtClean="0">
                <a:latin typeface="Gill Sans MT" pitchFamily="34" charset="0"/>
              </a:rPr>
              <a:t> and neurodegenerative diseases</a:t>
            </a:r>
            <a:endParaRPr lang="en-US" sz="3300" dirty="0">
              <a:latin typeface="Gill Sans M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8413" y="743096"/>
            <a:ext cx="2705995" cy="66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73548" y="1077936"/>
            <a:ext cx="163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Healthy Brain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815" y="1077936"/>
            <a:ext cx="155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Alzheimer's 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  <p:bldP spid="25" grpId="0" animBg="1"/>
      <p:bldP spid="27" grpId="0" animBg="1"/>
      <p:bldP spid="28" grpId="0" animBg="1"/>
      <p:bldP spid="5" grpId="0" animBg="1"/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7383"/>
            <a:ext cx="9144000" cy="648072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Machine learning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0851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Probabilistic graphical models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Nonlinear conditional random fields (CNF: </a:t>
            </a:r>
            <a:r>
              <a:rPr lang="en-US" sz="2000" i="1" dirty="0" smtClean="0">
                <a:latin typeface="Gill Sans MT" pitchFamily="34" charset="0"/>
              </a:rPr>
              <a:t>NIPS09</a:t>
            </a:r>
            <a:r>
              <a:rPr lang="en-US" sz="2000" dirty="0" smtClean="0">
                <a:latin typeface="Gill Sans MT" pitchFamily="34" charset="0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Fast estimation of the normalization factor by sampling (</a:t>
            </a:r>
            <a:r>
              <a:rPr lang="en-US" sz="2000" i="1" dirty="0" smtClean="0">
                <a:latin typeface="Gill Sans MT" pitchFamily="34" charset="0"/>
              </a:rPr>
              <a:t>AISTATS13</a:t>
            </a:r>
            <a:r>
              <a:rPr lang="en-US" sz="2000" dirty="0" smtClean="0">
                <a:latin typeface="Gill Sans MT" pitchFamily="34" charset="0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Latent variable models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Approximate inference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>
                <a:latin typeface="Gill Sans MT" pitchFamily="34" charset="0"/>
              </a:rPr>
              <a:t>Variational</a:t>
            </a:r>
            <a:r>
              <a:rPr lang="en-US" sz="2000" dirty="0" smtClean="0">
                <a:latin typeface="Gill Sans MT" pitchFamily="34" charset="0"/>
              </a:rPr>
              <a:t> inference and message passing algorithm (</a:t>
            </a:r>
            <a:r>
              <a:rPr lang="en-US" sz="2000" i="1" dirty="0" smtClean="0">
                <a:latin typeface="Gill Sans MT" pitchFamily="34" charset="0"/>
              </a:rPr>
              <a:t>ICML11, UAI12, NIPS12,  AISTATS12</a:t>
            </a:r>
            <a:r>
              <a:rPr lang="en-US" sz="2000" dirty="0" smtClean="0">
                <a:latin typeface="Gill Sans MT" pitchFamily="34" charset="0"/>
              </a:rPr>
              <a:t>)</a:t>
            </a:r>
            <a:endParaRPr lang="en-US" sz="2000" dirty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Gill Sans MT" pitchFamily="34" charset="0"/>
              </a:rPr>
              <a:t>Learning dependencies from data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Casual inference from biological data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latin typeface="Gill Sans MT" pitchFamily="34" charset="0"/>
              </a:rPr>
              <a:t>Structure learning for Bayesian networks </a:t>
            </a:r>
          </a:p>
          <a:p>
            <a:pPr lvl="1">
              <a:spcAft>
                <a:spcPts val="600"/>
              </a:spcAft>
            </a:pP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Gill Sans MT" pitchFamily="34" charset="0"/>
              </a:rPr>
              <a:t>Algorithms for Big-data </a:t>
            </a:r>
            <a:r>
              <a:rPr lang="en-US" sz="4000" dirty="0">
                <a:latin typeface="Gill Sans MT" pitchFamily="34" charset="0"/>
              </a:rPr>
              <a:t>genomics</a:t>
            </a:r>
          </a:p>
        </p:txBody>
      </p:sp>
      <p:pic>
        <p:nvPicPr>
          <p:cNvPr id="7" name="Picture 5" descr="C:\Documents and Settings\Bonnie\My Documents\talks\ismb11\images\operating-on-compress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74787"/>
            <a:ext cx="636270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2015487"/>
            <a:ext cx="1296144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Traditional: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640313"/>
            <a:ext cx="1296144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New: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8880" y="5569742"/>
            <a:ext cx="8229600" cy="63316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>
                <a:latin typeface="Gill Sans MT" pitchFamily="34" charset="0"/>
              </a:rPr>
              <a:t> </a:t>
            </a:r>
            <a:r>
              <a:rPr lang="en-US" sz="2600" dirty="0" smtClean="0">
                <a:latin typeface="Gill Sans MT" pitchFamily="34" charset="0"/>
              </a:rPr>
              <a:t>  Compressive genomics </a:t>
            </a:r>
            <a:r>
              <a:rPr lang="en-US" sz="1600" i="1" dirty="0" smtClean="0">
                <a:latin typeface="Gill Sans MT" pitchFamily="34" charset="0"/>
              </a:rPr>
              <a:t>(ISMB13</a:t>
            </a:r>
            <a:r>
              <a:rPr lang="en-US" sz="1600" i="1" dirty="0">
                <a:latin typeface="Gill Sans MT" pitchFamily="34" charset="0"/>
              </a:rPr>
              <a:t>,  RECOMB14,  </a:t>
            </a:r>
            <a:r>
              <a:rPr lang="en-US" sz="1600" i="1" dirty="0" smtClean="0">
                <a:latin typeface="Gill Sans MT" pitchFamily="34" charset="0"/>
              </a:rPr>
              <a:t>Nature Review Genetics, two </a:t>
            </a:r>
            <a:r>
              <a:rPr lang="en-US" sz="1600" i="1" dirty="0">
                <a:latin typeface="Gill Sans MT" pitchFamily="34" charset="0"/>
              </a:rPr>
              <a:t>submitted to Nature </a:t>
            </a:r>
            <a:r>
              <a:rPr lang="en-US" sz="1600" i="1" dirty="0" smtClean="0">
                <a:latin typeface="Gill Sans MT" pitchFamily="34" charset="0"/>
              </a:rPr>
              <a:t>Biotech, NIH/NSF </a:t>
            </a:r>
            <a:r>
              <a:rPr lang="en-US" sz="1600" i="1" dirty="0" err="1" smtClean="0">
                <a:latin typeface="Gill Sans MT" pitchFamily="34" charset="0"/>
              </a:rPr>
              <a:t>BigData</a:t>
            </a:r>
            <a:r>
              <a:rPr lang="en-US" sz="1600" i="1" dirty="0" smtClean="0">
                <a:latin typeface="Gill Sans MT" pitchFamily="34" charset="0"/>
              </a:rPr>
              <a:t> Grant)</a:t>
            </a:r>
          </a:p>
        </p:txBody>
      </p:sp>
    </p:spTree>
    <p:extLst>
      <p:ext uri="{BB962C8B-B14F-4D97-AF65-F5344CB8AC3E}">
        <p14:creationId xmlns:p14="http://schemas.microsoft.com/office/powerpoint/2010/main" val="12177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 smtClean="0">
                <a:latin typeface="Gill Sans MT" pitchFamily="34" charset="0"/>
              </a:rPr>
              <a:t>Functional homologs: probabilistic data integration</a:t>
            </a:r>
            <a:endParaRPr lang="en-US" sz="4000" dirty="0">
              <a:latin typeface="Gill Sans MT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1125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1600" i="1" dirty="0" smtClean="0"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81" y="3077554"/>
            <a:ext cx="1707399" cy="14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mages.gizmag.com/hero/nissans-leather-seats-like-human-skin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94" y="3077554"/>
            <a:ext cx="2507896" cy="14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1394" y="2576786"/>
            <a:ext cx="2223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pitchFamily="34" charset="0"/>
              </a:rPr>
              <a:t>Disease-related genes</a:t>
            </a:r>
            <a:endParaRPr lang="en-US" sz="1600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090" y="2573498"/>
            <a:ext cx="194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 MT" pitchFamily="34" charset="0"/>
              </a:rPr>
              <a:t>Functional homologs</a:t>
            </a:r>
            <a:endParaRPr lang="en-US" sz="1600" dirty="0">
              <a:latin typeface="Gill Sans MT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05966" y="3780238"/>
            <a:ext cx="7931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73278" y="378023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93358" y="3581610"/>
            <a:ext cx="1483098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itchFamily="34" charset="0"/>
              </a:rPr>
              <a:t>E</a:t>
            </a:r>
            <a:r>
              <a:rPr lang="en-US" sz="2000" dirty="0" smtClean="0">
                <a:latin typeface="Gill Sans MT" pitchFamily="34" charset="0"/>
              </a:rPr>
              <a:t>xperiments</a:t>
            </a:r>
            <a:endParaRPr lang="en-US" sz="2000" dirty="0">
              <a:latin typeface="Gill Sans MT" pitchFamily="34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2" y="1282344"/>
            <a:ext cx="1274568" cy="124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ttp://people.csail.mit.edu/jpeng/EGF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0" y="4584081"/>
            <a:ext cx="1699122" cy="15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46" y="1363877"/>
            <a:ext cx="2876797" cy="8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46" y="4817889"/>
            <a:ext cx="2577708" cy="127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compbio.pbworks.com/f/1166443065/protein_map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02" y="4674856"/>
            <a:ext cx="1562606" cy="15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06" y="1196752"/>
            <a:ext cx="1114797" cy="12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9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latin typeface="Gill Sans MT" pitchFamily="34" charset="0"/>
              </a:rPr>
              <a:t>Predicting protein-RNA interaction by coarse-grained model</a:t>
            </a: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 smtClean="0">
                <a:latin typeface="Gill Sans MT" pitchFamily="34" charset="0"/>
              </a:rPr>
              <a:t>Finding novel long noncoding RNA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>
                <a:latin typeface="Gill Sans MT" pitchFamily="34" charset="0"/>
              </a:rPr>
              <a:t>RNA-</a:t>
            </a:r>
            <a:r>
              <a:rPr lang="en-US" sz="2200" dirty="0" err="1" smtClean="0">
                <a:latin typeface="Gill Sans MT" pitchFamily="34" charset="0"/>
              </a:rPr>
              <a:t>seq</a:t>
            </a:r>
            <a:endParaRPr lang="en-US" sz="2200" dirty="0" smtClean="0">
              <a:latin typeface="Gill Sans MT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200" dirty="0" smtClean="0">
                <a:latin typeface="Gill Sans MT" pitchFamily="34" charset="0"/>
              </a:rPr>
              <a:t>Sequence/structural conservation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latin typeface="Gill Sans MT" pitchFamily="34" charset="0"/>
              </a:rPr>
              <a:t>Analyzing CLIP-</a:t>
            </a:r>
            <a:r>
              <a:rPr lang="en-US" sz="2600" dirty="0" err="1" smtClean="0">
                <a:latin typeface="Gill Sans MT" pitchFamily="34" charset="0"/>
              </a:rPr>
              <a:t>seq</a:t>
            </a:r>
            <a:r>
              <a:rPr lang="en-US" sz="2600" dirty="0" smtClean="0">
                <a:latin typeface="Gill Sans MT" pitchFamily="34" charset="0"/>
              </a:rPr>
              <a:t> (HITS-CLIP/PAR-CLIP) datasets</a:t>
            </a:r>
          </a:p>
          <a:p>
            <a:pPr>
              <a:spcAft>
                <a:spcPts val="600"/>
              </a:spcAft>
            </a:pPr>
            <a:endParaRPr lang="en-US" sz="2600" dirty="0" smtClean="0">
              <a:latin typeface="Gill Sans MT" pitchFamily="34" charset="0"/>
            </a:endParaRPr>
          </a:p>
          <a:p>
            <a:pPr lvl="1">
              <a:spcAft>
                <a:spcPts val="600"/>
              </a:spcAft>
            </a:pPr>
            <a:endParaRPr lang="en-US" sz="2200" dirty="0" smtClean="0"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46" y="2101498"/>
            <a:ext cx="1494554" cy="131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7229"/>
            <a:ext cx="1152128" cy="174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16" y="1861146"/>
            <a:ext cx="1568468" cy="178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27384"/>
            <a:ext cx="9144000" cy="739583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latin typeface="Gill Sans MT" pitchFamily="34" charset="0"/>
              </a:rPr>
              <a:t>Protein-RNA interactions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60032" y="2636912"/>
            <a:ext cx="10311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05751" y="223599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Binding?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3446" y="237094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+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29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pitchFamily="34" charset="0"/>
              </a:rPr>
              <a:t>Thank you!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280831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 smtClean="0">
                <a:latin typeface="Gill Sans MT" pitchFamily="34" charset="0"/>
                <a:cs typeface="Arial" pitchFamily="34" charset="0"/>
              </a:rPr>
              <a:t>Acknowledgements:</a:t>
            </a:r>
          </a:p>
          <a:p>
            <a:pPr marL="0" indent="0">
              <a:spcAft>
                <a:spcPts val="600"/>
              </a:spcAft>
              <a:buNone/>
            </a:pPr>
            <a:endParaRPr lang="en-US" sz="100" dirty="0" smtClean="0">
              <a:latin typeface="Gill Sans MT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All members in Berger Lab @ MIT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Mikko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Taipale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&amp; Susan Lindquist @ Whitehead Institute, MIT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>
                <a:latin typeface="Arial" pitchFamily="34" charset="0"/>
                <a:cs typeface="Arial" pitchFamily="34" charset="0"/>
              </a:rPr>
              <a:t>Norbert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Perrimon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@ Harvard Medical School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Mona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Singh @ Princeton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Jinbo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latin typeface="Arial" pitchFamily="34" charset="0"/>
                <a:cs typeface="Arial" pitchFamily="34" charset="0"/>
              </a:rPr>
              <a:t>Xu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@ TTI-Chicago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Microsoft Research Fellowship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32" y="1372822"/>
            <a:ext cx="3568346" cy="356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2419" y="4623519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Hsp70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2419" y="859711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Hsp90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57" y="5085184"/>
            <a:ext cx="2550297" cy="160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900" dirty="0" smtClean="0">
                <a:latin typeface="Gill Sans MT" pitchFamily="34" charset="0"/>
              </a:rPr>
              <a:t>Heat shock proteins as chaperones</a:t>
            </a:r>
            <a:endParaRPr lang="en-US" sz="3900" dirty="0">
              <a:latin typeface="Gill Sans MT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7" y="3044581"/>
            <a:ext cx="4327488" cy="30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8609"/>
            <a:ext cx="3069357" cy="8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53340" y="1437003"/>
                <a:ext cx="702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37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340" y="1437003"/>
                <a:ext cx="70243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21493" y="1418309"/>
                <a:ext cx="7024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℃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93" y="1418309"/>
                <a:ext cx="70243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3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jkweb.berkeley.edu/external/pdb/2006/pellicena-cosb/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0583"/>
            <a:ext cx="2194892" cy="21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3958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900" dirty="0" smtClean="0">
                <a:latin typeface="Gill Sans MT" pitchFamily="34" charset="0"/>
              </a:rPr>
              <a:t>(Oncogenic) protein kinases and cancer</a:t>
            </a:r>
            <a:endParaRPr lang="en-US" sz="3900" dirty="0">
              <a:latin typeface="Gill Sans MT" pitchFamily="34" charset="0"/>
            </a:endParaRPr>
          </a:p>
        </p:txBody>
      </p:sp>
      <p:pic>
        <p:nvPicPr>
          <p:cNvPr id="6" name="Picture 2" descr="http://physrev.physiology.org/content/90/4/1507/F1.lar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93466"/>
            <a:ext cx="2933953" cy="38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2719937"/>
            <a:ext cx="3240360" cy="150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www.pathologyinnovations.com/Shatter%20micr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08" y="3548029"/>
            <a:ext cx="2095118" cy="15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ebpathology.com/slides/slides/OssifyingFibromyxoidTumorOfSoftTissue_7_NonossifyingVari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74814"/>
            <a:ext cx="2095118" cy="15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>
            <a:stCxn id="3" idx="3"/>
            <a:endCxn id="9" idx="1"/>
          </p:cNvCxnSpPr>
          <p:nvPr/>
        </p:nvCxnSpPr>
        <p:spPr>
          <a:xfrm flipV="1">
            <a:off x="5868144" y="2761422"/>
            <a:ext cx="936104" cy="709091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3" idx="3"/>
            <a:endCxn id="8" idx="1"/>
          </p:cNvCxnSpPr>
          <p:nvPr/>
        </p:nvCxnSpPr>
        <p:spPr>
          <a:xfrm>
            <a:off x="5868144" y="3470513"/>
            <a:ext cx="937264" cy="841821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94892" y="3501008"/>
            <a:ext cx="4328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jkweb.berkeley.edu/external/pdb/2006/pellicena-cosb/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27" y="931442"/>
            <a:ext cx="1538618" cy="15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14630"/>
            <a:ext cx="1826338" cy="1826338"/>
          </a:xfrm>
          <a:prstGeom prst="rect">
            <a:avLst/>
          </a:prstGeom>
        </p:spPr>
      </p:pic>
      <p:pic>
        <p:nvPicPr>
          <p:cNvPr id="5" name="Picture 2" descr="http://www.pathologyinnovations.com/Shatter%20micr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69" y="2385935"/>
            <a:ext cx="1281003" cy="9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webpathology.com/slides/slides/OssifyingFibromyxoidTumorOfSoftTissue_7_NonossifyingVari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52" y="2385935"/>
            <a:ext cx="1244684" cy="9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ealthy brain and brain with severe Alzheimer'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1455"/>
            <a:ext cx="1728192" cy="170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936" y="4998823"/>
            <a:ext cx="1296144" cy="12961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4077072"/>
            <a:ext cx="8352928" cy="504056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scene3d>
            <a:camera prst="orthographicFront">
              <a:rot lat="180000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563888" y="4581128"/>
            <a:ext cx="2160240" cy="1800200"/>
          </a:xfrm>
          <a:prstGeom prst="triangl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66446" y="1700751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aroni" pitchFamily="2" charset="-79"/>
                <a:cs typeface="Aharoni" pitchFamily="2" charset="-79"/>
              </a:rPr>
              <a:t>Neurodegeneration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0284" y="151608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Cancer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608400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HSP90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52128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44500"/>
                  <a:satMod val="160000"/>
                  <a:alpha val="1000"/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3900" dirty="0" smtClean="0">
                <a:latin typeface="Gill Sans MT" pitchFamily="34" charset="0"/>
              </a:rPr>
              <a:t>Role of molecular </a:t>
            </a:r>
            <a:r>
              <a:rPr lang="en-US" sz="3900" dirty="0">
                <a:latin typeface="Gill Sans MT" pitchFamily="34" charset="0"/>
              </a:rPr>
              <a:t>c</a:t>
            </a:r>
            <a:r>
              <a:rPr lang="en-US" sz="3900" dirty="0" smtClean="0">
                <a:latin typeface="Gill Sans MT" pitchFamily="34" charset="0"/>
              </a:rPr>
              <a:t>haperones in human diseases</a:t>
            </a:r>
            <a:endParaRPr lang="en-US" sz="3900" dirty="0"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960" y="341970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Health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06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117703</TotalTime>
  <Words>3314</Words>
  <Application>Microsoft Office PowerPoint</Application>
  <PresentationFormat>On-screen Show (4:3)</PresentationFormat>
  <Paragraphs>672</Paragraphs>
  <Slides>64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主题</vt:lpstr>
      <vt:lpstr>Unraveling the mechanism of chaperone-mediated protein folding</vt:lpstr>
      <vt:lpstr>Protein</vt:lpstr>
      <vt:lpstr>Protein folding/structure prediction</vt:lpstr>
      <vt:lpstr>Protein folding in cells : hydrophobic effect</vt:lpstr>
      <vt:lpstr>Protein structure and function</vt:lpstr>
      <vt:lpstr>Protein misfolding and neurodegenerative diseases</vt:lpstr>
      <vt:lpstr>Heat shock proteins as chaperones</vt:lpstr>
      <vt:lpstr>(Oncogenic) protein kinases and cancer</vt:lpstr>
      <vt:lpstr>Role of molecular chaperones in human diseases</vt:lpstr>
      <vt:lpstr>Quality control: chaperone cycle</vt:lpstr>
      <vt:lpstr>PowerPoint Presentation</vt:lpstr>
      <vt:lpstr>PowerPoint Presentation</vt:lpstr>
      <vt:lpstr>PowerPoint Presentation</vt:lpstr>
      <vt:lpstr>PowerPoint Presentation</vt:lpstr>
      <vt:lpstr>LUminescence-based Mammalian IntERactome mapping (LUMIER)</vt:lpstr>
      <vt:lpstr>LUMIER data: 300 plates of luminescence</vt:lpstr>
      <vt:lpstr>LUMIER data: Batch effect</vt:lpstr>
      <vt:lpstr>LUMIER data: Spatial bias</vt:lpstr>
      <vt:lpstr>Data normalization</vt:lpstr>
      <vt:lpstr>Model setting</vt:lpstr>
      <vt:lpstr>LUMIER score: mixture modeling</vt:lpstr>
      <vt:lpstr>LUMIER score: mixture modeling</vt:lpstr>
      <vt:lpstr>LUMIER score: mixture modeling</vt:lpstr>
      <vt:lpstr>PowerPoint Presentation</vt:lpstr>
      <vt:lpstr>Validation with existing interactions</vt:lpstr>
      <vt:lpstr>PowerPoint Presentation</vt:lpstr>
      <vt:lpstr>PowerPoint Presentation</vt:lpstr>
      <vt:lpstr>Our analysis found novel Hsp90  co-chaperones &amp; specificity: NUDC proteins</vt:lpstr>
      <vt:lpstr>New Hsp90 co-chaperones: NUDC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 Peng</dc:creator>
  <cp:lastModifiedBy>Comments</cp:lastModifiedBy>
  <cp:revision>1393</cp:revision>
  <cp:lastPrinted>2014-01-27T14:54:51Z</cp:lastPrinted>
  <dcterms:created xsi:type="dcterms:W3CDTF">2013-11-17T02:15:45Z</dcterms:created>
  <dcterms:modified xsi:type="dcterms:W3CDTF">2014-04-14T13:52:48Z</dcterms:modified>
</cp:coreProperties>
</file>