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69" r:id="rId3"/>
    <p:sldId id="284" r:id="rId4"/>
    <p:sldId id="270" r:id="rId5"/>
    <p:sldId id="271" r:id="rId6"/>
    <p:sldId id="272" r:id="rId7"/>
    <p:sldId id="282" r:id="rId8"/>
    <p:sldId id="273" r:id="rId9"/>
    <p:sldId id="274" r:id="rId10"/>
    <p:sldId id="275" r:id="rId11"/>
    <p:sldId id="260" r:id="rId12"/>
    <p:sldId id="276" r:id="rId13"/>
    <p:sldId id="277" r:id="rId14"/>
    <p:sldId id="278" r:id="rId15"/>
    <p:sldId id="262" r:id="rId16"/>
    <p:sldId id="258" r:id="rId17"/>
    <p:sldId id="263" r:id="rId18"/>
    <p:sldId id="264" r:id="rId19"/>
    <p:sldId id="265" r:id="rId20"/>
    <p:sldId id="266" r:id="rId21"/>
    <p:sldId id="285" r:id="rId22"/>
    <p:sldId id="267" r:id="rId23"/>
    <p:sldId id="279" r:id="rId24"/>
    <p:sldId id="281" r:id="rId25"/>
    <p:sldId id="280"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38"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234A01-FE41-C040-A73C-A2BC9610415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297026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34A01-FE41-C040-A73C-A2BC9610415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160497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34A01-FE41-C040-A73C-A2BC9610415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71882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34A01-FE41-C040-A73C-A2BC9610415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24381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34A01-FE41-C040-A73C-A2BC96104159}"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244767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34A01-FE41-C040-A73C-A2BC96104159}"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325661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34A01-FE41-C040-A73C-A2BC96104159}" type="datetimeFigureOut">
              <a:rPr lang="en-US" smtClean="0"/>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86099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34A01-FE41-C040-A73C-A2BC96104159}" type="datetimeFigureOut">
              <a:rPr lang="en-US" smtClean="0"/>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243278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34A01-FE41-C040-A73C-A2BC96104159}" type="datetimeFigureOut">
              <a:rPr lang="en-US" smtClean="0"/>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128250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34A01-FE41-C040-A73C-A2BC96104159}"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119594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34A01-FE41-C040-A73C-A2BC96104159}"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D6863-72A4-7E43-BC9D-9B1578617C7B}" type="slidenum">
              <a:rPr lang="en-US" smtClean="0"/>
              <a:t>‹#›</a:t>
            </a:fld>
            <a:endParaRPr lang="en-US"/>
          </a:p>
        </p:txBody>
      </p:sp>
    </p:spTree>
    <p:extLst>
      <p:ext uri="{BB962C8B-B14F-4D97-AF65-F5344CB8AC3E}">
        <p14:creationId xmlns:p14="http://schemas.microsoft.com/office/powerpoint/2010/main" val="285860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236"/>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6314"/>
            <a:ext cx="8229600" cy="49800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34A01-FE41-C040-A73C-A2BC96104159}" type="datetimeFigureOut">
              <a:rPr lang="en-US" smtClean="0"/>
              <a:t>11/13/2014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D6863-72A4-7E43-BC9D-9B1578617C7B}" type="slidenum">
              <a:rPr lang="en-US" smtClean="0"/>
              <a:t>‹#›</a:t>
            </a:fld>
            <a:endParaRPr lang="en-US"/>
          </a:p>
        </p:txBody>
      </p:sp>
    </p:spTree>
    <p:extLst>
      <p:ext uri="{BB962C8B-B14F-4D97-AF65-F5344CB8AC3E}">
        <p14:creationId xmlns:p14="http://schemas.microsoft.com/office/powerpoint/2010/main" val="3088121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901" y="1122363"/>
            <a:ext cx="8163612" cy="2387600"/>
          </a:xfrm>
        </p:spPr>
        <p:txBody>
          <a:bodyPr>
            <a:normAutofit/>
          </a:bodyPr>
          <a:lstStyle/>
          <a:p>
            <a:r>
              <a:rPr lang="en-US" sz="4800" dirty="0" smtClean="0"/>
              <a:t>What’s wrong with </a:t>
            </a:r>
            <a:r>
              <a:rPr lang="en-US" sz="4800" dirty="0" err="1" smtClean="0"/>
              <a:t>csail</a:t>
            </a:r>
            <a:r>
              <a:rPr lang="en-US" sz="4800" dirty="0" smtClean="0"/>
              <a:t>-related and how can we fix it?</a:t>
            </a:r>
            <a:endParaRPr lang="en-US" sz="4800" dirty="0"/>
          </a:p>
        </p:txBody>
      </p:sp>
      <p:sp>
        <p:nvSpPr>
          <p:cNvPr id="4" name="Subtitle 3"/>
          <p:cNvSpPr>
            <a:spLocks noGrp="1"/>
          </p:cNvSpPr>
          <p:nvPr>
            <p:ph type="subTitle" idx="1"/>
          </p:nvPr>
        </p:nvSpPr>
        <p:spPr/>
        <p:txBody>
          <a:bodyPr/>
          <a:lstStyle/>
          <a:p>
            <a:r>
              <a:rPr lang="en-US" dirty="0" smtClean="0"/>
              <a:t>David </a:t>
            </a:r>
            <a:r>
              <a:rPr lang="en-US" dirty="0" err="1" smtClean="0"/>
              <a:t>Karger</a:t>
            </a:r>
            <a:endParaRPr lang="en-US" dirty="0"/>
          </a:p>
        </p:txBody>
      </p:sp>
    </p:spTree>
    <p:extLst>
      <p:ext uri="{BB962C8B-B14F-4D97-AF65-F5344CB8AC3E}">
        <p14:creationId xmlns:p14="http://schemas.microsoft.com/office/powerpoint/2010/main" val="2738573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p:txBody>
          <a:bodyPr/>
          <a:lstStyle/>
          <a:p>
            <a:r>
              <a:rPr lang="en-US" dirty="0" smtClean="0"/>
              <a:t>Looked at 20 mailing lists, 2 in depth</a:t>
            </a:r>
          </a:p>
          <a:p>
            <a:r>
              <a:rPr lang="en-US" dirty="0" smtClean="0"/>
              <a:t>Interviews and surveys</a:t>
            </a:r>
          </a:p>
          <a:p>
            <a:r>
              <a:rPr lang="en-US" dirty="0" smtClean="0"/>
              <a:t>Qualitative study</a:t>
            </a:r>
          </a:p>
          <a:p>
            <a:pPr lvl="1"/>
            <a:r>
              <a:rPr lang="en-US" dirty="0" smtClean="0"/>
              <a:t>Understand problem space and design space</a:t>
            </a:r>
          </a:p>
          <a:p>
            <a:pPr lvl="1"/>
            <a:r>
              <a:rPr lang="en-US" dirty="0" smtClean="0"/>
              <a:t>No statistical power</a:t>
            </a:r>
          </a:p>
          <a:p>
            <a:r>
              <a:rPr lang="en-US" dirty="0" err="1" smtClean="0"/>
              <a:t>Csail</a:t>
            </a:r>
            <a:r>
              <a:rPr lang="en-US" dirty="0" smtClean="0"/>
              <a:t>-related was one of the lists</a:t>
            </a:r>
          </a:p>
          <a:p>
            <a:r>
              <a:rPr lang="en-US" dirty="0" smtClean="0"/>
              <a:t>I’ll focus on it today</a:t>
            </a:r>
          </a:p>
          <a:p>
            <a:r>
              <a:rPr lang="en-US" dirty="0" smtClean="0"/>
              <a:t>Results surprisingly typical</a:t>
            </a:r>
          </a:p>
          <a:p>
            <a:endParaRPr lang="en-US" dirty="0"/>
          </a:p>
        </p:txBody>
      </p:sp>
    </p:spTree>
    <p:extLst>
      <p:ext uri="{BB962C8B-B14F-4D97-AF65-F5344CB8AC3E}">
        <p14:creationId xmlns:p14="http://schemas.microsoft.com/office/powerpoint/2010/main" val="1541666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530" y="1021624"/>
            <a:ext cx="7656843" cy="4031873"/>
          </a:xfrm>
          <a:prstGeom prst="rect">
            <a:avLst/>
          </a:prstGeom>
          <a:noFill/>
        </p:spPr>
        <p:txBody>
          <a:bodyPr wrap="square" rtlCol="0">
            <a:spAutoFit/>
          </a:bodyPr>
          <a:lstStyle/>
          <a:p>
            <a:pPr marL="285750" indent="-285750">
              <a:buFont typeface="Arial"/>
              <a:buChar char="•"/>
            </a:pPr>
            <a:r>
              <a:rPr lang="en-US" sz="3200" dirty="0" smtClean="0"/>
              <a:t>Interviewed 10 people: 1 professor, 2 administrators, 1 research scientist, 1 postdoc, 4 graduate students, 1 former graduate student</a:t>
            </a:r>
          </a:p>
          <a:p>
            <a:endParaRPr lang="en-US" sz="3200" dirty="0" smtClean="0"/>
          </a:p>
          <a:p>
            <a:pPr marL="285750" indent="-285750">
              <a:buFont typeface="Arial"/>
              <a:buChar char="•"/>
            </a:pPr>
            <a:r>
              <a:rPr lang="en-US" sz="3200" dirty="0" smtClean="0"/>
              <a:t>Followed up with a survey and surveyed 108 people (</a:t>
            </a:r>
            <a:r>
              <a:rPr lang="en-US" sz="3200" dirty="0"/>
              <a:t>67% male, 23% female, median age </a:t>
            </a:r>
            <a:r>
              <a:rPr lang="en-US" sz="3200" dirty="0" smtClean="0"/>
              <a:t>27)</a:t>
            </a:r>
          </a:p>
        </p:txBody>
      </p:sp>
    </p:spTree>
    <p:extLst>
      <p:ext uri="{BB962C8B-B14F-4D97-AF65-F5344CB8AC3E}">
        <p14:creationId xmlns:p14="http://schemas.microsoft.com/office/powerpoint/2010/main" val="1140033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t>
            </a:r>
            <a:r>
              <a:rPr lang="en-US" dirty="0" err="1" smtClean="0"/>
              <a:t>sail</a:t>
            </a:r>
            <a:r>
              <a:rPr lang="en-US" dirty="0" smtClean="0"/>
              <a:t>-related</a:t>
            </a:r>
            <a:endParaRPr lang="en-US" dirty="0"/>
          </a:p>
        </p:txBody>
      </p:sp>
      <p:sp>
        <p:nvSpPr>
          <p:cNvPr id="3" name="Content Placeholder 2"/>
          <p:cNvSpPr>
            <a:spLocks noGrp="1"/>
          </p:cNvSpPr>
          <p:nvPr>
            <p:ph idx="1"/>
          </p:nvPr>
        </p:nvSpPr>
        <p:spPr/>
        <p:txBody>
          <a:bodyPr/>
          <a:lstStyle/>
          <a:p>
            <a:r>
              <a:rPr lang="en-US" dirty="0" smtClean="0"/>
              <a:t>Membership?</a:t>
            </a:r>
          </a:p>
          <a:p>
            <a:pPr lvl="1"/>
            <a:r>
              <a:rPr lang="en-US" dirty="0" smtClean="0"/>
              <a:t>Median estimate 500-800</a:t>
            </a:r>
          </a:p>
          <a:p>
            <a:pPr lvl="1"/>
            <a:r>
              <a:rPr lang="en-US" dirty="0" smtClean="0"/>
              <a:t>Actually 4100</a:t>
            </a:r>
          </a:p>
          <a:p>
            <a:pPr lvl="1"/>
            <a:r>
              <a:rPr lang="en-US" dirty="0" smtClean="0"/>
              <a:t>(lab size: 1000)</a:t>
            </a:r>
          </a:p>
          <a:p>
            <a:r>
              <a:rPr lang="en-US" dirty="0" smtClean="0"/>
              <a:t>World-readable archives</a:t>
            </a:r>
          </a:p>
          <a:p>
            <a:r>
              <a:rPr lang="en-US" dirty="0" smtClean="0"/>
              <a:t>Last year:</a:t>
            </a:r>
          </a:p>
          <a:p>
            <a:pPr lvl="1"/>
            <a:r>
              <a:rPr lang="en-US" dirty="0" smtClean="0"/>
              <a:t>~ 7 posts/day</a:t>
            </a:r>
          </a:p>
          <a:p>
            <a:pPr lvl="1"/>
            <a:r>
              <a:rPr lang="en-US" dirty="0" smtClean="0"/>
              <a:t>708 unique posters</a:t>
            </a:r>
          </a:p>
          <a:p>
            <a:pPr lvl="1"/>
            <a:r>
              <a:rPr lang="en-US" dirty="0" smtClean="0"/>
              <a:t>Top poster 3 times as active as any other</a:t>
            </a:r>
          </a:p>
          <a:p>
            <a:endParaRPr lang="en-US" dirty="0" smtClean="0"/>
          </a:p>
        </p:txBody>
      </p:sp>
      <p:pic>
        <p:nvPicPr>
          <p:cNvPr id="4" name="Picture 3"/>
          <p:cNvPicPr>
            <a:picLocks noChangeAspect="1"/>
          </p:cNvPicPr>
          <p:nvPr/>
        </p:nvPicPr>
        <p:blipFill>
          <a:blip r:embed="rId2"/>
          <a:stretch>
            <a:fillRect/>
          </a:stretch>
        </p:blipFill>
        <p:spPr>
          <a:xfrm>
            <a:off x="5538442" y="2514248"/>
            <a:ext cx="3605558" cy="2704168"/>
          </a:xfrm>
          <a:prstGeom prst="rect">
            <a:avLst/>
          </a:prstGeom>
        </p:spPr>
      </p:pic>
    </p:spTree>
    <p:extLst>
      <p:ext uri="{BB962C8B-B14F-4D97-AF65-F5344CB8AC3E}">
        <p14:creationId xmlns:p14="http://schemas.microsoft.com/office/powerpoint/2010/main" val="28707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want interaction….</a:t>
            </a:r>
            <a:endParaRPr lang="en-US" dirty="0"/>
          </a:p>
        </p:txBody>
      </p:sp>
      <p:pic>
        <p:nvPicPr>
          <p:cNvPr id="4" name="Content Placeholder 3"/>
          <p:cNvPicPr>
            <a:picLocks noGrp="1" noChangeAspect="1"/>
          </p:cNvPicPr>
          <p:nvPr>
            <p:ph idx="1"/>
          </p:nvPr>
        </p:nvPicPr>
        <p:blipFill>
          <a:blip r:embed="rId2"/>
          <a:stretch>
            <a:fillRect/>
          </a:stretch>
        </p:blipFill>
        <p:spPr>
          <a:xfrm>
            <a:off x="1290637" y="1613746"/>
            <a:ext cx="6562725" cy="4324350"/>
          </a:xfrm>
          <a:prstGeom prst="rect">
            <a:avLst/>
          </a:prstGeom>
        </p:spPr>
      </p:pic>
    </p:spTree>
    <p:extLst>
      <p:ext uri="{BB962C8B-B14F-4D97-AF65-F5344CB8AC3E}">
        <p14:creationId xmlns:p14="http://schemas.microsoft.com/office/powerpoint/2010/main" val="3472824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are Afraid to Post</a:t>
            </a:r>
            <a:endParaRPr lang="en-US" dirty="0"/>
          </a:p>
        </p:txBody>
      </p:sp>
      <p:sp>
        <p:nvSpPr>
          <p:cNvPr id="3" name="Content Placeholder 2"/>
          <p:cNvSpPr>
            <a:spLocks noGrp="1"/>
          </p:cNvSpPr>
          <p:nvPr>
            <p:ph idx="1"/>
          </p:nvPr>
        </p:nvSpPr>
        <p:spPr>
          <a:xfrm>
            <a:off x="1376625" y="2924070"/>
            <a:ext cx="6400800" cy="3432280"/>
          </a:xfrm>
        </p:spPr>
        <p:txBody>
          <a:bodyPr/>
          <a:lstStyle/>
          <a:p>
            <a:pPr marL="0" indent="0" algn="ctr">
              <a:buNone/>
            </a:pPr>
            <a:r>
              <a:rPr lang="en-US" dirty="0"/>
              <a:t>69% of respondents that wanted to see more discussion have </a:t>
            </a:r>
            <a:r>
              <a:rPr lang="en-US" i="1" dirty="0"/>
              <a:t>never</a:t>
            </a:r>
            <a:r>
              <a:rPr lang="en-US" dirty="0"/>
              <a:t> participated in a discussion</a:t>
            </a:r>
          </a:p>
        </p:txBody>
      </p:sp>
    </p:spTree>
    <p:extLst>
      <p:ext uri="{BB962C8B-B14F-4D97-AF65-F5344CB8AC3E}">
        <p14:creationId xmlns:p14="http://schemas.microsoft.com/office/powerpoint/2010/main" val="3854304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1767" y="320208"/>
            <a:ext cx="7674959" cy="6370974"/>
          </a:xfrm>
          <a:prstGeom prst="rect">
            <a:avLst/>
          </a:prstGeom>
          <a:noFill/>
        </p:spPr>
        <p:txBody>
          <a:bodyPr wrap="square" rtlCol="0">
            <a:spAutoFit/>
          </a:bodyPr>
          <a:lstStyle/>
          <a:p>
            <a:r>
              <a:rPr lang="en-US" sz="3200" dirty="0" smtClean="0"/>
              <a:t>Why?</a:t>
            </a:r>
          </a:p>
          <a:p>
            <a:endParaRPr lang="en-US" sz="1600" dirty="0" smtClean="0"/>
          </a:p>
          <a:p>
            <a:pPr marL="342900" indent="-342900">
              <a:buFont typeface="Arial"/>
              <a:buChar char="•"/>
            </a:pPr>
            <a:r>
              <a:rPr lang="en-US" sz="2400" dirty="0" smtClean="0"/>
              <a:t>Afraid of spamming large audiences</a:t>
            </a:r>
          </a:p>
          <a:p>
            <a:pPr marL="800100" lvl="1" indent="-342900">
              <a:buFont typeface="Arial"/>
              <a:buChar char="•"/>
            </a:pPr>
            <a:r>
              <a:rPr lang="en-US" sz="2000" i="1" dirty="0"/>
              <a:t>I’m not sure what it is that I would be losing if I hit that send button but...I felt...I’m just spamming people...and I’m only perpetuating inbox overload to people</a:t>
            </a:r>
            <a:r>
              <a:rPr lang="en-US" sz="2000" i="1" dirty="0" smtClean="0"/>
              <a:t>.</a:t>
            </a:r>
          </a:p>
          <a:p>
            <a:pPr marL="800100" lvl="1" indent="-342900">
              <a:buFont typeface="Arial"/>
              <a:buChar char="•"/>
            </a:pPr>
            <a:endParaRPr lang="en-US" sz="2400" dirty="0" smtClean="0"/>
          </a:p>
          <a:p>
            <a:pPr marL="342900" indent="-342900">
              <a:buFont typeface="Arial"/>
              <a:buChar char="•"/>
            </a:pPr>
            <a:r>
              <a:rPr lang="en-US" sz="2400" dirty="0" smtClean="0"/>
              <a:t>Don’t want to get into a heated argument</a:t>
            </a:r>
          </a:p>
          <a:p>
            <a:pPr marL="800100" lvl="1" indent="-342900">
              <a:buFont typeface="Arial"/>
              <a:buChar char="•"/>
            </a:pPr>
            <a:r>
              <a:rPr lang="en-US" sz="2000" i="1" dirty="0"/>
              <a:t>...A couple times...I would feel like I had something to say and I would write this reply...I would spend a lot of time on it and then think this isn’t worth it...it’s just going to devolve into an age old argument of the same type that has happened over and over again</a:t>
            </a:r>
            <a:r>
              <a:rPr lang="en-US" sz="2000" i="1" dirty="0" smtClean="0"/>
              <a:t>.</a:t>
            </a:r>
          </a:p>
          <a:p>
            <a:pPr lvl="1"/>
            <a:endParaRPr lang="en-US" sz="2400" dirty="0" smtClean="0"/>
          </a:p>
          <a:p>
            <a:pPr marL="342900" indent="-342900">
              <a:buFont typeface="Arial"/>
              <a:buChar char="•"/>
            </a:pPr>
            <a:r>
              <a:rPr lang="en-US" sz="2400" dirty="0" smtClean="0"/>
              <a:t>Afraid of appearing stupid</a:t>
            </a:r>
          </a:p>
          <a:p>
            <a:pPr marL="800100" lvl="1" indent="-342900">
              <a:buFont typeface="Arial"/>
              <a:buChar char="•"/>
            </a:pPr>
            <a:r>
              <a:rPr lang="en-US" sz="2000" i="1" dirty="0"/>
              <a:t>One thing that </a:t>
            </a:r>
            <a:r>
              <a:rPr lang="en-US" sz="2000" dirty="0" err="1" smtClean="0"/>
              <a:t>csail</a:t>
            </a:r>
            <a:r>
              <a:rPr lang="en-US" sz="2000" dirty="0" smtClean="0"/>
              <a:t>-related </a:t>
            </a:r>
            <a:r>
              <a:rPr lang="en-US" sz="2000" i="1" dirty="0" smtClean="0"/>
              <a:t>is </a:t>
            </a:r>
            <a:r>
              <a:rPr lang="en-US" sz="2000" i="1" dirty="0"/>
              <a:t>relatively devoid of is technical questions. You’re keenly aware that the way...you’ll ask a question signals an ignorance that you’re afraid to show in </a:t>
            </a:r>
            <a:r>
              <a:rPr lang="en-US" sz="2000" dirty="0" err="1" smtClean="0"/>
              <a:t>csail</a:t>
            </a:r>
            <a:r>
              <a:rPr lang="en-US" sz="2000" dirty="0" smtClean="0"/>
              <a:t>-related </a:t>
            </a:r>
            <a:r>
              <a:rPr lang="en-US" sz="2000" i="1" dirty="0" smtClean="0"/>
              <a:t>with </a:t>
            </a:r>
            <a:r>
              <a:rPr lang="en-US" sz="2000" i="1" dirty="0"/>
              <a:t>such smart people</a:t>
            </a:r>
            <a:r>
              <a:rPr lang="en-US" sz="2000" i="1" dirty="0" smtClean="0"/>
              <a:t>.</a:t>
            </a:r>
            <a:endParaRPr lang="en-US" sz="2000" dirty="0" smtClean="0"/>
          </a:p>
        </p:txBody>
      </p:sp>
    </p:spTree>
    <p:extLst>
      <p:ext uri="{BB962C8B-B14F-4D97-AF65-F5344CB8AC3E}">
        <p14:creationId xmlns:p14="http://schemas.microsoft.com/office/powerpoint/2010/main" val="432488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879" y="3676095"/>
            <a:ext cx="3770003" cy="1462636"/>
          </a:xfrm>
          <a:prstGeom prst="rect">
            <a:avLst/>
          </a:prstGeom>
        </p:spPr>
      </p:pic>
      <p:sp>
        <p:nvSpPr>
          <p:cNvPr id="5" name="Rectangle 4"/>
          <p:cNvSpPr/>
          <p:nvPr/>
        </p:nvSpPr>
        <p:spPr>
          <a:xfrm>
            <a:off x="1031819" y="696348"/>
            <a:ext cx="7278711" cy="461665"/>
          </a:xfrm>
          <a:prstGeom prst="rect">
            <a:avLst/>
          </a:prstGeom>
        </p:spPr>
        <p:txBody>
          <a:bodyPr wrap="square">
            <a:spAutoFit/>
          </a:bodyPr>
          <a:lstStyle/>
          <a:p>
            <a:r>
              <a:rPr lang="en-US" sz="2400" dirty="0" smtClean="0"/>
              <a:t>2: Differences in type of content desired </a:t>
            </a:r>
          </a:p>
        </p:txBody>
      </p:sp>
      <p:sp>
        <p:nvSpPr>
          <p:cNvPr id="6" name="TextBox 5"/>
          <p:cNvSpPr txBox="1"/>
          <p:nvPr/>
        </p:nvSpPr>
        <p:spPr>
          <a:xfrm>
            <a:off x="345123" y="220892"/>
            <a:ext cx="3290685" cy="461665"/>
          </a:xfrm>
          <a:prstGeom prst="rect">
            <a:avLst/>
          </a:prstGeom>
          <a:noFill/>
        </p:spPr>
        <p:txBody>
          <a:bodyPr wrap="none" rtlCol="0">
            <a:spAutoFit/>
          </a:bodyPr>
          <a:lstStyle/>
          <a:p>
            <a:r>
              <a:rPr lang="en-US" sz="2400" b="1" dirty="0" smtClean="0"/>
              <a:t>What are the problems?</a:t>
            </a:r>
            <a:endParaRPr lang="en-US" sz="2400" b="1" dirty="0"/>
          </a:p>
        </p:txBody>
      </p:sp>
      <p:sp>
        <p:nvSpPr>
          <p:cNvPr id="7" name="Rectangle 6"/>
          <p:cNvSpPr/>
          <p:nvPr/>
        </p:nvSpPr>
        <p:spPr>
          <a:xfrm>
            <a:off x="891709" y="1532640"/>
            <a:ext cx="7515456" cy="2103139"/>
          </a:xfrm>
          <a:prstGeom prst="rect">
            <a:avLst/>
          </a:prstGeom>
        </p:spPr>
        <p:txBody>
          <a:bodyPr wrap="square">
            <a:spAutoFit/>
          </a:bodyPr>
          <a:lstStyle/>
          <a:p>
            <a:r>
              <a:rPr lang="en-US" sz="2800" i="1" baseline="30000" dirty="0" smtClean="0"/>
              <a:t>I </a:t>
            </a:r>
            <a:r>
              <a:rPr lang="en-US" sz="2800" i="1" baseline="30000" dirty="0"/>
              <a:t>sometimes wish there were more meaningful conversations about </a:t>
            </a:r>
            <a:r>
              <a:rPr lang="en-US" sz="2800" i="1" baseline="30000" dirty="0" smtClean="0"/>
              <a:t>technology </a:t>
            </a:r>
            <a:r>
              <a:rPr lang="en-US" sz="2800" i="1" baseline="30000" dirty="0"/>
              <a:t>and less about logistics and so on. ...Those things show up a lot in talks but I don’t think people discuss them enough</a:t>
            </a:r>
            <a:r>
              <a:rPr lang="en-US" sz="2800" i="1" baseline="30000" dirty="0" smtClean="0"/>
              <a:t>.</a:t>
            </a:r>
          </a:p>
          <a:p>
            <a:endParaRPr lang="en-US" sz="2800" i="1" baseline="30000" dirty="0"/>
          </a:p>
          <a:p>
            <a:r>
              <a:rPr lang="en-US" sz="2800" i="1" baseline="30000" dirty="0" smtClean="0"/>
              <a:t>.</a:t>
            </a:r>
            <a:r>
              <a:rPr lang="en-US" sz="2800" i="1" baseline="30000" dirty="0"/>
              <a:t>..if I had to pinpoint an ideal level for me, personally, I don’t know, maybe 10 to 15 percent less of what [the discussion level] currently is right now, would be great.</a:t>
            </a:r>
            <a:endParaRPr lang="en-US" sz="2800" i="1" dirty="0"/>
          </a:p>
        </p:txBody>
      </p:sp>
      <p:sp>
        <p:nvSpPr>
          <p:cNvPr id="8" name="TextBox 7"/>
          <p:cNvSpPr txBox="1"/>
          <p:nvPr/>
        </p:nvSpPr>
        <p:spPr>
          <a:xfrm>
            <a:off x="256266" y="5139088"/>
            <a:ext cx="3734616" cy="369332"/>
          </a:xfrm>
          <a:prstGeom prst="rect">
            <a:avLst/>
          </a:prstGeom>
          <a:noFill/>
        </p:spPr>
        <p:txBody>
          <a:bodyPr wrap="none" rtlCol="0">
            <a:spAutoFit/>
          </a:bodyPr>
          <a:lstStyle/>
          <a:p>
            <a:r>
              <a:rPr lang="en-US" dirty="0" smtClean="0"/>
              <a:t>Discussion-desired (2=least, 10=most)</a:t>
            </a:r>
            <a:endParaRPr lang="en-US" dirty="0"/>
          </a:p>
        </p:txBody>
      </p:sp>
      <p:sp>
        <p:nvSpPr>
          <p:cNvPr id="10" name="TextBox 9"/>
          <p:cNvSpPr txBox="1"/>
          <p:nvPr/>
        </p:nvSpPr>
        <p:spPr>
          <a:xfrm>
            <a:off x="891709" y="1163308"/>
            <a:ext cx="3720753" cy="369332"/>
          </a:xfrm>
          <a:prstGeom prst="rect">
            <a:avLst/>
          </a:prstGeom>
          <a:noFill/>
        </p:spPr>
        <p:txBody>
          <a:bodyPr wrap="none" rtlCol="0">
            <a:spAutoFit/>
          </a:bodyPr>
          <a:lstStyle/>
          <a:p>
            <a:r>
              <a:rPr lang="en-US" b="1" dirty="0" smtClean="0"/>
              <a:t>Not everyone wants more discussion</a:t>
            </a:r>
            <a:endParaRPr lang="en-US" b="1" dirty="0"/>
          </a:p>
        </p:txBody>
      </p:sp>
      <p:sp>
        <p:nvSpPr>
          <p:cNvPr id="11" name="TextBox 10"/>
          <p:cNvSpPr txBox="1"/>
          <p:nvPr/>
        </p:nvSpPr>
        <p:spPr>
          <a:xfrm>
            <a:off x="4130206" y="3716090"/>
            <a:ext cx="2135245" cy="369332"/>
          </a:xfrm>
          <a:prstGeom prst="rect">
            <a:avLst/>
          </a:prstGeom>
          <a:noFill/>
        </p:spPr>
        <p:txBody>
          <a:bodyPr wrap="none" rtlCol="0">
            <a:spAutoFit/>
          </a:bodyPr>
          <a:lstStyle/>
          <a:p>
            <a:r>
              <a:rPr lang="en-US" b="1" dirty="0" smtClean="0"/>
              <a:t>Reply-to </a:t>
            </a:r>
            <a:r>
              <a:rPr lang="en-US" b="1" dirty="0" err="1" smtClean="0"/>
              <a:t>vs</a:t>
            </a:r>
            <a:r>
              <a:rPr lang="en-US" b="1" dirty="0" smtClean="0"/>
              <a:t> Reply-all</a:t>
            </a:r>
            <a:endParaRPr lang="en-US" b="1" dirty="0"/>
          </a:p>
        </p:txBody>
      </p:sp>
      <p:sp>
        <p:nvSpPr>
          <p:cNvPr id="12" name="Rectangle 11"/>
          <p:cNvSpPr/>
          <p:nvPr/>
        </p:nvSpPr>
        <p:spPr>
          <a:xfrm>
            <a:off x="4007237" y="4269340"/>
            <a:ext cx="4572000" cy="1815881"/>
          </a:xfrm>
          <a:prstGeom prst="rect">
            <a:avLst/>
          </a:prstGeom>
        </p:spPr>
        <p:txBody>
          <a:bodyPr>
            <a:spAutoFit/>
          </a:bodyPr>
          <a:lstStyle/>
          <a:p>
            <a:r>
              <a:rPr lang="en-US" sz="2800" i="1" baseline="30000" dirty="0" smtClean="0"/>
              <a:t>.</a:t>
            </a:r>
            <a:r>
              <a:rPr lang="en-US" sz="2800" i="1" baseline="30000" dirty="0"/>
              <a:t>..You might as well just post it [to the list]. If they’re not interested they can either skip over it, or quickly skim over it, or whatever. </a:t>
            </a:r>
            <a:endParaRPr lang="en-US" sz="2800" i="1" baseline="30000" dirty="0" smtClean="0"/>
          </a:p>
          <a:p>
            <a:endParaRPr lang="en-US" sz="2800" i="1" baseline="30000" dirty="0"/>
          </a:p>
          <a:p>
            <a:r>
              <a:rPr lang="en-US" sz="2800" i="1" baseline="30000" dirty="0" smtClean="0"/>
              <a:t>I </a:t>
            </a:r>
            <a:r>
              <a:rPr lang="en-US" sz="2800" i="1" baseline="30000" dirty="0"/>
              <a:t>despise it when people hit the reply to all button instead of the reply to button</a:t>
            </a:r>
            <a:r>
              <a:rPr lang="en-US" sz="2800" i="1" baseline="30000" dirty="0" smtClean="0"/>
              <a:t>.</a:t>
            </a:r>
            <a:endParaRPr lang="en-US" sz="2800" i="1" dirty="0"/>
          </a:p>
        </p:txBody>
      </p:sp>
    </p:spTree>
    <p:extLst>
      <p:ext uri="{BB962C8B-B14F-4D97-AF65-F5344CB8AC3E}">
        <p14:creationId xmlns:p14="http://schemas.microsoft.com/office/powerpoint/2010/main" val="2590675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1819" y="696348"/>
            <a:ext cx="7278711" cy="461665"/>
          </a:xfrm>
          <a:prstGeom prst="rect">
            <a:avLst/>
          </a:prstGeom>
        </p:spPr>
        <p:txBody>
          <a:bodyPr wrap="square">
            <a:spAutoFit/>
          </a:bodyPr>
          <a:lstStyle/>
          <a:p>
            <a:r>
              <a:rPr lang="en-US" sz="2400" dirty="0" smtClean="0"/>
              <a:t>2: Push vs. Pull Access</a:t>
            </a:r>
          </a:p>
        </p:txBody>
      </p:sp>
      <p:sp>
        <p:nvSpPr>
          <p:cNvPr id="6" name="TextBox 5"/>
          <p:cNvSpPr txBox="1"/>
          <p:nvPr/>
        </p:nvSpPr>
        <p:spPr>
          <a:xfrm>
            <a:off x="345123" y="220892"/>
            <a:ext cx="3290685" cy="461665"/>
          </a:xfrm>
          <a:prstGeom prst="rect">
            <a:avLst/>
          </a:prstGeom>
          <a:noFill/>
        </p:spPr>
        <p:txBody>
          <a:bodyPr wrap="none" rtlCol="0">
            <a:spAutoFit/>
          </a:bodyPr>
          <a:lstStyle/>
          <a:p>
            <a:r>
              <a:rPr lang="en-US" sz="2400" b="1" dirty="0" smtClean="0"/>
              <a:t>What are the problems?</a:t>
            </a:r>
            <a:endParaRPr lang="en-US" sz="2400" b="1" dirty="0"/>
          </a:p>
        </p:txBody>
      </p:sp>
      <p:sp>
        <p:nvSpPr>
          <p:cNvPr id="10" name="TextBox 9"/>
          <p:cNvSpPr txBox="1"/>
          <p:nvPr/>
        </p:nvSpPr>
        <p:spPr>
          <a:xfrm>
            <a:off x="1031819" y="1158013"/>
            <a:ext cx="4942379" cy="369332"/>
          </a:xfrm>
          <a:prstGeom prst="rect">
            <a:avLst/>
          </a:prstGeom>
          <a:noFill/>
        </p:spPr>
        <p:txBody>
          <a:bodyPr wrap="none" rtlCol="0">
            <a:spAutoFit/>
          </a:bodyPr>
          <a:lstStyle/>
          <a:p>
            <a:r>
              <a:rPr lang="en-US" b="1" dirty="0" smtClean="0"/>
              <a:t>People access their emails in many different ways</a:t>
            </a:r>
            <a:endParaRPr lang="en-US" b="1" dirty="0"/>
          </a:p>
        </p:txBody>
      </p:sp>
      <p:sp>
        <p:nvSpPr>
          <p:cNvPr id="2" name="TextBox 1"/>
          <p:cNvSpPr txBox="1"/>
          <p:nvPr/>
        </p:nvSpPr>
        <p:spPr>
          <a:xfrm>
            <a:off x="487821" y="1717098"/>
            <a:ext cx="4788465" cy="369332"/>
          </a:xfrm>
          <a:prstGeom prst="rect">
            <a:avLst/>
          </a:prstGeom>
          <a:noFill/>
        </p:spPr>
        <p:txBody>
          <a:bodyPr wrap="none" rtlCol="0">
            <a:spAutoFit/>
          </a:bodyPr>
          <a:lstStyle/>
          <a:p>
            <a:r>
              <a:rPr lang="en-US" dirty="0" smtClean="0"/>
              <a:t>Automatic filing to a separate folder or tab (pull):</a:t>
            </a:r>
            <a:endParaRPr lang="en-US" dirty="0"/>
          </a:p>
        </p:txBody>
      </p:sp>
      <p:sp>
        <p:nvSpPr>
          <p:cNvPr id="3" name="Rectangle 2"/>
          <p:cNvSpPr/>
          <p:nvPr/>
        </p:nvSpPr>
        <p:spPr>
          <a:xfrm>
            <a:off x="1031819" y="1988451"/>
            <a:ext cx="7761881" cy="2031325"/>
          </a:xfrm>
          <a:prstGeom prst="rect">
            <a:avLst/>
          </a:prstGeom>
        </p:spPr>
        <p:txBody>
          <a:bodyPr wrap="square">
            <a:spAutoFit/>
          </a:bodyPr>
          <a:lstStyle/>
          <a:p>
            <a:r>
              <a:rPr lang="en-US" dirty="0" smtClean="0"/>
              <a:t>More likely to miss a lot of emails, read at their leisure, don’t mind irrelevancy</a:t>
            </a:r>
          </a:p>
          <a:p>
            <a:endParaRPr lang="en-US" i="1" dirty="0" smtClean="0"/>
          </a:p>
          <a:p>
            <a:r>
              <a:rPr lang="en-US" i="1" dirty="0" smtClean="0"/>
              <a:t>.</a:t>
            </a:r>
            <a:r>
              <a:rPr lang="en-US" i="1" dirty="0"/>
              <a:t>..I think I skim </a:t>
            </a:r>
            <a:r>
              <a:rPr lang="en-US" dirty="0" err="1" smtClean="0"/>
              <a:t>csail</a:t>
            </a:r>
            <a:r>
              <a:rPr lang="en-US" dirty="0" smtClean="0"/>
              <a:t>-related </a:t>
            </a:r>
            <a:r>
              <a:rPr lang="en-US" i="1" dirty="0"/>
              <a:t>less not because of a disengagement from the list but just because the email client has suddenly hidden </a:t>
            </a:r>
            <a:r>
              <a:rPr lang="en-US" i="1" dirty="0" smtClean="0"/>
              <a:t>them…</a:t>
            </a:r>
          </a:p>
          <a:p>
            <a:endParaRPr lang="en-US" dirty="0" smtClean="0"/>
          </a:p>
          <a:p>
            <a:r>
              <a:rPr lang="en-US" i="1" dirty="0"/>
              <a:t>I treat it the same way that I would treat a...water cooler where you walk by and there’s some colleagues talking...but you can’t spend all day at the water cooler</a:t>
            </a:r>
            <a:r>
              <a:rPr lang="en-US" i="1" dirty="0" smtClean="0"/>
              <a:t>.</a:t>
            </a:r>
            <a:endParaRPr lang="en-US" dirty="0"/>
          </a:p>
        </p:txBody>
      </p:sp>
      <p:sp>
        <p:nvSpPr>
          <p:cNvPr id="12" name="TextBox 11"/>
          <p:cNvSpPr txBox="1"/>
          <p:nvPr/>
        </p:nvSpPr>
        <p:spPr>
          <a:xfrm>
            <a:off x="487821" y="4088806"/>
            <a:ext cx="4266049" cy="369332"/>
          </a:xfrm>
          <a:prstGeom prst="rect">
            <a:avLst/>
          </a:prstGeom>
          <a:noFill/>
        </p:spPr>
        <p:txBody>
          <a:bodyPr wrap="none" rtlCol="0">
            <a:spAutoFit/>
          </a:bodyPr>
          <a:lstStyle/>
          <a:p>
            <a:r>
              <a:rPr lang="en-US" dirty="0" smtClean="0"/>
              <a:t>No filing, all emails go to main inbox (push):</a:t>
            </a:r>
            <a:endParaRPr lang="en-US" dirty="0"/>
          </a:p>
        </p:txBody>
      </p:sp>
      <p:sp>
        <p:nvSpPr>
          <p:cNvPr id="13" name="Rectangle 12"/>
          <p:cNvSpPr/>
          <p:nvPr/>
        </p:nvSpPr>
        <p:spPr>
          <a:xfrm>
            <a:off x="1031819" y="4402223"/>
            <a:ext cx="7914281" cy="2308324"/>
          </a:xfrm>
          <a:prstGeom prst="rect">
            <a:avLst/>
          </a:prstGeom>
        </p:spPr>
        <p:txBody>
          <a:bodyPr wrap="square">
            <a:spAutoFit/>
          </a:bodyPr>
          <a:lstStyle/>
          <a:p>
            <a:r>
              <a:rPr lang="en-US" dirty="0" smtClean="0"/>
              <a:t>More likely to read all emails, read them when they arrive, sensitive to irrelevancy</a:t>
            </a:r>
          </a:p>
          <a:p>
            <a:endParaRPr lang="en-US" i="1" dirty="0" smtClean="0"/>
          </a:p>
          <a:p>
            <a:r>
              <a:rPr lang="en-US" i="1" dirty="0" smtClean="0"/>
              <a:t>.</a:t>
            </a:r>
            <a:r>
              <a:rPr lang="en-US" i="1" dirty="0"/>
              <a:t>..[there’s] the risk of missing important mails when I </a:t>
            </a:r>
            <a:r>
              <a:rPr lang="en-US" i="1" dirty="0" smtClean="0"/>
              <a:t>allow </a:t>
            </a:r>
            <a:r>
              <a:rPr lang="en-US" i="1" dirty="0"/>
              <a:t>many to go unread because the state of being read or unread is less signaling... </a:t>
            </a:r>
            <a:endParaRPr lang="en-US" dirty="0" smtClean="0"/>
          </a:p>
          <a:p>
            <a:endParaRPr lang="en-US" i="1" dirty="0" smtClean="0"/>
          </a:p>
          <a:p>
            <a:endParaRPr lang="en-US" i="1" dirty="0"/>
          </a:p>
          <a:p>
            <a:r>
              <a:rPr lang="en-US" i="1" dirty="0" smtClean="0"/>
              <a:t>[</a:t>
            </a:r>
            <a:r>
              <a:rPr lang="en-US" i="1" dirty="0"/>
              <a:t>Email] is something that I make an effort to stay on top of. I will unsubscribe from mailing lists if I think it’s sending me too much email that’s not relevant</a:t>
            </a:r>
            <a:r>
              <a:rPr lang="en-US" i="1" dirty="0" smtClean="0"/>
              <a:t>.</a:t>
            </a:r>
            <a:endParaRPr lang="en-US" dirty="0"/>
          </a:p>
        </p:txBody>
      </p:sp>
    </p:spTree>
    <p:extLst>
      <p:ext uri="{BB962C8B-B14F-4D97-AF65-F5344CB8AC3E}">
        <p14:creationId xmlns:p14="http://schemas.microsoft.com/office/powerpoint/2010/main" val="3042311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1819" y="696348"/>
            <a:ext cx="7278711" cy="461665"/>
          </a:xfrm>
          <a:prstGeom prst="rect">
            <a:avLst/>
          </a:prstGeom>
        </p:spPr>
        <p:txBody>
          <a:bodyPr wrap="square">
            <a:spAutoFit/>
          </a:bodyPr>
          <a:lstStyle/>
          <a:p>
            <a:r>
              <a:rPr lang="en-US" sz="2400" dirty="0" smtClean="0"/>
              <a:t>2: Push vs. Pull Access</a:t>
            </a:r>
          </a:p>
        </p:txBody>
      </p:sp>
      <p:sp>
        <p:nvSpPr>
          <p:cNvPr id="6" name="TextBox 5"/>
          <p:cNvSpPr txBox="1"/>
          <p:nvPr/>
        </p:nvSpPr>
        <p:spPr>
          <a:xfrm>
            <a:off x="345123" y="220892"/>
            <a:ext cx="3290685" cy="461665"/>
          </a:xfrm>
          <a:prstGeom prst="rect">
            <a:avLst/>
          </a:prstGeom>
          <a:noFill/>
        </p:spPr>
        <p:txBody>
          <a:bodyPr wrap="none" rtlCol="0">
            <a:spAutoFit/>
          </a:bodyPr>
          <a:lstStyle/>
          <a:p>
            <a:r>
              <a:rPr lang="en-US" sz="2400" b="1" dirty="0" smtClean="0"/>
              <a:t>What are the problems?</a:t>
            </a:r>
            <a:endParaRPr lang="en-US" sz="2400" b="1" dirty="0"/>
          </a:p>
        </p:txBody>
      </p:sp>
      <p:sp>
        <p:nvSpPr>
          <p:cNvPr id="10" name="TextBox 9"/>
          <p:cNvSpPr txBox="1"/>
          <p:nvPr/>
        </p:nvSpPr>
        <p:spPr>
          <a:xfrm>
            <a:off x="1031819" y="1158013"/>
            <a:ext cx="7761881" cy="646331"/>
          </a:xfrm>
          <a:prstGeom prst="rect">
            <a:avLst/>
          </a:prstGeom>
          <a:noFill/>
        </p:spPr>
        <p:txBody>
          <a:bodyPr wrap="square" rtlCol="0">
            <a:spAutoFit/>
          </a:bodyPr>
          <a:lstStyle/>
          <a:p>
            <a:r>
              <a:rPr lang="en-US" b="1" dirty="0" smtClean="0"/>
              <a:t>Problems arise when you expect or imagine that others have the same access strategy as you </a:t>
            </a:r>
            <a:endParaRPr lang="en-US" b="1" dirty="0"/>
          </a:p>
        </p:txBody>
      </p:sp>
      <p:sp>
        <p:nvSpPr>
          <p:cNvPr id="7" name="TextBox 6"/>
          <p:cNvSpPr txBox="1"/>
          <p:nvPr/>
        </p:nvSpPr>
        <p:spPr>
          <a:xfrm>
            <a:off x="1366682" y="2208918"/>
            <a:ext cx="6943848" cy="3477875"/>
          </a:xfrm>
          <a:prstGeom prst="rect">
            <a:avLst/>
          </a:prstGeom>
          <a:noFill/>
        </p:spPr>
        <p:txBody>
          <a:bodyPr wrap="square" rtlCol="0">
            <a:spAutoFit/>
          </a:bodyPr>
          <a:lstStyle/>
          <a:p>
            <a:r>
              <a:rPr lang="en-US" sz="2000" dirty="0" smtClean="0"/>
              <a:t>Automatic filer:</a:t>
            </a:r>
          </a:p>
          <a:p>
            <a:r>
              <a:rPr lang="en-US" sz="2000" i="1" dirty="0" smtClean="0"/>
              <a:t>When</a:t>
            </a:r>
            <a:r>
              <a:rPr lang="en-US" sz="2000" i="1" dirty="0"/>
              <a:t>...you get emails from someone, it doesn’t take you that much time to just get rid of it. I think the people who really don’t like spam already filter </a:t>
            </a:r>
            <a:r>
              <a:rPr lang="en-US" sz="2000" i="1" dirty="0" smtClean="0"/>
              <a:t>their email.</a:t>
            </a:r>
            <a:r>
              <a:rPr lang="en-US" sz="2000" i="1" dirty="0"/>
              <a:t>.. In which case my additional email really takes like three </a:t>
            </a:r>
            <a:r>
              <a:rPr lang="en-US" sz="2000" i="1" dirty="0" smtClean="0"/>
              <a:t>seconds </a:t>
            </a:r>
            <a:r>
              <a:rPr lang="en-US" sz="2000" i="1" dirty="0"/>
              <a:t>of your time</a:t>
            </a:r>
            <a:r>
              <a:rPr lang="en-US" sz="2000" i="1" dirty="0" smtClean="0"/>
              <a:t>.</a:t>
            </a:r>
          </a:p>
          <a:p>
            <a:endParaRPr lang="en-US" sz="2000" dirty="0" smtClean="0"/>
          </a:p>
          <a:p>
            <a:r>
              <a:rPr lang="en-US" sz="2000" dirty="0" smtClean="0"/>
              <a:t>Main inbox reader:</a:t>
            </a:r>
          </a:p>
          <a:p>
            <a:r>
              <a:rPr lang="en-US" sz="2000" i="1" dirty="0"/>
              <a:t>When I’m thinking about sending an email to </a:t>
            </a:r>
            <a:r>
              <a:rPr lang="en-US" sz="2000" dirty="0" err="1" smtClean="0"/>
              <a:t>csail</a:t>
            </a:r>
            <a:r>
              <a:rPr lang="en-US" sz="2000" dirty="0" smtClean="0"/>
              <a:t>-related</a:t>
            </a:r>
            <a:r>
              <a:rPr lang="en-US" sz="2000" i="1" dirty="0" smtClean="0"/>
              <a:t>, </a:t>
            </a:r>
            <a:r>
              <a:rPr lang="en-US" sz="2000" i="1" dirty="0"/>
              <a:t>I’m like, “Wow, does every single person related to </a:t>
            </a:r>
            <a:r>
              <a:rPr lang="en-US" sz="2000" dirty="0" err="1" smtClean="0"/>
              <a:t>csail</a:t>
            </a:r>
            <a:r>
              <a:rPr lang="en-US" sz="2000" dirty="0" smtClean="0"/>
              <a:t>-related </a:t>
            </a:r>
            <a:r>
              <a:rPr lang="en-US" sz="2000" i="1" dirty="0"/>
              <a:t>really need to get this email?” If that’s not the case, I probably wouldn’t send it</a:t>
            </a:r>
            <a:r>
              <a:rPr lang="en-US" sz="2000" i="1" dirty="0" smtClean="0"/>
              <a:t>.</a:t>
            </a:r>
            <a:endParaRPr lang="en-US" sz="2000" dirty="0"/>
          </a:p>
        </p:txBody>
      </p:sp>
    </p:spTree>
    <p:extLst>
      <p:ext uri="{BB962C8B-B14F-4D97-AF65-F5344CB8AC3E}">
        <p14:creationId xmlns:p14="http://schemas.microsoft.com/office/powerpoint/2010/main" val="1816888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1819" y="696348"/>
            <a:ext cx="7278711" cy="1569660"/>
          </a:xfrm>
          <a:prstGeom prst="rect">
            <a:avLst/>
          </a:prstGeom>
        </p:spPr>
        <p:txBody>
          <a:bodyPr wrap="square">
            <a:spAutoFit/>
          </a:bodyPr>
          <a:lstStyle/>
          <a:p>
            <a:r>
              <a:rPr lang="en-US" sz="2400" dirty="0" smtClean="0"/>
              <a:t>What about social media – Facebook Groups, Google+ Communities, </a:t>
            </a:r>
            <a:r>
              <a:rPr lang="en-US" sz="2400" dirty="0" err="1" smtClean="0"/>
              <a:t>subreddits</a:t>
            </a:r>
            <a:r>
              <a:rPr lang="en-US" sz="2400" dirty="0" smtClean="0"/>
              <a:t>, discussion forums?</a:t>
            </a:r>
          </a:p>
          <a:p>
            <a:endParaRPr lang="en-US" sz="2400" i="1" dirty="0"/>
          </a:p>
          <a:p>
            <a:r>
              <a:rPr lang="en-US" sz="2400" i="1" dirty="0" smtClean="0"/>
              <a:t>Almost everyone prefers email (86%)</a:t>
            </a:r>
            <a:endParaRPr lang="en-US" sz="2400" i="1" dirty="0" smtClean="0"/>
          </a:p>
        </p:txBody>
      </p:sp>
      <p:sp>
        <p:nvSpPr>
          <p:cNvPr id="6" name="TextBox 5"/>
          <p:cNvSpPr txBox="1"/>
          <p:nvPr/>
        </p:nvSpPr>
        <p:spPr>
          <a:xfrm>
            <a:off x="345123" y="220892"/>
            <a:ext cx="4806274" cy="461665"/>
          </a:xfrm>
          <a:prstGeom prst="rect">
            <a:avLst/>
          </a:prstGeom>
          <a:noFill/>
        </p:spPr>
        <p:txBody>
          <a:bodyPr wrap="none" rtlCol="0">
            <a:spAutoFit/>
          </a:bodyPr>
          <a:lstStyle/>
          <a:p>
            <a:r>
              <a:rPr lang="en-US" sz="2400" b="1" dirty="0" smtClean="0"/>
              <a:t>Why are we still using a mailing list?</a:t>
            </a:r>
            <a:endParaRPr lang="en-US" sz="2400" b="1" dirty="0"/>
          </a:p>
        </p:txBody>
      </p:sp>
    </p:spTree>
    <p:extLst>
      <p:ext uri="{BB962C8B-B14F-4D97-AF65-F5344CB8AC3E}">
        <p14:creationId xmlns:p14="http://schemas.microsoft.com/office/powerpoint/2010/main" val="1650651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Better </a:t>
            </a:r>
            <a:r>
              <a:rPr lang="en-US" dirty="0" smtClean="0"/>
              <a:t>online </a:t>
            </a:r>
            <a:r>
              <a:rPr lang="en-US" dirty="0" smtClean="0"/>
              <a:t>tools </a:t>
            </a:r>
            <a:br>
              <a:rPr lang="en-US" dirty="0" smtClean="0"/>
            </a:br>
            <a:r>
              <a:rPr lang="en-US" dirty="0" smtClean="0"/>
              <a:t>for </a:t>
            </a:r>
            <a:r>
              <a:rPr lang="en-US" dirty="0" smtClean="0"/>
              <a:t>communal discussion</a:t>
            </a:r>
            <a:endParaRPr lang="en-US" dirty="0"/>
          </a:p>
        </p:txBody>
      </p:sp>
      <p:sp>
        <p:nvSpPr>
          <p:cNvPr id="3" name="Subtitle 2"/>
          <p:cNvSpPr>
            <a:spLocks noGrp="1"/>
          </p:cNvSpPr>
          <p:nvPr>
            <p:ph type="subTitle" idx="1"/>
          </p:nvPr>
        </p:nvSpPr>
        <p:spPr/>
        <p:txBody>
          <a:bodyPr/>
          <a:lstStyle/>
          <a:p>
            <a:r>
              <a:rPr lang="en-US" dirty="0" smtClean="0"/>
              <a:t>David </a:t>
            </a:r>
            <a:r>
              <a:rPr lang="en-US" dirty="0" err="1" smtClean="0"/>
              <a:t>Karger</a:t>
            </a:r>
            <a:endParaRPr lang="en-US" dirty="0"/>
          </a:p>
        </p:txBody>
      </p:sp>
    </p:spTree>
    <p:extLst>
      <p:ext uri="{BB962C8B-B14F-4D97-AF65-F5344CB8AC3E}">
        <p14:creationId xmlns:p14="http://schemas.microsoft.com/office/powerpoint/2010/main" val="847390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341" y="199443"/>
            <a:ext cx="8186287" cy="6001643"/>
          </a:xfrm>
          <a:prstGeom prst="rect">
            <a:avLst/>
          </a:prstGeom>
        </p:spPr>
        <p:txBody>
          <a:bodyPr wrap="square">
            <a:spAutoFit/>
          </a:bodyPr>
          <a:lstStyle/>
          <a:p>
            <a:r>
              <a:rPr lang="en-US" sz="2400" b="1" dirty="0" smtClean="0"/>
              <a:t>Why?</a:t>
            </a:r>
          </a:p>
          <a:p>
            <a:pPr marL="342900" indent="-342900">
              <a:buFont typeface="Arial"/>
              <a:buChar char="•"/>
            </a:pPr>
            <a:r>
              <a:rPr lang="en-US" sz="2400" dirty="0" smtClean="0"/>
              <a:t>Email = work, Social Media = play</a:t>
            </a:r>
          </a:p>
          <a:p>
            <a:pPr marL="800100" lvl="1" indent="-342900">
              <a:buFont typeface="Arial"/>
              <a:buChar char="•"/>
            </a:pPr>
            <a:r>
              <a:rPr lang="en-US" sz="2000" i="1" dirty="0" smtClean="0"/>
              <a:t>I wouldn’t be surprised if people start posting cat videos to this. [Facebook] has been a distraction for most people...When I look at </a:t>
            </a:r>
            <a:r>
              <a:rPr lang="en-US" sz="2000" dirty="0" err="1" smtClean="0"/>
              <a:t>csail</a:t>
            </a:r>
            <a:r>
              <a:rPr lang="en-US" sz="2000" dirty="0" smtClean="0"/>
              <a:t>-related</a:t>
            </a:r>
            <a:r>
              <a:rPr lang="en-US" sz="2000" i="1" dirty="0" smtClean="0"/>
              <a:t>...I don’t see it as a place to post cat videos.</a:t>
            </a:r>
            <a:endParaRPr lang="en-US" sz="2000" dirty="0" smtClean="0"/>
          </a:p>
          <a:p>
            <a:pPr marL="342900" indent="-342900">
              <a:buFont typeface="Arial"/>
              <a:buChar char="•"/>
            </a:pPr>
            <a:r>
              <a:rPr lang="en-US" sz="2400" dirty="0" smtClean="0"/>
              <a:t>Email is more used and more controllable</a:t>
            </a:r>
          </a:p>
          <a:p>
            <a:pPr marL="800100" lvl="1" indent="-342900">
              <a:buFont typeface="Arial"/>
              <a:buChar char="•"/>
            </a:pPr>
            <a:r>
              <a:rPr lang="en-US" sz="2000" i="1" dirty="0" smtClean="0"/>
              <a:t>You only have the choice [on Facebook Groups]...I want to watch every message...or I don’t. If you say yes, then...your cellphone [is] beeping every 5 minutes. If you say no, you’re going to miss everything. There’s no in between where once a day I can...see what’s new.</a:t>
            </a:r>
            <a:endParaRPr lang="en-US" sz="2000" dirty="0" smtClean="0"/>
          </a:p>
          <a:p>
            <a:pPr marL="800100" lvl="1" indent="-342900">
              <a:buFont typeface="Arial"/>
              <a:buChar char="•"/>
            </a:pPr>
            <a:r>
              <a:rPr lang="en-US" sz="2000" i="1" dirty="0"/>
              <a:t>Facebook plays games with what they show people and so there’s no even clear notion of who it is that’s seen what you’re sending...[Email’s] really the only mechanism where it comes with this feeling of it’ll get seen</a:t>
            </a:r>
            <a:r>
              <a:rPr lang="en-US" sz="2000" i="1" dirty="0" smtClean="0"/>
              <a:t>.</a:t>
            </a:r>
            <a:r>
              <a:rPr lang="en-US" sz="2000" dirty="0" smtClean="0"/>
              <a:t> </a:t>
            </a:r>
            <a:endParaRPr lang="en-US" sz="2400" dirty="0" smtClean="0"/>
          </a:p>
          <a:p>
            <a:pPr marL="342900" indent="-342900">
              <a:buFont typeface="Arial"/>
              <a:buChar char="•"/>
            </a:pPr>
            <a:r>
              <a:rPr lang="en-US" sz="2400" dirty="0" smtClean="0"/>
              <a:t>Other reasons: Social Media feels more public somehow, current Social Media systems don’t prioritize group communications</a:t>
            </a:r>
            <a:endParaRPr lang="en-US" dirty="0"/>
          </a:p>
        </p:txBody>
      </p:sp>
    </p:spTree>
    <p:extLst>
      <p:ext uri="{BB962C8B-B14F-4D97-AF65-F5344CB8AC3E}">
        <p14:creationId xmlns:p14="http://schemas.microsoft.com/office/powerpoint/2010/main" val="4178930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vs Group Rights</a:t>
            </a:r>
            <a:endParaRPr lang="en-US" dirty="0"/>
          </a:p>
        </p:txBody>
      </p:sp>
      <p:sp>
        <p:nvSpPr>
          <p:cNvPr id="3" name="Content Placeholder 2"/>
          <p:cNvSpPr>
            <a:spLocks noGrp="1"/>
          </p:cNvSpPr>
          <p:nvPr>
            <p:ph idx="1"/>
          </p:nvPr>
        </p:nvSpPr>
        <p:spPr/>
        <p:txBody>
          <a:bodyPr>
            <a:normAutofit fontScale="47500" lnSpcReduction="20000"/>
          </a:bodyPr>
          <a:lstStyle/>
          <a:p>
            <a:r>
              <a:rPr lang="en-US" dirty="0"/>
              <a:t>The best part about this list is </a:t>
            </a:r>
            <a:r>
              <a:rPr lang="en-US" dirty="0" smtClean="0"/>
              <a:t>X's </a:t>
            </a:r>
            <a:r>
              <a:rPr lang="en-US" dirty="0"/>
              <a:t>replies.</a:t>
            </a:r>
          </a:p>
          <a:p>
            <a:r>
              <a:rPr lang="en-US" dirty="0" smtClean="0"/>
              <a:t>X </a:t>
            </a:r>
            <a:r>
              <a:rPr lang="en-US" dirty="0"/>
              <a:t>is a active detriment to the mailing list.</a:t>
            </a:r>
          </a:p>
          <a:p>
            <a:r>
              <a:rPr lang="en-US" dirty="0" smtClean="0"/>
              <a:t>X </a:t>
            </a:r>
            <a:r>
              <a:rPr lang="en-US" dirty="0"/>
              <a:t>is the best and worst thing about </a:t>
            </a:r>
            <a:r>
              <a:rPr lang="en-US" dirty="0" err="1"/>
              <a:t>csail</a:t>
            </a:r>
            <a:r>
              <a:rPr lang="en-US" dirty="0"/>
              <a:t>-related</a:t>
            </a:r>
          </a:p>
          <a:p>
            <a:r>
              <a:rPr lang="en-US" dirty="0" smtClean="0"/>
              <a:t>X is </a:t>
            </a:r>
            <a:r>
              <a:rPr lang="en-US" dirty="0"/>
              <a:t>very annoying. Everyone on the list already knows his opinions, yet he feels constantly compelled to share them anyway. A large number of people clearly disagree with him (on topics such as offering Amazon gift cards as a survey reward...), yet we know that responding on-list will get us nowhere and merely create more pointless traffic.</a:t>
            </a:r>
          </a:p>
          <a:p>
            <a:r>
              <a:rPr lang="en-US" dirty="0"/>
              <a:t>Please stop </a:t>
            </a:r>
            <a:r>
              <a:rPr lang="en-US" dirty="0" smtClean="0"/>
              <a:t>X from </a:t>
            </a:r>
            <a:r>
              <a:rPr lang="en-US" dirty="0"/>
              <a:t>being able to post to this list; his responses are rarely relevant and show a blatant disregard for respect to the original poster. More often, his responses come off as obnoxious and annoying than helpful or being able to make any point.</a:t>
            </a:r>
          </a:p>
          <a:p>
            <a:r>
              <a:rPr lang="en-US" dirty="0"/>
              <a:t>At first, </a:t>
            </a:r>
            <a:r>
              <a:rPr lang="en-US" dirty="0" smtClean="0"/>
              <a:t>X's </a:t>
            </a:r>
            <a:r>
              <a:rPr lang="en-US" dirty="0"/>
              <a:t>kneejerk responses to certain topics annoyed me, but I have come to find them amusing.</a:t>
            </a:r>
          </a:p>
          <a:p>
            <a:r>
              <a:rPr lang="en-US" dirty="0"/>
              <a:t>Someone is really annoying that they direct every thread to the subject only he cares. You know whom I am talking about</a:t>
            </a:r>
          </a:p>
          <a:p>
            <a:r>
              <a:rPr lang="en-US" dirty="0"/>
              <a:t>Removing </a:t>
            </a:r>
            <a:r>
              <a:rPr lang="en-US" dirty="0" smtClean="0"/>
              <a:t>X </a:t>
            </a:r>
            <a:r>
              <a:rPr lang="en-US" dirty="0"/>
              <a:t>would make for a lot less traffic. He's so repetitive that his responses aren't really necessary.</a:t>
            </a:r>
          </a:p>
          <a:p>
            <a:r>
              <a:rPr lang="en-US" dirty="0" err="1" smtClean="0"/>
              <a:t>Xsays</a:t>
            </a:r>
            <a:r>
              <a:rPr lang="en-US" dirty="0" smtClean="0"/>
              <a:t> </a:t>
            </a:r>
            <a:r>
              <a:rPr lang="en-US" dirty="0"/>
              <a:t>the </a:t>
            </a:r>
            <a:r>
              <a:rPr lang="en-US" dirty="0" err="1"/>
              <a:t>darndest</a:t>
            </a:r>
            <a:r>
              <a:rPr lang="en-US" dirty="0"/>
              <a:t> things.</a:t>
            </a:r>
          </a:p>
          <a:p>
            <a:r>
              <a:rPr lang="en-US" dirty="0"/>
              <a:t>There were discussions that were very insensitive that happened last year after the Collier shooting that really were inappropriate. I filter the message to go to my trash now due to some discussions.</a:t>
            </a:r>
          </a:p>
          <a:p>
            <a:endParaRPr lang="en-US" dirty="0"/>
          </a:p>
        </p:txBody>
      </p:sp>
    </p:spTree>
    <p:extLst>
      <p:ext uri="{BB962C8B-B14F-4D97-AF65-F5344CB8AC3E}">
        <p14:creationId xmlns:p14="http://schemas.microsoft.com/office/powerpoint/2010/main" val="2266935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976" y="1953999"/>
            <a:ext cx="7971017" cy="2554545"/>
          </a:xfrm>
          <a:prstGeom prst="rect">
            <a:avLst/>
          </a:prstGeom>
        </p:spPr>
        <p:txBody>
          <a:bodyPr wrap="square">
            <a:spAutoFit/>
          </a:bodyPr>
          <a:lstStyle/>
          <a:p>
            <a:r>
              <a:rPr lang="en-US" sz="3200" dirty="0" smtClean="0"/>
              <a:t>How might we address these problems and limitations without ruining what makes mailing lists attractive</a:t>
            </a:r>
            <a:r>
              <a:rPr lang="en-US" sz="3200" dirty="0" smtClean="0"/>
              <a:t>?</a:t>
            </a:r>
          </a:p>
          <a:p>
            <a:endParaRPr lang="en-US" sz="3200" dirty="0"/>
          </a:p>
          <a:p>
            <a:r>
              <a:rPr lang="en-US" sz="3200" dirty="0" smtClean="0"/>
              <a:t>How can we make </a:t>
            </a:r>
            <a:r>
              <a:rPr lang="en-US" sz="3200" dirty="0" err="1" smtClean="0"/>
              <a:t>csail</a:t>
            </a:r>
            <a:r>
              <a:rPr lang="en-US" sz="3200" dirty="0" smtClean="0"/>
              <a:t>-related better?</a:t>
            </a:r>
            <a:endParaRPr lang="en-US" sz="3200" dirty="0"/>
          </a:p>
        </p:txBody>
      </p:sp>
    </p:spTree>
    <p:extLst>
      <p:ext uri="{BB962C8B-B14F-4D97-AF65-F5344CB8AC3E}">
        <p14:creationId xmlns:p14="http://schemas.microsoft.com/office/powerpoint/2010/main" val="3862301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Mailing List Tool</a:t>
            </a:r>
            <a:endParaRPr lang="en-US" dirty="0"/>
          </a:p>
        </p:txBody>
      </p:sp>
      <p:sp>
        <p:nvSpPr>
          <p:cNvPr id="3" name="Content Placeholder 2"/>
          <p:cNvSpPr>
            <a:spLocks noGrp="1"/>
          </p:cNvSpPr>
          <p:nvPr>
            <p:ph idx="1"/>
          </p:nvPr>
        </p:nvSpPr>
        <p:spPr>
          <a:xfrm>
            <a:off x="457200" y="1376313"/>
            <a:ext cx="8229600" cy="5386227"/>
          </a:xfrm>
        </p:spPr>
        <p:txBody>
          <a:bodyPr>
            <a:normAutofit/>
          </a:bodyPr>
          <a:lstStyle/>
          <a:p>
            <a:r>
              <a:rPr lang="en-US" dirty="0" smtClean="0"/>
              <a:t>Slow mail</a:t>
            </a:r>
          </a:p>
          <a:p>
            <a:pPr lvl="1"/>
            <a:r>
              <a:rPr lang="en-US" dirty="0" smtClean="0"/>
              <a:t>Send to a few; replies make it spread</a:t>
            </a:r>
          </a:p>
          <a:p>
            <a:pPr lvl="1"/>
            <a:r>
              <a:rPr lang="en-US" dirty="0" smtClean="0"/>
              <a:t>Reduce fear of spamming</a:t>
            </a:r>
          </a:p>
          <a:p>
            <a:r>
              <a:rPr lang="en-US" dirty="0" smtClean="0"/>
              <a:t>Muting recipients</a:t>
            </a:r>
          </a:p>
          <a:p>
            <a:pPr lvl="1"/>
            <a:r>
              <a:rPr lang="en-US" dirty="0" smtClean="0"/>
              <a:t>The don’t see your email or replies</a:t>
            </a:r>
          </a:p>
          <a:p>
            <a:pPr lvl="1"/>
            <a:r>
              <a:rPr lang="en-US" dirty="0" smtClean="0"/>
              <a:t>Reduce fear of trolls</a:t>
            </a:r>
          </a:p>
          <a:p>
            <a:r>
              <a:rPr lang="en-US" dirty="0" smtClean="0"/>
              <a:t>Friend moderation</a:t>
            </a:r>
          </a:p>
          <a:p>
            <a:pPr lvl="1"/>
            <a:r>
              <a:rPr lang="en-US" dirty="0" smtClean="0"/>
              <a:t>A few friends “approve” your post before sending</a:t>
            </a:r>
          </a:p>
          <a:p>
            <a:pPr lvl="1"/>
            <a:r>
              <a:rPr lang="en-US" dirty="0" smtClean="0"/>
              <a:t>Reduce fear of looking stupid</a:t>
            </a:r>
          </a:p>
        </p:txBody>
      </p:sp>
    </p:spTree>
    <p:extLst>
      <p:ext uri="{BB962C8B-B14F-4D97-AF65-F5344CB8AC3E}">
        <p14:creationId xmlns:p14="http://schemas.microsoft.com/office/powerpoint/2010/main" val="1191908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Mailing List Tool</a:t>
            </a:r>
            <a:endParaRPr lang="en-US" dirty="0"/>
          </a:p>
        </p:txBody>
      </p:sp>
      <p:sp>
        <p:nvSpPr>
          <p:cNvPr id="3" name="Content Placeholder 2"/>
          <p:cNvSpPr>
            <a:spLocks noGrp="1"/>
          </p:cNvSpPr>
          <p:nvPr>
            <p:ph idx="1"/>
          </p:nvPr>
        </p:nvSpPr>
        <p:spPr/>
        <p:txBody>
          <a:bodyPr/>
          <a:lstStyle/>
          <a:p>
            <a:r>
              <a:rPr lang="en-US" dirty="0"/>
              <a:t>Rate limited delivery</a:t>
            </a:r>
          </a:p>
          <a:p>
            <a:pPr lvl="1"/>
            <a:r>
              <a:rPr lang="en-US" dirty="0"/>
              <a:t>Let people control how much they receive</a:t>
            </a:r>
          </a:p>
          <a:p>
            <a:pPr lvl="1"/>
            <a:r>
              <a:rPr lang="en-US" dirty="0"/>
              <a:t>Reduce fear of spamming</a:t>
            </a:r>
          </a:p>
          <a:p>
            <a:r>
              <a:rPr lang="en-US" dirty="0" smtClean="0"/>
              <a:t>No replies</a:t>
            </a:r>
          </a:p>
          <a:p>
            <a:pPr lvl="1"/>
            <a:r>
              <a:rPr lang="en-US" dirty="0" smtClean="0"/>
              <a:t>Members see only initial message</a:t>
            </a:r>
          </a:p>
          <a:p>
            <a:pPr lvl="1"/>
            <a:r>
              <a:rPr lang="en-US" dirty="0" smtClean="0"/>
              <a:t>Explicitly “subscribe” to any </a:t>
            </a:r>
            <a:r>
              <a:rPr lang="en-US" dirty="0" err="1" smtClean="0"/>
              <a:t>followup</a:t>
            </a:r>
            <a:r>
              <a:rPr lang="en-US" dirty="0" smtClean="0"/>
              <a:t> discussion</a:t>
            </a:r>
            <a:endParaRPr lang="en-US" dirty="0"/>
          </a:p>
        </p:txBody>
      </p:sp>
    </p:spTree>
    <p:extLst>
      <p:ext uri="{BB962C8B-B14F-4D97-AF65-F5344CB8AC3E}">
        <p14:creationId xmlns:p14="http://schemas.microsoft.com/office/powerpoint/2010/main" val="184974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a:t>
            </a:r>
            <a:endParaRPr lang="en-US" dirty="0"/>
          </a:p>
        </p:txBody>
      </p:sp>
      <p:sp>
        <p:nvSpPr>
          <p:cNvPr id="3" name="Content Placeholder 2"/>
          <p:cNvSpPr>
            <a:spLocks noGrp="1"/>
          </p:cNvSpPr>
          <p:nvPr>
            <p:ph idx="1"/>
          </p:nvPr>
        </p:nvSpPr>
        <p:spPr/>
        <p:txBody>
          <a:bodyPr/>
          <a:lstStyle/>
          <a:p>
            <a:r>
              <a:rPr lang="en-US" dirty="0" smtClean="0"/>
              <a:t>Papers list</a:t>
            </a:r>
          </a:p>
          <a:p>
            <a:pPr lvl="1"/>
            <a:r>
              <a:rPr lang="en-US" dirty="0" smtClean="0"/>
              <a:t>Anyone who publishes a paper announces here</a:t>
            </a:r>
          </a:p>
          <a:p>
            <a:pPr lvl="1"/>
            <a:r>
              <a:rPr lang="en-US" dirty="0" smtClean="0"/>
              <a:t>With a paragraph explaining why it’s interesting</a:t>
            </a:r>
          </a:p>
          <a:p>
            <a:r>
              <a:rPr lang="en-US" dirty="0" smtClean="0"/>
              <a:t>Replace </a:t>
            </a:r>
            <a:r>
              <a:rPr lang="en-US" dirty="0" err="1" smtClean="0"/>
              <a:t>csail</a:t>
            </a:r>
            <a:r>
              <a:rPr lang="en-US" dirty="0" smtClean="0"/>
              <a:t>-related?</a:t>
            </a:r>
          </a:p>
          <a:p>
            <a:pPr lvl="1"/>
            <a:r>
              <a:rPr lang="en-US" dirty="0" smtClean="0"/>
              <a:t>Will you sign up?</a:t>
            </a:r>
          </a:p>
          <a:p>
            <a:pPr lvl="1"/>
            <a:endParaRPr lang="en-US" dirty="0"/>
          </a:p>
        </p:txBody>
      </p:sp>
    </p:spTree>
    <p:extLst>
      <p:ext uri="{BB962C8B-B14F-4D97-AF65-F5344CB8AC3E}">
        <p14:creationId xmlns:p14="http://schemas.microsoft.com/office/powerpoint/2010/main" val="1689080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579914"/>
            <a:ext cx="8229600" cy="3776436"/>
          </a:xfrm>
        </p:spPr>
        <p:txBody>
          <a:bodyPr>
            <a:normAutofit/>
          </a:bodyPr>
          <a:lstStyle/>
          <a:p>
            <a:pPr marL="0" indent="0" algn="ctr">
              <a:buNone/>
            </a:pPr>
            <a:r>
              <a:rPr lang="en-US" sz="4800" dirty="0" smtClean="0"/>
              <a:t>Can we build tools </a:t>
            </a:r>
          </a:p>
          <a:p>
            <a:pPr marL="0" indent="0" algn="ctr">
              <a:buNone/>
            </a:pPr>
            <a:r>
              <a:rPr lang="en-US" sz="4800" dirty="0" smtClean="0"/>
              <a:t>to fix democracy</a:t>
            </a:r>
            <a:endParaRPr lang="en-US" sz="4800" dirty="0"/>
          </a:p>
        </p:txBody>
      </p:sp>
    </p:spTree>
    <p:extLst>
      <p:ext uri="{BB962C8B-B14F-4D97-AF65-F5344CB8AC3E}">
        <p14:creationId xmlns:p14="http://schemas.microsoft.com/office/powerpoint/2010/main" val="259093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What’s a Theoretician Like you Doing in a Place Like This?</a:t>
            </a:r>
            <a:endParaRPr lang="en-US" dirty="0"/>
          </a:p>
        </p:txBody>
      </p:sp>
      <p:sp>
        <p:nvSpPr>
          <p:cNvPr id="3" name="Subtitle 2"/>
          <p:cNvSpPr>
            <a:spLocks noGrp="1"/>
          </p:cNvSpPr>
          <p:nvPr>
            <p:ph type="subTitle" idx="1"/>
          </p:nvPr>
        </p:nvSpPr>
        <p:spPr/>
        <p:txBody>
          <a:bodyPr/>
          <a:lstStyle/>
          <a:p>
            <a:r>
              <a:rPr lang="en-US" dirty="0" smtClean="0"/>
              <a:t>David </a:t>
            </a:r>
            <a:r>
              <a:rPr lang="en-US" dirty="0" err="1" smtClean="0"/>
              <a:t>Karger</a:t>
            </a:r>
            <a:endParaRPr lang="en-US" dirty="0"/>
          </a:p>
        </p:txBody>
      </p:sp>
    </p:spTree>
    <p:extLst>
      <p:ext uri="{BB962C8B-B14F-4D97-AF65-F5344CB8AC3E}">
        <p14:creationId xmlns:p14="http://schemas.microsoft.com/office/powerpoint/2010/main" val="64841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Communities benefit from</a:t>
            </a:r>
          </a:p>
          <a:p>
            <a:pPr lvl="1"/>
            <a:r>
              <a:rPr lang="en-US" dirty="0" smtClean="0"/>
              <a:t>Sharing information</a:t>
            </a:r>
          </a:p>
          <a:p>
            <a:pPr lvl="1"/>
            <a:r>
              <a:rPr lang="en-US" dirty="0" smtClean="0"/>
              <a:t>Discussing ideas</a:t>
            </a:r>
          </a:p>
          <a:p>
            <a:pPr lvl="1"/>
            <a:r>
              <a:rPr lang="en-US" dirty="0" smtClean="0"/>
              <a:t>Learning about each other</a:t>
            </a:r>
          </a:p>
          <a:p>
            <a:pPr lvl="1"/>
            <a:r>
              <a:rPr lang="en-US" dirty="0" smtClean="0"/>
              <a:t>Building ties</a:t>
            </a:r>
          </a:p>
          <a:p>
            <a:r>
              <a:rPr lang="en-US" dirty="0" smtClean="0"/>
              <a:t>Online tools can help</a:t>
            </a:r>
          </a:p>
          <a:p>
            <a:r>
              <a:rPr lang="en-US" dirty="0" smtClean="0"/>
              <a:t>But they still have many flaws</a:t>
            </a:r>
            <a:endParaRPr lang="en-US" dirty="0"/>
          </a:p>
        </p:txBody>
      </p:sp>
    </p:spTree>
    <p:extLst>
      <p:ext uri="{BB962C8B-B14F-4D97-AF65-F5344CB8AC3E}">
        <p14:creationId xmlns:p14="http://schemas.microsoft.com/office/powerpoint/2010/main" val="3859271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1576" cy="6858000"/>
          </a:xfrm>
          <a:prstGeom prst="rect">
            <a:avLst/>
          </a:prstGeom>
        </p:spPr>
      </p:pic>
      <p:sp>
        <p:nvSpPr>
          <p:cNvPr id="4" name="Bent Arrow 3"/>
          <p:cNvSpPr/>
          <p:nvPr/>
        </p:nvSpPr>
        <p:spPr>
          <a:xfrm flipV="1">
            <a:off x="381000" y="4419598"/>
            <a:ext cx="666750" cy="1724025"/>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3468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Popular Science</a:t>
            </a:r>
            <a:endParaRPr lang="en-US" dirty="0"/>
          </a:p>
        </p:txBody>
      </p:sp>
      <p:sp>
        <p:nvSpPr>
          <p:cNvPr id="3" name="Content Placeholder 2"/>
          <p:cNvSpPr>
            <a:spLocks noGrp="1"/>
          </p:cNvSpPr>
          <p:nvPr>
            <p:ph idx="1"/>
          </p:nvPr>
        </p:nvSpPr>
        <p:spPr>
          <a:xfrm>
            <a:off x="457200" y="1600200"/>
            <a:ext cx="8229600" cy="4860890"/>
          </a:xfrm>
        </p:spPr>
        <p:txBody>
          <a:bodyPr>
            <a:normAutofit fontScale="92500" lnSpcReduction="10000"/>
          </a:bodyPr>
          <a:lstStyle/>
          <a:p>
            <a:r>
              <a:rPr lang="en-US" dirty="0" smtClean="0"/>
              <a:t>“Comments can be bad for science.  That’s why here, at PopularScience.com, we’re shutting them off.”</a:t>
            </a:r>
          </a:p>
          <a:p>
            <a:r>
              <a:rPr lang="en-US" dirty="0" smtClean="0"/>
              <a:t>“We are committed to fostering lively, intellectual debate.”</a:t>
            </a:r>
          </a:p>
          <a:p>
            <a:r>
              <a:rPr lang="en-US" dirty="0" smtClean="0"/>
              <a:t>[Brossard-</a:t>
            </a:r>
            <a:r>
              <a:rPr lang="en-US" dirty="0" err="1" smtClean="0"/>
              <a:t>Sheufele</a:t>
            </a:r>
            <a:r>
              <a:rPr lang="en-US" dirty="0" smtClean="0"/>
              <a:t>]: randomized nanotech article with nice or nasty comments</a:t>
            </a:r>
          </a:p>
          <a:p>
            <a:pPr lvl="1"/>
            <a:r>
              <a:rPr lang="en-US" dirty="0" smtClean="0"/>
              <a:t>“Simply including an ad hominem attack in a reader comment was enough to make study participants think the downside of the reported technology was greater than they'd previously thought.”</a:t>
            </a:r>
            <a:endParaRPr lang="en-US" dirty="0"/>
          </a:p>
        </p:txBody>
      </p:sp>
    </p:spTree>
    <p:extLst>
      <p:ext uri="{BB962C8B-B14F-4D97-AF65-F5344CB8AC3E}">
        <p14:creationId xmlns:p14="http://schemas.microsoft.com/office/powerpoint/2010/main" val="94022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52455"/>
            <a:ext cx="9144000" cy="6405545"/>
          </a:xfrm>
          <a:prstGeom prst="rect">
            <a:avLst/>
          </a:prstGeom>
        </p:spPr>
      </p:pic>
    </p:spTree>
    <p:extLst>
      <p:ext uri="{BB962C8B-B14F-4D97-AF65-F5344CB8AC3E}">
        <p14:creationId xmlns:p14="http://schemas.microsoft.com/office/powerpoint/2010/main" val="3193125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Mailing Lists</a:t>
            </a:r>
            <a:endParaRPr lang="en-US" dirty="0"/>
          </a:p>
        </p:txBody>
      </p:sp>
      <p:sp>
        <p:nvSpPr>
          <p:cNvPr id="3" name="Content Placeholder 2"/>
          <p:cNvSpPr>
            <a:spLocks noGrp="1"/>
          </p:cNvSpPr>
          <p:nvPr>
            <p:ph idx="1"/>
          </p:nvPr>
        </p:nvSpPr>
        <p:spPr/>
        <p:txBody>
          <a:bodyPr/>
          <a:lstStyle/>
          <a:p>
            <a:r>
              <a:rPr lang="en-US" dirty="0" smtClean="0"/>
              <a:t>Email invented 1967</a:t>
            </a:r>
          </a:p>
          <a:p>
            <a:r>
              <a:rPr lang="en-US" dirty="0" smtClean="0"/>
              <a:t>First mailing list, </a:t>
            </a:r>
            <a:r>
              <a:rPr lang="en-US" dirty="0" err="1" smtClean="0"/>
              <a:t>MsgGroup</a:t>
            </a:r>
            <a:r>
              <a:rPr lang="en-US" dirty="0" smtClean="0"/>
              <a:t>, in 1971</a:t>
            </a:r>
          </a:p>
          <a:p>
            <a:pPr lvl="1"/>
            <a:r>
              <a:rPr lang="en-US" dirty="0" smtClean="0"/>
              <a:t>To discuss idea of using email for group discussion</a:t>
            </a:r>
          </a:p>
          <a:p>
            <a:r>
              <a:rPr lang="en-US" dirty="0" smtClean="0"/>
              <a:t>Tools essentially unchanged in 40 years</a:t>
            </a:r>
          </a:p>
          <a:p>
            <a:pPr lvl="1"/>
            <a:r>
              <a:rPr lang="en-US" dirty="0" smtClean="0"/>
              <a:t>Must be doing something right!</a:t>
            </a:r>
          </a:p>
          <a:p>
            <a:pPr lvl="1"/>
            <a:r>
              <a:rPr lang="en-US" dirty="0" smtClean="0"/>
              <a:t>What is it?</a:t>
            </a:r>
          </a:p>
          <a:p>
            <a:r>
              <a:rPr lang="en-US" dirty="0" smtClean="0"/>
              <a:t>But lots of dissatisfaction</a:t>
            </a:r>
          </a:p>
          <a:p>
            <a:pPr lvl="1"/>
            <a:r>
              <a:rPr lang="en-US" dirty="0" smtClean="0"/>
              <a:t>What’s wrong?  </a:t>
            </a:r>
          </a:p>
          <a:p>
            <a:pPr lvl="1"/>
            <a:r>
              <a:rPr lang="en-US" dirty="0" smtClean="0"/>
              <a:t>How to fix it?</a:t>
            </a:r>
          </a:p>
        </p:txBody>
      </p:sp>
    </p:spTree>
    <p:extLst>
      <p:ext uri="{BB962C8B-B14F-4D97-AF65-F5344CB8AC3E}">
        <p14:creationId xmlns:p14="http://schemas.microsoft.com/office/powerpoint/2010/main" val="196129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a:t>
            </a:r>
            <a:endParaRPr lang="en-US" dirty="0"/>
          </a:p>
        </p:txBody>
      </p:sp>
      <p:sp>
        <p:nvSpPr>
          <p:cNvPr id="3" name="Content Placeholder 2"/>
          <p:cNvSpPr>
            <a:spLocks noGrp="1"/>
          </p:cNvSpPr>
          <p:nvPr>
            <p:ph idx="1"/>
          </p:nvPr>
        </p:nvSpPr>
        <p:spPr/>
        <p:txBody>
          <a:bodyPr>
            <a:normAutofit/>
          </a:bodyPr>
          <a:lstStyle/>
          <a:p>
            <a:pPr marL="285750" indent="-285750"/>
            <a:r>
              <a:rPr lang="en-US" dirty="0"/>
              <a:t>What are the problems mailing lists currently have and what are the limitations of the mailing list systems used</a:t>
            </a:r>
            <a:r>
              <a:rPr lang="en-US" dirty="0" smtClean="0"/>
              <a:t>?</a:t>
            </a:r>
            <a:endParaRPr lang="en-US" dirty="0"/>
          </a:p>
          <a:p>
            <a:pPr marL="285750" indent="-285750"/>
            <a:r>
              <a:rPr lang="en-US" dirty="0"/>
              <a:t>Why, despite these problems and limitations, do we still use a mailing list for community discussion</a:t>
            </a:r>
            <a:r>
              <a:rPr lang="en-US" dirty="0" smtClean="0"/>
              <a:t>?</a:t>
            </a:r>
            <a:endParaRPr lang="en-US" dirty="0"/>
          </a:p>
          <a:p>
            <a:pPr marL="285750" indent="-285750"/>
            <a:r>
              <a:rPr lang="en-US" dirty="0"/>
              <a:t>How might we </a:t>
            </a:r>
            <a:r>
              <a:rPr lang="en-US" dirty="0" smtClean="0"/>
              <a:t>build tools to address </a:t>
            </a:r>
            <a:r>
              <a:rPr lang="en-US" dirty="0"/>
              <a:t>these problems and limitations without ruining what makes mailing lists attractive</a:t>
            </a:r>
            <a:r>
              <a:rPr lang="en-US" dirty="0" smtClean="0"/>
              <a:t>?</a:t>
            </a:r>
          </a:p>
          <a:p>
            <a:pPr marL="285750" indent="-285750"/>
            <a:endParaRPr lang="en-US" dirty="0"/>
          </a:p>
        </p:txBody>
      </p:sp>
    </p:spTree>
    <p:extLst>
      <p:ext uri="{BB962C8B-B14F-4D97-AF65-F5344CB8AC3E}">
        <p14:creationId xmlns:p14="http://schemas.microsoft.com/office/powerpoint/2010/main" val="1995763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396</TotalTime>
  <Words>1626</Words>
  <Application>Microsoft Office PowerPoint</Application>
  <PresentationFormat>On-screen Show (4:3)</PresentationFormat>
  <Paragraphs>153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What’s wrong with csail-related and how can we fix it?</vt:lpstr>
      <vt:lpstr>Better online tools  for communal discussion</vt:lpstr>
      <vt:lpstr>What’s a Theoretician Like you Doing in a Place Like This?</vt:lpstr>
      <vt:lpstr>Why</vt:lpstr>
      <vt:lpstr>PowerPoint Presentation</vt:lpstr>
      <vt:lpstr>Popular Science</vt:lpstr>
      <vt:lpstr>PowerPoint Presentation</vt:lpstr>
      <vt:lpstr>Mailing Lists</vt:lpstr>
      <vt:lpstr>The Research</vt:lpstr>
      <vt:lpstr>The Study</vt:lpstr>
      <vt:lpstr>PowerPoint Presentation</vt:lpstr>
      <vt:lpstr>csail-related</vt:lpstr>
      <vt:lpstr>People want interaction….</vt:lpstr>
      <vt:lpstr>…but are Afraid to Post</vt:lpstr>
      <vt:lpstr>PowerPoint Presentation</vt:lpstr>
      <vt:lpstr>PowerPoint Presentation</vt:lpstr>
      <vt:lpstr>PowerPoint Presentation</vt:lpstr>
      <vt:lpstr>PowerPoint Presentation</vt:lpstr>
      <vt:lpstr>PowerPoint Presentation</vt:lpstr>
      <vt:lpstr>PowerPoint Presentation</vt:lpstr>
      <vt:lpstr>Individual vs Group Rights</vt:lpstr>
      <vt:lpstr>PowerPoint Presentation</vt:lpstr>
      <vt:lpstr>New Mailing List Tool</vt:lpstr>
      <vt:lpstr>New Mailing List Tool</vt:lpstr>
      <vt:lpstr>Plans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dc:creator>
  <cp:lastModifiedBy>karger@mit.edu</cp:lastModifiedBy>
  <cp:revision>20</cp:revision>
  <dcterms:created xsi:type="dcterms:W3CDTF">2014-11-13T00:22:45Z</dcterms:created>
  <dcterms:modified xsi:type="dcterms:W3CDTF">2014-11-13T19:39:20Z</dcterms:modified>
</cp:coreProperties>
</file>